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embeddedFontLst>
    <p:embeddedFont>
      <p:font typeface="Caudex" panose="020B0604020202020204" charset="2"/>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Georgia" panose="02040502050405020303" pitchFamily="18" charset="0"/>
      <p:regular r:id="rId67"/>
      <p:bold r:id="rId68"/>
      <p:italic r:id="rId69"/>
      <p:boldItalic r:id="rId70"/>
    </p:embeddedFont>
    <p:embeddedFont>
      <p:font typeface="Trebuchet MS" panose="020B060302020202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5" roundtripDataSignature="AMtx7miC1r7AefgBbawkJ7y1Q9pQI3kf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159B26-7D47-4753-A2EE-BFB2A0A571DA}">
  <a:tblStyle styleId="{DD159B26-7D47-4753-A2EE-BFB2A0A571D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1F2FAAA-C5DF-4CE1-BFD9-A38CE45F6AB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1B622FB-AA9F-4B82-AE63-1C669EE529A0}"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58CFFB2-598B-4E7E-AA88-D61D2287BF86}" styleName="Table_3">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E5A0455-D64B-40D9-8C19-1D7FDA804E87}" styleName="Table_4">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9984A71-B6C5-4A07-AB31-A03798B578F1}" styleName="Table_5">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38" autoAdjust="0"/>
  </p:normalViewPr>
  <p:slideViewPr>
    <p:cSldViewPr snapToGrid="0">
      <p:cViewPr varScale="1">
        <p:scale>
          <a:sx n="91" d="100"/>
          <a:sy n="91" d="100"/>
        </p:scale>
        <p:origin x="50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6adb2c450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6adb2c4509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6adb2c4509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6adb2c4509_1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6adb2c4509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6adb2c4509_1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58750" lvl="0" indent="0" algn="l" rtl="0">
              <a:lnSpc>
                <a:spcPct val="115000"/>
              </a:lnSpc>
              <a:spcBef>
                <a:spcPts val="0"/>
              </a:spcBef>
              <a:spcAft>
                <a:spcPts val="0"/>
              </a:spcAft>
              <a:buClr>
                <a:srgbClr val="595959"/>
              </a:buClr>
              <a:buSzPts val="1100"/>
              <a:buFont typeface="Caudex"/>
              <a:buNone/>
            </a:pPr>
            <a:endParaRPr dirty="0">
              <a:latin typeface="Caudex"/>
              <a:ea typeface="Caudex"/>
              <a:cs typeface="Caudex"/>
              <a:sym typeface="Caudex"/>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6adb2c4509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6adb2c4509_1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6adb2c4509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6adb2c4509_1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6adb2c4509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6adb2c4509_1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6adb2c4509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6adb2c4509_1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6adb2c4509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6adb2c4509_1_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6adb2c4509_1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8" name="Google Shape;268;g16adb2c4509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6adb2c4509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6adb2c4509_1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6adb2c4509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6adb2c4509_1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6adb2c4509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6adb2c4509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g16adb2c4509_1_8: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6adb2c4509_1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6adb2c4509_1_1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6adb2c4509_1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6adb2c4509_1_1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6adb2c4509_1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6adb2c4509_1_1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6adb2c4509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6adb2c4509_1_1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6adb2c4509_1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6adb2c4509_1_1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6adb2c4509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6adb2c4509_1_1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6adb2c4509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6adb2c4509_1_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4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6adb2c4509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6adb2c4509_1_1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6adb2c4509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6adb2c4509_1_2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6adb2c4509_1_2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Melissa</a:t>
            </a:r>
            <a:endParaRPr/>
          </a:p>
        </p:txBody>
      </p:sp>
      <p:sp>
        <p:nvSpPr>
          <p:cNvPr id="357" name="Google Shape;357;g16adb2c4509_1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6adb2c450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6adb2c4509_1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6adb2c4509_1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6adb2c4509_1_2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6adb2c4509_1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6adb2c4509_1_2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6adb2c4509_1_2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4" name="Google Shape;384;g16adb2c4509_1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6adb2c4509_1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6adb2c4509_1_2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6adb2c4509_1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6adb2c4509_1_2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6adb2c4509_1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6adb2c4509_1_2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6adb2c4509_1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6adb2c4509_1_2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6adb2c4509_1_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dirty="0"/>
          </a:p>
        </p:txBody>
      </p:sp>
      <p:sp>
        <p:nvSpPr>
          <p:cNvPr id="417" name="Google Shape;417;g16adb2c4509_1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6adb2c4509_1_2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g16adb2c4509_1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6adb2c4509_1_2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1" name="Google Shape;431;g16adb2c4509_1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6adb2c4509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6adb2c4509_1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6adb2c4509_1_3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16adb2c4509_1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6adb2c4509_1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6adb2c4509_1_3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6adb2c4509_1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6adb2c4509_1_3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6adb2c4509_1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6adb2c4509_1_3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6adb2c4509_1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6adb2c4509_1_3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6adb2c4509_1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6adb2c4509_1_3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6adb2c4509_1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6adb2c4509_1_3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6adb2c4509_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16adb2c4509_1_3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6adb2c4509_1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6adb2c4509_1_3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6adb2c4509_1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6adb2c4509_1_3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6adb2c4509_1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6adb2c4509_1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16adb2c4509_1_33: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adb2c4509_1_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adb2c4509_1_3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16adb2c4509_1_375: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6adb2c4509_1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6adb2c4509_1_3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6adb2c4509_1_3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g16adb2c4509_1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6adb2c4509_1_3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g16adb2c4509_1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6adb2c4509_1_3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g16adb2c4509_1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6adb2c4509_1_4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g16adb2c4509_1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6adb2c4509_1_4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g16adb2c4509_1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6adb2c4509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6adb2c4509_1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6adb2c4509_1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16adb2c4509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6adb2c4509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6adb2c4509_1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6adb2c4509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6adb2c4509_1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3" descr="VDOE Logo"/>
          <p:cNvSpPr/>
          <p:nvPr/>
        </p:nvSpPr>
        <p:spPr>
          <a:xfrm>
            <a:off x="2020701" y="919537"/>
            <a:ext cx="10893915" cy="5938463"/>
          </a:xfrm>
          <a:prstGeom prst="rect">
            <a:avLst/>
          </a:prstGeom>
          <a:blipFill rotWithShape="1">
            <a:blip r:embed="rId2">
              <a:alphaModFix amt="2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13"/>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i="0" u="none" strike="noStrike" cap="none">
                <a:solidFill>
                  <a:schemeClr val="dk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77"/>
        <p:cNvGrpSpPr/>
        <p:nvPr/>
      </p:nvGrpSpPr>
      <p:grpSpPr>
        <a:xfrm>
          <a:off x="0" y="0"/>
          <a:ext cx="0" cy="0"/>
          <a:chOff x="0" y="0"/>
          <a:chExt cx="0" cy="0"/>
        </a:xfrm>
      </p:grpSpPr>
      <p:sp>
        <p:nvSpPr>
          <p:cNvPr id="78" name="Google Shape;78;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5"/>
          <p:cNvSpPr>
            <a:spLocks noGrp="1"/>
          </p:cNvSpPr>
          <p:nvPr>
            <p:ph type="pic" idx="2"/>
          </p:nvPr>
        </p:nvSpPr>
        <p:spPr>
          <a:xfrm>
            <a:off x="5183188" y="987425"/>
            <a:ext cx="6172200" cy="2259209"/>
          </a:xfrm>
          <a:prstGeom prst="rect">
            <a:avLst/>
          </a:prstGeom>
          <a:noFill/>
          <a:ln>
            <a:noFill/>
          </a:ln>
        </p:spPr>
      </p:sp>
      <p:sp>
        <p:nvSpPr>
          <p:cNvPr id="80" name="Google Shape;80;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25"/>
          <p:cNvSpPr>
            <a:spLocks noGrp="1"/>
          </p:cNvSpPr>
          <p:nvPr>
            <p:ph type="pic" idx="3"/>
          </p:nvPr>
        </p:nvSpPr>
        <p:spPr>
          <a:xfrm>
            <a:off x="5183188" y="3451509"/>
            <a:ext cx="2970212" cy="2259209"/>
          </a:xfrm>
          <a:prstGeom prst="rect">
            <a:avLst/>
          </a:prstGeom>
          <a:noFill/>
          <a:ln>
            <a:noFill/>
          </a:ln>
        </p:spPr>
      </p:sp>
      <p:sp>
        <p:nvSpPr>
          <p:cNvPr id="85" name="Google Shape;85;p25"/>
          <p:cNvSpPr>
            <a:spLocks noGrp="1"/>
          </p:cNvSpPr>
          <p:nvPr>
            <p:ph type="pic" idx="4"/>
          </p:nvPr>
        </p:nvSpPr>
        <p:spPr>
          <a:xfrm>
            <a:off x="8383588" y="3451508"/>
            <a:ext cx="2970212" cy="2259209"/>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6"/>
        <p:cNvGrpSpPr/>
        <p:nvPr/>
      </p:nvGrpSpPr>
      <p:grpSpPr>
        <a:xfrm>
          <a:off x="0" y="0"/>
          <a:ext cx="0" cy="0"/>
          <a:chOff x="0" y="0"/>
          <a:chExt cx="0" cy="0"/>
        </a:xfrm>
      </p:grpSpPr>
      <p:sp>
        <p:nvSpPr>
          <p:cNvPr id="87" name="Google Shape;87;p26"/>
          <p:cNvSpPr txBox="1">
            <a:spLocks noGrp="1"/>
          </p:cNvSpPr>
          <p:nvPr>
            <p:ph type="ctrTitle"/>
          </p:nvPr>
        </p:nvSpPr>
        <p:spPr>
          <a:xfrm>
            <a:off x="838201"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6"/>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9" name="Google Shape;8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00" scaled="0"/>
        </a:gradFill>
        <a:effectLst/>
      </p:bgPr>
    </p:bg>
    <p:spTree>
      <p:nvGrpSpPr>
        <p:cNvPr id="1" name="Shape 92"/>
        <p:cNvGrpSpPr/>
        <p:nvPr/>
      </p:nvGrpSpPr>
      <p:grpSpPr>
        <a:xfrm>
          <a:off x="0" y="0"/>
          <a:ext cx="0" cy="0"/>
          <a:chOff x="0" y="0"/>
          <a:chExt cx="0" cy="0"/>
        </a:xfrm>
      </p:grpSpPr>
      <p:sp>
        <p:nvSpPr>
          <p:cNvPr id="93" name="Google Shape;93;p15"/>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5"/>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95" name="Google Shape;9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5" descr="VDOE Logo"/>
          <p:cNvSpPr/>
          <p:nvPr/>
        </p:nvSpPr>
        <p:spPr>
          <a:xfrm>
            <a:off x="2020701" y="919537"/>
            <a:ext cx="10893915" cy="5938463"/>
          </a:xfrm>
          <a:prstGeom prst="rect">
            <a:avLst/>
          </a:prstGeom>
          <a:blipFill rotWithShape="1">
            <a:blip r:embed="rId2">
              <a:alphaModFix amt="6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5"/>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i="0" u="none" strike="noStrike" cap="none">
                <a:solidFill>
                  <a:schemeClr val="lt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00" scaled="0"/>
        </a:gradFill>
        <a:effectLst/>
      </p:bgPr>
    </p:bg>
    <p:spTree>
      <p:nvGrpSpPr>
        <p:cNvPr id="1" name="Shape 100"/>
        <p:cNvGrpSpPr/>
        <p:nvPr/>
      </p:nvGrpSpPr>
      <p:grpSpPr>
        <a:xfrm>
          <a:off x="0" y="0"/>
          <a:ext cx="0" cy="0"/>
          <a:chOff x="0" y="0"/>
          <a:chExt cx="0" cy="0"/>
        </a:xfrm>
      </p:grpSpPr>
      <p:sp>
        <p:nvSpPr>
          <p:cNvPr id="101" name="Google Shape;101;p27"/>
          <p:cNvSpPr txBox="1">
            <a:spLocks noGrp="1"/>
          </p:cNvSpPr>
          <p:nvPr>
            <p:ph type="ctrTitle"/>
          </p:nvPr>
        </p:nvSpPr>
        <p:spPr>
          <a:xfrm>
            <a:off x="838200"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7"/>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3" name="Google Shape;10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6"/>
        <p:cNvGrpSpPr/>
        <p:nvPr/>
      </p:nvGrpSpPr>
      <p:grpSpPr>
        <a:xfrm>
          <a:off x="0" y="0"/>
          <a:ext cx="0" cy="0"/>
          <a:chOff x="0" y="0"/>
          <a:chExt cx="0" cy="0"/>
        </a:xfrm>
      </p:grpSpPr>
      <p:sp>
        <p:nvSpPr>
          <p:cNvPr id="107" name="Google Shape;107;p28"/>
          <p:cNvSpPr txBox="1">
            <a:spLocks noGrp="1"/>
          </p:cNvSpPr>
          <p:nvPr>
            <p:ph type="title"/>
          </p:nvPr>
        </p:nvSpPr>
        <p:spPr>
          <a:xfrm>
            <a:off x="0" y="0"/>
            <a:ext cx="12192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28"/>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8"/>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3"/>
        <p:cNvGrpSpPr/>
        <p:nvPr/>
      </p:nvGrpSpPr>
      <p:grpSpPr>
        <a:xfrm>
          <a:off x="0" y="0"/>
          <a:ext cx="0" cy="0"/>
          <a:chOff x="0" y="0"/>
          <a:chExt cx="0" cy="0"/>
        </a:xfrm>
      </p:grpSpPr>
      <p:sp>
        <p:nvSpPr>
          <p:cNvPr id="114" name="Google Shape;114;p29"/>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9"/>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29"/>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
        <p:cNvGrpSpPr/>
        <p:nvPr/>
      </p:nvGrpSpPr>
      <p:grpSpPr>
        <a:xfrm>
          <a:off x="0" y="0"/>
          <a:ext cx="0" cy="0"/>
          <a:chOff x="0" y="0"/>
          <a:chExt cx="0" cy="0"/>
        </a:xfrm>
      </p:grpSpPr>
      <p:sp>
        <p:nvSpPr>
          <p:cNvPr id="123" name="Google Shape;123;p30"/>
          <p:cNvSpPr txBox="1">
            <a:spLocks noGrp="1"/>
          </p:cNvSpPr>
          <p:nvPr>
            <p:ph type="title"/>
          </p:nvPr>
        </p:nvSpPr>
        <p:spPr>
          <a:xfrm>
            <a:off x="0" y="0"/>
            <a:ext cx="12192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1"/>
        <p:cNvGrpSpPr/>
        <p:nvPr/>
      </p:nvGrpSpPr>
      <p:grpSpPr>
        <a:xfrm>
          <a:off x="0" y="0"/>
          <a:ext cx="0" cy="0"/>
          <a:chOff x="0" y="0"/>
          <a:chExt cx="0" cy="0"/>
        </a:xfrm>
      </p:grpSpPr>
      <p:sp>
        <p:nvSpPr>
          <p:cNvPr id="132" name="Google Shape;132;g16adb2c4509_1_2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g16adb2c4509_1_2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11150" rtl="0">
              <a:spcBef>
                <a:spcPts val="500"/>
              </a:spcBef>
              <a:spcAft>
                <a:spcPts val="0"/>
              </a:spcAft>
              <a:buSzPts val="1300"/>
              <a:buChar char="o"/>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34" name="Google Shape;134;g16adb2c4509_1_2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5"/>
        <p:cNvGrpSpPr/>
        <p:nvPr/>
      </p:nvGrpSpPr>
      <p:grpSpPr>
        <a:xfrm>
          <a:off x="0" y="0"/>
          <a:ext cx="0" cy="0"/>
          <a:chOff x="0" y="0"/>
          <a:chExt cx="0" cy="0"/>
        </a:xfrm>
      </p:grpSpPr>
      <p:sp>
        <p:nvSpPr>
          <p:cNvPr id="136" name="Google Shape;136;g16adb2c4509_1_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g16adb2c4509_1_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004E95"/>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004E95"/>
              </a:buClr>
              <a:buSzPts val="1600"/>
              <a:buNone/>
              <a:defRPr sz="1600" b="1"/>
            </a:lvl4pPr>
            <a:lvl5pPr marL="2286000" lvl="4" indent="-228600" algn="l">
              <a:lnSpc>
                <a:spcPct val="90000"/>
              </a:lnSpc>
              <a:spcBef>
                <a:spcPts val="500"/>
              </a:spcBef>
              <a:spcAft>
                <a:spcPts val="0"/>
              </a:spcAft>
              <a:buClr>
                <a:srgbClr val="31313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8" name="Google Shape;138;g16adb2c4509_1_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g16adb2c4509_1_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004E95"/>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004E95"/>
              </a:buClr>
              <a:buSzPts val="1600"/>
              <a:buNone/>
              <a:defRPr sz="1600" b="1"/>
            </a:lvl4pPr>
            <a:lvl5pPr marL="2286000" lvl="4" indent="-228600" algn="l">
              <a:lnSpc>
                <a:spcPct val="90000"/>
              </a:lnSpc>
              <a:spcBef>
                <a:spcPts val="500"/>
              </a:spcBef>
              <a:spcAft>
                <a:spcPts val="0"/>
              </a:spcAft>
              <a:buClr>
                <a:srgbClr val="31313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0" name="Google Shape;140;g16adb2c4509_1_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g16adb2c4509_1_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g16adb2c4509_1_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g16adb2c4509_1_41"/>
          <p:cNvSpPr txBox="1">
            <a:spLocks noGrp="1"/>
          </p:cNvSpPr>
          <p:nvPr>
            <p:ph type="sldNum" idx="12"/>
          </p:nvPr>
        </p:nvSpPr>
        <p:spPr>
          <a:xfrm>
            <a:off x="8610600" y="6356350"/>
            <a:ext cx="111350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17"/>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17"/>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44"/>
        <p:cNvGrpSpPr/>
        <p:nvPr/>
      </p:nvGrpSpPr>
      <p:grpSpPr>
        <a:xfrm>
          <a:off x="0" y="0"/>
          <a:ext cx="0" cy="0"/>
          <a:chOff x="0" y="0"/>
          <a:chExt cx="0" cy="0"/>
        </a:xfrm>
      </p:grpSpPr>
      <p:sp>
        <p:nvSpPr>
          <p:cNvPr id="145" name="Google Shape;145;g16adb2c4509_1_74"/>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46" name="Google Shape;146;g16adb2c4509_1_7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7"/>
        <p:cNvGrpSpPr/>
        <p:nvPr/>
      </p:nvGrpSpPr>
      <p:grpSpPr>
        <a:xfrm>
          <a:off x="0" y="0"/>
          <a:ext cx="0" cy="0"/>
          <a:chOff x="0" y="0"/>
          <a:chExt cx="0" cy="0"/>
        </a:xfrm>
      </p:grpSpPr>
      <p:sp>
        <p:nvSpPr>
          <p:cNvPr id="148" name="Google Shape;148;g16adb2c4509_1_112"/>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4400"/>
              <a:buFont typeface="Times New Roman"/>
              <a:buNone/>
              <a:defRPr b="1" i="0">
                <a:solidFill>
                  <a:srgbClr val="003B7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g16adb2c4509_1_1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Times New Roman"/>
                <a:ea typeface="Times New Roman"/>
                <a:cs typeface="Times New Roman"/>
                <a:sym typeface="Times New Roman"/>
              </a:defRPr>
            </a:lvl1pPr>
            <a:lvl2pPr marL="914400" lvl="1" indent="-381000" algn="l">
              <a:lnSpc>
                <a:spcPct val="90000"/>
              </a:lnSpc>
              <a:spcBef>
                <a:spcPts val="500"/>
              </a:spcBef>
              <a:spcAft>
                <a:spcPts val="0"/>
              </a:spcAft>
              <a:buClr>
                <a:srgbClr val="004E95"/>
              </a:buClr>
              <a:buSzPts val="2400"/>
              <a:buChar char="-"/>
              <a:defRPr>
                <a:solidFill>
                  <a:srgbClr val="004E95"/>
                </a:solidFill>
                <a:latin typeface="Times New Roman"/>
                <a:ea typeface="Times New Roman"/>
                <a:cs typeface="Times New Roman"/>
                <a:sym typeface="Times New Roman"/>
              </a:defRPr>
            </a:lvl2pPr>
            <a:lvl3pPr marL="1371600" lvl="2" indent="-355600" algn="l">
              <a:lnSpc>
                <a:spcPct val="90000"/>
              </a:lnSpc>
              <a:spcBef>
                <a:spcPts val="500"/>
              </a:spcBef>
              <a:spcAft>
                <a:spcPts val="0"/>
              </a:spcAft>
              <a:buClr>
                <a:schemeClr val="dk1"/>
              </a:buClr>
              <a:buSzPts val="2000"/>
              <a:buChar char="o"/>
              <a:defRPr>
                <a:latin typeface="Times New Roman"/>
                <a:ea typeface="Times New Roman"/>
                <a:cs typeface="Times New Roman"/>
                <a:sym typeface="Times New Roman"/>
              </a:defRPr>
            </a:lvl3pPr>
            <a:lvl4pPr marL="1828800" lvl="3" indent="-342900" algn="l">
              <a:lnSpc>
                <a:spcPct val="90000"/>
              </a:lnSpc>
              <a:spcBef>
                <a:spcPts val="500"/>
              </a:spcBef>
              <a:spcAft>
                <a:spcPts val="0"/>
              </a:spcAft>
              <a:buClr>
                <a:srgbClr val="003B71"/>
              </a:buClr>
              <a:buSzPts val="1800"/>
              <a:buChar char="•"/>
              <a:defRPr>
                <a:solidFill>
                  <a:srgbClr val="003B71"/>
                </a:solidFill>
                <a:latin typeface="Times New Roman"/>
                <a:ea typeface="Times New Roman"/>
                <a:cs typeface="Times New Roman"/>
                <a:sym typeface="Times New Roman"/>
              </a:defRPr>
            </a:lvl4pPr>
            <a:lvl5pPr marL="2286000" lvl="4" indent="-342900" algn="l">
              <a:lnSpc>
                <a:spcPct val="90000"/>
              </a:lnSpc>
              <a:spcBef>
                <a:spcPts val="500"/>
              </a:spcBef>
              <a:spcAft>
                <a:spcPts val="0"/>
              </a:spcAft>
              <a:buClr>
                <a:srgbClr val="313131"/>
              </a:buClr>
              <a:buSzPts val="1800"/>
              <a:buChar char="-"/>
              <a:defRPr>
                <a:latin typeface="Times New Roman"/>
                <a:ea typeface="Times New Roman"/>
                <a:cs typeface="Times New Roman"/>
                <a:sym typeface="Times New Roma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g16adb2c4509_1_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g16adb2c4509_1_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g16adb2c4509_1_112"/>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3"/>
        <p:cNvGrpSpPr/>
        <p:nvPr/>
      </p:nvGrpSpPr>
      <p:grpSpPr>
        <a:xfrm>
          <a:off x="0" y="0"/>
          <a:ext cx="0" cy="0"/>
          <a:chOff x="0" y="0"/>
          <a:chExt cx="0" cy="0"/>
        </a:xfrm>
      </p:grpSpPr>
      <p:sp>
        <p:nvSpPr>
          <p:cNvPr id="154" name="Google Shape;154;g16adb2c4509_1_259"/>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g16adb2c4509_1_25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g16adb2c4509_1_25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g16adb2c4509_1_2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g16adb2c4509_1_2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g16adb2c4509_1_259"/>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60"/>
        <p:cNvGrpSpPr/>
        <p:nvPr/>
      </p:nvGrpSpPr>
      <p:grpSpPr>
        <a:xfrm>
          <a:off x="0" y="0"/>
          <a:ext cx="0" cy="0"/>
          <a:chOff x="0" y="0"/>
          <a:chExt cx="0" cy="0"/>
        </a:xfrm>
      </p:grpSpPr>
      <p:sp>
        <p:nvSpPr>
          <p:cNvPr id="161" name="Google Shape;161;g16adb2c4509_1_287"/>
          <p:cNvSpPr txBox="1">
            <a:spLocks noGrp="1"/>
          </p:cNvSpPr>
          <p:nvPr>
            <p:ph type="body" idx="1"/>
          </p:nvPr>
        </p:nvSpPr>
        <p:spPr>
          <a:xfrm>
            <a:off x="304800" y="228601"/>
            <a:ext cx="11887200" cy="5897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chemeClr val="dk1"/>
              </a:buClr>
              <a:buSzPts val="2800"/>
              <a:buFont typeface="Arial"/>
              <a:buNone/>
              <a:defRPr sz="2800"/>
            </a:lvl1pPr>
            <a:lvl2pPr marL="914400" lvl="1" indent="-406400" algn="l" rtl="0">
              <a:lnSpc>
                <a:spcPct val="90000"/>
              </a:lnSpc>
              <a:spcBef>
                <a:spcPts val="500"/>
              </a:spcBef>
              <a:spcAft>
                <a:spcPts val="0"/>
              </a:spcAft>
              <a:buClr>
                <a:schemeClr val="dk1"/>
              </a:buClr>
              <a:buSzPts val="2800"/>
              <a:buFont typeface="Arial"/>
              <a:buChar char="•"/>
              <a:defRPr sz="2800"/>
            </a:lvl2pPr>
            <a:lvl3pPr marL="1371600" lvl="2" indent="-406400" algn="l" rtl="0">
              <a:lnSpc>
                <a:spcPct val="90000"/>
              </a:lnSpc>
              <a:spcBef>
                <a:spcPts val="500"/>
              </a:spcBef>
              <a:spcAft>
                <a:spcPts val="0"/>
              </a:spcAft>
              <a:buClr>
                <a:schemeClr val="dk1"/>
              </a:buClr>
              <a:buSzPts val="2800"/>
              <a:buFont typeface="Arial"/>
              <a:buChar char="•"/>
              <a:defRPr sz="2800"/>
            </a:lvl3pPr>
            <a:lvl4pPr marL="1828800" lvl="3" indent="-406400" algn="l" rtl="0">
              <a:lnSpc>
                <a:spcPct val="90000"/>
              </a:lnSpc>
              <a:spcBef>
                <a:spcPts val="500"/>
              </a:spcBef>
              <a:spcAft>
                <a:spcPts val="0"/>
              </a:spcAft>
              <a:buClr>
                <a:schemeClr val="dk1"/>
              </a:buClr>
              <a:buSzPts val="2800"/>
              <a:buFont typeface="Arial"/>
              <a:buChar char="•"/>
              <a:defRPr sz="2800"/>
            </a:lvl4pPr>
            <a:lvl5pPr marL="2286000" lvl="4" indent="-406400" algn="l" rtl="0">
              <a:lnSpc>
                <a:spcPct val="90000"/>
              </a:lnSpc>
              <a:spcBef>
                <a:spcPts val="500"/>
              </a:spcBef>
              <a:spcAft>
                <a:spcPts val="0"/>
              </a:spcAft>
              <a:buClr>
                <a:schemeClr val="dk1"/>
              </a:buClr>
              <a:buSzPts val="2800"/>
              <a:buFont typeface="Arial"/>
              <a:buChar char="•"/>
              <a:defRPr sz="28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2" name="Google Shape;162;g16adb2c4509_1_2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sz="1500">
                <a:solidFill>
                  <a:srgbClr val="898989"/>
                </a:solidFill>
                <a:latin typeface="Arial"/>
                <a:ea typeface="Arial"/>
                <a:cs typeface="Arial"/>
                <a:sym typeface="Arial"/>
              </a:defRPr>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163" name="Google Shape;163;g16adb2c4509_1_2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sz="1500"/>
            </a:lvl1pPr>
            <a:lvl2pPr lvl="1" algn="l" rtl="0">
              <a:spcBef>
                <a:spcPts val="0"/>
              </a:spcBef>
              <a:spcAft>
                <a:spcPts val="0"/>
              </a:spcAft>
              <a:buSzPts val="1500"/>
              <a:buNone/>
              <a:defRPr sz="1500"/>
            </a:lvl2pPr>
            <a:lvl3pPr lvl="2" algn="l" rtl="0">
              <a:spcBef>
                <a:spcPts val="0"/>
              </a:spcBef>
              <a:spcAft>
                <a:spcPts val="0"/>
              </a:spcAft>
              <a:buSzPts val="1500"/>
              <a:buNone/>
              <a:defRPr sz="1500"/>
            </a:lvl3pPr>
            <a:lvl4pPr lvl="3" algn="l" rtl="0">
              <a:spcBef>
                <a:spcPts val="0"/>
              </a:spcBef>
              <a:spcAft>
                <a:spcPts val="0"/>
              </a:spcAft>
              <a:buSzPts val="1500"/>
              <a:buNone/>
              <a:defRPr sz="1500"/>
            </a:lvl4pPr>
            <a:lvl5pPr lvl="4" algn="l" rtl="0">
              <a:spcBef>
                <a:spcPts val="0"/>
              </a:spcBef>
              <a:spcAft>
                <a:spcPts val="0"/>
              </a:spcAft>
              <a:buSzPts val="1500"/>
              <a:buNone/>
              <a:defRPr sz="1500"/>
            </a:lvl5pPr>
            <a:lvl6pPr lvl="5" algn="l" rtl="0">
              <a:spcBef>
                <a:spcPts val="0"/>
              </a:spcBef>
              <a:spcAft>
                <a:spcPts val="0"/>
              </a:spcAft>
              <a:buSzPts val="1500"/>
              <a:buNone/>
              <a:defRPr sz="1500"/>
            </a:lvl6pPr>
            <a:lvl7pPr lvl="6" algn="l" rtl="0">
              <a:spcBef>
                <a:spcPts val="0"/>
              </a:spcBef>
              <a:spcAft>
                <a:spcPts val="0"/>
              </a:spcAft>
              <a:buSzPts val="1500"/>
              <a:buNone/>
              <a:defRPr sz="1500"/>
            </a:lvl7pPr>
            <a:lvl8pPr lvl="7" algn="l" rtl="0">
              <a:spcBef>
                <a:spcPts val="0"/>
              </a:spcBef>
              <a:spcAft>
                <a:spcPts val="0"/>
              </a:spcAft>
              <a:buSzPts val="1500"/>
              <a:buNone/>
              <a:defRPr sz="1500"/>
            </a:lvl8pPr>
            <a:lvl9pPr lvl="8" algn="l" rtl="0">
              <a:spcBef>
                <a:spcPts val="0"/>
              </a:spcBef>
              <a:spcAft>
                <a:spcPts val="0"/>
              </a:spcAft>
              <a:buSzPts val="1500"/>
              <a:buNone/>
              <a:defRPr sz="1500"/>
            </a:lvl9pPr>
          </a:lstStyle>
          <a:p>
            <a:endParaRPr/>
          </a:p>
        </p:txBody>
      </p:sp>
      <p:sp>
        <p:nvSpPr>
          <p:cNvPr id="164" name="Google Shape;164;g16adb2c4509_1_2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rgbClr val="888888"/>
                </a:solidFill>
                <a:latin typeface="Calibri"/>
                <a:ea typeface="Calibri"/>
                <a:cs typeface="Calibri"/>
                <a:sym typeface="Calibri"/>
              </a:defRPr>
            </a:lvl1pPr>
            <a:lvl2pPr marL="0" lvl="1" indent="0" algn="r" rtl="0">
              <a:spcBef>
                <a:spcPts val="0"/>
              </a:spcBef>
              <a:buNone/>
              <a:defRPr sz="1200" b="0" i="0" u="none" strike="noStrike" cap="none">
                <a:solidFill>
                  <a:srgbClr val="888888"/>
                </a:solidFill>
                <a:latin typeface="Calibri"/>
                <a:ea typeface="Calibri"/>
                <a:cs typeface="Calibri"/>
                <a:sym typeface="Calibri"/>
              </a:defRPr>
            </a:lvl2pPr>
            <a:lvl3pPr marL="0" lvl="2" indent="0" algn="r" rtl="0">
              <a:spcBef>
                <a:spcPts val="0"/>
              </a:spcBef>
              <a:buNone/>
              <a:defRPr sz="1200" b="0" i="0" u="none" strike="noStrike" cap="none">
                <a:solidFill>
                  <a:srgbClr val="888888"/>
                </a:solidFill>
                <a:latin typeface="Calibri"/>
                <a:ea typeface="Calibri"/>
                <a:cs typeface="Calibri"/>
                <a:sym typeface="Calibri"/>
              </a:defRPr>
            </a:lvl3pPr>
            <a:lvl4pPr marL="0" lvl="3" indent="0" algn="r" rtl="0">
              <a:spcBef>
                <a:spcPts val="0"/>
              </a:spcBef>
              <a:buNone/>
              <a:defRPr sz="1200" b="0" i="0" u="none" strike="noStrike" cap="none">
                <a:solidFill>
                  <a:srgbClr val="888888"/>
                </a:solidFill>
                <a:latin typeface="Calibri"/>
                <a:ea typeface="Calibri"/>
                <a:cs typeface="Calibri"/>
                <a:sym typeface="Calibri"/>
              </a:defRPr>
            </a:lvl4pPr>
            <a:lvl5pPr marL="0" lvl="4" indent="0" algn="r" rtl="0">
              <a:spcBef>
                <a:spcPts val="0"/>
              </a:spcBef>
              <a:buNone/>
              <a:defRPr sz="1200" b="0" i="0" u="none" strike="noStrike" cap="none">
                <a:solidFill>
                  <a:srgbClr val="888888"/>
                </a:solidFill>
                <a:latin typeface="Calibri"/>
                <a:ea typeface="Calibri"/>
                <a:cs typeface="Calibri"/>
                <a:sym typeface="Calibri"/>
              </a:defRPr>
            </a:lvl5pPr>
            <a:lvl6pPr marL="0" lvl="5" indent="0" algn="r" rtl="0">
              <a:spcBef>
                <a:spcPts val="0"/>
              </a:spcBef>
              <a:buNone/>
              <a:defRPr sz="1200" b="0" i="0" u="none" strike="noStrike" cap="none">
                <a:solidFill>
                  <a:srgbClr val="888888"/>
                </a:solidFill>
                <a:latin typeface="Calibri"/>
                <a:ea typeface="Calibri"/>
                <a:cs typeface="Calibri"/>
                <a:sym typeface="Calibri"/>
              </a:defRPr>
            </a:lvl6pPr>
            <a:lvl7pPr marL="0" lvl="6" indent="0" algn="r" rtl="0">
              <a:spcBef>
                <a:spcPts val="0"/>
              </a:spcBef>
              <a:buNone/>
              <a:defRPr sz="1200" b="0" i="0" u="none" strike="noStrike" cap="none">
                <a:solidFill>
                  <a:srgbClr val="888888"/>
                </a:solidFill>
                <a:latin typeface="Calibri"/>
                <a:ea typeface="Calibri"/>
                <a:cs typeface="Calibri"/>
                <a:sym typeface="Calibri"/>
              </a:defRPr>
            </a:lvl7pPr>
            <a:lvl8pPr marL="0" lvl="7" indent="0" algn="r" rtl="0">
              <a:spcBef>
                <a:spcPts val="0"/>
              </a:spcBef>
              <a:buNone/>
              <a:defRPr sz="1200" b="0" i="0" u="none" strike="noStrike" cap="none">
                <a:solidFill>
                  <a:srgbClr val="888888"/>
                </a:solidFill>
                <a:latin typeface="Calibri"/>
                <a:ea typeface="Calibri"/>
                <a:cs typeface="Calibri"/>
                <a:sym typeface="Calibri"/>
              </a:defRPr>
            </a:lvl8pPr>
            <a:lvl9pPr marL="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0" y="0"/>
            <a:ext cx="12192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accent3"/>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38" name="Google Shape;3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00" scaled="0"/>
        </a:gradFill>
        <a:effectLst/>
      </p:bgPr>
    </p:bg>
    <p:spTree>
      <p:nvGrpSpPr>
        <p:cNvPr id="1" name="Shape 41"/>
        <p:cNvGrpSpPr/>
        <p:nvPr/>
      </p:nvGrpSpPr>
      <p:grpSpPr>
        <a:xfrm>
          <a:off x="0" y="0"/>
          <a:ext cx="0" cy="0"/>
          <a:chOff x="0" y="0"/>
          <a:chExt cx="0" cy="0"/>
        </a:xfrm>
      </p:grpSpPr>
      <p:sp>
        <p:nvSpPr>
          <p:cNvPr id="42" name="Google Shape;4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44" name="Google Shape;4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
        <p:cNvGrpSpPr/>
        <p:nvPr/>
      </p:nvGrpSpPr>
      <p:grpSpPr>
        <a:xfrm>
          <a:off x="0" y="0"/>
          <a:ext cx="0" cy="0"/>
          <a:chOff x="0" y="0"/>
          <a:chExt cx="0" cy="0"/>
        </a:xfrm>
      </p:grpSpPr>
      <p:sp>
        <p:nvSpPr>
          <p:cNvPr id="48" name="Google Shape;48;p21"/>
          <p:cNvSpPr txBox="1">
            <a:spLocks noGrp="1"/>
          </p:cNvSpPr>
          <p:nvPr>
            <p:ph type="title"/>
          </p:nvPr>
        </p:nvSpPr>
        <p:spPr>
          <a:xfrm>
            <a:off x="0" y="0"/>
            <a:ext cx="12192000" cy="1323975"/>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1"/>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1"/>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0" y="0"/>
            <a:ext cx="12192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2"/>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27660" algn="l">
              <a:lnSpc>
                <a:spcPct val="90000"/>
              </a:lnSpc>
              <a:spcBef>
                <a:spcPts val="500"/>
              </a:spcBef>
              <a:spcAft>
                <a:spcPts val="0"/>
              </a:spcAft>
              <a:buSzPts val="1560"/>
              <a:buChar char="o"/>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4"/>
          <p:cNvSpPr>
            <a:spLocks noGrp="1"/>
          </p:cNvSpPr>
          <p:nvPr>
            <p:ph type="pic" idx="2"/>
          </p:nvPr>
        </p:nvSpPr>
        <p:spPr>
          <a:xfrm>
            <a:off x="5183188" y="987425"/>
            <a:ext cx="6172200" cy="4873625"/>
          </a:xfrm>
          <a:prstGeom prst="rect">
            <a:avLst/>
          </a:prstGeom>
          <a:noFill/>
          <a:ln>
            <a:noFill/>
          </a:ln>
        </p:spPr>
      </p:sp>
      <p:sp>
        <p:nvSpPr>
          <p:cNvPr id="73" name="Google Shape;73;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55555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Calibri"/>
              <a:buChar char="-"/>
              <a:defRPr sz="2400" b="0" i="0" u="none" strike="noStrike" cap="none">
                <a:solidFill>
                  <a:srgbClr val="555555"/>
                </a:solidFill>
                <a:latin typeface="Calibri"/>
                <a:ea typeface="Calibri"/>
                <a:cs typeface="Calibri"/>
                <a:sym typeface="Calibri"/>
              </a:defRPr>
            </a:lvl2pPr>
            <a:lvl3pPr marL="1371600" marR="0" lvl="2" indent="-311150" algn="l" rtl="0">
              <a:lnSpc>
                <a:spcPct val="90000"/>
              </a:lnSpc>
              <a:spcBef>
                <a:spcPts val="500"/>
              </a:spcBef>
              <a:spcAft>
                <a:spcPts val="0"/>
              </a:spcAft>
              <a:buClr>
                <a:schemeClr val="accent1"/>
              </a:buClr>
              <a:buSzPts val="1300"/>
              <a:buFont typeface="Courier New"/>
              <a:buChar char="o"/>
              <a:defRPr sz="2000" b="0" i="0" u="none" strike="noStrike" cap="none">
                <a:solidFill>
                  <a:srgbClr val="55555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rgbClr val="555555"/>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FA3"/>
                </a:solidFill>
                <a:latin typeface="Calibri"/>
                <a:ea typeface="Calibri"/>
                <a:cs typeface="Calibri"/>
                <a:sym typeface="Calibri"/>
              </a:defRPr>
            </a:lvl1pPr>
            <a:lvl2pPr marL="0" marR="0" lvl="1" indent="0" algn="r" rtl="0">
              <a:spcBef>
                <a:spcPts val="0"/>
              </a:spcBef>
              <a:buNone/>
              <a:defRPr sz="1200" b="0" i="0" u="none" strike="noStrike" cap="none">
                <a:solidFill>
                  <a:srgbClr val="888FA3"/>
                </a:solidFill>
                <a:latin typeface="Calibri"/>
                <a:ea typeface="Calibri"/>
                <a:cs typeface="Calibri"/>
                <a:sym typeface="Calibri"/>
              </a:defRPr>
            </a:lvl2pPr>
            <a:lvl3pPr marL="0" marR="0" lvl="2" indent="0" algn="r" rtl="0">
              <a:spcBef>
                <a:spcPts val="0"/>
              </a:spcBef>
              <a:buNone/>
              <a:defRPr sz="1200" b="0" i="0" u="none" strike="noStrike" cap="none">
                <a:solidFill>
                  <a:srgbClr val="888FA3"/>
                </a:solidFill>
                <a:latin typeface="Calibri"/>
                <a:ea typeface="Calibri"/>
                <a:cs typeface="Calibri"/>
                <a:sym typeface="Calibri"/>
              </a:defRPr>
            </a:lvl3pPr>
            <a:lvl4pPr marL="0" marR="0" lvl="3" indent="0" algn="r" rtl="0">
              <a:spcBef>
                <a:spcPts val="0"/>
              </a:spcBef>
              <a:buNone/>
              <a:defRPr sz="1200" b="0" i="0" u="none" strike="noStrike" cap="none">
                <a:solidFill>
                  <a:srgbClr val="888FA3"/>
                </a:solidFill>
                <a:latin typeface="Calibri"/>
                <a:ea typeface="Calibri"/>
                <a:cs typeface="Calibri"/>
                <a:sym typeface="Calibri"/>
              </a:defRPr>
            </a:lvl4pPr>
            <a:lvl5pPr marL="0" marR="0" lvl="4" indent="0" algn="r" rtl="0">
              <a:spcBef>
                <a:spcPts val="0"/>
              </a:spcBef>
              <a:buNone/>
              <a:defRPr sz="1200" b="0" i="0" u="none" strike="noStrike" cap="none">
                <a:solidFill>
                  <a:srgbClr val="888FA3"/>
                </a:solidFill>
                <a:latin typeface="Calibri"/>
                <a:ea typeface="Calibri"/>
                <a:cs typeface="Calibri"/>
                <a:sym typeface="Calibri"/>
              </a:defRPr>
            </a:lvl5pPr>
            <a:lvl6pPr marL="0" marR="0" lvl="5" indent="0" algn="r" rtl="0">
              <a:spcBef>
                <a:spcPts val="0"/>
              </a:spcBef>
              <a:buNone/>
              <a:defRPr sz="1200" b="0" i="0" u="none" strike="noStrike" cap="none">
                <a:solidFill>
                  <a:srgbClr val="888FA3"/>
                </a:solidFill>
                <a:latin typeface="Calibri"/>
                <a:ea typeface="Calibri"/>
                <a:cs typeface="Calibri"/>
                <a:sym typeface="Calibri"/>
              </a:defRPr>
            </a:lvl6pPr>
            <a:lvl7pPr marL="0" marR="0" lvl="6" indent="0" algn="r" rtl="0">
              <a:spcBef>
                <a:spcPts val="0"/>
              </a:spcBef>
              <a:buNone/>
              <a:defRPr sz="1200" b="0" i="0" u="none" strike="noStrike" cap="none">
                <a:solidFill>
                  <a:srgbClr val="888FA3"/>
                </a:solidFill>
                <a:latin typeface="Calibri"/>
                <a:ea typeface="Calibri"/>
                <a:cs typeface="Calibri"/>
                <a:sym typeface="Calibri"/>
              </a:defRPr>
            </a:lvl7pPr>
            <a:lvl8pPr marL="0" marR="0" lvl="7" indent="0" algn="r" rtl="0">
              <a:spcBef>
                <a:spcPts val="0"/>
              </a:spcBef>
              <a:buNone/>
              <a:defRPr sz="1200" b="0" i="0" u="none" strike="noStrike" cap="none">
                <a:solidFill>
                  <a:srgbClr val="888FA3"/>
                </a:solidFill>
                <a:latin typeface="Calibri"/>
                <a:ea typeface="Calibri"/>
                <a:cs typeface="Calibri"/>
                <a:sym typeface="Calibri"/>
              </a:defRPr>
            </a:lvl8pPr>
            <a:lvl9pPr marL="0" marR="0" lvl="8" indent="0" algn="r" rtl="0">
              <a:spcBef>
                <a:spcPts val="0"/>
              </a:spcBef>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docs.google.com/presentation/d/139p7eQXsaxezspf7TwXbT2Fx2yd8dDH4/edit?usp=sharing&amp;ouid=101911297862591120146&amp;rtpof=true&amp;sd=true"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hyperlink" Target="https://drive.google.com/file/d/1UNruMZ-k9tpqgkLldLR-DFvfrCpOF_4P/view?usp=sharing" TargetMode="External"/><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hyperlink" Target="https://docs.google.com/document/d/1Pt0Gfp4vJRRicWuL0j05VI1wNk2mKezJQlsSZs30DIg/edit?usp=sharing" TargetMode="External"/><Relationship Id="rId5" Type="http://schemas.openxmlformats.org/officeDocument/2006/relationships/hyperlink" Target="https://docs.google.com/document/d/1i-OSqewCK-m3YORghwzLDDXH7X923zsRFRHSHm0-t9Q/edit?usp=sharing" TargetMode="External"/><Relationship Id="rId4" Type="http://schemas.openxmlformats.org/officeDocument/2006/relationships/hyperlink" Target="https://drive.google.com/file/d/1Yn3tW45edKD5P8vjOJ8pf6aL04oXwmR7/view?usp=sharing"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hyperlink" Target="http://encyclopediavirginia.org" TargetMode="External"/><Relationship Id="rId13" Type="http://schemas.openxmlformats.org/officeDocument/2006/relationships/hyperlink" Target="https://dla.acaweb.org/digital/collection/Ferrum" TargetMode="External"/><Relationship Id="rId3" Type="http://schemas.openxmlformats.org/officeDocument/2006/relationships/hyperlink" Target="https://www.loc.gov/" TargetMode="External"/><Relationship Id="rId7" Type="http://schemas.openxmlformats.org/officeDocument/2006/relationships/hyperlink" Target="http://www.lva.virginia.gov/" TargetMode="External"/><Relationship Id="rId12" Type="http://schemas.openxmlformats.org/officeDocument/2006/relationships/hyperlink" Target="http://www.poets.org" TargetMode="External"/><Relationship Id="rId2" Type="http://schemas.openxmlformats.org/officeDocument/2006/relationships/notesSlide" Target="../notesSlides/notesSlide55.xml"/><Relationship Id="rId1" Type="http://schemas.openxmlformats.org/officeDocument/2006/relationships/slideLayout" Target="../slideLayouts/slideLayout21.xml"/><Relationship Id="rId6" Type="http://schemas.openxmlformats.org/officeDocument/2006/relationships/hyperlink" Target="https://www.reallygreatreading.com/" TargetMode="External"/><Relationship Id="rId11" Type="http://schemas.openxmlformats.org/officeDocument/2006/relationships/hyperlink" Target="http://www.readwritethink.org/" TargetMode="External"/><Relationship Id="rId5" Type="http://schemas.openxmlformats.org/officeDocument/2006/relationships/hyperlink" Target="http://www.readworks.org" TargetMode="External"/><Relationship Id="rId10" Type="http://schemas.openxmlformats.org/officeDocument/2006/relationships/hyperlink" Target="https://www.commonlit.org/" TargetMode="External"/><Relationship Id="rId4" Type="http://schemas.openxmlformats.org/officeDocument/2006/relationships/hyperlink" Target="https://www.nationalgeographic.org/education/" TargetMode="External"/><Relationship Id="rId9" Type="http://schemas.openxmlformats.org/officeDocument/2006/relationships/hyperlink" Target="https://www.virginiahistory.org/collections-and-resources/virginia-history-explorer"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16adb2c4509_1_0"/>
          <p:cNvSpPr txBox="1">
            <a:spLocks noGrp="1"/>
          </p:cNvSpPr>
          <p:nvPr>
            <p:ph type="ctrTitle"/>
          </p:nvPr>
        </p:nvSpPr>
        <p:spPr>
          <a:xfrm>
            <a:off x="415600" y="1393375"/>
            <a:ext cx="6741300" cy="30261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dirty="0">
                <a:solidFill>
                  <a:srgbClr val="0B5394"/>
                </a:solidFill>
                <a:latin typeface="Times New Roman"/>
                <a:ea typeface="Times New Roman"/>
                <a:cs typeface="Times New Roman"/>
                <a:sym typeface="Times New Roman"/>
              </a:rPr>
              <a:t>Building a Word Conscious Classroom In Middle School </a:t>
            </a:r>
            <a:r>
              <a:rPr lang="en-US" sz="4000" dirty="0">
                <a:solidFill>
                  <a:srgbClr val="6FA8DC"/>
                </a:solidFill>
                <a:latin typeface="Times New Roman"/>
                <a:ea typeface="Times New Roman"/>
                <a:cs typeface="Times New Roman"/>
                <a:sym typeface="Times New Roman"/>
              </a:rPr>
              <a:t>Assessment-driven word study and specific vocabulary instruction strategies</a:t>
            </a:r>
            <a:endParaRPr sz="4000" dirty="0">
              <a:solidFill>
                <a:srgbClr val="0B5394"/>
              </a:solidFill>
              <a:latin typeface="Times New Roman"/>
              <a:ea typeface="Times New Roman"/>
              <a:cs typeface="Times New Roman"/>
              <a:sym typeface="Times New Roman"/>
            </a:endParaRPr>
          </a:p>
        </p:txBody>
      </p:sp>
      <p:sp>
        <p:nvSpPr>
          <p:cNvPr id="170" name="Google Shape;170;g16adb2c4509_1_0"/>
          <p:cNvSpPr txBox="1">
            <a:spLocks noGrp="1"/>
          </p:cNvSpPr>
          <p:nvPr>
            <p:ph type="subTitle" idx="1"/>
          </p:nvPr>
        </p:nvSpPr>
        <p:spPr>
          <a:xfrm>
            <a:off x="415600" y="4419467"/>
            <a:ext cx="11360700" cy="1056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latin typeface="Times New Roman"/>
                <a:ea typeface="Times New Roman"/>
                <a:cs typeface="Times New Roman"/>
                <a:sym typeface="Times New Roman"/>
              </a:rPr>
              <a:t>VDOE Conference, Fall 2022</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16adb2c4509_1_7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b="1">
                <a:latin typeface="Times New Roman"/>
                <a:ea typeface="Times New Roman"/>
                <a:cs typeface="Times New Roman"/>
                <a:sym typeface="Times New Roman"/>
              </a:rPr>
              <a:t>Explicit Instruction in Developmental Spelling Initiative</a:t>
            </a:r>
            <a:endParaRPr b="1">
              <a:latin typeface="Times New Roman"/>
              <a:ea typeface="Times New Roman"/>
              <a:cs typeface="Times New Roman"/>
              <a:sym typeface="Times New Roman"/>
            </a:endParaRPr>
          </a:p>
        </p:txBody>
      </p:sp>
      <p:sp>
        <p:nvSpPr>
          <p:cNvPr id="230" name="Google Shape;230;g16adb2c4509_1_77"/>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sz="3500">
              <a:solidFill>
                <a:schemeClr val="accent1"/>
              </a:solidFill>
            </a:endParaRPr>
          </a:p>
          <a:p>
            <a:pPr marL="0" lvl="0" indent="0" algn="l" rtl="0">
              <a:spcBef>
                <a:spcPts val="1000"/>
              </a:spcBef>
              <a:spcAft>
                <a:spcPts val="0"/>
              </a:spcAft>
              <a:buNone/>
            </a:pPr>
            <a:r>
              <a:rPr lang="en-US" sz="3500">
                <a:solidFill>
                  <a:schemeClr val="accent1"/>
                </a:solidFill>
                <a:latin typeface="Times New Roman"/>
                <a:ea typeface="Times New Roman"/>
                <a:cs typeface="Times New Roman"/>
                <a:sym typeface="Times New Roman"/>
              </a:rPr>
              <a:t>LCPS piloted explicit, systematic, cumulative, assessment-based word study instruction in five high need middle schools with sixth grade students and teachers including special education and English learners</a:t>
            </a:r>
            <a:endParaRPr sz="3500">
              <a:solidFill>
                <a:schemeClr val="accent1"/>
              </a:solidFill>
              <a:latin typeface="Times New Roman"/>
              <a:ea typeface="Times New Roman"/>
              <a:cs typeface="Times New Roman"/>
              <a:sym typeface="Times New Roman"/>
            </a:endParaRPr>
          </a:p>
          <a:p>
            <a:pPr marL="609600" lvl="0" indent="0" algn="l" rtl="0">
              <a:spcBef>
                <a:spcPts val="1000"/>
              </a:spcBef>
              <a:spcAft>
                <a:spcPts val="0"/>
              </a:spcAft>
              <a:buNone/>
            </a:pPr>
            <a:endParaRPr/>
          </a:p>
        </p:txBody>
      </p:sp>
      <p:pic>
        <p:nvPicPr>
          <p:cNvPr id="231" name="Google Shape;231;g16adb2c4509_1_77" descr="clip art of man looking at letters with magnifying glass"/>
          <p:cNvPicPr preferRelativeResize="0"/>
          <p:nvPr/>
        </p:nvPicPr>
        <p:blipFill>
          <a:blip r:embed="rId3">
            <a:alphaModFix/>
          </a:blip>
          <a:stretch>
            <a:fillRect/>
          </a:stretch>
        </p:blipFill>
        <p:spPr>
          <a:xfrm>
            <a:off x="6533033" y="4415833"/>
            <a:ext cx="3556000" cy="228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16adb2c4509_1_84" descr="clip art of hands holding up letters that spell &quot;Why?&quot;"/>
          <p:cNvPicPr preferRelativeResize="0"/>
          <p:nvPr/>
        </p:nvPicPr>
        <p:blipFill rotWithShape="1">
          <a:blip r:embed="rId3">
            <a:alphaModFix/>
          </a:blip>
          <a:srcRect b="9485"/>
          <a:stretch/>
        </p:blipFill>
        <p:spPr>
          <a:xfrm>
            <a:off x="2566600" y="809567"/>
            <a:ext cx="6683167" cy="4611334"/>
          </a:xfrm>
          <a:prstGeom prst="rect">
            <a:avLst/>
          </a:prstGeom>
          <a:noFill/>
          <a:ln>
            <a:noFill/>
          </a:ln>
        </p:spPr>
      </p:pic>
      <p:sp>
        <p:nvSpPr>
          <p:cNvPr id="2" name="Title 1"/>
          <p:cNvSpPr>
            <a:spLocks noGrp="1"/>
          </p:cNvSpPr>
          <p:nvPr>
            <p:ph type="title"/>
          </p:nvPr>
        </p:nvSpPr>
        <p:spPr/>
        <p:txBody>
          <a:bodyPr/>
          <a:lstStyle/>
          <a:p>
            <a:r>
              <a:rPr lang="en-US" dirty="0" smtClean="0"/>
              <a:t>Question</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16adb2c4509_1_89"/>
          <p:cNvSpPr txBox="1">
            <a:spLocks noGrp="1"/>
          </p:cNvSpPr>
          <p:nvPr>
            <p:ph type="title"/>
          </p:nvPr>
        </p:nvSpPr>
        <p:spPr>
          <a:xfrm>
            <a:off x="1044050" y="593375"/>
            <a:ext cx="109668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b="1">
                <a:solidFill>
                  <a:srgbClr val="1155CC"/>
                </a:solidFill>
                <a:latin typeface="Times New Roman"/>
                <a:ea typeface="Times New Roman"/>
                <a:cs typeface="Times New Roman"/>
                <a:sym typeface="Times New Roman"/>
              </a:rPr>
              <a:t>Ensuring a Foundation for Word Recognition, </a:t>
            </a:r>
            <a:r>
              <a:rPr lang="en-US">
                <a:solidFill>
                  <a:srgbClr val="1155CC"/>
                </a:solidFill>
              </a:rPr>
              <a:t>Reading Fluency, Comprehension, </a:t>
            </a:r>
            <a:r>
              <a:rPr lang="en-US" b="1">
                <a:solidFill>
                  <a:srgbClr val="1155CC"/>
                </a:solidFill>
                <a:latin typeface="Times New Roman"/>
                <a:ea typeface="Times New Roman"/>
                <a:cs typeface="Times New Roman"/>
                <a:sym typeface="Times New Roman"/>
              </a:rPr>
              <a:t> Spelling, and Vocabulary </a:t>
            </a:r>
            <a:endParaRPr b="1">
              <a:solidFill>
                <a:srgbClr val="1155CC"/>
              </a:solidFill>
              <a:latin typeface="Times New Roman"/>
              <a:ea typeface="Times New Roman"/>
              <a:cs typeface="Times New Roman"/>
              <a:sym typeface="Times New Roman"/>
            </a:endParaRPr>
          </a:p>
        </p:txBody>
      </p:sp>
      <p:pic>
        <p:nvPicPr>
          <p:cNvPr id="242" name="Google Shape;242;g16adb2c4509_1_89" descr="photo of foundation of house"/>
          <p:cNvPicPr preferRelativeResize="0"/>
          <p:nvPr/>
        </p:nvPicPr>
        <p:blipFill>
          <a:blip r:embed="rId3">
            <a:alphaModFix/>
          </a:blip>
          <a:stretch>
            <a:fillRect/>
          </a:stretch>
        </p:blipFill>
        <p:spPr>
          <a:xfrm>
            <a:off x="3759201" y="1814267"/>
            <a:ext cx="6265932" cy="46994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6adb2c4509_1_9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Scarborough Reading Rope, 2001</a:t>
            </a:r>
            <a:endParaRPr/>
          </a:p>
        </p:txBody>
      </p:sp>
      <p:pic>
        <p:nvPicPr>
          <p:cNvPr id="248" name="Google Shape;248;g16adb2c4509_1_95" descr="photo of Scarboough's reading rope"/>
          <p:cNvPicPr preferRelativeResize="0"/>
          <p:nvPr/>
        </p:nvPicPr>
        <p:blipFill rotWithShape="1">
          <a:blip r:embed="rId3">
            <a:alphaModFix/>
          </a:blip>
          <a:srcRect b="3484"/>
          <a:stretch/>
        </p:blipFill>
        <p:spPr>
          <a:xfrm>
            <a:off x="1004633" y="1356967"/>
            <a:ext cx="5510035" cy="5309368"/>
          </a:xfrm>
          <a:prstGeom prst="rect">
            <a:avLst/>
          </a:prstGeom>
          <a:noFill/>
          <a:ln>
            <a:noFill/>
          </a:ln>
        </p:spPr>
      </p:pic>
      <p:sp>
        <p:nvSpPr>
          <p:cNvPr id="249" name="Google Shape;249;g16adb2c4509_1_95"/>
          <p:cNvSpPr txBox="1"/>
          <p:nvPr/>
        </p:nvSpPr>
        <p:spPr>
          <a:xfrm>
            <a:off x="7498667" y="1356967"/>
            <a:ext cx="4446900" cy="4309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300">
                <a:latin typeface="Times New Roman"/>
                <a:ea typeface="Times New Roman"/>
                <a:cs typeface="Times New Roman"/>
                <a:sym typeface="Times New Roman"/>
              </a:rPr>
              <a:t>In both Word Recognition and Language Comprehension</a:t>
            </a:r>
            <a:endParaRPr sz="3300">
              <a:latin typeface="Times New Roman"/>
              <a:ea typeface="Times New Roman"/>
              <a:cs typeface="Times New Roman"/>
              <a:sym typeface="Times New Roman"/>
            </a:endParaRPr>
          </a:p>
          <a:p>
            <a:pPr marL="609600" lvl="0" indent="-514350" algn="l" rtl="0">
              <a:spcBef>
                <a:spcPts val="0"/>
              </a:spcBef>
              <a:spcAft>
                <a:spcPts val="0"/>
              </a:spcAft>
              <a:buSzPts val="3300"/>
              <a:buFont typeface="Times New Roman"/>
              <a:buChar char="●"/>
            </a:pPr>
            <a:r>
              <a:rPr lang="en-US" sz="3300">
                <a:latin typeface="Times New Roman"/>
                <a:ea typeface="Times New Roman"/>
                <a:cs typeface="Times New Roman"/>
                <a:sym typeface="Times New Roman"/>
              </a:rPr>
              <a:t>Orthographic Mapping </a:t>
            </a:r>
            <a:endParaRPr sz="3300">
              <a:latin typeface="Times New Roman"/>
              <a:ea typeface="Times New Roman"/>
              <a:cs typeface="Times New Roman"/>
              <a:sym typeface="Times New Roman"/>
            </a:endParaRPr>
          </a:p>
          <a:p>
            <a:pPr marL="609600" lvl="0" indent="-514350" algn="l" rtl="0">
              <a:spcBef>
                <a:spcPts val="0"/>
              </a:spcBef>
              <a:spcAft>
                <a:spcPts val="0"/>
              </a:spcAft>
              <a:buSzPts val="3300"/>
              <a:buFont typeface="Times New Roman"/>
              <a:buChar char="●"/>
            </a:pPr>
            <a:r>
              <a:rPr lang="en-US" sz="3300">
                <a:latin typeface="Times New Roman"/>
                <a:ea typeface="Times New Roman"/>
                <a:cs typeface="Times New Roman"/>
                <a:sym typeface="Times New Roman"/>
              </a:rPr>
              <a:t>Morphological Awareness</a:t>
            </a:r>
            <a:endParaRPr sz="3300">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g16adb2c4509_1_102" descr="screenshot of three half circles. Top layer of the half circle says &quot;meaning, opposition, confident, distribution&quot; second layer of the circle says &quot; pattern, cake, read, point&quot; third layer of the circle says &quot;alphabet, big, cat, set&quot;"/>
          <p:cNvPicPr preferRelativeResize="0"/>
          <p:nvPr/>
        </p:nvPicPr>
        <p:blipFill>
          <a:blip r:embed="rId3">
            <a:alphaModFix/>
          </a:blip>
          <a:stretch>
            <a:fillRect/>
          </a:stretch>
        </p:blipFill>
        <p:spPr>
          <a:xfrm>
            <a:off x="572667" y="305233"/>
            <a:ext cx="11334334" cy="6329300"/>
          </a:xfrm>
          <a:prstGeom prst="rect">
            <a:avLst/>
          </a:prstGeom>
          <a:noFill/>
          <a:ln w="19050" cap="flat" cmpd="sng">
            <a:solidFill>
              <a:srgbClr val="000000"/>
            </a:solidFill>
            <a:prstDash val="solid"/>
            <a:round/>
            <a:headEnd type="none" w="sm" len="sm"/>
            <a:tailEnd type="none" w="sm" len="sm"/>
          </a:ln>
        </p:spPr>
      </p:pic>
      <p:sp>
        <p:nvSpPr>
          <p:cNvPr id="2" name="Title 1"/>
          <p:cNvSpPr>
            <a:spLocks noGrp="1"/>
          </p:cNvSpPr>
          <p:nvPr>
            <p:ph type="title"/>
          </p:nvPr>
        </p:nvSpPr>
        <p:spPr/>
        <p:txBody>
          <a:bodyPr>
            <a:normAutofit/>
          </a:bodyPr>
          <a:lstStyle/>
          <a:p>
            <a:r>
              <a:rPr lang="en-US" sz="2400" dirty="0" smtClean="0"/>
              <a:t>Layers of Meaning</a:t>
            </a: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16adb2c4509_1_107" descr="screenshot of a flow chart describing the stages of spelling development-alphabet, pattern, meaning. Emergent spelling stage, letter name spelling stage, within word spelling stage, syllable juncture spelling stage, derivational constancy spelling stage."/>
          <p:cNvPicPr preferRelativeResize="0"/>
          <p:nvPr/>
        </p:nvPicPr>
        <p:blipFill>
          <a:blip r:embed="rId3">
            <a:alphaModFix/>
          </a:blip>
          <a:stretch>
            <a:fillRect/>
          </a:stretch>
        </p:blipFill>
        <p:spPr>
          <a:xfrm>
            <a:off x="2135167" y="444830"/>
            <a:ext cx="8506100" cy="6237800"/>
          </a:xfrm>
          <a:prstGeom prst="rect">
            <a:avLst/>
          </a:prstGeom>
          <a:noFill/>
          <a:ln w="28575" cap="flat" cmpd="sng">
            <a:solidFill>
              <a:srgbClr val="000000"/>
            </a:solidFill>
            <a:prstDash val="solid"/>
            <a:round/>
            <a:headEnd type="none" w="sm" len="sm"/>
            <a:tailEnd type="none" w="sm" len="sm"/>
          </a:ln>
        </p:spPr>
      </p:pic>
      <p:sp>
        <p:nvSpPr>
          <p:cNvPr id="4" name="Title 3"/>
          <p:cNvSpPr>
            <a:spLocks noGrp="1"/>
          </p:cNvSpPr>
          <p:nvPr>
            <p:ph type="title"/>
          </p:nvPr>
        </p:nvSpPr>
        <p:spPr>
          <a:xfrm>
            <a:off x="0" y="1"/>
            <a:ext cx="12192000" cy="444830"/>
          </a:xfrm>
        </p:spPr>
        <p:txBody>
          <a:bodyPr>
            <a:normAutofit/>
          </a:bodyPr>
          <a:lstStyle/>
          <a:p>
            <a:r>
              <a:rPr lang="en-US" sz="2000" dirty="0" smtClean="0"/>
              <a:t>Stages of Spelling Development</a:t>
            </a:r>
            <a:endParaRPr lang="en-US"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6adb2c4509_1_118"/>
          <p:cNvSpPr txBox="1">
            <a:spLocks noGrp="1"/>
          </p:cNvSpPr>
          <p:nvPr>
            <p:ph type="title"/>
          </p:nvPr>
        </p:nvSpPr>
        <p:spPr>
          <a:xfrm>
            <a:off x="535200" y="114300"/>
            <a:ext cx="11656800" cy="176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Progression of Decoding and Word Recognition </a:t>
            </a:r>
            <a:endParaRPr>
              <a:latin typeface="Times New Roman"/>
              <a:ea typeface="Times New Roman"/>
              <a:cs typeface="Times New Roman"/>
              <a:sym typeface="Times New Roman"/>
            </a:endParaRPr>
          </a:p>
        </p:txBody>
      </p:sp>
      <p:graphicFrame>
        <p:nvGraphicFramePr>
          <p:cNvPr id="265" name="Google Shape;265;g16adb2c4509_1_118" descr="screenshot of a T chart describing the progression of decoding and word recognition"/>
          <p:cNvGraphicFramePr/>
          <p:nvPr>
            <p:extLst>
              <p:ext uri="{D42A27DB-BD31-4B8C-83A1-F6EECF244321}">
                <p14:modId xmlns:p14="http://schemas.microsoft.com/office/powerpoint/2010/main" val="1022581708"/>
              </p:ext>
            </p:extLst>
          </p:nvPr>
        </p:nvGraphicFramePr>
        <p:xfrm>
          <a:off x="973000" y="1502233"/>
          <a:ext cx="10246000" cy="5157793"/>
        </p:xfrm>
        <a:graphic>
          <a:graphicData uri="http://schemas.openxmlformats.org/drawingml/2006/table">
            <a:tbl>
              <a:tblPr firstRow="1">
                <a:noFill/>
                <a:tableStyleId>{61F2FAAA-C5DF-4CE1-BFD9-A38CE45F6AB5}</a:tableStyleId>
              </a:tblPr>
              <a:tblGrid>
                <a:gridCol w="5123000">
                  <a:extLst>
                    <a:ext uri="{9D8B030D-6E8A-4147-A177-3AD203B41FA5}">
                      <a16:colId xmlns:a16="http://schemas.microsoft.com/office/drawing/2014/main" val="20000"/>
                    </a:ext>
                  </a:extLst>
                </a:gridCol>
                <a:gridCol w="5123000">
                  <a:extLst>
                    <a:ext uri="{9D8B030D-6E8A-4147-A177-3AD203B41FA5}">
                      <a16:colId xmlns:a16="http://schemas.microsoft.com/office/drawing/2014/main" val="20001"/>
                    </a:ext>
                  </a:extLst>
                </a:gridCol>
              </a:tblGrid>
              <a:tr h="609575">
                <a:tc>
                  <a:txBody>
                    <a:bodyPr/>
                    <a:lstStyle/>
                    <a:p>
                      <a:pPr marL="0" lvl="0" indent="0" algn="l" rtl="0">
                        <a:lnSpc>
                          <a:spcPct val="90000"/>
                        </a:lnSpc>
                        <a:spcBef>
                          <a:spcPts val="1100"/>
                        </a:spcBef>
                        <a:spcAft>
                          <a:spcPts val="0"/>
                        </a:spcAft>
                        <a:buNone/>
                      </a:pPr>
                      <a:r>
                        <a:rPr lang="en-US" sz="2400" dirty="0">
                          <a:solidFill>
                            <a:schemeClr val="dk2"/>
                          </a:solidFill>
                          <a:latin typeface="Times New Roman"/>
                          <a:ea typeface="Times New Roman"/>
                          <a:cs typeface="Times New Roman"/>
                          <a:sym typeface="Times New Roman"/>
                        </a:rPr>
                        <a:t>Progression </a:t>
                      </a:r>
                      <a:endParaRPr sz="2400" dirty="0">
                        <a:solidFill>
                          <a:schemeClr val="dk2"/>
                        </a:solidFill>
                        <a:latin typeface="Times New Roman"/>
                        <a:ea typeface="Times New Roman"/>
                        <a:cs typeface="Times New Roman"/>
                        <a:sym typeface="Times New Roman"/>
                      </a:endParaRPr>
                    </a:p>
                  </a:txBody>
                  <a:tcPr marL="121900" marR="121900" marT="121900" marB="121900">
                    <a:solidFill>
                      <a:srgbClr val="A6BCC9"/>
                    </a:solidFill>
                  </a:tcPr>
                </a:tc>
                <a:tc>
                  <a:txBody>
                    <a:bodyPr/>
                    <a:lstStyle/>
                    <a:p>
                      <a:pPr marL="0" lvl="0" indent="0" algn="l" rtl="0">
                        <a:spcBef>
                          <a:spcPts val="0"/>
                        </a:spcBef>
                        <a:spcAft>
                          <a:spcPts val="0"/>
                        </a:spcAft>
                        <a:buNone/>
                      </a:pPr>
                      <a:r>
                        <a:rPr lang="en-US" sz="2400" dirty="0">
                          <a:latin typeface="Times New Roman"/>
                          <a:ea typeface="Times New Roman"/>
                          <a:cs typeface="Times New Roman"/>
                          <a:sym typeface="Times New Roman"/>
                        </a:rPr>
                        <a:t>Example </a:t>
                      </a:r>
                      <a:endParaRPr sz="2400" dirty="0">
                        <a:latin typeface="Times New Roman"/>
                        <a:ea typeface="Times New Roman"/>
                        <a:cs typeface="Times New Roman"/>
                        <a:sym typeface="Times New Roman"/>
                      </a:endParaRPr>
                    </a:p>
                  </a:txBody>
                  <a:tcPr marL="121900" marR="121900" marT="121900" marB="121900">
                    <a:solidFill>
                      <a:srgbClr val="A6BCC9"/>
                    </a:solidFill>
                  </a:tcPr>
                </a:tc>
                <a:extLst>
                  <a:ext uri="{0D108BD9-81ED-4DB2-BD59-A6C34878D82A}">
                    <a16:rowId xmlns:a16="http://schemas.microsoft.com/office/drawing/2014/main" val="10000"/>
                  </a:ext>
                </a:extLst>
              </a:tr>
              <a:tr h="609575">
                <a:tc>
                  <a:txBody>
                    <a:bodyPr/>
                    <a:lstStyle/>
                    <a:p>
                      <a:pPr marL="0" lvl="0" indent="0" algn="l" rtl="0">
                        <a:lnSpc>
                          <a:spcPct val="90000"/>
                        </a:lnSpc>
                        <a:spcBef>
                          <a:spcPts val="1100"/>
                        </a:spcBef>
                        <a:spcAft>
                          <a:spcPts val="0"/>
                        </a:spcAft>
                        <a:buClr>
                          <a:schemeClr val="dk1"/>
                        </a:buClr>
                        <a:buSzPts val="1500"/>
                        <a:buFont typeface="Arial"/>
                        <a:buNone/>
                      </a:pPr>
                      <a:r>
                        <a:rPr lang="en-US" sz="2400">
                          <a:solidFill>
                            <a:schemeClr val="dk2"/>
                          </a:solidFill>
                          <a:latin typeface="Times New Roman"/>
                          <a:ea typeface="Times New Roman"/>
                          <a:cs typeface="Times New Roman"/>
                          <a:sym typeface="Times New Roman"/>
                        </a:rPr>
                        <a:t>Readers read letter by letter</a:t>
                      </a:r>
                      <a:endParaRPr sz="2400">
                        <a:latin typeface="Times New Roman"/>
                        <a:ea typeface="Times New Roman"/>
                        <a:cs typeface="Times New Roman"/>
                        <a:sym typeface="Times New Roman"/>
                      </a:endParaRPr>
                    </a:p>
                  </a:txBody>
                  <a:tcPr marL="121900" marR="121900" marT="121900" marB="121900"/>
                </a:tc>
                <a:tc>
                  <a:txBody>
                    <a:bodyPr/>
                    <a:lstStyle/>
                    <a:p>
                      <a:pPr marL="0" lvl="0" indent="0" algn="ctr" rtl="0">
                        <a:lnSpc>
                          <a:spcPct val="115000"/>
                        </a:lnSpc>
                        <a:spcBef>
                          <a:spcPts val="0"/>
                        </a:spcBef>
                        <a:spcAft>
                          <a:spcPts val="0"/>
                        </a:spcAft>
                        <a:buNone/>
                      </a:pPr>
                      <a:r>
                        <a:rPr lang="en-US" sz="2900">
                          <a:latin typeface="Times New Roman"/>
                          <a:ea typeface="Times New Roman"/>
                          <a:cs typeface="Times New Roman"/>
                          <a:sym typeface="Times New Roman"/>
                        </a:rPr>
                        <a:t>M-o-r-p-h-o-l-o-g-y</a:t>
                      </a:r>
                      <a:endParaRPr sz="2900">
                        <a:latin typeface="Times New Roman"/>
                        <a:ea typeface="Times New Roman"/>
                        <a:cs typeface="Times New Roman"/>
                        <a:sym typeface="Times New Roman"/>
                      </a:endParaRPr>
                    </a:p>
                  </a:txBody>
                  <a:tcPr marL="121900" marR="121900" marT="121900" marB="121900"/>
                </a:tc>
                <a:extLst>
                  <a:ext uri="{0D108BD9-81ED-4DB2-BD59-A6C34878D82A}">
                    <a16:rowId xmlns:a16="http://schemas.microsoft.com/office/drawing/2014/main" val="10001"/>
                  </a:ext>
                </a:extLst>
              </a:tr>
              <a:tr h="1267925">
                <a:tc>
                  <a:txBody>
                    <a:bodyPr/>
                    <a:lstStyle/>
                    <a:p>
                      <a:pPr marL="0" lvl="0" indent="0" algn="l" rtl="0">
                        <a:lnSpc>
                          <a:spcPct val="90000"/>
                        </a:lnSpc>
                        <a:spcBef>
                          <a:spcPts val="1100"/>
                        </a:spcBef>
                        <a:spcAft>
                          <a:spcPts val="0"/>
                        </a:spcAft>
                        <a:buClr>
                          <a:schemeClr val="dk1"/>
                        </a:buClr>
                        <a:buSzPts val="1500"/>
                        <a:buFont typeface="Arial"/>
                        <a:buNone/>
                      </a:pPr>
                      <a:r>
                        <a:rPr lang="en-US" sz="2400">
                          <a:solidFill>
                            <a:schemeClr val="dk2"/>
                          </a:solidFill>
                          <a:latin typeface="Times New Roman"/>
                          <a:ea typeface="Times New Roman"/>
                          <a:cs typeface="Times New Roman"/>
                          <a:sym typeface="Times New Roman"/>
                        </a:rPr>
                        <a:t>Readers progress to reading by chunks and syllables</a:t>
                      </a:r>
                      <a:endParaRPr sz="24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2400">
                        <a:latin typeface="Times New Roman"/>
                        <a:ea typeface="Times New Roman"/>
                        <a:cs typeface="Times New Roman"/>
                        <a:sym typeface="Times New Roman"/>
                      </a:endParaRPr>
                    </a:p>
                  </a:txBody>
                  <a:tcPr marL="121900" marR="121900" marT="121900" marB="121900"/>
                </a:tc>
                <a:tc>
                  <a:txBody>
                    <a:bodyPr/>
                    <a:lstStyle/>
                    <a:p>
                      <a:pPr marL="0" lvl="0" indent="0" algn="ctr" rtl="0">
                        <a:lnSpc>
                          <a:spcPct val="115000"/>
                        </a:lnSpc>
                        <a:spcBef>
                          <a:spcPts val="0"/>
                        </a:spcBef>
                        <a:spcAft>
                          <a:spcPts val="0"/>
                        </a:spcAft>
                        <a:buNone/>
                      </a:pPr>
                      <a:endParaRPr sz="2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US" sz="2900">
                          <a:latin typeface="Times New Roman"/>
                          <a:ea typeface="Times New Roman"/>
                          <a:cs typeface="Times New Roman"/>
                          <a:sym typeface="Times New Roman"/>
                        </a:rPr>
                        <a:t>Mor - ph- o - lo - gy</a:t>
                      </a:r>
                      <a:endParaRPr sz="2900">
                        <a:latin typeface="Times New Roman"/>
                        <a:ea typeface="Times New Roman"/>
                        <a:cs typeface="Times New Roman"/>
                        <a:sym typeface="Times New Roman"/>
                      </a:endParaRPr>
                    </a:p>
                  </a:txBody>
                  <a:tcPr marL="121900" marR="121900" marT="121900" marB="121900"/>
                </a:tc>
                <a:extLst>
                  <a:ext uri="{0D108BD9-81ED-4DB2-BD59-A6C34878D82A}">
                    <a16:rowId xmlns:a16="http://schemas.microsoft.com/office/drawing/2014/main" val="10002"/>
                  </a:ext>
                </a:extLst>
              </a:tr>
              <a:tr h="1267925">
                <a:tc>
                  <a:txBody>
                    <a:bodyPr/>
                    <a:lstStyle/>
                    <a:p>
                      <a:pPr marL="0" lvl="0" indent="0" algn="l" rtl="0">
                        <a:lnSpc>
                          <a:spcPct val="90000"/>
                        </a:lnSpc>
                        <a:spcBef>
                          <a:spcPts val="1100"/>
                        </a:spcBef>
                        <a:spcAft>
                          <a:spcPts val="0"/>
                        </a:spcAft>
                        <a:buClr>
                          <a:schemeClr val="dk1"/>
                        </a:buClr>
                        <a:buSzPts val="1500"/>
                        <a:buFont typeface="Arial"/>
                        <a:buNone/>
                      </a:pPr>
                      <a:r>
                        <a:rPr lang="en-US" sz="2400">
                          <a:solidFill>
                            <a:schemeClr val="dk2"/>
                          </a:solidFill>
                          <a:latin typeface="Times New Roman"/>
                          <a:ea typeface="Times New Roman"/>
                          <a:cs typeface="Times New Roman"/>
                          <a:sym typeface="Times New Roman"/>
                        </a:rPr>
                        <a:t>Readers progress to reading by morphemes</a:t>
                      </a:r>
                      <a:endParaRPr sz="24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2400">
                        <a:latin typeface="Times New Roman"/>
                        <a:ea typeface="Times New Roman"/>
                        <a:cs typeface="Times New Roman"/>
                        <a:sym typeface="Times New Roman"/>
                      </a:endParaRPr>
                    </a:p>
                  </a:txBody>
                  <a:tcPr marL="121900" marR="121900" marT="121900" marB="121900"/>
                </a:tc>
                <a:tc>
                  <a:txBody>
                    <a:bodyPr/>
                    <a:lstStyle/>
                    <a:p>
                      <a:pPr marL="0" lvl="0" indent="0" algn="ctr" rtl="0">
                        <a:lnSpc>
                          <a:spcPct val="115000"/>
                        </a:lnSpc>
                        <a:spcBef>
                          <a:spcPts val="0"/>
                        </a:spcBef>
                        <a:spcAft>
                          <a:spcPts val="0"/>
                        </a:spcAft>
                        <a:buNone/>
                      </a:pPr>
                      <a:endParaRPr sz="29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US" sz="2900">
                          <a:latin typeface="Times New Roman"/>
                          <a:ea typeface="Times New Roman"/>
                          <a:cs typeface="Times New Roman"/>
                          <a:sym typeface="Times New Roman"/>
                        </a:rPr>
                        <a:t>Morph - ology</a:t>
                      </a:r>
                      <a:endParaRPr sz="2900">
                        <a:latin typeface="Times New Roman"/>
                        <a:ea typeface="Times New Roman"/>
                        <a:cs typeface="Times New Roman"/>
                        <a:sym typeface="Times New Roman"/>
                      </a:endParaRPr>
                    </a:p>
                  </a:txBody>
                  <a:tcPr marL="121900" marR="121900" marT="121900" marB="121900"/>
                </a:tc>
                <a:extLst>
                  <a:ext uri="{0D108BD9-81ED-4DB2-BD59-A6C34878D82A}">
                    <a16:rowId xmlns:a16="http://schemas.microsoft.com/office/drawing/2014/main" val="10003"/>
                  </a:ext>
                </a:extLst>
              </a:tr>
              <a:tr h="938725">
                <a:tc>
                  <a:txBody>
                    <a:bodyPr/>
                    <a:lstStyle/>
                    <a:p>
                      <a:pPr marL="0" lvl="0" indent="0" algn="l" rtl="0">
                        <a:lnSpc>
                          <a:spcPct val="90000"/>
                        </a:lnSpc>
                        <a:spcBef>
                          <a:spcPts val="1100"/>
                        </a:spcBef>
                        <a:spcAft>
                          <a:spcPts val="0"/>
                        </a:spcAft>
                        <a:buClr>
                          <a:schemeClr val="dk1"/>
                        </a:buClr>
                        <a:buSzPts val="1500"/>
                        <a:buFont typeface="Arial"/>
                        <a:buNone/>
                      </a:pPr>
                      <a:r>
                        <a:rPr lang="en-US" sz="2400">
                          <a:solidFill>
                            <a:schemeClr val="dk2"/>
                          </a:solidFill>
                          <a:latin typeface="Times New Roman"/>
                          <a:ea typeface="Times New Roman"/>
                          <a:cs typeface="Times New Roman"/>
                          <a:sym typeface="Times New Roman"/>
                        </a:rPr>
                        <a:t>Readers recognize whole words </a:t>
                      </a:r>
                      <a:endParaRPr sz="24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2400">
                        <a:latin typeface="Times New Roman"/>
                        <a:ea typeface="Times New Roman"/>
                        <a:cs typeface="Times New Roman"/>
                        <a:sym typeface="Times New Roman"/>
                      </a:endParaRPr>
                    </a:p>
                  </a:txBody>
                  <a:tcPr marL="121900" marR="121900" marT="121900" marB="121900"/>
                </a:tc>
                <a:tc>
                  <a:txBody>
                    <a:bodyPr/>
                    <a:lstStyle/>
                    <a:p>
                      <a:pPr marL="0" lvl="0" indent="0" algn="ctr" rtl="0">
                        <a:lnSpc>
                          <a:spcPct val="115000"/>
                        </a:lnSpc>
                        <a:spcBef>
                          <a:spcPts val="0"/>
                        </a:spcBef>
                        <a:spcAft>
                          <a:spcPts val="0"/>
                        </a:spcAft>
                        <a:buNone/>
                      </a:pPr>
                      <a:endParaRPr sz="2900" dirty="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US" sz="2900" dirty="0">
                          <a:latin typeface="Times New Roman"/>
                          <a:ea typeface="Times New Roman"/>
                          <a:cs typeface="Times New Roman"/>
                          <a:sym typeface="Times New Roman"/>
                        </a:rPr>
                        <a:t>Morphology </a:t>
                      </a:r>
                      <a:endParaRPr sz="2900" dirty="0">
                        <a:latin typeface="Times New Roman"/>
                        <a:ea typeface="Times New Roman"/>
                        <a:cs typeface="Times New Roman"/>
                        <a:sym typeface="Times New Roman"/>
                      </a:endParaRPr>
                    </a:p>
                  </a:txBody>
                  <a:tcPr marL="121900" marR="121900" marT="121900" marB="121900"/>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16adb2c4509_1_124"/>
          <p:cNvSpPr txBox="1">
            <a:spLocks noGrp="1"/>
          </p:cNvSpPr>
          <p:nvPr>
            <p:ph type="title"/>
          </p:nvPr>
        </p:nvSpPr>
        <p:spPr>
          <a:xfrm>
            <a:off x="838199" y="155060"/>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latin typeface="Times New Roman"/>
                <a:ea typeface="Times New Roman"/>
                <a:cs typeface="Times New Roman"/>
                <a:sym typeface="Times New Roman"/>
              </a:rPr>
              <a:t>Word Knowledge: Benchmarks </a:t>
            </a:r>
            <a:endParaRPr>
              <a:latin typeface="Times New Roman"/>
              <a:ea typeface="Times New Roman"/>
              <a:cs typeface="Times New Roman"/>
              <a:sym typeface="Times New Roman"/>
            </a:endParaRPr>
          </a:p>
        </p:txBody>
      </p:sp>
      <p:graphicFrame>
        <p:nvGraphicFramePr>
          <p:cNvPr id="271" name="Google Shape;271;g16adb2c4509_1_124" descr="screenshot of chart with word knowledge benchmarks from Kindergarten to 6th grade and up"/>
          <p:cNvGraphicFramePr/>
          <p:nvPr>
            <p:extLst>
              <p:ext uri="{D42A27DB-BD31-4B8C-83A1-F6EECF244321}">
                <p14:modId xmlns:p14="http://schemas.microsoft.com/office/powerpoint/2010/main" val="4010505743"/>
              </p:ext>
            </p:extLst>
          </p:nvPr>
        </p:nvGraphicFramePr>
        <p:xfrm>
          <a:off x="1008150" y="1210962"/>
          <a:ext cx="10175725" cy="5008875"/>
        </p:xfrm>
        <a:graphic>
          <a:graphicData uri="http://schemas.openxmlformats.org/drawingml/2006/table">
            <a:tbl>
              <a:tblPr firstRow="1" firstCol="1" bandRow="1">
                <a:noFill/>
                <a:tableStyleId>{F1B622FB-AA9F-4B82-AE63-1C669EE529A0}</a:tableStyleId>
              </a:tblPr>
              <a:tblGrid>
                <a:gridCol w="1553475">
                  <a:extLst>
                    <a:ext uri="{9D8B030D-6E8A-4147-A177-3AD203B41FA5}">
                      <a16:colId xmlns:a16="http://schemas.microsoft.com/office/drawing/2014/main" val="20000"/>
                    </a:ext>
                  </a:extLst>
                </a:gridCol>
                <a:gridCol w="4560975">
                  <a:extLst>
                    <a:ext uri="{9D8B030D-6E8A-4147-A177-3AD203B41FA5}">
                      <a16:colId xmlns:a16="http://schemas.microsoft.com/office/drawing/2014/main" val="20001"/>
                    </a:ext>
                  </a:extLst>
                </a:gridCol>
                <a:gridCol w="4061275">
                  <a:extLst>
                    <a:ext uri="{9D8B030D-6E8A-4147-A177-3AD203B41FA5}">
                      <a16:colId xmlns:a16="http://schemas.microsoft.com/office/drawing/2014/main" val="20002"/>
                    </a:ext>
                  </a:extLst>
                </a:gridCol>
              </a:tblGrid>
              <a:tr h="792775">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Grade Level</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Typical Spelling Stage Ranges Within a Grade</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End-of-year Spelling Stage Goal</a:t>
                      </a:r>
                      <a:endParaRPr sz="19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0"/>
                  </a:ext>
                </a:extLst>
              </a:tr>
              <a:tr h="602300">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K</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Emergent – </a:t>
                      </a: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Letter name-alphabetic</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Middle letter name-alphabetic</a:t>
                      </a:r>
                      <a:endParaRPr sz="19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1"/>
                  </a:ext>
                </a:extLst>
              </a:tr>
              <a:tr h="602300">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1</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Late emergent – </a:t>
                      </a: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Within Word Pattern</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Early within word pattern</a:t>
                      </a:r>
                      <a:endParaRPr sz="19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2"/>
                  </a:ext>
                </a:extLst>
              </a:tr>
              <a:tr h="602300">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2</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Late letter name-alphabetic –Early syllables and affixes</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Late within word pattern</a:t>
                      </a:r>
                      <a:endParaRPr sz="19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3"/>
                  </a:ext>
                </a:extLst>
              </a:tr>
              <a:tr h="602300">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3</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Within word pattern –</a:t>
                      </a: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Syllables &amp; affixes</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Early syllables &amp; affixes</a:t>
                      </a:r>
                      <a:endParaRPr sz="19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4"/>
                  </a:ext>
                </a:extLst>
              </a:tr>
              <a:tr h="602300">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4</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Within word pattern –</a:t>
                      </a: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Syllables &amp; affixes</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Middle syllables &amp; affixes</a:t>
                      </a:r>
                      <a:endParaRPr sz="19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5"/>
                  </a:ext>
                </a:extLst>
              </a:tr>
              <a:tr h="602300">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5</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Syllables &amp; affixes  –</a:t>
                      </a: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Derivational relations</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Late syllables &amp; affixes</a:t>
                      </a:r>
                      <a:endParaRPr sz="19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6"/>
                  </a:ext>
                </a:extLst>
              </a:tr>
              <a:tr h="602300">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6+</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Syllables &amp; affixes  –</a:t>
                      </a: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Times New Roman"/>
                          <a:ea typeface="Times New Roman"/>
                          <a:cs typeface="Times New Roman"/>
                          <a:sym typeface="Times New Roman"/>
                        </a:rPr>
                        <a:t>Derivational relations</a:t>
                      </a:r>
                      <a:endParaRPr sz="19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dirty="0">
                          <a:latin typeface="Times New Roman"/>
                          <a:ea typeface="Times New Roman"/>
                          <a:cs typeface="Times New Roman"/>
                          <a:sym typeface="Times New Roman"/>
                        </a:rPr>
                        <a:t>Derivational relations</a:t>
                      </a:r>
                      <a:endParaRPr sz="1900" u="none" strike="noStrike" cap="none" dirty="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7"/>
                  </a:ext>
                </a:extLst>
              </a:tr>
            </a:tbl>
          </a:graphicData>
        </a:graphic>
      </p:graphicFrame>
      <p:sp>
        <p:nvSpPr>
          <p:cNvPr id="272" name="Google Shape;272;g16adb2c4509_1_124"/>
          <p:cNvSpPr txBox="1"/>
          <p:nvPr/>
        </p:nvSpPr>
        <p:spPr>
          <a:xfrm>
            <a:off x="429900" y="6339033"/>
            <a:ext cx="11423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1" u="none" strike="noStrike" cap="none">
                <a:solidFill>
                  <a:schemeClr val="dk1"/>
                </a:solidFill>
                <a:latin typeface="Calibri"/>
                <a:ea typeface="Calibri"/>
                <a:cs typeface="Calibri"/>
                <a:sym typeface="Calibri"/>
              </a:rPr>
              <a:t>Words Their Way: Word Study for Phonics, Spelling and Vocabulary </a:t>
            </a:r>
            <a:r>
              <a:rPr lang="en-US" sz="1900" b="0" i="0" u="none" strike="noStrike" cap="none">
                <a:solidFill>
                  <a:schemeClr val="dk1"/>
                </a:solidFill>
                <a:latin typeface="Calibri"/>
                <a:ea typeface="Calibri"/>
                <a:cs typeface="Calibri"/>
                <a:sym typeface="Calibri"/>
              </a:rPr>
              <a:t>by Bear, Invernizzi, Templeton, &amp; Johnston</a:t>
            </a:r>
            <a:endParaRPr sz="15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16adb2c4509_1_131"/>
          <p:cNvSpPr txBox="1">
            <a:spLocks noGrp="1"/>
          </p:cNvSpPr>
          <p:nvPr>
            <p:ph type="title"/>
          </p:nvPr>
        </p:nvSpPr>
        <p:spPr>
          <a:xfrm>
            <a:off x="831300" y="274383"/>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Developmental Continuum: Spelling Features</a:t>
            </a:r>
            <a:endParaRPr>
              <a:latin typeface="Times New Roman"/>
              <a:ea typeface="Times New Roman"/>
              <a:cs typeface="Times New Roman"/>
              <a:sym typeface="Times New Roman"/>
            </a:endParaRPr>
          </a:p>
        </p:txBody>
      </p:sp>
      <p:graphicFrame>
        <p:nvGraphicFramePr>
          <p:cNvPr id="278" name="Google Shape;278;g16adb2c4509_1_131" descr="screenshot of the developmental continuum of spelling features:letter name, within word, syllables and affixes and derivational relations"/>
          <p:cNvGraphicFramePr/>
          <p:nvPr>
            <p:extLst>
              <p:ext uri="{D42A27DB-BD31-4B8C-83A1-F6EECF244321}">
                <p14:modId xmlns:p14="http://schemas.microsoft.com/office/powerpoint/2010/main" val="1643431531"/>
              </p:ext>
            </p:extLst>
          </p:nvPr>
        </p:nvGraphicFramePr>
        <p:xfrm>
          <a:off x="712400" y="1224933"/>
          <a:ext cx="11246000" cy="5486375"/>
        </p:xfrm>
        <a:graphic>
          <a:graphicData uri="http://schemas.openxmlformats.org/drawingml/2006/table">
            <a:tbl>
              <a:tblPr firstRow="1">
                <a:noFill/>
                <a:tableStyleId>{61F2FAAA-C5DF-4CE1-BFD9-A38CE45F6AB5}</a:tableStyleId>
              </a:tblPr>
              <a:tblGrid>
                <a:gridCol w="2811500">
                  <a:extLst>
                    <a:ext uri="{9D8B030D-6E8A-4147-A177-3AD203B41FA5}">
                      <a16:colId xmlns:a16="http://schemas.microsoft.com/office/drawing/2014/main" val="20000"/>
                    </a:ext>
                  </a:extLst>
                </a:gridCol>
                <a:gridCol w="2811500">
                  <a:extLst>
                    <a:ext uri="{9D8B030D-6E8A-4147-A177-3AD203B41FA5}">
                      <a16:colId xmlns:a16="http://schemas.microsoft.com/office/drawing/2014/main" val="20001"/>
                    </a:ext>
                  </a:extLst>
                </a:gridCol>
                <a:gridCol w="2934325">
                  <a:extLst>
                    <a:ext uri="{9D8B030D-6E8A-4147-A177-3AD203B41FA5}">
                      <a16:colId xmlns:a16="http://schemas.microsoft.com/office/drawing/2014/main" val="20002"/>
                    </a:ext>
                  </a:extLst>
                </a:gridCol>
                <a:gridCol w="2688675">
                  <a:extLst>
                    <a:ext uri="{9D8B030D-6E8A-4147-A177-3AD203B41FA5}">
                      <a16:colId xmlns:a16="http://schemas.microsoft.com/office/drawing/2014/main" val="20003"/>
                    </a:ext>
                  </a:extLst>
                </a:gridCol>
              </a:tblGrid>
              <a:tr h="944850">
                <a:tc>
                  <a:txBody>
                    <a:bodyPr/>
                    <a:lstStyle/>
                    <a:p>
                      <a:pPr marL="0" lvl="0" indent="0" algn="ctr" rtl="0">
                        <a:spcBef>
                          <a:spcPts val="0"/>
                        </a:spcBef>
                        <a:spcAft>
                          <a:spcPts val="0"/>
                        </a:spcAft>
                        <a:buNone/>
                      </a:pPr>
                      <a:r>
                        <a:rPr lang="en-US" sz="2300" b="1">
                          <a:latin typeface="Times New Roman"/>
                          <a:ea typeface="Times New Roman"/>
                          <a:cs typeface="Times New Roman"/>
                          <a:sym typeface="Times New Roman"/>
                        </a:rPr>
                        <a:t>Letter Name</a:t>
                      </a:r>
                      <a:endParaRPr sz="2300" b="1">
                        <a:latin typeface="Times New Roman"/>
                        <a:ea typeface="Times New Roman"/>
                        <a:cs typeface="Times New Roman"/>
                        <a:sym typeface="Times New Roman"/>
                      </a:endParaRPr>
                    </a:p>
                  </a:txBody>
                  <a:tcPr marL="121900" marR="121900" marT="121900" marB="121900">
                    <a:solidFill>
                      <a:schemeClr val="accent1"/>
                    </a:solidFill>
                  </a:tcPr>
                </a:tc>
                <a:tc>
                  <a:txBody>
                    <a:bodyPr/>
                    <a:lstStyle/>
                    <a:p>
                      <a:pPr marL="0" lvl="0" indent="0" algn="ctr" rtl="0">
                        <a:spcBef>
                          <a:spcPts val="0"/>
                        </a:spcBef>
                        <a:spcAft>
                          <a:spcPts val="0"/>
                        </a:spcAft>
                        <a:buNone/>
                      </a:pPr>
                      <a:r>
                        <a:rPr lang="en-US" sz="2300" b="1">
                          <a:latin typeface="Times New Roman"/>
                          <a:ea typeface="Times New Roman"/>
                          <a:cs typeface="Times New Roman"/>
                          <a:sym typeface="Times New Roman"/>
                        </a:rPr>
                        <a:t>Within Word </a:t>
                      </a:r>
                      <a:endParaRPr sz="2300" b="1">
                        <a:latin typeface="Times New Roman"/>
                        <a:ea typeface="Times New Roman"/>
                        <a:cs typeface="Times New Roman"/>
                        <a:sym typeface="Times New Roman"/>
                      </a:endParaRPr>
                    </a:p>
                  </a:txBody>
                  <a:tcPr marL="121900" marR="121900" marT="121900" marB="121900">
                    <a:solidFill>
                      <a:schemeClr val="accent1"/>
                    </a:solidFill>
                  </a:tcPr>
                </a:tc>
                <a:tc>
                  <a:txBody>
                    <a:bodyPr/>
                    <a:lstStyle/>
                    <a:p>
                      <a:pPr marL="0" lvl="0" indent="0" algn="ctr" rtl="0">
                        <a:spcBef>
                          <a:spcPts val="0"/>
                        </a:spcBef>
                        <a:spcAft>
                          <a:spcPts val="0"/>
                        </a:spcAft>
                        <a:buNone/>
                      </a:pPr>
                      <a:r>
                        <a:rPr lang="en-US" sz="2300" b="1">
                          <a:latin typeface="Times New Roman"/>
                          <a:ea typeface="Times New Roman"/>
                          <a:cs typeface="Times New Roman"/>
                          <a:sym typeface="Times New Roman"/>
                        </a:rPr>
                        <a:t>Syllables and Affixes</a:t>
                      </a:r>
                      <a:endParaRPr sz="2300" b="1">
                        <a:latin typeface="Times New Roman"/>
                        <a:ea typeface="Times New Roman"/>
                        <a:cs typeface="Times New Roman"/>
                        <a:sym typeface="Times New Roman"/>
                      </a:endParaRPr>
                    </a:p>
                  </a:txBody>
                  <a:tcPr marL="121900" marR="121900" marT="121900" marB="121900">
                    <a:solidFill>
                      <a:schemeClr val="accent1"/>
                    </a:solidFill>
                  </a:tcPr>
                </a:tc>
                <a:tc>
                  <a:txBody>
                    <a:bodyPr/>
                    <a:lstStyle/>
                    <a:p>
                      <a:pPr marL="0" lvl="0" indent="0" algn="ctr" rtl="0">
                        <a:spcBef>
                          <a:spcPts val="0"/>
                        </a:spcBef>
                        <a:spcAft>
                          <a:spcPts val="0"/>
                        </a:spcAft>
                        <a:buNone/>
                      </a:pPr>
                      <a:r>
                        <a:rPr lang="en-US" sz="2300" b="1">
                          <a:latin typeface="Times New Roman"/>
                          <a:ea typeface="Times New Roman"/>
                          <a:cs typeface="Times New Roman"/>
                          <a:sym typeface="Times New Roman"/>
                        </a:rPr>
                        <a:t>Derivational Relations</a:t>
                      </a:r>
                      <a:endParaRPr sz="2300" b="1">
                        <a:latin typeface="Times New Roman"/>
                        <a:ea typeface="Times New Roman"/>
                        <a:cs typeface="Times New Roman"/>
                        <a:sym typeface="Times New Roman"/>
                      </a:endParaRPr>
                    </a:p>
                  </a:txBody>
                  <a:tcPr marL="121900" marR="121900" marT="121900" marB="121900">
                    <a:solidFill>
                      <a:schemeClr val="accent1"/>
                    </a:solidFill>
                  </a:tcPr>
                </a:tc>
                <a:extLst>
                  <a:ext uri="{0D108BD9-81ED-4DB2-BD59-A6C34878D82A}">
                    <a16:rowId xmlns:a16="http://schemas.microsoft.com/office/drawing/2014/main" val="10000"/>
                  </a:ext>
                </a:extLst>
              </a:tr>
              <a:tr h="4541525">
                <a:tc>
                  <a:txBody>
                    <a:bodyPr/>
                    <a:lstStyle/>
                    <a:p>
                      <a:pPr marL="609600" lvl="0" indent="-419100" algn="l" rtl="0">
                        <a:spcBef>
                          <a:spcPts val="130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Single Syllable, short vowel words</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Beginning Consonants</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Ending Consonants</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Medial Vowels</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Beginning Blends and Digraphs- ch, sh, th, sp, str</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Ending Blends and Digraphs</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Affricates- dr/j/tr</a:t>
                      </a:r>
                      <a:endParaRPr sz="1800">
                        <a:latin typeface="Times New Roman"/>
                        <a:ea typeface="Times New Roman"/>
                        <a:cs typeface="Times New Roman"/>
                        <a:sym typeface="Times New Roman"/>
                      </a:endParaRPr>
                    </a:p>
                  </a:txBody>
                  <a:tcPr marL="121900" marR="121900" marT="121900" marB="121900"/>
                </a:tc>
                <a:tc>
                  <a:txBody>
                    <a:bodyPr/>
                    <a:lstStyle/>
                    <a:p>
                      <a:pPr marL="609600" lvl="0" indent="-419100" algn="l" rtl="0">
                        <a:spcBef>
                          <a:spcPts val="130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Single Syllable, Long Vowel Patterns</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Complex Consonants- tch, scr, </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Long Vowel with Silent E- aCe, iCe, oCe, uCe</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Long Vowel Patterns- ai, ei, oa, </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R Controlled Vowels- er, ar, ir, or, ur</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Abstract Vowels- ew/ui</a:t>
                      </a:r>
                      <a:endParaRPr sz="1800">
                        <a:latin typeface="Times New Roman"/>
                        <a:ea typeface="Times New Roman"/>
                        <a:cs typeface="Times New Roman"/>
                        <a:sym typeface="Times New Roman"/>
                      </a:endParaRPr>
                    </a:p>
                  </a:txBody>
                  <a:tcPr marL="121900" marR="121900" marT="121900" marB="121900"/>
                </a:tc>
                <a:tc>
                  <a:txBody>
                    <a:bodyPr/>
                    <a:lstStyle/>
                    <a:p>
                      <a:pPr marL="609600" lvl="0" indent="-419100" algn="l" rtl="0">
                        <a:spcBef>
                          <a:spcPts val="130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Multisyllabic Words</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Adding inflected endings- ed, ing, s, es</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Doubling, No Change </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Plurals</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R- Controlled Vowels in Accented Syllables</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 Open and Closed Syllables </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Long vowels in Accented Syllables</a:t>
                      </a:r>
                      <a:endParaRPr sz="180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a:solidFill>
                            <a:srgbClr val="4A5C65"/>
                          </a:solidFill>
                          <a:latin typeface="Times New Roman"/>
                          <a:ea typeface="Times New Roman"/>
                          <a:cs typeface="Times New Roman"/>
                          <a:sym typeface="Times New Roman"/>
                        </a:rPr>
                        <a:t> Ambiguous vowels in accented syllables</a:t>
                      </a:r>
                      <a:endParaRPr sz="1800">
                        <a:solidFill>
                          <a:srgbClr val="4A5C65"/>
                        </a:solidFill>
                        <a:latin typeface="Times New Roman"/>
                        <a:ea typeface="Times New Roman"/>
                        <a:cs typeface="Times New Roman"/>
                        <a:sym typeface="Times New Roman"/>
                      </a:endParaRPr>
                    </a:p>
                    <a:p>
                      <a:pPr marL="609600" lvl="0" indent="0" algn="l" rtl="0">
                        <a:spcBef>
                          <a:spcPts val="0"/>
                        </a:spcBef>
                        <a:spcAft>
                          <a:spcPts val="0"/>
                        </a:spcAft>
                        <a:buNone/>
                      </a:pPr>
                      <a:endParaRPr sz="1800">
                        <a:solidFill>
                          <a:srgbClr val="4A5C65"/>
                        </a:solidFill>
                        <a:latin typeface="Times New Roman"/>
                        <a:ea typeface="Times New Roman"/>
                        <a:cs typeface="Times New Roman"/>
                        <a:sym typeface="Times New Roman"/>
                      </a:endParaRPr>
                    </a:p>
                  </a:txBody>
                  <a:tcPr marL="121900" marR="121900" marT="121900" marB="121900"/>
                </a:tc>
                <a:tc>
                  <a:txBody>
                    <a:bodyPr/>
                    <a:lstStyle/>
                    <a:p>
                      <a:pPr marL="609600" lvl="0" indent="-419100" algn="l" rtl="0">
                        <a:spcBef>
                          <a:spcPts val="1300"/>
                        </a:spcBef>
                        <a:spcAft>
                          <a:spcPts val="0"/>
                        </a:spcAft>
                        <a:buClr>
                          <a:srgbClr val="A6BCC9"/>
                        </a:buClr>
                        <a:buSzPts val="1800"/>
                        <a:buFont typeface="Times New Roman"/>
                        <a:buChar char="►"/>
                      </a:pPr>
                      <a:r>
                        <a:rPr lang="en-US" sz="1800" dirty="0">
                          <a:solidFill>
                            <a:srgbClr val="4A5C65"/>
                          </a:solidFill>
                          <a:latin typeface="Times New Roman"/>
                          <a:ea typeface="Times New Roman"/>
                          <a:cs typeface="Times New Roman"/>
                          <a:sym typeface="Times New Roman"/>
                        </a:rPr>
                        <a:t>Multisyllabic words</a:t>
                      </a:r>
                      <a:endParaRPr sz="1800" dirty="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dirty="0">
                          <a:solidFill>
                            <a:srgbClr val="4A5C65"/>
                          </a:solidFill>
                          <a:latin typeface="Times New Roman"/>
                          <a:ea typeface="Times New Roman"/>
                          <a:cs typeface="Times New Roman"/>
                          <a:sym typeface="Times New Roman"/>
                        </a:rPr>
                        <a:t>Silent and Sounded Consonants</a:t>
                      </a:r>
                      <a:endParaRPr sz="1800" dirty="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dirty="0">
                          <a:solidFill>
                            <a:srgbClr val="4A5C65"/>
                          </a:solidFill>
                          <a:latin typeface="Times New Roman"/>
                          <a:ea typeface="Times New Roman"/>
                          <a:cs typeface="Times New Roman"/>
                          <a:sym typeface="Times New Roman"/>
                        </a:rPr>
                        <a:t>Consonant Changes</a:t>
                      </a:r>
                      <a:endParaRPr sz="1800" dirty="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dirty="0">
                          <a:solidFill>
                            <a:srgbClr val="4A5C65"/>
                          </a:solidFill>
                          <a:latin typeface="Times New Roman"/>
                          <a:ea typeface="Times New Roman"/>
                          <a:cs typeface="Times New Roman"/>
                          <a:sym typeface="Times New Roman"/>
                        </a:rPr>
                        <a:t>Vowel Changes</a:t>
                      </a:r>
                      <a:endParaRPr sz="1800" dirty="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dirty="0">
                          <a:solidFill>
                            <a:srgbClr val="4A5C65"/>
                          </a:solidFill>
                          <a:latin typeface="Times New Roman"/>
                          <a:ea typeface="Times New Roman"/>
                          <a:cs typeface="Times New Roman"/>
                          <a:sym typeface="Times New Roman"/>
                        </a:rPr>
                        <a:t>Latin Derivatives</a:t>
                      </a:r>
                      <a:endParaRPr sz="1800" dirty="0">
                        <a:solidFill>
                          <a:srgbClr val="4A5C65"/>
                        </a:solidFill>
                        <a:latin typeface="Times New Roman"/>
                        <a:ea typeface="Times New Roman"/>
                        <a:cs typeface="Times New Roman"/>
                        <a:sym typeface="Times New Roman"/>
                      </a:endParaRPr>
                    </a:p>
                    <a:p>
                      <a:pPr marL="609600" lvl="0" indent="-419100" algn="l" rtl="0">
                        <a:spcBef>
                          <a:spcPts val="0"/>
                        </a:spcBef>
                        <a:spcAft>
                          <a:spcPts val="0"/>
                        </a:spcAft>
                        <a:buClr>
                          <a:srgbClr val="A6BCC9"/>
                        </a:buClr>
                        <a:buSzPts val="1800"/>
                        <a:buFont typeface="Times New Roman"/>
                        <a:buChar char="►"/>
                      </a:pPr>
                      <a:r>
                        <a:rPr lang="en-US" sz="1800" dirty="0">
                          <a:solidFill>
                            <a:srgbClr val="4A5C65"/>
                          </a:solidFill>
                          <a:latin typeface="Times New Roman"/>
                          <a:ea typeface="Times New Roman"/>
                          <a:cs typeface="Times New Roman"/>
                          <a:sym typeface="Times New Roman"/>
                        </a:rPr>
                        <a:t>Assimilated Prefixes</a:t>
                      </a:r>
                      <a:endParaRPr sz="1800" dirty="0">
                        <a:latin typeface="Times New Roman"/>
                        <a:ea typeface="Times New Roman"/>
                        <a:cs typeface="Times New Roman"/>
                        <a:sym typeface="Times New Roman"/>
                      </a:endParaRPr>
                    </a:p>
                  </a:txBody>
                  <a:tcPr marL="121900" marR="121900" marT="121900" marB="121900"/>
                </a:tc>
                <a:extLst>
                  <a:ext uri="{0D108BD9-81ED-4DB2-BD59-A6C34878D82A}">
                    <a16:rowId xmlns:a16="http://schemas.microsoft.com/office/drawing/2014/main" val="1000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16adb2c4509_1_137"/>
          <p:cNvSpPr txBox="1">
            <a:spLocks noGrp="1"/>
          </p:cNvSpPr>
          <p:nvPr>
            <p:ph type="title"/>
          </p:nvPr>
        </p:nvSpPr>
        <p:spPr>
          <a:xfrm>
            <a:off x="900750" y="593375"/>
            <a:ext cx="108756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Word Knowledge and Vocabulary Standard 6.4</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graphicFrame>
        <p:nvGraphicFramePr>
          <p:cNvPr id="284" name="Google Shape;284;g16adb2c4509_1_137" descr="screenshot of SOL and curriculum framework for SOL 6.4"/>
          <p:cNvGraphicFramePr/>
          <p:nvPr>
            <p:extLst>
              <p:ext uri="{D42A27DB-BD31-4B8C-83A1-F6EECF244321}">
                <p14:modId xmlns:p14="http://schemas.microsoft.com/office/powerpoint/2010/main" val="471406025"/>
              </p:ext>
            </p:extLst>
          </p:nvPr>
        </p:nvGraphicFramePr>
        <p:xfrm>
          <a:off x="717000" y="1356879"/>
          <a:ext cx="11360700" cy="5105375"/>
        </p:xfrm>
        <a:graphic>
          <a:graphicData uri="http://schemas.openxmlformats.org/drawingml/2006/table">
            <a:tbl>
              <a:tblPr firstRow="1">
                <a:noFill/>
                <a:tableStyleId>{61F2FAAA-C5DF-4CE1-BFD9-A38CE45F6AB5}</a:tableStyleId>
              </a:tblPr>
              <a:tblGrid>
                <a:gridCol w="5680350">
                  <a:extLst>
                    <a:ext uri="{9D8B030D-6E8A-4147-A177-3AD203B41FA5}">
                      <a16:colId xmlns:a16="http://schemas.microsoft.com/office/drawing/2014/main" val="20000"/>
                    </a:ext>
                  </a:extLst>
                </a:gridCol>
                <a:gridCol w="5680350">
                  <a:extLst>
                    <a:ext uri="{9D8B030D-6E8A-4147-A177-3AD203B41FA5}">
                      <a16:colId xmlns:a16="http://schemas.microsoft.com/office/drawing/2014/main" val="20001"/>
                    </a:ext>
                  </a:extLst>
                </a:gridCol>
              </a:tblGrid>
              <a:tr h="5105375">
                <a:tc>
                  <a:txBody>
                    <a:bodyPr/>
                    <a:lstStyle/>
                    <a:p>
                      <a:pPr marL="0" lvl="0" indent="0" algn="l" rtl="0">
                        <a:lnSpc>
                          <a:spcPct val="115000"/>
                        </a:lnSpc>
                        <a:spcBef>
                          <a:spcPts val="0"/>
                        </a:spcBef>
                        <a:spcAft>
                          <a:spcPts val="0"/>
                        </a:spcAft>
                        <a:buClr>
                          <a:schemeClr val="dk1"/>
                        </a:buClr>
                        <a:buSzPts val="1500"/>
                        <a:buFont typeface="Arial"/>
                        <a:buNone/>
                      </a:pPr>
                      <a:r>
                        <a:rPr lang="en-US" sz="1700" b="1">
                          <a:solidFill>
                            <a:schemeClr val="accent1"/>
                          </a:solidFill>
                          <a:highlight>
                            <a:srgbClr val="FFFFFF"/>
                          </a:highlight>
                          <a:latin typeface="Times New Roman"/>
                          <a:ea typeface="Times New Roman"/>
                          <a:cs typeface="Times New Roman"/>
                          <a:sym typeface="Times New Roman"/>
                        </a:rPr>
                        <a:t>6.4 The student will read and learn the meanings of unfamiliar words and phrases within authentic texts.</a:t>
                      </a:r>
                      <a:endParaRPr sz="1700" b="1">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500"/>
                        <a:buFont typeface="Arial"/>
                        <a:buNone/>
                      </a:pPr>
                      <a:endParaRPr sz="17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500"/>
                        <a:buFont typeface="Arial"/>
                        <a:buNone/>
                      </a:pPr>
                      <a:r>
                        <a:rPr lang="en-US" sz="1600">
                          <a:solidFill>
                            <a:schemeClr val="accent1"/>
                          </a:solidFill>
                          <a:highlight>
                            <a:srgbClr val="FFFFFF"/>
                          </a:highlight>
                          <a:latin typeface="Times New Roman"/>
                          <a:ea typeface="Times New Roman"/>
                          <a:cs typeface="Times New Roman"/>
                          <a:sym typeface="Times New Roman"/>
                        </a:rPr>
                        <a:t>a)</a:t>
                      </a:r>
                      <a:r>
                        <a:rPr lang="en-US" sz="1100">
                          <a:solidFill>
                            <a:schemeClr val="accent1"/>
                          </a:solidFill>
                          <a:highlight>
                            <a:srgbClr val="FFFFFF"/>
                          </a:highlight>
                          <a:latin typeface="Times New Roman"/>
                          <a:ea typeface="Times New Roman"/>
                          <a:cs typeface="Times New Roman"/>
                          <a:sym typeface="Times New Roman"/>
                        </a:rPr>
                        <a:t> 	</a:t>
                      </a:r>
                      <a:r>
                        <a:rPr lang="en-US" sz="1700">
                          <a:solidFill>
                            <a:schemeClr val="accent1"/>
                          </a:solidFill>
                          <a:highlight>
                            <a:srgbClr val="FFFFFF"/>
                          </a:highlight>
                          <a:latin typeface="Times New Roman"/>
                          <a:ea typeface="Times New Roman"/>
                          <a:cs typeface="Times New Roman"/>
                          <a:sym typeface="Times New Roman"/>
                        </a:rPr>
                        <a:t>Identify </a:t>
                      </a:r>
                      <a:r>
                        <a:rPr lang="en-US" sz="1700" b="1">
                          <a:solidFill>
                            <a:schemeClr val="accent1"/>
                          </a:solidFill>
                          <a:highlight>
                            <a:srgbClr val="FFFFFF"/>
                          </a:highlight>
                          <a:latin typeface="Times New Roman"/>
                          <a:ea typeface="Times New Roman"/>
                          <a:cs typeface="Times New Roman"/>
                          <a:sym typeface="Times New Roman"/>
                        </a:rPr>
                        <a:t>word origins </a:t>
                      </a:r>
                      <a:r>
                        <a:rPr lang="en-US" sz="1700">
                          <a:solidFill>
                            <a:schemeClr val="accent1"/>
                          </a:solidFill>
                          <a:highlight>
                            <a:srgbClr val="FFFFFF"/>
                          </a:highlight>
                          <a:latin typeface="Times New Roman"/>
                          <a:ea typeface="Times New Roman"/>
                          <a:cs typeface="Times New Roman"/>
                          <a:sym typeface="Times New Roman"/>
                        </a:rPr>
                        <a:t>and </a:t>
                      </a:r>
                      <a:r>
                        <a:rPr lang="en-US" sz="1700" b="1">
                          <a:solidFill>
                            <a:schemeClr val="accent1"/>
                          </a:solidFill>
                          <a:highlight>
                            <a:srgbClr val="FFFFFF"/>
                          </a:highlight>
                          <a:latin typeface="Times New Roman"/>
                          <a:ea typeface="Times New Roman"/>
                          <a:cs typeface="Times New Roman"/>
                          <a:sym typeface="Times New Roman"/>
                        </a:rPr>
                        <a:t>derivations</a:t>
                      </a:r>
                      <a:r>
                        <a:rPr lang="en-US" sz="1700">
                          <a:solidFill>
                            <a:schemeClr val="accent1"/>
                          </a:solidFill>
                          <a:highlight>
                            <a:srgbClr val="FFFFFF"/>
                          </a:highlight>
                          <a:latin typeface="Times New Roman"/>
                          <a:ea typeface="Times New Roman"/>
                          <a:cs typeface="Times New Roman"/>
                          <a:sym typeface="Times New Roman"/>
                        </a:rPr>
                        <a:t>.</a:t>
                      </a:r>
                      <a:endParaRPr sz="17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500"/>
                        <a:buFont typeface="Arial"/>
                        <a:buNone/>
                      </a:pPr>
                      <a:r>
                        <a:rPr lang="en-US" sz="1600">
                          <a:solidFill>
                            <a:schemeClr val="accent1"/>
                          </a:solidFill>
                          <a:highlight>
                            <a:srgbClr val="FFFFFF"/>
                          </a:highlight>
                          <a:latin typeface="Times New Roman"/>
                          <a:ea typeface="Times New Roman"/>
                          <a:cs typeface="Times New Roman"/>
                          <a:sym typeface="Times New Roman"/>
                        </a:rPr>
                        <a:t>b)</a:t>
                      </a:r>
                      <a:r>
                        <a:rPr lang="en-US" sz="1100">
                          <a:solidFill>
                            <a:schemeClr val="accent1"/>
                          </a:solidFill>
                          <a:highlight>
                            <a:srgbClr val="FFFFFF"/>
                          </a:highlight>
                          <a:latin typeface="Times New Roman"/>
                          <a:ea typeface="Times New Roman"/>
                          <a:cs typeface="Times New Roman"/>
                          <a:sym typeface="Times New Roman"/>
                        </a:rPr>
                        <a:t>	</a:t>
                      </a:r>
                      <a:r>
                        <a:rPr lang="en-US" sz="1700">
                          <a:solidFill>
                            <a:schemeClr val="accent1"/>
                          </a:solidFill>
                          <a:highlight>
                            <a:srgbClr val="FFFFFF"/>
                          </a:highlight>
                          <a:latin typeface="Times New Roman"/>
                          <a:ea typeface="Times New Roman"/>
                          <a:cs typeface="Times New Roman"/>
                          <a:sym typeface="Times New Roman"/>
                        </a:rPr>
                        <a:t>Use </a:t>
                      </a:r>
                      <a:r>
                        <a:rPr lang="en-US" sz="1700" b="1">
                          <a:solidFill>
                            <a:schemeClr val="accent1"/>
                          </a:solidFill>
                          <a:highlight>
                            <a:srgbClr val="FFFFFF"/>
                          </a:highlight>
                          <a:latin typeface="Times New Roman"/>
                          <a:ea typeface="Times New Roman"/>
                          <a:cs typeface="Times New Roman"/>
                          <a:sym typeface="Times New Roman"/>
                        </a:rPr>
                        <a:t>roots, cognates, affixes, synonyms, </a:t>
                      </a:r>
                      <a:r>
                        <a:rPr lang="en-US" sz="1700">
                          <a:solidFill>
                            <a:schemeClr val="accent1"/>
                          </a:solidFill>
                          <a:highlight>
                            <a:srgbClr val="FFFFFF"/>
                          </a:highlight>
                          <a:latin typeface="Times New Roman"/>
                          <a:ea typeface="Times New Roman"/>
                          <a:cs typeface="Times New Roman"/>
                          <a:sym typeface="Times New Roman"/>
                        </a:rPr>
                        <a:t>and</a:t>
                      </a:r>
                      <a:r>
                        <a:rPr lang="en-US" sz="1700" b="1">
                          <a:solidFill>
                            <a:schemeClr val="accent1"/>
                          </a:solidFill>
                          <a:highlight>
                            <a:srgbClr val="FFFFFF"/>
                          </a:highlight>
                          <a:latin typeface="Times New Roman"/>
                          <a:ea typeface="Times New Roman"/>
                          <a:cs typeface="Times New Roman"/>
                          <a:sym typeface="Times New Roman"/>
                        </a:rPr>
                        <a:t> antonym</a:t>
                      </a:r>
                      <a:r>
                        <a:rPr lang="en-US" sz="1700">
                          <a:solidFill>
                            <a:schemeClr val="accent1"/>
                          </a:solidFill>
                          <a:highlight>
                            <a:srgbClr val="FFFFFF"/>
                          </a:highlight>
                          <a:latin typeface="Times New Roman"/>
                          <a:ea typeface="Times New Roman"/>
                          <a:cs typeface="Times New Roman"/>
                          <a:sym typeface="Times New Roman"/>
                        </a:rPr>
                        <a:t>s to expand vocabulary.</a:t>
                      </a:r>
                      <a:endParaRPr sz="17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500"/>
                        <a:buFont typeface="Arial"/>
                        <a:buNone/>
                      </a:pPr>
                      <a:r>
                        <a:rPr lang="en-US" sz="1600">
                          <a:solidFill>
                            <a:schemeClr val="accent1"/>
                          </a:solidFill>
                          <a:highlight>
                            <a:srgbClr val="FFFFFF"/>
                          </a:highlight>
                          <a:latin typeface="Times New Roman"/>
                          <a:ea typeface="Times New Roman"/>
                          <a:cs typeface="Times New Roman"/>
                          <a:sym typeface="Times New Roman"/>
                        </a:rPr>
                        <a:t>c)</a:t>
                      </a:r>
                      <a:r>
                        <a:rPr lang="en-US" sz="1100">
                          <a:solidFill>
                            <a:schemeClr val="accent1"/>
                          </a:solidFill>
                          <a:highlight>
                            <a:srgbClr val="FFFFFF"/>
                          </a:highlight>
                          <a:latin typeface="Times New Roman"/>
                          <a:ea typeface="Times New Roman"/>
                          <a:cs typeface="Times New Roman"/>
                          <a:sym typeface="Times New Roman"/>
                        </a:rPr>
                        <a:t> 	</a:t>
                      </a:r>
                      <a:r>
                        <a:rPr lang="en-US" sz="1700">
                          <a:solidFill>
                            <a:schemeClr val="accent1"/>
                          </a:solidFill>
                          <a:highlight>
                            <a:srgbClr val="FFFFFF"/>
                          </a:highlight>
                          <a:latin typeface="Times New Roman"/>
                          <a:ea typeface="Times New Roman"/>
                          <a:cs typeface="Times New Roman"/>
                          <a:sym typeface="Times New Roman"/>
                        </a:rPr>
                        <a:t>Use context and sentence structure to determine meanings and differentiate among </a:t>
                      </a:r>
                      <a:r>
                        <a:rPr lang="en-US" sz="1700" b="1">
                          <a:solidFill>
                            <a:schemeClr val="accent1"/>
                          </a:solidFill>
                          <a:highlight>
                            <a:srgbClr val="FFFFFF"/>
                          </a:highlight>
                          <a:latin typeface="Times New Roman"/>
                          <a:ea typeface="Times New Roman"/>
                          <a:cs typeface="Times New Roman"/>
                          <a:sym typeface="Times New Roman"/>
                        </a:rPr>
                        <a:t>multiple meanings </a:t>
                      </a:r>
                      <a:r>
                        <a:rPr lang="en-US" sz="1700">
                          <a:solidFill>
                            <a:schemeClr val="accent1"/>
                          </a:solidFill>
                          <a:highlight>
                            <a:srgbClr val="FFFFFF"/>
                          </a:highlight>
                          <a:latin typeface="Times New Roman"/>
                          <a:ea typeface="Times New Roman"/>
                          <a:cs typeface="Times New Roman"/>
                          <a:sym typeface="Times New Roman"/>
                        </a:rPr>
                        <a:t>of words.</a:t>
                      </a:r>
                      <a:endParaRPr sz="17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500"/>
                        <a:buFont typeface="Arial"/>
                        <a:buNone/>
                      </a:pPr>
                      <a:r>
                        <a:rPr lang="en-US" sz="1600">
                          <a:solidFill>
                            <a:schemeClr val="accent1"/>
                          </a:solidFill>
                          <a:highlight>
                            <a:srgbClr val="FFFFFF"/>
                          </a:highlight>
                          <a:latin typeface="Times New Roman"/>
                          <a:ea typeface="Times New Roman"/>
                          <a:cs typeface="Times New Roman"/>
                          <a:sym typeface="Times New Roman"/>
                        </a:rPr>
                        <a:t>d)</a:t>
                      </a:r>
                      <a:r>
                        <a:rPr lang="en-US" sz="1100">
                          <a:solidFill>
                            <a:schemeClr val="accent1"/>
                          </a:solidFill>
                          <a:highlight>
                            <a:srgbClr val="FFFFFF"/>
                          </a:highlight>
                          <a:latin typeface="Times New Roman"/>
                          <a:ea typeface="Times New Roman"/>
                          <a:cs typeface="Times New Roman"/>
                          <a:sym typeface="Times New Roman"/>
                        </a:rPr>
                        <a:t>	</a:t>
                      </a:r>
                      <a:r>
                        <a:rPr lang="en-US" sz="1700">
                          <a:solidFill>
                            <a:schemeClr val="accent1"/>
                          </a:solidFill>
                          <a:highlight>
                            <a:srgbClr val="FFFFFF"/>
                          </a:highlight>
                          <a:latin typeface="Times New Roman"/>
                          <a:ea typeface="Times New Roman"/>
                          <a:cs typeface="Times New Roman"/>
                          <a:sym typeface="Times New Roman"/>
                        </a:rPr>
                        <a:t>Identify and analyze </a:t>
                      </a:r>
                      <a:r>
                        <a:rPr lang="en-US" sz="1700" b="1">
                          <a:solidFill>
                            <a:schemeClr val="accent1"/>
                          </a:solidFill>
                          <a:highlight>
                            <a:srgbClr val="FFFFFF"/>
                          </a:highlight>
                          <a:latin typeface="Times New Roman"/>
                          <a:ea typeface="Times New Roman"/>
                          <a:cs typeface="Times New Roman"/>
                          <a:sym typeface="Times New Roman"/>
                        </a:rPr>
                        <a:t>figurative language</a:t>
                      </a:r>
                      <a:r>
                        <a:rPr lang="en-US" sz="1700">
                          <a:solidFill>
                            <a:schemeClr val="accent1"/>
                          </a:solidFill>
                          <a:highlight>
                            <a:srgbClr val="FFFFFF"/>
                          </a:highlight>
                          <a:latin typeface="Times New Roman"/>
                          <a:ea typeface="Times New Roman"/>
                          <a:cs typeface="Times New Roman"/>
                          <a:sym typeface="Times New Roman"/>
                        </a:rPr>
                        <a:t>.             </a:t>
                      </a:r>
                      <a:endParaRPr sz="17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500"/>
                        <a:buFont typeface="Arial"/>
                        <a:buNone/>
                      </a:pPr>
                      <a:r>
                        <a:rPr lang="en-US" sz="1700">
                          <a:solidFill>
                            <a:schemeClr val="accent1"/>
                          </a:solidFill>
                          <a:highlight>
                            <a:srgbClr val="FFFFFF"/>
                          </a:highlight>
                          <a:latin typeface="Times New Roman"/>
                          <a:ea typeface="Times New Roman"/>
                          <a:cs typeface="Times New Roman"/>
                          <a:sym typeface="Times New Roman"/>
                        </a:rPr>
                        <a:t>e)   Use word-reference materials.</a:t>
                      </a:r>
                      <a:endParaRPr sz="17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500"/>
                        <a:buFont typeface="Arial"/>
                        <a:buNone/>
                      </a:pPr>
                      <a:r>
                        <a:rPr lang="en-US" sz="1700">
                          <a:solidFill>
                            <a:schemeClr val="accent1"/>
                          </a:solidFill>
                          <a:highlight>
                            <a:srgbClr val="FFFFFF"/>
                          </a:highlight>
                          <a:latin typeface="Times New Roman"/>
                          <a:ea typeface="Times New Roman"/>
                          <a:cs typeface="Times New Roman"/>
                          <a:sym typeface="Times New Roman"/>
                        </a:rPr>
                        <a:t>f)   Extend general and </a:t>
                      </a:r>
                      <a:r>
                        <a:rPr lang="en-US" sz="1700" b="1">
                          <a:solidFill>
                            <a:schemeClr val="accent1"/>
                          </a:solidFill>
                          <a:highlight>
                            <a:srgbClr val="FFFFFF"/>
                          </a:highlight>
                          <a:latin typeface="Times New Roman"/>
                          <a:ea typeface="Times New Roman"/>
                          <a:cs typeface="Times New Roman"/>
                          <a:sym typeface="Times New Roman"/>
                        </a:rPr>
                        <a:t>specialized vocabulary</a:t>
                      </a:r>
                      <a:r>
                        <a:rPr lang="en-US" sz="1700">
                          <a:solidFill>
                            <a:schemeClr val="accent1"/>
                          </a:solidFill>
                          <a:highlight>
                            <a:srgbClr val="FFFFFF"/>
                          </a:highlight>
                          <a:latin typeface="Times New Roman"/>
                          <a:ea typeface="Times New Roman"/>
                          <a:cs typeface="Times New Roman"/>
                          <a:sym typeface="Times New Roman"/>
                        </a:rPr>
                        <a:t> through speaking, listening, reading, and writing.</a:t>
                      </a:r>
                      <a:endParaRPr sz="2000">
                        <a:solidFill>
                          <a:schemeClr val="accent1"/>
                        </a:solidFill>
                        <a:latin typeface="Times New Roman"/>
                        <a:ea typeface="Times New Roman"/>
                        <a:cs typeface="Times New Roman"/>
                        <a:sym typeface="Times New Roman"/>
                      </a:endParaRPr>
                    </a:p>
                  </a:txBody>
                  <a:tcPr marL="121900" marR="121900" marT="121900" marB="121900"/>
                </a:tc>
                <a:tc>
                  <a:txBody>
                    <a:bodyPr/>
                    <a:lstStyle/>
                    <a:p>
                      <a:pPr marL="0" lvl="0" indent="0" algn="l" rtl="0">
                        <a:lnSpc>
                          <a:spcPct val="115000"/>
                        </a:lnSpc>
                        <a:spcBef>
                          <a:spcPts val="0"/>
                        </a:spcBef>
                        <a:spcAft>
                          <a:spcPts val="0"/>
                        </a:spcAft>
                        <a:buClr>
                          <a:schemeClr val="dk1"/>
                        </a:buClr>
                        <a:buSzPts val="1500"/>
                        <a:buFont typeface="Arial"/>
                        <a:buNone/>
                      </a:pPr>
                      <a:r>
                        <a:rPr lang="en-US" sz="1700" b="1" dirty="0">
                          <a:solidFill>
                            <a:schemeClr val="accent2"/>
                          </a:solidFill>
                          <a:highlight>
                            <a:srgbClr val="FFFFFF"/>
                          </a:highlight>
                          <a:latin typeface="Times New Roman"/>
                          <a:ea typeface="Times New Roman"/>
                          <a:cs typeface="Times New Roman"/>
                          <a:sym typeface="Times New Roman"/>
                        </a:rPr>
                        <a:t>To be successful with this standard, students are expected to</a:t>
                      </a:r>
                      <a:endParaRPr sz="1700" b="1" dirty="0">
                        <a:solidFill>
                          <a:schemeClr val="accent2"/>
                        </a:solidFill>
                        <a:highlight>
                          <a:srgbClr val="FFFFFF"/>
                        </a:highlight>
                        <a:latin typeface="Times New Roman"/>
                        <a:ea typeface="Times New Roman"/>
                        <a:cs typeface="Times New Roman"/>
                        <a:sym typeface="Times New Roman"/>
                      </a:endParaRPr>
                    </a:p>
                    <a:p>
                      <a:pPr marL="609600" lvl="0" indent="-412750" algn="l" rtl="0">
                        <a:lnSpc>
                          <a:spcPct val="115000"/>
                        </a:lnSpc>
                        <a:spcBef>
                          <a:spcPts val="0"/>
                        </a:spcBef>
                        <a:spcAft>
                          <a:spcPts val="0"/>
                        </a:spcAft>
                        <a:buClr>
                          <a:schemeClr val="accent2"/>
                        </a:buClr>
                        <a:buSzPts val="1700"/>
                        <a:buFont typeface="Times New Roman"/>
                        <a:buChar char="●"/>
                      </a:pPr>
                      <a:r>
                        <a:rPr lang="en-US" sz="1700" dirty="0">
                          <a:solidFill>
                            <a:schemeClr val="accent2"/>
                          </a:solidFill>
                          <a:highlight>
                            <a:srgbClr val="FFFFFF"/>
                          </a:highlight>
                          <a:latin typeface="Times New Roman"/>
                          <a:ea typeface="Times New Roman"/>
                          <a:cs typeface="Times New Roman"/>
                          <a:sym typeface="Times New Roman"/>
                        </a:rPr>
                        <a:t> use common Greek or Latin affixes and roots as clues to the meaning of a word (e.g., </a:t>
                      </a:r>
                      <a:r>
                        <a:rPr lang="en-US" sz="1700" dirty="0" err="1">
                          <a:solidFill>
                            <a:schemeClr val="accent2"/>
                          </a:solidFill>
                          <a:highlight>
                            <a:srgbClr val="FFFFFF"/>
                          </a:highlight>
                          <a:latin typeface="Times New Roman"/>
                          <a:ea typeface="Times New Roman"/>
                          <a:cs typeface="Times New Roman"/>
                          <a:sym typeface="Times New Roman"/>
                        </a:rPr>
                        <a:t>aud</a:t>
                      </a:r>
                      <a:r>
                        <a:rPr lang="en-US" sz="1700" dirty="0">
                          <a:solidFill>
                            <a:schemeClr val="accent2"/>
                          </a:solidFill>
                          <a:highlight>
                            <a:srgbClr val="FFFFFF"/>
                          </a:highlight>
                          <a:latin typeface="Times New Roman"/>
                          <a:ea typeface="Times New Roman"/>
                          <a:cs typeface="Times New Roman"/>
                          <a:sym typeface="Times New Roman"/>
                        </a:rPr>
                        <a:t> – hearing, listening, or sound audience, auditory, audible. </a:t>
                      </a:r>
                      <a:endParaRPr sz="1700" dirty="0">
                        <a:solidFill>
                          <a:schemeClr val="accent2"/>
                        </a:solidFill>
                        <a:highlight>
                          <a:srgbClr val="FFFFFF"/>
                        </a:highlight>
                        <a:latin typeface="Times New Roman"/>
                        <a:ea typeface="Times New Roman"/>
                        <a:cs typeface="Times New Roman"/>
                        <a:sym typeface="Times New Roman"/>
                      </a:endParaRPr>
                    </a:p>
                    <a:p>
                      <a:pPr marL="609600" lvl="0" indent="-412750" algn="l" rtl="0">
                        <a:lnSpc>
                          <a:spcPct val="115000"/>
                        </a:lnSpc>
                        <a:spcBef>
                          <a:spcPts val="0"/>
                        </a:spcBef>
                        <a:spcAft>
                          <a:spcPts val="0"/>
                        </a:spcAft>
                        <a:buClr>
                          <a:schemeClr val="accent2"/>
                        </a:buClr>
                        <a:buSzPts val="1700"/>
                        <a:buFont typeface="Times New Roman"/>
                        <a:buChar char="●"/>
                      </a:pPr>
                      <a:r>
                        <a:rPr lang="en-US" sz="1700" dirty="0">
                          <a:solidFill>
                            <a:schemeClr val="accent2"/>
                          </a:solidFill>
                          <a:highlight>
                            <a:srgbClr val="FFFFFF"/>
                          </a:highlight>
                          <a:latin typeface="Times New Roman"/>
                          <a:ea typeface="Times New Roman"/>
                          <a:cs typeface="Times New Roman"/>
                          <a:sym typeface="Times New Roman"/>
                        </a:rPr>
                        <a:t> identify Latin and Greek roots of common English words as clues to the meaning.  separate and recombine known word parts to predict the meaning of unfamiliar words, such as separating poly from polygon and phone from telephone to predict the meaning of polyphony. </a:t>
                      </a:r>
                      <a:endParaRPr sz="1700" dirty="0">
                        <a:solidFill>
                          <a:schemeClr val="accent2"/>
                        </a:solidFill>
                        <a:highlight>
                          <a:srgbClr val="FFFFFF"/>
                        </a:highlight>
                        <a:latin typeface="Times New Roman"/>
                        <a:ea typeface="Times New Roman"/>
                        <a:cs typeface="Times New Roman"/>
                        <a:sym typeface="Times New Roman"/>
                      </a:endParaRPr>
                    </a:p>
                    <a:p>
                      <a:pPr marL="609600" lvl="0" indent="-412750" algn="l" rtl="0">
                        <a:lnSpc>
                          <a:spcPct val="115000"/>
                        </a:lnSpc>
                        <a:spcBef>
                          <a:spcPts val="0"/>
                        </a:spcBef>
                        <a:spcAft>
                          <a:spcPts val="0"/>
                        </a:spcAft>
                        <a:buClr>
                          <a:schemeClr val="accent2"/>
                        </a:buClr>
                        <a:buSzPts val="1700"/>
                        <a:buFont typeface="Times New Roman"/>
                        <a:buChar char="●"/>
                      </a:pPr>
                      <a:r>
                        <a:rPr lang="en-US" sz="1700" dirty="0">
                          <a:solidFill>
                            <a:schemeClr val="accent2"/>
                          </a:solidFill>
                          <a:highlight>
                            <a:srgbClr val="FFFFFF"/>
                          </a:highlight>
                          <a:latin typeface="Times New Roman"/>
                          <a:ea typeface="Times New Roman"/>
                          <a:cs typeface="Times New Roman"/>
                          <a:sym typeface="Times New Roman"/>
                        </a:rPr>
                        <a:t> recognize common antonyms and synonyms.  notice relationships among inflect</a:t>
                      </a:r>
                      <a:endParaRPr sz="1700" dirty="0">
                        <a:solidFill>
                          <a:schemeClr val="accent2"/>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2000" dirty="0">
                        <a:latin typeface="Times New Roman"/>
                        <a:ea typeface="Times New Roman"/>
                        <a:cs typeface="Times New Roman"/>
                        <a:sym typeface="Times New Roman"/>
                      </a:endParaRPr>
                    </a:p>
                  </a:txBody>
                  <a:tcPr marL="121900" marR="121900" marT="121900" marB="121900"/>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g16adb2c4509_1_8" descr="To help our students learn to spell, let's teach our students to think about language, not just memorize words" title="Quote by Louisa Moats"/>
          <p:cNvPicPr preferRelativeResize="0"/>
          <p:nvPr/>
        </p:nvPicPr>
        <p:blipFill>
          <a:blip r:embed="rId3">
            <a:alphaModFix/>
          </a:blip>
          <a:stretch>
            <a:fillRect/>
          </a:stretch>
        </p:blipFill>
        <p:spPr>
          <a:xfrm>
            <a:off x="3123625" y="462399"/>
            <a:ext cx="7634699" cy="5933225"/>
          </a:xfrm>
          <a:prstGeom prst="rect">
            <a:avLst/>
          </a:prstGeom>
          <a:noFill/>
          <a:ln>
            <a:noFill/>
          </a:ln>
        </p:spPr>
      </p:pic>
      <p:sp>
        <p:nvSpPr>
          <p:cNvPr id="3" name="Title 2"/>
          <p:cNvSpPr>
            <a:spLocks noGrp="1"/>
          </p:cNvSpPr>
          <p:nvPr>
            <p:ph type="title"/>
          </p:nvPr>
        </p:nvSpPr>
        <p:spPr/>
        <p:txBody>
          <a:bodyPr/>
          <a:lstStyle/>
          <a:p>
            <a:r>
              <a:rPr lang="en-US" dirty="0" smtClean="0"/>
              <a:t>Quote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16adb2c4509_1_143"/>
          <p:cNvSpPr txBox="1">
            <a:spLocks noGrp="1"/>
          </p:cNvSpPr>
          <p:nvPr>
            <p:ph type="title"/>
          </p:nvPr>
        </p:nvSpPr>
        <p:spPr>
          <a:xfrm>
            <a:off x="859800" y="248000"/>
            <a:ext cx="10821900" cy="9804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latin typeface="Times New Roman"/>
                <a:ea typeface="Times New Roman"/>
                <a:cs typeface="Times New Roman"/>
                <a:sym typeface="Times New Roman"/>
              </a:rPr>
              <a:t>Word Knowledge and Vocabulary Standard 7.4</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graphicFrame>
        <p:nvGraphicFramePr>
          <p:cNvPr id="290" name="Google Shape;290;g16adb2c4509_1_143" descr="SOL 7.4"/>
          <p:cNvGraphicFramePr/>
          <p:nvPr>
            <p:extLst>
              <p:ext uri="{D42A27DB-BD31-4B8C-83A1-F6EECF244321}">
                <p14:modId xmlns:p14="http://schemas.microsoft.com/office/powerpoint/2010/main" val="2333848526"/>
              </p:ext>
            </p:extLst>
          </p:nvPr>
        </p:nvGraphicFramePr>
        <p:xfrm>
          <a:off x="679308" y="1356979"/>
          <a:ext cx="11360700" cy="5501025"/>
        </p:xfrm>
        <a:graphic>
          <a:graphicData uri="http://schemas.openxmlformats.org/drawingml/2006/table">
            <a:tbl>
              <a:tblPr firstRow="1">
                <a:noFill/>
                <a:tableStyleId>{61F2FAAA-C5DF-4CE1-BFD9-A38CE45F6AB5}</a:tableStyleId>
              </a:tblPr>
              <a:tblGrid>
                <a:gridCol w="5943450">
                  <a:extLst>
                    <a:ext uri="{9D8B030D-6E8A-4147-A177-3AD203B41FA5}">
                      <a16:colId xmlns:a16="http://schemas.microsoft.com/office/drawing/2014/main" val="20000"/>
                    </a:ext>
                  </a:extLst>
                </a:gridCol>
                <a:gridCol w="5417250">
                  <a:extLst>
                    <a:ext uri="{9D8B030D-6E8A-4147-A177-3AD203B41FA5}">
                      <a16:colId xmlns:a16="http://schemas.microsoft.com/office/drawing/2014/main" val="20001"/>
                    </a:ext>
                  </a:extLst>
                </a:gridCol>
              </a:tblGrid>
              <a:tr h="5501025">
                <a:tc>
                  <a:txBody>
                    <a:bodyPr/>
                    <a:lstStyle/>
                    <a:p>
                      <a:pPr marL="0" lvl="0" indent="0" algn="l" rtl="0">
                        <a:lnSpc>
                          <a:spcPct val="115000"/>
                        </a:lnSpc>
                        <a:spcBef>
                          <a:spcPts val="0"/>
                        </a:spcBef>
                        <a:spcAft>
                          <a:spcPts val="0"/>
                        </a:spcAft>
                        <a:buNone/>
                      </a:pPr>
                      <a:endParaRPr sz="1700" b="1">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700" b="1">
                          <a:solidFill>
                            <a:schemeClr val="accent1"/>
                          </a:solidFill>
                          <a:highlight>
                            <a:srgbClr val="FFFFFF"/>
                          </a:highlight>
                          <a:latin typeface="Times New Roman"/>
                          <a:ea typeface="Times New Roman"/>
                          <a:cs typeface="Times New Roman"/>
                          <a:sym typeface="Times New Roman"/>
                        </a:rPr>
                        <a:t>7. 4 The student will read to determine the meanings and pronunciations of unfamiliar words and phrases within authentic texts.</a:t>
                      </a:r>
                      <a:endParaRPr sz="1700" b="1">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700">
                          <a:solidFill>
                            <a:schemeClr val="accent1"/>
                          </a:solidFill>
                          <a:highlight>
                            <a:srgbClr val="FFFFFF"/>
                          </a:highlight>
                          <a:latin typeface="Times New Roman"/>
                          <a:ea typeface="Times New Roman"/>
                          <a:cs typeface="Times New Roman"/>
                          <a:sym typeface="Times New Roman"/>
                        </a:rPr>
                        <a:t>a)   Identify </a:t>
                      </a:r>
                      <a:r>
                        <a:rPr lang="en-US" sz="1700" b="1">
                          <a:solidFill>
                            <a:schemeClr val="accent1"/>
                          </a:solidFill>
                          <a:highlight>
                            <a:srgbClr val="FFFFFF"/>
                          </a:highlight>
                          <a:latin typeface="Times New Roman"/>
                          <a:ea typeface="Times New Roman"/>
                          <a:cs typeface="Times New Roman"/>
                          <a:sym typeface="Times New Roman"/>
                        </a:rPr>
                        <a:t>word origin</a:t>
                      </a:r>
                      <a:r>
                        <a:rPr lang="en-US" sz="1700">
                          <a:solidFill>
                            <a:schemeClr val="accent1"/>
                          </a:solidFill>
                          <a:highlight>
                            <a:srgbClr val="FFFFFF"/>
                          </a:highlight>
                          <a:latin typeface="Times New Roman"/>
                          <a:ea typeface="Times New Roman"/>
                          <a:cs typeface="Times New Roman"/>
                          <a:sym typeface="Times New Roman"/>
                        </a:rPr>
                        <a:t>s and </a:t>
                      </a:r>
                      <a:r>
                        <a:rPr lang="en-US" sz="1700" b="1">
                          <a:solidFill>
                            <a:schemeClr val="accent1"/>
                          </a:solidFill>
                          <a:highlight>
                            <a:srgbClr val="FFFFFF"/>
                          </a:highlight>
                          <a:latin typeface="Times New Roman"/>
                          <a:ea typeface="Times New Roman"/>
                          <a:cs typeface="Times New Roman"/>
                          <a:sym typeface="Times New Roman"/>
                        </a:rPr>
                        <a:t>derivations</a:t>
                      </a:r>
                      <a:r>
                        <a:rPr lang="en-US" sz="1700">
                          <a:solidFill>
                            <a:schemeClr val="accent1"/>
                          </a:solidFill>
                          <a:highlight>
                            <a:srgbClr val="FFFFFF"/>
                          </a:highlight>
                          <a:latin typeface="Times New Roman"/>
                          <a:ea typeface="Times New Roman"/>
                          <a:cs typeface="Times New Roman"/>
                          <a:sym typeface="Times New Roman"/>
                        </a:rPr>
                        <a:t>.      </a:t>
                      </a:r>
                      <a:endParaRPr sz="17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700">
                          <a:solidFill>
                            <a:schemeClr val="accent1"/>
                          </a:solidFill>
                          <a:highlight>
                            <a:srgbClr val="FFFFFF"/>
                          </a:highlight>
                          <a:latin typeface="Times New Roman"/>
                          <a:ea typeface="Times New Roman"/>
                          <a:cs typeface="Times New Roman"/>
                          <a:sym typeface="Times New Roman"/>
                        </a:rPr>
                        <a:t>b)  Use </a:t>
                      </a:r>
                      <a:r>
                        <a:rPr lang="en-US" sz="1700" b="1">
                          <a:solidFill>
                            <a:schemeClr val="accent1"/>
                          </a:solidFill>
                          <a:highlight>
                            <a:srgbClr val="FFFFFF"/>
                          </a:highlight>
                          <a:latin typeface="Times New Roman"/>
                          <a:ea typeface="Times New Roman"/>
                          <a:cs typeface="Times New Roman"/>
                          <a:sym typeface="Times New Roman"/>
                        </a:rPr>
                        <a:t>roots, cognates, affixes, synonyms, and antonym</a:t>
                      </a:r>
                      <a:r>
                        <a:rPr lang="en-US" sz="1700">
                          <a:solidFill>
                            <a:schemeClr val="accent1"/>
                          </a:solidFill>
                          <a:highlight>
                            <a:srgbClr val="FFFFFF"/>
                          </a:highlight>
                          <a:latin typeface="Times New Roman"/>
                          <a:ea typeface="Times New Roman"/>
                          <a:cs typeface="Times New Roman"/>
                          <a:sym typeface="Times New Roman"/>
                        </a:rPr>
                        <a:t>s to expand vocabulary.</a:t>
                      </a:r>
                      <a:endParaRPr sz="17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700">
                          <a:solidFill>
                            <a:schemeClr val="accent1"/>
                          </a:solidFill>
                          <a:highlight>
                            <a:srgbClr val="FFFFFF"/>
                          </a:highlight>
                          <a:latin typeface="Times New Roman"/>
                          <a:ea typeface="Times New Roman"/>
                          <a:cs typeface="Times New Roman"/>
                          <a:sym typeface="Times New Roman"/>
                        </a:rPr>
                        <a:t>c)   Identify and </a:t>
                      </a:r>
                      <a:r>
                        <a:rPr lang="en-US" sz="1700" b="1">
                          <a:solidFill>
                            <a:schemeClr val="accent1"/>
                          </a:solidFill>
                          <a:highlight>
                            <a:srgbClr val="FFFFFF"/>
                          </a:highlight>
                          <a:latin typeface="Times New Roman"/>
                          <a:ea typeface="Times New Roman"/>
                          <a:cs typeface="Times New Roman"/>
                          <a:sym typeface="Times New Roman"/>
                        </a:rPr>
                        <a:t>analyze figurative language</a:t>
                      </a:r>
                      <a:r>
                        <a:rPr lang="en-US" sz="1700">
                          <a:solidFill>
                            <a:schemeClr val="accent1"/>
                          </a:solidFill>
                          <a:highlight>
                            <a:srgbClr val="FFFFFF"/>
                          </a:highlight>
                          <a:latin typeface="Times New Roman"/>
                          <a:ea typeface="Times New Roman"/>
                          <a:cs typeface="Times New Roman"/>
                          <a:sym typeface="Times New Roman"/>
                        </a:rPr>
                        <a:t>.</a:t>
                      </a:r>
                      <a:endParaRPr sz="17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700">
                          <a:solidFill>
                            <a:schemeClr val="accent1"/>
                          </a:solidFill>
                          <a:highlight>
                            <a:srgbClr val="FFFFFF"/>
                          </a:highlight>
                          <a:latin typeface="Times New Roman"/>
                          <a:ea typeface="Times New Roman"/>
                          <a:cs typeface="Times New Roman"/>
                          <a:sym typeface="Times New Roman"/>
                        </a:rPr>
                        <a:t>d)  Identify </a:t>
                      </a:r>
                      <a:r>
                        <a:rPr lang="en-US" sz="1700" b="1">
                          <a:solidFill>
                            <a:schemeClr val="accent1"/>
                          </a:solidFill>
                          <a:highlight>
                            <a:srgbClr val="FFFFFF"/>
                          </a:highlight>
                          <a:latin typeface="Times New Roman"/>
                          <a:ea typeface="Times New Roman"/>
                          <a:cs typeface="Times New Roman"/>
                          <a:sym typeface="Times New Roman"/>
                        </a:rPr>
                        <a:t>connotations</a:t>
                      </a:r>
                      <a:r>
                        <a:rPr lang="en-US" sz="1700">
                          <a:solidFill>
                            <a:schemeClr val="accent1"/>
                          </a:solidFill>
                          <a:highlight>
                            <a:srgbClr val="FFFFFF"/>
                          </a:highlight>
                          <a:latin typeface="Times New Roman"/>
                          <a:ea typeface="Times New Roman"/>
                          <a:cs typeface="Times New Roman"/>
                          <a:sym typeface="Times New Roman"/>
                        </a:rPr>
                        <a:t>.</a:t>
                      </a:r>
                      <a:endParaRPr sz="17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700">
                          <a:solidFill>
                            <a:schemeClr val="accent1"/>
                          </a:solidFill>
                          <a:highlight>
                            <a:srgbClr val="FFFFFF"/>
                          </a:highlight>
                          <a:latin typeface="Times New Roman"/>
                          <a:ea typeface="Times New Roman"/>
                          <a:cs typeface="Times New Roman"/>
                          <a:sym typeface="Times New Roman"/>
                        </a:rPr>
                        <a:t>e)   Use context and sentence structure to determine meanings and differentiate among </a:t>
                      </a:r>
                      <a:r>
                        <a:rPr lang="en-US" sz="1700" b="1">
                          <a:solidFill>
                            <a:schemeClr val="accent1"/>
                          </a:solidFill>
                          <a:highlight>
                            <a:srgbClr val="FFFFFF"/>
                          </a:highlight>
                          <a:latin typeface="Times New Roman"/>
                          <a:ea typeface="Times New Roman"/>
                          <a:cs typeface="Times New Roman"/>
                          <a:sym typeface="Times New Roman"/>
                        </a:rPr>
                        <a:t>multiple meanings</a:t>
                      </a:r>
                      <a:r>
                        <a:rPr lang="en-US" sz="1700">
                          <a:solidFill>
                            <a:schemeClr val="accent1"/>
                          </a:solidFill>
                          <a:highlight>
                            <a:srgbClr val="FFFFFF"/>
                          </a:highlight>
                          <a:latin typeface="Times New Roman"/>
                          <a:ea typeface="Times New Roman"/>
                          <a:cs typeface="Times New Roman"/>
                          <a:sym typeface="Times New Roman"/>
                        </a:rPr>
                        <a:t> of words.</a:t>
                      </a:r>
                      <a:endParaRPr sz="17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700">
                          <a:solidFill>
                            <a:schemeClr val="accent1"/>
                          </a:solidFill>
                          <a:highlight>
                            <a:srgbClr val="FFFFFF"/>
                          </a:highlight>
                          <a:latin typeface="Times New Roman"/>
                          <a:ea typeface="Times New Roman"/>
                          <a:cs typeface="Times New Roman"/>
                          <a:sym typeface="Times New Roman"/>
                        </a:rPr>
                        <a:t>f)   Extend </a:t>
                      </a:r>
                      <a:r>
                        <a:rPr lang="en-US" sz="1700" b="1">
                          <a:solidFill>
                            <a:schemeClr val="accent1"/>
                          </a:solidFill>
                          <a:highlight>
                            <a:srgbClr val="FFFFFF"/>
                          </a:highlight>
                          <a:latin typeface="Times New Roman"/>
                          <a:ea typeface="Times New Roman"/>
                          <a:cs typeface="Times New Roman"/>
                          <a:sym typeface="Times New Roman"/>
                        </a:rPr>
                        <a:t>general and specialized</a:t>
                      </a:r>
                      <a:r>
                        <a:rPr lang="en-US" sz="1700">
                          <a:solidFill>
                            <a:schemeClr val="accent1"/>
                          </a:solidFill>
                          <a:highlight>
                            <a:srgbClr val="FFFFFF"/>
                          </a:highlight>
                          <a:latin typeface="Times New Roman"/>
                          <a:ea typeface="Times New Roman"/>
                          <a:cs typeface="Times New Roman"/>
                          <a:sym typeface="Times New Roman"/>
                        </a:rPr>
                        <a:t> vocabulary through speaking, listening, reading, and writing.</a:t>
                      </a:r>
                      <a:endParaRPr sz="1700">
                        <a:solidFill>
                          <a:schemeClr val="accent1"/>
                        </a:solidFill>
                        <a:highlight>
                          <a:srgbClr val="FFFFFF"/>
                        </a:highlight>
                        <a:latin typeface="Times New Roman"/>
                        <a:ea typeface="Times New Roman"/>
                        <a:cs typeface="Times New Roman"/>
                        <a:sym typeface="Times New Roman"/>
                      </a:endParaRPr>
                    </a:p>
                  </a:txBody>
                  <a:tcPr marL="121900" marR="121900" marT="121900" marB="121900">
                    <a:lnR w="6350" cap="flat" cmpd="sng">
                      <a:solidFill>
                        <a:srgbClr val="F7C9AC"/>
                      </a:solidFill>
                      <a:prstDash val="solid"/>
                      <a:round/>
                      <a:headEnd type="none" w="sm" len="sm"/>
                      <a:tailEnd type="none" w="sm" len="sm"/>
                    </a:lnR>
                  </a:tcPr>
                </a:tc>
                <a:tc>
                  <a:txBody>
                    <a:bodyPr/>
                    <a:lstStyle/>
                    <a:p>
                      <a:pPr marL="177800" lvl="0" indent="0" algn="l" rtl="0">
                        <a:lnSpc>
                          <a:spcPct val="114583"/>
                        </a:lnSpc>
                        <a:spcBef>
                          <a:spcPts val="900"/>
                        </a:spcBef>
                        <a:spcAft>
                          <a:spcPts val="0"/>
                        </a:spcAft>
                        <a:buNone/>
                      </a:pPr>
                      <a:r>
                        <a:rPr lang="en-US" sz="1600" b="1" dirty="0">
                          <a:solidFill>
                            <a:schemeClr val="accent2"/>
                          </a:solidFill>
                          <a:latin typeface="Times New Roman"/>
                          <a:ea typeface="Times New Roman"/>
                          <a:cs typeface="Times New Roman"/>
                          <a:sym typeface="Times New Roman"/>
                        </a:rPr>
                        <a:t>To be successful with this standard, students are expected to</a:t>
                      </a:r>
                      <a:endParaRPr sz="1600" b="1" dirty="0">
                        <a:solidFill>
                          <a:schemeClr val="accent2"/>
                        </a:solidFill>
                        <a:latin typeface="Times New Roman"/>
                        <a:ea typeface="Times New Roman"/>
                        <a:cs typeface="Times New Roman"/>
                        <a:sym typeface="Times New Roman"/>
                      </a:endParaRPr>
                    </a:p>
                    <a:p>
                      <a:pPr marL="736600" lvl="0" indent="-419100" algn="l" rtl="0">
                        <a:lnSpc>
                          <a:spcPct val="121666"/>
                        </a:lnSpc>
                        <a:spcBef>
                          <a:spcPts val="0"/>
                        </a:spcBef>
                        <a:spcAft>
                          <a:spcPts val="0"/>
                        </a:spcAft>
                        <a:buClr>
                          <a:schemeClr val="accent2"/>
                        </a:buClr>
                        <a:buSzPts val="1600"/>
                        <a:buFont typeface="Times New Roman"/>
                        <a:buChar char="●"/>
                      </a:pPr>
                      <a:r>
                        <a:rPr lang="en-US" sz="1600" dirty="0">
                          <a:solidFill>
                            <a:schemeClr val="accent2"/>
                          </a:solidFill>
                          <a:latin typeface="Times New Roman"/>
                          <a:ea typeface="Times New Roman"/>
                          <a:cs typeface="Times New Roman"/>
                          <a:sym typeface="Times New Roman"/>
                        </a:rPr>
                        <a:t>use common Greek or Latin affixes and roots to predict the meaning of unfamiliar words</a:t>
                      </a:r>
                      <a:endParaRPr sz="1600" dirty="0">
                        <a:solidFill>
                          <a:schemeClr val="accent2"/>
                        </a:solidFill>
                        <a:latin typeface="Times New Roman"/>
                        <a:ea typeface="Times New Roman"/>
                        <a:cs typeface="Times New Roman"/>
                        <a:sym typeface="Times New Roman"/>
                      </a:endParaRPr>
                    </a:p>
                    <a:p>
                      <a:pPr marL="736600" lvl="0" indent="-419100" algn="l" rtl="0">
                        <a:lnSpc>
                          <a:spcPct val="122083"/>
                        </a:lnSpc>
                        <a:spcBef>
                          <a:spcPts val="0"/>
                        </a:spcBef>
                        <a:spcAft>
                          <a:spcPts val="0"/>
                        </a:spcAft>
                        <a:buClr>
                          <a:schemeClr val="accent2"/>
                        </a:buClr>
                        <a:buSzPts val="1600"/>
                        <a:buFont typeface="Times New Roman"/>
                        <a:buChar char="●"/>
                      </a:pPr>
                      <a:r>
                        <a:rPr lang="en-US" sz="1600" dirty="0">
                          <a:solidFill>
                            <a:schemeClr val="accent2"/>
                          </a:solidFill>
                          <a:latin typeface="Times New Roman"/>
                          <a:ea typeface="Times New Roman"/>
                          <a:cs typeface="Times New Roman"/>
                          <a:sym typeface="Times New Roman"/>
                        </a:rPr>
                        <a:t>separate and recombine known word parts to predict the meaning of unfamiliar words</a:t>
                      </a:r>
                      <a:endParaRPr sz="1600" dirty="0">
                        <a:solidFill>
                          <a:schemeClr val="accent2"/>
                        </a:solidFill>
                        <a:latin typeface="Times New Roman"/>
                        <a:ea typeface="Times New Roman"/>
                        <a:cs typeface="Times New Roman"/>
                        <a:sym typeface="Times New Roman"/>
                      </a:endParaRPr>
                    </a:p>
                    <a:p>
                      <a:pPr marL="736600" lvl="0" indent="-419100" algn="l" rtl="0">
                        <a:lnSpc>
                          <a:spcPct val="121666"/>
                        </a:lnSpc>
                        <a:spcBef>
                          <a:spcPts val="0"/>
                        </a:spcBef>
                        <a:spcAft>
                          <a:spcPts val="0"/>
                        </a:spcAft>
                        <a:buClr>
                          <a:schemeClr val="accent2"/>
                        </a:buClr>
                        <a:buSzPts val="1600"/>
                        <a:buFont typeface="Times New Roman"/>
                        <a:buChar char="●"/>
                      </a:pPr>
                      <a:r>
                        <a:rPr lang="en-US" sz="1600" dirty="0">
                          <a:solidFill>
                            <a:schemeClr val="accent2"/>
                          </a:solidFill>
                          <a:latin typeface="Times New Roman"/>
                          <a:ea typeface="Times New Roman"/>
                          <a:cs typeface="Times New Roman"/>
                          <a:sym typeface="Times New Roman"/>
                        </a:rPr>
                        <a:t>recognize, understand, use, and explain the impact of figurative language, including</a:t>
                      </a:r>
                      <a:endParaRPr sz="1600" dirty="0">
                        <a:solidFill>
                          <a:schemeClr val="accent2"/>
                        </a:solidFill>
                        <a:latin typeface="Times New Roman"/>
                        <a:ea typeface="Times New Roman"/>
                        <a:cs typeface="Times New Roman"/>
                        <a:sym typeface="Times New Roman"/>
                      </a:endParaRPr>
                    </a:p>
                    <a:p>
                      <a:pPr marL="1346200" lvl="1" indent="-419100" algn="l" rtl="0">
                        <a:lnSpc>
                          <a:spcPct val="118333"/>
                        </a:lnSpc>
                        <a:spcBef>
                          <a:spcPts val="0"/>
                        </a:spcBef>
                        <a:spcAft>
                          <a:spcPts val="0"/>
                        </a:spcAft>
                        <a:buClr>
                          <a:schemeClr val="accent2"/>
                        </a:buClr>
                        <a:buSzPts val="1600"/>
                        <a:buFont typeface="Times New Roman"/>
                        <a:buChar char="o"/>
                      </a:pPr>
                      <a:r>
                        <a:rPr lang="en-US" sz="1600" dirty="0">
                          <a:solidFill>
                            <a:schemeClr val="accent2"/>
                          </a:solidFill>
                          <a:latin typeface="Times New Roman"/>
                          <a:ea typeface="Times New Roman"/>
                          <a:cs typeface="Times New Roman"/>
                          <a:sym typeface="Times New Roman"/>
                        </a:rPr>
                        <a:t>simile</a:t>
                      </a:r>
                      <a:endParaRPr sz="1600" dirty="0">
                        <a:solidFill>
                          <a:schemeClr val="accent2"/>
                        </a:solidFill>
                        <a:latin typeface="Times New Roman"/>
                        <a:ea typeface="Times New Roman"/>
                        <a:cs typeface="Times New Roman"/>
                        <a:sym typeface="Times New Roman"/>
                      </a:endParaRPr>
                    </a:p>
                    <a:p>
                      <a:pPr marL="1346200" lvl="1" indent="-419100" algn="l" rtl="0">
                        <a:lnSpc>
                          <a:spcPct val="115000"/>
                        </a:lnSpc>
                        <a:spcBef>
                          <a:spcPts val="0"/>
                        </a:spcBef>
                        <a:spcAft>
                          <a:spcPts val="0"/>
                        </a:spcAft>
                        <a:buClr>
                          <a:schemeClr val="accent2"/>
                        </a:buClr>
                        <a:buSzPts val="1600"/>
                        <a:buFont typeface="Times New Roman"/>
                        <a:buChar char="o"/>
                      </a:pPr>
                      <a:r>
                        <a:rPr lang="en-US" sz="1600" dirty="0">
                          <a:solidFill>
                            <a:schemeClr val="accent2"/>
                          </a:solidFill>
                          <a:latin typeface="Times New Roman"/>
                          <a:ea typeface="Times New Roman"/>
                          <a:cs typeface="Times New Roman"/>
                          <a:sym typeface="Times New Roman"/>
                        </a:rPr>
                        <a:t>metaphor</a:t>
                      </a:r>
                      <a:endParaRPr sz="1600" dirty="0">
                        <a:solidFill>
                          <a:schemeClr val="accent2"/>
                        </a:solidFill>
                        <a:latin typeface="Times New Roman"/>
                        <a:ea typeface="Times New Roman"/>
                        <a:cs typeface="Times New Roman"/>
                        <a:sym typeface="Times New Roman"/>
                      </a:endParaRPr>
                    </a:p>
                    <a:p>
                      <a:pPr marL="1346200" lvl="1" indent="-419100" algn="l" rtl="0">
                        <a:lnSpc>
                          <a:spcPct val="115416"/>
                        </a:lnSpc>
                        <a:spcBef>
                          <a:spcPts val="0"/>
                        </a:spcBef>
                        <a:spcAft>
                          <a:spcPts val="0"/>
                        </a:spcAft>
                        <a:buClr>
                          <a:schemeClr val="accent2"/>
                        </a:buClr>
                        <a:buSzPts val="1600"/>
                        <a:buFont typeface="Times New Roman"/>
                        <a:buChar char="o"/>
                      </a:pPr>
                      <a:r>
                        <a:rPr lang="en-US" sz="1600" dirty="0">
                          <a:solidFill>
                            <a:schemeClr val="accent2"/>
                          </a:solidFill>
                          <a:latin typeface="Times New Roman"/>
                          <a:ea typeface="Times New Roman"/>
                          <a:cs typeface="Times New Roman"/>
                          <a:sym typeface="Times New Roman"/>
                        </a:rPr>
                        <a:t>personification</a:t>
                      </a:r>
                      <a:endParaRPr sz="1600" dirty="0">
                        <a:solidFill>
                          <a:schemeClr val="accent2"/>
                        </a:solidFill>
                        <a:latin typeface="Times New Roman"/>
                        <a:ea typeface="Times New Roman"/>
                        <a:cs typeface="Times New Roman"/>
                        <a:sym typeface="Times New Roman"/>
                      </a:endParaRPr>
                    </a:p>
                    <a:p>
                      <a:pPr marL="736600" lvl="0" indent="-419100" algn="l" rtl="0">
                        <a:lnSpc>
                          <a:spcPct val="118750"/>
                        </a:lnSpc>
                        <a:spcBef>
                          <a:spcPts val="0"/>
                        </a:spcBef>
                        <a:spcAft>
                          <a:spcPts val="0"/>
                        </a:spcAft>
                        <a:buClr>
                          <a:schemeClr val="accent2"/>
                        </a:buClr>
                        <a:buSzPts val="1600"/>
                        <a:buFont typeface="Times New Roman"/>
                        <a:buChar char="●"/>
                      </a:pPr>
                      <a:r>
                        <a:rPr lang="en-US" sz="1600" dirty="0">
                          <a:solidFill>
                            <a:schemeClr val="accent2"/>
                          </a:solidFill>
                          <a:latin typeface="Times New Roman"/>
                          <a:ea typeface="Times New Roman"/>
                          <a:cs typeface="Times New Roman"/>
                          <a:sym typeface="Times New Roman"/>
                        </a:rPr>
                        <a:t>distinguish among the connotations of words with similar denotations</a:t>
                      </a:r>
                      <a:endParaRPr sz="1600" dirty="0">
                        <a:solidFill>
                          <a:schemeClr val="accent2"/>
                        </a:solidFill>
                        <a:latin typeface="Times New Roman"/>
                        <a:ea typeface="Times New Roman"/>
                        <a:cs typeface="Times New Roman"/>
                        <a:sym typeface="Times New Roman"/>
                      </a:endParaRPr>
                    </a:p>
                    <a:p>
                      <a:pPr marL="736600" marR="774700" lvl="0" indent="-406400" algn="l" rtl="0">
                        <a:lnSpc>
                          <a:spcPct val="98750"/>
                        </a:lnSpc>
                        <a:spcBef>
                          <a:spcPts val="0"/>
                        </a:spcBef>
                        <a:spcAft>
                          <a:spcPts val="0"/>
                        </a:spcAft>
                        <a:buClr>
                          <a:schemeClr val="accent2"/>
                        </a:buClr>
                        <a:buSzPts val="1600"/>
                        <a:buFont typeface="Times New Roman"/>
                        <a:buChar char="●"/>
                      </a:pPr>
                      <a:r>
                        <a:rPr lang="en-US" sz="1600" dirty="0">
                          <a:solidFill>
                            <a:schemeClr val="accent2"/>
                          </a:solidFill>
                          <a:latin typeface="Times New Roman"/>
                          <a:ea typeface="Times New Roman"/>
                          <a:cs typeface="Times New Roman"/>
                          <a:sym typeface="Times New Roman"/>
                        </a:rPr>
                        <a:t>recognize that synonyms may have different connotations (e.g., </a:t>
                      </a:r>
                      <a:r>
                        <a:rPr lang="en-US" sz="1600" i="1" dirty="0">
                          <a:solidFill>
                            <a:schemeClr val="accent2"/>
                          </a:solidFill>
                          <a:latin typeface="Times New Roman"/>
                          <a:ea typeface="Times New Roman"/>
                          <a:cs typeface="Times New Roman"/>
                          <a:sym typeface="Times New Roman"/>
                        </a:rPr>
                        <a:t>elderly </a:t>
                      </a:r>
                      <a:r>
                        <a:rPr lang="en-US" sz="1600" dirty="0">
                          <a:solidFill>
                            <a:schemeClr val="accent2"/>
                          </a:solidFill>
                          <a:latin typeface="Times New Roman"/>
                          <a:ea typeface="Times New Roman"/>
                          <a:cs typeface="Times New Roman"/>
                          <a:sym typeface="Times New Roman"/>
                        </a:rPr>
                        <a:t>and </a:t>
                      </a:r>
                      <a:r>
                        <a:rPr lang="en-US" sz="1600" i="1" dirty="0">
                          <a:solidFill>
                            <a:schemeClr val="accent2"/>
                          </a:solidFill>
                          <a:latin typeface="Times New Roman"/>
                          <a:ea typeface="Times New Roman"/>
                          <a:cs typeface="Times New Roman"/>
                          <a:sym typeface="Times New Roman"/>
                        </a:rPr>
                        <a:t>mature</a:t>
                      </a:r>
                      <a:r>
                        <a:rPr lang="en-US" sz="1600" dirty="0">
                          <a:solidFill>
                            <a:schemeClr val="accent2"/>
                          </a:solidFill>
                          <a:latin typeface="Times New Roman"/>
                          <a:ea typeface="Times New Roman"/>
                          <a:cs typeface="Times New Roman"/>
                          <a:sym typeface="Times New Roman"/>
                        </a:rPr>
                        <a:t>; </a:t>
                      </a:r>
                      <a:r>
                        <a:rPr lang="en-US" sz="1600" i="1" dirty="0">
                          <a:solidFill>
                            <a:schemeClr val="accent2"/>
                          </a:solidFill>
                          <a:latin typeface="Times New Roman"/>
                          <a:ea typeface="Times New Roman"/>
                          <a:cs typeface="Times New Roman"/>
                          <a:sym typeface="Times New Roman"/>
                        </a:rPr>
                        <a:t>youthful </a:t>
                      </a:r>
                      <a:r>
                        <a:rPr lang="en-US" sz="1600" dirty="0">
                          <a:solidFill>
                            <a:schemeClr val="accent2"/>
                          </a:solidFill>
                          <a:latin typeface="Times New Roman"/>
                          <a:ea typeface="Times New Roman"/>
                          <a:cs typeface="Times New Roman"/>
                          <a:sym typeface="Times New Roman"/>
                        </a:rPr>
                        <a:t>and </a:t>
                      </a:r>
                      <a:r>
                        <a:rPr lang="en-US" sz="1600" i="1" dirty="0">
                          <a:solidFill>
                            <a:schemeClr val="accent2"/>
                          </a:solidFill>
                          <a:latin typeface="Times New Roman"/>
                          <a:ea typeface="Times New Roman"/>
                          <a:cs typeface="Times New Roman"/>
                          <a:sym typeface="Times New Roman"/>
                        </a:rPr>
                        <a:t>juvenile</a:t>
                      </a:r>
                      <a:r>
                        <a:rPr lang="en-US" sz="1600" dirty="0">
                          <a:solidFill>
                            <a:schemeClr val="accent2"/>
                          </a:solidFill>
                          <a:latin typeface="Times New Roman"/>
                          <a:ea typeface="Times New Roman"/>
                          <a:cs typeface="Times New Roman"/>
                          <a:sym typeface="Times New Roman"/>
                        </a:rPr>
                        <a:t>, </a:t>
                      </a:r>
                      <a:r>
                        <a:rPr lang="en-US" sz="1600" i="1" dirty="0">
                          <a:solidFill>
                            <a:schemeClr val="accent2"/>
                          </a:solidFill>
                          <a:latin typeface="Times New Roman"/>
                          <a:ea typeface="Times New Roman"/>
                          <a:cs typeface="Times New Roman"/>
                          <a:sym typeface="Times New Roman"/>
                        </a:rPr>
                        <a:t>inexpensive </a:t>
                      </a:r>
                      <a:r>
                        <a:rPr lang="en-US" sz="1600" dirty="0">
                          <a:solidFill>
                            <a:schemeClr val="accent2"/>
                          </a:solidFill>
                          <a:latin typeface="Times New Roman"/>
                          <a:ea typeface="Times New Roman"/>
                          <a:cs typeface="Times New Roman"/>
                          <a:sym typeface="Times New Roman"/>
                        </a:rPr>
                        <a:t>and </a:t>
                      </a:r>
                      <a:r>
                        <a:rPr lang="en-US" sz="1600" i="1" dirty="0">
                          <a:solidFill>
                            <a:schemeClr val="accent2"/>
                          </a:solidFill>
                          <a:latin typeface="Times New Roman"/>
                          <a:ea typeface="Times New Roman"/>
                          <a:cs typeface="Times New Roman"/>
                          <a:sym typeface="Times New Roman"/>
                        </a:rPr>
                        <a:t>cheap</a:t>
                      </a:r>
                      <a:r>
                        <a:rPr lang="en-US" sz="1600" dirty="0">
                          <a:solidFill>
                            <a:schemeClr val="accent2"/>
                          </a:solidFill>
                          <a:latin typeface="Times New Roman"/>
                          <a:ea typeface="Times New Roman"/>
                          <a:cs typeface="Times New Roman"/>
                          <a:sym typeface="Times New Roman"/>
                        </a:rPr>
                        <a:t>)</a:t>
                      </a:r>
                      <a:endParaRPr sz="1600" dirty="0">
                        <a:solidFill>
                          <a:schemeClr val="accent2"/>
                        </a:solidFill>
                        <a:latin typeface="Times New Roman"/>
                        <a:ea typeface="Times New Roman"/>
                        <a:cs typeface="Times New Roman"/>
                        <a:sym typeface="Times New Roman"/>
                      </a:endParaRPr>
                    </a:p>
                    <a:p>
                      <a:pPr marL="736600" lvl="0" indent="-419100" algn="l" rtl="0">
                        <a:lnSpc>
                          <a:spcPct val="122083"/>
                        </a:lnSpc>
                        <a:spcBef>
                          <a:spcPts val="0"/>
                        </a:spcBef>
                        <a:spcAft>
                          <a:spcPts val="0"/>
                        </a:spcAft>
                        <a:buClr>
                          <a:schemeClr val="accent2"/>
                        </a:buClr>
                        <a:buSzPts val="1600"/>
                        <a:buFont typeface="Times New Roman"/>
                        <a:buChar char="●"/>
                      </a:pPr>
                      <a:r>
                        <a:rPr lang="en-US" sz="1600" dirty="0">
                          <a:solidFill>
                            <a:schemeClr val="accent2"/>
                          </a:solidFill>
                          <a:latin typeface="Times New Roman"/>
                          <a:ea typeface="Times New Roman"/>
                          <a:cs typeface="Times New Roman"/>
                          <a:sym typeface="Times New Roman"/>
                        </a:rPr>
                        <a:t>use context as a clue to the meaning of a word or phrase</a:t>
                      </a:r>
                      <a:endParaRPr sz="1600" dirty="0">
                        <a:solidFill>
                          <a:schemeClr val="accent2"/>
                        </a:solidFill>
                        <a:latin typeface="Times New Roman"/>
                        <a:ea typeface="Times New Roman"/>
                        <a:cs typeface="Times New Roman"/>
                        <a:sym typeface="Times New Roman"/>
                      </a:endParaRPr>
                    </a:p>
                    <a:p>
                      <a:pPr marL="736600" marR="355600" lvl="0" indent="-406400" algn="l" rtl="0">
                        <a:lnSpc>
                          <a:spcPct val="98750"/>
                        </a:lnSpc>
                        <a:spcBef>
                          <a:spcPts val="0"/>
                        </a:spcBef>
                        <a:spcAft>
                          <a:spcPts val="0"/>
                        </a:spcAft>
                        <a:buClr>
                          <a:schemeClr val="accent2"/>
                        </a:buClr>
                        <a:buSzPts val="1600"/>
                        <a:buFont typeface="Times New Roman"/>
                        <a:buChar char="●"/>
                      </a:pPr>
                      <a:r>
                        <a:rPr lang="en-US" sz="1600" dirty="0">
                          <a:solidFill>
                            <a:schemeClr val="accent2"/>
                          </a:solidFill>
                          <a:latin typeface="Times New Roman"/>
                          <a:ea typeface="Times New Roman"/>
                          <a:cs typeface="Times New Roman"/>
                          <a:sym typeface="Times New Roman"/>
                        </a:rPr>
                        <a:t>consult word reference materials to find the pronunciation of a word or determine/clarify meanings.</a:t>
                      </a:r>
                      <a:endParaRPr sz="1600" dirty="0">
                        <a:solidFill>
                          <a:schemeClr val="accent2"/>
                        </a:solidFill>
                        <a:latin typeface="Times New Roman"/>
                        <a:ea typeface="Times New Roman"/>
                        <a:cs typeface="Times New Roman"/>
                        <a:sym typeface="Times New Roman"/>
                      </a:endParaRPr>
                    </a:p>
                  </a:txBody>
                  <a:tcPr marL="0" marR="0" marT="0" marB="0">
                    <a:lnL w="6350" cap="flat" cmpd="sng">
                      <a:solidFill>
                        <a:srgbClr val="F7C9AC"/>
                      </a:solidFill>
                      <a:prstDash val="solid"/>
                      <a:round/>
                      <a:headEnd type="none" w="sm" len="sm"/>
                      <a:tailEnd type="none" w="sm" len="sm"/>
                    </a:lnL>
                    <a:lnR w="6350" cap="flat" cmpd="sng">
                      <a:solidFill>
                        <a:srgbClr val="F7C9AC"/>
                      </a:solidFill>
                      <a:prstDash val="solid"/>
                      <a:round/>
                      <a:headEnd type="none" w="sm" len="sm"/>
                      <a:tailEnd type="none" w="sm" len="sm"/>
                    </a:lnR>
                    <a:lnT w="6350" cap="flat" cmpd="sng">
                      <a:solidFill>
                        <a:srgbClr val="F7C9AC"/>
                      </a:solidFill>
                      <a:prstDash val="solid"/>
                      <a:round/>
                      <a:headEnd type="none" w="sm" len="sm"/>
                      <a:tailEnd type="none" w="sm" len="sm"/>
                    </a:lnT>
                    <a:lnB w="6350" cap="flat" cmpd="sng">
                      <a:solidFill>
                        <a:srgbClr val="F7C9A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16adb2c4509_1_149"/>
          <p:cNvSpPr txBox="1">
            <a:spLocks noGrp="1"/>
          </p:cNvSpPr>
          <p:nvPr>
            <p:ph type="title"/>
          </p:nvPr>
        </p:nvSpPr>
        <p:spPr>
          <a:xfrm>
            <a:off x="798400" y="327550"/>
            <a:ext cx="10977900" cy="1029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Word Knowledge and Vocabulary Standard 8.4</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graphicFrame>
        <p:nvGraphicFramePr>
          <p:cNvPr id="296" name="Google Shape;296;g16adb2c4509_1_149" descr="screenshot of SOL and curriculum framework for SOL 8.4"/>
          <p:cNvGraphicFramePr/>
          <p:nvPr>
            <p:extLst>
              <p:ext uri="{D42A27DB-BD31-4B8C-83A1-F6EECF244321}">
                <p14:modId xmlns:p14="http://schemas.microsoft.com/office/powerpoint/2010/main" val="696656236"/>
              </p:ext>
            </p:extLst>
          </p:nvPr>
        </p:nvGraphicFramePr>
        <p:xfrm>
          <a:off x="691950" y="1010854"/>
          <a:ext cx="11385750" cy="6127800"/>
        </p:xfrm>
        <a:graphic>
          <a:graphicData uri="http://schemas.openxmlformats.org/drawingml/2006/table">
            <a:tbl>
              <a:tblPr firstRow="1">
                <a:noFill/>
                <a:tableStyleId>{61F2FAAA-C5DF-4CE1-BFD9-A38CE45F6AB5}</a:tableStyleId>
              </a:tblPr>
              <a:tblGrid>
                <a:gridCol w="5692875">
                  <a:extLst>
                    <a:ext uri="{9D8B030D-6E8A-4147-A177-3AD203B41FA5}">
                      <a16:colId xmlns:a16="http://schemas.microsoft.com/office/drawing/2014/main" val="20000"/>
                    </a:ext>
                  </a:extLst>
                </a:gridCol>
                <a:gridCol w="5692875">
                  <a:extLst>
                    <a:ext uri="{9D8B030D-6E8A-4147-A177-3AD203B41FA5}">
                      <a16:colId xmlns:a16="http://schemas.microsoft.com/office/drawing/2014/main" val="20001"/>
                    </a:ext>
                  </a:extLst>
                </a:gridCol>
              </a:tblGrid>
              <a:tr h="6127800">
                <a:tc>
                  <a:txBody>
                    <a:bodyPr/>
                    <a:lstStyle/>
                    <a:p>
                      <a:pPr marL="0" lvl="0" indent="0" algn="l" rtl="0">
                        <a:lnSpc>
                          <a:spcPct val="115000"/>
                        </a:lnSpc>
                        <a:spcBef>
                          <a:spcPts val="0"/>
                        </a:spcBef>
                        <a:spcAft>
                          <a:spcPts val="0"/>
                        </a:spcAft>
                        <a:buNone/>
                      </a:pPr>
                      <a:r>
                        <a:rPr lang="en-US" sz="1600" b="1">
                          <a:solidFill>
                            <a:schemeClr val="accent1"/>
                          </a:solidFill>
                          <a:highlight>
                            <a:srgbClr val="FFFFFF"/>
                          </a:highlight>
                          <a:latin typeface="Times New Roman"/>
                          <a:ea typeface="Times New Roman"/>
                          <a:cs typeface="Times New Roman"/>
                          <a:sym typeface="Times New Roman"/>
                        </a:rPr>
                        <a:t>8.4         The student will apply knowledge of word origins, analogies, and figurative language to extend vocabulary development within authentic texts.</a:t>
                      </a:r>
                      <a:endParaRPr sz="1600" b="1">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500">
                          <a:solidFill>
                            <a:schemeClr val="accent1"/>
                          </a:solidFill>
                          <a:highlight>
                            <a:srgbClr val="FFFFFF"/>
                          </a:highlight>
                          <a:latin typeface="Times New Roman"/>
                          <a:ea typeface="Times New Roman"/>
                          <a:cs typeface="Times New Roman"/>
                          <a:sym typeface="Times New Roman"/>
                        </a:rPr>
                        <a:t>a)</a:t>
                      </a:r>
                      <a:r>
                        <a:rPr lang="en-US" sz="900">
                          <a:solidFill>
                            <a:schemeClr val="accent1"/>
                          </a:solidFill>
                          <a:highlight>
                            <a:srgbClr val="FFFFFF"/>
                          </a:highlight>
                          <a:latin typeface="Times New Roman"/>
                          <a:ea typeface="Times New Roman"/>
                          <a:cs typeface="Times New Roman"/>
                          <a:sym typeface="Times New Roman"/>
                        </a:rPr>
                        <a:t> 	</a:t>
                      </a:r>
                      <a:r>
                        <a:rPr lang="en-US" sz="1600">
                          <a:solidFill>
                            <a:schemeClr val="accent1"/>
                          </a:solidFill>
                          <a:highlight>
                            <a:srgbClr val="FFFFFF"/>
                          </a:highlight>
                          <a:latin typeface="Times New Roman"/>
                          <a:ea typeface="Times New Roman"/>
                          <a:cs typeface="Times New Roman"/>
                          <a:sym typeface="Times New Roman"/>
                        </a:rPr>
                        <a:t>Identify and analyze an author’s use of </a:t>
                      </a:r>
                      <a:r>
                        <a:rPr lang="en-US" sz="1600" b="1">
                          <a:solidFill>
                            <a:schemeClr val="accent1"/>
                          </a:solidFill>
                          <a:highlight>
                            <a:srgbClr val="FFFFFF"/>
                          </a:highlight>
                          <a:latin typeface="Times New Roman"/>
                          <a:ea typeface="Times New Roman"/>
                          <a:cs typeface="Times New Roman"/>
                          <a:sym typeface="Times New Roman"/>
                        </a:rPr>
                        <a:t>figurative language</a:t>
                      </a:r>
                      <a:r>
                        <a:rPr lang="en-US" sz="1600">
                          <a:solidFill>
                            <a:schemeClr val="accent1"/>
                          </a:solidFill>
                          <a:highlight>
                            <a:srgbClr val="FFFFFF"/>
                          </a:highlight>
                          <a:latin typeface="Times New Roman"/>
                          <a:ea typeface="Times New Roman"/>
                          <a:cs typeface="Times New Roman"/>
                          <a:sym typeface="Times New Roman"/>
                        </a:rPr>
                        <a:t>.     </a:t>
                      </a:r>
                      <a:endParaRPr sz="16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500">
                          <a:solidFill>
                            <a:schemeClr val="accent1"/>
                          </a:solidFill>
                          <a:highlight>
                            <a:srgbClr val="FFFFFF"/>
                          </a:highlight>
                          <a:latin typeface="Times New Roman"/>
                          <a:ea typeface="Times New Roman"/>
                          <a:cs typeface="Times New Roman"/>
                          <a:sym typeface="Times New Roman"/>
                        </a:rPr>
                        <a:t>b)</a:t>
                      </a:r>
                      <a:r>
                        <a:rPr lang="en-US" sz="900">
                          <a:solidFill>
                            <a:schemeClr val="accent1"/>
                          </a:solidFill>
                          <a:highlight>
                            <a:srgbClr val="FFFFFF"/>
                          </a:highlight>
                          <a:latin typeface="Times New Roman"/>
                          <a:ea typeface="Times New Roman"/>
                          <a:cs typeface="Times New Roman"/>
                          <a:sym typeface="Times New Roman"/>
                        </a:rPr>
                        <a:t>	</a:t>
                      </a:r>
                      <a:r>
                        <a:rPr lang="en-US" sz="1600">
                          <a:solidFill>
                            <a:schemeClr val="accent1"/>
                          </a:solidFill>
                          <a:highlight>
                            <a:srgbClr val="FFFFFF"/>
                          </a:highlight>
                          <a:latin typeface="Times New Roman"/>
                          <a:ea typeface="Times New Roman"/>
                          <a:cs typeface="Times New Roman"/>
                          <a:sym typeface="Times New Roman"/>
                        </a:rPr>
                        <a:t>Use context, structure, and </a:t>
                      </a:r>
                      <a:r>
                        <a:rPr lang="en-US" sz="1600" b="1">
                          <a:solidFill>
                            <a:schemeClr val="accent1"/>
                          </a:solidFill>
                          <a:highlight>
                            <a:srgbClr val="FFFFFF"/>
                          </a:highlight>
                          <a:latin typeface="Times New Roman"/>
                          <a:ea typeface="Times New Roman"/>
                          <a:cs typeface="Times New Roman"/>
                          <a:sym typeface="Times New Roman"/>
                        </a:rPr>
                        <a:t>connotations</a:t>
                      </a:r>
                      <a:r>
                        <a:rPr lang="en-US" sz="1600">
                          <a:solidFill>
                            <a:schemeClr val="accent1"/>
                          </a:solidFill>
                          <a:highlight>
                            <a:srgbClr val="FFFFFF"/>
                          </a:highlight>
                          <a:latin typeface="Times New Roman"/>
                          <a:ea typeface="Times New Roman"/>
                          <a:cs typeface="Times New Roman"/>
                          <a:sym typeface="Times New Roman"/>
                        </a:rPr>
                        <a:t> to determine meaning and differentiate among multiple meanings of words and phrases.</a:t>
                      </a:r>
                      <a:endParaRPr sz="16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600">
                          <a:solidFill>
                            <a:schemeClr val="accent1"/>
                          </a:solidFill>
                          <a:highlight>
                            <a:srgbClr val="FFFFFF"/>
                          </a:highlight>
                          <a:latin typeface="Times New Roman"/>
                          <a:ea typeface="Times New Roman"/>
                          <a:cs typeface="Times New Roman"/>
                          <a:sym typeface="Times New Roman"/>
                        </a:rPr>
                        <a:t>c)   Use </a:t>
                      </a:r>
                      <a:r>
                        <a:rPr lang="en-US" sz="1600" b="1">
                          <a:solidFill>
                            <a:schemeClr val="accent1"/>
                          </a:solidFill>
                          <a:highlight>
                            <a:srgbClr val="FFFFFF"/>
                          </a:highlight>
                          <a:latin typeface="Times New Roman"/>
                          <a:ea typeface="Times New Roman"/>
                          <a:cs typeface="Times New Roman"/>
                          <a:sym typeface="Times New Roman"/>
                        </a:rPr>
                        <a:t>roots, affixes, cognates, synonyms, </a:t>
                      </a:r>
                      <a:r>
                        <a:rPr lang="en-US" sz="1600">
                          <a:solidFill>
                            <a:schemeClr val="accent1"/>
                          </a:solidFill>
                          <a:highlight>
                            <a:srgbClr val="FFFFFF"/>
                          </a:highlight>
                          <a:latin typeface="Times New Roman"/>
                          <a:ea typeface="Times New Roman"/>
                          <a:cs typeface="Times New Roman"/>
                          <a:sym typeface="Times New Roman"/>
                        </a:rPr>
                        <a:t>and</a:t>
                      </a:r>
                      <a:r>
                        <a:rPr lang="en-US" sz="1600" b="1">
                          <a:solidFill>
                            <a:schemeClr val="accent1"/>
                          </a:solidFill>
                          <a:highlight>
                            <a:srgbClr val="FFFFFF"/>
                          </a:highlight>
                          <a:latin typeface="Times New Roman"/>
                          <a:ea typeface="Times New Roman"/>
                          <a:cs typeface="Times New Roman"/>
                          <a:sym typeface="Times New Roman"/>
                        </a:rPr>
                        <a:t> antonym</a:t>
                      </a:r>
                      <a:r>
                        <a:rPr lang="en-US" sz="1600">
                          <a:solidFill>
                            <a:schemeClr val="accent1"/>
                          </a:solidFill>
                          <a:highlight>
                            <a:srgbClr val="FFFFFF"/>
                          </a:highlight>
                          <a:latin typeface="Times New Roman"/>
                          <a:ea typeface="Times New Roman"/>
                          <a:cs typeface="Times New Roman"/>
                          <a:sym typeface="Times New Roman"/>
                        </a:rPr>
                        <a:t>s to determine the meaning of unfamiliar words and </a:t>
                      </a:r>
                      <a:r>
                        <a:rPr lang="en-US" sz="1600" b="1">
                          <a:solidFill>
                            <a:schemeClr val="accent1"/>
                          </a:solidFill>
                          <a:highlight>
                            <a:srgbClr val="FFFFFF"/>
                          </a:highlight>
                          <a:latin typeface="Times New Roman"/>
                          <a:ea typeface="Times New Roman"/>
                          <a:cs typeface="Times New Roman"/>
                          <a:sym typeface="Times New Roman"/>
                        </a:rPr>
                        <a:t>technical vocabulary.</a:t>
                      </a:r>
                      <a:endParaRPr sz="1600" b="1">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600">
                          <a:solidFill>
                            <a:schemeClr val="accent1"/>
                          </a:solidFill>
                          <a:highlight>
                            <a:srgbClr val="FFFFFF"/>
                          </a:highlight>
                          <a:latin typeface="Times New Roman"/>
                          <a:ea typeface="Times New Roman"/>
                          <a:cs typeface="Times New Roman"/>
                          <a:sym typeface="Times New Roman"/>
                        </a:rPr>
                        <a:t>d)  Use dictionaries, thesauruses, and glossaries to determine definition, pronunciation, </a:t>
                      </a:r>
                      <a:r>
                        <a:rPr lang="en-US" sz="1600" b="1">
                          <a:solidFill>
                            <a:schemeClr val="accent1"/>
                          </a:solidFill>
                          <a:highlight>
                            <a:srgbClr val="FFFFFF"/>
                          </a:highlight>
                          <a:latin typeface="Times New Roman"/>
                          <a:ea typeface="Times New Roman"/>
                          <a:cs typeface="Times New Roman"/>
                          <a:sym typeface="Times New Roman"/>
                        </a:rPr>
                        <a:t>etymology, spelling</a:t>
                      </a:r>
                      <a:r>
                        <a:rPr lang="en-US" sz="1600">
                          <a:solidFill>
                            <a:schemeClr val="accent1"/>
                          </a:solidFill>
                          <a:highlight>
                            <a:srgbClr val="FFFFFF"/>
                          </a:highlight>
                          <a:latin typeface="Times New Roman"/>
                          <a:ea typeface="Times New Roman"/>
                          <a:cs typeface="Times New Roman"/>
                          <a:sym typeface="Times New Roman"/>
                        </a:rPr>
                        <a:t>, and usage of words.</a:t>
                      </a:r>
                      <a:endParaRPr sz="16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600">
                          <a:solidFill>
                            <a:schemeClr val="accent1"/>
                          </a:solidFill>
                          <a:highlight>
                            <a:srgbClr val="FFFFFF"/>
                          </a:highlight>
                          <a:latin typeface="Times New Roman"/>
                          <a:ea typeface="Times New Roman"/>
                          <a:cs typeface="Times New Roman"/>
                          <a:sym typeface="Times New Roman"/>
                        </a:rPr>
                        <a:t>e)   Discriminate between connotative and </a:t>
                      </a:r>
                      <a:r>
                        <a:rPr lang="en-US" sz="1600" b="1">
                          <a:solidFill>
                            <a:schemeClr val="accent1"/>
                          </a:solidFill>
                          <a:highlight>
                            <a:srgbClr val="FFFFFF"/>
                          </a:highlight>
                          <a:latin typeface="Times New Roman"/>
                          <a:ea typeface="Times New Roman"/>
                          <a:cs typeface="Times New Roman"/>
                          <a:sym typeface="Times New Roman"/>
                        </a:rPr>
                        <a:t>denotative</a:t>
                      </a:r>
                      <a:r>
                        <a:rPr lang="en-US" sz="1600">
                          <a:solidFill>
                            <a:schemeClr val="accent1"/>
                          </a:solidFill>
                          <a:highlight>
                            <a:srgbClr val="FFFFFF"/>
                          </a:highlight>
                          <a:latin typeface="Times New Roman"/>
                          <a:ea typeface="Times New Roman"/>
                          <a:cs typeface="Times New Roman"/>
                          <a:sym typeface="Times New Roman"/>
                        </a:rPr>
                        <a:t> meanings and interpret the connotation.</a:t>
                      </a:r>
                      <a:endParaRPr sz="1600">
                        <a:solidFill>
                          <a:schemeClr val="accent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600">
                          <a:solidFill>
                            <a:schemeClr val="accent1"/>
                          </a:solidFill>
                          <a:highlight>
                            <a:srgbClr val="FFFFFF"/>
                          </a:highlight>
                          <a:latin typeface="Times New Roman"/>
                          <a:ea typeface="Times New Roman"/>
                          <a:cs typeface="Times New Roman"/>
                          <a:sym typeface="Times New Roman"/>
                        </a:rPr>
                        <a:t>f)   Extend general and </a:t>
                      </a:r>
                      <a:r>
                        <a:rPr lang="en-US" sz="1600" b="1">
                          <a:solidFill>
                            <a:schemeClr val="accent1"/>
                          </a:solidFill>
                          <a:highlight>
                            <a:srgbClr val="FFFFFF"/>
                          </a:highlight>
                          <a:latin typeface="Times New Roman"/>
                          <a:ea typeface="Times New Roman"/>
                          <a:cs typeface="Times New Roman"/>
                          <a:sym typeface="Times New Roman"/>
                        </a:rPr>
                        <a:t>specialized vocabulary</a:t>
                      </a:r>
                      <a:r>
                        <a:rPr lang="en-US" sz="1600">
                          <a:solidFill>
                            <a:schemeClr val="accent1"/>
                          </a:solidFill>
                          <a:highlight>
                            <a:srgbClr val="FFFFFF"/>
                          </a:highlight>
                          <a:latin typeface="Times New Roman"/>
                          <a:ea typeface="Times New Roman"/>
                          <a:cs typeface="Times New Roman"/>
                          <a:sym typeface="Times New Roman"/>
                        </a:rPr>
                        <a:t> through speaking, listening, reading, and writing.</a:t>
                      </a:r>
                      <a:endParaRPr sz="1600" b="1">
                        <a:solidFill>
                          <a:schemeClr val="accent1"/>
                        </a:solidFill>
                        <a:highlight>
                          <a:srgbClr val="FFFFFF"/>
                        </a:highlight>
                        <a:latin typeface="Times New Roman"/>
                        <a:ea typeface="Times New Roman"/>
                        <a:cs typeface="Times New Roman"/>
                        <a:sym typeface="Times New Roman"/>
                      </a:endParaRPr>
                    </a:p>
                  </a:txBody>
                  <a:tcPr marL="121900" marR="121900" marT="121900" marB="121900">
                    <a:lnR w="6350" cap="flat" cmpd="sng">
                      <a:solidFill>
                        <a:srgbClr val="F7C9AC"/>
                      </a:solidFill>
                      <a:prstDash val="solid"/>
                      <a:round/>
                      <a:headEnd type="none" w="sm" len="sm"/>
                      <a:tailEnd type="none" w="sm" len="sm"/>
                    </a:lnR>
                  </a:tcPr>
                </a:tc>
                <a:tc>
                  <a:txBody>
                    <a:bodyPr/>
                    <a:lstStyle/>
                    <a:p>
                      <a:pPr marL="177800" lvl="0" indent="0" algn="l" rtl="0">
                        <a:lnSpc>
                          <a:spcPct val="114583"/>
                        </a:lnSpc>
                        <a:spcBef>
                          <a:spcPts val="900"/>
                        </a:spcBef>
                        <a:spcAft>
                          <a:spcPts val="0"/>
                        </a:spcAft>
                        <a:buNone/>
                      </a:pPr>
                      <a:r>
                        <a:rPr lang="en-US" sz="1500" b="1" dirty="0">
                          <a:latin typeface="Times New Roman"/>
                          <a:ea typeface="Times New Roman"/>
                          <a:cs typeface="Times New Roman"/>
                          <a:sym typeface="Times New Roman"/>
                        </a:rPr>
                        <a:t>To be successful with this standard, students are expected to</a:t>
                      </a:r>
                      <a:endParaRPr sz="1500" b="1" dirty="0">
                        <a:latin typeface="Times New Roman"/>
                        <a:ea typeface="Times New Roman"/>
                        <a:cs typeface="Times New Roman"/>
                        <a:sym typeface="Times New Roman"/>
                      </a:endParaRPr>
                    </a:p>
                    <a:p>
                      <a:pPr marL="736600" marR="444500" lvl="0" indent="-400050" algn="l" rtl="0">
                        <a:lnSpc>
                          <a:spcPct val="98750"/>
                        </a:lnSpc>
                        <a:spcBef>
                          <a:spcPts val="0"/>
                        </a:spcBef>
                        <a:spcAft>
                          <a:spcPts val="0"/>
                        </a:spcAft>
                        <a:buSzPts val="1500"/>
                        <a:buFont typeface="Times New Roman"/>
                        <a:buChar char="●"/>
                      </a:pPr>
                      <a:r>
                        <a:rPr lang="en-US" sz="1500" dirty="0">
                          <a:latin typeface="Times New Roman"/>
                          <a:ea typeface="Times New Roman"/>
                          <a:cs typeface="Times New Roman"/>
                          <a:sym typeface="Times New Roman"/>
                        </a:rPr>
                        <a:t>use common roots to determine the meaning of unfamiliar words and make connections with word families (e.g., </a:t>
                      </a:r>
                      <a:r>
                        <a:rPr lang="en-US" sz="1500" i="1" dirty="0">
                          <a:latin typeface="Times New Roman"/>
                          <a:ea typeface="Times New Roman"/>
                          <a:cs typeface="Times New Roman"/>
                          <a:sym typeface="Times New Roman"/>
                        </a:rPr>
                        <a:t>-phobia</a:t>
                      </a:r>
                      <a:r>
                        <a:rPr lang="en-US" sz="1500" dirty="0">
                          <a:latin typeface="Times New Roman"/>
                          <a:ea typeface="Times New Roman"/>
                          <a:cs typeface="Times New Roman"/>
                          <a:sym typeface="Times New Roman"/>
                        </a:rPr>
                        <a:t>, and </a:t>
                      </a:r>
                      <a:r>
                        <a:rPr lang="en-US" sz="1500" i="1" dirty="0">
                          <a:latin typeface="Times New Roman"/>
                          <a:ea typeface="Times New Roman"/>
                          <a:cs typeface="Times New Roman"/>
                          <a:sym typeface="Times New Roman"/>
                        </a:rPr>
                        <a:t>-ology</a:t>
                      </a:r>
                      <a:r>
                        <a:rPr lang="en-US" sz="1500" dirty="0">
                          <a:latin typeface="Times New Roman"/>
                          <a:ea typeface="Times New Roman"/>
                          <a:cs typeface="Times New Roman"/>
                          <a:sym typeface="Times New Roman"/>
                        </a:rPr>
                        <a:t>)</a:t>
                      </a:r>
                      <a:endParaRPr sz="1500" dirty="0">
                        <a:latin typeface="Times New Roman"/>
                        <a:ea typeface="Times New Roman"/>
                        <a:cs typeface="Times New Roman"/>
                        <a:sym typeface="Times New Roman"/>
                      </a:endParaRPr>
                    </a:p>
                    <a:p>
                      <a:pPr marL="736600" lvl="0" indent="-412750" algn="l" rtl="0">
                        <a:lnSpc>
                          <a:spcPct val="122500"/>
                        </a:lnSpc>
                        <a:spcBef>
                          <a:spcPts val="0"/>
                        </a:spcBef>
                        <a:spcAft>
                          <a:spcPts val="0"/>
                        </a:spcAft>
                        <a:buSzPts val="1500"/>
                        <a:buFont typeface="Times New Roman"/>
                        <a:buChar char="●"/>
                      </a:pPr>
                      <a:r>
                        <a:rPr lang="en-US" sz="1500" dirty="0">
                          <a:latin typeface="Times New Roman"/>
                          <a:ea typeface="Times New Roman"/>
                          <a:cs typeface="Times New Roman"/>
                          <a:sym typeface="Times New Roman"/>
                        </a:rPr>
                        <a:t>recognize the relationships among words related by structure and derivation, such as</a:t>
                      </a:r>
                      <a:endParaRPr sz="1500" dirty="0">
                        <a:latin typeface="Times New Roman"/>
                        <a:ea typeface="Times New Roman"/>
                        <a:cs typeface="Times New Roman"/>
                        <a:sym typeface="Times New Roman"/>
                      </a:endParaRPr>
                    </a:p>
                    <a:p>
                      <a:pPr marL="736600" lvl="0" indent="0" algn="l" rtl="0">
                        <a:spcBef>
                          <a:spcPts val="0"/>
                        </a:spcBef>
                        <a:spcAft>
                          <a:spcPts val="0"/>
                        </a:spcAft>
                        <a:buNone/>
                      </a:pPr>
                      <a:r>
                        <a:rPr lang="en-US" sz="1500" i="1" dirty="0">
                          <a:latin typeface="Times New Roman"/>
                          <a:ea typeface="Times New Roman"/>
                          <a:cs typeface="Times New Roman"/>
                          <a:sym typeface="Times New Roman"/>
                        </a:rPr>
                        <a:t>polygraph </a:t>
                      </a:r>
                      <a:r>
                        <a:rPr lang="en-US" sz="1500" dirty="0">
                          <a:latin typeface="Times New Roman"/>
                          <a:ea typeface="Times New Roman"/>
                          <a:cs typeface="Times New Roman"/>
                          <a:sym typeface="Times New Roman"/>
                        </a:rPr>
                        <a:t>and </a:t>
                      </a:r>
                      <a:r>
                        <a:rPr lang="en-US" sz="1500" i="1" dirty="0">
                          <a:latin typeface="Times New Roman"/>
                          <a:ea typeface="Times New Roman"/>
                          <a:cs typeface="Times New Roman"/>
                          <a:sym typeface="Times New Roman"/>
                        </a:rPr>
                        <a:t>graffiti</a:t>
                      </a:r>
                      <a:endParaRPr sz="1500" i="1" dirty="0">
                        <a:latin typeface="Times New Roman"/>
                        <a:ea typeface="Times New Roman"/>
                        <a:cs typeface="Times New Roman"/>
                        <a:sym typeface="Times New Roman"/>
                      </a:endParaRPr>
                    </a:p>
                    <a:p>
                      <a:pPr marL="736600" lvl="0" indent="-412750" algn="l" rtl="0">
                        <a:lnSpc>
                          <a:spcPct val="122083"/>
                        </a:lnSpc>
                        <a:spcBef>
                          <a:spcPts val="0"/>
                        </a:spcBef>
                        <a:spcAft>
                          <a:spcPts val="0"/>
                        </a:spcAft>
                        <a:buSzPts val="1500"/>
                        <a:buFont typeface="Times New Roman"/>
                        <a:buChar char="●"/>
                      </a:pPr>
                      <a:r>
                        <a:rPr lang="en-US" sz="1500" dirty="0">
                          <a:latin typeface="Times New Roman"/>
                          <a:ea typeface="Times New Roman"/>
                          <a:cs typeface="Times New Roman"/>
                          <a:sym typeface="Times New Roman"/>
                        </a:rPr>
                        <a:t>distinguish among the connotations of words with similar denotations</a:t>
                      </a:r>
                      <a:endParaRPr sz="1500" dirty="0">
                        <a:latin typeface="Times New Roman"/>
                        <a:ea typeface="Times New Roman"/>
                        <a:cs typeface="Times New Roman"/>
                        <a:sym typeface="Times New Roman"/>
                      </a:endParaRPr>
                    </a:p>
                    <a:p>
                      <a:pPr marL="736600" marR="1231900" lvl="0" indent="-400050" algn="l" rtl="0">
                        <a:lnSpc>
                          <a:spcPct val="98750"/>
                        </a:lnSpc>
                        <a:spcBef>
                          <a:spcPts val="0"/>
                        </a:spcBef>
                        <a:spcAft>
                          <a:spcPts val="0"/>
                        </a:spcAft>
                        <a:buSzPts val="1500"/>
                        <a:buFont typeface="Times New Roman"/>
                        <a:buChar char="●"/>
                      </a:pPr>
                      <a:r>
                        <a:rPr lang="en-US" sz="1500" dirty="0">
                          <a:latin typeface="Times New Roman"/>
                          <a:ea typeface="Times New Roman"/>
                          <a:cs typeface="Times New Roman"/>
                          <a:sym typeface="Times New Roman"/>
                        </a:rPr>
                        <a:t>understand, evaluate, and use figurative language, including simile, metaphor, personification, hyperbole, and symbol</a:t>
                      </a:r>
                      <a:endParaRPr sz="1500" dirty="0">
                        <a:latin typeface="Times New Roman"/>
                        <a:ea typeface="Times New Roman"/>
                        <a:cs typeface="Times New Roman"/>
                        <a:sym typeface="Times New Roman"/>
                      </a:endParaRPr>
                    </a:p>
                    <a:p>
                      <a:pPr marL="736600" lvl="0" indent="-412750" algn="l" rtl="0">
                        <a:lnSpc>
                          <a:spcPct val="122083"/>
                        </a:lnSpc>
                        <a:spcBef>
                          <a:spcPts val="0"/>
                        </a:spcBef>
                        <a:spcAft>
                          <a:spcPts val="0"/>
                        </a:spcAft>
                        <a:buSzPts val="1500"/>
                        <a:buFont typeface="Times New Roman"/>
                        <a:buChar char="●"/>
                      </a:pPr>
                      <a:r>
                        <a:rPr lang="en-US" sz="1500" dirty="0">
                          <a:latin typeface="Times New Roman"/>
                          <a:ea typeface="Times New Roman"/>
                          <a:cs typeface="Times New Roman"/>
                          <a:sym typeface="Times New Roman"/>
                        </a:rPr>
                        <a:t>analyze the impact of specific word choices on meaning and tone</a:t>
                      </a:r>
                      <a:endParaRPr sz="1500" dirty="0">
                        <a:latin typeface="Times New Roman"/>
                        <a:ea typeface="Times New Roman"/>
                        <a:cs typeface="Times New Roman"/>
                        <a:sym typeface="Times New Roman"/>
                      </a:endParaRPr>
                    </a:p>
                    <a:p>
                      <a:pPr marL="736600" marR="812800" lvl="0" indent="-400050" algn="l" rtl="0">
                        <a:lnSpc>
                          <a:spcPct val="98750"/>
                        </a:lnSpc>
                        <a:spcBef>
                          <a:spcPts val="0"/>
                        </a:spcBef>
                        <a:spcAft>
                          <a:spcPts val="0"/>
                        </a:spcAft>
                        <a:buSzPts val="1500"/>
                        <a:buFont typeface="Times New Roman"/>
                        <a:buChar char="●"/>
                      </a:pPr>
                      <a:r>
                        <a:rPr lang="en-US" sz="1500" dirty="0">
                          <a:latin typeface="Times New Roman"/>
                          <a:ea typeface="Times New Roman"/>
                          <a:cs typeface="Times New Roman"/>
                          <a:sym typeface="Times New Roman"/>
                        </a:rPr>
                        <a:t>consult reference materials to find the pronunciation of a word or determine/clarify meaning</a:t>
                      </a:r>
                      <a:endParaRPr sz="1500" dirty="0">
                        <a:latin typeface="Times New Roman"/>
                        <a:ea typeface="Times New Roman"/>
                        <a:cs typeface="Times New Roman"/>
                        <a:sym typeface="Times New Roman"/>
                      </a:endParaRPr>
                    </a:p>
                    <a:p>
                      <a:pPr marL="736600" marR="774700" lvl="0" indent="-400050" algn="l" rtl="0">
                        <a:lnSpc>
                          <a:spcPct val="98750"/>
                        </a:lnSpc>
                        <a:spcBef>
                          <a:spcPts val="0"/>
                        </a:spcBef>
                        <a:spcAft>
                          <a:spcPts val="0"/>
                        </a:spcAft>
                        <a:buSzPts val="1500"/>
                        <a:buFont typeface="Times New Roman"/>
                        <a:buChar char="●"/>
                      </a:pPr>
                      <a:r>
                        <a:rPr lang="en-US" sz="1500" dirty="0">
                          <a:latin typeface="Times New Roman"/>
                          <a:ea typeface="Times New Roman"/>
                          <a:cs typeface="Times New Roman"/>
                          <a:sym typeface="Times New Roman"/>
                        </a:rPr>
                        <a:t>recognize that synonyms may have different connotations (e.g., </a:t>
                      </a:r>
                      <a:r>
                        <a:rPr lang="en-US" sz="1500" i="1" dirty="0">
                          <a:latin typeface="Times New Roman"/>
                          <a:ea typeface="Times New Roman"/>
                          <a:cs typeface="Times New Roman"/>
                          <a:sym typeface="Times New Roman"/>
                        </a:rPr>
                        <a:t>elderly </a:t>
                      </a:r>
                      <a:r>
                        <a:rPr lang="en-US" sz="1500" dirty="0">
                          <a:latin typeface="Times New Roman"/>
                          <a:ea typeface="Times New Roman"/>
                          <a:cs typeface="Times New Roman"/>
                          <a:sym typeface="Times New Roman"/>
                        </a:rPr>
                        <a:t>and </a:t>
                      </a:r>
                      <a:r>
                        <a:rPr lang="en-US" sz="1500" i="1" dirty="0">
                          <a:latin typeface="Times New Roman"/>
                          <a:ea typeface="Times New Roman"/>
                          <a:cs typeface="Times New Roman"/>
                          <a:sym typeface="Times New Roman"/>
                        </a:rPr>
                        <a:t>mature</a:t>
                      </a:r>
                      <a:r>
                        <a:rPr lang="en-US" sz="1500" dirty="0">
                          <a:latin typeface="Times New Roman"/>
                          <a:ea typeface="Times New Roman"/>
                          <a:cs typeface="Times New Roman"/>
                          <a:sym typeface="Times New Roman"/>
                        </a:rPr>
                        <a:t>; </a:t>
                      </a:r>
                      <a:r>
                        <a:rPr lang="en-US" sz="1500" i="1" dirty="0">
                          <a:latin typeface="Times New Roman"/>
                          <a:ea typeface="Times New Roman"/>
                          <a:cs typeface="Times New Roman"/>
                          <a:sym typeface="Times New Roman"/>
                        </a:rPr>
                        <a:t>youthful </a:t>
                      </a:r>
                      <a:r>
                        <a:rPr lang="en-US" sz="1500" dirty="0">
                          <a:latin typeface="Times New Roman"/>
                          <a:ea typeface="Times New Roman"/>
                          <a:cs typeface="Times New Roman"/>
                          <a:sym typeface="Times New Roman"/>
                        </a:rPr>
                        <a:t>and </a:t>
                      </a:r>
                      <a:r>
                        <a:rPr lang="en-US" sz="1500" i="1" dirty="0">
                          <a:latin typeface="Times New Roman"/>
                          <a:ea typeface="Times New Roman"/>
                          <a:cs typeface="Times New Roman"/>
                          <a:sym typeface="Times New Roman"/>
                        </a:rPr>
                        <a:t>juvenile</a:t>
                      </a:r>
                      <a:r>
                        <a:rPr lang="en-US" sz="1500" dirty="0">
                          <a:latin typeface="Times New Roman"/>
                          <a:ea typeface="Times New Roman"/>
                          <a:cs typeface="Times New Roman"/>
                          <a:sym typeface="Times New Roman"/>
                        </a:rPr>
                        <a:t>, </a:t>
                      </a:r>
                      <a:r>
                        <a:rPr lang="en-US" sz="1500" i="1" dirty="0">
                          <a:latin typeface="Times New Roman"/>
                          <a:ea typeface="Times New Roman"/>
                          <a:cs typeface="Times New Roman"/>
                          <a:sym typeface="Times New Roman"/>
                        </a:rPr>
                        <a:t>inexpensive </a:t>
                      </a:r>
                      <a:r>
                        <a:rPr lang="en-US" sz="1500" dirty="0">
                          <a:latin typeface="Times New Roman"/>
                          <a:ea typeface="Times New Roman"/>
                          <a:cs typeface="Times New Roman"/>
                          <a:sym typeface="Times New Roman"/>
                        </a:rPr>
                        <a:t>and </a:t>
                      </a:r>
                      <a:r>
                        <a:rPr lang="en-US" sz="1500" i="1" dirty="0">
                          <a:latin typeface="Times New Roman"/>
                          <a:ea typeface="Times New Roman"/>
                          <a:cs typeface="Times New Roman"/>
                          <a:sym typeface="Times New Roman"/>
                        </a:rPr>
                        <a:t>cheap</a:t>
                      </a:r>
                      <a:r>
                        <a:rPr lang="en-US" sz="1500" dirty="0">
                          <a:latin typeface="Times New Roman"/>
                          <a:ea typeface="Times New Roman"/>
                          <a:cs typeface="Times New Roman"/>
                          <a:sym typeface="Times New Roman"/>
                        </a:rPr>
                        <a:t>) and describe the impact on text</a:t>
                      </a:r>
                      <a:endParaRPr sz="1500" dirty="0">
                        <a:latin typeface="Times New Roman"/>
                        <a:ea typeface="Times New Roman"/>
                        <a:cs typeface="Times New Roman"/>
                        <a:sym typeface="Times New Roman"/>
                      </a:endParaRPr>
                    </a:p>
                    <a:p>
                      <a:pPr marL="736600" lvl="0" indent="-412750" algn="l" rtl="0">
                        <a:spcBef>
                          <a:spcPts val="0"/>
                        </a:spcBef>
                        <a:spcAft>
                          <a:spcPts val="0"/>
                        </a:spcAft>
                        <a:buSzPts val="1500"/>
                        <a:buFont typeface="Times New Roman"/>
                        <a:buChar char="●"/>
                      </a:pPr>
                      <a:r>
                        <a:rPr lang="en-US" sz="1500" dirty="0">
                          <a:latin typeface="Times New Roman"/>
                          <a:ea typeface="Times New Roman"/>
                          <a:cs typeface="Times New Roman"/>
                          <a:sym typeface="Times New Roman"/>
                        </a:rPr>
                        <a:t>use context as a clue to the meaning of a word or phrase</a:t>
                      </a:r>
                      <a:endParaRPr sz="1500" dirty="0">
                        <a:latin typeface="Times New Roman"/>
                        <a:ea typeface="Times New Roman"/>
                        <a:cs typeface="Times New Roman"/>
                        <a:sym typeface="Times New Roman"/>
                      </a:endParaRPr>
                    </a:p>
                    <a:p>
                      <a:pPr marL="736600" marR="990600" lvl="0" indent="-400050" algn="l" rtl="0">
                        <a:lnSpc>
                          <a:spcPct val="98750"/>
                        </a:lnSpc>
                        <a:spcBef>
                          <a:spcPts val="0"/>
                        </a:spcBef>
                        <a:spcAft>
                          <a:spcPts val="0"/>
                        </a:spcAft>
                        <a:buSzPts val="1500"/>
                        <a:buFont typeface="Times New Roman"/>
                        <a:buChar char="●"/>
                      </a:pPr>
                      <a:r>
                        <a:rPr lang="en-US" sz="1500" dirty="0">
                          <a:latin typeface="Times New Roman"/>
                          <a:ea typeface="Times New Roman"/>
                          <a:cs typeface="Times New Roman"/>
                          <a:sym typeface="Times New Roman"/>
                        </a:rPr>
                        <a:t>use both context and reference skills independently to determine the nuances and connotations of words.</a:t>
                      </a:r>
                      <a:endParaRPr sz="1500" dirty="0">
                        <a:latin typeface="Times New Roman"/>
                        <a:ea typeface="Times New Roman"/>
                        <a:cs typeface="Times New Roman"/>
                        <a:sym typeface="Times New Roman"/>
                      </a:endParaRPr>
                    </a:p>
                  </a:txBody>
                  <a:tcPr marL="0" marR="0" marT="0" marB="0">
                    <a:lnL w="6350" cap="flat" cmpd="sng">
                      <a:solidFill>
                        <a:srgbClr val="F7C9AC"/>
                      </a:solidFill>
                      <a:prstDash val="solid"/>
                      <a:round/>
                      <a:headEnd type="none" w="sm" len="sm"/>
                      <a:tailEnd type="none" w="sm" len="sm"/>
                    </a:lnL>
                    <a:lnR w="6350" cap="flat" cmpd="sng">
                      <a:solidFill>
                        <a:srgbClr val="F7C9AC"/>
                      </a:solidFill>
                      <a:prstDash val="solid"/>
                      <a:round/>
                      <a:headEnd type="none" w="sm" len="sm"/>
                      <a:tailEnd type="none" w="sm" len="sm"/>
                    </a:lnR>
                    <a:lnT w="6350" cap="flat" cmpd="sng">
                      <a:solidFill>
                        <a:srgbClr val="F7C9AC"/>
                      </a:solidFill>
                      <a:prstDash val="solid"/>
                      <a:round/>
                      <a:headEnd type="none" w="sm" len="sm"/>
                      <a:tailEnd type="none" w="sm" len="sm"/>
                    </a:lnT>
                    <a:lnB w="6350" cap="flat" cmpd="sng">
                      <a:solidFill>
                        <a:srgbClr val="F7C9A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g16adb2c4509_1_155" descr="clip art covid cell"/>
          <p:cNvPicPr preferRelativeResize="0"/>
          <p:nvPr/>
        </p:nvPicPr>
        <p:blipFill>
          <a:blip r:embed="rId3">
            <a:alphaModFix/>
          </a:blip>
          <a:stretch>
            <a:fillRect/>
          </a:stretch>
        </p:blipFill>
        <p:spPr>
          <a:xfrm>
            <a:off x="2263567" y="1600233"/>
            <a:ext cx="7162800" cy="4011168"/>
          </a:xfrm>
          <a:prstGeom prst="rect">
            <a:avLst/>
          </a:prstGeom>
          <a:noFill/>
          <a:ln>
            <a:noFill/>
          </a:ln>
        </p:spPr>
      </p:pic>
      <p:sp>
        <p:nvSpPr>
          <p:cNvPr id="2" name="Title 1"/>
          <p:cNvSpPr>
            <a:spLocks noGrp="1"/>
          </p:cNvSpPr>
          <p:nvPr>
            <p:ph type="title"/>
          </p:nvPr>
        </p:nvSpPr>
        <p:spPr/>
        <p:txBody>
          <a:bodyPr/>
          <a:lstStyle/>
          <a:p>
            <a:r>
              <a:rPr lang="en-US" dirty="0" smtClean="0"/>
              <a:t>Covid-19</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16adb2c4509_1_160"/>
          <p:cNvSpPr txBox="1">
            <a:spLocks noGrp="1"/>
          </p:cNvSpPr>
          <p:nvPr>
            <p:ph type="title"/>
          </p:nvPr>
        </p:nvSpPr>
        <p:spPr>
          <a:xfrm>
            <a:off x="865975" y="285325"/>
            <a:ext cx="93084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Pilot Middle Schools 2021-22</a:t>
            </a:r>
            <a:endParaRPr>
              <a:latin typeface="Times New Roman"/>
              <a:ea typeface="Times New Roman"/>
              <a:cs typeface="Times New Roman"/>
              <a:sym typeface="Times New Roman"/>
            </a:endParaRPr>
          </a:p>
        </p:txBody>
      </p:sp>
      <p:pic>
        <p:nvPicPr>
          <p:cNvPr id="307" name="Google Shape;307;g16adb2c4509_1_160" descr="screenshot of the progression of the pilot study in Loudoun Co Schools-school 1"/>
          <p:cNvPicPr preferRelativeResize="0"/>
          <p:nvPr/>
        </p:nvPicPr>
        <p:blipFill>
          <a:blip r:embed="rId3">
            <a:alphaModFix/>
          </a:blip>
          <a:stretch>
            <a:fillRect/>
          </a:stretch>
        </p:blipFill>
        <p:spPr>
          <a:xfrm>
            <a:off x="150465" y="1437351"/>
            <a:ext cx="3306535" cy="2380167"/>
          </a:xfrm>
          <a:prstGeom prst="rect">
            <a:avLst/>
          </a:prstGeom>
          <a:noFill/>
          <a:ln>
            <a:noFill/>
          </a:ln>
        </p:spPr>
      </p:pic>
      <p:sp>
        <p:nvSpPr>
          <p:cNvPr id="308" name="Google Shape;308;g16adb2c4509_1_160"/>
          <p:cNvSpPr txBox="1"/>
          <p:nvPr/>
        </p:nvSpPr>
        <p:spPr>
          <a:xfrm>
            <a:off x="1033167" y="3752433"/>
            <a:ext cx="17421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latin typeface="Times New Roman"/>
                <a:ea typeface="Times New Roman"/>
                <a:cs typeface="Times New Roman"/>
                <a:sym typeface="Times New Roman"/>
              </a:rPr>
              <a:t>School #1</a:t>
            </a:r>
            <a:endParaRPr sz="1900">
              <a:latin typeface="Times New Roman"/>
              <a:ea typeface="Times New Roman"/>
              <a:cs typeface="Times New Roman"/>
              <a:sym typeface="Times New Roman"/>
            </a:endParaRPr>
          </a:p>
        </p:txBody>
      </p:sp>
      <p:pic>
        <p:nvPicPr>
          <p:cNvPr id="309" name="Google Shape;309;g16adb2c4509_1_160" descr="screenshot of the progression of the pilot study in Loudoun Co Schools-school 5"/>
          <p:cNvPicPr preferRelativeResize="0"/>
          <p:nvPr/>
        </p:nvPicPr>
        <p:blipFill>
          <a:blip r:embed="rId4">
            <a:alphaModFix/>
          </a:blip>
          <a:stretch>
            <a:fillRect/>
          </a:stretch>
        </p:blipFill>
        <p:spPr>
          <a:xfrm>
            <a:off x="6772900" y="3956433"/>
            <a:ext cx="3079400" cy="2263084"/>
          </a:xfrm>
          <a:prstGeom prst="rect">
            <a:avLst/>
          </a:prstGeom>
          <a:noFill/>
          <a:ln>
            <a:noFill/>
          </a:ln>
        </p:spPr>
      </p:pic>
      <p:sp>
        <p:nvSpPr>
          <p:cNvPr id="310" name="Google Shape;310;g16adb2c4509_1_160"/>
          <p:cNvSpPr txBox="1"/>
          <p:nvPr/>
        </p:nvSpPr>
        <p:spPr>
          <a:xfrm>
            <a:off x="7702367" y="6046300"/>
            <a:ext cx="13899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latin typeface="Times New Roman"/>
                <a:ea typeface="Times New Roman"/>
                <a:cs typeface="Times New Roman"/>
                <a:sym typeface="Times New Roman"/>
              </a:rPr>
              <a:t>School #5</a:t>
            </a:r>
            <a:endParaRPr sz="1900">
              <a:latin typeface="Times New Roman"/>
              <a:ea typeface="Times New Roman"/>
              <a:cs typeface="Times New Roman"/>
              <a:sym typeface="Times New Roman"/>
            </a:endParaRPr>
          </a:p>
        </p:txBody>
      </p:sp>
      <p:pic>
        <p:nvPicPr>
          <p:cNvPr id="311" name="Google Shape;311;g16adb2c4509_1_160" descr="screenshot of the progression of the pilot study in Loudoun Co Schools-school 4"/>
          <p:cNvPicPr preferRelativeResize="0"/>
          <p:nvPr/>
        </p:nvPicPr>
        <p:blipFill>
          <a:blip r:embed="rId5">
            <a:alphaModFix/>
          </a:blip>
          <a:stretch>
            <a:fillRect/>
          </a:stretch>
        </p:blipFill>
        <p:spPr>
          <a:xfrm>
            <a:off x="2228900" y="3897900"/>
            <a:ext cx="2634932" cy="2380166"/>
          </a:xfrm>
          <a:prstGeom prst="rect">
            <a:avLst/>
          </a:prstGeom>
          <a:noFill/>
          <a:ln>
            <a:noFill/>
          </a:ln>
        </p:spPr>
      </p:pic>
      <p:sp>
        <p:nvSpPr>
          <p:cNvPr id="312" name="Google Shape;312;g16adb2c4509_1_160"/>
          <p:cNvSpPr txBox="1"/>
          <p:nvPr/>
        </p:nvSpPr>
        <p:spPr>
          <a:xfrm>
            <a:off x="3046167" y="6147900"/>
            <a:ext cx="13899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latin typeface="Times New Roman"/>
                <a:ea typeface="Times New Roman"/>
                <a:cs typeface="Times New Roman"/>
                <a:sym typeface="Times New Roman"/>
              </a:rPr>
              <a:t>School #4</a:t>
            </a:r>
            <a:endParaRPr sz="1900">
              <a:latin typeface="Times New Roman"/>
              <a:ea typeface="Times New Roman"/>
              <a:cs typeface="Times New Roman"/>
              <a:sym typeface="Times New Roman"/>
            </a:endParaRPr>
          </a:p>
        </p:txBody>
      </p:sp>
      <p:pic>
        <p:nvPicPr>
          <p:cNvPr id="313" name="Google Shape;313;g16adb2c4509_1_160" descr="screenshot of the progression of the pilot study in Loudoun Co Schools-school 2"/>
          <p:cNvPicPr preferRelativeResize="0"/>
          <p:nvPr/>
        </p:nvPicPr>
        <p:blipFill>
          <a:blip r:embed="rId6">
            <a:alphaModFix/>
          </a:blip>
          <a:stretch>
            <a:fillRect/>
          </a:stretch>
        </p:blipFill>
        <p:spPr>
          <a:xfrm>
            <a:off x="4334572" y="1437335"/>
            <a:ext cx="2842579" cy="2380167"/>
          </a:xfrm>
          <a:prstGeom prst="rect">
            <a:avLst/>
          </a:prstGeom>
          <a:noFill/>
          <a:ln>
            <a:noFill/>
          </a:ln>
        </p:spPr>
      </p:pic>
      <p:sp>
        <p:nvSpPr>
          <p:cNvPr id="314" name="Google Shape;314;g16adb2c4509_1_160"/>
          <p:cNvSpPr txBox="1"/>
          <p:nvPr/>
        </p:nvSpPr>
        <p:spPr>
          <a:xfrm>
            <a:off x="5326550" y="3752433"/>
            <a:ext cx="13899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latin typeface="Times New Roman"/>
                <a:ea typeface="Times New Roman"/>
                <a:cs typeface="Times New Roman"/>
                <a:sym typeface="Times New Roman"/>
              </a:rPr>
              <a:t>School #2</a:t>
            </a:r>
            <a:endParaRPr sz="1900">
              <a:latin typeface="Times New Roman"/>
              <a:ea typeface="Times New Roman"/>
              <a:cs typeface="Times New Roman"/>
              <a:sym typeface="Times New Roman"/>
            </a:endParaRPr>
          </a:p>
        </p:txBody>
      </p:sp>
      <p:pic>
        <p:nvPicPr>
          <p:cNvPr id="315" name="Google Shape;315;g16adb2c4509_1_160" descr="screenshot of the progression of the pilot study in Loudoun Co Schools-school 3"/>
          <p:cNvPicPr preferRelativeResize="0"/>
          <p:nvPr/>
        </p:nvPicPr>
        <p:blipFill>
          <a:blip r:embed="rId7">
            <a:alphaModFix/>
          </a:blip>
          <a:stretch>
            <a:fillRect/>
          </a:stretch>
        </p:blipFill>
        <p:spPr>
          <a:xfrm>
            <a:off x="8054737" y="1048833"/>
            <a:ext cx="3051662" cy="2380167"/>
          </a:xfrm>
          <a:prstGeom prst="rect">
            <a:avLst/>
          </a:prstGeom>
          <a:noFill/>
          <a:ln>
            <a:noFill/>
          </a:ln>
        </p:spPr>
      </p:pic>
      <p:sp>
        <p:nvSpPr>
          <p:cNvPr id="316" name="Google Shape;316;g16adb2c4509_1_160"/>
          <p:cNvSpPr txBox="1"/>
          <p:nvPr/>
        </p:nvSpPr>
        <p:spPr>
          <a:xfrm>
            <a:off x="8885562" y="3429000"/>
            <a:ext cx="13899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latin typeface="Times New Roman"/>
                <a:ea typeface="Times New Roman"/>
                <a:cs typeface="Times New Roman"/>
                <a:sym typeface="Times New Roman"/>
              </a:rPr>
              <a:t>School #3</a:t>
            </a:r>
            <a:endParaRPr sz="1900">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16adb2c4509_1_175"/>
          <p:cNvSpPr txBox="1">
            <a:spLocks noGrp="1"/>
          </p:cNvSpPr>
          <p:nvPr>
            <p:ph type="title"/>
          </p:nvPr>
        </p:nvSpPr>
        <p:spPr>
          <a:xfrm>
            <a:off x="1336825" y="491025"/>
            <a:ext cx="95745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Fall Sixth Grade DSA Scores</a:t>
            </a:r>
            <a:endParaRPr>
              <a:latin typeface="Times New Roman"/>
              <a:ea typeface="Times New Roman"/>
              <a:cs typeface="Times New Roman"/>
              <a:sym typeface="Times New Roman"/>
            </a:endParaRPr>
          </a:p>
        </p:txBody>
      </p:sp>
      <p:graphicFrame>
        <p:nvGraphicFramePr>
          <p:cNvPr id="322" name="Google Shape;322;g16adb2c4509_1_175" descr="screenshot of chart of data for school pilot"/>
          <p:cNvGraphicFramePr/>
          <p:nvPr>
            <p:extLst>
              <p:ext uri="{D42A27DB-BD31-4B8C-83A1-F6EECF244321}">
                <p14:modId xmlns:p14="http://schemas.microsoft.com/office/powerpoint/2010/main" val="179792229"/>
              </p:ext>
            </p:extLst>
          </p:nvPr>
        </p:nvGraphicFramePr>
        <p:xfrm>
          <a:off x="829300" y="1863167"/>
          <a:ext cx="10082100" cy="3712280"/>
        </p:xfrm>
        <a:graphic>
          <a:graphicData uri="http://schemas.openxmlformats.org/drawingml/2006/table">
            <a:tbl>
              <a:tblPr firstRow="1">
                <a:noFill/>
                <a:tableStyleId>{F58CFFB2-598B-4E7E-AA88-D61D2287BF86}</a:tableStyleId>
              </a:tblPr>
              <a:tblGrid>
                <a:gridCol w="1947100">
                  <a:extLst>
                    <a:ext uri="{9D8B030D-6E8A-4147-A177-3AD203B41FA5}">
                      <a16:colId xmlns:a16="http://schemas.microsoft.com/office/drawing/2014/main" val="20000"/>
                    </a:ext>
                  </a:extLst>
                </a:gridCol>
                <a:gridCol w="1600600">
                  <a:extLst>
                    <a:ext uri="{9D8B030D-6E8A-4147-A177-3AD203B41FA5}">
                      <a16:colId xmlns:a16="http://schemas.microsoft.com/office/drawing/2014/main" val="20001"/>
                    </a:ext>
                  </a:extLst>
                </a:gridCol>
                <a:gridCol w="1963625">
                  <a:extLst>
                    <a:ext uri="{9D8B030D-6E8A-4147-A177-3AD203B41FA5}">
                      <a16:colId xmlns:a16="http://schemas.microsoft.com/office/drawing/2014/main" val="20002"/>
                    </a:ext>
                  </a:extLst>
                </a:gridCol>
                <a:gridCol w="1782100">
                  <a:extLst>
                    <a:ext uri="{9D8B030D-6E8A-4147-A177-3AD203B41FA5}">
                      <a16:colId xmlns:a16="http://schemas.microsoft.com/office/drawing/2014/main" val="20003"/>
                    </a:ext>
                  </a:extLst>
                </a:gridCol>
                <a:gridCol w="2788675">
                  <a:extLst>
                    <a:ext uri="{9D8B030D-6E8A-4147-A177-3AD203B41FA5}">
                      <a16:colId xmlns:a16="http://schemas.microsoft.com/office/drawing/2014/main" val="20004"/>
                    </a:ext>
                  </a:extLst>
                </a:gridCol>
              </a:tblGrid>
              <a:tr h="1026975">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 </a:t>
                      </a:r>
                      <a:endParaRPr sz="2000">
                        <a:latin typeface="Times New Roman"/>
                        <a:ea typeface="Times New Roman"/>
                        <a:cs typeface="Times New Roman"/>
                        <a:sym typeface="Times New Roman"/>
                      </a:endParaRPr>
                    </a:p>
                  </a:txBody>
                  <a:tcPr marL="84675" marR="84675" marT="84675" marB="84675">
                    <a:lnL w="1270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 </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DSA Score 70+</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Total Tested</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 on or above Grade 6 with Word Knowledge</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57400">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School 1</a:t>
                      </a:r>
                      <a:endParaRPr sz="2000">
                        <a:latin typeface="Times New Roman"/>
                        <a:ea typeface="Times New Roman"/>
                        <a:cs typeface="Times New Roman"/>
                        <a:sym typeface="Times New Roman"/>
                      </a:endParaRPr>
                    </a:p>
                  </a:txBody>
                  <a:tcPr marL="84675" marR="84675" marT="84675" marB="84675">
                    <a:lnL w="1270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Fall 2021</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128</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293</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44%</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D9E2F3"/>
                    </a:solidFill>
                  </a:tcPr>
                </a:tc>
                <a:extLst>
                  <a:ext uri="{0D108BD9-81ED-4DB2-BD59-A6C34878D82A}">
                    <a16:rowId xmlns:a16="http://schemas.microsoft.com/office/drawing/2014/main" val="10001"/>
                  </a:ext>
                </a:extLst>
              </a:tr>
              <a:tr h="457400">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School 2</a:t>
                      </a:r>
                      <a:endParaRPr sz="2000">
                        <a:latin typeface="Times New Roman"/>
                        <a:ea typeface="Times New Roman"/>
                        <a:cs typeface="Times New Roman"/>
                        <a:sym typeface="Times New Roman"/>
                      </a:endParaRPr>
                    </a:p>
                  </a:txBody>
                  <a:tcPr marL="84675" marR="84675" marT="84675" marB="84675">
                    <a:lnL w="1270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Fall 2021</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119</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300</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40%</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57400">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School 3</a:t>
                      </a:r>
                      <a:endParaRPr sz="2000">
                        <a:latin typeface="Times New Roman"/>
                        <a:ea typeface="Times New Roman"/>
                        <a:cs typeface="Times New Roman"/>
                        <a:sym typeface="Times New Roman"/>
                      </a:endParaRPr>
                    </a:p>
                  </a:txBody>
                  <a:tcPr marL="84675" marR="84675" marT="84675" marB="84675">
                    <a:lnL w="1270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Fall 2021</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120</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295</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41%</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D9E2F3"/>
                    </a:solidFill>
                  </a:tcPr>
                </a:tc>
                <a:extLst>
                  <a:ext uri="{0D108BD9-81ED-4DB2-BD59-A6C34878D82A}">
                    <a16:rowId xmlns:a16="http://schemas.microsoft.com/office/drawing/2014/main" val="10003"/>
                  </a:ext>
                </a:extLst>
              </a:tr>
              <a:tr h="457400">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School 4</a:t>
                      </a:r>
                      <a:endParaRPr sz="2000">
                        <a:latin typeface="Times New Roman"/>
                        <a:ea typeface="Times New Roman"/>
                        <a:cs typeface="Times New Roman"/>
                        <a:sym typeface="Times New Roman"/>
                      </a:endParaRPr>
                    </a:p>
                  </a:txBody>
                  <a:tcPr marL="84675" marR="84675" marT="84675" marB="84675">
                    <a:lnL w="1270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Fall 2021</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77</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250</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31%</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05825">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School 5</a:t>
                      </a:r>
                      <a:endParaRPr sz="2000">
                        <a:latin typeface="Times New Roman"/>
                        <a:ea typeface="Times New Roman"/>
                        <a:cs typeface="Times New Roman"/>
                        <a:sym typeface="Times New Roman"/>
                      </a:endParaRPr>
                    </a:p>
                  </a:txBody>
                  <a:tcPr marL="84675" marR="84675" marT="84675" marB="84675">
                    <a:lnL w="12700"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Fall 2021</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82</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a:latin typeface="Times New Roman"/>
                          <a:ea typeface="Times New Roman"/>
                          <a:cs typeface="Times New Roman"/>
                          <a:sym typeface="Times New Roman"/>
                        </a:rPr>
                        <a:t>266</a:t>
                      </a:r>
                      <a:endParaRPr sz="200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2F3"/>
                    </a:solidFill>
                  </a:tcPr>
                </a:tc>
                <a:tc>
                  <a:txBody>
                    <a:bodyPr/>
                    <a:lstStyle/>
                    <a:p>
                      <a:pPr marL="114300" marR="114300" lvl="0" indent="0" algn="l" rtl="0">
                        <a:lnSpc>
                          <a:spcPct val="115000"/>
                        </a:lnSpc>
                        <a:spcBef>
                          <a:spcPts val="0"/>
                        </a:spcBef>
                        <a:spcAft>
                          <a:spcPts val="0"/>
                        </a:spcAft>
                        <a:buNone/>
                      </a:pPr>
                      <a:r>
                        <a:rPr lang="en-US" sz="2000" dirty="0">
                          <a:latin typeface="Times New Roman"/>
                          <a:ea typeface="Times New Roman"/>
                          <a:cs typeface="Times New Roman"/>
                          <a:sym typeface="Times New Roman"/>
                        </a:rPr>
                        <a:t>31%</a:t>
                      </a:r>
                      <a:endParaRPr sz="2000" dirty="0">
                        <a:latin typeface="Times New Roman"/>
                        <a:ea typeface="Times New Roman"/>
                        <a:cs typeface="Times New Roman"/>
                        <a:sym typeface="Times New Roman"/>
                      </a:endParaRPr>
                    </a:p>
                  </a:txBody>
                  <a:tcPr marL="84675" marR="84675" marT="84675" marB="84675">
                    <a:lnL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2F3"/>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grpSp>
        <p:nvGrpSpPr>
          <p:cNvPr id="327" name="Google Shape;327;g16adb2c4509_1_181" descr="screenshot of bar graph for pilot study data"/>
          <p:cNvGrpSpPr/>
          <p:nvPr/>
        </p:nvGrpSpPr>
        <p:grpSpPr>
          <a:xfrm>
            <a:off x="1320767" y="558786"/>
            <a:ext cx="9550161" cy="5740256"/>
            <a:chOff x="990600" y="419100"/>
            <a:chExt cx="7162800" cy="4305300"/>
          </a:xfrm>
        </p:grpSpPr>
        <p:pic>
          <p:nvPicPr>
            <p:cNvPr id="328" name="Google Shape;328;g16adb2c4509_1_181" descr="screenshot of bar graph of data for pilot study"/>
            <p:cNvPicPr preferRelativeResize="0"/>
            <p:nvPr/>
          </p:nvPicPr>
          <p:blipFill>
            <a:blip r:embed="rId3">
              <a:alphaModFix/>
            </a:blip>
            <a:stretch>
              <a:fillRect/>
            </a:stretch>
          </p:blipFill>
          <p:spPr>
            <a:xfrm>
              <a:off x="990600" y="419100"/>
              <a:ext cx="7162800" cy="4305300"/>
            </a:xfrm>
            <a:prstGeom prst="rect">
              <a:avLst/>
            </a:prstGeom>
            <a:noFill/>
            <a:ln>
              <a:noFill/>
            </a:ln>
          </p:spPr>
        </p:pic>
        <p:sp>
          <p:nvSpPr>
            <p:cNvPr id="329" name="Google Shape;329;g16adb2c4509_1_181"/>
            <p:cNvSpPr txBox="1"/>
            <p:nvPr/>
          </p:nvSpPr>
          <p:spPr>
            <a:xfrm>
              <a:off x="4041325" y="4252650"/>
              <a:ext cx="3801600" cy="404100"/>
            </a:xfrm>
            <a:prstGeom prst="rect">
              <a:avLst/>
            </a:prstGeom>
            <a:solidFill>
              <a:schemeClr val="lt1"/>
            </a:solid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grpSp>
      <p:sp>
        <p:nvSpPr>
          <p:cNvPr id="2" name="Title 1"/>
          <p:cNvSpPr>
            <a:spLocks noGrp="1"/>
          </p:cNvSpPr>
          <p:nvPr>
            <p:ph type="title"/>
          </p:nvPr>
        </p:nvSpPr>
        <p:spPr>
          <a:xfrm>
            <a:off x="0" y="1"/>
            <a:ext cx="12192000" cy="800100"/>
          </a:xfrm>
        </p:spPr>
        <p:txBody>
          <a:bodyPr/>
          <a:lstStyle/>
          <a:p>
            <a:r>
              <a:rPr lang="en-US" dirty="0" smtClean="0"/>
              <a:t>Fall 2021 Data</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16adb2c4509_1_188"/>
          <p:cNvSpPr txBox="1">
            <a:spLocks noGrp="1"/>
          </p:cNvSpPr>
          <p:nvPr>
            <p:ph type="title"/>
          </p:nvPr>
        </p:nvSpPr>
        <p:spPr>
          <a:xfrm>
            <a:off x="831308" y="2215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Building Teacher Capacity (1 of 3)</a:t>
            </a:r>
            <a:endParaRPr>
              <a:latin typeface="Times New Roman"/>
              <a:ea typeface="Times New Roman"/>
              <a:cs typeface="Times New Roman"/>
              <a:sym typeface="Times New Roman"/>
            </a:endParaRPr>
          </a:p>
        </p:txBody>
      </p:sp>
      <p:pic>
        <p:nvPicPr>
          <p:cNvPr id="335" name="Google Shape;335;g16adb2c4509_1_188" descr="logo for Schoology"/>
          <p:cNvPicPr preferRelativeResize="0"/>
          <p:nvPr/>
        </p:nvPicPr>
        <p:blipFill>
          <a:blip r:embed="rId3">
            <a:alphaModFix/>
          </a:blip>
          <a:stretch>
            <a:fillRect/>
          </a:stretch>
        </p:blipFill>
        <p:spPr>
          <a:xfrm>
            <a:off x="4561033" y="918169"/>
            <a:ext cx="3292366" cy="3292367"/>
          </a:xfrm>
          <a:prstGeom prst="rect">
            <a:avLst/>
          </a:prstGeom>
          <a:noFill/>
          <a:ln>
            <a:noFill/>
          </a:ln>
        </p:spPr>
      </p:pic>
      <p:pic>
        <p:nvPicPr>
          <p:cNvPr id="336" name="Google Shape;336;g16adb2c4509_1_188" descr="screenshot of spelling assessment"/>
          <p:cNvPicPr preferRelativeResize="0"/>
          <p:nvPr/>
        </p:nvPicPr>
        <p:blipFill>
          <a:blip r:embed="rId4">
            <a:alphaModFix/>
          </a:blip>
          <a:stretch>
            <a:fillRect/>
          </a:stretch>
        </p:blipFill>
        <p:spPr>
          <a:xfrm rot="337222">
            <a:off x="8836573" y="906253"/>
            <a:ext cx="2509988" cy="3449996"/>
          </a:xfrm>
          <a:prstGeom prst="rect">
            <a:avLst/>
          </a:prstGeom>
          <a:noFill/>
          <a:ln>
            <a:noFill/>
          </a:ln>
        </p:spPr>
      </p:pic>
      <p:pic>
        <p:nvPicPr>
          <p:cNvPr id="337" name="Google Shape;337;g16adb2c4509_1_188" descr="photo of a road with an arrow pointing to success"/>
          <p:cNvPicPr preferRelativeResize="0"/>
          <p:nvPr/>
        </p:nvPicPr>
        <p:blipFill>
          <a:blip r:embed="rId5">
            <a:alphaModFix/>
          </a:blip>
          <a:stretch>
            <a:fillRect/>
          </a:stretch>
        </p:blipFill>
        <p:spPr>
          <a:xfrm>
            <a:off x="4414479" y="4548133"/>
            <a:ext cx="3584702" cy="2007433"/>
          </a:xfrm>
          <a:prstGeom prst="rect">
            <a:avLst/>
          </a:prstGeom>
          <a:noFill/>
          <a:ln>
            <a:noFill/>
          </a:ln>
        </p:spPr>
      </p:pic>
      <p:pic>
        <p:nvPicPr>
          <p:cNvPr id="338" name="Google Shape;338;g16adb2c4509_1_188" descr="clip art of students sitting at a reading table with teacher"/>
          <p:cNvPicPr preferRelativeResize="0"/>
          <p:nvPr/>
        </p:nvPicPr>
        <p:blipFill>
          <a:blip r:embed="rId6">
            <a:alphaModFix/>
          </a:blip>
          <a:stretch>
            <a:fillRect/>
          </a:stretch>
        </p:blipFill>
        <p:spPr>
          <a:xfrm rot="-705280">
            <a:off x="600800" y="1322767"/>
            <a:ext cx="3584700" cy="261697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6adb2c4509_1_198"/>
          <p:cNvSpPr txBox="1">
            <a:spLocks noGrp="1"/>
          </p:cNvSpPr>
          <p:nvPr>
            <p:ph type="title"/>
          </p:nvPr>
        </p:nvSpPr>
        <p:spPr>
          <a:xfrm>
            <a:off x="897350" y="451675"/>
            <a:ext cx="96549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Building Teacher Capacity (2 of 3)</a:t>
            </a:r>
            <a:endParaRPr>
              <a:latin typeface="Times New Roman"/>
              <a:ea typeface="Times New Roman"/>
              <a:cs typeface="Times New Roman"/>
              <a:sym typeface="Times New Roman"/>
            </a:endParaRPr>
          </a:p>
        </p:txBody>
      </p:sp>
      <p:pic>
        <p:nvPicPr>
          <p:cNvPr id="345" name="Google Shape;345;g16adb2c4509_1_198" descr="screenshot of Words Their Way Cover"/>
          <p:cNvPicPr preferRelativeResize="0"/>
          <p:nvPr/>
        </p:nvPicPr>
        <p:blipFill>
          <a:blip r:embed="rId3">
            <a:alphaModFix/>
          </a:blip>
          <a:stretch>
            <a:fillRect/>
          </a:stretch>
        </p:blipFill>
        <p:spPr>
          <a:xfrm rot="-434503">
            <a:off x="1123183" y="2166950"/>
            <a:ext cx="3100466" cy="3977366"/>
          </a:xfrm>
          <a:prstGeom prst="rect">
            <a:avLst/>
          </a:prstGeom>
          <a:noFill/>
          <a:ln>
            <a:noFill/>
          </a:ln>
        </p:spPr>
      </p:pic>
      <p:pic>
        <p:nvPicPr>
          <p:cNvPr id="346" name="Google Shape;346;g16adb2c4509_1_198" descr="Screenshot of Mindful of Words book cover"/>
          <p:cNvPicPr preferRelativeResize="0"/>
          <p:nvPr/>
        </p:nvPicPr>
        <p:blipFill>
          <a:blip r:embed="rId4">
            <a:alphaModFix/>
          </a:blip>
          <a:stretch>
            <a:fillRect/>
          </a:stretch>
        </p:blipFill>
        <p:spPr>
          <a:xfrm rot="498287">
            <a:off x="8744384" y="2169225"/>
            <a:ext cx="2782580" cy="3648573"/>
          </a:xfrm>
          <a:prstGeom prst="rect">
            <a:avLst/>
          </a:prstGeom>
          <a:noFill/>
          <a:ln>
            <a:noFill/>
          </a:ln>
        </p:spPr>
      </p:pic>
      <p:pic>
        <p:nvPicPr>
          <p:cNvPr id="347" name="Google Shape;347;g16adb2c4509_1_198" descr="screenshot of Word Sorts and More book cover"/>
          <p:cNvPicPr preferRelativeResize="0"/>
          <p:nvPr/>
        </p:nvPicPr>
        <p:blipFill>
          <a:blip r:embed="rId5">
            <a:alphaModFix/>
          </a:blip>
          <a:stretch>
            <a:fillRect/>
          </a:stretch>
        </p:blipFill>
        <p:spPr>
          <a:xfrm>
            <a:off x="4851374" y="1466046"/>
            <a:ext cx="2934550" cy="384785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16adb2c4509_1_20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Building Teacher Capacity</a:t>
            </a:r>
            <a:r>
              <a:rPr lang="en-US"/>
              <a:t> (3 of 3)</a:t>
            </a:r>
            <a:endParaRPr>
              <a:latin typeface="Times New Roman"/>
              <a:ea typeface="Times New Roman"/>
              <a:cs typeface="Times New Roman"/>
              <a:sym typeface="Times New Roman"/>
            </a:endParaRPr>
          </a:p>
        </p:txBody>
      </p:sp>
      <p:sp>
        <p:nvSpPr>
          <p:cNvPr id="353" name="Google Shape;353;g16adb2c4509_1_206"/>
          <p:cNvSpPr txBox="1">
            <a:spLocks noGrp="1"/>
          </p:cNvSpPr>
          <p:nvPr>
            <p:ph type="body" idx="1"/>
          </p:nvPr>
        </p:nvSpPr>
        <p:spPr>
          <a:xfrm>
            <a:off x="887925" y="1536625"/>
            <a:ext cx="10888500" cy="4555200"/>
          </a:xfrm>
          <a:prstGeom prst="rect">
            <a:avLst/>
          </a:prstGeom>
        </p:spPr>
        <p:txBody>
          <a:bodyPr spcFirstLastPara="1" wrap="square" lIns="91425" tIns="45700" rIns="91425" bIns="45700" anchor="t" anchorCtr="0">
            <a:noAutofit/>
          </a:bodyPr>
          <a:lstStyle/>
          <a:p>
            <a:pPr marL="457200" lvl="0" indent="-384882" algn="l" rtl="0">
              <a:lnSpc>
                <a:spcPct val="180000"/>
              </a:lnSpc>
              <a:spcBef>
                <a:spcPts val="1000"/>
              </a:spcBef>
              <a:spcAft>
                <a:spcPts val="0"/>
              </a:spcAft>
              <a:buSzPts val="2461"/>
              <a:buFont typeface="Times New Roman"/>
              <a:buAutoNum type="arabicPeriod"/>
            </a:pPr>
            <a:r>
              <a:rPr lang="en-US" sz="2461">
                <a:latin typeface="Times New Roman"/>
                <a:ea typeface="Times New Roman"/>
                <a:cs typeface="Times New Roman"/>
                <a:sym typeface="Times New Roman"/>
              </a:rPr>
              <a:t>Model Lesson- Explicit Instruction</a:t>
            </a:r>
            <a:endParaRPr sz="2461">
              <a:latin typeface="Times New Roman"/>
              <a:ea typeface="Times New Roman"/>
              <a:cs typeface="Times New Roman"/>
              <a:sym typeface="Times New Roman"/>
            </a:endParaRPr>
          </a:p>
          <a:p>
            <a:pPr marL="457200" lvl="0" indent="-384882" algn="l" rtl="0">
              <a:lnSpc>
                <a:spcPct val="180000"/>
              </a:lnSpc>
              <a:spcBef>
                <a:spcPts val="0"/>
              </a:spcBef>
              <a:spcAft>
                <a:spcPts val="0"/>
              </a:spcAft>
              <a:buSzPts val="2461"/>
              <a:buFont typeface="Times New Roman"/>
              <a:buAutoNum type="arabicPeriod"/>
            </a:pPr>
            <a:r>
              <a:rPr lang="en-US" sz="2461">
                <a:latin typeface="Times New Roman"/>
                <a:ea typeface="Times New Roman"/>
                <a:cs typeface="Times New Roman"/>
                <a:sym typeface="Times New Roman"/>
              </a:rPr>
              <a:t>Word Hunt</a:t>
            </a:r>
            <a:endParaRPr sz="2461">
              <a:latin typeface="Times New Roman"/>
              <a:ea typeface="Times New Roman"/>
              <a:cs typeface="Times New Roman"/>
              <a:sym typeface="Times New Roman"/>
            </a:endParaRPr>
          </a:p>
          <a:p>
            <a:pPr marL="457200" lvl="0" indent="-384882" algn="l" rtl="0">
              <a:lnSpc>
                <a:spcPct val="180000"/>
              </a:lnSpc>
              <a:spcBef>
                <a:spcPts val="0"/>
              </a:spcBef>
              <a:spcAft>
                <a:spcPts val="0"/>
              </a:spcAft>
              <a:buSzPts val="2461"/>
              <a:buFont typeface="Times New Roman"/>
              <a:buAutoNum type="arabicPeriod"/>
            </a:pPr>
            <a:r>
              <a:rPr lang="en-US" sz="2461">
                <a:latin typeface="Times New Roman"/>
                <a:ea typeface="Times New Roman"/>
                <a:cs typeface="Times New Roman"/>
                <a:sym typeface="Times New Roman"/>
              </a:rPr>
              <a:t>Writing Sort</a:t>
            </a:r>
            <a:endParaRPr sz="2461">
              <a:latin typeface="Times New Roman"/>
              <a:ea typeface="Times New Roman"/>
              <a:cs typeface="Times New Roman"/>
              <a:sym typeface="Times New Roman"/>
            </a:endParaRPr>
          </a:p>
          <a:p>
            <a:pPr marL="457200" lvl="0" indent="-384882" algn="l" rtl="0">
              <a:lnSpc>
                <a:spcPct val="180000"/>
              </a:lnSpc>
              <a:spcBef>
                <a:spcPts val="0"/>
              </a:spcBef>
              <a:spcAft>
                <a:spcPts val="0"/>
              </a:spcAft>
              <a:buSzPts val="2461"/>
              <a:buFont typeface="Times New Roman"/>
              <a:buAutoNum type="arabicPeriod"/>
            </a:pPr>
            <a:r>
              <a:rPr lang="en-US" sz="2461">
                <a:latin typeface="Times New Roman"/>
                <a:ea typeface="Times New Roman"/>
                <a:cs typeface="Times New Roman"/>
                <a:sym typeface="Times New Roman"/>
              </a:rPr>
              <a:t>Word Study Notebook </a:t>
            </a:r>
            <a:endParaRPr sz="2461">
              <a:latin typeface="Times New Roman"/>
              <a:ea typeface="Times New Roman"/>
              <a:cs typeface="Times New Roman"/>
              <a:sym typeface="Times New Roman"/>
            </a:endParaRPr>
          </a:p>
          <a:p>
            <a:pPr marL="457200" lvl="0" indent="-384882" algn="l" rtl="0">
              <a:lnSpc>
                <a:spcPct val="180000"/>
              </a:lnSpc>
              <a:spcBef>
                <a:spcPts val="0"/>
              </a:spcBef>
              <a:spcAft>
                <a:spcPts val="0"/>
              </a:spcAft>
              <a:buSzPts val="2461"/>
              <a:buFont typeface="Times New Roman"/>
              <a:buAutoNum type="arabicPeriod"/>
            </a:pPr>
            <a:r>
              <a:rPr lang="en-US" sz="2461">
                <a:latin typeface="Times New Roman"/>
                <a:ea typeface="Times New Roman"/>
                <a:cs typeface="Times New Roman"/>
                <a:sym typeface="Times New Roman"/>
              </a:rPr>
              <a:t>Identify the Big Idea </a:t>
            </a:r>
            <a:endParaRPr sz="2461">
              <a:latin typeface="Times New Roman"/>
              <a:ea typeface="Times New Roman"/>
              <a:cs typeface="Times New Roman"/>
              <a:sym typeface="Times New Roman"/>
            </a:endParaRPr>
          </a:p>
          <a:p>
            <a:pPr marL="457200" lvl="0" indent="-384882" algn="l" rtl="0">
              <a:lnSpc>
                <a:spcPct val="180000"/>
              </a:lnSpc>
              <a:spcBef>
                <a:spcPts val="0"/>
              </a:spcBef>
              <a:spcAft>
                <a:spcPts val="0"/>
              </a:spcAft>
              <a:buSzPts val="2461"/>
              <a:buFont typeface="Times New Roman"/>
              <a:buAutoNum type="arabicPeriod"/>
            </a:pPr>
            <a:r>
              <a:rPr lang="en-US" sz="2461">
                <a:latin typeface="Times New Roman"/>
                <a:ea typeface="Times New Roman"/>
                <a:cs typeface="Times New Roman"/>
                <a:sym typeface="Times New Roman"/>
              </a:rPr>
              <a:t>Facilitated Conversation and Reflection</a:t>
            </a:r>
            <a:endParaRPr sz="2461">
              <a:latin typeface="Times New Roman"/>
              <a:ea typeface="Times New Roman"/>
              <a:cs typeface="Times New Roman"/>
              <a:sym typeface="Times New Roman"/>
            </a:endParaRPr>
          </a:p>
          <a:p>
            <a:pPr marL="457200" lvl="0" indent="-384882" algn="l" rtl="0">
              <a:lnSpc>
                <a:spcPct val="180000"/>
              </a:lnSpc>
              <a:spcBef>
                <a:spcPts val="0"/>
              </a:spcBef>
              <a:spcAft>
                <a:spcPts val="0"/>
              </a:spcAft>
              <a:buSzPts val="2461"/>
              <a:buAutoNum type="arabicPeriod"/>
            </a:pPr>
            <a:r>
              <a:rPr lang="en-US" sz="2461"/>
              <a:t>Classroom Activity </a:t>
            </a:r>
            <a:r>
              <a:rPr lang="en-US" sz="2461" u="sng">
                <a:solidFill>
                  <a:schemeClr val="hlink"/>
                </a:solidFill>
                <a:hlinkClick r:id="rId3"/>
              </a:rPr>
              <a:t>Slides</a:t>
            </a:r>
            <a:endParaRPr sz="2461"/>
          </a:p>
          <a:p>
            <a:pPr marL="0" lvl="0" indent="0" algn="l" rtl="0">
              <a:lnSpc>
                <a:spcPct val="70000"/>
              </a:lnSpc>
              <a:spcBef>
                <a:spcPts val="1000"/>
              </a:spcBef>
              <a:spcAft>
                <a:spcPts val="0"/>
              </a:spcAft>
              <a:buSzPts val="605"/>
              <a:buNone/>
            </a:pPr>
            <a:endParaRPr sz="1540"/>
          </a:p>
        </p:txBody>
      </p:sp>
      <p:pic>
        <p:nvPicPr>
          <p:cNvPr id="354" name="Google Shape;354;g16adb2c4509_1_206" descr="screenshot of word sort in notebook"/>
          <p:cNvPicPr preferRelativeResize="0"/>
          <p:nvPr/>
        </p:nvPicPr>
        <p:blipFill>
          <a:blip r:embed="rId4">
            <a:alphaModFix/>
          </a:blip>
          <a:stretch>
            <a:fillRect/>
          </a:stretch>
        </p:blipFill>
        <p:spPr>
          <a:xfrm>
            <a:off x="8134750" y="2247950"/>
            <a:ext cx="3333750" cy="2209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2" name="Title 1"/>
          <p:cNvSpPr>
            <a:spLocks noGrp="1"/>
          </p:cNvSpPr>
          <p:nvPr>
            <p:ph type="title"/>
          </p:nvPr>
        </p:nvSpPr>
        <p:spPr>
          <a:xfrm>
            <a:off x="0" y="1"/>
            <a:ext cx="12192000" cy="1004750"/>
          </a:xfrm>
        </p:spPr>
        <p:txBody>
          <a:bodyPr/>
          <a:lstStyle/>
          <a:p>
            <a:r>
              <a:rPr lang="en-US" dirty="0" smtClean="0"/>
              <a:t>Word Knowledge Growth</a:t>
            </a:r>
            <a:endParaRPr lang="en-US" dirty="0"/>
          </a:p>
        </p:txBody>
      </p:sp>
      <p:sp>
        <p:nvSpPr>
          <p:cNvPr id="359" name="Google Shape;359;g16adb2c4509_1_21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pic>
        <p:nvPicPr>
          <p:cNvPr id="360" name="Google Shape;360;g16adb2c4509_1_213" descr="graph" title="word knowledge"/>
          <p:cNvPicPr preferRelativeResize="0"/>
          <p:nvPr/>
        </p:nvPicPr>
        <p:blipFill>
          <a:blip r:embed="rId3">
            <a:alphaModFix/>
          </a:blip>
          <a:stretch>
            <a:fillRect/>
          </a:stretch>
        </p:blipFill>
        <p:spPr>
          <a:xfrm>
            <a:off x="3228467" y="1061900"/>
            <a:ext cx="8713385" cy="5237300"/>
          </a:xfrm>
          <a:prstGeom prst="rect">
            <a:avLst/>
          </a:prstGeom>
          <a:noFill/>
          <a:ln>
            <a:noFill/>
          </a:ln>
        </p:spPr>
      </p:pic>
      <p:sp>
        <p:nvSpPr>
          <p:cNvPr id="361" name="Google Shape;361;g16adb2c4509_1_213"/>
          <p:cNvSpPr/>
          <p:nvPr/>
        </p:nvSpPr>
        <p:spPr>
          <a:xfrm>
            <a:off x="510031" y="2240150"/>
            <a:ext cx="1669800" cy="463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3500">
                <a:solidFill>
                  <a:schemeClr val="lt1"/>
                </a:solidFill>
                <a:latin typeface="Times New Roman"/>
                <a:ea typeface="Times New Roman"/>
                <a:cs typeface="Times New Roman"/>
                <a:sym typeface="Times New Roman"/>
              </a:rPr>
              <a:t>Fall </a:t>
            </a:r>
            <a:endParaRPr sz="3500">
              <a:solidFill>
                <a:schemeClr val="lt1"/>
              </a:solidFill>
              <a:latin typeface="Times New Roman"/>
              <a:ea typeface="Times New Roman"/>
              <a:cs typeface="Times New Roman"/>
              <a:sym typeface="Times New Roman"/>
            </a:endParaRPr>
          </a:p>
        </p:txBody>
      </p:sp>
      <p:sp>
        <p:nvSpPr>
          <p:cNvPr id="362" name="Google Shape;362;g16adb2c4509_1_213"/>
          <p:cNvSpPr/>
          <p:nvPr/>
        </p:nvSpPr>
        <p:spPr>
          <a:xfrm>
            <a:off x="545078" y="3390075"/>
            <a:ext cx="1473900" cy="4632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3500">
                <a:solidFill>
                  <a:schemeClr val="lt1"/>
                </a:solidFill>
                <a:latin typeface="Times New Roman"/>
                <a:ea typeface="Times New Roman"/>
                <a:cs typeface="Times New Roman"/>
                <a:sym typeface="Times New Roman"/>
              </a:rPr>
              <a:t>Spring</a:t>
            </a:r>
            <a:endParaRPr sz="3500">
              <a:solidFill>
                <a:schemeClr val="lt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6adb2c4509_1_14"/>
          <p:cNvSpPr txBox="1">
            <a:spLocks noGrp="1"/>
          </p:cNvSpPr>
          <p:nvPr>
            <p:ph type="title"/>
          </p:nvPr>
        </p:nvSpPr>
        <p:spPr>
          <a:xfrm>
            <a:off x="8313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Session Description</a:t>
            </a:r>
            <a:endParaRPr>
              <a:latin typeface="Times New Roman"/>
              <a:ea typeface="Times New Roman"/>
              <a:cs typeface="Times New Roman"/>
              <a:sym typeface="Times New Roman"/>
            </a:endParaRPr>
          </a:p>
        </p:txBody>
      </p:sp>
      <p:sp>
        <p:nvSpPr>
          <p:cNvPr id="182" name="Google Shape;182;g16adb2c4509_1_14"/>
          <p:cNvSpPr txBox="1">
            <a:spLocks noGrp="1"/>
          </p:cNvSpPr>
          <p:nvPr>
            <p:ph type="body" idx="1"/>
          </p:nvPr>
        </p:nvSpPr>
        <p:spPr>
          <a:xfrm>
            <a:off x="831300" y="1557100"/>
            <a:ext cx="11025000" cy="4555200"/>
          </a:xfrm>
          <a:prstGeom prst="rect">
            <a:avLst/>
          </a:prstGeom>
        </p:spPr>
        <p:txBody>
          <a:bodyPr spcFirstLastPara="1" wrap="square" lIns="91425" tIns="45700" rIns="91425" bIns="45700" anchor="t" anchorCtr="0">
            <a:normAutofit fontScale="92500" lnSpcReduction="10000"/>
          </a:bodyPr>
          <a:lstStyle/>
          <a:p>
            <a:pPr marL="0" lvl="0" indent="0" algn="l" rtl="0">
              <a:lnSpc>
                <a:spcPct val="115000"/>
              </a:lnSpc>
              <a:spcBef>
                <a:spcPts val="1000"/>
              </a:spcBef>
              <a:spcAft>
                <a:spcPts val="0"/>
              </a:spcAft>
              <a:buClr>
                <a:schemeClr val="dk1"/>
              </a:buClr>
              <a:buSzPts val="1500"/>
              <a:buFont typeface="Arial"/>
              <a:buNone/>
            </a:pPr>
            <a:endParaRPr sz="1600">
              <a:solidFill>
                <a:srgbClr val="D93025"/>
              </a:solidFill>
              <a:highlight>
                <a:srgbClr val="FFFFFF"/>
              </a:highlight>
              <a:latin typeface="Caudex"/>
              <a:ea typeface="Caudex"/>
              <a:cs typeface="Caudex"/>
              <a:sym typeface="Caudex"/>
            </a:endParaRPr>
          </a:p>
          <a:p>
            <a:pPr marL="0" lvl="0" indent="0" algn="l" rtl="0">
              <a:lnSpc>
                <a:spcPct val="115000"/>
              </a:lnSpc>
              <a:spcBef>
                <a:spcPts val="1000"/>
              </a:spcBef>
              <a:spcAft>
                <a:spcPts val="0"/>
              </a:spcAft>
              <a:buClr>
                <a:schemeClr val="dk1"/>
              </a:buClr>
              <a:buSzPts val="1500"/>
              <a:buFont typeface="Arial"/>
              <a:buNone/>
            </a:pPr>
            <a:r>
              <a:rPr lang="en-US" sz="2500">
                <a:solidFill>
                  <a:schemeClr val="dk1"/>
                </a:solidFill>
                <a:latin typeface="Caudex"/>
                <a:ea typeface="Caudex"/>
                <a:cs typeface="Caudex"/>
                <a:sym typeface="Caudex"/>
              </a:rPr>
              <a:t>Vocabulary and word knowledge is highly correlated with reading comprehension.  In this session, participants will learn practical research and evidence-based instructional practices to develop generative (word parts) and specific vocabulary as outlined in SOLS 6.4. 7.4, and 8.4. Instructors will share the results of integrating explicit instruction in spelling and vocabulary in the middle school to close learning gaps. The implementation focused on explicit instruction, application, and reflection. Teachers built word conscious classrooms exploring how words work in spelling and reading. We will explore different types of words that deepen comprehension such as, homographs, synonyms, antonyms, roots, affixes, among others. </a:t>
            </a:r>
            <a:endParaRPr sz="35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6adb2c4509_1_221"/>
          <p:cNvSpPr txBox="1">
            <a:spLocks noGrp="1"/>
          </p:cNvSpPr>
          <p:nvPr>
            <p:ph type="title"/>
          </p:nvPr>
        </p:nvSpPr>
        <p:spPr>
          <a:xfrm>
            <a:off x="954025" y="451675"/>
            <a:ext cx="106662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Spring Scores Moving Toward Proficiency</a:t>
            </a:r>
            <a:endParaRPr>
              <a:latin typeface="Times New Roman"/>
              <a:ea typeface="Times New Roman"/>
              <a:cs typeface="Times New Roman"/>
              <a:sym typeface="Times New Roman"/>
            </a:endParaRPr>
          </a:p>
        </p:txBody>
      </p:sp>
      <p:graphicFrame>
        <p:nvGraphicFramePr>
          <p:cNvPr id="368" name="Google Shape;368;g16adb2c4509_1_221" descr="screenshot of table of school data"/>
          <p:cNvGraphicFramePr/>
          <p:nvPr>
            <p:extLst>
              <p:ext uri="{D42A27DB-BD31-4B8C-83A1-F6EECF244321}">
                <p14:modId xmlns:p14="http://schemas.microsoft.com/office/powerpoint/2010/main" val="2980939174"/>
              </p:ext>
            </p:extLst>
          </p:nvPr>
        </p:nvGraphicFramePr>
        <p:xfrm>
          <a:off x="694433" y="1537833"/>
          <a:ext cx="10387250" cy="4652650"/>
        </p:xfrm>
        <a:graphic>
          <a:graphicData uri="http://schemas.openxmlformats.org/drawingml/2006/table">
            <a:tbl>
              <a:tblPr firstRow="1">
                <a:noFill/>
                <a:tableStyleId>{CE5A0455-D64B-40D9-8C19-1D7FDA804E87}</a:tableStyleId>
              </a:tblPr>
              <a:tblGrid>
                <a:gridCol w="1434975">
                  <a:extLst>
                    <a:ext uri="{9D8B030D-6E8A-4147-A177-3AD203B41FA5}">
                      <a16:colId xmlns:a16="http://schemas.microsoft.com/office/drawing/2014/main" val="20000"/>
                    </a:ext>
                  </a:extLst>
                </a:gridCol>
                <a:gridCol w="1434975">
                  <a:extLst>
                    <a:ext uri="{9D8B030D-6E8A-4147-A177-3AD203B41FA5}">
                      <a16:colId xmlns:a16="http://schemas.microsoft.com/office/drawing/2014/main" val="20001"/>
                    </a:ext>
                  </a:extLst>
                </a:gridCol>
                <a:gridCol w="1434975">
                  <a:extLst>
                    <a:ext uri="{9D8B030D-6E8A-4147-A177-3AD203B41FA5}">
                      <a16:colId xmlns:a16="http://schemas.microsoft.com/office/drawing/2014/main" val="20002"/>
                    </a:ext>
                  </a:extLst>
                </a:gridCol>
                <a:gridCol w="1434975">
                  <a:extLst>
                    <a:ext uri="{9D8B030D-6E8A-4147-A177-3AD203B41FA5}">
                      <a16:colId xmlns:a16="http://schemas.microsoft.com/office/drawing/2014/main" val="20003"/>
                    </a:ext>
                  </a:extLst>
                </a:gridCol>
                <a:gridCol w="1434975">
                  <a:extLst>
                    <a:ext uri="{9D8B030D-6E8A-4147-A177-3AD203B41FA5}">
                      <a16:colId xmlns:a16="http://schemas.microsoft.com/office/drawing/2014/main" val="20004"/>
                    </a:ext>
                  </a:extLst>
                </a:gridCol>
                <a:gridCol w="1434975">
                  <a:extLst>
                    <a:ext uri="{9D8B030D-6E8A-4147-A177-3AD203B41FA5}">
                      <a16:colId xmlns:a16="http://schemas.microsoft.com/office/drawing/2014/main" val="20005"/>
                    </a:ext>
                  </a:extLst>
                </a:gridCol>
                <a:gridCol w="1777400">
                  <a:extLst>
                    <a:ext uri="{9D8B030D-6E8A-4147-A177-3AD203B41FA5}">
                      <a16:colId xmlns:a16="http://schemas.microsoft.com/office/drawing/2014/main" val="20006"/>
                    </a:ext>
                  </a:extLst>
                </a:gridCol>
              </a:tblGrid>
              <a:tr h="540900">
                <a:tc>
                  <a:txBody>
                    <a:bodyPr/>
                    <a:lstStyle/>
                    <a:p>
                      <a:pPr marL="0" lvl="0" indent="0" algn="ctr" rtl="0">
                        <a:spcBef>
                          <a:spcPts val="0"/>
                        </a:spcBef>
                        <a:spcAft>
                          <a:spcPts val="0"/>
                        </a:spcAft>
                        <a:buNone/>
                      </a:pPr>
                      <a:r>
                        <a:rPr lang="en-US" sz="1500" b="1">
                          <a:latin typeface="Times New Roman"/>
                          <a:ea typeface="Times New Roman"/>
                          <a:cs typeface="Times New Roman"/>
                          <a:sym typeface="Times New Roman"/>
                        </a:rPr>
                        <a:t>Schools</a:t>
                      </a:r>
                      <a:endParaRPr sz="1500" b="1">
                        <a:latin typeface="Times New Roman"/>
                        <a:ea typeface="Times New Roman"/>
                        <a:cs typeface="Times New Roman"/>
                        <a:sym typeface="Times New Roman"/>
                      </a:endParaRPr>
                    </a:p>
                  </a:txBody>
                  <a:tcPr marL="84675" marR="84675" marT="84675" marB="84675">
                    <a:solidFill>
                      <a:srgbClr val="A4C2F4"/>
                    </a:solidFill>
                  </a:tcPr>
                </a:tc>
                <a:tc>
                  <a:txBody>
                    <a:bodyPr/>
                    <a:lstStyle/>
                    <a:p>
                      <a:pPr marL="0" lvl="0" indent="0" algn="ctr" rtl="0">
                        <a:spcBef>
                          <a:spcPts val="0"/>
                        </a:spcBef>
                        <a:spcAft>
                          <a:spcPts val="0"/>
                        </a:spcAft>
                        <a:buNone/>
                      </a:pPr>
                      <a:endParaRPr sz="1500" b="1">
                        <a:latin typeface="Times New Roman"/>
                        <a:ea typeface="Times New Roman"/>
                        <a:cs typeface="Times New Roman"/>
                        <a:sym typeface="Times New Roman"/>
                      </a:endParaRPr>
                    </a:p>
                  </a:txBody>
                  <a:tcPr marL="84675" marR="84675" marT="84675" marB="84675">
                    <a:solidFill>
                      <a:srgbClr val="A4C2F4"/>
                    </a:solidFill>
                  </a:tcPr>
                </a:tc>
                <a:tc>
                  <a:txBody>
                    <a:bodyPr/>
                    <a:lstStyle/>
                    <a:p>
                      <a:pPr marL="0" lvl="0" indent="0" algn="ctr" rtl="0">
                        <a:spcBef>
                          <a:spcPts val="0"/>
                        </a:spcBef>
                        <a:spcAft>
                          <a:spcPts val="0"/>
                        </a:spcAft>
                        <a:buNone/>
                      </a:pPr>
                      <a:r>
                        <a:rPr lang="en-US" sz="1500" b="1">
                          <a:latin typeface="Times New Roman"/>
                          <a:ea typeface="Times New Roman"/>
                          <a:cs typeface="Times New Roman"/>
                          <a:sym typeface="Times New Roman"/>
                        </a:rPr>
                        <a:t>75-100</a:t>
                      </a:r>
                      <a:endParaRPr sz="1500" b="1">
                        <a:latin typeface="Times New Roman"/>
                        <a:ea typeface="Times New Roman"/>
                        <a:cs typeface="Times New Roman"/>
                        <a:sym typeface="Times New Roman"/>
                      </a:endParaRPr>
                    </a:p>
                  </a:txBody>
                  <a:tcPr marL="84675" marR="84675" marT="84675" marB="84675">
                    <a:solidFill>
                      <a:srgbClr val="A4C2F4"/>
                    </a:solidFill>
                  </a:tcPr>
                </a:tc>
                <a:tc>
                  <a:txBody>
                    <a:bodyPr/>
                    <a:lstStyle/>
                    <a:p>
                      <a:pPr marL="0" lvl="0" indent="0" algn="ctr" rtl="0">
                        <a:spcBef>
                          <a:spcPts val="0"/>
                        </a:spcBef>
                        <a:spcAft>
                          <a:spcPts val="0"/>
                        </a:spcAft>
                        <a:buNone/>
                      </a:pPr>
                      <a:r>
                        <a:rPr lang="en-US" sz="1500" b="1">
                          <a:latin typeface="Times New Roman"/>
                          <a:ea typeface="Times New Roman"/>
                          <a:cs typeface="Times New Roman"/>
                          <a:sym typeface="Times New Roman"/>
                        </a:rPr>
                        <a:t>50-74</a:t>
                      </a:r>
                      <a:endParaRPr sz="1500" b="1">
                        <a:latin typeface="Times New Roman"/>
                        <a:ea typeface="Times New Roman"/>
                        <a:cs typeface="Times New Roman"/>
                        <a:sym typeface="Times New Roman"/>
                      </a:endParaRPr>
                    </a:p>
                  </a:txBody>
                  <a:tcPr marL="84675" marR="84675" marT="84675" marB="84675">
                    <a:solidFill>
                      <a:srgbClr val="A4C2F4"/>
                    </a:solidFill>
                  </a:tcPr>
                </a:tc>
                <a:tc>
                  <a:txBody>
                    <a:bodyPr/>
                    <a:lstStyle/>
                    <a:p>
                      <a:pPr marL="0" lvl="0" indent="0" algn="ctr" rtl="0">
                        <a:spcBef>
                          <a:spcPts val="0"/>
                        </a:spcBef>
                        <a:spcAft>
                          <a:spcPts val="0"/>
                        </a:spcAft>
                        <a:buNone/>
                      </a:pPr>
                      <a:r>
                        <a:rPr lang="en-US" sz="1500" b="1">
                          <a:latin typeface="Times New Roman"/>
                          <a:ea typeface="Times New Roman"/>
                          <a:cs typeface="Times New Roman"/>
                          <a:sym typeface="Times New Roman"/>
                        </a:rPr>
                        <a:t>26-49</a:t>
                      </a:r>
                      <a:endParaRPr sz="1500" b="1">
                        <a:latin typeface="Times New Roman"/>
                        <a:ea typeface="Times New Roman"/>
                        <a:cs typeface="Times New Roman"/>
                        <a:sym typeface="Times New Roman"/>
                      </a:endParaRPr>
                    </a:p>
                  </a:txBody>
                  <a:tcPr marL="84675" marR="84675" marT="84675" marB="84675">
                    <a:solidFill>
                      <a:srgbClr val="A4C2F4"/>
                    </a:solidFill>
                  </a:tcPr>
                </a:tc>
                <a:tc>
                  <a:txBody>
                    <a:bodyPr/>
                    <a:lstStyle/>
                    <a:p>
                      <a:pPr marL="0" lvl="0" indent="0" algn="ctr" rtl="0">
                        <a:spcBef>
                          <a:spcPts val="0"/>
                        </a:spcBef>
                        <a:spcAft>
                          <a:spcPts val="0"/>
                        </a:spcAft>
                        <a:buNone/>
                      </a:pPr>
                      <a:r>
                        <a:rPr lang="en-US" sz="1500" b="1">
                          <a:latin typeface="Times New Roman"/>
                          <a:ea typeface="Times New Roman"/>
                          <a:cs typeface="Times New Roman"/>
                          <a:sym typeface="Times New Roman"/>
                        </a:rPr>
                        <a:t>0-25</a:t>
                      </a:r>
                      <a:endParaRPr sz="1500" b="1">
                        <a:latin typeface="Times New Roman"/>
                        <a:ea typeface="Times New Roman"/>
                        <a:cs typeface="Times New Roman"/>
                        <a:sym typeface="Times New Roman"/>
                      </a:endParaRPr>
                    </a:p>
                  </a:txBody>
                  <a:tcPr marL="84675" marR="84675" marT="84675" marB="84675">
                    <a:solidFill>
                      <a:srgbClr val="A4C2F4"/>
                    </a:solidFill>
                  </a:tcPr>
                </a:tc>
                <a:tc>
                  <a:txBody>
                    <a:bodyPr/>
                    <a:lstStyle/>
                    <a:p>
                      <a:pPr marL="0" lvl="0" indent="0" algn="ctr" rtl="0">
                        <a:spcBef>
                          <a:spcPts val="0"/>
                        </a:spcBef>
                        <a:spcAft>
                          <a:spcPts val="0"/>
                        </a:spcAft>
                        <a:buNone/>
                      </a:pPr>
                      <a:r>
                        <a:rPr lang="en-US" sz="1500" b="1"/>
                        <a:t>Total Tested</a:t>
                      </a:r>
                      <a:endParaRPr sz="1500" b="1"/>
                    </a:p>
                  </a:txBody>
                  <a:tcPr marL="84675" marR="84675" marT="84675" marB="84675">
                    <a:solidFill>
                      <a:srgbClr val="A4C2F4"/>
                    </a:solidFill>
                  </a:tcPr>
                </a:tc>
                <a:extLst>
                  <a:ext uri="{0D108BD9-81ED-4DB2-BD59-A6C34878D82A}">
                    <a16:rowId xmlns:a16="http://schemas.microsoft.com/office/drawing/2014/main" val="10000"/>
                  </a:ext>
                </a:extLst>
              </a:tr>
              <a:tr h="411175">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School 1</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Spring</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170  (45%)</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102 (32%)</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37 (12%)</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9 (3%)</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t>318 </a:t>
                      </a:r>
                      <a:endParaRPr sz="1500"/>
                    </a:p>
                  </a:txBody>
                  <a:tcPr marL="84675" marR="84675" marT="84675" marB="84675">
                    <a:solidFill>
                      <a:srgbClr val="CCCCCC"/>
                    </a:solidFill>
                  </a:tcPr>
                </a:tc>
                <a:extLst>
                  <a:ext uri="{0D108BD9-81ED-4DB2-BD59-A6C34878D82A}">
                    <a16:rowId xmlns:a16="http://schemas.microsoft.com/office/drawing/2014/main" val="10001"/>
                  </a:ext>
                </a:extLst>
              </a:tr>
              <a:tr h="411175">
                <a:tc>
                  <a:txBody>
                    <a:bodyPr/>
                    <a:lstStyle/>
                    <a:p>
                      <a:pPr marL="0" lvl="0" indent="0" algn="l" rtl="0">
                        <a:spcBef>
                          <a:spcPts val="0"/>
                        </a:spcBef>
                        <a:spcAft>
                          <a:spcPts val="0"/>
                        </a:spcAft>
                        <a:buNone/>
                      </a:pPr>
                      <a:endParaRPr sz="1500">
                        <a:latin typeface="Times New Roman"/>
                        <a:ea typeface="Times New Roman"/>
                        <a:cs typeface="Times New Roman"/>
                        <a:sym typeface="Times New Roman"/>
                      </a:endParaRPr>
                    </a:p>
                  </a:txBody>
                  <a:tcPr marL="84675" marR="84675" marT="84675" marB="84675"/>
                </a:tc>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Fall </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73 (20%)</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137 (38%)</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76 (21%)</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4 (1%)</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t>363</a:t>
                      </a:r>
                      <a:endParaRPr sz="1500"/>
                    </a:p>
                  </a:txBody>
                  <a:tcPr marL="84675" marR="84675" marT="84675" marB="84675"/>
                </a:tc>
                <a:extLst>
                  <a:ext uri="{0D108BD9-81ED-4DB2-BD59-A6C34878D82A}">
                    <a16:rowId xmlns:a16="http://schemas.microsoft.com/office/drawing/2014/main" val="10002"/>
                  </a:ext>
                </a:extLst>
              </a:tr>
              <a:tr h="411175">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School 2</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Spring</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177 (62%)</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92 (32%)</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17 (6%)</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0</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t>286 </a:t>
                      </a:r>
                      <a:endParaRPr sz="1500"/>
                    </a:p>
                  </a:txBody>
                  <a:tcPr marL="84675" marR="84675" marT="84675" marB="84675">
                    <a:solidFill>
                      <a:srgbClr val="CCCCCC"/>
                    </a:solidFill>
                  </a:tcPr>
                </a:tc>
                <a:extLst>
                  <a:ext uri="{0D108BD9-81ED-4DB2-BD59-A6C34878D82A}">
                    <a16:rowId xmlns:a16="http://schemas.microsoft.com/office/drawing/2014/main" val="10003"/>
                  </a:ext>
                </a:extLst>
              </a:tr>
              <a:tr h="411175">
                <a:tc>
                  <a:txBody>
                    <a:bodyPr/>
                    <a:lstStyle/>
                    <a:p>
                      <a:pPr marL="0" lvl="0" indent="0" algn="l" rtl="0">
                        <a:spcBef>
                          <a:spcPts val="0"/>
                        </a:spcBef>
                        <a:spcAft>
                          <a:spcPts val="0"/>
                        </a:spcAft>
                        <a:buNone/>
                      </a:pPr>
                      <a:endParaRPr sz="1500">
                        <a:latin typeface="Times New Roman"/>
                        <a:ea typeface="Times New Roman"/>
                        <a:cs typeface="Times New Roman"/>
                        <a:sym typeface="Times New Roman"/>
                      </a:endParaRPr>
                    </a:p>
                  </a:txBody>
                  <a:tcPr marL="84675" marR="84675" marT="84675" marB="84675"/>
                </a:tc>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Fall</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29  (10%)</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223 (76%)</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42 (14%)</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0</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t>294 </a:t>
                      </a:r>
                      <a:endParaRPr sz="1500"/>
                    </a:p>
                  </a:txBody>
                  <a:tcPr marL="84675" marR="84675" marT="84675" marB="84675"/>
                </a:tc>
                <a:extLst>
                  <a:ext uri="{0D108BD9-81ED-4DB2-BD59-A6C34878D82A}">
                    <a16:rowId xmlns:a16="http://schemas.microsoft.com/office/drawing/2014/main" val="10004"/>
                  </a:ext>
                </a:extLst>
              </a:tr>
              <a:tr h="411175">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School 3</a:t>
                      </a:r>
                      <a:endParaRPr sz="1500">
                        <a:latin typeface="Times New Roman"/>
                        <a:ea typeface="Times New Roman"/>
                        <a:cs typeface="Times New Roman"/>
                        <a:sym typeface="Times New Roman"/>
                      </a:endParaRPr>
                    </a:p>
                  </a:txBody>
                  <a:tcPr marL="84675" marR="84675" marT="84675" marB="84675">
                    <a:solidFill>
                      <a:srgbClr val="D9D9D9"/>
                    </a:solidFill>
                  </a:tcPr>
                </a:tc>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Spring</a:t>
                      </a:r>
                      <a:endParaRPr sz="1500">
                        <a:latin typeface="Times New Roman"/>
                        <a:ea typeface="Times New Roman"/>
                        <a:cs typeface="Times New Roman"/>
                        <a:sym typeface="Times New Roman"/>
                      </a:endParaRPr>
                    </a:p>
                  </a:txBody>
                  <a:tcPr marL="84675" marR="84675" marT="84675" marB="84675">
                    <a:solidFill>
                      <a:srgbClr val="D9D9D9"/>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162 (61%) </a:t>
                      </a:r>
                      <a:endParaRPr sz="1500">
                        <a:latin typeface="Times New Roman"/>
                        <a:ea typeface="Times New Roman"/>
                        <a:cs typeface="Times New Roman"/>
                        <a:sym typeface="Times New Roman"/>
                      </a:endParaRPr>
                    </a:p>
                  </a:txBody>
                  <a:tcPr marL="84675" marR="84675" marT="84675" marB="84675">
                    <a:solidFill>
                      <a:srgbClr val="D9D9D9"/>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73 (27%)</a:t>
                      </a:r>
                      <a:endParaRPr sz="1500">
                        <a:latin typeface="Times New Roman"/>
                        <a:ea typeface="Times New Roman"/>
                        <a:cs typeface="Times New Roman"/>
                        <a:sym typeface="Times New Roman"/>
                      </a:endParaRPr>
                    </a:p>
                  </a:txBody>
                  <a:tcPr marL="84675" marR="84675" marT="84675" marB="84675">
                    <a:solidFill>
                      <a:srgbClr val="D9D9D9"/>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26 (10%)</a:t>
                      </a:r>
                      <a:endParaRPr sz="1500">
                        <a:latin typeface="Times New Roman"/>
                        <a:ea typeface="Times New Roman"/>
                        <a:cs typeface="Times New Roman"/>
                        <a:sym typeface="Times New Roman"/>
                      </a:endParaRPr>
                    </a:p>
                  </a:txBody>
                  <a:tcPr marL="84675" marR="84675" marT="84675" marB="84675">
                    <a:solidFill>
                      <a:srgbClr val="D9D9D9"/>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5 (2%)</a:t>
                      </a:r>
                      <a:endParaRPr sz="1500">
                        <a:latin typeface="Times New Roman"/>
                        <a:ea typeface="Times New Roman"/>
                        <a:cs typeface="Times New Roman"/>
                        <a:sym typeface="Times New Roman"/>
                      </a:endParaRPr>
                    </a:p>
                  </a:txBody>
                  <a:tcPr marL="84675" marR="84675" marT="84675" marB="84675">
                    <a:solidFill>
                      <a:srgbClr val="D9D9D9"/>
                    </a:solidFill>
                  </a:tcPr>
                </a:tc>
                <a:tc>
                  <a:txBody>
                    <a:bodyPr/>
                    <a:lstStyle/>
                    <a:p>
                      <a:pPr marL="0" lvl="0" indent="0" algn="ctr" rtl="0">
                        <a:spcBef>
                          <a:spcPts val="0"/>
                        </a:spcBef>
                        <a:spcAft>
                          <a:spcPts val="0"/>
                        </a:spcAft>
                        <a:buNone/>
                      </a:pPr>
                      <a:r>
                        <a:rPr lang="en-US" sz="1500"/>
                        <a:t>266</a:t>
                      </a:r>
                      <a:endParaRPr sz="1500"/>
                    </a:p>
                  </a:txBody>
                  <a:tcPr marL="84675" marR="84675" marT="84675" marB="84675">
                    <a:solidFill>
                      <a:srgbClr val="D9D9D9"/>
                    </a:solidFill>
                  </a:tcPr>
                </a:tc>
                <a:extLst>
                  <a:ext uri="{0D108BD9-81ED-4DB2-BD59-A6C34878D82A}">
                    <a16:rowId xmlns:a16="http://schemas.microsoft.com/office/drawing/2014/main" val="10005"/>
                  </a:ext>
                </a:extLst>
              </a:tr>
              <a:tr h="411175">
                <a:tc>
                  <a:txBody>
                    <a:bodyPr/>
                    <a:lstStyle/>
                    <a:p>
                      <a:pPr marL="0" lvl="0" indent="0" algn="l" rtl="0">
                        <a:spcBef>
                          <a:spcPts val="0"/>
                        </a:spcBef>
                        <a:spcAft>
                          <a:spcPts val="0"/>
                        </a:spcAft>
                        <a:buNone/>
                      </a:pPr>
                      <a:endParaRPr sz="1500">
                        <a:latin typeface="Times New Roman"/>
                        <a:ea typeface="Times New Roman"/>
                        <a:cs typeface="Times New Roman"/>
                        <a:sym typeface="Times New Roman"/>
                      </a:endParaRPr>
                    </a:p>
                  </a:txBody>
                  <a:tcPr marL="84675" marR="84675" marT="84675" marB="84675"/>
                </a:tc>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Fall </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70 (24%)</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151 (52%)</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54 (19%)</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14 (5%)</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t>289</a:t>
                      </a:r>
                      <a:endParaRPr sz="1500"/>
                    </a:p>
                  </a:txBody>
                  <a:tcPr marL="84675" marR="84675" marT="84675" marB="84675"/>
                </a:tc>
                <a:extLst>
                  <a:ext uri="{0D108BD9-81ED-4DB2-BD59-A6C34878D82A}">
                    <a16:rowId xmlns:a16="http://schemas.microsoft.com/office/drawing/2014/main" val="10006"/>
                  </a:ext>
                </a:extLst>
              </a:tr>
              <a:tr h="411175">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School 4</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Spring</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118 (43%)</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112 (41%)</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35 (13%)</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9 (4%)</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t>274</a:t>
                      </a:r>
                      <a:endParaRPr sz="1500"/>
                    </a:p>
                  </a:txBody>
                  <a:tcPr marL="84675" marR="84675" marT="84675" marB="84675">
                    <a:solidFill>
                      <a:srgbClr val="CCCCCC"/>
                    </a:solidFill>
                  </a:tcPr>
                </a:tc>
                <a:extLst>
                  <a:ext uri="{0D108BD9-81ED-4DB2-BD59-A6C34878D82A}">
                    <a16:rowId xmlns:a16="http://schemas.microsoft.com/office/drawing/2014/main" val="10007"/>
                  </a:ext>
                </a:extLst>
              </a:tr>
              <a:tr h="411175">
                <a:tc>
                  <a:txBody>
                    <a:bodyPr/>
                    <a:lstStyle/>
                    <a:p>
                      <a:pPr marL="0" lvl="0" indent="0" algn="l" rtl="0">
                        <a:spcBef>
                          <a:spcPts val="0"/>
                        </a:spcBef>
                        <a:spcAft>
                          <a:spcPts val="0"/>
                        </a:spcAft>
                        <a:buNone/>
                      </a:pPr>
                      <a:endParaRPr sz="1500">
                        <a:latin typeface="Times New Roman"/>
                        <a:ea typeface="Times New Roman"/>
                        <a:cs typeface="Times New Roman"/>
                        <a:sym typeface="Times New Roman"/>
                      </a:endParaRPr>
                    </a:p>
                  </a:txBody>
                  <a:tcPr marL="84675" marR="84675" marT="84675" marB="84675"/>
                </a:tc>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Fall</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50 (20%)</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133 (54%)</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55 (22%)</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8 (3%)</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t>246</a:t>
                      </a:r>
                      <a:endParaRPr sz="1500"/>
                    </a:p>
                  </a:txBody>
                  <a:tcPr marL="84675" marR="84675" marT="84675" marB="84675"/>
                </a:tc>
                <a:extLst>
                  <a:ext uri="{0D108BD9-81ED-4DB2-BD59-A6C34878D82A}">
                    <a16:rowId xmlns:a16="http://schemas.microsoft.com/office/drawing/2014/main" val="10008"/>
                  </a:ext>
                </a:extLst>
              </a:tr>
              <a:tr h="411175">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School 5</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Spring </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142 (54%)</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103 (39%)</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20 (8%)</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0</a:t>
                      </a:r>
                      <a:endParaRPr sz="1500">
                        <a:latin typeface="Times New Roman"/>
                        <a:ea typeface="Times New Roman"/>
                        <a:cs typeface="Times New Roman"/>
                        <a:sym typeface="Times New Roman"/>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a:t>265</a:t>
                      </a:r>
                      <a:endParaRPr sz="1500"/>
                    </a:p>
                  </a:txBody>
                  <a:tcPr marL="84675" marR="84675" marT="84675" marB="84675">
                    <a:solidFill>
                      <a:srgbClr val="CCCCCC"/>
                    </a:solidFill>
                  </a:tcPr>
                </a:tc>
                <a:extLst>
                  <a:ext uri="{0D108BD9-81ED-4DB2-BD59-A6C34878D82A}">
                    <a16:rowId xmlns:a16="http://schemas.microsoft.com/office/drawing/2014/main" val="10009"/>
                  </a:ext>
                </a:extLst>
              </a:tr>
              <a:tr h="411175">
                <a:tc>
                  <a:txBody>
                    <a:bodyPr/>
                    <a:lstStyle/>
                    <a:p>
                      <a:pPr marL="0" lvl="0" indent="0" algn="l" rtl="0">
                        <a:spcBef>
                          <a:spcPts val="0"/>
                        </a:spcBef>
                        <a:spcAft>
                          <a:spcPts val="0"/>
                        </a:spcAft>
                        <a:buNone/>
                      </a:pPr>
                      <a:endParaRPr sz="1500">
                        <a:latin typeface="Times New Roman"/>
                        <a:ea typeface="Times New Roman"/>
                        <a:cs typeface="Times New Roman"/>
                        <a:sym typeface="Times New Roman"/>
                      </a:endParaRPr>
                    </a:p>
                  </a:txBody>
                  <a:tcPr marL="84675" marR="84675" marT="84675" marB="84675"/>
                </a:tc>
                <a:tc>
                  <a:txBody>
                    <a:bodyPr/>
                    <a:lstStyle/>
                    <a:p>
                      <a:pPr marL="0" lvl="0" indent="0" algn="l" rtl="0">
                        <a:spcBef>
                          <a:spcPts val="0"/>
                        </a:spcBef>
                        <a:spcAft>
                          <a:spcPts val="0"/>
                        </a:spcAft>
                        <a:buNone/>
                      </a:pPr>
                      <a:r>
                        <a:rPr lang="en-US" sz="1500">
                          <a:latin typeface="Times New Roman"/>
                          <a:ea typeface="Times New Roman"/>
                          <a:cs typeface="Times New Roman"/>
                          <a:sym typeface="Times New Roman"/>
                        </a:rPr>
                        <a:t>Fall </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34 (13%)</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128 (49%)</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91 (35%)</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a:latin typeface="Times New Roman"/>
                          <a:ea typeface="Times New Roman"/>
                          <a:cs typeface="Times New Roman"/>
                          <a:sym typeface="Times New Roman"/>
                        </a:rPr>
                        <a:t>6 (2%)</a:t>
                      </a:r>
                      <a:endParaRPr sz="1500">
                        <a:latin typeface="Times New Roman"/>
                        <a:ea typeface="Times New Roman"/>
                        <a:cs typeface="Times New Roman"/>
                        <a:sym typeface="Times New Roman"/>
                      </a:endParaRPr>
                    </a:p>
                  </a:txBody>
                  <a:tcPr marL="84675" marR="84675" marT="84675" marB="84675"/>
                </a:tc>
                <a:tc>
                  <a:txBody>
                    <a:bodyPr/>
                    <a:lstStyle/>
                    <a:p>
                      <a:pPr marL="0" lvl="0" indent="0" algn="ctr" rtl="0">
                        <a:spcBef>
                          <a:spcPts val="0"/>
                        </a:spcBef>
                        <a:spcAft>
                          <a:spcPts val="0"/>
                        </a:spcAft>
                        <a:buNone/>
                      </a:pPr>
                      <a:r>
                        <a:rPr lang="en-US" sz="1500" dirty="0"/>
                        <a:t>259</a:t>
                      </a:r>
                      <a:endParaRPr sz="1500" dirty="0"/>
                    </a:p>
                  </a:txBody>
                  <a:tcPr marL="84675" marR="84675" marT="84675" marB="84675"/>
                </a:tc>
                <a:extLst>
                  <a:ext uri="{0D108BD9-81ED-4DB2-BD59-A6C34878D82A}">
                    <a16:rowId xmlns:a16="http://schemas.microsoft.com/office/drawing/2014/main" val="10010"/>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16adb2c4509_1_227"/>
          <p:cNvSpPr txBox="1">
            <a:spLocks noGrp="1"/>
          </p:cNvSpPr>
          <p:nvPr>
            <p:ph type="title"/>
          </p:nvPr>
        </p:nvSpPr>
        <p:spPr>
          <a:xfrm>
            <a:off x="927100" y="347100"/>
            <a:ext cx="103071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Comments from Teachers in the Initiative </a:t>
            </a:r>
            <a:endParaRPr/>
          </a:p>
        </p:txBody>
      </p:sp>
      <p:sp>
        <p:nvSpPr>
          <p:cNvPr id="374" name="Google Shape;374;g16adb2c4509_1_227"/>
          <p:cNvSpPr txBox="1">
            <a:spLocks noGrp="1"/>
          </p:cNvSpPr>
          <p:nvPr>
            <p:ph type="body" idx="1"/>
          </p:nvPr>
        </p:nvSpPr>
        <p:spPr>
          <a:xfrm>
            <a:off x="927100" y="1498756"/>
            <a:ext cx="3543900" cy="12672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1800" b="0">
                <a:solidFill>
                  <a:srgbClr val="000000"/>
                </a:solidFill>
                <a:latin typeface="Caudex"/>
                <a:ea typeface="Caudex"/>
                <a:cs typeface="Caudex"/>
                <a:sym typeface="Caudex"/>
              </a:rPr>
              <a:t>There were some growths in their spelling, which was great! I loved when they found their words on their own in novels.</a:t>
            </a:r>
            <a:endParaRPr sz="3600"/>
          </a:p>
        </p:txBody>
      </p:sp>
      <p:sp>
        <p:nvSpPr>
          <p:cNvPr id="375" name="Google Shape;375;g16adb2c4509_1_227"/>
          <p:cNvSpPr txBox="1"/>
          <p:nvPr/>
        </p:nvSpPr>
        <p:spPr>
          <a:xfrm>
            <a:off x="5381525" y="1298650"/>
            <a:ext cx="41868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audex"/>
                <a:ea typeface="Caudex"/>
                <a:cs typeface="Caudex"/>
                <a:sym typeface="Caudex"/>
              </a:rPr>
              <a:t>EL students learned new vocabulary. It was easy to implement when worked into the daily routine.</a:t>
            </a:r>
            <a:endParaRPr sz="1800">
              <a:latin typeface="Times New Roman"/>
              <a:ea typeface="Times New Roman"/>
              <a:cs typeface="Times New Roman"/>
              <a:sym typeface="Times New Roman"/>
            </a:endParaRPr>
          </a:p>
        </p:txBody>
      </p:sp>
      <p:sp>
        <p:nvSpPr>
          <p:cNvPr id="376" name="Google Shape;376;g16adb2c4509_1_227"/>
          <p:cNvSpPr txBox="1"/>
          <p:nvPr/>
        </p:nvSpPr>
        <p:spPr>
          <a:xfrm>
            <a:off x="1458750" y="2975325"/>
            <a:ext cx="3543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audex"/>
                <a:ea typeface="Caudex"/>
                <a:cs typeface="Caudex"/>
                <a:sym typeface="Caudex"/>
              </a:rPr>
              <a:t>Students gained word knowledge and increased comfort with small group and rotation routines.</a:t>
            </a:r>
            <a:endParaRPr sz="1800">
              <a:latin typeface="Times New Roman"/>
              <a:ea typeface="Times New Roman"/>
              <a:cs typeface="Times New Roman"/>
              <a:sym typeface="Times New Roman"/>
            </a:endParaRPr>
          </a:p>
        </p:txBody>
      </p:sp>
      <p:sp>
        <p:nvSpPr>
          <p:cNvPr id="377" name="Google Shape;377;g16adb2c4509_1_227"/>
          <p:cNvSpPr txBox="1"/>
          <p:nvPr/>
        </p:nvSpPr>
        <p:spPr>
          <a:xfrm>
            <a:off x="6864400" y="2502500"/>
            <a:ext cx="4369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udex"/>
                <a:ea typeface="Caudex"/>
                <a:cs typeface="Caudex"/>
                <a:sym typeface="Caudex"/>
              </a:rPr>
              <a:t>Our students made wonderful growth.</a:t>
            </a:r>
            <a:endParaRPr sz="1800">
              <a:latin typeface="Times New Roman"/>
              <a:ea typeface="Times New Roman"/>
              <a:cs typeface="Times New Roman"/>
              <a:sym typeface="Times New Roman"/>
            </a:endParaRPr>
          </a:p>
        </p:txBody>
      </p:sp>
      <p:sp>
        <p:nvSpPr>
          <p:cNvPr id="378" name="Google Shape;378;g16adb2c4509_1_227"/>
          <p:cNvSpPr txBox="1"/>
          <p:nvPr/>
        </p:nvSpPr>
        <p:spPr>
          <a:xfrm>
            <a:off x="5607625" y="3321750"/>
            <a:ext cx="4452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audex"/>
                <a:ea typeface="Caudex"/>
                <a:cs typeface="Caudex"/>
                <a:sym typeface="Caudex"/>
              </a:rPr>
              <a:t>It gave my ELs a sense of accomplishment. It also was a holdover from elementary, so the familiarity of the routine was comforting for them.</a:t>
            </a:r>
            <a:endParaRPr sz="2200">
              <a:latin typeface="Times New Roman"/>
              <a:ea typeface="Times New Roman"/>
              <a:cs typeface="Times New Roman"/>
              <a:sym typeface="Times New Roman"/>
            </a:endParaRPr>
          </a:p>
        </p:txBody>
      </p:sp>
      <p:sp>
        <p:nvSpPr>
          <p:cNvPr id="379" name="Google Shape;379;g16adb2c4509_1_227"/>
          <p:cNvSpPr txBox="1"/>
          <p:nvPr/>
        </p:nvSpPr>
        <p:spPr>
          <a:xfrm>
            <a:off x="815850" y="4843550"/>
            <a:ext cx="4186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audex"/>
                <a:ea typeface="Caudex"/>
                <a:cs typeface="Caudex"/>
                <a:sym typeface="Caudex"/>
              </a:rPr>
              <a:t>growth in our readers, confidence booster</a:t>
            </a:r>
            <a:endParaRPr sz="2200">
              <a:latin typeface="Times New Roman"/>
              <a:ea typeface="Times New Roman"/>
              <a:cs typeface="Times New Roman"/>
              <a:sym typeface="Times New Roman"/>
            </a:endParaRPr>
          </a:p>
        </p:txBody>
      </p:sp>
      <p:sp>
        <p:nvSpPr>
          <p:cNvPr id="380" name="Google Shape;380;g16adb2c4509_1_227"/>
          <p:cNvSpPr txBox="1"/>
          <p:nvPr/>
        </p:nvSpPr>
        <p:spPr>
          <a:xfrm>
            <a:off x="7369525" y="4879600"/>
            <a:ext cx="44520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a:latin typeface="Caudex"/>
                <a:ea typeface="Caudex"/>
                <a:cs typeface="Caudex"/>
                <a:sym typeface="Caudex"/>
              </a:rPr>
              <a:t>Increased vocabulary and understanding of patterns in English</a:t>
            </a:r>
            <a:endParaRPr sz="1900">
              <a:latin typeface="Times New Roman"/>
              <a:ea typeface="Times New Roman"/>
              <a:cs typeface="Times New Roman"/>
              <a:sym typeface="Times New Roman"/>
            </a:endParaRPr>
          </a:p>
        </p:txBody>
      </p:sp>
      <p:sp>
        <p:nvSpPr>
          <p:cNvPr id="381" name="Google Shape;381;g16adb2c4509_1_227"/>
          <p:cNvSpPr txBox="1"/>
          <p:nvPr/>
        </p:nvSpPr>
        <p:spPr>
          <a:xfrm>
            <a:off x="1458750" y="6100200"/>
            <a:ext cx="2614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udex"/>
                <a:ea typeface="Caudex"/>
                <a:cs typeface="Caudex"/>
                <a:sym typeface="Caudex"/>
              </a:rPr>
              <a:t>We saw great growth!</a:t>
            </a:r>
            <a:endParaRPr sz="1800">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16adb2c4509_1_2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None/>
            </a:pPr>
            <a:r>
              <a:rPr lang="en-US" sz="7100"/>
              <a:t>Vocabulary Strategies </a:t>
            </a:r>
            <a:endParaRPr sz="7100"/>
          </a:p>
          <a:p>
            <a:pPr marL="0" lvl="0" indent="0" algn="l" rtl="0">
              <a:lnSpc>
                <a:spcPct val="90000"/>
              </a:lnSpc>
              <a:spcBef>
                <a:spcPts val="0"/>
              </a:spcBef>
              <a:spcAft>
                <a:spcPts val="0"/>
              </a:spcAft>
              <a:buClr>
                <a:srgbClr val="003B71"/>
              </a:buClr>
              <a:buSzPts val="5000"/>
              <a:buFont typeface="Times New Roman"/>
              <a:buNone/>
            </a:pPr>
            <a:endParaRPr/>
          </a:p>
        </p:txBody>
      </p:sp>
      <p:sp>
        <p:nvSpPr>
          <p:cNvPr id="387" name="Google Shape;387;g16adb2c4509_1_2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1000"/>
              </a:spcBef>
              <a:spcAft>
                <a:spcPts val="0"/>
              </a:spcAft>
              <a:buSzPts val="1018"/>
              <a:buNone/>
            </a:pPr>
            <a:r>
              <a:rPr lang="en-US" sz="4782">
                <a:solidFill>
                  <a:schemeClr val="dk1"/>
                </a:solidFill>
              </a:rPr>
              <a:t>Teach Specific Vocabulary Explicitly</a:t>
            </a:r>
            <a:endParaRPr sz="620"/>
          </a:p>
        </p:txBody>
      </p:sp>
      <p:sp>
        <p:nvSpPr>
          <p:cNvPr id="388" name="Google Shape;388;g16adb2c4509_1_2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16adb2c4509_1_24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latin typeface="Times New Roman"/>
                <a:ea typeface="Times New Roman"/>
                <a:cs typeface="Times New Roman"/>
                <a:sym typeface="Times New Roman"/>
              </a:rPr>
              <a:t>Key Research Findings In </a:t>
            </a:r>
            <a:r>
              <a:rPr lang="en-US" b="1">
                <a:solidFill>
                  <a:schemeClr val="accent5"/>
                </a:solidFill>
                <a:latin typeface="Times New Roman"/>
                <a:ea typeface="Times New Roman"/>
                <a:cs typeface="Times New Roman"/>
                <a:sym typeface="Times New Roman"/>
              </a:rPr>
              <a:t>Vocabulary </a:t>
            </a:r>
            <a:r>
              <a:rPr lang="en-US">
                <a:latin typeface="Times New Roman"/>
                <a:ea typeface="Times New Roman"/>
                <a:cs typeface="Times New Roman"/>
                <a:sym typeface="Times New Roman"/>
              </a:rPr>
              <a:t>Development</a:t>
            </a:r>
            <a:endParaRPr>
              <a:latin typeface="Times New Roman"/>
              <a:ea typeface="Times New Roman"/>
              <a:cs typeface="Times New Roman"/>
              <a:sym typeface="Times New Roman"/>
            </a:endParaRPr>
          </a:p>
        </p:txBody>
      </p:sp>
      <p:sp>
        <p:nvSpPr>
          <p:cNvPr id="394" name="Google Shape;394;g16adb2c4509_1_247"/>
          <p:cNvSpPr txBox="1">
            <a:spLocks noGrp="1"/>
          </p:cNvSpPr>
          <p:nvPr>
            <p:ph type="body" idx="1"/>
          </p:nvPr>
        </p:nvSpPr>
        <p:spPr>
          <a:xfrm>
            <a:off x="1021825" y="1536625"/>
            <a:ext cx="10754400" cy="4761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b="0"/>
          </a:p>
          <a:p>
            <a:pPr marL="609600" lvl="0" indent="-482600" algn="l" rtl="0">
              <a:spcBef>
                <a:spcPts val="1000"/>
              </a:spcBef>
              <a:spcAft>
                <a:spcPts val="0"/>
              </a:spcAft>
              <a:buSzPts val="2800"/>
              <a:buFont typeface="Times New Roman"/>
              <a:buChar char="•"/>
            </a:pPr>
            <a:r>
              <a:rPr lang="en-US" b="0"/>
              <a:t>Direct instruction of decoding, encoding, comprehension, and wide reading of literature </a:t>
            </a:r>
            <a:endParaRPr b="0"/>
          </a:p>
          <a:p>
            <a:pPr marL="609600" marR="0" lvl="0" indent="-482600" algn="l" rtl="0">
              <a:lnSpc>
                <a:spcPct val="115000"/>
              </a:lnSpc>
              <a:spcBef>
                <a:spcPts val="0"/>
              </a:spcBef>
              <a:spcAft>
                <a:spcPts val="0"/>
              </a:spcAft>
              <a:buSzPts val="2800"/>
              <a:buFont typeface="Times New Roman"/>
              <a:buChar char="•"/>
            </a:pPr>
            <a:r>
              <a:rPr lang="en-US" b="0"/>
              <a:t>Systematic, explicit, and intentional instruction on the spoken and written form of the English language (sound, syllable, morpheme, word) </a:t>
            </a:r>
            <a:endParaRPr b="0"/>
          </a:p>
          <a:p>
            <a:pPr marL="609600" marR="0" lvl="0" indent="-482600" algn="l" rtl="0">
              <a:lnSpc>
                <a:spcPct val="115000"/>
              </a:lnSpc>
              <a:spcBef>
                <a:spcPts val="0"/>
              </a:spcBef>
              <a:spcAft>
                <a:spcPts val="0"/>
              </a:spcAft>
              <a:buSzPts val="2800"/>
              <a:buFont typeface="Times New Roman"/>
              <a:buChar char="•"/>
            </a:pPr>
            <a:r>
              <a:rPr lang="en-US" b="0"/>
              <a:t>Direct and incidental vocabulary instruction using texts to explore word meanings and sentence structure in wide reading</a:t>
            </a:r>
            <a:endParaRPr b="0">
              <a:highlight>
                <a:schemeClr val="accent6"/>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16adb2c4509_1_253"/>
          <p:cNvSpPr txBox="1">
            <a:spLocks noGrp="1"/>
          </p:cNvSpPr>
          <p:nvPr>
            <p:ph type="title"/>
          </p:nvPr>
        </p:nvSpPr>
        <p:spPr>
          <a:xfrm>
            <a:off x="114300" y="114300"/>
            <a:ext cx="11660100" cy="176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Types of Words Identified in the VA Standards </a:t>
            </a:r>
            <a:endParaRPr>
              <a:latin typeface="Times New Roman"/>
              <a:ea typeface="Times New Roman"/>
              <a:cs typeface="Times New Roman"/>
              <a:sym typeface="Times New Roman"/>
            </a:endParaRPr>
          </a:p>
        </p:txBody>
      </p:sp>
      <p:graphicFrame>
        <p:nvGraphicFramePr>
          <p:cNvPr id="400" name="Google Shape;400;g16adb2c4509_1_253" descr="list of types of words identified in VA standards"/>
          <p:cNvGraphicFramePr/>
          <p:nvPr>
            <p:extLst>
              <p:ext uri="{D42A27DB-BD31-4B8C-83A1-F6EECF244321}">
                <p14:modId xmlns:p14="http://schemas.microsoft.com/office/powerpoint/2010/main" val="430523031"/>
              </p:ext>
            </p:extLst>
          </p:nvPr>
        </p:nvGraphicFramePr>
        <p:xfrm>
          <a:off x="1098100" y="1690733"/>
          <a:ext cx="9995800" cy="4550850"/>
        </p:xfrm>
        <a:graphic>
          <a:graphicData uri="http://schemas.openxmlformats.org/drawingml/2006/table">
            <a:tbl>
              <a:tblPr firstRow="1">
                <a:noFill/>
                <a:tableStyleId>{CE5A0455-D64B-40D9-8C19-1D7FDA804E87}</a:tableStyleId>
              </a:tblPr>
              <a:tblGrid>
                <a:gridCol w="4997900">
                  <a:extLst>
                    <a:ext uri="{9D8B030D-6E8A-4147-A177-3AD203B41FA5}">
                      <a16:colId xmlns:a16="http://schemas.microsoft.com/office/drawing/2014/main" val="20000"/>
                    </a:ext>
                  </a:extLst>
                </a:gridCol>
                <a:gridCol w="4997900">
                  <a:extLst>
                    <a:ext uri="{9D8B030D-6E8A-4147-A177-3AD203B41FA5}">
                      <a16:colId xmlns:a16="http://schemas.microsoft.com/office/drawing/2014/main" val="20001"/>
                    </a:ext>
                  </a:extLst>
                </a:gridCol>
              </a:tblGrid>
              <a:tr h="0">
                <a:tc>
                  <a:txBody>
                    <a:bodyPr/>
                    <a:lstStyle/>
                    <a:p>
                      <a:pPr marL="609600" lvl="0" indent="-463550" algn="l" rtl="0">
                        <a:lnSpc>
                          <a:spcPct val="115000"/>
                        </a:lnSpc>
                        <a:spcBef>
                          <a:spcPts val="0"/>
                        </a:spcBef>
                        <a:spcAft>
                          <a:spcPts val="0"/>
                        </a:spcAft>
                        <a:buClr>
                          <a:schemeClr val="accent2"/>
                        </a:buClr>
                        <a:buSzPts val="2500"/>
                        <a:buFont typeface="Caudex"/>
                        <a:buAutoNum type="arabicPeriod"/>
                      </a:pPr>
                      <a:r>
                        <a:rPr lang="en-US" sz="2500">
                          <a:solidFill>
                            <a:schemeClr val="accent2"/>
                          </a:solidFill>
                          <a:highlight>
                            <a:srgbClr val="FFFFFF"/>
                          </a:highlight>
                          <a:latin typeface="Caudex"/>
                          <a:ea typeface="Caudex"/>
                          <a:cs typeface="Caudex"/>
                          <a:sym typeface="Caudex"/>
                        </a:rPr>
                        <a:t>Antonyms</a:t>
                      </a:r>
                      <a:endParaRPr sz="2500">
                        <a:solidFill>
                          <a:schemeClr val="accent2"/>
                        </a:solidFill>
                        <a:highlight>
                          <a:srgbClr val="FFFFFF"/>
                        </a:highlight>
                        <a:latin typeface="Caudex"/>
                        <a:ea typeface="Caudex"/>
                        <a:cs typeface="Caudex"/>
                        <a:sym typeface="Caudex"/>
                      </a:endParaRPr>
                    </a:p>
                    <a:p>
                      <a:pPr marL="609600" lvl="0" indent="-463550" algn="l" rtl="0">
                        <a:lnSpc>
                          <a:spcPct val="115000"/>
                        </a:lnSpc>
                        <a:spcBef>
                          <a:spcPts val="0"/>
                        </a:spcBef>
                        <a:spcAft>
                          <a:spcPts val="0"/>
                        </a:spcAft>
                        <a:buClr>
                          <a:schemeClr val="accent2"/>
                        </a:buClr>
                        <a:buSzPts val="2500"/>
                        <a:buFont typeface="Caudex"/>
                        <a:buAutoNum type="arabicPeriod"/>
                      </a:pPr>
                      <a:r>
                        <a:rPr lang="en-US" sz="2500">
                          <a:solidFill>
                            <a:schemeClr val="accent2"/>
                          </a:solidFill>
                          <a:highlight>
                            <a:srgbClr val="FFFFFF"/>
                          </a:highlight>
                          <a:latin typeface="Caudex"/>
                          <a:ea typeface="Caudex"/>
                          <a:cs typeface="Caudex"/>
                          <a:sym typeface="Caudex"/>
                        </a:rPr>
                        <a:t>Synonyms</a:t>
                      </a:r>
                      <a:endParaRPr sz="2500">
                        <a:solidFill>
                          <a:schemeClr val="accent2"/>
                        </a:solidFill>
                        <a:highlight>
                          <a:srgbClr val="FFFFFF"/>
                        </a:highlight>
                        <a:latin typeface="Caudex"/>
                        <a:ea typeface="Caudex"/>
                        <a:cs typeface="Caudex"/>
                        <a:sym typeface="Caudex"/>
                      </a:endParaRPr>
                    </a:p>
                    <a:p>
                      <a:pPr marL="609600" lvl="0" indent="-463550" algn="l" rtl="0">
                        <a:lnSpc>
                          <a:spcPct val="115000"/>
                        </a:lnSpc>
                        <a:spcBef>
                          <a:spcPts val="0"/>
                        </a:spcBef>
                        <a:spcAft>
                          <a:spcPts val="0"/>
                        </a:spcAft>
                        <a:buClr>
                          <a:schemeClr val="accent2"/>
                        </a:buClr>
                        <a:buSzPts val="2500"/>
                        <a:buFont typeface="Caudex"/>
                        <a:buAutoNum type="arabicPeriod"/>
                      </a:pPr>
                      <a:r>
                        <a:rPr lang="en-US" sz="2500">
                          <a:solidFill>
                            <a:schemeClr val="accent2"/>
                          </a:solidFill>
                          <a:highlight>
                            <a:srgbClr val="FFFFFF"/>
                          </a:highlight>
                          <a:latin typeface="Caudex"/>
                          <a:ea typeface="Caudex"/>
                          <a:cs typeface="Caudex"/>
                          <a:sym typeface="Caudex"/>
                        </a:rPr>
                        <a:t>Homophones</a:t>
                      </a:r>
                      <a:endParaRPr sz="2500">
                        <a:solidFill>
                          <a:schemeClr val="accent2"/>
                        </a:solidFill>
                        <a:highlight>
                          <a:srgbClr val="FFFFFF"/>
                        </a:highlight>
                        <a:latin typeface="Caudex"/>
                        <a:ea typeface="Caudex"/>
                        <a:cs typeface="Caudex"/>
                        <a:sym typeface="Caudex"/>
                      </a:endParaRPr>
                    </a:p>
                    <a:p>
                      <a:pPr marL="609600" lvl="0" indent="-463550" algn="l" rtl="0">
                        <a:lnSpc>
                          <a:spcPct val="115000"/>
                        </a:lnSpc>
                        <a:spcBef>
                          <a:spcPts val="0"/>
                        </a:spcBef>
                        <a:spcAft>
                          <a:spcPts val="0"/>
                        </a:spcAft>
                        <a:buClr>
                          <a:schemeClr val="accent2"/>
                        </a:buClr>
                        <a:buSzPts val="2500"/>
                        <a:buFont typeface="Caudex"/>
                        <a:buAutoNum type="arabicPeriod"/>
                      </a:pPr>
                      <a:r>
                        <a:rPr lang="en-US" sz="2500">
                          <a:solidFill>
                            <a:schemeClr val="accent2"/>
                          </a:solidFill>
                          <a:highlight>
                            <a:srgbClr val="FFFFFF"/>
                          </a:highlight>
                          <a:latin typeface="Caudex"/>
                          <a:ea typeface="Caudex"/>
                          <a:cs typeface="Caudex"/>
                          <a:sym typeface="Caudex"/>
                        </a:rPr>
                        <a:t>Homographs</a:t>
                      </a:r>
                      <a:endParaRPr sz="2500">
                        <a:solidFill>
                          <a:schemeClr val="accent2"/>
                        </a:solidFill>
                        <a:highlight>
                          <a:srgbClr val="FFFFFF"/>
                        </a:highlight>
                        <a:latin typeface="Caudex"/>
                        <a:ea typeface="Caudex"/>
                        <a:cs typeface="Caudex"/>
                        <a:sym typeface="Caudex"/>
                      </a:endParaRPr>
                    </a:p>
                    <a:p>
                      <a:pPr marL="609600" lvl="0" indent="-463550" algn="l" rtl="0">
                        <a:lnSpc>
                          <a:spcPct val="115000"/>
                        </a:lnSpc>
                        <a:spcBef>
                          <a:spcPts val="0"/>
                        </a:spcBef>
                        <a:spcAft>
                          <a:spcPts val="0"/>
                        </a:spcAft>
                        <a:buClr>
                          <a:schemeClr val="accent2"/>
                        </a:buClr>
                        <a:buSzPts val="2500"/>
                        <a:buFont typeface="Caudex"/>
                        <a:buAutoNum type="arabicPeriod"/>
                      </a:pPr>
                      <a:r>
                        <a:rPr lang="en-US" sz="2500">
                          <a:solidFill>
                            <a:schemeClr val="accent2"/>
                          </a:solidFill>
                          <a:highlight>
                            <a:srgbClr val="FFFFFF"/>
                          </a:highlight>
                          <a:latin typeface="Caudex"/>
                          <a:ea typeface="Caudex"/>
                          <a:cs typeface="Caudex"/>
                          <a:sym typeface="Caudex"/>
                        </a:rPr>
                        <a:t>Cognates</a:t>
                      </a:r>
                      <a:endParaRPr sz="2500">
                        <a:solidFill>
                          <a:schemeClr val="accent2"/>
                        </a:solidFill>
                        <a:highlight>
                          <a:srgbClr val="FFFFFF"/>
                        </a:highlight>
                        <a:latin typeface="Caudex"/>
                        <a:ea typeface="Caudex"/>
                        <a:cs typeface="Caudex"/>
                        <a:sym typeface="Caudex"/>
                      </a:endParaRPr>
                    </a:p>
                    <a:p>
                      <a:pPr marL="609600" lvl="0" indent="-463550" algn="l" rtl="0">
                        <a:lnSpc>
                          <a:spcPct val="115000"/>
                        </a:lnSpc>
                        <a:spcBef>
                          <a:spcPts val="0"/>
                        </a:spcBef>
                        <a:spcAft>
                          <a:spcPts val="0"/>
                        </a:spcAft>
                        <a:buClr>
                          <a:schemeClr val="accent2"/>
                        </a:buClr>
                        <a:buSzPts val="2500"/>
                        <a:buFont typeface="Caudex"/>
                        <a:buAutoNum type="arabicPeriod"/>
                      </a:pPr>
                      <a:r>
                        <a:rPr lang="en-US" sz="2500">
                          <a:solidFill>
                            <a:schemeClr val="accent2"/>
                          </a:solidFill>
                          <a:highlight>
                            <a:srgbClr val="FFFFFF"/>
                          </a:highlight>
                          <a:latin typeface="Caudex"/>
                          <a:ea typeface="Caudex"/>
                          <a:cs typeface="Caudex"/>
                          <a:sym typeface="Caudex"/>
                        </a:rPr>
                        <a:t>Greek and Latin Roots</a:t>
                      </a:r>
                      <a:endParaRPr sz="2500">
                        <a:solidFill>
                          <a:schemeClr val="accent2"/>
                        </a:solidFill>
                        <a:highlight>
                          <a:srgbClr val="FFFFFF"/>
                        </a:highlight>
                        <a:latin typeface="Caudex"/>
                        <a:ea typeface="Caudex"/>
                        <a:cs typeface="Caudex"/>
                        <a:sym typeface="Caudex"/>
                      </a:endParaRPr>
                    </a:p>
                    <a:p>
                      <a:pPr marL="609600" lvl="0" indent="-463550" algn="l" rtl="0">
                        <a:lnSpc>
                          <a:spcPct val="115000"/>
                        </a:lnSpc>
                        <a:spcBef>
                          <a:spcPts val="0"/>
                        </a:spcBef>
                        <a:spcAft>
                          <a:spcPts val="0"/>
                        </a:spcAft>
                        <a:buClr>
                          <a:schemeClr val="accent2"/>
                        </a:buClr>
                        <a:buSzPts val="2500"/>
                        <a:buFont typeface="Caudex"/>
                        <a:buAutoNum type="arabicPeriod"/>
                      </a:pPr>
                      <a:r>
                        <a:rPr lang="en-US" sz="2500">
                          <a:solidFill>
                            <a:schemeClr val="accent2"/>
                          </a:solidFill>
                          <a:highlight>
                            <a:srgbClr val="FFFFFF"/>
                          </a:highlight>
                          <a:latin typeface="Caudex"/>
                          <a:ea typeface="Caudex"/>
                          <a:cs typeface="Caudex"/>
                          <a:sym typeface="Caudex"/>
                        </a:rPr>
                        <a:t>Prefixes</a:t>
                      </a:r>
                      <a:endParaRPr sz="2500">
                        <a:solidFill>
                          <a:schemeClr val="accent2"/>
                        </a:solidFill>
                        <a:highlight>
                          <a:srgbClr val="FFFFFF"/>
                        </a:highlight>
                        <a:latin typeface="Caudex"/>
                        <a:ea typeface="Caudex"/>
                        <a:cs typeface="Caudex"/>
                        <a:sym typeface="Caudex"/>
                      </a:endParaRPr>
                    </a:p>
                    <a:p>
                      <a:pPr marL="609600" lvl="0" indent="-463550" algn="l" rtl="0">
                        <a:lnSpc>
                          <a:spcPct val="115000"/>
                        </a:lnSpc>
                        <a:spcBef>
                          <a:spcPts val="0"/>
                        </a:spcBef>
                        <a:spcAft>
                          <a:spcPts val="0"/>
                        </a:spcAft>
                        <a:buClr>
                          <a:schemeClr val="accent2"/>
                        </a:buClr>
                        <a:buSzPts val="2500"/>
                        <a:buFont typeface="Caudex"/>
                        <a:buAutoNum type="arabicPeriod"/>
                      </a:pPr>
                      <a:r>
                        <a:rPr lang="en-US" sz="2500">
                          <a:solidFill>
                            <a:schemeClr val="accent2"/>
                          </a:solidFill>
                          <a:highlight>
                            <a:srgbClr val="FFFFFF"/>
                          </a:highlight>
                          <a:latin typeface="Caudex"/>
                          <a:ea typeface="Caudex"/>
                          <a:cs typeface="Caudex"/>
                          <a:sym typeface="Caudex"/>
                        </a:rPr>
                        <a:t>Suffixes </a:t>
                      </a:r>
                      <a:endParaRPr sz="2500">
                        <a:solidFill>
                          <a:schemeClr val="accent2"/>
                        </a:solidFill>
                        <a:highlight>
                          <a:srgbClr val="FFFFFF"/>
                        </a:highlight>
                        <a:latin typeface="Caudex"/>
                        <a:ea typeface="Caudex"/>
                        <a:cs typeface="Caudex"/>
                        <a:sym typeface="Caudex"/>
                      </a:endParaRPr>
                    </a:p>
                    <a:p>
                      <a:pPr marL="609600" lvl="0" indent="-463550" algn="l" rtl="0">
                        <a:lnSpc>
                          <a:spcPct val="115000"/>
                        </a:lnSpc>
                        <a:spcBef>
                          <a:spcPts val="0"/>
                        </a:spcBef>
                        <a:spcAft>
                          <a:spcPts val="0"/>
                        </a:spcAft>
                        <a:buClr>
                          <a:schemeClr val="accent2"/>
                        </a:buClr>
                        <a:buSzPts val="2500"/>
                        <a:buFont typeface="Caudex"/>
                        <a:buAutoNum type="arabicPeriod"/>
                      </a:pPr>
                      <a:r>
                        <a:rPr lang="en-US" sz="2500">
                          <a:solidFill>
                            <a:schemeClr val="accent2"/>
                          </a:solidFill>
                          <a:highlight>
                            <a:srgbClr val="FFFFFF"/>
                          </a:highlight>
                          <a:latin typeface="Caudex"/>
                          <a:ea typeface="Caudex"/>
                          <a:cs typeface="Caudex"/>
                          <a:sym typeface="Caudex"/>
                        </a:rPr>
                        <a:t>Inflections </a:t>
                      </a:r>
                      <a:endParaRPr sz="2500">
                        <a:solidFill>
                          <a:schemeClr val="accent2"/>
                        </a:solidFill>
                        <a:highlight>
                          <a:srgbClr val="FFFFFF"/>
                        </a:highlight>
                        <a:latin typeface="Caudex"/>
                        <a:ea typeface="Caudex"/>
                        <a:cs typeface="Caudex"/>
                        <a:sym typeface="Caudex"/>
                      </a:endParaRPr>
                    </a:p>
                    <a:p>
                      <a:pPr marL="609600" lvl="0" indent="-463550" algn="l" rtl="0">
                        <a:lnSpc>
                          <a:spcPct val="115000"/>
                        </a:lnSpc>
                        <a:spcBef>
                          <a:spcPts val="0"/>
                        </a:spcBef>
                        <a:spcAft>
                          <a:spcPts val="0"/>
                        </a:spcAft>
                        <a:buClr>
                          <a:schemeClr val="accent2"/>
                        </a:buClr>
                        <a:buSzPts val="2500"/>
                        <a:buFont typeface="Caudex"/>
                        <a:buAutoNum type="arabicPeriod"/>
                      </a:pPr>
                      <a:r>
                        <a:rPr lang="en-US" sz="2500">
                          <a:solidFill>
                            <a:schemeClr val="accent2"/>
                          </a:solidFill>
                          <a:highlight>
                            <a:srgbClr val="FFFFFF"/>
                          </a:highlight>
                          <a:latin typeface="Caudex"/>
                          <a:ea typeface="Caudex"/>
                          <a:cs typeface="Caudex"/>
                          <a:sym typeface="Caudex"/>
                        </a:rPr>
                        <a:t>Derivations</a:t>
                      </a:r>
                      <a:endParaRPr sz="2500">
                        <a:solidFill>
                          <a:schemeClr val="accent2"/>
                        </a:solidFill>
                        <a:highlight>
                          <a:srgbClr val="FFFFFF"/>
                        </a:highlight>
                        <a:latin typeface="Caudex"/>
                        <a:ea typeface="Caudex"/>
                        <a:cs typeface="Caudex"/>
                        <a:sym typeface="Caudex"/>
                      </a:endParaRPr>
                    </a:p>
                  </a:txBody>
                  <a:tcPr marL="84675" marR="84675" marT="84675" marB="84675"/>
                </a:tc>
                <a:tc>
                  <a:txBody>
                    <a:bodyPr/>
                    <a:lstStyle/>
                    <a:p>
                      <a:pPr marL="0" lvl="0" indent="0" algn="l" rtl="0">
                        <a:lnSpc>
                          <a:spcPct val="115000"/>
                        </a:lnSpc>
                        <a:spcBef>
                          <a:spcPts val="0"/>
                        </a:spcBef>
                        <a:spcAft>
                          <a:spcPts val="0"/>
                        </a:spcAft>
                        <a:buNone/>
                      </a:pPr>
                      <a:r>
                        <a:rPr lang="en-US" sz="2500" dirty="0">
                          <a:solidFill>
                            <a:schemeClr val="accent2"/>
                          </a:solidFill>
                          <a:highlight>
                            <a:srgbClr val="FFFFFF"/>
                          </a:highlight>
                          <a:latin typeface="Caudex"/>
                          <a:ea typeface="Caudex"/>
                          <a:cs typeface="Caudex"/>
                          <a:sym typeface="Caudex"/>
                        </a:rPr>
                        <a:t>11.  Figurative Language </a:t>
                      </a:r>
                      <a:endParaRPr sz="2500" dirty="0">
                        <a:solidFill>
                          <a:schemeClr val="accent2"/>
                        </a:solidFill>
                        <a:highlight>
                          <a:srgbClr val="FFFFFF"/>
                        </a:highlight>
                        <a:latin typeface="Caudex"/>
                        <a:ea typeface="Caudex"/>
                        <a:cs typeface="Caudex"/>
                        <a:sym typeface="Caudex"/>
                      </a:endParaRPr>
                    </a:p>
                    <a:p>
                      <a:pPr marL="0" lvl="0" indent="0" algn="l" rtl="0">
                        <a:lnSpc>
                          <a:spcPct val="115000"/>
                        </a:lnSpc>
                        <a:spcBef>
                          <a:spcPts val="0"/>
                        </a:spcBef>
                        <a:spcAft>
                          <a:spcPts val="0"/>
                        </a:spcAft>
                        <a:buNone/>
                      </a:pPr>
                      <a:r>
                        <a:rPr lang="en-US" sz="2500" dirty="0">
                          <a:solidFill>
                            <a:schemeClr val="accent2"/>
                          </a:solidFill>
                          <a:highlight>
                            <a:srgbClr val="FFFFFF"/>
                          </a:highlight>
                          <a:latin typeface="Caudex"/>
                          <a:ea typeface="Caudex"/>
                          <a:cs typeface="Caudex"/>
                          <a:sym typeface="Caudex"/>
                        </a:rPr>
                        <a:t>12.  Simile</a:t>
                      </a:r>
                      <a:endParaRPr sz="2500" dirty="0">
                        <a:solidFill>
                          <a:schemeClr val="accent2"/>
                        </a:solidFill>
                        <a:highlight>
                          <a:srgbClr val="FFFFFF"/>
                        </a:highlight>
                        <a:latin typeface="Caudex"/>
                        <a:ea typeface="Caudex"/>
                        <a:cs typeface="Caudex"/>
                        <a:sym typeface="Caudex"/>
                      </a:endParaRPr>
                    </a:p>
                    <a:p>
                      <a:pPr marL="0" lvl="0" indent="0" algn="l" rtl="0">
                        <a:lnSpc>
                          <a:spcPct val="115000"/>
                        </a:lnSpc>
                        <a:spcBef>
                          <a:spcPts val="0"/>
                        </a:spcBef>
                        <a:spcAft>
                          <a:spcPts val="0"/>
                        </a:spcAft>
                        <a:buNone/>
                      </a:pPr>
                      <a:r>
                        <a:rPr lang="en-US" sz="2500" dirty="0">
                          <a:solidFill>
                            <a:schemeClr val="accent2"/>
                          </a:solidFill>
                          <a:highlight>
                            <a:srgbClr val="FFFFFF"/>
                          </a:highlight>
                          <a:latin typeface="Caudex"/>
                          <a:ea typeface="Caudex"/>
                          <a:cs typeface="Caudex"/>
                          <a:sym typeface="Caudex"/>
                        </a:rPr>
                        <a:t>13.  Hyperbole</a:t>
                      </a:r>
                      <a:endParaRPr sz="2500" dirty="0">
                        <a:solidFill>
                          <a:schemeClr val="accent2"/>
                        </a:solidFill>
                        <a:highlight>
                          <a:srgbClr val="FFFFFF"/>
                        </a:highlight>
                        <a:latin typeface="Caudex"/>
                        <a:ea typeface="Caudex"/>
                        <a:cs typeface="Caudex"/>
                        <a:sym typeface="Caudex"/>
                      </a:endParaRPr>
                    </a:p>
                    <a:p>
                      <a:pPr marL="0" lvl="0" indent="0" algn="l" rtl="0">
                        <a:lnSpc>
                          <a:spcPct val="115000"/>
                        </a:lnSpc>
                        <a:spcBef>
                          <a:spcPts val="0"/>
                        </a:spcBef>
                        <a:spcAft>
                          <a:spcPts val="0"/>
                        </a:spcAft>
                        <a:buNone/>
                      </a:pPr>
                      <a:r>
                        <a:rPr lang="en-US" sz="2500" dirty="0">
                          <a:solidFill>
                            <a:schemeClr val="accent2"/>
                          </a:solidFill>
                          <a:highlight>
                            <a:srgbClr val="FFFFFF"/>
                          </a:highlight>
                          <a:latin typeface="Caudex"/>
                          <a:ea typeface="Caudex"/>
                          <a:cs typeface="Caudex"/>
                          <a:sym typeface="Caudex"/>
                        </a:rPr>
                        <a:t>14.  Metaphor</a:t>
                      </a:r>
                      <a:endParaRPr sz="2500" dirty="0">
                        <a:solidFill>
                          <a:schemeClr val="accent2"/>
                        </a:solidFill>
                        <a:highlight>
                          <a:srgbClr val="FFFFFF"/>
                        </a:highlight>
                        <a:latin typeface="Caudex"/>
                        <a:ea typeface="Caudex"/>
                        <a:cs typeface="Caudex"/>
                        <a:sym typeface="Caudex"/>
                      </a:endParaRPr>
                    </a:p>
                    <a:p>
                      <a:pPr marL="0" lvl="0" indent="0" algn="l" rtl="0">
                        <a:spcBef>
                          <a:spcPts val="0"/>
                        </a:spcBef>
                        <a:spcAft>
                          <a:spcPts val="0"/>
                        </a:spcAft>
                        <a:buNone/>
                      </a:pPr>
                      <a:r>
                        <a:rPr lang="en-US" sz="2500" dirty="0">
                          <a:solidFill>
                            <a:schemeClr val="accent2"/>
                          </a:solidFill>
                          <a:highlight>
                            <a:srgbClr val="FFFFFF"/>
                          </a:highlight>
                          <a:latin typeface="Caudex"/>
                          <a:ea typeface="Caudex"/>
                          <a:cs typeface="Caudex"/>
                          <a:sym typeface="Caudex"/>
                        </a:rPr>
                        <a:t>15.  Onomatopoeia</a:t>
                      </a:r>
                      <a:endParaRPr sz="2500" dirty="0">
                        <a:solidFill>
                          <a:schemeClr val="accent2"/>
                        </a:solidFill>
                        <a:highlight>
                          <a:srgbClr val="FFFFFF"/>
                        </a:highlight>
                        <a:latin typeface="Caudex"/>
                        <a:ea typeface="Caudex"/>
                        <a:cs typeface="Caudex"/>
                        <a:sym typeface="Caudex"/>
                      </a:endParaRPr>
                    </a:p>
                    <a:p>
                      <a:pPr marL="0" lvl="0" indent="0" algn="l" rtl="0">
                        <a:lnSpc>
                          <a:spcPct val="115000"/>
                        </a:lnSpc>
                        <a:spcBef>
                          <a:spcPts val="0"/>
                        </a:spcBef>
                        <a:spcAft>
                          <a:spcPts val="0"/>
                        </a:spcAft>
                        <a:buNone/>
                      </a:pPr>
                      <a:r>
                        <a:rPr lang="en-US" sz="2500" dirty="0">
                          <a:solidFill>
                            <a:schemeClr val="accent2"/>
                          </a:solidFill>
                          <a:highlight>
                            <a:srgbClr val="FFFFFF"/>
                          </a:highlight>
                          <a:latin typeface="Caudex"/>
                          <a:ea typeface="Caudex"/>
                          <a:cs typeface="Caudex"/>
                          <a:sym typeface="Caudex"/>
                        </a:rPr>
                        <a:t>16.  Connotation </a:t>
                      </a:r>
                      <a:endParaRPr sz="2500" dirty="0">
                        <a:solidFill>
                          <a:schemeClr val="accent2"/>
                        </a:solidFill>
                        <a:highlight>
                          <a:srgbClr val="FFFFFF"/>
                        </a:highlight>
                        <a:latin typeface="Caudex"/>
                        <a:ea typeface="Caudex"/>
                        <a:cs typeface="Caudex"/>
                        <a:sym typeface="Caudex"/>
                      </a:endParaRPr>
                    </a:p>
                    <a:p>
                      <a:pPr marL="0" lvl="0" indent="0" algn="l" rtl="0">
                        <a:lnSpc>
                          <a:spcPct val="115000"/>
                        </a:lnSpc>
                        <a:spcBef>
                          <a:spcPts val="0"/>
                        </a:spcBef>
                        <a:spcAft>
                          <a:spcPts val="0"/>
                        </a:spcAft>
                        <a:buNone/>
                      </a:pPr>
                      <a:r>
                        <a:rPr lang="en-US" sz="2500" dirty="0">
                          <a:solidFill>
                            <a:schemeClr val="accent2"/>
                          </a:solidFill>
                          <a:highlight>
                            <a:srgbClr val="FFFFFF"/>
                          </a:highlight>
                          <a:latin typeface="Caudex"/>
                          <a:ea typeface="Caudex"/>
                          <a:cs typeface="Caudex"/>
                          <a:sym typeface="Caudex"/>
                        </a:rPr>
                        <a:t>17.  Denotation</a:t>
                      </a:r>
                      <a:endParaRPr sz="2500" dirty="0">
                        <a:solidFill>
                          <a:schemeClr val="accent2"/>
                        </a:solidFill>
                        <a:highlight>
                          <a:srgbClr val="FFFFFF"/>
                        </a:highlight>
                        <a:latin typeface="Caudex"/>
                        <a:ea typeface="Caudex"/>
                        <a:cs typeface="Caudex"/>
                        <a:sym typeface="Caudex"/>
                      </a:endParaRPr>
                    </a:p>
                    <a:p>
                      <a:pPr marL="0" lvl="0" indent="0" algn="l" rtl="0">
                        <a:lnSpc>
                          <a:spcPct val="115000"/>
                        </a:lnSpc>
                        <a:spcBef>
                          <a:spcPts val="0"/>
                        </a:spcBef>
                        <a:spcAft>
                          <a:spcPts val="0"/>
                        </a:spcAft>
                        <a:buNone/>
                      </a:pPr>
                      <a:r>
                        <a:rPr lang="en-US" sz="2500" dirty="0">
                          <a:solidFill>
                            <a:schemeClr val="accent2"/>
                          </a:solidFill>
                          <a:highlight>
                            <a:srgbClr val="FFFFFF"/>
                          </a:highlight>
                          <a:latin typeface="Caudex"/>
                          <a:ea typeface="Caudex"/>
                          <a:cs typeface="Caudex"/>
                          <a:sym typeface="Caudex"/>
                        </a:rPr>
                        <a:t>18.  Multiple Meaning Words</a:t>
                      </a:r>
                      <a:endParaRPr sz="2500" dirty="0">
                        <a:solidFill>
                          <a:schemeClr val="accent2"/>
                        </a:solidFill>
                        <a:highlight>
                          <a:srgbClr val="FFFFFF"/>
                        </a:highlight>
                        <a:latin typeface="Caudex"/>
                        <a:ea typeface="Caudex"/>
                        <a:cs typeface="Caudex"/>
                        <a:sym typeface="Caudex"/>
                      </a:endParaRPr>
                    </a:p>
                    <a:p>
                      <a:pPr marL="0" lvl="0" indent="0" algn="l" rtl="0">
                        <a:spcBef>
                          <a:spcPts val="0"/>
                        </a:spcBef>
                        <a:spcAft>
                          <a:spcPts val="0"/>
                        </a:spcAft>
                        <a:buNone/>
                      </a:pPr>
                      <a:r>
                        <a:rPr lang="en-US" sz="2500" dirty="0">
                          <a:solidFill>
                            <a:schemeClr val="accent2"/>
                          </a:solidFill>
                          <a:highlight>
                            <a:srgbClr val="FFFFFF"/>
                          </a:highlight>
                          <a:latin typeface="Caudex"/>
                          <a:ea typeface="Caudex"/>
                          <a:cs typeface="Caudex"/>
                          <a:sym typeface="Caudex"/>
                        </a:rPr>
                        <a:t>19.  Collective Nouns</a:t>
                      </a:r>
                      <a:endParaRPr sz="2500" dirty="0">
                        <a:solidFill>
                          <a:schemeClr val="accent2"/>
                        </a:solidFill>
                        <a:highlight>
                          <a:srgbClr val="FFFFFF"/>
                        </a:highlight>
                        <a:latin typeface="Caudex"/>
                        <a:ea typeface="Caudex"/>
                        <a:cs typeface="Caudex"/>
                        <a:sym typeface="Caudex"/>
                      </a:endParaRPr>
                    </a:p>
                  </a:txBody>
                  <a:tcPr marL="84675" marR="84675" marT="84675" marB="84675"/>
                </a:tc>
                <a:extLst>
                  <a:ext uri="{0D108BD9-81ED-4DB2-BD59-A6C34878D82A}">
                    <a16:rowId xmlns:a16="http://schemas.microsoft.com/office/drawing/2014/main" val="1000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16adb2c4509_1_266"/>
          <p:cNvSpPr txBox="1">
            <a:spLocks noGrp="1"/>
          </p:cNvSpPr>
          <p:nvPr>
            <p:ph type="title"/>
          </p:nvPr>
        </p:nvSpPr>
        <p:spPr>
          <a:xfrm>
            <a:off x="449475" y="114300"/>
            <a:ext cx="9847500" cy="1497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Vocabulary Strategies: </a:t>
            </a:r>
            <a:r>
              <a:rPr lang="en-US" b="1">
                <a:latin typeface="Times New Roman"/>
                <a:ea typeface="Times New Roman"/>
                <a:cs typeface="Times New Roman"/>
                <a:sym typeface="Times New Roman"/>
              </a:rPr>
              <a:t>Read Widely</a:t>
            </a: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pic>
        <p:nvPicPr>
          <p:cNvPr id="406" name="Google Shape;406;g16adb2c4509_1_266" descr="photo of library"/>
          <p:cNvPicPr preferRelativeResize="0"/>
          <p:nvPr/>
        </p:nvPicPr>
        <p:blipFill>
          <a:blip r:embed="rId3">
            <a:alphaModFix/>
          </a:blip>
          <a:stretch>
            <a:fillRect/>
          </a:stretch>
        </p:blipFill>
        <p:spPr>
          <a:xfrm>
            <a:off x="1383250" y="1859250"/>
            <a:ext cx="6246899" cy="46828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16adb2c4509_1_272"/>
          <p:cNvSpPr txBox="1">
            <a:spLocks noGrp="1"/>
          </p:cNvSpPr>
          <p:nvPr>
            <p:ph type="title"/>
          </p:nvPr>
        </p:nvSpPr>
        <p:spPr>
          <a:xfrm>
            <a:off x="415600" y="313767"/>
            <a:ext cx="11664300" cy="1635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459" b="1">
                <a:latin typeface="Times New Roman"/>
                <a:ea typeface="Times New Roman"/>
                <a:cs typeface="Times New Roman"/>
                <a:sym typeface="Times New Roman"/>
              </a:rPr>
              <a:t>Vocabulary Notebooks and Routines</a:t>
            </a:r>
            <a:r>
              <a:rPr lang="en-US" sz="3459"/>
              <a:t> (1 of 14)</a:t>
            </a:r>
            <a:endParaRPr sz="3459">
              <a:latin typeface="Times New Roman"/>
              <a:ea typeface="Times New Roman"/>
              <a:cs typeface="Times New Roman"/>
              <a:sym typeface="Times New Roman"/>
            </a:endParaRPr>
          </a:p>
          <a:p>
            <a:pPr marL="0" lvl="0" indent="0" algn="l" rtl="0">
              <a:spcBef>
                <a:spcPts val="0"/>
              </a:spcBef>
              <a:spcAft>
                <a:spcPts val="0"/>
              </a:spcAft>
              <a:buSzPts val="990"/>
              <a:buNone/>
            </a:pPr>
            <a:r>
              <a:rPr lang="en-US" sz="3160">
                <a:solidFill>
                  <a:schemeClr val="accent1"/>
                </a:solidFill>
                <a:latin typeface="Times New Roman"/>
                <a:ea typeface="Times New Roman"/>
                <a:cs typeface="Times New Roman"/>
                <a:sym typeface="Times New Roman"/>
              </a:rPr>
              <a:t>Collect and Break Apart Words: Prefixes, Suffixes, and Greek and Latin Roots </a:t>
            </a:r>
            <a:endParaRPr sz="3160">
              <a:solidFill>
                <a:schemeClr val="accent1"/>
              </a:solidFill>
              <a:latin typeface="Times New Roman"/>
              <a:ea typeface="Times New Roman"/>
              <a:cs typeface="Times New Roman"/>
              <a:sym typeface="Times New Roman"/>
            </a:endParaRPr>
          </a:p>
        </p:txBody>
      </p:sp>
      <p:sp>
        <p:nvSpPr>
          <p:cNvPr id="412" name="Google Shape;412;g16adb2c4509_1_272"/>
          <p:cNvSpPr txBox="1">
            <a:spLocks noGrp="1"/>
          </p:cNvSpPr>
          <p:nvPr>
            <p:ph type="body" idx="1"/>
          </p:nvPr>
        </p:nvSpPr>
        <p:spPr>
          <a:xfrm>
            <a:off x="472350" y="1704574"/>
            <a:ext cx="11247300" cy="4749300"/>
          </a:xfrm>
          <a:prstGeom prst="rect">
            <a:avLst/>
          </a:prstGeom>
        </p:spPr>
        <p:txBody>
          <a:bodyPr spcFirstLastPara="1" wrap="square" lIns="91425" tIns="45700" rIns="91425" bIns="45700" anchor="t" anchorCtr="0">
            <a:noAutofit/>
          </a:bodyPr>
          <a:lstStyle/>
          <a:p>
            <a:pPr marL="609600" lvl="0" indent="-457200" algn="l" rtl="0">
              <a:lnSpc>
                <a:spcPct val="90000"/>
              </a:lnSpc>
              <a:spcBef>
                <a:spcPts val="13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Collect words with the same word part </a:t>
            </a:r>
            <a:endParaRPr sz="2400">
              <a:solidFill>
                <a:schemeClr val="dk1"/>
              </a:solidFill>
              <a:latin typeface="Times New Roman"/>
              <a:ea typeface="Times New Roman"/>
              <a:cs typeface="Times New Roman"/>
              <a:sym typeface="Times New Roman"/>
            </a:endParaRPr>
          </a:p>
          <a:p>
            <a:pPr marL="609600" lvl="0" indent="-457200" algn="l" rtl="0">
              <a:spcBef>
                <a:spcPts val="1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Examine the words for meaningful parts—base word, prefixes, or suffixes.</a:t>
            </a:r>
            <a:endParaRPr sz="2400">
              <a:solidFill>
                <a:schemeClr val="dk1"/>
              </a:solidFill>
              <a:latin typeface="Times New Roman"/>
              <a:ea typeface="Times New Roman"/>
              <a:cs typeface="Times New Roman"/>
              <a:sym typeface="Times New Roman"/>
            </a:endParaRPr>
          </a:p>
          <a:p>
            <a:pPr marL="1219200" lvl="1" indent="-431800" algn="l" rtl="0">
              <a:lnSpc>
                <a:spcPct val="134545"/>
              </a:lnSpc>
              <a:spcBef>
                <a:spcPts val="500"/>
              </a:spcBef>
              <a:spcAft>
                <a:spcPts val="0"/>
              </a:spcAft>
              <a:buClr>
                <a:schemeClr val="dk1"/>
              </a:buClr>
              <a:buSzPts val="2000"/>
              <a:buFont typeface="Times New Roman"/>
              <a:buAutoNum type="alphaLcPeriod"/>
            </a:pPr>
            <a:r>
              <a:rPr lang="en-US" sz="2000">
                <a:solidFill>
                  <a:schemeClr val="dk1"/>
                </a:solidFill>
                <a:latin typeface="Times New Roman"/>
                <a:ea typeface="Times New Roman"/>
                <a:cs typeface="Times New Roman"/>
                <a:sym typeface="Times New Roman"/>
              </a:rPr>
              <a:t>If there is a prefix or suffix, take it off so you can find the base.</a:t>
            </a:r>
            <a:endParaRPr sz="2000">
              <a:solidFill>
                <a:schemeClr val="dk1"/>
              </a:solidFill>
              <a:latin typeface="Times New Roman"/>
              <a:ea typeface="Times New Roman"/>
              <a:cs typeface="Times New Roman"/>
              <a:sym typeface="Times New Roman"/>
            </a:endParaRPr>
          </a:p>
          <a:p>
            <a:pPr marL="1219200" marR="419100" lvl="1" indent="-431800" algn="l" rtl="0">
              <a:lnSpc>
                <a:spcPct val="97000"/>
              </a:lnSpc>
              <a:spcBef>
                <a:spcPts val="500"/>
              </a:spcBef>
              <a:spcAft>
                <a:spcPts val="0"/>
              </a:spcAft>
              <a:buClr>
                <a:schemeClr val="dk1"/>
              </a:buClr>
              <a:buSzPts val="2000"/>
              <a:buFont typeface="Times New Roman"/>
              <a:buAutoNum type="alphaLcPeriod"/>
            </a:pPr>
            <a:r>
              <a:rPr lang="en-US" sz="2000">
                <a:solidFill>
                  <a:schemeClr val="dk1"/>
                </a:solidFill>
                <a:latin typeface="Times New Roman"/>
                <a:ea typeface="Times New Roman"/>
                <a:cs typeface="Times New Roman"/>
                <a:sym typeface="Times New Roman"/>
              </a:rPr>
              <a:t>Look at the base to see if you know it or if you can think of a related word (a word that has the same base).</a:t>
            </a:r>
            <a:endParaRPr sz="2000">
              <a:solidFill>
                <a:schemeClr val="dk1"/>
              </a:solidFill>
              <a:latin typeface="Times New Roman"/>
              <a:ea typeface="Times New Roman"/>
              <a:cs typeface="Times New Roman"/>
              <a:sym typeface="Times New Roman"/>
            </a:endParaRPr>
          </a:p>
          <a:p>
            <a:pPr marL="1219200" marR="444500" lvl="1" indent="-431800" algn="l" rtl="0">
              <a:lnSpc>
                <a:spcPct val="97000"/>
              </a:lnSpc>
              <a:spcBef>
                <a:spcPts val="500"/>
              </a:spcBef>
              <a:spcAft>
                <a:spcPts val="0"/>
              </a:spcAft>
              <a:buClr>
                <a:schemeClr val="dk1"/>
              </a:buClr>
              <a:buSzPts val="2000"/>
              <a:buFont typeface="Times New Roman"/>
              <a:buAutoNum type="alphaLcPeriod"/>
            </a:pPr>
            <a:r>
              <a:rPr lang="en-US" sz="2000">
                <a:solidFill>
                  <a:schemeClr val="dk1"/>
                </a:solidFill>
                <a:latin typeface="Times New Roman"/>
                <a:ea typeface="Times New Roman"/>
                <a:cs typeface="Times New Roman"/>
                <a:sym typeface="Times New Roman"/>
              </a:rPr>
              <a:t>Reassemble the word, thinking about the meaning contributed by the base, the suffix, and then the prefix. This should give you a more specific idea of what the word is.</a:t>
            </a:r>
            <a:endParaRPr sz="2000">
              <a:solidFill>
                <a:schemeClr val="dk1"/>
              </a:solidFill>
              <a:latin typeface="Times New Roman"/>
              <a:ea typeface="Times New Roman"/>
              <a:cs typeface="Times New Roman"/>
              <a:sym typeface="Times New Roman"/>
            </a:endParaRPr>
          </a:p>
          <a:p>
            <a:pPr marL="609600" lvl="0" indent="-457200" algn="l" rtl="0">
              <a:lnSpc>
                <a:spcPct val="90000"/>
              </a:lnSpc>
              <a:spcBef>
                <a:spcPts val="13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Ask the students to consider and identify the meaning of the suffix, prefix, or root</a:t>
            </a:r>
            <a:endParaRPr sz="2400">
              <a:solidFill>
                <a:schemeClr val="dk1"/>
              </a:solidFill>
              <a:latin typeface="Times New Roman"/>
              <a:ea typeface="Times New Roman"/>
              <a:cs typeface="Times New Roman"/>
              <a:sym typeface="Times New Roman"/>
            </a:endParaRPr>
          </a:p>
          <a:p>
            <a:pPr marL="609600" lvl="0" indent="-457200" algn="l" rtl="0">
              <a:lnSpc>
                <a:spcPct val="90000"/>
              </a:lnSpc>
              <a:spcBef>
                <a:spcPts val="13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Record and continue to collect these words over time</a:t>
            </a:r>
            <a:endParaRPr sz="2400">
              <a:solidFill>
                <a:schemeClr val="dk1"/>
              </a:solidFill>
              <a:latin typeface="Times New Roman"/>
              <a:ea typeface="Times New Roman"/>
              <a:cs typeface="Times New Roman"/>
              <a:sym typeface="Times New Roman"/>
            </a:endParaRPr>
          </a:p>
          <a:p>
            <a:pPr marL="609600" lvl="0" indent="0" algn="l" rtl="0">
              <a:lnSpc>
                <a:spcPct val="90000"/>
              </a:lnSpc>
              <a:spcBef>
                <a:spcPts val="1300"/>
              </a:spcBef>
              <a:spcAft>
                <a:spcPts val="0"/>
              </a:spcAft>
              <a:buNone/>
            </a:pPr>
            <a:endParaRPr sz="2300"/>
          </a:p>
          <a:p>
            <a:pPr marL="0" lvl="0" indent="0" algn="l" rtl="0">
              <a:lnSpc>
                <a:spcPct val="90000"/>
              </a:lnSpc>
              <a:spcBef>
                <a:spcPts val="1300"/>
              </a:spcBef>
              <a:spcAft>
                <a:spcPts val="0"/>
              </a:spcAft>
              <a:buNone/>
            </a:pPr>
            <a:endParaRPr/>
          </a:p>
        </p:txBody>
      </p:sp>
      <p:pic>
        <p:nvPicPr>
          <p:cNvPr id="413" name="Google Shape;413;g16adb2c4509_1_272" descr="photo of the word unreasonable with un and able circled"/>
          <p:cNvPicPr preferRelativeResize="0"/>
          <p:nvPr/>
        </p:nvPicPr>
        <p:blipFill>
          <a:blip r:embed="rId3">
            <a:alphaModFix/>
          </a:blip>
          <a:stretch>
            <a:fillRect/>
          </a:stretch>
        </p:blipFill>
        <p:spPr>
          <a:xfrm>
            <a:off x="7005933" y="5714175"/>
            <a:ext cx="3962400" cy="914400"/>
          </a:xfrm>
          <a:prstGeom prst="rect">
            <a:avLst/>
          </a:prstGeom>
          <a:noFill/>
          <a:ln>
            <a:noFill/>
          </a:ln>
        </p:spPr>
      </p:pic>
      <p:pic>
        <p:nvPicPr>
          <p:cNvPr id="414" name="Google Shape;414;g16adb2c4509_1_272" descr="photo of the word unreasonable with un and able circled and braces underneath showing the syllable chunks"/>
          <p:cNvPicPr preferRelativeResize="0"/>
          <p:nvPr/>
        </p:nvPicPr>
        <p:blipFill>
          <a:blip r:embed="rId4">
            <a:alphaModFix/>
          </a:blip>
          <a:stretch>
            <a:fillRect/>
          </a:stretch>
        </p:blipFill>
        <p:spPr>
          <a:xfrm>
            <a:off x="1169750" y="5669717"/>
            <a:ext cx="3911600" cy="1003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a:solidFill>
                  <a:srgbClr val="003B71"/>
                </a:solidFill>
                <a:latin typeface="Times New Roman"/>
                <a:ea typeface="Times New Roman"/>
                <a:cs typeface="Times New Roman"/>
                <a:sym typeface="Times New Roman"/>
              </a:rPr>
              <a:t>Vocabulary Notebooks and Routines (2 of 14)</a:t>
            </a:r>
            <a:r>
              <a:rPr lang="en-US" b="1" dirty="0">
                <a:solidFill>
                  <a:srgbClr val="003B71"/>
                </a:solidFill>
                <a:latin typeface="Times New Roman"/>
                <a:ea typeface="Times New Roman"/>
                <a:cs typeface="Times New Roman"/>
                <a:sym typeface="Times New Roman"/>
              </a:rPr>
              <a:t/>
            </a:r>
            <a:br>
              <a:rPr lang="en-US" b="1" dirty="0">
                <a:solidFill>
                  <a:srgbClr val="003B71"/>
                </a:solidFill>
                <a:latin typeface="Times New Roman"/>
                <a:ea typeface="Times New Roman"/>
                <a:cs typeface="Times New Roman"/>
                <a:sym typeface="Times New Roman"/>
              </a:rPr>
            </a:br>
            <a:endParaRPr lang="en-US" dirty="0"/>
          </a:p>
        </p:txBody>
      </p:sp>
      <p:sp>
        <p:nvSpPr>
          <p:cNvPr id="419" name="Google Shape;419;g16adb2c4509_1_280"/>
          <p:cNvSpPr>
            <a:spLocks noGrp="1"/>
          </p:cNvSpPr>
          <p:nvPr>
            <p:ph type="body" idx="4294967295"/>
          </p:nvPr>
        </p:nvSpPr>
        <p:spPr>
          <a:xfrm>
            <a:off x="0" y="1931988"/>
            <a:ext cx="2198688" cy="2994025"/>
          </a:xfrm>
          <a:prstGeom prst="roundRect">
            <a:avLst>
              <a:gd name="adj" fmla="val 16667"/>
            </a:avLst>
          </a:prstGeom>
          <a:solidFill>
            <a:srgbClr val="EDEDED"/>
          </a:solidFill>
          <a:ln>
            <a:noFill/>
          </a:ln>
        </p:spPr>
        <p:txBody>
          <a:bodyPr spcFirstLastPara="1" wrap="square" lIns="91425" tIns="45700" rIns="91425" bIns="45700" anchor="t" anchorCtr="0">
            <a:normAutofit fontScale="25000" lnSpcReduction="20000"/>
          </a:bodyPr>
          <a:lstStyle/>
          <a:p>
            <a:pPr marL="241300" lvl="0" indent="-241300" algn="ctr" rtl="0">
              <a:lnSpc>
                <a:spcPct val="90000"/>
              </a:lnSpc>
              <a:spcBef>
                <a:spcPts val="0"/>
              </a:spcBef>
              <a:spcAft>
                <a:spcPts val="0"/>
              </a:spcAft>
              <a:buClr>
                <a:srgbClr val="0033CC"/>
              </a:buClr>
              <a:buSzPct val="31451"/>
              <a:buNone/>
            </a:pPr>
            <a:r>
              <a:rPr lang="en-US" sz="12400" b="1">
                <a:solidFill>
                  <a:srgbClr val="0033CC"/>
                </a:solidFill>
              </a:rPr>
              <a:t>Prefixes: </a:t>
            </a:r>
            <a:r>
              <a:rPr lang="en-US" sz="9200" b="1">
                <a:solidFill>
                  <a:srgbClr val="0033CC"/>
                </a:solidFill>
              </a:rPr>
              <a:t>A word part affixed to the beginning of a word which changes the meaning of a word. </a:t>
            </a:r>
            <a:endParaRPr sz="8100"/>
          </a:p>
          <a:p>
            <a:pPr marL="241300" lvl="0" indent="-241300" algn="ctr" rtl="0">
              <a:lnSpc>
                <a:spcPct val="90000"/>
              </a:lnSpc>
              <a:spcBef>
                <a:spcPts val="1100"/>
              </a:spcBef>
              <a:spcAft>
                <a:spcPts val="0"/>
              </a:spcAft>
              <a:buClr>
                <a:schemeClr val="dk1"/>
              </a:buClr>
              <a:buSzPts val="1000"/>
              <a:buNone/>
            </a:pPr>
            <a:endParaRPr sz="800"/>
          </a:p>
          <a:p>
            <a:pPr marL="241300" lvl="0" indent="-241300" algn="l" rtl="0">
              <a:lnSpc>
                <a:spcPct val="90000"/>
              </a:lnSpc>
              <a:spcBef>
                <a:spcPts val="1100"/>
              </a:spcBef>
              <a:spcAft>
                <a:spcPts val="0"/>
              </a:spcAft>
              <a:buClr>
                <a:schemeClr val="dk1"/>
              </a:buClr>
              <a:buSzPct val="100000"/>
              <a:buNone/>
            </a:pPr>
            <a:endParaRPr/>
          </a:p>
        </p:txBody>
      </p:sp>
      <p:graphicFrame>
        <p:nvGraphicFramePr>
          <p:cNvPr id="420" name="Google Shape;420;g16adb2c4509_1_280" descr="screenshot of prefixes"/>
          <p:cNvGraphicFramePr/>
          <p:nvPr>
            <p:extLst>
              <p:ext uri="{D42A27DB-BD31-4B8C-83A1-F6EECF244321}">
                <p14:modId xmlns:p14="http://schemas.microsoft.com/office/powerpoint/2010/main" val="1922985575"/>
              </p:ext>
            </p:extLst>
          </p:nvPr>
        </p:nvGraphicFramePr>
        <p:xfrm>
          <a:off x="2788400" y="914401"/>
          <a:ext cx="8916600" cy="5913260"/>
        </p:xfrm>
        <a:graphic>
          <a:graphicData uri="http://schemas.openxmlformats.org/drawingml/2006/table">
            <a:tbl>
              <a:tblPr firstRow="1">
                <a:noFill/>
                <a:tableStyleId>{D9984A71-B6C5-4A07-AB31-A03798B578F1}</a:tableStyleId>
              </a:tblPr>
              <a:tblGrid>
                <a:gridCol w="2229150">
                  <a:extLst>
                    <a:ext uri="{9D8B030D-6E8A-4147-A177-3AD203B41FA5}">
                      <a16:colId xmlns:a16="http://schemas.microsoft.com/office/drawing/2014/main" val="20000"/>
                    </a:ext>
                  </a:extLst>
                </a:gridCol>
                <a:gridCol w="2229150">
                  <a:extLst>
                    <a:ext uri="{9D8B030D-6E8A-4147-A177-3AD203B41FA5}">
                      <a16:colId xmlns:a16="http://schemas.microsoft.com/office/drawing/2014/main" val="20001"/>
                    </a:ext>
                  </a:extLst>
                </a:gridCol>
                <a:gridCol w="2229150">
                  <a:extLst>
                    <a:ext uri="{9D8B030D-6E8A-4147-A177-3AD203B41FA5}">
                      <a16:colId xmlns:a16="http://schemas.microsoft.com/office/drawing/2014/main" val="20002"/>
                    </a:ext>
                  </a:extLst>
                </a:gridCol>
                <a:gridCol w="2229150">
                  <a:extLst>
                    <a:ext uri="{9D8B030D-6E8A-4147-A177-3AD203B41FA5}">
                      <a16:colId xmlns:a16="http://schemas.microsoft.com/office/drawing/2014/main" val="20003"/>
                    </a:ext>
                  </a:extLst>
                </a:gridCol>
              </a:tblGrid>
              <a:tr h="960125">
                <a:tc>
                  <a:txBody>
                    <a:bodyPr/>
                    <a:lstStyle/>
                    <a:p>
                      <a:pPr marL="0" marR="0" lvl="0" indent="0" algn="l" rtl="0">
                        <a:lnSpc>
                          <a:spcPct val="100000"/>
                        </a:lnSpc>
                        <a:spcBef>
                          <a:spcPts val="0"/>
                        </a:spcBef>
                        <a:spcAft>
                          <a:spcPts val="0"/>
                        </a:spcAft>
                        <a:buClr>
                          <a:srgbClr val="FFFFFF"/>
                        </a:buClr>
                        <a:buSzPts val="1900"/>
                        <a:buFont typeface="Calibri"/>
                        <a:buNone/>
                      </a:pPr>
                      <a:r>
                        <a:rPr lang="en-US" sz="1900" b="1" i="1" u="none" strike="noStrike" cap="none">
                          <a:solidFill>
                            <a:srgbClr val="FFFFFF"/>
                          </a:solidFill>
                          <a:latin typeface="Calibri"/>
                          <a:ea typeface="Calibri"/>
                          <a:cs typeface="Calibri"/>
                          <a:sym typeface="Calibri"/>
                        </a:rPr>
                        <a:t>un - not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900"/>
                        <a:buFont typeface="Calibri"/>
                        <a:buNone/>
                      </a:pPr>
                      <a:r>
                        <a:rPr lang="en-US" sz="1900" b="1" i="1" u="none" strike="noStrike" cap="none">
                          <a:solidFill>
                            <a:srgbClr val="FFFFFF"/>
                          </a:solidFill>
                          <a:latin typeface="Calibri"/>
                          <a:ea typeface="Calibri"/>
                          <a:cs typeface="Calibri"/>
                          <a:sym typeface="Calibri"/>
                        </a:rPr>
                        <a:t>re – again</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900"/>
                        <a:buFont typeface="Calibri"/>
                        <a:buNone/>
                      </a:pPr>
                      <a:r>
                        <a:rPr lang="en-US" sz="1900" b="1" i="1" u="none" strike="noStrike" cap="none">
                          <a:solidFill>
                            <a:srgbClr val="FFFFFF"/>
                          </a:solidFill>
                          <a:latin typeface="Calibri"/>
                          <a:ea typeface="Calibri"/>
                          <a:cs typeface="Calibri"/>
                          <a:sym typeface="Calibri"/>
                        </a:rPr>
                        <a:t>mis – badly, wrongly</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900"/>
                        <a:buFont typeface="Calibri"/>
                        <a:buNone/>
                      </a:pPr>
                      <a:r>
                        <a:rPr lang="en-US" sz="1900" b="1" i="1" u="none" strike="noStrike" cap="none">
                          <a:solidFill>
                            <a:srgbClr val="FFFFFF"/>
                          </a:solidFill>
                          <a:latin typeface="Calibri"/>
                          <a:ea typeface="Calibri"/>
                          <a:cs typeface="Calibri"/>
                          <a:sym typeface="Calibri"/>
                        </a:rPr>
                        <a:t>dis -  opposite, reverse the meaning</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able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bound</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behave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able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afraid</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call</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conduct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agreeable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beaten</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charge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count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appear</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broken</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count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fit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arm</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clear</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cycle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guide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charge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common</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flect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judge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close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cover</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fill</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lead</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comfort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7"/>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equal</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fresh</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match</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cover</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8"/>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fair</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form</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place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honest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9"/>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kind</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model</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print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infect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10"/>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pack</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print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spell</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loyal</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11"/>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selfish</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search</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take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dis</a:t>
                      </a:r>
                      <a:r>
                        <a:rPr lang="en-US" sz="1900" b="0" i="0" u="none" strike="noStrike" cap="none">
                          <a:solidFill>
                            <a:srgbClr val="000000"/>
                          </a:solidFill>
                          <a:latin typeface="Calibri"/>
                          <a:ea typeface="Calibri"/>
                          <a:cs typeface="Calibri"/>
                          <a:sym typeface="Calibri"/>
                        </a:rPr>
                        <a:t>obey</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12"/>
                  </a:ext>
                </a:extLst>
              </a:tr>
              <a:tr h="381000">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un</a:t>
                      </a:r>
                      <a:r>
                        <a:rPr lang="en-US" sz="1900" b="0" i="0" u="none" strike="noStrike" cap="none">
                          <a:solidFill>
                            <a:srgbClr val="000000"/>
                          </a:solidFill>
                          <a:latin typeface="Calibri"/>
                          <a:ea typeface="Calibri"/>
                          <a:cs typeface="Calibri"/>
                          <a:sym typeface="Calibri"/>
                        </a:rPr>
                        <a:t>steady</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re</a:t>
                      </a:r>
                      <a:r>
                        <a:rPr lang="en-US" sz="1900" b="0" i="0" u="none" strike="noStrike" cap="none">
                          <a:solidFill>
                            <a:srgbClr val="000000"/>
                          </a:solidFill>
                          <a:latin typeface="Calibri"/>
                          <a:ea typeface="Calibri"/>
                          <a:cs typeface="Calibri"/>
                          <a:sym typeface="Calibri"/>
                        </a:rPr>
                        <a:t>write</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a:solidFill>
                            <a:srgbClr val="FF0000"/>
                          </a:solidFill>
                          <a:latin typeface="Calibri"/>
                          <a:ea typeface="Calibri"/>
                          <a:cs typeface="Calibri"/>
                          <a:sym typeface="Calibri"/>
                        </a:rPr>
                        <a:t>mis</a:t>
                      </a:r>
                      <a:r>
                        <a:rPr lang="en-US" sz="1900" b="0" i="0" u="none" strike="noStrike" cap="none">
                          <a:solidFill>
                            <a:srgbClr val="000000"/>
                          </a:solidFill>
                          <a:latin typeface="Calibri"/>
                          <a:ea typeface="Calibri"/>
                          <a:cs typeface="Calibri"/>
                          <a:sym typeface="Calibri"/>
                        </a:rPr>
                        <a:t>trust</a:t>
                      </a:r>
                      <a:endParaRPr sz="150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FF0000"/>
                        </a:buClr>
                        <a:buSzPts val="1900"/>
                        <a:buFont typeface="Calibri"/>
                        <a:buNone/>
                      </a:pPr>
                      <a:r>
                        <a:rPr lang="en-US" sz="1900" b="0" i="0" u="none" strike="noStrike" cap="none" dirty="0">
                          <a:solidFill>
                            <a:srgbClr val="FF0000"/>
                          </a:solidFill>
                          <a:latin typeface="Calibri"/>
                          <a:ea typeface="Calibri"/>
                          <a:cs typeface="Calibri"/>
                          <a:sym typeface="Calibri"/>
                        </a:rPr>
                        <a:t>dis</a:t>
                      </a:r>
                      <a:r>
                        <a:rPr lang="en-US" sz="1900" b="0" i="0" u="none" strike="noStrike" cap="none" dirty="0">
                          <a:solidFill>
                            <a:srgbClr val="000000"/>
                          </a:solidFill>
                          <a:latin typeface="Calibri"/>
                          <a:ea typeface="Calibri"/>
                          <a:cs typeface="Calibri"/>
                          <a:sym typeface="Calibri"/>
                        </a:rPr>
                        <a:t>respect</a:t>
                      </a:r>
                      <a:endParaRPr sz="1500" dirty="0"/>
                    </a:p>
                  </a:txBody>
                  <a:tcPr marL="91475" marR="914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13"/>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graphicFrame>
        <p:nvGraphicFramePr>
          <p:cNvPr id="426" name="Google Shape;426;g16adb2c4509_1_292" descr="screenshot of a chart of suffixes"/>
          <p:cNvGraphicFramePr/>
          <p:nvPr>
            <p:extLst>
              <p:ext uri="{D42A27DB-BD31-4B8C-83A1-F6EECF244321}">
                <p14:modId xmlns:p14="http://schemas.microsoft.com/office/powerpoint/2010/main" val="553740062"/>
              </p:ext>
            </p:extLst>
          </p:nvPr>
        </p:nvGraphicFramePr>
        <p:xfrm>
          <a:off x="3034400" y="1143000"/>
          <a:ext cx="8728300" cy="5334140"/>
        </p:xfrm>
        <a:graphic>
          <a:graphicData uri="http://schemas.openxmlformats.org/drawingml/2006/table">
            <a:tbl>
              <a:tblPr firstRow="1" bandRow="1">
                <a:noFill/>
                <a:tableStyleId>{DD159B26-7D47-4753-A2EE-BFB2A0A571DA}</a:tableStyleId>
              </a:tblPr>
              <a:tblGrid>
                <a:gridCol w="2182075">
                  <a:extLst>
                    <a:ext uri="{9D8B030D-6E8A-4147-A177-3AD203B41FA5}">
                      <a16:colId xmlns:a16="http://schemas.microsoft.com/office/drawing/2014/main" val="20000"/>
                    </a:ext>
                  </a:extLst>
                </a:gridCol>
                <a:gridCol w="2182075">
                  <a:extLst>
                    <a:ext uri="{9D8B030D-6E8A-4147-A177-3AD203B41FA5}">
                      <a16:colId xmlns:a16="http://schemas.microsoft.com/office/drawing/2014/main" val="20001"/>
                    </a:ext>
                  </a:extLst>
                </a:gridCol>
                <a:gridCol w="2182075">
                  <a:extLst>
                    <a:ext uri="{9D8B030D-6E8A-4147-A177-3AD203B41FA5}">
                      <a16:colId xmlns:a16="http://schemas.microsoft.com/office/drawing/2014/main" val="20002"/>
                    </a:ext>
                  </a:extLst>
                </a:gridCol>
                <a:gridCol w="2182075">
                  <a:extLst>
                    <a:ext uri="{9D8B030D-6E8A-4147-A177-3AD203B41FA5}">
                      <a16:colId xmlns:a16="http://schemas.microsoft.com/office/drawing/2014/main" val="20003"/>
                    </a:ext>
                  </a:extLst>
                </a:gridCol>
              </a:tblGrid>
              <a:tr h="381000">
                <a:tc>
                  <a:txBody>
                    <a:bodyPr/>
                    <a:lstStyle/>
                    <a:p>
                      <a:pPr marL="0" marR="0" lvl="0" indent="0" algn="l" rtl="0">
                        <a:spcBef>
                          <a:spcPts val="0"/>
                        </a:spcBef>
                        <a:spcAft>
                          <a:spcPts val="0"/>
                        </a:spcAft>
                        <a:buNone/>
                      </a:pPr>
                      <a:r>
                        <a:rPr lang="en-US" sz="1900" i="1" u="none" strike="noStrike" cap="none"/>
                        <a:t>ly - </a:t>
                      </a:r>
                      <a:endParaRPr sz="1500"/>
                    </a:p>
                  </a:txBody>
                  <a:tcPr marL="91475" marR="91475" marT="45725" marB="45725"/>
                </a:tc>
                <a:tc>
                  <a:txBody>
                    <a:bodyPr/>
                    <a:lstStyle/>
                    <a:p>
                      <a:pPr marL="0" marR="0" lvl="0" indent="0" algn="l" rtl="0">
                        <a:spcBef>
                          <a:spcPts val="0"/>
                        </a:spcBef>
                        <a:spcAft>
                          <a:spcPts val="0"/>
                        </a:spcAft>
                        <a:buNone/>
                      </a:pPr>
                      <a:r>
                        <a:rPr lang="en-US" sz="1900" i="1"/>
                        <a:t>less - without</a:t>
                      </a:r>
                      <a:endParaRPr sz="1500"/>
                    </a:p>
                  </a:txBody>
                  <a:tcPr marL="91475" marR="91475" marT="45725" marB="45725"/>
                </a:tc>
                <a:tc>
                  <a:txBody>
                    <a:bodyPr/>
                    <a:lstStyle/>
                    <a:p>
                      <a:pPr marL="0" marR="0" lvl="0" indent="0" algn="l" rtl="0">
                        <a:spcBef>
                          <a:spcPts val="0"/>
                        </a:spcBef>
                        <a:spcAft>
                          <a:spcPts val="0"/>
                        </a:spcAft>
                        <a:buNone/>
                      </a:pPr>
                      <a:r>
                        <a:rPr lang="en-US" sz="1900" i="1"/>
                        <a:t>ful- </a:t>
                      </a:r>
                      <a:endParaRPr sz="1500"/>
                    </a:p>
                  </a:txBody>
                  <a:tcPr marL="91475" marR="91475" marT="45725" marB="45725"/>
                </a:tc>
                <a:tc>
                  <a:txBody>
                    <a:bodyPr/>
                    <a:lstStyle/>
                    <a:p>
                      <a:pPr marL="0" marR="0" lvl="0" indent="0" algn="l" rtl="0">
                        <a:spcBef>
                          <a:spcPts val="0"/>
                        </a:spcBef>
                        <a:spcAft>
                          <a:spcPts val="0"/>
                        </a:spcAft>
                        <a:buNone/>
                      </a:pPr>
                      <a:r>
                        <a:rPr lang="en-US" sz="1900" i="1"/>
                        <a:t>ness -</a:t>
                      </a:r>
                      <a:endParaRPr sz="1500"/>
                    </a:p>
                  </a:txBody>
                  <a:tcPr marL="91475" marR="91475" marT="45725" marB="45725"/>
                </a:tc>
                <a:extLst>
                  <a:ext uri="{0D108BD9-81ED-4DB2-BD59-A6C34878D82A}">
                    <a16:rowId xmlns:a16="http://schemas.microsoft.com/office/drawing/2014/main" val="10000"/>
                  </a:ext>
                </a:extLst>
              </a:tr>
              <a:tr h="381000">
                <a:tc>
                  <a:txBody>
                    <a:bodyPr/>
                    <a:lstStyle/>
                    <a:p>
                      <a:pPr marL="0" marR="0" lvl="0" indent="0" algn="l" rtl="0">
                        <a:spcBef>
                          <a:spcPts val="0"/>
                        </a:spcBef>
                        <a:spcAft>
                          <a:spcPts val="0"/>
                        </a:spcAft>
                        <a:buNone/>
                      </a:pPr>
                      <a:r>
                        <a:rPr lang="en-US" sz="1900"/>
                        <a:t>bad</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age</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care</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aware</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01"/>
                  </a:ext>
                </a:extLst>
              </a:tr>
              <a:tr h="381000">
                <a:tc>
                  <a:txBody>
                    <a:bodyPr/>
                    <a:lstStyle/>
                    <a:p>
                      <a:pPr marL="0" marR="0" lvl="0" indent="0" algn="l" rtl="0">
                        <a:spcBef>
                          <a:spcPts val="0"/>
                        </a:spcBef>
                        <a:spcAft>
                          <a:spcPts val="0"/>
                        </a:spcAft>
                        <a:buNone/>
                      </a:pPr>
                      <a:r>
                        <a:rPr lang="en-US" sz="1900"/>
                        <a:t>brave</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breath</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cheer</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close</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02"/>
                  </a:ext>
                </a:extLst>
              </a:tr>
              <a:tr h="381000">
                <a:tc>
                  <a:txBody>
                    <a:bodyPr/>
                    <a:lstStyle/>
                    <a:p>
                      <a:pPr marL="0" marR="0" lvl="0" indent="0" algn="l" rtl="0">
                        <a:spcBef>
                          <a:spcPts val="0"/>
                        </a:spcBef>
                        <a:spcAft>
                          <a:spcPts val="0"/>
                        </a:spcAft>
                        <a:buNone/>
                      </a:pPr>
                      <a:r>
                        <a:rPr lang="en-US" sz="1900"/>
                        <a:t>close</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care</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fear</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cool</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03"/>
                  </a:ext>
                </a:extLst>
              </a:tr>
              <a:tr h="381000">
                <a:tc>
                  <a:txBody>
                    <a:bodyPr/>
                    <a:lstStyle/>
                    <a:p>
                      <a:pPr marL="0" marR="0" lvl="0" indent="0" algn="l" rtl="0">
                        <a:spcBef>
                          <a:spcPts val="0"/>
                        </a:spcBef>
                        <a:spcAft>
                          <a:spcPts val="0"/>
                        </a:spcAft>
                        <a:buNone/>
                      </a:pPr>
                      <a:r>
                        <a:rPr lang="en-US" sz="1900"/>
                        <a:t>constant</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cease</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grace</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dark</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04"/>
                  </a:ext>
                </a:extLst>
              </a:tr>
              <a:tr h="381000">
                <a:tc>
                  <a:txBody>
                    <a:bodyPr/>
                    <a:lstStyle/>
                    <a:p>
                      <a:pPr marL="0" marR="0" lvl="0" indent="0" algn="l" rtl="0">
                        <a:spcBef>
                          <a:spcPts val="0"/>
                        </a:spcBef>
                        <a:spcAft>
                          <a:spcPts val="0"/>
                        </a:spcAft>
                        <a:buNone/>
                      </a:pPr>
                      <a:r>
                        <a:rPr lang="en-US" sz="1900"/>
                        <a:t>dead</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end</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harm</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firm</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05"/>
                  </a:ext>
                </a:extLst>
              </a:tr>
              <a:tr h="381000">
                <a:tc>
                  <a:txBody>
                    <a:bodyPr/>
                    <a:lstStyle/>
                    <a:p>
                      <a:pPr marL="0" marR="0" lvl="0" indent="0" algn="l" rtl="0">
                        <a:spcBef>
                          <a:spcPts val="0"/>
                        </a:spcBef>
                        <a:spcAft>
                          <a:spcPts val="0"/>
                        </a:spcAft>
                        <a:buNone/>
                      </a:pPr>
                      <a:r>
                        <a:rPr lang="en-US" sz="1900"/>
                        <a:t>direct</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help</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hope</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good</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06"/>
                  </a:ext>
                </a:extLst>
              </a:tr>
              <a:tr h="381000">
                <a:tc>
                  <a:txBody>
                    <a:bodyPr/>
                    <a:lstStyle/>
                    <a:p>
                      <a:pPr marL="0" marR="0" lvl="0" indent="0" algn="l" rtl="0">
                        <a:spcBef>
                          <a:spcPts val="0"/>
                        </a:spcBef>
                        <a:spcAft>
                          <a:spcPts val="0"/>
                        </a:spcAft>
                        <a:buNone/>
                      </a:pPr>
                      <a:r>
                        <a:rPr lang="en-US" sz="1900"/>
                        <a:t>eager</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home</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peace</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open</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07"/>
                  </a:ext>
                </a:extLst>
              </a:tr>
              <a:tr h="381000">
                <a:tc>
                  <a:txBody>
                    <a:bodyPr/>
                    <a:lstStyle/>
                    <a:p>
                      <a:pPr marL="0" marR="0" lvl="0" indent="0" algn="l" rtl="0">
                        <a:spcBef>
                          <a:spcPts val="0"/>
                        </a:spcBef>
                        <a:spcAft>
                          <a:spcPts val="0"/>
                        </a:spcAft>
                        <a:buNone/>
                      </a:pPr>
                      <a:r>
                        <a:rPr lang="en-US" sz="1900"/>
                        <a:t>final</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law</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play</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ripe</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08"/>
                  </a:ext>
                </a:extLst>
              </a:tr>
              <a:tr h="381000">
                <a:tc>
                  <a:txBody>
                    <a:bodyPr/>
                    <a:lstStyle/>
                    <a:p>
                      <a:pPr marL="0" marR="0" lvl="0" indent="0" algn="l" rtl="0">
                        <a:spcBef>
                          <a:spcPts val="0"/>
                        </a:spcBef>
                        <a:spcAft>
                          <a:spcPts val="0"/>
                        </a:spcAft>
                        <a:buNone/>
                      </a:pPr>
                      <a:r>
                        <a:rPr lang="en-US" sz="1900"/>
                        <a:t>frequent</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pain</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power</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sick</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09"/>
                  </a:ext>
                </a:extLst>
              </a:tr>
              <a:tr h="381000">
                <a:tc>
                  <a:txBody>
                    <a:bodyPr/>
                    <a:lstStyle/>
                    <a:p>
                      <a:pPr marL="0" marR="0" lvl="0" indent="0" algn="l" rtl="0">
                        <a:spcBef>
                          <a:spcPts val="0"/>
                        </a:spcBef>
                        <a:spcAft>
                          <a:spcPts val="0"/>
                        </a:spcAft>
                        <a:buNone/>
                      </a:pPr>
                      <a:r>
                        <a:rPr lang="en-US" sz="1900"/>
                        <a:t>loud</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power</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thought</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sharp</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10"/>
                  </a:ext>
                </a:extLst>
              </a:tr>
              <a:tr h="381000">
                <a:tc>
                  <a:txBody>
                    <a:bodyPr/>
                    <a:lstStyle/>
                    <a:p>
                      <a:pPr marL="0" marR="0" lvl="0" indent="0" algn="l" rtl="0">
                        <a:spcBef>
                          <a:spcPts val="0"/>
                        </a:spcBef>
                        <a:spcAft>
                          <a:spcPts val="0"/>
                        </a:spcAft>
                        <a:buNone/>
                      </a:pPr>
                      <a:r>
                        <a:rPr lang="en-US" sz="1900"/>
                        <a:t>loyal</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price</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truth</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stiff</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11"/>
                  </a:ext>
                </a:extLst>
              </a:tr>
              <a:tr h="381000">
                <a:tc>
                  <a:txBody>
                    <a:bodyPr/>
                    <a:lstStyle/>
                    <a:p>
                      <a:pPr marL="0" marR="0" lvl="0" indent="0" algn="l" rtl="0">
                        <a:spcBef>
                          <a:spcPts val="0"/>
                        </a:spcBef>
                        <a:spcAft>
                          <a:spcPts val="0"/>
                        </a:spcAft>
                        <a:buNone/>
                      </a:pPr>
                      <a:r>
                        <a:rPr lang="en-US" sz="1900"/>
                        <a:t>proud</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reck</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use</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a:t>still</a:t>
                      </a:r>
                      <a:r>
                        <a:rPr lang="en-US" sz="1900">
                          <a:solidFill>
                            <a:srgbClr val="FF0000"/>
                          </a:solidFill>
                        </a:rPr>
                        <a:t>ness</a:t>
                      </a:r>
                      <a:endParaRPr sz="1500"/>
                    </a:p>
                  </a:txBody>
                  <a:tcPr marL="91475" marR="91475" marT="45725" marB="45725"/>
                </a:tc>
                <a:extLst>
                  <a:ext uri="{0D108BD9-81ED-4DB2-BD59-A6C34878D82A}">
                    <a16:rowId xmlns:a16="http://schemas.microsoft.com/office/drawing/2014/main" val="10012"/>
                  </a:ext>
                </a:extLst>
              </a:tr>
              <a:tr h="381000">
                <a:tc>
                  <a:txBody>
                    <a:bodyPr/>
                    <a:lstStyle/>
                    <a:p>
                      <a:pPr marL="0" marR="0" lvl="0" indent="0" algn="l" rtl="0">
                        <a:spcBef>
                          <a:spcPts val="0"/>
                        </a:spcBef>
                        <a:spcAft>
                          <a:spcPts val="0"/>
                        </a:spcAft>
                        <a:buNone/>
                      </a:pPr>
                      <a:r>
                        <a:rPr lang="en-US" sz="1900"/>
                        <a:t>smooth</a:t>
                      </a:r>
                      <a:r>
                        <a:rPr lang="en-US" sz="1900">
                          <a:solidFill>
                            <a:srgbClr val="FF0000"/>
                          </a:solidFill>
                        </a:rPr>
                        <a:t>ly</a:t>
                      </a:r>
                      <a:endParaRPr sz="1500"/>
                    </a:p>
                  </a:txBody>
                  <a:tcPr marL="91475" marR="91475" marT="45725" marB="45725"/>
                </a:tc>
                <a:tc>
                  <a:txBody>
                    <a:bodyPr/>
                    <a:lstStyle/>
                    <a:p>
                      <a:pPr marL="0" marR="0" lvl="0" indent="0" algn="l" rtl="0">
                        <a:spcBef>
                          <a:spcPts val="0"/>
                        </a:spcBef>
                        <a:spcAft>
                          <a:spcPts val="0"/>
                        </a:spcAft>
                        <a:buNone/>
                      </a:pPr>
                      <a:r>
                        <a:rPr lang="en-US" sz="1900"/>
                        <a:t>taste</a:t>
                      </a:r>
                      <a:r>
                        <a:rPr lang="en-US" sz="1900">
                          <a:solidFill>
                            <a:srgbClr val="FF0000"/>
                          </a:solidFill>
                        </a:rPr>
                        <a:t>less</a:t>
                      </a:r>
                      <a:endParaRPr sz="1500"/>
                    </a:p>
                  </a:txBody>
                  <a:tcPr marL="91475" marR="91475" marT="45725" marB="45725"/>
                </a:tc>
                <a:tc>
                  <a:txBody>
                    <a:bodyPr/>
                    <a:lstStyle/>
                    <a:p>
                      <a:pPr marL="0" marR="0" lvl="0" indent="0" algn="l" rtl="0">
                        <a:spcBef>
                          <a:spcPts val="0"/>
                        </a:spcBef>
                        <a:spcAft>
                          <a:spcPts val="0"/>
                        </a:spcAft>
                        <a:buNone/>
                      </a:pPr>
                      <a:r>
                        <a:rPr lang="en-US" sz="1900"/>
                        <a:t>wonder</a:t>
                      </a:r>
                      <a:r>
                        <a:rPr lang="en-US" sz="1900">
                          <a:solidFill>
                            <a:srgbClr val="FF0000"/>
                          </a:solidFill>
                        </a:rPr>
                        <a:t>ful</a:t>
                      </a:r>
                      <a:endParaRPr sz="1500"/>
                    </a:p>
                  </a:txBody>
                  <a:tcPr marL="91475" marR="91475" marT="45725" marB="45725"/>
                </a:tc>
                <a:tc>
                  <a:txBody>
                    <a:bodyPr/>
                    <a:lstStyle/>
                    <a:p>
                      <a:pPr marL="0" marR="0" lvl="0" indent="0" algn="l" rtl="0">
                        <a:spcBef>
                          <a:spcPts val="0"/>
                        </a:spcBef>
                        <a:spcAft>
                          <a:spcPts val="0"/>
                        </a:spcAft>
                        <a:buNone/>
                      </a:pPr>
                      <a:r>
                        <a:rPr lang="en-US" sz="1900" dirty="0"/>
                        <a:t>weak</a:t>
                      </a:r>
                      <a:r>
                        <a:rPr lang="en-US" sz="1900" dirty="0">
                          <a:solidFill>
                            <a:srgbClr val="FF0000"/>
                          </a:solidFill>
                        </a:rPr>
                        <a:t>ness</a:t>
                      </a:r>
                      <a:endParaRPr sz="1500" dirty="0"/>
                    </a:p>
                  </a:txBody>
                  <a:tcPr marL="91475" marR="91475" marT="45725" marB="45725"/>
                </a:tc>
                <a:extLst>
                  <a:ext uri="{0D108BD9-81ED-4DB2-BD59-A6C34878D82A}">
                    <a16:rowId xmlns:a16="http://schemas.microsoft.com/office/drawing/2014/main" val="10013"/>
                  </a:ext>
                </a:extLst>
              </a:tr>
            </a:tbl>
          </a:graphicData>
        </a:graphic>
      </p:graphicFrame>
      <p:sp>
        <p:nvSpPr>
          <p:cNvPr id="2" name="Title 1"/>
          <p:cNvSpPr>
            <a:spLocks noGrp="1"/>
          </p:cNvSpPr>
          <p:nvPr>
            <p:ph type="title"/>
          </p:nvPr>
        </p:nvSpPr>
        <p:spPr/>
        <p:txBody>
          <a:bodyPr>
            <a:normAutofit fontScale="90000"/>
          </a:bodyPr>
          <a:lstStyle/>
          <a:p>
            <a:r>
              <a:rPr lang="en-US" sz="4400" b="1" dirty="0">
                <a:solidFill>
                  <a:srgbClr val="003B71"/>
                </a:solidFill>
                <a:latin typeface="Times New Roman"/>
                <a:ea typeface="Times New Roman"/>
                <a:cs typeface="Times New Roman"/>
                <a:sym typeface="Times New Roman"/>
              </a:rPr>
              <a:t>Vocabulary Notebooks and Routines (3 of 14)</a:t>
            </a:r>
            <a:r>
              <a:rPr lang="en-US" b="1" dirty="0">
                <a:solidFill>
                  <a:srgbClr val="003B71"/>
                </a:solidFill>
                <a:latin typeface="Times New Roman"/>
                <a:ea typeface="Times New Roman"/>
                <a:cs typeface="Times New Roman"/>
                <a:sym typeface="Times New Roman"/>
              </a:rPr>
              <a:t/>
            </a:r>
            <a:br>
              <a:rPr lang="en-US" b="1" dirty="0">
                <a:solidFill>
                  <a:srgbClr val="003B71"/>
                </a:solidFill>
                <a:latin typeface="Times New Roman"/>
                <a:ea typeface="Times New Roman"/>
                <a:cs typeface="Times New Roman"/>
                <a:sym typeface="Times New Roman"/>
              </a:rPr>
            </a:br>
            <a:endParaRPr lang="en-US" dirty="0"/>
          </a:p>
        </p:txBody>
      </p:sp>
      <p:sp>
        <p:nvSpPr>
          <p:cNvPr id="427" name="Google Shape;427;g16adb2c4509_1_292"/>
          <p:cNvSpPr>
            <a:spLocks noGrp="1"/>
          </p:cNvSpPr>
          <p:nvPr>
            <p:ph type="body" idx="4294967295"/>
          </p:nvPr>
        </p:nvSpPr>
        <p:spPr>
          <a:xfrm>
            <a:off x="0" y="1371600"/>
            <a:ext cx="2673350" cy="2362200"/>
          </a:xfrm>
          <a:prstGeom prst="roundRect">
            <a:avLst>
              <a:gd name="adj" fmla="val 16667"/>
            </a:avLst>
          </a:prstGeom>
          <a:solidFill>
            <a:srgbClr val="EDEDED"/>
          </a:solidFill>
          <a:ln>
            <a:noFill/>
          </a:ln>
        </p:spPr>
        <p:txBody>
          <a:bodyPr spcFirstLastPara="1" wrap="square" lIns="91425" tIns="45700" rIns="91425" bIns="45700" anchor="t" anchorCtr="0">
            <a:normAutofit fontScale="25000" lnSpcReduction="20000"/>
          </a:bodyPr>
          <a:lstStyle/>
          <a:p>
            <a:pPr marL="241300" lvl="0" indent="-241300" algn="ctr" rtl="0">
              <a:lnSpc>
                <a:spcPct val="90000"/>
              </a:lnSpc>
              <a:spcBef>
                <a:spcPts val="0"/>
              </a:spcBef>
              <a:spcAft>
                <a:spcPts val="0"/>
              </a:spcAft>
              <a:buClr>
                <a:srgbClr val="0033CC"/>
              </a:buClr>
              <a:buSzPct val="26896"/>
              <a:buNone/>
            </a:pPr>
            <a:r>
              <a:rPr lang="en-US" sz="14500" b="1">
                <a:solidFill>
                  <a:srgbClr val="0033CC"/>
                </a:solidFill>
              </a:rPr>
              <a:t>Suffixes: </a:t>
            </a:r>
            <a:r>
              <a:rPr lang="en-US" sz="9700" b="1">
                <a:solidFill>
                  <a:srgbClr val="0033CC"/>
                </a:solidFill>
              </a:rPr>
              <a:t>A word part affixed to the end of a word or root, which indicates the part of speech.</a:t>
            </a:r>
            <a:endParaRPr sz="8700"/>
          </a:p>
          <a:p>
            <a:pPr marL="241300" lvl="0" indent="-241300" algn="ctr" rtl="0">
              <a:lnSpc>
                <a:spcPct val="90000"/>
              </a:lnSpc>
              <a:spcBef>
                <a:spcPts val="1100"/>
              </a:spcBef>
              <a:spcAft>
                <a:spcPts val="0"/>
              </a:spcAft>
              <a:buClr>
                <a:schemeClr val="dk1"/>
              </a:buClr>
              <a:buSzPct val="100000"/>
              <a:buNone/>
            </a:pPr>
            <a:endParaRPr sz="4000"/>
          </a:p>
          <a:p>
            <a:pPr marL="241300" lvl="0" indent="-241300" algn="l" rtl="0">
              <a:lnSpc>
                <a:spcPct val="90000"/>
              </a:lnSpc>
              <a:spcBef>
                <a:spcPts val="1100"/>
              </a:spcBef>
              <a:spcAft>
                <a:spcPts val="0"/>
              </a:spcAft>
              <a:buClr>
                <a:schemeClr val="dk1"/>
              </a:buClr>
              <a:buSzPct val="1000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graphicFrame>
        <p:nvGraphicFramePr>
          <p:cNvPr id="433" name="Google Shape;433;g16adb2c4509_1_299" descr="screenshot of a chart with greek and latin roots"/>
          <p:cNvGraphicFramePr/>
          <p:nvPr>
            <p:extLst>
              <p:ext uri="{D42A27DB-BD31-4B8C-83A1-F6EECF244321}">
                <p14:modId xmlns:p14="http://schemas.microsoft.com/office/powerpoint/2010/main" val="52166370"/>
              </p:ext>
            </p:extLst>
          </p:nvPr>
        </p:nvGraphicFramePr>
        <p:xfrm>
          <a:off x="2863950" y="1303868"/>
          <a:ext cx="9213725" cy="5088300"/>
        </p:xfrm>
        <a:graphic>
          <a:graphicData uri="http://schemas.openxmlformats.org/drawingml/2006/table">
            <a:tbl>
              <a:tblPr firstRow="1" bandRow="1">
                <a:noFill/>
                <a:tableStyleId>{DD159B26-7D47-4753-A2EE-BFB2A0A571DA}</a:tableStyleId>
              </a:tblPr>
              <a:tblGrid>
                <a:gridCol w="1997600">
                  <a:extLst>
                    <a:ext uri="{9D8B030D-6E8A-4147-A177-3AD203B41FA5}">
                      <a16:colId xmlns:a16="http://schemas.microsoft.com/office/drawing/2014/main" val="20000"/>
                    </a:ext>
                  </a:extLst>
                </a:gridCol>
                <a:gridCol w="2405375">
                  <a:extLst>
                    <a:ext uri="{9D8B030D-6E8A-4147-A177-3AD203B41FA5}">
                      <a16:colId xmlns:a16="http://schemas.microsoft.com/office/drawing/2014/main" val="20001"/>
                    </a:ext>
                  </a:extLst>
                </a:gridCol>
                <a:gridCol w="2405375">
                  <a:extLst>
                    <a:ext uri="{9D8B030D-6E8A-4147-A177-3AD203B41FA5}">
                      <a16:colId xmlns:a16="http://schemas.microsoft.com/office/drawing/2014/main" val="20002"/>
                    </a:ext>
                  </a:extLst>
                </a:gridCol>
                <a:gridCol w="2405375">
                  <a:extLst>
                    <a:ext uri="{9D8B030D-6E8A-4147-A177-3AD203B41FA5}">
                      <a16:colId xmlns:a16="http://schemas.microsoft.com/office/drawing/2014/main" val="20003"/>
                    </a:ext>
                  </a:extLst>
                </a:gridCol>
              </a:tblGrid>
              <a:tr h="701050">
                <a:tc>
                  <a:txBody>
                    <a:bodyPr/>
                    <a:lstStyle/>
                    <a:p>
                      <a:pPr marL="0" marR="0" lvl="0" indent="0" algn="l" rtl="0">
                        <a:spcBef>
                          <a:spcPts val="0"/>
                        </a:spcBef>
                        <a:spcAft>
                          <a:spcPts val="0"/>
                        </a:spcAft>
                        <a:buNone/>
                      </a:pPr>
                      <a:r>
                        <a:rPr lang="en-US" sz="2000" i="1"/>
                        <a:t>cred- “ to believe” </a:t>
                      </a:r>
                      <a:endParaRPr sz="2000" i="1"/>
                    </a:p>
                  </a:txBody>
                  <a:tcPr marL="91475" marR="91475" marT="45725" marB="45725"/>
                </a:tc>
                <a:tc>
                  <a:txBody>
                    <a:bodyPr/>
                    <a:lstStyle/>
                    <a:p>
                      <a:pPr marL="0" marR="0" lvl="0" indent="0" algn="l" rtl="0">
                        <a:spcBef>
                          <a:spcPts val="0"/>
                        </a:spcBef>
                        <a:spcAft>
                          <a:spcPts val="0"/>
                        </a:spcAft>
                        <a:buNone/>
                      </a:pPr>
                      <a:r>
                        <a:rPr lang="en-US" sz="2000" i="1"/>
                        <a:t>graph – “ to write”</a:t>
                      </a:r>
                      <a:endParaRPr sz="1500"/>
                    </a:p>
                  </a:txBody>
                  <a:tcPr marL="91475" marR="91475" marT="45725" marB="45725"/>
                </a:tc>
                <a:tc>
                  <a:txBody>
                    <a:bodyPr/>
                    <a:lstStyle/>
                    <a:p>
                      <a:pPr marL="0" marR="0" lvl="0" indent="0" algn="l" rtl="0">
                        <a:spcBef>
                          <a:spcPts val="0"/>
                        </a:spcBef>
                        <a:spcAft>
                          <a:spcPts val="0"/>
                        </a:spcAft>
                        <a:buNone/>
                      </a:pPr>
                      <a:r>
                        <a:rPr lang="en-US" sz="2000" i="1"/>
                        <a:t>corp – “body”</a:t>
                      </a:r>
                      <a:endParaRPr sz="1500"/>
                    </a:p>
                  </a:txBody>
                  <a:tcPr marL="91475" marR="91475" marT="45725" marB="45725"/>
                </a:tc>
                <a:tc>
                  <a:txBody>
                    <a:bodyPr/>
                    <a:lstStyle/>
                    <a:p>
                      <a:pPr marL="0" marR="0" lvl="0" indent="0" algn="l" rtl="0">
                        <a:spcBef>
                          <a:spcPts val="0"/>
                        </a:spcBef>
                        <a:spcAft>
                          <a:spcPts val="0"/>
                        </a:spcAft>
                        <a:buNone/>
                      </a:pPr>
                      <a:r>
                        <a:rPr lang="en-US" sz="2000" i="1"/>
                        <a:t>cap  - “head”</a:t>
                      </a:r>
                      <a:endParaRPr sz="2000" i="1"/>
                    </a:p>
                  </a:txBody>
                  <a:tcPr marL="91475" marR="91475" marT="45725" marB="45725"/>
                </a:tc>
                <a:extLst>
                  <a:ext uri="{0D108BD9-81ED-4DB2-BD59-A6C34878D82A}">
                    <a16:rowId xmlns:a16="http://schemas.microsoft.com/office/drawing/2014/main" val="10000"/>
                  </a:ext>
                </a:extLst>
              </a:tr>
              <a:tr h="438725">
                <a:tc>
                  <a:txBody>
                    <a:bodyPr/>
                    <a:lstStyle/>
                    <a:p>
                      <a:pPr marL="0" marR="0" lvl="0" indent="0" algn="l" rtl="0">
                        <a:spcBef>
                          <a:spcPts val="0"/>
                        </a:spcBef>
                        <a:spcAft>
                          <a:spcPts val="0"/>
                        </a:spcAft>
                        <a:buNone/>
                      </a:pPr>
                      <a:r>
                        <a:rPr lang="en-US" sz="2000">
                          <a:solidFill>
                            <a:srgbClr val="FF0000"/>
                          </a:solidFill>
                        </a:rPr>
                        <a:t>cred</a:t>
                      </a:r>
                      <a:r>
                        <a:rPr lang="en-US" sz="2000"/>
                        <a:t>it</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solidFill>
                            <a:srgbClr val="FF0000"/>
                          </a:solidFill>
                        </a:rPr>
                        <a:t>graph</a:t>
                      </a:r>
                      <a:endParaRPr sz="1500"/>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corp</a:t>
                      </a:r>
                      <a:r>
                        <a:rPr lang="en-US" sz="2000"/>
                        <a:t>se</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cap</a:t>
                      </a:r>
                      <a:r>
                        <a:rPr lang="en-US" sz="2000"/>
                        <a:t>ital</a:t>
                      </a:r>
                      <a:endParaRPr sz="2000">
                        <a:solidFill>
                          <a:srgbClr val="FF0000"/>
                        </a:solidFill>
                      </a:endParaRPr>
                    </a:p>
                  </a:txBody>
                  <a:tcPr marL="91475" marR="91475" marT="45725" marB="45725"/>
                </a:tc>
                <a:extLst>
                  <a:ext uri="{0D108BD9-81ED-4DB2-BD59-A6C34878D82A}">
                    <a16:rowId xmlns:a16="http://schemas.microsoft.com/office/drawing/2014/main" val="10001"/>
                  </a:ext>
                </a:extLst>
              </a:tr>
              <a:tr h="438725">
                <a:tc>
                  <a:txBody>
                    <a:bodyPr/>
                    <a:lstStyle/>
                    <a:p>
                      <a:pPr marL="0" marR="0" lvl="0" indent="0" algn="l" rtl="0">
                        <a:spcBef>
                          <a:spcPts val="0"/>
                        </a:spcBef>
                        <a:spcAft>
                          <a:spcPts val="0"/>
                        </a:spcAft>
                        <a:buNone/>
                      </a:pPr>
                      <a:r>
                        <a:rPr lang="en-US" sz="2000">
                          <a:solidFill>
                            <a:srgbClr val="FF0000"/>
                          </a:solidFill>
                        </a:rPr>
                        <a:t>cred</a:t>
                      </a:r>
                      <a:r>
                        <a:rPr lang="en-US" sz="2000"/>
                        <a:t>ible</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t>para</a:t>
                      </a:r>
                      <a:r>
                        <a:rPr lang="en-US" sz="2000">
                          <a:solidFill>
                            <a:srgbClr val="FF0000"/>
                          </a:solidFill>
                        </a:rPr>
                        <a:t>graph</a:t>
                      </a:r>
                      <a:endParaRPr sz="1500"/>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corp</a:t>
                      </a:r>
                      <a:r>
                        <a:rPr lang="en-US" sz="2000"/>
                        <a:t>s</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cap</a:t>
                      </a:r>
                      <a:r>
                        <a:rPr lang="en-US" sz="2000"/>
                        <a:t>tain</a:t>
                      </a:r>
                      <a:endParaRPr sz="2000">
                        <a:solidFill>
                          <a:srgbClr val="FF0000"/>
                        </a:solidFill>
                      </a:endParaRPr>
                    </a:p>
                  </a:txBody>
                  <a:tcPr marL="91475" marR="91475" marT="45725" marB="45725"/>
                </a:tc>
                <a:extLst>
                  <a:ext uri="{0D108BD9-81ED-4DB2-BD59-A6C34878D82A}">
                    <a16:rowId xmlns:a16="http://schemas.microsoft.com/office/drawing/2014/main" val="10002"/>
                  </a:ext>
                </a:extLst>
              </a:tr>
              <a:tr h="438725">
                <a:tc>
                  <a:txBody>
                    <a:bodyPr/>
                    <a:lstStyle/>
                    <a:p>
                      <a:pPr marL="0" marR="0" lvl="0" indent="0" algn="l" rtl="0">
                        <a:spcBef>
                          <a:spcPts val="0"/>
                        </a:spcBef>
                        <a:spcAft>
                          <a:spcPts val="0"/>
                        </a:spcAft>
                        <a:buNone/>
                      </a:pPr>
                      <a:r>
                        <a:rPr lang="en-US" sz="2000">
                          <a:solidFill>
                            <a:srgbClr val="FF0000"/>
                          </a:solidFill>
                        </a:rPr>
                        <a:t>cred</a:t>
                      </a:r>
                      <a:r>
                        <a:rPr lang="en-US" sz="2000"/>
                        <a:t>entials</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t>auto</a:t>
                      </a:r>
                      <a:r>
                        <a:rPr lang="en-US" sz="2000">
                          <a:solidFill>
                            <a:srgbClr val="FF0000"/>
                          </a:solidFill>
                        </a:rPr>
                        <a:t>graph</a:t>
                      </a:r>
                      <a:endParaRPr sz="1500"/>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corp</a:t>
                      </a:r>
                      <a:r>
                        <a:rPr lang="en-US" sz="2000"/>
                        <a:t>oral</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cap</a:t>
                      </a:r>
                      <a:r>
                        <a:rPr lang="en-US" sz="2000"/>
                        <a:t>itol</a:t>
                      </a:r>
                      <a:endParaRPr sz="2000">
                        <a:solidFill>
                          <a:srgbClr val="FF0000"/>
                        </a:solidFill>
                      </a:endParaRPr>
                    </a:p>
                  </a:txBody>
                  <a:tcPr marL="91475" marR="91475" marT="45725" marB="45725"/>
                </a:tc>
                <a:extLst>
                  <a:ext uri="{0D108BD9-81ED-4DB2-BD59-A6C34878D82A}">
                    <a16:rowId xmlns:a16="http://schemas.microsoft.com/office/drawing/2014/main" val="10003"/>
                  </a:ext>
                </a:extLst>
              </a:tr>
              <a:tr h="438725">
                <a:tc>
                  <a:txBody>
                    <a:bodyPr/>
                    <a:lstStyle/>
                    <a:p>
                      <a:pPr marL="0" marR="0" lvl="0" indent="0" algn="l" rtl="0">
                        <a:spcBef>
                          <a:spcPts val="0"/>
                        </a:spcBef>
                        <a:spcAft>
                          <a:spcPts val="0"/>
                        </a:spcAft>
                        <a:buNone/>
                      </a:pPr>
                      <a:r>
                        <a:rPr lang="en-US" sz="2000"/>
                        <a:t>in</a:t>
                      </a:r>
                      <a:r>
                        <a:rPr lang="en-US" sz="2000">
                          <a:solidFill>
                            <a:srgbClr val="FF0000"/>
                          </a:solidFill>
                        </a:rPr>
                        <a:t>cred</a:t>
                      </a:r>
                      <a:r>
                        <a:rPr lang="en-US" sz="2000"/>
                        <a:t>ible</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t>dia</a:t>
                      </a:r>
                      <a:r>
                        <a:rPr lang="en-US" sz="2000">
                          <a:solidFill>
                            <a:srgbClr val="FF0000"/>
                          </a:solidFill>
                        </a:rPr>
                        <a:t>graph</a:t>
                      </a:r>
                      <a:endParaRPr sz="1500"/>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corp</a:t>
                      </a:r>
                      <a:r>
                        <a:rPr lang="en-US" sz="2000"/>
                        <a:t>oration</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cap</a:t>
                      </a:r>
                      <a:r>
                        <a:rPr lang="en-US" sz="2000"/>
                        <a:t>italize</a:t>
                      </a:r>
                      <a:endParaRPr sz="2000">
                        <a:solidFill>
                          <a:srgbClr val="FF0000"/>
                        </a:solidFill>
                      </a:endParaRPr>
                    </a:p>
                  </a:txBody>
                  <a:tcPr marL="91475" marR="91475" marT="45725" marB="45725"/>
                </a:tc>
                <a:extLst>
                  <a:ext uri="{0D108BD9-81ED-4DB2-BD59-A6C34878D82A}">
                    <a16:rowId xmlns:a16="http://schemas.microsoft.com/office/drawing/2014/main" val="10004"/>
                  </a:ext>
                </a:extLst>
              </a:tr>
              <a:tr h="438725">
                <a:tc>
                  <a:txBody>
                    <a:bodyPr/>
                    <a:lstStyle/>
                    <a:p>
                      <a:pPr marL="0" marR="0" lvl="0" indent="0" algn="l" rtl="0">
                        <a:spcBef>
                          <a:spcPts val="0"/>
                        </a:spcBef>
                        <a:spcAft>
                          <a:spcPts val="0"/>
                        </a:spcAft>
                        <a:buNone/>
                      </a:pPr>
                      <a:r>
                        <a:rPr lang="en-US" sz="2000"/>
                        <a:t>ac</a:t>
                      </a:r>
                      <a:r>
                        <a:rPr lang="en-US" sz="2000">
                          <a:solidFill>
                            <a:srgbClr val="FF0000"/>
                          </a:solidFill>
                        </a:rPr>
                        <a:t>cred</a:t>
                      </a:r>
                      <a:r>
                        <a:rPr lang="en-US" sz="2000"/>
                        <a:t>ited</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solidFill>
                            <a:srgbClr val="FF0000"/>
                          </a:solidFill>
                        </a:rPr>
                        <a:t>graph</a:t>
                      </a:r>
                      <a:r>
                        <a:rPr lang="en-US" sz="2000"/>
                        <a:t>ics</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corp</a:t>
                      </a:r>
                      <a:r>
                        <a:rPr lang="en-US" sz="2000"/>
                        <a:t>us</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cap</a:t>
                      </a:r>
                      <a:r>
                        <a:rPr lang="en-US" sz="2000"/>
                        <a:t>itulate</a:t>
                      </a:r>
                      <a:endParaRPr sz="2000">
                        <a:solidFill>
                          <a:srgbClr val="FF0000"/>
                        </a:solidFill>
                      </a:endParaRPr>
                    </a:p>
                  </a:txBody>
                  <a:tcPr marL="91475" marR="91475" marT="45725" marB="45725"/>
                </a:tc>
                <a:extLst>
                  <a:ext uri="{0D108BD9-81ED-4DB2-BD59-A6C34878D82A}">
                    <a16:rowId xmlns:a16="http://schemas.microsoft.com/office/drawing/2014/main" val="10005"/>
                  </a:ext>
                </a:extLst>
              </a:tr>
              <a:tr h="438725">
                <a:tc>
                  <a:txBody>
                    <a:bodyPr/>
                    <a:lstStyle/>
                    <a:p>
                      <a:pPr marL="0" marR="0" lvl="0" indent="0" algn="l" rtl="0">
                        <a:spcBef>
                          <a:spcPts val="0"/>
                        </a:spcBef>
                        <a:spcAft>
                          <a:spcPts val="0"/>
                        </a:spcAft>
                        <a:buNone/>
                      </a:pPr>
                      <a:r>
                        <a:rPr lang="en-US" sz="2000">
                          <a:solidFill>
                            <a:srgbClr val="FF0000"/>
                          </a:solidFill>
                        </a:rPr>
                        <a:t>cred</a:t>
                      </a:r>
                      <a:r>
                        <a:rPr lang="en-US" sz="2000"/>
                        <a:t>ulous</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t>topo</a:t>
                      </a:r>
                      <a:r>
                        <a:rPr lang="en-US" sz="2000">
                          <a:solidFill>
                            <a:srgbClr val="FF0000"/>
                          </a:solidFill>
                        </a:rPr>
                        <a:t>graph</a:t>
                      </a:r>
                      <a:r>
                        <a:rPr lang="en-US" sz="2000"/>
                        <a:t>y</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corp</a:t>
                      </a:r>
                      <a:r>
                        <a:rPr lang="en-US" sz="2000"/>
                        <a:t>ulent</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t>de</a:t>
                      </a:r>
                      <a:r>
                        <a:rPr lang="en-US" sz="2000">
                          <a:solidFill>
                            <a:srgbClr val="FF0000"/>
                          </a:solidFill>
                        </a:rPr>
                        <a:t>cap</a:t>
                      </a:r>
                      <a:r>
                        <a:rPr lang="en-US" sz="2000"/>
                        <a:t>itate</a:t>
                      </a:r>
                      <a:endParaRPr sz="2000">
                        <a:solidFill>
                          <a:srgbClr val="FF0000"/>
                        </a:solidFill>
                      </a:endParaRPr>
                    </a:p>
                  </a:txBody>
                  <a:tcPr marL="91475" marR="91475" marT="45725" marB="45725"/>
                </a:tc>
                <a:extLst>
                  <a:ext uri="{0D108BD9-81ED-4DB2-BD59-A6C34878D82A}">
                    <a16:rowId xmlns:a16="http://schemas.microsoft.com/office/drawing/2014/main" val="10006"/>
                  </a:ext>
                </a:extLst>
              </a:tr>
              <a:tr h="438725">
                <a:tc>
                  <a:txBody>
                    <a:bodyPr/>
                    <a:lstStyle/>
                    <a:p>
                      <a:pPr marL="0" marR="0" lvl="0" indent="0" algn="l" rtl="0">
                        <a:spcBef>
                          <a:spcPts val="0"/>
                        </a:spcBef>
                        <a:spcAft>
                          <a:spcPts val="0"/>
                        </a:spcAft>
                        <a:buNone/>
                      </a:pPr>
                      <a:endParaRPr sz="1900"/>
                    </a:p>
                  </a:txBody>
                  <a:tcPr marL="91475" marR="91475" marT="45725" marB="45725"/>
                </a:tc>
                <a:tc>
                  <a:txBody>
                    <a:bodyPr/>
                    <a:lstStyle/>
                    <a:p>
                      <a:pPr marL="0" marR="0" lvl="0" indent="0" algn="l" rtl="0">
                        <a:spcBef>
                          <a:spcPts val="0"/>
                        </a:spcBef>
                        <a:spcAft>
                          <a:spcPts val="0"/>
                        </a:spcAft>
                        <a:buNone/>
                      </a:pPr>
                      <a:r>
                        <a:rPr lang="en-US" sz="2000"/>
                        <a:t>bio</a:t>
                      </a:r>
                      <a:r>
                        <a:rPr lang="en-US" sz="2000">
                          <a:solidFill>
                            <a:srgbClr val="FF0000"/>
                          </a:solidFill>
                        </a:rPr>
                        <a:t>graph</a:t>
                      </a:r>
                      <a:r>
                        <a:rPr lang="en-US" sz="2000"/>
                        <a:t>y</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t>in</a:t>
                      </a:r>
                      <a:r>
                        <a:rPr lang="en-US" sz="2000">
                          <a:solidFill>
                            <a:srgbClr val="FF0000"/>
                          </a:solidFill>
                        </a:rPr>
                        <a:t>corp</a:t>
                      </a:r>
                      <a:r>
                        <a:rPr lang="en-US" sz="2000"/>
                        <a:t>orate</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t>Per </a:t>
                      </a:r>
                      <a:r>
                        <a:rPr lang="en-US" sz="2000">
                          <a:solidFill>
                            <a:srgbClr val="FF0000"/>
                          </a:solidFill>
                        </a:rPr>
                        <a:t>cap</a:t>
                      </a:r>
                      <a:r>
                        <a:rPr lang="en-US" sz="2000"/>
                        <a:t>ita</a:t>
                      </a:r>
                      <a:endParaRPr sz="2000">
                        <a:solidFill>
                          <a:srgbClr val="FF0000"/>
                        </a:solidFill>
                      </a:endParaRPr>
                    </a:p>
                  </a:txBody>
                  <a:tcPr marL="91475" marR="91475" marT="45725" marB="45725"/>
                </a:tc>
                <a:extLst>
                  <a:ext uri="{0D108BD9-81ED-4DB2-BD59-A6C34878D82A}">
                    <a16:rowId xmlns:a16="http://schemas.microsoft.com/office/drawing/2014/main" val="10007"/>
                  </a:ext>
                </a:extLst>
              </a:tr>
              <a:tr h="438725">
                <a:tc>
                  <a:txBody>
                    <a:bodyPr/>
                    <a:lstStyle/>
                    <a:p>
                      <a:pPr marL="0" marR="0" lvl="0" indent="0" algn="l" rtl="0">
                        <a:spcBef>
                          <a:spcPts val="0"/>
                        </a:spcBef>
                        <a:spcAft>
                          <a:spcPts val="0"/>
                        </a:spcAft>
                        <a:buNone/>
                      </a:pPr>
                      <a:endParaRPr sz="1900"/>
                    </a:p>
                  </a:txBody>
                  <a:tcPr marL="91475" marR="91475" marT="45725" marB="45725"/>
                </a:tc>
                <a:tc>
                  <a:txBody>
                    <a:bodyPr/>
                    <a:lstStyle/>
                    <a:p>
                      <a:pPr marL="0" marR="0" lvl="0" indent="0" algn="l" rtl="0">
                        <a:spcBef>
                          <a:spcPts val="0"/>
                        </a:spcBef>
                        <a:spcAft>
                          <a:spcPts val="0"/>
                        </a:spcAft>
                        <a:buNone/>
                      </a:pPr>
                      <a:r>
                        <a:rPr lang="en-US" sz="2000"/>
                        <a:t>biblio</a:t>
                      </a:r>
                      <a:r>
                        <a:rPr lang="en-US" sz="2000">
                          <a:solidFill>
                            <a:srgbClr val="FF0000"/>
                          </a:solidFill>
                        </a:rPr>
                        <a:t>graph</a:t>
                      </a:r>
                      <a:r>
                        <a:rPr lang="en-US" sz="2000"/>
                        <a:t>y</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corp</a:t>
                      </a:r>
                      <a:r>
                        <a:rPr lang="en-US" sz="2000"/>
                        <a:t>uscle</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r>
                        <a:rPr lang="en-US" sz="2000">
                          <a:solidFill>
                            <a:srgbClr val="FF0000"/>
                          </a:solidFill>
                        </a:rPr>
                        <a:t>cap</a:t>
                      </a:r>
                      <a:r>
                        <a:rPr lang="en-US" sz="2000"/>
                        <a:t>tivity</a:t>
                      </a:r>
                      <a:endParaRPr sz="2000">
                        <a:solidFill>
                          <a:srgbClr val="FF0000"/>
                        </a:solidFill>
                      </a:endParaRPr>
                    </a:p>
                  </a:txBody>
                  <a:tcPr marL="91475" marR="91475" marT="45725" marB="45725"/>
                </a:tc>
                <a:extLst>
                  <a:ext uri="{0D108BD9-81ED-4DB2-BD59-A6C34878D82A}">
                    <a16:rowId xmlns:a16="http://schemas.microsoft.com/office/drawing/2014/main" val="10008"/>
                  </a:ext>
                </a:extLst>
              </a:tr>
              <a:tr h="438725">
                <a:tc>
                  <a:txBody>
                    <a:bodyPr/>
                    <a:lstStyle/>
                    <a:p>
                      <a:pPr marL="0" marR="0" lvl="0" indent="0" algn="l" rtl="0">
                        <a:spcBef>
                          <a:spcPts val="0"/>
                        </a:spcBef>
                        <a:spcAft>
                          <a:spcPts val="0"/>
                        </a:spcAft>
                        <a:buNone/>
                      </a:pPr>
                      <a:endParaRPr sz="1900"/>
                    </a:p>
                  </a:txBody>
                  <a:tcPr marL="91475" marR="91475" marT="45725" marB="45725"/>
                </a:tc>
                <a:tc>
                  <a:txBody>
                    <a:bodyPr/>
                    <a:lstStyle/>
                    <a:p>
                      <a:pPr marL="0" marR="0" lvl="0" indent="0" algn="l" rtl="0">
                        <a:spcBef>
                          <a:spcPts val="0"/>
                        </a:spcBef>
                        <a:spcAft>
                          <a:spcPts val="0"/>
                        </a:spcAft>
                        <a:buNone/>
                      </a:pPr>
                      <a:r>
                        <a:rPr lang="en-US" sz="2000"/>
                        <a:t>choreo</a:t>
                      </a:r>
                      <a:r>
                        <a:rPr lang="en-US" sz="2000">
                          <a:solidFill>
                            <a:srgbClr val="FF0000"/>
                          </a:solidFill>
                        </a:rPr>
                        <a:t>graph</a:t>
                      </a:r>
                      <a:r>
                        <a:rPr lang="en-US" sz="2000"/>
                        <a:t>er</a:t>
                      </a: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endParaRPr sz="2000">
                        <a:solidFill>
                          <a:srgbClr val="FF0000"/>
                        </a:solidFill>
                      </a:endParaRPr>
                    </a:p>
                  </a:txBody>
                  <a:tcPr marL="91475" marR="91475" marT="45725" marB="45725"/>
                </a:tc>
                <a:extLst>
                  <a:ext uri="{0D108BD9-81ED-4DB2-BD59-A6C34878D82A}">
                    <a16:rowId xmlns:a16="http://schemas.microsoft.com/office/drawing/2014/main" val="10009"/>
                  </a:ext>
                </a:extLst>
              </a:tr>
              <a:tr h="438725">
                <a:tc>
                  <a:txBody>
                    <a:bodyPr/>
                    <a:lstStyle/>
                    <a:p>
                      <a:pPr marL="0" marR="0" lvl="0" indent="0" algn="l" rtl="0">
                        <a:spcBef>
                          <a:spcPts val="0"/>
                        </a:spcBef>
                        <a:spcAft>
                          <a:spcPts val="0"/>
                        </a:spcAft>
                        <a:buNone/>
                      </a:pPr>
                      <a:endParaRPr sz="1900"/>
                    </a:p>
                  </a:txBody>
                  <a:tcPr marL="91475" marR="91475" marT="45725" marB="45725"/>
                </a:tc>
                <a:tc>
                  <a:txBody>
                    <a:bodyPr/>
                    <a:lstStyle/>
                    <a:p>
                      <a:pPr marL="0" marR="0" lvl="0" indent="0" algn="l" rtl="0">
                        <a:spcBef>
                          <a:spcPts val="0"/>
                        </a:spcBef>
                        <a:spcAft>
                          <a:spcPts val="0"/>
                        </a:spcAft>
                        <a:buNone/>
                      </a:pPr>
                      <a:r>
                        <a:rPr lang="en-US" sz="2000"/>
                        <a:t>phono</a:t>
                      </a:r>
                      <a:r>
                        <a:rPr lang="en-US" sz="2000">
                          <a:solidFill>
                            <a:srgbClr val="FF0000"/>
                          </a:solidFill>
                        </a:rPr>
                        <a:t>graph</a:t>
                      </a:r>
                      <a:endParaRPr sz="1500"/>
                    </a:p>
                  </a:txBody>
                  <a:tcPr marL="91475" marR="91475" marT="45725" marB="45725"/>
                </a:tc>
                <a:tc>
                  <a:txBody>
                    <a:bodyPr/>
                    <a:lstStyle/>
                    <a:p>
                      <a:pPr marL="0" marR="0" lvl="0" indent="0" algn="l" rtl="0">
                        <a:spcBef>
                          <a:spcPts val="0"/>
                        </a:spcBef>
                        <a:spcAft>
                          <a:spcPts val="0"/>
                        </a:spcAft>
                        <a:buNone/>
                      </a:pPr>
                      <a:endParaRPr sz="2000">
                        <a:solidFill>
                          <a:srgbClr val="FF0000"/>
                        </a:solidFill>
                      </a:endParaRPr>
                    </a:p>
                  </a:txBody>
                  <a:tcPr marL="91475" marR="91475" marT="45725" marB="45725"/>
                </a:tc>
                <a:tc>
                  <a:txBody>
                    <a:bodyPr/>
                    <a:lstStyle/>
                    <a:p>
                      <a:pPr marL="0" marR="0" lvl="0" indent="0" algn="l" rtl="0">
                        <a:spcBef>
                          <a:spcPts val="0"/>
                        </a:spcBef>
                        <a:spcAft>
                          <a:spcPts val="0"/>
                        </a:spcAft>
                        <a:buNone/>
                      </a:pPr>
                      <a:endParaRPr sz="2000" dirty="0">
                        <a:solidFill>
                          <a:srgbClr val="FF0000"/>
                        </a:solidFill>
                      </a:endParaRPr>
                    </a:p>
                  </a:txBody>
                  <a:tcPr marL="91475" marR="91475" marT="45725" marB="45725"/>
                </a:tc>
                <a:extLst>
                  <a:ext uri="{0D108BD9-81ED-4DB2-BD59-A6C34878D82A}">
                    <a16:rowId xmlns:a16="http://schemas.microsoft.com/office/drawing/2014/main" val="10010"/>
                  </a:ext>
                </a:extLst>
              </a:tr>
            </a:tbl>
          </a:graphicData>
        </a:graphic>
      </p:graphicFrame>
      <p:sp>
        <p:nvSpPr>
          <p:cNvPr id="2" name="Title 1"/>
          <p:cNvSpPr>
            <a:spLocks noGrp="1"/>
          </p:cNvSpPr>
          <p:nvPr>
            <p:ph type="title"/>
          </p:nvPr>
        </p:nvSpPr>
        <p:spPr/>
        <p:txBody>
          <a:bodyPr>
            <a:normAutofit fontScale="90000"/>
          </a:bodyPr>
          <a:lstStyle/>
          <a:p>
            <a:r>
              <a:rPr lang="en-US" sz="4400" b="1" dirty="0">
                <a:solidFill>
                  <a:srgbClr val="003B71"/>
                </a:solidFill>
                <a:latin typeface="Times New Roman"/>
                <a:ea typeface="Times New Roman"/>
                <a:cs typeface="Times New Roman"/>
                <a:sym typeface="Times New Roman"/>
              </a:rPr>
              <a:t>Vocabulary Notebooks and Routines (4 of 14)</a:t>
            </a:r>
            <a:r>
              <a:rPr lang="en-US" b="1" dirty="0">
                <a:solidFill>
                  <a:srgbClr val="003B71"/>
                </a:solidFill>
                <a:latin typeface="Times New Roman"/>
                <a:ea typeface="Times New Roman"/>
                <a:cs typeface="Times New Roman"/>
                <a:sym typeface="Times New Roman"/>
              </a:rPr>
              <a:t/>
            </a:r>
            <a:br>
              <a:rPr lang="en-US" b="1" dirty="0">
                <a:solidFill>
                  <a:srgbClr val="003B71"/>
                </a:solidFill>
                <a:latin typeface="Times New Roman"/>
                <a:ea typeface="Times New Roman"/>
                <a:cs typeface="Times New Roman"/>
                <a:sym typeface="Times New Roman"/>
              </a:rPr>
            </a:br>
            <a:endParaRPr lang="en-US" dirty="0"/>
          </a:p>
        </p:txBody>
      </p:sp>
      <p:sp>
        <p:nvSpPr>
          <p:cNvPr id="434" name="Google Shape;434;g16adb2c4509_1_299"/>
          <p:cNvSpPr>
            <a:spLocks noGrp="1"/>
          </p:cNvSpPr>
          <p:nvPr>
            <p:ph type="body" idx="4294967295"/>
          </p:nvPr>
        </p:nvSpPr>
        <p:spPr>
          <a:xfrm>
            <a:off x="0" y="2514600"/>
            <a:ext cx="2355850" cy="1287463"/>
          </a:xfrm>
          <a:prstGeom prst="roundRect">
            <a:avLst>
              <a:gd name="adj" fmla="val 16667"/>
            </a:avLst>
          </a:prstGeom>
          <a:solidFill>
            <a:srgbClr val="EDEDED"/>
          </a:solidFill>
          <a:ln>
            <a:noFill/>
          </a:ln>
        </p:spPr>
        <p:txBody>
          <a:bodyPr spcFirstLastPara="1" wrap="square" lIns="91425" tIns="45700" rIns="91425" bIns="45700" anchor="t" anchorCtr="0">
            <a:noAutofit/>
          </a:bodyPr>
          <a:lstStyle/>
          <a:p>
            <a:pPr marL="241300" lvl="0" indent="-241300" algn="ctr" rtl="0">
              <a:lnSpc>
                <a:spcPct val="70000"/>
              </a:lnSpc>
              <a:spcBef>
                <a:spcPts val="0"/>
              </a:spcBef>
              <a:spcAft>
                <a:spcPts val="0"/>
              </a:spcAft>
              <a:buClr>
                <a:srgbClr val="0033CC"/>
              </a:buClr>
              <a:buSzPts val="2100"/>
              <a:buNone/>
            </a:pPr>
            <a:r>
              <a:rPr lang="en-US" sz="3600" b="1">
                <a:solidFill>
                  <a:srgbClr val="0033CC"/>
                </a:solidFill>
              </a:rPr>
              <a:t>Greek and Latin Roots</a:t>
            </a:r>
            <a:endParaRPr sz="3700"/>
          </a:p>
          <a:p>
            <a:pPr marL="241300" lvl="0" indent="-241300" algn="l" rtl="0">
              <a:lnSpc>
                <a:spcPct val="70000"/>
              </a:lnSpc>
              <a:spcBef>
                <a:spcPts val="1100"/>
              </a:spcBef>
              <a:spcAft>
                <a:spcPts val="0"/>
              </a:spcAft>
              <a:buClr>
                <a:schemeClr val="dk1"/>
              </a:buClr>
              <a:buSzPts val="1500"/>
              <a:buNone/>
            </a:pPr>
            <a:endParaRPr sz="15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16adb2c4509_1_2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Introductions </a:t>
            </a:r>
            <a:endParaRPr>
              <a:latin typeface="Times New Roman"/>
              <a:ea typeface="Times New Roman"/>
              <a:cs typeface="Times New Roman"/>
              <a:sym typeface="Times New Roman"/>
            </a:endParaRPr>
          </a:p>
        </p:txBody>
      </p:sp>
      <p:sp>
        <p:nvSpPr>
          <p:cNvPr id="188" name="Google Shape;188;g16adb2c4509_1_24"/>
          <p:cNvSpPr txBox="1">
            <a:spLocks noGrp="1"/>
          </p:cNvSpPr>
          <p:nvPr>
            <p:ph type="body" idx="1"/>
          </p:nvPr>
        </p:nvSpPr>
        <p:spPr>
          <a:xfrm>
            <a:off x="963700" y="4863367"/>
            <a:ext cx="10812900" cy="1228500"/>
          </a:xfrm>
          <a:prstGeom prst="rect">
            <a:avLst/>
          </a:prstGeom>
        </p:spPr>
        <p:txBody>
          <a:bodyPr spcFirstLastPara="1" wrap="square" lIns="91425" tIns="45700" rIns="91425" bIns="45700" anchor="t" anchorCtr="0">
            <a:normAutofit fontScale="70000" lnSpcReduction="20000"/>
          </a:bodyPr>
          <a:lstStyle/>
          <a:p>
            <a:pPr marL="0" lvl="0" indent="0" algn="l" rtl="0">
              <a:lnSpc>
                <a:spcPct val="90000"/>
              </a:lnSpc>
              <a:spcBef>
                <a:spcPts val="1200"/>
              </a:spcBef>
              <a:spcAft>
                <a:spcPts val="0"/>
              </a:spcAft>
              <a:buClr>
                <a:schemeClr val="dk1"/>
              </a:buClr>
              <a:buSzPct val="53571"/>
              <a:buFont typeface="Arial"/>
              <a:buNone/>
            </a:pPr>
            <a:r>
              <a:rPr lang="en-US">
                <a:solidFill>
                  <a:srgbClr val="637052"/>
                </a:solidFill>
                <a:latin typeface="Caudex"/>
                <a:ea typeface="Caudex"/>
                <a:cs typeface="Caudex"/>
                <a:sym typeface="Caudex"/>
              </a:rPr>
              <a:t>Dr. Michelle Picard, Supervisor, Secondary English and Reading </a:t>
            </a:r>
            <a:endParaRPr>
              <a:solidFill>
                <a:srgbClr val="637052"/>
              </a:solidFill>
              <a:latin typeface="Caudex"/>
              <a:ea typeface="Caudex"/>
              <a:cs typeface="Caudex"/>
              <a:sym typeface="Caudex"/>
            </a:endParaRPr>
          </a:p>
          <a:p>
            <a:pPr marL="0" lvl="0" indent="0" algn="l" rtl="0">
              <a:lnSpc>
                <a:spcPct val="90000"/>
              </a:lnSpc>
              <a:spcBef>
                <a:spcPts val="1200"/>
              </a:spcBef>
              <a:spcAft>
                <a:spcPts val="0"/>
              </a:spcAft>
              <a:buNone/>
            </a:pPr>
            <a:r>
              <a:rPr lang="en-US">
                <a:solidFill>
                  <a:srgbClr val="637052"/>
                </a:solidFill>
                <a:latin typeface="Caudex"/>
                <a:ea typeface="Caudex"/>
                <a:cs typeface="Caudex"/>
                <a:sym typeface="Caudex"/>
              </a:rPr>
              <a:t>Melissa McQuillan, Instructional Facilitator, Secondary English and Reading</a:t>
            </a:r>
            <a:endParaRPr>
              <a:solidFill>
                <a:srgbClr val="637052"/>
              </a:solidFill>
              <a:latin typeface="Caudex"/>
              <a:ea typeface="Caudex"/>
              <a:cs typeface="Caudex"/>
              <a:sym typeface="Caudex"/>
            </a:endParaRPr>
          </a:p>
          <a:p>
            <a:pPr marL="0" lvl="0" indent="0" algn="l" rtl="0">
              <a:lnSpc>
                <a:spcPct val="90000"/>
              </a:lnSpc>
              <a:spcBef>
                <a:spcPts val="1200"/>
              </a:spcBef>
              <a:spcAft>
                <a:spcPts val="0"/>
              </a:spcAft>
              <a:buClr>
                <a:schemeClr val="dk1"/>
              </a:buClr>
              <a:buSzPct val="53571"/>
              <a:buFont typeface="Arial"/>
              <a:buNone/>
            </a:pPr>
            <a:r>
              <a:rPr lang="en-US">
                <a:solidFill>
                  <a:srgbClr val="637052"/>
                </a:solidFill>
                <a:latin typeface="Caudex"/>
                <a:ea typeface="Caudex"/>
                <a:cs typeface="Caudex"/>
                <a:sym typeface="Caudex"/>
              </a:rPr>
              <a:t>Loudoun County Public Schools</a:t>
            </a:r>
            <a:endParaRPr>
              <a:solidFill>
                <a:srgbClr val="637052"/>
              </a:solidFill>
              <a:latin typeface="Caudex"/>
              <a:ea typeface="Caudex"/>
              <a:cs typeface="Caudex"/>
              <a:sym typeface="Caudex"/>
            </a:endParaRPr>
          </a:p>
        </p:txBody>
      </p:sp>
      <p:grpSp>
        <p:nvGrpSpPr>
          <p:cNvPr id="189" name="Google Shape;189;g16adb2c4509_1_24" descr="Bitmoji of presenters"/>
          <p:cNvGrpSpPr/>
          <p:nvPr/>
        </p:nvGrpSpPr>
        <p:grpSpPr>
          <a:xfrm>
            <a:off x="1741574" y="1023575"/>
            <a:ext cx="7896575" cy="3665725"/>
            <a:chOff x="-293389" y="361790"/>
            <a:chExt cx="5922580" cy="2749363"/>
          </a:xfrm>
        </p:grpSpPr>
        <p:pic>
          <p:nvPicPr>
            <p:cNvPr id="190" name="Google Shape;190;g16adb2c4509_1_24" descr="Bitmoji of presenter"/>
            <p:cNvPicPr preferRelativeResize="0"/>
            <p:nvPr/>
          </p:nvPicPr>
          <p:blipFill rotWithShape="1">
            <a:blip r:embed="rId3">
              <a:alphaModFix/>
            </a:blip>
            <a:srcRect l="9059" t="9185" r="7600" b="9095"/>
            <a:stretch/>
          </p:blipFill>
          <p:spPr>
            <a:xfrm>
              <a:off x="-293389" y="530827"/>
              <a:ext cx="2146925" cy="2580326"/>
            </a:xfrm>
            <a:prstGeom prst="rect">
              <a:avLst/>
            </a:prstGeom>
            <a:noFill/>
            <a:ln>
              <a:noFill/>
            </a:ln>
          </p:spPr>
        </p:pic>
        <p:pic>
          <p:nvPicPr>
            <p:cNvPr id="191" name="Google Shape;191;g16adb2c4509_1_24" descr="bitmoji of presenter"/>
            <p:cNvPicPr preferRelativeResize="0"/>
            <p:nvPr/>
          </p:nvPicPr>
          <p:blipFill>
            <a:blip r:embed="rId4">
              <a:alphaModFix/>
            </a:blip>
            <a:stretch>
              <a:fillRect/>
            </a:stretch>
          </p:blipFill>
          <p:spPr>
            <a:xfrm>
              <a:off x="2957568" y="361790"/>
              <a:ext cx="2671623" cy="2671623"/>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a:solidFill>
                  <a:srgbClr val="003B71"/>
                </a:solidFill>
                <a:latin typeface="Times New Roman"/>
                <a:ea typeface="Times New Roman"/>
                <a:cs typeface="Times New Roman"/>
                <a:sym typeface="Times New Roman"/>
              </a:rPr>
              <a:t>Vocabulary Notebooks and Routines (5 of 14)</a:t>
            </a:r>
            <a:r>
              <a:rPr lang="en-US" b="1" dirty="0">
                <a:solidFill>
                  <a:srgbClr val="003B71"/>
                </a:solidFill>
                <a:latin typeface="Times New Roman"/>
                <a:ea typeface="Times New Roman"/>
                <a:cs typeface="Times New Roman"/>
                <a:sym typeface="Times New Roman"/>
              </a:rPr>
              <a:t/>
            </a:r>
            <a:br>
              <a:rPr lang="en-US" b="1" dirty="0">
                <a:solidFill>
                  <a:srgbClr val="003B71"/>
                </a:solidFill>
                <a:latin typeface="Times New Roman"/>
                <a:ea typeface="Times New Roman"/>
                <a:cs typeface="Times New Roman"/>
                <a:sym typeface="Times New Roman"/>
              </a:rPr>
            </a:br>
            <a:endParaRPr lang="en-US" dirty="0"/>
          </a:p>
        </p:txBody>
      </p:sp>
      <p:sp>
        <p:nvSpPr>
          <p:cNvPr id="440" name="Google Shape;440;g16adb2c4509_1_306"/>
          <p:cNvSpPr txBox="1">
            <a:spLocks noGrp="1"/>
          </p:cNvSpPr>
          <p:nvPr>
            <p:ph type="body" idx="4294967295"/>
          </p:nvPr>
        </p:nvSpPr>
        <p:spPr>
          <a:xfrm>
            <a:off x="0" y="1287463"/>
            <a:ext cx="5205413" cy="5472112"/>
          </a:xfrm>
          <a:prstGeom prst="rect">
            <a:avLst/>
          </a:prstGeom>
          <a:noFill/>
          <a:ln>
            <a:noFill/>
          </a:ln>
        </p:spPr>
        <p:txBody>
          <a:bodyPr spcFirstLastPara="1" wrap="square" lIns="91425" tIns="45700" rIns="91425" bIns="45700" anchor="t" anchorCtr="0">
            <a:normAutofit fontScale="92500" lnSpcReduction="10000"/>
          </a:bodyPr>
          <a:lstStyle/>
          <a:p>
            <a:pPr marL="241300" lvl="0" indent="-241300" algn="ctr" rtl="0">
              <a:lnSpc>
                <a:spcPct val="90000"/>
              </a:lnSpc>
              <a:spcBef>
                <a:spcPts val="0"/>
              </a:spcBef>
              <a:spcAft>
                <a:spcPts val="0"/>
              </a:spcAft>
              <a:buClr>
                <a:schemeClr val="dk1"/>
              </a:buClr>
              <a:buSzPts val="2800"/>
              <a:buNone/>
            </a:pPr>
            <a:r>
              <a:rPr lang="en-US" b="1" i="1"/>
              <a:t>Root</a:t>
            </a:r>
            <a:endParaRPr/>
          </a:p>
          <a:p>
            <a:pPr marL="241300" lvl="0" indent="-241300" algn="ctr" rtl="0">
              <a:lnSpc>
                <a:spcPct val="90000"/>
              </a:lnSpc>
              <a:spcBef>
                <a:spcPts val="1100"/>
              </a:spcBef>
              <a:spcAft>
                <a:spcPts val="0"/>
              </a:spcAft>
              <a:buClr>
                <a:schemeClr val="dk1"/>
              </a:buClr>
              <a:buSzPts val="2800"/>
              <a:buNone/>
            </a:pPr>
            <a:r>
              <a:rPr lang="en-US" b="1" i="1"/>
              <a:t>graph – “ to write”</a:t>
            </a:r>
            <a:endParaRPr/>
          </a:p>
          <a:p>
            <a:pPr marL="241300" lvl="0" indent="-241300" algn="ctr" rtl="0">
              <a:lnSpc>
                <a:spcPct val="90000"/>
              </a:lnSpc>
              <a:spcBef>
                <a:spcPts val="1100"/>
              </a:spcBef>
              <a:spcAft>
                <a:spcPts val="0"/>
              </a:spcAft>
              <a:buClr>
                <a:srgbClr val="FF0000"/>
              </a:buClr>
              <a:buSzPts val="2800"/>
              <a:buNone/>
            </a:pPr>
            <a:r>
              <a:rPr lang="en-US">
                <a:solidFill>
                  <a:srgbClr val="FF0000"/>
                </a:solidFill>
              </a:rPr>
              <a:t>graph</a:t>
            </a:r>
            <a:endParaRPr/>
          </a:p>
          <a:p>
            <a:pPr marL="241300" lvl="0" indent="-241300" algn="ctr" rtl="0">
              <a:lnSpc>
                <a:spcPct val="90000"/>
              </a:lnSpc>
              <a:spcBef>
                <a:spcPts val="1100"/>
              </a:spcBef>
              <a:spcAft>
                <a:spcPts val="0"/>
              </a:spcAft>
              <a:buClr>
                <a:schemeClr val="dk1"/>
              </a:buClr>
              <a:buSzPts val="2800"/>
              <a:buNone/>
            </a:pPr>
            <a:r>
              <a:rPr lang="en-US"/>
              <a:t>para</a:t>
            </a:r>
            <a:r>
              <a:rPr lang="en-US">
                <a:solidFill>
                  <a:srgbClr val="FF0000"/>
                </a:solidFill>
              </a:rPr>
              <a:t>graph</a:t>
            </a:r>
            <a:endParaRPr/>
          </a:p>
          <a:p>
            <a:pPr marL="241300" lvl="0" indent="-241300" algn="ctr" rtl="0">
              <a:lnSpc>
                <a:spcPct val="90000"/>
              </a:lnSpc>
              <a:spcBef>
                <a:spcPts val="1100"/>
              </a:spcBef>
              <a:spcAft>
                <a:spcPts val="0"/>
              </a:spcAft>
              <a:buClr>
                <a:schemeClr val="dk1"/>
              </a:buClr>
              <a:buSzPts val="2800"/>
              <a:buNone/>
            </a:pPr>
            <a:r>
              <a:rPr lang="en-US"/>
              <a:t>auto</a:t>
            </a:r>
            <a:r>
              <a:rPr lang="en-US">
                <a:solidFill>
                  <a:srgbClr val="FF0000"/>
                </a:solidFill>
              </a:rPr>
              <a:t>graph</a:t>
            </a:r>
            <a:endParaRPr/>
          </a:p>
          <a:p>
            <a:pPr marL="241300" lvl="0" indent="-241300" algn="ctr" rtl="0">
              <a:lnSpc>
                <a:spcPct val="90000"/>
              </a:lnSpc>
              <a:spcBef>
                <a:spcPts val="1100"/>
              </a:spcBef>
              <a:spcAft>
                <a:spcPts val="0"/>
              </a:spcAft>
              <a:buClr>
                <a:schemeClr val="dk1"/>
              </a:buClr>
              <a:buSzPts val="2800"/>
              <a:buNone/>
            </a:pPr>
            <a:r>
              <a:rPr lang="en-US"/>
              <a:t>dia</a:t>
            </a:r>
            <a:r>
              <a:rPr lang="en-US">
                <a:solidFill>
                  <a:srgbClr val="FF0000"/>
                </a:solidFill>
              </a:rPr>
              <a:t>graph</a:t>
            </a:r>
            <a:endParaRPr/>
          </a:p>
          <a:p>
            <a:pPr marL="241300" lvl="0" indent="-241300" algn="ctr" rtl="0">
              <a:lnSpc>
                <a:spcPct val="90000"/>
              </a:lnSpc>
              <a:spcBef>
                <a:spcPts val="1100"/>
              </a:spcBef>
              <a:spcAft>
                <a:spcPts val="0"/>
              </a:spcAft>
              <a:buClr>
                <a:srgbClr val="FF0000"/>
              </a:buClr>
              <a:buSzPts val="2800"/>
              <a:buNone/>
            </a:pPr>
            <a:r>
              <a:rPr lang="en-US">
                <a:solidFill>
                  <a:srgbClr val="FF0000"/>
                </a:solidFill>
              </a:rPr>
              <a:t>graph</a:t>
            </a:r>
            <a:r>
              <a:rPr lang="en-US"/>
              <a:t>ics</a:t>
            </a:r>
            <a:endParaRPr/>
          </a:p>
          <a:p>
            <a:pPr marL="241300" lvl="0" indent="-241300" algn="ctr" rtl="0">
              <a:lnSpc>
                <a:spcPct val="90000"/>
              </a:lnSpc>
              <a:spcBef>
                <a:spcPts val="1100"/>
              </a:spcBef>
              <a:spcAft>
                <a:spcPts val="0"/>
              </a:spcAft>
              <a:buClr>
                <a:schemeClr val="dk1"/>
              </a:buClr>
              <a:buSzPts val="2800"/>
              <a:buNone/>
            </a:pPr>
            <a:r>
              <a:rPr lang="en-US"/>
              <a:t>topo</a:t>
            </a:r>
            <a:r>
              <a:rPr lang="en-US">
                <a:solidFill>
                  <a:srgbClr val="FF0000"/>
                </a:solidFill>
              </a:rPr>
              <a:t>graph</a:t>
            </a:r>
            <a:r>
              <a:rPr lang="en-US"/>
              <a:t>y</a:t>
            </a:r>
            <a:endParaRPr/>
          </a:p>
          <a:p>
            <a:pPr marL="241300" lvl="0" indent="-241300" algn="ctr" rtl="0">
              <a:lnSpc>
                <a:spcPct val="90000"/>
              </a:lnSpc>
              <a:spcBef>
                <a:spcPts val="1100"/>
              </a:spcBef>
              <a:spcAft>
                <a:spcPts val="0"/>
              </a:spcAft>
              <a:buClr>
                <a:schemeClr val="dk1"/>
              </a:buClr>
              <a:buSzPts val="2800"/>
              <a:buNone/>
            </a:pPr>
            <a:r>
              <a:rPr lang="en-US"/>
              <a:t>bio</a:t>
            </a:r>
            <a:r>
              <a:rPr lang="en-US">
                <a:solidFill>
                  <a:srgbClr val="FF0000"/>
                </a:solidFill>
              </a:rPr>
              <a:t>graph</a:t>
            </a:r>
            <a:r>
              <a:rPr lang="en-US"/>
              <a:t>y</a:t>
            </a:r>
            <a:endParaRPr/>
          </a:p>
          <a:p>
            <a:pPr marL="241300" lvl="0" indent="-241300" algn="ctr" rtl="0">
              <a:lnSpc>
                <a:spcPct val="90000"/>
              </a:lnSpc>
              <a:spcBef>
                <a:spcPts val="1100"/>
              </a:spcBef>
              <a:spcAft>
                <a:spcPts val="0"/>
              </a:spcAft>
              <a:buClr>
                <a:schemeClr val="dk1"/>
              </a:buClr>
              <a:buSzPts val="2800"/>
              <a:buNone/>
            </a:pPr>
            <a:r>
              <a:rPr lang="en-US"/>
              <a:t>biblio</a:t>
            </a:r>
            <a:r>
              <a:rPr lang="en-US">
                <a:solidFill>
                  <a:srgbClr val="FF0000"/>
                </a:solidFill>
              </a:rPr>
              <a:t>graph</a:t>
            </a:r>
            <a:r>
              <a:rPr lang="en-US"/>
              <a:t>y</a:t>
            </a:r>
            <a:endParaRPr/>
          </a:p>
          <a:p>
            <a:pPr marL="241300" lvl="0" indent="-241300" algn="ctr" rtl="0">
              <a:lnSpc>
                <a:spcPct val="90000"/>
              </a:lnSpc>
              <a:spcBef>
                <a:spcPts val="1100"/>
              </a:spcBef>
              <a:spcAft>
                <a:spcPts val="0"/>
              </a:spcAft>
              <a:buClr>
                <a:schemeClr val="dk1"/>
              </a:buClr>
              <a:buSzPts val="2800"/>
              <a:buNone/>
            </a:pPr>
            <a:r>
              <a:rPr lang="en-US"/>
              <a:t>choreo</a:t>
            </a:r>
            <a:r>
              <a:rPr lang="en-US">
                <a:solidFill>
                  <a:srgbClr val="FF0000"/>
                </a:solidFill>
              </a:rPr>
              <a:t>graph</a:t>
            </a:r>
            <a:r>
              <a:rPr lang="en-US"/>
              <a:t>er</a:t>
            </a:r>
            <a:endParaRPr/>
          </a:p>
          <a:p>
            <a:pPr marL="241300" lvl="0" indent="-241300" algn="ctr" rtl="0">
              <a:lnSpc>
                <a:spcPct val="90000"/>
              </a:lnSpc>
              <a:spcBef>
                <a:spcPts val="1100"/>
              </a:spcBef>
              <a:spcAft>
                <a:spcPts val="0"/>
              </a:spcAft>
              <a:buClr>
                <a:schemeClr val="dk1"/>
              </a:buClr>
              <a:buSzPts val="2800"/>
              <a:buNone/>
            </a:pPr>
            <a:r>
              <a:rPr lang="en-US"/>
              <a:t>phono</a:t>
            </a:r>
            <a:r>
              <a:rPr lang="en-US">
                <a:solidFill>
                  <a:srgbClr val="FF0000"/>
                </a:solidFill>
              </a:rPr>
              <a:t>graph</a:t>
            </a:r>
            <a:endParaRPr/>
          </a:p>
        </p:txBody>
      </p:sp>
      <p:pic>
        <p:nvPicPr>
          <p:cNvPr id="441" name="Google Shape;441;g16adb2c4509_1_306" descr="How to write an Obituary - Senator Bob Hooper House"/>
          <p:cNvPicPr preferRelativeResize="0"/>
          <p:nvPr/>
        </p:nvPicPr>
        <p:blipFill rotWithShape="1">
          <a:blip r:embed="rId3">
            <a:alphaModFix/>
          </a:blip>
          <a:srcRect/>
          <a:stretch/>
        </p:blipFill>
        <p:spPr>
          <a:xfrm>
            <a:off x="5715322" y="1446835"/>
            <a:ext cx="5472458" cy="36460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16adb2c4509_1_313"/>
          <p:cNvSpPr txBox="1">
            <a:spLocks noGrp="1"/>
          </p:cNvSpPr>
          <p:nvPr>
            <p:ph type="title"/>
          </p:nvPr>
        </p:nvSpPr>
        <p:spPr>
          <a:xfrm>
            <a:off x="548275" y="27131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Vocabulary Notebooks and Routines (</a:t>
            </a:r>
            <a:r>
              <a:rPr lang="en-US"/>
              <a:t>6</a:t>
            </a:r>
            <a:r>
              <a:rPr lang="en-US">
                <a:latin typeface="Times New Roman"/>
                <a:ea typeface="Times New Roman"/>
                <a:cs typeface="Times New Roman"/>
                <a:sym typeface="Times New Roman"/>
              </a:rPr>
              <a:t> of </a:t>
            </a:r>
            <a:r>
              <a:rPr lang="en-US"/>
              <a:t>14</a:t>
            </a:r>
            <a:r>
              <a:rPr lang="en-US">
                <a:latin typeface="Times New Roman"/>
                <a:ea typeface="Times New Roman"/>
                <a:cs typeface="Times New Roman"/>
                <a:sym typeface="Times New Roman"/>
              </a:rPr>
              <a:t>)</a:t>
            </a:r>
            <a:endParaRPr b="1">
              <a:latin typeface="Times New Roman"/>
              <a:ea typeface="Times New Roman"/>
              <a:cs typeface="Times New Roman"/>
              <a:sym typeface="Times New Roman"/>
            </a:endParaRPr>
          </a:p>
        </p:txBody>
      </p:sp>
      <p:sp>
        <p:nvSpPr>
          <p:cNvPr id="449" name="Google Shape;449;g16adb2c4509_1_313"/>
          <p:cNvSpPr txBox="1">
            <a:spLocks noGrp="1"/>
          </p:cNvSpPr>
          <p:nvPr>
            <p:ph type="body" idx="1"/>
          </p:nvPr>
        </p:nvSpPr>
        <p:spPr>
          <a:xfrm>
            <a:off x="415600" y="1129550"/>
            <a:ext cx="6234300" cy="5370000"/>
          </a:xfrm>
          <a:prstGeom prst="rect">
            <a:avLst/>
          </a:prstGeom>
        </p:spPr>
        <p:txBody>
          <a:bodyPr spcFirstLastPara="1" wrap="square" lIns="91425" tIns="45700" rIns="91425" bIns="45700" anchor="t" anchorCtr="0">
            <a:normAutofit/>
          </a:bodyPr>
          <a:lstStyle/>
          <a:p>
            <a:pPr marL="228600" lvl="0" indent="0" algn="l" rtl="0">
              <a:lnSpc>
                <a:spcPct val="90000"/>
              </a:lnSpc>
              <a:spcBef>
                <a:spcPts val="1300"/>
              </a:spcBef>
              <a:spcAft>
                <a:spcPts val="0"/>
              </a:spcAft>
              <a:buNone/>
            </a:pPr>
            <a:r>
              <a:rPr lang="en-US">
                <a:solidFill>
                  <a:schemeClr val="accent1"/>
                </a:solidFill>
                <a:latin typeface="Times New Roman"/>
                <a:ea typeface="Times New Roman"/>
                <a:cs typeface="Times New Roman"/>
                <a:sym typeface="Times New Roman"/>
              </a:rPr>
              <a:t>Collect words like </a:t>
            </a:r>
            <a:r>
              <a:rPr lang="en-US">
                <a:solidFill>
                  <a:schemeClr val="accent1"/>
                </a:solidFill>
              </a:rPr>
              <a:t>h</a:t>
            </a:r>
            <a:r>
              <a:rPr lang="en-US">
                <a:solidFill>
                  <a:schemeClr val="accent1"/>
                </a:solidFill>
                <a:latin typeface="Times New Roman"/>
                <a:ea typeface="Times New Roman"/>
                <a:cs typeface="Times New Roman"/>
                <a:sym typeface="Times New Roman"/>
              </a:rPr>
              <a:t>omophones over time with an illustration and identifying sentence</a:t>
            </a: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609600" lvl="0" indent="0" algn="l" rtl="0">
              <a:lnSpc>
                <a:spcPct val="90000"/>
              </a:lnSpc>
              <a:spcBef>
                <a:spcPts val="1300"/>
              </a:spcBef>
              <a:spcAft>
                <a:spcPts val="0"/>
              </a:spcAft>
              <a:buNone/>
            </a:pPr>
            <a:endParaRPr/>
          </a:p>
        </p:txBody>
      </p:sp>
      <p:pic>
        <p:nvPicPr>
          <p:cNvPr id="450" name="Google Shape;450;g16adb2c4509_1_313" descr="screenshot of homonyms anchor charts&#10;"/>
          <p:cNvPicPr preferRelativeResize="0"/>
          <p:nvPr/>
        </p:nvPicPr>
        <p:blipFill>
          <a:blip r:embed="rId3">
            <a:alphaModFix/>
          </a:blip>
          <a:stretch>
            <a:fillRect/>
          </a:stretch>
        </p:blipFill>
        <p:spPr>
          <a:xfrm>
            <a:off x="6853092" y="1649075"/>
            <a:ext cx="4923203" cy="5094630"/>
          </a:xfrm>
          <a:prstGeom prst="rect">
            <a:avLst/>
          </a:prstGeom>
          <a:noFill/>
          <a:ln>
            <a:noFill/>
          </a:ln>
        </p:spPr>
      </p:pic>
      <p:pic>
        <p:nvPicPr>
          <p:cNvPr id="451" name="Google Shape;451;g16adb2c4509_1_313" descr="photo of homonyms anchor charts"/>
          <p:cNvPicPr preferRelativeResize="0"/>
          <p:nvPr/>
        </p:nvPicPr>
        <p:blipFill>
          <a:blip r:embed="rId4">
            <a:alphaModFix/>
          </a:blip>
          <a:stretch>
            <a:fillRect/>
          </a:stretch>
        </p:blipFill>
        <p:spPr>
          <a:xfrm>
            <a:off x="1572342" y="2700325"/>
            <a:ext cx="4923203" cy="32116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16adb2c4509_1_321"/>
          <p:cNvSpPr txBox="1">
            <a:spLocks noGrp="1"/>
          </p:cNvSpPr>
          <p:nvPr>
            <p:ph type="title"/>
          </p:nvPr>
        </p:nvSpPr>
        <p:spPr>
          <a:xfrm>
            <a:off x="415650" y="19551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Vocabulary Notebooks and Routines (7 of 14)</a:t>
            </a:r>
            <a:endParaRPr b="1">
              <a:latin typeface="Times New Roman"/>
              <a:ea typeface="Times New Roman"/>
              <a:cs typeface="Times New Roman"/>
              <a:sym typeface="Times New Roman"/>
            </a:endParaRPr>
          </a:p>
        </p:txBody>
      </p:sp>
      <p:pic>
        <p:nvPicPr>
          <p:cNvPr id="457" name="Google Shape;457;g16adb2c4509_1_321" descr="screenshot of vocabulary words going from least specific to most specific and overlayed into paint strips to show shades of meaning"/>
          <p:cNvPicPr preferRelativeResize="0"/>
          <p:nvPr/>
        </p:nvPicPr>
        <p:blipFill>
          <a:blip r:embed="rId3">
            <a:alphaModFix/>
          </a:blip>
          <a:stretch>
            <a:fillRect/>
          </a:stretch>
        </p:blipFill>
        <p:spPr>
          <a:xfrm>
            <a:off x="734713" y="1236850"/>
            <a:ext cx="6995845" cy="4939067"/>
          </a:xfrm>
          <a:prstGeom prst="rect">
            <a:avLst/>
          </a:prstGeom>
          <a:noFill/>
          <a:ln>
            <a:noFill/>
          </a:ln>
        </p:spPr>
      </p:pic>
      <p:pic>
        <p:nvPicPr>
          <p:cNvPr id="458" name="Google Shape;458;g16adb2c4509_1_321" descr="screenshot of &quot;shades of meaning some words are similar but can grow in intensity&quot;"/>
          <p:cNvPicPr preferRelativeResize="0"/>
          <p:nvPr/>
        </p:nvPicPr>
        <p:blipFill>
          <a:blip r:embed="rId4">
            <a:alphaModFix/>
          </a:blip>
          <a:stretch>
            <a:fillRect/>
          </a:stretch>
        </p:blipFill>
        <p:spPr>
          <a:xfrm>
            <a:off x="8325509" y="1464217"/>
            <a:ext cx="3450833" cy="44843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16adb2c4509_1_32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Vocabulary Notebooks and Routines (8 of 14)</a:t>
            </a:r>
            <a:endParaRPr b="1">
              <a:latin typeface="Times New Roman"/>
              <a:ea typeface="Times New Roman"/>
              <a:cs typeface="Times New Roman"/>
              <a:sym typeface="Times New Roman"/>
            </a:endParaRPr>
          </a:p>
        </p:txBody>
      </p:sp>
      <p:pic>
        <p:nvPicPr>
          <p:cNvPr id="464" name="Google Shape;464;g16adb2c4509_1_328" descr="screenshot of 1000 antonym word list"/>
          <p:cNvPicPr preferRelativeResize="0"/>
          <p:nvPr/>
        </p:nvPicPr>
        <p:blipFill rotWithShape="1">
          <a:blip r:embed="rId3">
            <a:alphaModFix/>
          </a:blip>
          <a:srcRect r="-11931" b="-3135"/>
          <a:stretch/>
        </p:blipFill>
        <p:spPr>
          <a:xfrm>
            <a:off x="3172634" y="1356967"/>
            <a:ext cx="4752933" cy="5254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16adb2c4509_1_334"/>
          <p:cNvSpPr txBox="1">
            <a:spLocks noGrp="1"/>
          </p:cNvSpPr>
          <p:nvPr>
            <p:ph type="title"/>
          </p:nvPr>
        </p:nvSpPr>
        <p:spPr>
          <a:xfrm>
            <a:off x="435725" y="457200"/>
            <a:ext cx="11328900" cy="9069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sz="4400"/>
              <a:t>Vocabulary Notebooks and Routines (9 of 14)</a:t>
            </a:r>
            <a:endParaRPr b="1">
              <a:latin typeface="Times New Roman"/>
              <a:ea typeface="Times New Roman"/>
              <a:cs typeface="Times New Roman"/>
              <a:sym typeface="Times New Roman"/>
            </a:endParaRPr>
          </a:p>
        </p:txBody>
      </p:sp>
      <p:pic>
        <p:nvPicPr>
          <p:cNvPr id="470" name="Google Shape;470;g16adb2c4509_1_334" descr="photo of figurative language anchor chart"/>
          <p:cNvPicPr preferRelativeResize="0"/>
          <p:nvPr/>
        </p:nvPicPr>
        <p:blipFill>
          <a:blip r:embed="rId3">
            <a:alphaModFix/>
          </a:blip>
          <a:stretch>
            <a:fillRect/>
          </a:stretch>
        </p:blipFill>
        <p:spPr>
          <a:xfrm>
            <a:off x="7011999" y="2243383"/>
            <a:ext cx="3834866" cy="4211967"/>
          </a:xfrm>
          <a:prstGeom prst="rect">
            <a:avLst/>
          </a:prstGeom>
          <a:noFill/>
          <a:ln>
            <a:noFill/>
          </a:ln>
        </p:spPr>
      </p:pic>
      <p:sp>
        <p:nvSpPr>
          <p:cNvPr id="471" name="Google Shape;471;g16adb2c4509_1_334"/>
          <p:cNvSpPr txBox="1">
            <a:spLocks noGrp="1"/>
          </p:cNvSpPr>
          <p:nvPr>
            <p:ph type="body" idx="1"/>
          </p:nvPr>
        </p:nvSpPr>
        <p:spPr>
          <a:xfrm>
            <a:off x="839796" y="2057400"/>
            <a:ext cx="4104900" cy="38724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sz="2700">
                <a:solidFill>
                  <a:schemeClr val="accent1"/>
                </a:solidFill>
              </a:rPr>
              <a:t>Figurative Language: Simile</a:t>
            </a:r>
            <a:endParaRPr sz="2700">
              <a:solidFill>
                <a:schemeClr val="accent1"/>
              </a:solidFill>
            </a:endParaRPr>
          </a:p>
          <a:p>
            <a:pPr marL="0" lvl="0" indent="0" algn="ctr" rtl="0">
              <a:spcBef>
                <a:spcPts val="0"/>
              </a:spcBef>
              <a:spcAft>
                <a:spcPts val="0"/>
              </a:spcAft>
              <a:buNone/>
            </a:pPr>
            <a:r>
              <a:rPr lang="en-US" sz="2700">
                <a:solidFill>
                  <a:schemeClr val="accent1"/>
                </a:solidFill>
              </a:rPr>
              <a:t>Metaphor</a:t>
            </a:r>
            <a:endParaRPr sz="2700">
              <a:solidFill>
                <a:schemeClr val="accent1"/>
              </a:solidFill>
            </a:endParaRPr>
          </a:p>
          <a:p>
            <a:pPr marL="0" lvl="0" indent="0" algn="ctr" rtl="0">
              <a:spcBef>
                <a:spcPts val="0"/>
              </a:spcBef>
              <a:spcAft>
                <a:spcPts val="0"/>
              </a:spcAft>
              <a:buNone/>
            </a:pPr>
            <a:r>
              <a:rPr lang="en-US" sz="2700">
                <a:solidFill>
                  <a:schemeClr val="accent1"/>
                </a:solidFill>
              </a:rPr>
              <a:t>Hyperbole</a:t>
            </a:r>
            <a:endParaRPr sz="2700">
              <a:solidFill>
                <a:schemeClr val="accent1"/>
              </a:solidFill>
            </a:endParaRPr>
          </a:p>
          <a:p>
            <a:pPr marL="0" lvl="0" indent="0" algn="ctr" rtl="0">
              <a:spcBef>
                <a:spcPts val="0"/>
              </a:spcBef>
              <a:spcAft>
                <a:spcPts val="0"/>
              </a:spcAft>
              <a:buNone/>
            </a:pPr>
            <a:r>
              <a:rPr lang="en-US" sz="2700">
                <a:solidFill>
                  <a:schemeClr val="accent1"/>
                </a:solidFill>
              </a:rPr>
              <a:t> Puns</a:t>
            </a:r>
            <a:endParaRPr sz="2700">
              <a:solidFill>
                <a:schemeClr val="accent1"/>
              </a:solidFill>
            </a:endParaRPr>
          </a:p>
          <a:p>
            <a:pPr marL="0" lvl="0" indent="0" algn="ctr" rtl="0">
              <a:spcBef>
                <a:spcPts val="0"/>
              </a:spcBef>
              <a:spcAft>
                <a:spcPts val="0"/>
              </a:spcAft>
              <a:buNone/>
            </a:pPr>
            <a:r>
              <a:rPr lang="en-US" sz="2700">
                <a:solidFill>
                  <a:schemeClr val="accent1"/>
                </a:solidFill>
              </a:rPr>
              <a:t>Idioms</a:t>
            </a:r>
            <a:endParaRPr sz="2700">
              <a:solidFill>
                <a:schemeClr val="accen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16adb2c4509_1_341"/>
          <p:cNvSpPr txBox="1">
            <a:spLocks noGrp="1"/>
          </p:cNvSpPr>
          <p:nvPr>
            <p:ph type="title"/>
          </p:nvPr>
        </p:nvSpPr>
        <p:spPr>
          <a:xfrm>
            <a:off x="415600" y="593367"/>
            <a:ext cx="11888100" cy="80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Vocabulary Notebooks and Routines (10 of 14)</a:t>
            </a:r>
            <a:endParaRPr sz="3200"/>
          </a:p>
          <a:p>
            <a:pPr marL="0" lvl="0" indent="0" algn="l" rtl="0">
              <a:spcBef>
                <a:spcPts val="0"/>
              </a:spcBef>
              <a:spcAft>
                <a:spcPts val="0"/>
              </a:spcAft>
              <a:buNone/>
            </a:pPr>
            <a:endParaRPr/>
          </a:p>
        </p:txBody>
      </p:sp>
      <p:sp>
        <p:nvSpPr>
          <p:cNvPr id="477" name="Google Shape;477;g16adb2c4509_1_341"/>
          <p:cNvSpPr txBox="1">
            <a:spLocks noGrp="1"/>
          </p:cNvSpPr>
          <p:nvPr>
            <p:ph type="body" idx="1"/>
          </p:nvPr>
        </p:nvSpPr>
        <p:spPr>
          <a:xfrm>
            <a:off x="415600" y="1556033"/>
            <a:ext cx="10956000" cy="47340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900" b="1">
                <a:solidFill>
                  <a:schemeClr val="accent2"/>
                </a:solidFill>
                <a:latin typeface="Caudex"/>
                <a:ea typeface="Caudex"/>
                <a:cs typeface="Caudex"/>
                <a:sym typeface="Caudex"/>
              </a:rPr>
              <a:t>Sentence Synthesis</a:t>
            </a:r>
            <a:endParaRPr sz="2900">
              <a:solidFill>
                <a:schemeClr val="dk1"/>
              </a:solidFill>
              <a:latin typeface="Caudex"/>
              <a:ea typeface="Caudex"/>
              <a:cs typeface="Caudex"/>
              <a:sym typeface="Caudex"/>
            </a:endParaRPr>
          </a:p>
          <a:p>
            <a:pPr marL="609600" lvl="0" indent="-450850" algn="l" rtl="0">
              <a:lnSpc>
                <a:spcPct val="90000"/>
              </a:lnSpc>
              <a:spcBef>
                <a:spcPts val="1000"/>
              </a:spcBef>
              <a:spcAft>
                <a:spcPts val="0"/>
              </a:spcAft>
              <a:buClr>
                <a:schemeClr val="dk1"/>
              </a:buClr>
              <a:buSzPts val="2300"/>
              <a:buFont typeface="Caudex"/>
              <a:buAutoNum type="arabicPeriod"/>
            </a:pPr>
            <a:r>
              <a:rPr lang="en-US" sz="2300">
                <a:solidFill>
                  <a:schemeClr val="dk1"/>
                </a:solidFill>
                <a:latin typeface="Caudex"/>
                <a:ea typeface="Caudex"/>
                <a:cs typeface="Caudex"/>
                <a:sym typeface="Caudex"/>
              </a:rPr>
              <a:t>Provide 3-5 terms from any related unit of study. </a:t>
            </a:r>
            <a:endParaRPr sz="2300">
              <a:solidFill>
                <a:schemeClr val="dk1"/>
              </a:solidFill>
              <a:latin typeface="Caudex"/>
              <a:ea typeface="Caudex"/>
              <a:cs typeface="Caudex"/>
              <a:sym typeface="Caudex"/>
            </a:endParaRPr>
          </a:p>
          <a:p>
            <a:pPr marL="609600" lvl="0" indent="-450850" algn="l" rtl="0">
              <a:lnSpc>
                <a:spcPct val="90000"/>
              </a:lnSpc>
              <a:spcBef>
                <a:spcPts val="1000"/>
              </a:spcBef>
              <a:spcAft>
                <a:spcPts val="0"/>
              </a:spcAft>
              <a:buClr>
                <a:schemeClr val="dk1"/>
              </a:buClr>
              <a:buSzPts val="2300"/>
              <a:buFont typeface="Caudex"/>
              <a:buAutoNum type="arabicPeriod"/>
            </a:pPr>
            <a:r>
              <a:rPr lang="en-US" sz="2300">
                <a:solidFill>
                  <a:schemeClr val="dk1"/>
                </a:solidFill>
                <a:latin typeface="Caudex"/>
                <a:ea typeface="Caudex"/>
                <a:cs typeface="Caudex"/>
                <a:sym typeface="Caudex"/>
              </a:rPr>
              <a:t>Challenge the student to use as many terms as they can in one sentence which reveals the word meanings correctly. </a:t>
            </a:r>
            <a:endParaRPr sz="2300">
              <a:solidFill>
                <a:schemeClr val="dk1"/>
              </a:solidFill>
              <a:latin typeface="Caudex"/>
              <a:ea typeface="Caudex"/>
              <a:cs typeface="Caudex"/>
              <a:sym typeface="Caudex"/>
            </a:endParaRPr>
          </a:p>
          <a:p>
            <a:pPr marL="609600" lvl="0" indent="-450850" algn="l" rtl="0">
              <a:lnSpc>
                <a:spcPct val="90000"/>
              </a:lnSpc>
              <a:spcBef>
                <a:spcPts val="1000"/>
              </a:spcBef>
              <a:spcAft>
                <a:spcPts val="0"/>
              </a:spcAft>
              <a:buClr>
                <a:schemeClr val="dk1"/>
              </a:buClr>
              <a:buSzPts val="2300"/>
              <a:buFont typeface="Caudex"/>
              <a:buAutoNum type="arabicPeriod"/>
            </a:pPr>
            <a:r>
              <a:rPr lang="en-US" sz="2300">
                <a:solidFill>
                  <a:schemeClr val="dk1"/>
                </a:solidFill>
                <a:latin typeface="Caudex"/>
                <a:ea typeface="Caudex"/>
                <a:cs typeface="Caudex"/>
                <a:sym typeface="Caudex"/>
              </a:rPr>
              <a:t>Share different sentences visually as models. </a:t>
            </a:r>
            <a:endParaRPr sz="2300">
              <a:solidFill>
                <a:schemeClr val="dk1"/>
              </a:solidFill>
              <a:latin typeface="Caudex"/>
              <a:ea typeface="Caudex"/>
              <a:cs typeface="Caudex"/>
              <a:sym typeface="Caudex"/>
            </a:endParaRPr>
          </a:p>
          <a:p>
            <a:pPr marL="0" lvl="0" indent="0" algn="l" rtl="0">
              <a:lnSpc>
                <a:spcPct val="90000"/>
              </a:lnSpc>
              <a:spcBef>
                <a:spcPts val="1000"/>
              </a:spcBef>
              <a:spcAft>
                <a:spcPts val="0"/>
              </a:spcAft>
              <a:buNone/>
            </a:pPr>
            <a:r>
              <a:rPr lang="en-US" sz="2300">
                <a:solidFill>
                  <a:schemeClr val="dk1"/>
                </a:solidFill>
                <a:latin typeface="Caudex"/>
                <a:ea typeface="Caudex"/>
                <a:cs typeface="Caudex"/>
                <a:sym typeface="Caudex"/>
              </a:rPr>
              <a:t>Example</a:t>
            </a:r>
            <a:endParaRPr sz="2300">
              <a:solidFill>
                <a:schemeClr val="dk1"/>
              </a:solidFill>
              <a:latin typeface="Caudex"/>
              <a:ea typeface="Caudex"/>
              <a:cs typeface="Caudex"/>
              <a:sym typeface="Caudex"/>
            </a:endParaRPr>
          </a:p>
          <a:p>
            <a:pPr marL="0" lvl="0" indent="0" algn="l" rtl="0">
              <a:lnSpc>
                <a:spcPct val="90000"/>
              </a:lnSpc>
              <a:spcBef>
                <a:spcPts val="1000"/>
              </a:spcBef>
              <a:spcAft>
                <a:spcPts val="0"/>
              </a:spcAft>
              <a:buNone/>
            </a:pPr>
            <a:r>
              <a:rPr lang="en-US" sz="2300">
                <a:solidFill>
                  <a:schemeClr val="dk1"/>
                </a:solidFill>
                <a:latin typeface="Caudex"/>
                <a:ea typeface="Caudex"/>
                <a:cs typeface="Caudex"/>
                <a:sym typeface="Caudex"/>
              </a:rPr>
              <a:t>Terms in English: metaphor, simile, personification, hyperbole</a:t>
            </a:r>
            <a:endParaRPr sz="2300">
              <a:solidFill>
                <a:schemeClr val="dk1"/>
              </a:solidFill>
              <a:latin typeface="Caudex"/>
              <a:ea typeface="Caudex"/>
              <a:cs typeface="Caudex"/>
              <a:sym typeface="Caudex"/>
            </a:endParaRPr>
          </a:p>
          <a:p>
            <a:pPr marL="609600" lvl="0" indent="-450850" algn="l" rtl="0">
              <a:lnSpc>
                <a:spcPct val="90000"/>
              </a:lnSpc>
              <a:spcBef>
                <a:spcPts val="1000"/>
              </a:spcBef>
              <a:spcAft>
                <a:spcPts val="0"/>
              </a:spcAft>
              <a:buClr>
                <a:schemeClr val="dk1"/>
              </a:buClr>
              <a:buSzPts val="2300"/>
              <a:buFont typeface="Caudex"/>
              <a:buChar char="●"/>
            </a:pPr>
            <a:r>
              <a:rPr lang="en-US" sz="2300">
                <a:solidFill>
                  <a:schemeClr val="dk1"/>
                </a:solidFill>
                <a:latin typeface="Caudex"/>
                <a:ea typeface="Caudex"/>
                <a:cs typeface="Caudex"/>
                <a:sym typeface="Caudex"/>
              </a:rPr>
              <a:t>English teachers teach figurative language including similes, comparisons with like or as, metaphors, direct comparisons, hyperbole, the use of exaggeration, and personification, a person, animal, or object representing a concept. </a:t>
            </a:r>
            <a:endParaRPr sz="27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16adb2c4509_1_348"/>
          <p:cNvSpPr txBox="1">
            <a:spLocks noGrp="1"/>
          </p:cNvSpPr>
          <p:nvPr>
            <p:ph type="title"/>
          </p:nvPr>
        </p:nvSpPr>
        <p:spPr>
          <a:xfrm>
            <a:off x="415600" y="593367"/>
            <a:ext cx="11888100" cy="80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Vocabulary Notebooks and Routines (11 of 14)</a:t>
            </a:r>
            <a:endParaRPr sz="3200"/>
          </a:p>
          <a:p>
            <a:pPr marL="0" lvl="0" indent="0" algn="l" rtl="0">
              <a:spcBef>
                <a:spcPts val="0"/>
              </a:spcBef>
              <a:spcAft>
                <a:spcPts val="0"/>
              </a:spcAft>
              <a:buNone/>
            </a:pPr>
            <a:endParaRPr/>
          </a:p>
        </p:txBody>
      </p:sp>
      <p:sp>
        <p:nvSpPr>
          <p:cNvPr id="484" name="Google Shape;484;g16adb2c4509_1_348"/>
          <p:cNvSpPr txBox="1">
            <a:spLocks noGrp="1"/>
          </p:cNvSpPr>
          <p:nvPr>
            <p:ph type="body" idx="1"/>
          </p:nvPr>
        </p:nvSpPr>
        <p:spPr>
          <a:xfrm>
            <a:off x="415600" y="1556033"/>
            <a:ext cx="4911900" cy="47727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700">
                <a:solidFill>
                  <a:schemeClr val="dk1"/>
                </a:solidFill>
                <a:latin typeface="Caudex"/>
                <a:ea typeface="Caudex"/>
                <a:cs typeface="Caudex"/>
                <a:sym typeface="Caudex"/>
              </a:rPr>
              <a:t>The </a:t>
            </a:r>
            <a:r>
              <a:rPr lang="en-US" sz="2700" i="1">
                <a:solidFill>
                  <a:schemeClr val="dk1"/>
                </a:solidFill>
                <a:latin typeface="Caudex"/>
                <a:ea typeface="Caudex"/>
                <a:cs typeface="Caudex"/>
                <a:sym typeface="Caudex"/>
              </a:rPr>
              <a:t>Frayer model </a:t>
            </a:r>
            <a:r>
              <a:rPr lang="en-US" sz="2700">
                <a:solidFill>
                  <a:schemeClr val="dk1"/>
                </a:solidFill>
                <a:latin typeface="Caudex"/>
                <a:ea typeface="Caudex"/>
                <a:cs typeface="Caudex"/>
                <a:sym typeface="Caudex"/>
              </a:rPr>
              <a:t>provides a graphic organizer that includes a word’s definition, facts and characteristics of the word, examples and non-examples (Frayer, Frederick, &amp; Klausmeier, 1969). It was designed to demonstrate deep understanding about a single word. </a:t>
            </a:r>
            <a:endParaRPr sz="2700">
              <a:solidFill>
                <a:schemeClr val="dk1"/>
              </a:solidFill>
              <a:latin typeface="Caudex"/>
              <a:ea typeface="Caudex"/>
              <a:cs typeface="Caudex"/>
              <a:sym typeface="Caudex"/>
            </a:endParaRPr>
          </a:p>
          <a:p>
            <a:pPr marL="0" lvl="0" indent="0" algn="l" rtl="0">
              <a:lnSpc>
                <a:spcPct val="90000"/>
              </a:lnSpc>
              <a:spcBef>
                <a:spcPts val="1000"/>
              </a:spcBef>
              <a:spcAft>
                <a:spcPts val="0"/>
              </a:spcAft>
              <a:buNone/>
            </a:pPr>
            <a:endParaRPr b="1">
              <a:solidFill>
                <a:schemeClr val="accent2"/>
              </a:solidFill>
              <a:latin typeface="Caudex"/>
              <a:ea typeface="Caudex"/>
              <a:cs typeface="Caudex"/>
              <a:sym typeface="Caudex"/>
            </a:endParaRPr>
          </a:p>
        </p:txBody>
      </p:sp>
      <p:sp>
        <p:nvSpPr>
          <p:cNvPr id="485" name="Google Shape;485;g16adb2c4509_1_348" descr="screenshot of frayer model"/>
          <p:cNvSpPr txBox="1"/>
          <p:nvPr/>
        </p:nvSpPr>
        <p:spPr>
          <a:xfrm>
            <a:off x="7859300" y="1964833"/>
            <a:ext cx="39171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pic>
        <p:nvPicPr>
          <p:cNvPr id="486" name="Google Shape;486;g16adb2c4509_1_348" descr="screenshot of frayer model grpahic organizer"/>
          <p:cNvPicPr preferRelativeResize="0"/>
          <p:nvPr/>
        </p:nvPicPr>
        <p:blipFill>
          <a:blip r:embed="rId3">
            <a:alphaModFix/>
          </a:blip>
          <a:stretch>
            <a:fillRect/>
          </a:stretch>
        </p:blipFill>
        <p:spPr>
          <a:xfrm>
            <a:off x="5719733" y="1813700"/>
            <a:ext cx="6056767" cy="44745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16adb2c4509_1_356"/>
          <p:cNvSpPr txBox="1">
            <a:spLocks noGrp="1"/>
          </p:cNvSpPr>
          <p:nvPr>
            <p:ph type="title"/>
          </p:nvPr>
        </p:nvSpPr>
        <p:spPr>
          <a:xfrm>
            <a:off x="415600" y="593367"/>
            <a:ext cx="11888100" cy="80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Vocabulary Notebooks and Routines (12 of 14)</a:t>
            </a:r>
            <a:endParaRPr sz="3200"/>
          </a:p>
          <a:p>
            <a:pPr marL="0" lvl="0" indent="0" algn="l" rtl="0">
              <a:spcBef>
                <a:spcPts val="0"/>
              </a:spcBef>
              <a:spcAft>
                <a:spcPts val="0"/>
              </a:spcAft>
              <a:buNone/>
            </a:pPr>
            <a:endParaRPr/>
          </a:p>
        </p:txBody>
      </p:sp>
      <p:pic>
        <p:nvPicPr>
          <p:cNvPr id="493" name="Google Shape;493;g16adb2c4509_1_356" descr="screenshot of frayer model with boycott as the word, a definition, examples, facts, and a nonexample photo"/>
          <p:cNvPicPr preferRelativeResize="0"/>
          <p:nvPr/>
        </p:nvPicPr>
        <p:blipFill>
          <a:blip r:embed="rId3">
            <a:alphaModFix/>
          </a:blip>
          <a:stretch>
            <a:fillRect/>
          </a:stretch>
        </p:blipFill>
        <p:spPr>
          <a:xfrm>
            <a:off x="1972475" y="1768503"/>
            <a:ext cx="7585725" cy="42595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16adb2c4509_1_363"/>
          <p:cNvSpPr txBox="1">
            <a:spLocks noGrp="1"/>
          </p:cNvSpPr>
          <p:nvPr>
            <p:ph type="title"/>
          </p:nvPr>
        </p:nvSpPr>
        <p:spPr>
          <a:xfrm>
            <a:off x="415600" y="593367"/>
            <a:ext cx="11888100" cy="8043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latin typeface="Times New Roman"/>
                <a:ea typeface="Times New Roman"/>
                <a:cs typeface="Times New Roman"/>
                <a:sym typeface="Times New Roman"/>
              </a:rPr>
              <a:t>Vocabulary Notebooks and Routines</a:t>
            </a:r>
            <a:r>
              <a:rPr lang="en-US"/>
              <a:t> (13 of 14)</a:t>
            </a:r>
            <a:endParaRPr>
              <a:latin typeface="Times New Roman"/>
              <a:ea typeface="Times New Roman"/>
              <a:cs typeface="Times New Roman"/>
              <a:sym typeface="Times New Roman"/>
            </a:endParaRPr>
          </a:p>
          <a:p>
            <a:pPr marL="0" lvl="0" indent="0" algn="l" rtl="0">
              <a:spcBef>
                <a:spcPts val="0"/>
              </a:spcBef>
              <a:spcAft>
                <a:spcPts val="0"/>
              </a:spcAft>
              <a:buNone/>
            </a:pPr>
            <a:r>
              <a:rPr lang="en-US" b="1">
                <a:latin typeface="Times New Roman"/>
                <a:ea typeface="Times New Roman"/>
                <a:cs typeface="Times New Roman"/>
                <a:sym typeface="Times New Roman"/>
              </a:rPr>
              <a:t>List, Group, Label</a:t>
            </a:r>
            <a:endParaRPr>
              <a:latin typeface="Times New Roman"/>
              <a:ea typeface="Times New Roman"/>
              <a:cs typeface="Times New Roman"/>
              <a:sym typeface="Times New Roman"/>
            </a:endParaRPr>
          </a:p>
        </p:txBody>
      </p:sp>
      <p:sp>
        <p:nvSpPr>
          <p:cNvPr id="499" name="Google Shape;499;g16adb2c4509_1_363"/>
          <p:cNvSpPr txBox="1">
            <a:spLocks noGrp="1"/>
          </p:cNvSpPr>
          <p:nvPr>
            <p:ph type="body" idx="1"/>
          </p:nvPr>
        </p:nvSpPr>
        <p:spPr>
          <a:xfrm>
            <a:off x="415600" y="1556025"/>
            <a:ext cx="11443800" cy="4719300"/>
          </a:xfrm>
          <a:prstGeom prst="rect">
            <a:avLst/>
          </a:prstGeom>
        </p:spPr>
        <p:txBody>
          <a:bodyPr spcFirstLastPara="1" wrap="square" lIns="91425" tIns="45700" rIns="91425" bIns="45700" anchor="t" anchorCtr="0">
            <a:noAutofit/>
          </a:bodyPr>
          <a:lstStyle/>
          <a:p>
            <a:pPr marL="609600" lvl="0" indent="-482600" algn="l" rtl="0">
              <a:lnSpc>
                <a:spcPct val="90000"/>
              </a:lnSpc>
              <a:spcBef>
                <a:spcPts val="1000"/>
              </a:spcBef>
              <a:spcAft>
                <a:spcPts val="0"/>
              </a:spcAft>
              <a:buClr>
                <a:schemeClr val="dk1"/>
              </a:buClr>
              <a:buSzPts val="2800"/>
              <a:buFont typeface="Times New Roman"/>
              <a:buAutoNum type="arabicPeriod"/>
            </a:pPr>
            <a:r>
              <a:rPr lang="en-US" sz="2800" b="0">
                <a:solidFill>
                  <a:schemeClr val="dk1"/>
                </a:solidFill>
              </a:rPr>
              <a:t>List terms and phrases from a single unit of study or topic; often these words are boldfaced in textbooks.</a:t>
            </a:r>
            <a:endParaRPr sz="2800" b="0">
              <a:solidFill>
                <a:schemeClr val="dk1"/>
              </a:solidFill>
            </a:endParaRPr>
          </a:p>
          <a:p>
            <a:pPr marL="609600" lvl="0" indent="-482600" algn="l" rtl="0">
              <a:lnSpc>
                <a:spcPct val="90000"/>
              </a:lnSpc>
              <a:spcBef>
                <a:spcPts val="1000"/>
              </a:spcBef>
              <a:spcAft>
                <a:spcPts val="0"/>
              </a:spcAft>
              <a:buClr>
                <a:schemeClr val="dk1"/>
              </a:buClr>
              <a:buSzPts val="2800"/>
              <a:buFont typeface="Times New Roman"/>
              <a:buAutoNum type="arabicPeriod"/>
            </a:pPr>
            <a:r>
              <a:rPr lang="en-US" sz="2800" b="0">
                <a:solidFill>
                  <a:schemeClr val="dk1"/>
                </a:solidFill>
              </a:rPr>
              <a:t>Sort or categorize the terms into groups and discuss thinking for the categorization</a:t>
            </a:r>
            <a:endParaRPr sz="2800" b="0">
              <a:solidFill>
                <a:schemeClr val="dk1"/>
              </a:solidFill>
            </a:endParaRPr>
          </a:p>
          <a:p>
            <a:pPr marL="609600" lvl="0" indent="-482600" algn="l" rtl="0">
              <a:lnSpc>
                <a:spcPct val="90000"/>
              </a:lnSpc>
              <a:spcBef>
                <a:spcPts val="1000"/>
              </a:spcBef>
              <a:spcAft>
                <a:spcPts val="0"/>
              </a:spcAft>
              <a:buClr>
                <a:schemeClr val="dk1"/>
              </a:buClr>
              <a:buSzPts val="2800"/>
              <a:buFont typeface="Times New Roman"/>
              <a:buAutoNum type="arabicPeriod"/>
            </a:pPr>
            <a:r>
              <a:rPr lang="en-US" sz="2800" b="0">
                <a:solidFill>
                  <a:schemeClr val="dk1"/>
                </a:solidFill>
              </a:rPr>
              <a:t>Create a title or label for each category that reflects how the words are related.</a:t>
            </a:r>
            <a:endParaRPr sz="2800" b="0">
              <a:solidFill>
                <a:schemeClr val="dk1"/>
              </a:solidFill>
            </a:endParaRPr>
          </a:p>
          <a:p>
            <a:pPr marL="609600" lvl="0" indent="-482600" algn="l" rtl="0">
              <a:lnSpc>
                <a:spcPct val="90000"/>
              </a:lnSpc>
              <a:spcBef>
                <a:spcPts val="1000"/>
              </a:spcBef>
              <a:spcAft>
                <a:spcPts val="0"/>
              </a:spcAft>
              <a:buClr>
                <a:schemeClr val="dk1"/>
              </a:buClr>
              <a:buSzPts val="2800"/>
              <a:buFont typeface="Times New Roman"/>
              <a:buAutoNum type="arabicPeriod"/>
            </a:pPr>
            <a:r>
              <a:rPr lang="en-US" sz="2800" b="0">
                <a:solidFill>
                  <a:schemeClr val="dk1"/>
                </a:solidFill>
              </a:rPr>
              <a:t>It can be helpful to create your initial list on cards or sticky notes. The act of categorizing specific vocabulary terms requires discussion and a nuanced understanding of how words are related. List, Group, Label also provides an opportunity for students to revisit words that were challenging or nuanced.</a:t>
            </a:r>
            <a:endParaRPr sz="3900" b="0">
              <a:solidFill>
                <a:schemeClr val="dk1"/>
              </a:solidFill>
            </a:endParaRPr>
          </a:p>
          <a:p>
            <a:pPr marL="0" lvl="0" indent="0" algn="l" rtl="0">
              <a:lnSpc>
                <a:spcPct val="90000"/>
              </a:lnSpc>
              <a:spcBef>
                <a:spcPts val="1000"/>
              </a:spcBef>
              <a:spcAft>
                <a:spcPts val="0"/>
              </a:spcAft>
              <a:buNone/>
            </a:pPr>
            <a:endParaRPr b="1">
              <a:solidFill>
                <a:schemeClr val="accent2"/>
              </a:solidFill>
              <a:latin typeface="Caudex"/>
              <a:ea typeface="Caudex"/>
              <a:cs typeface="Caudex"/>
              <a:sym typeface="Caudex"/>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16adb2c4509_1_369"/>
          <p:cNvSpPr txBox="1">
            <a:spLocks noGrp="1"/>
          </p:cNvSpPr>
          <p:nvPr>
            <p:ph type="title"/>
          </p:nvPr>
        </p:nvSpPr>
        <p:spPr>
          <a:xfrm>
            <a:off x="459275" y="360417"/>
            <a:ext cx="11888100" cy="804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659">
                <a:latin typeface="Times New Roman"/>
                <a:ea typeface="Times New Roman"/>
                <a:cs typeface="Times New Roman"/>
                <a:sym typeface="Times New Roman"/>
              </a:rPr>
              <a:t>Vocabulary Notebooks and Routines</a:t>
            </a:r>
            <a:r>
              <a:rPr lang="en-US" sz="3659"/>
              <a:t> (14 of 14)</a:t>
            </a:r>
            <a:endParaRPr sz="3659">
              <a:latin typeface="Times New Roman"/>
              <a:ea typeface="Times New Roman"/>
              <a:cs typeface="Times New Roman"/>
              <a:sym typeface="Times New Roman"/>
            </a:endParaRPr>
          </a:p>
          <a:p>
            <a:pPr marL="0" lvl="0" indent="0" algn="l" rtl="0">
              <a:spcBef>
                <a:spcPts val="0"/>
              </a:spcBef>
              <a:spcAft>
                <a:spcPts val="0"/>
              </a:spcAft>
              <a:buSzPts val="990"/>
              <a:buNone/>
            </a:pPr>
            <a:r>
              <a:rPr lang="en-US" sz="3659" b="1">
                <a:latin typeface="Times New Roman"/>
                <a:ea typeface="Times New Roman"/>
                <a:cs typeface="Times New Roman"/>
                <a:sym typeface="Times New Roman"/>
              </a:rPr>
              <a:t>List, Group, Label</a:t>
            </a:r>
            <a:endParaRPr sz="3659">
              <a:latin typeface="Times New Roman"/>
              <a:ea typeface="Times New Roman"/>
              <a:cs typeface="Times New Roman"/>
              <a:sym typeface="Times New Roman"/>
            </a:endParaRPr>
          </a:p>
        </p:txBody>
      </p:sp>
      <p:pic>
        <p:nvPicPr>
          <p:cNvPr id="505" name="Google Shape;505;g16adb2c4509_1_369" descr="screenshot of a chart vocabulary words called &quot;list, group, label&quot;"/>
          <p:cNvPicPr preferRelativeResize="0"/>
          <p:nvPr/>
        </p:nvPicPr>
        <p:blipFill>
          <a:blip r:embed="rId3">
            <a:alphaModFix/>
          </a:blip>
          <a:stretch>
            <a:fillRect/>
          </a:stretch>
        </p:blipFill>
        <p:spPr>
          <a:xfrm>
            <a:off x="803271" y="1262500"/>
            <a:ext cx="10585465" cy="52354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6adb2c4509_1_33"/>
          <p:cNvSpPr txBox="1">
            <a:spLocks noGrp="1"/>
          </p:cNvSpPr>
          <p:nvPr>
            <p:ph type="title"/>
          </p:nvPr>
        </p:nvSpPr>
        <p:spPr>
          <a:xfrm>
            <a:off x="839788"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During our time together</a:t>
            </a:r>
            <a:endParaRPr/>
          </a:p>
        </p:txBody>
      </p:sp>
      <p:sp>
        <p:nvSpPr>
          <p:cNvPr id="198" name="Google Shape;198;g16adb2c4509_1_33"/>
          <p:cNvSpPr txBox="1">
            <a:spLocks noGrp="1"/>
          </p:cNvSpPr>
          <p:nvPr>
            <p:ph type="body" idx="1"/>
          </p:nvPr>
        </p:nvSpPr>
        <p:spPr>
          <a:xfrm>
            <a:off x="839788" y="1681163"/>
            <a:ext cx="5157900" cy="8238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None/>
            </a:pPr>
            <a:r>
              <a:rPr lang="en-US" sz="2900"/>
              <a:t>Outcomes</a:t>
            </a:r>
            <a:r>
              <a:rPr lang="en-US"/>
              <a:t>	</a:t>
            </a:r>
            <a:endParaRPr/>
          </a:p>
        </p:txBody>
      </p:sp>
      <p:sp>
        <p:nvSpPr>
          <p:cNvPr id="199" name="Google Shape;199;g16adb2c4509_1_33"/>
          <p:cNvSpPr txBox="1">
            <a:spLocks noGrp="1"/>
          </p:cNvSpPr>
          <p:nvPr>
            <p:ph type="body" idx="2"/>
          </p:nvPr>
        </p:nvSpPr>
        <p:spPr>
          <a:xfrm>
            <a:off x="839810" y="2505075"/>
            <a:ext cx="9614700" cy="3712200"/>
          </a:xfrm>
          <a:prstGeom prst="rect">
            <a:avLst/>
          </a:prstGeom>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Char char="•"/>
            </a:pPr>
            <a:r>
              <a:rPr lang="en-US" sz="2700"/>
              <a:t>To review research and evidence-based practices in spelling and vocabulary</a:t>
            </a:r>
            <a:endParaRPr sz="2700"/>
          </a:p>
          <a:p>
            <a:pPr marL="457200" lvl="0" indent="-400050" algn="l" rtl="0">
              <a:lnSpc>
                <a:spcPct val="115000"/>
              </a:lnSpc>
              <a:spcBef>
                <a:spcPts val="0"/>
              </a:spcBef>
              <a:spcAft>
                <a:spcPts val="0"/>
              </a:spcAft>
              <a:buSzPts val="2700"/>
              <a:buChar char="•"/>
            </a:pPr>
            <a:r>
              <a:rPr lang="en-US" sz="2700"/>
              <a:t>To discuss how spelling and vocabulary are related to reading</a:t>
            </a:r>
            <a:endParaRPr sz="2700"/>
          </a:p>
          <a:p>
            <a:pPr marL="457200" lvl="0" indent="-336550" algn="l" rtl="0">
              <a:lnSpc>
                <a:spcPct val="115000"/>
              </a:lnSpc>
              <a:spcBef>
                <a:spcPts val="0"/>
              </a:spcBef>
              <a:spcAft>
                <a:spcPts val="0"/>
              </a:spcAft>
              <a:buSzPts val="1700"/>
              <a:buChar char="•"/>
            </a:pPr>
            <a:r>
              <a:rPr lang="en-US" sz="2700"/>
              <a:t>To share results of a middle school word study pilot</a:t>
            </a:r>
            <a:endParaRPr sz="2700"/>
          </a:p>
          <a:p>
            <a:pPr marL="457200" lvl="0" indent="-336550" algn="l" rtl="0">
              <a:lnSpc>
                <a:spcPct val="115000"/>
              </a:lnSpc>
              <a:spcBef>
                <a:spcPts val="0"/>
              </a:spcBef>
              <a:spcAft>
                <a:spcPts val="0"/>
              </a:spcAft>
              <a:buSzPts val="1700"/>
              <a:buChar char="•"/>
            </a:pPr>
            <a:r>
              <a:rPr lang="en-US" sz="2700"/>
              <a:t>To share practical evidence-based strategies for generative and specific vocabulary instruction</a:t>
            </a:r>
            <a:endParaRPr sz="27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16adb2c4509_1_37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Turn Theory into Practice</a:t>
            </a:r>
            <a:endParaRPr/>
          </a:p>
        </p:txBody>
      </p:sp>
      <p:sp>
        <p:nvSpPr>
          <p:cNvPr id="512" name="Google Shape;512;g16adb2c4509_1_37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a:t>Give a spelling inventory to your class/classes.</a:t>
            </a:r>
            <a:endParaRPr/>
          </a:p>
          <a:p>
            <a:pPr marL="457200" lvl="0" indent="-406400" algn="l" rtl="0">
              <a:spcBef>
                <a:spcPts val="0"/>
              </a:spcBef>
              <a:spcAft>
                <a:spcPts val="0"/>
              </a:spcAft>
              <a:buSzPts val="2800"/>
              <a:buChar char="➔"/>
            </a:pPr>
            <a:r>
              <a:rPr lang="en-US"/>
              <a:t>Analyze the spelling of your students</a:t>
            </a:r>
            <a:endParaRPr/>
          </a:p>
          <a:p>
            <a:pPr marL="457200" lvl="0" indent="-406400" algn="l" rtl="0">
              <a:spcBef>
                <a:spcPts val="0"/>
              </a:spcBef>
              <a:spcAft>
                <a:spcPts val="0"/>
              </a:spcAft>
              <a:buSzPts val="2800"/>
              <a:buChar char="➔"/>
            </a:pPr>
            <a:r>
              <a:rPr lang="en-US"/>
              <a:t>Determine what gaps there are and what instruction is needed for your students</a:t>
            </a:r>
            <a:endParaRPr/>
          </a:p>
          <a:p>
            <a:pPr marL="457200" lvl="0" indent="-406400" algn="l" rtl="0">
              <a:spcBef>
                <a:spcPts val="0"/>
              </a:spcBef>
              <a:spcAft>
                <a:spcPts val="0"/>
              </a:spcAft>
              <a:buSzPts val="2800"/>
              <a:buChar char="➔"/>
            </a:pPr>
            <a:r>
              <a:rPr lang="en-US"/>
              <a:t>Be ready to look at your data at an upcoming Learning Lab</a:t>
            </a:r>
            <a:endParaRPr/>
          </a:p>
        </p:txBody>
      </p:sp>
      <p:pic>
        <p:nvPicPr>
          <p:cNvPr id="513" name="Google Shape;513;g16adb2c4509_1_375" descr="photo of scrabble tiles that spell &quot;words&quot;"/>
          <p:cNvPicPr preferRelativeResize="0"/>
          <p:nvPr/>
        </p:nvPicPr>
        <p:blipFill>
          <a:blip r:embed="rId3">
            <a:alphaModFix/>
          </a:blip>
          <a:stretch>
            <a:fillRect/>
          </a:stretch>
        </p:blipFill>
        <p:spPr>
          <a:xfrm>
            <a:off x="3897825" y="3825613"/>
            <a:ext cx="3219450" cy="21431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16adb2c4509_1_382"/>
          <p:cNvSpPr txBox="1">
            <a:spLocks noGrp="1"/>
          </p:cNvSpPr>
          <p:nvPr>
            <p:ph type="title"/>
          </p:nvPr>
        </p:nvSpPr>
        <p:spPr>
          <a:xfrm>
            <a:off x="415600" y="593367"/>
            <a:ext cx="11888100" cy="80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Handouts</a:t>
            </a:r>
            <a:endParaRPr>
              <a:latin typeface="Times New Roman"/>
              <a:ea typeface="Times New Roman"/>
              <a:cs typeface="Times New Roman"/>
              <a:sym typeface="Times New Roman"/>
            </a:endParaRPr>
          </a:p>
        </p:txBody>
      </p:sp>
      <p:sp>
        <p:nvSpPr>
          <p:cNvPr id="519" name="Google Shape;519;g16adb2c4509_1_382"/>
          <p:cNvSpPr txBox="1">
            <a:spLocks noGrp="1"/>
          </p:cNvSpPr>
          <p:nvPr>
            <p:ph type="body" idx="1"/>
          </p:nvPr>
        </p:nvSpPr>
        <p:spPr>
          <a:xfrm>
            <a:off x="415600" y="1556033"/>
            <a:ext cx="10956000" cy="4734000"/>
          </a:xfrm>
          <a:prstGeom prst="rect">
            <a:avLst/>
          </a:prstGeom>
        </p:spPr>
        <p:txBody>
          <a:bodyPr spcFirstLastPara="1" wrap="square" lIns="91425" tIns="45700" rIns="91425" bIns="45700" anchor="t" anchorCtr="0">
            <a:noAutofit/>
          </a:bodyPr>
          <a:lstStyle/>
          <a:p>
            <a:pPr marL="228600" lvl="0" indent="0" algn="l" rtl="0">
              <a:lnSpc>
                <a:spcPct val="90000"/>
              </a:lnSpc>
              <a:spcBef>
                <a:spcPts val="1000"/>
              </a:spcBef>
              <a:spcAft>
                <a:spcPts val="0"/>
              </a:spcAft>
              <a:buNone/>
            </a:pPr>
            <a:endParaRPr sz="3200"/>
          </a:p>
          <a:p>
            <a:pPr marL="609600" lvl="0" indent="-508000" algn="l" rtl="0">
              <a:lnSpc>
                <a:spcPct val="90000"/>
              </a:lnSpc>
              <a:spcBef>
                <a:spcPts val="1000"/>
              </a:spcBef>
              <a:spcAft>
                <a:spcPts val="0"/>
              </a:spcAft>
              <a:buSzPts val="3200"/>
              <a:buChar char="●"/>
            </a:pPr>
            <a:r>
              <a:rPr lang="en-US" sz="3200" u="sng">
                <a:solidFill>
                  <a:schemeClr val="hlink"/>
                </a:solidFill>
                <a:hlinkClick r:id="rId3"/>
              </a:rPr>
              <a:t>Words Their Way Spelling Assessment</a:t>
            </a:r>
            <a:endParaRPr sz="3200"/>
          </a:p>
          <a:p>
            <a:pPr marL="609600" lvl="0" indent="-508000" algn="l" rtl="0">
              <a:lnSpc>
                <a:spcPct val="90000"/>
              </a:lnSpc>
              <a:spcBef>
                <a:spcPts val="1000"/>
              </a:spcBef>
              <a:spcAft>
                <a:spcPts val="0"/>
              </a:spcAft>
              <a:buSzPts val="3200"/>
              <a:buChar char="●"/>
            </a:pPr>
            <a:r>
              <a:rPr lang="en-US" sz="3200" u="sng">
                <a:solidFill>
                  <a:schemeClr val="hlink"/>
                </a:solidFill>
                <a:hlinkClick r:id="rId4"/>
              </a:rPr>
              <a:t>Really Great Reading Advanced Decoding Survey </a:t>
            </a:r>
            <a:endParaRPr sz="3200"/>
          </a:p>
          <a:p>
            <a:pPr marL="609600" lvl="0" indent="-508000" algn="l" rtl="0">
              <a:lnSpc>
                <a:spcPct val="90000"/>
              </a:lnSpc>
              <a:spcBef>
                <a:spcPts val="1000"/>
              </a:spcBef>
              <a:spcAft>
                <a:spcPts val="0"/>
              </a:spcAft>
              <a:buClr>
                <a:schemeClr val="dk1"/>
              </a:buClr>
              <a:buSzPts val="3200"/>
              <a:buFont typeface="Times New Roman"/>
              <a:buChar char="●"/>
            </a:pPr>
            <a:r>
              <a:rPr lang="en-US" sz="3200" u="sng">
                <a:solidFill>
                  <a:schemeClr val="hlink"/>
                </a:solidFill>
                <a:latin typeface="Times New Roman"/>
                <a:ea typeface="Times New Roman"/>
                <a:cs typeface="Times New Roman"/>
                <a:sym typeface="Times New Roman"/>
                <a:hlinkClick r:id="rId5"/>
              </a:rPr>
              <a:t>Types of Words to Collect, Connect, and Discuss</a:t>
            </a:r>
            <a:endParaRPr sz="3200">
              <a:latin typeface="Times New Roman"/>
              <a:ea typeface="Times New Roman"/>
              <a:cs typeface="Times New Roman"/>
              <a:sym typeface="Times New Roman"/>
            </a:endParaRPr>
          </a:p>
          <a:p>
            <a:pPr marL="609600" lvl="0" indent="0" algn="l" rtl="0">
              <a:lnSpc>
                <a:spcPct val="90000"/>
              </a:lnSpc>
              <a:spcBef>
                <a:spcPts val="1000"/>
              </a:spcBef>
              <a:spcAft>
                <a:spcPts val="0"/>
              </a:spcAft>
              <a:buNone/>
            </a:pPr>
            <a:endParaRPr sz="3200">
              <a:latin typeface="Times New Roman"/>
              <a:ea typeface="Times New Roman"/>
              <a:cs typeface="Times New Roman"/>
              <a:sym typeface="Times New Roman"/>
            </a:endParaRPr>
          </a:p>
          <a:p>
            <a:pPr marL="609600" lvl="0" indent="-508000" algn="l" rtl="0">
              <a:lnSpc>
                <a:spcPct val="90000"/>
              </a:lnSpc>
              <a:spcBef>
                <a:spcPts val="1000"/>
              </a:spcBef>
              <a:spcAft>
                <a:spcPts val="0"/>
              </a:spcAft>
              <a:buSzPts val="3200"/>
              <a:buFont typeface="Times New Roman"/>
              <a:buChar char="●"/>
            </a:pPr>
            <a:r>
              <a:rPr lang="en-US" sz="3200" u="sng">
                <a:solidFill>
                  <a:schemeClr val="hlink"/>
                </a:solidFill>
                <a:latin typeface="Times New Roman"/>
                <a:ea typeface="Times New Roman"/>
                <a:cs typeface="Times New Roman"/>
                <a:sym typeface="Times New Roman"/>
                <a:hlinkClick r:id="rId6"/>
              </a:rPr>
              <a:t>Developmental Continuum in Spelling Features </a:t>
            </a:r>
            <a:endParaRPr sz="3200">
              <a:latin typeface="Times New Roman"/>
              <a:ea typeface="Times New Roman"/>
              <a:cs typeface="Times New Roman"/>
              <a:sym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524" name="Google Shape;524;g16adb2c4509_1_388"/>
          <p:cNvSpPr txBox="1">
            <a:spLocks noGrp="1"/>
          </p:cNvSpPr>
          <p:nvPr>
            <p:ph type="body" idx="4294967295"/>
          </p:nvPr>
        </p:nvSpPr>
        <p:spPr>
          <a:xfrm>
            <a:off x="342900" y="1051561"/>
            <a:ext cx="10841038" cy="5623560"/>
          </a:xfrm>
          <a:prstGeom prst="rect">
            <a:avLst/>
          </a:prstGeom>
          <a:noFill/>
          <a:ln>
            <a:noFill/>
          </a:ln>
        </p:spPr>
        <p:txBody>
          <a:bodyPr spcFirstLastPara="1" wrap="square" lIns="91425" tIns="45700" rIns="91425" bIns="45700" anchor="t" anchorCtr="0">
            <a:noAutofit/>
          </a:bodyPr>
          <a:lstStyle/>
          <a:p>
            <a:pPr marL="241300" lvl="0" indent="-241300" algn="ctr" rtl="0">
              <a:lnSpc>
                <a:spcPct val="90000"/>
              </a:lnSpc>
              <a:spcBef>
                <a:spcPts val="0"/>
              </a:spcBef>
              <a:spcAft>
                <a:spcPts val="0"/>
              </a:spcAft>
              <a:buClr>
                <a:schemeClr val="dk1"/>
              </a:buClr>
              <a:buSzPts val="2800"/>
              <a:buNone/>
            </a:pPr>
            <a:r>
              <a:rPr lang="en-US" sz="2100" b="1" i="1" dirty="0"/>
              <a:t>Highlighted References </a:t>
            </a:r>
            <a:endParaRPr sz="2100" i="1" u="sng" dirty="0">
              <a:highlight>
                <a:schemeClr val="accent6"/>
              </a:highlight>
            </a:endParaRPr>
          </a:p>
          <a:p>
            <a:pPr marL="241300" lvl="0" indent="-241300" algn="ctr" rtl="0">
              <a:lnSpc>
                <a:spcPct val="90000"/>
              </a:lnSpc>
              <a:spcBef>
                <a:spcPts val="0"/>
              </a:spcBef>
              <a:spcAft>
                <a:spcPts val="0"/>
              </a:spcAft>
              <a:buClr>
                <a:schemeClr val="dk1"/>
              </a:buClr>
              <a:buSzPts val="2800"/>
              <a:buNone/>
            </a:pPr>
            <a:endParaRPr sz="2100" i="1" u="sng" dirty="0">
              <a:highlight>
                <a:schemeClr val="accent6"/>
              </a:highlight>
            </a:endParaRPr>
          </a:p>
          <a:p>
            <a:pPr marL="0" lvl="0" indent="0" algn="l" rtl="0">
              <a:lnSpc>
                <a:spcPct val="90000"/>
              </a:lnSpc>
              <a:spcBef>
                <a:spcPts val="1100"/>
              </a:spcBef>
              <a:spcAft>
                <a:spcPts val="0"/>
              </a:spcAft>
              <a:buClr>
                <a:schemeClr val="dk1"/>
              </a:buClr>
              <a:buSzPts val="2400"/>
              <a:buNone/>
            </a:pPr>
            <a:r>
              <a:rPr lang="en-US" sz="2000" b="0" dirty="0">
                <a:solidFill>
                  <a:srgbClr val="222222"/>
                </a:solidFill>
                <a:highlight>
                  <a:srgbClr val="FFFFFF"/>
                </a:highlight>
                <a:latin typeface="Arial"/>
                <a:ea typeface="Arial"/>
                <a:cs typeface="Arial"/>
                <a:sym typeface="Arial"/>
              </a:rPr>
              <a:t>Bear, D. R., </a:t>
            </a:r>
            <a:r>
              <a:rPr lang="en-US" sz="2000" b="0" dirty="0" err="1">
                <a:solidFill>
                  <a:srgbClr val="222222"/>
                </a:solidFill>
                <a:highlight>
                  <a:srgbClr val="FFFFFF"/>
                </a:highlight>
                <a:latin typeface="Arial"/>
                <a:ea typeface="Arial"/>
                <a:cs typeface="Arial"/>
                <a:sym typeface="Arial"/>
              </a:rPr>
              <a:t>Invernizzi</a:t>
            </a:r>
            <a:r>
              <a:rPr lang="en-US" sz="2000" b="0" dirty="0">
                <a:solidFill>
                  <a:srgbClr val="222222"/>
                </a:solidFill>
                <a:highlight>
                  <a:srgbClr val="FFFFFF"/>
                </a:highlight>
                <a:latin typeface="Arial"/>
                <a:ea typeface="Arial"/>
                <a:cs typeface="Arial"/>
                <a:sym typeface="Arial"/>
              </a:rPr>
              <a:t>, M., Johnston, F., &amp; Templeton, S. (1996). </a:t>
            </a:r>
            <a:r>
              <a:rPr lang="en-US" sz="2000" b="0" i="1" dirty="0">
                <a:solidFill>
                  <a:srgbClr val="222222"/>
                </a:solidFill>
                <a:highlight>
                  <a:srgbClr val="FFFFFF"/>
                </a:highlight>
                <a:latin typeface="Arial"/>
                <a:ea typeface="Arial"/>
                <a:cs typeface="Arial"/>
                <a:sym typeface="Arial"/>
              </a:rPr>
              <a:t>Words their way: Word study for phonics, vocabulary, and spelling</a:t>
            </a:r>
            <a:r>
              <a:rPr lang="en-US" sz="2000" b="0" dirty="0">
                <a:solidFill>
                  <a:srgbClr val="222222"/>
                </a:solidFill>
                <a:highlight>
                  <a:srgbClr val="FFFFFF"/>
                </a:highlight>
                <a:latin typeface="Arial"/>
                <a:ea typeface="Arial"/>
                <a:cs typeface="Arial"/>
                <a:sym typeface="Arial"/>
              </a:rPr>
              <a:t> (p. 480). Merrill.</a:t>
            </a:r>
            <a:endParaRPr sz="3100" i="1" dirty="0"/>
          </a:p>
          <a:p>
            <a:pPr marL="241300" lvl="0" indent="-241300" algn="l" rtl="0">
              <a:lnSpc>
                <a:spcPct val="90000"/>
              </a:lnSpc>
              <a:spcBef>
                <a:spcPts val="1100"/>
              </a:spcBef>
              <a:spcAft>
                <a:spcPts val="0"/>
              </a:spcAft>
              <a:buClr>
                <a:schemeClr val="dk1"/>
              </a:buClr>
              <a:buSzPts val="2400"/>
              <a:buNone/>
            </a:pPr>
            <a:r>
              <a:rPr lang="en-US" sz="2000" b="0" i="1" dirty="0">
                <a:solidFill>
                  <a:srgbClr val="222222"/>
                </a:solidFill>
                <a:highlight>
                  <a:srgbClr val="FFFFFF"/>
                </a:highlight>
                <a:latin typeface="Arial"/>
                <a:ea typeface="Arial"/>
                <a:cs typeface="Arial"/>
                <a:sym typeface="Arial"/>
              </a:rPr>
              <a:t>Gough, P. B., &amp; </a:t>
            </a:r>
            <a:r>
              <a:rPr lang="en-US" sz="2000" b="0" i="1" dirty="0" err="1">
                <a:solidFill>
                  <a:srgbClr val="222222"/>
                </a:solidFill>
                <a:highlight>
                  <a:srgbClr val="FFFFFF"/>
                </a:highlight>
                <a:latin typeface="Arial"/>
                <a:ea typeface="Arial"/>
                <a:cs typeface="Arial"/>
                <a:sym typeface="Arial"/>
              </a:rPr>
              <a:t>Tunmer</a:t>
            </a:r>
            <a:r>
              <a:rPr lang="en-US" sz="2000" b="0" i="1" dirty="0">
                <a:solidFill>
                  <a:srgbClr val="222222"/>
                </a:solidFill>
                <a:highlight>
                  <a:srgbClr val="FFFFFF"/>
                </a:highlight>
                <a:latin typeface="Arial"/>
                <a:ea typeface="Arial"/>
                <a:cs typeface="Arial"/>
                <a:sym typeface="Arial"/>
              </a:rPr>
              <a:t>, W. E. (1986). Decoding, reading, and reading disability. Remedial and special education, 7(1), 6-10.</a:t>
            </a:r>
            <a:endParaRPr sz="2000" b="0" i="1" dirty="0">
              <a:solidFill>
                <a:srgbClr val="222222"/>
              </a:solidFill>
              <a:highlight>
                <a:srgbClr val="FFFFFF"/>
              </a:highlight>
              <a:latin typeface="Arial"/>
              <a:ea typeface="Arial"/>
              <a:cs typeface="Arial"/>
              <a:sym typeface="Arial"/>
            </a:endParaRPr>
          </a:p>
          <a:p>
            <a:pPr marL="241300" lvl="0" indent="-241300" algn="l" rtl="0">
              <a:lnSpc>
                <a:spcPct val="90000"/>
              </a:lnSpc>
              <a:spcBef>
                <a:spcPts val="1100"/>
              </a:spcBef>
              <a:spcAft>
                <a:spcPts val="0"/>
              </a:spcAft>
              <a:buClr>
                <a:schemeClr val="dk1"/>
              </a:buClr>
              <a:buSzPts val="2400"/>
              <a:buNone/>
            </a:pPr>
            <a:r>
              <a:rPr lang="en-US" sz="2000" b="0" dirty="0">
                <a:solidFill>
                  <a:srgbClr val="222222"/>
                </a:solidFill>
                <a:highlight>
                  <a:srgbClr val="FFFFFF"/>
                </a:highlight>
                <a:latin typeface="Arial"/>
                <a:ea typeface="Arial"/>
                <a:cs typeface="Arial"/>
                <a:sym typeface="Arial"/>
              </a:rPr>
              <a:t>National Reading Panel (US), National Institute of Child Health, Human Development (US), National Reading Excellence Initiative, National Institute for Literacy (US), &amp; United States Department of Health. (2000). </a:t>
            </a:r>
            <a:r>
              <a:rPr lang="en-US" sz="2000" b="0" i="1" dirty="0">
                <a:solidFill>
                  <a:srgbClr val="222222"/>
                </a:solidFill>
                <a:highlight>
                  <a:srgbClr val="FFFFFF"/>
                </a:highlight>
                <a:latin typeface="Arial"/>
                <a:ea typeface="Arial"/>
                <a:cs typeface="Arial"/>
                <a:sym typeface="Arial"/>
              </a:rPr>
              <a:t>Report of the National Reading Panel: Teaching children to read: An evidence-based assessment of the scientific research literature on reading and its implications for reading instruction: Reports of the subgroups. </a:t>
            </a:r>
            <a:r>
              <a:rPr lang="en-US" sz="2000" b="0" dirty="0">
                <a:solidFill>
                  <a:srgbClr val="222222"/>
                </a:solidFill>
                <a:highlight>
                  <a:srgbClr val="FFFFFF"/>
                </a:highlight>
                <a:latin typeface="Arial"/>
                <a:ea typeface="Arial"/>
                <a:cs typeface="Arial"/>
                <a:sym typeface="Arial"/>
              </a:rPr>
              <a:t>National Institute of Child Health and Human Development, National Institutes of Health.</a:t>
            </a:r>
            <a:endParaRPr sz="2000" b="0" dirty="0">
              <a:solidFill>
                <a:srgbClr val="222222"/>
              </a:solidFill>
              <a:highlight>
                <a:srgbClr val="FFFFFF"/>
              </a:highlight>
              <a:latin typeface="Arial"/>
              <a:ea typeface="Arial"/>
              <a:cs typeface="Arial"/>
              <a:sym typeface="Arial"/>
            </a:endParaRPr>
          </a:p>
          <a:p>
            <a:pPr marL="241300" lvl="0" indent="-241300" algn="l" rtl="0">
              <a:lnSpc>
                <a:spcPct val="90000"/>
              </a:lnSpc>
              <a:spcBef>
                <a:spcPts val="1100"/>
              </a:spcBef>
              <a:spcAft>
                <a:spcPts val="0"/>
              </a:spcAft>
              <a:buClr>
                <a:schemeClr val="dk1"/>
              </a:buClr>
              <a:buSzPts val="2400"/>
              <a:buNone/>
            </a:pPr>
            <a:r>
              <a:rPr lang="en-US" sz="2000" b="0" dirty="0">
                <a:solidFill>
                  <a:srgbClr val="222222"/>
                </a:solidFill>
                <a:highlight>
                  <a:srgbClr val="FFFFFF"/>
                </a:highlight>
                <a:latin typeface="Arial"/>
                <a:ea typeface="Arial"/>
                <a:cs typeface="Arial"/>
                <a:sym typeface="Arial"/>
              </a:rPr>
              <a:t>Scarborough, H., &amp; as cited in International Dyslexia Association. (2018). Scarborough’s reading rope: a groundbreaking infographic</a:t>
            </a:r>
            <a:r>
              <a:rPr lang="en-US" sz="2000" b="0" i="1" dirty="0">
                <a:solidFill>
                  <a:srgbClr val="222222"/>
                </a:solidFill>
                <a:highlight>
                  <a:srgbClr val="FFFFFF"/>
                </a:highlight>
                <a:latin typeface="Arial"/>
                <a:ea typeface="Arial"/>
                <a:cs typeface="Arial"/>
                <a:sym typeface="Arial"/>
              </a:rPr>
              <a:t>. International Dyslexia Association, 7(2), 13-18.</a:t>
            </a:r>
            <a:endParaRPr sz="2000" b="0" i="1" dirty="0">
              <a:solidFill>
                <a:srgbClr val="222222"/>
              </a:solidFill>
              <a:highlight>
                <a:srgbClr val="FFFFFF"/>
              </a:highlight>
              <a:latin typeface="Arial"/>
              <a:ea typeface="Arial"/>
              <a:cs typeface="Arial"/>
              <a:sym typeface="Arial"/>
            </a:endParaRPr>
          </a:p>
          <a:p>
            <a:pPr marL="241300" lvl="0" indent="-241300" algn="l" rtl="0">
              <a:lnSpc>
                <a:spcPct val="90000"/>
              </a:lnSpc>
              <a:spcBef>
                <a:spcPts val="1100"/>
              </a:spcBef>
              <a:spcAft>
                <a:spcPts val="0"/>
              </a:spcAft>
              <a:buClr>
                <a:schemeClr val="dk1"/>
              </a:buClr>
              <a:buSzPts val="2800"/>
              <a:buNone/>
            </a:pPr>
            <a:r>
              <a:rPr lang="en-US" sz="2000" b="0" dirty="0">
                <a:solidFill>
                  <a:srgbClr val="222222"/>
                </a:solidFill>
                <a:highlight>
                  <a:srgbClr val="FFFFFF"/>
                </a:highlight>
                <a:latin typeface="Arial"/>
                <a:ea typeface="Arial"/>
                <a:cs typeface="Arial"/>
                <a:sym typeface="Arial"/>
              </a:rPr>
              <a:t>Vaughn, S., </a:t>
            </a:r>
            <a:r>
              <a:rPr lang="en-US" sz="2000" b="0" dirty="0" err="1">
                <a:solidFill>
                  <a:srgbClr val="222222"/>
                </a:solidFill>
                <a:highlight>
                  <a:srgbClr val="FFFFFF"/>
                </a:highlight>
                <a:latin typeface="Arial"/>
                <a:ea typeface="Arial"/>
                <a:cs typeface="Arial"/>
                <a:sym typeface="Arial"/>
              </a:rPr>
              <a:t>Kieffer</a:t>
            </a:r>
            <a:r>
              <a:rPr lang="en-US" sz="2000" b="0" dirty="0">
                <a:solidFill>
                  <a:srgbClr val="222222"/>
                </a:solidFill>
                <a:highlight>
                  <a:srgbClr val="FFFFFF"/>
                </a:highlight>
                <a:latin typeface="Arial"/>
                <a:ea typeface="Arial"/>
                <a:cs typeface="Arial"/>
                <a:sym typeface="Arial"/>
              </a:rPr>
              <a:t>, M. J., </a:t>
            </a:r>
            <a:r>
              <a:rPr lang="en-US" sz="2000" b="0" dirty="0" err="1">
                <a:solidFill>
                  <a:srgbClr val="222222"/>
                </a:solidFill>
                <a:highlight>
                  <a:srgbClr val="FFFFFF"/>
                </a:highlight>
                <a:latin typeface="Arial"/>
                <a:ea typeface="Arial"/>
                <a:cs typeface="Arial"/>
                <a:sym typeface="Arial"/>
              </a:rPr>
              <a:t>McKeown</a:t>
            </a:r>
            <a:r>
              <a:rPr lang="en-US" sz="2000" b="0" dirty="0">
                <a:solidFill>
                  <a:srgbClr val="222222"/>
                </a:solidFill>
                <a:highlight>
                  <a:srgbClr val="FFFFFF"/>
                </a:highlight>
                <a:latin typeface="Arial"/>
                <a:ea typeface="Arial"/>
                <a:cs typeface="Arial"/>
                <a:sym typeface="Arial"/>
              </a:rPr>
              <a:t>, M., Reed, D. K., Sanchez, M., St Martin, K., ... &amp; </a:t>
            </a:r>
            <a:r>
              <a:rPr lang="en-US" sz="2000" b="0" dirty="0" err="1">
                <a:solidFill>
                  <a:srgbClr val="222222"/>
                </a:solidFill>
                <a:highlight>
                  <a:srgbClr val="FFFFFF"/>
                </a:highlight>
                <a:latin typeface="Arial"/>
                <a:ea typeface="Arial"/>
                <a:cs typeface="Arial"/>
                <a:sym typeface="Arial"/>
              </a:rPr>
              <a:t>Yañez</a:t>
            </a:r>
            <a:r>
              <a:rPr lang="en-US" sz="2000" b="0" dirty="0">
                <a:solidFill>
                  <a:srgbClr val="222222"/>
                </a:solidFill>
                <a:highlight>
                  <a:srgbClr val="FFFFFF"/>
                </a:highlight>
                <a:latin typeface="Arial"/>
                <a:ea typeface="Arial"/>
                <a:cs typeface="Arial"/>
                <a:sym typeface="Arial"/>
              </a:rPr>
              <a:t>, A. (2022). Providing Reading Interventions for Students in Grades 4-9. Educator's Practice Guide. WWC 2022007. </a:t>
            </a:r>
            <a:r>
              <a:rPr lang="en-US" sz="2000" b="0" i="1" dirty="0">
                <a:solidFill>
                  <a:srgbClr val="222222"/>
                </a:solidFill>
                <a:highlight>
                  <a:srgbClr val="FFFFFF"/>
                </a:highlight>
                <a:latin typeface="Arial"/>
                <a:ea typeface="Arial"/>
                <a:cs typeface="Arial"/>
                <a:sym typeface="Arial"/>
              </a:rPr>
              <a:t>What Works Clearinghouse.</a:t>
            </a:r>
            <a:endParaRPr sz="2100" i="1" dirty="0"/>
          </a:p>
          <a:p>
            <a:pPr marL="241300" lvl="0" indent="-241300" algn="l" rtl="0">
              <a:lnSpc>
                <a:spcPct val="90000"/>
              </a:lnSpc>
              <a:spcBef>
                <a:spcPts val="1100"/>
              </a:spcBef>
              <a:spcAft>
                <a:spcPts val="0"/>
              </a:spcAft>
              <a:buClr>
                <a:schemeClr val="dk1"/>
              </a:buClr>
              <a:buSzPts val="2800"/>
              <a:buFont typeface="Arial"/>
              <a:buNone/>
            </a:pPr>
            <a:endParaRPr sz="2100" i="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3" name="Title 2"/>
          <p:cNvSpPr>
            <a:spLocks noGrp="1"/>
          </p:cNvSpPr>
          <p:nvPr>
            <p:ph type="title"/>
          </p:nvPr>
        </p:nvSpPr>
        <p:spPr>
          <a:xfrm>
            <a:off x="0" y="1"/>
            <a:ext cx="12192000" cy="800100"/>
          </a:xfrm>
        </p:spPr>
        <p:txBody>
          <a:bodyPr/>
          <a:lstStyle/>
          <a:p>
            <a:r>
              <a:rPr lang="en-US" dirty="0" smtClean="0"/>
              <a:t>Professional Learning Texts </a:t>
            </a:r>
            <a:endParaRPr lang="en-US" dirty="0"/>
          </a:p>
        </p:txBody>
      </p:sp>
      <p:sp>
        <p:nvSpPr>
          <p:cNvPr id="529" name="Google Shape;529;g16adb2c4509_1_393"/>
          <p:cNvSpPr txBox="1">
            <a:spLocks noGrp="1"/>
          </p:cNvSpPr>
          <p:nvPr>
            <p:ph type="body" idx="4294967295"/>
          </p:nvPr>
        </p:nvSpPr>
        <p:spPr>
          <a:xfrm>
            <a:off x="169862" y="571500"/>
            <a:ext cx="11852275" cy="6530975"/>
          </a:xfrm>
          <a:prstGeom prst="rect">
            <a:avLst/>
          </a:prstGeom>
          <a:noFill/>
          <a:ln>
            <a:noFill/>
          </a:ln>
        </p:spPr>
        <p:txBody>
          <a:bodyPr spcFirstLastPara="1" wrap="square" lIns="91425" tIns="45700" rIns="91425" bIns="45700" anchor="t" anchorCtr="0">
            <a:normAutofit fontScale="25000" lnSpcReduction="20000"/>
          </a:bodyPr>
          <a:lstStyle/>
          <a:p>
            <a:pPr marL="241300" lvl="0" indent="-241300" algn="ctr" rtl="0">
              <a:lnSpc>
                <a:spcPct val="90000"/>
              </a:lnSpc>
              <a:spcBef>
                <a:spcPts val="0"/>
              </a:spcBef>
              <a:spcAft>
                <a:spcPts val="0"/>
              </a:spcAft>
              <a:buClr>
                <a:schemeClr val="dk1"/>
              </a:buClr>
              <a:buSzPct val="36842"/>
              <a:buNone/>
            </a:pPr>
            <a:r>
              <a:rPr lang="en-US" sz="7600" i="1" dirty="0"/>
              <a:t>Professional Learning Texts For Exploration </a:t>
            </a:r>
            <a:endParaRPr sz="7600" b="1" dirty="0">
              <a:solidFill>
                <a:schemeClr val="dk1"/>
              </a:solidFill>
              <a:latin typeface="Times New Roman"/>
              <a:ea typeface="Times New Roman"/>
              <a:cs typeface="Times New Roman"/>
              <a:sym typeface="Times New Roman"/>
            </a:endParaRPr>
          </a:p>
          <a:p>
            <a:pPr marL="850900" lvl="0" indent="-241300" algn="l" rtl="0">
              <a:lnSpc>
                <a:spcPct val="90000"/>
              </a:lnSpc>
              <a:spcBef>
                <a:spcPts val="0"/>
              </a:spcBef>
              <a:spcAft>
                <a:spcPts val="0"/>
              </a:spcAft>
              <a:buClr>
                <a:schemeClr val="dk1"/>
              </a:buClr>
              <a:buSzPct val="43750"/>
              <a:buNone/>
            </a:pPr>
            <a:endParaRPr sz="6400" i="1" u="sng" dirty="0">
              <a:solidFill>
                <a:srgbClr val="31313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313131"/>
              </a:buClr>
              <a:buSzPct val="100000"/>
              <a:buFont typeface="Times New Roman"/>
              <a:buChar char="●"/>
            </a:pPr>
            <a:r>
              <a:rPr lang="en-US" sz="7200" i="1" u="sng" dirty="0">
                <a:solidFill>
                  <a:srgbClr val="313131"/>
                </a:solidFill>
                <a:latin typeface="Times New Roman"/>
                <a:ea typeface="Times New Roman"/>
                <a:cs typeface="Times New Roman"/>
                <a:sym typeface="Times New Roman"/>
              </a:rPr>
              <a:t>Words Their Way: Word Study for Phonics, </a:t>
            </a:r>
            <a:r>
              <a:rPr lang="en-US" sz="7200" i="1" u="sng" dirty="0" smtClean="0">
                <a:solidFill>
                  <a:srgbClr val="313131"/>
                </a:solidFill>
                <a:latin typeface="Times New Roman"/>
                <a:ea typeface="Times New Roman"/>
                <a:cs typeface="Times New Roman"/>
                <a:sym typeface="Times New Roman"/>
              </a:rPr>
              <a:t>Vocabulary </a:t>
            </a:r>
            <a:r>
              <a:rPr lang="en-US" sz="7200" i="1" u="sng" dirty="0">
                <a:solidFill>
                  <a:srgbClr val="313131"/>
                </a:solidFill>
                <a:latin typeface="Times New Roman"/>
                <a:ea typeface="Times New Roman"/>
                <a:cs typeface="Times New Roman"/>
                <a:sym typeface="Times New Roman"/>
              </a:rPr>
              <a:t>and Spelling Instruction </a:t>
            </a:r>
            <a:r>
              <a:rPr lang="en-US" sz="7200" i="1" dirty="0">
                <a:solidFill>
                  <a:srgbClr val="313131"/>
                </a:solidFill>
                <a:latin typeface="Times New Roman"/>
                <a:ea typeface="Times New Roman"/>
                <a:cs typeface="Times New Roman"/>
                <a:sym typeface="Times New Roman"/>
              </a:rPr>
              <a:t>by Bear, </a:t>
            </a:r>
            <a:r>
              <a:rPr lang="en-US" sz="7200" i="1" dirty="0" err="1">
                <a:solidFill>
                  <a:srgbClr val="313131"/>
                </a:solidFill>
                <a:latin typeface="Times New Roman"/>
                <a:ea typeface="Times New Roman"/>
                <a:cs typeface="Times New Roman"/>
                <a:sym typeface="Times New Roman"/>
              </a:rPr>
              <a:t>Invernizzi</a:t>
            </a:r>
            <a:r>
              <a:rPr lang="en-US" sz="7200" i="1" dirty="0">
                <a:solidFill>
                  <a:srgbClr val="313131"/>
                </a:solidFill>
                <a:latin typeface="Times New Roman"/>
                <a:ea typeface="Times New Roman"/>
                <a:cs typeface="Times New Roman"/>
                <a:sym typeface="Times New Roman"/>
              </a:rPr>
              <a:t>, Templeton, and Johnston</a:t>
            </a:r>
            <a:endParaRPr sz="7200" dirty="0">
              <a:solidFill>
                <a:srgbClr val="31313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313131"/>
              </a:buClr>
              <a:buSzPct val="100000"/>
              <a:buFont typeface="Times New Roman"/>
              <a:buChar char="●"/>
            </a:pPr>
            <a:r>
              <a:rPr lang="en-US" sz="7200" i="1" u="sng" dirty="0">
                <a:solidFill>
                  <a:srgbClr val="313131"/>
                </a:solidFill>
                <a:latin typeface="Times New Roman"/>
                <a:ea typeface="Times New Roman"/>
                <a:cs typeface="Times New Roman"/>
                <a:sym typeface="Times New Roman"/>
              </a:rPr>
              <a:t>Words Their Way with Struggling Readers: Word Study for Reading, Vocabulary, and Spelling Instruction, Grades 4-12 </a:t>
            </a:r>
            <a:r>
              <a:rPr lang="en-US" sz="7200" i="1" dirty="0">
                <a:solidFill>
                  <a:srgbClr val="313131"/>
                </a:solidFill>
                <a:latin typeface="Times New Roman"/>
                <a:ea typeface="Times New Roman"/>
                <a:cs typeface="Times New Roman"/>
                <a:sym typeface="Times New Roman"/>
              </a:rPr>
              <a:t>by Francine Johnston, Donald Bear, Marcia </a:t>
            </a:r>
            <a:r>
              <a:rPr lang="en-US" sz="7200" i="1" dirty="0" err="1">
                <a:solidFill>
                  <a:srgbClr val="313131"/>
                </a:solidFill>
                <a:latin typeface="Times New Roman"/>
                <a:ea typeface="Times New Roman"/>
                <a:cs typeface="Times New Roman"/>
                <a:sym typeface="Times New Roman"/>
              </a:rPr>
              <a:t>Invernizzi</a:t>
            </a:r>
            <a:r>
              <a:rPr lang="en-US" sz="7200" i="1" dirty="0">
                <a:solidFill>
                  <a:srgbClr val="313131"/>
                </a:solidFill>
                <a:latin typeface="Times New Roman"/>
                <a:ea typeface="Times New Roman"/>
                <a:cs typeface="Times New Roman"/>
                <a:sym typeface="Times New Roman"/>
              </a:rPr>
              <a:t>, Kevin Flanagan and </a:t>
            </a:r>
            <a:r>
              <a:rPr lang="en-US" sz="7200" i="1" dirty="0" err="1">
                <a:solidFill>
                  <a:srgbClr val="313131"/>
                </a:solidFill>
                <a:latin typeface="Times New Roman"/>
                <a:ea typeface="Times New Roman"/>
                <a:cs typeface="Times New Roman"/>
                <a:sym typeface="Times New Roman"/>
              </a:rPr>
              <a:t>Tisha</a:t>
            </a:r>
            <a:r>
              <a:rPr lang="en-US" sz="7200" i="1" dirty="0">
                <a:solidFill>
                  <a:srgbClr val="313131"/>
                </a:solidFill>
                <a:latin typeface="Times New Roman"/>
                <a:ea typeface="Times New Roman"/>
                <a:cs typeface="Times New Roman"/>
                <a:sym typeface="Times New Roman"/>
              </a:rPr>
              <a:t> Hayes</a:t>
            </a:r>
            <a:endParaRPr sz="7200" dirty="0">
              <a:solidFill>
                <a:srgbClr val="31313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313131"/>
              </a:buClr>
              <a:buSzPct val="100000"/>
              <a:buFont typeface="Times New Roman"/>
              <a:buChar char="●"/>
            </a:pPr>
            <a:r>
              <a:rPr lang="en-US" sz="7200" i="1" u="sng" dirty="0">
                <a:solidFill>
                  <a:srgbClr val="313131"/>
                </a:solidFill>
                <a:latin typeface="Times New Roman"/>
                <a:ea typeface="Times New Roman"/>
                <a:cs typeface="Times New Roman"/>
                <a:sym typeface="Times New Roman"/>
              </a:rPr>
              <a:t>Words Their Way for Parents, Tutors, and School Volunteers </a:t>
            </a:r>
            <a:r>
              <a:rPr lang="en-US" sz="7200" i="1" dirty="0">
                <a:solidFill>
                  <a:srgbClr val="313131"/>
                </a:solidFill>
                <a:latin typeface="Times New Roman"/>
                <a:ea typeface="Times New Roman"/>
                <a:cs typeface="Times New Roman"/>
                <a:sym typeface="Times New Roman"/>
              </a:rPr>
              <a:t>by Michelle Picard, Alison Meadows, Marcia </a:t>
            </a:r>
            <a:r>
              <a:rPr lang="en-US" sz="7200" i="1" dirty="0" err="1">
                <a:solidFill>
                  <a:srgbClr val="313131"/>
                </a:solidFill>
                <a:latin typeface="Times New Roman"/>
                <a:ea typeface="Times New Roman"/>
                <a:cs typeface="Times New Roman"/>
                <a:sym typeface="Times New Roman"/>
              </a:rPr>
              <a:t>Invernizzi</a:t>
            </a:r>
            <a:r>
              <a:rPr lang="en-US" sz="7200" i="1" dirty="0">
                <a:solidFill>
                  <a:srgbClr val="313131"/>
                </a:solidFill>
                <a:latin typeface="Times New Roman"/>
                <a:ea typeface="Times New Roman"/>
                <a:cs typeface="Times New Roman"/>
                <a:sym typeface="Times New Roman"/>
              </a:rPr>
              <a:t>, Donald Bear and Francine Johnston</a:t>
            </a:r>
            <a:endParaRPr sz="7200" dirty="0">
              <a:solidFill>
                <a:srgbClr val="31313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313131"/>
              </a:buClr>
              <a:buSzPct val="100000"/>
              <a:buFont typeface="Times New Roman"/>
              <a:buChar char="●"/>
            </a:pPr>
            <a:r>
              <a:rPr lang="en-US" sz="7200" i="1" u="sng" dirty="0">
                <a:solidFill>
                  <a:srgbClr val="313131"/>
                </a:solidFill>
                <a:latin typeface="Times New Roman"/>
                <a:ea typeface="Times New Roman"/>
                <a:cs typeface="Times New Roman"/>
                <a:sym typeface="Times New Roman"/>
              </a:rPr>
              <a:t>Vocabulary Their Way Word Study with Middle and High School Students </a:t>
            </a:r>
            <a:r>
              <a:rPr lang="en-US" sz="7200" i="1" dirty="0">
                <a:solidFill>
                  <a:srgbClr val="313131"/>
                </a:solidFill>
                <a:latin typeface="Times New Roman"/>
                <a:ea typeface="Times New Roman"/>
                <a:cs typeface="Times New Roman"/>
                <a:sym typeface="Times New Roman"/>
              </a:rPr>
              <a:t>by Shane Templeton, Francine Johnston, Donald Bear, and Marcia </a:t>
            </a:r>
            <a:r>
              <a:rPr lang="en-US" sz="7200" i="1" dirty="0" err="1">
                <a:solidFill>
                  <a:srgbClr val="313131"/>
                </a:solidFill>
                <a:latin typeface="Times New Roman"/>
                <a:ea typeface="Times New Roman"/>
                <a:cs typeface="Times New Roman"/>
                <a:sym typeface="Times New Roman"/>
              </a:rPr>
              <a:t>Invernizzi</a:t>
            </a:r>
            <a:endParaRPr sz="7200" i="1" dirty="0">
              <a:solidFill>
                <a:srgbClr val="31313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313131"/>
              </a:buClr>
              <a:buSzPct val="100000"/>
              <a:buFont typeface="Times New Roman"/>
              <a:buChar char="●"/>
            </a:pPr>
            <a:r>
              <a:rPr lang="en-US" sz="7200" i="1" u="sng" dirty="0">
                <a:solidFill>
                  <a:srgbClr val="313131"/>
                </a:solidFill>
                <a:latin typeface="Times New Roman"/>
                <a:ea typeface="Times New Roman"/>
                <a:cs typeface="Times New Roman"/>
                <a:sym typeface="Times New Roman"/>
              </a:rPr>
              <a:t>Greek and Latin Roots: Keys to Building Vocabulary </a:t>
            </a:r>
            <a:r>
              <a:rPr lang="en-US" sz="7200" i="1" dirty="0">
                <a:solidFill>
                  <a:srgbClr val="313131"/>
                </a:solidFill>
                <a:latin typeface="Times New Roman"/>
                <a:ea typeface="Times New Roman"/>
                <a:cs typeface="Times New Roman"/>
                <a:sym typeface="Times New Roman"/>
              </a:rPr>
              <a:t>by Timothy </a:t>
            </a:r>
            <a:r>
              <a:rPr lang="en-US" sz="7200" i="1" dirty="0" err="1">
                <a:solidFill>
                  <a:srgbClr val="313131"/>
                </a:solidFill>
                <a:latin typeface="Times New Roman"/>
                <a:ea typeface="Times New Roman"/>
                <a:cs typeface="Times New Roman"/>
                <a:sym typeface="Times New Roman"/>
              </a:rPr>
              <a:t>Rasinski</a:t>
            </a:r>
            <a:r>
              <a:rPr lang="en-US" sz="7200" i="1" dirty="0">
                <a:solidFill>
                  <a:srgbClr val="313131"/>
                </a:solidFill>
                <a:latin typeface="Times New Roman"/>
                <a:ea typeface="Times New Roman"/>
                <a:cs typeface="Times New Roman"/>
                <a:sym typeface="Times New Roman"/>
              </a:rPr>
              <a:t>, Nancy </a:t>
            </a:r>
            <a:r>
              <a:rPr lang="en-US" sz="7200" i="1" dirty="0" err="1">
                <a:solidFill>
                  <a:srgbClr val="313131"/>
                </a:solidFill>
                <a:latin typeface="Times New Roman"/>
                <a:ea typeface="Times New Roman"/>
                <a:cs typeface="Times New Roman"/>
                <a:sym typeface="Times New Roman"/>
              </a:rPr>
              <a:t>Padak</a:t>
            </a:r>
            <a:r>
              <a:rPr lang="en-US" sz="7200" i="1" dirty="0">
                <a:solidFill>
                  <a:srgbClr val="313131"/>
                </a:solidFill>
                <a:latin typeface="Times New Roman"/>
                <a:ea typeface="Times New Roman"/>
                <a:cs typeface="Times New Roman"/>
                <a:sym typeface="Times New Roman"/>
              </a:rPr>
              <a:t>, Rick M. Newton, Evangeline Newton</a:t>
            </a:r>
            <a:endParaRPr sz="7200" i="1" dirty="0">
              <a:solidFill>
                <a:srgbClr val="31313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313131"/>
              </a:buClr>
              <a:buSzPct val="100000"/>
              <a:buFont typeface="Times New Roman"/>
              <a:buChar char="●"/>
            </a:pPr>
            <a:r>
              <a:rPr lang="en-US" sz="7200" i="1" u="sng" dirty="0">
                <a:solidFill>
                  <a:srgbClr val="313131"/>
                </a:solidFill>
                <a:latin typeface="Times New Roman"/>
                <a:ea typeface="Times New Roman"/>
                <a:cs typeface="Times New Roman"/>
                <a:sym typeface="Times New Roman"/>
              </a:rPr>
              <a:t>Bringing Words to Life: Robust Vocabulary</a:t>
            </a:r>
            <a:r>
              <a:rPr lang="en-US" sz="7200" i="1" dirty="0">
                <a:solidFill>
                  <a:srgbClr val="313131"/>
                </a:solidFill>
                <a:latin typeface="Times New Roman"/>
                <a:ea typeface="Times New Roman"/>
                <a:cs typeface="Times New Roman"/>
                <a:sym typeface="Times New Roman"/>
              </a:rPr>
              <a:t> by Isabel Beck, Linda </a:t>
            </a:r>
            <a:r>
              <a:rPr lang="en-US" sz="7200" i="1" dirty="0" err="1">
                <a:solidFill>
                  <a:srgbClr val="313131"/>
                </a:solidFill>
                <a:latin typeface="Times New Roman"/>
                <a:ea typeface="Times New Roman"/>
                <a:cs typeface="Times New Roman"/>
                <a:sym typeface="Times New Roman"/>
              </a:rPr>
              <a:t>Kucan</a:t>
            </a:r>
            <a:r>
              <a:rPr lang="en-US" sz="7200" i="1" dirty="0">
                <a:solidFill>
                  <a:srgbClr val="313131"/>
                </a:solidFill>
                <a:latin typeface="Times New Roman"/>
                <a:ea typeface="Times New Roman"/>
                <a:cs typeface="Times New Roman"/>
                <a:sym typeface="Times New Roman"/>
              </a:rPr>
              <a:t>, and Margaret </a:t>
            </a:r>
            <a:r>
              <a:rPr lang="en-US" sz="7200" i="1" dirty="0" err="1">
                <a:solidFill>
                  <a:srgbClr val="313131"/>
                </a:solidFill>
                <a:latin typeface="Times New Roman"/>
                <a:ea typeface="Times New Roman"/>
                <a:cs typeface="Times New Roman"/>
                <a:sym typeface="Times New Roman"/>
              </a:rPr>
              <a:t>McKeown</a:t>
            </a:r>
            <a:endParaRPr sz="7200" dirty="0">
              <a:solidFill>
                <a:srgbClr val="31313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313131"/>
              </a:buClr>
              <a:buSzPct val="100000"/>
              <a:buFont typeface="Times New Roman"/>
              <a:buChar char="●"/>
            </a:pPr>
            <a:r>
              <a:rPr lang="en-US" sz="7200" i="1" u="sng" dirty="0">
                <a:solidFill>
                  <a:srgbClr val="313131"/>
                </a:solidFill>
                <a:latin typeface="Times New Roman"/>
                <a:ea typeface="Times New Roman"/>
                <a:cs typeface="Times New Roman"/>
                <a:sym typeface="Times New Roman"/>
              </a:rPr>
              <a:t>Creating Robust Vocabulary : Frequently Asked Questions and Extended Examples </a:t>
            </a:r>
            <a:r>
              <a:rPr lang="en-US" sz="7200" i="1" dirty="0">
                <a:solidFill>
                  <a:srgbClr val="313131"/>
                </a:solidFill>
                <a:latin typeface="Times New Roman"/>
                <a:ea typeface="Times New Roman"/>
                <a:cs typeface="Times New Roman"/>
                <a:sym typeface="Times New Roman"/>
              </a:rPr>
              <a:t>by Isabel Beck, Linda </a:t>
            </a:r>
            <a:r>
              <a:rPr lang="en-US" sz="7200" i="1" dirty="0" err="1">
                <a:solidFill>
                  <a:srgbClr val="313131"/>
                </a:solidFill>
                <a:latin typeface="Times New Roman"/>
                <a:ea typeface="Times New Roman"/>
                <a:cs typeface="Times New Roman"/>
                <a:sym typeface="Times New Roman"/>
              </a:rPr>
              <a:t>Kucan</a:t>
            </a:r>
            <a:r>
              <a:rPr lang="en-US" sz="7200" i="1" dirty="0">
                <a:solidFill>
                  <a:srgbClr val="313131"/>
                </a:solidFill>
                <a:latin typeface="Times New Roman"/>
                <a:ea typeface="Times New Roman"/>
                <a:cs typeface="Times New Roman"/>
                <a:sym typeface="Times New Roman"/>
              </a:rPr>
              <a:t>, and Margaret </a:t>
            </a:r>
            <a:r>
              <a:rPr lang="en-US" sz="7200" i="1" dirty="0" err="1">
                <a:solidFill>
                  <a:srgbClr val="313131"/>
                </a:solidFill>
                <a:latin typeface="Times New Roman"/>
                <a:ea typeface="Times New Roman"/>
                <a:cs typeface="Times New Roman"/>
                <a:sym typeface="Times New Roman"/>
              </a:rPr>
              <a:t>McKeown</a:t>
            </a:r>
            <a:endParaRPr sz="7200" dirty="0">
              <a:solidFill>
                <a:srgbClr val="31313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313131"/>
              </a:buClr>
              <a:buSzPct val="100000"/>
              <a:buFont typeface="Times New Roman"/>
              <a:buChar char="●"/>
            </a:pPr>
            <a:r>
              <a:rPr lang="en-US" sz="7200" i="1" u="sng" dirty="0">
                <a:solidFill>
                  <a:srgbClr val="313131"/>
                </a:solidFill>
                <a:latin typeface="Times New Roman"/>
                <a:ea typeface="Times New Roman"/>
                <a:cs typeface="Times New Roman"/>
                <a:sym typeface="Times New Roman"/>
              </a:rPr>
              <a:t>Vocabulary Book: Learning and Instruction</a:t>
            </a:r>
            <a:r>
              <a:rPr lang="en-US" sz="7200" i="1" dirty="0">
                <a:solidFill>
                  <a:srgbClr val="313131"/>
                </a:solidFill>
                <a:latin typeface="Times New Roman"/>
                <a:ea typeface="Times New Roman"/>
                <a:cs typeface="Times New Roman"/>
                <a:sym typeface="Times New Roman"/>
              </a:rPr>
              <a:t> by Michael F. Graves</a:t>
            </a:r>
            <a:endParaRPr sz="7200" dirty="0">
              <a:solidFill>
                <a:srgbClr val="31313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313131"/>
              </a:buClr>
              <a:buSzPct val="100000"/>
              <a:buFont typeface="Times New Roman"/>
              <a:buChar char="●"/>
            </a:pPr>
            <a:r>
              <a:rPr lang="en-US" sz="7200" i="1" u="sng" dirty="0">
                <a:solidFill>
                  <a:srgbClr val="313131"/>
                </a:solidFill>
                <a:latin typeface="Times New Roman"/>
                <a:ea typeface="Times New Roman"/>
                <a:cs typeface="Times New Roman"/>
                <a:sym typeface="Times New Roman"/>
              </a:rPr>
              <a:t>Teaching Word Meanings </a:t>
            </a:r>
            <a:r>
              <a:rPr lang="en-US" sz="7200" i="1" dirty="0">
                <a:solidFill>
                  <a:srgbClr val="313131"/>
                </a:solidFill>
                <a:latin typeface="Times New Roman"/>
                <a:ea typeface="Times New Roman"/>
                <a:cs typeface="Times New Roman"/>
                <a:sym typeface="Times New Roman"/>
              </a:rPr>
              <a:t>by Steven A. Stahl and William E. Nagy</a:t>
            </a:r>
            <a:endParaRPr sz="7200" i="1" dirty="0">
              <a:solidFill>
                <a:srgbClr val="313131"/>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313131"/>
              </a:buClr>
              <a:buSzPct val="100000"/>
              <a:buFont typeface="Times New Roman"/>
              <a:buChar char="●"/>
            </a:pPr>
            <a:r>
              <a:rPr lang="en-US" sz="7200" i="1" u="sng" dirty="0">
                <a:solidFill>
                  <a:srgbClr val="313131"/>
                </a:solidFill>
                <a:latin typeface="Times New Roman"/>
                <a:ea typeface="Times New Roman"/>
                <a:cs typeface="Times New Roman"/>
                <a:sym typeface="Times New Roman"/>
              </a:rPr>
              <a:t>Words, Words, Words </a:t>
            </a:r>
            <a:r>
              <a:rPr lang="en-US" sz="7200" i="1" dirty="0">
                <a:solidFill>
                  <a:srgbClr val="313131"/>
                </a:solidFill>
                <a:latin typeface="Times New Roman"/>
                <a:ea typeface="Times New Roman"/>
                <a:cs typeface="Times New Roman"/>
                <a:sym typeface="Times New Roman"/>
              </a:rPr>
              <a:t>by Janet Allen</a:t>
            </a:r>
            <a:endParaRPr sz="7200" dirty="0">
              <a:solidFill>
                <a:srgbClr val="313131"/>
              </a:solidFill>
              <a:latin typeface="Times New Roman"/>
              <a:ea typeface="Times New Roman"/>
              <a:cs typeface="Times New Roman"/>
              <a:sym typeface="Times New Roman"/>
            </a:endParaRPr>
          </a:p>
          <a:p>
            <a:pPr marL="241300" lvl="0" indent="-241300" algn="l" rtl="0">
              <a:lnSpc>
                <a:spcPct val="90000"/>
              </a:lnSpc>
              <a:spcBef>
                <a:spcPts val="1100"/>
              </a:spcBef>
              <a:spcAft>
                <a:spcPts val="0"/>
              </a:spcAft>
              <a:buClr>
                <a:schemeClr val="dk1"/>
              </a:buClr>
              <a:buSzPct val="100000"/>
              <a:buNone/>
            </a:pPr>
            <a:endParaRPr sz="2400" i="1" u="sng" dirty="0"/>
          </a:p>
          <a:p>
            <a:pPr marL="241300" lvl="0" indent="-241300" algn="l" rtl="0">
              <a:lnSpc>
                <a:spcPct val="90000"/>
              </a:lnSpc>
              <a:spcBef>
                <a:spcPts val="1100"/>
              </a:spcBef>
              <a:spcAft>
                <a:spcPts val="0"/>
              </a:spcAft>
              <a:buClr>
                <a:schemeClr val="dk1"/>
              </a:buClr>
              <a:buSzPct val="100000"/>
              <a:buNone/>
            </a:pPr>
            <a:endParaRPr sz="2400" i="1" u="sng" dirty="0"/>
          </a:p>
          <a:p>
            <a:pPr marL="241300" lvl="0" indent="-241300" algn="l" rtl="0">
              <a:lnSpc>
                <a:spcPct val="90000"/>
              </a:lnSpc>
              <a:spcBef>
                <a:spcPts val="1100"/>
              </a:spcBef>
              <a:spcAft>
                <a:spcPts val="0"/>
              </a:spcAft>
              <a:buClr>
                <a:schemeClr val="dk1"/>
              </a:buClr>
              <a:buSzPct val="100000"/>
              <a:buNone/>
            </a:pPr>
            <a:endParaRPr sz="2400" i="1" dirty="0"/>
          </a:p>
          <a:p>
            <a:pPr marL="241300" lvl="0" indent="-241300" algn="l" rtl="0">
              <a:lnSpc>
                <a:spcPct val="90000"/>
              </a:lnSpc>
              <a:spcBef>
                <a:spcPts val="1100"/>
              </a:spcBef>
              <a:spcAft>
                <a:spcPts val="0"/>
              </a:spcAft>
              <a:buClr>
                <a:schemeClr val="dk1"/>
              </a:buClr>
              <a:buSzPct val="100000"/>
              <a:buNone/>
            </a:pPr>
            <a:endParaRPr dirty="0"/>
          </a:p>
          <a:p>
            <a:pPr marL="241300" lvl="0" indent="-241300" algn="l" rtl="0">
              <a:lnSpc>
                <a:spcPct val="90000"/>
              </a:lnSpc>
              <a:spcBef>
                <a:spcPts val="1100"/>
              </a:spcBef>
              <a:spcAft>
                <a:spcPts val="0"/>
              </a:spcAft>
              <a:buClr>
                <a:schemeClr val="dk1"/>
              </a:buClr>
              <a:buSzPct val="100000"/>
              <a:buFont typeface="Arial"/>
              <a:buNone/>
            </a:pP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16adb2c4509_1_398"/>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3B71"/>
              </a:buClr>
              <a:buSzPts val="6000"/>
              <a:buFont typeface="Times New Roman"/>
              <a:buNone/>
            </a:pPr>
            <a:r>
              <a:rPr lang="en-US"/>
              <a:t>Thank You! </a:t>
            </a:r>
            <a:endParaRPr/>
          </a:p>
        </p:txBody>
      </p:sp>
      <p:sp>
        <p:nvSpPr>
          <p:cNvPr id="535" name="Google Shape;535;g16adb2c4509_1_39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Dr. Michelle Picard</a:t>
            </a:r>
            <a:endParaRPr/>
          </a:p>
          <a:p>
            <a:pPr marL="0" lvl="0" indent="0" algn="ctr" rtl="0">
              <a:lnSpc>
                <a:spcPct val="90000"/>
              </a:lnSpc>
              <a:spcBef>
                <a:spcPts val="0"/>
              </a:spcBef>
              <a:spcAft>
                <a:spcPts val="0"/>
              </a:spcAft>
              <a:buClr>
                <a:schemeClr val="dk1"/>
              </a:buClr>
              <a:buSzPts val="2400"/>
              <a:buNone/>
            </a:pPr>
            <a:r>
              <a:rPr lang="en-US"/>
              <a:t>michelle.picard@lcps.org</a:t>
            </a:r>
            <a:endParaRPr/>
          </a:p>
        </p:txBody>
      </p:sp>
      <p:sp>
        <p:nvSpPr>
          <p:cNvPr id="536" name="Google Shape;536;g16adb2c4509_1_398"/>
          <p:cNvSpPr txBox="1">
            <a:spLocks noGrp="1"/>
          </p:cNvSpPr>
          <p:nvPr>
            <p:ph type="body" idx="2"/>
          </p:nvPr>
        </p:nvSpPr>
        <p:spPr>
          <a:xfrm>
            <a:off x="6172200" y="1825625"/>
            <a:ext cx="5181600" cy="43512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Melissa McQuillan</a:t>
            </a:r>
            <a:endParaRPr/>
          </a:p>
          <a:p>
            <a:pPr marL="0" lvl="0" indent="0" algn="ctr" rtl="0">
              <a:spcBef>
                <a:spcPts val="1000"/>
              </a:spcBef>
              <a:spcAft>
                <a:spcPts val="0"/>
              </a:spcAft>
              <a:buNone/>
            </a:pPr>
            <a:r>
              <a:rPr lang="en-US"/>
              <a:t>melissa.mcquillan@lcps.org</a:t>
            </a:r>
            <a:endParaRPr/>
          </a:p>
        </p:txBody>
      </p:sp>
      <p:pic>
        <p:nvPicPr>
          <p:cNvPr id="537" name="Google Shape;537;g16adb2c4509_1_398" descr="logo for Loudoun County Virginia"/>
          <p:cNvPicPr preferRelativeResize="0"/>
          <p:nvPr/>
        </p:nvPicPr>
        <p:blipFill>
          <a:blip r:embed="rId3">
            <a:alphaModFix/>
          </a:blip>
          <a:stretch>
            <a:fillRect/>
          </a:stretch>
        </p:blipFill>
        <p:spPr>
          <a:xfrm>
            <a:off x="9741688" y="4251913"/>
            <a:ext cx="2143125" cy="21431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16adb2c4509_1_406"/>
          <p:cNvSpPr txBox="1">
            <a:spLocks noGrp="1"/>
          </p:cNvSpPr>
          <p:nvPr>
            <p:ph type="title"/>
          </p:nvPr>
        </p:nvSpPr>
        <p:spPr>
          <a:xfrm>
            <a:off x="838200" y="0"/>
            <a:ext cx="10515600" cy="899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Resource Websites</a:t>
            </a:r>
            <a:endParaRPr/>
          </a:p>
        </p:txBody>
      </p:sp>
      <p:sp>
        <p:nvSpPr>
          <p:cNvPr id="544" name="Google Shape;544;g16adb2c4509_1_406"/>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graphicFrame>
        <p:nvGraphicFramePr>
          <p:cNvPr id="545" name="Google Shape;545;g16adb2c4509_1_406" descr="Chart for resource website links"/>
          <p:cNvGraphicFramePr/>
          <p:nvPr>
            <p:extLst>
              <p:ext uri="{D42A27DB-BD31-4B8C-83A1-F6EECF244321}">
                <p14:modId xmlns:p14="http://schemas.microsoft.com/office/powerpoint/2010/main" val="3044938710"/>
              </p:ext>
            </p:extLst>
          </p:nvPr>
        </p:nvGraphicFramePr>
        <p:xfrm>
          <a:off x="952500" y="1052575"/>
          <a:ext cx="10644750" cy="5508375"/>
        </p:xfrm>
        <a:graphic>
          <a:graphicData uri="http://schemas.openxmlformats.org/drawingml/2006/table">
            <a:tbl>
              <a:tblPr firstRow="1">
                <a:noFill/>
                <a:tableStyleId>{61F2FAAA-C5DF-4CE1-BFD9-A38CE45F6AB5}</a:tableStyleId>
              </a:tblPr>
              <a:tblGrid>
                <a:gridCol w="5322375">
                  <a:extLst>
                    <a:ext uri="{9D8B030D-6E8A-4147-A177-3AD203B41FA5}">
                      <a16:colId xmlns:a16="http://schemas.microsoft.com/office/drawing/2014/main" val="20000"/>
                    </a:ext>
                  </a:extLst>
                </a:gridCol>
                <a:gridCol w="5322375">
                  <a:extLst>
                    <a:ext uri="{9D8B030D-6E8A-4147-A177-3AD203B41FA5}">
                      <a16:colId xmlns:a16="http://schemas.microsoft.com/office/drawing/2014/main" val="20001"/>
                    </a:ext>
                  </a:extLst>
                </a:gridCol>
              </a:tblGrid>
              <a:tr h="486600">
                <a:tc>
                  <a:txBody>
                    <a:bodyPr/>
                    <a:lstStyle/>
                    <a:p>
                      <a:pPr marL="0" lvl="0" indent="0" algn="ctr" rtl="0">
                        <a:spcBef>
                          <a:spcPts val="0"/>
                        </a:spcBef>
                        <a:spcAft>
                          <a:spcPts val="0"/>
                        </a:spcAft>
                        <a:buNone/>
                      </a:pPr>
                      <a:r>
                        <a:rPr lang="en-US" sz="1900" b="1">
                          <a:latin typeface="Times New Roman"/>
                          <a:ea typeface="Times New Roman"/>
                          <a:cs typeface="Times New Roman"/>
                          <a:sym typeface="Times New Roman"/>
                        </a:rPr>
                        <a:t>Library of Congress</a:t>
                      </a:r>
                      <a:endParaRPr sz="1900" b="1">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900" u="sng">
                          <a:solidFill>
                            <a:srgbClr val="0000FF"/>
                          </a:solid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https://www.loc.gov/</a:t>
                      </a:r>
                      <a:endParaRPr sz="1900">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86600">
                <a:tc>
                  <a:txBody>
                    <a:bodyPr/>
                    <a:lstStyle/>
                    <a:p>
                      <a:pPr marL="0" lvl="0" indent="0" algn="ctr" rtl="0">
                        <a:spcBef>
                          <a:spcPts val="0"/>
                        </a:spcBef>
                        <a:spcAft>
                          <a:spcPts val="0"/>
                        </a:spcAft>
                        <a:buNone/>
                      </a:pPr>
                      <a:r>
                        <a:rPr lang="en-US" sz="1900" b="1">
                          <a:latin typeface="Times New Roman"/>
                          <a:ea typeface="Times New Roman"/>
                          <a:cs typeface="Times New Roman"/>
                          <a:sym typeface="Times New Roman"/>
                        </a:rPr>
                        <a:t>National Geographic</a:t>
                      </a:r>
                      <a:endParaRPr sz="1900" b="1">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900" u="sng">
                          <a:solidFill>
                            <a:srgbClr val="0000FF"/>
                          </a:solidFill>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https://www.nationalgeographic.org/education/</a:t>
                      </a:r>
                      <a:endParaRPr sz="1900">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86600">
                <a:tc>
                  <a:txBody>
                    <a:bodyPr/>
                    <a:lstStyle/>
                    <a:p>
                      <a:pPr marL="0" lvl="0" indent="0" algn="ctr" rtl="0">
                        <a:spcBef>
                          <a:spcPts val="0"/>
                        </a:spcBef>
                        <a:spcAft>
                          <a:spcPts val="0"/>
                        </a:spcAft>
                        <a:buNone/>
                      </a:pPr>
                      <a:r>
                        <a:rPr lang="en-US" sz="1900" b="1">
                          <a:latin typeface="Times New Roman"/>
                          <a:ea typeface="Times New Roman"/>
                          <a:cs typeface="Times New Roman"/>
                          <a:sym typeface="Times New Roman"/>
                        </a:rPr>
                        <a:t>Read Works</a:t>
                      </a:r>
                      <a:endParaRPr sz="1900" b="1">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900" u="sng">
                          <a:solidFill>
                            <a:srgbClr val="0000FF"/>
                          </a:solidFill>
                          <a:latin typeface="Times New Roman"/>
                          <a:ea typeface="Times New Roman"/>
                          <a:cs typeface="Times New Roman"/>
                          <a:sym typeface="Times New Roman"/>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www.readworks.org</a:t>
                      </a:r>
                      <a:r>
                        <a:rPr lang="en-US" sz="1900">
                          <a:latin typeface="Times New Roman"/>
                          <a:ea typeface="Times New Roman"/>
                          <a:cs typeface="Times New Roman"/>
                          <a:sym typeface="Times New Roman"/>
                        </a:rPr>
                        <a:t> </a:t>
                      </a:r>
                      <a:endParaRPr sz="1900">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86600">
                <a:tc>
                  <a:txBody>
                    <a:bodyPr/>
                    <a:lstStyle/>
                    <a:p>
                      <a:pPr marL="0" lvl="0" indent="0" algn="ctr" rtl="0">
                        <a:spcBef>
                          <a:spcPts val="0"/>
                        </a:spcBef>
                        <a:spcAft>
                          <a:spcPts val="0"/>
                        </a:spcAft>
                        <a:buNone/>
                      </a:pPr>
                      <a:r>
                        <a:rPr lang="en-US" sz="1900" b="1">
                          <a:latin typeface="Times New Roman"/>
                          <a:ea typeface="Times New Roman"/>
                          <a:cs typeface="Times New Roman"/>
                          <a:sym typeface="Times New Roman"/>
                        </a:rPr>
                        <a:t>Really Great Reading</a:t>
                      </a:r>
                      <a:endParaRPr sz="1900" b="1">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900" u="sng">
                          <a:solidFill>
                            <a:schemeClr val="hlink"/>
                          </a:solidFill>
                          <a:latin typeface="Times New Roman"/>
                          <a:ea typeface="Times New Roman"/>
                          <a:cs typeface="Times New Roman"/>
                          <a:sym typeface="Times New Roman"/>
                          <a:hlinkClick r:id="rId6"/>
                        </a:rPr>
                        <a:t>https://www.reallygreatreading.com/</a:t>
                      </a:r>
                      <a:r>
                        <a:rPr lang="en-US" sz="1900">
                          <a:latin typeface="Times New Roman"/>
                          <a:ea typeface="Times New Roman"/>
                          <a:cs typeface="Times New Roman"/>
                          <a:sym typeface="Times New Roman"/>
                        </a:rPr>
                        <a:t> </a:t>
                      </a:r>
                      <a:endParaRPr sz="1900">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86600">
                <a:tc>
                  <a:txBody>
                    <a:bodyPr/>
                    <a:lstStyle/>
                    <a:p>
                      <a:pPr marL="0" lvl="0" indent="0" algn="ctr" rtl="0">
                        <a:spcBef>
                          <a:spcPts val="0"/>
                        </a:spcBef>
                        <a:spcAft>
                          <a:spcPts val="0"/>
                        </a:spcAft>
                        <a:buNone/>
                      </a:pPr>
                      <a:r>
                        <a:rPr lang="en-US" sz="1900" b="1">
                          <a:latin typeface="Times New Roman"/>
                          <a:ea typeface="Times New Roman"/>
                          <a:cs typeface="Times New Roman"/>
                          <a:sym typeface="Times New Roman"/>
                        </a:rPr>
                        <a:t>Library of Virginia</a:t>
                      </a:r>
                      <a:endParaRPr sz="1900" b="1">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900" u="sng">
                          <a:solidFill>
                            <a:srgbClr val="0000FF"/>
                          </a:solidFill>
                          <a:latin typeface="Times New Roman"/>
                          <a:ea typeface="Times New Roman"/>
                          <a:cs typeface="Times New Roman"/>
                          <a:sym typeface="Times New Roman"/>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http://www.lva.virginia.gov/</a:t>
                      </a:r>
                      <a:endParaRPr sz="1900">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86600">
                <a:tc>
                  <a:txBody>
                    <a:bodyPr/>
                    <a:lstStyle/>
                    <a:p>
                      <a:pPr marL="0" lvl="0" indent="0" algn="ctr" rtl="0">
                        <a:spcBef>
                          <a:spcPts val="0"/>
                        </a:spcBef>
                        <a:spcAft>
                          <a:spcPts val="0"/>
                        </a:spcAft>
                        <a:buNone/>
                      </a:pPr>
                      <a:r>
                        <a:rPr lang="en-US" sz="1900" b="1">
                          <a:latin typeface="Times New Roman"/>
                          <a:ea typeface="Times New Roman"/>
                          <a:cs typeface="Times New Roman"/>
                          <a:sym typeface="Times New Roman"/>
                        </a:rPr>
                        <a:t>Encyclopedia Virginia</a:t>
                      </a:r>
                      <a:endParaRPr sz="1900" b="1">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900" u="sng">
                          <a:solidFill>
                            <a:srgbClr val="0000FF"/>
                          </a:solidFill>
                          <a:latin typeface="Times New Roman"/>
                          <a:ea typeface="Times New Roman"/>
                          <a:cs typeface="Times New Roman"/>
                          <a:sym typeface="Times New Roman"/>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http://encyclopediavirginia.org</a:t>
                      </a:r>
                      <a:r>
                        <a:rPr lang="en-US" sz="1900">
                          <a:latin typeface="Times New Roman"/>
                          <a:ea typeface="Times New Roman"/>
                          <a:cs typeface="Times New Roman"/>
                          <a:sym typeface="Times New Roman"/>
                        </a:rPr>
                        <a:t> </a:t>
                      </a:r>
                      <a:endParaRPr sz="1900">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739650">
                <a:tc>
                  <a:txBody>
                    <a:bodyPr/>
                    <a:lstStyle/>
                    <a:p>
                      <a:pPr marL="0" lvl="0" indent="0" algn="ctr" rtl="0">
                        <a:spcBef>
                          <a:spcPts val="0"/>
                        </a:spcBef>
                        <a:spcAft>
                          <a:spcPts val="0"/>
                        </a:spcAft>
                        <a:buNone/>
                      </a:pPr>
                      <a:r>
                        <a:rPr lang="en-US" sz="1900" b="1">
                          <a:latin typeface="Times New Roman"/>
                          <a:ea typeface="Times New Roman"/>
                          <a:cs typeface="Times New Roman"/>
                          <a:sym typeface="Times New Roman"/>
                        </a:rPr>
                        <a:t>VMHC History Explorer</a:t>
                      </a:r>
                      <a:endParaRPr sz="1900" b="1">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900" u="sng">
                          <a:solidFill>
                            <a:srgbClr val="0000FF"/>
                          </a:solidFill>
                          <a:latin typeface="Times New Roman"/>
                          <a:ea typeface="Times New Roman"/>
                          <a:cs typeface="Times New Roman"/>
                          <a:sym typeface="Times New Roman"/>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https://www.virginiahistory.org/collections-and-resources/virginia-history-explorer</a:t>
                      </a:r>
                      <a:endParaRPr sz="1900">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86600">
                <a:tc>
                  <a:txBody>
                    <a:bodyPr/>
                    <a:lstStyle/>
                    <a:p>
                      <a:pPr marL="0" lvl="0" indent="0" algn="ctr" rtl="0">
                        <a:spcBef>
                          <a:spcPts val="0"/>
                        </a:spcBef>
                        <a:spcAft>
                          <a:spcPts val="0"/>
                        </a:spcAft>
                        <a:buNone/>
                      </a:pPr>
                      <a:r>
                        <a:rPr lang="en-US" sz="1900" b="1">
                          <a:latin typeface="Times New Roman"/>
                          <a:ea typeface="Times New Roman"/>
                          <a:cs typeface="Times New Roman"/>
                          <a:sym typeface="Times New Roman"/>
                        </a:rPr>
                        <a:t>CommonLit</a:t>
                      </a:r>
                      <a:endParaRPr sz="1900" b="1">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900" u="sng">
                          <a:solidFill>
                            <a:srgbClr val="0000FF"/>
                          </a:solidFill>
                          <a:latin typeface="Times New Roman"/>
                          <a:ea typeface="Times New Roman"/>
                          <a:cs typeface="Times New Roman"/>
                          <a:sym typeface="Times New Roman"/>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https://www.commonlit.org/</a:t>
                      </a:r>
                      <a:endParaRPr sz="1900">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86600">
                <a:tc>
                  <a:txBody>
                    <a:bodyPr/>
                    <a:lstStyle/>
                    <a:p>
                      <a:pPr marL="0" lvl="0" indent="0" algn="ctr" rtl="0">
                        <a:spcBef>
                          <a:spcPts val="0"/>
                        </a:spcBef>
                        <a:spcAft>
                          <a:spcPts val="0"/>
                        </a:spcAft>
                        <a:buNone/>
                      </a:pPr>
                      <a:r>
                        <a:rPr lang="en-US" sz="1900" b="1">
                          <a:latin typeface="Times New Roman"/>
                          <a:ea typeface="Times New Roman"/>
                          <a:cs typeface="Times New Roman"/>
                          <a:sym typeface="Times New Roman"/>
                        </a:rPr>
                        <a:t>Read Write Think</a:t>
                      </a:r>
                      <a:endParaRPr sz="1900" b="1">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900" u="sng">
                          <a:solidFill>
                            <a:srgbClr val="0000FF"/>
                          </a:solidFill>
                          <a:latin typeface="Times New Roman"/>
                          <a:ea typeface="Times New Roman"/>
                          <a:cs typeface="Times New Roman"/>
                          <a:sym typeface="Times New Roman"/>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http://www.readwritethink.org/</a:t>
                      </a:r>
                      <a:endParaRPr sz="1900">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579125">
                <a:tc>
                  <a:txBody>
                    <a:bodyPr/>
                    <a:lstStyle/>
                    <a:p>
                      <a:pPr marL="0" lvl="0" indent="0" algn="ctr" rtl="0">
                        <a:spcBef>
                          <a:spcPts val="0"/>
                        </a:spcBef>
                        <a:spcAft>
                          <a:spcPts val="0"/>
                        </a:spcAft>
                        <a:buNone/>
                      </a:pPr>
                      <a:r>
                        <a:rPr lang="en-US" sz="1900" b="1">
                          <a:latin typeface="Times New Roman"/>
                          <a:ea typeface="Times New Roman"/>
                          <a:cs typeface="Times New Roman"/>
                          <a:sym typeface="Times New Roman"/>
                        </a:rPr>
                        <a:t>Academy of American Poets</a:t>
                      </a:r>
                      <a:endParaRPr sz="1900" b="1">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900" u="sng">
                          <a:solidFill>
                            <a:srgbClr val="0000FF"/>
                          </a:solidFill>
                          <a:latin typeface="Times New Roman"/>
                          <a:ea typeface="Times New Roman"/>
                          <a:cs typeface="Times New Roman"/>
                          <a:sym typeface="Times New Roman"/>
                          <a:hlinkClick r:id="rId1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www.poets.org</a:t>
                      </a:r>
                      <a:endParaRPr sz="1900">
                        <a:latin typeface="Times New Roman"/>
                        <a:ea typeface="Times New Roman"/>
                        <a:cs typeface="Times New Roman"/>
                        <a:sym typeface="Times New Roman"/>
                      </a:endParaRPr>
                    </a:p>
                    <a:p>
                      <a:pPr marL="0" lvl="0" indent="0" algn="l" rtl="0">
                        <a:spcBef>
                          <a:spcPts val="0"/>
                        </a:spcBef>
                        <a:spcAft>
                          <a:spcPts val="0"/>
                        </a:spcAft>
                        <a:buNone/>
                      </a:pPr>
                      <a:endParaRPr sz="1900">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96800">
                <a:tc>
                  <a:txBody>
                    <a:bodyPr/>
                    <a:lstStyle/>
                    <a:p>
                      <a:pPr marL="0" lvl="0" indent="0" algn="ctr" rtl="0">
                        <a:spcBef>
                          <a:spcPts val="0"/>
                        </a:spcBef>
                        <a:spcAft>
                          <a:spcPts val="0"/>
                        </a:spcAft>
                        <a:buNone/>
                      </a:pPr>
                      <a:r>
                        <a:rPr lang="en-US" sz="1900" b="1">
                          <a:solidFill>
                            <a:srgbClr val="222222"/>
                          </a:solidFill>
                          <a:latin typeface="Times New Roman"/>
                          <a:ea typeface="Times New Roman"/>
                          <a:cs typeface="Times New Roman"/>
                          <a:sym typeface="Times New Roman"/>
                        </a:rPr>
                        <a:t>The Digital Library of Appalachia</a:t>
                      </a:r>
                      <a:endParaRPr sz="1900" b="1">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900" u="sng" dirty="0">
                          <a:solidFill>
                            <a:srgbClr val="3333CC"/>
                          </a:solidFill>
                          <a:latin typeface="Times New Roman"/>
                          <a:ea typeface="Times New Roman"/>
                          <a:cs typeface="Times New Roman"/>
                          <a:sym typeface="Times New Roman"/>
                          <a:hlinkClick r:id="rId1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https://dla.acaweb.org/digital/collection/Ferrum</a:t>
                      </a:r>
                      <a:endParaRPr sz="1900" dirty="0">
                        <a:solidFill>
                          <a:srgbClr val="3333CC"/>
                        </a:solidFill>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16adb2c4509_1_413"/>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b="1"/>
              <a:t>Disclaimer</a:t>
            </a:r>
            <a:endParaRPr/>
          </a:p>
        </p:txBody>
      </p:sp>
      <p:sp>
        <p:nvSpPr>
          <p:cNvPr id="551" name="Google Shape;551;g16adb2c4509_1_4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41300" algn="l" rtl="0">
              <a:lnSpc>
                <a:spcPct val="90000"/>
              </a:lnSpc>
              <a:spcBef>
                <a:spcPts val="0"/>
              </a:spcBef>
              <a:spcAft>
                <a:spcPts val="0"/>
              </a:spcAft>
              <a:buClr>
                <a:schemeClr val="dk1"/>
              </a:buClr>
              <a:buSzPts val="3800"/>
              <a:buChar char="•"/>
            </a:pPr>
            <a:r>
              <a:rPr lang="en-US" sz="3800"/>
              <a:t>Reference within this presentation to any specific commercial or non-commercial product, process, or service by trade name, trademark, manufacturer or otherwise does not constitute or imply an endorsement, recommendation, or favoring by the Virginia Department of Education.</a:t>
            </a:r>
            <a:endParaRPr sz="2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6adb2c4509_1_50"/>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Research and Evidence-Based Vocabulary Development</a:t>
            </a:r>
            <a:endParaRPr b="1">
              <a:latin typeface="Times New Roman"/>
              <a:ea typeface="Times New Roman"/>
              <a:cs typeface="Times New Roman"/>
              <a:sym typeface="Times New Roman"/>
            </a:endParaRPr>
          </a:p>
        </p:txBody>
      </p:sp>
      <p:sp>
        <p:nvSpPr>
          <p:cNvPr id="205" name="Google Shape;205;g16adb2c4509_1_50"/>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sz="6300">
                <a:solidFill>
                  <a:schemeClr val="accent1"/>
                </a:solidFill>
                <a:latin typeface="Times New Roman"/>
                <a:ea typeface="Times New Roman"/>
                <a:cs typeface="Times New Roman"/>
                <a:sym typeface="Times New Roman"/>
              </a:rPr>
              <a:t>Generative and Specific Vocabulary  </a:t>
            </a:r>
            <a:endParaRPr sz="6300">
              <a:solidFill>
                <a:schemeClr val="accent1"/>
              </a:solidFill>
              <a:latin typeface="Times New Roman"/>
              <a:ea typeface="Times New Roman"/>
              <a:cs typeface="Times New Roman"/>
              <a:sym typeface="Times New Roman"/>
            </a:endParaRPr>
          </a:p>
          <a:p>
            <a:pPr marL="0" lvl="0" indent="0" algn="l" rtl="0">
              <a:spcBef>
                <a:spcPts val="1000"/>
              </a:spcBef>
              <a:spcAft>
                <a:spcPts val="0"/>
              </a:spcAft>
              <a:buNone/>
            </a:pPr>
            <a:endParaRPr/>
          </a:p>
        </p:txBody>
      </p:sp>
      <p:sp>
        <p:nvSpPr>
          <p:cNvPr id="206" name="Google Shape;206;g16adb2c4509_1_5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16adb2c4509_1_56"/>
          <p:cNvSpPr txBox="1">
            <a:spLocks noGrp="1"/>
          </p:cNvSpPr>
          <p:nvPr>
            <p:ph type="ctrTitle"/>
          </p:nvPr>
        </p:nvSpPr>
        <p:spPr>
          <a:xfrm>
            <a:off x="2032000" y="1496484"/>
            <a:ext cx="12192000" cy="3183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Arial Rounded"/>
              <a:buNone/>
            </a:pPr>
            <a:r>
              <a:rPr lang="en-US" sz="2800" b="1">
                <a:latin typeface="Arial Rounded"/>
                <a:ea typeface="Arial Rounded"/>
                <a:cs typeface="Arial Rounded"/>
                <a:sym typeface="Arial Rounded"/>
              </a:rPr>
              <a:t>Vocabulary Development </a:t>
            </a:r>
            <a:endParaRPr sz="2800" b="1">
              <a:latin typeface="Arial Rounded"/>
              <a:ea typeface="Arial Rounded"/>
              <a:cs typeface="Arial Rounded"/>
              <a:sym typeface="Arial Rounded"/>
            </a:endParaRPr>
          </a:p>
        </p:txBody>
      </p:sp>
      <p:sp>
        <p:nvSpPr>
          <p:cNvPr id="212" name="Google Shape;212;g16adb2c4509_1_56"/>
          <p:cNvSpPr txBox="1">
            <a:spLocks noGrp="1"/>
          </p:cNvSpPr>
          <p:nvPr>
            <p:ph type="sldNum" idx="12"/>
          </p:nvPr>
        </p:nvSpPr>
        <p:spPr>
          <a:xfrm>
            <a:off x="11480800" y="8475133"/>
            <a:ext cx="1348800" cy="486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graphicFrame>
        <p:nvGraphicFramePr>
          <p:cNvPr id="213" name="Google Shape;213;g16adb2c4509_1_56" descr="T chart describing the differences betweeen Generative word study and robust and content based vocabulary."/>
          <p:cNvGraphicFramePr/>
          <p:nvPr>
            <p:extLst>
              <p:ext uri="{D42A27DB-BD31-4B8C-83A1-F6EECF244321}">
                <p14:modId xmlns:p14="http://schemas.microsoft.com/office/powerpoint/2010/main" val="978460964"/>
              </p:ext>
            </p:extLst>
          </p:nvPr>
        </p:nvGraphicFramePr>
        <p:xfrm>
          <a:off x="775504" y="423351"/>
          <a:ext cx="10810750" cy="5936175"/>
        </p:xfrm>
        <a:graphic>
          <a:graphicData uri="http://schemas.openxmlformats.org/drawingml/2006/table">
            <a:tbl>
              <a:tblPr firstRow="1" bandRow="1">
                <a:noFill/>
                <a:tableStyleId>{DD159B26-7D47-4753-A2EE-BFB2A0A571DA}</a:tableStyleId>
              </a:tblPr>
              <a:tblGrid>
                <a:gridCol w="5405375">
                  <a:extLst>
                    <a:ext uri="{9D8B030D-6E8A-4147-A177-3AD203B41FA5}">
                      <a16:colId xmlns:a16="http://schemas.microsoft.com/office/drawing/2014/main" val="20000"/>
                    </a:ext>
                  </a:extLst>
                </a:gridCol>
                <a:gridCol w="5405375">
                  <a:extLst>
                    <a:ext uri="{9D8B030D-6E8A-4147-A177-3AD203B41FA5}">
                      <a16:colId xmlns:a16="http://schemas.microsoft.com/office/drawing/2014/main" val="20001"/>
                    </a:ext>
                  </a:extLst>
                </a:gridCol>
              </a:tblGrid>
              <a:tr h="656525">
                <a:tc>
                  <a:txBody>
                    <a:bodyPr/>
                    <a:lstStyle/>
                    <a:p>
                      <a:pPr marL="0" marR="0" lvl="0" indent="0" algn="ctr" rtl="0">
                        <a:spcBef>
                          <a:spcPts val="0"/>
                        </a:spcBef>
                        <a:spcAft>
                          <a:spcPts val="0"/>
                        </a:spcAft>
                        <a:buNone/>
                      </a:pPr>
                      <a:r>
                        <a:rPr lang="en-US" sz="2400" u="none" strike="noStrike" cap="none">
                          <a:latin typeface="Times New Roman"/>
                          <a:ea typeface="Times New Roman"/>
                          <a:cs typeface="Times New Roman"/>
                          <a:sym typeface="Times New Roman"/>
                        </a:rPr>
                        <a:t>Generative  </a:t>
                      </a:r>
                      <a:endParaRPr sz="1500">
                        <a:latin typeface="Times New Roman"/>
                        <a:ea typeface="Times New Roman"/>
                        <a:cs typeface="Times New Roman"/>
                        <a:sym typeface="Times New Roman"/>
                      </a:endParaRPr>
                    </a:p>
                  </a:txBody>
                  <a:tcPr marL="91475" marR="91475" marT="45725" marB="45725"/>
                </a:tc>
                <a:tc>
                  <a:txBody>
                    <a:bodyPr/>
                    <a:lstStyle/>
                    <a:p>
                      <a:pPr marL="0" marR="0" lvl="0" indent="0" algn="ctr" rtl="0">
                        <a:spcBef>
                          <a:spcPts val="0"/>
                        </a:spcBef>
                        <a:spcAft>
                          <a:spcPts val="0"/>
                        </a:spcAft>
                        <a:buNone/>
                      </a:pPr>
                      <a:r>
                        <a:rPr lang="en-US" sz="2400" u="none" strike="noStrike" cap="none">
                          <a:latin typeface="Times New Roman"/>
                          <a:ea typeface="Times New Roman"/>
                          <a:cs typeface="Times New Roman"/>
                          <a:sym typeface="Times New Roman"/>
                        </a:rPr>
                        <a:t>Specific</a:t>
                      </a:r>
                      <a:endParaRPr sz="1500">
                        <a:latin typeface="Times New Roman"/>
                        <a:ea typeface="Times New Roman"/>
                        <a:cs typeface="Times New Roman"/>
                        <a:sym typeface="Times New Roman"/>
                      </a:endParaRPr>
                    </a:p>
                  </a:txBody>
                  <a:tcPr marL="91475" marR="91475" marT="45725" marB="45725"/>
                </a:tc>
                <a:extLst>
                  <a:ext uri="{0D108BD9-81ED-4DB2-BD59-A6C34878D82A}">
                    <a16:rowId xmlns:a16="http://schemas.microsoft.com/office/drawing/2014/main" val="10000"/>
                  </a:ext>
                </a:extLst>
              </a:tr>
              <a:tr h="950325">
                <a:tc>
                  <a:txBody>
                    <a:bodyPr/>
                    <a:lstStyle/>
                    <a:p>
                      <a:pPr marL="0" marR="0" lvl="0" indent="0" algn="ctr" rtl="0">
                        <a:spcBef>
                          <a:spcPts val="0"/>
                        </a:spcBef>
                        <a:spcAft>
                          <a:spcPts val="0"/>
                        </a:spcAft>
                        <a:buNone/>
                      </a:pPr>
                      <a:r>
                        <a:rPr lang="en-US" sz="2400" u="none" strike="noStrike" cap="none">
                          <a:latin typeface="Times New Roman"/>
                          <a:ea typeface="Times New Roman"/>
                          <a:cs typeface="Times New Roman"/>
                          <a:sym typeface="Times New Roman"/>
                        </a:rPr>
                        <a:t>Word Study</a:t>
                      </a:r>
                      <a:endParaRPr sz="1500">
                        <a:latin typeface="Times New Roman"/>
                        <a:ea typeface="Times New Roman"/>
                        <a:cs typeface="Times New Roman"/>
                        <a:sym typeface="Times New Roman"/>
                      </a:endParaRPr>
                    </a:p>
                  </a:txBody>
                  <a:tcPr marL="91475" marR="91475" marT="45725" marB="45725"/>
                </a:tc>
                <a:tc>
                  <a:txBody>
                    <a:bodyPr/>
                    <a:lstStyle/>
                    <a:p>
                      <a:pPr marL="0" marR="0" lvl="0" indent="0" algn="ctr" rtl="0">
                        <a:spcBef>
                          <a:spcPts val="0"/>
                        </a:spcBef>
                        <a:spcAft>
                          <a:spcPts val="0"/>
                        </a:spcAft>
                        <a:buNone/>
                      </a:pPr>
                      <a:r>
                        <a:rPr lang="en-US" sz="2400" u="none" strike="noStrike" cap="none">
                          <a:latin typeface="Times New Roman"/>
                          <a:ea typeface="Times New Roman"/>
                          <a:cs typeface="Times New Roman"/>
                          <a:sym typeface="Times New Roman"/>
                        </a:rPr>
                        <a:t>Robust and Content Based Vocabulary </a:t>
                      </a:r>
                      <a:endParaRPr sz="2400" u="none" strike="noStrike" cap="none">
                        <a:latin typeface="Times New Roman"/>
                        <a:ea typeface="Times New Roman"/>
                        <a:cs typeface="Times New Roman"/>
                        <a:sym typeface="Times New Roman"/>
                      </a:endParaRPr>
                    </a:p>
                  </a:txBody>
                  <a:tcPr marL="91475" marR="91475" marT="45725" marB="45725"/>
                </a:tc>
                <a:extLst>
                  <a:ext uri="{0D108BD9-81ED-4DB2-BD59-A6C34878D82A}">
                    <a16:rowId xmlns:a16="http://schemas.microsoft.com/office/drawing/2014/main" val="10001"/>
                  </a:ext>
                </a:extLst>
              </a:tr>
              <a:tr h="4329325">
                <a:tc>
                  <a:txBody>
                    <a:bodyPr/>
                    <a:lstStyle/>
                    <a:p>
                      <a:pPr marL="292100" marR="0" lvl="0" indent="-292100" algn="l" rtl="0">
                        <a:spcBef>
                          <a:spcPts val="0"/>
                        </a:spcBef>
                        <a:spcAft>
                          <a:spcPts val="0"/>
                        </a:spcAft>
                        <a:buClr>
                          <a:schemeClr val="dk1"/>
                        </a:buClr>
                        <a:buSzPts val="2400"/>
                        <a:buFont typeface="Arial"/>
                        <a:buChar char="•"/>
                      </a:pPr>
                      <a:r>
                        <a:rPr lang="en-US" sz="2400" u="none" strike="noStrike" cap="none">
                          <a:latin typeface="Times New Roman"/>
                          <a:ea typeface="Times New Roman"/>
                          <a:cs typeface="Times New Roman"/>
                          <a:sym typeface="Times New Roman"/>
                        </a:rPr>
                        <a:t>Focus on phonology, phonics, orthography, and morphology or </a:t>
                      </a:r>
                      <a:r>
                        <a:rPr lang="en-US" sz="2400" b="1" u="none" strike="noStrike" cap="none">
                          <a:latin typeface="Times New Roman"/>
                          <a:ea typeface="Times New Roman"/>
                          <a:cs typeface="Times New Roman"/>
                          <a:sym typeface="Times New Roman"/>
                        </a:rPr>
                        <a:t>sound, pattern, and meaning</a:t>
                      </a:r>
                      <a:endParaRPr sz="1500">
                        <a:latin typeface="Times New Roman"/>
                        <a:ea typeface="Times New Roman"/>
                        <a:cs typeface="Times New Roman"/>
                        <a:sym typeface="Times New Roman"/>
                      </a:endParaRPr>
                    </a:p>
                    <a:p>
                      <a:pPr marL="292100" marR="0" lvl="0" indent="-292100" algn="l" rtl="0">
                        <a:spcBef>
                          <a:spcPts val="0"/>
                        </a:spcBef>
                        <a:spcAft>
                          <a:spcPts val="0"/>
                        </a:spcAft>
                        <a:buClr>
                          <a:schemeClr val="dk1"/>
                        </a:buClr>
                        <a:buSzPts val="2400"/>
                        <a:buFont typeface="Times New Roman"/>
                        <a:buChar char="•"/>
                      </a:pPr>
                      <a:r>
                        <a:rPr lang="en-US" sz="2400" u="none" strike="noStrike" cap="none">
                          <a:latin typeface="Times New Roman"/>
                          <a:ea typeface="Times New Roman"/>
                          <a:cs typeface="Times New Roman"/>
                          <a:sym typeface="Times New Roman"/>
                        </a:rPr>
                        <a:t>Focus on underlying generalizations about how spelling features do and do not work in new words</a:t>
                      </a:r>
                      <a:endParaRPr sz="1500">
                        <a:latin typeface="Times New Roman"/>
                        <a:ea typeface="Times New Roman"/>
                        <a:cs typeface="Times New Roman"/>
                        <a:sym typeface="Times New Roman"/>
                      </a:endParaRPr>
                    </a:p>
                    <a:p>
                      <a:pPr marL="292100" marR="0" lvl="0" indent="-292100" algn="l" rtl="0">
                        <a:spcBef>
                          <a:spcPts val="0"/>
                        </a:spcBef>
                        <a:spcAft>
                          <a:spcPts val="0"/>
                        </a:spcAft>
                        <a:buClr>
                          <a:schemeClr val="dk1"/>
                        </a:buClr>
                        <a:buSzPts val="2400"/>
                        <a:buFont typeface="Arial"/>
                        <a:buChar char="•"/>
                      </a:pPr>
                      <a:r>
                        <a:rPr lang="en-US" sz="2400" u="none" strike="noStrike" cap="none">
                          <a:latin typeface="Times New Roman"/>
                          <a:ea typeface="Times New Roman"/>
                          <a:cs typeface="Times New Roman"/>
                          <a:sym typeface="Times New Roman"/>
                        </a:rPr>
                        <a:t>Focus on </a:t>
                      </a:r>
                      <a:r>
                        <a:rPr lang="en-US" sz="2400" b="1" u="none" strike="noStrike" cap="none">
                          <a:latin typeface="Times New Roman"/>
                          <a:ea typeface="Times New Roman"/>
                          <a:cs typeface="Times New Roman"/>
                          <a:sym typeface="Times New Roman"/>
                        </a:rPr>
                        <a:t>spelling features and word parts</a:t>
                      </a:r>
                      <a:endParaRPr sz="2400" b="1" u="none" strike="noStrike" cap="none">
                        <a:latin typeface="Times New Roman"/>
                        <a:ea typeface="Times New Roman"/>
                        <a:cs typeface="Times New Roman"/>
                        <a:sym typeface="Times New Roman"/>
                      </a:endParaRPr>
                    </a:p>
                  </a:txBody>
                  <a:tcPr marL="91475" marR="91475" marT="45725" marB="45725"/>
                </a:tc>
                <a:tc>
                  <a:txBody>
                    <a:bodyPr/>
                    <a:lstStyle/>
                    <a:p>
                      <a:pPr marL="292100" marR="0" lvl="0" indent="-292100" algn="l" rtl="0">
                        <a:spcBef>
                          <a:spcPts val="0"/>
                        </a:spcBef>
                        <a:spcAft>
                          <a:spcPts val="0"/>
                        </a:spcAft>
                        <a:buClr>
                          <a:schemeClr val="dk1"/>
                        </a:buClr>
                        <a:buSzPts val="2400"/>
                        <a:buFont typeface="Times New Roman"/>
                        <a:buChar char="•"/>
                      </a:pPr>
                      <a:r>
                        <a:rPr lang="en-US" sz="2400" u="none" strike="noStrike" cap="none" dirty="0">
                          <a:latin typeface="Times New Roman"/>
                          <a:ea typeface="Times New Roman"/>
                          <a:cs typeface="Times New Roman"/>
                          <a:sym typeface="Times New Roman"/>
                        </a:rPr>
                        <a:t>Focus on specific words </a:t>
                      </a:r>
                      <a:endParaRPr sz="1500" dirty="0">
                        <a:latin typeface="Times New Roman"/>
                        <a:ea typeface="Times New Roman"/>
                        <a:cs typeface="Times New Roman"/>
                        <a:sym typeface="Times New Roman"/>
                      </a:endParaRPr>
                    </a:p>
                    <a:p>
                      <a:pPr marL="292100" marR="0" lvl="0" indent="-292100" algn="l" rtl="0">
                        <a:spcBef>
                          <a:spcPts val="0"/>
                        </a:spcBef>
                        <a:spcAft>
                          <a:spcPts val="0"/>
                        </a:spcAft>
                        <a:buClr>
                          <a:schemeClr val="dk1"/>
                        </a:buClr>
                        <a:buSzPts val="2400"/>
                        <a:buFont typeface="Times New Roman"/>
                        <a:buChar char="•"/>
                      </a:pPr>
                      <a:r>
                        <a:rPr lang="en-US" sz="2400" u="none" strike="noStrike" cap="none" dirty="0">
                          <a:latin typeface="Times New Roman"/>
                          <a:ea typeface="Times New Roman"/>
                          <a:cs typeface="Times New Roman"/>
                          <a:sym typeface="Times New Roman"/>
                        </a:rPr>
                        <a:t>Recognition that there are levels of understanding  </a:t>
                      </a:r>
                      <a:endParaRPr sz="1500" dirty="0">
                        <a:latin typeface="Times New Roman"/>
                        <a:ea typeface="Times New Roman"/>
                        <a:cs typeface="Times New Roman"/>
                        <a:sym typeface="Times New Roman"/>
                      </a:endParaRPr>
                    </a:p>
                    <a:p>
                      <a:pPr marL="292100" marR="0" lvl="0" indent="-292100" algn="l" rtl="0">
                        <a:spcBef>
                          <a:spcPts val="0"/>
                        </a:spcBef>
                        <a:spcAft>
                          <a:spcPts val="0"/>
                        </a:spcAft>
                        <a:buClr>
                          <a:schemeClr val="dk1"/>
                        </a:buClr>
                        <a:buSzPts val="2400"/>
                        <a:buFont typeface="Times New Roman"/>
                        <a:buChar char="•"/>
                      </a:pPr>
                      <a:r>
                        <a:rPr lang="en-US" sz="2400" u="none" strike="noStrike" cap="none" dirty="0">
                          <a:latin typeface="Times New Roman"/>
                          <a:ea typeface="Times New Roman"/>
                          <a:cs typeface="Times New Roman"/>
                          <a:sym typeface="Times New Roman"/>
                        </a:rPr>
                        <a:t>Useful to teach words in context and have multiple exposures, uses, and experiences with words </a:t>
                      </a:r>
                      <a:endParaRPr sz="1500" dirty="0">
                        <a:latin typeface="Times New Roman"/>
                        <a:ea typeface="Times New Roman"/>
                        <a:cs typeface="Times New Roman"/>
                        <a:sym typeface="Times New Roman"/>
                      </a:endParaRPr>
                    </a:p>
                    <a:p>
                      <a:pPr marL="292100" marR="0" lvl="0" indent="-139700" algn="l" rtl="0">
                        <a:spcBef>
                          <a:spcPts val="0"/>
                        </a:spcBef>
                        <a:spcAft>
                          <a:spcPts val="0"/>
                        </a:spcAft>
                        <a:buClr>
                          <a:schemeClr val="dk1"/>
                        </a:buClr>
                        <a:buSzPts val="2400"/>
                        <a:buFont typeface="Arial"/>
                        <a:buNone/>
                      </a:pPr>
                      <a:endParaRPr sz="2400" u="none" strike="noStrike" cap="none" dirty="0">
                        <a:latin typeface="Times New Roman"/>
                        <a:ea typeface="Times New Roman"/>
                        <a:cs typeface="Times New Roman"/>
                        <a:sym typeface="Times New Roman"/>
                      </a:endParaRPr>
                    </a:p>
                  </a:txBody>
                  <a:tcPr marL="91475" marR="91475"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16adb2c4509_1_6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Key Research Findings in </a:t>
            </a:r>
            <a:r>
              <a:rPr lang="en-US" b="1">
                <a:solidFill>
                  <a:schemeClr val="accent5"/>
                </a:solidFill>
                <a:latin typeface="Times New Roman"/>
                <a:ea typeface="Times New Roman"/>
                <a:cs typeface="Times New Roman"/>
                <a:sym typeface="Times New Roman"/>
              </a:rPr>
              <a:t>Spelling </a:t>
            </a:r>
            <a:r>
              <a:rPr lang="en-US">
                <a:latin typeface="Times New Roman"/>
                <a:ea typeface="Times New Roman"/>
                <a:cs typeface="Times New Roman"/>
                <a:sym typeface="Times New Roman"/>
              </a:rPr>
              <a:t>Development </a:t>
            </a:r>
            <a:endParaRPr>
              <a:latin typeface="Times New Roman"/>
              <a:ea typeface="Times New Roman"/>
              <a:cs typeface="Times New Roman"/>
              <a:sym typeface="Times New Roman"/>
            </a:endParaRPr>
          </a:p>
        </p:txBody>
      </p:sp>
      <p:sp>
        <p:nvSpPr>
          <p:cNvPr id="219" name="Google Shape;219;g16adb2c4509_1_63"/>
          <p:cNvSpPr txBox="1">
            <a:spLocks noGrp="1"/>
          </p:cNvSpPr>
          <p:nvPr>
            <p:ph type="body" idx="1"/>
          </p:nvPr>
        </p:nvSpPr>
        <p:spPr>
          <a:xfrm>
            <a:off x="415600" y="1536633"/>
            <a:ext cx="11360700" cy="4761300"/>
          </a:xfrm>
          <a:prstGeom prst="rect">
            <a:avLst/>
          </a:prstGeom>
        </p:spPr>
        <p:txBody>
          <a:bodyPr spcFirstLastPara="1" wrap="square" lIns="91425" tIns="45700" rIns="91425" bIns="45700" anchor="t" anchorCtr="0">
            <a:normAutofit/>
          </a:bodyPr>
          <a:lstStyle/>
          <a:p>
            <a:pPr marL="228600" lvl="0" indent="-228600" algn="l" rtl="0">
              <a:lnSpc>
                <a:spcPct val="115000"/>
              </a:lnSpc>
              <a:spcBef>
                <a:spcPts val="0"/>
              </a:spcBef>
              <a:spcAft>
                <a:spcPts val="0"/>
              </a:spcAft>
              <a:buSzPts val="2800"/>
              <a:buChar char="•"/>
            </a:pPr>
            <a:r>
              <a:rPr lang="en-US" b="0"/>
              <a:t>Spelling and reading access similar pathways in the brain</a:t>
            </a:r>
            <a:endParaRPr sz="1800" b="0">
              <a:solidFill>
                <a:srgbClr val="595959"/>
              </a:solidFill>
              <a:latin typeface="Arial"/>
              <a:ea typeface="Arial"/>
              <a:cs typeface="Arial"/>
              <a:sym typeface="Arial"/>
            </a:endParaRPr>
          </a:p>
          <a:p>
            <a:pPr marL="609600" lvl="0" indent="-482600" algn="l" rtl="0">
              <a:spcBef>
                <a:spcPts val="1000"/>
              </a:spcBef>
              <a:spcAft>
                <a:spcPts val="0"/>
              </a:spcAft>
              <a:buSzPts val="2800"/>
              <a:buFont typeface="Times New Roman"/>
              <a:buChar char="•"/>
            </a:pPr>
            <a:r>
              <a:rPr lang="en-US" b="0"/>
              <a:t>Developmental continuum has been identified and documented</a:t>
            </a:r>
            <a:endParaRPr b="0"/>
          </a:p>
          <a:p>
            <a:pPr marL="609600" lvl="0" indent="-482600" algn="l" rtl="0">
              <a:spcBef>
                <a:spcPts val="1000"/>
              </a:spcBef>
              <a:spcAft>
                <a:spcPts val="0"/>
              </a:spcAft>
              <a:buSzPts val="2800"/>
              <a:buFont typeface="Times New Roman"/>
              <a:buChar char="•"/>
            </a:pPr>
            <a:r>
              <a:rPr lang="en-US" b="0"/>
              <a:t>Highly valid and reliable assessments for word knowledge, the continuum of spelling features, across phonology, orthography, and morphology have been designed</a:t>
            </a:r>
            <a:endParaRPr b="0"/>
          </a:p>
          <a:p>
            <a:pPr marL="609600" lvl="0" indent="-482600" algn="l" rtl="0">
              <a:spcBef>
                <a:spcPts val="1000"/>
              </a:spcBef>
              <a:spcAft>
                <a:spcPts val="0"/>
              </a:spcAft>
              <a:buSzPts val="2800"/>
              <a:buFont typeface="Times New Roman"/>
              <a:buChar char="•"/>
            </a:pPr>
            <a:r>
              <a:rPr lang="en-US" b="0"/>
              <a:t>Teaching at a student’s instructional level in spelling/word knowledge leads to greater gains, and longer retention</a:t>
            </a:r>
            <a:endParaRPr b="0"/>
          </a:p>
          <a:p>
            <a:pPr marL="609600" lvl="0" indent="-482600" algn="l" rtl="0">
              <a:spcBef>
                <a:spcPts val="1000"/>
              </a:spcBef>
              <a:spcAft>
                <a:spcPts val="0"/>
              </a:spcAft>
              <a:buSzPts val="2800"/>
              <a:buFont typeface="Times New Roman"/>
              <a:buChar char="•"/>
            </a:pPr>
            <a:r>
              <a:rPr lang="en-US" b="0"/>
              <a:t>Students that are identified with learning disabilities and English language learners progress along the same developmental continuum</a:t>
            </a:r>
            <a:endParaRPr b="0"/>
          </a:p>
          <a:p>
            <a:pPr marL="609600" lvl="0" indent="-482600" algn="l" rtl="0">
              <a:spcBef>
                <a:spcPts val="1000"/>
              </a:spcBef>
              <a:spcAft>
                <a:spcPts val="0"/>
              </a:spcAft>
              <a:buSzPts val="2800"/>
              <a:buFont typeface="Times New Roman"/>
              <a:buChar char="•"/>
            </a:pPr>
            <a:r>
              <a:rPr lang="en-US" b="0"/>
              <a:t>Explicit, systematic instruction promotes growth </a:t>
            </a:r>
            <a:endParaRPr b="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16adb2c4509_1_69"/>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latin typeface="Times New Roman"/>
                <a:ea typeface="Times New Roman"/>
                <a:cs typeface="Times New Roman"/>
                <a:sym typeface="Times New Roman"/>
              </a:rPr>
              <a:t>Loudoun County Public Schools</a:t>
            </a:r>
            <a:endParaRPr>
              <a:latin typeface="Times New Roman"/>
              <a:ea typeface="Times New Roman"/>
              <a:cs typeface="Times New Roman"/>
              <a:sym typeface="Times New Roman"/>
            </a:endParaRPr>
          </a:p>
          <a:p>
            <a:pPr marL="0" lvl="0" indent="0" algn="ctr" rtl="0">
              <a:spcBef>
                <a:spcPts val="0"/>
              </a:spcBef>
              <a:spcAft>
                <a:spcPts val="0"/>
              </a:spcAft>
              <a:buNone/>
            </a:pPr>
            <a:r>
              <a:rPr lang="en-US">
                <a:latin typeface="Times New Roman"/>
                <a:ea typeface="Times New Roman"/>
                <a:cs typeface="Times New Roman"/>
                <a:sym typeface="Times New Roman"/>
              </a:rPr>
              <a:t>Middle School Word Study Initiative</a:t>
            </a:r>
            <a:endParaRPr>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3536</Words>
  <Application>Microsoft Office PowerPoint</Application>
  <PresentationFormat>Widescreen</PresentationFormat>
  <Paragraphs>620</Paragraphs>
  <Slides>56</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Caudex</vt:lpstr>
      <vt:lpstr>Calibri</vt:lpstr>
      <vt:lpstr>Georgia</vt:lpstr>
      <vt:lpstr>Arial Rounded</vt:lpstr>
      <vt:lpstr>Arial</vt:lpstr>
      <vt:lpstr>Times New Roman</vt:lpstr>
      <vt:lpstr>Courier New</vt:lpstr>
      <vt:lpstr>Trebuchet MS</vt:lpstr>
      <vt:lpstr>Office Theme</vt:lpstr>
      <vt:lpstr>Building a Word Conscious Classroom In Middle School Assessment-driven word study and specific vocabulary instruction strategies</vt:lpstr>
      <vt:lpstr>Quote</vt:lpstr>
      <vt:lpstr>Session Description</vt:lpstr>
      <vt:lpstr>Introductions </vt:lpstr>
      <vt:lpstr>During our time together</vt:lpstr>
      <vt:lpstr>Research and Evidence-Based Vocabulary Development</vt:lpstr>
      <vt:lpstr>Vocabulary Development </vt:lpstr>
      <vt:lpstr>Key Research Findings in Spelling Development </vt:lpstr>
      <vt:lpstr>Loudoun County Public Schools Middle School Word Study Initiative</vt:lpstr>
      <vt:lpstr>Explicit Instruction in Developmental Spelling Initiative</vt:lpstr>
      <vt:lpstr>Question</vt:lpstr>
      <vt:lpstr>Ensuring a Foundation for Word Recognition, Reading Fluency, Comprehension,  Spelling, and Vocabulary </vt:lpstr>
      <vt:lpstr>Scarborough Reading Rope, 2001</vt:lpstr>
      <vt:lpstr>Layers of Meaning</vt:lpstr>
      <vt:lpstr>Stages of Spelling Development</vt:lpstr>
      <vt:lpstr>Progression of Decoding and Word Recognition </vt:lpstr>
      <vt:lpstr>Word Knowledge: Benchmarks </vt:lpstr>
      <vt:lpstr>Developmental Continuum: Spelling Features</vt:lpstr>
      <vt:lpstr>Word Knowledge and Vocabulary Standard 6.4 </vt:lpstr>
      <vt:lpstr>Word Knowledge and Vocabulary Standard 7.4 </vt:lpstr>
      <vt:lpstr>Word Knowledge and Vocabulary Standard 8.4 </vt:lpstr>
      <vt:lpstr>Covid-19</vt:lpstr>
      <vt:lpstr>Pilot Middle Schools 2021-22</vt:lpstr>
      <vt:lpstr>Fall Sixth Grade DSA Scores</vt:lpstr>
      <vt:lpstr>Fall 2021 Data</vt:lpstr>
      <vt:lpstr>Building Teacher Capacity (1 of 3)</vt:lpstr>
      <vt:lpstr>Building Teacher Capacity (2 of 3)</vt:lpstr>
      <vt:lpstr>Building Teacher Capacity (3 of 3)</vt:lpstr>
      <vt:lpstr>Word Knowledge Growth</vt:lpstr>
      <vt:lpstr>Spring Scores Moving Toward Proficiency</vt:lpstr>
      <vt:lpstr>Comments from Teachers in the Initiative </vt:lpstr>
      <vt:lpstr>Vocabulary Strategies  </vt:lpstr>
      <vt:lpstr>Key Research Findings In Vocabulary Development</vt:lpstr>
      <vt:lpstr>Types of Words Identified in the VA Standards </vt:lpstr>
      <vt:lpstr>Vocabulary Strategies: Read Widely  </vt:lpstr>
      <vt:lpstr>Vocabulary Notebooks and Routines (1 of 14) Collect and Break Apart Words: Prefixes, Suffixes, and Greek and Latin Roots </vt:lpstr>
      <vt:lpstr>Vocabulary Notebooks and Routines (2 of 14) </vt:lpstr>
      <vt:lpstr>Vocabulary Notebooks and Routines (3 of 14) </vt:lpstr>
      <vt:lpstr>Vocabulary Notebooks and Routines (4 of 14) </vt:lpstr>
      <vt:lpstr>Vocabulary Notebooks and Routines (5 of 14) </vt:lpstr>
      <vt:lpstr>Vocabulary Notebooks and Routines (6 of 14)</vt:lpstr>
      <vt:lpstr>Vocabulary Notebooks and Routines (7 of 14)</vt:lpstr>
      <vt:lpstr>Vocabulary Notebooks and Routines (8 of 14)</vt:lpstr>
      <vt:lpstr>Vocabulary Notebooks and Routines (9 of 14)</vt:lpstr>
      <vt:lpstr>Vocabulary Notebooks and Routines (10 of 14) </vt:lpstr>
      <vt:lpstr>Vocabulary Notebooks and Routines (11 of 14) </vt:lpstr>
      <vt:lpstr>Vocabulary Notebooks and Routines (12 of 14) </vt:lpstr>
      <vt:lpstr>Vocabulary Notebooks and Routines (13 of 14) List, Group, Label</vt:lpstr>
      <vt:lpstr>Vocabulary Notebooks and Routines (14 of 14) List, Group, Label</vt:lpstr>
      <vt:lpstr>Turn Theory into Practice</vt:lpstr>
      <vt:lpstr>Handouts</vt:lpstr>
      <vt:lpstr>Resources</vt:lpstr>
      <vt:lpstr>Professional Learning Texts </vt:lpstr>
      <vt:lpstr>Thank You! </vt:lpstr>
      <vt:lpstr>Resource Websites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Word Conscious Classroom In Middle School Assessment-driven word study and specific vocabulary instruction strategies</dc:title>
  <dc:creator>VITA Program</dc:creator>
  <cp:lastModifiedBy>VITA Program</cp:lastModifiedBy>
  <cp:revision>10</cp:revision>
  <dcterms:created xsi:type="dcterms:W3CDTF">2022-07-20T12:39:39Z</dcterms:created>
  <dcterms:modified xsi:type="dcterms:W3CDTF">2022-10-19T11:52:36Z</dcterms:modified>
</cp:coreProperties>
</file>