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embeddedFontLst>
    <p:embeddedFont>
      <p:font typeface="Trebuchet MS" panose="020B0603020202020204"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Roboto" panose="020B0604020202020204" charset="0"/>
      <p:regular r:id="rId60"/>
      <p:bold r:id="rId61"/>
      <p:italic r:id="rId62"/>
      <p:boldItalic r:id="rId63"/>
    </p:embeddedFont>
    <p:embeddedFont>
      <p:font typeface="Georgia" panose="02040502050405020303" pitchFamily="18"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l1AMoGKHinD1RMnhAma5xzk+L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45" autoAdjust="0"/>
  </p:normalViewPr>
  <p:slideViewPr>
    <p:cSldViewPr snapToGrid="0">
      <p:cViewPr varScale="1">
        <p:scale>
          <a:sx n="64" d="100"/>
          <a:sy n="64" d="100"/>
        </p:scale>
        <p:origin x="72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69003a5c76_1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69003a5c76_1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69003a5c76_1_6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69003a5c76_1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69003a5c76_1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169003a5c76_1_7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69003a5c76_1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69003a5c76_1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69003a5c76_1_7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69003a5c76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69003a5c76_1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69003a5c76_1_8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69003a5c76_1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69003a5c76_1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169003a5c76_1_9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69003a5c76_1_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169003a5c76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69003a5c76_1_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169003a5c76_1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69003a5c76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69003a5c76_1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g169003a5c76_1_11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69003a5c76_1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69003a5c76_1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6" name="Google Shape;286;g169003a5c76_1_12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69003a5c76_1_1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169003a5c76_1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9003a5c76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69003a5c76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169003a5c76_1_1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69003a5c76_1_1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169003a5c76_1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69003a5c76_1_1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169003a5c76_1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69003a5c76_1_1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169003a5c76_1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69003a5c76_1_1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169003a5c76_1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69003a5c76_1_1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169003a5c76_1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69003a5c76_1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337" name="Google Shape;337;g169003a5c76_1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69003a5c76_1_1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169003a5c76_1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69003a5c76_1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169003a5c76_1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69003a5c76_1_1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69003a5c76_1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69003a5c76_1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169003a5c76_1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69003a5c76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69003a5c76_1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169003a5c76_1_2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69003a5c76_1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169003a5c76_1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69003a5c76_1_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169003a5c76_1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69003a5c76_1_2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169003a5c76_1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69003a5c76_1_2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g169003a5c76_1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69003a5c76_1_2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169003a5c76_1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69003a5c76_1_2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169003a5c76_1_2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69003a5c76_1_2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169003a5c76_1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69003a5c76_1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69003a5c76_1_2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g169003a5c76_1_26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69003a5c76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69003a5c76_1_2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169003a5c76_1_27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69003a5c76_1_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69003a5c76_1_2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g169003a5c76_1_27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69003a5c76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69003a5c76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169003a5c76_1_2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69003a5c76_1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69003a5c76_1_2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169003a5c76_1_28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69003a5c76_1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69003a5c76_1_2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169003a5c76_1_29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69003a5c76_1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169003a5c76_1_2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169003a5c76_1_29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69003a5c76_1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69003a5c76_1_3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g169003a5c76_1_30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69003a5c76_1_3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g169003a5c76_1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69003a5c76_1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69003a5c76_1_3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g169003a5c76_1_31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69003a5c76_1_3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g169003a5c76_1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69003a5c76_1_3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69003a5c76_1_3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169003a5c76_1_33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69003a5c76_1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69003a5c76_1_3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g169003a5c76_1_33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69003a5c76_1_3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g169003a5c76_1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69003a5c76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69003a5c76_1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169003a5c76_1_35: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69003a5c76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69003a5c76_1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169003a5c76_1_4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69003a5c76_1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69003a5c76_1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169003a5c76_1_4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69003a5c76_1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69003a5c76_1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169003a5c76_1_5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69003a5c76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69003a5c76_1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69003a5c76_1_5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dk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a:spLocks noGrp="1"/>
          </p:cNvSpPr>
          <p:nvPr>
            <p:ph type="pic" idx="2"/>
          </p:nvPr>
        </p:nvSpPr>
        <p:spPr>
          <a:xfrm>
            <a:off x="5183188" y="987425"/>
            <a:ext cx="6172200" cy="2259209"/>
          </a:xfrm>
          <a:prstGeom prst="rect">
            <a:avLst/>
          </a:prstGeom>
          <a:noFill/>
          <a:ln>
            <a:noFill/>
          </a:ln>
        </p:spPr>
      </p:sp>
      <p:sp>
        <p:nvSpPr>
          <p:cNvPr id="80" name="Google Shape;80;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5"/>
          <p:cNvSpPr>
            <a:spLocks noGrp="1"/>
          </p:cNvSpPr>
          <p:nvPr>
            <p:ph type="pic" idx="3"/>
          </p:nvPr>
        </p:nvSpPr>
        <p:spPr>
          <a:xfrm>
            <a:off x="5183188" y="3451509"/>
            <a:ext cx="2970212" cy="2259209"/>
          </a:xfrm>
          <a:prstGeom prst="rect">
            <a:avLst/>
          </a:prstGeom>
          <a:noFill/>
          <a:ln>
            <a:noFill/>
          </a:ln>
        </p:spPr>
      </p:sp>
      <p:sp>
        <p:nvSpPr>
          <p:cNvPr id="85" name="Google Shape;85;p25"/>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lt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3" name="Google Shape;10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6"/>
        <p:cNvGrpSpPr/>
        <p:nvPr/>
      </p:nvGrpSpPr>
      <p:grpSpPr>
        <a:xfrm>
          <a:off x="0" y="0"/>
          <a:ext cx="0" cy="0"/>
          <a:chOff x="0" y="0"/>
          <a:chExt cx="0" cy="0"/>
        </a:xfrm>
      </p:grpSpPr>
      <p:sp>
        <p:nvSpPr>
          <p:cNvPr id="107" name="Google Shape;10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8"/>
          <p:cNvSpPr txBox="1">
            <a:spLocks noGrp="1"/>
          </p:cNvSpPr>
          <p:nvPr>
            <p:ph type="body" idx="3"/>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
        <p:cNvGrpSpPr/>
        <p:nvPr/>
      </p:nvGrpSpPr>
      <p:grpSpPr>
        <a:xfrm>
          <a:off x="0" y="0"/>
          <a:ext cx="0" cy="0"/>
          <a:chOff x="0" y="0"/>
          <a:chExt cx="0" cy="0"/>
        </a:xfrm>
      </p:grpSpPr>
      <p:sp>
        <p:nvSpPr>
          <p:cNvPr id="114" name="Google Shape;114;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9"/>
          <p:cNvSpPr txBox="1">
            <a:spLocks noGrp="1"/>
          </p:cNvSpPr>
          <p:nvPr>
            <p:ph type="body" idx="5"/>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txBox="1">
            <a:spLocks noGrp="1"/>
          </p:cNvSpPr>
          <p:nvPr>
            <p:ph type="body" idx="1"/>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31"/>
        <p:cNvGrpSpPr/>
        <p:nvPr/>
      </p:nvGrpSpPr>
      <p:grpSpPr>
        <a:xfrm>
          <a:off x="0" y="0"/>
          <a:ext cx="0" cy="0"/>
          <a:chOff x="0" y="0"/>
          <a:chExt cx="0" cy="0"/>
        </a:xfrm>
      </p:grpSpPr>
      <p:sp>
        <p:nvSpPr>
          <p:cNvPr id="132" name="Google Shape;132;g169003a5c76_1_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g169003a5c76_1_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g169003a5c76_1_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169003a5c76_1_10"/>
          <p:cNvSpPr txBox="1">
            <a:spLocks noGrp="1"/>
          </p:cNvSpPr>
          <p:nvPr>
            <p:ph type="ctrTitle"/>
          </p:nvPr>
        </p:nvSpPr>
        <p:spPr>
          <a:xfrm>
            <a:off x="1524000" y="2235199"/>
            <a:ext cx="9144000" cy="2387600"/>
          </a:xfrm>
          <a:prstGeom prst="rect">
            <a:avLst/>
          </a:prstGeom>
          <a:solidFill>
            <a:schemeClr val="lt1">
              <a:alpha val="62745"/>
            </a:schemeClr>
          </a:solidFill>
          <a:ln w="79375" cap="rnd" cmpd="sng">
            <a:solidFill>
              <a:srgbClr val="003B71">
                <a:alpha val="78823"/>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4E95"/>
              </a:buClr>
              <a:buSzPts val="6000"/>
              <a:buFont typeface="Times New Roman"/>
              <a:buNone/>
              <a:defRPr sz="6000">
                <a:solidFill>
                  <a:srgbClr val="004E9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g169003a5c76_1_10"/>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g169003a5c76_1_109"/>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g169003a5c76_1_10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a:lnSpc>
                <a:spcPct val="90000"/>
              </a:lnSpc>
              <a:spcBef>
                <a:spcPts val="500"/>
              </a:spcBef>
              <a:spcAft>
                <a:spcPts val="0"/>
              </a:spcAft>
              <a:buClr>
                <a:schemeClr val="dk1"/>
              </a:buClr>
              <a:buSzPts val="2000"/>
              <a:buChar char="o"/>
              <a:defRPr>
                <a:latin typeface="Times New Roman"/>
                <a:ea typeface="Times New Roman"/>
                <a:cs typeface="Times New Roman"/>
                <a:sym typeface="Times New Roman"/>
              </a:defRPr>
            </a:lvl3pPr>
            <a:lvl4pPr marL="1828800" lvl="3" indent="-342900" algn="l">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169003a5c76_1_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g169003a5c76_1_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g169003a5c76_1_109"/>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body" idx="2"/>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g169003a5c76_1_12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g169003a5c76_1_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g169003a5c76_1_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g169003a5c76_1_12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8"/>
        <p:cNvGrpSpPr/>
        <p:nvPr/>
      </p:nvGrpSpPr>
      <p:grpSpPr>
        <a:xfrm>
          <a:off x="0" y="0"/>
          <a:ext cx="0" cy="0"/>
          <a:chOff x="0" y="0"/>
          <a:chExt cx="0" cy="0"/>
        </a:xfrm>
      </p:grpSpPr>
      <p:sp>
        <p:nvSpPr>
          <p:cNvPr id="149" name="Google Shape;149;g169003a5c76_1_16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g169003a5c76_1_16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g169003a5c76_1_16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g169003a5c76_1_16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 name="Google Shape;153;g169003a5c76_1_16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o"/>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g169003a5c76_1_1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g169003a5c76_1_1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g169003a5c76_1_160"/>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8"/>
          <p:cNvSpPr txBox="1">
            <a:spLocks noGrp="1"/>
          </p:cNvSpPr>
          <p:nvPr>
            <p:ph type="body" idx="2"/>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1"/>
          <p:cNvSpPr txBox="1">
            <a:spLocks noGrp="1"/>
          </p:cNvSpPr>
          <p:nvPr>
            <p:ph type="body" idx="3"/>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4"/>
        <p:cNvGrpSpPr/>
        <p:nvPr/>
      </p:nvGrpSpPr>
      <p:grpSpPr>
        <a:xfrm>
          <a:off x="0" y="0"/>
          <a:ext cx="0" cy="0"/>
          <a:chOff x="0" y="0"/>
          <a:chExt cx="0" cy="0"/>
        </a:xfrm>
      </p:grpSpPr>
      <p:sp>
        <p:nvSpPr>
          <p:cNvPr id="55" name="Google Shape;55;p2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2"/>
          <p:cNvSpPr txBox="1">
            <a:spLocks noGrp="1"/>
          </p:cNvSpPr>
          <p:nvPr>
            <p:ph type="body" idx="5"/>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a:spLocks noGrp="1"/>
          </p:cNvSpPr>
          <p:nvPr>
            <p:ph type="pic" idx="2"/>
          </p:nvPr>
        </p:nvSpPr>
        <p:spPr>
          <a:xfrm>
            <a:off x="5183188" y="987425"/>
            <a:ext cx="6172200" cy="4873625"/>
          </a:xfrm>
          <a:prstGeom prst="rect">
            <a:avLst/>
          </a:prstGeom>
          <a:noFill/>
          <a:ln>
            <a:noFill/>
          </a:ln>
        </p:spPr>
      </p:sp>
      <p:sp>
        <p:nvSpPr>
          <p:cNvPr id="73" name="Google Shape;7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shanahanonliteracy.com/publications/what-is-disciplinary-literacy-and-why-does-it-matter"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shanahanonliteracy.com/publications/disciplinary-literacy-montana"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hyperlink" Target="https://www.shanahanonliteracy.com/biograph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hanahanonliteracy.com/biography"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www.readingrockets.org/strategies/drta#:~:text=The%20Directed%20Reading%20Thinking%20Activity,thoughtful%20readers%2C%20enhancing%20their%20comprehension."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ies.ed.gov/ncee/wwc/PracticeGuide/29"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whatschoolcouldbe.org/socratic-seminar/"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tinyurl.com/mr36u2ra" TargetMode="External"/><Relationship Id="rId7" Type="http://schemas.openxmlformats.org/officeDocument/2006/relationships/hyperlink" Target="https://twitter.com/MelanieCKennedy" TargetMode="External"/><Relationship Id="rId2" Type="http://schemas.openxmlformats.org/officeDocument/2006/relationships/notesSlide" Target="../notesSlides/notesSlide46.xml"/><Relationship Id="rId1" Type="http://schemas.openxmlformats.org/officeDocument/2006/relationships/slideLayout" Target="../slideLayouts/slideLayout19.xml"/><Relationship Id="rId6" Type="http://schemas.openxmlformats.org/officeDocument/2006/relationships/hyperlink" Target="mailto:mkennedy@apps.fluco.org" TargetMode="External"/><Relationship Id="rId5" Type="http://schemas.openxmlformats.org/officeDocument/2006/relationships/hyperlink" Target="https://twitter.com/Dawn_Baber1" TargetMode="External"/><Relationship Id="rId4" Type="http://schemas.openxmlformats.org/officeDocument/2006/relationships/hyperlink" Target="mailto:dbaber@apps.fluco.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file/d/1a8zBa9R39n-jZ5H4SEF8jwNxB26aDWjQ/view?usp=sharing" TargetMode="External"/><Relationship Id="rId2" Type="http://schemas.openxmlformats.org/officeDocument/2006/relationships/notesSlide" Target="../notesSlides/notesSlide47.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hyperlink" Target="https://drive.google.com/file/d/1aQfsFfQBODtPzM2JIzAdDff-eUcfX-JI/view?usp=sharin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ies.ed.gov/ncee/wwc/PracticeGuide/29" TargetMode="External"/><Relationship Id="rId7" Type="http://schemas.openxmlformats.org/officeDocument/2006/relationships/hyperlink" Target="https://ila.onlinelibrary.wiley.com/doi/abs/10.1002/jaal.926" TargetMode="External"/><Relationship Id="rId2" Type="http://schemas.openxmlformats.org/officeDocument/2006/relationships/notesSlide" Target="../notesSlides/notesSlide48.xml"/><Relationship Id="rId1" Type="http://schemas.openxmlformats.org/officeDocument/2006/relationships/slideLayout" Target="../slideLayouts/slideLayout19.xml"/><Relationship Id="rId6" Type="http://schemas.openxmlformats.org/officeDocument/2006/relationships/hyperlink" Target="https://www.researchgate.net/publication/319904463_Building_Background_Knowledge_Through_Reading_Rethinking_Text_Sets" TargetMode="External"/><Relationship Id="rId5" Type="http://schemas.openxmlformats.org/officeDocument/2006/relationships/hyperlink" Target="https://www.shanahanonliteracy.com/publications/what-is-disciplinary-literacy-and-why-does-it-matter" TargetMode="External"/><Relationship Id="rId4" Type="http://schemas.openxmlformats.org/officeDocument/2006/relationships/hyperlink" Target="https://www.shanahanonliteracy.com/publications/disciplinary-literacy-montana"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ies.ed.gov/ncee/wwc/PracticeGuide/29"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
          <p:cNvSpPr txBox="1">
            <a:spLocks noGrp="1"/>
          </p:cNvSpPr>
          <p:nvPr>
            <p:ph type="ctrTitle"/>
          </p:nvPr>
        </p:nvSpPr>
        <p:spPr>
          <a:xfrm>
            <a:off x="480848" y="2137654"/>
            <a:ext cx="6804600" cy="2387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Georgia"/>
              <a:buNone/>
            </a:pPr>
            <a:r>
              <a:rPr lang="en-US" sz="4800" dirty="0"/>
              <a:t>scientific reading research and disciplinary literacy at the middle school level</a:t>
            </a:r>
            <a:endParaRPr sz="4800" dirty="0"/>
          </a:p>
        </p:txBody>
      </p:sp>
      <p:sp>
        <p:nvSpPr>
          <p:cNvPr id="162" name="Google Shape;16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69003a5c76_1_65"/>
          <p:cNvSpPr txBox="1">
            <a:spLocks noGrp="1"/>
          </p:cNvSpPr>
          <p:nvPr>
            <p:ph type="title"/>
          </p:nvPr>
        </p:nvSpPr>
        <p:spPr>
          <a:xfrm>
            <a:off x="336350" y="365125"/>
            <a:ext cx="11417700" cy="1326000"/>
          </a:xfrm>
          <a:prstGeom prst="rect">
            <a:avLst/>
          </a:prstGeom>
        </p:spPr>
        <p:txBody>
          <a:bodyPr spcFirstLastPara="1" wrap="square" lIns="91425" tIns="45700" rIns="91425" bIns="45700" anchor="ctr" anchorCtr="0">
            <a:noAutofit/>
          </a:bodyPr>
          <a:lstStyle/>
          <a:p>
            <a:pPr marL="0" lvl="0" indent="0" algn="l" rtl="0">
              <a:spcBef>
                <a:spcPts val="1000"/>
              </a:spcBef>
              <a:spcAft>
                <a:spcPts val="0"/>
              </a:spcAft>
              <a:buSzPts val="990"/>
              <a:buNone/>
            </a:pPr>
            <a:endParaRPr sz="2676"/>
          </a:p>
          <a:p>
            <a:pPr marL="0" lvl="0" indent="0" algn="l" rtl="0">
              <a:spcBef>
                <a:spcPts val="1000"/>
              </a:spcBef>
              <a:spcAft>
                <a:spcPts val="0"/>
              </a:spcAft>
              <a:buSzPts val="990"/>
              <a:buNone/>
            </a:pPr>
            <a:r>
              <a:rPr lang="en-US" sz="3276"/>
              <a:t>Recommendation #4 Provide students with opportunities to practice making sense of stretch text (challenging text) that will expose them to complex ideas and information. Pages 68-76</a:t>
            </a:r>
            <a:endParaRPr sz="3276"/>
          </a:p>
          <a:p>
            <a:pPr marL="0" lvl="0" indent="0" algn="l" rtl="0">
              <a:spcBef>
                <a:spcPts val="1000"/>
              </a:spcBef>
              <a:spcAft>
                <a:spcPts val="0"/>
              </a:spcAft>
              <a:buSzPts val="990"/>
              <a:buNone/>
            </a:pPr>
            <a:endParaRPr sz="2676"/>
          </a:p>
        </p:txBody>
      </p:sp>
      <p:sp>
        <p:nvSpPr>
          <p:cNvPr id="231" name="Google Shape;231;g169003a5c76_1_6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307">
                <a:solidFill>
                  <a:srgbClr val="004E95"/>
                </a:solidFill>
              </a:rPr>
              <a:t> </a:t>
            </a:r>
            <a:endParaRPr sz="2307">
              <a:solidFill>
                <a:srgbClr val="004E95"/>
              </a:solidFill>
            </a:endParaRPr>
          </a:p>
          <a:p>
            <a:pPr marL="0" lvl="0" indent="0" algn="l" rtl="0">
              <a:spcBef>
                <a:spcPts val="1000"/>
              </a:spcBef>
              <a:spcAft>
                <a:spcPts val="0"/>
              </a:spcAft>
              <a:buNone/>
            </a:pPr>
            <a:r>
              <a:rPr lang="en-US" sz="2307">
                <a:solidFill>
                  <a:srgbClr val="004E95"/>
                </a:solidFill>
              </a:rPr>
              <a:t>1. Prepare for the lesson by carefully selecting appropriate stretch texts, choosing points to stop for discussion and clarification, and identifying words to teach.  </a:t>
            </a:r>
            <a:endParaRPr sz="2307">
              <a:solidFill>
                <a:srgbClr val="004E95"/>
              </a:solidFill>
            </a:endParaRPr>
          </a:p>
          <a:p>
            <a:pPr marL="0" lvl="0" indent="0" algn="l" rtl="0">
              <a:spcBef>
                <a:spcPts val="1000"/>
              </a:spcBef>
              <a:spcAft>
                <a:spcPts val="0"/>
              </a:spcAft>
              <a:buNone/>
            </a:pPr>
            <a:endParaRPr sz="2307">
              <a:solidFill>
                <a:srgbClr val="004E95"/>
              </a:solidFill>
            </a:endParaRPr>
          </a:p>
          <a:p>
            <a:pPr marL="0" lvl="0" indent="0" algn="l" rtl="0">
              <a:spcBef>
                <a:spcPts val="1000"/>
              </a:spcBef>
              <a:spcAft>
                <a:spcPts val="0"/>
              </a:spcAft>
              <a:buNone/>
            </a:pPr>
            <a:r>
              <a:rPr lang="en-US" sz="2307">
                <a:solidFill>
                  <a:srgbClr val="004E95"/>
                </a:solidFill>
              </a:rPr>
              <a:t>2. Provide significant support as the group works through a stretch text together. </a:t>
            </a:r>
            <a:endParaRPr sz="2307">
              <a:solidFill>
                <a:srgbClr val="004E95"/>
              </a:solidFill>
            </a:endParaRPr>
          </a:p>
          <a:p>
            <a:pPr marL="0" lvl="0" indent="0" algn="l" rtl="0">
              <a:spcBef>
                <a:spcPts val="1000"/>
              </a:spcBef>
              <a:spcAft>
                <a:spcPts val="0"/>
              </a:spcAft>
              <a:buNone/>
            </a:pPr>
            <a:endParaRPr sz="2307">
              <a:solidFill>
                <a:srgbClr val="004E95"/>
              </a:solidFill>
            </a:endParaRPr>
          </a:p>
          <a:p>
            <a:pPr marL="0" lvl="0" indent="0" algn="l" rtl="0">
              <a:spcBef>
                <a:spcPts val="1000"/>
              </a:spcBef>
              <a:spcAft>
                <a:spcPts val="0"/>
              </a:spcAft>
              <a:buNone/>
            </a:pPr>
            <a:r>
              <a:rPr lang="en-US" sz="2307">
                <a:solidFill>
                  <a:srgbClr val="004E95"/>
                </a:solidFill>
              </a:rPr>
              <a:t>3. After students demonstrate comfort with reading stretch texts with the group, provide students with electronic supports to use when independently reading stretch text to assist with pronunciation of difficult words and word meanings. </a:t>
            </a:r>
            <a:endParaRPr sz="2307">
              <a:solidFill>
                <a:srgbClr val="004E95"/>
              </a:solidFill>
            </a:endParaRPr>
          </a:p>
        </p:txBody>
      </p:sp>
      <p:sp>
        <p:nvSpPr>
          <p:cNvPr id="232" name="Google Shape;232;g169003a5c76_1_65"/>
          <p:cNvSpPr txBox="1">
            <a:spLocks noGrp="1"/>
          </p:cNvSpPr>
          <p:nvPr>
            <p:ph type="sldNum" idx="12"/>
          </p:nvPr>
        </p:nvSpPr>
        <p:spPr>
          <a:xfrm>
            <a:off x="8610600" y="6356350"/>
            <a:ext cx="101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69003a5c76_1_71"/>
          <p:cNvSpPr txBox="1">
            <a:spLocks noGrp="1"/>
          </p:cNvSpPr>
          <p:nvPr>
            <p:ph type="ctrTitle"/>
          </p:nvPr>
        </p:nvSpPr>
        <p:spPr>
          <a:xfrm>
            <a:off x="1445350" y="463550"/>
            <a:ext cx="8870100" cy="16083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Sources of Disciplinary Literacy Research</a:t>
            </a:r>
            <a:endParaRPr/>
          </a:p>
        </p:txBody>
      </p:sp>
      <p:sp>
        <p:nvSpPr>
          <p:cNvPr id="239" name="Google Shape;239;g169003a5c76_1_71"/>
          <p:cNvSpPr txBox="1">
            <a:spLocks noGrp="1"/>
          </p:cNvSpPr>
          <p:nvPr>
            <p:ph type="subTitle" idx="1"/>
          </p:nvPr>
        </p:nvSpPr>
        <p:spPr>
          <a:xfrm>
            <a:off x="1445350" y="2500325"/>
            <a:ext cx="9144000" cy="3986100"/>
          </a:xfrm>
          <a:prstGeom prst="rect">
            <a:avLst/>
          </a:prstGeom>
        </p:spPr>
        <p:txBody>
          <a:bodyPr spcFirstLastPara="1" wrap="square" lIns="91425" tIns="45700" rIns="91425" bIns="45700" anchor="t" anchorCtr="0">
            <a:normAutofit fontScale="40000" lnSpcReduction="20000"/>
          </a:bodyPr>
          <a:lstStyle/>
          <a:p>
            <a:pPr marL="0" lvl="0" indent="0" algn="l" rtl="0">
              <a:lnSpc>
                <a:spcPct val="115000"/>
              </a:lnSpc>
              <a:spcBef>
                <a:spcPts val="0"/>
              </a:spcBef>
              <a:spcAft>
                <a:spcPts val="0"/>
              </a:spcAft>
              <a:buNone/>
            </a:pPr>
            <a:r>
              <a:rPr lang="en-US"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Hand, Brian, Carolyn W. Wallace, and </a:t>
            </a:r>
            <a:r>
              <a:rPr lang="en-US" sz="5500" b="0" dirty="0" err="1">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Eun‐Mi</a:t>
            </a:r>
            <a:r>
              <a:rPr lang="en-US"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 Yang. "Using a Science Writing Heuristic to enhance learning outcomes from laboratory activities in seventh‐grade science: quantitative and qualitative aspects." </a:t>
            </a:r>
            <a:r>
              <a:rPr lang="en-US" sz="5500" b="0" i="1"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International Journal of Science Education</a:t>
            </a:r>
            <a:r>
              <a:rPr lang="en-US"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 26.2 (2004): 131-149.</a:t>
            </a:r>
            <a:endParaRPr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endParaRPr>
          </a:p>
          <a:p>
            <a:pPr marL="0" lvl="0" indent="0" algn="l" rtl="0">
              <a:lnSpc>
                <a:spcPct val="115000"/>
              </a:lnSpc>
              <a:spcBef>
                <a:spcPts val="0"/>
              </a:spcBef>
              <a:spcAft>
                <a:spcPts val="0"/>
              </a:spcAft>
              <a:buNone/>
            </a:pPr>
            <a:endParaRPr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endParaRPr>
          </a:p>
          <a:p>
            <a:pPr marL="0" lvl="0" indent="0" algn="l" rtl="0">
              <a:lnSpc>
                <a:spcPct val="115000"/>
              </a:lnSpc>
              <a:spcBef>
                <a:spcPts val="0"/>
              </a:spcBef>
              <a:spcAft>
                <a:spcPts val="0"/>
              </a:spcAft>
              <a:buNone/>
            </a:pPr>
            <a:endParaRPr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endParaRPr>
          </a:p>
          <a:p>
            <a:pPr marL="0" lvl="0" indent="0" algn="l" rtl="0">
              <a:lnSpc>
                <a:spcPct val="115000"/>
              </a:lnSpc>
              <a:spcBef>
                <a:spcPts val="0"/>
              </a:spcBef>
              <a:spcAft>
                <a:spcPts val="0"/>
              </a:spcAft>
              <a:buNone/>
            </a:pPr>
            <a:r>
              <a:rPr lang="en-US" sz="5500" b="0" dirty="0" err="1">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Hynd</a:t>
            </a:r>
            <a:r>
              <a:rPr lang="en-US"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 Cynthia, Jodi Patrick </a:t>
            </a:r>
            <a:r>
              <a:rPr lang="en-US" sz="5500" b="0" dirty="0" err="1">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Holschuh</a:t>
            </a:r>
            <a:r>
              <a:rPr lang="en-US"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 and Betty P. Hubbard. "Thinking like a historian: College students' reading of multiple historical documents." </a:t>
            </a:r>
            <a:r>
              <a:rPr lang="en-US" sz="5500" b="0" i="1"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Journal of Literacy Research</a:t>
            </a:r>
            <a:r>
              <a:rPr lang="en-US"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 36.2 (2004): 141-176.</a:t>
            </a:r>
            <a:endParaRPr sz="55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endParaRPr>
          </a:p>
          <a:p>
            <a:pPr marL="0" lvl="0" indent="0" algn="l" rtl="0">
              <a:lnSpc>
                <a:spcPct val="115000"/>
              </a:lnSpc>
              <a:spcBef>
                <a:spcPts val="0"/>
              </a:spcBef>
              <a:spcAft>
                <a:spcPts val="0"/>
              </a:spcAft>
              <a:buNone/>
            </a:pPr>
            <a:endParaRPr sz="5500" b="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US" sz="5500" b="0" dirty="0">
                <a:solidFill>
                  <a:srgbClr val="000000"/>
                </a:solidFill>
                <a:latin typeface="Arial"/>
                <a:ea typeface="Arial"/>
                <a:cs typeface="Arial"/>
                <a:sym typeface="Arial"/>
              </a:rPr>
              <a:t> </a:t>
            </a:r>
            <a:endParaRPr sz="1000" b="0" dirty="0">
              <a:solidFill>
                <a:srgbClr val="000000"/>
              </a:solidFill>
              <a:latin typeface="Arial"/>
              <a:ea typeface="Arial"/>
              <a:cs typeface="Arial"/>
              <a:sym typeface="Arial"/>
            </a:endParaRPr>
          </a:p>
          <a:p>
            <a:pPr marL="0" lvl="0" indent="0" algn="ctr" rtl="0">
              <a:spcBef>
                <a:spcPts val="100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69003a5c76_1_77"/>
          <p:cNvSpPr txBox="1">
            <a:spLocks noGrp="1"/>
          </p:cNvSpPr>
          <p:nvPr>
            <p:ph type="ctrTitle"/>
          </p:nvPr>
        </p:nvSpPr>
        <p:spPr>
          <a:xfrm>
            <a:off x="1445350" y="463550"/>
            <a:ext cx="8870100" cy="16083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r>
              <a:rPr lang="en-US"/>
              <a:t>Sources of Disciplinary Literacy Research</a:t>
            </a:r>
            <a:endParaRPr/>
          </a:p>
          <a:p>
            <a:pPr marL="0" lvl="0" indent="0" algn="ctr" rtl="0">
              <a:spcBef>
                <a:spcPts val="0"/>
              </a:spcBef>
              <a:spcAft>
                <a:spcPts val="0"/>
              </a:spcAft>
              <a:buNone/>
            </a:pPr>
            <a:endParaRPr/>
          </a:p>
        </p:txBody>
      </p:sp>
      <p:sp>
        <p:nvSpPr>
          <p:cNvPr id="246" name="Google Shape;246;g169003a5c76_1_77"/>
          <p:cNvSpPr txBox="1">
            <a:spLocks noGrp="1"/>
          </p:cNvSpPr>
          <p:nvPr>
            <p:ph type="subTitle" idx="1"/>
          </p:nvPr>
        </p:nvSpPr>
        <p:spPr>
          <a:xfrm>
            <a:off x="1445350" y="2500325"/>
            <a:ext cx="9144000" cy="3986100"/>
          </a:xfrm>
          <a:prstGeom prst="rect">
            <a:avLst/>
          </a:prstGeom>
        </p:spPr>
        <p:txBody>
          <a:bodyPr spcFirstLastPara="1" wrap="square" lIns="91425" tIns="45700" rIns="91425" bIns="45700" anchor="t" anchorCtr="0">
            <a:normAutofit fontScale="32500" lnSpcReduction="20000"/>
          </a:bodyPr>
          <a:lstStyle/>
          <a:p>
            <a:pPr marL="0" lvl="0" indent="0" algn="l" rtl="0">
              <a:lnSpc>
                <a:spcPct val="100000"/>
              </a:lnSpc>
              <a:spcBef>
                <a:spcPts val="0"/>
              </a:spcBef>
              <a:spcAft>
                <a:spcPts val="0"/>
              </a:spcAft>
              <a:buNone/>
            </a:pPr>
            <a:r>
              <a:rPr lang="en-US" sz="5500" b="0" dirty="0">
                <a:solidFill>
                  <a:schemeClr val="bg2"/>
                </a:solidFill>
                <a:latin typeface="Times New Roman" panose="02020603050405020304" pitchFamily="18" charset="0"/>
                <a:ea typeface="Arial"/>
                <a:cs typeface="Times New Roman" panose="02020603050405020304" pitchFamily="18" charset="0"/>
                <a:sym typeface="Arial"/>
              </a:rPr>
              <a:t>"What is Disciplinary Literacy and Why Does it Matter." </a:t>
            </a:r>
            <a:r>
              <a:rPr lang="en-US" sz="5500" b="0" u="sng" dirty="0">
                <a:solidFill>
                  <a:schemeClr val="bg2"/>
                </a:solidFill>
                <a:latin typeface="Times New Roman" panose="02020603050405020304" pitchFamily="18" charset="0"/>
                <a:ea typeface="Arial"/>
                <a:cs typeface="Times New Roman" panose="02020603050405020304" pitchFamily="18" charset="0"/>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https://www.shanahanonliteracy.com/publications/what-is-disciplinary-literacy-and-why-does-it-matter</a:t>
            </a:r>
            <a:r>
              <a:rPr lang="en-US" sz="5500" b="0" dirty="0">
                <a:solidFill>
                  <a:schemeClr val="bg2"/>
                </a:solidFill>
                <a:latin typeface="Times New Roman" panose="02020603050405020304" pitchFamily="18" charset="0"/>
                <a:ea typeface="Arial"/>
                <a:cs typeface="Times New Roman" panose="02020603050405020304" pitchFamily="18" charset="0"/>
                <a:sym typeface="Arial"/>
              </a:rPr>
              <a:t>. Accessed 18 Jul. 2022.</a:t>
            </a:r>
            <a:endParaRPr sz="55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55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55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5500" b="0" dirty="0">
                <a:solidFill>
                  <a:schemeClr val="bg2"/>
                </a:solidFill>
                <a:latin typeface="Times New Roman" panose="02020603050405020304" pitchFamily="18" charset="0"/>
                <a:ea typeface="Arial"/>
                <a:cs typeface="Times New Roman" panose="02020603050405020304" pitchFamily="18" charset="0"/>
                <a:sym typeface="Arial"/>
              </a:rPr>
              <a:t>This article compares disciplinary literacy with the more widely emphasized approach known as content area literacy and provides an analysis of the growing research base underlying the disciplinary literacy construct. Research studies on disciplinary literacy are drawn from expert–novice comparisons in which think-aloud data are collected, during reading, from experts (i.e., mathematicians, chemists, historians) and students, and from functional linguistics analyses of the features of the grammars in disciplinary texts to identify the purposes and cognitive and communicative approaches that these grammars reveal. Finally, implications for school programs and instruction are considered.</a:t>
            </a:r>
            <a:endParaRPr sz="55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15000"/>
              </a:lnSpc>
              <a:spcBef>
                <a:spcPts val="0"/>
              </a:spcBef>
              <a:spcAft>
                <a:spcPts val="0"/>
              </a:spcAft>
              <a:buNone/>
            </a:pPr>
            <a:endParaRPr sz="5500" b="0" dirty="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5500" b="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US" sz="5500" b="0" dirty="0">
                <a:solidFill>
                  <a:srgbClr val="000000"/>
                </a:solidFill>
                <a:latin typeface="Arial"/>
                <a:ea typeface="Arial"/>
                <a:cs typeface="Arial"/>
                <a:sym typeface="Arial"/>
              </a:rPr>
              <a:t> </a:t>
            </a:r>
            <a:endParaRPr sz="1000" b="0" dirty="0">
              <a:solidFill>
                <a:srgbClr val="000000"/>
              </a:solidFill>
              <a:latin typeface="Arial"/>
              <a:ea typeface="Arial"/>
              <a:cs typeface="Arial"/>
              <a:sym typeface="Arial"/>
            </a:endParaRPr>
          </a:p>
          <a:p>
            <a:pPr marL="0" lvl="0" indent="0" algn="ctr" rtl="0">
              <a:spcBef>
                <a:spcPts val="10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69003a5c76_1_83"/>
          <p:cNvSpPr txBox="1">
            <a:spLocks noGrp="1"/>
          </p:cNvSpPr>
          <p:nvPr>
            <p:ph type="ctrTitle"/>
          </p:nvPr>
        </p:nvSpPr>
        <p:spPr>
          <a:xfrm>
            <a:off x="1445350" y="463550"/>
            <a:ext cx="8870100" cy="1608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Fair Use</a:t>
            </a:r>
            <a:endParaRPr/>
          </a:p>
        </p:txBody>
      </p:sp>
      <p:sp>
        <p:nvSpPr>
          <p:cNvPr id="253" name="Google Shape;253;g169003a5c76_1_83"/>
          <p:cNvSpPr txBox="1">
            <a:spLocks noGrp="1"/>
          </p:cNvSpPr>
          <p:nvPr>
            <p:ph type="subTitle" idx="1"/>
          </p:nvPr>
        </p:nvSpPr>
        <p:spPr>
          <a:xfrm>
            <a:off x="1445350" y="2500325"/>
            <a:ext cx="9144000" cy="3986100"/>
          </a:xfrm>
          <a:prstGeom prst="rect">
            <a:avLst/>
          </a:prstGeom>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None/>
            </a:pPr>
            <a:r>
              <a:rPr lang="en-US" sz="1000" b="0" dirty="0">
                <a:solidFill>
                  <a:srgbClr val="000000"/>
                </a:solidFill>
                <a:latin typeface="Arial"/>
                <a:ea typeface="Arial"/>
                <a:cs typeface="Arial"/>
                <a:sym typeface="Arial"/>
              </a:rPr>
              <a:t> </a:t>
            </a:r>
            <a:endParaRPr sz="1800" b="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1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2100" b="0" dirty="0">
                <a:solidFill>
                  <a:schemeClr val="bg2"/>
                </a:solidFill>
                <a:latin typeface="Times New Roman" panose="02020603050405020304" pitchFamily="18" charset="0"/>
                <a:ea typeface="Arial"/>
                <a:cs typeface="Times New Roman" panose="02020603050405020304" pitchFamily="18" charset="0"/>
                <a:sym typeface="Arial"/>
              </a:rPr>
              <a:t>Handouts created by Dawn Baber and Melanie Kennedy are based on</a:t>
            </a:r>
            <a:endParaRPr sz="21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2100" b="0" dirty="0">
                <a:solidFill>
                  <a:schemeClr val="bg2"/>
                </a:solidFill>
                <a:latin typeface="Times New Roman" panose="02020603050405020304" pitchFamily="18" charset="0"/>
                <a:ea typeface="Arial"/>
                <a:cs typeface="Times New Roman" panose="02020603050405020304" pitchFamily="18" charset="0"/>
                <a:sym typeface="Arial"/>
              </a:rPr>
              <a:t>Cynthia and Tim Shanahan's work. Permission from the authors was granted to link this work to our presentation, cite their work in our presentations and to create handouts based on this work. </a:t>
            </a:r>
            <a:endParaRPr sz="21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23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800" b="0" dirty="0">
                <a:solidFill>
                  <a:schemeClr val="bg2"/>
                </a:solidFill>
                <a:latin typeface="Times New Roman" panose="02020603050405020304" pitchFamily="18" charset="0"/>
                <a:ea typeface="Arial"/>
                <a:cs typeface="Times New Roman" panose="02020603050405020304" pitchFamily="18" charset="0"/>
                <a:sym typeface="Arial"/>
              </a:rPr>
              <a:t>"Disciplinary Literacy Montana." 1 Oct. 2018, </a:t>
            </a:r>
            <a:r>
              <a:rPr lang="en-US" sz="1800" b="0" u="sng" dirty="0">
                <a:solidFill>
                  <a:schemeClr val="bg2"/>
                </a:solidFill>
                <a:latin typeface="Times New Roman" panose="02020603050405020304" pitchFamily="18" charset="0"/>
                <a:ea typeface="Arial"/>
                <a:cs typeface="Times New Roman" panose="02020603050405020304" pitchFamily="18" charset="0"/>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https://www.shanahanonliteracy.com/publications/disciplinary-literacy-montana</a:t>
            </a:r>
            <a:r>
              <a:rPr lang="en-US" sz="1800" b="0" dirty="0">
                <a:solidFill>
                  <a:schemeClr val="bg2"/>
                </a:solidFill>
                <a:latin typeface="Times New Roman" panose="02020603050405020304" pitchFamily="18" charset="0"/>
                <a:ea typeface="Arial"/>
                <a:cs typeface="Times New Roman" panose="02020603050405020304" pitchFamily="18" charset="0"/>
                <a:sym typeface="Arial"/>
              </a:rPr>
              <a:t>. Accessed 18 Jul. 2022.</a:t>
            </a:r>
            <a:endParaRPr sz="18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8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8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800" b="0" u="sng" dirty="0">
                <a:solidFill>
                  <a:schemeClr val="bg2"/>
                </a:solidFill>
                <a:latin typeface="Times New Roman" panose="02020603050405020304" pitchFamily="18" charset="0"/>
                <a:ea typeface="Arial"/>
                <a:cs typeface="Times New Roman" panose="02020603050405020304" pitchFamily="18" charset="0"/>
                <a:sym typeface="Arial"/>
                <a:hlinkClick r:id="rId4"/>
              </a:rPr>
              <a:t>Timothy Shanahan’s Biography</a:t>
            </a:r>
            <a:endParaRPr sz="18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15000"/>
              </a:lnSpc>
              <a:spcBef>
                <a:spcPts val="0"/>
              </a:spcBef>
              <a:spcAft>
                <a:spcPts val="0"/>
              </a:spcAft>
              <a:buNone/>
            </a:pPr>
            <a:endParaRPr sz="5500" b="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US" sz="5500" b="0" dirty="0">
                <a:solidFill>
                  <a:srgbClr val="000000"/>
                </a:solidFill>
                <a:latin typeface="Arial"/>
                <a:ea typeface="Arial"/>
                <a:cs typeface="Arial"/>
                <a:sym typeface="Arial"/>
              </a:rPr>
              <a:t> </a:t>
            </a:r>
            <a:endParaRPr sz="1000" b="0" dirty="0">
              <a:solidFill>
                <a:srgbClr val="000000"/>
              </a:solidFill>
              <a:latin typeface="Arial"/>
              <a:ea typeface="Arial"/>
              <a:cs typeface="Arial"/>
              <a:sym typeface="Arial"/>
            </a:endParaRPr>
          </a:p>
          <a:p>
            <a:pPr marL="0" lvl="0" indent="0" algn="ctr" rtl="0">
              <a:spcBef>
                <a:spcPts val="1000"/>
              </a:spcBef>
              <a:spcAft>
                <a:spcPts val="0"/>
              </a:spcAft>
              <a:buNone/>
            </a:pPr>
            <a:endParaRPr dirty="0"/>
          </a:p>
        </p:txBody>
      </p:sp>
      <p:pic>
        <p:nvPicPr>
          <p:cNvPr id="254" name="Google Shape;254;g169003a5c76_1_83" descr="Photo of Tim Shanahan"/>
          <p:cNvPicPr preferRelativeResize="0"/>
          <p:nvPr/>
        </p:nvPicPr>
        <p:blipFill>
          <a:blip r:embed="rId5">
            <a:alphaModFix/>
          </a:blip>
          <a:stretch>
            <a:fillRect/>
          </a:stretch>
        </p:blipFill>
        <p:spPr>
          <a:xfrm>
            <a:off x="8481874" y="4493375"/>
            <a:ext cx="1521550" cy="21017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169003a5c76_1_90"/>
          <p:cNvSpPr txBox="1">
            <a:spLocks noGrp="1"/>
          </p:cNvSpPr>
          <p:nvPr>
            <p:ph type="ctrTitle"/>
          </p:nvPr>
        </p:nvSpPr>
        <p:spPr>
          <a:xfrm>
            <a:off x="1445350" y="463550"/>
            <a:ext cx="8870100" cy="16083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Timothy Shanahan Biography</a:t>
            </a:r>
            <a:endParaRPr/>
          </a:p>
        </p:txBody>
      </p:sp>
      <p:sp>
        <p:nvSpPr>
          <p:cNvPr id="261" name="Google Shape;261;g169003a5c76_1_90"/>
          <p:cNvSpPr txBox="1">
            <a:spLocks noGrp="1"/>
          </p:cNvSpPr>
          <p:nvPr>
            <p:ph type="subTitle" idx="1"/>
          </p:nvPr>
        </p:nvSpPr>
        <p:spPr>
          <a:xfrm>
            <a:off x="857250" y="2500325"/>
            <a:ext cx="10715700" cy="3986100"/>
          </a:xfrm>
          <a:prstGeom prst="rect">
            <a:avLst/>
          </a:prstGeom>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None/>
            </a:pPr>
            <a:r>
              <a:rPr lang="en-US" sz="1000" b="0" dirty="0">
                <a:solidFill>
                  <a:srgbClr val="000000"/>
                </a:solidFill>
                <a:latin typeface="Arial"/>
                <a:ea typeface="Arial"/>
                <a:cs typeface="Arial"/>
                <a:sym typeface="Arial"/>
              </a:rPr>
              <a:t> </a:t>
            </a:r>
            <a:endParaRPr sz="5600" b="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5600" b="0" u="sng" dirty="0">
                <a:solidFill>
                  <a:schemeClr val="bg2"/>
                </a:solidFill>
                <a:latin typeface="Times New Roman" panose="02020603050405020304" pitchFamily="18" charset="0"/>
                <a:ea typeface="Arial"/>
                <a:cs typeface="Times New Roman" panose="02020603050405020304" pitchFamily="18" charset="0"/>
                <a:sym typeface="Arial"/>
                <a:hlinkClick r:id="rId3"/>
              </a:rPr>
              <a:t>Timothy Shanahan’s Biography</a:t>
            </a:r>
            <a:endParaRPr sz="56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56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63043"/>
              </a:lnSpc>
              <a:spcBef>
                <a:spcPts val="0"/>
              </a:spcBef>
              <a:spcAft>
                <a:spcPts val="0"/>
              </a:spcAft>
              <a:buNone/>
            </a:pPr>
            <a:r>
              <a:rPr lang="en-US" sz="56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Timothy Shanahan is Distinguished Professor Emeritus at the University of Illinois at Chi­cago where he was Founding Di­rector of the UIC Center for Literacy. Previously, he was director of reading for the Chicago Public Schools. He is author/editor of more than 200 publications on literacy education. His research emphasizes the connections between reading and writing, literacy in the disciplines, and improvement of reading achievement.</a:t>
            </a:r>
            <a:endParaRPr sz="56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endParaRPr>
          </a:p>
          <a:p>
            <a:pPr marL="0" lvl="0" indent="0" algn="l" rtl="0">
              <a:lnSpc>
                <a:spcPct val="163043"/>
              </a:lnSpc>
              <a:spcBef>
                <a:spcPts val="0"/>
              </a:spcBef>
              <a:spcAft>
                <a:spcPts val="0"/>
              </a:spcAft>
              <a:buNone/>
            </a:pPr>
            <a:r>
              <a:rPr lang="en-US" sz="56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Tim is past president of the International Literacy Association. He served as a member of the Advisory Board of the National Institute for Literacy under Presidents George W. Bush and Barack Obama, and he helped lead the National Reading Panel, convened at the request of Congress to evaluate research on the teaching reading, a major influence on reading education. He chaired two other federal research review panels: the National Literacy Panel for Language Minority Children and Youth, and the National Early Literacy Panel, and helped write the Common Core State Standards.</a:t>
            </a:r>
            <a:endParaRPr sz="56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endParaRPr>
          </a:p>
          <a:p>
            <a:pPr marL="0" lvl="0" indent="0" algn="l" rtl="0">
              <a:lnSpc>
                <a:spcPct val="163043"/>
              </a:lnSpc>
              <a:spcBef>
                <a:spcPts val="0"/>
              </a:spcBef>
              <a:spcAft>
                <a:spcPts val="0"/>
              </a:spcAft>
              <a:buNone/>
            </a:pPr>
            <a:r>
              <a:rPr lang="en-US" sz="56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rPr>
              <a:t>He was inducted to the Reading Hall of Fame in 2007, and is a former first-grade teacher.</a:t>
            </a:r>
            <a:endParaRPr sz="5600" b="0" dirty="0">
              <a:solidFill>
                <a:schemeClr val="bg2"/>
              </a:solidFill>
              <a:highlight>
                <a:srgbClr val="FFFFFF"/>
              </a:highlight>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800" b="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5500" b="0" dirty="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US" sz="5500" b="0" dirty="0">
                <a:solidFill>
                  <a:srgbClr val="000000"/>
                </a:solidFill>
                <a:latin typeface="Arial"/>
                <a:ea typeface="Arial"/>
                <a:cs typeface="Arial"/>
                <a:sym typeface="Arial"/>
              </a:rPr>
              <a:t> </a:t>
            </a:r>
            <a:endParaRPr sz="1000" b="0" dirty="0">
              <a:solidFill>
                <a:srgbClr val="000000"/>
              </a:solidFill>
              <a:latin typeface="Arial"/>
              <a:ea typeface="Arial"/>
              <a:cs typeface="Arial"/>
              <a:sym typeface="Arial"/>
            </a:endParaRPr>
          </a:p>
          <a:p>
            <a:pPr marL="0" lvl="0" indent="0" algn="ctr" rtl="0">
              <a:spcBef>
                <a:spcPts val="10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69003a5c76_1_9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Font typeface="Arial"/>
              <a:buNone/>
            </a:pPr>
            <a:r>
              <a:rPr lang="en-US"/>
              <a:t>Reading through the eyes of scientists and historians</a:t>
            </a:r>
            <a:endParaRPr/>
          </a:p>
        </p:txBody>
      </p:sp>
      <p:sp>
        <p:nvSpPr>
          <p:cNvPr id="267" name="Google Shape;267;g169003a5c76_1_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268" name="Google Shape;268;g169003a5c76_1_96"/>
          <p:cNvSpPr txBox="1">
            <a:spLocks noGrp="1"/>
          </p:cNvSpPr>
          <p:nvPr>
            <p:ph type="body" idx="1"/>
          </p:nvPr>
        </p:nvSpPr>
        <p:spPr>
          <a:xfrm>
            <a:off x="831850" y="4589463"/>
            <a:ext cx="10515600" cy="1500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69003a5c76_1_103"/>
          <p:cNvSpPr txBox="1">
            <a:spLocks noGrp="1"/>
          </p:cNvSpPr>
          <p:nvPr>
            <p:ph type="title"/>
          </p:nvPr>
        </p:nvSpPr>
        <p:spPr>
          <a:xfrm>
            <a:off x="838200" y="14701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Overview</a:t>
            </a:r>
            <a:endParaRPr/>
          </a:p>
        </p:txBody>
      </p:sp>
      <p:sp>
        <p:nvSpPr>
          <p:cNvPr id="274" name="Google Shape;274;g169003a5c76_1_103"/>
          <p:cNvSpPr txBox="1">
            <a:spLocks noGrp="1"/>
          </p:cNvSpPr>
          <p:nvPr>
            <p:ph type="body" idx="1"/>
          </p:nvPr>
        </p:nvSpPr>
        <p:spPr>
          <a:xfrm>
            <a:off x="838200" y="2796201"/>
            <a:ext cx="10515600" cy="30522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a:t>Using narrative nonfiction to build disciplinary literacy through the lens of a historian or scientist; incorporating strands of literacy for all Tier 1-3 students; providing differentiated scaffolding; centered around problem-based learning and a Socratic Seminar. Methods can be reproduced using different texts either as a whole thematic unit or in parts.</a:t>
            </a:r>
            <a:endParaRPr/>
          </a:p>
          <a:p>
            <a:pPr marL="0" lvl="0" indent="0" algn="l" rtl="0">
              <a:lnSpc>
                <a:spcPct val="90000"/>
              </a:lnSpc>
              <a:spcBef>
                <a:spcPts val="1000"/>
              </a:spcBef>
              <a:spcAft>
                <a:spcPts val="0"/>
              </a:spcAft>
              <a:buNone/>
            </a:pPr>
            <a:endParaRPr/>
          </a:p>
        </p:txBody>
      </p:sp>
      <p:pic>
        <p:nvPicPr>
          <p:cNvPr id="275" name="Google Shape;275;g169003a5c76_1_103" descr="VDOE Logo"/>
          <p:cNvPicPr preferRelativeResize="0"/>
          <p:nvPr/>
        </p:nvPicPr>
        <p:blipFill rotWithShape="1">
          <a:blip r:embed="rId3">
            <a:alphaModFix/>
          </a:blip>
          <a:srcRect/>
          <a:stretch/>
        </p:blipFill>
        <p:spPr>
          <a:xfrm>
            <a:off x="309896" y="217955"/>
            <a:ext cx="2531807" cy="8439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69003a5c76_1_115"/>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Based on work by</a:t>
            </a:r>
            <a:endParaRPr/>
          </a:p>
          <a:p>
            <a:pPr marL="0" lvl="0" indent="0" algn="ctr" rtl="0">
              <a:spcBef>
                <a:spcPts val="0"/>
              </a:spcBef>
              <a:spcAft>
                <a:spcPts val="0"/>
              </a:spcAft>
              <a:buNone/>
            </a:pPr>
            <a:r>
              <a:rPr lang="en-US"/>
              <a:t>Timothy and Cynthia Shanahan </a:t>
            </a:r>
            <a:endParaRPr/>
          </a:p>
        </p:txBody>
      </p:sp>
      <p:pic>
        <p:nvPicPr>
          <p:cNvPr id="282" name="Google Shape;282;g169003a5c76_1_115" descr="screenshot of book cover: Teaching Disciplinary Literacy by Cynthia and Timothy Shanahan"/>
          <p:cNvPicPr preferRelativeResize="0"/>
          <p:nvPr/>
        </p:nvPicPr>
        <p:blipFill>
          <a:blip r:embed="rId3">
            <a:alphaModFix/>
          </a:blip>
          <a:stretch>
            <a:fillRect/>
          </a:stretch>
        </p:blipFill>
        <p:spPr>
          <a:xfrm>
            <a:off x="1841688" y="1811024"/>
            <a:ext cx="8508632" cy="4862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69003a5c76_1_126"/>
          <p:cNvSpPr txBox="1">
            <a:spLocks noGrp="1"/>
          </p:cNvSpPr>
          <p:nvPr>
            <p:ph type="title"/>
          </p:nvPr>
        </p:nvSpPr>
        <p:spPr>
          <a:xfrm>
            <a:off x="738200" y="365124"/>
            <a:ext cx="10515600" cy="1326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Literacy Pyramid</a:t>
            </a:r>
            <a:endParaRPr/>
          </a:p>
        </p:txBody>
      </p:sp>
      <p:pic>
        <p:nvPicPr>
          <p:cNvPr id="289" name="Google Shape;289;g169003a5c76_1_126" descr="Screenshot of a pyramid. Title is The INcreasing Specialization of Disciplinary Literacy. Bottom layer of pyramid is Basic Literacy, middle layer is Intermediate Literacy, top layer is Secondary"/>
          <p:cNvPicPr preferRelativeResize="0"/>
          <p:nvPr/>
        </p:nvPicPr>
        <p:blipFill>
          <a:blip r:embed="rId3">
            <a:alphaModFix/>
          </a:blip>
          <a:stretch>
            <a:fillRect/>
          </a:stretch>
        </p:blipFill>
        <p:spPr>
          <a:xfrm>
            <a:off x="1997563" y="1691130"/>
            <a:ext cx="8196873" cy="50525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69003a5c76_1_132"/>
          <p:cNvSpPr txBox="1">
            <a:spLocks noGrp="1"/>
          </p:cNvSpPr>
          <p:nvPr>
            <p:ph type="title"/>
          </p:nvPr>
        </p:nvSpPr>
        <p:spPr>
          <a:xfrm>
            <a:off x="838200" y="365125"/>
            <a:ext cx="60627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What (Part 1 of 2)</a:t>
            </a:r>
            <a:endParaRPr/>
          </a:p>
        </p:txBody>
      </p:sp>
      <p:sp>
        <p:nvSpPr>
          <p:cNvPr id="295" name="Google Shape;295;g169003a5c76_1_132"/>
          <p:cNvSpPr txBox="1">
            <a:spLocks noGrp="1"/>
          </p:cNvSpPr>
          <p:nvPr>
            <p:ph type="body" idx="1"/>
          </p:nvPr>
        </p:nvSpPr>
        <p:spPr>
          <a:xfrm>
            <a:off x="415675" y="2160225"/>
            <a:ext cx="10082700" cy="43395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None/>
            </a:pPr>
            <a:endParaRPr>
              <a:solidFill>
                <a:srgbClr val="000000"/>
              </a:solidFill>
            </a:endParaRPr>
          </a:p>
          <a:p>
            <a:pPr marL="228600" lvl="0" indent="0" algn="l" rtl="0">
              <a:lnSpc>
                <a:spcPct val="115000"/>
              </a:lnSpc>
              <a:spcBef>
                <a:spcPts val="0"/>
              </a:spcBef>
              <a:spcAft>
                <a:spcPts val="0"/>
              </a:spcAft>
              <a:buNone/>
            </a:pPr>
            <a:r>
              <a:rPr lang="en-US" sz="3590">
                <a:solidFill>
                  <a:srgbClr val="000000"/>
                </a:solidFill>
              </a:rPr>
              <a:t>   What is content area reading?</a:t>
            </a:r>
            <a:endParaRPr sz="3590">
              <a:solidFill>
                <a:srgbClr val="000000"/>
              </a:solidFill>
            </a:endParaRPr>
          </a:p>
          <a:p>
            <a:pPr marL="228600" lvl="0" indent="0" algn="l" rtl="0">
              <a:lnSpc>
                <a:spcPct val="115000"/>
              </a:lnSpc>
              <a:spcBef>
                <a:spcPts val="0"/>
              </a:spcBef>
              <a:spcAft>
                <a:spcPts val="0"/>
              </a:spcAft>
              <a:buNone/>
            </a:pPr>
            <a:endParaRPr sz="3590">
              <a:solidFill>
                <a:srgbClr val="000000"/>
              </a:solidFill>
            </a:endParaRPr>
          </a:p>
          <a:p>
            <a:pPr marL="228600" lvl="0" indent="-193296" algn="l" rtl="0">
              <a:lnSpc>
                <a:spcPct val="115000"/>
              </a:lnSpc>
              <a:spcBef>
                <a:spcPts val="0"/>
              </a:spcBef>
              <a:spcAft>
                <a:spcPts val="0"/>
              </a:spcAft>
              <a:buSzPct val="100000"/>
              <a:buChar char="•"/>
            </a:pPr>
            <a:r>
              <a:rPr lang="en-US" sz="3590" b="0">
                <a:solidFill>
                  <a:srgbClr val="000000"/>
                </a:solidFill>
              </a:rPr>
              <a:t>Content area reading is the teaching of a generalizable set of study skills across content areas for the use in subject matter classes.</a:t>
            </a:r>
            <a:endParaRPr sz="3590" b="0">
              <a:solidFill>
                <a:srgbClr val="000000"/>
              </a:solidFill>
            </a:endParaRPr>
          </a:p>
          <a:p>
            <a:pPr marL="228600" lvl="0" indent="-193296" algn="l" rtl="0">
              <a:lnSpc>
                <a:spcPct val="115000"/>
              </a:lnSpc>
              <a:spcBef>
                <a:spcPts val="0"/>
              </a:spcBef>
              <a:spcAft>
                <a:spcPts val="0"/>
              </a:spcAft>
              <a:buSzPct val="100000"/>
              <a:buChar char="•"/>
            </a:pPr>
            <a:r>
              <a:rPr lang="en-US" sz="3590" b="0">
                <a:solidFill>
                  <a:srgbClr val="000000"/>
                </a:solidFill>
              </a:rPr>
              <a:t>In content area reading students use ELA skills such as comprehension skills, study skills, prediction, summarizing</a:t>
            </a:r>
            <a:endParaRPr sz="3590" b="0">
              <a:solidFill>
                <a:srgbClr val="000000"/>
              </a:solidFill>
            </a:endParaRPr>
          </a:p>
          <a:p>
            <a:pPr marL="228600" lvl="0" indent="-193296" algn="l" rtl="0">
              <a:lnSpc>
                <a:spcPct val="115000"/>
              </a:lnSpc>
              <a:spcBef>
                <a:spcPts val="0"/>
              </a:spcBef>
              <a:spcAft>
                <a:spcPts val="0"/>
              </a:spcAft>
              <a:buSzPct val="100000"/>
              <a:buChar char="•"/>
            </a:pPr>
            <a:r>
              <a:rPr lang="en-US" sz="3590" b="0">
                <a:solidFill>
                  <a:srgbClr val="000000"/>
                </a:solidFill>
              </a:rPr>
              <a:t>Reading to gain an understanding of history, math, and science by utilizing ELA strategies to master content</a:t>
            </a:r>
            <a:endParaRPr sz="3590" b="0">
              <a:solidFill>
                <a:srgbClr val="000000"/>
              </a:solidFill>
            </a:endParaRPr>
          </a:p>
          <a:p>
            <a:pPr marL="228600" lvl="0" indent="-193296" algn="l" rtl="0">
              <a:lnSpc>
                <a:spcPct val="115000"/>
              </a:lnSpc>
              <a:spcBef>
                <a:spcPts val="0"/>
              </a:spcBef>
              <a:spcAft>
                <a:spcPts val="0"/>
              </a:spcAft>
              <a:buSzPct val="100000"/>
              <a:buChar char="•"/>
            </a:pPr>
            <a:r>
              <a:rPr lang="en-US" sz="3590" b="0">
                <a:solidFill>
                  <a:srgbClr val="000000"/>
                </a:solidFill>
              </a:rPr>
              <a:t>Strategies such as the SQ3R, summarizing, questioning, monitoring, and visualizing, paraphrasing</a:t>
            </a:r>
            <a:endParaRPr sz="3590" b="0">
              <a:solidFill>
                <a:srgbClr val="000000"/>
              </a:solidFill>
            </a:endParaRPr>
          </a:p>
          <a:p>
            <a:pPr marL="228600" lvl="0" indent="-193296" algn="l" rtl="0">
              <a:lnSpc>
                <a:spcPct val="115000"/>
              </a:lnSpc>
              <a:spcBef>
                <a:spcPts val="0"/>
              </a:spcBef>
              <a:spcAft>
                <a:spcPts val="0"/>
              </a:spcAft>
              <a:buSzPct val="100000"/>
              <a:buChar char="•"/>
            </a:pPr>
            <a:r>
              <a:rPr lang="en-US" sz="3590" b="0">
                <a:solidFill>
                  <a:srgbClr val="000000"/>
                </a:solidFill>
              </a:rPr>
              <a:t>This is more for the novice of the subject.</a:t>
            </a:r>
            <a:endParaRPr sz="3590" b="0">
              <a:solidFill>
                <a:srgbClr val="000000"/>
              </a:solidFill>
            </a:endParaRPr>
          </a:p>
          <a:p>
            <a:pPr marL="228600" lvl="0" indent="0" algn="l" rtl="0">
              <a:lnSpc>
                <a:spcPct val="115000"/>
              </a:lnSpc>
              <a:spcBef>
                <a:spcPts val="0"/>
              </a:spcBef>
              <a:spcAft>
                <a:spcPts val="0"/>
              </a:spcAft>
              <a:buNone/>
            </a:pPr>
            <a:endParaRPr/>
          </a:p>
        </p:txBody>
      </p:sp>
      <p:pic>
        <p:nvPicPr>
          <p:cNvPr id="296" name="Google Shape;296;g169003a5c76_1_132" descr="screenshot of a wordle with Reading, learning, and cognitive being the largest words"/>
          <p:cNvPicPr preferRelativeResize="0"/>
          <p:nvPr/>
        </p:nvPicPr>
        <p:blipFill>
          <a:blip r:embed="rId3">
            <a:alphaModFix/>
          </a:blip>
          <a:stretch>
            <a:fillRect/>
          </a:stretch>
        </p:blipFill>
        <p:spPr>
          <a:xfrm>
            <a:off x="7053300" y="152400"/>
            <a:ext cx="3689234" cy="1855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69003a5c76_1_16"/>
          <p:cNvSpPr txBox="1">
            <a:spLocks noGrp="1"/>
          </p:cNvSpPr>
          <p:nvPr>
            <p:ph type="ctrTitle"/>
          </p:nvPr>
        </p:nvSpPr>
        <p:spPr>
          <a:xfrm>
            <a:off x="1361500" y="675074"/>
            <a:ext cx="9144000" cy="2387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Catalyst</a:t>
            </a:r>
            <a:endParaRPr/>
          </a:p>
        </p:txBody>
      </p:sp>
      <p:sp>
        <p:nvSpPr>
          <p:cNvPr id="169" name="Google Shape;169;g169003a5c76_1_16"/>
          <p:cNvSpPr txBox="1">
            <a:spLocks noGrp="1"/>
          </p:cNvSpPr>
          <p:nvPr>
            <p:ph type="subTitle" idx="1"/>
          </p:nvPr>
        </p:nvSpPr>
        <p:spPr>
          <a:xfrm>
            <a:off x="1266575" y="3544775"/>
            <a:ext cx="9144000" cy="2728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1800" b="0" dirty="0">
              <a:solidFill>
                <a:srgbClr val="000000"/>
              </a:solidFill>
              <a:highlight>
                <a:srgbClr val="FFFFFF"/>
              </a:highlight>
              <a:latin typeface="Roboto"/>
              <a:ea typeface="Roboto"/>
              <a:cs typeface="Roboto"/>
              <a:sym typeface="Roboto"/>
            </a:endParaRPr>
          </a:p>
          <a:p>
            <a:pPr marL="0" lvl="0" indent="0" algn="l" rtl="0">
              <a:spcBef>
                <a:spcPts val="1000"/>
              </a:spcBef>
              <a:spcAft>
                <a:spcPts val="0"/>
              </a:spcAft>
              <a:buNone/>
            </a:pPr>
            <a:r>
              <a:rPr lang="en-US" sz="1800" b="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rPr>
              <a:t>By the time students are in upper-elementary grades, reading material in all subject areas conveys information and ideas that students are expected to learn and understand.</a:t>
            </a:r>
            <a:endParaRPr sz="1800" b="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endParaRPr>
          </a:p>
          <a:p>
            <a:pPr marL="0" lvl="0" indent="0" algn="l" rtl="0">
              <a:spcBef>
                <a:spcPts val="1000"/>
              </a:spcBef>
              <a:spcAft>
                <a:spcPts val="0"/>
              </a:spcAft>
              <a:buNone/>
            </a:pPr>
            <a:r>
              <a:rPr lang="en-US" sz="1800" b="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rPr>
              <a:t>When students are unable to understand these texts, they miss crucial opportunities to learn grade level content.</a:t>
            </a:r>
            <a:endParaRPr sz="1800" b="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endParaRPr>
          </a:p>
          <a:p>
            <a:pPr marL="0" lvl="0" indent="0" algn="l" rtl="0">
              <a:spcBef>
                <a:spcPts val="1000"/>
              </a:spcBef>
              <a:spcAft>
                <a:spcPts val="0"/>
              </a:spcAft>
              <a:buNone/>
            </a:pPr>
            <a:endParaRPr sz="1800" b="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endParaRPr>
          </a:p>
          <a:p>
            <a:pPr marL="0" lvl="0" indent="0" algn="l" rtl="0">
              <a:spcBef>
                <a:spcPts val="1000"/>
              </a:spcBef>
              <a:spcAft>
                <a:spcPts val="0"/>
              </a:spcAft>
              <a:buNone/>
            </a:pPr>
            <a:r>
              <a:rPr lang="en-US" sz="180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rPr>
              <a:t>Question: How can we better prepare all students for the complex demands of reading in middle and high school courses?</a:t>
            </a:r>
            <a:endParaRPr sz="1800" dirty="0">
              <a:solidFill>
                <a:schemeClr val="tx1"/>
              </a:solidFill>
              <a:highlight>
                <a:srgbClr val="FFFFFF"/>
              </a:highlight>
              <a:latin typeface="Times New Roman" panose="02020603050405020304" pitchFamily="18" charset="0"/>
              <a:ea typeface="Roboto"/>
              <a:cs typeface="Times New Roman" panose="02020603050405020304" pitchFamily="18" charset="0"/>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69003a5c76_1_138"/>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What (Part 2 of 2)</a:t>
            </a:r>
            <a:endParaRPr/>
          </a:p>
        </p:txBody>
      </p:sp>
      <p:sp>
        <p:nvSpPr>
          <p:cNvPr id="302" name="Google Shape;302;g169003a5c76_1_138"/>
          <p:cNvSpPr txBox="1">
            <a:spLocks noGrp="1"/>
          </p:cNvSpPr>
          <p:nvPr>
            <p:ph type="body" idx="1"/>
          </p:nvPr>
        </p:nvSpPr>
        <p:spPr>
          <a:xfrm>
            <a:off x="838200" y="1457326"/>
            <a:ext cx="10515600" cy="4719600"/>
          </a:xfrm>
          <a:prstGeom prst="rect">
            <a:avLst/>
          </a:prstGeom>
          <a:noFill/>
          <a:ln>
            <a:noFill/>
          </a:ln>
        </p:spPr>
        <p:txBody>
          <a:bodyPr spcFirstLastPara="1" wrap="square" lIns="91425" tIns="45700" rIns="91425" bIns="45700" anchor="t" anchorCtr="0">
            <a:normAutofit fontScale="62500" lnSpcReduction="20000"/>
          </a:bodyPr>
          <a:lstStyle/>
          <a:p>
            <a:pPr marL="228600" lvl="0" indent="0" algn="l" rtl="0">
              <a:lnSpc>
                <a:spcPct val="115000"/>
              </a:lnSpc>
              <a:spcBef>
                <a:spcPts val="0"/>
              </a:spcBef>
              <a:spcAft>
                <a:spcPts val="0"/>
              </a:spcAft>
              <a:buNone/>
            </a:pPr>
            <a:r>
              <a:rPr lang="en-US" sz="3781">
                <a:solidFill>
                  <a:srgbClr val="000000"/>
                </a:solidFill>
              </a:rPr>
              <a:t>What is disciplinary literacy?</a:t>
            </a:r>
            <a:endParaRPr sz="3781">
              <a:solidFill>
                <a:srgbClr val="000000"/>
              </a:solidFill>
            </a:endParaRPr>
          </a:p>
          <a:p>
            <a:pPr marL="228600" lvl="0" indent="0" algn="l" rtl="0">
              <a:lnSpc>
                <a:spcPct val="115000"/>
              </a:lnSpc>
              <a:spcBef>
                <a:spcPts val="0"/>
              </a:spcBef>
              <a:spcAft>
                <a:spcPts val="0"/>
              </a:spcAft>
              <a:buNone/>
            </a:pPr>
            <a:endParaRPr sz="3781">
              <a:solidFill>
                <a:srgbClr val="000000"/>
              </a:solidFill>
            </a:endParaRPr>
          </a:p>
          <a:p>
            <a:pPr marL="228600" lvl="0" indent="-200875" algn="l" rtl="0">
              <a:lnSpc>
                <a:spcPct val="115000"/>
              </a:lnSpc>
              <a:spcBef>
                <a:spcPts val="0"/>
              </a:spcBef>
              <a:spcAft>
                <a:spcPts val="0"/>
              </a:spcAft>
              <a:buSzPct val="100000"/>
              <a:buChar char="•"/>
            </a:pPr>
            <a:r>
              <a:rPr lang="en-US" sz="3781" b="0">
                <a:solidFill>
                  <a:srgbClr val="000000"/>
                </a:solidFill>
              </a:rPr>
              <a:t>Disciplinary Literacy is reading and writing that is tailored to the specific characteristics and demands of each discipline.</a:t>
            </a:r>
            <a:endParaRPr sz="3781" b="0">
              <a:solidFill>
                <a:srgbClr val="000000"/>
              </a:solidFill>
            </a:endParaRPr>
          </a:p>
          <a:p>
            <a:pPr marL="228600" lvl="0" indent="-200875" algn="l" rtl="0">
              <a:lnSpc>
                <a:spcPct val="115000"/>
              </a:lnSpc>
              <a:spcBef>
                <a:spcPts val="0"/>
              </a:spcBef>
              <a:spcAft>
                <a:spcPts val="0"/>
              </a:spcAft>
              <a:buSzPct val="100000"/>
              <a:buChar char="•"/>
            </a:pPr>
            <a:r>
              <a:rPr lang="en-US" sz="3781" b="0">
                <a:solidFill>
                  <a:srgbClr val="000000"/>
                </a:solidFill>
              </a:rPr>
              <a:t>Emphasizes the description of unique uses and implications of literacy use within the various disciplines.</a:t>
            </a:r>
            <a:endParaRPr sz="3781" b="0">
              <a:solidFill>
                <a:srgbClr val="000000"/>
              </a:solidFill>
            </a:endParaRPr>
          </a:p>
          <a:p>
            <a:pPr marL="228600" lvl="0" indent="-200875" algn="l" rtl="0">
              <a:lnSpc>
                <a:spcPct val="115000"/>
              </a:lnSpc>
              <a:spcBef>
                <a:spcPts val="0"/>
              </a:spcBef>
              <a:spcAft>
                <a:spcPts val="0"/>
              </a:spcAft>
              <a:buSzPct val="100000"/>
              <a:buChar char="•"/>
            </a:pPr>
            <a:r>
              <a:rPr lang="en-US" sz="3781" b="0">
                <a:solidFill>
                  <a:srgbClr val="000000"/>
                </a:solidFill>
              </a:rPr>
              <a:t>They have different purposes and approaches to knowledge</a:t>
            </a:r>
            <a:endParaRPr sz="3781" b="0">
              <a:solidFill>
                <a:srgbClr val="000000"/>
              </a:solidFill>
            </a:endParaRPr>
          </a:p>
          <a:p>
            <a:pPr marL="228600" lvl="0" indent="-200875" algn="l" rtl="0">
              <a:lnSpc>
                <a:spcPct val="115000"/>
              </a:lnSpc>
              <a:spcBef>
                <a:spcPts val="0"/>
              </a:spcBef>
              <a:spcAft>
                <a:spcPts val="0"/>
              </a:spcAft>
              <a:buSzPct val="100000"/>
              <a:buChar char="•"/>
            </a:pPr>
            <a:r>
              <a:rPr lang="en-US" sz="3781" b="0">
                <a:solidFill>
                  <a:srgbClr val="000000"/>
                </a:solidFill>
              </a:rPr>
              <a:t>In disciplinary literacy, students are </a:t>
            </a:r>
            <a:r>
              <a:rPr lang="en-US" sz="3781">
                <a:solidFill>
                  <a:srgbClr val="000000"/>
                </a:solidFill>
              </a:rPr>
              <a:t>acting in the role of </a:t>
            </a:r>
            <a:r>
              <a:rPr lang="en-US" sz="3781" b="0">
                <a:solidFill>
                  <a:srgbClr val="000000"/>
                </a:solidFill>
              </a:rPr>
              <a:t>historians, scientists, mathematicians and writers.</a:t>
            </a:r>
            <a:endParaRPr sz="3781" b="0">
              <a:solidFill>
                <a:srgbClr val="000000"/>
              </a:solidFill>
            </a:endParaRPr>
          </a:p>
          <a:p>
            <a:pPr marL="228600" lvl="0" indent="-200875" algn="l" rtl="0">
              <a:lnSpc>
                <a:spcPct val="115000"/>
              </a:lnSpc>
              <a:spcBef>
                <a:spcPts val="0"/>
              </a:spcBef>
              <a:spcAft>
                <a:spcPts val="0"/>
              </a:spcAft>
              <a:buSzPct val="100000"/>
              <a:buChar char="•"/>
            </a:pPr>
            <a:r>
              <a:rPr lang="en-US" sz="3781" b="0">
                <a:solidFill>
                  <a:srgbClr val="000000"/>
                </a:solidFill>
              </a:rPr>
              <a:t>Disciplinary literacy helps students understand how to use the tools of the discipline. They are acting as historians, scientists, and mathematicians. They are learning the tools of those particular disciplines which may help them in the future.</a:t>
            </a:r>
            <a:endParaRPr sz="3781" b="0">
              <a:solidFill>
                <a:srgbClr val="000000"/>
              </a:solidFill>
            </a:endParaRPr>
          </a:p>
          <a:p>
            <a:pPr marL="228600" lvl="0" indent="0" algn="l" rtl="0">
              <a:lnSpc>
                <a:spcPct val="90000"/>
              </a:lnSpc>
              <a:spcBef>
                <a:spcPts val="0"/>
              </a:spcBef>
              <a:spcAft>
                <a:spcPts val="0"/>
              </a:spcAft>
              <a:buNone/>
            </a:pPr>
            <a:endParaRPr/>
          </a:p>
        </p:txBody>
      </p:sp>
      <p:pic>
        <p:nvPicPr>
          <p:cNvPr id="303" name="Google Shape;303;g169003a5c76_1_138" descr="photo of teachers teaching"/>
          <p:cNvPicPr preferRelativeResize="0"/>
          <p:nvPr/>
        </p:nvPicPr>
        <p:blipFill>
          <a:blip r:embed="rId3">
            <a:alphaModFix/>
          </a:blip>
          <a:stretch>
            <a:fillRect/>
          </a:stretch>
        </p:blipFill>
        <p:spPr>
          <a:xfrm>
            <a:off x="8053950" y="203225"/>
            <a:ext cx="3604426" cy="1796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69003a5c76_1_14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sz="2800" dirty="0">
                <a:solidFill>
                  <a:schemeClr val="bg2"/>
                </a:solidFill>
              </a:rPr>
              <a:t>How is disciplinary literacy different from content area reading?</a:t>
            </a:r>
            <a:endParaRPr dirty="0">
              <a:solidFill>
                <a:schemeClr val="bg2"/>
              </a:solidFill>
            </a:endParaRPr>
          </a:p>
        </p:txBody>
      </p:sp>
      <p:sp>
        <p:nvSpPr>
          <p:cNvPr id="309" name="Google Shape;309;g169003a5c76_1_1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SzPts val="2800"/>
              <a:buChar char="•"/>
            </a:pPr>
            <a:r>
              <a:rPr lang="en-US" b="0" dirty="0">
                <a:solidFill>
                  <a:schemeClr val="bg2"/>
                </a:solidFill>
              </a:rPr>
              <a:t>Disciplinary Literacy is different from content area reading because it emphasizes the unique tools that the experts in a discipline used to engage in the work of that discipline</a:t>
            </a:r>
            <a:endParaRPr b="0" dirty="0">
              <a:solidFill>
                <a:schemeClr val="bg2"/>
              </a:solidFill>
            </a:endParaRPr>
          </a:p>
          <a:p>
            <a:pPr marL="228600" lvl="0" indent="0" algn="l" rtl="0">
              <a:lnSpc>
                <a:spcPct val="115000"/>
              </a:lnSpc>
              <a:spcBef>
                <a:spcPts val="0"/>
              </a:spcBef>
              <a:spcAft>
                <a:spcPts val="0"/>
              </a:spcAft>
              <a:buNone/>
            </a:pPr>
            <a:endParaRPr b="0" dirty="0">
              <a:solidFill>
                <a:schemeClr val="bg2"/>
              </a:solidFill>
            </a:endParaRPr>
          </a:p>
          <a:p>
            <a:pPr marL="228600" lvl="0" indent="-228600" algn="l" rtl="0">
              <a:lnSpc>
                <a:spcPct val="115000"/>
              </a:lnSpc>
              <a:spcBef>
                <a:spcPts val="0"/>
              </a:spcBef>
              <a:spcAft>
                <a:spcPts val="0"/>
              </a:spcAft>
              <a:buSzPts val="2800"/>
              <a:buChar char="•"/>
            </a:pPr>
            <a:r>
              <a:rPr lang="en-US" b="0" dirty="0">
                <a:solidFill>
                  <a:schemeClr val="bg2"/>
                </a:solidFill>
              </a:rPr>
              <a:t>So, you will read like a scientist, a historian, a mathematician, or a literary agent/writer</a:t>
            </a:r>
            <a:endParaRPr b="0" dirty="0">
              <a:solidFill>
                <a:schemeClr val="bg2"/>
              </a:solidFill>
            </a:endParaRPr>
          </a:p>
          <a:p>
            <a:pPr marL="228600" lvl="0" indent="0" algn="l" rtl="0">
              <a:lnSpc>
                <a:spcPct val="90000"/>
              </a:lnSpc>
              <a:spcBef>
                <a:spcPts val="0"/>
              </a:spcBef>
              <a:spcAft>
                <a:spcPts val="0"/>
              </a:spcAft>
              <a:buNone/>
            </a:pPr>
            <a:endParaRPr dirty="0"/>
          </a:p>
        </p:txBody>
      </p:sp>
      <p:pic>
        <p:nvPicPr>
          <p:cNvPr id="310" name="Google Shape;310;g169003a5c76_1_144" descr="photo of a head sillouhette with books inside"/>
          <p:cNvPicPr preferRelativeResize="0"/>
          <p:nvPr/>
        </p:nvPicPr>
        <p:blipFill>
          <a:blip r:embed="rId3">
            <a:alphaModFix/>
          </a:blip>
          <a:stretch>
            <a:fillRect/>
          </a:stretch>
        </p:blipFill>
        <p:spPr>
          <a:xfrm>
            <a:off x="6932754" y="4323175"/>
            <a:ext cx="3359850" cy="22768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69003a5c76_1_1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sz="3900"/>
              <a:t>Content Area Reading VS Disciplinary Literacy</a:t>
            </a:r>
            <a:endParaRPr sz="3900"/>
          </a:p>
        </p:txBody>
      </p:sp>
      <p:sp>
        <p:nvSpPr>
          <p:cNvPr id="316" name="Google Shape;316;g169003a5c76_1_150"/>
          <p:cNvSpPr txBox="1">
            <a:spLocks noGrp="1"/>
          </p:cNvSpPr>
          <p:nvPr>
            <p:ph type="body" idx="1"/>
          </p:nvPr>
        </p:nvSpPr>
        <p:spPr>
          <a:xfrm>
            <a:off x="571965" y="1258286"/>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a:latin typeface="Times New Roman" panose="02020603050405020304" pitchFamily="18" charset="0"/>
                <a:cs typeface="Times New Roman" panose="02020603050405020304" pitchFamily="18" charset="0"/>
              </a:rPr>
              <a:t>CONTENT AREA READING</a:t>
            </a:r>
            <a:endParaRPr dirty="0">
              <a:latin typeface="Times New Roman" panose="02020603050405020304" pitchFamily="18" charset="0"/>
              <a:cs typeface="Times New Roman" panose="02020603050405020304" pitchFamily="18" charset="0"/>
            </a:endParaRPr>
          </a:p>
        </p:txBody>
      </p:sp>
      <p:sp>
        <p:nvSpPr>
          <p:cNvPr id="317" name="Google Shape;317;g169003a5c76_1_150"/>
          <p:cNvSpPr txBox="1">
            <a:spLocks noGrp="1"/>
          </p:cNvSpPr>
          <p:nvPr>
            <p:ph type="body" idx="2"/>
          </p:nvPr>
        </p:nvSpPr>
        <p:spPr>
          <a:xfrm>
            <a:off x="496997" y="2082198"/>
            <a:ext cx="5307724" cy="4618831"/>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None/>
            </a:pPr>
            <a:r>
              <a:rPr lang="en-US" sz="6400" b="0" dirty="0" smtClean="0">
                <a:solidFill>
                  <a:schemeClr val="bg2"/>
                </a:solidFill>
                <a:latin typeface="Times New Roman" panose="02020603050405020304" pitchFamily="18" charset="0"/>
                <a:ea typeface="Arial"/>
                <a:cs typeface="Times New Roman" panose="02020603050405020304" pitchFamily="18" charset="0"/>
                <a:sym typeface="Arial"/>
              </a:rPr>
              <a:t>All </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teachers are reading teachers</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smtClean="0">
                <a:solidFill>
                  <a:schemeClr val="bg2"/>
                </a:solidFill>
                <a:latin typeface="Times New Roman" panose="02020603050405020304" pitchFamily="18" charset="0"/>
                <a:ea typeface="Arial"/>
                <a:cs typeface="Times New Roman" panose="02020603050405020304" pitchFamily="18" charset="0"/>
                <a:sym typeface="Arial"/>
              </a:rPr>
              <a:t>Emphasis </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ELA skills in all reading</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smtClean="0">
                <a:solidFill>
                  <a:schemeClr val="bg2"/>
                </a:solidFill>
                <a:latin typeface="Times New Roman" panose="02020603050405020304" pitchFamily="18" charset="0"/>
                <a:ea typeface="Arial"/>
                <a:cs typeface="Times New Roman" panose="02020603050405020304" pitchFamily="18" charset="0"/>
                <a:sym typeface="Arial"/>
              </a:rPr>
              <a:t>Focuses </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on reading comprehension &amp; study skills</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smtClean="0">
                <a:solidFill>
                  <a:schemeClr val="bg2"/>
                </a:solidFill>
                <a:latin typeface="Times New Roman" panose="02020603050405020304" pitchFamily="18" charset="0"/>
                <a:ea typeface="Arial"/>
                <a:cs typeface="Times New Roman" panose="02020603050405020304" pitchFamily="18" charset="0"/>
                <a:sym typeface="Arial"/>
              </a:rPr>
              <a:t>Goal </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of making better students</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smtClean="0">
                <a:solidFill>
                  <a:schemeClr val="bg2"/>
                </a:solidFill>
                <a:latin typeface="Times New Roman" panose="02020603050405020304" pitchFamily="18" charset="0"/>
                <a:ea typeface="Arial"/>
                <a:cs typeface="Times New Roman" panose="02020603050405020304" pitchFamily="18" charset="0"/>
                <a:sym typeface="Arial"/>
              </a:rPr>
              <a:t>Asks </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 </a:t>
            </a:r>
            <a:r>
              <a:rPr lang="en-US" sz="6400" b="0" i="1" dirty="0">
                <a:solidFill>
                  <a:schemeClr val="bg2"/>
                </a:solidFill>
                <a:latin typeface="Times New Roman" panose="02020603050405020304" pitchFamily="18" charset="0"/>
                <a:ea typeface="Arial"/>
                <a:cs typeface="Times New Roman" panose="02020603050405020304" pitchFamily="18" charset="0"/>
                <a:sym typeface="Arial"/>
              </a:rPr>
              <a:t>What is the same across the disciplines</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a:solidFill>
                  <a:schemeClr val="bg2"/>
                </a:solidFill>
                <a:latin typeface="Times New Roman" panose="02020603050405020304" pitchFamily="18" charset="0"/>
                <a:ea typeface="Arial"/>
                <a:cs typeface="Times New Roman" panose="02020603050405020304" pitchFamily="18" charset="0"/>
                <a:sym typeface="Arial"/>
              </a:rPr>
              <a:t>Reading &amp; writing are highly generalizable skills</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smtClean="0">
                <a:solidFill>
                  <a:schemeClr val="bg2"/>
                </a:solidFill>
                <a:latin typeface="Times New Roman" panose="02020603050405020304" pitchFamily="18" charset="0"/>
                <a:ea typeface="Arial"/>
                <a:cs typeface="Times New Roman" panose="02020603050405020304" pitchFamily="18" charset="0"/>
                <a:sym typeface="Arial"/>
              </a:rPr>
              <a:t>Literacy </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can be taught with any text/content</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smtClean="0">
                <a:solidFill>
                  <a:schemeClr val="bg2"/>
                </a:solidFill>
                <a:latin typeface="Times New Roman" panose="02020603050405020304" pitchFamily="18" charset="0"/>
                <a:ea typeface="Arial"/>
                <a:cs typeface="Times New Roman" panose="02020603050405020304" pitchFamily="18" charset="0"/>
                <a:sym typeface="Arial"/>
              </a:rPr>
              <a:t>Strategies </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can be applied across disciplines</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smtClean="0">
                <a:solidFill>
                  <a:schemeClr val="bg2"/>
                </a:solidFill>
                <a:latin typeface="Times New Roman" panose="02020603050405020304" pitchFamily="18" charset="0"/>
                <a:ea typeface="Arial"/>
                <a:cs typeface="Times New Roman" panose="02020603050405020304" pitchFamily="18" charset="0"/>
                <a:sym typeface="Arial"/>
              </a:rPr>
              <a:t>Can </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develop “toolbox” of strategies</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dirty="0">
                <a:solidFill>
                  <a:schemeClr val="bg2"/>
                </a:solidFill>
                <a:latin typeface="Times New Roman" panose="02020603050405020304" pitchFamily="18" charset="0"/>
                <a:ea typeface="Arial"/>
                <a:cs typeface="Times New Roman" panose="02020603050405020304" pitchFamily="18" charset="0"/>
                <a:sym typeface="Arial"/>
              </a:rPr>
              <a:t>VOCABULARY</a:t>
            </a:r>
            <a:endParaRPr sz="640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lang="en-US" sz="640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smtClean="0">
                <a:solidFill>
                  <a:schemeClr val="bg2"/>
                </a:solidFill>
                <a:latin typeface="Times New Roman" panose="02020603050405020304" pitchFamily="18" charset="0"/>
                <a:ea typeface="Arial"/>
                <a:cs typeface="Times New Roman" panose="02020603050405020304" pitchFamily="18" charset="0"/>
                <a:sym typeface="Arial"/>
              </a:rPr>
              <a:t>Students </a:t>
            </a:r>
            <a:r>
              <a:rPr lang="en-US" sz="6400" b="0" dirty="0">
                <a:solidFill>
                  <a:schemeClr val="bg2"/>
                </a:solidFill>
                <a:latin typeface="Times New Roman" panose="02020603050405020304" pitchFamily="18" charset="0"/>
                <a:ea typeface="Arial"/>
                <a:cs typeface="Times New Roman" panose="02020603050405020304" pitchFamily="18" charset="0"/>
                <a:sym typeface="Arial"/>
              </a:rPr>
              <a:t>need to learn terminology in all fields</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6400" b="0" dirty="0">
                <a:solidFill>
                  <a:schemeClr val="bg2"/>
                </a:solidFill>
                <a:latin typeface="Times New Roman" panose="02020603050405020304" pitchFamily="18" charset="0"/>
                <a:ea typeface="Arial"/>
                <a:cs typeface="Times New Roman" panose="02020603050405020304" pitchFamily="18" charset="0"/>
                <a:sym typeface="Arial"/>
              </a:rPr>
              <a:t>Same study techniques for all terms</a:t>
            </a:r>
            <a:endParaRPr sz="64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5500" b="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100" b="0" dirty="0">
              <a:solidFill>
                <a:srgbClr val="000000"/>
              </a:solidFill>
              <a:latin typeface="Arial"/>
              <a:ea typeface="Arial"/>
              <a:cs typeface="Arial"/>
              <a:sym typeface="Arial"/>
            </a:endParaRPr>
          </a:p>
          <a:p>
            <a:pPr marL="228600" lvl="0" indent="0" algn="l" rtl="0">
              <a:lnSpc>
                <a:spcPct val="90000"/>
              </a:lnSpc>
              <a:spcBef>
                <a:spcPts val="0"/>
              </a:spcBef>
              <a:spcAft>
                <a:spcPts val="0"/>
              </a:spcAft>
              <a:buNone/>
            </a:pPr>
            <a:endParaRPr dirty="0"/>
          </a:p>
        </p:txBody>
      </p:sp>
      <p:sp>
        <p:nvSpPr>
          <p:cNvPr id="318" name="Google Shape;318;g169003a5c76_1_150"/>
          <p:cNvSpPr txBox="1">
            <a:spLocks noGrp="1"/>
          </p:cNvSpPr>
          <p:nvPr>
            <p:ph type="body" idx="3"/>
          </p:nvPr>
        </p:nvSpPr>
        <p:spPr>
          <a:xfrm>
            <a:off x="6172200" y="1228932"/>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dirty="0">
                <a:latin typeface="Times New Roman" panose="02020603050405020304" pitchFamily="18" charset="0"/>
                <a:cs typeface="Times New Roman" panose="02020603050405020304" pitchFamily="18" charset="0"/>
              </a:rPr>
              <a:t>DISCIPLINARY LITERACY</a:t>
            </a:r>
            <a:endParaRPr dirty="0">
              <a:latin typeface="Times New Roman" panose="02020603050405020304" pitchFamily="18" charset="0"/>
              <a:cs typeface="Times New Roman" panose="02020603050405020304" pitchFamily="18" charset="0"/>
            </a:endParaRPr>
          </a:p>
        </p:txBody>
      </p:sp>
      <p:sp>
        <p:nvSpPr>
          <p:cNvPr id="319" name="Google Shape;319;g169003a5c76_1_150"/>
          <p:cNvSpPr txBox="1">
            <a:spLocks noGrp="1"/>
          </p:cNvSpPr>
          <p:nvPr>
            <p:ph type="body" idx="4"/>
          </p:nvPr>
        </p:nvSpPr>
        <p:spPr>
          <a:xfrm>
            <a:off x="6063429" y="2102644"/>
            <a:ext cx="6033978" cy="448734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None/>
            </a:pPr>
            <a:r>
              <a:rPr lang="en-US" sz="1900" b="0" dirty="0" smtClean="0">
                <a:solidFill>
                  <a:schemeClr val="bg2"/>
                </a:solidFill>
                <a:latin typeface="Times New Roman" panose="02020603050405020304" pitchFamily="18" charset="0"/>
                <a:ea typeface="Arial"/>
                <a:cs typeface="Times New Roman" panose="02020603050405020304" pitchFamily="18" charset="0"/>
                <a:sym typeface="Arial"/>
              </a:rPr>
              <a:t>Realizes </a:t>
            </a:r>
            <a:r>
              <a:rPr lang="en-US" sz="1900" b="0" dirty="0">
                <a:solidFill>
                  <a:schemeClr val="bg2"/>
                </a:solidFill>
                <a:latin typeface="Times New Roman" panose="02020603050405020304" pitchFamily="18" charset="0"/>
                <a:ea typeface="Arial"/>
                <a:cs typeface="Times New Roman" panose="02020603050405020304" pitchFamily="18" charset="0"/>
                <a:sym typeface="Arial"/>
              </a:rPr>
              <a:t>not all teachers know how to teach reading</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smtClean="0">
                <a:solidFill>
                  <a:schemeClr val="bg2"/>
                </a:solidFill>
                <a:latin typeface="Times New Roman" panose="02020603050405020304" pitchFamily="18" charset="0"/>
                <a:ea typeface="Arial"/>
                <a:cs typeface="Times New Roman" panose="02020603050405020304" pitchFamily="18" charset="0"/>
                <a:sym typeface="Arial"/>
              </a:rPr>
              <a:t>Emphasizes </a:t>
            </a:r>
            <a:r>
              <a:rPr lang="en-US" sz="1900" b="0" dirty="0">
                <a:solidFill>
                  <a:schemeClr val="bg2"/>
                </a:solidFill>
                <a:latin typeface="Times New Roman" panose="02020603050405020304" pitchFamily="18" charset="0"/>
                <a:ea typeface="Arial"/>
                <a:cs typeface="Times New Roman" panose="02020603050405020304" pitchFamily="18" charset="0"/>
                <a:sym typeface="Arial"/>
              </a:rPr>
              <a:t>subject area reading skills</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smtClean="0">
                <a:solidFill>
                  <a:schemeClr val="bg2"/>
                </a:solidFill>
                <a:latin typeface="Times New Roman" panose="02020603050405020304" pitchFamily="18" charset="0"/>
                <a:ea typeface="Arial"/>
                <a:cs typeface="Times New Roman" panose="02020603050405020304" pitchFamily="18" charset="0"/>
                <a:sym typeface="Arial"/>
              </a:rPr>
              <a:t>Focuses </a:t>
            </a:r>
            <a:r>
              <a:rPr lang="en-US" sz="1900" b="0" dirty="0">
                <a:solidFill>
                  <a:schemeClr val="bg2"/>
                </a:solidFill>
                <a:latin typeface="Times New Roman" panose="02020603050405020304" pitchFamily="18" charset="0"/>
                <a:ea typeface="Arial"/>
                <a:cs typeface="Times New Roman" panose="02020603050405020304" pitchFamily="18" charset="0"/>
                <a:sym typeface="Arial"/>
              </a:rPr>
              <a:t>using discipline knowledge to approach texts</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smtClean="0">
                <a:solidFill>
                  <a:schemeClr val="bg2"/>
                </a:solidFill>
                <a:latin typeface="Times New Roman" panose="02020603050405020304" pitchFamily="18" charset="0"/>
                <a:ea typeface="Arial"/>
                <a:cs typeface="Times New Roman" panose="02020603050405020304" pitchFamily="18" charset="0"/>
                <a:sym typeface="Arial"/>
              </a:rPr>
              <a:t>Has </a:t>
            </a:r>
            <a:r>
              <a:rPr lang="en-US" sz="1900" b="0" dirty="0">
                <a:solidFill>
                  <a:schemeClr val="bg2"/>
                </a:solidFill>
                <a:latin typeface="Times New Roman" panose="02020603050405020304" pitchFamily="18" charset="0"/>
                <a:ea typeface="Arial"/>
                <a:cs typeface="Times New Roman" panose="02020603050405020304" pitchFamily="18" charset="0"/>
                <a:sym typeface="Arial"/>
              </a:rPr>
              <a:t>the goal of making better apprentices of discipline</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a:solidFill>
                  <a:schemeClr val="bg2"/>
                </a:solidFill>
                <a:latin typeface="Times New Roman" panose="02020603050405020304" pitchFamily="18" charset="0"/>
                <a:ea typeface="Arial"/>
                <a:cs typeface="Times New Roman" panose="02020603050405020304" pitchFamily="18" charset="0"/>
                <a:sym typeface="Arial"/>
              </a:rPr>
              <a:t>Asks “ </a:t>
            </a:r>
            <a:r>
              <a:rPr lang="en-US" sz="1900" b="0" i="1" dirty="0">
                <a:solidFill>
                  <a:schemeClr val="bg2"/>
                </a:solidFill>
                <a:latin typeface="Times New Roman" panose="02020603050405020304" pitchFamily="18" charset="0"/>
                <a:ea typeface="Arial"/>
                <a:cs typeface="Times New Roman" panose="02020603050405020304" pitchFamily="18" charset="0"/>
                <a:sym typeface="Arial"/>
              </a:rPr>
              <a:t>What is different  across the disciplines</a:t>
            </a:r>
            <a:r>
              <a:rPr lang="en-US" sz="1900" b="0" dirty="0">
                <a:solidFill>
                  <a:schemeClr val="bg2"/>
                </a:solidFill>
                <a:latin typeface="Times New Roman" panose="02020603050405020304" pitchFamily="18" charset="0"/>
                <a:ea typeface="Arial"/>
                <a:cs typeface="Times New Roman" panose="02020603050405020304" pitchFamily="18" charset="0"/>
                <a:sym typeface="Arial"/>
              </a:rPr>
              <a:t>?”</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a:solidFill>
                  <a:schemeClr val="bg2"/>
                </a:solidFill>
                <a:latin typeface="Times New Roman" panose="02020603050405020304" pitchFamily="18" charset="0"/>
                <a:ea typeface="Arial"/>
                <a:cs typeface="Times New Roman" panose="02020603050405020304" pitchFamily="18" charset="0"/>
                <a:sym typeface="Arial"/>
              </a:rPr>
              <a:t>Reading &amp; writing  becomes more and more specialized</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smtClean="0">
                <a:solidFill>
                  <a:schemeClr val="bg2"/>
                </a:solidFill>
                <a:latin typeface="Times New Roman" panose="02020603050405020304" pitchFamily="18" charset="0"/>
                <a:ea typeface="Arial"/>
                <a:cs typeface="Times New Roman" panose="02020603050405020304" pitchFamily="18" charset="0"/>
                <a:sym typeface="Arial"/>
              </a:rPr>
              <a:t>Specialized </a:t>
            </a:r>
            <a:r>
              <a:rPr lang="en-US" sz="1900" b="0" dirty="0">
                <a:solidFill>
                  <a:schemeClr val="bg2"/>
                </a:solidFill>
                <a:latin typeface="Times New Roman" panose="02020603050405020304" pitchFamily="18" charset="0"/>
                <a:ea typeface="Arial"/>
                <a:cs typeface="Times New Roman" panose="02020603050405020304" pitchFamily="18" charset="0"/>
                <a:sym typeface="Arial"/>
              </a:rPr>
              <a:t>approaches to literacy need to be taught</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a:solidFill>
                  <a:schemeClr val="bg2"/>
                </a:solidFill>
                <a:latin typeface="Times New Roman" panose="02020603050405020304" pitchFamily="18" charset="0"/>
                <a:ea typeface="Arial"/>
                <a:cs typeface="Times New Roman" panose="02020603050405020304" pitchFamily="18" charset="0"/>
                <a:sym typeface="Arial"/>
              </a:rPr>
              <a:t>Strategies that are for all disciplines are to generalized</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lang="en-US" sz="1900" b="0" dirty="0" smtClean="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smtClean="0">
                <a:solidFill>
                  <a:schemeClr val="bg2"/>
                </a:solidFill>
                <a:latin typeface="Times New Roman" panose="02020603050405020304" pitchFamily="18" charset="0"/>
                <a:ea typeface="Arial"/>
                <a:cs typeface="Times New Roman" panose="02020603050405020304" pitchFamily="18" charset="0"/>
                <a:sym typeface="Arial"/>
              </a:rPr>
              <a:t>Specific </a:t>
            </a:r>
            <a:r>
              <a:rPr lang="en-US" sz="1900" b="0" dirty="0">
                <a:solidFill>
                  <a:schemeClr val="bg2"/>
                </a:solidFill>
                <a:latin typeface="Times New Roman" panose="02020603050405020304" pitchFamily="18" charset="0"/>
                <a:ea typeface="Arial"/>
                <a:cs typeface="Times New Roman" panose="02020603050405020304" pitchFamily="18" charset="0"/>
                <a:sym typeface="Arial"/>
              </a:rPr>
              <a:t>approaches come out of the demands of the text and the purpose of the discipline. </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lang="en-US" sz="190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smtClean="0">
                <a:solidFill>
                  <a:schemeClr val="bg2"/>
                </a:solidFill>
                <a:latin typeface="Times New Roman" panose="02020603050405020304" pitchFamily="18" charset="0"/>
                <a:ea typeface="Arial"/>
                <a:cs typeface="Times New Roman" panose="02020603050405020304" pitchFamily="18" charset="0"/>
                <a:sym typeface="Arial"/>
              </a:rPr>
              <a:t>Terminology </a:t>
            </a:r>
            <a:r>
              <a:rPr lang="en-US" sz="1900" b="0" dirty="0">
                <a:solidFill>
                  <a:schemeClr val="bg2"/>
                </a:solidFill>
                <a:latin typeface="Times New Roman" panose="02020603050405020304" pitchFamily="18" charset="0"/>
                <a:ea typeface="Arial"/>
                <a:cs typeface="Times New Roman" panose="02020603050405020304" pitchFamily="18" charset="0"/>
                <a:sym typeface="Arial"/>
              </a:rPr>
              <a:t>is specific to field</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1600" b="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r>
              <a:rPr lang="en-US" sz="1900" b="0" dirty="0">
                <a:solidFill>
                  <a:schemeClr val="bg2"/>
                </a:solidFill>
                <a:latin typeface="Times New Roman" panose="02020603050405020304" pitchFamily="18" charset="0"/>
                <a:ea typeface="Arial"/>
                <a:cs typeface="Times New Roman" panose="02020603050405020304" pitchFamily="18" charset="0"/>
                <a:sym typeface="Arial"/>
              </a:rPr>
              <a:t>Different ways to identify and  learn</a:t>
            </a:r>
            <a:endParaRPr sz="1900" b="0" dirty="0">
              <a:solidFill>
                <a:schemeClr val="bg2"/>
              </a:solidFill>
              <a:latin typeface="Times New Roman" panose="02020603050405020304" pitchFamily="18" charset="0"/>
              <a:ea typeface="Arial"/>
              <a:cs typeface="Times New Roman" panose="02020603050405020304" pitchFamily="18" charset="0"/>
              <a:sym typeface="Arial"/>
            </a:endParaRPr>
          </a:p>
          <a:p>
            <a:pPr marL="228600" lvl="0" indent="0" algn="l" rtl="0">
              <a:lnSpc>
                <a:spcPct val="90000"/>
              </a:lnSpc>
              <a:spcBef>
                <a:spcPts val="0"/>
              </a:spcBef>
              <a:spcAft>
                <a:spcPts val="0"/>
              </a:spcAft>
              <a:buNone/>
            </a:pPr>
            <a:endParaRPr dirty="0"/>
          </a:p>
          <a:p>
            <a:pPr marL="228600" lvl="0" indent="-50800" algn="l" rtl="0">
              <a:lnSpc>
                <a:spcPct val="90000"/>
              </a:lnSpc>
              <a:spcBef>
                <a:spcPts val="1000"/>
              </a:spcBef>
              <a:spcAft>
                <a:spcPts val="0"/>
              </a:spcAft>
              <a:buClr>
                <a:schemeClr val="dk1"/>
              </a:buClr>
              <a:buSzPct val="100000"/>
              <a:buNone/>
            </a:pPr>
            <a:endParaRPr dirty="0"/>
          </a:p>
        </p:txBody>
      </p:sp>
      <p:sp>
        <p:nvSpPr>
          <p:cNvPr id="320" name="Google Shape;320;g169003a5c76_1_150"/>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69003a5c76_1_169"/>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en-US" sz="2800" dirty="0">
                <a:solidFill>
                  <a:schemeClr val="bg2"/>
                </a:solidFill>
              </a:rPr>
              <a:t>WHY is disciplinary literacy important?</a:t>
            </a:r>
            <a:endParaRPr dirty="0">
              <a:solidFill>
                <a:schemeClr val="bg2"/>
              </a:solidFill>
            </a:endParaRPr>
          </a:p>
        </p:txBody>
      </p:sp>
      <p:sp>
        <p:nvSpPr>
          <p:cNvPr id="327" name="Google Shape;327;g169003a5c76_1_1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SzPts val="2800"/>
              <a:buChar char="•"/>
            </a:pPr>
            <a:r>
              <a:rPr lang="en-US" b="0" dirty="0">
                <a:solidFill>
                  <a:schemeClr val="bg2"/>
                </a:solidFill>
              </a:rPr>
              <a:t>The disciplines represent different cultures </a:t>
            </a:r>
            <a:endParaRPr b="0" dirty="0">
              <a:solidFill>
                <a:schemeClr val="bg2"/>
              </a:solidFill>
            </a:endParaRPr>
          </a:p>
          <a:p>
            <a:pPr marL="228600" lvl="0" indent="-228600" algn="l" rtl="0">
              <a:lnSpc>
                <a:spcPct val="115000"/>
              </a:lnSpc>
              <a:spcBef>
                <a:spcPts val="0"/>
              </a:spcBef>
              <a:spcAft>
                <a:spcPts val="0"/>
              </a:spcAft>
              <a:buSzPts val="2800"/>
              <a:buChar char="•"/>
            </a:pPr>
            <a:r>
              <a:rPr lang="en-US" b="0" dirty="0">
                <a:solidFill>
                  <a:schemeClr val="bg2"/>
                </a:solidFill>
              </a:rPr>
              <a:t>Have different purposes and approaches to knowledge</a:t>
            </a:r>
            <a:endParaRPr b="0" dirty="0">
              <a:solidFill>
                <a:schemeClr val="bg2"/>
              </a:solidFill>
            </a:endParaRPr>
          </a:p>
          <a:p>
            <a:pPr marL="228600" lvl="0" indent="-228600" algn="l" rtl="0">
              <a:lnSpc>
                <a:spcPct val="115000"/>
              </a:lnSpc>
              <a:spcBef>
                <a:spcPts val="0"/>
              </a:spcBef>
              <a:spcAft>
                <a:spcPts val="0"/>
              </a:spcAft>
              <a:buSzPts val="2800"/>
              <a:buChar char="•"/>
            </a:pPr>
            <a:r>
              <a:rPr lang="en-US" b="0" dirty="0">
                <a:solidFill>
                  <a:schemeClr val="bg2"/>
                </a:solidFill>
              </a:rPr>
              <a:t>To prepare students for the real world</a:t>
            </a:r>
            <a:endParaRPr b="0" dirty="0">
              <a:solidFill>
                <a:schemeClr val="bg2"/>
              </a:solidFill>
            </a:endParaRPr>
          </a:p>
          <a:p>
            <a:pPr marL="228600" lvl="0" indent="-228600" algn="l" rtl="0">
              <a:lnSpc>
                <a:spcPct val="115000"/>
              </a:lnSpc>
              <a:spcBef>
                <a:spcPts val="0"/>
              </a:spcBef>
              <a:spcAft>
                <a:spcPts val="0"/>
              </a:spcAft>
              <a:buSzPts val="2800"/>
              <a:buChar char="•"/>
            </a:pPr>
            <a:r>
              <a:rPr lang="en-US" b="0" dirty="0">
                <a:solidFill>
                  <a:schemeClr val="bg2"/>
                </a:solidFill>
              </a:rPr>
              <a:t>Use different methods to gain information</a:t>
            </a:r>
            <a:endParaRPr b="0" dirty="0">
              <a:solidFill>
                <a:schemeClr val="bg2"/>
              </a:solidFill>
            </a:endParaRPr>
          </a:p>
          <a:p>
            <a:pPr marL="228600" lvl="0" indent="-228600" algn="l" rtl="0">
              <a:lnSpc>
                <a:spcPct val="115000"/>
              </a:lnSpc>
              <a:spcBef>
                <a:spcPts val="0"/>
              </a:spcBef>
              <a:spcAft>
                <a:spcPts val="0"/>
              </a:spcAft>
              <a:buSzPts val="2800"/>
              <a:buChar char="•"/>
            </a:pPr>
            <a:r>
              <a:rPr lang="en-US" b="0" dirty="0">
                <a:solidFill>
                  <a:schemeClr val="bg2"/>
                </a:solidFill>
              </a:rPr>
              <a:t>Depend on different kinds of evidence</a:t>
            </a:r>
            <a:endParaRPr b="0" dirty="0">
              <a:solidFill>
                <a:schemeClr val="bg2"/>
              </a:solidFill>
            </a:endParaRPr>
          </a:p>
          <a:p>
            <a:pPr marL="228600" lvl="0" indent="-228600" algn="l" rtl="0">
              <a:lnSpc>
                <a:spcPct val="115000"/>
              </a:lnSpc>
              <a:spcBef>
                <a:spcPts val="0"/>
              </a:spcBef>
              <a:spcAft>
                <a:spcPts val="0"/>
              </a:spcAft>
              <a:buSzPts val="2800"/>
              <a:buChar char="•"/>
            </a:pPr>
            <a:r>
              <a:rPr lang="en-US" b="0" dirty="0">
                <a:solidFill>
                  <a:schemeClr val="bg2"/>
                </a:solidFill>
              </a:rPr>
              <a:t>Write different kinds of texts</a:t>
            </a:r>
            <a:endParaRPr b="0" dirty="0">
              <a:solidFill>
                <a:schemeClr val="bg2"/>
              </a:solidFill>
            </a:endParaRPr>
          </a:p>
          <a:p>
            <a:pPr marL="228600" lvl="0" indent="0" algn="l" rtl="0">
              <a:lnSpc>
                <a:spcPct val="115000"/>
              </a:lnSpc>
              <a:spcBef>
                <a:spcPts val="0"/>
              </a:spcBef>
              <a:spcAft>
                <a:spcPts val="0"/>
              </a:spcAft>
              <a:buNone/>
            </a:pPr>
            <a:endParaRPr b="0" dirty="0">
              <a:solidFill>
                <a:schemeClr val="bg2"/>
              </a:solidFill>
            </a:endParaRPr>
          </a:p>
          <a:p>
            <a:pPr marL="228600" lvl="0" indent="0" algn="ctr" rtl="0">
              <a:lnSpc>
                <a:spcPct val="115000"/>
              </a:lnSpc>
              <a:spcBef>
                <a:spcPts val="0"/>
              </a:spcBef>
              <a:spcAft>
                <a:spcPts val="0"/>
              </a:spcAft>
              <a:buNone/>
            </a:pPr>
            <a:r>
              <a:rPr lang="en-US" b="0" dirty="0">
                <a:solidFill>
                  <a:schemeClr val="bg2"/>
                </a:solidFill>
              </a:rPr>
              <a:t>READ WITH THOSE DIFFERENCES IN MIND</a:t>
            </a:r>
            <a:endParaRPr b="0" dirty="0">
              <a:solidFill>
                <a:schemeClr val="bg2"/>
              </a:solidFill>
            </a:endParaRPr>
          </a:p>
          <a:p>
            <a:pPr marL="228600" lvl="0" indent="0" algn="l" rtl="0">
              <a:lnSpc>
                <a:spcPct val="90000"/>
              </a:lnSpc>
              <a:spcBef>
                <a:spcPts val="0"/>
              </a:spcBef>
              <a:spcAft>
                <a:spcPts val="0"/>
              </a:spcAft>
              <a:buNone/>
            </a:pPr>
            <a:endParaRPr dirty="0"/>
          </a:p>
        </p:txBody>
      </p:sp>
      <p:pic>
        <p:nvPicPr>
          <p:cNvPr id="328" name="Google Shape;328;g169003a5c76_1_169" descr="clip art of open book"/>
          <p:cNvPicPr preferRelativeResize="0"/>
          <p:nvPr/>
        </p:nvPicPr>
        <p:blipFill>
          <a:blip r:embed="rId3">
            <a:alphaModFix/>
          </a:blip>
          <a:stretch>
            <a:fillRect/>
          </a:stretch>
        </p:blipFill>
        <p:spPr>
          <a:xfrm>
            <a:off x="8913525" y="114300"/>
            <a:ext cx="3081952" cy="23993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69003a5c76_1_175"/>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None/>
            </a:pPr>
            <a:endParaRPr sz="2800" b="0" dirty="0">
              <a:solidFill>
                <a:srgbClr val="000000"/>
              </a:solidFill>
            </a:endParaRPr>
          </a:p>
          <a:p>
            <a:pPr marL="0" lvl="0" indent="0" algn="l" rtl="0">
              <a:lnSpc>
                <a:spcPct val="115000"/>
              </a:lnSpc>
              <a:spcBef>
                <a:spcPts val="0"/>
              </a:spcBef>
              <a:spcAft>
                <a:spcPts val="0"/>
              </a:spcAft>
              <a:buNone/>
            </a:pPr>
            <a:r>
              <a:rPr lang="en-US" sz="3600" dirty="0">
                <a:solidFill>
                  <a:schemeClr val="bg2"/>
                </a:solidFill>
              </a:rPr>
              <a:t>HOW do we do this? (Part 1 of 2)</a:t>
            </a:r>
            <a:endParaRPr sz="3600" dirty="0">
              <a:solidFill>
                <a:schemeClr val="bg2"/>
              </a:solidFill>
            </a:endParaRPr>
          </a:p>
          <a:p>
            <a:pPr marL="0" lvl="0" indent="0" algn="l" rtl="0">
              <a:lnSpc>
                <a:spcPct val="115000"/>
              </a:lnSpc>
              <a:spcBef>
                <a:spcPts val="0"/>
              </a:spcBef>
              <a:spcAft>
                <a:spcPts val="0"/>
              </a:spcAft>
              <a:buNone/>
            </a:pPr>
            <a:r>
              <a:rPr lang="en-US" sz="2800" dirty="0">
                <a:solidFill>
                  <a:schemeClr val="bg2"/>
                </a:solidFill>
              </a:rPr>
              <a:t>Find real world texts</a:t>
            </a:r>
            <a:endParaRPr sz="2800" dirty="0">
              <a:solidFill>
                <a:schemeClr val="bg2"/>
              </a:solidFill>
            </a:endParaRPr>
          </a:p>
        </p:txBody>
      </p:sp>
      <p:sp>
        <p:nvSpPr>
          <p:cNvPr id="334" name="Google Shape;334;g169003a5c76_1_1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01930" algn="l" rtl="0">
              <a:lnSpc>
                <a:spcPct val="115000"/>
              </a:lnSpc>
              <a:spcBef>
                <a:spcPts val="0"/>
              </a:spcBef>
              <a:spcAft>
                <a:spcPts val="0"/>
              </a:spcAft>
              <a:buSzPct val="100000"/>
              <a:buChar char="•"/>
            </a:pPr>
            <a:r>
              <a:rPr lang="en-US" dirty="0">
                <a:solidFill>
                  <a:schemeClr val="bg2"/>
                </a:solidFill>
              </a:rPr>
              <a:t>In social studies</a:t>
            </a:r>
            <a:endParaRPr dirty="0">
              <a:solidFill>
                <a:schemeClr val="bg2"/>
              </a:solidFill>
            </a:endParaRPr>
          </a:p>
          <a:p>
            <a:pPr marL="228600" lvl="0" indent="-201930" algn="l" rtl="0">
              <a:lnSpc>
                <a:spcPct val="115000"/>
              </a:lnSpc>
              <a:spcBef>
                <a:spcPts val="0"/>
              </a:spcBef>
              <a:spcAft>
                <a:spcPts val="0"/>
              </a:spcAft>
              <a:buSzPct val="100000"/>
              <a:buChar char="•"/>
            </a:pPr>
            <a:r>
              <a:rPr lang="en-US" b="0" dirty="0">
                <a:solidFill>
                  <a:schemeClr val="bg2"/>
                </a:solidFill>
              </a:rPr>
              <a:t>Primary sources/secondary- recounts explanations and arguments</a:t>
            </a:r>
            <a:endParaRPr b="0" dirty="0">
              <a:solidFill>
                <a:schemeClr val="bg2"/>
              </a:solidFill>
            </a:endParaRPr>
          </a:p>
          <a:p>
            <a:pPr marL="228600" lvl="0" indent="-201930" algn="l" rtl="0">
              <a:lnSpc>
                <a:spcPct val="115000"/>
              </a:lnSpc>
              <a:spcBef>
                <a:spcPts val="0"/>
              </a:spcBef>
              <a:spcAft>
                <a:spcPts val="0"/>
              </a:spcAft>
              <a:buSzPct val="100000"/>
              <a:buChar char="•"/>
            </a:pPr>
            <a:r>
              <a:rPr lang="en-US" b="0" dirty="0">
                <a:solidFill>
                  <a:schemeClr val="bg2"/>
                </a:solidFill>
              </a:rPr>
              <a:t>Reliability of author</a:t>
            </a:r>
            <a:endParaRPr b="0" dirty="0">
              <a:solidFill>
                <a:schemeClr val="bg2"/>
              </a:solidFill>
            </a:endParaRPr>
          </a:p>
          <a:p>
            <a:pPr marL="228600" lvl="0" indent="-201930" algn="l" rtl="0">
              <a:lnSpc>
                <a:spcPct val="115000"/>
              </a:lnSpc>
              <a:spcBef>
                <a:spcPts val="0"/>
              </a:spcBef>
              <a:spcAft>
                <a:spcPts val="0"/>
              </a:spcAft>
              <a:buSzPct val="100000"/>
              <a:buChar char="•"/>
            </a:pPr>
            <a:r>
              <a:rPr lang="en-US" b="0" dirty="0">
                <a:solidFill>
                  <a:schemeClr val="bg2"/>
                </a:solidFill>
              </a:rPr>
              <a:t>May have conflicting evidence</a:t>
            </a:r>
            <a:endParaRPr b="0" dirty="0">
              <a:solidFill>
                <a:schemeClr val="bg2"/>
              </a:solidFill>
            </a:endParaRPr>
          </a:p>
          <a:p>
            <a:pPr marL="228600" lvl="0" indent="-201930" algn="l" rtl="0">
              <a:lnSpc>
                <a:spcPct val="115000"/>
              </a:lnSpc>
              <a:spcBef>
                <a:spcPts val="0"/>
              </a:spcBef>
              <a:spcAft>
                <a:spcPts val="0"/>
              </a:spcAft>
              <a:buSzPct val="100000"/>
              <a:buChar char="•"/>
            </a:pPr>
            <a:r>
              <a:rPr lang="en-US" b="0" dirty="0">
                <a:solidFill>
                  <a:schemeClr val="bg2"/>
                </a:solidFill>
              </a:rPr>
              <a:t>May have alternative points of view</a:t>
            </a:r>
            <a:endParaRPr b="0" dirty="0">
              <a:solidFill>
                <a:schemeClr val="bg2"/>
              </a:solidFill>
            </a:endParaRPr>
          </a:p>
          <a:p>
            <a:pPr marL="228600" lvl="0" indent="0" algn="l" rtl="0">
              <a:lnSpc>
                <a:spcPct val="115000"/>
              </a:lnSpc>
              <a:spcBef>
                <a:spcPts val="0"/>
              </a:spcBef>
              <a:spcAft>
                <a:spcPts val="0"/>
              </a:spcAft>
              <a:buNone/>
            </a:pPr>
            <a:endParaRPr b="0" dirty="0">
              <a:solidFill>
                <a:schemeClr val="bg2"/>
              </a:solidFill>
            </a:endParaRPr>
          </a:p>
          <a:p>
            <a:pPr marL="228600" lvl="0" indent="-201930" algn="l" rtl="0">
              <a:lnSpc>
                <a:spcPct val="115000"/>
              </a:lnSpc>
              <a:spcBef>
                <a:spcPts val="0"/>
              </a:spcBef>
              <a:spcAft>
                <a:spcPts val="0"/>
              </a:spcAft>
              <a:buSzPct val="100000"/>
              <a:buChar char="•"/>
            </a:pPr>
            <a:r>
              <a:rPr lang="en-US" dirty="0">
                <a:solidFill>
                  <a:schemeClr val="bg2"/>
                </a:solidFill>
              </a:rPr>
              <a:t>In science</a:t>
            </a:r>
            <a:endParaRPr dirty="0">
              <a:solidFill>
                <a:schemeClr val="bg2"/>
              </a:solidFill>
            </a:endParaRPr>
          </a:p>
          <a:p>
            <a:pPr marL="228600" lvl="0" indent="-201930" algn="l" rtl="0">
              <a:lnSpc>
                <a:spcPct val="115000"/>
              </a:lnSpc>
              <a:spcBef>
                <a:spcPts val="0"/>
              </a:spcBef>
              <a:spcAft>
                <a:spcPts val="0"/>
              </a:spcAft>
              <a:buSzPct val="100000"/>
              <a:buChar char="•"/>
            </a:pPr>
            <a:r>
              <a:rPr lang="en-US" b="0" dirty="0">
                <a:solidFill>
                  <a:schemeClr val="bg2"/>
                </a:solidFill>
              </a:rPr>
              <a:t>Scientists wonder about the natural world through observation and experiments.</a:t>
            </a:r>
            <a:endParaRPr b="0" dirty="0">
              <a:solidFill>
                <a:schemeClr val="bg2"/>
              </a:solidFill>
            </a:endParaRPr>
          </a:p>
          <a:p>
            <a:pPr marL="228600" lvl="0" indent="-201930" algn="l" rtl="0">
              <a:lnSpc>
                <a:spcPct val="115000"/>
              </a:lnSpc>
              <a:spcBef>
                <a:spcPts val="0"/>
              </a:spcBef>
              <a:spcAft>
                <a:spcPts val="0"/>
              </a:spcAft>
              <a:buSzPct val="100000"/>
              <a:buChar char="•"/>
            </a:pPr>
            <a:r>
              <a:rPr lang="en-US" b="0" dirty="0">
                <a:solidFill>
                  <a:schemeClr val="bg2"/>
                </a:solidFill>
              </a:rPr>
              <a:t>Look for texts that try to prove something or support a hypothesis. </a:t>
            </a:r>
            <a:endParaRPr b="0" dirty="0">
              <a:solidFill>
                <a:schemeClr val="bg2"/>
              </a:solidFill>
            </a:endParaRPr>
          </a:p>
          <a:p>
            <a:pPr marL="228600" lvl="0" indent="-201930" algn="l" rtl="0">
              <a:lnSpc>
                <a:spcPct val="115000"/>
              </a:lnSpc>
              <a:spcBef>
                <a:spcPts val="0"/>
              </a:spcBef>
              <a:spcAft>
                <a:spcPts val="0"/>
              </a:spcAft>
              <a:buSzPct val="100000"/>
              <a:buChar char="•"/>
            </a:pPr>
            <a:r>
              <a:rPr lang="en-US" b="0" dirty="0">
                <a:solidFill>
                  <a:schemeClr val="bg2"/>
                </a:solidFill>
              </a:rPr>
              <a:t>Textbooks may be used in addition to periodicals and research papers.</a:t>
            </a:r>
            <a:endParaRPr b="0" dirty="0">
              <a:solidFill>
                <a:schemeClr val="bg2"/>
              </a:solidFill>
            </a:endParaRPr>
          </a:p>
          <a:p>
            <a:pPr marL="228600" lvl="0" indent="0" algn="l" rtl="0">
              <a:lnSpc>
                <a:spcPct val="90000"/>
              </a:lnSpc>
              <a:spcBef>
                <a:spcPts val="0"/>
              </a:spcBef>
              <a:spcAft>
                <a:spcPts val="0"/>
              </a:spcAft>
              <a:buNone/>
            </a:pPr>
            <a:endParaRPr dirty="0">
              <a:solidFill>
                <a:schemeClr val="bg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69003a5c76_1_180"/>
          <p:cNvSpPr txBox="1">
            <a:spLocks noGrp="1"/>
          </p:cNvSpPr>
          <p:nvPr>
            <p:ph type="title"/>
          </p:nvPr>
        </p:nvSpPr>
        <p:spPr>
          <a:xfrm>
            <a:off x="950325" y="1142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endParaRPr sz="2800" b="0" dirty="0">
              <a:solidFill>
                <a:srgbClr val="000000"/>
              </a:solidFill>
            </a:endParaRPr>
          </a:p>
          <a:p>
            <a:pPr marL="0" lvl="0" indent="0" algn="l" rtl="0">
              <a:lnSpc>
                <a:spcPct val="115000"/>
              </a:lnSpc>
              <a:spcBef>
                <a:spcPts val="0"/>
              </a:spcBef>
              <a:spcAft>
                <a:spcPts val="0"/>
              </a:spcAft>
              <a:buNone/>
            </a:pPr>
            <a:r>
              <a:rPr lang="en-US" sz="3200" dirty="0">
                <a:solidFill>
                  <a:schemeClr val="bg2"/>
                </a:solidFill>
              </a:rPr>
              <a:t>HOW do we do this? (Part 2 of 2)</a:t>
            </a:r>
            <a:endParaRPr sz="3200" dirty="0">
              <a:solidFill>
                <a:schemeClr val="bg2"/>
              </a:solidFill>
            </a:endParaRPr>
          </a:p>
        </p:txBody>
      </p:sp>
      <p:sp>
        <p:nvSpPr>
          <p:cNvPr id="340" name="Google Shape;340;g169003a5c76_1_180"/>
          <p:cNvSpPr txBox="1">
            <a:spLocks noGrp="1"/>
          </p:cNvSpPr>
          <p:nvPr>
            <p:ph type="body" idx="1"/>
          </p:nvPr>
        </p:nvSpPr>
        <p:spPr>
          <a:xfrm>
            <a:off x="838200" y="18069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SzPts val="2800"/>
              <a:buChar char="•"/>
            </a:pPr>
            <a:r>
              <a:rPr lang="en-US" dirty="0">
                <a:solidFill>
                  <a:schemeClr val="bg2"/>
                </a:solidFill>
              </a:rPr>
              <a:t>In Math</a:t>
            </a:r>
            <a:endParaRPr dirty="0">
              <a:solidFill>
                <a:schemeClr val="bg2"/>
              </a:solidFill>
            </a:endParaRPr>
          </a:p>
          <a:p>
            <a:pPr marL="228600" lvl="0" indent="0" algn="l" rtl="0">
              <a:lnSpc>
                <a:spcPct val="115000"/>
              </a:lnSpc>
              <a:spcBef>
                <a:spcPts val="0"/>
              </a:spcBef>
              <a:spcAft>
                <a:spcPts val="0"/>
              </a:spcAft>
              <a:buNone/>
            </a:pPr>
            <a:endParaRPr dirty="0">
              <a:solidFill>
                <a:schemeClr val="bg2"/>
              </a:solidFill>
            </a:endParaRPr>
          </a:p>
          <a:p>
            <a:pPr marL="685800" lvl="1" indent="-228600" algn="l" rtl="0">
              <a:lnSpc>
                <a:spcPct val="115000"/>
              </a:lnSpc>
              <a:spcBef>
                <a:spcPts val="0"/>
              </a:spcBef>
              <a:spcAft>
                <a:spcPts val="0"/>
              </a:spcAft>
              <a:buClr>
                <a:srgbClr val="000000"/>
              </a:buClr>
              <a:buSzPts val="2400"/>
              <a:buChar char="-"/>
            </a:pPr>
            <a:r>
              <a:rPr lang="en-US" sz="2300" b="0" dirty="0">
                <a:solidFill>
                  <a:schemeClr val="bg2"/>
                </a:solidFill>
              </a:rPr>
              <a:t>Mixture of prose, formulae, and graphics</a:t>
            </a:r>
            <a:endParaRPr sz="2300" b="0" dirty="0">
              <a:solidFill>
                <a:schemeClr val="bg2"/>
              </a:solidFill>
            </a:endParaRPr>
          </a:p>
          <a:p>
            <a:pPr marL="685800" lvl="1" indent="-228600" algn="l" rtl="0">
              <a:lnSpc>
                <a:spcPct val="115000"/>
              </a:lnSpc>
              <a:spcBef>
                <a:spcPts val="0"/>
              </a:spcBef>
              <a:spcAft>
                <a:spcPts val="0"/>
              </a:spcAft>
              <a:buClr>
                <a:srgbClr val="000000"/>
              </a:buClr>
              <a:buSzPts val="2400"/>
              <a:buChar char="-"/>
            </a:pPr>
            <a:r>
              <a:rPr lang="en-US" sz="2300" b="0" dirty="0">
                <a:solidFill>
                  <a:schemeClr val="bg2"/>
                </a:solidFill>
              </a:rPr>
              <a:t>Precision- in definitions and the way the text is read</a:t>
            </a:r>
            <a:endParaRPr b="0" dirty="0">
              <a:solidFill>
                <a:schemeClr val="bg2"/>
              </a:solidFill>
            </a:endParaRPr>
          </a:p>
          <a:p>
            <a:pPr marL="685800" lvl="1" indent="-228600" algn="l" rtl="0">
              <a:lnSpc>
                <a:spcPct val="115000"/>
              </a:lnSpc>
              <a:spcBef>
                <a:spcPts val="0"/>
              </a:spcBef>
              <a:spcAft>
                <a:spcPts val="0"/>
              </a:spcAft>
              <a:buClr>
                <a:srgbClr val="000000"/>
              </a:buClr>
              <a:buSzPts val="2400"/>
              <a:buChar char="-"/>
            </a:pPr>
            <a:r>
              <a:rPr lang="en-US" b="0" dirty="0">
                <a:solidFill>
                  <a:schemeClr val="bg2"/>
                </a:solidFill>
              </a:rPr>
              <a:t>Need to look for errors</a:t>
            </a:r>
            <a:endParaRPr b="0" dirty="0">
              <a:solidFill>
                <a:schemeClr val="bg2"/>
              </a:solidFill>
            </a:endParaRPr>
          </a:p>
          <a:p>
            <a:pPr marL="685800" lvl="1" indent="-228600" algn="l" rtl="0">
              <a:lnSpc>
                <a:spcPct val="115000"/>
              </a:lnSpc>
              <a:spcBef>
                <a:spcPts val="0"/>
              </a:spcBef>
              <a:spcAft>
                <a:spcPts val="0"/>
              </a:spcAft>
              <a:buClr>
                <a:srgbClr val="000000"/>
              </a:buClr>
              <a:buSzPts val="2400"/>
              <a:buChar char="-"/>
            </a:pPr>
            <a:r>
              <a:rPr lang="en-US" b="0" dirty="0">
                <a:solidFill>
                  <a:schemeClr val="bg2"/>
                </a:solidFill>
              </a:rPr>
              <a:t>Concepts are described in relation to each other</a:t>
            </a:r>
            <a:endParaRPr b="0" dirty="0">
              <a:solidFill>
                <a:schemeClr val="bg2"/>
              </a:solidFill>
            </a:endParaRPr>
          </a:p>
          <a:p>
            <a:pPr marL="685800" lvl="1" indent="-228600" algn="l" rtl="0">
              <a:lnSpc>
                <a:spcPct val="115000"/>
              </a:lnSpc>
              <a:spcBef>
                <a:spcPts val="0"/>
              </a:spcBef>
              <a:spcAft>
                <a:spcPts val="0"/>
              </a:spcAft>
              <a:buClr>
                <a:srgbClr val="000000"/>
              </a:buClr>
              <a:buSzPts val="2400"/>
              <a:buChar char="-"/>
            </a:pPr>
            <a:r>
              <a:rPr lang="en-US" sz="2300" b="0" dirty="0">
                <a:solidFill>
                  <a:schemeClr val="bg2"/>
                </a:solidFill>
              </a:rPr>
              <a:t>Reading order changes ( not always left to right)</a:t>
            </a:r>
            <a:endParaRPr sz="3600" b="0" dirty="0">
              <a:solidFill>
                <a:schemeClr val="bg2"/>
              </a:solidFill>
            </a:endParaRPr>
          </a:p>
          <a:p>
            <a:pPr marL="685800" lvl="1" indent="-228600" algn="l" rtl="0">
              <a:lnSpc>
                <a:spcPct val="115000"/>
              </a:lnSpc>
              <a:spcBef>
                <a:spcPts val="0"/>
              </a:spcBef>
              <a:spcAft>
                <a:spcPts val="0"/>
              </a:spcAft>
              <a:buClr>
                <a:srgbClr val="000000"/>
              </a:buClr>
              <a:buSzPts val="2400"/>
              <a:buChar char="-"/>
            </a:pPr>
            <a:r>
              <a:rPr lang="en-US" b="0" dirty="0">
                <a:solidFill>
                  <a:schemeClr val="bg2"/>
                </a:solidFill>
              </a:rPr>
              <a:t>Abstraction and generalization (intense reading needed)</a:t>
            </a:r>
            <a:endParaRPr b="0" dirty="0">
              <a:solidFill>
                <a:schemeClr val="bg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69003a5c76_1_185"/>
          <p:cNvSpPr txBox="1">
            <a:spLocks noGrp="1"/>
          </p:cNvSpPr>
          <p:nvPr>
            <p:ph type="title"/>
          </p:nvPr>
        </p:nvSpPr>
        <p:spPr>
          <a:xfrm>
            <a:off x="838200" y="49974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1 of 11)</a:t>
            </a:r>
            <a:endParaRPr/>
          </a:p>
        </p:txBody>
      </p:sp>
      <p:sp>
        <p:nvSpPr>
          <p:cNvPr id="346" name="Google Shape;346;g169003a5c76_1_185"/>
          <p:cNvSpPr txBox="1">
            <a:spLocks noGrp="1"/>
          </p:cNvSpPr>
          <p:nvPr>
            <p:ph type="body" idx="1"/>
          </p:nvPr>
        </p:nvSpPr>
        <p:spPr>
          <a:xfrm>
            <a:off x="838200" y="2833200"/>
            <a:ext cx="9416400" cy="2871000"/>
          </a:xfrm>
          <a:prstGeom prst="rect">
            <a:avLst/>
          </a:prstGeom>
          <a:noFill/>
          <a:ln>
            <a:noFill/>
          </a:ln>
        </p:spPr>
        <p:txBody>
          <a:bodyPr spcFirstLastPara="1" wrap="square" lIns="91425" tIns="45700" rIns="91425" bIns="45700" anchor="t" anchorCtr="0">
            <a:normAutofit lnSpcReduction="10000"/>
          </a:bodyPr>
          <a:lstStyle/>
          <a:p>
            <a:pPr marL="228600" lvl="0" indent="0" algn="l" rtl="0">
              <a:lnSpc>
                <a:spcPct val="90000"/>
              </a:lnSpc>
              <a:spcBef>
                <a:spcPts val="0"/>
              </a:spcBef>
              <a:spcAft>
                <a:spcPts val="0"/>
              </a:spcAft>
              <a:buNone/>
            </a:pPr>
            <a:r>
              <a:rPr lang="en-US"/>
              <a:t>Reading Like a Historian</a:t>
            </a:r>
            <a:endParaRPr/>
          </a:p>
          <a:p>
            <a:pPr marL="685800" lvl="1" indent="-228600" algn="l" rtl="0">
              <a:lnSpc>
                <a:spcPct val="90000"/>
              </a:lnSpc>
              <a:spcBef>
                <a:spcPts val="500"/>
              </a:spcBef>
              <a:spcAft>
                <a:spcPts val="0"/>
              </a:spcAft>
              <a:buClr>
                <a:srgbClr val="004E95"/>
              </a:buClr>
              <a:buSzPts val="2400"/>
              <a:buChar char="-"/>
            </a:pPr>
            <a:r>
              <a:rPr lang="en-US"/>
              <a:t>Things to consider as you read</a:t>
            </a:r>
            <a:endParaRPr/>
          </a:p>
          <a:p>
            <a:pPr marL="1143000" lvl="2" indent="-228600" algn="l" rtl="0">
              <a:lnSpc>
                <a:spcPct val="90000"/>
              </a:lnSpc>
              <a:spcBef>
                <a:spcPts val="500"/>
              </a:spcBef>
              <a:spcAft>
                <a:spcPts val="0"/>
              </a:spcAft>
              <a:buSzPts val="2000"/>
              <a:buChar char="o"/>
            </a:pPr>
            <a:r>
              <a:rPr lang="en-US"/>
              <a:t>Primary/Secondary Sources</a:t>
            </a:r>
            <a:endParaRPr/>
          </a:p>
          <a:p>
            <a:pPr marL="1143000" lvl="2" indent="-228600" algn="l" rtl="0">
              <a:lnSpc>
                <a:spcPct val="90000"/>
              </a:lnSpc>
              <a:spcBef>
                <a:spcPts val="500"/>
              </a:spcBef>
              <a:spcAft>
                <a:spcPts val="0"/>
              </a:spcAft>
              <a:buSzPts val="2000"/>
              <a:buChar char="o"/>
            </a:pPr>
            <a:r>
              <a:rPr lang="en-US"/>
              <a:t>Reliability of author</a:t>
            </a:r>
            <a:endParaRPr/>
          </a:p>
          <a:p>
            <a:pPr marL="1143000" lvl="2" indent="-228600" algn="l" rtl="0">
              <a:lnSpc>
                <a:spcPct val="90000"/>
              </a:lnSpc>
              <a:spcBef>
                <a:spcPts val="500"/>
              </a:spcBef>
              <a:spcAft>
                <a:spcPts val="0"/>
              </a:spcAft>
              <a:buSzPts val="2000"/>
              <a:buChar char="o"/>
            </a:pPr>
            <a:r>
              <a:rPr lang="en-US"/>
              <a:t>May have conflicting evidence</a:t>
            </a:r>
            <a:endParaRPr/>
          </a:p>
          <a:p>
            <a:pPr marL="1143000" lvl="2" indent="-228600" algn="l" rtl="0">
              <a:lnSpc>
                <a:spcPct val="90000"/>
              </a:lnSpc>
              <a:spcBef>
                <a:spcPts val="500"/>
              </a:spcBef>
              <a:spcAft>
                <a:spcPts val="0"/>
              </a:spcAft>
              <a:buSzPts val="2000"/>
              <a:buChar char="o"/>
            </a:pPr>
            <a:r>
              <a:rPr lang="en-US"/>
              <a:t>May have alternative points of view</a:t>
            </a:r>
            <a:endParaRPr/>
          </a:p>
          <a:p>
            <a:pPr marL="1143000" lvl="2" indent="-228600" algn="l" rtl="0">
              <a:lnSpc>
                <a:spcPct val="90000"/>
              </a:lnSpc>
              <a:spcBef>
                <a:spcPts val="500"/>
              </a:spcBef>
              <a:spcAft>
                <a:spcPts val="0"/>
              </a:spcAft>
              <a:buSzPts val="2000"/>
              <a:buChar char="o"/>
            </a:pPr>
            <a:r>
              <a:rPr lang="en-US"/>
              <a:t>Think about how this fits with your knowledge of big events in history</a:t>
            </a:r>
            <a:endParaRPr/>
          </a:p>
          <a:p>
            <a:pPr marL="0" lvl="0" indent="0" algn="l" rtl="0">
              <a:lnSpc>
                <a:spcPct val="90000"/>
              </a:lnSpc>
              <a:spcBef>
                <a:spcPts val="500"/>
              </a:spcBef>
              <a:spcAft>
                <a:spcPts val="0"/>
              </a:spcAft>
              <a:buNone/>
            </a:pPr>
            <a:r>
              <a:rPr lang="en-US"/>
              <a:t>	</a:t>
            </a:r>
            <a:endParaRPr/>
          </a:p>
        </p:txBody>
      </p:sp>
      <p:sp>
        <p:nvSpPr>
          <p:cNvPr id="347" name="Google Shape;347;g169003a5c76_1_18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8" name="Google Shape;348;g169003a5c76_1_185" descr="photo of open book with magnifying glass on top"/>
          <p:cNvPicPr preferRelativeResize="0"/>
          <p:nvPr/>
        </p:nvPicPr>
        <p:blipFill>
          <a:blip r:embed="rId3">
            <a:alphaModFix/>
          </a:blip>
          <a:stretch>
            <a:fillRect/>
          </a:stretch>
        </p:blipFill>
        <p:spPr>
          <a:xfrm>
            <a:off x="7745075" y="1825750"/>
            <a:ext cx="3951075" cy="2634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169003a5c76_1_19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2 of 11)</a:t>
            </a:r>
            <a:endParaRPr/>
          </a:p>
        </p:txBody>
      </p:sp>
      <p:sp>
        <p:nvSpPr>
          <p:cNvPr id="354" name="Google Shape;354;g169003a5c76_1_192"/>
          <p:cNvSpPr txBox="1">
            <a:spLocks noGrp="1"/>
          </p:cNvSpPr>
          <p:nvPr>
            <p:ph type="body" idx="1"/>
          </p:nvPr>
        </p:nvSpPr>
        <p:spPr>
          <a:xfrm>
            <a:off x="670034" y="1546699"/>
            <a:ext cx="10515600" cy="43512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dirty="0"/>
              <a:t>Reading Like a Historian</a:t>
            </a:r>
            <a:endParaRPr dirty="0"/>
          </a:p>
          <a:p>
            <a:pPr marL="685800" lvl="1" indent="-228600" algn="l" rtl="0">
              <a:lnSpc>
                <a:spcPct val="90000"/>
              </a:lnSpc>
              <a:spcBef>
                <a:spcPts val="500"/>
              </a:spcBef>
              <a:spcAft>
                <a:spcPts val="0"/>
              </a:spcAft>
              <a:buClr>
                <a:srgbClr val="004E95"/>
              </a:buClr>
              <a:buSzPts val="2400"/>
              <a:buChar char="-"/>
            </a:pPr>
            <a:r>
              <a:rPr lang="en-US" dirty="0"/>
              <a:t>Things to look for:</a:t>
            </a:r>
            <a:endParaRPr dirty="0"/>
          </a:p>
          <a:p>
            <a:pPr marL="1143000" lvl="2" indent="-228600" algn="l" rtl="0">
              <a:lnSpc>
                <a:spcPct val="90000"/>
              </a:lnSpc>
              <a:spcBef>
                <a:spcPts val="500"/>
              </a:spcBef>
              <a:spcAft>
                <a:spcPts val="0"/>
              </a:spcAft>
              <a:buSzPts val="2000"/>
              <a:buChar char="o"/>
            </a:pPr>
            <a:r>
              <a:rPr lang="en-US" dirty="0"/>
              <a:t>Names</a:t>
            </a:r>
            <a:endParaRPr dirty="0"/>
          </a:p>
          <a:p>
            <a:pPr marL="1143000" lvl="2" indent="-228600" algn="l" rtl="0">
              <a:lnSpc>
                <a:spcPct val="90000"/>
              </a:lnSpc>
              <a:spcBef>
                <a:spcPts val="500"/>
              </a:spcBef>
              <a:spcAft>
                <a:spcPts val="0"/>
              </a:spcAft>
              <a:buSzPts val="2000"/>
              <a:buChar char="o"/>
            </a:pPr>
            <a:r>
              <a:rPr lang="en-US" dirty="0"/>
              <a:t>Dates</a:t>
            </a:r>
            <a:endParaRPr dirty="0"/>
          </a:p>
          <a:p>
            <a:pPr marL="1143000" lvl="2" indent="-228600" algn="l" rtl="0">
              <a:lnSpc>
                <a:spcPct val="90000"/>
              </a:lnSpc>
              <a:spcBef>
                <a:spcPts val="500"/>
              </a:spcBef>
              <a:spcAft>
                <a:spcPts val="0"/>
              </a:spcAft>
              <a:buSzPts val="2000"/>
              <a:buChar char="o"/>
            </a:pPr>
            <a:r>
              <a:rPr lang="en-US" dirty="0"/>
              <a:t>Chronological Order</a:t>
            </a:r>
            <a:endParaRPr dirty="0"/>
          </a:p>
          <a:p>
            <a:pPr marL="1143000" lvl="2" indent="-228600" algn="l" rtl="0">
              <a:lnSpc>
                <a:spcPct val="90000"/>
              </a:lnSpc>
              <a:spcBef>
                <a:spcPts val="500"/>
              </a:spcBef>
              <a:spcAft>
                <a:spcPts val="0"/>
              </a:spcAft>
              <a:buSzPts val="2000"/>
              <a:buChar char="o"/>
            </a:pPr>
            <a:r>
              <a:rPr lang="en-US" dirty="0"/>
              <a:t>Maps</a:t>
            </a:r>
            <a:endParaRPr dirty="0"/>
          </a:p>
          <a:p>
            <a:pPr marL="1143000" lvl="2" indent="-228600" algn="l" rtl="0">
              <a:lnSpc>
                <a:spcPct val="90000"/>
              </a:lnSpc>
              <a:spcBef>
                <a:spcPts val="500"/>
              </a:spcBef>
              <a:spcAft>
                <a:spcPts val="0"/>
              </a:spcAft>
              <a:buSzPts val="2000"/>
              <a:buChar char="o"/>
            </a:pPr>
            <a:r>
              <a:rPr lang="en-US" dirty="0"/>
              <a:t>Charts</a:t>
            </a:r>
            <a:endParaRPr dirty="0"/>
          </a:p>
          <a:p>
            <a:pPr marL="1143000" lvl="2" indent="-228600" algn="l" rtl="0">
              <a:lnSpc>
                <a:spcPct val="90000"/>
              </a:lnSpc>
              <a:spcBef>
                <a:spcPts val="500"/>
              </a:spcBef>
              <a:spcAft>
                <a:spcPts val="0"/>
              </a:spcAft>
              <a:buSzPts val="2000"/>
              <a:buChar char="o"/>
            </a:pPr>
            <a:r>
              <a:rPr lang="en-US" dirty="0"/>
              <a:t>Graphs</a:t>
            </a:r>
            <a:endParaRPr dirty="0"/>
          </a:p>
          <a:p>
            <a:pPr marL="1143000" lvl="2" indent="-228600" algn="l" rtl="0">
              <a:lnSpc>
                <a:spcPct val="90000"/>
              </a:lnSpc>
              <a:spcBef>
                <a:spcPts val="500"/>
              </a:spcBef>
              <a:spcAft>
                <a:spcPts val="0"/>
              </a:spcAft>
              <a:buSzPts val="2000"/>
              <a:buChar char="o"/>
            </a:pPr>
            <a:r>
              <a:rPr lang="en-US" dirty="0"/>
              <a:t>Recounts, explanations, arguments</a:t>
            </a:r>
            <a:endParaRPr dirty="0"/>
          </a:p>
          <a:p>
            <a:pPr marL="1143000" lvl="2" indent="-228600" algn="l" rtl="0">
              <a:lnSpc>
                <a:spcPct val="90000"/>
              </a:lnSpc>
              <a:spcBef>
                <a:spcPts val="500"/>
              </a:spcBef>
              <a:spcAft>
                <a:spcPts val="0"/>
              </a:spcAft>
              <a:buSzPts val="2000"/>
              <a:buChar char="o"/>
            </a:pPr>
            <a:r>
              <a:rPr lang="en-US" dirty="0"/>
              <a:t>Cause and Effect signal words (because, since, consequently, this leads to, if…then…, nevertheless, accordingly, because of, as a result of, in order to, may be due to, yet, for this reason)	</a:t>
            </a:r>
            <a:endParaRPr dirty="0"/>
          </a:p>
        </p:txBody>
      </p:sp>
      <p:sp>
        <p:nvSpPr>
          <p:cNvPr id="355" name="Google Shape;355;g169003a5c76_1_19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6" name="Google Shape;356;g169003a5c76_1_192" descr="photo of book with a magnifying glass on top"/>
          <p:cNvPicPr preferRelativeResize="0"/>
          <p:nvPr/>
        </p:nvPicPr>
        <p:blipFill>
          <a:blip r:embed="rId3">
            <a:alphaModFix/>
          </a:blip>
          <a:stretch>
            <a:fillRect/>
          </a:stretch>
        </p:blipFill>
        <p:spPr>
          <a:xfrm>
            <a:off x="7140875" y="2018150"/>
            <a:ext cx="3951075" cy="2307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69003a5c76_1_19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3 of 11)</a:t>
            </a:r>
            <a:endParaRPr/>
          </a:p>
        </p:txBody>
      </p:sp>
      <p:sp>
        <p:nvSpPr>
          <p:cNvPr id="363" name="Google Shape;363;g169003a5c76_1_19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4" name="Google Shape;364;g169003a5c76_1_199" descr="screenshot of a chart titled Historical Thinking Chart"/>
          <p:cNvPicPr preferRelativeResize="0"/>
          <p:nvPr/>
        </p:nvPicPr>
        <p:blipFill>
          <a:blip r:embed="rId3">
            <a:alphaModFix/>
          </a:blip>
          <a:stretch>
            <a:fillRect/>
          </a:stretch>
        </p:blipFill>
        <p:spPr>
          <a:xfrm>
            <a:off x="1562300" y="1389888"/>
            <a:ext cx="7245825" cy="5222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69003a5c76_1_20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4 of 11)</a:t>
            </a:r>
            <a:endParaRPr/>
          </a:p>
        </p:txBody>
      </p:sp>
      <p:sp>
        <p:nvSpPr>
          <p:cNvPr id="370" name="Google Shape;370;g169003a5c76_1_206"/>
          <p:cNvSpPr txBox="1">
            <a:spLocks noGrp="1"/>
          </p:cNvSpPr>
          <p:nvPr>
            <p:ph type="body" idx="1"/>
          </p:nvPr>
        </p:nvSpPr>
        <p:spPr>
          <a:xfrm>
            <a:off x="912950" y="1848138"/>
            <a:ext cx="10515600" cy="4351200"/>
          </a:xfrm>
          <a:prstGeom prst="rect">
            <a:avLst/>
          </a:prstGeom>
          <a:noFill/>
          <a:ln>
            <a:noFill/>
          </a:ln>
        </p:spPr>
        <p:txBody>
          <a:bodyPr spcFirstLastPara="1" wrap="square" lIns="91425" tIns="45700" rIns="91425" bIns="45700" anchor="t" anchorCtr="0">
            <a:normAutofit/>
          </a:bodyPr>
          <a:lstStyle/>
          <a:p>
            <a:pPr marL="1143000" lvl="0" indent="0" algn="l" rtl="0">
              <a:lnSpc>
                <a:spcPct val="90000"/>
              </a:lnSpc>
              <a:spcBef>
                <a:spcPts val="500"/>
              </a:spcBef>
              <a:spcAft>
                <a:spcPts val="0"/>
              </a:spcAft>
              <a:buNone/>
            </a:pPr>
            <a:r>
              <a:rPr lang="en-US"/>
              <a:t>                            </a:t>
            </a:r>
            <a:r>
              <a:rPr lang="en-US" sz="3000"/>
              <a:t> Inquiry Chart</a:t>
            </a:r>
            <a:endParaRPr sz="3000"/>
          </a:p>
        </p:txBody>
      </p:sp>
      <p:sp>
        <p:nvSpPr>
          <p:cNvPr id="371" name="Google Shape;371;g169003a5c76_1_20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2" name="Google Shape;372;g169003a5c76_1_206" descr="screenshot of a Inquiry Chart. Rows are titled Text 1, Text 2, Text 3, and My Opinion. Coloumns are titled Q1, Q2, Q3, and credible?."/>
          <p:cNvPicPr preferRelativeResize="0"/>
          <p:nvPr/>
        </p:nvPicPr>
        <p:blipFill>
          <a:blip r:embed="rId3">
            <a:alphaModFix/>
          </a:blip>
          <a:stretch>
            <a:fillRect/>
          </a:stretch>
        </p:blipFill>
        <p:spPr>
          <a:xfrm>
            <a:off x="1139875" y="2428575"/>
            <a:ext cx="9623625" cy="392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69003a5c76_1_23"/>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Research</a:t>
            </a:r>
            <a:endParaRPr/>
          </a:p>
        </p:txBody>
      </p:sp>
      <p:sp>
        <p:nvSpPr>
          <p:cNvPr id="177" name="Google Shape;177;g169003a5c76_1_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69003a5c76_1_21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5 of 11)</a:t>
            </a:r>
            <a:endParaRPr/>
          </a:p>
        </p:txBody>
      </p:sp>
      <p:sp>
        <p:nvSpPr>
          <p:cNvPr id="378" name="Google Shape;378;g169003a5c76_1_2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dirty="0">
                <a:solidFill>
                  <a:schemeClr val="bg2"/>
                </a:solidFill>
              </a:rPr>
              <a:t>Reading Like a Scientist</a:t>
            </a:r>
            <a:endParaRPr dirty="0">
              <a:solidFill>
                <a:schemeClr val="bg2"/>
              </a:solidFill>
            </a:endParaRPr>
          </a:p>
          <a:p>
            <a:pPr marL="685800" lvl="1" indent="-228600" algn="l" rtl="0">
              <a:lnSpc>
                <a:spcPct val="90000"/>
              </a:lnSpc>
              <a:spcBef>
                <a:spcPts val="500"/>
              </a:spcBef>
              <a:spcAft>
                <a:spcPts val="0"/>
              </a:spcAft>
              <a:buClr>
                <a:srgbClr val="004E95"/>
              </a:buClr>
              <a:buSzPts val="2400"/>
              <a:buChar char="-"/>
            </a:pPr>
            <a:r>
              <a:rPr lang="en-US" dirty="0"/>
              <a:t>Scientists wonder about the natural world</a:t>
            </a:r>
            <a:endParaRPr dirty="0"/>
          </a:p>
          <a:p>
            <a:pPr marL="685800" lvl="1" indent="-228600" algn="l" rtl="0">
              <a:lnSpc>
                <a:spcPct val="90000"/>
              </a:lnSpc>
              <a:spcBef>
                <a:spcPts val="500"/>
              </a:spcBef>
              <a:spcAft>
                <a:spcPts val="0"/>
              </a:spcAft>
              <a:buSzPts val="2400"/>
              <a:buChar char="-"/>
            </a:pPr>
            <a:r>
              <a:rPr lang="en-US" dirty="0"/>
              <a:t>It is learning about the natural world through observation and experiments</a:t>
            </a:r>
            <a:endParaRPr dirty="0"/>
          </a:p>
          <a:p>
            <a:pPr marL="685800" lvl="1" indent="-228600" algn="l" rtl="0">
              <a:lnSpc>
                <a:spcPct val="90000"/>
              </a:lnSpc>
              <a:spcBef>
                <a:spcPts val="500"/>
              </a:spcBef>
              <a:spcAft>
                <a:spcPts val="0"/>
              </a:spcAft>
              <a:buSzPts val="2400"/>
              <a:buChar char="-"/>
            </a:pPr>
            <a:r>
              <a:rPr lang="en-US" dirty="0"/>
              <a:t>What is the text trying to prove (claim/hypothesis)</a:t>
            </a:r>
            <a:endParaRPr dirty="0"/>
          </a:p>
          <a:p>
            <a:pPr marL="685800" lvl="1" indent="-228600" algn="l" rtl="0">
              <a:lnSpc>
                <a:spcPct val="90000"/>
              </a:lnSpc>
              <a:spcBef>
                <a:spcPts val="500"/>
              </a:spcBef>
              <a:spcAft>
                <a:spcPts val="0"/>
              </a:spcAft>
              <a:buSzPts val="2400"/>
              <a:buChar char="-"/>
            </a:pPr>
            <a:r>
              <a:rPr lang="en-US" dirty="0"/>
              <a:t>Does it support the hypothesis (textual evidence)</a:t>
            </a:r>
            <a:endParaRPr dirty="0"/>
          </a:p>
        </p:txBody>
      </p:sp>
      <p:sp>
        <p:nvSpPr>
          <p:cNvPr id="379" name="Google Shape;379;g169003a5c76_1_21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80" name="Google Shape;380;g169003a5c76_1_213" descr="photo of a girl holding a magnifying glass"/>
          <p:cNvPicPr preferRelativeResize="0"/>
          <p:nvPr/>
        </p:nvPicPr>
        <p:blipFill>
          <a:blip r:embed="rId3">
            <a:alphaModFix/>
          </a:blip>
          <a:stretch>
            <a:fillRect/>
          </a:stretch>
        </p:blipFill>
        <p:spPr>
          <a:xfrm>
            <a:off x="8517000" y="3709850"/>
            <a:ext cx="2377325" cy="2466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69003a5c76_1_22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6 of 11)</a:t>
            </a:r>
            <a:endParaRPr/>
          </a:p>
        </p:txBody>
      </p:sp>
      <p:sp>
        <p:nvSpPr>
          <p:cNvPr id="386" name="Google Shape;386;g169003a5c76_1_2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0" algn="l" rtl="0">
              <a:lnSpc>
                <a:spcPct val="90000"/>
              </a:lnSpc>
              <a:spcBef>
                <a:spcPts val="0"/>
              </a:spcBef>
              <a:spcAft>
                <a:spcPts val="0"/>
              </a:spcAft>
              <a:buNone/>
            </a:pPr>
            <a:r>
              <a:rPr lang="en-US"/>
              <a:t>Reading Like a Scientist</a:t>
            </a:r>
            <a:endParaRPr/>
          </a:p>
          <a:p>
            <a:pPr marL="685800" lvl="1" indent="-228600" algn="l" rtl="0">
              <a:lnSpc>
                <a:spcPct val="90000"/>
              </a:lnSpc>
              <a:spcBef>
                <a:spcPts val="500"/>
              </a:spcBef>
              <a:spcAft>
                <a:spcPts val="0"/>
              </a:spcAft>
              <a:buSzPts val="2400"/>
              <a:buChar char="-"/>
            </a:pPr>
            <a:r>
              <a:rPr lang="en-US"/>
              <a:t>Precision is KEY</a:t>
            </a:r>
            <a:endParaRPr/>
          </a:p>
          <a:p>
            <a:pPr marL="1143000" lvl="2" indent="-228600" algn="l" rtl="0">
              <a:lnSpc>
                <a:spcPct val="90000"/>
              </a:lnSpc>
              <a:spcBef>
                <a:spcPts val="500"/>
              </a:spcBef>
              <a:spcAft>
                <a:spcPts val="0"/>
              </a:spcAft>
              <a:buSzPts val="2000"/>
              <a:buChar char="o"/>
            </a:pPr>
            <a:r>
              <a:rPr lang="en-US"/>
              <a:t>Numbers</a:t>
            </a:r>
            <a:endParaRPr/>
          </a:p>
          <a:p>
            <a:pPr marL="1143000" lvl="2" indent="-228600" algn="l" rtl="0">
              <a:lnSpc>
                <a:spcPct val="90000"/>
              </a:lnSpc>
              <a:spcBef>
                <a:spcPts val="500"/>
              </a:spcBef>
              <a:spcAft>
                <a:spcPts val="0"/>
              </a:spcAft>
              <a:buSzPts val="2000"/>
              <a:buChar char="o"/>
            </a:pPr>
            <a:r>
              <a:rPr lang="en-US"/>
              <a:t>Units of Measure</a:t>
            </a:r>
            <a:endParaRPr/>
          </a:p>
          <a:p>
            <a:pPr marL="1143000" lvl="2" indent="-228600" algn="l" rtl="0">
              <a:lnSpc>
                <a:spcPct val="90000"/>
              </a:lnSpc>
              <a:spcBef>
                <a:spcPts val="500"/>
              </a:spcBef>
              <a:spcAft>
                <a:spcPts val="0"/>
              </a:spcAft>
              <a:buSzPts val="2000"/>
              <a:buChar char="o"/>
            </a:pPr>
            <a:r>
              <a:rPr lang="en-US"/>
              <a:t>Percentiles</a:t>
            </a:r>
            <a:endParaRPr/>
          </a:p>
          <a:p>
            <a:pPr marL="1143000" lvl="2" indent="-228600" algn="l" rtl="0">
              <a:lnSpc>
                <a:spcPct val="90000"/>
              </a:lnSpc>
              <a:spcBef>
                <a:spcPts val="500"/>
              </a:spcBef>
              <a:spcAft>
                <a:spcPts val="0"/>
              </a:spcAft>
              <a:buSzPts val="2000"/>
              <a:buChar char="o"/>
            </a:pPr>
            <a:r>
              <a:rPr lang="en-US"/>
              <a:t>Charts</a:t>
            </a:r>
            <a:endParaRPr/>
          </a:p>
          <a:p>
            <a:pPr marL="1143000" lvl="2" indent="-228600" algn="l" rtl="0">
              <a:lnSpc>
                <a:spcPct val="90000"/>
              </a:lnSpc>
              <a:spcBef>
                <a:spcPts val="500"/>
              </a:spcBef>
              <a:spcAft>
                <a:spcPts val="0"/>
              </a:spcAft>
              <a:buSzPts val="2000"/>
              <a:buChar char="o"/>
            </a:pPr>
            <a:r>
              <a:rPr lang="en-US"/>
              <a:t>Graphs</a:t>
            </a:r>
            <a:endParaRPr/>
          </a:p>
          <a:p>
            <a:pPr marL="1143000" lvl="2" indent="-228600" algn="l" rtl="0">
              <a:lnSpc>
                <a:spcPct val="90000"/>
              </a:lnSpc>
              <a:spcBef>
                <a:spcPts val="500"/>
              </a:spcBef>
              <a:spcAft>
                <a:spcPts val="0"/>
              </a:spcAft>
              <a:buSzPts val="2000"/>
              <a:buChar char="o"/>
            </a:pPr>
            <a:r>
              <a:rPr lang="en-US"/>
              <a:t>Diagrams</a:t>
            </a:r>
            <a:endParaRPr/>
          </a:p>
          <a:p>
            <a:pPr marL="1143000" lvl="2" indent="-228600" algn="l" rtl="0">
              <a:lnSpc>
                <a:spcPct val="90000"/>
              </a:lnSpc>
              <a:spcBef>
                <a:spcPts val="500"/>
              </a:spcBef>
              <a:spcAft>
                <a:spcPts val="0"/>
              </a:spcAft>
              <a:buSzPts val="2000"/>
              <a:buChar char="o"/>
            </a:pPr>
            <a:r>
              <a:rPr lang="en-US"/>
              <a:t>Data Tables</a:t>
            </a:r>
            <a:endParaRPr/>
          </a:p>
          <a:p>
            <a:pPr marL="1143000" lvl="2" indent="-228600" algn="l" rtl="0">
              <a:lnSpc>
                <a:spcPct val="90000"/>
              </a:lnSpc>
              <a:spcBef>
                <a:spcPts val="500"/>
              </a:spcBef>
              <a:spcAft>
                <a:spcPts val="0"/>
              </a:spcAft>
              <a:buSzPts val="2000"/>
              <a:buChar char="o"/>
            </a:pPr>
            <a:r>
              <a:rPr lang="en-US"/>
              <a:t>Steps/Processes/Procedures</a:t>
            </a:r>
            <a:endParaRPr/>
          </a:p>
          <a:p>
            <a:pPr marL="1143000" lvl="2" indent="-228600" algn="l" rtl="0">
              <a:lnSpc>
                <a:spcPct val="90000"/>
              </a:lnSpc>
              <a:spcBef>
                <a:spcPts val="500"/>
              </a:spcBef>
              <a:spcAft>
                <a:spcPts val="0"/>
              </a:spcAft>
              <a:buSzPts val="2000"/>
              <a:buChar char="o"/>
            </a:pPr>
            <a:r>
              <a:rPr lang="en-US"/>
              <a:t>Evidence (explanation is important because language does not lead to exactness)</a:t>
            </a:r>
            <a:endParaRPr/>
          </a:p>
          <a:p>
            <a:pPr marL="1143000" lvl="2" indent="-228600" algn="l" rtl="0">
              <a:lnSpc>
                <a:spcPct val="90000"/>
              </a:lnSpc>
              <a:spcBef>
                <a:spcPts val="500"/>
              </a:spcBef>
              <a:spcAft>
                <a:spcPts val="0"/>
              </a:spcAft>
              <a:buSzPts val="2000"/>
              <a:buChar char="o"/>
            </a:pPr>
            <a:r>
              <a:rPr lang="en-US"/>
              <a:t>Recognize Scientific Terms (Problem, Hypothesis, Experimentation, Observation, Conclusion, Contrast, Variable)</a:t>
            </a:r>
            <a:endParaRPr/>
          </a:p>
        </p:txBody>
      </p:sp>
      <p:sp>
        <p:nvSpPr>
          <p:cNvPr id="387" name="Google Shape;387;g169003a5c76_1_22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88" name="Google Shape;388;g169003a5c76_1_220" descr="photo of a girl holding a magnifying glass"/>
          <p:cNvPicPr preferRelativeResize="0"/>
          <p:nvPr/>
        </p:nvPicPr>
        <p:blipFill>
          <a:blip r:embed="rId3">
            <a:alphaModFix/>
          </a:blip>
          <a:stretch>
            <a:fillRect/>
          </a:stretch>
        </p:blipFill>
        <p:spPr>
          <a:xfrm>
            <a:off x="8255400" y="1825625"/>
            <a:ext cx="2377325" cy="2466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69003a5c76_1_22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7 of 11)</a:t>
            </a:r>
            <a:endParaRPr/>
          </a:p>
        </p:txBody>
      </p:sp>
      <p:sp>
        <p:nvSpPr>
          <p:cNvPr id="394" name="Google Shape;394;g169003a5c76_1_2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1143000" lvl="0" indent="0" algn="l" rtl="0">
              <a:lnSpc>
                <a:spcPct val="90000"/>
              </a:lnSpc>
              <a:spcBef>
                <a:spcPts val="500"/>
              </a:spcBef>
              <a:spcAft>
                <a:spcPts val="0"/>
              </a:spcAft>
              <a:buNone/>
            </a:pPr>
            <a:r>
              <a:rPr lang="en-US"/>
              <a:t>                 Chemistry Note Taking Chart</a:t>
            </a:r>
            <a:endParaRPr/>
          </a:p>
          <a:p>
            <a:pPr marL="1143000" lvl="0" indent="0" algn="l" rtl="0">
              <a:lnSpc>
                <a:spcPct val="90000"/>
              </a:lnSpc>
              <a:spcBef>
                <a:spcPts val="500"/>
              </a:spcBef>
              <a:spcAft>
                <a:spcPts val="0"/>
              </a:spcAft>
              <a:buNone/>
            </a:pPr>
            <a:endParaRPr/>
          </a:p>
        </p:txBody>
      </p:sp>
      <p:sp>
        <p:nvSpPr>
          <p:cNvPr id="395" name="Google Shape;395;g169003a5c76_1_22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96" name="Google Shape;396;g169003a5c76_1_227" descr="screenshot of a Chemistry notetaking chart. Columns are titled Substances, Properties, Processes, Interactions, Atomic Expression."/>
          <p:cNvPicPr preferRelativeResize="0"/>
          <p:nvPr/>
        </p:nvPicPr>
        <p:blipFill>
          <a:blip r:embed="rId3">
            <a:alphaModFix/>
          </a:blip>
          <a:stretch>
            <a:fillRect/>
          </a:stretch>
        </p:blipFill>
        <p:spPr>
          <a:xfrm>
            <a:off x="1289375" y="2483425"/>
            <a:ext cx="9287250" cy="3618650"/>
          </a:xfrm>
          <a:prstGeom prst="rect">
            <a:avLst/>
          </a:prstGeom>
          <a:noFill/>
          <a:ln>
            <a:noFill/>
          </a:ln>
        </p:spPr>
      </p:pic>
      <p:pic>
        <p:nvPicPr>
          <p:cNvPr id="397" name="Google Shape;397;g169003a5c76_1_227" descr="photo of chemistry tools like beakers"/>
          <p:cNvPicPr preferRelativeResize="0"/>
          <p:nvPr/>
        </p:nvPicPr>
        <p:blipFill>
          <a:blip r:embed="rId4">
            <a:alphaModFix/>
          </a:blip>
          <a:stretch>
            <a:fillRect/>
          </a:stretch>
        </p:blipFill>
        <p:spPr>
          <a:xfrm>
            <a:off x="9622200" y="365125"/>
            <a:ext cx="2065024" cy="1615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69003a5c76_1_235"/>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8 of 11)</a:t>
            </a:r>
            <a:endParaRPr/>
          </a:p>
        </p:txBody>
      </p:sp>
      <p:sp>
        <p:nvSpPr>
          <p:cNvPr id="403" name="Google Shape;403;g169003a5c76_1_2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a:t>Reading Like a Writer</a:t>
            </a:r>
            <a:endParaRPr/>
          </a:p>
          <a:p>
            <a:pPr marL="228600" lvl="0" indent="0" algn="l" rtl="0">
              <a:lnSpc>
                <a:spcPct val="90000"/>
              </a:lnSpc>
              <a:spcBef>
                <a:spcPts val="0"/>
              </a:spcBef>
              <a:spcAft>
                <a:spcPts val="0"/>
              </a:spcAft>
              <a:buNone/>
            </a:pPr>
            <a:endParaRPr/>
          </a:p>
          <a:p>
            <a:pPr marL="0" lvl="0" indent="0" algn="l" rtl="0">
              <a:lnSpc>
                <a:spcPct val="115000"/>
              </a:lnSpc>
              <a:spcBef>
                <a:spcPts val="0"/>
              </a:spcBef>
              <a:spcAft>
                <a:spcPts val="0"/>
              </a:spcAft>
              <a:buNone/>
            </a:pPr>
            <a:r>
              <a:rPr lang="en-US" sz="1800" b="0">
                <a:solidFill>
                  <a:srgbClr val="000000"/>
                </a:solidFill>
              </a:rPr>
              <a:t>To create artificial worlds that provide insight into the human condition.</a:t>
            </a:r>
            <a:endParaRPr sz="1800" b="0">
              <a:solidFill>
                <a:srgbClr val="000000"/>
              </a:solidFill>
            </a:endParaRPr>
          </a:p>
          <a:p>
            <a:pPr marL="0" lvl="0" indent="0" algn="l" rtl="0">
              <a:lnSpc>
                <a:spcPct val="115000"/>
              </a:lnSpc>
              <a:spcBef>
                <a:spcPts val="0"/>
              </a:spcBef>
              <a:spcAft>
                <a:spcPts val="0"/>
              </a:spcAft>
              <a:buNone/>
            </a:pPr>
            <a:endParaRPr sz="1800" b="0">
              <a:solidFill>
                <a:srgbClr val="000000"/>
              </a:solidFill>
            </a:endParaRPr>
          </a:p>
          <a:p>
            <a:pPr marL="0" lvl="0" indent="0" algn="l" rtl="0">
              <a:lnSpc>
                <a:spcPct val="115000"/>
              </a:lnSpc>
              <a:spcBef>
                <a:spcPts val="0"/>
              </a:spcBef>
              <a:spcAft>
                <a:spcPts val="0"/>
              </a:spcAft>
              <a:buNone/>
            </a:pPr>
            <a:r>
              <a:rPr lang="en-US" sz="1800" b="0">
                <a:solidFill>
                  <a:srgbClr val="000000"/>
                </a:solidFill>
              </a:rPr>
              <a:t>Truth is irrelevant.</a:t>
            </a:r>
            <a:endParaRPr sz="1800" b="0">
              <a:solidFill>
                <a:srgbClr val="000000"/>
              </a:solidFill>
            </a:endParaRPr>
          </a:p>
          <a:p>
            <a:pPr marL="0" lvl="0" indent="0" algn="l" rtl="0">
              <a:lnSpc>
                <a:spcPct val="115000"/>
              </a:lnSpc>
              <a:spcBef>
                <a:spcPts val="0"/>
              </a:spcBef>
              <a:spcAft>
                <a:spcPts val="0"/>
              </a:spcAft>
              <a:buNone/>
            </a:pPr>
            <a:endParaRPr sz="1800" b="0">
              <a:solidFill>
                <a:srgbClr val="000000"/>
              </a:solidFill>
            </a:endParaRPr>
          </a:p>
          <a:p>
            <a:pPr marL="0" lvl="0" indent="0" algn="l" rtl="0">
              <a:lnSpc>
                <a:spcPct val="115000"/>
              </a:lnSpc>
              <a:spcBef>
                <a:spcPts val="0"/>
              </a:spcBef>
              <a:spcAft>
                <a:spcPts val="0"/>
              </a:spcAft>
              <a:buNone/>
            </a:pPr>
            <a:r>
              <a:rPr lang="en-US" sz="1800" b="0">
                <a:solidFill>
                  <a:srgbClr val="000000"/>
                </a:solidFill>
              </a:rPr>
              <a:t>Use of story and poetry to interpret the human condition. </a:t>
            </a:r>
            <a:endParaRPr sz="1800" b="0">
              <a:solidFill>
                <a:srgbClr val="000000"/>
              </a:solidFill>
            </a:endParaRPr>
          </a:p>
          <a:p>
            <a:pPr marL="0" lvl="0" indent="0" algn="l" rtl="0">
              <a:lnSpc>
                <a:spcPct val="115000"/>
              </a:lnSpc>
              <a:spcBef>
                <a:spcPts val="0"/>
              </a:spcBef>
              <a:spcAft>
                <a:spcPts val="0"/>
              </a:spcAft>
              <a:buNone/>
            </a:pPr>
            <a:endParaRPr sz="1800" b="0">
              <a:solidFill>
                <a:srgbClr val="000000"/>
              </a:solidFill>
            </a:endParaRPr>
          </a:p>
          <a:p>
            <a:pPr marL="0" lvl="0" indent="0" algn="l" rtl="0">
              <a:lnSpc>
                <a:spcPct val="115000"/>
              </a:lnSpc>
              <a:spcBef>
                <a:spcPts val="0"/>
              </a:spcBef>
              <a:spcAft>
                <a:spcPts val="0"/>
              </a:spcAft>
              <a:buNone/>
            </a:pPr>
            <a:r>
              <a:rPr lang="en-US" sz="1800" b="0">
                <a:solidFill>
                  <a:srgbClr val="000000"/>
                </a:solidFill>
              </a:rPr>
              <a:t>Is an interpretation of meaning based on textual clues/evidence?</a:t>
            </a:r>
            <a:endParaRPr sz="1800" b="0">
              <a:solidFill>
                <a:srgbClr val="000000"/>
              </a:solidFill>
            </a:endParaRPr>
          </a:p>
          <a:p>
            <a:pPr marL="0" lvl="0" indent="0" algn="l" rtl="0">
              <a:lnSpc>
                <a:spcPct val="115000"/>
              </a:lnSpc>
              <a:spcBef>
                <a:spcPts val="0"/>
              </a:spcBef>
              <a:spcAft>
                <a:spcPts val="0"/>
              </a:spcAft>
              <a:buNone/>
            </a:pPr>
            <a:endParaRPr sz="1800" b="0">
              <a:solidFill>
                <a:srgbClr val="000000"/>
              </a:solidFill>
            </a:endParaRPr>
          </a:p>
          <a:p>
            <a:pPr marL="0" lvl="0" indent="0" algn="l" rtl="0">
              <a:lnSpc>
                <a:spcPct val="115000"/>
              </a:lnSpc>
              <a:spcBef>
                <a:spcPts val="0"/>
              </a:spcBef>
              <a:spcAft>
                <a:spcPts val="0"/>
              </a:spcAft>
              <a:buNone/>
            </a:pPr>
            <a:r>
              <a:rPr lang="en-US" sz="1800" b="0">
                <a:solidFill>
                  <a:srgbClr val="000000"/>
                </a:solidFill>
              </a:rPr>
              <a:t>Poems, short stories, novels, plays: critiques: most emphasizing character, plot, rising action, climax, theme … ( missing)</a:t>
            </a:r>
            <a:endParaRPr sz="1800" b="0">
              <a:solidFill>
                <a:srgbClr val="000000"/>
              </a:solidFill>
            </a:endParaRPr>
          </a:p>
          <a:p>
            <a:pPr marL="0" lvl="0" indent="0" algn="l" rtl="0">
              <a:lnSpc>
                <a:spcPct val="115000"/>
              </a:lnSpc>
              <a:spcBef>
                <a:spcPts val="0"/>
              </a:spcBef>
              <a:spcAft>
                <a:spcPts val="0"/>
              </a:spcAft>
              <a:buNone/>
            </a:pPr>
            <a:endParaRPr sz="1800" b="0">
              <a:solidFill>
                <a:srgbClr val="000000"/>
              </a:solidFill>
            </a:endParaRPr>
          </a:p>
          <a:p>
            <a:pPr marL="0" lvl="0" indent="0" algn="l" rtl="0">
              <a:lnSpc>
                <a:spcPct val="115000"/>
              </a:lnSpc>
              <a:spcBef>
                <a:spcPts val="0"/>
              </a:spcBef>
              <a:spcAft>
                <a:spcPts val="0"/>
              </a:spcAft>
              <a:buNone/>
            </a:pPr>
            <a:r>
              <a:rPr lang="en-US" sz="1800" b="0">
                <a:solidFill>
                  <a:srgbClr val="000000"/>
                </a:solidFill>
              </a:rPr>
              <a:t>Read in accordance with a particular literary tradition ( close reading, reader response scholarly reading, using a particular interpretive lens/poststructural)</a:t>
            </a:r>
            <a:endParaRPr sz="1800" b="0">
              <a:solidFill>
                <a:srgbClr val="000000"/>
              </a:solidFill>
            </a:endParaRPr>
          </a:p>
          <a:p>
            <a:pPr marL="685800" lvl="0" indent="0" algn="l" rtl="0">
              <a:lnSpc>
                <a:spcPct val="90000"/>
              </a:lnSpc>
              <a:spcBef>
                <a:spcPts val="500"/>
              </a:spcBef>
              <a:spcAft>
                <a:spcPts val="0"/>
              </a:spcAft>
              <a:buNone/>
            </a:pPr>
            <a:endParaRPr/>
          </a:p>
        </p:txBody>
      </p:sp>
      <p:sp>
        <p:nvSpPr>
          <p:cNvPr id="404" name="Google Shape;404;g169003a5c76_1_23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05" name="Google Shape;405;g169003a5c76_1_235" descr="photo of teacher working with teachers"/>
          <p:cNvPicPr preferRelativeResize="0"/>
          <p:nvPr/>
        </p:nvPicPr>
        <p:blipFill>
          <a:blip r:embed="rId3">
            <a:alphaModFix/>
          </a:blip>
          <a:stretch>
            <a:fillRect/>
          </a:stretch>
        </p:blipFill>
        <p:spPr>
          <a:xfrm>
            <a:off x="8173825" y="1940804"/>
            <a:ext cx="2619375" cy="2357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69003a5c76_1_24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9 of 11)</a:t>
            </a:r>
            <a:endParaRPr/>
          </a:p>
        </p:txBody>
      </p:sp>
      <p:sp>
        <p:nvSpPr>
          <p:cNvPr id="411" name="Google Shape;411;g169003a5c76_1_2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None/>
            </a:pPr>
            <a:endParaRPr/>
          </a:p>
          <a:p>
            <a:pPr marL="0" lvl="0" indent="0" algn="l" rtl="0">
              <a:lnSpc>
                <a:spcPct val="90000"/>
              </a:lnSpc>
              <a:spcBef>
                <a:spcPts val="500"/>
              </a:spcBef>
              <a:spcAft>
                <a:spcPts val="0"/>
              </a:spcAft>
              <a:buNone/>
            </a:pPr>
            <a:r>
              <a:rPr lang="en-US"/>
              <a:t>      Things to Look for as a Writer</a:t>
            </a:r>
            <a:endParaRPr/>
          </a:p>
          <a:p>
            <a:pPr marL="685800" lvl="0" indent="0" algn="l" rtl="0">
              <a:lnSpc>
                <a:spcPct val="90000"/>
              </a:lnSpc>
              <a:spcBef>
                <a:spcPts val="500"/>
              </a:spcBef>
              <a:spcAft>
                <a:spcPts val="0"/>
              </a:spcAft>
              <a:buNone/>
            </a:pPr>
            <a:endParaRPr/>
          </a:p>
          <a:p>
            <a:pPr marL="685800" lvl="1" indent="-205740" algn="l" rtl="0">
              <a:spcBef>
                <a:spcPts val="500"/>
              </a:spcBef>
              <a:spcAft>
                <a:spcPts val="0"/>
              </a:spcAft>
              <a:buSzPct val="100000"/>
              <a:buChar char="-"/>
            </a:pPr>
            <a:r>
              <a:rPr lang="en-US"/>
              <a:t>Who is the audience?</a:t>
            </a:r>
            <a:endParaRPr/>
          </a:p>
          <a:p>
            <a:pPr marL="685800" lvl="1" indent="-205740" algn="l" rtl="0">
              <a:spcBef>
                <a:spcPts val="500"/>
              </a:spcBef>
              <a:spcAft>
                <a:spcPts val="0"/>
              </a:spcAft>
              <a:buSzPct val="100000"/>
              <a:buChar char="-"/>
            </a:pPr>
            <a:r>
              <a:rPr lang="en-US"/>
              <a:t>Theme-Life Lesson</a:t>
            </a:r>
            <a:endParaRPr/>
          </a:p>
          <a:p>
            <a:pPr marL="685800" lvl="1" indent="-205740" algn="l" rtl="0">
              <a:spcBef>
                <a:spcPts val="500"/>
              </a:spcBef>
              <a:spcAft>
                <a:spcPts val="0"/>
              </a:spcAft>
              <a:buSzPct val="100000"/>
              <a:buChar char="-"/>
            </a:pPr>
            <a:r>
              <a:rPr lang="en-US"/>
              <a:t>Mood- General Feeling- (Emoji)</a:t>
            </a:r>
            <a:endParaRPr/>
          </a:p>
          <a:p>
            <a:pPr marL="685800" lvl="1" indent="-205740" algn="l" rtl="0">
              <a:spcBef>
                <a:spcPts val="500"/>
              </a:spcBef>
              <a:spcAft>
                <a:spcPts val="0"/>
              </a:spcAft>
              <a:buSzPct val="100000"/>
              <a:buChar char="-"/>
            </a:pPr>
            <a:r>
              <a:rPr lang="en-US"/>
              <a:t>Tone</a:t>
            </a:r>
            <a:endParaRPr/>
          </a:p>
          <a:p>
            <a:pPr marL="685800" lvl="1" indent="-205740" algn="l" rtl="0">
              <a:spcBef>
                <a:spcPts val="500"/>
              </a:spcBef>
              <a:spcAft>
                <a:spcPts val="0"/>
              </a:spcAft>
              <a:buSzPct val="100000"/>
              <a:buChar char="-"/>
            </a:pPr>
            <a:r>
              <a:rPr lang="en-US"/>
              <a:t>Characterization (static or dynamic)</a:t>
            </a:r>
            <a:endParaRPr/>
          </a:p>
          <a:p>
            <a:pPr marL="685800" lvl="1" indent="-205740" algn="l" rtl="0">
              <a:spcBef>
                <a:spcPts val="500"/>
              </a:spcBef>
              <a:spcAft>
                <a:spcPts val="0"/>
              </a:spcAft>
              <a:buSzPct val="100000"/>
              <a:buChar char="-"/>
            </a:pPr>
            <a:r>
              <a:rPr lang="en-US"/>
              <a:t>Style</a:t>
            </a:r>
            <a:endParaRPr/>
          </a:p>
          <a:p>
            <a:pPr marL="685800" lvl="1" indent="-205740" algn="l" rtl="0">
              <a:spcBef>
                <a:spcPts val="500"/>
              </a:spcBef>
              <a:spcAft>
                <a:spcPts val="0"/>
              </a:spcAft>
              <a:buSzPct val="100000"/>
              <a:buChar char="-"/>
            </a:pPr>
            <a:r>
              <a:rPr lang="en-US"/>
              <a:t>Literary Lens</a:t>
            </a:r>
            <a:endParaRPr/>
          </a:p>
          <a:p>
            <a:pPr marL="685800" lvl="1" indent="-205740" algn="l" rtl="0">
              <a:spcBef>
                <a:spcPts val="500"/>
              </a:spcBef>
              <a:spcAft>
                <a:spcPts val="0"/>
              </a:spcAft>
              <a:buSzPct val="100000"/>
              <a:buChar char="-"/>
            </a:pPr>
            <a:r>
              <a:rPr lang="en-US"/>
              <a:t>Imagery (description, metaphor, simile</a:t>
            </a:r>
            <a:endParaRPr/>
          </a:p>
          <a:p>
            <a:pPr marL="685800" lvl="1" indent="-205740" algn="l" rtl="0">
              <a:spcBef>
                <a:spcPts val="500"/>
              </a:spcBef>
              <a:spcAft>
                <a:spcPts val="0"/>
              </a:spcAft>
              <a:buSzPct val="100000"/>
              <a:buChar char="-"/>
            </a:pPr>
            <a:r>
              <a:rPr lang="en-US"/>
              <a:t>Figuration (symbolism, irony, satire)</a:t>
            </a:r>
            <a:endParaRPr/>
          </a:p>
          <a:p>
            <a:pPr marL="685800" lvl="1" indent="-205740" algn="l" rtl="0">
              <a:spcBef>
                <a:spcPts val="500"/>
              </a:spcBef>
              <a:spcAft>
                <a:spcPts val="0"/>
              </a:spcAft>
              <a:buSzPct val="100000"/>
              <a:buChar char="-"/>
            </a:pPr>
            <a:r>
              <a:rPr lang="en-US"/>
              <a:t>Syntax</a:t>
            </a:r>
            <a:endParaRPr/>
          </a:p>
          <a:p>
            <a:pPr marL="0" lvl="0" indent="0" algn="l" rtl="0">
              <a:lnSpc>
                <a:spcPct val="90000"/>
              </a:lnSpc>
              <a:spcBef>
                <a:spcPts val="500"/>
              </a:spcBef>
              <a:spcAft>
                <a:spcPts val="0"/>
              </a:spcAft>
              <a:buNone/>
            </a:pPr>
            <a:endParaRPr/>
          </a:p>
        </p:txBody>
      </p:sp>
      <p:sp>
        <p:nvSpPr>
          <p:cNvPr id="412" name="Google Shape;412;g169003a5c76_1_24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13" name="Google Shape;413;g169003a5c76_1_242" descr="photo of teacher working with teachers"/>
          <p:cNvPicPr preferRelativeResize="0"/>
          <p:nvPr/>
        </p:nvPicPr>
        <p:blipFill>
          <a:blip r:embed="rId3">
            <a:alphaModFix/>
          </a:blip>
          <a:stretch>
            <a:fillRect/>
          </a:stretch>
        </p:blipFill>
        <p:spPr>
          <a:xfrm>
            <a:off x="8610600" y="2650904"/>
            <a:ext cx="2619375" cy="2357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69003a5c76_1_24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10 of 11)</a:t>
            </a:r>
            <a:endParaRPr/>
          </a:p>
        </p:txBody>
      </p:sp>
      <p:sp>
        <p:nvSpPr>
          <p:cNvPr id="419" name="Google Shape;419;g169003a5c76_1_24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a:t>Reading Like a Mathematician</a:t>
            </a:r>
            <a:endParaRPr/>
          </a:p>
          <a:p>
            <a:pPr marL="228600" lvl="0" indent="0" algn="l" rtl="0">
              <a:lnSpc>
                <a:spcPct val="90000"/>
              </a:lnSpc>
              <a:spcBef>
                <a:spcPts val="0"/>
              </a:spcBef>
              <a:spcAft>
                <a:spcPts val="0"/>
              </a:spcAft>
              <a:buNone/>
            </a:pPr>
            <a:endParaRPr/>
          </a:p>
          <a:p>
            <a:pPr marL="685800" lvl="1" indent="-228600" algn="l" rtl="0">
              <a:lnSpc>
                <a:spcPct val="90000"/>
              </a:lnSpc>
              <a:spcBef>
                <a:spcPts val="500"/>
              </a:spcBef>
              <a:spcAft>
                <a:spcPts val="0"/>
              </a:spcAft>
              <a:buSzPts val="2400"/>
              <a:buChar char="-"/>
            </a:pPr>
            <a:r>
              <a:rPr lang="en-US"/>
              <a:t>Things to consider as you read</a:t>
            </a:r>
            <a:endParaRPr/>
          </a:p>
          <a:p>
            <a:pPr marL="1143000" lvl="2" indent="-228600" algn="l" rtl="0">
              <a:lnSpc>
                <a:spcPct val="90000"/>
              </a:lnSpc>
              <a:spcBef>
                <a:spcPts val="500"/>
              </a:spcBef>
              <a:spcAft>
                <a:spcPts val="0"/>
              </a:spcAft>
              <a:buSzPts val="2000"/>
              <a:buChar char="o"/>
            </a:pPr>
            <a:r>
              <a:rPr lang="en-US"/>
              <a:t>To find the answer to a problem, the abstract truth</a:t>
            </a:r>
            <a:endParaRPr/>
          </a:p>
          <a:p>
            <a:pPr marL="1143000" lvl="2" indent="-228600" algn="l" rtl="0">
              <a:lnSpc>
                <a:spcPct val="90000"/>
              </a:lnSpc>
              <a:spcBef>
                <a:spcPts val="500"/>
              </a:spcBef>
              <a:spcAft>
                <a:spcPts val="0"/>
              </a:spcAft>
              <a:buSzPts val="2000"/>
              <a:buChar char="o"/>
            </a:pPr>
            <a:r>
              <a:rPr lang="en-US"/>
              <a:t>Logical, accurate solutions produce truth to answers</a:t>
            </a:r>
            <a:endParaRPr/>
          </a:p>
          <a:p>
            <a:pPr marL="1143000" lvl="2" indent="-228600" algn="l" rtl="0">
              <a:lnSpc>
                <a:spcPct val="90000"/>
              </a:lnSpc>
              <a:spcBef>
                <a:spcPts val="500"/>
              </a:spcBef>
              <a:spcAft>
                <a:spcPts val="0"/>
              </a:spcAft>
              <a:buSzPts val="2000"/>
              <a:buChar char="o"/>
            </a:pPr>
            <a:r>
              <a:rPr lang="en-US"/>
              <a:t>Every word should be read carefully and texts should be reread</a:t>
            </a:r>
            <a:endParaRPr/>
          </a:p>
          <a:p>
            <a:pPr marL="1143000" lvl="2" indent="-228600" algn="l" rtl="0">
              <a:lnSpc>
                <a:spcPct val="90000"/>
              </a:lnSpc>
              <a:spcBef>
                <a:spcPts val="500"/>
              </a:spcBef>
              <a:spcAft>
                <a:spcPts val="0"/>
              </a:spcAft>
              <a:buSzPts val="2000"/>
              <a:buChar char="o"/>
            </a:pPr>
            <a:r>
              <a:rPr lang="en-US"/>
              <a:t>Reading order changes (not always left to right)</a:t>
            </a:r>
            <a:endParaRPr/>
          </a:p>
        </p:txBody>
      </p:sp>
      <p:sp>
        <p:nvSpPr>
          <p:cNvPr id="420" name="Google Shape;420;g169003a5c76_1_24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21" name="Google Shape;421;g169003a5c76_1_249" descr="clipart with a girl and math symbols"/>
          <p:cNvPicPr preferRelativeResize="0"/>
          <p:nvPr/>
        </p:nvPicPr>
        <p:blipFill>
          <a:blip r:embed="rId3">
            <a:alphaModFix/>
          </a:blip>
          <a:stretch>
            <a:fillRect/>
          </a:stretch>
        </p:blipFill>
        <p:spPr>
          <a:xfrm>
            <a:off x="7771013" y="4175175"/>
            <a:ext cx="2181225" cy="2095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69003a5c76_1_25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THE FOUR LENSES (Part 11 of 11)</a:t>
            </a:r>
            <a:endParaRPr/>
          </a:p>
        </p:txBody>
      </p:sp>
      <p:sp>
        <p:nvSpPr>
          <p:cNvPr id="427" name="Google Shape;427;g169003a5c76_1_256"/>
          <p:cNvSpPr txBox="1">
            <a:spLocks noGrp="1"/>
          </p:cNvSpPr>
          <p:nvPr>
            <p:ph type="body" idx="1"/>
          </p:nvPr>
        </p:nvSpPr>
        <p:spPr>
          <a:xfrm>
            <a:off x="838200" y="1801200"/>
            <a:ext cx="10515600" cy="43512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r>
              <a:rPr lang="en-US"/>
              <a:t>Reading Like a Mathematician</a:t>
            </a:r>
            <a:endParaRPr/>
          </a:p>
          <a:p>
            <a:pPr marL="228600" lvl="0" indent="0" algn="l" rtl="0">
              <a:lnSpc>
                <a:spcPct val="90000"/>
              </a:lnSpc>
              <a:spcBef>
                <a:spcPts val="0"/>
              </a:spcBef>
              <a:spcAft>
                <a:spcPts val="0"/>
              </a:spcAft>
              <a:buNone/>
            </a:pPr>
            <a:endParaRPr/>
          </a:p>
          <a:p>
            <a:pPr marL="685800" lvl="1" indent="-228600" algn="l" rtl="0">
              <a:lnSpc>
                <a:spcPct val="90000"/>
              </a:lnSpc>
              <a:spcBef>
                <a:spcPts val="500"/>
              </a:spcBef>
              <a:spcAft>
                <a:spcPts val="0"/>
              </a:spcAft>
              <a:buSzPts val="2400"/>
              <a:buChar char="-"/>
            </a:pPr>
            <a:r>
              <a:rPr lang="en-US"/>
              <a:t>Things to look for as you read</a:t>
            </a:r>
            <a:endParaRPr/>
          </a:p>
          <a:p>
            <a:pPr marL="1143000" lvl="2" indent="-228600" algn="l" rtl="0">
              <a:lnSpc>
                <a:spcPct val="90000"/>
              </a:lnSpc>
              <a:spcBef>
                <a:spcPts val="500"/>
              </a:spcBef>
              <a:spcAft>
                <a:spcPts val="0"/>
              </a:spcAft>
              <a:buSzPts val="2000"/>
              <a:buChar char="o"/>
            </a:pPr>
            <a:r>
              <a:rPr lang="en-US"/>
              <a:t>Numbers</a:t>
            </a:r>
            <a:endParaRPr/>
          </a:p>
          <a:p>
            <a:pPr marL="1143000" lvl="2" indent="-228600" algn="l" rtl="0">
              <a:lnSpc>
                <a:spcPct val="90000"/>
              </a:lnSpc>
              <a:spcBef>
                <a:spcPts val="500"/>
              </a:spcBef>
              <a:spcAft>
                <a:spcPts val="0"/>
              </a:spcAft>
              <a:buSzPts val="2000"/>
              <a:buChar char="o"/>
            </a:pPr>
            <a:r>
              <a:rPr lang="en-US"/>
              <a:t>Formulas</a:t>
            </a:r>
            <a:endParaRPr/>
          </a:p>
          <a:p>
            <a:pPr marL="1143000" lvl="2" indent="-228600" algn="l" rtl="0">
              <a:lnSpc>
                <a:spcPct val="90000"/>
              </a:lnSpc>
              <a:spcBef>
                <a:spcPts val="500"/>
              </a:spcBef>
              <a:spcAft>
                <a:spcPts val="0"/>
              </a:spcAft>
              <a:buSzPts val="2000"/>
              <a:buChar char="o"/>
            </a:pPr>
            <a:r>
              <a:rPr lang="en-US"/>
              <a:t>Units of Measure</a:t>
            </a:r>
            <a:endParaRPr/>
          </a:p>
          <a:p>
            <a:pPr marL="1143000" lvl="2" indent="-228600" algn="l" rtl="0">
              <a:lnSpc>
                <a:spcPct val="90000"/>
              </a:lnSpc>
              <a:spcBef>
                <a:spcPts val="500"/>
              </a:spcBef>
              <a:spcAft>
                <a:spcPts val="0"/>
              </a:spcAft>
              <a:buSzPts val="2000"/>
              <a:buChar char="o"/>
            </a:pPr>
            <a:r>
              <a:rPr lang="en-US"/>
              <a:t>Percentiles</a:t>
            </a:r>
            <a:endParaRPr/>
          </a:p>
          <a:p>
            <a:pPr marL="1143000" lvl="2" indent="-228600" algn="l" rtl="0">
              <a:lnSpc>
                <a:spcPct val="90000"/>
              </a:lnSpc>
              <a:spcBef>
                <a:spcPts val="500"/>
              </a:spcBef>
              <a:spcAft>
                <a:spcPts val="0"/>
              </a:spcAft>
              <a:buSzPts val="2000"/>
              <a:buChar char="o"/>
            </a:pPr>
            <a:r>
              <a:rPr lang="en-US"/>
              <a:t>Charts</a:t>
            </a:r>
            <a:endParaRPr/>
          </a:p>
          <a:p>
            <a:pPr marL="1143000" lvl="2" indent="-228600" algn="l" rtl="0">
              <a:lnSpc>
                <a:spcPct val="90000"/>
              </a:lnSpc>
              <a:spcBef>
                <a:spcPts val="500"/>
              </a:spcBef>
              <a:spcAft>
                <a:spcPts val="0"/>
              </a:spcAft>
              <a:buSzPts val="2000"/>
              <a:buChar char="o"/>
            </a:pPr>
            <a:r>
              <a:rPr lang="en-US"/>
              <a:t>Graphs</a:t>
            </a:r>
            <a:endParaRPr/>
          </a:p>
          <a:p>
            <a:pPr marL="1143000" lvl="2" indent="-228600" algn="l" rtl="0">
              <a:lnSpc>
                <a:spcPct val="90000"/>
              </a:lnSpc>
              <a:spcBef>
                <a:spcPts val="500"/>
              </a:spcBef>
              <a:spcAft>
                <a:spcPts val="0"/>
              </a:spcAft>
              <a:buSzPts val="2000"/>
              <a:buChar char="o"/>
            </a:pPr>
            <a:r>
              <a:rPr lang="en-US"/>
              <a:t>Diagrams</a:t>
            </a:r>
            <a:endParaRPr/>
          </a:p>
          <a:p>
            <a:pPr marL="1143000" lvl="2" indent="-228600" algn="l" rtl="0">
              <a:lnSpc>
                <a:spcPct val="90000"/>
              </a:lnSpc>
              <a:spcBef>
                <a:spcPts val="500"/>
              </a:spcBef>
              <a:spcAft>
                <a:spcPts val="0"/>
              </a:spcAft>
              <a:buSzPts val="2000"/>
              <a:buChar char="o"/>
            </a:pPr>
            <a:r>
              <a:rPr lang="en-US"/>
              <a:t>Data Tables</a:t>
            </a:r>
            <a:endParaRPr/>
          </a:p>
          <a:p>
            <a:pPr marL="1143000" lvl="2" indent="-228600" algn="l" rtl="0">
              <a:lnSpc>
                <a:spcPct val="90000"/>
              </a:lnSpc>
              <a:spcBef>
                <a:spcPts val="500"/>
              </a:spcBef>
              <a:spcAft>
                <a:spcPts val="0"/>
              </a:spcAft>
              <a:buSzPts val="2000"/>
              <a:buChar char="o"/>
            </a:pPr>
            <a:r>
              <a:rPr lang="en-US"/>
              <a:t>Steps/Processes/Procedures</a:t>
            </a:r>
            <a:endParaRPr/>
          </a:p>
        </p:txBody>
      </p:sp>
      <p:sp>
        <p:nvSpPr>
          <p:cNvPr id="428" name="Google Shape;428;g169003a5c76_1_25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29" name="Google Shape;429;g169003a5c76_1_256" descr="clip art of girl with math symbols"/>
          <p:cNvPicPr preferRelativeResize="0"/>
          <p:nvPr/>
        </p:nvPicPr>
        <p:blipFill>
          <a:blip r:embed="rId3">
            <a:alphaModFix/>
          </a:blip>
          <a:stretch>
            <a:fillRect/>
          </a:stretch>
        </p:blipFill>
        <p:spPr>
          <a:xfrm>
            <a:off x="7845775" y="2578751"/>
            <a:ext cx="2181225" cy="2686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69003a5c76_1_263"/>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Tier 1 Instruction</a:t>
            </a:r>
            <a:endParaRPr/>
          </a:p>
        </p:txBody>
      </p:sp>
      <p:sp>
        <p:nvSpPr>
          <p:cNvPr id="436" name="Google Shape;436;g169003a5c76_1_263"/>
          <p:cNvSpPr txBox="1">
            <a:spLocks noGrp="1"/>
          </p:cNvSpPr>
          <p:nvPr>
            <p:ph type="body" idx="1"/>
          </p:nvPr>
        </p:nvSpPr>
        <p:spPr>
          <a:xfrm>
            <a:off x="838200" y="1825625"/>
            <a:ext cx="4848300" cy="43512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Build Background Knowledge</a:t>
            </a:r>
            <a:endParaRPr/>
          </a:p>
          <a:p>
            <a:pPr marL="0" lvl="0" indent="0" algn="l" rtl="0">
              <a:spcBef>
                <a:spcPts val="1000"/>
              </a:spcBef>
              <a:spcAft>
                <a:spcPts val="0"/>
              </a:spcAft>
              <a:buNone/>
            </a:pPr>
            <a:r>
              <a:rPr lang="en-US"/>
              <a:t>Vocabulary/Morphology</a:t>
            </a:r>
            <a:endParaRPr/>
          </a:p>
          <a:p>
            <a:pPr marL="0" lvl="0" indent="0" algn="l" rtl="0">
              <a:spcBef>
                <a:spcPts val="1000"/>
              </a:spcBef>
              <a:spcAft>
                <a:spcPts val="0"/>
              </a:spcAft>
              <a:buNone/>
            </a:pPr>
            <a:r>
              <a:rPr lang="en-US"/>
              <a:t>Reciprocal Teaching</a:t>
            </a:r>
            <a:endParaRPr/>
          </a:p>
          <a:p>
            <a:pPr marL="0" lvl="0" indent="0" algn="l" rtl="0">
              <a:spcBef>
                <a:spcPts val="1000"/>
              </a:spcBef>
              <a:spcAft>
                <a:spcPts val="0"/>
              </a:spcAft>
              <a:buNone/>
            </a:pPr>
            <a:r>
              <a:rPr lang="en-US" u="sng">
                <a:solidFill>
                  <a:schemeClr val="hlink"/>
                </a:solidFill>
                <a:hlinkClick r:id="rId3"/>
              </a:rPr>
              <a:t>DRTA</a:t>
            </a:r>
            <a:endParaRPr/>
          </a:p>
          <a:p>
            <a:pPr marL="0" lvl="0" indent="0" algn="l" rtl="0">
              <a:spcBef>
                <a:spcPts val="1000"/>
              </a:spcBef>
              <a:spcAft>
                <a:spcPts val="0"/>
              </a:spcAft>
              <a:buNone/>
            </a:pPr>
            <a:r>
              <a:rPr lang="en-US"/>
              <a:t>Close Reading/Rereading</a:t>
            </a:r>
            <a:endParaRPr/>
          </a:p>
          <a:p>
            <a:pPr marL="0" lvl="0" indent="0" algn="l" rtl="0">
              <a:spcBef>
                <a:spcPts val="1000"/>
              </a:spcBef>
              <a:spcAft>
                <a:spcPts val="0"/>
              </a:spcAft>
              <a:buNone/>
            </a:pPr>
            <a:r>
              <a:rPr lang="en-US"/>
              <a:t>GIST Statements</a:t>
            </a:r>
            <a:endParaRPr/>
          </a:p>
          <a:p>
            <a:pPr marL="0" lvl="0" indent="0" algn="l" rtl="0">
              <a:spcBef>
                <a:spcPts val="1000"/>
              </a:spcBef>
              <a:spcAft>
                <a:spcPts val="0"/>
              </a:spcAft>
              <a:buNone/>
            </a:pPr>
            <a:r>
              <a:rPr lang="en-US"/>
              <a:t>Challenging/Complex Text</a:t>
            </a:r>
            <a:endParaRPr/>
          </a:p>
          <a:p>
            <a:pPr marL="0" lvl="0" indent="0" algn="l" rtl="0">
              <a:spcBef>
                <a:spcPts val="1000"/>
              </a:spcBef>
              <a:spcAft>
                <a:spcPts val="0"/>
              </a:spcAft>
              <a:buNone/>
            </a:pPr>
            <a:r>
              <a:rPr lang="en-US"/>
              <a:t>Text Sets/Quad Texts (Dr. Sarah Lupo-JMU)</a:t>
            </a:r>
            <a:endParaRPr/>
          </a:p>
          <a:p>
            <a:pPr marL="0" lvl="0" indent="0" algn="l" rtl="0">
              <a:spcBef>
                <a:spcPts val="1000"/>
              </a:spcBef>
              <a:spcAft>
                <a:spcPts val="0"/>
              </a:spcAft>
              <a:buNone/>
            </a:pPr>
            <a:r>
              <a:rPr lang="en-US"/>
              <a:t>Writing &amp; Talking About Reading</a:t>
            </a:r>
            <a:endParaRPr/>
          </a:p>
        </p:txBody>
      </p:sp>
      <p:pic>
        <p:nvPicPr>
          <p:cNvPr id="437" name="Google Shape;437;g169003a5c76_1_263" descr="photo of road sign. Rectangle sign with the top half saying results and bottom half saying excuses. Excuses is crossed out."/>
          <p:cNvPicPr preferRelativeResize="0"/>
          <p:nvPr/>
        </p:nvPicPr>
        <p:blipFill>
          <a:blip r:embed="rId4">
            <a:alphaModFix/>
          </a:blip>
          <a:stretch>
            <a:fillRect/>
          </a:stretch>
        </p:blipFill>
        <p:spPr>
          <a:xfrm>
            <a:off x="6905740" y="1925400"/>
            <a:ext cx="4883434" cy="36625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169003a5c76_1_270"/>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Tier 2 Interventions</a:t>
            </a:r>
            <a:endParaRPr/>
          </a:p>
        </p:txBody>
      </p:sp>
      <p:sp>
        <p:nvSpPr>
          <p:cNvPr id="444" name="Google Shape;444;g169003a5c76_1_270"/>
          <p:cNvSpPr txBox="1">
            <a:spLocks noGrp="1"/>
          </p:cNvSpPr>
          <p:nvPr>
            <p:ph type="body" idx="1"/>
          </p:nvPr>
        </p:nvSpPr>
        <p:spPr>
          <a:xfrm>
            <a:off x="659450" y="1338100"/>
            <a:ext cx="10515600" cy="4837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KWL</a:t>
            </a:r>
            <a:endParaRPr/>
          </a:p>
          <a:p>
            <a:pPr marL="0" lvl="0" indent="0" algn="l" rtl="0">
              <a:spcBef>
                <a:spcPts val="1000"/>
              </a:spcBef>
              <a:spcAft>
                <a:spcPts val="0"/>
              </a:spcAft>
              <a:buNone/>
            </a:pPr>
            <a:r>
              <a:rPr lang="en-US"/>
              <a:t>Vocabulary Work</a:t>
            </a:r>
            <a:endParaRPr/>
          </a:p>
          <a:p>
            <a:pPr marL="0" lvl="0" indent="0" algn="l" rtl="0">
              <a:spcBef>
                <a:spcPts val="1000"/>
              </a:spcBef>
              <a:spcAft>
                <a:spcPts val="0"/>
              </a:spcAft>
              <a:buNone/>
            </a:pPr>
            <a:r>
              <a:rPr lang="en-US"/>
              <a:t>Anticipation Guide</a:t>
            </a:r>
            <a:endParaRPr/>
          </a:p>
          <a:p>
            <a:pPr marL="0" lvl="0" indent="0" algn="l" rtl="0">
              <a:spcBef>
                <a:spcPts val="1000"/>
              </a:spcBef>
              <a:spcAft>
                <a:spcPts val="0"/>
              </a:spcAft>
              <a:buNone/>
            </a:pPr>
            <a:r>
              <a:rPr lang="en-US"/>
              <a:t>Story Walk</a:t>
            </a:r>
            <a:endParaRPr/>
          </a:p>
          <a:p>
            <a:pPr marL="0" lvl="0" indent="0" algn="l" rtl="0">
              <a:spcBef>
                <a:spcPts val="1000"/>
              </a:spcBef>
              <a:spcAft>
                <a:spcPts val="0"/>
              </a:spcAft>
              <a:buNone/>
            </a:pPr>
            <a:r>
              <a:rPr lang="en-US"/>
              <a:t>Reading Guides</a:t>
            </a:r>
            <a:endParaRPr/>
          </a:p>
          <a:p>
            <a:pPr marL="0" lvl="0" indent="0" algn="l" rtl="0">
              <a:spcBef>
                <a:spcPts val="1000"/>
              </a:spcBef>
              <a:spcAft>
                <a:spcPts val="0"/>
              </a:spcAft>
              <a:buNone/>
            </a:pPr>
            <a:r>
              <a:rPr lang="en-US"/>
              <a:t>Chunking</a:t>
            </a:r>
            <a:endParaRPr/>
          </a:p>
          <a:p>
            <a:pPr marL="0" lvl="0" indent="0" algn="l" rtl="0">
              <a:spcBef>
                <a:spcPts val="1000"/>
              </a:spcBef>
              <a:spcAft>
                <a:spcPts val="0"/>
              </a:spcAft>
              <a:buNone/>
            </a:pPr>
            <a:r>
              <a:rPr lang="en-US"/>
              <a:t>DRTA</a:t>
            </a:r>
            <a:endParaRPr/>
          </a:p>
          <a:p>
            <a:pPr marL="0" lvl="0" indent="0" algn="l" rtl="0">
              <a:spcBef>
                <a:spcPts val="1000"/>
              </a:spcBef>
              <a:spcAft>
                <a:spcPts val="0"/>
              </a:spcAft>
              <a:buNone/>
            </a:pPr>
            <a:r>
              <a:rPr lang="en-US"/>
              <a:t>Reciprocal Teaching</a:t>
            </a:r>
            <a:endParaRPr/>
          </a:p>
          <a:p>
            <a:pPr marL="0" lvl="0" indent="0" algn="l" rtl="0">
              <a:spcBef>
                <a:spcPts val="1000"/>
              </a:spcBef>
              <a:spcAft>
                <a:spcPts val="0"/>
              </a:spcAft>
              <a:buNone/>
            </a:pPr>
            <a:r>
              <a:rPr lang="en-US"/>
              <a:t>Talking About Reading</a:t>
            </a:r>
            <a:endParaRPr/>
          </a:p>
          <a:p>
            <a:pPr marL="0" lvl="0" indent="0" algn="l" rtl="0">
              <a:spcBef>
                <a:spcPts val="1000"/>
              </a:spcBef>
              <a:spcAft>
                <a:spcPts val="0"/>
              </a:spcAft>
              <a:buNone/>
            </a:pPr>
            <a:r>
              <a:rPr lang="en-US"/>
              <a:t>Writing/Reflecting About Reading</a:t>
            </a:r>
            <a:endParaRPr/>
          </a:p>
        </p:txBody>
      </p:sp>
      <p:pic>
        <p:nvPicPr>
          <p:cNvPr id="445" name="Google Shape;445;g169003a5c76_1_270" descr="photo of road sign. Rectangle sign with the top half saying results and bottom half saying excuses. Excuses is crossed out."/>
          <p:cNvPicPr preferRelativeResize="0"/>
          <p:nvPr/>
        </p:nvPicPr>
        <p:blipFill>
          <a:blip r:embed="rId3">
            <a:alphaModFix/>
          </a:blip>
          <a:stretch>
            <a:fillRect/>
          </a:stretch>
        </p:blipFill>
        <p:spPr>
          <a:xfrm>
            <a:off x="6905740" y="1925400"/>
            <a:ext cx="4883434" cy="36625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169003a5c76_1_277"/>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Tier 3 Interventions</a:t>
            </a:r>
            <a:endParaRPr/>
          </a:p>
        </p:txBody>
      </p:sp>
      <p:sp>
        <p:nvSpPr>
          <p:cNvPr id="452" name="Google Shape;452;g169003a5c76_1_27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Include Tier 2 Interventions</a:t>
            </a:r>
            <a:endParaRPr/>
          </a:p>
          <a:p>
            <a:pPr marL="0" lvl="0" indent="0" algn="l" rtl="0">
              <a:spcBef>
                <a:spcPts val="1000"/>
              </a:spcBef>
              <a:spcAft>
                <a:spcPts val="0"/>
              </a:spcAft>
              <a:buNone/>
            </a:pPr>
            <a:r>
              <a:rPr lang="en-US"/>
              <a:t>Modeled Fluent Reading- (Introduction)</a:t>
            </a:r>
            <a:endParaRPr/>
          </a:p>
          <a:p>
            <a:pPr marL="0" lvl="0" indent="0" algn="l" rtl="0">
              <a:spcBef>
                <a:spcPts val="1000"/>
              </a:spcBef>
              <a:spcAft>
                <a:spcPts val="0"/>
              </a:spcAft>
              <a:buNone/>
            </a:pPr>
            <a:r>
              <a:rPr lang="en-US"/>
              <a:t>Choral Reading</a:t>
            </a:r>
            <a:endParaRPr/>
          </a:p>
          <a:p>
            <a:pPr marL="0" lvl="0" indent="0" algn="l" rtl="0">
              <a:spcBef>
                <a:spcPts val="1000"/>
              </a:spcBef>
              <a:spcAft>
                <a:spcPts val="0"/>
              </a:spcAft>
              <a:buNone/>
            </a:pPr>
            <a:r>
              <a:rPr lang="en-US"/>
              <a:t>Close Reading</a:t>
            </a:r>
            <a:endParaRPr/>
          </a:p>
          <a:p>
            <a:pPr marL="0" lvl="0" indent="0" algn="l" rtl="0">
              <a:spcBef>
                <a:spcPts val="1000"/>
              </a:spcBef>
              <a:spcAft>
                <a:spcPts val="0"/>
              </a:spcAft>
              <a:buNone/>
            </a:pPr>
            <a:r>
              <a:rPr lang="en-US"/>
              <a:t>Paired Reading</a:t>
            </a:r>
            <a:endParaRPr/>
          </a:p>
          <a:p>
            <a:pPr marL="0" lvl="0" indent="0" algn="l" rtl="0">
              <a:spcBef>
                <a:spcPts val="1000"/>
              </a:spcBef>
              <a:spcAft>
                <a:spcPts val="0"/>
              </a:spcAft>
              <a:buNone/>
            </a:pPr>
            <a:r>
              <a:rPr lang="en-US"/>
              <a:t>Save questions to end of 1st or 2nd read</a:t>
            </a:r>
            <a:endParaRPr/>
          </a:p>
          <a:p>
            <a:pPr marL="0" lvl="0" indent="0" algn="l" rtl="0">
              <a:spcBef>
                <a:spcPts val="1000"/>
              </a:spcBef>
              <a:spcAft>
                <a:spcPts val="0"/>
              </a:spcAft>
              <a:buNone/>
            </a:pPr>
            <a:r>
              <a:rPr lang="en-US"/>
              <a:t>Sentence frames for academic discussions</a:t>
            </a:r>
            <a:endParaRPr/>
          </a:p>
          <a:p>
            <a:pPr marL="0" lvl="0" indent="0" algn="l" rtl="0">
              <a:spcBef>
                <a:spcPts val="1000"/>
              </a:spcBef>
              <a:spcAft>
                <a:spcPts val="0"/>
              </a:spcAft>
              <a:buNone/>
            </a:pPr>
            <a:endParaRPr/>
          </a:p>
        </p:txBody>
      </p:sp>
      <p:pic>
        <p:nvPicPr>
          <p:cNvPr id="453" name="Google Shape;453;g169003a5c76_1_277" descr="photo of road sign. Rectangle sign with the top half saying results and bottom half saying excuses. Excuses is crossed out."/>
          <p:cNvPicPr preferRelativeResize="0"/>
          <p:nvPr/>
        </p:nvPicPr>
        <p:blipFill>
          <a:blip r:embed="rId3">
            <a:alphaModFix/>
          </a:blip>
          <a:stretch>
            <a:fillRect/>
          </a:stretch>
        </p:blipFill>
        <p:spPr>
          <a:xfrm>
            <a:off x="7923150" y="2055550"/>
            <a:ext cx="3903401" cy="2927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69003a5c76_1_29"/>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5400"/>
              <a:t>Adolescent Reading Research</a:t>
            </a:r>
            <a:endParaRPr sz="5400"/>
          </a:p>
        </p:txBody>
      </p:sp>
      <p:sp>
        <p:nvSpPr>
          <p:cNvPr id="184" name="Google Shape;184;g169003a5c76_1_2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None/>
            </a:pPr>
            <a:r>
              <a:rPr lang="en-US" sz="1507" b="0" dirty="0">
                <a:solidFill>
                  <a:srgbClr val="000000"/>
                </a:solidFill>
                <a:latin typeface="Arial"/>
                <a:ea typeface="Arial"/>
                <a:cs typeface="Arial"/>
                <a:sym typeface="Arial"/>
              </a:rPr>
              <a:t> </a:t>
            </a:r>
            <a:r>
              <a:rPr lang="en-US" sz="2307" b="0" dirty="0">
                <a:solidFill>
                  <a:schemeClr val="tx1"/>
                </a:solidFill>
                <a:latin typeface="Times New Roman" panose="02020603050405020304" pitchFamily="18" charset="0"/>
                <a:ea typeface="Arial"/>
                <a:cs typeface="Times New Roman" panose="02020603050405020304" pitchFamily="18" charset="0"/>
                <a:sym typeface="Arial"/>
              </a:rPr>
              <a:t>"WWC | Providing Reading Interventions for Students in Grades 4–9." 13 Apr. 2022, </a:t>
            </a:r>
            <a:r>
              <a:rPr lang="en-US" sz="2307" b="0" u="sng" dirty="0">
                <a:solidFill>
                  <a:schemeClr val="tx1"/>
                </a:solidFill>
                <a:latin typeface="Times New Roman" panose="02020603050405020304" pitchFamily="18" charset="0"/>
                <a:ea typeface="Arial"/>
                <a:cs typeface="Times New Roman" panose="02020603050405020304" pitchFamily="18" charset="0"/>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https://ies.ed.gov/ncee/wwc/PracticeGuide/29</a:t>
            </a:r>
            <a:r>
              <a:rPr lang="en-US" sz="2307" b="0" dirty="0">
                <a:solidFill>
                  <a:schemeClr val="tx1"/>
                </a:solidFill>
                <a:latin typeface="Times New Roman" panose="02020603050405020304" pitchFamily="18" charset="0"/>
                <a:ea typeface="Arial"/>
                <a:cs typeface="Times New Roman" panose="02020603050405020304" pitchFamily="18" charset="0"/>
                <a:sym typeface="Arial"/>
              </a:rPr>
              <a:t>. Accessed 18 Jul. 2022.</a:t>
            </a:r>
            <a:endParaRPr sz="2307" b="0" dirty="0">
              <a:solidFill>
                <a:schemeClr val="tx1"/>
              </a:solidFill>
              <a:latin typeface="Times New Roman" panose="02020603050405020304" pitchFamily="18" charset="0"/>
              <a:ea typeface="Arial"/>
              <a:cs typeface="Times New Roman" panose="02020603050405020304" pitchFamily="18" charset="0"/>
              <a:sym typeface="Arial"/>
            </a:endParaRPr>
          </a:p>
          <a:p>
            <a:pPr marL="0" lvl="0" indent="0" algn="l" rtl="0">
              <a:lnSpc>
                <a:spcPct val="100000"/>
              </a:lnSpc>
              <a:spcBef>
                <a:spcPts val="0"/>
              </a:spcBef>
              <a:spcAft>
                <a:spcPts val="0"/>
              </a:spcAft>
              <a:buNone/>
            </a:pPr>
            <a:endParaRPr sz="2307" b="0" dirty="0">
              <a:solidFill>
                <a:schemeClr val="tx1"/>
              </a:solidFill>
              <a:latin typeface="Times New Roman" panose="02020603050405020304" pitchFamily="18" charset="0"/>
              <a:ea typeface="Arial"/>
              <a:cs typeface="Times New Roman" panose="02020603050405020304" pitchFamily="18" charset="0"/>
              <a:sym typeface="Arial"/>
            </a:endParaRPr>
          </a:p>
          <a:p>
            <a:pPr marL="0" lvl="0" indent="0" algn="l" rtl="0">
              <a:spcBef>
                <a:spcPts val="1000"/>
              </a:spcBef>
              <a:spcAft>
                <a:spcPts val="0"/>
              </a:spcAft>
              <a:buNone/>
            </a:pPr>
            <a:r>
              <a:rPr lang="en-US" sz="2307" dirty="0">
                <a:solidFill>
                  <a:schemeClr val="tx1"/>
                </a:solidFill>
                <a:latin typeface="Times New Roman" panose="02020603050405020304" pitchFamily="18" charset="0"/>
                <a:cs typeface="Times New Roman" panose="02020603050405020304" pitchFamily="18" charset="0"/>
              </a:rPr>
              <a:t>Recommendation #3 Part A Build students’ world and word knowledge so they can make sense of the text. Pages 22-37</a:t>
            </a:r>
            <a:endParaRPr sz="2307"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endParaRPr sz="2307"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r>
              <a:rPr lang="en-US" sz="2307" dirty="0">
                <a:solidFill>
                  <a:schemeClr val="tx1"/>
                </a:solidFill>
                <a:latin typeface="Times New Roman" panose="02020603050405020304" pitchFamily="18" charset="0"/>
                <a:cs typeface="Times New Roman" panose="02020603050405020304" pitchFamily="18" charset="0"/>
              </a:rPr>
              <a:t>Recommendation #3 Part B Consistently provide students with opportunities to ask and answer questions to better understand the text they read. Pages 37-47</a:t>
            </a:r>
            <a:endParaRPr sz="2307"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endParaRPr sz="2307"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r>
              <a:rPr lang="en-US" sz="2307" dirty="0">
                <a:solidFill>
                  <a:schemeClr val="tx1"/>
                </a:solidFill>
                <a:latin typeface="Times New Roman" panose="02020603050405020304" pitchFamily="18" charset="0"/>
                <a:cs typeface="Times New Roman" panose="02020603050405020304" pitchFamily="18" charset="0"/>
              </a:rPr>
              <a:t>Recommendation #3 Part C Teach students a routine for determining the gist of a short section of text. Pages 48- 58</a:t>
            </a:r>
            <a:endParaRPr sz="2307"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endParaRPr sz="2307"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r>
              <a:rPr lang="en-US" sz="2307" dirty="0">
                <a:solidFill>
                  <a:schemeClr val="tx1"/>
                </a:solidFill>
                <a:latin typeface="Times New Roman" panose="02020603050405020304" pitchFamily="18" charset="0"/>
                <a:cs typeface="Times New Roman" panose="02020603050405020304" pitchFamily="18" charset="0"/>
              </a:rPr>
              <a:t>Recommendation #3 Part D Teach students to monitor their comprehension as they read. Pages 59-64</a:t>
            </a:r>
            <a:endParaRPr sz="2307"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0"/>
              </a:spcAft>
              <a:buNone/>
            </a:pPr>
            <a:endParaRPr sz="1800" dirty="0">
              <a:solidFill>
                <a:srgbClr val="004E95"/>
              </a:solidFill>
            </a:endParaRPr>
          </a:p>
        </p:txBody>
      </p:sp>
      <p:sp>
        <p:nvSpPr>
          <p:cNvPr id="185" name="Google Shape;185;g169003a5c76_1_29"/>
          <p:cNvSpPr txBox="1">
            <a:spLocks noGrp="1"/>
          </p:cNvSpPr>
          <p:nvPr>
            <p:ph type="sldNum" idx="12"/>
          </p:nvPr>
        </p:nvSpPr>
        <p:spPr>
          <a:xfrm>
            <a:off x="8610600" y="6356350"/>
            <a:ext cx="101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169003a5c76_1_284"/>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Now that you have read through the lens of a historian, scientist, mathematician, or writer…</a:t>
            </a:r>
            <a:endParaRPr/>
          </a:p>
        </p:txBody>
      </p:sp>
      <p:sp>
        <p:nvSpPr>
          <p:cNvPr id="460" name="Google Shape;460;g169003a5c76_1_284"/>
          <p:cNvSpPr txBox="1">
            <a:spLocks noGrp="1"/>
          </p:cNvSpPr>
          <p:nvPr>
            <p:ph type="body" idx="1"/>
          </p:nvPr>
        </p:nvSpPr>
        <p:spPr>
          <a:xfrm>
            <a:off x="838200" y="2161400"/>
            <a:ext cx="10515600" cy="3365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Complete a problem-based learning activity</a:t>
            </a:r>
            <a:endParaRPr/>
          </a:p>
          <a:p>
            <a:pPr marL="0" lvl="0" indent="0" algn="l" rtl="0">
              <a:spcBef>
                <a:spcPts val="1000"/>
              </a:spcBef>
              <a:spcAft>
                <a:spcPts val="0"/>
              </a:spcAft>
              <a:buNone/>
            </a:pPr>
            <a:r>
              <a:rPr lang="en-US"/>
              <a:t>Write a reflection.</a:t>
            </a:r>
            <a:endParaRPr/>
          </a:p>
          <a:p>
            <a:pPr marL="0" lvl="0" indent="0" algn="l" rtl="0">
              <a:spcBef>
                <a:spcPts val="1000"/>
              </a:spcBef>
              <a:spcAft>
                <a:spcPts val="0"/>
              </a:spcAft>
              <a:buNone/>
            </a:pPr>
            <a:r>
              <a:rPr lang="en-US"/>
              <a:t>Participate in a discussion or Socratic Seminar</a:t>
            </a:r>
            <a:endParaRPr/>
          </a:p>
        </p:txBody>
      </p:sp>
      <p:pic>
        <p:nvPicPr>
          <p:cNvPr id="461" name="Google Shape;461;g169003a5c76_1_284" descr="circle with academic related clip art within it"/>
          <p:cNvPicPr preferRelativeResize="0"/>
          <p:nvPr/>
        </p:nvPicPr>
        <p:blipFill>
          <a:blip r:embed="rId3">
            <a:alphaModFix/>
          </a:blip>
          <a:stretch>
            <a:fillRect/>
          </a:stretch>
        </p:blipFill>
        <p:spPr>
          <a:xfrm>
            <a:off x="4578625" y="3927175"/>
            <a:ext cx="2626725" cy="25384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169003a5c76_1_291"/>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Problem-Based Learning Example</a:t>
            </a:r>
            <a:endParaRPr/>
          </a:p>
        </p:txBody>
      </p:sp>
      <p:sp>
        <p:nvSpPr>
          <p:cNvPr id="468" name="Google Shape;468;g169003a5c76_1_291"/>
          <p:cNvSpPr txBox="1">
            <a:spLocks noGrp="1"/>
          </p:cNvSpPr>
          <p:nvPr>
            <p:ph type="body" idx="1"/>
          </p:nvPr>
        </p:nvSpPr>
        <p:spPr>
          <a:xfrm>
            <a:off x="838200" y="1413850"/>
            <a:ext cx="10515600" cy="4972800"/>
          </a:xfrm>
          <a:prstGeom prst="rect">
            <a:avLst/>
          </a:prstGeom>
        </p:spPr>
        <p:txBody>
          <a:bodyPr spcFirstLastPara="1" wrap="square" lIns="91425" tIns="45700" rIns="91425" bIns="45700" anchor="t" anchorCtr="0">
            <a:normAutofit fontScale="700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r>
              <a:rPr lang="en-US" sz="4075"/>
              <a:t>In order to promote tourism, a group of Virginia Beach hotel owners</a:t>
            </a:r>
            <a:endParaRPr sz="4075"/>
          </a:p>
          <a:p>
            <a:pPr marL="0" lvl="0" indent="0" algn="l" rtl="0">
              <a:spcBef>
                <a:spcPts val="1000"/>
              </a:spcBef>
              <a:spcAft>
                <a:spcPts val="0"/>
              </a:spcAft>
              <a:buNone/>
            </a:pPr>
            <a:r>
              <a:rPr lang="en-US" sz="4075"/>
              <a:t>wants to create a program to eliminate sharks from the coastal waters.</a:t>
            </a:r>
            <a:endParaRPr sz="4075"/>
          </a:p>
          <a:p>
            <a:pPr marL="0" lvl="0" indent="0" algn="l" rtl="0">
              <a:spcBef>
                <a:spcPts val="1000"/>
              </a:spcBef>
              <a:spcAft>
                <a:spcPts val="0"/>
              </a:spcAft>
              <a:buNone/>
            </a:pPr>
            <a:r>
              <a:rPr lang="en-US" sz="4075"/>
              <a:t>Marine biologists and shark lovers are outraged. Because of your skills</a:t>
            </a:r>
            <a:endParaRPr sz="4075"/>
          </a:p>
          <a:p>
            <a:pPr marL="0" lvl="0" indent="0" algn="l" rtl="0">
              <a:spcBef>
                <a:spcPts val="1000"/>
              </a:spcBef>
              <a:spcAft>
                <a:spcPts val="0"/>
              </a:spcAft>
              <a:buNone/>
            </a:pPr>
            <a:r>
              <a:rPr lang="en-US" sz="4075"/>
              <a:t>as a public relations expert, you have been recruited by both sides to</a:t>
            </a:r>
            <a:endParaRPr sz="4075"/>
          </a:p>
          <a:p>
            <a:pPr marL="0" lvl="0" indent="0" algn="l" rtl="0">
              <a:spcBef>
                <a:spcPts val="1000"/>
              </a:spcBef>
              <a:spcAft>
                <a:spcPts val="0"/>
              </a:spcAft>
              <a:buNone/>
            </a:pPr>
            <a:r>
              <a:rPr lang="en-US" sz="4075"/>
              <a:t>create a public service message to get support from the public. What</a:t>
            </a:r>
            <a:endParaRPr sz="4075"/>
          </a:p>
          <a:p>
            <a:pPr marL="0" lvl="0" indent="0" algn="l" rtl="0">
              <a:spcBef>
                <a:spcPts val="1000"/>
              </a:spcBef>
              <a:spcAft>
                <a:spcPts val="0"/>
              </a:spcAft>
              <a:buNone/>
            </a:pPr>
            <a:r>
              <a:rPr lang="en-US" sz="4075"/>
              <a:t>side do you choose? How will you convince people to support your side?</a:t>
            </a:r>
            <a:endParaRPr sz="4075"/>
          </a:p>
          <a:p>
            <a:pPr marL="0" lvl="0" indent="0" algn="l" rtl="0">
              <a:spcBef>
                <a:spcPts val="1000"/>
              </a:spcBef>
              <a:spcAft>
                <a:spcPts val="0"/>
              </a:spcAft>
              <a:buNone/>
            </a:pPr>
            <a:r>
              <a:rPr lang="en-US" sz="4075"/>
              <a:t>What evidence will you choose to support your client's opinions?</a:t>
            </a:r>
            <a:endParaRPr sz="4075"/>
          </a:p>
          <a:p>
            <a:pPr marL="0" lvl="0" indent="0" algn="l" rtl="0">
              <a:spcBef>
                <a:spcPts val="1000"/>
              </a:spcBef>
              <a:spcAft>
                <a:spcPts val="0"/>
              </a:spcAft>
              <a:buNone/>
            </a:pPr>
            <a:r>
              <a:rPr lang="en-US" sz="4075"/>
              <a:t>Your message will go to the public (your classmates).</a:t>
            </a:r>
            <a:endParaRPr sz="4075"/>
          </a:p>
          <a:p>
            <a:pPr marL="0" lvl="0" indent="0" algn="l" rtl="0">
              <a:spcBef>
                <a:spcPts val="1000"/>
              </a:spcBef>
              <a:spcAft>
                <a:spcPts val="0"/>
              </a:spcAft>
              <a:buNone/>
            </a:pPr>
            <a:endParaRPr sz="3915"/>
          </a:p>
          <a:p>
            <a:pPr marL="0" lvl="0" indent="0" algn="l" rtl="0">
              <a:spcBef>
                <a:spcPts val="10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169003a5c76_1_297"/>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Problem-Based Learning Example</a:t>
            </a:r>
            <a:endParaRPr/>
          </a:p>
        </p:txBody>
      </p:sp>
      <p:sp>
        <p:nvSpPr>
          <p:cNvPr id="475" name="Google Shape;475;g169003a5c76_1_297"/>
          <p:cNvSpPr txBox="1">
            <a:spLocks noGrp="1"/>
          </p:cNvSpPr>
          <p:nvPr>
            <p:ph type="body" idx="1"/>
          </p:nvPr>
        </p:nvSpPr>
        <p:spPr>
          <a:xfrm>
            <a:off x="838200" y="1413850"/>
            <a:ext cx="10515600" cy="49728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endParaRPr sz="3915"/>
          </a:p>
          <a:p>
            <a:pPr marL="0" lvl="0" indent="0" algn="l" rtl="0">
              <a:spcBef>
                <a:spcPts val="1000"/>
              </a:spcBef>
              <a:spcAft>
                <a:spcPts val="0"/>
              </a:spcAft>
              <a:buNone/>
            </a:pPr>
            <a:r>
              <a:rPr lang="en-US" sz="3915"/>
              <a:t>Afterward, the best project will decide the fate of the sharks.</a:t>
            </a:r>
            <a:endParaRPr sz="3915"/>
          </a:p>
          <a:p>
            <a:pPr marL="0" lvl="0" indent="0" algn="l" rtl="0">
              <a:spcBef>
                <a:spcPts val="1000"/>
              </a:spcBef>
              <a:spcAft>
                <a:spcPts val="0"/>
              </a:spcAft>
              <a:buNone/>
            </a:pPr>
            <a:endParaRPr sz="3915"/>
          </a:p>
          <a:p>
            <a:pPr marL="0" lvl="0" indent="0" algn="l" rtl="0">
              <a:spcBef>
                <a:spcPts val="1000"/>
              </a:spcBef>
              <a:spcAft>
                <a:spcPts val="0"/>
              </a:spcAft>
              <a:buNone/>
            </a:pPr>
            <a:r>
              <a:rPr lang="en-US" sz="3915"/>
              <a:t>You have one hour, your devices, and each other to create your</a:t>
            </a:r>
            <a:endParaRPr sz="3915"/>
          </a:p>
          <a:p>
            <a:pPr marL="0" lvl="0" indent="0" algn="l" rtl="0">
              <a:spcBef>
                <a:spcPts val="1000"/>
              </a:spcBef>
              <a:spcAft>
                <a:spcPts val="0"/>
              </a:spcAft>
              <a:buNone/>
            </a:pPr>
            <a:r>
              <a:rPr lang="en-US" sz="3915"/>
              <a:t>message. Unleash your creativity.</a:t>
            </a:r>
            <a:endParaRPr sz="3915"/>
          </a:p>
          <a:p>
            <a:pPr marL="0" lvl="0" indent="0" algn="l" rtl="0">
              <a:spcBef>
                <a:spcPts val="1000"/>
              </a:spcBef>
              <a:spcAft>
                <a:spcPts val="0"/>
              </a:spcAft>
              <a:buNone/>
            </a:pPr>
            <a:endParaRPr sz="3915"/>
          </a:p>
          <a:p>
            <a:pPr marL="0" lvl="0" indent="0" algn="l" rtl="0">
              <a:spcBef>
                <a:spcPts val="1000"/>
              </a:spcBef>
              <a:spcAft>
                <a:spcPts val="0"/>
              </a:spcAft>
              <a:buNone/>
            </a:pPr>
            <a:r>
              <a:rPr lang="en-US" sz="3915"/>
              <a:t>Attach all work to this assignment. Share all files with your group members.</a:t>
            </a:r>
            <a:endParaRPr sz="3915"/>
          </a:p>
          <a:p>
            <a:pPr marL="0" lvl="0" indent="0" algn="l" rtl="0">
              <a:spcBef>
                <a:spcPts val="1000"/>
              </a:spcBef>
              <a:spcAft>
                <a:spcPts val="0"/>
              </a:spcAft>
              <a:buNone/>
            </a:pPr>
            <a:endParaRPr sz="3915"/>
          </a:p>
          <a:p>
            <a:pPr marL="0" lvl="0" indent="0" algn="l" rtl="0">
              <a:spcBef>
                <a:spcPts val="100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69003a5c76_1_303"/>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Socratic Seminar</a:t>
            </a:r>
            <a:endParaRPr/>
          </a:p>
        </p:txBody>
      </p:sp>
      <p:sp>
        <p:nvSpPr>
          <p:cNvPr id="482" name="Google Shape;482;g169003a5c76_1_30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406400" algn="l" rtl="0">
              <a:spcBef>
                <a:spcPts val="1000"/>
              </a:spcBef>
              <a:spcAft>
                <a:spcPts val="0"/>
              </a:spcAft>
              <a:buSzPts val="2800"/>
              <a:buChar char="•"/>
            </a:pPr>
            <a:r>
              <a:rPr lang="en-US"/>
              <a:t>Explain to students that they will get to participate in a student-centered discussion. </a:t>
            </a:r>
            <a:endParaRPr/>
          </a:p>
          <a:p>
            <a:pPr marL="457200" lvl="0" indent="-406400" algn="l" rtl="0">
              <a:spcBef>
                <a:spcPts val="0"/>
              </a:spcBef>
              <a:spcAft>
                <a:spcPts val="0"/>
              </a:spcAft>
              <a:buSzPts val="2800"/>
              <a:buChar char="•"/>
            </a:pPr>
            <a:r>
              <a:rPr lang="en-US"/>
              <a:t>Create a set of norms.</a:t>
            </a:r>
            <a:endParaRPr/>
          </a:p>
          <a:p>
            <a:pPr marL="457200" lvl="0" indent="-406400" algn="l" rtl="0">
              <a:spcBef>
                <a:spcPts val="0"/>
              </a:spcBef>
              <a:spcAft>
                <a:spcPts val="0"/>
              </a:spcAft>
              <a:buSzPts val="2800"/>
              <a:buChar char="•"/>
            </a:pPr>
            <a:r>
              <a:rPr lang="en-US"/>
              <a:t>Use Socratic Seminar Sentence Starters to guide responses.</a:t>
            </a:r>
            <a:endParaRPr/>
          </a:p>
          <a:p>
            <a:pPr marL="457200" lvl="0" indent="-406400" algn="l" rtl="0">
              <a:spcBef>
                <a:spcPts val="0"/>
              </a:spcBef>
              <a:spcAft>
                <a:spcPts val="0"/>
              </a:spcAft>
              <a:buSzPts val="2800"/>
              <a:buChar char="•"/>
            </a:pPr>
            <a:r>
              <a:rPr lang="en-US"/>
              <a:t>Use generic questions to help create text specific questions.</a:t>
            </a:r>
            <a:endParaRPr/>
          </a:p>
          <a:p>
            <a:pPr marL="457200" lvl="0" indent="-406400" algn="l" rtl="0">
              <a:spcBef>
                <a:spcPts val="0"/>
              </a:spcBef>
              <a:spcAft>
                <a:spcPts val="0"/>
              </a:spcAft>
              <a:buSzPts val="2800"/>
              <a:buChar char="•"/>
            </a:pPr>
            <a:r>
              <a:rPr lang="en-US"/>
              <a:t>Use a checklist to help students observe discussion group members.</a:t>
            </a:r>
            <a:endParaRPr/>
          </a:p>
          <a:p>
            <a:pPr marL="457200" lvl="0" indent="-406400" algn="l" rtl="0">
              <a:spcBef>
                <a:spcPts val="0"/>
              </a:spcBef>
              <a:spcAft>
                <a:spcPts val="0"/>
              </a:spcAft>
              <a:buSzPts val="2800"/>
              <a:buChar char="•"/>
            </a:pPr>
            <a:r>
              <a:rPr lang="en-US"/>
              <a:t>Have students complete a self-reflection.</a:t>
            </a:r>
            <a:endParaRPr/>
          </a:p>
        </p:txBody>
      </p:sp>
      <p:pic>
        <p:nvPicPr>
          <p:cNvPr id="483" name="Google Shape;483;g169003a5c76_1_303" descr="clip art with people and books"/>
          <p:cNvPicPr preferRelativeResize="0"/>
          <p:nvPr/>
        </p:nvPicPr>
        <p:blipFill>
          <a:blip r:embed="rId3">
            <a:alphaModFix/>
          </a:blip>
          <a:stretch>
            <a:fillRect/>
          </a:stretch>
        </p:blipFill>
        <p:spPr>
          <a:xfrm>
            <a:off x="8556000" y="4842525"/>
            <a:ext cx="2667000" cy="1714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169003a5c76_1_310"/>
          <p:cNvSpPr txBox="1">
            <a:spLocks noGrp="1"/>
          </p:cNvSpPr>
          <p:nvPr>
            <p:ph type="title"/>
          </p:nvPr>
        </p:nvSpPr>
        <p:spPr>
          <a:xfrm>
            <a:off x="831850" y="3686177"/>
            <a:ext cx="10515600" cy="1657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3B71"/>
              </a:buClr>
              <a:buSzPts val="5000"/>
              <a:buFont typeface="Times New Roman"/>
              <a:buNone/>
            </a:pPr>
            <a:r>
              <a:rPr lang="en-US" u="sng">
                <a:solidFill>
                  <a:schemeClr val="hlink"/>
                </a:solidFill>
                <a:hlinkClick r:id="rId3"/>
              </a:rPr>
              <a:t>https://whatschoolcouldbe.org/socratic-seminar/</a:t>
            </a:r>
            <a:endParaRPr/>
          </a:p>
        </p:txBody>
      </p:sp>
      <p:sp>
        <p:nvSpPr>
          <p:cNvPr id="489" name="Google Shape;489;g169003a5c76_1_3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490" name="Google Shape;490;g169003a5c76_1_310" descr="VDOE Logo"/>
          <p:cNvPicPr preferRelativeResize="0"/>
          <p:nvPr/>
        </p:nvPicPr>
        <p:blipFill rotWithShape="1">
          <a:blip r:embed="rId4">
            <a:alphaModFix/>
          </a:blip>
          <a:srcRect/>
          <a:stretch/>
        </p:blipFill>
        <p:spPr>
          <a:xfrm>
            <a:off x="309896" y="217955"/>
            <a:ext cx="2531806" cy="843935"/>
          </a:xfrm>
          <a:prstGeom prst="rect">
            <a:avLst/>
          </a:prstGeom>
          <a:noFill/>
          <a:ln>
            <a:noFill/>
          </a:ln>
        </p:spPr>
      </p:pic>
      <p:pic>
        <p:nvPicPr>
          <p:cNvPr id="491" name="Google Shape;491;g169003a5c76_1_310" descr="video screenshot of a socratic seminar">
            <a:hlinkClick r:id="rId3"/>
          </p:cNvPr>
          <p:cNvPicPr preferRelativeResize="0"/>
          <p:nvPr/>
        </p:nvPicPr>
        <p:blipFill>
          <a:blip r:embed="rId5">
            <a:alphaModFix/>
          </a:blip>
          <a:stretch>
            <a:fillRect/>
          </a:stretch>
        </p:blipFill>
        <p:spPr>
          <a:xfrm>
            <a:off x="3337002" y="485775"/>
            <a:ext cx="4912218" cy="338137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69003a5c76_1_317"/>
          <p:cNvSpPr txBox="1">
            <a:spLocks noGrp="1"/>
          </p:cNvSpPr>
          <p:nvPr>
            <p:ph type="title"/>
          </p:nvPr>
        </p:nvSpPr>
        <p:spPr>
          <a:xfrm>
            <a:off x="831850" y="1709738"/>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2400"/>
              <a:t>Give students advance notice that they’ll have the opportunity to debate each other, along with the topic/question (e.g., a student-generated topic, a question from Curiosity Time). Set aside a class period for this student discussion and debate. This video explores a more formal Socratic Seminar. But you can accomplish a lot with occasional short blocks of discussion/debate time (10-20 minutes) among smaller groups of students. These can be done in person or virtually.</a:t>
            </a:r>
            <a:endParaRPr sz="2400"/>
          </a:p>
        </p:txBody>
      </p:sp>
      <p:sp>
        <p:nvSpPr>
          <p:cNvPr id="498" name="Google Shape;498;g169003a5c76_1_317"/>
          <p:cNvSpPr txBox="1">
            <a:spLocks noGrp="1"/>
          </p:cNvSpPr>
          <p:nvPr>
            <p:ph type="body" idx="1"/>
          </p:nvPr>
        </p:nvSpPr>
        <p:spPr>
          <a:xfrm>
            <a:off x="917575" y="374663"/>
            <a:ext cx="10515600" cy="15003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dirty="0">
                <a:solidFill>
                  <a:srgbClr val="0F150D"/>
                </a:solidFill>
              </a:rPr>
              <a:t> </a:t>
            </a:r>
            <a:endParaRPr dirty="0">
              <a:solidFill>
                <a:srgbClr val="0F150D"/>
              </a:solidFill>
            </a:endParaRPr>
          </a:p>
          <a:p>
            <a:pPr marL="0" lvl="0" indent="0" algn="ctr" rtl="0">
              <a:spcBef>
                <a:spcPts val="1000"/>
              </a:spcBef>
              <a:spcAft>
                <a:spcPts val="0"/>
              </a:spcAft>
              <a:buNone/>
            </a:pPr>
            <a:r>
              <a:rPr lang="en-US" sz="4800" dirty="0">
                <a:solidFill>
                  <a:schemeClr val="bg2"/>
                </a:solidFill>
                <a:latin typeface="Times New Roman" panose="02020603050405020304" pitchFamily="18" charset="0"/>
                <a:cs typeface="Times New Roman" panose="02020603050405020304" pitchFamily="18" charset="0"/>
              </a:rPr>
              <a:t>Give Socratic Seminars A Try</a:t>
            </a:r>
            <a:endParaRPr sz="4800" dirty="0">
              <a:solidFill>
                <a:schemeClr val="bg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169003a5c76_1_324"/>
          <p:cNvSpPr txBox="1">
            <a:spLocks noGrp="1"/>
          </p:cNvSpPr>
          <p:nvPr>
            <p:ph type="title"/>
          </p:nvPr>
        </p:nvSpPr>
        <p:spPr>
          <a:xfrm>
            <a:off x="692850" y="320099"/>
            <a:ext cx="10515600" cy="132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3B71"/>
              </a:buClr>
              <a:buSzPct val="113636"/>
              <a:buFont typeface="Times New Roman"/>
              <a:buNone/>
            </a:pPr>
            <a:endParaRPr/>
          </a:p>
          <a:p>
            <a:pPr marL="0" lvl="0" indent="0" algn="l" rtl="0">
              <a:lnSpc>
                <a:spcPct val="90000"/>
              </a:lnSpc>
              <a:spcBef>
                <a:spcPts val="0"/>
              </a:spcBef>
              <a:spcAft>
                <a:spcPts val="0"/>
              </a:spcAft>
              <a:buClr>
                <a:srgbClr val="003B71"/>
              </a:buClr>
              <a:buSzPct val="113636"/>
              <a:buFont typeface="Times New Roman"/>
              <a:buNone/>
            </a:pPr>
            <a:endParaRPr/>
          </a:p>
          <a:p>
            <a:pPr marL="0" lvl="0" indent="0" algn="l" rtl="0">
              <a:lnSpc>
                <a:spcPct val="90000"/>
              </a:lnSpc>
              <a:spcBef>
                <a:spcPts val="0"/>
              </a:spcBef>
              <a:spcAft>
                <a:spcPts val="0"/>
              </a:spcAft>
              <a:buClr>
                <a:srgbClr val="003B71"/>
              </a:buClr>
              <a:buSzPct val="113636"/>
              <a:buFont typeface="Times New Roman"/>
              <a:buNone/>
            </a:pPr>
            <a:endParaRPr/>
          </a:p>
          <a:p>
            <a:pPr marL="0" lvl="0" indent="0" algn="l" rtl="0">
              <a:lnSpc>
                <a:spcPct val="90000"/>
              </a:lnSpc>
              <a:spcBef>
                <a:spcPts val="0"/>
              </a:spcBef>
              <a:spcAft>
                <a:spcPts val="0"/>
              </a:spcAft>
              <a:buClr>
                <a:srgbClr val="003B71"/>
              </a:buClr>
              <a:buSzPct val="113636"/>
              <a:buFont typeface="Times New Roman"/>
              <a:buNone/>
            </a:pPr>
            <a:endParaRPr/>
          </a:p>
          <a:p>
            <a:pPr marL="0" lvl="0" indent="0" algn="l" rtl="0">
              <a:lnSpc>
                <a:spcPct val="90000"/>
              </a:lnSpc>
              <a:spcBef>
                <a:spcPts val="0"/>
              </a:spcBef>
              <a:spcAft>
                <a:spcPts val="0"/>
              </a:spcAft>
              <a:buClr>
                <a:srgbClr val="003B71"/>
              </a:buClr>
              <a:buSzPct val="113636"/>
              <a:buFont typeface="Times New Roman"/>
              <a:buNone/>
            </a:pPr>
            <a:endParaRPr/>
          </a:p>
          <a:p>
            <a:pPr marL="0" lvl="0" indent="0" algn="l" rtl="0">
              <a:lnSpc>
                <a:spcPct val="90000"/>
              </a:lnSpc>
              <a:spcBef>
                <a:spcPts val="0"/>
              </a:spcBef>
              <a:spcAft>
                <a:spcPts val="0"/>
              </a:spcAft>
              <a:buClr>
                <a:srgbClr val="003B71"/>
              </a:buClr>
              <a:buSzPct val="138036"/>
              <a:buFont typeface="Times New Roman"/>
              <a:buNone/>
            </a:pPr>
            <a:r>
              <a:rPr lang="en-US" sz="3622"/>
              <a:t>Resources:</a:t>
            </a:r>
            <a:endParaRPr sz="3622"/>
          </a:p>
          <a:p>
            <a:pPr marL="0" lvl="0" indent="0" algn="l" rtl="0">
              <a:lnSpc>
                <a:spcPct val="90000"/>
              </a:lnSpc>
              <a:spcBef>
                <a:spcPts val="0"/>
              </a:spcBef>
              <a:spcAft>
                <a:spcPts val="0"/>
              </a:spcAft>
              <a:buClr>
                <a:srgbClr val="003B71"/>
              </a:buClr>
              <a:buSzPct val="132352"/>
              <a:buFont typeface="Times New Roman"/>
              <a:buNone/>
            </a:pPr>
            <a:r>
              <a:rPr lang="en-US" sz="3777" u="sng">
                <a:solidFill>
                  <a:schemeClr val="hlink"/>
                </a:solidFill>
                <a:hlinkClick r:id="rId3"/>
              </a:rPr>
              <a:t>Presentation Documents</a:t>
            </a:r>
            <a:endParaRPr/>
          </a:p>
        </p:txBody>
      </p:sp>
      <p:sp>
        <p:nvSpPr>
          <p:cNvPr id="505" name="Google Shape;505;g169003a5c76_1_3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endParaRPr sz="2600"/>
          </a:p>
          <a:p>
            <a:pPr marL="0" lvl="0" indent="0" algn="l" rtl="0">
              <a:lnSpc>
                <a:spcPct val="90000"/>
              </a:lnSpc>
              <a:spcBef>
                <a:spcPts val="0"/>
              </a:spcBef>
              <a:spcAft>
                <a:spcPts val="0"/>
              </a:spcAft>
              <a:buClr>
                <a:srgbClr val="888FA3"/>
              </a:buClr>
              <a:buSzPts val="2400"/>
              <a:buNone/>
            </a:pPr>
            <a:endParaRPr sz="2600"/>
          </a:p>
          <a:p>
            <a:pPr marL="0" lvl="0" indent="0" algn="l" rtl="0">
              <a:lnSpc>
                <a:spcPct val="90000"/>
              </a:lnSpc>
              <a:spcBef>
                <a:spcPts val="0"/>
              </a:spcBef>
              <a:spcAft>
                <a:spcPts val="0"/>
              </a:spcAft>
              <a:buClr>
                <a:srgbClr val="888FA3"/>
              </a:buClr>
              <a:buSzPts val="2400"/>
              <a:buNone/>
            </a:pPr>
            <a:endParaRPr sz="2600"/>
          </a:p>
          <a:p>
            <a:pPr marL="0" lvl="0" indent="0" algn="l" rtl="0">
              <a:lnSpc>
                <a:spcPct val="90000"/>
              </a:lnSpc>
              <a:spcBef>
                <a:spcPts val="0"/>
              </a:spcBef>
              <a:spcAft>
                <a:spcPts val="0"/>
              </a:spcAft>
              <a:buClr>
                <a:srgbClr val="888FA3"/>
              </a:buClr>
              <a:buSzPts val="2400"/>
              <a:buNone/>
            </a:pPr>
            <a:endParaRPr sz="2600"/>
          </a:p>
          <a:p>
            <a:pPr marL="0" lvl="0" indent="0" algn="l" rtl="0">
              <a:lnSpc>
                <a:spcPct val="90000"/>
              </a:lnSpc>
              <a:spcBef>
                <a:spcPts val="0"/>
              </a:spcBef>
              <a:spcAft>
                <a:spcPts val="0"/>
              </a:spcAft>
              <a:buClr>
                <a:srgbClr val="888FA3"/>
              </a:buClr>
              <a:buSzPts val="2400"/>
              <a:buNone/>
            </a:pPr>
            <a:endParaRPr sz="2600"/>
          </a:p>
          <a:p>
            <a:pPr marL="0" lvl="0" indent="0" algn="l" rtl="0">
              <a:lnSpc>
                <a:spcPct val="90000"/>
              </a:lnSpc>
              <a:spcBef>
                <a:spcPts val="0"/>
              </a:spcBef>
              <a:spcAft>
                <a:spcPts val="0"/>
              </a:spcAft>
              <a:buClr>
                <a:srgbClr val="888FA3"/>
              </a:buClr>
              <a:buSzPts val="2400"/>
              <a:buNone/>
            </a:pPr>
            <a:endParaRPr sz="2600"/>
          </a:p>
          <a:p>
            <a:pPr marL="0" lvl="0" indent="0" algn="l" rtl="0">
              <a:lnSpc>
                <a:spcPct val="90000"/>
              </a:lnSpc>
              <a:spcBef>
                <a:spcPts val="0"/>
              </a:spcBef>
              <a:spcAft>
                <a:spcPts val="0"/>
              </a:spcAft>
              <a:buClr>
                <a:srgbClr val="888FA3"/>
              </a:buClr>
              <a:buSzPts val="2400"/>
              <a:buNone/>
            </a:pPr>
            <a:r>
              <a:rPr lang="en-US" sz="2600" b="0"/>
              <a:t>Contact Information:</a:t>
            </a:r>
            <a:endParaRPr sz="2600" b="0"/>
          </a:p>
          <a:p>
            <a:pPr marL="0" lvl="0" indent="0" algn="l" rtl="0">
              <a:lnSpc>
                <a:spcPct val="90000"/>
              </a:lnSpc>
              <a:spcBef>
                <a:spcPts val="0"/>
              </a:spcBef>
              <a:spcAft>
                <a:spcPts val="0"/>
              </a:spcAft>
              <a:buClr>
                <a:srgbClr val="888FA3"/>
              </a:buClr>
              <a:buSzPts val="2400"/>
              <a:buNone/>
            </a:pPr>
            <a:endParaRPr/>
          </a:p>
          <a:p>
            <a:pPr marL="0" lvl="0" indent="0" algn="l" rtl="0">
              <a:lnSpc>
                <a:spcPct val="90000"/>
              </a:lnSpc>
              <a:spcBef>
                <a:spcPts val="0"/>
              </a:spcBef>
              <a:spcAft>
                <a:spcPts val="0"/>
              </a:spcAft>
              <a:buClr>
                <a:srgbClr val="888FA3"/>
              </a:buClr>
              <a:buSzPts val="2400"/>
              <a:buNone/>
            </a:pPr>
            <a:r>
              <a:rPr lang="en-US"/>
              <a:t>Dawn Baber  </a:t>
            </a:r>
            <a:r>
              <a:rPr lang="en-US" u="sng">
                <a:solidFill>
                  <a:schemeClr val="hlink"/>
                </a:solidFill>
                <a:hlinkClick r:id="rId4"/>
              </a:rPr>
              <a:t>dbaber@apps.fluco.org</a:t>
            </a:r>
            <a:r>
              <a:rPr lang="en-US"/>
              <a:t>   </a:t>
            </a:r>
            <a:r>
              <a:rPr lang="en-US" u="sng">
                <a:solidFill>
                  <a:schemeClr val="hlink"/>
                </a:solidFill>
                <a:hlinkClick r:id="rId5"/>
              </a:rPr>
              <a:t>@Dawn_Baber1</a:t>
            </a:r>
            <a:endParaRPr/>
          </a:p>
          <a:p>
            <a:pPr marL="0" lvl="0" indent="0" algn="l" rtl="0">
              <a:lnSpc>
                <a:spcPct val="90000"/>
              </a:lnSpc>
              <a:spcBef>
                <a:spcPts val="0"/>
              </a:spcBef>
              <a:spcAft>
                <a:spcPts val="0"/>
              </a:spcAft>
              <a:buClr>
                <a:srgbClr val="888FA3"/>
              </a:buClr>
              <a:buSzPts val="2400"/>
              <a:buNone/>
            </a:pPr>
            <a:endParaRPr/>
          </a:p>
          <a:p>
            <a:pPr marL="0" lvl="0" indent="0" algn="l" rtl="0">
              <a:lnSpc>
                <a:spcPct val="90000"/>
              </a:lnSpc>
              <a:spcBef>
                <a:spcPts val="0"/>
              </a:spcBef>
              <a:spcAft>
                <a:spcPts val="0"/>
              </a:spcAft>
              <a:buClr>
                <a:srgbClr val="888FA3"/>
              </a:buClr>
              <a:buSzPts val="2400"/>
              <a:buNone/>
            </a:pPr>
            <a:r>
              <a:rPr lang="en-US"/>
              <a:t>Melanie Kennedy  </a:t>
            </a:r>
            <a:r>
              <a:rPr lang="en-US" u="sng">
                <a:solidFill>
                  <a:schemeClr val="hlink"/>
                </a:solidFill>
                <a:hlinkClick r:id="rId6"/>
              </a:rPr>
              <a:t>mkennedy@apps.fluco.org</a:t>
            </a:r>
            <a:r>
              <a:rPr lang="en-US"/>
              <a:t>   </a:t>
            </a:r>
            <a:r>
              <a:rPr lang="en-US" u="sng">
                <a:solidFill>
                  <a:schemeClr val="hlink"/>
                </a:solidFill>
                <a:hlinkClick r:id="rId7"/>
              </a:rPr>
              <a:t>@MelanieCKennedy</a:t>
            </a:r>
            <a:endParaRPr/>
          </a:p>
        </p:txBody>
      </p:sp>
      <p:sp>
        <p:nvSpPr>
          <p:cNvPr id="506" name="Google Shape;506;g169003a5c76_1_324"/>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pic>
        <p:nvPicPr>
          <p:cNvPr id="508" name="Google Shape;508;g169003a5c76_1_324" descr="QR code">
            <a:hlinkClick r:id="rId3"/>
          </p:cNvPr>
          <p:cNvPicPr preferRelativeResize="0"/>
          <p:nvPr/>
        </p:nvPicPr>
        <p:blipFill>
          <a:blip r:embed="rId8">
            <a:alphaModFix/>
          </a:blip>
          <a:stretch>
            <a:fillRect/>
          </a:stretch>
        </p:blipFill>
        <p:spPr>
          <a:xfrm>
            <a:off x="4941850" y="1901950"/>
            <a:ext cx="2017600" cy="20176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169003a5c76_1_332"/>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Further Reading</a:t>
            </a:r>
            <a:endParaRPr/>
          </a:p>
        </p:txBody>
      </p:sp>
      <p:sp>
        <p:nvSpPr>
          <p:cNvPr id="515" name="Google Shape;515;g169003a5c76_1_33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r>
              <a:rPr lang="en-US" u="sng">
                <a:solidFill>
                  <a:schemeClr val="hlink"/>
                </a:solidFill>
                <a:hlinkClick r:id="rId3"/>
              </a:rPr>
              <a:t>What Is Disciplinary Literacy and Why Does It Matter?</a:t>
            </a:r>
            <a:endParaRPr/>
          </a:p>
          <a:p>
            <a:pPr marL="0" lvl="0" indent="0" algn="l" rtl="0">
              <a:spcBef>
                <a:spcPts val="1000"/>
              </a:spcBef>
              <a:spcAft>
                <a:spcPts val="0"/>
              </a:spcAft>
              <a:buNone/>
            </a:pPr>
            <a:r>
              <a:rPr lang="en-US" u="sng">
                <a:solidFill>
                  <a:schemeClr val="hlink"/>
                </a:solidFill>
                <a:hlinkClick r:id="rId3"/>
              </a:rPr>
              <a:t>Timothy Shanahan and Cynthia Shanahan</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u="sng">
                <a:solidFill>
                  <a:schemeClr val="hlink"/>
                </a:solidFill>
                <a:hlinkClick r:id="rId4"/>
              </a:rPr>
              <a:t>Texts, Texts, Texts: A Guide to Analyze Texts for Elementary Students</a:t>
            </a:r>
            <a:endParaRPr/>
          </a:p>
          <a:p>
            <a:pPr marL="0" lvl="0" indent="0" algn="l" rtl="0">
              <a:spcBef>
                <a:spcPts val="1000"/>
              </a:spcBef>
              <a:spcAft>
                <a:spcPts val="0"/>
              </a:spcAft>
              <a:buNone/>
            </a:pPr>
            <a:r>
              <a:rPr lang="en-US" u="sng">
                <a:solidFill>
                  <a:schemeClr val="hlink"/>
                </a:solidFill>
                <a:hlinkClick r:id="rId4"/>
              </a:rPr>
              <a:t>D. Ray Reutzel, Parker C. Fawson</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516" name="Google Shape;516;g169003a5c76_1_332" descr="VDOE Logo"/>
          <p:cNvPicPr preferRelativeResize="0"/>
          <p:nvPr/>
        </p:nvPicPr>
        <p:blipFill rotWithShape="1">
          <a:blip r:embed="rId5">
            <a:alphaModFix/>
          </a:blip>
          <a:srcRect/>
          <a:stretch/>
        </p:blipFill>
        <p:spPr>
          <a:xfrm>
            <a:off x="9459307" y="5591565"/>
            <a:ext cx="2531807" cy="84393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169003a5c76_1_339"/>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a:t>
            </a:r>
            <a:endParaRPr/>
          </a:p>
        </p:txBody>
      </p:sp>
      <p:sp>
        <p:nvSpPr>
          <p:cNvPr id="523" name="Google Shape;523;g169003a5c76_1_339"/>
          <p:cNvSpPr txBox="1">
            <a:spLocks noGrp="1"/>
          </p:cNvSpPr>
          <p:nvPr>
            <p:ph type="body" idx="1"/>
          </p:nvPr>
        </p:nvSpPr>
        <p:spPr>
          <a:xfrm>
            <a:off x="756925" y="1598100"/>
            <a:ext cx="10515600" cy="4351200"/>
          </a:xfrm>
          <a:prstGeom prst="rect">
            <a:avLst/>
          </a:prstGeom>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None/>
            </a:pPr>
            <a:endParaRPr sz="10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0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0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307" b="0">
                <a:solidFill>
                  <a:srgbClr val="000000"/>
                </a:solidFill>
                <a:latin typeface="Arial"/>
                <a:ea typeface="Arial"/>
                <a:cs typeface="Arial"/>
                <a:sym typeface="Arial"/>
              </a:rPr>
              <a:t>"WWC | Providing Reading Interventions for Students in Grades 4–9." 13 Apr. 2022, </a:t>
            </a:r>
            <a:r>
              <a:rPr lang="en-US" sz="2307" b="0" u="sng">
                <a:solidFill>
                  <a:srgbClr val="1155CC"/>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https://ies.ed.gov/ncee/wwc/PracticeGuide/29</a:t>
            </a:r>
            <a:r>
              <a:rPr lang="en-US" sz="2307" b="0">
                <a:solidFill>
                  <a:srgbClr val="000000"/>
                </a:solidFill>
                <a:latin typeface="Arial"/>
                <a:ea typeface="Arial"/>
                <a:cs typeface="Arial"/>
                <a:sym typeface="Arial"/>
              </a:rPr>
              <a:t>. Accessed 18 Jul. 2022.</a:t>
            </a:r>
            <a:endParaRPr sz="2307"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307"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0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0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2400" b="0">
                <a:solidFill>
                  <a:srgbClr val="000000"/>
                </a:solidFill>
              </a:rPr>
              <a:t>"Disciplinary Literacy Montana." </a:t>
            </a:r>
            <a:r>
              <a:rPr lang="en-US" sz="2400" b="0" u="sng">
                <a:solidFill>
                  <a:srgbClr val="1155CC"/>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https://www.shanahanonliteracy.com/publications/disciplinary-literacy-montana</a:t>
            </a:r>
            <a:r>
              <a:rPr lang="en-US" sz="2400" b="0">
                <a:solidFill>
                  <a:srgbClr val="000000"/>
                </a:solidFill>
              </a:rPr>
              <a:t>. Accessed 24 Jun. 2022.</a:t>
            </a:r>
            <a:endParaRPr sz="2400" b="0">
              <a:solidFill>
                <a:srgbClr val="000000"/>
              </a:solidFill>
            </a:endParaRPr>
          </a:p>
          <a:p>
            <a:pPr marL="0" lvl="0" indent="0" algn="l" rtl="0">
              <a:lnSpc>
                <a:spcPct val="100000"/>
              </a:lnSpc>
              <a:spcBef>
                <a:spcPts val="0"/>
              </a:spcBef>
              <a:spcAft>
                <a:spcPts val="0"/>
              </a:spcAft>
              <a:buNone/>
            </a:pPr>
            <a:endParaRPr sz="2400" b="0">
              <a:solidFill>
                <a:srgbClr val="000000"/>
              </a:solidFill>
            </a:endParaRPr>
          </a:p>
          <a:p>
            <a:pPr marL="0" lvl="0" indent="0" algn="l" rtl="0">
              <a:lnSpc>
                <a:spcPct val="100000"/>
              </a:lnSpc>
              <a:spcBef>
                <a:spcPts val="0"/>
              </a:spcBef>
              <a:spcAft>
                <a:spcPts val="0"/>
              </a:spcAft>
              <a:buNone/>
            </a:pPr>
            <a:endParaRPr sz="2400" b="0">
              <a:solidFill>
                <a:srgbClr val="000000"/>
              </a:solidFill>
            </a:endParaRPr>
          </a:p>
          <a:p>
            <a:pPr marL="0" lvl="0" indent="0" algn="l" rtl="0">
              <a:lnSpc>
                <a:spcPct val="100000"/>
              </a:lnSpc>
              <a:spcBef>
                <a:spcPts val="0"/>
              </a:spcBef>
              <a:spcAft>
                <a:spcPts val="0"/>
              </a:spcAft>
              <a:buNone/>
            </a:pPr>
            <a:r>
              <a:rPr lang="en-US" sz="2400" b="0">
                <a:solidFill>
                  <a:srgbClr val="000000"/>
                </a:solidFill>
              </a:rPr>
              <a:t>"What is Disciplinary Literacy and Why Does it Matter." </a:t>
            </a:r>
            <a:r>
              <a:rPr lang="en-US" sz="2400" b="0" u="sng">
                <a:solidFill>
                  <a:srgbClr val="1155CC"/>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https://www.shanahanonliteracy.com/publications/what-is-disciplinary-literacy-and-why-does-it-matter</a:t>
            </a:r>
            <a:r>
              <a:rPr lang="en-US" sz="2400" b="0">
                <a:solidFill>
                  <a:srgbClr val="000000"/>
                </a:solidFill>
              </a:rPr>
              <a:t>. Accessed 24 Jun. 2022.</a:t>
            </a:r>
            <a:endParaRPr sz="2400" b="0">
              <a:solidFill>
                <a:srgbClr val="000000"/>
              </a:solidFill>
            </a:endParaRPr>
          </a:p>
          <a:p>
            <a:pPr marL="0" lvl="0" indent="0" algn="l" rtl="0">
              <a:lnSpc>
                <a:spcPct val="100000"/>
              </a:lnSpc>
              <a:spcBef>
                <a:spcPts val="0"/>
              </a:spcBef>
              <a:spcAft>
                <a:spcPts val="0"/>
              </a:spcAft>
              <a:buNone/>
            </a:pPr>
            <a:endParaRPr sz="2400" b="0">
              <a:solidFill>
                <a:srgbClr val="000000"/>
              </a:solidFill>
            </a:endParaRPr>
          </a:p>
          <a:p>
            <a:pPr marL="0" lvl="0" indent="0" algn="l" rtl="0">
              <a:lnSpc>
                <a:spcPct val="100000"/>
              </a:lnSpc>
              <a:spcBef>
                <a:spcPts val="0"/>
              </a:spcBef>
              <a:spcAft>
                <a:spcPts val="0"/>
              </a:spcAft>
              <a:buNone/>
            </a:pPr>
            <a:endParaRPr sz="2400" b="0">
              <a:solidFill>
                <a:srgbClr val="000000"/>
              </a:solidFill>
            </a:endParaRPr>
          </a:p>
          <a:p>
            <a:pPr marL="0" lvl="0" indent="0" algn="l" rtl="0">
              <a:lnSpc>
                <a:spcPct val="100000"/>
              </a:lnSpc>
              <a:spcBef>
                <a:spcPts val="0"/>
              </a:spcBef>
              <a:spcAft>
                <a:spcPts val="0"/>
              </a:spcAft>
              <a:buNone/>
            </a:pPr>
            <a:endParaRPr sz="2400" b="0">
              <a:solidFill>
                <a:srgbClr val="000000"/>
              </a:solidFill>
            </a:endParaRPr>
          </a:p>
          <a:p>
            <a:pPr marL="0" lvl="0" indent="0" algn="l" rtl="0">
              <a:lnSpc>
                <a:spcPct val="100000"/>
              </a:lnSpc>
              <a:spcBef>
                <a:spcPts val="0"/>
              </a:spcBef>
              <a:spcAft>
                <a:spcPts val="0"/>
              </a:spcAft>
              <a:buNone/>
            </a:pPr>
            <a:r>
              <a:rPr lang="en-US" sz="2400" b="0">
                <a:solidFill>
                  <a:srgbClr val="000000"/>
                </a:solidFill>
              </a:rPr>
              <a:t> </a:t>
            </a:r>
            <a:r>
              <a:rPr lang="en-US" sz="2400">
                <a:solidFill>
                  <a:srgbClr val="000000"/>
                </a:solidFill>
              </a:rPr>
              <a:t>Dr. Sarah Lupo: Assistant Professor - James Madison University.</a:t>
            </a:r>
            <a:endParaRPr sz="2400">
              <a:solidFill>
                <a:srgbClr val="000000"/>
              </a:solidFill>
            </a:endParaRPr>
          </a:p>
          <a:p>
            <a:pPr marL="0" lvl="0" indent="0" algn="l" rtl="0">
              <a:lnSpc>
                <a:spcPct val="100000"/>
              </a:lnSpc>
              <a:spcBef>
                <a:spcPts val="0"/>
              </a:spcBef>
              <a:spcAft>
                <a:spcPts val="0"/>
              </a:spcAft>
              <a:buNone/>
            </a:pPr>
            <a:r>
              <a:rPr lang="en-US" sz="1000" b="0">
                <a:solidFill>
                  <a:srgbClr val="000000"/>
                </a:solidFill>
                <a:latin typeface="Arial"/>
                <a:ea typeface="Arial"/>
                <a:cs typeface="Arial"/>
                <a:sym typeface="Arial"/>
              </a:rPr>
              <a:t> </a:t>
            </a:r>
            <a:r>
              <a:rPr lang="en-US" sz="2300" b="0">
                <a:solidFill>
                  <a:srgbClr val="000000"/>
                </a:solidFill>
                <a:latin typeface="Arial"/>
                <a:ea typeface="Arial"/>
                <a:cs typeface="Arial"/>
                <a:sym typeface="Arial"/>
              </a:rPr>
              <a:t>"Building Background Knowledge Through Reading: Rethinking Text ...." 5 Jul. 2022, </a:t>
            </a:r>
            <a:r>
              <a:rPr lang="en-US" sz="2300" b="0" u="sng">
                <a:solidFill>
                  <a:srgbClr val="1155CC"/>
                </a:solidFill>
                <a:latin typeface="Arial"/>
                <a:ea typeface="Arial"/>
                <a:cs typeface="Arial"/>
                <a:sym typeface="Aria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https://www.researchgate.net/publication/319904463_Building_Background_Knowledge_Through_Reading_Rethinking_Text_Sets</a:t>
            </a:r>
            <a:r>
              <a:rPr lang="en-US" sz="2300" b="0">
                <a:solidFill>
                  <a:srgbClr val="000000"/>
                </a:solidFill>
                <a:latin typeface="Arial"/>
                <a:ea typeface="Arial"/>
                <a:cs typeface="Arial"/>
                <a:sym typeface="Arial"/>
              </a:rPr>
              <a:t>. Accessed 18 Jul. 2022.</a:t>
            </a:r>
            <a:endParaRPr sz="23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2300" b="0">
              <a:solidFill>
                <a:srgbClr val="000000"/>
              </a:solidFill>
            </a:endParaRPr>
          </a:p>
          <a:p>
            <a:pPr marL="0" lvl="0" indent="0" algn="l" rtl="0">
              <a:lnSpc>
                <a:spcPct val="100000"/>
              </a:lnSpc>
              <a:spcBef>
                <a:spcPts val="0"/>
              </a:spcBef>
              <a:spcAft>
                <a:spcPts val="0"/>
              </a:spcAft>
              <a:buNone/>
            </a:pPr>
            <a:r>
              <a:rPr lang="en-US" sz="2550" b="0">
                <a:solidFill>
                  <a:srgbClr val="000000"/>
                </a:solidFill>
                <a:latin typeface="Arial"/>
                <a:ea typeface="Arial"/>
                <a:cs typeface="Arial"/>
                <a:sym typeface="Arial"/>
              </a:rPr>
              <a:t> "Struggle Is Not a Bad Word: Misconceptions and Recommendations ...." 4 Nov. 2018, </a:t>
            </a:r>
            <a:r>
              <a:rPr lang="en-US" sz="2550" b="0" u="sng">
                <a:solidFill>
                  <a:srgbClr val="1155CC"/>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https://ila.onlinelibrary.wiley.com/doi/abs/10.1002/jaal.926</a:t>
            </a:r>
            <a:r>
              <a:rPr lang="en-US" sz="2550" b="0">
                <a:solidFill>
                  <a:srgbClr val="000000"/>
                </a:solidFill>
                <a:latin typeface="Arial"/>
                <a:ea typeface="Arial"/>
                <a:cs typeface="Arial"/>
                <a:sym typeface="Arial"/>
              </a:rPr>
              <a:t>. Accessed 18 Jul. 2022.</a:t>
            </a:r>
            <a:endParaRPr sz="2550"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400" b="0">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69003a5c76_1_34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b="1"/>
              <a:t>Disclaimer</a:t>
            </a:r>
            <a:endParaRPr/>
          </a:p>
        </p:txBody>
      </p:sp>
      <p:sp>
        <p:nvSpPr>
          <p:cNvPr id="530" name="Google Shape;530;g169003a5c76_1_3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69003a5c76_1_35"/>
          <p:cNvSpPr txBox="1">
            <a:spLocks noGrp="1"/>
          </p:cNvSpPr>
          <p:nvPr>
            <p:ph type="title"/>
          </p:nvPr>
        </p:nvSpPr>
        <p:spPr>
          <a:xfrm>
            <a:off x="228450" y="794925"/>
            <a:ext cx="11735100" cy="1326000"/>
          </a:xfrm>
          <a:prstGeom prst="rect">
            <a:avLst/>
          </a:prstGeom>
        </p:spPr>
        <p:txBody>
          <a:bodyPr spcFirstLastPara="1" wrap="square" lIns="91425" tIns="45700" rIns="91425" bIns="45700" anchor="ctr" anchorCtr="0">
            <a:normAutofit fontScale="90000"/>
          </a:bodyPr>
          <a:lstStyle/>
          <a:p>
            <a:pPr marL="0" lvl="0" indent="0" algn="l" rtl="0">
              <a:spcBef>
                <a:spcPts val="1000"/>
              </a:spcBef>
              <a:spcAft>
                <a:spcPts val="0"/>
              </a:spcAft>
              <a:buNone/>
            </a:pPr>
            <a:endParaRPr sz="2640"/>
          </a:p>
          <a:p>
            <a:pPr marL="0" lvl="0" indent="0" algn="l" rtl="0">
              <a:spcBef>
                <a:spcPts val="1000"/>
              </a:spcBef>
              <a:spcAft>
                <a:spcPts val="0"/>
              </a:spcAft>
              <a:buNone/>
            </a:pPr>
            <a:r>
              <a:rPr lang="en-US" sz="3550"/>
              <a:t>Recommendation #3 Part A: Build students’ world and word knowledge so they can make sense of the text. Pages 22-37</a:t>
            </a:r>
            <a:endParaRPr sz="3550"/>
          </a:p>
          <a:p>
            <a:pPr marL="0" lvl="0" indent="0" algn="l" rtl="0">
              <a:spcBef>
                <a:spcPts val="0"/>
              </a:spcBef>
              <a:spcAft>
                <a:spcPts val="0"/>
              </a:spcAft>
              <a:buNone/>
            </a:pPr>
            <a:endParaRPr sz="5400"/>
          </a:p>
        </p:txBody>
      </p:sp>
      <p:sp>
        <p:nvSpPr>
          <p:cNvPr id="192" name="Google Shape;192;g169003a5c76_1_35"/>
          <p:cNvSpPr txBox="1">
            <a:spLocks noGrp="1"/>
          </p:cNvSpPr>
          <p:nvPr>
            <p:ph type="body" idx="1"/>
          </p:nvPr>
        </p:nvSpPr>
        <p:spPr>
          <a:xfrm>
            <a:off x="606972" y="2005150"/>
            <a:ext cx="10515600" cy="43512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endParaRPr sz="2307" dirty="0">
              <a:solidFill>
                <a:srgbClr val="004E95"/>
              </a:solidFill>
            </a:endParaRPr>
          </a:p>
          <a:p>
            <a:pPr marL="0" lvl="0" indent="0" algn="l" rtl="0">
              <a:spcBef>
                <a:spcPts val="0"/>
              </a:spcBef>
              <a:spcAft>
                <a:spcPts val="0"/>
              </a:spcAft>
              <a:buNone/>
            </a:pPr>
            <a:r>
              <a:rPr lang="en-US" dirty="0">
                <a:solidFill>
                  <a:schemeClr val="bg2"/>
                </a:solidFill>
              </a:rPr>
              <a:t>1. Develop world knowledge that is relevant for making sense of the passage. </a:t>
            </a:r>
            <a:endParaRPr dirty="0">
              <a:solidFill>
                <a:schemeClr val="bg2"/>
              </a:solidFill>
            </a:endParaRPr>
          </a:p>
          <a:p>
            <a:pPr marL="0" lvl="0" indent="0" algn="l" rtl="0">
              <a:spcBef>
                <a:spcPts val="0"/>
              </a:spcBef>
              <a:spcAft>
                <a:spcPts val="0"/>
              </a:spcAft>
              <a:buNone/>
            </a:pPr>
            <a:endParaRPr dirty="0">
              <a:solidFill>
                <a:schemeClr val="bg2"/>
              </a:solidFill>
            </a:endParaRPr>
          </a:p>
          <a:p>
            <a:pPr marL="0" lvl="0" indent="0" algn="l" rtl="0">
              <a:spcBef>
                <a:spcPts val="0"/>
              </a:spcBef>
              <a:spcAft>
                <a:spcPts val="0"/>
              </a:spcAft>
              <a:buNone/>
            </a:pPr>
            <a:r>
              <a:rPr lang="en-US" dirty="0">
                <a:solidFill>
                  <a:schemeClr val="bg2"/>
                </a:solidFill>
              </a:rPr>
              <a:t> </a:t>
            </a:r>
            <a:r>
              <a:rPr lang="en-US" dirty="0" smtClean="0">
                <a:solidFill>
                  <a:schemeClr val="bg2"/>
                </a:solidFill>
              </a:rPr>
              <a:t>2</a:t>
            </a:r>
            <a:r>
              <a:rPr lang="en-US" dirty="0">
                <a:solidFill>
                  <a:schemeClr val="bg2"/>
                </a:solidFill>
              </a:rPr>
              <a:t>. Teach the meaning of a few words that are essential for understanding the passage.</a:t>
            </a:r>
            <a:endParaRPr dirty="0">
              <a:solidFill>
                <a:schemeClr val="bg2"/>
              </a:solidFill>
            </a:endParaRPr>
          </a:p>
          <a:p>
            <a:pPr marL="0" lvl="0" indent="0" algn="l" rtl="0">
              <a:spcBef>
                <a:spcPts val="0"/>
              </a:spcBef>
              <a:spcAft>
                <a:spcPts val="0"/>
              </a:spcAft>
              <a:buNone/>
            </a:pPr>
            <a:endParaRPr dirty="0">
              <a:solidFill>
                <a:schemeClr val="bg2"/>
              </a:solidFill>
            </a:endParaRPr>
          </a:p>
          <a:p>
            <a:pPr marL="0" lvl="0" indent="0" algn="l" rtl="0">
              <a:spcBef>
                <a:spcPts val="0"/>
              </a:spcBef>
              <a:spcAft>
                <a:spcPts val="0"/>
              </a:spcAft>
              <a:buNone/>
            </a:pPr>
            <a:r>
              <a:rPr lang="en-US" dirty="0">
                <a:solidFill>
                  <a:schemeClr val="bg2"/>
                </a:solidFill>
              </a:rPr>
              <a:t>3. Teach students how to derive meanings  of unknown words using context. </a:t>
            </a:r>
            <a:endParaRPr dirty="0">
              <a:solidFill>
                <a:schemeClr val="bg2"/>
              </a:solidFill>
            </a:endParaRPr>
          </a:p>
          <a:p>
            <a:pPr marL="0" lvl="0" indent="0" algn="l" rtl="0">
              <a:spcBef>
                <a:spcPts val="0"/>
              </a:spcBef>
              <a:spcAft>
                <a:spcPts val="0"/>
              </a:spcAft>
              <a:buNone/>
            </a:pPr>
            <a:endParaRPr dirty="0">
              <a:solidFill>
                <a:schemeClr val="bg2"/>
              </a:solidFill>
            </a:endParaRPr>
          </a:p>
          <a:p>
            <a:pPr marL="0" lvl="0" indent="0" algn="l" rtl="0">
              <a:spcBef>
                <a:spcPts val="0"/>
              </a:spcBef>
              <a:spcAft>
                <a:spcPts val="0"/>
              </a:spcAft>
              <a:buNone/>
            </a:pPr>
            <a:r>
              <a:rPr lang="en-US" dirty="0">
                <a:solidFill>
                  <a:schemeClr val="bg2"/>
                </a:solidFill>
              </a:rPr>
              <a:t>4. Teach prefixes and suffixes to help students derive meanings of words. </a:t>
            </a:r>
            <a:endParaRPr dirty="0">
              <a:solidFill>
                <a:schemeClr val="bg2"/>
              </a:solidFill>
            </a:endParaRPr>
          </a:p>
          <a:p>
            <a:pPr marL="0" lvl="0" indent="0" algn="l" rtl="0">
              <a:spcBef>
                <a:spcPts val="0"/>
              </a:spcBef>
              <a:spcAft>
                <a:spcPts val="0"/>
              </a:spcAft>
              <a:buNone/>
            </a:pPr>
            <a:endParaRPr dirty="0">
              <a:solidFill>
                <a:schemeClr val="bg2"/>
              </a:solidFill>
            </a:endParaRPr>
          </a:p>
          <a:p>
            <a:pPr marL="0" lvl="0" indent="0" algn="l" rtl="0">
              <a:spcBef>
                <a:spcPts val="0"/>
              </a:spcBef>
              <a:spcAft>
                <a:spcPts val="0"/>
              </a:spcAft>
              <a:buNone/>
            </a:pPr>
            <a:r>
              <a:rPr lang="en-US" dirty="0">
                <a:solidFill>
                  <a:schemeClr val="bg2"/>
                </a:solidFill>
              </a:rPr>
              <a:t>5. Teach the meaning of Latin and Greek roots.</a:t>
            </a:r>
            <a:endParaRPr dirty="0">
              <a:solidFill>
                <a:schemeClr val="bg2"/>
              </a:solidFill>
            </a:endParaRPr>
          </a:p>
        </p:txBody>
      </p:sp>
      <p:sp>
        <p:nvSpPr>
          <p:cNvPr id="193" name="Google Shape;193;g169003a5c76_1_35"/>
          <p:cNvSpPr txBox="1">
            <a:spLocks noGrp="1"/>
          </p:cNvSpPr>
          <p:nvPr>
            <p:ph type="sldNum" idx="12"/>
          </p:nvPr>
        </p:nvSpPr>
        <p:spPr>
          <a:xfrm>
            <a:off x="8610600" y="6356350"/>
            <a:ext cx="101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69003a5c76_1_41"/>
          <p:cNvSpPr txBox="1">
            <a:spLocks noGrp="1"/>
          </p:cNvSpPr>
          <p:nvPr>
            <p:ph type="title"/>
          </p:nvPr>
        </p:nvSpPr>
        <p:spPr>
          <a:xfrm>
            <a:off x="328862" y="530998"/>
            <a:ext cx="11660400" cy="1326000"/>
          </a:xfrm>
          <a:prstGeom prst="rect">
            <a:avLst/>
          </a:prstGeom>
        </p:spPr>
        <p:txBody>
          <a:bodyPr spcFirstLastPara="1" wrap="square" lIns="91425" tIns="45700" rIns="91425" bIns="45700" anchor="ctr" anchorCtr="0">
            <a:normAutofit fontScale="90000"/>
          </a:bodyPr>
          <a:lstStyle/>
          <a:p>
            <a:pPr marL="0" lvl="0" indent="0" algn="l" rtl="0">
              <a:spcBef>
                <a:spcPts val="1000"/>
              </a:spcBef>
              <a:spcAft>
                <a:spcPts val="0"/>
              </a:spcAft>
              <a:buNone/>
            </a:pPr>
            <a:endParaRPr sz="2640"/>
          </a:p>
          <a:p>
            <a:pPr marL="0" lvl="0" indent="0" algn="l" rtl="0">
              <a:spcBef>
                <a:spcPts val="1000"/>
              </a:spcBef>
              <a:spcAft>
                <a:spcPts val="0"/>
              </a:spcAft>
              <a:buNone/>
            </a:pPr>
            <a:r>
              <a:rPr lang="en-US" sz="3550"/>
              <a:t>Recommendation #3 Part B: Consistently provide students with opportunities to ask and answer questions to better understand the text they read. Pages 37-47</a:t>
            </a:r>
            <a:endParaRPr sz="3550"/>
          </a:p>
          <a:p>
            <a:pPr marL="0" lvl="0" indent="0" algn="l" rtl="0">
              <a:spcBef>
                <a:spcPts val="1000"/>
              </a:spcBef>
              <a:spcAft>
                <a:spcPts val="0"/>
              </a:spcAft>
              <a:buNone/>
            </a:pPr>
            <a:endParaRPr sz="2640"/>
          </a:p>
        </p:txBody>
      </p:sp>
      <p:sp>
        <p:nvSpPr>
          <p:cNvPr id="200" name="Google Shape;200;g169003a5c76_1_41"/>
          <p:cNvSpPr txBox="1">
            <a:spLocks noGrp="1"/>
          </p:cNvSpPr>
          <p:nvPr>
            <p:ph type="body" idx="1"/>
          </p:nvPr>
        </p:nvSpPr>
        <p:spPr>
          <a:xfrm>
            <a:off x="599090" y="2238704"/>
            <a:ext cx="10134600" cy="397825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2307" dirty="0">
              <a:solidFill>
                <a:srgbClr val="004E95"/>
              </a:solidFill>
            </a:endParaRPr>
          </a:p>
          <a:p>
            <a:pPr marL="0" lvl="0" indent="0" algn="l" rtl="0">
              <a:spcBef>
                <a:spcPts val="0"/>
              </a:spcBef>
              <a:spcAft>
                <a:spcPts val="0"/>
              </a:spcAft>
              <a:buNone/>
            </a:pPr>
            <a:r>
              <a:rPr lang="en-US" dirty="0">
                <a:solidFill>
                  <a:schemeClr val="tx1"/>
                </a:solidFill>
              </a:rPr>
              <a:t>1. Explicitly teach students how to find and justify answers to different types of questions.  </a:t>
            </a:r>
            <a:endParaRPr dirty="0">
              <a:solidFill>
                <a:schemeClr val="tx1"/>
              </a:solidFill>
            </a:endParaRPr>
          </a:p>
          <a:p>
            <a:pPr marL="0" lvl="0" indent="0" algn="l" rtl="0">
              <a:spcBef>
                <a:spcPts val="0"/>
              </a:spcBef>
              <a:spcAft>
                <a:spcPts val="0"/>
              </a:spcAft>
              <a:buNone/>
            </a:pPr>
            <a:endParaRPr dirty="0">
              <a:solidFill>
                <a:schemeClr val="tx1"/>
              </a:solidFill>
            </a:endParaRPr>
          </a:p>
          <a:p>
            <a:pPr marL="0" lvl="0" indent="0" algn="l" rtl="0">
              <a:spcBef>
                <a:spcPts val="0"/>
              </a:spcBef>
              <a:spcAft>
                <a:spcPts val="0"/>
              </a:spcAft>
              <a:buNone/>
            </a:pPr>
            <a:r>
              <a:rPr lang="en-US" dirty="0">
                <a:solidFill>
                  <a:schemeClr val="tx1"/>
                </a:solidFill>
              </a:rPr>
              <a:t>2. Provide ample opportunities for students to collaboratively answer questions. </a:t>
            </a:r>
            <a:endParaRPr dirty="0">
              <a:solidFill>
                <a:schemeClr val="tx1"/>
              </a:solidFill>
            </a:endParaRPr>
          </a:p>
          <a:p>
            <a:pPr marL="0" lvl="0" indent="0" algn="l" rtl="0">
              <a:spcBef>
                <a:spcPts val="0"/>
              </a:spcBef>
              <a:spcAft>
                <a:spcPts val="0"/>
              </a:spcAft>
              <a:buNone/>
            </a:pPr>
            <a:endParaRPr dirty="0">
              <a:solidFill>
                <a:schemeClr val="tx1"/>
              </a:solidFill>
            </a:endParaRPr>
          </a:p>
          <a:p>
            <a:pPr marL="0" lvl="0" indent="0" algn="l" rtl="0">
              <a:spcBef>
                <a:spcPts val="0"/>
              </a:spcBef>
              <a:spcAft>
                <a:spcPts val="0"/>
              </a:spcAft>
              <a:buNone/>
            </a:pPr>
            <a:r>
              <a:rPr lang="en-US" dirty="0">
                <a:solidFill>
                  <a:schemeClr val="tx1"/>
                </a:solidFill>
              </a:rPr>
              <a:t>3. Teach students to ask questions about the text while reading. </a:t>
            </a:r>
            <a:endParaRPr dirty="0">
              <a:solidFill>
                <a:schemeClr val="tx1"/>
              </a:solidFill>
            </a:endParaRPr>
          </a:p>
          <a:p>
            <a:pPr marL="0" lvl="0" indent="0" algn="l" rtl="0">
              <a:spcBef>
                <a:spcPts val="0"/>
              </a:spcBef>
              <a:spcAft>
                <a:spcPts val="0"/>
              </a:spcAft>
              <a:buNone/>
            </a:pPr>
            <a:endParaRPr dirty="0">
              <a:solidFill>
                <a:schemeClr val="tx1"/>
              </a:solidFill>
            </a:endParaRPr>
          </a:p>
        </p:txBody>
      </p:sp>
      <p:sp>
        <p:nvSpPr>
          <p:cNvPr id="201" name="Google Shape;201;g169003a5c76_1_41"/>
          <p:cNvSpPr txBox="1">
            <a:spLocks noGrp="1"/>
          </p:cNvSpPr>
          <p:nvPr>
            <p:ph type="sldNum" idx="12"/>
          </p:nvPr>
        </p:nvSpPr>
        <p:spPr>
          <a:xfrm>
            <a:off x="8610600" y="6356350"/>
            <a:ext cx="101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69003a5c76_1_47"/>
          <p:cNvSpPr txBox="1">
            <a:spLocks noGrp="1"/>
          </p:cNvSpPr>
          <p:nvPr>
            <p:ph type="title"/>
          </p:nvPr>
        </p:nvSpPr>
        <p:spPr>
          <a:xfrm>
            <a:off x="237750" y="794900"/>
            <a:ext cx="11716500" cy="1326000"/>
          </a:xfrm>
          <a:prstGeom prst="rect">
            <a:avLst/>
          </a:prstGeom>
        </p:spPr>
        <p:txBody>
          <a:bodyPr spcFirstLastPara="1" wrap="square" lIns="91425" tIns="45700" rIns="91425" bIns="45700" anchor="ctr" anchorCtr="0">
            <a:normAutofit fontScale="90000"/>
          </a:bodyPr>
          <a:lstStyle/>
          <a:p>
            <a:pPr marL="0" lvl="0" indent="0" algn="l" rtl="0">
              <a:spcBef>
                <a:spcPts val="1000"/>
              </a:spcBef>
              <a:spcAft>
                <a:spcPts val="0"/>
              </a:spcAft>
              <a:buNone/>
            </a:pPr>
            <a:endParaRPr sz="2640"/>
          </a:p>
          <a:p>
            <a:pPr marL="0" lvl="0" indent="0" algn="l" rtl="0">
              <a:spcBef>
                <a:spcPts val="1000"/>
              </a:spcBef>
              <a:spcAft>
                <a:spcPts val="0"/>
              </a:spcAft>
              <a:buNone/>
            </a:pPr>
            <a:r>
              <a:rPr lang="en-US" sz="3822"/>
              <a:t>Recommendation #3 Part C Teach students a routine for determining the gist of a short section of text. Pages 48- 58</a:t>
            </a:r>
            <a:endParaRPr sz="3822"/>
          </a:p>
          <a:p>
            <a:pPr marL="0" lvl="0" indent="0" algn="l" rtl="0">
              <a:spcBef>
                <a:spcPts val="1000"/>
              </a:spcBef>
              <a:spcAft>
                <a:spcPts val="0"/>
              </a:spcAft>
              <a:buNone/>
            </a:pPr>
            <a:endParaRPr sz="2307"/>
          </a:p>
          <a:p>
            <a:pPr marL="0" lvl="0" indent="0" algn="l" rtl="0">
              <a:spcBef>
                <a:spcPts val="1000"/>
              </a:spcBef>
              <a:spcAft>
                <a:spcPts val="0"/>
              </a:spcAft>
              <a:buNone/>
            </a:pPr>
            <a:endParaRPr sz="2640"/>
          </a:p>
        </p:txBody>
      </p:sp>
      <p:sp>
        <p:nvSpPr>
          <p:cNvPr id="208" name="Google Shape;208;g169003a5c76_1_47"/>
          <p:cNvSpPr txBox="1">
            <a:spLocks noGrp="1"/>
          </p:cNvSpPr>
          <p:nvPr>
            <p:ph type="body" idx="1"/>
          </p:nvPr>
        </p:nvSpPr>
        <p:spPr>
          <a:xfrm>
            <a:off x="632625" y="22741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400" dirty="0">
                <a:solidFill>
                  <a:schemeClr val="bg2"/>
                </a:solidFill>
              </a:rPr>
              <a:t>1. Model how to use a routine to generate  gist statements. </a:t>
            </a:r>
            <a:endParaRPr sz="2400" dirty="0">
              <a:solidFill>
                <a:schemeClr val="bg2"/>
              </a:solidFill>
            </a:endParaRPr>
          </a:p>
          <a:p>
            <a:pPr marL="0" lvl="0" indent="0" algn="l" rtl="0">
              <a:spcBef>
                <a:spcPts val="0"/>
              </a:spcBef>
              <a:spcAft>
                <a:spcPts val="0"/>
              </a:spcAft>
              <a:buNone/>
            </a:pPr>
            <a:endParaRPr sz="2400" dirty="0">
              <a:solidFill>
                <a:schemeClr val="bg2"/>
              </a:solidFill>
            </a:endParaRPr>
          </a:p>
          <a:p>
            <a:pPr marL="0" lvl="0" indent="0" algn="l" rtl="0">
              <a:spcBef>
                <a:spcPts val="0"/>
              </a:spcBef>
              <a:spcAft>
                <a:spcPts val="0"/>
              </a:spcAft>
              <a:buNone/>
            </a:pPr>
            <a:r>
              <a:rPr lang="en-US" sz="2400" dirty="0">
                <a:solidFill>
                  <a:schemeClr val="bg2"/>
                </a:solidFill>
              </a:rPr>
              <a:t>2. Teach students how to use text structures to generate gist statements.  </a:t>
            </a:r>
            <a:endParaRPr sz="2400" dirty="0">
              <a:solidFill>
                <a:schemeClr val="bg2"/>
              </a:solidFill>
            </a:endParaRPr>
          </a:p>
          <a:p>
            <a:pPr marL="0" lvl="0" indent="0" algn="l" rtl="0">
              <a:spcBef>
                <a:spcPts val="0"/>
              </a:spcBef>
              <a:spcAft>
                <a:spcPts val="0"/>
              </a:spcAft>
              <a:buNone/>
            </a:pPr>
            <a:endParaRPr sz="2400" dirty="0">
              <a:solidFill>
                <a:schemeClr val="bg2"/>
              </a:solidFill>
            </a:endParaRPr>
          </a:p>
          <a:p>
            <a:pPr marL="0" lvl="0" indent="0" algn="l" rtl="0">
              <a:spcBef>
                <a:spcPts val="0"/>
              </a:spcBef>
              <a:spcAft>
                <a:spcPts val="0"/>
              </a:spcAft>
              <a:buNone/>
            </a:pPr>
            <a:r>
              <a:rPr lang="en-US" sz="2400" dirty="0">
                <a:solidFill>
                  <a:schemeClr val="bg2"/>
                </a:solidFill>
              </a:rPr>
              <a:t>3. Work collaboratively with students to generate gist statements. </a:t>
            </a:r>
            <a:endParaRPr sz="2400" dirty="0">
              <a:solidFill>
                <a:schemeClr val="bg2"/>
              </a:solidFill>
            </a:endParaRPr>
          </a:p>
          <a:p>
            <a:pPr marL="0" lvl="0" indent="0" algn="l" rtl="0">
              <a:spcBef>
                <a:spcPts val="0"/>
              </a:spcBef>
              <a:spcAft>
                <a:spcPts val="0"/>
              </a:spcAft>
              <a:buNone/>
            </a:pPr>
            <a:endParaRPr dirty="0">
              <a:solidFill>
                <a:srgbClr val="004E95"/>
              </a:solidFill>
            </a:endParaRPr>
          </a:p>
          <a:p>
            <a:pPr marL="0" lvl="0" indent="0" algn="l" rtl="0">
              <a:spcBef>
                <a:spcPts val="0"/>
              </a:spcBef>
              <a:spcAft>
                <a:spcPts val="0"/>
              </a:spcAft>
              <a:buNone/>
            </a:pPr>
            <a:endParaRPr dirty="0">
              <a:solidFill>
                <a:srgbClr val="004E95"/>
              </a:solidFill>
            </a:endParaRPr>
          </a:p>
        </p:txBody>
      </p:sp>
      <p:sp>
        <p:nvSpPr>
          <p:cNvPr id="209" name="Google Shape;209;g169003a5c76_1_47"/>
          <p:cNvSpPr txBox="1">
            <a:spLocks noGrp="1"/>
          </p:cNvSpPr>
          <p:nvPr>
            <p:ph type="sldNum" idx="12"/>
          </p:nvPr>
        </p:nvSpPr>
        <p:spPr>
          <a:xfrm>
            <a:off x="8610600" y="6356350"/>
            <a:ext cx="101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69003a5c76_1_53"/>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fontScale="90000"/>
          </a:bodyPr>
          <a:lstStyle/>
          <a:p>
            <a:pPr marL="0" lvl="0" indent="0" algn="l" rtl="0">
              <a:spcBef>
                <a:spcPts val="1000"/>
              </a:spcBef>
              <a:spcAft>
                <a:spcPts val="0"/>
              </a:spcAft>
              <a:buNone/>
            </a:pPr>
            <a:endParaRPr sz="2640"/>
          </a:p>
          <a:p>
            <a:pPr marL="0" lvl="0" indent="0" algn="l" rtl="0">
              <a:spcBef>
                <a:spcPts val="1000"/>
              </a:spcBef>
              <a:spcAft>
                <a:spcPts val="0"/>
              </a:spcAft>
              <a:buNone/>
            </a:pPr>
            <a:r>
              <a:rPr lang="en-US" sz="3822"/>
              <a:t>Recommendation #3 Part D Teach students to monitor their comprehension as they read. Pages 59-64   </a:t>
            </a:r>
            <a:endParaRPr sz="3822"/>
          </a:p>
          <a:p>
            <a:pPr marL="0" lvl="0" indent="0" algn="l" rtl="0">
              <a:spcBef>
                <a:spcPts val="1000"/>
              </a:spcBef>
              <a:spcAft>
                <a:spcPts val="0"/>
              </a:spcAft>
              <a:buNone/>
            </a:pPr>
            <a:endParaRPr sz="2640"/>
          </a:p>
        </p:txBody>
      </p:sp>
      <p:sp>
        <p:nvSpPr>
          <p:cNvPr id="216" name="Google Shape;216;g169003a5c76_1_5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307">
                <a:solidFill>
                  <a:srgbClr val="004E95"/>
                </a:solidFill>
              </a:rPr>
              <a:t> </a:t>
            </a:r>
            <a:endParaRPr sz="2307">
              <a:solidFill>
                <a:srgbClr val="004E95"/>
              </a:solidFill>
            </a:endParaRPr>
          </a:p>
          <a:p>
            <a:pPr marL="0" lvl="0" indent="0" algn="l" rtl="0">
              <a:spcBef>
                <a:spcPts val="1000"/>
              </a:spcBef>
              <a:spcAft>
                <a:spcPts val="0"/>
              </a:spcAft>
              <a:buNone/>
            </a:pPr>
            <a:r>
              <a:rPr lang="en-US" sz="2307">
                <a:solidFill>
                  <a:srgbClr val="004E95"/>
                </a:solidFill>
              </a:rPr>
              <a:t>1. Help students determine when they do not understand the text.</a:t>
            </a:r>
            <a:endParaRPr sz="2307">
              <a:solidFill>
                <a:srgbClr val="004E95"/>
              </a:solidFill>
            </a:endParaRPr>
          </a:p>
          <a:p>
            <a:pPr marL="0" lvl="0" indent="0" algn="l" rtl="0">
              <a:spcBef>
                <a:spcPts val="1000"/>
              </a:spcBef>
              <a:spcAft>
                <a:spcPts val="0"/>
              </a:spcAft>
              <a:buNone/>
            </a:pPr>
            <a:endParaRPr sz="2307">
              <a:solidFill>
                <a:srgbClr val="004E95"/>
              </a:solidFill>
            </a:endParaRPr>
          </a:p>
          <a:p>
            <a:pPr marL="0" lvl="0" indent="0" algn="l" rtl="0">
              <a:spcBef>
                <a:spcPts val="1000"/>
              </a:spcBef>
              <a:spcAft>
                <a:spcPts val="0"/>
              </a:spcAft>
              <a:buNone/>
            </a:pPr>
            <a:r>
              <a:rPr lang="en-US" sz="2307">
                <a:solidFill>
                  <a:srgbClr val="004E95"/>
                </a:solidFill>
              </a:rPr>
              <a:t>2. Teach students to ask themselves questions as they read to check their understanding and figure out what the text is about. </a:t>
            </a:r>
            <a:endParaRPr sz="2307">
              <a:solidFill>
                <a:srgbClr val="004E95"/>
              </a:solidFill>
            </a:endParaRPr>
          </a:p>
          <a:p>
            <a:pPr marL="0" lvl="0" indent="0" algn="l" rtl="0">
              <a:spcBef>
                <a:spcPts val="1000"/>
              </a:spcBef>
              <a:spcAft>
                <a:spcPts val="0"/>
              </a:spcAft>
              <a:buNone/>
            </a:pPr>
            <a:endParaRPr sz="2307">
              <a:solidFill>
                <a:srgbClr val="004E95"/>
              </a:solidFill>
            </a:endParaRPr>
          </a:p>
          <a:p>
            <a:pPr marL="0" lvl="0" indent="0" algn="l" rtl="0">
              <a:spcBef>
                <a:spcPts val="1000"/>
              </a:spcBef>
              <a:spcAft>
                <a:spcPts val="0"/>
              </a:spcAft>
              <a:buNone/>
            </a:pPr>
            <a:r>
              <a:rPr lang="en-US" sz="2307">
                <a:solidFill>
                  <a:srgbClr val="004E95"/>
                </a:solidFill>
              </a:rPr>
              <a:t>3. Provide opportunities for students to reflect on what they have learned. </a:t>
            </a:r>
            <a:endParaRPr sz="2307">
              <a:solidFill>
                <a:srgbClr val="004E95"/>
              </a:solidFill>
            </a:endParaRPr>
          </a:p>
        </p:txBody>
      </p:sp>
      <p:sp>
        <p:nvSpPr>
          <p:cNvPr id="217" name="Google Shape;217;g169003a5c76_1_53"/>
          <p:cNvSpPr txBox="1">
            <a:spLocks noGrp="1"/>
          </p:cNvSpPr>
          <p:nvPr>
            <p:ph type="sldNum" idx="12"/>
          </p:nvPr>
        </p:nvSpPr>
        <p:spPr>
          <a:xfrm>
            <a:off x="8610600" y="6356350"/>
            <a:ext cx="101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69003a5c76_1_59"/>
          <p:cNvSpPr txBox="1">
            <a:spLocks noGrp="1"/>
          </p:cNvSpPr>
          <p:nvPr>
            <p:ph type="ctrTitle"/>
          </p:nvPr>
        </p:nvSpPr>
        <p:spPr>
          <a:xfrm>
            <a:off x="1381125" y="892175"/>
            <a:ext cx="9144000" cy="1879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400"/>
              <a:t>Adolescent Reading Research</a:t>
            </a:r>
            <a:endParaRPr sz="5400"/>
          </a:p>
        </p:txBody>
      </p:sp>
      <p:sp>
        <p:nvSpPr>
          <p:cNvPr id="224" name="Google Shape;224;g169003a5c76_1_59"/>
          <p:cNvSpPr txBox="1">
            <a:spLocks noGrp="1"/>
          </p:cNvSpPr>
          <p:nvPr>
            <p:ph type="subTitle" idx="1"/>
          </p:nvPr>
        </p:nvSpPr>
        <p:spPr>
          <a:xfrm>
            <a:off x="1381125" y="3171825"/>
            <a:ext cx="9144000" cy="32433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None/>
            </a:pPr>
            <a:r>
              <a:rPr lang="en-US" sz="1000" b="0">
                <a:solidFill>
                  <a:srgbClr val="000000"/>
                </a:solidFill>
                <a:latin typeface="Arial"/>
                <a:ea typeface="Arial"/>
                <a:cs typeface="Arial"/>
                <a:sym typeface="Arial"/>
              </a:rPr>
              <a:t> </a:t>
            </a:r>
            <a:r>
              <a:rPr lang="en-US" sz="1800" b="0">
                <a:solidFill>
                  <a:srgbClr val="000000"/>
                </a:solidFill>
                <a:latin typeface="Arial"/>
                <a:ea typeface="Arial"/>
                <a:cs typeface="Arial"/>
                <a:sym typeface="Arial"/>
              </a:rPr>
              <a:t>"WWC | Providing Reading Interventions for Students in Grades 4–9." 13 Apr. 2022, </a:t>
            </a:r>
            <a:r>
              <a:rPr lang="en-US" sz="1800" b="0" u="sng">
                <a:solidFill>
                  <a:srgbClr val="1155CC"/>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https://ies.ed.gov/ncee/wwc/PracticeGuide/29</a:t>
            </a:r>
            <a:r>
              <a:rPr lang="en-US" sz="1800" b="0">
                <a:solidFill>
                  <a:srgbClr val="000000"/>
                </a:solidFill>
                <a:latin typeface="Arial"/>
                <a:ea typeface="Arial"/>
                <a:cs typeface="Arial"/>
                <a:sym typeface="Arial"/>
              </a:rPr>
              <a:t>. Accessed 18 Jul. 2022.</a:t>
            </a:r>
            <a:endParaRPr sz="18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b="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800" b="0">
              <a:solidFill>
                <a:srgbClr val="000000"/>
              </a:solidFill>
              <a:latin typeface="Arial"/>
              <a:ea typeface="Arial"/>
              <a:cs typeface="Arial"/>
              <a:sym typeface="Arial"/>
            </a:endParaRPr>
          </a:p>
          <a:p>
            <a:pPr marL="0" lvl="0" indent="0" algn="ctr" rtl="0">
              <a:spcBef>
                <a:spcPts val="1000"/>
              </a:spcBef>
              <a:spcAft>
                <a:spcPts val="0"/>
              </a:spcAft>
              <a:buNone/>
            </a:pPr>
            <a:r>
              <a:rPr lang="en-US" sz="3600">
                <a:solidFill>
                  <a:srgbClr val="004E95"/>
                </a:solidFill>
              </a:rPr>
              <a:t>Recommendation #4</a:t>
            </a:r>
            <a:endParaRPr sz="3600">
              <a:solidFill>
                <a:srgbClr val="004E95"/>
              </a:solidFill>
            </a:endParaRPr>
          </a:p>
          <a:p>
            <a:pPr marL="0" lvl="0" indent="0" algn="ctr" rtl="0">
              <a:spcBef>
                <a:spcPts val="1000"/>
              </a:spcBef>
              <a:spcAft>
                <a:spcPts val="0"/>
              </a:spcAft>
              <a:buNone/>
            </a:pPr>
            <a:r>
              <a:rPr lang="en-US" sz="3600">
                <a:solidFill>
                  <a:srgbClr val="004E95"/>
                </a:solidFill>
              </a:rPr>
              <a:t> Provide students with opportunities to practice making sense of stretch text (challenging text) that will expose them to complex ideas and information. Pages 68-76</a:t>
            </a:r>
            <a:endParaRPr sz="3600" b="0">
              <a:solidFill>
                <a:srgbClr val="000000"/>
              </a:solidFill>
              <a:latin typeface="Arial"/>
              <a:ea typeface="Arial"/>
              <a:cs typeface="Arial"/>
              <a:sym typeface="Arial"/>
            </a:endParaRPr>
          </a:p>
          <a:p>
            <a:pPr marL="0" lvl="0" indent="0" algn="ctr" rtl="0">
              <a:spcBef>
                <a:spcPts val="1000"/>
              </a:spcBef>
              <a:spcAft>
                <a:spcPts val="0"/>
              </a:spcAft>
              <a:buNone/>
            </a:pPr>
            <a:endParaRPr sz="3600">
              <a:solidFill>
                <a:srgbClr val="004E95"/>
              </a:solidFill>
            </a:endParaRPr>
          </a:p>
        </p:txBody>
      </p:sp>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3102</Words>
  <Application>Microsoft Office PowerPoint</Application>
  <PresentationFormat>Widescreen</PresentationFormat>
  <Paragraphs>463</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Times New Roman</vt:lpstr>
      <vt:lpstr>Courier New</vt:lpstr>
      <vt:lpstr>Trebuchet MS</vt:lpstr>
      <vt:lpstr>Calibri</vt:lpstr>
      <vt:lpstr>Roboto</vt:lpstr>
      <vt:lpstr>Georgia</vt:lpstr>
      <vt:lpstr>Arial</vt:lpstr>
      <vt:lpstr>Office Theme</vt:lpstr>
      <vt:lpstr>scientific reading research and disciplinary literacy at the middle school level</vt:lpstr>
      <vt:lpstr>Catalyst</vt:lpstr>
      <vt:lpstr>Research</vt:lpstr>
      <vt:lpstr>Adolescent Reading Research</vt:lpstr>
      <vt:lpstr> Recommendation #3 Part A: Build students’ world and word knowledge so they can make sense of the text. Pages 22-37 </vt:lpstr>
      <vt:lpstr> Recommendation #3 Part B: Consistently provide students with opportunities to ask and answer questions to better understand the text they read. Pages 37-47 </vt:lpstr>
      <vt:lpstr> Recommendation #3 Part C Teach students a routine for determining the gist of a short section of text. Pages 48- 58  </vt:lpstr>
      <vt:lpstr> Recommendation #3 Part D Teach students to monitor their comprehension as they read. Pages 59-64    </vt:lpstr>
      <vt:lpstr>Adolescent Reading Research</vt:lpstr>
      <vt:lpstr> Recommendation #4 Provide students with opportunities to practice making sense of stretch text (challenging text) that will expose them to complex ideas and information. Pages 68-76 </vt:lpstr>
      <vt:lpstr>Sources of Disciplinary Literacy Research</vt:lpstr>
      <vt:lpstr> Sources of Disciplinary Literacy Research </vt:lpstr>
      <vt:lpstr>Fair Use</vt:lpstr>
      <vt:lpstr>Timothy Shanahan Biography</vt:lpstr>
      <vt:lpstr>Reading through the eyes of scientists and historians</vt:lpstr>
      <vt:lpstr>Overview</vt:lpstr>
      <vt:lpstr>Based on work by Timothy and Cynthia Shanahan </vt:lpstr>
      <vt:lpstr>Literacy Pyramid</vt:lpstr>
      <vt:lpstr>The What (Part 1 of 2)</vt:lpstr>
      <vt:lpstr>The What (Part 2 of 2)</vt:lpstr>
      <vt:lpstr>How is disciplinary literacy different from content area reading?</vt:lpstr>
      <vt:lpstr>Content Area Reading VS Disciplinary Literacy</vt:lpstr>
      <vt:lpstr>WHY is disciplinary literacy important?</vt:lpstr>
      <vt:lpstr> HOW do we do this? (Part 1 of 2) Find real world texts</vt:lpstr>
      <vt:lpstr> HOW do we do this? (Part 2 of 2)</vt:lpstr>
      <vt:lpstr>THE FOUR LENSES (Part 1 of 11)</vt:lpstr>
      <vt:lpstr>THE FOUR LENSES (Part 2 of 11)</vt:lpstr>
      <vt:lpstr>THE FOUR LENSES (Part 3 of 11)</vt:lpstr>
      <vt:lpstr>THE FOUR LENSES (Part 4 of 11)</vt:lpstr>
      <vt:lpstr>THE FOUR LENSES (Part 5 of 11)</vt:lpstr>
      <vt:lpstr>THE FOUR LENSES (Part 6 of 11)</vt:lpstr>
      <vt:lpstr>THE FOUR LENSES (Part 7 of 11)</vt:lpstr>
      <vt:lpstr>THE FOUR LENSES (Part 8 of 11)</vt:lpstr>
      <vt:lpstr>THE FOUR LENSES (Part 9 of 11)</vt:lpstr>
      <vt:lpstr>THE FOUR LENSES (Part 10 of 11)</vt:lpstr>
      <vt:lpstr>THE FOUR LENSES (Part 11 of 11)</vt:lpstr>
      <vt:lpstr>Tier 1 Instruction</vt:lpstr>
      <vt:lpstr>Tier 2 Interventions</vt:lpstr>
      <vt:lpstr>Tier 3 Interventions</vt:lpstr>
      <vt:lpstr>Now that you have read through the lens of a historian, scientist, mathematician, or writer…</vt:lpstr>
      <vt:lpstr>Problem-Based Learning Example</vt:lpstr>
      <vt:lpstr>Problem-Based Learning Example</vt:lpstr>
      <vt:lpstr>Socratic Seminar</vt:lpstr>
      <vt:lpstr>https://whatschoolcouldbe.org/socratic-seminar/</vt:lpstr>
      <vt:lpstr>Give students advance notice that they’ll have the opportunity to debate each other, along with the topic/question (e.g., a student-generated topic, a question from Curiosity Time). Set aside a class period for this student discussion and debate. This video explores a more formal Socratic Seminar. But you can accomplish a lot with occasional short blocks of discussion/debate time (10-20 minutes) among smaller groups of students. These can be done in person or virtually.</vt:lpstr>
      <vt:lpstr>     Resources: Presentation Documents</vt:lpstr>
      <vt:lpstr>Further Reading</vt:lpstr>
      <vt:lpstr>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reading research and disciplinary literacy at the middle school level</dc:title>
  <dc:creator>VITA Program</dc:creator>
  <cp:lastModifiedBy>VITA Program</cp:lastModifiedBy>
  <cp:revision>8</cp:revision>
  <dcterms:created xsi:type="dcterms:W3CDTF">2022-07-20T12:39:39Z</dcterms:created>
  <dcterms:modified xsi:type="dcterms:W3CDTF">2022-10-19T01:22:50Z</dcterms:modified>
</cp:coreProperties>
</file>