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2192000" cy="6858000"/>
  <p:notesSz cx="6858000" cy="9144000"/>
  <p:embeddedFontLst>
    <p:embeddedFont>
      <p:font typeface="Verdana" panose="020B0604030504040204" pitchFamily="34" charset="0"/>
      <p:regular r:id="rId66"/>
      <p:bold r:id="rId67"/>
      <p:italic r:id="rId68"/>
      <p:boldItalic r:id="rId69"/>
    </p:embeddedFont>
    <p:embeddedFont>
      <p:font typeface="Trebuchet MS" panose="020B0603020202020204" pitchFamily="34" charset="0"/>
      <p:regular r:id="rId70"/>
      <p:bold r:id="rId71"/>
      <p:italic r:id="rId72"/>
      <p:boldItalic r:id="rId73"/>
    </p:embeddedFont>
    <p:embeddedFont>
      <p:font typeface="Archivo Black" panose="020B0604020202020204" charset="0"/>
      <p:regular r:id="rId74"/>
    </p:embeddedFont>
    <p:embeddedFont>
      <p:font typeface="Calibri" panose="020F0502020204030204" pitchFamily="34" charset="0"/>
      <p:regular r:id="rId75"/>
      <p:bold r:id="rId76"/>
      <p:italic r:id="rId77"/>
      <p:boldItalic r:id="rId78"/>
    </p:embeddedFont>
    <p:embeddedFont>
      <p:font typeface="Georgia" panose="02040502050405020303" pitchFamily="18"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3" roundtripDataSignature="AMtx7mhunPcrBRsEBlXszq68vXdUEZmx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264028-F83B-4F29-B8E8-248ABD5DB9E5}">
  <a:tblStyle styleId="{AE264028-F83B-4F29-B8E8-248ABD5DB9E5}"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rgbClr val="FFFFFF"/>
      </a:tcTxStyle>
      <a:tcStyle>
        <a:tcBdr/>
        <a:fill>
          <a:solidFill>
            <a:srgbClr val="FFAB40"/>
          </a:solidFill>
        </a:fill>
      </a:tcStyle>
    </a:lastCol>
    <a:firstCol>
      <a:tcTxStyle b="on" i="off">
        <a:font>
          <a:latin typeface="Calibri"/>
          <a:ea typeface="Calibri"/>
          <a:cs typeface="Calibri"/>
        </a:font>
        <a:srgbClr val="FFFFFF"/>
      </a:tcTxStyle>
      <a:tcStyle>
        <a:tcBdr/>
        <a:fill>
          <a:solidFill>
            <a:srgbClr val="FFAB40"/>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FAB40"/>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FAB40"/>
          </a:solidFill>
        </a:fill>
      </a:tcStyle>
    </a:firstRow>
    <a:neCell>
      <a:tcTxStyle/>
      <a:tcStyle>
        <a:tcBdr/>
      </a:tcStyle>
    </a:neCell>
    <a:nwCell>
      <a:tcTxStyle/>
      <a:tcStyle>
        <a:tcBdr/>
      </a:tcStyle>
    </a:nwCell>
  </a:tblStyle>
  <a:tblStyle styleId="{6472DFEC-64CD-49C6-8568-2881ECA738D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FA8736E-C18A-498D-B8F4-D6065B66EDAF}" styleName="Table_2">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78" autoAdjust="0"/>
  </p:normalViewPr>
  <p:slideViewPr>
    <p:cSldViewPr snapToGrid="0">
      <p:cViewPr varScale="1">
        <p:scale>
          <a:sx n="28" d="100"/>
          <a:sy n="28" d="100"/>
        </p:scale>
        <p:origin x="56" y="5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6ab48f25fb_1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i="1" dirty="0"/>
          </a:p>
          <a:p>
            <a:pPr marL="0" lvl="0" indent="0" algn="l" rtl="0">
              <a:spcBef>
                <a:spcPts val="0"/>
              </a:spcBef>
              <a:spcAft>
                <a:spcPts val="0"/>
              </a:spcAft>
              <a:buNone/>
            </a:pPr>
            <a:endParaRPr dirty="0"/>
          </a:p>
        </p:txBody>
      </p:sp>
      <p:sp>
        <p:nvSpPr>
          <p:cNvPr id="220" name="Google Shape;220;g16ab48f25fb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ab48f25fb_1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2866" dirty="0">
              <a:solidFill>
                <a:srgbClr val="00677F"/>
              </a:solidFill>
              <a:latin typeface="Archivo Black"/>
              <a:ea typeface="Archivo Black"/>
              <a:cs typeface="Archivo Black"/>
              <a:sym typeface="Archivo Black"/>
            </a:endParaRPr>
          </a:p>
        </p:txBody>
      </p:sp>
      <p:sp>
        <p:nvSpPr>
          <p:cNvPr id="226" name="Google Shape;226;g16ab48f25fb_1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6ab48f25fb_1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2866" dirty="0">
              <a:solidFill>
                <a:srgbClr val="00677F"/>
              </a:solidFill>
              <a:latin typeface="Archivo Black"/>
              <a:ea typeface="Archivo Black"/>
              <a:cs typeface="Archivo Black"/>
              <a:sym typeface="Archivo Black"/>
            </a:endParaRPr>
          </a:p>
          <a:p>
            <a:pPr marL="0" lvl="0" indent="0" algn="l" rtl="0">
              <a:spcBef>
                <a:spcPts val="0"/>
              </a:spcBef>
              <a:spcAft>
                <a:spcPts val="0"/>
              </a:spcAft>
              <a:buNone/>
            </a:pPr>
            <a:endParaRPr dirty="0"/>
          </a:p>
        </p:txBody>
      </p:sp>
      <p:sp>
        <p:nvSpPr>
          <p:cNvPr id="232" name="Google Shape;232;g16ab48f25fb_1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6ab48f25fb_1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i="1" dirty="0"/>
          </a:p>
          <a:p>
            <a:pPr marL="0" lvl="0" indent="0" algn="l" rtl="0">
              <a:spcBef>
                <a:spcPts val="0"/>
              </a:spcBef>
              <a:spcAft>
                <a:spcPts val="0"/>
              </a:spcAft>
              <a:buNone/>
            </a:pPr>
            <a:endParaRPr dirty="0"/>
          </a:p>
        </p:txBody>
      </p:sp>
      <p:sp>
        <p:nvSpPr>
          <p:cNvPr id="242" name="Google Shape;242;g16ab48f25fb_1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6ab48f25fb_1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51" name="Google Shape;251;g16ab48f25fb_1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6ab48f25fb_1_1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i="1" dirty="0"/>
          </a:p>
        </p:txBody>
      </p:sp>
      <p:sp>
        <p:nvSpPr>
          <p:cNvPr id="258" name="Google Shape;258;g16ab48f25fb_1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6ab48f25fb_1_1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i="1" dirty="0"/>
          </a:p>
        </p:txBody>
      </p:sp>
      <p:sp>
        <p:nvSpPr>
          <p:cNvPr id="269" name="Google Shape;269;g16ab48f25fb_1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6ab48f25fb_1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i="1" dirty="0"/>
          </a:p>
        </p:txBody>
      </p:sp>
      <p:sp>
        <p:nvSpPr>
          <p:cNvPr id="280" name="Google Shape;280;g16ab48f25fb_1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6ab48f25fb_1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88" name="Google Shape;288;g16ab48f25fb_1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6ab48f25fb_1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6ab48f25fb_1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98" name="Google Shape;298;g16ab48f25fb_1_149: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6ab48f25fb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2" name="Google Shape;152;g16ab48f25fb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6ab48f25fb_1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2866" dirty="0">
              <a:solidFill>
                <a:srgbClr val="00677F"/>
              </a:solidFill>
              <a:latin typeface="Archivo Black"/>
              <a:ea typeface="Archivo Black"/>
              <a:cs typeface="Archivo Black"/>
              <a:sym typeface="Archivo Black"/>
            </a:endParaRPr>
          </a:p>
          <a:p>
            <a:pPr marL="0" lvl="0" indent="0" algn="l" rtl="0">
              <a:spcBef>
                <a:spcPts val="0"/>
              </a:spcBef>
              <a:spcAft>
                <a:spcPts val="0"/>
              </a:spcAft>
              <a:buNone/>
            </a:pPr>
            <a:endParaRPr dirty="0"/>
          </a:p>
        </p:txBody>
      </p:sp>
      <p:sp>
        <p:nvSpPr>
          <p:cNvPr id="306" name="Google Shape;306;g16ab48f25fb_1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6ab48f25fb_1_1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i="1" dirty="0"/>
          </a:p>
          <a:p>
            <a:pPr marL="0" lvl="0" indent="0" algn="l" rtl="0">
              <a:spcBef>
                <a:spcPts val="0"/>
              </a:spcBef>
              <a:spcAft>
                <a:spcPts val="0"/>
              </a:spcAft>
              <a:buNone/>
            </a:pPr>
            <a:endParaRPr i="1" dirty="0"/>
          </a:p>
          <a:p>
            <a:pPr marL="0" lvl="0" indent="0" algn="l" rtl="0">
              <a:spcBef>
                <a:spcPts val="0"/>
              </a:spcBef>
              <a:spcAft>
                <a:spcPts val="0"/>
              </a:spcAft>
              <a:buNone/>
            </a:pPr>
            <a:endParaRPr sz="2866" dirty="0">
              <a:solidFill>
                <a:srgbClr val="00677F"/>
              </a:solidFill>
              <a:latin typeface="Archivo Black"/>
              <a:ea typeface="Archivo Black"/>
              <a:cs typeface="Archivo Black"/>
              <a:sym typeface="Archivo Black"/>
            </a:endParaRPr>
          </a:p>
          <a:p>
            <a:pPr marL="0" lvl="0" indent="0" algn="l" rtl="0">
              <a:spcBef>
                <a:spcPts val="0"/>
              </a:spcBef>
              <a:spcAft>
                <a:spcPts val="0"/>
              </a:spcAft>
              <a:buNone/>
            </a:pPr>
            <a:endParaRPr dirty="0"/>
          </a:p>
        </p:txBody>
      </p:sp>
      <p:sp>
        <p:nvSpPr>
          <p:cNvPr id="313" name="Google Shape;313;g16ab48f25fb_1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6ab48f25fb_1_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21" name="Google Shape;321;g16ab48f25fb_1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6ab48f25fb_1_1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28" name="Google Shape;328;g16ab48f25fb_1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6ab48f25fb_1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39" name="Google Shape;339;g16ab48f25fb_1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6ab48f25fb_1_1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i="1" dirty="0"/>
          </a:p>
          <a:p>
            <a:pPr marL="0" lvl="0" indent="0" algn="l" rtl="0">
              <a:spcBef>
                <a:spcPts val="0"/>
              </a:spcBef>
              <a:spcAft>
                <a:spcPts val="0"/>
              </a:spcAft>
              <a:buNone/>
            </a:pPr>
            <a:endParaRPr dirty="0"/>
          </a:p>
        </p:txBody>
      </p:sp>
      <p:sp>
        <p:nvSpPr>
          <p:cNvPr id="354" name="Google Shape;354;g16ab48f25fb_1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6ab48f25fb_1_2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i="1" dirty="0"/>
          </a:p>
          <a:p>
            <a:pPr marL="0" lvl="0" indent="0" algn="l" rtl="0">
              <a:spcBef>
                <a:spcPts val="0"/>
              </a:spcBef>
              <a:spcAft>
                <a:spcPts val="0"/>
              </a:spcAft>
              <a:buNone/>
            </a:pPr>
            <a:endParaRPr dirty="0"/>
          </a:p>
        </p:txBody>
      </p:sp>
      <p:sp>
        <p:nvSpPr>
          <p:cNvPr id="360" name="Google Shape;360;g16ab48f25fb_1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6ab48f25fb_1_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i="1" dirty="0"/>
          </a:p>
          <a:p>
            <a:pPr marL="0" lvl="0" indent="0" algn="l" rtl="0">
              <a:spcBef>
                <a:spcPts val="0"/>
              </a:spcBef>
              <a:spcAft>
                <a:spcPts val="0"/>
              </a:spcAft>
              <a:buNone/>
            </a:pPr>
            <a:endParaRPr i="1" dirty="0"/>
          </a:p>
          <a:p>
            <a:pPr marL="0" lvl="0" indent="0" algn="l" rtl="0">
              <a:spcBef>
                <a:spcPts val="0"/>
              </a:spcBef>
              <a:spcAft>
                <a:spcPts val="0"/>
              </a:spcAft>
              <a:buNone/>
            </a:pPr>
            <a:endParaRPr i="1"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371" name="Google Shape;371;g16ab48f25fb_1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6ab48f25fb_1_2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i="1" dirty="0"/>
          </a:p>
        </p:txBody>
      </p:sp>
      <p:sp>
        <p:nvSpPr>
          <p:cNvPr id="379" name="Google Shape;379;g16ab48f25fb_1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6ab48f25fb_1_2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i="1" dirty="0"/>
          </a:p>
        </p:txBody>
      </p:sp>
      <p:sp>
        <p:nvSpPr>
          <p:cNvPr id="387" name="Google Shape;387;g16ab48f25fb_1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6ab48f25fb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i="1" dirty="0"/>
          </a:p>
        </p:txBody>
      </p:sp>
      <p:sp>
        <p:nvSpPr>
          <p:cNvPr id="160" name="Google Shape;160;g16ab48f25fb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6ab48f25fb_1_2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99" name="Google Shape;399;g16ab48f25fb_1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6ab48f25fb_1_2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406" name="Google Shape;406;g16ab48f25fb_1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6ab48f25fb_1_2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414" name="Google Shape;414;g16ab48f25fb_1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6ab48f25fb_1_2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420" name="Google Shape;420;g16ab48f25fb_1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6ab48f25fb_1_2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426" name="Google Shape;426;g16ab48f25fb_1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6ab48f25fb_1_2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432" name="Google Shape;432;g16ab48f25fb_1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6ab48f25fb_1_2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8" name="Google Shape;438;g16ab48f25fb_1_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6ab48f25fb_1_2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5" name="Google Shape;445;g16ab48f25fb_1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6ab48f25fb_1_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5" name="Google Shape;455;g16ab48f25fb_1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6ab48f25fb_1_2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3" name="Google Shape;463;g16ab48f25fb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6ab48f25fb_1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i="1" dirty="0"/>
          </a:p>
        </p:txBody>
      </p:sp>
      <p:sp>
        <p:nvSpPr>
          <p:cNvPr id="170" name="Google Shape;170;g16ab48f25fb_1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6ab48f25fb_1_3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470" name="Google Shape;470;g16ab48f25fb_1_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6ab48f25fb_1_3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i="1" dirty="0"/>
          </a:p>
        </p:txBody>
      </p:sp>
      <p:sp>
        <p:nvSpPr>
          <p:cNvPr id="477" name="Google Shape;477;g16ab48f25fb_1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6ab48f25fb_1_3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491" name="Google Shape;491;g16ab48f25fb_1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6ab48f25fb_1_3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9" name="Google Shape;499;g16ab48f25fb_1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6ab48f25fb_1_3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515" name="Google Shape;515;g16ab48f25fb_1_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6ab48f25fb_1_3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522" name="Google Shape;522;g16ab48f25fb_1_3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6ab48f25fb_1_3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535" name="Google Shape;535;g16ab48f25fb_1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6ab48f25fb_1_3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542" name="Google Shape;542;g16ab48f25fb_1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6ab48f25fb_1_3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553" name="Google Shape;553;g16ab48f25fb_1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6ab48f25fb_1_3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64" name="Google Shape;564;g16ab48f25fb_1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6ab48f25fb_1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6ab48f25fb_1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8" name="Google Shape;188;g16ab48f25fb_1_52:notes"/>
          <p:cNvSpPr txBox="1">
            <a:spLocks noGrp="1"/>
          </p:cNvSpPr>
          <p:nvPr>
            <p:ph type="sldNum" idx="12"/>
          </p:nvPr>
        </p:nvSpPr>
        <p:spPr>
          <a:xfrm>
            <a:off x="3884613" y="8685213"/>
            <a:ext cx="15075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6ab48f25fb_1_3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574" name="Google Shape;574;g16ab48f25fb_1_3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6ab48f25fb_1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16ab48f25fb_1_4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585" name="Google Shape;585;g16ab48f25fb_1_4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6ab48f25fb_1_4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605" name="Google Shape;605;g16ab48f25fb_1_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16ab48f25fb_1_4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2" name="Google Shape;612;g16ab48f25fb_1_4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6ab48f25fb_1_4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19" name="Google Shape;619;g16ab48f25fb_1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6ab48f25fb_1_4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627" name="Google Shape;627;g16ab48f25fb_1_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6ab48f25fb_1_4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633" name="Google Shape;633;g16ab48f25fb_1_4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6ab48f25fb_1_4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641" name="Google Shape;641;g16ab48f25fb_1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6ab48f25fb_1_4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650" name="Google Shape;650;g16ab48f25fb_1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16ab48f25fb_1_4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660" name="Google Shape;660;g16ab48f25fb_1_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6ab48f25fb_1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i="1" dirty="0"/>
          </a:p>
        </p:txBody>
      </p:sp>
      <p:sp>
        <p:nvSpPr>
          <p:cNvPr id="194" name="Google Shape;194;g16ab48f25fb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6ab48f25fb_1_4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i="1" dirty="0"/>
          </a:p>
          <a:p>
            <a:pPr marL="0" lvl="0" indent="0" algn="l" rtl="0">
              <a:spcBef>
                <a:spcPts val="0"/>
              </a:spcBef>
              <a:spcAft>
                <a:spcPts val="0"/>
              </a:spcAft>
              <a:buNone/>
            </a:pPr>
            <a:endParaRPr i="1"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667" name="Google Shape;667;g16ab48f25fb_1_4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6ab48f25fb_1_4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i="1" dirty="0"/>
          </a:p>
          <a:p>
            <a:pPr marL="0" lvl="0" indent="0" algn="l" rtl="0">
              <a:spcBef>
                <a:spcPts val="0"/>
              </a:spcBef>
              <a:spcAft>
                <a:spcPts val="0"/>
              </a:spcAft>
              <a:buNone/>
            </a:pPr>
            <a:endParaRPr i="1"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673" name="Google Shape;673;g16ab48f25fb_1_4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6ab48f25fb_1_4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i="1" dirty="0"/>
          </a:p>
          <a:p>
            <a:pPr marL="0" lvl="0" indent="0" algn="l" rtl="0">
              <a:spcBef>
                <a:spcPts val="0"/>
              </a:spcBef>
              <a:spcAft>
                <a:spcPts val="0"/>
              </a:spcAft>
              <a:buNone/>
            </a:pPr>
            <a:endParaRPr i="1"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679" name="Google Shape;679;g16ab48f25fb_1_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16ab48f25fb_1_4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g16ab48f25fb_1_4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6ab48f25fb_1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01" name="Google Shape;201;g16ab48f25fb_1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6ab48f25fb_1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7" name="Google Shape;207;g16ab48f25fb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6ab48f25fb_1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213" name="Google Shape;213;g16ab48f25fb_1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3" descr="VDOE Logo"/>
          <p:cNvSpPr/>
          <p:nvPr/>
        </p:nvSpPr>
        <p:spPr>
          <a:xfrm>
            <a:off x="2020701" y="919537"/>
            <a:ext cx="10893915" cy="5938463"/>
          </a:xfrm>
          <a:prstGeom prst="rect">
            <a:avLst/>
          </a:prstGeom>
          <a:blipFill rotWithShape="1">
            <a:blip r:embed="rId2">
              <a:alphaModFix amt="2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13"/>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900" b="1" i="0" u="none" strike="noStrike" cap="none">
                <a:solidFill>
                  <a:schemeClr val="dk1"/>
                </a:solidFill>
                <a:latin typeface="Trebuchet MS"/>
                <a:ea typeface="Trebuchet MS"/>
                <a:cs typeface="Trebuchet MS"/>
                <a:sym typeface="Trebuchet MS"/>
              </a:rPr>
              <a:t>VIRGINIA DEPARTMENT OF EDUCATION</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77"/>
        <p:cNvGrpSpPr/>
        <p:nvPr/>
      </p:nvGrpSpPr>
      <p:grpSpPr>
        <a:xfrm>
          <a:off x="0" y="0"/>
          <a:ext cx="0" cy="0"/>
          <a:chOff x="0" y="0"/>
          <a:chExt cx="0" cy="0"/>
        </a:xfrm>
      </p:grpSpPr>
      <p:sp>
        <p:nvSpPr>
          <p:cNvPr id="78" name="Google Shape;78;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5"/>
          <p:cNvSpPr>
            <a:spLocks noGrp="1"/>
          </p:cNvSpPr>
          <p:nvPr>
            <p:ph type="pic" idx="2"/>
          </p:nvPr>
        </p:nvSpPr>
        <p:spPr>
          <a:xfrm>
            <a:off x="5183188" y="987425"/>
            <a:ext cx="6172200" cy="2259209"/>
          </a:xfrm>
          <a:prstGeom prst="rect">
            <a:avLst/>
          </a:prstGeom>
          <a:noFill/>
          <a:ln>
            <a:noFill/>
          </a:ln>
        </p:spPr>
      </p:sp>
      <p:sp>
        <p:nvSpPr>
          <p:cNvPr id="80" name="Google Shape;80;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25"/>
          <p:cNvSpPr>
            <a:spLocks noGrp="1"/>
          </p:cNvSpPr>
          <p:nvPr>
            <p:ph type="pic" idx="3"/>
          </p:nvPr>
        </p:nvSpPr>
        <p:spPr>
          <a:xfrm>
            <a:off x="5183188" y="3451509"/>
            <a:ext cx="2970212" cy="2259209"/>
          </a:xfrm>
          <a:prstGeom prst="rect">
            <a:avLst/>
          </a:prstGeom>
          <a:noFill/>
          <a:ln>
            <a:noFill/>
          </a:ln>
        </p:spPr>
      </p:sp>
      <p:sp>
        <p:nvSpPr>
          <p:cNvPr id="85" name="Google Shape;85;p25"/>
          <p:cNvSpPr>
            <a:spLocks noGrp="1"/>
          </p:cNvSpPr>
          <p:nvPr>
            <p:ph type="pic" idx="4"/>
          </p:nvPr>
        </p:nvSpPr>
        <p:spPr>
          <a:xfrm>
            <a:off x="8383588" y="3451508"/>
            <a:ext cx="2970212" cy="2259209"/>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6"/>
        <p:cNvGrpSpPr/>
        <p:nvPr/>
      </p:nvGrpSpPr>
      <p:grpSpPr>
        <a:xfrm>
          <a:off x="0" y="0"/>
          <a:ext cx="0" cy="0"/>
          <a:chOff x="0" y="0"/>
          <a:chExt cx="0" cy="0"/>
        </a:xfrm>
      </p:grpSpPr>
      <p:sp>
        <p:nvSpPr>
          <p:cNvPr id="87" name="Google Shape;87;p26"/>
          <p:cNvSpPr txBox="1">
            <a:spLocks noGrp="1"/>
          </p:cNvSpPr>
          <p:nvPr>
            <p:ph type="ctrTitle"/>
          </p:nvPr>
        </p:nvSpPr>
        <p:spPr>
          <a:xfrm>
            <a:off x="838201"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6"/>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9" name="Google Shape;8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00" scaled="0"/>
        </a:gradFill>
        <a:effectLst/>
      </p:bgPr>
    </p:bg>
    <p:spTree>
      <p:nvGrpSpPr>
        <p:cNvPr id="1" name="Shape 92"/>
        <p:cNvGrpSpPr/>
        <p:nvPr/>
      </p:nvGrpSpPr>
      <p:grpSpPr>
        <a:xfrm>
          <a:off x="0" y="0"/>
          <a:ext cx="0" cy="0"/>
          <a:chOff x="0" y="0"/>
          <a:chExt cx="0" cy="0"/>
        </a:xfrm>
      </p:grpSpPr>
      <p:sp>
        <p:nvSpPr>
          <p:cNvPr id="93" name="Google Shape;93;p15"/>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5"/>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95" name="Google Shape;9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5" descr="VDOE Logo"/>
          <p:cNvSpPr/>
          <p:nvPr/>
        </p:nvSpPr>
        <p:spPr>
          <a:xfrm>
            <a:off x="2020701" y="919537"/>
            <a:ext cx="10893915" cy="5938463"/>
          </a:xfrm>
          <a:prstGeom prst="rect">
            <a:avLst/>
          </a:prstGeom>
          <a:blipFill rotWithShape="1">
            <a:blip r:embed="rId2">
              <a:alphaModFix amt="6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5"/>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900" b="1" i="0" u="none" strike="noStrike" cap="none">
                <a:solidFill>
                  <a:schemeClr val="lt1"/>
                </a:solidFill>
                <a:latin typeface="Trebuchet MS"/>
                <a:ea typeface="Trebuchet MS"/>
                <a:cs typeface="Trebuchet MS"/>
                <a:sym typeface="Trebuchet MS"/>
              </a:rPr>
              <a:t>VIRGINIA DEPARTMENT OF EDUCATION</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00" scaled="0"/>
        </a:gradFill>
        <a:effectLst/>
      </p:bgPr>
    </p:bg>
    <p:spTree>
      <p:nvGrpSpPr>
        <p:cNvPr id="1" name="Shape 100"/>
        <p:cNvGrpSpPr/>
        <p:nvPr/>
      </p:nvGrpSpPr>
      <p:grpSpPr>
        <a:xfrm>
          <a:off x="0" y="0"/>
          <a:ext cx="0" cy="0"/>
          <a:chOff x="0" y="0"/>
          <a:chExt cx="0" cy="0"/>
        </a:xfrm>
      </p:grpSpPr>
      <p:sp>
        <p:nvSpPr>
          <p:cNvPr id="101" name="Google Shape;101;p27"/>
          <p:cNvSpPr txBox="1">
            <a:spLocks noGrp="1"/>
          </p:cNvSpPr>
          <p:nvPr>
            <p:ph type="ctrTitle"/>
          </p:nvPr>
        </p:nvSpPr>
        <p:spPr>
          <a:xfrm>
            <a:off x="838200"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7"/>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03" name="Google Shape;10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6"/>
        <p:cNvGrpSpPr/>
        <p:nvPr/>
      </p:nvGrpSpPr>
      <p:grpSpPr>
        <a:xfrm>
          <a:off x="0" y="0"/>
          <a:ext cx="0" cy="0"/>
          <a:chOff x="0" y="0"/>
          <a:chExt cx="0" cy="0"/>
        </a:xfrm>
      </p:grpSpPr>
      <p:sp>
        <p:nvSpPr>
          <p:cNvPr id="107" name="Google Shape;10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28"/>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8"/>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8"/>
          <p:cNvSpPr txBox="1">
            <a:spLocks noGrp="1"/>
          </p:cNvSpPr>
          <p:nvPr>
            <p:ph type="body" idx="3"/>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3"/>
        <p:cNvGrpSpPr/>
        <p:nvPr/>
      </p:nvGrpSpPr>
      <p:grpSpPr>
        <a:xfrm>
          <a:off x="0" y="0"/>
          <a:ext cx="0" cy="0"/>
          <a:chOff x="0" y="0"/>
          <a:chExt cx="0" cy="0"/>
        </a:xfrm>
      </p:grpSpPr>
      <p:sp>
        <p:nvSpPr>
          <p:cNvPr id="114" name="Google Shape;114;p29"/>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 name="Google Shape;115;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29"/>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7" name="Google Shape;117;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29"/>
          <p:cNvSpPr txBox="1">
            <a:spLocks noGrp="1"/>
          </p:cNvSpPr>
          <p:nvPr>
            <p:ph type="body" idx="5"/>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
        <p:cNvGrpSpPr/>
        <p:nvPr/>
      </p:nvGrpSpPr>
      <p:grpSpPr>
        <a:xfrm>
          <a:off x="0" y="0"/>
          <a:ext cx="0" cy="0"/>
          <a:chOff x="0" y="0"/>
          <a:chExt cx="0" cy="0"/>
        </a:xfrm>
      </p:grpSpPr>
      <p:sp>
        <p:nvSpPr>
          <p:cNvPr id="123" name="Google Shape;123;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30"/>
          <p:cNvSpPr txBox="1">
            <a:spLocks noGrp="1"/>
          </p:cNvSpPr>
          <p:nvPr>
            <p:ph type="body" idx="1"/>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31"/>
        <p:cNvGrpSpPr/>
        <p:nvPr/>
      </p:nvGrpSpPr>
      <p:grpSpPr>
        <a:xfrm>
          <a:off x="0" y="0"/>
          <a:ext cx="0" cy="0"/>
          <a:chOff x="0" y="0"/>
          <a:chExt cx="0" cy="0"/>
        </a:xfrm>
      </p:grpSpPr>
      <p:sp>
        <p:nvSpPr>
          <p:cNvPr id="132" name="Google Shape;132;g16ab48f25fb_1_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g16ab48f25fb_1_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g16ab48f25fb_1_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g16ab48f25fb_1_8"/>
          <p:cNvSpPr txBox="1">
            <a:spLocks noGrp="1"/>
          </p:cNvSpPr>
          <p:nvPr>
            <p:ph type="ctrTitle"/>
          </p:nvPr>
        </p:nvSpPr>
        <p:spPr>
          <a:xfrm>
            <a:off x="1524000" y="2235199"/>
            <a:ext cx="9144000" cy="2387600"/>
          </a:xfrm>
          <a:prstGeom prst="rect">
            <a:avLst/>
          </a:prstGeom>
          <a:solidFill>
            <a:schemeClr val="lt1">
              <a:alpha val="62745"/>
            </a:schemeClr>
          </a:solidFill>
          <a:ln w="79375" cap="rnd" cmpd="sng">
            <a:solidFill>
              <a:srgbClr val="003B71">
                <a:alpha val="78823"/>
              </a:srgbClr>
            </a:solidFill>
            <a:prstDash val="solid"/>
            <a:round/>
            <a:headEnd type="none" w="sm" len="sm"/>
            <a:tailEnd type="none" w="sm" len="sm"/>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4E95"/>
              </a:buClr>
              <a:buSzPts val="6000"/>
              <a:buFont typeface="Times New Roman"/>
              <a:buNone/>
              <a:defRPr sz="6000">
                <a:solidFill>
                  <a:srgbClr val="004E9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g16ab48f25fb_1_8"/>
          <p:cNvSpPr txBox="1">
            <a:spLocks noGrp="1"/>
          </p:cNvSpPr>
          <p:nvPr>
            <p:ph type="subTitle" idx="1"/>
          </p:nvPr>
        </p:nvSpPr>
        <p:spPr>
          <a:xfrm>
            <a:off x="1445341" y="4714875"/>
            <a:ext cx="9144000" cy="102861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004E95"/>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004E95"/>
              </a:buClr>
              <a:buSzPts val="1600"/>
              <a:buNone/>
              <a:defRPr sz="1600"/>
            </a:lvl4pPr>
            <a:lvl5pPr lvl="4" algn="ctr">
              <a:lnSpc>
                <a:spcPct val="90000"/>
              </a:lnSpc>
              <a:spcBef>
                <a:spcPts val="500"/>
              </a:spcBef>
              <a:spcAft>
                <a:spcPts val="0"/>
              </a:spcAft>
              <a:buClr>
                <a:srgbClr val="31313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sp>
        <p:nvSpPr>
          <p:cNvPr id="138" name="Google Shape;138;g16ab48f25fb_1_21"/>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4400"/>
              <a:buFont typeface="Times New Roman"/>
              <a:buNone/>
              <a:defRPr b="1" i="0">
                <a:solidFill>
                  <a:srgbClr val="003B7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g16ab48f25fb_1_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Times New Roman"/>
                <a:ea typeface="Times New Roman"/>
                <a:cs typeface="Times New Roman"/>
                <a:sym typeface="Times New Roman"/>
              </a:defRPr>
            </a:lvl1pPr>
            <a:lvl2pPr marL="914400" lvl="1" indent="-381000" algn="l">
              <a:lnSpc>
                <a:spcPct val="90000"/>
              </a:lnSpc>
              <a:spcBef>
                <a:spcPts val="500"/>
              </a:spcBef>
              <a:spcAft>
                <a:spcPts val="0"/>
              </a:spcAft>
              <a:buClr>
                <a:srgbClr val="004E95"/>
              </a:buClr>
              <a:buSzPts val="2400"/>
              <a:buChar char="-"/>
              <a:defRPr>
                <a:solidFill>
                  <a:srgbClr val="004E95"/>
                </a:solidFill>
                <a:latin typeface="Times New Roman"/>
                <a:ea typeface="Times New Roman"/>
                <a:cs typeface="Times New Roman"/>
                <a:sym typeface="Times New Roman"/>
              </a:defRPr>
            </a:lvl2pPr>
            <a:lvl3pPr marL="1371600" lvl="2" indent="-355600" algn="l">
              <a:lnSpc>
                <a:spcPct val="90000"/>
              </a:lnSpc>
              <a:spcBef>
                <a:spcPts val="500"/>
              </a:spcBef>
              <a:spcAft>
                <a:spcPts val="0"/>
              </a:spcAft>
              <a:buClr>
                <a:schemeClr val="dk1"/>
              </a:buClr>
              <a:buSzPts val="2000"/>
              <a:buChar char="o"/>
              <a:defRPr>
                <a:latin typeface="Times New Roman"/>
                <a:ea typeface="Times New Roman"/>
                <a:cs typeface="Times New Roman"/>
                <a:sym typeface="Times New Roman"/>
              </a:defRPr>
            </a:lvl3pPr>
            <a:lvl4pPr marL="1828800" lvl="3" indent="-342900" algn="l">
              <a:lnSpc>
                <a:spcPct val="90000"/>
              </a:lnSpc>
              <a:spcBef>
                <a:spcPts val="500"/>
              </a:spcBef>
              <a:spcAft>
                <a:spcPts val="0"/>
              </a:spcAft>
              <a:buClr>
                <a:srgbClr val="003B71"/>
              </a:buClr>
              <a:buSzPts val="1800"/>
              <a:buChar char="•"/>
              <a:defRPr>
                <a:solidFill>
                  <a:srgbClr val="003B71"/>
                </a:solidFill>
                <a:latin typeface="Times New Roman"/>
                <a:ea typeface="Times New Roman"/>
                <a:cs typeface="Times New Roman"/>
                <a:sym typeface="Times New Roman"/>
              </a:defRPr>
            </a:lvl4pPr>
            <a:lvl5pPr marL="2286000" lvl="4" indent="-342900" algn="l">
              <a:lnSpc>
                <a:spcPct val="90000"/>
              </a:lnSpc>
              <a:spcBef>
                <a:spcPts val="500"/>
              </a:spcBef>
              <a:spcAft>
                <a:spcPts val="0"/>
              </a:spcAft>
              <a:buClr>
                <a:srgbClr val="313131"/>
              </a:buClr>
              <a:buSzPts val="1800"/>
              <a:buChar char="-"/>
              <a:defRPr>
                <a:latin typeface="Times New Roman"/>
                <a:ea typeface="Times New Roman"/>
                <a:cs typeface="Times New Roman"/>
                <a:sym typeface="Times New Roma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g16ab48f25fb_1_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g16ab48f25fb_1_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g16ab48f25fb_1_21"/>
          <p:cNvSpPr txBox="1">
            <a:spLocks noGrp="1"/>
          </p:cNvSpPr>
          <p:nvPr>
            <p:ph type="sldNum" idx="12"/>
          </p:nvPr>
        </p:nvSpPr>
        <p:spPr>
          <a:xfrm>
            <a:off x="8610600" y="6356350"/>
            <a:ext cx="10117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17"/>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7"/>
          <p:cNvSpPr txBox="1">
            <a:spLocks noGrp="1"/>
          </p:cNvSpPr>
          <p:nvPr>
            <p:ph type="body" idx="2"/>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9"/>
        <p:cNvGrpSpPr/>
        <p:nvPr/>
      </p:nvGrpSpPr>
      <p:grpSpPr>
        <a:xfrm>
          <a:off x="0" y="0"/>
          <a:ext cx="0" cy="0"/>
          <a:chOff x="0" y="0"/>
          <a:chExt cx="0" cy="0"/>
        </a:xfrm>
      </p:grpSpPr>
      <p:sp>
        <p:nvSpPr>
          <p:cNvPr id="30" name="Google Shape;30;p18"/>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18"/>
          <p:cNvSpPr txBox="1">
            <a:spLocks noGrp="1"/>
          </p:cNvSpPr>
          <p:nvPr>
            <p:ph type="body" idx="2"/>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accent3"/>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38" name="Google Shape;3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00" scaled="0"/>
        </a:gradFill>
        <a:effectLst/>
      </p:bgPr>
    </p:bg>
    <p:spTree>
      <p:nvGrpSpPr>
        <p:cNvPr id="1" name="Shape 41"/>
        <p:cNvGrpSpPr/>
        <p:nvPr/>
      </p:nvGrpSpPr>
      <p:grpSpPr>
        <a:xfrm>
          <a:off x="0" y="0"/>
          <a:ext cx="0" cy="0"/>
          <a:chOff x="0" y="0"/>
          <a:chExt cx="0" cy="0"/>
        </a:xfrm>
      </p:grpSpPr>
      <p:sp>
        <p:nvSpPr>
          <p:cNvPr id="42" name="Google Shape;4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44" name="Google Shape;4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7"/>
        <p:cNvGrpSpPr/>
        <p:nvPr/>
      </p:nvGrpSpPr>
      <p:grpSpPr>
        <a:xfrm>
          <a:off x="0" y="0"/>
          <a:ext cx="0" cy="0"/>
          <a:chOff x="0" y="0"/>
          <a:chExt cx="0" cy="0"/>
        </a:xfrm>
      </p:grpSpPr>
      <p:sp>
        <p:nvSpPr>
          <p:cNvPr id="48" name="Google Shape;48;p21"/>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1"/>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21"/>
          <p:cNvSpPr txBox="1">
            <a:spLocks noGrp="1"/>
          </p:cNvSpPr>
          <p:nvPr>
            <p:ph type="body" idx="3"/>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54"/>
        <p:cNvGrpSpPr/>
        <p:nvPr/>
      </p:nvGrpSpPr>
      <p:grpSpPr>
        <a:xfrm>
          <a:off x="0" y="0"/>
          <a:ext cx="0" cy="0"/>
          <a:chOff x="0" y="0"/>
          <a:chExt cx="0" cy="0"/>
        </a:xfrm>
      </p:grpSpPr>
      <p:sp>
        <p:nvSpPr>
          <p:cNvPr id="55" name="Google Shape;55;p22"/>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2"/>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22"/>
          <p:cNvSpPr txBox="1">
            <a:spLocks noGrp="1"/>
          </p:cNvSpPr>
          <p:nvPr>
            <p:ph type="body" idx="5"/>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27660" algn="l">
              <a:lnSpc>
                <a:spcPct val="90000"/>
              </a:lnSpc>
              <a:spcBef>
                <a:spcPts val="500"/>
              </a:spcBef>
              <a:spcAft>
                <a:spcPts val="0"/>
              </a:spcAft>
              <a:buSzPts val="1560"/>
              <a:buChar char="o"/>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4"/>
          <p:cNvSpPr>
            <a:spLocks noGrp="1"/>
          </p:cNvSpPr>
          <p:nvPr>
            <p:ph type="pic" idx="2"/>
          </p:nvPr>
        </p:nvSpPr>
        <p:spPr>
          <a:xfrm>
            <a:off x="5183188" y="987425"/>
            <a:ext cx="6172200" cy="4873625"/>
          </a:xfrm>
          <a:prstGeom prst="rect">
            <a:avLst/>
          </a:prstGeom>
          <a:noFill/>
          <a:ln>
            <a:noFill/>
          </a:ln>
        </p:spPr>
      </p:sp>
      <p:sp>
        <p:nvSpPr>
          <p:cNvPr id="73" name="Google Shape;73;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rgbClr val="55555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Calibri"/>
              <a:buChar char="-"/>
              <a:defRPr sz="2400" b="0" i="0" u="none" strike="noStrike" cap="none">
                <a:solidFill>
                  <a:srgbClr val="555555"/>
                </a:solidFill>
                <a:latin typeface="Calibri"/>
                <a:ea typeface="Calibri"/>
                <a:cs typeface="Calibri"/>
                <a:sym typeface="Calibri"/>
              </a:defRPr>
            </a:lvl2pPr>
            <a:lvl3pPr marL="1371600" marR="0" lvl="2" indent="-311150" algn="l" rtl="0">
              <a:lnSpc>
                <a:spcPct val="90000"/>
              </a:lnSpc>
              <a:spcBef>
                <a:spcPts val="500"/>
              </a:spcBef>
              <a:spcAft>
                <a:spcPts val="0"/>
              </a:spcAft>
              <a:buClr>
                <a:schemeClr val="accent1"/>
              </a:buClr>
              <a:buSzPts val="1300"/>
              <a:buFont typeface="Courier New"/>
              <a:buChar char="o"/>
              <a:defRPr sz="2000" b="0" i="0" u="none" strike="noStrike" cap="none">
                <a:solidFill>
                  <a:srgbClr val="555555"/>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rgbClr val="555555"/>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FA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FA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FA3"/>
                </a:solidFill>
                <a:latin typeface="Calibri"/>
                <a:ea typeface="Calibri"/>
                <a:cs typeface="Calibri"/>
                <a:sym typeface="Calibri"/>
              </a:defRPr>
            </a:lvl1pPr>
            <a:lvl2pPr marL="0" marR="0" lvl="1" indent="0" algn="r" rtl="0">
              <a:spcBef>
                <a:spcPts val="0"/>
              </a:spcBef>
              <a:buNone/>
              <a:defRPr sz="1200" b="0" i="0" u="none" strike="noStrike" cap="none">
                <a:solidFill>
                  <a:srgbClr val="888FA3"/>
                </a:solidFill>
                <a:latin typeface="Calibri"/>
                <a:ea typeface="Calibri"/>
                <a:cs typeface="Calibri"/>
                <a:sym typeface="Calibri"/>
              </a:defRPr>
            </a:lvl2pPr>
            <a:lvl3pPr marL="0" marR="0" lvl="2" indent="0" algn="r" rtl="0">
              <a:spcBef>
                <a:spcPts val="0"/>
              </a:spcBef>
              <a:buNone/>
              <a:defRPr sz="1200" b="0" i="0" u="none" strike="noStrike" cap="none">
                <a:solidFill>
                  <a:srgbClr val="888FA3"/>
                </a:solidFill>
                <a:latin typeface="Calibri"/>
                <a:ea typeface="Calibri"/>
                <a:cs typeface="Calibri"/>
                <a:sym typeface="Calibri"/>
              </a:defRPr>
            </a:lvl3pPr>
            <a:lvl4pPr marL="0" marR="0" lvl="3" indent="0" algn="r" rtl="0">
              <a:spcBef>
                <a:spcPts val="0"/>
              </a:spcBef>
              <a:buNone/>
              <a:defRPr sz="1200" b="0" i="0" u="none" strike="noStrike" cap="none">
                <a:solidFill>
                  <a:srgbClr val="888FA3"/>
                </a:solidFill>
                <a:latin typeface="Calibri"/>
                <a:ea typeface="Calibri"/>
                <a:cs typeface="Calibri"/>
                <a:sym typeface="Calibri"/>
              </a:defRPr>
            </a:lvl4pPr>
            <a:lvl5pPr marL="0" marR="0" lvl="4" indent="0" algn="r" rtl="0">
              <a:spcBef>
                <a:spcPts val="0"/>
              </a:spcBef>
              <a:buNone/>
              <a:defRPr sz="1200" b="0" i="0" u="none" strike="noStrike" cap="none">
                <a:solidFill>
                  <a:srgbClr val="888FA3"/>
                </a:solidFill>
                <a:latin typeface="Calibri"/>
                <a:ea typeface="Calibri"/>
                <a:cs typeface="Calibri"/>
                <a:sym typeface="Calibri"/>
              </a:defRPr>
            </a:lvl5pPr>
            <a:lvl6pPr marL="0" marR="0" lvl="5" indent="0" algn="r" rtl="0">
              <a:spcBef>
                <a:spcPts val="0"/>
              </a:spcBef>
              <a:buNone/>
              <a:defRPr sz="1200" b="0" i="0" u="none" strike="noStrike" cap="none">
                <a:solidFill>
                  <a:srgbClr val="888FA3"/>
                </a:solidFill>
                <a:latin typeface="Calibri"/>
                <a:ea typeface="Calibri"/>
                <a:cs typeface="Calibri"/>
                <a:sym typeface="Calibri"/>
              </a:defRPr>
            </a:lvl6pPr>
            <a:lvl7pPr marL="0" marR="0" lvl="6" indent="0" algn="r" rtl="0">
              <a:spcBef>
                <a:spcPts val="0"/>
              </a:spcBef>
              <a:buNone/>
              <a:defRPr sz="1200" b="0" i="0" u="none" strike="noStrike" cap="none">
                <a:solidFill>
                  <a:srgbClr val="888FA3"/>
                </a:solidFill>
                <a:latin typeface="Calibri"/>
                <a:ea typeface="Calibri"/>
                <a:cs typeface="Calibri"/>
                <a:sym typeface="Calibri"/>
              </a:defRPr>
            </a:lvl7pPr>
            <a:lvl8pPr marL="0" marR="0" lvl="7" indent="0" algn="r" rtl="0">
              <a:spcBef>
                <a:spcPts val="0"/>
              </a:spcBef>
              <a:buNone/>
              <a:defRPr sz="1200" b="0" i="0" u="none" strike="noStrike" cap="none">
                <a:solidFill>
                  <a:srgbClr val="888FA3"/>
                </a:solidFill>
                <a:latin typeface="Calibri"/>
                <a:ea typeface="Calibri"/>
                <a:cs typeface="Calibri"/>
                <a:sym typeface="Calibri"/>
              </a:defRPr>
            </a:lvl8pPr>
            <a:lvl9pPr marL="0" marR="0" lvl="8" indent="0" algn="r" rtl="0">
              <a:spcBef>
                <a:spcPts val="0"/>
              </a:spcBef>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hyperlink" Target="https://padlet.com/meghanmascelli/cbhxz8h8g9cl5xdi"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9.xml"/><Relationship Id="rId5" Type="http://schemas.openxmlformats.org/officeDocument/2006/relationships/image" Target="../media/image46.jpg"/><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9.xml"/><Relationship Id="rId5" Type="http://schemas.openxmlformats.org/officeDocument/2006/relationships/image" Target="../media/image46.jpg"/><Relationship Id="rId4" Type="http://schemas.openxmlformats.org/officeDocument/2006/relationships/image" Target="../media/image45.jp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8" Type="http://schemas.openxmlformats.org/officeDocument/2006/relationships/hyperlink" Target="http://wvde.state.wv.us/teach21/PBLRubrics.html" TargetMode="External"/><Relationship Id="rId3" Type="http://schemas.openxmlformats.org/officeDocument/2006/relationships/hyperlink" Target="http://www.pz.harvard.edu/thinking-routines" TargetMode="External"/><Relationship Id="rId7" Type="http://schemas.openxmlformats.org/officeDocument/2006/relationships/hyperlink" Target="https://www.edutopia.org/practice/inquiry-based-learning-teacher-guided-student-driven" TargetMode="External"/><Relationship Id="rId2" Type="http://schemas.openxmlformats.org/officeDocument/2006/relationships/notesSlide" Target="../notesSlides/notesSlide55.xml"/><Relationship Id="rId1" Type="http://schemas.openxmlformats.org/officeDocument/2006/relationships/slideLayout" Target="../slideLayouts/slideLayout19.xml"/><Relationship Id="rId6" Type="http://schemas.openxmlformats.org/officeDocument/2006/relationships/hyperlink" Target="http://www.readwritethink.org/professional-development/strategy-guides/peer-review-30145.html" TargetMode="External"/><Relationship Id="rId5" Type="http://schemas.openxmlformats.org/officeDocument/2006/relationships/hyperlink" Target="http://www.gettingsmart.com/2017/04/project-based-learning-deeper-level/" TargetMode="External"/><Relationship Id="rId4" Type="http://schemas.openxmlformats.org/officeDocument/2006/relationships/hyperlink" Target="http://www.bie.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hyperlink" Target="mailto:cpday@fcps.edu" TargetMode="External"/><Relationship Id="rId7" Type="http://schemas.openxmlformats.org/officeDocument/2006/relationships/hyperlink" Target="https://padlet.com/meghanmascelli/cbhxz8h8g9cl5xdi" TargetMode="External"/><Relationship Id="rId2" Type="http://schemas.openxmlformats.org/officeDocument/2006/relationships/notesSlide" Target="../notesSlides/notesSlide58.xml"/><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mailto:msmascelli@fcps.edu"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6000"/>
              <a:buFont typeface="Georgia"/>
              <a:buNone/>
            </a:pPr>
            <a:r>
              <a:rPr lang="en-US"/>
              <a:t>Project-Based Learning</a:t>
            </a:r>
            <a:endParaRPr/>
          </a:p>
        </p:txBody>
      </p:sp>
      <p:sp>
        <p:nvSpPr>
          <p:cNvPr id="148" name="Google Shape;148;p1"/>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400"/>
              <a:buFont typeface="Arial"/>
              <a:buNone/>
            </a:pPr>
            <a:r>
              <a:rPr lang="en-US">
                <a:solidFill>
                  <a:schemeClr val="accent3"/>
                </a:solidFill>
              </a:rPr>
              <a:t>Access and integrated teaching for all.</a:t>
            </a:r>
            <a:endParaRPr>
              <a:solidFill>
                <a:schemeClr val="accent3"/>
              </a:solidFill>
            </a:endParaRPr>
          </a:p>
          <a:p>
            <a:pPr marL="0" lvl="0" indent="0" algn="l" rtl="0">
              <a:lnSpc>
                <a:spcPct val="90000"/>
              </a:lnSpc>
              <a:spcBef>
                <a:spcPts val="0"/>
              </a:spcBef>
              <a:spcAft>
                <a:spcPts val="0"/>
              </a:spcAft>
              <a:buSzPts val="2400"/>
              <a:buNone/>
            </a:pPr>
            <a:endParaRPr b="1"/>
          </a:p>
        </p:txBody>
      </p:sp>
      <p:sp>
        <p:nvSpPr>
          <p:cNvPr id="149" name="Google Shape;149;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6ab48f25fb_1_81"/>
          <p:cNvSpPr txBox="1">
            <a:spLocks noGrp="1"/>
          </p:cNvSpPr>
          <p:nvPr>
            <p:ph type="title"/>
          </p:nvPr>
        </p:nvSpPr>
        <p:spPr>
          <a:xfrm>
            <a:off x="990600" y="603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How do you solve challenges?</a:t>
            </a:r>
            <a:endParaRPr sz="5500"/>
          </a:p>
        </p:txBody>
      </p:sp>
      <p:graphicFrame>
        <p:nvGraphicFramePr>
          <p:cNvPr id="223" name="Google Shape;223;g16ab48f25fb_1_81" descr="Text box of Chart:&#10;Challenge: How do I decide which book to read next?&#10;Need to Know:&#10;New release? Exploring a new author? Waht booksa rein my RBR pile...&#10;Find Information?&#10;Talk to colleagues, consult best seller lists, observe student choices, read reviews.&#10;Create/Revise/Refine:&#10;Browse/buy a book (or 5) dedicate time for reading, realize you're too busy and rent the audio book...&#10;Share Information:&#10;Post a review on Goodreads"/>
          <p:cNvGraphicFramePr/>
          <p:nvPr>
            <p:extLst>
              <p:ext uri="{D42A27DB-BD31-4B8C-83A1-F6EECF244321}">
                <p14:modId xmlns:p14="http://schemas.microsoft.com/office/powerpoint/2010/main" val="515966435"/>
              </p:ext>
            </p:extLst>
          </p:nvPr>
        </p:nvGraphicFramePr>
        <p:xfrm>
          <a:off x="214150" y="1947540"/>
          <a:ext cx="11675875" cy="1810700"/>
        </p:xfrm>
        <a:graphic>
          <a:graphicData uri="http://schemas.openxmlformats.org/drawingml/2006/table">
            <a:tbl>
              <a:tblPr firstRow="1" bandRow="1">
                <a:noFill/>
                <a:tableStyleId>{AE264028-F83B-4F29-B8E8-248ABD5DB9E5}</a:tableStyleId>
              </a:tblPr>
              <a:tblGrid>
                <a:gridCol w="2273550">
                  <a:extLst>
                    <a:ext uri="{9D8B030D-6E8A-4147-A177-3AD203B41FA5}">
                      <a16:colId xmlns:a16="http://schemas.microsoft.com/office/drawing/2014/main" val="20000"/>
                    </a:ext>
                  </a:extLst>
                </a:gridCol>
                <a:gridCol w="2387700">
                  <a:extLst>
                    <a:ext uri="{9D8B030D-6E8A-4147-A177-3AD203B41FA5}">
                      <a16:colId xmlns:a16="http://schemas.microsoft.com/office/drawing/2014/main" val="20001"/>
                    </a:ext>
                  </a:extLst>
                </a:gridCol>
                <a:gridCol w="2387700">
                  <a:extLst>
                    <a:ext uri="{9D8B030D-6E8A-4147-A177-3AD203B41FA5}">
                      <a16:colId xmlns:a16="http://schemas.microsoft.com/office/drawing/2014/main" val="20002"/>
                    </a:ext>
                  </a:extLst>
                </a:gridCol>
                <a:gridCol w="2387700">
                  <a:extLst>
                    <a:ext uri="{9D8B030D-6E8A-4147-A177-3AD203B41FA5}">
                      <a16:colId xmlns:a16="http://schemas.microsoft.com/office/drawing/2014/main" val="20003"/>
                    </a:ext>
                  </a:extLst>
                </a:gridCol>
                <a:gridCol w="2239225">
                  <a:extLst>
                    <a:ext uri="{9D8B030D-6E8A-4147-A177-3AD203B41FA5}">
                      <a16:colId xmlns:a16="http://schemas.microsoft.com/office/drawing/2014/main" val="20004"/>
                    </a:ext>
                  </a:extLst>
                </a:gridCol>
              </a:tblGrid>
              <a:tr h="690225">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Challenge</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Need to Know?</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Find Information?</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Create/Revise/</a:t>
                      </a:r>
                      <a:endParaRPr>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Refine</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Share Information!</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1120475">
                <a:tc>
                  <a:txBody>
                    <a:bodyPr/>
                    <a:lstStyle/>
                    <a:p>
                      <a:pPr marL="0" marR="0" lvl="0" indent="0" algn="l" rtl="0">
                        <a:spcBef>
                          <a:spcPts val="0"/>
                        </a:spcBef>
                        <a:spcAft>
                          <a:spcPts val="0"/>
                        </a:spcAft>
                        <a:buNone/>
                      </a:pPr>
                      <a:r>
                        <a:rPr lang="en-US" sz="1450" b="1">
                          <a:solidFill>
                            <a:srgbClr val="000000"/>
                          </a:solidFill>
                          <a:latin typeface="Times New Roman"/>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How do I </a:t>
                      </a:r>
                      <a:r>
                        <a:rPr lang="en-US" sz="1450" b="1">
                          <a:latin typeface="Times New Roman"/>
                          <a:ea typeface="Times New Roman"/>
                          <a:cs typeface="Times New Roman"/>
                          <a:sym typeface="Times New Roman"/>
                        </a:rPr>
                        <a:t>decide which book to read next?</a:t>
                      </a:r>
                      <a:endParaRPr sz="1450">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B5D1"/>
                    </a:solidFill>
                  </a:tcPr>
                </a:tc>
                <a:tc>
                  <a:txBody>
                    <a:bodyPr/>
                    <a:lstStyle/>
                    <a:p>
                      <a:pPr marL="0" marR="0" lvl="0" indent="0" algn="l" rtl="0">
                        <a:spcBef>
                          <a:spcPts val="0"/>
                        </a:spcBef>
                        <a:spcAft>
                          <a:spcPts val="0"/>
                        </a:spcAft>
                        <a:buNone/>
                      </a:pPr>
                      <a:r>
                        <a:rPr lang="en-US" sz="1450">
                          <a:latin typeface="Times New Roman"/>
                          <a:ea typeface="Times New Roman"/>
                          <a:cs typeface="Times New Roman"/>
                          <a:sym typeface="Times New Roman"/>
                        </a:rPr>
                        <a:t>New release? Exploring a new author? What books are in my TBR pile…</a:t>
                      </a:r>
                      <a:endParaRPr sz="1450">
                        <a:solidFill>
                          <a:srgbClr val="000000"/>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latin typeface="Times New Roman"/>
                          <a:ea typeface="Times New Roman"/>
                          <a:cs typeface="Times New Roman"/>
                          <a:sym typeface="Times New Roman"/>
                        </a:rPr>
                        <a:t>Talk to colleagues; consult best seller lists; observe student choices; read reviews</a:t>
                      </a:r>
                      <a:endParaRPr sz="1450">
                        <a:solidFill>
                          <a:srgbClr val="000000"/>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latin typeface="Times New Roman"/>
                          <a:ea typeface="Times New Roman"/>
                          <a:cs typeface="Times New Roman"/>
                          <a:sym typeface="Times New Roman"/>
                        </a:rPr>
                        <a:t>Borrow/buy a book (or 5), dedicate time for reading, realize you’re too busy and rent the audio book…</a:t>
                      </a:r>
                      <a:endParaRPr sz="1450">
                        <a:solidFill>
                          <a:srgbClr val="000000"/>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dirty="0">
                          <a:latin typeface="Times New Roman"/>
                          <a:ea typeface="Times New Roman"/>
                          <a:cs typeface="Times New Roman"/>
                          <a:sym typeface="Times New Roman"/>
                        </a:rPr>
                        <a:t>Post a review on Goodreads</a:t>
                      </a:r>
                      <a:endParaRPr sz="1450" dirty="0">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6ab48f25fb_1_86"/>
          <p:cNvSpPr txBox="1">
            <a:spLocks noGrp="1"/>
          </p:cNvSpPr>
          <p:nvPr>
            <p:ph type="title"/>
          </p:nvPr>
        </p:nvSpPr>
        <p:spPr>
          <a:xfrm>
            <a:off x="685800" y="-15876"/>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ts val="4400"/>
              <a:buFont typeface="Times New Roman"/>
              <a:buNone/>
            </a:pPr>
            <a:r>
              <a:rPr lang="en-US" sz="5500" dirty="0"/>
              <a:t>The process stays the same</a:t>
            </a:r>
            <a:r>
              <a:rPr lang="en-US" sz="5500" dirty="0" smtClean="0"/>
              <a:t>! (1 of 2)</a:t>
            </a:r>
            <a:endParaRPr sz="5500" dirty="0"/>
          </a:p>
        </p:txBody>
      </p:sp>
      <p:graphicFrame>
        <p:nvGraphicFramePr>
          <p:cNvPr id="229" name="Google Shape;229;g16ab48f25fb_1_86" descr="Text box of a chart:&#10;Column 1: Challenge&#10;How do I decide which book to read next?&#10;How do I apply and get into the best college for me?&#10;How di I buy my first house?&#10;How can I create and manage a garden in my yard?&#10;Column 2: Need to KNow&#10;New release? Exploring a new author? What books are in my TBR pile&#10;Budget? Grades? Professional Goals?&#10;Budget? Needs&#10;When, what tools, what plants, structure, soil"/>
          <p:cNvGraphicFramePr/>
          <p:nvPr>
            <p:extLst>
              <p:ext uri="{D42A27DB-BD31-4B8C-83A1-F6EECF244321}">
                <p14:modId xmlns:p14="http://schemas.microsoft.com/office/powerpoint/2010/main" val="2722913232"/>
              </p:ext>
            </p:extLst>
          </p:nvPr>
        </p:nvGraphicFramePr>
        <p:xfrm>
          <a:off x="1201475" y="1310115"/>
          <a:ext cx="9598725" cy="5225150"/>
        </p:xfrm>
        <a:graphic>
          <a:graphicData uri="http://schemas.openxmlformats.org/drawingml/2006/table">
            <a:tbl>
              <a:tblPr firstRow="1" bandRow="1">
                <a:noFill/>
                <a:tableStyleId>{AE264028-F83B-4F29-B8E8-248ABD5DB9E5}</a:tableStyleId>
              </a:tblPr>
              <a:tblGrid>
                <a:gridCol w="1869075">
                  <a:extLst>
                    <a:ext uri="{9D8B030D-6E8A-4147-A177-3AD203B41FA5}">
                      <a16:colId xmlns:a16="http://schemas.microsoft.com/office/drawing/2014/main" val="20000"/>
                    </a:ext>
                  </a:extLst>
                </a:gridCol>
                <a:gridCol w="1962925">
                  <a:extLst>
                    <a:ext uri="{9D8B030D-6E8A-4147-A177-3AD203B41FA5}">
                      <a16:colId xmlns:a16="http://schemas.microsoft.com/office/drawing/2014/main" val="20001"/>
                    </a:ext>
                  </a:extLst>
                </a:gridCol>
                <a:gridCol w="1962925">
                  <a:extLst>
                    <a:ext uri="{9D8B030D-6E8A-4147-A177-3AD203B41FA5}">
                      <a16:colId xmlns:a16="http://schemas.microsoft.com/office/drawing/2014/main" val="20002"/>
                    </a:ext>
                  </a:extLst>
                </a:gridCol>
                <a:gridCol w="1962925">
                  <a:extLst>
                    <a:ext uri="{9D8B030D-6E8A-4147-A177-3AD203B41FA5}">
                      <a16:colId xmlns:a16="http://schemas.microsoft.com/office/drawing/2014/main" val="20003"/>
                    </a:ext>
                  </a:extLst>
                </a:gridCol>
                <a:gridCol w="1840875">
                  <a:extLst>
                    <a:ext uri="{9D8B030D-6E8A-4147-A177-3AD203B41FA5}">
                      <a16:colId xmlns:a16="http://schemas.microsoft.com/office/drawing/2014/main" val="20004"/>
                    </a:ext>
                  </a:extLst>
                </a:gridCol>
              </a:tblGrid>
              <a:tr h="690225">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Challenge</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Need to Know?</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Find Information?</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Create/Revise/</a:t>
                      </a:r>
                      <a:endParaRPr>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Refine</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Share Information!</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1120475">
                <a:tc>
                  <a:txBody>
                    <a:bodyPr/>
                    <a:lstStyle/>
                    <a:p>
                      <a:pPr marL="0" marR="0" lvl="0" indent="0" algn="l" rtl="0">
                        <a:spcBef>
                          <a:spcPts val="0"/>
                        </a:spcBef>
                        <a:spcAft>
                          <a:spcPts val="0"/>
                        </a:spcAft>
                        <a:buNone/>
                      </a:pPr>
                      <a:r>
                        <a:rPr lang="en-US" sz="1450" b="1" dirty="0">
                          <a:solidFill>
                            <a:srgbClr val="000000"/>
                          </a:solidFill>
                          <a:latin typeface="Times New Roman"/>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How do I </a:t>
                      </a:r>
                      <a:r>
                        <a:rPr lang="en-US" sz="1450" b="1" dirty="0">
                          <a:latin typeface="Times New Roman"/>
                          <a:ea typeface="Times New Roman"/>
                          <a:cs typeface="Times New Roman"/>
                          <a:sym typeface="Times New Roman"/>
                        </a:rPr>
                        <a:t>decide which book to read next?</a:t>
                      </a:r>
                      <a:endParaRPr sz="1450" dirty="0">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B5D1"/>
                    </a:solidFill>
                  </a:tcPr>
                </a:tc>
                <a:tc>
                  <a:txBody>
                    <a:bodyPr/>
                    <a:lstStyle/>
                    <a:p>
                      <a:pPr marL="0" marR="0" lvl="0" indent="0" algn="l" rtl="0">
                        <a:spcBef>
                          <a:spcPts val="0"/>
                        </a:spcBef>
                        <a:spcAft>
                          <a:spcPts val="0"/>
                        </a:spcAft>
                        <a:buNone/>
                      </a:pPr>
                      <a:r>
                        <a:rPr lang="en-US" sz="1450">
                          <a:latin typeface="Times New Roman"/>
                          <a:ea typeface="Times New Roman"/>
                          <a:cs typeface="Times New Roman"/>
                          <a:sym typeface="Times New Roman"/>
                        </a:rPr>
                        <a:t>New release? Exploring a new author? What books are in my TBR pile…</a:t>
                      </a:r>
                      <a:endParaRPr sz="1450">
                        <a:solidFill>
                          <a:srgbClr val="000000"/>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latin typeface="Times New Roman"/>
                          <a:ea typeface="Times New Roman"/>
                          <a:cs typeface="Times New Roman"/>
                          <a:sym typeface="Times New Roman"/>
                        </a:rPr>
                        <a:t>Talk to colleagues; consult best seller lists; observe student choices; read reviews</a:t>
                      </a:r>
                      <a:endParaRPr sz="1450">
                        <a:solidFill>
                          <a:srgbClr val="000000"/>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latin typeface="Times New Roman"/>
                          <a:ea typeface="Times New Roman"/>
                          <a:cs typeface="Times New Roman"/>
                          <a:sym typeface="Times New Roman"/>
                        </a:rPr>
                        <a:t>Borrow/buy a book (or 5), dedicate time for reading, realize you’re too busy and rent the audio book…</a:t>
                      </a:r>
                      <a:endParaRPr sz="1450">
                        <a:solidFill>
                          <a:srgbClr val="000000"/>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dirty="0">
                          <a:latin typeface="Times New Roman"/>
                          <a:ea typeface="Times New Roman"/>
                          <a:cs typeface="Times New Roman"/>
                          <a:sym typeface="Times New Roman"/>
                        </a:rPr>
                        <a:t>Post a review on Goodreads</a:t>
                      </a:r>
                      <a:endParaRPr sz="1450" dirty="0">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120475">
                <a:tc>
                  <a:txBody>
                    <a:bodyPr/>
                    <a:lstStyle/>
                    <a:p>
                      <a:pPr marL="0" marR="0" lvl="0" indent="0" algn="l" rtl="0">
                        <a:spcBef>
                          <a:spcPts val="0"/>
                        </a:spcBef>
                        <a:spcAft>
                          <a:spcPts val="0"/>
                        </a:spcAft>
                        <a:buNone/>
                      </a:pPr>
                      <a:r>
                        <a:rPr lang="en-US" sz="1450" b="1">
                          <a:solidFill>
                            <a:srgbClr val="0F150D"/>
                          </a:solidFill>
                          <a:latin typeface="Times New Roman"/>
                          <a:ea typeface="Times New Roman"/>
                          <a:cs typeface="Times New Roman"/>
                          <a:sym typeface="Times New Roman"/>
                        </a:rPr>
                        <a:t>How do I apply and get into the best college for me?</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B5D1"/>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Budget? Grades? Professional goals? How far, etc.</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Look at bank statements, visit potential schools, talk to advisors, etc.</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Write letters, fill in applications, send, wait!</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Celebrate with family and peers!</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120475">
                <a:tc>
                  <a:txBody>
                    <a:bodyPr/>
                    <a:lstStyle/>
                    <a:p>
                      <a:pPr marL="0" marR="0" lvl="0" indent="0" algn="l" rtl="0">
                        <a:spcBef>
                          <a:spcPts val="0"/>
                        </a:spcBef>
                        <a:spcAft>
                          <a:spcPts val="0"/>
                        </a:spcAft>
                        <a:buNone/>
                      </a:pPr>
                      <a:r>
                        <a:rPr lang="en-US" sz="1450" b="1">
                          <a:solidFill>
                            <a:srgbClr val="0F150D"/>
                          </a:solidFill>
                          <a:latin typeface="Times New Roman"/>
                          <a:ea typeface="Times New Roman"/>
                          <a:cs typeface="Times New Roman"/>
                          <a:sym typeface="Times New Roman"/>
                        </a:rPr>
                        <a:t>How do I buy my first house?</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B5D1"/>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Budget? Needs? Location? Amenities? Location? Rooms? Location….?</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Redfin, drive around, Craigslist, talk to realtor, etc.</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Put in bid, write revisions based on inspections, etc.</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Have a housewarming party!</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120475">
                <a:tc>
                  <a:txBody>
                    <a:bodyPr/>
                    <a:lstStyle/>
                    <a:p>
                      <a:pPr marL="0" marR="0" lvl="0" indent="0" algn="l" rtl="0">
                        <a:spcBef>
                          <a:spcPts val="0"/>
                        </a:spcBef>
                        <a:spcAft>
                          <a:spcPts val="0"/>
                        </a:spcAft>
                        <a:buNone/>
                      </a:pPr>
                      <a:r>
                        <a:rPr lang="en-US" sz="1450" b="1">
                          <a:solidFill>
                            <a:srgbClr val="0F150D"/>
                          </a:solidFill>
                          <a:latin typeface="Times New Roman"/>
                          <a:ea typeface="Times New Roman"/>
                          <a:cs typeface="Times New Roman"/>
                          <a:sym typeface="Times New Roman"/>
                        </a:rPr>
                        <a:t>How can I create and manage a garden in my yard?</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B5D1"/>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Where?  What tools?  What plants? Structure?  Soil? Care?  Schedule?</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TV, videos, library, talking to experts, watching videos</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Trial and error, daily measurement, adapting water, nutrients, etc.</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dirty="0">
                          <a:solidFill>
                            <a:srgbClr val="0F150D"/>
                          </a:solidFill>
                          <a:latin typeface="Times New Roman"/>
                          <a:ea typeface="Times New Roman"/>
                          <a:cs typeface="Times New Roman"/>
                          <a:sym typeface="Times New Roman"/>
                        </a:rPr>
                        <a:t>Grow and share!</a:t>
                      </a:r>
                      <a:endParaRPr sz="1450" dirty="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graphicFrame>
        <p:nvGraphicFramePr>
          <p:cNvPr id="234" name="Google Shape;234;g16ab48f25fb_1_91" descr="Text box of chart from slide 12 with overlays of badges : New Engaging and Inspriring Challenge, A Process Of Inquiry And Innovation, Reflection, Revision, Refinement, Sharing with A Public Audience"/>
          <p:cNvGraphicFramePr/>
          <p:nvPr>
            <p:extLst>
              <p:ext uri="{D42A27DB-BD31-4B8C-83A1-F6EECF244321}">
                <p14:modId xmlns:p14="http://schemas.microsoft.com/office/powerpoint/2010/main" val="4228316539"/>
              </p:ext>
            </p:extLst>
          </p:nvPr>
        </p:nvGraphicFramePr>
        <p:xfrm>
          <a:off x="878200" y="1310115"/>
          <a:ext cx="10854325" cy="4978950"/>
        </p:xfrm>
        <a:graphic>
          <a:graphicData uri="http://schemas.openxmlformats.org/drawingml/2006/table">
            <a:tbl>
              <a:tblPr firstRow="1" bandRow="1">
                <a:noFill/>
                <a:tableStyleId>{AE264028-F83B-4F29-B8E8-248ABD5DB9E5}</a:tableStyleId>
              </a:tblPr>
              <a:tblGrid>
                <a:gridCol w="2113550">
                  <a:extLst>
                    <a:ext uri="{9D8B030D-6E8A-4147-A177-3AD203B41FA5}">
                      <a16:colId xmlns:a16="http://schemas.microsoft.com/office/drawing/2014/main" val="20000"/>
                    </a:ext>
                  </a:extLst>
                </a:gridCol>
                <a:gridCol w="2219700">
                  <a:extLst>
                    <a:ext uri="{9D8B030D-6E8A-4147-A177-3AD203B41FA5}">
                      <a16:colId xmlns:a16="http://schemas.microsoft.com/office/drawing/2014/main" val="20001"/>
                    </a:ext>
                  </a:extLst>
                </a:gridCol>
                <a:gridCol w="2219700">
                  <a:extLst>
                    <a:ext uri="{9D8B030D-6E8A-4147-A177-3AD203B41FA5}">
                      <a16:colId xmlns:a16="http://schemas.microsoft.com/office/drawing/2014/main" val="20002"/>
                    </a:ext>
                  </a:extLst>
                </a:gridCol>
                <a:gridCol w="2219700">
                  <a:extLst>
                    <a:ext uri="{9D8B030D-6E8A-4147-A177-3AD203B41FA5}">
                      <a16:colId xmlns:a16="http://schemas.microsoft.com/office/drawing/2014/main" val="20003"/>
                    </a:ext>
                  </a:extLst>
                </a:gridCol>
                <a:gridCol w="2081675">
                  <a:extLst>
                    <a:ext uri="{9D8B030D-6E8A-4147-A177-3AD203B41FA5}">
                      <a16:colId xmlns:a16="http://schemas.microsoft.com/office/drawing/2014/main" val="20004"/>
                    </a:ext>
                  </a:extLst>
                </a:gridCol>
              </a:tblGrid>
              <a:tr h="664450">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Challenge</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Need to Know?</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Find Information?</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Create/Revise/</a:t>
                      </a:r>
                      <a:endParaRPr>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Refine</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Share Information!</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1078625">
                <a:tc>
                  <a:txBody>
                    <a:bodyPr/>
                    <a:lstStyle/>
                    <a:p>
                      <a:pPr marL="0" marR="0" lvl="0" indent="0" algn="l" rtl="0">
                        <a:spcBef>
                          <a:spcPts val="0"/>
                        </a:spcBef>
                        <a:spcAft>
                          <a:spcPts val="0"/>
                        </a:spcAft>
                        <a:buNone/>
                      </a:pPr>
                      <a:r>
                        <a:rPr lang="en-US" sz="1450" b="1">
                          <a:solidFill>
                            <a:srgbClr val="000000"/>
                          </a:solidFill>
                          <a:latin typeface="Times New Roman"/>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How do I </a:t>
                      </a:r>
                      <a:r>
                        <a:rPr lang="en-US" sz="1450" b="1">
                          <a:latin typeface="Times New Roman"/>
                          <a:ea typeface="Times New Roman"/>
                          <a:cs typeface="Times New Roman"/>
                          <a:sym typeface="Times New Roman"/>
                        </a:rPr>
                        <a:t>decide which book to read next?</a:t>
                      </a:r>
                      <a:endParaRPr sz="1450">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B5D1"/>
                    </a:solidFill>
                  </a:tcPr>
                </a:tc>
                <a:tc>
                  <a:txBody>
                    <a:bodyPr/>
                    <a:lstStyle/>
                    <a:p>
                      <a:pPr marL="0" marR="0" lvl="0" indent="0" algn="l" rtl="0">
                        <a:spcBef>
                          <a:spcPts val="0"/>
                        </a:spcBef>
                        <a:spcAft>
                          <a:spcPts val="0"/>
                        </a:spcAft>
                        <a:buNone/>
                      </a:pPr>
                      <a:r>
                        <a:rPr lang="en-US" sz="1450">
                          <a:latin typeface="Times New Roman"/>
                          <a:ea typeface="Times New Roman"/>
                          <a:cs typeface="Times New Roman"/>
                          <a:sym typeface="Times New Roman"/>
                        </a:rPr>
                        <a:t>New release? Exploring a new author? What books are in my TBR pile…</a:t>
                      </a:r>
                      <a:endParaRPr sz="1450">
                        <a:solidFill>
                          <a:srgbClr val="000000"/>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latin typeface="Times New Roman"/>
                          <a:ea typeface="Times New Roman"/>
                          <a:cs typeface="Times New Roman"/>
                          <a:sym typeface="Times New Roman"/>
                        </a:rPr>
                        <a:t>Talk to colleagues; consult best seller lists; observe student choices; read reviews</a:t>
                      </a:r>
                      <a:endParaRPr sz="1450">
                        <a:solidFill>
                          <a:srgbClr val="000000"/>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latin typeface="Times New Roman"/>
                          <a:ea typeface="Times New Roman"/>
                          <a:cs typeface="Times New Roman"/>
                          <a:sym typeface="Times New Roman"/>
                        </a:rPr>
                        <a:t>Borrow/buy a book (or 5), dedicate time for reading, realize you’re too busy and rent the audio book…</a:t>
                      </a:r>
                      <a:endParaRPr sz="1450">
                        <a:solidFill>
                          <a:srgbClr val="000000"/>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latin typeface="Times New Roman"/>
                          <a:ea typeface="Times New Roman"/>
                          <a:cs typeface="Times New Roman"/>
                          <a:sym typeface="Times New Roman"/>
                        </a:rPr>
                        <a:t>Post a review on Goodreads</a:t>
                      </a:r>
                      <a:endParaRPr sz="1450">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078625">
                <a:tc>
                  <a:txBody>
                    <a:bodyPr/>
                    <a:lstStyle/>
                    <a:p>
                      <a:pPr marL="0" marR="0" lvl="0" indent="0" algn="l" rtl="0">
                        <a:spcBef>
                          <a:spcPts val="0"/>
                        </a:spcBef>
                        <a:spcAft>
                          <a:spcPts val="0"/>
                        </a:spcAft>
                        <a:buNone/>
                      </a:pPr>
                      <a:r>
                        <a:rPr lang="en-US" sz="1450" b="1">
                          <a:solidFill>
                            <a:srgbClr val="0F150D"/>
                          </a:solidFill>
                          <a:latin typeface="Times New Roman"/>
                          <a:ea typeface="Times New Roman"/>
                          <a:cs typeface="Times New Roman"/>
                          <a:sym typeface="Times New Roman"/>
                        </a:rPr>
                        <a:t>How do I apply and get into the best college for me?</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B5D1"/>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Budget? Grades? Professional goals? How far, etc.</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Look at bank statements, visit potential schools, talk to advisors, etc.</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Write letters, fill in applications, send, wait!</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Celebrate with family and peers!</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078625">
                <a:tc>
                  <a:txBody>
                    <a:bodyPr/>
                    <a:lstStyle/>
                    <a:p>
                      <a:pPr marL="0" marR="0" lvl="0" indent="0" algn="l" rtl="0">
                        <a:spcBef>
                          <a:spcPts val="0"/>
                        </a:spcBef>
                        <a:spcAft>
                          <a:spcPts val="0"/>
                        </a:spcAft>
                        <a:buNone/>
                      </a:pPr>
                      <a:r>
                        <a:rPr lang="en-US" sz="1450" b="1">
                          <a:solidFill>
                            <a:srgbClr val="0F150D"/>
                          </a:solidFill>
                          <a:latin typeface="Times New Roman"/>
                          <a:ea typeface="Times New Roman"/>
                          <a:cs typeface="Times New Roman"/>
                          <a:sym typeface="Times New Roman"/>
                        </a:rPr>
                        <a:t>How do I buy my first house?</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B5D1"/>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Budget? Needs? Location? Amenities? Location? Rooms? Location….?</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Redfin, drive around, Craigslist, talk to realtor, etc.</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Put in bid, write revisions based on inspections, etc.</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Have a housewarming party!</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078625">
                <a:tc>
                  <a:txBody>
                    <a:bodyPr/>
                    <a:lstStyle/>
                    <a:p>
                      <a:pPr marL="0" marR="0" lvl="0" indent="0" algn="l" rtl="0">
                        <a:spcBef>
                          <a:spcPts val="0"/>
                        </a:spcBef>
                        <a:spcAft>
                          <a:spcPts val="0"/>
                        </a:spcAft>
                        <a:buNone/>
                      </a:pPr>
                      <a:r>
                        <a:rPr lang="en-US" sz="1450" b="1">
                          <a:solidFill>
                            <a:srgbClr val="0F150D"/>
                          </a:solidFill>
                          <a:latin typeface="Times New Roman"/>
                          <a:ea typeface="Times New Roman"/>
                          <a:cs typeface="Times New Roman"/>
                          <a:sym typeface="Times New Roman"/>
                        </a:rPr>
                        <a:t>How can I create and manage a garden in my yard?</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B5D1"/>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Where?  What tools?  What plants? Structure?  Soil? Care?  Schedule?</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TV, videos, library, talking to experts, watching videos</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Trial and error, daily measurement, adapting water, nutrients, etc.</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dirty="0">
                          <a:solidFill>
                            <a:srgbClr val="0F150D"/>
                          </a:solidFill>
                          <a:latin typeface="Times New Roman"/>
                          <a:ea typeface="Times New Roman"/>
                          <a:cs typeface="Times New Roman"/>
                          <a:sym typeface="Times New Roman"/>
                        </a:rPr>
                        <a:t>Grow and share!</a:t>
                      </a:r>
                      <a:endParaRPr sz="1450" dirty="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235" name="Google Shape;235;g16ab48f25fb_1_91"/>
          <p:cNvSpPr txBox="1">
            <a:spLocks noGrp="1"/>
          </p:cNvSpPr>
          <p:nvPr>
            <p:ph type="title"/>
          </p:nvPr>
        </p:nvSpPr>
        <p:spPr>
          <a:xfrm>
            <a:off x="685800" y="-15876"/>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ts val="4400"/>
              <a:buFont typeface="Times New Roman"/>
              <a:buNone/>
            </a:pPr>
            <a:r>
              <a:rPr lang="en-US" sz="5500" dirty="0"/>
              <a:t>The process stays the same</a:t>
            </a:r>
            <a:r>
              <a:rPr lang="en-US" sz="5500" dirty="0" smtClean="0"/>
              <a:t>! (2 of 2)</a:t>
            </a:r>
            <a:endParaRPr sz="5500" dirty="0"/>
          </a:p>
        </p:txBody>
      </p:sp>
      <p:pic>
        <p:nvPicPr>
          <p:cNvPr id="236" name="Google Shape;236;g16ab48f25fb_1_91" descr="This icon is positioned over the common challenges chart columns of challenge and need to know?" title="An engaging and inspiring challenge icon: Core content, driving question, need to know"/>
          <p:cNvPicPr preferRelativeResize="0"/>
          <p:nvPr/>
        </p:nvPicPr>
        <p:blipFill rotWithShape="1">
          <a:blip r:embed="rId3">
            <a:alphaModFix/>
          </a:blip>
          <a:srcRect/>
          <a:stretch/>
        </p:blipFill>
        <p:spPr>
          <a:xfrm>
            <a:off x="1524372" y="2029304"/>
            <a:ext cx="2258549" cy="2200624"/>
          </a:xfrm>
          <a:prstGeom prst="rect">
            <a:avLst/>
          </a:prstGeom>
          <a:noFill/>
          <a:ln>
            <a:noFill/>
          </a:ln>
        </p:spPr>
      </p:pic>
      <p:pic>
        <p:nvPicPr>
          <p:cNvPr id="237" name="Google Shape;237;g16ab48f25fb_1_91" descr="This icon is positioned over the common challenges chart column of find information?" title="A process of inquiry and innovation icon"/>
          <p:cNvPicPr preferRelativeResize="0"/>
          <p:nvPr/>
        </p:nvPicPr>
        <p:blipFill rotWithShape="1">
          <a:blip r:embed="rId4">
            <a:alphaModFix/>
          </a:blip>
          <a:srcRect/>
          <a:stretch/>
        </p:blipFill>
        <p:spPr>
          <a:xfrm>
            <a:off x="4937976" y="2021089"/>
            <a:ext cx="2258550" cy="2164445"/>
          </a:xfrm>
          <a:prstGeom prst="rect">
            <a:avLst/>
          </a:prstGeom>
          <a:noFill/>
          <a:ln>
            <a:noFill/>
          </a:ln>
        </p:spPr>
      </p:pic>
      <p:pic>
        <p:nvPicPr>
          <p:cNvPr id="238" name="Google Shape;238;g16ab48f25fb_1_91" descr="This icon is positioned over the common challenges chart columns of create, revise, refine" title="Reflection, revision, refinement icon"/>
          <p:cNvPicPr preferRelativeResize="0"/>
          <p:nvPr/>
        </p:nvPicPr>
        <p:blipFill rotWithShape="1">
          <a:blip r:embed="rId5">
            <a:alphaModFix/>
          </a:blip>
          <a:srcRect/>
          <a:stretch/>
        </p:blipFill>
        <p:spPr>
          <a:xfrm>
            <a:off x="7360325" y="1980111"/>
            <a:ext cx="2258550" cy="2234853"/>
          </a:xfrm>
          <a:prstGeom prst="rect">
            <a:avLst/>
          </a:prstGeom>
          <a:noFill/>
          <a:ln>
            <a:noFill/>
          </a:ln>
        </p:spPr>
      </p:pic>
      <p:pic>
        <p:nvPicPr>
          <p:cNvPr id="239" name="Google Shape;239;g16ab48f25fb_1_91" descr="This icon is positioned over the common challenges chart columns of share information" title="Sharing with a public audience icon"/>
          <p:cNvPicPr preferRelativeResize="0"/>
          <p:nvPr/>
        </p:nvPicPr>
        <p:blipFill rotWithShape="1">
          <a:blip r:embed="rId6">
            <a:alphaModFix/>
          </a:blip>
          <a:srcRect/>
          <a:stretch/>
        </p:blipFill>
        <p:spPr>
          <a:xfrm>
            <a:off x="9742340" y="1999701"/>
            <a:ext cx="2177694" cy="22006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16ab48f25fb_1_100"/>
          <p:cNvSpPr txBox="1">
            <a:spLocks noGrp="1"/>
          </p:cNvSpPr>
          <p:nvPr>
            <p:ph type="title"/>
          </p:nvPr>
        </p:nvSpPr>
        <p:spPr>
          <a:xfrm>
            <a:off x="685800" y="-15876"/>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PBL Process: 4 Main Parts</a:t>
            </a:r>
            <a:endParaRPr sz="5500"/>
          </a:p>
        </p:txBody>
      </p:sp>
      <p:pic>
        <p:nvPicPr>
          <p:cNvPr id="245" name="Google Shape;245;g16ab48f25fb_1_100" title="An engaging and inspiring challenge icon: Core content, driving question, need to know"/>
          <p:cNvPicPr preferRelativeResize="0"/>
          <p:nvPr/>
        </p:nvPicPr>
        <p:blipFill rotWithShape="1">
          <a:blip r:embed="rId3">
            <a:alphaModFix/>
          </a:blip>
          <a:srcRect/>
          <a:stretch/>
        </p:blipFill>
        <p:spPr>
          <a:xfrm>
            <a:off x="-1309" y="2052692"/>
            <a:ext cx="3142050" cy="3061458"/>
          </a:xfrm>
          <a:prstGeom prst="rect">
            <a:avLst/>
          </a:prstGeom>
          <a:noFill/>
          <a:ln>
            <a:noFill/>
          </a:ln>
        </p:spPr>
      </p:pic>
      <p:pic>
        <p:nvPicPr>
          <p:cNvPr id="246" name="Google Shape;246;g16ab48f25fb_1_100" title="A process of inquiry and innovation icon"/>
          <p:cNvPicPr preferRelativeResize="0"/>
          <p:nvPr/>
        </p:nvPicPr>
        <p:blipFill rotWithShape="1">
          <a:blip r:embed="rId4">
            <a:alphaModFix/>
          </a:blip>
          <a:srcRect/>
          <a:stretch/>
        </p:blipFill>
        <p:spPr>
          <a:xfrm>
            <a:off x="3135200" y="2056720"/>
            <a:ext cx="3142050" cy="3011134"/>
          </a:xfrm>
          <a:prstGeom prst="rect">
            <a:avLst/>
          </a:prstGeom>
          <a:noFill/>
          <a:ln>
            <a:noFill/>
          </a:ln>
        </p:spPr>
      </p:pic>
      <p:pic>
        <p:nvPicPr>
          <p:cNvPr id="247" name="Google Shape;247;g16ab48f25fb_1_100" title="Reflection, revision, refinement icon"/>
          <p:cNvPicPr preferRelativeResize="0"/>
          <p:nvPr/>
        </p:nvPicPr>
        <p:blipFill rotWithShape="1">
          <a:blip r:embed="rId5">
            <a:alphaModFix/>
          </a:blip>
          <a:srcRect/>
          <a:stretch/>
        </p:blipFill>
        <p:spPr>
          <a:xfrm>
            <a:off x="6078780" y="2042441"/>
            <a:ext cx="3142051" cy="3109100"/>
          </a:xfrm>
          <a:prstGeom prst="rect">
            <a:avLst/>
          </a:prstGeom>
          <a:noFill/>
          <a:ln>
            <a:noFill/>
          </a:ln>
        </p:spPr>
      </p:pic>
      <p:pic>
        <p:nvPicPr>
          <p:cNvPr id="248" name="Google Shape;248;g16ab48f25fb_1_100" title="Sharing with a public audience icon"/>
          <p:cNvPicPr preferRelativeResize="0"/>
          <p:nvPr/>
        </p:nvPicPr>
        <p:blipFill rotWithShape="1">
          <a:blip r:embed="rId6">
            <a:alphaModFix/>
          </a:blip>
          <a:srcRect/>
          <a:stretch/>
        </p:blipFill>
        <p:spPr>
          <a:xfrm>
            <a:off x="9099066" y="2013548"/>
            <a:ext cx="3142050" cy="31751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16ab48f25fb_1_10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
        <p:nvSpPr>
          <p:cNvPr id="2" name="Title 1"/>
          <p:cNvSpPr>
            <a:spLocks noGrp="1"/>
          </p:cNvSpPr>
          <p:nvPr>
            <p:ph type="ctrTitle" idx="4294967295"/>
          </p:nvPr>
        </p:nvSpPr>
        <p:spPr>
          <a:xfrm>
            <a:off x="0" y="2235200"/>
            <a:ext cx="9144000" cy="2387600"/>
          </a:xfrm>
        </p:spPr>
        <p:txBody>
          <a:bodyPr/>
          <a:lstStyle/>
          <a:p>
            <a:r>
              <a:rPr lang="en-US" dirty="0" smtClean="0">
                <a:solidFill>
                  <a:schemeClr val="bg1"/>
                </a:solidFill>
              </a:rPr>
              <a:t>PBL Project</a:t>
            </a:r>
            <a:endParaRPr lang="en-US" dirty="0">
              <a:solidFill>
                <a:schemeClr val="bg1"/>
              </a:solidFill>
            </a:endParaRPr>
          </a:p>
        </p:txBody>
      </p:sp>
      <p:sp>
        <p:nvSpPr>
          <p:cNvPr id="254" name="Google Shape;254;g16ab48f25fb_1_108" title="the first circle of the Venn diagram, labelled projects"/>
          <p:cNvSpPr/>
          <p:nvPr/>
        </p:nvSpPr>
        <p:spPr>
          <a:xfrm>
            <a:off x="1323725" y="832725"/>
            <a:ext cx="5611200" cy="5340900"/>
          </a:xfrm>
          <a:prstGeom prst="ellipse">
            <a:avLst/>
          </a:prstGeom>
          <a:solidFill>
            <a:srgbClr val="003B71">
              <a:alpha val="452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6000" b="1" dirty="0">
                <a:latin typeface="Times New Roman"/>
                <a:ea typeface="Times New Roman"/>
                <a:cs typeface="Times New Roman"/>
                <a:sym typeface="Times New Roman"/>
              </a:rPr>
              <a:t>Projects</a:t>
            </a:r>
            <a:endParaRPr sz="6000" b="1" dirty="0">
              <a:latin typeface="Times New Roman"/>
              <a:ea typeface="Times New Roman"/>
              <a:cs typeface="Times New Roman"/>
              <a:sym typeface="Times New Roman"/>
            </a:endParaRPr>
          </a:p>
        </p:txBody>
      </p:sp>
      <p:sp>
        <p:nvSpPr>
          <p:cNvPr id="255" name="Google Shape;255;g16ab48f25fb_1_108" title="the second circle of the Venn diagram, labelled PBL"/>
          <p:cNvSpPr/>
          <p:nvPr/>
        </p:nvSpPr>
        <p:spPr>
          <a:xfrm>
            <a:off x="5286125" y="832725"/>
            <a:ext cx="5611200" cy="5340900"/>
          </a:xfrm>
          <a:prstGeom prst="ellipse">
            <a:avLst/>
          </a:prstGeom>
          <a:solidFill>
            <a:srgbClr val="C9CAC1">
              <a:alpha val="357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latin typeface="Times New Roman"/>
                <a:ea typeface="Times New Roman"/>
                <a:cs typeface="Times New Roman"/>
                <a:sym typeface="Times New Roman"/>
              </a:rPr>
              <a:t>PBL</a:t>
            </a:r>
            <a:endParaRPr sz="6000" b="1">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16ab48f25fb_1_1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
        <p:nvSpPr>
          <p:cNvPr id="261" name="Google Shape;261;g16ab48f25fb_1_114" title="The first step of a traditional project timeline: Teach"/>
          <p:cNvSpPr/>
          <p:nvPr/>
        </p:nvSpPr>
        <p:spPr>
          <a:xfrm>
            <a:off x="902600" y="1577100"/>
            <a:ext cx="4024200" cy="4319400"/>
          </a:xfrm>
          <a:prstGeom prst="homePlate">
            <a:avLst>
              <a:gd name="adj" fmla="val 50000"/>
            </a:avLst>
          </a:prstGeom>
          <a:solidFill>
            <a:schemeClr val="dk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000" b="1">
                <a:solidFill>
                  <a:schemeClr val="lt1"/>
                </a:solidFill>
                <a:latin typeface="Times New Roman"/>
                <a:ea typeface="Times New Roman"/>
                <a:cs typeface="Times New Roman"/>
                <a:sym typeface="Times New Roman"/>
              </a:rPr>
              <a:t>Teach</a:t>
            </a:r>
            <a:endParaRPr sz="5000" b="1">
              <a:solidFill>
                <a:schemeClr val="lt1"/>
              </a:solidFill>
              <a:latin typeface="Times New Roman"/>
              <a:ea typeface="Times New Roman"/>
              <a:cs typeface="Times New Roman"/>
              <a:sym typeface="Times New Roman"/>
            </a:endParaRPr>
          </a:p>
        </p:txBody>
      </p:sp>
      <p:sp>
        <p:nvSpPr>
          <p:cNvPr id="262" name="Google Shape;262;g16ab48f25fb_1_114" title="The second step of a traditional project timeline: assess"/>
          <p:cNvSpPr/>
          <p:nvPr/>
        </p:nvSpPr>
        <p:spPr>
          <a:xfrm>
            <a:off x="3325725" y="1590975"/>
            <a:ext cx="5085300" cy="4281600"/>
          </a:xfrm>
          <a:prstGeom prst="chevron">
            <a:avLst>
              <a:gd name="adj" fmla="val 50000"/>
            </a:avLst>
          </a:prstGeom>
          <a:solidFill>
            <a:schemeClr val="accen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263" name="Google Shape;263;g16ab48f25fb_1_114" title="The third step of a traditional project timeline: assign project"/>
          <p:cNvSpPr/>
          <p:nvPr/>
        </p:nvSpPr>
        <p:spPr>
          <a:xfrm>
            <a:off x="6696404" y="1590975"/>
            <a:ext cx="5152800" cy="4281600"/>
          </a:xfrm>
          <a:prstGeom prst="chevron">
            <a:avLst>
              <a:gd name="adj" fmla="val 50000"/>
            </a:avLst>
          </a:prstGeom>
          <a:solidFill>
            <a:schemeClr val="accent5"/>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g16ab48f25fb_1_114"/>
          <p:cNvSpPr txBox="1"/>
          <p:nvPr/>
        </p:nvSpPr>
        <p:spPr>
          <a:xfrm>
            <a:off x="5526259" y="3214897"/>
            <a:ext cx="2668800" cy="8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000" b="1">
                <a:solidFill>
                  <a:schemeClr val="lt1"/>
                </a:solidFill>
                <a:latin typeface="Times New Roman"/>
                <a:ea typeface="Times New Roman"/>
                <a:cs typeface="Times New Roman"/>
                <a:sym typeface="Times New Roman"/>
              </a:rPr>
              <a:t>Assess</a:t>
            </a:r>
            <a:endParaRPr sz="5000" b="1">
              <a:solidFill>
                <a:schemeClr val="lt1"/>
              </a:solidFill>
              <a:latin typeface="Times New Roman"/>
              <a:ea typeface="Times New Roman"/>
              <a:cs typeface="Times New Roman"/>
              <a:sym typeface="Times New Roman"/>
            </a:endParaRPr>
          </a:p>
        </p:txBody>
      </p:sp>
      <p:sp>
        <p:nvSpPr>
          <p:cNvPr id="265" name="Google Shape;265;g16ab48f25fb_1_114"/>
          <p:cNvSpPr txBox="1"/>
          <p:nvPr/>
        </p:nvSpPr>
        <p:spPr>
          <a:xfrm>
            <a:off x="8877424" y="2837160"/>
            <a:ext cx="2668800" cy="8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000" b="1">
                <a:latin typeface="Times New Roman"/>
                <a:ea typeface="Times New Roman"/>
                <a:cs typeface="Times New Roman"/>
                <a:sym typeface="Times New Roman"/>
              </a:rPr>
              <a:t>Assign Project</a:t>
            </a:r>
            <a:endParaRPr sz="5000" b="1">
              <a:latin typeface="Times New Roman"/>
              <a:ea typeface="Times New Roman"/>
              <a:cs typeface="Times New Roman"/>
              <a:sym typeface="Times New Roman"/>
            </a:endParaRPr>
          </a:p>
        </p:txBody>
      </p:sp>
      <p:sp>
        <p:nvSpPr>
          <p:cNvPr id="266" name="Google Shape;266;g16ab48f25fb_1_114"/>
          <p:cNvSpPr txBox="1">
            <a:spLocks noGrp="1"/>
          </p:cNvSpPr>
          <p:nvPr>
            <p:ph type="title" idx="4294967295"/>
          </p:nvPr>
        </p:nvSpPr>
        <p:spPr>
          <a:xfrm>
            <a:off x="685800" y="-15876"/>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Traditional Project Timeline</a:t>
            </a:r>
            <a:endParaRPr sz="55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6ab48f25fb_1_1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272" name="Google Shape;272;g16ab48f25fb_1_124" title="The first step of PBL: Introduce Driving Question"/>
          <p:cNvSpPr/>
          <p:nvPr/>
        </p:nvSpPr>
        <p:spPr>
          <a:xfrm>
            <a:off x="902600" y="1577100"/>
            <a:ext cx="4024200" cy="4319400"/>
          </a:xfrm>
          <a:prstGeom prst="homePlate">
            <a:avLst>
              <a:gd name="adj" fmla="val 50000"/>
            </a:avLst>
          </a:prstGeom>
          <a:solidFill>
            <a:schemeClr val="dk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000" b="1">
                <a:solidFill>
                  <a:schemeClr val="lt1"/>
                </a:solidFill>
                <a:latin typeface="Times New Roman"/>
                <a:ea typeface="Times New Roman"/>
                <a:cs typeface="Times New Roman"/>
                <a:sym typeface="Times New Roman"/>
              </a:rPr>
              <a:t>Introduce Driving Question</a:t>
            </a:r>
            <a:endParaRPr sz="5000" b="1">
              <a:solidFill>
                <a:schemeClr val="lt1"/>
              </a:solidFill>
              <a:latin typeface="Times New Roman"/>
              <a:ea typeface="Times New Roman"/>
              <a:cs typeface="Times New Roman"/>
              <a:sym typeface="Times New Roman"/>
            </a:endParaRPr>
          </a:p>
        </p:txBody>
      </p:sp>
      <p:sp>
        <p:nvSpPr>
          <p:cNvPr id="273" name="Google Shape;273;g16ab48f25fb_1_124" title="The second step of PBL: Identify Needs to Know"/>
          <p:cNvSpPr/>
          <p:nvPr/>
        </p:nvSpPr>
        <p:spPr>
          <a:xfrm>
            <a:off x="3325725" y="1590975"/>
            <a:ext cx="5085300" cy="4281600"/>
          </a:xfrm>
          <a:prstGeom prst="chevron">
            <a:avLst>
              <a:gd name="adj" fmla="val 50000"/>
            </a:avLst>
          </a:prstGeom>
          <a:solidFill>
            <a:schemeClr val="accen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274" name="Google Shape;274;g16ab48f25fb_1_124" title="The third step of PBL: Learn and apply to original work"/>
          <p:cNvSpPr/>
          <p:nvPr/>
        </p:nvSpPr>
        <p:spPr>
          <a:xfrm>
            <a:off x="6696404" y="1590975"/>
            <a:ext cx="5152800" cy="4281600"/>
          </a:xfrm>
          <a:prstGeom prst="chevron">
            <a:avLst>
              <a:gd name="adj" fmla="val 50000"/>
            </a:avLst>
          </a:prstGeom>
          <a:solidFill>
            <a:schemeClr val="accent5"/>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g16ab48f25fb_1_124"/>
          <p:cNvSpPr txBox="1"/>
          <p:nvPr/>
        </p:nvSpPr>
        <p:spPr>
          <a:xfrm>
            <a:off x="5408495" y="2910097"/>
            <a:ext cx="2668800" cy="889800"/>
          </a:xfrm>
          <a:prstGeom prst="rect">
            <a:avLst/>
          </a:prstGeom>
          <a:noFill/>
          <a:ln>
            <a:noFill/>
          </a:ln>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US" sz="4700" b="1">
                <a:solidFill>
                  <a:schemeClr val="lt1"/>
                </a:solidFill>
                <a:latin typeface="Times New Roman"/>
                <a:ea typeface="Times New Roman"/>
                <a:cs typeface="Times New Roman"/>
                <a:sym typeface="Times New Roman"/>
              </a:rPr>
              <a:t>Identify Needs to Know</a:t>
            </a:r>
            <a:endParaRPr sz="4700" b="1">
              <a:solidFill>
                <a:schemeClr val="lt1"/>
              </a:solidFill>
              <a:latin typeface="Times New Roman"/>
              <a:ea typeface="Times New Roman"/>
              <a:cs typeface="Times New Roman"/>
              <a:sym typeface="Times New Roman"/>
            </a:endParaRPr>
          </a:p>
        </p:txBody>
      </p:sp>
      <p:sp>
        <p:nvSpPr>
          <p:cNvPr id="276" name="Google Shape;276;g16ab48f25fb_1_124"/>
          <p:cNvSpPr txBox="1"/>
          <p:nvPr/>
        </p:nvSpPr>
        <p:spPr>
          <a:xfrm>
            <a:off x="8877424" y="2608560"/>
            <a:ext cx="2668800" cy="889800"/>
          </a:xfrm>
          <a:prstGeom prst="rect">
            <a:avLst/>
          </a:prstGeom>
          <a:noFill/>
          <a:ln>
            <a:noFill/>
          </a:ln>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US" sz="4400" b="1">
                <a:latin typeface="Times New Roman"/>
                <a:ea typeface="Times New Roman"/>
                <a:cs typeface="Times New Roman"/>
                <a:sym typeface="Times New Roman"/>
              </a:rPr>
              <a:t>Learn </a:t>
            </a:r>
            <a:br>
              <a:rPr lang="en-US" sz="4400" b="1">
                <a:latin typeface="Times New Roman"/>
                <a:ea typeface="Times New Roman"/>
                <a:cs typeface="Times New Roman"/>
                <a:sym typeface="Times New Roman"/>
              </a:rPr>
            </a:br>
            <a:r>
              <a:rPr lang="en-US" sz="4400" b="1">
                <a:latin typeface="Times New Roman"/>
                <a:ea typeface="Times New Roman"/>
                <a:cs typeface="Times New Roman"/>
                <a:sym typeface="Times New Roman"/>
              </a:rPr>
              <a:t>&amp; apply to original work</a:t>
            </a:r>
            <a:endParaRPr sz="4400" b="1">
              <a:latin typeface="Times New Roman"/>
              <a:ea typeface="Times New Roman"/>
              <a:cs typeface="Times New Roman"/>
              <a:sym typeface="Times New Roman"/>
            </a:endParaRPr>
          </a:p>
        </p:txBody>
      </p:sp>
      <p:sp>
        <p:nvSpPr>
          <p:cNvPr id="277" name="Google Shape;277;g16ab48f25fb_1_124"/>
          <p:cNvSpPr txBox="1">
            <a:spLocks noGrp="1"/>
          </p:cNvSpPr>
          <p:nvPr>
            <p:ph type="title" idx="4294967295"/>
          </p:nvPr>
        </p:nvSpPr>
        <p:spPr>
          <a:xfrm>
            <a:off x="685800" y="-15876"/>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PBL Timeline</a:t>
            </a:r>
            <a:endParaRPr sz="55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6ab48f25fb_1_1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283" name="Google Shape;283;g16ab48f25fb_1_134"/>
          <p:cNvSpPr txBox="1"/>
          <p:nvPr/>
        </p:nvSpPr>
        <p:spPr>
          <a:xfrm>
            <a:off x="5408495" y="2910097"/>
            <a:ext cx="2668800" cy="889800"/>
          </a:xfrm>
          <a:prstGeom prst="rect">
            <a:avLst/>
          </a:prstGeom>
          <a:noFill/>
          <a:ln>
            <a:noFill/>
          </a:ln>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US" sz="4700" b="1">
                <a:solidFill>
                  <a:schemeClr val="lt1"/>
                </a:solidFill>
                <a:latin typeface="Times New Roman"/>
                <a:ea typeface="Times New Roman"/>
                <a:cs typeface="Times New Roman"/>
                <a:sym typeface="Times New Roman"/>
              </a:rPr>
              <a:t>Identify Needs to Know</a:t>
            </a:r>
            <a:endParaRPr sz="4700" b="1">
              <a:solidFill>
                <a:schemeClr val="lt1"/>
              </a:solidFill>
              <a:latin typeface="Times New Roman"/>
              <a:ea typeface="Times New Roman"/>
              <a:cs typeface="Times New Roman"/>
              <a:sym typeface="Times New Roman"/>
            </a:endParaRPr>
          </a:p>
        </p:txBody>
      </p:sp>
      <p:sp>
        <p:nvSpPr>
          <p:cNvPr id="284" name="Google Shape;284;g16ab48f25fb_1_134"/>
          <p:cNvSpPr txBox="1">
            <a:spLocks noGrp="1"/>
          </p:cNvSpPr>
          <p:nvPr>
            <p:ph type="title" idx="4294967295"/>
          </p:nvPr>
        </p:nvSpPr>
        <p:spPr>
          <a:xfrm>
            <a:off x="685800" y="-15876"/>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Traditional project examples…</a:t>
            </a:r>
            <a:endParaRPr sz="5500"/>
          </a:p>
        </p:txBody>
      </p:sp>
      <p:sp>
        <p:nvSpPr>
          <p:cNvPr id="285" name="Google Shape;285;g16ab48f25fb_1_134"/>
          <p:cNvSpPr txBox="1"/>
          <p:nvPr/>
        </p:nvSpPr>
        <p:spPr>
          <a:xfrm>
            <a:off x="304800" y="1828800"/>
            <a:ext cx="49260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latin typeface="Times New Roman"/>
                <a:ea typeface="Times New Roman"/>
                <a:cs typeface="Times New Roman"/>
                <a:sym typeface="Times New Roman"/>
              </a:rPr>
              <a:t>Make a poster to promote recycling</a:t>
            </a:r>
            <a:endParaRPr sz="3000" b="1">
              <a:latin typeface="Times New Roman"/>
              <a:ea typeface="Times New Roman"/>
              <a:cs typeface="Times New Roman"/>
              <a:sym typeface="Times New Roman"/>
            </a:endParaRPr>
          </a:p>
          <a:p>
            <a:pPr marL="0" lvl="0" indent="0" algn="l" rtl="0">
              <a:spcBef>
                <a:spcPts val="0"/>
              </a:spcBef>
              <a:spcAft>
                <a:spcPts val="0"/>
              </a:spcAft>
              <a:buNone/>
            </a:pPr>
            <a:endParaRPr sz="3000" b="1">
              <a:latin typeface="Times New Roman"/>
              <a:ea typeface="Times New Roman"/>
              <a:cs typeface="Times New Roman"/>
              <a:sym typeface="Times New Roman"/>
            </a:endParaRPr>
          </a:p>
          <a:p>
            <a:pPr marL="0" lvl="0" indent="0" algn="l" rtl="0">
              <a:spcBef>
                <a:spcPts val="0"/>
              </a:spcBef>
              <a:spcAft>
                <a:spcPts val="0"/>
              </a:spcAft>
              <a:buNone/>
            </a:pPr>
            <a:endParaRPr sz="3000" b="1">
              <a:latin typeface="Times New Roman"/>
              <a:ea typeface="Times New Roman"/>
              <a:cs typeface="Times New Roman"/>
              <a:sym typeface="Times New Roman"/>
            </a:endParaRPr>
          </a:p>
          <a:p>
            <a:pPr marL="0" lvl="0" indent="0" algn="l" rtl="0">
              <a:spcBef>
                <a:spcPts val="0"/>
              </a:spcBef>
              <a:spcAft>
                <a:spcPts val="0"/>
              </a:spcAft>
              <a:buNone/>
            </a:pPr>
            <a:r>
              <a:rPr lang="en-US" sz="3000" b="1">
                <a:latin typeface="Times New Roman"/>
                <a:ea typeface="Times New Roman"/>
                <a:cs typeface="Times New Roman"/>
                <a:sym typeface="Times New Roman"/>
              </a:rPr>
              <a:t>Write a book report </a:t>
            </a:r>
            <a:endParaRPr sz="3000" b="1">
              <a:latin typeface="Times New Roman"/>
              <a:ea typeface="Times New Roman"/>
              <a:cs typeface="Times New Roman"/>
              <a:sym typeface="Times New Roman"/>
            </a:endParaRPr>
          </a:p>
          <a:p>
            <a:pPr marL="0" lvl="0" indent="0" algn="l" rtl="0">
              <a:spcBef>
                <a:spcPts val="0"/>
              </a:spcBef>
              <a:spcAft>
                <a:spcPts val="0"/>
              </a:spcAft>
              <a:buNone/>
            </a:pPr>
            <a:endParaRPr sz="3000" b="1">
              <a:latin typeface="Times New Roman"/>
              <a:ea typeface="Times New Roman"/>
              <a:cs typeface="Times New Roman"/>
              <a:sym typeface="Times New Roman"/>
            </a:endParaRPr>
          </a:p>
          <a:p>
            <a:pPr marL="0" lvl="0" indent="0" algn="l" rtl="0">
              <a:spcBef>
                <a:spcPts val="0"/>
              </a:spcBef>
              <a:spcAft>
                <a:spcPts val="0"/>
              </a:spcAft>
              <a:buNone/>
            </a:pPr>
            <a:endParaRPr sz="3000" b="1">
              <a:latin typeface="Times New Roman"/>
              <a:ea typeface="Times New Roman"/>
              <a:cs typeface="Times New Roman"/>
              <a:sym typeface="Times New Roman"/>
            </a:endParaRPr>
          </a:p>
          <a:p>
            <a:pPr marL="0" lvl="0" indent="0" algn="l" rtl="0">
              <a:spcBef>
                <a:spcPts val="0"/>
              </a:spcBef>
              <a:spcAft>
                <a:spcPts val="0"/>
              </a:spcAft>
              <a:buNone/>
            </a:pPr>
            <a:r>
              <a:rPr lang="en-US" sz="3000" b="1">
                <a:latin typeface="Times New Roman"/>
                <a:ea typeface="Times New Roman"/>
                <a:cs typeface="Times New Roman"/>
                <a:sym typeface="Times New Roman"/>
              </a:rPr>
              <a:t>Create a story with an original illustration </a:t>
            </a:r>
            <a:endParaRPr sz="3000" b="1">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6ab48f25fb_1_1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291" name="Google Shape;291;g16ab48f25fb_1_141"/>
          <p:cNvSpPr txBox="1"/>
          <p:nvPr/>
        </p:nvSpPr>
        <p:spPr>
          <a:xfrm>
            <a:off x="5408495" y="2910097"/>
            <a:ext cx="2668800" cy="889800"/>
          </a:xfrm>
          <a:prstGeom prst="rect">
            <a:avLst/>
          </a:prstGeom>
          <a:noFill/>
          <a:ln>
            <a:noFill/>
          </a:ln>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US" sz="4700" b="1">
                <a:solidFill>
                  <a:schemeClr val="lt1"/>
                </a:solidFill>
                <a:latin typeface="Times New Roman"/>
                <a:ea typeface="Times New Roman"/>
                <a:cs typeface="Times New Roman"/>
                <a:sym typeface="Times New Roman"/>
              </a:rPr>
              <a:t>Identify Needs to Know</a:t>
            </a:r>
            <a:endParaRPr sz="4700" b="1">
              <a:solidFill>
                <a:schemeClr val="lt1"/>
              </a:solidFill>
              <a:latin typeface="Times New Roman"/>
              <a:ea typeface="Times New Roman"/>
              <a:cs typeface="Times New Roman"/>
              <a:sym typeface="Times New Roman"/>
            </a:endParaRPr>
          </a:p>
        </p:txBody>
      </p:sp>
      <p:sp>
        <p:nvSpPr>
          <p:cNvPr id="292" name="Google Shape;292;g16ab48f25fb_1_141"/>
          <p:cNvSpPr txBox="1">
            <a:spLocks noGrp="1"/>
          </p:cNvSpPr>
          <p:nvPr>
            <p:ph type="title" idx="4294967295"/>
          </p:nvPr>
        </p:nvSpPr>
        <p:spPr>
          <a:xfrm>
            <a:off x="685800" y="-15876"/>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 reframed through PBL</a:t>
            </a:r>
            <a:endParaRPr sz="5500"/>
          </a:p>
        </p:txBody>
      </p:sp>
      <p:sp>
        <p:nvSpPr>
          <p:cNvPr id="293" name="Google Shape;293;g16ab48f25fb_1_141"/>
          <p:cNvSpPr txBox="1"/>
          <p:nvPr/>
        </p:nvSpPr>
        <p:spPr>
          <a:xfrm>
            <a:off x="304800" y="1828800"/>
            <a:ext cx="49260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accent3"/>
                </a:solidFill>
                <a:latin typeface="Times New Roman"/>
                <a:ea typeface="Times New Roman"/>
                <a:cs typeface="Times New Roman"/>
                <a:sym typeface="Times New Roman"/>
              </a:rPr>
              <a:t>Make a poster to promote recycling</a:t>
            </a:r>
            <a:endParaRPr sz="3000" b="1">
              <a:solidFill>
                <a:schemeClr val="accent3"/>
              </a:solidFill>
              <a:latin typeface="Times New Roman"/>
              <a:ea typeface="Times New Roman"/>
              <a:cs typeface="Times New Roman"/>
              <a:sym typeface="Times New Roman"/>
            </a:endParaRPr>
          </a:p>
          <a:p>
            <a:pPr marL="0" lvl="0" indent="0" algn="l" rtl="0">
              <a:spcBef>
                <a:spcPts val="0"/>
              </a:spcBef>
              <a:spcAft>
                <a:spcPts val="0"/>
              </a:spcAft>
              <a:buNone/>
            </a:pPr>
            <a:endParaRPr sz="3000" b="1">
              <a:solidFill>
                <a:schemeClr val="accent3"/>
              </a:solidFill>
              <a:latin typeface="Times New Roman"/>
              <a:ea typeface="Times New Roman"/>
              <a:cs typeface="Times New Roman"/>
              <a:sym typeface="Times New Roman"/>
            </a:endParaRPr>
          </a:p>
          <a:p>
            <a:pPr marL="0" lvl="0" indent="0" algn="l" rtl="0">
              <a:spcBef>
                <a:spcPts val="0"/>
              </a:spcBef>
              <a:spcAft>
                <a:spcPts val="0"/>
              </a:spcAft>
              <a:buNone/>
            </a:pPr>
            <a:endParaRPr sz="3000" b="1">
              <a:solidFill>
                <a:schemeClr val="accent3"/>
              </a:solidFill>
              <a:latin typeface="Times New Roman"/>
              <a:ea typeface="Times New Roman"/>
              <a:cs typeface="Times New Roman"/>
              <a:sym typeface="Times New Roman"/>
            </a:endParaRPr>
          </a:p>
          <a:p>
            <a:pPr marL="0" lvl="0" indent="0" algn="l" rtl="0">
              <a:spcBef>
                <a:spcPts val="0"/>
              </a:spcBef>
              <a:spcAft>
                <a:spcPts val="0"/>
              </a:spcAft>
              <a:buNone/>
            </a:pPr>
            <a:r>
              <a:rPr lang="en-US" sz="3000" b="1">
                <a:solidFill>
                  <a:schemeClr val="accent3"/>
                </a:solidFill>
                <a:latin typeface="Times New Roman"/>
                <a:ea typeface="Times New Roman"/>
                <a:cs typeface="Times New Roman"/>
                <a:sym typeface="Times New Roman"/>
              </a:rPr>
              <a:t>Write a book report </a:t>
            </a:r>
            <a:endParaRPr sz="3000" b="1">
              <a:solidFill>
                <a:schemeClr val="accent3"/>
              </a:solidFill>
              <a:latin typeface="Times New Roman"/>
              <a:ea typeface="Times New Roman"/>
              <a:cs typeface="Times New Roman"/>
              <a:sym typeface="Times New Roman"/>
            </a:endParaRPr>
          </a:p>
          <a:p>
            <a:pPr marL="0" lvl="0" indent="0" algn="l" rtl="0">
              <a:spcBef>
                <a:spcPts val="0"/>
              </a:spcBef>
              <a:spcAft>
                <a:spcPts val="0"/>
              </a:spcAft>
              <a:buNone/>
            </a:pPr>
            <a:endParaRPr sz="3000" b="1">
              <a:solidFill>
                <a:schemeClr val="accent3"/>
              </a:solidFill>
              <a:latin typeface="Times New Roman"/>
              <a:ea typeface="Times New Roman"/>
              <a:cs typeface="Times New Roman"/>
              <a:sym typeface="Times New Roman"/>
            </a:endParaRPr>
          </a:p>
          <a:p>
            <a:pPr marL="0" lvl="0" indent="0" algn="l" rtl="0">
              <a:spcBef>
                <a:spcPts val="0"/>
              </a:spcBef>
              <a:spcAft>
                <a:spcPts val="0"/>
              </a:spcAft>
              <a:buNone/>
            </a:pPr>
            <a:endParaRPr sz="3000" b="1">
              <a:solidFill>
                <a:schemeClr val="accent3"/>
              </a:solidFill>
              <a:latin typeface="Times New Roman"/>
              <a:ea typeface="Times New Roman"/>
              <a:cs typeface="Times New Roman"/>
              <a:sym typeface="Times New Roman"/>
            </a:endParaRPr>
          </a:p>
          <a:p>
            <a:pPr marL="0" lvl="0" indent="0" algn="l" rtl="0">
              <a:spcBef>
                <a:spcPts val="0"/>
              </a:spcBef>
              <a:spcAft>
                <a:spcPts val="0"/>
              </a:spcAft>
              <a:buNone/>
            </a:pPr>
            <a:r>
              <a:rPr lang="en-US" sz="3000" b="1">
                <a:solidFill>
                  <a:schemeClr val="accent3"/>
                </a:solidFill>
                <a:latin typeface="Times New Roman"/>
                <a:ea typeface="Times New Roman"/>
                <a:cs typeface="Times New Roman"/>
                <a:sym typeface="Times New Roman"/>
              </a:rPr>
              <a:t>Create a story with an original illustration </a:t>
            </a:r>
            <a:endParaRPr sz="3000" b="1">
              <a:solidFill>
                <a:schemeClr val="accent3"/>
              </a:solidFill>
              <a:latin typeface="Times New Roman"/>
              <a:ea typeface="Times New Roman"/>
              <a:cs typeface="Times New Roman"/>
              <a:sym typeface="Times New Roman"/>
            </a:endParaRPr>
          </a:p>
        </p:txBody>
      </p:sp>
      <p:sp>
        <p:nvSpPr>
          <p:cNvPr id="294" name="Google Shape;294;g16ab48f25fb_1_141"/>
          <p:cNvSpPr txBox="1"/>
          <p:nvPr/>
        </p:nvSpPr>
        <p:spPr>
          <a:xfrm>
            <a:off x="5230800" y="1607127"/>
            <a:ext cx="6846900" cy="526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latin typeface="Times New Roman"/>
                <a:ea typeface="Times New Roman"/>
                <a:cs typeface="Times New Roman"/>
                <a:sym typeface="Times New Roman"/>
              </a:rPr>
              <a:t>Create a plan for the cafeteria that would reduce waste, and convince school leaders why it should be used.</a:t>
            </a:r>
            <a:endParaRPr sz="3000" b="1">
              <a:latin typeface="Times New Roman"/>
              <a:ea typeface="Times New Roman"/>
              <a:cs typeface="Times New Roman"/>
              <a:sym typeface="Times New Roman"/>
            </a:endParaRPr>
          </a:p>
          <a:p>
            <a:pPr marL="0" lvl="0" indent="0" algn="l" rtl="0">
              <a:spcBef>
                <a:spcPts val="0"/>
              </a:spcBef>
              <a:spcAft>
                <a:spcPts val="0"/>
              </a:spcAft>
              <a:buNone/>
            </a:pPr>
            <a:endParaRPr sz="3000" b="1">
              <a:latin typeface="Times New Roman"/>
              <a:ea typeface="Times New Roman"/>
              <a:cs typeface="Times New Roman"/>
              <a:sym typeface="Times New Roman"/>
            </a:endParaRPr>
          </a:p>
          <a:p>
            <a:pPr marL="0" lvl="0" indent="0" algn="l" rtl="0">
              <a:spcBef>
                <a:spcPts val="0"/>
              </a:spcBef>
              <a:spcAft>
                <a:spcPts val="0"/>
              </a:spcAft>
              <a:buNone/>
            </a:pPr>
            <a:r>
              <a:rPr lang="en-US" sz="3000" b="1">
                <a:latin typeface="Times New Roman"/>
                <a:ea typeface="Times New Roman"/>
                <a:cs typeface="Times New Roman"/>
                <a:sym typeface="Times New Roman"/>
              </a:rPr>
              <a:t>Develop a book trailer that persuades your classmates to read one of your favorite books.</a:t>
            </a:r>
            <a:endParaRPr sz="3000" b="1">
              <a:latin typeface="Times New Roman"/>
              <a:ea typeface="Times New Roman"/>
              <a:cs typeface="Times New Roman"/>
              <a:sym typeface="Times New Roman"/>
            </a:endParaRPr>
          </a:p>
          <a:p>
            <a:pPr marL="0" lvl="0" indent="0" algn="l" rtl="0">
              <a:spcBef>
                <a:spcPts val="0"/>
              </a:spcBef>
              <a:spcAft>
                <a:spcPts val="0"/>
              </a:spcAft>
              <a:buNone/>
            </a:pPr>
            <a:endParaRPr sz="3000" b="1">
              <a:latin typeface="Times New Roman"/>
              <a:ea typeface="Times New Roman"/>
              <a:cs typeface="Times New Roman"/>
              <a:sym typeface="Times New Roman"/>
            </a:endParaRPr>
          </a:p>
          <a:p>
            <a:pPr marL="0" lvl="0" indent="0" algn="l" rtl="0">
              <a:spcBef>
                <a:spcPts val="0"/>
              </a:spcBef>
              <a:spcAft>
                <a:spcPts val="0"/>
              </a:spcAft>
              <a:buNone/>
            </a:pPr>
            <a:r>
              <a:rPr lang="en-US" sz="3000" b="1">
                <a:latin typeface="Times New Roman"/>
                <a:ea typeface="Times New Roman"/>
                <a:cs typeface="Times New Roman"/>
                <a:sym typeface="Times New Roman"/>
              </a:rPr>
              <a:t>Publish a children’s book that entertains </a:t>
            </a:r>
            <a:endParaRPr sz="3000" b="1">
              <a:latin typeface="Times New Roman"/>
              <a:ea typeface="Times New Roman"/>
              <a:cs typeface="Times New Roman"/>
              <a:sym typeface="Times New Roman"/>
            </a:endParaRPr>
          </a:p>
          <a:p>
            <a:pPr marL="0" lvl="0" indent="0" algn="l" rtl="0">
              <a:spcBef>
                <a:spcPts val="0"/>
              </a:spcBef>
              <a:spcAft>
                <a:spcPts val="0"/>
              </a:spcAft>
              <a:buNone/>
            </a:pPr>
            <a:r>
              <a:rPr lang="en-US" sz="3000" b="1">
                <a:latin typeface="Times New Roman"/>
                <a:ea typeface="Times New Roman"/>
                <a:cs typeface="Times New Roman"/>
                <a:sym typeface="Times New Roman"/>
              </a:rPr>
              <a:t>the audience while teaching about a nonfiction topic.</a:t>
            </a:r>
            <a:endParaRPr sz="3000" b="1">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16ab48f25fb_1_149"/>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SzPts val="990"/>
              <a:buNone/>
            </a:pPr>
            <a:r>
              <a:rPr lang="en-US" sz="12400"/>
              <a:t>PBL </a:t>
            </a:r>
            <a:endParaRPr sz="12400"/>
          </a:p>
          <a:p>
            <a:pPr marL="0" lvl="0" indent="0" algn="l" rtl="0">
              <a:spcBef>
                <a:spcPts val="0"/>
              </a:spcBef>
              <a:spcAft>
                <a:spcPts val="0"/>
              </a:spcAft>
              <a:buSzPts val="990"/>
              <a:buNone/>
            </a:pPr>
            <a:r>
              <a:rPr lang="en-US" sz="12400"/>
              <a:t>Find the Fact</a:t>
            </a:r>
            <a:endParaRPr sz="12400"/>
          </a:p>
        </p:txBody>
      </p:sp>
      <p:pic>
        <p:nvPicPr>
          <p:cNvPr id="301" name="Google Shape;301;g16ab48f25fb_1_149" descr="picture of a magnifying glass&#10;" title="magnifying glass"/>
          <p:cNvPicPr preferRelativeResize="0"/>
          <p:nvPr/>
        </p:nvPicPr>
        <p:blipFill>
          <a:blip r:embed="rId3">
            <a:alphaModFix/>
          </a:blip>
          <a:stretch>
            <a:fillRect/>
          </a:stretch>
        </p:blipFill>
        <p:spPr>
          <a:xfrm>
            <a:off x="9348950" y="3256125"/>
            <a:ext cx="2615900" cy="2615900"/>
          </a:xfrm>
          <a:prstGeom prst="rect">
            <a:avLst/>
          </a:prstGeom>
          <a:noFill/>
          <a:ln>
            <a:noFill/>
          </a:ln>
        </p:spPr>
      </p:pic>
      <p:sp>
        <p:nvSpPr>
          <p:cNvPr id="302" name="Google Shape;302;g16ab48f25fb_1_149"/>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303" name="Google Shape;303;g16ab48f25fb_1_14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g16ab48f25fb_1_14"/>
          <p:cNvSpPr txBox="1"/>
          <p:nvPr/>
        </p:nvSpPr>
        <p:spPr>
          <a:xfrm>
            <a:off x="1721850" y="5359175"/>
            <a:ext cx="3471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100" b="1">
                <a:latin typeface="Times New Roman"/>
                <a:ea typeface="Times New Roman"/>
                <a:cs typeface="Times New Roman"/>
                <a:sym typeface="Times New Roman"/>
              </a:rPr>
              <a:t>Christie Day</a:t>
            </a:r>
            <a:endParaRPr sz="3100" b="1">
              <a:latin typeface="Times New Roman"/>
              <a:ea typeface="Times New Roman"/>
              <a:cs typeface="Times New Roman"/>
              <a:sym typeface="Times New Roman"/>
            </a:endParaRPr>
          </a:p>
        </p:txBody>
      </p:sp>
      <p:sp>
        <p:nvSpPr>
          <p:cNvPr id="156" name="Google Shape;156;g16ab48f25fb_1_14"/>
          <p:cNvSpPr txBox="1"/>
          <p:nvPr/>
        </p:nvSpPr>
        <p:spPr>
          <a:xfrm>
            <a:off x="6911725" y="5359175"/>
            <a:ext cx="3471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100" b="1">
                <a:latin typeface="Times New Roman"/>
                <a:ea typeface="Times New Roman"/>
                <a:cs typeface="Times New Roman"/>
                <a:sym typeface="Times New Roman"/>
              </a:rPr>
              <a:t>Dr. Meg Mascelli</a:t>
            </a:r>
            <a:endParaRPr sz="3100" b="1">
              <a:latin typeface="Times New Roman"/>
              <a:ea typeface="Times New Roman"/>
              <a:cs typeface="Times New Roman"/>
              <a:sym typeface="Times New Roman"/>
            </a:endParaRPr>
          </a:p>
        </p:txBody>
      </p:sp>
      <p:sp>
        <p:nvSpPr>
          <p:cNvPr id="4" name="Title 3"/>
          <p:cNvSpPr>
            <a:spLocks noGrp="1"/>
          </p:cNvSpPr>
          <p:nvPr>
            <p:ph type="ctrTitle"/>
          </p:nvPr>
        </p:nvSpPr>
        <p:spPr/>
        <p:txBody>
          <a:bodyPr/>
          <a:lstStyle/>
          <a:p>
            <a:r>
              <a:rPr lang="en-US" dirty="0" smtClean="0">
                <a:solidFill>
                  <a:schemeClr val="bg1"/>
                </a:solidFill>
              </a:rPr>
              <a:t>Presenter Slide</a:t>
            </a:r>
            <a:endParaRPr lang="en-US" dirty="0">
              <a:solidFill>
                <a:schemeClr val="bg1"/>
              </a:solidFill>
            </a:endParaRPr>
          </a:p>
        </p:txBody>
      </p:sp>
      <p:sp>
        <p:nvSpPr>
          <p:cNvPr id="3" name="Text Placeholder 2"/>
          <p:cNvSpPr>
            <a:spLocks noGrp="1"/>
          </p:cNvSpPr>
          <p:nvPr>
            <p:ph type="body" idx="4294967295"/>
          </p:nvPr>
        </p:nvSpPr>
        <p:spPr>
          <a:xfrm>
            <a:off x="0" y="0"/>
            <a:ext cx="12192000" cy="1323975"/>
          </a:xfrm>
        </p:spPr>
        <p:txBody>
          <a:bodyPr>
            <a:normAutofit/>
          </a:bodyPr>
          <a:lstStyle/>
          <a:p>
            <a:r>
              <a:rPr lang="en-US" dirty="0" smtClean="0">
                <a:solidFill>
                  <a:schemeClr val="bg1"/>
                </a:solidFill>
              </a:rPr>
              <a:t>Presenters </a:t>
            </a:r>
            <a:endParaRPr lang="en-US" dirty="0">
              <a:solidFill>
                <a:schemeClr val="bg1"/>
              </a:solidFill>
            </a:endParaRPr>
          </a:p>
        </p:txBody>
      </p:sp>
      <p:pic>
        <p:nvPicPr>
          <p:cNvPr id="157" name="Google Shape;157;g16ab48f25fb_1_14" title="Headshot of Christie Day"/>
          <p:cNvPicPr preferRelativeResize="0"/>
          <p:nvPr/>
        </p:nvPicPr>
        <p:blipFill>
          <a:blip r:embed="rId3">
            <a:alphaModFix/>
          </a:blip>
          <a:stretch>
            <a:fillRect/>
          </a:stretch>
        </p:blipFill>
        <p:spPr>
          <a:xfrm>
            <a:off x="1934000" y="853025"/>
            <a:ext cx="3471000" cy="4207500"/>
          </a:xfrm>
          <a:prstGeom prst="roundRect">
            <a:avLst>
              <a:gd name="adj" fmla="val 16667"/>
            </a:avLst>
          </a:prstGeom>
          <a:noFill/>
          <a:ln>
            <a:noFill/>
          </a:ln>
        </p:spPr>
      </p:pic>
      <p:pic>
        <p:nvPicPr>
          <p:cNvPr id="154" name="Google Shape;154;g16ab48f25fb_1_14" descr="Picture of Meg Mascelli" title="Meg Photo"/>
          <p:cNvPicPr preferRelativeResize="0"/>
          <p:nvPr/>
        </p:nvPicPr>
        <p:blipFill>
          <a:blip r:embed="rId4">
            <a:alphaModFix/>
          </a:blip>
          <a:stretch>
            <a:fillRect/>
          </a:stretch>
        </p:blipFill>
        <p:spPr>
          <a:xfrm>
            <a:off x="7142726" y="853025"/>
            <a:ext cx="3240000" cy="4207500"/>
          </a:xfrm>
          <a:prstGeom prst="roundRect">
            <a:avLst>
              <a:gd name="adj" fmla="val 16667"/>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6ab48f25fb_1_155"/>
          <p:cNvSpPr txBox="1">
            <a:spLocks noGrp="1"/>
          </p:cNvSpPr>
          <p:nvPr>
            <p:ph type="title"/>
          </p:nvPr>
        </p:nvSpPr>
        <p:spPr>
          <a:xfrm>
            <a:off x="990600" y="603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dirty="0"/>
              <a:t>Which statement is true</a:t>
            </a:r>
            <a:r>
              <a:rPr lang="en-US" sz="5500" dirty="0" smtClean="0"/>
              <a:t>? (1of 2)</a:t>
            </a:r>
            <a:endParaRPr sz="5500" dirty="0"/>
          </a:p>
        </p:txBody>
      </p:sp>
      <p:sp>
        <p:nvSpPr>
          <p:cNvPr id="309" name="Google Shape;309;g16ab48f25fb_1_155"/>
          <p:cNvSpPr txBox="1">
            <a:spLocks noGrp="1"/>
          </p:cNvSpPr>
          <p:nvPr>
            <p:ph type="body" idx="1"/>
          </p:nvPr>
        </p:nvSpPr>
        <p:spPr>
          <a:xfrm>
            <a:off x="304800" y="1520825"/>
            <a:ext cx="11562300" cy="4351200"/>
          </a:xfrm>
          <a:prstGeom prst="rect">
            <a:avLst/>
          </a:prstGeom>
          <a:noFill/>
          <a:ln>
            <a:noFill/>
          </a:ln>
        </p:spPr>
        <p:txBody>
          <a:bodyPr spcFirstLastPara="1" wrap="square" lIns="91425" tIns="45700" rIns="91425" bIns="45700" anchor="t" anchorCtr="0">
            <a:noAutofit/>
          </a:bodyPr>
          <a:lstStyle/>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Daily instruction within PBL can take a variety of forms, including direct instruction and teacher modeling.</a:t>
            </a:r>
            <a:br>
              <a:rPr lang="en-US" sz="3600">
                <a:solidFill>
                  <a:schemeClr val="accent2"/>
                </a:solidFill>
              </a:rPr>
            </a:br>
            <a:endParaRPr sz="3600">
              <a:solidFill>
                <a:schemeClr val="accent2"/>
              </a:solidFill>
            </a:endParaRPr>
          </a:p>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PBL must be done in groups.</a:t>
            </a:r>
            <a:br>
              <a:rPr lang="en-US" sz="3600">
                <a:solidFill>
                  <a:schemeClr val="accent2"/>
                </a:solidFill>
              </a:rPr>
            </a:br>
            <a:endParaRPr sz="3600">
              <a:solidFill>
                <a:schemeClr val="accent2"/>
              </a:solidFill>
            </a:endParaRPr>
          </a:p>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Authentic audiences in PBL should include content-related experts.</a:t>
            </a:r>
            <a:br>
              <a:rPr lang="en-US" sz="3600">
                <a:solidFill>
                  <a:schemeClr val="accent2"/>
                </a:solidFill>
              </a:rPr>
            </a:br>
            <a:endParaRPr sz="3600">
              <a:solidFill>
                <a:schemeClr val="accent2"/>
              </a:solidFill>
            </a:endParaRPr>
          </a:p>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Designing PBL means starting from scratch.</a:t>
            </a:r>
            <a:endParaRPr sz="3600">
              <a:solidFill>
                <a:schemeClr val="accent2"/>
              </a:solidFill>
            </a:endParaRPr>
          </a:p>
        </p:txBody>
      </p:sp>
      <p:pic>
        <p:nvPicPr>
          <p:cNvPr id="310" name="Google Shape;310;g16ab48f25fb_1_155" descr="picture of a magnifying glass&#10;" title="magnifying glass"/>
          <p:cNvPicPr preferRelativeResize="0"/>
          <p:nvPr/>
        </p:nvPicPr>
        <p:blipFill>
          <a:blip r:embed="rId3">
            <a:alphaModFix/>
          </a:blip>
          <a:stretch>
            <a:fillRect/>
          </a:stretch>
        </p:blipFill>
        <p:spPr>
          <a:xfrm>
            <a:off x="9348950" y="3256125"/>
            <a:ext cx="2615900" cy="2615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16ab48f25fb_1_161"/>
          <p:cNvSpPr txBox="1">
            <a:spLocks noGrp="1"/>
          </p:cNvSpPr>
          <p:nvPr>
            <p:ph type="title"/>
          </p:nvPr>
        </p:nvSpPr>
        <p:spPr>
          <a:xfrm>
            <a:off x="990600" y="603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dirty="0"/>
              <a:t>Which statement is true</a:t>
            </a:r>
            <a:r>
              <a:rPr lang="en-US" sz="5500" dirty="0" smtClean="0"/>
              <a:t>? </a:t>
            </a:r>
            <a:r>
              <a:rPr lang="en-US" sz="5500" smtClean="0"/>
              <a:t>(2 of 2)</a:t>
            </a:r>
            <a:endParaRPr sz="5500"/>
          </a:p>
        </p:txBody>
      </p:sp>
      <p:sp>
        <p:nvSpPr>
          <p:cNvPr id="316" name="Google Shape;316;g16ab48f25fb_1_161"/>
          <p:cNvSpPr txBox="1">
            <a:spLocks noGrp="1"/>
          </p:cNvSpPr>
          <p:nvPr>
            <p:ph type="body" idx="1"/>
          </p:nvPr>
        </p:nvSpPr>
        <p:spPr>
          <a:xfrm>
            <a:off x="304800" y="1520825"/>
            <a:ext cx="11562300" cy="4351200"/>
          </a:xfrm>
          <a:prstGeom prst="rect">
            <a:avLst/>
          </a:prstGeom>
          <a:noFill/>
          <a:ln>
            <a:noFill/>
          </a:ln>
        </p:spPr>
        <p:txBody>
          <a:bodyPr spcFirstLastPara="1" wrap="square" lIns="91425" tIns="45700" rIns="91425" bIns="45700" anchor="t" anchorCtr="0">
            <a:noAutofit/>
          </a:bodyPr>
          <a:lstStyle/>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Daily instruction within PBL can take a variety of forms, including direct instruction and teacher modeling.  </a:t>
            </a:r>
            <a:br>
              <a:rPr lang="en-US" sz="3600">
                <a:solidFill>
                  <a:schemeClr val="accent2"/>
                </a:solidFill>
              </a:rPr>
            </a:br>
            <a:endParaRPr sz="3600">
              <a:solidFill>
                <a:schemeClr val="accent2"/>
              </a:solidFill>
            </a:endParaRPr>
          </a:p>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PBL must be done in groups.</a:t>
            </a:r>
            <a:br>
              <a:rPr lang="en-US" sz="3600">
                <a:solidFill>
                  <a:schemeClr val="accent2"/>
                </a:solidFill>
              </a:rPr>
            </a:br>
            <a:endParaRPr sz="3600">
              <a:solidFill>
                <a:schemeClr val="accent2"/>
              </a:solidFill>
            </a:endParaRPr>
          </a:p>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Authentic audiences in PBL should include content-related experts.</a:t>
            </a:r>
            <a:br>
              <a:rPr lang="en-US" sz="3600">
                <a:solidFill>
                  <a:schemeClr val="accent2"/>
                </a:solidFill>
              </a:rPr>
            </a:br>
            <a:endParaRPr sz="3600">
              <a:solidFill>
                <a:schemeClr val="accent2"/>
              </a:solidFill>
            </a:endParaRPr>
          </a:p>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Designing PBL means starting from scratch.</a:t>
            </a:r>
            <a:endParaRPr sz="3600">
              <a:solidFill>
                <a:schemeClr val="accent2"/>
              </a:solidFill>
            </a:endParaRPr>
          </a:p>
        </p:txBody>
      </p:sp>
      <p:sp>
        <p:nvSpPr>
          <p:cNvPr id="317" name="Google Shape;317;g16ab48f25fb_1_161" descr="Daily instruction with PBL can take a variety of forms, including direct instruction and teacher modeling."/>
          <p:cNvSpPr/>
          <p:nvPr/>
        </p:nvSpPr>
        <p:spPr>
          <a:xfrm>
            <a:off x="187657" y="1393836"/>
            <a:ext cx="11700300" cy="1326000"/>
          </a:xfrm>
          <a:prstGeom prst="roundRect">
            <a:avLst>
              <a:gd name="adj" fmla="val 16667"/>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8" name="Google Shape;318;g16ab48f25fb_1_161" descr="picture of a magnifying glass&#10;" title="magnifying glass"/>
          <p:cNvPicPr preferRelativeResize="0"/>
          <p:nvPr/>
        </p:nvPicPr>
        <p:blipFill>
          <a:blip r:embed="rId3">
            <a:alphaModFix/>
          </a:blip>
          <a:stretch>
            <a:fillRect/>
          </a:stretch>
        </p:blipFill>
        <p:spPr>
          <a:xfrm>
            <a:off x="9348950" y="3256125"/>
            <a:ext cx="2615900" cy="2615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16ab48f25fb_1_16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Designing PBL</a:t>
            </a:r>
            <a:endParaRPr/>
          </a:p>
        </p:txBody>
      </p:sp>
      <p:sp>
        <p:nvSpPr>
          <p:cNvPr id="324" name="Google Shape;324;g16ab48f25fb_1_16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FA3"/>
              </a:buClr>
              <a:buSzPts val="2400"/>
              <a:buNone/>
            </a:pPr>
            <a:r>
              <a:rPr lang="en-US"/>
              <a:t>A high-level overview to the process</a:t>
            </a:r>
            <a:endParaRPr/>
          </a:p>
        </p:txBody>
      </p:sp>
      <p:sp>
        <p:nvSpPr>
          <p:cNvPr id="325" name="Google Shape;325;g16ab48f25fb_1_168"/>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16ab48f25fb_1_175"/>
          <p:cNvSpPr/>
          <p:nvPr/>
        </p:nvSpPr>
        <p:spPr>
          <a:xfrm>
            <a:off x="312475" y="2108850"/>
            <a:ext cx="2816400" cy="3226500"/>
          </a:xfrm>
          <a:prstGeom prst="roundRect">
            <a:avLst>
              <a:gd name="adj" fmla="val 16667"/>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What content do I want students to learn?</a:t>
            </a:r>
            <a:endParaRPr sz="2500" b="1">
              <a:latin typeface="Times New Roman"/>
              <a:ea typeface="Times New Roman"/>
              <a:cs typeface="Times New Roman"/>
              <a:sym typeface="Times New Roman"/>
            </a:endParaRPr>
          </a:p>
        </p:txBody>
      </p:sp>
      <p:sp>
        <p:nvSpPr>
          <p:cNvPr id="331" name="Google Shape;331;g16ab48f25fb_1_175"/>
          <p:cNvSpPr/>
          <p:nvPr/>
        </p:nvSpPr>
        <p:spPr>
          <a:xfrm>
            <a:off x="9061850" y="2108850"/>
            <a:ext cx="2742300" cy="3226500"/>
          </a:xfrm>
          <a:prstGeom prst="roundRect">
            <a:avLst>
              <a:gd name="adj" fmla="val 16667"/>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What’s something similar that kids can do with it?</a:t>
            </a:r>
            <a:endParaRPr sz="2500" b="1">
              <a:latin typeface="Times New Roman"/>
              <a:ea typeface="Times New Roman"/>
              <a:cs typeface="Times New Roman"/>
              <a:sym typeface="Times New Roman"/>
            </a:endParaRPr>
          </a:p>
        </p:txBody>
      </p:sp>
      <p:sp>
        <p:nvSpPr>
          <p:cNvPr id="332" name="Google Shape;332;g16ab48f25fb_1_175"/>
          <p:cNvSpPr/>
          <p:nvPr/>
        </p:nvSpPr>
        <p:spPr>
          <a:xfrm>
            <a:off x="4629150" y="2108850"/>
            <a:ext cx="2742300" cy="3226500"/>
          </a:xfrm>
          <a:prstGeom prst="roundRect">
            <a:avLst>
              <a:gd name="adj" fmla="val 16667"/>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Who in the real world uses this content?</a:t>
            </a:r>
            <a:br>
              <a:rPr lang="en-US" sz="2500" b="1">
                <a:latin typeface="Times New Roman"/>
                <a:ea typeface="Times New Roman"/>
                <a:cs typeface="Times New Roman"/>
                <a:sym typeface="Times New Roman"/>
              </a:rPr>
            </a:br>
            <a:r>
              <a:rPr lang="en-US" sz="2500" b="1">
                <a:latin typeface="Times New Roman"/>
                <a:ea typeface="Times New Roman"/>
                <a:cs typeface="Times New Roman"/>
                <a:sym typeface="Times New Roman"/>
              </a:rPr>
              <a:t/>
            </a:r>
            <a:br>
              <a:rPr lang="en-US" sz="2500" b="1">
                <a:latin typeface="Times New Roman"/>
                <a:ea typeface="Times New Roman"/>
                <a:cs typeface="Times New Roman"/>
                <a:sym typeface="Times New Roman"/>
              </a:rPr>
            </a:br>
            <a:r>
              <a:rPr lang="en-US" sz="2500" b="1">
                <a:latin typeface="Times New Roman"/>
                <a:ea typeface="Times New Roman"/>
                <a:cs typeface="Times New Roman"/>
                <a:sym typeface="Times New Roman"/>
              </a:rPr>
              <a:t>What do they do with it?</a:t>
            </a:r>
            <a:endParaRPr sz="2500" b="1">
              <a:latin typeface="Times New Roman"/>
              <a:ea typeface="Times New Roman"/>
              <a:cs typeface="Times New Roman"/>
              <a:sym typeface="Times New Roman"/>
            </a:endParaRPr>
          </a:p>
        </p:txBody>
      </p:sp>
      <p:sp>
        <p:nvSpPr>
          <p:cNvPr id="333" name="Google Shape;333;g16ab48f25fb_1_175" descr="Shape of an arrow"/>
          <p:cNvSpPr/>
          <p:nvPr/>
        </p:nvSpPr>
        <p:spPr>
          <a:xfrm>
            <a:off x="3300614" y="3167396"/>
            <a:ext cx="1156800" cy="915600"/>
          </a:xfrm>
          <a:prstGeom prst="rightArrow">
            <a:avLst>
              <a:gd name="adj1" fmla="val 50000"/>
              <a:gd name="adj2" fmla="val 50000"/>
            </a:avLst>
          </a:prstGeom>
          <a:solidFill>
            <a:srgbClr val="FFC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4" name="Google Shape;334;g16ab48f25fb_1_175" descr="Shape of an arrow"/>
          <p:cNvSpPr/>
          <p:nvPr/>
        </p:nvSpPr>
        <p:spPr>
          <a:xfrm>
            <a:off x="7638239" y="3167396"/>
            <a:ext cx="1156800" cy="915600"/>
          </a:xfrm>
          <a:prstGeom prst="rightArrow">
            <a:avLst>
              <a:gd name="adj1" fmla="val 50000"/>
              <a:gd name="adj2" fmla="val 50000"/>
            </a:avLst>
          </a:prstGeom>
          <a:solidFill>
            <a:srgbClr val="FFC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5" name="Google Shape;335;g16ab48f25fb_1_175"/>
          <p:cNvSpPr txBox="1"/>
          <p:nvPr/>
        </p:nvSpPr>
        <p:spPr>
          <a:xfrm>
            <a:off x="9651350" y="5822600"/>
            <a:ext cx="2152800" cy="79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400" b="1">
                <a:solidFill>
                  <a:srgbClr val="003B71"/>
                </a:solidFill>
                <a:latin typeface="Times New Roman"/>
                <a:ea typeface="Times New Roman"/>
                <a:cs typeface="Times New Roman"/>
                <a:sym typeface="Times New Roman"/>
              </a:rPr>
              <a:t>Step 1</a:t>
            </a:r>
            <a:endParaRPr/>
          </a:p>
        </p:txBody>
      </p:sp>
      <p:sp>
        <p:nvSpPr>
          <p:cNvPr id="336" name="Google Shape;336;g16ab48f25fb_1_175"/>
          <p:cNvSpPr txBox="1">
            <a:spLocks noGrp="1"/>
          </p:cNvSpPr>
          <p:nvPr>
            <p:ph type="title"/>
          </p:nvPr>
        </p:nvSpPr>
        <p:spPr>
          <a:xfrm>
            <a:off x="990600" y="603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Start with the End in Mind</a:t>
            </a:r>
            <a:endParaRPr sz="55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16ab48f25fb_1_1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
        <p:nvSpPr>
          <p:cNvPr id="342" name="Google Shape;342;g16ab48f25fb_1_185"/>
          <p:cNvSpPr txBox="1"/>
          <p:nvPr/>
        </p:nvSpPr>
        <p:spPr>
          <a:xfrm>
            <a:off x="5408495" y="2910097"/>
            <a:ext cx="2668800" cy="889800"/>
          </a:xfrm>
          <a:prstGeom prst="rect">
            <a:avLst/>
          </a:prstGeom>
          <a:noFill/>
          <a:ln>
            <a:noFill/>
          </a:ln>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US" sz="4700" b="1">
                <a:solidFill>
                  <a:schemeClr val="lt1"/>
                </a:solidFill>
                <a:latin typeface="Times New Roman"/>
                <a:ea typeface="Times New Roman"/>
                <a:cs typeface="Times New Roman"/>
                <a:sym typeface="Times New Roman"/>
              </a:rPr>
              <a:t>Identify Needs to Know</a:t>
            </a:r>
            <a:endParaRPr sz="4700" b="1">
              <a:solidFill>
                <a:schemeClr val="lt1"/>
              </a:solidFill>
              <a:latin typeface="Times New Roman"/>
              <a:ea typeface="Times New Roman"/>
              <a:cs typeface="Times New Roman"/>
              <a:sym typeface="Times New Roman"/>
            </a:endParaRPr>
          </a:p>
        </p:txBody>
      </p:sp>
      <p:sp>
        <p:nvSpPr>
          <p:cNvPr id="343" name="Google Shape;343;g16ab48f25fb_1_185"/>
          <p:cNvSpPr txBox="1">
            <a:spLocks noGrp="1"/>
          </p:cNvSpPr>
          <p:nvPr>
            <p:ph type="title" idx="4294967295"/>
          </p:nvPr>
        </p:nvSpPr>
        <p:spPr>
          <a:xfrm>
            <a:off x="685800" y="-168276"/>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Content Planning Example</a:t>
            </a:r>
            <a:endParaRPr sz="5500"/>
          </a:p>
        </p:txBody>
      </p:sp>
      <p:sp>
        <p:nvSpPr>
          <p:cNvPr id="344" name="Google Shape;344;g16ab48f25fb_1_185"/>
          <p:cNvSpPr/>
          <p:nvPr/>
        </p:nvSpPr>
        <p:spPr>
          <a:xfrm>
            <a:off x="312475" y="1194450"/>
            <a:ext cx="2816400" cy="3226500"/>
          </a:xfrm>
          <a:prstGeom prst="roundRect">
            <a:avLst>
              <a:gd name="adj" fmla="val 16667"/>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What content do I want students to learn?</a:t>
            </a:r>
            <a:endParaRPr sz="2500" b="1">
              <a:latin typeface="Times New Roman"/>
              <a:ea typeface="Times New Roman"/>
              <a:cs typeface="Times New Roman"/>
              <a:sym typeface="Times New Roman"/>
            </a:endParaRPr>
          </a:p>
        </p:txBody>
      </p:sp>
      <p:sp>
        <p:nvSpPr>
          <p:cNvPr id="345" name="Google Shape;345;g16ab48f25fb_1_185"/>
          <p:cNvSpPr/>
          <p:nvPr/>
        </p:nvSpPr>
        <p:spPr>
          <a:xfrm>
            <a:off x="9061850" y="1194450"/>
            <a:ext cx="2742300" cy="3226500"/>
          </a:xfrm>
          <a:prstGeom prst="roundRect">
            <a:avLst>
              <a:gd name="adj" fmla="val 16667"/>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What’s something similar that kids can do with it?</a:t>
            </a:r>
            <a:endParaRPr sz="2500" b="1">
              <a:latin typeface="Times New Roman"/>
              <a:ea typeface="Times New Roman"/>
              <a:cs typeface="Times New Roman"/>
              <a:sym typeface="Times New Roman"/>
            </a:endParaRPr>
          </a:p>
        </p:txBody>
      </p:sp>
      <p:sp>
        <p:nvSpPr>
          <p:cNvPr id="346" name="Google Shape;346;g16ab48f25fb_1_185"/>
          <p:cNvSpPr/>
          <p:nvPr/>
        </p:nvSpPr>
        <p:spPr>
          <a:xfrm>
            <a:off x="4629150" y="1194450"/>
            <a:ext cx="2742300" cy="3226500"/>
          </a:xfrm>
          <a:prstGeom prst="roundRect">
            <a:avLst>
              <a:gd name="adj" fmla="val 16667"/>
            </a:avLst>
          </a:prstGeom>
          <a:solidFill>
            <a:schemeClr val="lt2"/>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Who in the real world uses this content?</a:t>
            </a:r>
            <a:br>
              <a:rPr lang="en-US" sz="2500" b="1">
                <a:latin typeface="Times New Roman"/>
                <a:ea typeface="Times New Roman"/>
                <a:cs typeface="Times New Roman"/>
                <a:sym typeface="Times New Roman"/>
              </a:rPr>
            </a:br>
            <a:r>
              <a:rPr lang="en-US" sz="2500" b="1">
                <a:latin typeface="Times New Roman"/>
                <a:ea typeface="Times New Roman"/>
                <a:cs typeface="Times New Roman"/>
                <a:sym typeface="Times New Roman"/>
              </a:rPr>
              <a:t/>
            </a:r>
            <a:br>
              <a:rPr lang="en-US" sz="2500" b="1">
                <a:latin typeface="Times New Roman"/>
                <a:ea typeface="Times New Roman"/>
                <a:cs typeface="Times New Roman"/>
                <a:sym typeface="Times New Roman"/>
              </a:rPr>
            </a:br>
            <a:r>
              <a:rPr lang="en-US" sz="2500" b="1">
                <a:latin typeface="Times New Roman"/>
                <a:ea typeface="Times New Roman"/>
                <a:cs typeface="Times New Roman"/>
                <a:sym typeface="Times New Roman"/>
              </a:rPr>
              <a:t>What do they do with it?</a:t>
            </a:r>
            <a:endParaRPr sz="2500" b="1">
              <a:latin typeface="Times New Roman"/>
              <a:ea typeface="Times New Roman"/>
              <a:cs typeface="Times New Roman"/>
              <a:sym typeface="Times New Roman"/>
            </a:endParaRPr>
          </a:p>
        </p:txBody>
      </p:sp>
      <p:sp>
        <p:nvSpPr>
          <p:cNvPr id="347" name="Google Shape;347;g16ab48f25fb_1_185" descr="Arrow"/>
          <p:cNvSpPr/>
          <p:nvPr/>
        </p:nvSpPr>
        <p:spPr>
          <a:xfrm>
            <a:off x="3300614" y="2252996"/>
            <a:ext cx="1156800" cy="915600"/>
          </a:xfrm>
          <a:prstGeom prst="rightArrow">
            <a:avLst>
              <a:gd name="adj1" fmla="val 50000"/>
              <a:gd name="adj2" fmla="val 50000"/>
            </a:avLst>
          </a:prstGeom>
          <a:solidFill>
            <a:srgbClr val="FFC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8" name="Google Shape;348;g16ab48f25fb_1_185" descr="Arrow"/>
          <p:cNvSpPr/>
          <p:nvPr/>
        </p:nvSpPr>
        <p:spPr>
          <a:xfrm>
            <a:off x="7638239" y="2252996"/>
            <a:ext cx="1156800" cy="915600"/>
          </a:xfrm>
          <a:prstGeom prst="rightArrow">
            <a:avLst>
              <a:gd name="adj1" fmla="val 50000"/>
              <a:gd name="adj2" fmla="val 50000"/>
            </a:avLst>
          </a:prstGeom>
          <a:solidFill>
            <a:srgbClr val="FFC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349" name="Google Shape;349;g16ab48f25fb_1_185"/>
          <p:cNvSpPr/>
          <p:nvPr/>
        </p:nvSpPr>
        <p:spPr>
          <a:xfrm>
            <a:off x="312475" y="4638275"/>
            <a:ext cx="2816400" cy="1459200"/>
          </a:xfrm>
          <a:prstGeom prst="roundRect">
            <a:avLst>
              <a:gd name="adj" fmla="val 16667"/>
            </a:avLst>
          </a:prstGeom>
          <a:solidFill>
            <a:srgbClr val="FFC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Persuasive writing and research</a:t>
            </a:r>
            <a:endParaRPr sz="2500" b="1">
              <a:latin typeface="Times New Roman"/>
              <a:ea typeface="Times New Roman"/>
              <a:cs typeface="Times New Roman"/>
              <a:sym typeface="Times New Roman"/>
            </a:endParaRPr>
          </a:p>
        </p:txBody>
      </p:sp>
      <p:sp>
        <p:nvSpPr>
          <p:cNvPr id="350" name="Google Shape;350;g16ab48f25fb_1_185"/>
          <p:cNvSpPr/>
          <p:nvPr/>
        </p:nvSpPr>
        <p:spPr>
          <a:xfrm>
            <a:off x="9061850" y="4638275"/>
            <a:ext cx="2742300" cy="1862400"/>
          </a:xfrm>
          <a:prstGeom prst="roundRect">
            <a:avLst>
              <a:gd name="adj" fmla="val 16667"/>
            </a:avLst>
          </a:prstGeom>
          <a:solidFill>
            <a:srgbClr val="FFC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Convince someone to make a change they want to see</a:t>
            </a:r>
            <a:endParaRPr sz="2500" b="1">
              <a:latin typeface="Times New Roman"/>
              <a:ea typeface="Times New Roman"/>
              <a:cs typeface="Times New Roman"/>
              <a:sym typeface="Times New Roman"/>
            </a:endParaRPr>
          </a:p>
        </p:txBody>
      </p:sp>
      <p:sp>
        <p:nvSpPr>
          <p:cNvPr id="351" name="Google Shape;351;g16ab48f25fb_1_185"/>
          <p:cNvSpPr/>
          <p:nvPr/>
        </p:nvSpPr>
        <p:spPr>
          <a:xfrm>
            <a:off x="4629150" y="4638275"/>
            <a:ext cx="2742300" cy="2105400"/>
          </a:xfrm>
          <a:prstGeom prst="roundRect">
            <a:avLst>
              <a:gd name="adj" fmla="val 16667"/>
            </a:avLst>
          </a:prstGeom>
          <a:solidFill>
            <a:srgbClr val="FFC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People who want others to agree with their ideas</a:t>
            </a:r>
            <a:endParaRPr sz="2500" b="1">
              <a:latin typeface="Times New Roman"/>
              <a:ea typeface="Times New Roman"/>
              <a:cs typeface="Times New Roman"/>
              <a:sym typeface="Times New Roman"/>
            </a:endParaRPr>
          </a:p>
          <a:p>
            <a:pPr marL="0" lvl="0" indent="0" algn="ctr" rtl="0">
              <a:spcBef>
                <a:spcPts val="0"/>
              </a:spcBef>
              <a:spcAft>
                <a:spcPts val="0"/>
              </a:spcAft>
              <a:buNone/>
            </a:pPr>
            <a:endParaRPr sz="2500" b="1">
              <a:latin typeface="Times New Roman"/>
              <a:ea typeface="Times New Roman"/>
              <a:cs typeface="Times New Roman"/>
              <a:sym typeface="Times New Roman"/>
            </a:endParaRPr>
          </a:p>
          <a:p>
            <a:pPr marL="0" lvl="0" indent="0" algn="ctr" rtl="0">
              <a:spcBef>
                <a:spcPts val="0"/>
              </a:spcBef>
              <a:spcAft>
                <a:spcPts val="0"/>
              </a:spcAft>
              <a:buNone/>
            </a:pPr>
            <a:r>
              <a:rPr lang="en-US" sz="2500" b="1">
                <a:latin typeface="Times New Roman"/>
                <a:ea typeface="Times New Roman"/>
                <a:cs typeface="Times New Roman"/>
                <a:sym typeface="Times New Roman"/>
              </a:rPr>
              <a:t>Influence</a:t>
            </a:r>
            <a:endParaRPr sz="2500" b="1">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16ab48f25fb_1_199"/>
          <p:cNvSpPr txBox="1">
            <a:spLocks noGrp="1"/>
          </p:cNvSpPr>
          <p:nvPr>
            <p:ph type="title"/>
          </p:nvPr>
        </p:nvSpPr>
        <p:spPr>
          <a:xfrm>
            <a:off x="990600" y="60324"/>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ts val="4400"/>
              <a:buFont typeface="Times New Roman"/>
              <a:buNone/>
            </a:pPr>
            <a:r>
              <a:rPr lang="en-US" sz="5500" dirty="0"/>
              <a:t>How do you solve challenges</a:t>
            </a:r>
            <a:r>
              <a:rPr lang="en-US" sz="5500" dirty="0" smtClean="0"/>
              <a:t>? </a:t>
            </a:r>
            <a:r>
              <a:rPr lang="en-US" sz="5500" dirty="0" smtClean="0"/>
              <a:t>(1 of 2)</a:t>
            </a:r>
            <a:endParaRPr sz="5500" dirty="0"/>
          </a:p>
        </p:txBody>
      </p:sp>
      <p:graphicFrame>
        <p:nvGraphicFramePr>
          <p:cNvPr id="357" name="Google Shape;357;g16ab48f25fb_1_199" descr="Chart about How To Solve Challenges&#10;"/>
          <p:cNvGraphicFramePr/>
          <p:nvPr>
            <p:extLst>
              <p:ext uri="{D42A27DB-BD31-4B8C-83A1-F6EECF244321}">
                <p14:modId xmlns:p14="http://schemas.microsoft.com/office/powerpoint/2010/main" val="3786295335"/>
              </p:ext>
            </p:extLst>
          </p:nvPr>
        </p:nvGraphicFramePr>
        <p:xfrm>
          <a:off x="214150" y="1947540"/>
          <a:ext cx="11675875" cy="3642400"/>
        </p:xfrm>
        <a:graphic>
          <a:graphicData uri="http://schemas.openxmlformats.org/drawingml/2006/table">
            <a:tbl>
              <a:tblPr firstRow="1" bandRow="1">
                <a:noFill/>
                <a:tableStyleId>{AE264028-F83B-4F29-B8E8-248ABD5DB9E5}</a:tableStyleId>
              </a:tblPr>
              <a:tblGrid>
                <a:gridCol w="2273550">
                  <a:extLst>
                    <a:ext uri="{9D8B030D-6E8A-4147-A177-3AD203B41FA5}">
                      <a16:colId xmlns:a16="http://schemas.microsoft.com/office/drawing/2014/main" val="20000"/>
                    </a:ext>
                  </a:extLst>
                </a:gridCol>
                <a:gridCol w="2387700">
                  <a:extLst>
                    <a:ext uri="{9D8B030D-6E8A-4147-A177-3AD203B41FA5}">
                      <a16:colId xmlns:a16="http://schemas.microsoft.com/office/drawing/2014/main" val="20001"/>
                    </a:ext>
                  </a:extLst>
                </a:gridCol>
                <a:gridCol w="2387700">
                  <a:extLst>
                    <a:ext uri="{9D8B030D-6E8A-4147-A177-3AD203B41FA5}">
                      <a16:colId xmlns:a16="http://schemas.microsoft.com/office/drawing/2014/main" val="20002"/>
                    </a:ext>
                  </a:extLst>
                </a:gridCol>
                <a:gridCol w="2387700">
                  <a:extLst>
                    <a:ext uri="{9D8B030D-6E8A-4147-A177-3AD203B41FA5}">
                      <a16:colId xmlns:a16="http://schemas.microsoft.com/office/drawing/2014/main" val="20003"/>
                    </a:ext>
                  </a:extLst>
                </a:gridCol>
                <a:gridCol w="2239225">
                  <a:extLst>
                    <a:ext uri="{9D8B030D-6E8A-4147-A177-3AD203B41FA5}">
                      <a16:colId xmlns:a16="http://schemas.microsoft.com/office/drawing/2014/main" val="20004"/>
                    </a:ext>
                  </a:extLst>
                </a:gridCol>
              </a:tblGrid>
              <a:tr h="690225">
                <a:tc>
                  <a:txBody>
                    <a:bodyPr/>
                    <a:lstStyle/>
                    <a:p>
                      <a:pPr marL="0" marR="0" lvl="0" indent="0" algn="ctr" rtl="0">
                        <a:spcBef>
                          <a:spcPts val="0"/>
                        </a:spcBef>
                        <a:spcAft>
                          <a:spcPts val="0"/>
                        </a:spcAft>
                        <a:buNone/>
                      </a:pPr>
                      <a:endParaRPr sz="15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100">
                          <a:solidFill>
                            <a:srgbClr val="0F150D"/>
                          </a:solidFill>
                          <a:latin typeface="Times New Roman"/>
                          <a:ea typeface="Times New Roman"/>
                          <a:cs typeface="Times New Roman"/>
                          <a:sym typeface="Times New Roman"/>
                        </a:rPr>
                        <a:t>Challenge</a:t>
                      </a:r>
                      <a:endParaRPr sz="180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endParaRPr sz="15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100">
                          <a:solidFill>
                            <a:srgbClr val="0F150D"/>
                          </a:solidFill>
                          <a:latin typeface="Times New Roman"/>
                          <a:ea typeface="Times New Roman"/>
                          <a:cs typeface="Times New Roman"/>
                          <a:sym typeface="Times New Roman"/>
                        </a:rPr>
                        <a:t>Need to Know?</a:t>
                      </a:r>
                      <a:endParaRPr sz="180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endParaRPr sz="15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100">
                          <a:solidFill>
                            <a:srgbClr val="0F150D"/>
                          </a:solidFill>
                          <a:latin typeface="Times New Roman"/>
                          <a:ea typeface="Times New Roman"/>
                          <a:cs typeface="Times New Roman"/>
                          <a:sym typeface="Times New Roman"/>
                        </a:rPr>
                        <a:t>Find Information?</a:t>
                      </a:r>
                      <a:endParaRPr sz="180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100">
                          <a:solidFill>
                            <a:srgbClr val="0F150D"/>
                          </a:solidFill>
                          <a:latin typeface="Times New Roman"/>
                          <a:ea typeface="Times New Roman"/>
                          <a:cs typeface="Times New Roman"/>
                          <a:sym typeface="Times New Roman"/>
                        </a:rPr>
                        <a:t>Create/Revise/</a:t>
                      </a:r>
                      <a:endParaRPr sz="18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100">
                          <a:solidFill>
                            <a:srgbClr val="0F150D"/>
                          </a:solidFill>
                          <a:latin typeface="Times New Roman"/>
                          <a:ea typeface="Times New Roman"/>
                          <a:cs typeface="Times New Roman"/>
                          <a:sym typeface="Times New Roman"/>
                        </a:rPr>
                        <a:t>Refine</a:t>
                      </a:r>
                      <a:endParaRPr sz="180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100">
                          <a:solidFill>
                            <a:srgbClr val="0F150D"/>
                          </a:solidFill>
                          <a:latin typeface="Times New Roman"/>
                          <a:ea typeface="Times New Roman"/>
                          <a:cs typeface="Times New Roman"/>
                          <a:sym typeface="Times New Roman"/>
                        </a:rPr>
                        <a:t>Share Information!</a:t>
                      </a:r>
                      <a:endParaRPr sz="180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2819625">
                <a:tc>
                  <a:txBody>
                    <a:bodyPr/>
                    <a:lstStyle/>
                    <a:p>
                      <a:pPr marL="0" marR="0" lvl="0" indent="0" algn="l" rtl="0">
                        <a:spcBef>
                          <a:spcPts val="0"/>
                        </a:spcBef>
                        <a:spcAft>
                          <a:spcPts val="0"/>
                        </a:spcAft>
                        <a:buNone/>
                      </a:pPr>
                      <a:r>
                        <a:rPr lang="en-US" sz="2350" b="1">
                          <a:solidFill>
                            <a:srgbClr val="0F150D"/>
                          </a:solidFill>
                          <a:latin typeface="Times New Roman"/>
                          <a:ea typeface="Times New Roman"/>
                          <a:cs typeface="Times New Roman"/>
                          <a:sym typeface="Times New Roman"/>
                        </a:rPr>
                        <a:t>How can I convince a school leader to make a change to make school a better place?</a:t>
                      </a:r>
                      <a:endParaRPr sz="23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B5D1"/>
                    </a:solidFill>
                  </a:tcPr>
                </a:tc>
                <a:tc>
                  <a:txBody>
                    <a:bodyPr/>
                    <a:lstStyle/>
                    <a:p>
                      <a:pPr marL="0" marR="0" lvl="0" indent="0" algn="l" rtl="0">
                        <a:spcBef>
                          <a:spcPts val="0"/>
                        </a:spcBef>
                        <a:spcAft>
                          <a:spcPts val="0"/>
                        </a:spcAft>
                        <a:buNone/>
                      </a:pPr>
                      <a:r>
                        <a:rPr lang="en-US" sz="2350">
                          <a:solidFill>
                            <a:srgbClr val="0F150D"/>
                          </a:solidFill>
                          <a:latin typeface="Times New Roman"/>
                          <a:ea typeface="Times New Roman"/>
                          <a:cs typeface="Times New Roman"/>
                          <a:sym typeface="Times New Roman"/>
                        </a:rPr>
                        <a:t>Current regulations? Structures of other middle schools? Existing research on middle school? Etc.</a:t>
                      </a:r>
                      <a:endParaRPr sz="23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2350">
                          <a:solidFill>
                            <a:srgbClr val="0F150D"/>
                          </a:solidFill>
                          <a:latin typeface="Times New Roman"/>
                          <a:ea typeface="Times New Roman"/>
                          <a:cs typeface="Times New Roman"/>
                          <a:sym typeface="Times New Roman"/>
                        </a:rPr>
                        <a:t>Interview students and staff members; read, watch, and/or listen to experts discuss school change</a:t>
                      </a:r>
                      <a:endParaRPr sz="23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2350">
                          <a:solidFill>
                            <a:srgbClr val="0F150D"/>
                          </a:solidFill>
                          <a:latin typeface="Times New Roman"/>
                          <a:ea typeface="Times New Roman"/>
                          <a:cs typeface="Times New Roman"/>
                          <a:sym typeface="Times New Roman"/>
                        </a:rPr>
                        <a:t>Determine presentation format, write first draft, share with friends, receive feedback, make changes</a:t>
                      </a:r>
                      <a:endParaRPr sz="23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2350" dirty="0">
                          <a:solidFill>
                            <a:srgbClr val="0F150D"/>
                          </a:solidFill>
                          <a:latin typeface="Times New Roman"/>
                          <a:ea typeface="Times New Roman"/>
                          <a:cs typeface="Times New Roman"/>
                          <a:sym typeface="Times New Roman"/>
                        </a:rPr>
                        <a:t>Send the communication or present to a school leader, post reflection about experience on social media</a:t>
                      </a:r>
                      <a:endParaRPr sz="2350" dirty="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6ab48f25fb_1_204"/>
          <p:cNvSpPr txBox="1">
            <a:spLocks noGrp="1"/>
          </p:cNvSpPr>
          <p:nvPr>
            <p:ph type="title"/>
          </p:nvPr>
        </p:nvSpPr>
        <p:spPr>
          <a:xfrm>
            <a:off x="990600" y="60324"/>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ts val="4400"/>
              <a:buFont typeface="Times New Roman"/>
              <a:buNone/>
            </a:pPr>
            <a:r>
              <a:rPr lang="en-US" sz="5500" dirty="0"/>
              <a:t>How do you solve challenges</a:t>
            </a:r>
            <a:r>
              <a:rPr lang="en-US" sz="5500" dirty="0" smtClean="0"/>
              <a:t>? (2 of 2)</a:t>
            </a:r>
            <a:endParaRPr sz="5500" dirty="0"/>
          </a:p>
        </p:txBody>
      </p:sp>
      <p:graphicFrame>
        <p:nvGraphicFramePr>
          <p:cNvPr id="363" name="Google Shape;363;g16ab48f25fb_1_204" descr="Chart on How Do You Solve Challenges&#10;"/>
          <p:cNvGraphicFramePr/>
          <p:nvPr>
            <p:extLst>
              <p:ext uri="{D42A27DB-BD31-4B8C-83A1-F6EECF244321}">
                <p14:modId xmlns:p14="http://schemas.microsoft.com/office/powerpoint/2010/main" val="2049844214"/>
              </p:ext>
            </p:extLst>
          </p:nvPr>
        </p:nvGraphicFramePr>
        <p:xfrm>
          <a:off x="214150" y="1947540"/>
          <a:ext cx="11675875" cy="1810700"/>
        </p:xfrm>
        <a:graphic>
          <a:graphicData uri="http://schemas.openxmlformats.org/drawingml/2006/table">
            <a:tbl>
              <a:tblPr firstRow="1" bandRow="1">
                <a:noFill/>
                <a:tableStyleId>{AE264028-F83B-4F29-B8E8-248ABD5DB9E5}</a:tableStyleId>
              </a:tblPr>
              <a:tblGrid>
                <a:gridCol w="2273550">
                  <a:extLst>
                    <a:ext uri="{9D8B030D-6E8A-4147-A177-3AD203B41FA5}">
                      <a16:colId xmlns:a16="http://schemas.microsoft.com/office/drawing/2014/main" val="20000"/>
                    </a:ext>
                  </a:extLst>
                </a:gridCol>
                <a:gridCol w="2387700">
                  <a:extLst>
                    <a:ext uri="{9D8B030D-6E8A-4147-A177-3AD203B41FA5}">
                      <a16:colId xmlns:a16="http://schemas.microsoft.com/office/drawing/2014/main" val="20001"/>
                    </a:ext>
                  </a:extLst>
                </a:gridCol>
                <a:gridCol w="2387700">
                  <a:extLst>
                    <a:ext uri="{9D8B030D-6E8A-4147-A177-3AD203B41FA5}">
                      <a16:colId xmlns:a16="http://schemas.microsoft.com/office/drawing/2014/main" val="20002"/>
                    </a:ext>
                  </a:extLst>
                </a:gridCol>
                <a:gridCol w="2387700">
                  <a:extLst>
                    <a:ext uri="{9D8B030D-6E8A-4147-A177-3AD203B41FA5}">
                      <a16:colId xmlns:a16="http://schemas.microsoft.com/office/drawing/2014/main" val="20003"/>
                    </a:ext>
                  </a:extLst>
                </a:gridCol>
                <a:gridCol w="2239225">
                  <a:extLst>
                    <a:ext uri="{9D8B030D-6E8A-4147-A177-3AD203B41FA5}">
                      <a16:colId xmlns:a16="http://schemas.microsoft.com/office/drawing/2014/main" val="20004"/>
                    </a:ext>
                  </a:extLst>
                </a:gridCol>
              </a:tblGrid>
              <a:tr h="690225">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Challenge</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Need to Know?</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Find Information?</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Create/Revise/</a:t>
                      </a:r>
                      <a:endParaRPr>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Refine</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Share Information!</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1120475">
                <a:tc>
                  <a:txBody>
                    <a:bodyPr/>
                    <a:lstStyle/>
                    <a:p>
                      <a:pPr marL="0" marR="0" lvl="0" indent="0" algn="l" rtl="0">
                        <a:spcBef>
                          <a:spcPts val="0"/>
                        </a:spcBef>
                        <a:spcAft>
                          <a:spcPts val="0"/>
                        </a:spcAft>
                        <a:buNone/>
                      </a:pPr>
                      <a:r>
                        <a:rPr lang="en-US" sz="1450" b="1">
                          <a:solidFill>
                            <a:srgbClr val="0F150D"/>
                          </a:solidFill>
                          <a:latin typeface="Times New Roman"/>
                          <a:ea typeface="Times New Roman"/>
                          <a:cs typeface="Times New Roman"/>
                          <a:sym typeface="Times New Roman"/>
                        </a:rPr>
                        <a:t>How can I convince a school leader to make a change to make school a better place?</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B5D1"/>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Current regulations? Structures of other middle schools? Existing research on middle school? Etc.</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Interview students and staff members; read, watch, and/or listen to experts discuss school change</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Determine presentation format, write first draft, share with friends, receive feedback, make changes</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dirty="0">
                          <a:solidFill>
                            <a:srgbClr val="0F150D"/>
                          </a:solidFill>
                          <a:latin typeface="Times New Roman"/>
                          <a:ea typeface="Times New Roman"/>
                          <a:cs typeface="Times New Roman"/>
                          <a:sym typeface="Times New Roman"/>
                        </a:rPr>
                        <a:t>Send the communication or present to a school leader, post reflection about experience on social media</a:t>
                      </a:r>
                      <a:endParaRPr sz="1450" dirty="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364" name="Google Shape;364;g16ab48f25fb_1_204" descr="This icon is positioned over the common challenges chart columns of challenge and need to know?" title="An engaging and inspiring challenge icon: Core content, driving question, need to know"/>
          <p:cNvPicPr preferRelativeResize="0"/>
          <p:nvPr/>
        </p:nvPicPr>
        <p:blipFill rotWithShape="1">
          <a:blip r:embed="rId3">
            <a:alphaModFix/>
          </a:blip>
          <a:srcRect/>
          <a:stretch/>
        </p:blipFill>
        <p:spPr>
          <a:xfrm>
            <a:off x="1524372" y="3858104"/>
            <a:ext cx="2258549" cy="2200624"/>
          </a:xfrm>
          <a:prstGeom prst="rect">
            <a:avLst/>
          </a:prstGeom>
          <a:noFill/>
          <a:ln>
            <a:noFill/>
          </a:ln>
        </p:spPr>
      </p:pic>
      <p:pic>
        <p:nvPicPr>
          <p:cNvPr id="365" name="Google Shape;365;g16ab48f25fb_1_204" descr="This icon is positioned over the common challenges chart column of find information?" title="A process of inquiry and innovation icon"/>
          <p:cNvPicPr preferRelativeResize="0"/>
          <p:nvPr/>
        </p:nvPicPr>
        <p:blipFill rotWithShape="1">
          <a:blip r:embed="rId4">
            <a:alphaModFix/>
          </a:blip>
          <a:srcRect/>
          <a:stretch/>
        </p:blipFill>
        <p:spPr>
          <a:xfrm>
            <a:off x="4937976" y="3849889"/>
            <a:ext cx="2258550" cy="2164445"/>
          </a:xfrm>
          <a:prstGeom prst="rect">
            <a:avLst/>
          </a:prstGeom>
          <a:noFill/>
          <a:ln>
            <a:noFill/>
          </a:ln>
        </p:spPr>
      </p:pic>
      <p:pic>
        <p:nvPicPr>
          <p:cNvPr id="366" name="Google Shape;366;g16ab48f25fb_1_204" descr="This icon is positioned over the common challenges chart columns of create, revise, refine" title="Reflection, revision, refinement icon"/>
          <p:cNvPicPr preferRelativeResize="0"/>
          <p:nvPr/>
        </p:nvPicPr>
        <p:blipFill rotWithShape="1">
          <a:blip r:embed="rId5">
            <a:alphaModFix/>
          </a:blip>
          <a:srcRect/>
          <a:stretch/>
        </p:blipFill>
        <p:spPr>
          <a:xfrm>
            <a:off x="7360325" y="3808911"/>
            <a:ext cx="2258550" cy="2234853"/>
          </a:xfrm>
          <a:prstGeom prst="rect">
            <a:avLst/>
          </a:prstGeom>
          <a:noFill/>
          <a:ln>
            <a:noFill/>
          </a:ln>
        </p:spPr>
      </p:pic>
      <p:pic>
        <p:nvPicPr>
          <p:cNvPr id="367" name="Google Shape;367;g16ab48f25fb_1_204" descr="This icon is positioned over the common challenges chart columns of share information" title="Sharing with a public audience icon"/>
          <p:cNvPicPr preferRelativeResize="0"/>
          <p:nvPr/>
        </p:nvPicPr>
        <p:blipFill rotWithShape="1">
          <a:blip r:embed="rId6">
            <a:alphaModFix/>
          </a:blip>
          <a:srcRect/>
          <a:stretch/>
        </p:blipFill>
        <p:spPr>
          <a:xfrm>
            <a:off x="9742340" y="3828501"/>
            <a:ext cx="2177694" cy="2200626"/>
          </a:xfrm>
          <a:prstGeom prst="rect">
            <a:avLst/>
          </a:prstGeom>
          <a:noFill/>
          <a:ln>
            <a:noFill/>
          </a:ln>
        </p:spPr>
      </p:pic>
      <p:sp>
        <p:nvSpPr>
          <p:cNvPr id="368" name="Google Shape;368;g16ab48f25fb_1_204" descr="Text box square highlighting the challenge and need to know sections of the chart&#10;"/>
          <p:cNvSpPr/>
          <p:nvPr/>
        </p:nvSpPr>
        <p:spPr>
          <a:xfrm>
            <a:off x="102350" y="1386325"/>
            <a:ext cx="4790400" cy="4878000"/>
          </a:xfrm>
          <a:prstGeom prst="roundRect">
            <a:avLst>
              <a:gd name="adj" fmla="val 16667"/>
            </a:avLst>
          </a:prstGeom>
          <a:noFill/>
          <a:ln w="1143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16ab48f25fb_1_214"/>
          <p:cNvSpPr txBox="1"/>
          <p:nvPr/>
        </p:nvSpPr>
        <p:spPr>
          <a:xfrm>
            <a:off x="9651350" y="5822600"/>
            <a:ext cx="2152800" cy="79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400" b="1">
                <a:solidFill>
                  <a:srgbClr val="003B71"/>
                </a:solidFill>
                <a:latin typeface="Times New Roman"/>
                <a:ea typeface="Times New Roman"/>
                <a:cs typeface="Times New Roman"/>
                <a:sym typeface="Times New Roman"/>
              </a:rPr>
              <a:t>Step 2</a:t>
            </a:r>
            <a:endParaRPr/>
          </a:p>
        </p:txBody>
      </p:sp>
      <p:sp>
        <p:nvSpPr>
          <p:cNvPr id="374" name="Google Shape;374;g16ab48f25fb_1_214"/>
          <p:cNvSpPr txBox="1">
            <a:spLocks noGrp="1"/>
          </p:cNvSpPr>
          <p:nvPr>
            <p:ph type="title"/>
          </p:nvPr>
        </p:nvSpPr>
        <p:spPr>
          <a:xfrm>
            <a:off x="990600" y="603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Craft the Driving Question</a:t>
            </a:r>
            <a:endParaRPr sz="5500"/>
          </a:p>
        </p:txBody>
      </p:sp>
      <p:sp>
        <p:nvSpPr>
          <p:cNvPr id="375" name="Google Shape;375;g16ab48f25fb_1_214"/>
          <p:cNvSpPr txBox="1">
            <a:spLocks noGrp="1"/>
          </p:cNvSpPr>
          <p:nvPr>
            <p:ph type="body" idx="1"/>
          </p:nvPr>
        </p:nvSpPr>
        <p:spPr>
          <a:xfrm>
            <a:off x="990600" y="1506600"/>
            <a:ext cx="9795900" cy="2221500"/>
          </a:xfrm>
          <a:prstGeom prst="rect">
            <a:avLst/>
          </a:prstGeom>
          <a:noFill/>
          <a:ln>
            <a:noFill/>
          </a:ln>
        </p:spPr>
        <p:txBody>
          <a:bodyPr spcFirstLastPara="1" wrap="square" lIns="91425" tIns="45700" rIns="91425" bIns="45700" anchor="t" anchorCtr="0">
            <a:noAutofit/>
          </a:bodyPr>
          <a:lstStyle/>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Align to content</a:t>
            </a:r>
            <a:endParaRPr sz="3600">
              <a:solidFill>
                <a:schemeClr val="accent2"/>
              </a:solidFill>
            </a:endParaRPr>
          </a:p>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Elevate authenticity, engagement, and purpose</a:t>
            </a:r>
            <a:endParaRPr sz="3600">
              <a:solidFill>
                <a:schemeClr val="accent2"/>
              </a:solidFill>
            </a:endParaRPr>
          </a:p>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Leads to a strong need to know list</a:t>
            </a:r>
            <a:endParaRPr sz="3600">
              <a:solidFill>
                <a:schemeClr val="accent2"/>
              </a:solidFill>
            </a:endParaRPr>
          </a:p>
        </p:txBody>
      </p:sp>
      <p:sp>
        <p:nvSpPr>
          <p:cNvPr id="376" name="Google Shape;376;g16ab48f25fb_1_214"/>
          <p:cNvSpPr txBox="1">
            <a:spLocks noGrp="1"/>
          </p:cNvSpPr>
          <p:nvPr>
            <p:ph type="body" idx="1"/>
          </p:nvPr>
        </p:nvSpPr>
        <p:spPr>
          <a:xfrm>
            <a:off x="571500" y="4412838"/>
            <a:ext cx="11049000" cy="794100"/>
          </a:xfrm>
          <a:prstGeom prst="rect">
            <a:avLst/>
          </a:prstGeom>
          <a:solidFill>
            <a:srgbClr val="FFC000"/>
          </a:solidFill>
          <a:ln w="285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None/>
            </a:pPr>
            <a:r>
              <a:rPr lang="en-US" sz="3600">
                <a:solidFill>
                  <a:schemeClr val="accent2"/>
                </a:solidFill>
              </a:rPr>
              <a:t>How can you, as a ________, ___________________?</a:t>
            </a:r>
            <a:endParaRPr sz="3600">
              <a:solidFill>
                <a:schemeClr val="accent2"/>
              </a:solidFill>
            </a:endParaRPr>
          </a:p>
          <a:p>
            <a:pPr marL="228600" lvl="0" indent="0" algn="l" rtl="0">
              <a:lnSpc>
                <a:spcPct val="90000"/>
              </a:lnSpc>
              <a:spcBef>
                <a:spcPts val="1000"/>
              </a:spcBef>
              <a:spcAft>
                <a:spcPts val="0"/>
              </a:spcAft>
              <a:buNone/>
            </a:pPr>
            <a:endParaRPr sz="1700">
              <a:solidFill>
                <a:schemeClr val="accent2"/>
              </a:solidFill>
            </a:endParaRPr>
          </a:p>
          <a:p>
            <a:pPr marL="228600" lvl="0" indent="0" algn="l" rtl="0">
              <a:lnSpc>
                <a:spcPct val="90000"/>
              </a:lnSpc>
              <a:spcBef>
                <a:spcPts val="1000"/>
              </a:spcBef>
              <a:spcAft>
                <a:spcPts val="0"/>
              </a:spcAft>
              <a:buNone/>
            </a:pPr>
            <a:endParaRPr sz="3600">
              <a:solidFill>
                <a:schemeClr val="accent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16ab48f25fb_1_2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
        <p:nvSpPr>
          <p:cNvPr id="382" name="Google Shape;382;g16ab48f25fb_1_221"/>
          <p:cNvSpPr txBox="1"/>
          <p:nvPr/>
        </p:nvSpPr>
        <p:spPr>
          <a:xfrm>
            <a:off x="5408495" y="2910097"/>
            <a:ext cx="2668800" cy="889800"/>
          </a:xfrm>
          <a:prstGeom prst="rect">
            <a:avLst/>
          </a:prstGeom>
          <a:noFill/>
          <a:ln>
            <a:noFill/>
          </a:ln>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US" sz="4700" b="1">
                <a:solidFill>
                  <a:schemeClr val="lt1"/>
                </a:solidFill>
                <a:latin typeface="Times New Roman"/>
                <a:ea typeface="Times New Roman"/>
                <a:cs typeface="Times New Roman"/>
                <a:sym typeface="Times New Roman"/>
              </a:rPr>
              <a:t>Identify Needs to Know</a:t>
            </a:r>
            <a:endParaRPr sz="4700" b="1">
              <a:solidFill>
                <a:schemeClr val="lt1"/>
              </a:solidFill>
              <a:latin typeface="Times New Roman"/>
              <a:ea typeface="Times New Roman"/>
              <a:cs typeface="Times New Roman"/>
              <a:sym typeface="Times New Roman"/>
            </a:endParaRPr>
          </a:p>
        </p:txBody>
      </p:sp>
      <p:sp>
        <p:nvSpPr>
          <p:cNvPr id="383" name="Google Shape;383;g16ab48f25fb_1_221"/>
          <p:cNvSpPr txBox="1">
            <a:spLocks noGrp="1"/>
          </p:cNvSpPr>
          <p:nvPr>
            <p:ph type="title" idx="4294967295"/>
          </p:nvPr>
        </p:nvSpPr>
        <p:spPr>
          <a:xfrm>
            <a:off x="685800" y="-168276"/>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Example Driving Questions</a:t>
            </a:r>
            <a:endParaRPr sz="5500"/>
          </a:p>
        </p:txBody>
      </p:sp>
      <p:sp>
        <p:nvSpPr>
          <p:cNvPr id="384" name="Google Shape;384;g16ab48f25fb_1_221"/>
          <p:cNvSpPr txBox="1"/>
          <p:nvPr/>
        </p:nvSpPr>
        <p:spPr>
          <a:xfrm>
            <a:off x="395475" y="845125"/>
            <a:ext cx="11682300" cy="571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2"/>
                </a:solidFill>
                <a:latin typeface="Times New Roman"/>
                <a:ea typeface="Times New Roman"/>
                <a:cs typeface="Times New Roman"/>
                <a:sym typeface="Times New Roman"/>
              </a:rPr>
              <a:t>PBL Idea: Students provide ideas about how to make their school experience better.</a:t>
            </a:r>
            <a:endParaRPr sz="3000" b="1">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endParaRPr sz="2700" b="1">
              <a:latin typeface="Times New Roman"/>
              <a:ea typeface="Times New Roman"/>
              <a:cs typeface="Times New Roman"/>
              <a:sym typeface="Times New Roman"/>
            </a:endParaRPr>
          </a:p>
          <a:p>
            <a:pPr marL="0" lvl="0" indent="0" algn="l" rtl="0">
              <a:spcBef>
                <a:spcPts val="0"/>
              </a:spcBef>
              <a:spcAft>
                <a:spcPts val="0"/>
              </a:spcAft>
              <a:buNone/>
            </a:pPr>
            <a:r>
              <a:rPr lang="en-US" sz="3000" b="1">
                <a:latin typeface="Times New Roman"/>
                <a:ea typeface="Times New Roman"/>
                <a:cs typeface="Times New Roman"/>
                <a:sym typeface="Times New Roman"/>
              </a:rPr>
              <a:t>DQ Option 1: </a:t>
            </a:r>
            <a:r>
              <a:rPr lang="en-US" sz="3000">
                <a:latin typeface="Times New Roman"/>
                <a:ea typeface="Times New Roman"/>
                <a:cs typeface="Times New Roman"/>
                <a:sym typeface="Times New Roman"/>
              </a:rPr>
              <a:t>How can we improve something about middle school so </a:t>
            </a:r>
            <a:br>
              <a:rPr lang="en-US" sz="3000">
                <a:latin typeface="Times New Roman"/>
                <a:ea typeface="Times New Roman"/>
                <a:cs typeface="Times New Roman"/>
                <a:sym typeface="Times New Roman"/>
              </a:rPr>
            </a:br>
            <a:r>
              <a:rPr lang="en-US" sz="3000">
                <a:latin typeface="Times New Roman"/>
                <a:ea typeface="Times New Roman"/>
                <a:cs typeface="Times New Roman"/>
                <a:sym typeface="Times New Roman"/>
              </a:rPr>
              <a:t>                         that it will be a great experience for all students and </a:t>
            </a:r>
            <a:br>
              <a:rPr lang="en-US" sz="3000">
                <a:latin typeface="Times New Roman"/>
                <a:ea typeface="Times New Roman"/>
                <a:cs typeface="Times New Roman"/>
                <a:sym typeface="Times New Roman"/>
              </a:rPr>
            </a:br>
            <a:r>
              <a:rPr lang="en-US" sz="3000">
                <a:latin typeface="Times New Roman"/>
                <a:ea typeface="Times New Roman"/>
                <a:cs typeface="Times New Roman"/>
                <a:sym typeface="Times New Roman"/>
              </a:rPr>
              <a:t>                         persuade school leaders why they should make a change?</a:t>
            </a:r>
            <a:endParaRPr sz="3000">
              <a:latin typeface="Times New Roman"/>
              <a:ea typeface="Times New Roman"/>
              <a:cs typeface="Times New Roman"/>
              <a:sym typeface="Times New Roman"/>
            </a:endParaRPr>
          </a:p>
          <a:p>
            <a:pPr marL="0" lvl="0" indent="0" algn="l" rtl="0">
              <a:spcBef>
                <a:spcPts val="0"/>
              </a:spcBef>
              <a:spcAft>
                <a:spcPts val="0"/>
              </a:spcAft>
              <a:buNone/>
            </a:pPr>
            <a:endParaRPr sz="1600">
              <a:latin typeface="Times New Roman"/>
              <a:ea typeface="Times New Roman"/>
              <a:cs typeface="Times New Roman"/>
              <a:sym typeface="Times New Roman"/>
            </a:endParaRPr>
          </a:p>
          <a:p>
            <a:pPr marL="0" lvl="0" indent="0" algn="l" rtl="0">
              <a:spcBef>
                <a:spcPts val="0"/>
              </a:spcBef>
              <a:spcAft>
                <a:spcPts val="0"/>
              </a:spcAft>
              <a:buNone/>
            </a:pPr>
            <a:r>
              <a:rPr lang="en-US" sz="3000" b="1">
                <a:solidFill>
                  <a:srgbClr val="C22536"/>
                </a:solidFill>
                <a:latin typeface="Times New Roman"/>
                <a:ea typeface="Times New Roman"/>
                <a:cs typeface="Times New Roman"/>
                <a:sym typeface="Times New Roman"/>
              </a:rPr>
              <a:t>DQ Option 2:</a:t>
            </a:r>
            <a:r>
              <a:rPr lang="en-US" sz="3000">
                <a:solidFill>
                  <a:srgbClr val="C22536"/>
                </a:solidFill>
                <a:latin typeface="Times New Roman"/>
                <a:ea typeface="Times New Roman"/>
                <a:cs typeface="Times New Roman"/>
                <a:sym typeface="Times New Roman"/>
              </a:rPr>
              <a:t> How can you, as a student activist, develop a social media </a:t>
            </a:r>
            <a:br>
              <a:rPr lang="en-US" sz="3000">
                <a:solidFill>
                  <a:srgbClr val="C22536"/>
                </a:solidFill>
                <a:latin typeface="Times New Roman"/>
                <a:ea typeface="Times New Roman"/>
                <a:cs typeface="Times New Roman"/>
                <a:sym typeface="Times New Roman"/>
              </a:rPr>
            </a:br>
            <a:r>
              <a:rPr lang="en-US" sz="3000">
                <a:solidFill>
                  <a:srgbClr val="C22536"/>
                </a:solidFill>
                <a:latin typeface="Times New Roman"/>
                <a:ea typeface="Times New Roman"/>
                <a:cs typeface="Times New Roman"/>
                <a:sym typeface="Times New Roman"/>
              </a:rPr>
              <a:t>					campaign that persuades your followers to do their part in </a:t>
            </a:r>
            <a:br>
              <a:rPr lang="en-US" sz="3000">
                <a:solidFill>
                  <a:srgbClr val="C22536"/>
                </a:solidFill>
                <a:latin typeface="Times New Roman"/>
                <a:ea typeface="Times New Roman"/>
                <a:cs typeface="Times New Roman"/>
                <a:sym typeface="Times New Roman"/>
              </a:rPr>
            </a:br>
            <a:r>
              <a:rPr lang="en-US" sz="3000">
                <a:solidFill>
                  <a:srgbClr val="C22536"/>
                </a:solidFill>
                <a:latin typeface="Times New Roman"/>
                <a:ea typeface="Times New Roman"/>
                <a:cs typeface="Times New Roman"/>
                <a:sym typeface="Times New Roman"/>
              </a:rPr>
              <a:t>					making the school a more welcoming place for everyone? </a:t>
            </a:r>
            <a:endParaRPr sz="3000">
              <a:solidFill>
                <a:srgbClr val="C22536"/>
              </a:solidFill>
              <a:latin typeface="Times New Roman"/>
              <a:ea typeface="Times New Roman"/>
              <a:cs typeface="Times New Roman"/>
              <a:sym typeface="Times New Roman"/>
            </a:endParaRPr>
          </a:p>
          <a:p>
            <a:pPr marL="0" lvl="0" indent="0" algn="l" rtl="0">
              <a:spcBef>
                <a:spcPts val="0"/>
              </a:spcBef>
              <a:spcAft>
                <a:spcPts val="0"/>
              </a:spcAft>
              <a:buNone/>
            </a:pPr>
            <a:endParaRPr sz="1600">
              <a:latin typeface="Times New Roman"/>
              <a:ea typeface="Times New Roman"/>
              <a:cs typeface="Times New Roman"/>
              <a:sym typeface="Times New Roman"/>
            </a:endParaRPr>
          </a:p>
          <a:p>
            <a:pPr marL="0" lvl="0" indent="0" algn="l" rtl="0">
              <a:spcBef>
                <a:spcPts val="0"/>
              </a:spcBef>
              <a:spcAft>
                <a:spcPts val="0"/>
              </a:spcAft>
              <a:buNone/>
            </a:pPr>
            <a:r>
              <a:rPr lang="en-US" sz="3000" b="1">
                <a:solidFill>
                  <a:schemeClr val="dk2"/>
                </a:solidFill>
                <a:latin typeface="Times New Roman"/>
                <a:ea typeface="Times New Roman"/>
                <a:cs typeface="Times New Roman"/>
                <a:sym typeface="Times New Roman"/>
              </a:rPr>
              <a:t>DQ Option 3:</a:t>
            </a:r>
            <a:r>
              <a:rPr lang="en-US" sz="3000">
                <a:solidFill>
                  <a:schemeClr val="dk2"/>
                </a:solidFill>
                <a:latin typeface="Times New Roman"/>
                <a:ea typeface="Times New Roman"/>
                <a:cs typeface="Times New Roman"/>
                <a:sym typeface="Times New Roman"/>
              </a:rPr>
              <a:t> How can you, as an influencer, convince our principal to </a:t>
            </a:r>
            <a:br>
              <a:rPr lang="en-US" sz="3000">
                <a:solidFill>
                  <a:schemeClr val="dk2"/>
                </a:solidFill>
                <a:latin typeface="Times New Roman"/>
                <a:ea typeface="Times New Roman"/>
                <a:cs typeface="Times New Roman"/>
                <a:sym typeface="Times New Roman"/>
              </a:rPr>
            </a:br>
            <a:r>
              <a:rPr lang="en-US" sz="3000">
                <a:solidFill>
                  <a:schemeClr val="dk2"/>
                </a:solidFill>
                <a:latin typeface="Times New Roman"/>
                <a:ea typeface="Times New Roman"/>
                <a:cs typeface="Times New Roman"/>
                <a:sym typeface="Times New Roman"/>
              </a:rPr>
              <a:t>                        improve something about our school that students dislike?</a:t>
            </a:r>
            <a:endParaRPr sz="3000" b="1">
              <a:solidFill>
                <a:schemeClr val="dk2"/>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
                                            <p:txEl>
                                              <p:pRg st="0" end="0"/>
                                            </p:txEl>
                                          </p:spTgt>
                                        </p:tgtEl>
                                        <p:attrNameLst>
                                          <p:attrName>style.visibility</p:attrName>
                                        </p:attrNameLst>
                                      </p:cBhvr>
                                      <p:to>
                                        <p:strVal val="visible"/>
                                      </p:to>
                                    </p:set>
                                    <p:animEffect transition="in" filter="fade">
                                      <p:cBhvr>
                                        <p:cTn id="7" dur="1000"/>
                                        <p:tgtEl>
                                          <p:spTgt spid="3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4">
                                            <p:txEl>
                                              <p:pRg st="1" end="1"/>
                                            </p:txEl>
                                          </p:spTgt>
                                        </p:tgtEl>
                                        <p:attrNameLst>
                                          <p:attrName>style.visibility</p:attrName>
                                        </p:attrNameLst>
                                      </p:cBhvr>
                                      <p:to>
                                        <p:strVal val="visible"/>
                                      </p:to>
                                    </p:set>
                                    <p:animEffect transition="in" filter="fade">
                                      <p:cBhvr>
                                        <p:cTn id="12" dur="1000"/>
                                        <p:tgtEl>
                                          <p:spTgt spid="3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4">
                                            <p:txEl>
                                              <p:pRg st="2" end="2"/>
                                            </p:txEl>
                                          </p:spTgt>
                                        </p:tgtEl>
                                        <p:attrNameLst>
                                          <p:attrName>style.visibility</p:attrName>
                                        </p:attrNameLst>
                                      </p:cBhvr>
                                      <p:to>
                                        <p:strVal val="visible"/>
                                      </p:to>
                                    </p:set>
                                    <p:animEffect transition="in" filter="fade">
                                      <p:cBhvr>
                                        <p:cTn id="17" dur="1000"/>
                                        <p:tgtEl>
                                          <p:spTgt spid="3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4">
                                            <p:txEl>
                                              <p:pRg st="3" end="3"/>
                                            </p:txEl>
                                          </p:spTgt>
                                        </p:tgtEl>
                                        <p:attrNameLst>
                                          <p:attrName>style.visibility</p:attrName>
                                        </p:attrNameLst>
                                      </p:cBhvr>
                                      <p:to>
                                        <p:strVal val="visible"/>
                                      </p:to>
                                    </p:set>
                                    <p:animEffect transition="in" filter="fade">
                                      <p:cBhvr>
                                        <p:cTn id="22" dur="1000"/>
                                        <p:tgtEl>
                                          <p:spTgt spid="3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4">
                                            <p:txEl>
                                              <p:pRg st="4" end="4"/>
                                            </p:txEl>
                                          </p:spTgt>
                                        </p:tgtEl>
                                        <p:attrNameLst>
                                          <p:attrName>style.visibility</p:attrName>
                                        </p:attrNameLst>
                                      </p:cBhvr>
                                      <p:to>
                                        <p:strVal val="visible"/>
                                      </p:to>
                                    </p:set>
                                    <p:animEffect transition="in" filter="fade">
                                      <p:cBhvr>
                                        <p:cTn id="27" dur="1000"/>
                                        <p:tgtEl>
                                          <p:spTgt spid="38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4">
                                            <p:txEl>
                                              <p:pRg st="5" end="5"/>
                                            </p:txEl>
                                          </p:spTgt>
                                        </p:tgtEl>
                                        <p:attrNameLst>
                                          <p:attrName>style.visibility</p:attrName>
                                        </p:attrNameLst>
                                      </p:cBhvr>
                                      <p:to>
                                        <p:strVal val="visible"/>
                                      </p:to>
                                    </p:set>
                                    <p:animEffect transition="in" filter="fade">
                                      <p:cBhvr>
                                        <p:cTn id="32" dur="1000"/>
                                        <p:tgtEl>
                                          <p:spTgt spid="38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4">
                                            <p:txEl>
                                              <p:pRg st="6" end="6"/>
                                            </p:txEl>
                                          </p:spTgt>
                                        </p:tgtEl>
                                        <p:attrNameLst>
                                          <p:attrName>style.visibility</p:attrName>
                                        </p:attrNameLst>
                                      </p:cBhvr>
                                      <p:to>
                                        <p:strVal val="visible"/>
                                      </p:to>
                                    </p:set>
                                    <p:animEffect transition="in" filter="fade">
                                      <p:cBhvr>
                                        <p:cTn id="37" dur="1000"/>
                                        <p:tgtEl>
                                          <p:spTgt spid="38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g16ab48f25fb_1_228" descr="Contains driving question at the top of a piece of chart paper with Need to Know questions listed below. They are grouped by color based on content, and the same colors are highlighted in the associated content within the Driving Question. Sticky notes are also included and indicate questions that were generated once the PBL got started." title="Sample need to know list"/>
          <p:cNvPicPr preferRelativeResize="0"/>
          <p:nvPr/>
        </p:nvPicPr>
        <p:blipFill rotWithShape="1">
          <a:blip r:embed="rId3">
            <a:alphaModFix/>
          </a:blip>
          <a:srcRect/>
          <a:stretch/>
        </p:blipFill>
        <p:spPr>
          <a:xfrm>
            <a:off x="212100" y="1216726"/>
            <a:ext cx="3082875" cy="3625875"/>
          </a:xfrm>
          <a:prstGeom prst="rect">
            <a:avLst/>
          </a:prstGeom>
          <a:noFill/>
          <a:ln w="19050" cap="flat" cmpd="sng">
            <a:solidFill>
              <a:schemeClr val="dk2"/>
            </a:solidFill>
            <a:prstDash val="solid"/>
            <a:round/>
            <a:headEnd type="none" w="sm" len="sm"/>
            <a:tailEnd type="none" w="sm" len="sm"/>
          </a:ln>
        </p:spPr>
      </p:pic>
      <p:sp>
        <p:nvSpPr>
          <p:cNvPr id="390" name="Google Shape;390;g16ab48f25fb_1_228"/>
          <p:cNvSpPr txBox="1"/>
          <p:nvPr/>
        </p:nvSpPr>
        <p:spPr>
          <a:xfrm>
            <a:off x="9651350" y="6051200"/>
            <a:ext cx="2152800" cy="79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400" b="1">
                <a:solidFill>
                  <a:srgbClr val="003B71"/>
                </a:solidFill>
                <a:latin typeface="Times New Roman"/>
                <a:ea typeface="Times New Roman"/>
                <a:cs typeface="Times New Roman"/>
                <a:sym typeface="Times New Roman"/>
              </a:rPr>
              <a:t>Step 3</a:t>
            </a:r>
            <a:endParaRPr/>
          </a:p>
        </p:txBody>
      </p:sp>
      <p:sp>
        <p:nvSpPr>
          <p:cNvPr id="391" name="Google Shape;391;g16ab48f25fb_1_228"/>
          <p:cNvSpPr txBox="1">
            <a:spLocks noGrp="1"/>
          </p:cNvSpPr>
          <p:nvPr>
            <p:ph type="title"/>
          </p:nvPr>
        </p:nvSpPr>
        <p:spPr>
          <a:xfrm>
            <a:off x="374700" y="60325"/>
            <a:ext cx="117030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B71"/>
              </a:buClr>
              <a:buSzPts val="4400"/>
              <a:buFont typeface="Times New Roman"/>
              <a:buNone/>
            </a:pPr>
            <a:r>
              <a:rPr lang="en-US" sz="5500"/>
              <a:t>Identify What Students Need to Know</a:t>
            </a:r>
            <a:endParaRPr sz="5500"/>
          </a:p>
        </p:txBody>
      </p:sp>
      <p:pic>
        <p:nvPicPr>
          <p:cNvPr id="392" name="Google Shape;392;g16ab48f25fb_1_228" descr="An example of a need to know list built into a Google Slide. The teacher has organized it into two columns - one for content-related questions and the other for project-related/logistical questions." title="Sample need to know list"/>
          <p:cNvPicPr preferRelativeResize="0"/>
          <p:nvPr/>
        </p:nvPicPr>
        <p:blipFill>
          <a:blip r:embed="rId4">
            <a:alphaModFix/>
          </a:blip>
          <a:stretch>
            <a:fillRect/>
          </a:stretch>
        </p:blipFill>
        <p:spPr>
          <a:xfrm>
            <a:off x="6889525" y="1245624"/>
            <a:ext cx="4011799" cy="2211500"/>
          </a:xfrm>
          <a:prstGeom prst="rect">
            <a:avLst/>
          </a:prstGeom>
          <a:noFill/>
          <a:ln w="19050" cap="flat" cmpd="sng">
            <a:solidFill>
              <a:schemeClr val="dk2"/>
            </a:solidFill>
            <a:prstDash val="solid"/>
            <a:round/>
            <a:headEnd type="none" w="sm" len="sm"/>
            <a:tailEnd type="none" w="sm" len="sm"/>
          </a:ln>
        </p:spPr>
      </p:pic>
      <p:pic>
        <p:nvPicPr>
          <p:cNvPr id="393" name="Google Shape;393;g16ab48f25fb_1_228" descr="An example from a primary grades class. There are examples that are checked off indicating that the class has addressed that question. Above the list are two skills related to the division's Profile of a Graduate attributes." title="Sample need to know list"/>
          <p:cNvPicPr preferRelativeResize="0"/>
          <p:nvPr/>
        </p:nvPicPr>
        <p:blipFill rotWithShape="1">
          <a:blip r:embed="rId5">
            <a:alphaModFix/>
          </a:blip>
          <a:srcRect t="10194" b="10653"/>
          <a:stretch/>
        </p:blipFill>
        <p:spPr>
          <a:xfrm>
            <a:off x="9534575" y="3575475"/>
            <a:ext cx="2294707" cy="2421852"/>
          </a:xfrm>
          <a:prstGeom prst="rect">
            <a:avLst/>
          </a:prstGeom>
          <a:noFill/>
          <a:ln w="19050" cap="flat" cmpd="sng">
            <a:solidFill>
              <a:schemeClr val="dk2"/>
            </a:solidFill>
            <a:prstDash val="solid"/>
            <a:round/>
            <a:headEnd type="none" w="sm" len="sm"/>
            <a:tailEnd type="none" w="sm" len="sm"/>
          </a:ln>
        </p:spPr>
      </p:pic>
      <p:pic>
        <p:nvPicPr>
          <p:cNvPr id="394" name="Google Shape;394;g16ab48f25fb_1_228" descr="Constructed using the Compass Points visible thinking routine" title="Sample need to know list"/>
          <p:cNvPicPr preferRelativeResize="0"/>
          <p:nvPr/>
        </p:nvPicPr>
        <p:blipFill rotWithShape="1">
          <a:blip r:embed="rId6">
            <a:alphaModFix/>
          </a:blip>
          <a:srcRect l="7304" b="13911"/>
          <a:stretch/>
        </p:blipFill>
        <p:spPr>
          <a:xfrm>
            <a:off x="3639295" y="1295633"/>
            <a:ext cx="2819351" cy="3491323"/>
          </a:xfrm>
          <a:prstGeom prst="rect">
            <a:avLst/>
          </a:prstGeom>
          <a:noFill/>
          <a:ln w="28575" cap="flat" cmpd="sng">
            <a:solidFill>
              <a:schemeClr val="dk2"/>
            </a:solidFill>
            <a:prstDash val="solid"/>
            <a:round/>
            <a:headEnd type="none" w="sm" len="sm"/>
            <a:tailEnd type="none" w="sm" len="sm"/>
          </a:ln>
        </p:spPr>
      </p:pic>
      <p:pic>
        <p:nvPicPr>
          <p:cNvPr id="395" name="Google Shape;395;g16ab48f25fb_1_228" descr="Example of how Padlet can be used to generate a class' need to know list" title="Sample need to know list"/>
          <p:cNvPicPr preferRelativeResize="0"/>
          <p:nvPr/>
        </p:nvPicPr>
        <p:blipFill rotWithShape="1">
          <a:blip r:embed="rId7">
            <a:alphaModFix/>
          </a:blip>
          <a:srcRect l="850" t="22098" r="-849" b="21237"/>
          <a:stretch/>
        </p:blipFill>
        <p:spPr>
          <a:xfrm>
            <a:off x="1391450" y="4904800"/>
            <a:ext cx="4327276" cy="1838899"/>
          </a:xfrm>
          <a:prstGeom prst="rect">
            <a:avLst/>
          </a:prstGeom>
          <a:noFill/>
          <a:ln w="28575" cap="flat" cmpd="sng">
            <a:solidFill>
              <a:schemeClr val="dk2"/>
            </a:solidFill>
            <a:prstDash val="solid"/>
            <a:round/>
            <a:headEnd type="none" w="sm" len="sm"/>
            <a:tailEnd type="none" w="sm" len="sm"/>
          </a:ln>
        </p:spPr>
      </p:pic>
      <p:pic>
        <p:nvPicPr>
          <p:cNvPr id="396" name="Google Shape;396;g16ab48f25fb_1_228" descr="A basic example where the list was written on the class' whiteboard" title="Sample need to know list"/>
          <p:cNvPicPr preferRelativeResize="0"/>
          <p:nvPr/>
        </p:nvPicPr>
        <p:blipFill>
          <a:blip r:embed="rId8">
            <a:alphaModFix/>
          </a:blip>
          <a:stretch>
            <a:fillRect/>
          </a:stretch>
        </p:blipFill>
        <p:spPr>
          <a:xfrm>
            <a:off x="6603226" y="3716631"/>
            <a:ext cx="2152799" cy="3027072"/>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16ab48f25fb_1_27"/>
          <p:cNvSpPr txBox="1">
            <a:spLocks noGrp="1"/>
          </p:cNvSpPr>
          <p:nvPr>
            <p:ph type="title"/>
          </p:nvPr>
        </p:nvSpPr>
        <p:spPr>
          <a:xfrm>
            <a:off x="420050" y="365125"/>
            <a:ext cx="11376600" cy="11729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3B71"/>
              </a:buClr>
              <a:buSzPts val="4400"/>
              <a:buFont typeface="Times New Roman"/>
              <a:buNone/>
            </a:pPr>
            <a:r>
              <a:rPr lang="en-US" sz="4200" dirty="0"/>
              <a:t>What experiences do we want for ALL students</a:t>
            </a:r>
            <a:r>
              <a:rPr lang="en-US" sz="4200" dirty="0" smtClean="0"/>
              <a:t>? </a:t>
            </a:r>
            <a:br>
              <a:rPr lang="en-US" sz="4200" dirty="0" smtClean="0"/>
            </a:br>
            <a:r>
              <a:rPr lang="en-US" sz="4200" dirty="0" smtClean="0"/>
              <a:t>(1 of 2)</a:t>
            </a:r>
            <a:endParaRPr sz="4200" dirty="0"/>
          </a:p>
        </p:txBody>
      </p:sp>
      <p:sp>
        <p:nvSpPr>
          <p:cNvPr id="163" name="Google Shape;163;g16ab48f25fb_1_27" descr="Text box&#10;"/>
          <p:cNvSpPr txBox="1"/>
          <p:nvPr/>
        </p:nvSpPr>
        <p:spPr>
          <a:xfrm>
            <a:off x="754250" y="1691125"/>
            <a:ext cx="164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64" name="Google Shape;164;g16ab48f25fb_1_27" descr="This is a text box.&#10;" title="Shape"/>
          <p:cNvSpPr/>
          <p:nvPr/>
        </p:nvSpPr>
        <p:spPr>
          <a:xfrm>
            <a:off x="257100" y="1538050"/>
            <a:ext cx="5760000" cy="4678500"/>
          </a:xfrm>
          <a:prstGeom prst="roundRect">
            <a:avLst>
              <a:gd name="adj" fmla="val 16667"/>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200" b="1" u="sng">
                <a:solidFill>
                  <a:srgbClr val="0F150D"/>
                </a:solid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Add your ideas to this Padlet</a:t>
            </a:r>
            <a:endParaRPr sz="4200" b="1">
              <a:solidFill>
                <a:srgbClr val="0F150D"/>
              </a:solidFill>
              <a:latin typeface="Times New Roman"/>
              <a:ea typeface="Times New Roman"/>
              <a:cs typeface="Times New Roman"/>
              <a:sym typeface="Times New Roman"/>
            </a:endParaRPr>
          </a:p>
          <a:p>
            <a:pPr marL="0" lvl="0" indent="0" algn="ctr" rtl="0">
              <a:spcBef>
                <a:spcPts val="0"/>
              </a:spcBef>
              <a:spcAft>
                <a:spcPts val="0"/>
              </a:spcAft>
              <a:buNone/>
            </a:pPr>
            <a:endParaRPr sz="4200" b="1">
              <a:solidFill>
                <a:srgbClr val="0F150D"/>
              </a:solidFill>
              <a:latin typeface="Times New Roman"/>
              <a:ea typeface="Times New Roman"/>
              <a:cs typeface="Times New Roman"/>
              <a:sym typeface="Times New Roman"/>
            </a:endParaRPr>
          </a:p>
          <a:p>
            <a:pPr marL="0" lvl="0" indent="0" algn="ctr" rtl="0">
              <a:spcBef>
                <a:spcPts val="0"/>
              </a:spcBef>
              <a:spcAft>
                <a:spcPts val="0"/>
              </a:spcAft>
              <a:buNone/>
            </a:pPr>
            <a:r>
              <a:rPr lang="en-US" sz="3100" b="1">
                <a:solidFill>
                  <a:srgbClr val="0F150D"/>
                </a:solidFill>
                <a:latin typeface="Times New Roman"/>
                <a:ea typeface="Times New Roman"/>
                <a:cs typeface="Times New Roman"/>
                <a:sym typeface="Times New Roman"/>
              </a:rPr>
              <a:t>https://tinyurl.com/vdoepbl22</a:t>
            </a:r>
            <a:endParaRPr sz="3100" b="1">
              <a:solidFill>
                <a:srgbClr val="0F150D"/>
              </a:solidFill>
              <a:latin typeface="Times New Roman"/>
              <a:ea typeface="Times New Roman"/>
              <a:cs typeface="Times New Roman"/>
              <a:sym typeface="Times New Roman"/>
            </a:endParaRPr>
          </a:p>
        </p:txBody>
      </p:sp>
      <p:pic>
        <p:nvPicPr>
          <p:cNvPr id="165" name="Google Shape;165;g16ab48f25fb_1_27" title="Screenshot of the Padlet with a pink plus sign in the lower right corner"/>
          <p:cNvPicPr preferRelativeResize="0"/>
          <p:nvPr/>
        </p:nvPicPr>
        <p:blipFill>
          <a:blip r:embed="rId4">
            <a:alphaModFix/>
          </a:blip>
          <a:stretch>
            <a:fillRect/>
          </a:stretch>
        </p:blipFill>
        <p:spPr>
          <a:xfrm>
            <a:off x="6550500" y="2148325"/>
            <a:ext cx="5108097" cy="2485093"/>
          </a:xfrm>
          <a:prstGeom prst="rect">
            <a:avLst/>
          </a:prstGeom>
          <a:noFill/>
          <a:ln w="28575" cap="flat" cmpd="sng">
            <a:solidFill>
              <a:schemeClr val="dk2"/>
            </a:solidFill>
            <a:prstDash val="solid"/>
            <a:round/>
            <a:headEnd type="none" w="sm" len="sm"/>
            <a:tailEnd type="none" w="sm" len="sm"/>
          </a:ln>
        </p:spPr>
      </p:pic>
      <p:cxnSp>
        <p:nvCxnSpPr>
          <p:cNvPr id="166" name="Google Shape;166;g16ab48f25fb_1_27" title="arrow pointing to plus sign on the Padlet screen shot"/>
          <p:cNvCxnSpPr/>
          <p:nvPr/>
        </p:nvCxnSpPr>
        <p:spPr>
          <a:xfrm rot="10800000" flipH="1">
            <a:off x="9966300" y="4647625"/>
            <a:ext cx="1470600" cy="1194000"/>
          </a:xfrm>
          <a:prstGeom prst="straightConnector1">
            <a:avLst/>
          </a:prstGeom>
          <a:noFill/>
          <a:ln w="76200" cap="flat" cmpd="sng">
            <a:solidFill>
              <a:srgbClr val="C00000"/>
            </a:solidFill>
            <a:prstDash val="solid"/>
            <a:round/>
            <a:headEnd type="none" w="med" len="med"/>
            <a:tailEnd type="triangle" w="med" len="med"/>
          </a:ln>
        </p:spPr>
      </p:cxnSp>
      <p:sp>
        <p:nvSpPr>
          <p:cNvPr id="167" name="Google Shape;167;g16ab48f25fb_1_27"/>
          <p:cNvSpPr txBox="1">
            <a:spLocks noGrp="1"/>
          </p:cNvSpPr>
          <p:nvPr>
            <p:ph type="title"/>
          </p:nvPr>
        </p:nvSpPr>
        <p:spPr>
          <a:xfrm>
            <a:off x="6516050" y="4937125"/>
            <a:ext cx="40719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sz="2800"/>
              <a:t>Click on the + </a:t>
            </a:r>
            <a:br>
              <a:rPr lang="en-US" sz="2800"/>
            </a:br>
            <a:r>
              <a:rPr lang="en-US" sz="2800"/>
              <a:t>to add your ideas </a:t>
            </a:r>
            <a:endParaRPr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16ab48f25fb_1_239"/>
          <p:cNvSpPr txBox="1">
            <a:spLocks noGrp="1"/>
          </p:cNvSpPr>
          <p:nvPr>
            <p:ph type="title"/>
          </p:nvPr>
        </p:nvSpPr>
        <p:spPr>
          <a:xfrm>
            <a:off x="374700" y="60325"/>
            <a:ext cx="117030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B71"/>
              </a:buClr>
              <a:buSzPts val="4400"/>
              <a:buFont typeface="Times New Roman"/>
              <a:buNone/>
            </a:pPr>
            <a:r>
              <a:rPr lang="en-US" sz="5500"/>
              <a:t>Example Need to Know List</a:t>
            </a:r>
            <a:endParaRPr sz="5500"/>
          </a:p>
        </p:txBody>
      </p:sp>
      <p:sp>
        <p:nvSpPr>
          <p:cNvPr id="402" name="Google Shape;402;g16ab48f25fb_1_239"/>
          <p:cNvSpPr txBox="1"/>
          <p:nvPr/>
        </p:nvSpPr>
        <p:spPr>
          <a:xfrm>
            <a:off x="0" y="1371600"/>
            <a:ext cx="121920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How can we improve something about middle school so that it will be a great experience for all students and persuade school leaders why they should make a change?</a:t>
            </a:r>
            <a:endParaRPr sz="2500" b="1">
              <a:latin typeface="Times New Roman"/>
              <a:ea typeface="Times New Roman"/>
              <a:cs typeface="Times New Roman"/>
              <a:sym typeface="Times New Roman"/>
            </a:endParaRPr>
          </a:p>
          <a:p>
            <a:pPr marL="0" lvl="0" indent="0" algn="ctr" rtl="0">
              <a:spcBef>
                <a:spcPts val="0"/>
              </a:spcBef>
              <a:spcAft>
                <a:spcPts val="0"/>
              </a:spcAft>
              <a:buNone/>
            </a:pPr>
            <a:endParaRPr sz="3000" b="1">
              <a:latin typeface="Times New Roman"/>
              <a:ea typeface="Times New Roman"/>
              <a:cs typeface="Times New Roman"/>
              <a:sym typeface="Times New Roman"/>
            </a:endParaRPr>
          </a:p>
        </p:txBody>
      </p:sp>
      <p:sp>
        <p:nvSpPr>
          <p:cNvPr id="403" name="Google Shape;403;g16ab48f25fb_1_239"/>
          <p:cNvSpPr txBox="1"/>
          <p:nvPr/>
        </p:nvSpPr>
        <p:spPr>
          <a:xfrm>
            <a:off x="609600" y="2514600"/>
            <a:ext cx="11194800" cy="3301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a:latin typeface="Times New Roman"/>
                <a:ea typeface="Times New Roman"/>
                <a:cs typeface="Times New Roman"/>
                <a:sym typeface="Times New Roman"/>
              </a:rPr>
              <a:t>What will we pick to improve?</a:t>
            </a:r>
            <a:endParaRPr sz="30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3000">
                <a:latin typeface="Times New Roman"/>
                <a:ea typeface="Times New Roman"/>
                <a:cs typeface="Times New Roman"/>
                <a:sym typeface="Times New Roman"/>
              </a:rPr>
              <a:t>What would make middle school better?</a:t>
            </a:r>
            <a:endParaRPr sz="30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3000">
                <a:latin typeface="Times New Roman"/>
                <a:ea typeface="Times New Roman"/>
                <a:cs typeface="Times New Roman"/>
                <a:sym typeface="Times New Roman"/>
              </a:rPr>
              <a:t>How will we persuade school leaders?</a:t>
            </a:r>
            <a:endParaRPr sz="30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3000">
                <a:latin typeface="Times New Roman"/>
                <a:ea typeface="Times New Roman"/>
                <a:cs typeface="Times New Roman"/>
                <a:sym typeface="Times New Roman"/>
              </a:rPr>
              <a:t>What does persuade mean?</a:t>
            </a:r>
            <a:endParaRPr sz="30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3000">
                <a:latin typeface="Times New Roman"/>
                <a:ea typeface="Times New Roman"/>
                <a:cs typeface="Times New Roman"/>
                <a:sym typeface="Times New Roman"/>
              </a:rPr>
              <a:t>What makes someone want to make a change?</a:t>
            </a:r>
            <a:endParaRPr sz="30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3000">
                <a:latin typeface="Times New Roman"/>
                <a:ea typeface="Times New Roman"/>
                <a:cs typeface="Times New Roman"/>
                <a:sym typeface="Times New Roman"/>
              </a:rPr>
              <a:t>How will we get our message to school leaders?</a:t>
            </a:r>
            <a:endParaRPr sz="3000">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16ab48f25fb_1_245"/>
          <p:cNvSpPr txBox="1">
            <a:spLocks noGrp="1"/>
          </p:cNvSpPr>
          <p:nvPr>
            <p:ph type="title"/>
          </p:nvPr>
        </p:nvSpPr>
        <p:spPr>
          <a:xfrm>
            <a:off x="374700" y="60325"/>
            <a:ext cx="117030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B71"/>
              </a:buClr>
              <a:buSzPts val="4400"/>
              <a:buFont typeface="Times New Roman"/>
              <a:buNone/>
            </a:pPr>
            <a:r>
              <a:rPr lang="en-US" sz="5500" dirty="0"/>
              <a:t>Example Need to </a:t>
            </a:r>
            <a:r>
              <a:rPr lang="en-US" sz="5500"/>
              <a:t>Know </a:t>
            </a:r>
            <a:r>
              <a:rPr lang="en-US" sz="5500" smtClean="0"/>
              <a:t>List</a:t>
            </a:r>
            <a:endParaRPr sz="5500" dirty="0"/>
          </a:p>
        </p:txBody>
      </p:sp>
      <p:sp>
        <p:nvSpPr>
          <p:cNvPr id="409" name="Google Shape;409;g16ab48f25fb_1_245"/>
          <p:cNvSpPr txBox="1"/>
          <p:nvPr/>
        </p:nvSpPr>
        <p:spPr>
          <a:xfrm>
            <a:off x="0" y="1371600"/>
            <a:ext cx="121920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How can we improve something about middle school so that it will be a great experience for all students and persuade school leaders why they should make a change?</a:t>
            </a:r>
            <a:endParaRPr sz="2500" b="1">
              <a:latin typeface="Times New Roman"/>
              <a:ea typeface="Times New Roman"/>
              <a:cs typeface="Times New Roman"/>
              <a:sym typeface="Times New Roman"/>
            </a:endParaRPr>
          </a:p>
          <a:p>
            <a:pPr marL="0" lvl="0" indent="0" algn="ctr" rtl="0">
              <a:spcBef>
                <a:spcPts val="0"/>
              </a:spcBef>
              <a:spcAft>
                <a:spcPts val="0"/>
              </a:spcAft>
              <a:buNone/>
            </a:pPr>
            <a:endParaRPr sz="3000" b="1">
              <a:latin typeface="Times New Roman"/>
              <a:ea typeface="Times New Roman"/>
              <a:cs typeface="Times New Roman"/>
              <a:sym typeface="Times New Roman"/>
            </a:endParaRPr>
          </a:p>
        </p:txBody>
      </p:sp>
      <p:sp>
        <p:nvSpPr>
          <p:cNvPr id="410" name="Google Shape;410;g16ab48f25fb_1_245"/>
          <p:cNvSpPr txBox="1"/>
          <p:nvPr/>
        </p:nvSpPr>
        <p:spPr>
          <a:xfrm>
            <a:off x="609600" y="2514600"/>
            <a:ext cx="11194800" cy="3301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a:latin typeface="Times New Roman"/>
                <a:ea typeface="Times New Roman"/>
                <a:cs typeface="Times New Roman"/>
                <a:sym typeface="Times New Roman"/>
              </a:rPr>
              <a:t>What will we pick to improve?</a:t>
            </a:r>
            <a:endParaRPr sz="30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3000">
                <a:latin typeface="Times New Roman"/>
                <a:ea typeface="Times New Roman"/>
                <a:cs typeface="Times New Roman"/>
                <a:sym typeface="Times New Roman"/>
              </a:rPr>
              <a:t>What would make middle school better?</a:t>
            </a:r>
            <a:endParaRPr sz="30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3000">
                <a:latin typeface="Times New Roman"/>
                <a:ea typeface="Times New Roman"/>
                <a:cs typeface="Times New Roman"/>
                <a:sym typeface="Times New Roman"/>
              </a:rPr>
              <a:t>How will we persuade school leaders?</a:t>
            </a:r>
            <a:endParaRPr sz="30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3000">
                <a:latin typeface="Times New Roman"/>
                <a:ea typeface="Times New Roman"/>
                <a:cs typeface="Times New Roman"/>
                <a:sym typeface="Times New Roman"/>
              </a:rPr>
              <a:t>What does persuade mean?</a:t>
            </a:r>
            <a:endParaRPr sz="30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3000">
                <a:latin typeface="Times New Roman"/>
                <a:ea typeface="Times New Roman"/>
                <a:cs typeface="Times New Roman"/>
                <a:sym typeface="Times New Roman"/>
              </a:rPr>
              <a:t>What makes someone want to make a change?</a:t>
            </a:r>
            <a:endParaRPr sz="30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3000">
                <a:latin typeface="Times New Roman"/>
                <a:ea typeface="Times New Roman"/>
                <a:cs typeface="Times New Roman"/>
                <a:sym typeface="Times New Roman"/>
              </a:rPr>
              <a:t>How will we get our message to school leaders?</a:t>
            </a:r>
            <a:endParaRPr sz="3000">
              <a:latin typeface="Times New Roman"/>
              <a:ea typeface="Times New Roman"/>
              <a:cs typeface="Times New Roman"/>
              <a:sym typeface="Times New Roman"/>
            </a:endParaRPr>
          </a:p>
        </p:txBody>
      </p:sp>
      <p:sp>
        <p:nvSpPr>
          <p:cNvPr id="411" name="Google Shape;411;g16ab48f25fb_1_245"/>
          <p:cNvSpPr/>
          <p:nvPr/>
        </p:nvSpPr>
        <p:spPr>
          <a:xfrm>
            <a:off x="8604650" y="2566050"/>
            <a:ext cx="2742300" cy="3226500"/>
          </a:xfrm>
          <a:prstGeom prst="roundRect">
            <a:avLst>
              <a:gd name="adj" fmla="val 16667"/>
            </a:avLst>
          </a:prstGeom>
          <a:solidFill>
            <a:srgbClr val="FFC000"/>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But what about grammar, vocabulary, and disciplinary reading?</a:t>
            </a:r>
            <a:endParaRPr sz="2500" b="1">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16ab48f25fb_1_252"/>
          <p:cNvSpPr txBox="1">
            <a:spLocks noGrp="1"/>
          </p:cNvSpPr>
          <p:nvPr>
            <p:ph type="title"/>
          </p:nvPr>
        </p:nvSpPr>
        <p:spPr>
          <a:xfrm>
            <a:off x="984300" y="3413125"/>
            <a:ext cx="104937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B71"/>
              </a:buClr>
              <a:buSzPts val="4400"/>
              <a:buFont typeface="Times New Roman"/>
              <a:buNone/>
            </a:pPr>
            <a:r>
              <a:rPr lang="en-US" sz="7000">
                <a:solidFill>
                  <a:schemeClr val="accent2"/>
                </a:solidFill>
              </a:rPr>
              <a:t>“You shared that you need to know _______, so today we are going to …”</a:t>
            </a:r>
            <a:endParaRPr sz="7000">
              <a:solidFill>
                <a:schemeClr val="accent2"/>
              </a:solidFill>
            </a:endParaRPr>
          </a:p>
        </p:txBody>
      </p:sp>
      <p:sp>
        <p:nvSpPr>
          <p:cNvPr id="417" name="Google Shape;417;g16ab48f25fb_1_252"/>
          <p:cNvSpPr txBox="1">
            <a:spLocks noGrp="1"/>
          </p:cNvSpPr>
          <p:nvPr>
            <p:ph type="title"/>
          </p:nvPr>
        </p:nvSpPr>
        <p:spPr>
          <a:xfrm>
            <a:off x="298500" y="212725"/>
            <a:ext cx="117030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B71"/>
              </a:buClr>
              <a:buSzPts val="4400"/>
              <a:buFont typeface="Times New Roman"/>
              <a:buNone/>
            </a:pPr>
            <a:r>
              <a:rPr lang="en-US" sz="5500"/>
              <a:t>Connecting to Content About Which Students Might Not Ask</a:t>
            </a:r>
            <a:endParaRPr sz="55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16ab48f25fb_1_257"/>
          <p:cNvSpPr txBox="1">
            <a:spLocks noGrp="1"/>
          </p:cNvSpPr>
          <p:nvPr>
            <p:ph type="title"/>
          </p:nvPr>
        </p:nvSpPr>
        <p:spPr>
          <a:xfrm>
            <a:off x="755700" y="3413125"/>
            <a:ext cx="110172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B71"/>
              </a:buClr>
              <a:buSzPts val="4400"/>
              <a:buFont typeface="Times New Roman"/>
              <a:buNone/>
            </a:pPr>
            <a:r>
              <a:rPr lang="en-US" sz="6100">
                <a:solidFill>
                  <a:schemeClr val="accent2"/>
                </a:solidFill>
              </a:rPr>
              <a:t>“You shared that you need to know _______, but before we can understand that, we’ll first need to … so today, we will …”</a:t>
            </a:r>
            <a:endParaRPr sz="6100">
              <a:solidFill>
                <a:schemeClr val="accent2"/>
              </a:solidFill>
            </a:endParaRPr>
          </a:p>
        </p:txBody>
      </p:sp>
      <p:sp>
        <p:nvSpPr>
          <p:cNvPr id="423" name="Google Shape;423;g16ab48f25fb_1_257"/>
          <p:cNvSpPr txBox="1">
            <a:spLocks noGrp="1"/>
          </p:cNvSpPr>
          <p:nvPr>
            <p:ph type="title"/>
          </p:nvPr>
        </p:nvSpPr>
        <p:spPr>
          <a:xfrm>
            <a:off x="298500" y="212725"/>
            <a:ext cx="117030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B71"/>
              </a:buClr>
              <a:buSzPts val="4400"/>
              <a:buFont typeface="Times New Roman"/>
              <a:buNone/>
            </a:pPr>
            <a:r>
              <a:rPr lang="en-US" sz="5500"/>
              <a:t>Connecting to Content About Which Students Might Not Ask</a:t>
            </a:r>
            <a:endParaRPr sz="55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16ab48f25fb_1_262"/>
          <p:cNvSpPr txBox="1">
            <a:spLocks noGrp="1"/>
          </p:cNvSpPr>
          <p:nvPr>
            <p:ph type="title"/>
          </p:nvPr>
        </p:nvSpPr>
        <p:spPr>
          <a:xfrm>
            <a:off x="755700" y="3413125"/>
            <a:ext cx="110172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6100">
                <a:solidFill>
                  <a:schemeClr val="accent2"/>
                </a:solidFill>
              </a:rPr>
              <a:t>“You shared that you need to know _______. Part of being able to ______ involves ______. Let’s focus on that today.”</a:t>
            </a:r>
            <a:endParaRPr sz="6100">
              <a:solidFill>
                <a:schemeClr val="accent2"/>
              </a:solidFill>
            </a:endParaRPr>
          </a:p>
        </p:txBody>
      </p:sp>
      <p:sp>
        <p:nvSpPr>
          <p:cNvPr id="429" name="Google Shape;429;g16ab48f25fb_1_262"/>
          <p:cNvSpPr txBox="1">
            <a:spLocks noGrp="1"/>
          </p:cNvSpPr>
          <p:nvPr>
            <p:ph type="title"/>
          </p:nvPr>
        </p:nvSpPr>
        <p:spPr>
          <a:xfrm>
            <a:off x="298500" y="212725"/>
            <a:ext cx="117030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B71"/>
              </a:buClr>
              <a:buSzPts val="4400"/>
              <a:buFont typeface="Times New Roman"/>
              <a:buNone/>
            </a:pPr>
            <a:r>
              <a:rPr lang="en-US" sz="5500"/>
              <a:t>Connecting to Content About Which Students Might Not Ask</a:t>
            </a:r>
            <a:endParaRPr sz="55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16ab48f25fb_1_267"/>
          <p:cNvSpPr txBox="1">
            <a:spLocks noGrp="1"/>
          </p:cNvSpPr>
          <p:nvPr>
            <p:ph type="title"/>
          </p:nvPr>
        </p:nvSpPr>
        <p:spPr>
          <a:xfrm>
            <a:off x="374700" y="60325"/>
            <a:ext cx="117030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B71"/>
              </a:buClr>
              <a:buSzPts val="4400"/>
              <a:buFont typeface="Times New Roman"/>
              <a:buNone/>
            </a:pPr>
            <a:r>
              <a:rPr lang="en-US" sz="5500"/>
              <a:t>Time to Create the Rubric!</a:t>
            </a:r>
            <a:endParaRPr sz="5500"/>
          </a:p>
        </p:txBody>
      </p:sp>
      <p:sp>
        <p:nvSpPr>
          <p:cNvPr id="435" name="Google Shape;435;g16ab48f25fb_1_267"/>
          <p:cNvSpPr txBox="1"/>
          <p:nvPr/>
        </p:nvSpPr>
        <p:spPr>
          <a:xfrm>
            <a:off x="1295400" y="1216225"/>
            <a:ext cx="9538800" cy="648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a:latin typeface="Times New Roman"/>
                <a:ea typeface="Times New Roman"/>
                <a:cs typeface="Times New Roman"/>
                <a:sym typeface="Times New Roman"/>
              </a:rPr>
              <a:t>Apply best practices for rubric design</a:t>
            </a:r>
            <a:endParaRPr sz="3000" b="1">
              <a:latin typeface="Times New Roman"/>
              <a:ea typeface="Times New Roman"/>
              <a:cs typeface="Times New Roman"/>
              <a:sym typeface="Times New Roman"/>
            </a:endParaRPr>
          </a:p>
          <a:p>
            <a:pPr marL="914400" lvl="0" indent="-419100" algn="l" rtl="0">
              <a:lnSpc>
                <a:spcPct val="115000"/>
              </a:lnSpc>
              <a:spcBef>
                <a:spcPts val="0"/>
              </a:spcBef>
              <a:spcAft>
                <a:spcPts val="0"/>
              </a:spcAft>
              <a:buSzPts val="3000"/>
              <a:buFont typeface="Times New Roman"/>
              <a:buChar char="●"/>
            </a:pPr>
            <a:r>
              <a:rPr lang="en-US" sz="3000">
                <a:latin typeface="Times New Roman"/>
                <a:ea typeface="Times New Roman"/>
                <a:cs typeface="Times New Roman"/>
                <a:sym typeface="Times New Roman"/>
              </a:rPr>
              <a:t>Clearly define criteria based on targeted standards</a:t>
            </a:r>
            <a:endParaRPr sz="3000">
              <a:latin typeface="Times New Roman"/>
              <a:ea typeface="Times New Roman"/>
              <a:cs typeface="Times New Roman"/>
              <a:sym typeface="Times New Roman"/>
            </a:endParaRPr>
          </a:p>
          <a:p>
            <a:pPr marL="914400" lvl="0" indent="-419100" algn="l" rtl="0">
              <a:lnSpc>
                <a:spcPct val="115000"/>
              </a:lnSpc>
              <a:spcBef>
                <a:spcPts val="0"/>
              </a:spcBef>
              <a:spcAft>
                <a:spcPts val="0"/>
              </a:spcAft>
              <a:buSzPts val="3000"/>
              <a:buFont typeface="Times New Roman"/>
              <a:buChar char="●"/>
            </a:pPr>
            <a:r>
              <a:rPr lang="en-US" sz="3000">
                <a:latin typeface="Times New Roman"/>
                <a:ea typeface="Times New Roman"/>
                <a:cs typeface="Times New Roman"/>
                <a:sym typeface="Times New Roman"/>
              </a:rPr>
              <a:t>Clarify instructional goals to serve as teaching targets</a:t>
            </a:r>
            <a:br>
              <a:rPr lang="en-US" sz="3000">
                <a:latin typeface="Times New Roman"/>
                <a:ea typeface="Times New Roman"/>
                <a:cs typeface="Times New Roman"/>
                <a:sym typeface="Times New Roman"/>
              </a:rPr>
            </a:br>
            <a:endParaRPr sz="30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3000">
                <a:latin typeface="Times New Roman"/>
                <a:ea typeface="Times New Roman"/>
                <a:cs typeface="Times New Roman"/>
                <a:sym typeface="Times New Roman"/>
              </a:rPr>
              <a:t>PBL: Focus on the </a:t>
            </a:r>
            <a:r>
              <a:rPr lang="en-US" sz="3000" b="1">
                <a:latin typeface="Times New Roman"/>
                <a:ea typeface="Times New Roman"/>
                <a:cs typeface="Times New Roman"/>
                <a:sym typeface="Times New Roman"/>
              </a:rPr>
              <a:t>learning </a:t>
            </a:r>
            <a:r>
              <a:rPr lang="en-US" sz="3000">
                <a:latin typeface="Times New Roman"/>
                <a:ea typeface="Times New Roman"/>
                <a:cs typeface="Times New Roman"/>
                <a:sym typeface="Times New Roman"/>
              </a:rPr>
              <a:t>rather than the project</a:t>
            </a:r>
            <a:br>
              <a:rPr lang="en-US" sz="3000">
                <a:latin typeface="Times New Roman"/>
                <a:ea typeface="Times New Roman"/>
                <a:cs typeface="Times New Roman"/>
                <a:sym typeface="Times New Roman"/>
              </a:rPr>
            </a:br>
            <a:endParaRPr sz="30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US" sz="3000" b="1">
                <a:latin typeface="Times New Roman"/>
                <a:ea typeface="Times New Roman"/>
                <a:cs typeface="Times New Roman"/>
                <a:sym typeface="Times New Roman"/>
              </a:rPr>
              <a:t>Utilize with students early and often!</a:t>
            </a:r>
            <a:endParaRPr sz="3000" b="1">
              <a:latin typeface="Times New Roman"/>
              <a:ea typeface="Times New Roman"/>
              <a:cs typeface="Times New Roman"/>
              <a:sym typeface="Times New Roman"/>
            </a:endParaRPr>
          </a:p>
          <a:p>
            <a:pPr marL="914400" lvl="0" indent="-419100" algn="l" rtl="0">
              <a:lnSpc>
                <a:spcPct val="115000"/>
              </a:lnSpc>
              <a:spcBef>
                <a:spcPts val="0"/>
              </a:spcBef>
              <a:spcAft>
                <a:spcPts val="0"/>
              </a:spcAft>
              <a:buSzPts val="3000"/>
              <a:buFont typeface="Times New Roman"/>
              <a:buChar char="●"/>
            </a:pPr>
            <a:r>
              <a:rPr lang="en-US" sz="3000">
                <a:latin typeface="Times New Roman"/>
                <a:ea typeface="Times New Roman"/>
                <a:cs typeface="Times New Roman"/>
                <a:sym typeface="Times New Roman"/>
              </a:rPr>
              <a:t>Help students focus on the important dimensions</a:t>
            </a:r>
            <a:endParaRPr sz="3000">
              <a:latin typeface="Times New Roman"/>
              <a:ea typeface="Times New Roman"/>
              <a:cs typeface="Times New Roman"/>
              <a:sym typeface="Times New Roman"/>
            </a:endParaRPr>
          </a:p>
          <a:p>
            <a:pPr marL="914400" lvl="0" indent="-419100" algn="l" rtl="0">
              <a:lnSpc>
                <a:spcPct val="115000"/>
              </a:lnSpc>
              <a:spcBef>
                <a:spcPts val="0"/>
              </a:spcBef>
              <a:spcAft>
                <a:spcPts val="0"/>
              </a:spcAft>
              <a:buSzPts val="3000"/>
              <a:buFont typeface="Times New Roman"/>
              <a:buChar char="●"/>
            </a:pPr>
            <a:r>
              <a:rPr lang="en-US" sz="3000">
                <a:latin typeface="Times New Roman"/>
                <a:ea typeface="Times New Roman"/>
                <a:cs typeface="Times New Roman"/>
                <a:sym typeface="Times New Roman"/>
              </a:rPr>
              <a:t>Use as a roadmap → provide specific feedback for learners (and teachers, too!)</a:t>
            </a:r>
            <a:br>
              <a:rPr lang="en-US" sz="3000">
                <a:latin typeface="Times New Roman"/>
                <a:ea typeface="Times New Roman"/>
                <a:cs typeface="Times New Roman"/>
                <a:sym typeface="Times New Roman"/>
              </a:rPr>
            </a:br>
            <a:endParaRPr sz="30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3000">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16ab48f25fb_1_272"/>
          <p:cNvSpPr txBox="1"/>
          <p:nvPr/>
        </p:nvSpPr>
        <p:spPr>
          <a:xfrm>
            <a:off x="9651350" y="5822600"/>
            <a:ext cx="2152800" cy="79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400" b="1">
                <a:solidFill>
                  <a:srgbClr val="003B71"/>
                </a:solidFill>
                <a:latin typeface="Times New Roman"/>
                <a:ea typeface="Times New Roman"/>
                <a:cs typeface="Times New Roman"/>
                <a:sym typeface="Times New Roman"/>
              </a:rPr>
              <a:t>Step 4</a:t>
            </a:r>
            <a:endParaRPr/>
          </a:p>
        </p:txBody>
      </p:sp>
      <p:sp>
        <p:nvSpPr>
          <p:cNvPr id="441" name="Google Shape;441;g16ab48f25fb_1_272"/>
          <p:cNvSpPr txBox="1">
            <a:spLocks noGrp="1"/>
          </p:cNvSpPr>
          <p:nvPr>
            <p:ph type="title"/>
          </p:nvPr>
        </p:nvSpPr>
        <p:spPr>
          <a:xfrm>
            <a:off x="990600" y="603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Plan the Entry Event</a:t>
            </a:r>
            <a:endParaRPr sz="5500"/>
          </a:p>
        </p:txBody>
      </p:sp>
      <p:sp>
        <p:nvSpPr>
          <p:cNvPr id="442" name="Google Shape;442;g16ab48f25fb_1_272"/>
          <p:cNvSpPr txBox="1">
            <a:spLocks noGrp="1"/>
          </p:cNvSpPr>
          <p:nvPr>
            <p:ph type="body" idx="1"/>
          </p:nvPr>
        </p:nvSpPr>
        <p:spPr>
          <a:xfrm>
            <a:off x="990600" y="1520825"/>
            <a:ext cx="9795900" cy="2221500"/>
          </a:xfrm>
          <a:prstGeom prst="rect">
            <a:avLst/>
          </a:prstGeom>
          <a:noFill/>
          <a:ln>
            <a:noFill/>
          </a:ln>
        </p:spPr>
        <p:txBody>
          <a:bodyPr spcFirstLastPara="1" wrap="square" lIns="91425" tIns="45700" rIns="91425" bIns="45700" anchor="t" anchorCtr="0">
            <a:noAutofit/>
          </a:bodyPr>
          <a:lstStyle/>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Activate or build background knowledge</a:t>
            </a:r>
            <a:endParaRPr sz="3600">
              <a:solidFill>
                <a:schemeClr val="accent2"/>
              </a:solidFill>
            </a:endParaRPr>
          </a:p>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Set the stage for learning that is to come</a:t>
            </a:r>
            <a:endParaRPr sz="3600">
              <a:solidFill>
                <a:schemeClr val="accent2"/>
              </a:solidFill>
            </a:endParaRPr>
          </a:p>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Engage and excite students</a:t>
            </a:r>
            <a:endParaRPr sz="3600">
              <a:solidFill>
                <a:schemeClr val="accent2"/>
              </a:solidFill>
            </a:endParaRPr>
          </a:p>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Lead to the Driving Question</a:t>
            </a:r>
            <a:br>
              <a:rPr lang="en-US" sz="3600">
                <a:solidFill>
                  <a:schemeClr val="accent2"/>
                </a:solidFill>
              </a:rPr>
            </a:br>
            <a:endParaRPr sz="3600">
              <a:solidFill>
                <a:schemeClr val="accent2"/>
              </a:solidFill>
            </a:endParaRPr>
          </a:p>
          <a:p>
            <a:pPr marL="228600" lvl="0" indent="-279400" algn="l" rtl="0">
              <a:lnSpc>
                <a:spcPct val="90000"/>
              </a:lnSpc>
              <a:spcBef>
                <a:spcPts val="1000"/>
              </a:spcBef>
              <a:spcAft>
                <a:spcPts val="0"/>
              </a:spcAft>
              <a:buClr>
                <a:schemeClr val="accent2"/>
              </a:buClr>
              <a:buSzPts val="3600"/>
              <a:buChar char="•"/>
            </a:pPr>
            <a:r>
              <a:rPr lang="en-US" sz="3600">
                <a:solidFill>
                  <a:schemeClr val="accent2"/>
                </a:solidFill>
              </a:rPr>
              <a:t>Often includes texts (visual or written), visible thinking routines, and open-ended questions for student discussion</a:t>
            </a:r>
            <a:endParaRPr sz="3600">
              <a:solidFill>
                <a:schemeClr val="accent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16ab48f25fb_1_278"/>
          <p:cNvSpPr txBox="1"/>
          <p:nvPr/>
        </p:nvSpPr>
        <p:spPr>
          <a:xfrm>
            <a:off x="9651350" y="5822600"/>
            <a:ext cx="2152800" cy="79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400" b="1">
                <a:solidFill>
                  <a:srgbClr val="003B71"/>
                </a:solidFill>
                <a:latin typeface="Times New Roman"/>
                <a:ea typeface="Times New Roman"/>
                <a:cs typeface="Times New Roman"/>
                <a:sym typeface="Times New Roman"/>
              </a:rPr>
              <a:t>Step 4</a:t>
            </a:r>
            <a:endParaRPr/>
          </a:p>
        </p:txBody>
      </p:sp>
      <p:sp>
        <p:nvSpPr>
          <p:cNvPr id="448" name="Google Shape;448;g16ab48f25fb_1_278"/>
          <p:cNvSpPr txBox="1">
            <a:spLocks noGrp="1"/>
          </p:cNvSpPr>
          <p:nvPr>
            <p:ph type="title"/>
          </p:nvPr>
        </p:nvSpPr>
        <p:spPr>
          <a:xfrm>
            <a:off x="990600" y="603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Entry Event Example</a:t>
            </a:r>
            <a:endParaRPr sz="5500"/>
          </a:p>
        </p:txBody>
      </p:sp>
      <p:sp>
        <p:nvSpPr>
          <p:cNvPr id="449" name="Google Shape;449;g16ab48f25fb_1_278"/>
          <p:cNvSpPr txBox="1"/>
          <p:nvPr/>
        </p:nvSpPr>
        <p:spPr>
          <a:xfrm>
            <a:off x="0" y="1371600"/>
            <a:ext cx="121920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How can we improve something about middle school so that it will be a great experience for all students and persuade school leaders why they should make a change?</a:t>
            </a:r>
            <a:endParaRPr sz="2500" b="1">
              <a:latin typeface="Times New Roman"/>
              <a:ea typeface="Times New Roman"/>
              <a:cs typeface="Times New Roman"/>
              <a:sym typeface="Times New Roman"/>
            </a:endParaRPr>
          </a:p>
          <a:p>
            <a:pPr marL="0" lvl="0" indent="0" algn="ctr" rtl="0">
              <a:spcBef>
                <a:spcPts val="0"/>
              </a:spcBef>
              <a:spcAft>
                <a:spcPts val="0"/>
              </a:spcAft>
              <a:buNone/>
            </a:pPr>
            <a:endParaRPr sz="3000" b="1">
              <a:latin typeface="Times New Roman"/>
              <a:ea typeface="Times New Roman"/>
              <a:cs typeface="Times New Roman"/>
              <a:sym typeface="Times New Roman"/>
            </a:endParaRPr>
          </a:p>
        </p:txBody>
      </p:sp>
      <p:pic>
        <p:nvPicPr>
          <p:cNvPr id="450" name="Google Shape;450;g16ab48f25fb_1_278" title="Screenshot of a video about expectations vs. reality of middle school used during the entry event"/>
          <p:cNvPicPr preferRelativeResize="0"/>
          <p:nvPr/>
        </p:nvPicPr>
        <p:blipFill>
          <a:blip r:embed="rId3">
            <a:alphaModFix/>
          </a:blip>
          <a:stretch>
            <a:fillRect/>
          </a:stretch>
        </p:blipFill>
        <p:spPr>
          <a:xfrm>
            <a:off x="307602" y="2733737"/>
            <a:ext cx="3572651" cy="2907600"/>
          </a:xfrm>
          <a:prstGeom prst="rect">
            <a:avLst/>
          </a:prstGeom>
          <a:noFill/>
          <a:ln>
            <a:noFill/>
          </a:ln>
        </p:spPr>
      </p:pic>
      <p:pic>
        <p:nvPicPr>
          <p:cNvPr id="451" name="Google Shape;451;g16ab48f25fb_1_278" title="Screenshot of a graphic organizer prompting students to make connections about their and their friends' middle school experiences"/>
          <p:cNvPicPr preferRelativeResize="0"/>
          <p:nvPr/>
        </p:nvPicPr>
        <p:blipFill>
          <a:blip r:embed="rId4">
            <a:alphaModFix/>
          </a:blip>
          <a:stretch>
            <a:fillRect/>
          </a:stretch>
        </p:blipFill>
        <p:spPr>
          <a:xfrm>
            <a:off x="8195800" y="2787600"/>
            <a:ext cx="3732574" cy="2799876"/>
          </a:xfrm>
          <a:prstGeom prst="rect">
            <a:avLst/>
          </a:prstGeom>
          <a:noFill/>
          <a:ln>
            <a:noFill/>
          </a:ln>
        </p:spPr>
      </p:pic>
      <p:pic>
        <p:nvPicPr>
          <p:cNvPr id="452" name="Google Shape;452;g16ab48f25fb_1_278" title="Screenshot of a graphic organizer to support the connect-extend-challenge visible thinking routine"/>
          <p:cNvPicPr preferRelativeResize="0"/>
          <p:nvPr/>
        </p:nvPicPr>
        <p:blipFill>
          <a:blip r:embed="rId5">
            <a:alphaModFix/>
          </a:blip>
          <a:stretch>
            <a:fillRect/>
          </a:stretch>
        </p:blipFill>
        <p:spPr>
          <a:xfrm>
            <a:off x="3433328" y="3691300"/>
            <a:ext cx="5431695" cy="29253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16ab48f25fb_1_287"/>
          <p:cNvSpPr txBox="1"/>
          <p:nvPr/>
        </p:nvSpPr>
        <p:spPr>
          <a:xfrm>
            <a:off x="9651350" y="5822600"/>
            <a:ext cx="2152800" cy="79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400" b="1">
                <a:solidFill>
                  <a:srgbClr val="003B71"/>
                </a:solidFill>
                <a:latin typeface="Times New Roman"/>
                <a:ea typeface="Times New Roman"/>
                <a:cs typeface="Times New Roman"/>
                <a:sym typeface="Times New Roman"/>
              </a:rPr>
              <a:t>Step 5</a:t>
            </a:r>
            <a:endParaRPr/>
          </a:p>
        </p:txBody>
      </p:sp>
      <p:sp>
        <p:nvSpPr>
          <p:cNvPr id="458" name="Google Shape;458;g16ab48f25fb_1_287"/>
          <p:cNvSpPr txBox="1">
            <a:spLocks noGrp="1"/>
          </p:cNvSpPr>
          <p:nvPr>
            <p:ph type="title"/>
          </p:nvPr>
        </p:nvSpPr>
        <p:spPr>
          <a:xfrm>
            <a:off x="990600" y="60324"/>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ct val="80000"/>
              <a:buFont typeface="Times New Roman"/>
              <a:buNone/>
            </a:pPr>
            <a:r>
              <a:rPr lang="en-US" sz="5500"/>
              <a:t>Consider How Students Will </a:t>
            </a:r>
            <a:br>
              <a:rPr lang="en-US" sz="5500"/>
            </a:br>
            <a:r>
              <a:rPr lang="en-US" sz="5500"/>
              <a:t>Share Their Learning</a:t>
            </a:r>
            <a:endParaRPr sz="5500"/>
          </a:p>
        </p:txBody>
      </p:sp>
      <p:sp>
        <p:nvSpPr>
          <p:cNvPr id="459" name="Google Shape;459;g16ab48f25fb_1_287"/>
          <p:cNvSpPr txBox="1">
            <a:spLocks noGrp="1"/>
          </p:cNvSpPr>
          <p:nvPr>
            <p:ph type="body" idx="1"/>
          </p:nvPr>
        </p:nvSpPr>
        <p:spPr>
          <a:xfrm>
            <a:off x="609600" y="1801300"/>
            <a:ext cx="10515600" cy="22215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None/>
            </a:pPr>
            <a:r>
              <a:rPr lang="en-US" sz="3600">
                <a:solidFill>
                  <a:schemeClr val="accent2"/>
                </a:solidFill>
              </a:rPr>
              <a:t>With whom can students share their learning?</a:t>
            </a:r>
            <a:endParaRPr sz="3600">
              <a:solidFill>
                <a:schemeClr val="accent2"/>
              </a:solidFill>
            </a:endParaRPr>
          </a:p>
          <a:p>
            <a:pPr marL="1371600" lvl="0" indent="-457200" algn="l" rtl="0">
              <a:lnSpc>
                <a:spcPct val="150000"/>
              </a:lnSpc>
              <a:spcBef>
                <a:spcPts val="1000"/>
              </a:spcBef>
              <a:spcAft>
                <a:spcPts val="0"/>
              </a:spcAft>
              <a:buClr>
                <a:schemeClr val="accent2"/>
              </a:buClr>
              <a:buSzPts val="3600"/>
              <a:buChar char="•"/>
            </a:pPr>
            <a:r>
              <a:rPr lang="en-US" sz="3600">
                <a:solidFill>
                  <a:schemeClr val="accent2"/>
                </a:solidFill>
              </a:rPr>
              <a:t>Classmates</a:t>
            </a:r>
            <a:endParaRPr sz="3600">
              <a:solidFill>
                <a:schemeClr val="accent2"/>
              </a:solidFill>
            </a:endParaRPr>
          </a:p>
          <a:p>
            <a:pPr marL="1371600" lvl="0" indent="-457200" algn="l" rtl="0">
              <a:lnSpc>
                <a:spcPct val="150000"/>
              </a:lnSpc>
              <a:spcBef>
                <a:spcPts val="0"/>
              </a:spcBef>
              <a:spcAft>
                <a:spcPts val="0"/>
              </a:spcAft>
              <a:buClr>
                <a:schemeClr val="accent2"/>
              </a:buClr>
              <a:buSzPts val="3600"/>
              <a:buChar char="•"/>
            </a:pPr>
            <a:r>
              <a:rPr lang="en-US" sz="3600">
                <a:solidFill>
                  <a:schemeClr val="accent2"/>
                </a:solidFill>
              </a:rPr>
              <a:t>Other adults in the school or outside guests</a:t>
            </a:r>
            <a:endParaRPr sz="3600">
              <a:solidFill>
                <a:schemeClr val="accent2"/>
              </a:solidFill>
            </a:endParaRPr>
          </a:p>
          <a:p>
            <a:pPr marL="1371600" lvl="0" indent="-457200" algn="l" rtl="0">
              <a:lnSpc>
                <a:spcPct val="150000"/>
              </a:lnSpc>
              <a:spcBef>
                <a:spcPts val="0"/>
              </a:spcBef>
              <a:spcAft>
                <a:spcPts val="0"/>
              </a:spcAft>
              <a:buClr>
                <a:schemeClr val="accent2"/>
              </a:buClr>
              <a:buSzPts val="3600"/>
              <a:buChar char="•"/>
            </a:pPr>
            <a:r>
              <a:rPr lang="en-US" sz="3600">
                <a:solidFill>
                  <a:schemeClr val="accent2"/>
                </a:solidFill>
              </a:rPr>
              <a:t>Professionals in the field</a:t>
            </a:r>
            <a:endParaRPr sz="3600">
              <a:solidFill>
                <a:schemeClr val="accent2"/>
              </a:solidFill>
            </a:endParaRPr>
          </a:p>
          <a:p>
            <a:pPr marL="1371600" lvl="0" indent="-457200" algn="l" rtl="0">
              <a:lnSpc>
                <a:spcPct val="150000"/>
              </a:lnSpc>
              <a:spcBef>
                <a:spcPts val="0"/>
              </a:spcBef>
              <a:spcAft>
                <a:spcPts val="0"/>
              </a:spcAft>
              <a:buClr>
                <a:schemeClr val="accent2"/>
              </a:buClr>
              <a:buSzPts val="3600"/>
              <a:buChar char="•"/>
            </a:pPr>
            <a:r>
              <a:rPr lang="en-US" sz="3600">
                <a:solidFill>
                  <a:schemeClr val="accent2"/>
                </a:solidFill>
              </a:rPr>
              <a:t>The identified user or audience</a:t>
            </a:r>
            <a:endParaRPr sz="3600">
              <a:solidFill>
                <a:schemeClr val="accent2"/>
              </a:solidFill>
            </a:endParaRPr>
          </a:p>
        </p:txBody>
      </p:sp>
      <p:sp>
        <p:nvSpPr>
          <p:cNvPr id="460" name="Google Shape;460;g16ab48f25fb_1_287"/>
          <p:cNvSpPr txBox="1"/>
          <p:nvPr/>
        </p:nvSpPr>
        <p:spPr>
          <a:xfrm>
            <a:off x="0" y="5715000"/>
            <a:ext cx="121920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latin typeface="Times New Roman"/>
                <a:ea typeface="Times New Roman"/>
                <a:cs typeface="Times New Roman"/>
                <a:sym typeface="Times New Roman"/>
              </a:rPr>
              <a:t>Sharing can be in-person or virtual,</a:t>
            </a:r>
            <a:endParaRPr sz="2500" b="1">
              <a:latin typeface="Times New Roman"/>
              <a:ea typeface="Times New Roman"/>
              <a:cs typeface="Times New Roman"/>
              <a:sym typeface="Times New Roman"/>
            </a:endParaRPr>
          </a:p>
          <a:p>
            <a:pPr marL="0" lvl="0" indent="0" algn="ctr" rtl="0">
              <a:spcBef>
                <a:spcPts val="0"/>
              </a:spcBef>
              <a:spcAft>
                <a:spcPts val="0"/>
              </a:spcAft>
              <a:buNone/>
            </a:pPr>
            <a:r>
              <a:rPr lang="en-US" sz="2500" b="1">
                <a:latin typeface="Times New Roman"/>
                <a:ea typeface="Times New Roman"/>
                <a:cs typeface="Times New Roman"/>
                <a:sym typeface="Times New Roman"/>
              </a:rPr>
              <a:t>synchronous or asynchronous! </a:t>
            </a:r>
            <a:endParaRPr sz="2500" b="1">
              <a:latin typeface="Times New Roman"/>
              <a:ea typeface="Times New Roman"/>
              <a:cs typeface="Times New Roman"/>
              <a:sym typeface="Times New Roman"/>
            </a:endParaRPr>
          </a:p>
          <a:p>
            <a:pPr marL="0" lvl="0" indent="0" algn="ctr" rtl="0">
              <a:spcBef>
                <a:spcPts val="0"/>
              </a:spcBef>
              <a:spcAft>
                <a:spcPts val="0"/>
              </a:spcAft>
              <a:buNone/>
            </a:pPr>
            <a:endParaRPr sz="3000" b="1">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16ab48f25fb_1_294"/>
          <p:cNvSpPr txBox="1"/>
          <p:nvPr/>
        </p:nvSpPr>
        <p:spPr>
          <a:xfrm>
            <a:off x="9651350" y="5822600"/>
            <a:ext cx="2152800" cy="79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400" b="1">
                <a:solidFill>
                  <a:srgbClr val="003B71"/>
                </a:solidFill>
                <a:latin typeface="Times New Roman"/>
                <a:ea typeface="Times New Roman"/>
                <a:cs typeface="Times New Roman"/>
                <a:sym typeface="Times New Roman"/>
              </a:rPr>
              <a:t>Step 5</a:t>
            </a:r>
            <a:endParaRPr/>
          </a:p>
        </p:txBody>
      </p:sp>
      <p:sp>
        <p:nvSpPr>
          <p:cNvPr id="466" name="Google Shape;466;g16ab48f25fb_1_294"/>
          <p:cNvSpPr txBox="1">
            <a:spLocks noGrp="1"/>
          </p:cNvSpPr>
          <p:nvPr>
            <p:ph type="title"/>
          </p:nvPr>
        </p:nvSpPr>
        <p:spPr>
          <a:xfrm>
            <a:off x="990600" y="603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Student Sharing Example</a:t>
            </a:r>
            <a:endParaRPr sz="5500"/>
          </a:p>
        </p:txBody>
      </p:sp>
      <p:sp>
        <p:nvSpPr>
          <p:cNvPr id="467" name="Google Shape;467;g16ab48f25fb_1_294"/>
          <p:cNvSpPr txBox="1"/>
          <p:nvPr/>
        </p:nvSpPr>
        <p:spPr>
          <a:xfrm>
            <a:off x="0" y="2049863"/>
            <a:ext cx="12192000" cy="310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b="1">
                <a:solidFill>
                  <a:schemeClr val="dk1"/>
                </a:solidFill>
                <a:latin typeface="Times New Roman"/>
                <a:ea typeface="Times New Roman"/>
                <a:cs typeface="Times New Roman"/>
                <a:sym typeface="Times New Roman"/>
              </a:rPr>
              <a:t>How can we improve something about middle school so that it will be a great experience for all students and persuade school leaders why they should make a change?</a:t>
            </a:r>
            <a:endParaRPr sz="4000" b="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3000" b="1">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16ab48f25fb_1_36"/>
          <p:cNvSpPr txBox="1">
            <a:spLocks noGrp="1"/>
          </p:cNvSpPr>
          <p:nvPr>
            <p:ph type="title"/>
          </p:nvPr>
        </p:nvSpPr>
        <p:spPr>
          <a:xfrm>
            <a:off x="420050" y="365125"/>
            <a:ext cx="11376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sz="4200" dirty="0"/>
              <a:t>What experiences do we want for ALL students</a:t>
            </a:r>
            <a:r>
              <a:rPr lang="en-US" sz="4200" dirty="0" smtClean="0"/>
              <a:t>? (2 of 2)</a:t>
            </a:r>
            <a:endParaRPr sz="4200" dirty="0"/>
          </a:p>
        </p:txBody>
      </p:sp>
      <p:pic>
        <p:nvPicPr>
          <p:cNvPr id="173" name="Google Shape;173;g16ab48f25fb_1_36" descr="picture of small child walking&#10;" title="Child Walking"/>
          <p:cNvPicPr preferRelativeResize="0"/>
          <p:nvPr/>
        </p:nvPicPr>
        <p:blipFill rotWithShape="1">
          <a:blip r:embed="rId3">
            <a:alphaModFix/>
          </a:blip>
          <a:srcRect/>
          <a:stretch/>
        </p:blipFill>
        <p:spPr>
          <a:xfrm>
            <a:off x="3429739" y="3075189"/>
            <a:ext cx="1497000" cy="2108965"/>
          </a:xfrm>
          <a:prstGeom prst="rect">
            <a:avLst/>
          </a:prstGeom>
          <a:noFill/>
          <a:ln w="57150" cap="flat" cmpd="sng">
            <a:solidFill>
              <a:srgbClr val="000000"/>
            </a:solidFill>
            <a:prstDash val="solid"/>
            <a:round/>
            <a:headEnd type="none" w="sm" len="sm"/>
            <a:tailEnd type="none" w="sm" len="sm"/>
          </a:ln>
        </p:spPr>
      </p:pic>
      <p:pic>
        <p:nvPicPr>
          <p:cNvPr id="174" name="Google Shape;174;g16ab48f25fb_1_36" descr="Picture of a large child walking" title="Large Child"/>
          <p:cNvPicPr preferRelativeResize="0"/>
          <p:nvPr/>
        </p:nvPicPr>
        <p:blipFill rotWithShape="1">
          <a:blip r:embed="rId4">
            <a:alphaModFix/>
          </a:blip>
          <a:srcRect t="5078"/>
          <a:stretch/>
        </p:blipFill>
        <p:spPr>
          <a:xfrm>
            <a:off x="7141391" y="2699536"/>
            <a:ext cx="1724012" cy="2610369"/>
          </a:xfrm>
          <a:prstGeom prst="rect">
            <a:avLst/>
          </a:prstGeom>
          <a:noFill/>
          <a:ln w="57150" cap="flat" cmpd="sng">
            <a:solidFill>
              <a:srgbClr val="000000"/>
            </a:solidFill>
            <a:prstDash val="solid"/>
            <a:round/>
            <a:headEnd type="none" w="sm" len="sm"/>
            <a:tailEnd type="none" w="sm" len="sm"/>
          </a:ln>
        </p:spPr>
      </p:pic>
      <p:sp>
        <p:nvSpPr>
          <p:cNvPr id="175" name="Google Shape;175;g16ab48f25fb_1_36" descr="PIcture of an arrow&#10;"/>
          <p:cNvSpPr/>
          <p:nvPr/>
        </p:nvSpPr>
        <p:spPr>
          <a:xfrm>
            <a:off x="5529952" y="3438721"/>
            <a:ext cx="1156800" cy="915600"/>
          </a:xfrm>
          <a:prstGeom prst="rightArrow">
            <a:avLst>
              <a:gd name="adj1" fmla="val 50000"/>
              <a:gd name="adj2" fmla="val 50000"/>
            </a:avLst>
          </a:prstGeom>
          <a:solidFill>
            <a:srgbClr val="FFC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7" name="Google Shape;177;g16ab48f25fb_1_36" descr="Text box: ...To Be Engaged&#10;"/>
          <p:cNvSpPr txBox="1"/>
          <p:nvPr/>
        </p:nvSpPr>
        <p:spPr>
          <a:xfrm>
            <a:off x="986700" y="1691125"/>
            <a:ext cx="1976100" cy="831300"/>
          </a:xfrm>
          <a:prstGeom prst="rect">
            <a:avLst/>
          </a:prstGeom>
          <a:solidFill>
            <a:srgbClr val="003B7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chemeClr val="lt1"/>
              </a:solidFill>
              <a:latin typeface="Times New Roman"/>
              <a:ea typeface="Times New Roman"/>
              <a:cs typeface="Times New Roman"/>
              <a:sym typeface="Times New Roman"/>
            </a:endParaRPr>
          </a:p>
          <a:p>
            <a:pPr marL="0" lvl="0" indent="0" algn="l" rtl="0">
              <a:spcBef>
                <a:spcPts val="0"/>
              </a:spcBef>
              <a:spcAft>
                <a:spcPts val="0"/>
              </a:spcAft>
              <a:buNone/>
            </a:pPr>
            <a:r>
              <a:rPr lang="en-US" b="1">
                <a:solidFill>
                  <a:schemeClr val="lt1"/>
                </a:solidFill>
                <a:latin typeface="Times New Roman"/>
                <a:ea typeface="Times New Roman"/>
                <a:cs typeface="Times New Roman"/>
                <a:sym typeface="Times New Roman"/>
              </a:rPr>
              <a:t>…TO BE ENGAGED.</a:t>
            </a:r>
            <a:endParaRPr b="1">
              <a:solidFill>
                <a:schemeClr val="lt1"/>
              </a:solidFill>
              <a:latin typeface="Times New Roman"/>
              <a:ea typeface="Times New Roman"/>
              <a:cs typeface="Times New Roman"/>
              <a:sym typeface="Times New Roman"/>
            </a:endParaRPr>
          </a:p>
          <a:p>
            <a:pPr marL="0" lvl="0" indent="0" algn="l" rtl="0">
              <a:spcBef>
                <a:spcPts val="0"/>
              </a:spcBef>
              <a:spcAft>
                <a:spcPts val="0"/>
              </a:spcAft>
              <a:buNone/>
            </a:pPr>
            <a:endParaRPr b="1">
              <a:solidFill>
                <a:schemeClr val="lt1"/>
              </a:solidFill>
              <a:latin typeface="Times New Roman"/>
              <a:ea typeface="Times New Roman"/>
              <a:cs typeface="Times New Roman"/>
              <a:sym typeface="Times New Roman"/>
            </a:endParaRPr>
          </a:p>
        </p:txBody>
      </p:sp>
      <p:sp>
        <p:nvSpPr>
          <p:cNvPr id="178" name="Google Shape;178;g16ab48f25fb_1_36"/>
          <p:cNvSpPr txBox="1"/>
          <p:nvPr/>
        </p:nvSpPr>
        <p:spPr>
          <a:xfrm>
            <a:off x="300350" y="3075200"/>
            <a:ext cx="2771700" cy="615600"/>
          </a:xfrm>
          <a:prstGeom prst="rect">
            <a:avLst/>
          </a:prstGeom>
          <a:solidFill>
            <a:srgbClr val="003B7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lt1"/>
                </a:solidFill>
                <a:latin typeface="Times New Roman"/>
                <a:ea typeface="Times New Roman"/>
                <a:cs typeface="Times New Roman"/>
                <a:sym typeface="Times New Roman"/>
              </a:rPr>
              <a:t>…TO DO RELEVANT WORK THAT MATTERS TO THEM.</a:t>
            </a:r>
            <a:endParaRPr b="1">
              <a:solidFill>
                <a:schemeClr val="lt1"/>
              </a:solidFill>
              <a:latin typeface="Times New Roman"/>
              <a:ea typeface="Times New Roman"/>
              <a:cs typeface="Times New Roman"/>
              <a:sym typeface="Times New Roman"/>
            </a:endParaRPr>
          </a:p>
        </p:txBody>
      </p:sp>
      <p:sp>
        <p:nvSpPr>
          <p:cNvPr id="179" name="Google Shape;179;g16ab48f25fb_1_36"/>
          <p:cNvSpPr txBox="1"/>
          <p:nvPr/>
        </p:nvSpPr>
        <p:spPr>
          <a:xfrm>
            <a:off x="537950" y="4354325"/>
            <a:ext cx="2296500" cy="831300"/>
          </a:xfrm>
          <a:prstGeom prst="rect">
            <a:avLst/>
          </a:prstGeom>
          <a:solidFill>
            <a:srgbClr val="003B7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lt1"/>
                </a:solidFill>
                <a:latin typeface="Times New Roman"/>
                <a:ea typeface="Times New Roman"/>
                <a:cs typeface="Times New Roman"/>
                <a:sym typeface="Times New Roman"/>
              </a:rPr>
              <a:t>…TO DISCUSS AND SHARE THE WHY OF WHAT THEY LEARNED.</a:t>
            </a:r>
            <a:endParaRPr b="1">
              <a:solidFill>
                <a:schemeClr val="lt1"/>
              </a:solidFill>
              <a:latin typeface="Times New Roman"/>
              <a:ea typeface="Times New Roman"/>
              <a:cs typeface="Times New Roman"/>
              <a:sym typeface="Times New Roman"/>
            </a:endParaRPr>
          </a:p>
        </p:txBody>
      </p:sp>
      <p:sp>
        <p:nvSpPr>
          <p:cNvPr id="180" name="Google Shape;180;g16ab48f25fb_1_36"/>
          <p:cNvSpPr txBox="1"/>
          <p:nvPr/>
        </p:nvSpPr>
        <p:spPr>
          <a:xfrm>
            <a:off x="259575" y="5752550"/>
            <a:ext cx="2136600" cy="831300"/>
          </a:xfrm>
          <a:prstGeom prst="rect">
            <a:avLst/>
          </a:prstGeom>
          <a:solidFill>
            <a:srgbClr val="003B7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chemeClr val="lt1"/>
                </a:solidFill>
                <a:latin typeface="Times New Roman"/>
                <a:ea typeface="Times New Roman"/>
                <a:cs typeface="Times New Roman"/>
                <a:sym typeface="Times New Roman"/>
              </a:rPr>
              <a:t>…TO RECOGNIZE STRENGTHS AND SUCCESSES.</a:t>
            </a:r>
            <a:endParaRPr b="1">
              <a:solidFill>
                <a:schemeClr val="lt1"/>
              </a:solidFill>
              <a:latin typeface="Times New Roman"/>
              <a:ea typeface="Times New Roman"/>
              <a:cs typeface="Times New Roman"/>
              <a:sym typeface="Times New Roman"/>
            </a:endParaRPr>
          </a:p>
        </p:txBody>
      </p:sp>
      <p:sp>
        <p:nvSpPr>
          <p:cNvPr id="181" name="Google Shape;181;g16ab48f25fb_1_36"/>
          <p:cNvSpPr txBox="1"/>
          <p:nvPr/>
        </p:nvSpPr>
        <p:spPr>
          <a:xfrm>
            <a:off x="8906225" y="1475725"/>
            <a:ext cx="2599800" cy="1046700"/>
          </a:xfrm>
          <a:prstGeom prst="rect">
            <a:avLst/>
          </a:prstGeom>
          <a:solidFill>
            <a:srgbClr val="003B7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chemeClr val="lt1"/>
                </a:solidFill>
                <a:latin typeface="Times New Roman"/>
                <a:ea typeface="Times New Roman"/>
                <a:cs typeface="Times New Roman"/>
                <a:sym typeface="Times New Roman"/>
              </a:rPr>
              <a:t>…TO MAKE MAKE AN IMPACT ON THEIR SCHOOL, WORLD, HOME, OR COMMUNITY.</a:t>
            </a:r>
            <a:endParaRPr b="1">
              <a:solidFill>
                <a:schemeClr val="lt1"/>
              </a:solidFill>
              <a:latin typeface="Times New Roman"/>
              <a:ea typeface="Times New Roman"/>
              <a:cs typeface="Times New Roman"/>
              <a:sym typeface="Times New Roman"/>
            </a:endParaRPr>
          </a:p>
        </p:txBody>
      </p:sp>
      <p:sp>
        <p:nvSpPr>
          <p:cNvPr id="182" name="Google Shape;182;g16ab48f25fb_1_36"/>
          <p:cNvSpPr txBox="1"/>
          <p:nvPr/>
        </p:nvSpPr>
        <p:spPr>
          <a:xfrm>
            <a:off x="9565550" y="3075200"/>
            <a:ext cx="2296500" cy="615600"/>
          </a:xfrm>
          <a:prstGeom prst="rect">
            <a:avLst/>
          </a:prstGeom>
          <a:solidFill>
            <a:srgbClr val="003B7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chemeClr val="lt1"/>
                </a:solidFill>
                <a:latin typeface="Times New Roman"/>
                <a:ea typeface="Times New Roman"/>
                <a:cs typeface="Times New Roman"/>
                <a:sym typeface="Times New Roman"/>
              </a:rPr>
              <a:t>…TO COLLABORATE WITH PEERS.</a:t>
            </a:r>
            <a:endParaRPr b="1">
              <a:solidFill>
                <a:schemeClr val="lt1"/>
              </a:solidFill>
              <a:latin typeface="Times New Roman"/>
              <a:ea typeface="Times New Roman"/>
              <a:cs typeface="Times New Roman"/>
              <a:sym typeface="Times New Roman"/>
            </a:endParaRPr>
          </a:p>
        </p:txBody>
      </p:sp>
      <p:sp>
        <p:nvSpPr>
          <p:cNvPr id="183" name="Google Shape;183;g16ab48f25fb_1_36"/>
          <p:cNvSpPr txBox="1"/>
          <p:nvPr/>
        </p:nvSpPr>
        <p:spPr>
          <a:xfrm>
            <a:off x="9050650" y="4306025"/>
            <a:ext cx="2599800" cy="831300"/>
          </a:xfrm>
          <a:prstGeom prst="rect">
            <a:avLst/>
          </a:prstGeom>
          <a:solidFill>
            <a:srgbClr val="003B7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chemeClr val="lt1"/>
                </a:solidFill>
                <a:latin typeface="Times New Roman"/>
                <a:ea typeface="Times New Roman"/>
                <a:cs typeface="Times New Roman"/>
                <a:sym typeface="Times New Roman"/>
              </a:rPr>
              <a:t>…TO DEVELOP TRANSFERABLE SKILLS FOR SUCCESS.</a:t>
            </a:r>
            <a:endParaRPr b="1">
              <a:solidFill>
                <a:schemeClr val="lt1"/>
              </a:solidFill>
              <a:latin typeface="Times New Roman"/>
              <a:ea typeface="Times New Roman"/>
              <a:cs typeface="Times New Roman"/>
              <a:sym typeface="Times New Roman"/>
            </a:endParaRPr>
          </a:p>
        </p:txBody>
      </p:sp>
      <p:sp>
        <p:nvSpPr>
          <p:cNvPr id="184" name="Google Shape;184;g16ab48f25fb_1_36"/>
          <p:cNvSpPr txBox="1"/>
          <p:nvPr/>
        </p:nvSpPr>
        <p:spPr>
          <a:xfrm>
            <a:off x="9413900" y="5752550"/>
            <a:ext cx="2599800" cy="831300"/>
          </a:xfrm>
          <a:prstGeom prst="rect">
            <a:avLst/>
          </a:prstGeom>
          <a:solidFill>
            <a:srgbClr val="003B7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chemeClr val="lt1"/>
                </a:solidFill>
                <a:latin typeface="Times New Roman"/>
                <a:ea typeface="Times New Roman"/>
                <a:cs typeface="Times New Roman"/>
                <a:sym typeface="Times New Roman"/>
              </a:rPr>
              <a:t>…TO THINK DEEPLY ABOUT WHAT THEY ARE LEARNING.</a:t>
            </a:r>
            <a:endParaRPr b="1">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10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fade">
                                      <p:cBhvr>
                                        <p:cTn id="17" dur="1000"/>
                                        <p:tgtEl>
                                          <p:spTgt spid="1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fade">
                                      <p:cBhvr>
                                        <p:cTn id="22" dur="1000"/>
                                        <p:tgtEl>
                                          <p:spTgt spid="1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1"/>
                                        </p:tgtEl>
                                        <p:attrNameLst>
                                          <p:attrName>style.visibility</p:attrName>
                                        </p:attrNameLst>
                                      </p:cBhvr>
                                      <p:to>
                                        <p:strVal val="visible"/>
                                      </p:to>
                                    </p:set>
                                    <p:animEffect transition="in" filter="fade">
                                      <p:cBhvr>
                                        <p:cTn id="27" dur="1000"/>
                                        <p:tgtEl>
                                          <p:spTgt spid="18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2"/>
                                        </p:tgtEl>
                                        <p:attrNameLst>
                                          <p:attrName>style.visibility</p:attrName>
                                        </p:attrNameLst>
                                      </p:cBhvr>
                                      <p:to>
                                        <p:strVal val="visible"/>
                                      </p:to>
                                    </p:set>
                                    <p:animEffect transition="in" filter="fade">
                                      <p:cBhvr>
                                        <p:cTn id="32" dur="1000"/>
                                        <p:tgtEl>
                                          <p:spTgt spid="1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3"/>
                                        </p:tgtEl>
                                        <p:attrNameLst>
                                          <p:attrName>style.visibility</p:attrName>
                                        </p:attrNameLst>
                                      </p:cBhvr>
                                      <p:to>
                                        <p:strVal val="visible"/>
                                      </p:to>
                                    </p:set>
                                    <p:animEffect transition="in" filter="fade">
                                      <p:cBhvr>
                                        <p:cTn id="37" dur="1000"/>
                                        <p:tgtEl>
                                          <p:spTgt spid="18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4"/>
                                        </p:tgtEl>
                                        <p:attrNameLst>
                                          <p:attrName>style.visibility</p:attrName>
                                        </p:attrNameLst>
                                      </p:cBhvr>
                                      <p:to>
                                        <p:strVal val="visible"/>
                                      </p:to>
                                    </p:set>
                                    <p:animEffect transition="in" filter="fade">
                                      <p:cBhvr>
                                        <p:cTn id="42"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16ab48f25fb_1_30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INTEGRATION</a:t>
            </a:r>
            <a:endParaRPr/>
          </a:p>
        </p:txBody>
      </p:sp>
      <p:sp>
        <p:nvSpPr>
          <p:cNvPr id="473" name="Google Shape;473;g16ab48f25fb_1_30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FA3"/>
              </a:buClr>
              <a:buSzPts val="2400"/>
              <a:buNone/>
            </a:pPr>
            <a:r>
              <a:rPr lang="en-US"/>
              <a:t>How Project-Based Learning provides a structure for integrating evidence-based literacy instructional practices.</a:t>
            </a:r>
            <a:endParaRPr/>
          </a:p>
        </p:txBody>
      </p:sp>
      <p:sp>
        <p:nvSpPr>
          <p:cNvPr id="474" name="Google Shape;474;g16ab48f25fb_1_300"/>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16ab48f25fb_1_307"/>
          <p:cNvSpPr txBox="1">
            <a:spLocks noGrp="1"/>
          </p:cNvSpPr>
          <p:nvPr>
            <p:ph type="title"/>
          </p:nvPr>
        </p:nvSpPr>
        <p:spPr>
          <a:xfrm>
            <a:off x="944925" y="360474"/>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3B71"/>
              </a:buClr>
              <a:buSzPct val="80000"/>
              <a:buFont typeface="Times New Roman"/>
              <a:buNone/>
            </a:pPr>
            <a:r>
              <a:rPr lang="en-US" sz="5500"/>
              <a:t>What specific skills are needed for </a:t>
            </a:r>
            <a:r>
              <a:rPr lang="en-US" sz="55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each part of the process?</a:t>
            </a:r>
            <a:endParaRPr sz="5500"/>
          </a:p>
        </p:txBody>
      </p:sp>
      <p:sp>
        <p:nvSpPr>
          <p:cNvPr id="480" name="Google Shape;480;g16ab48f25fb_1_307" descr="Down arros"/>
          <p:cNvSpPr/>
          <p:nvPr/>
        </p:nvSpPr>
        <p:spPr>
          <a:xfrm rot="5400000">
            <a:off x="3054702" y="4139921"/>
            <a:ext cx="1156800" cy="915600"/>
          </a:xfrm>
          <a:prstGeom prst="rightArrow">
            <a:avLst>
              <a:gd name="adj1" fmla="val 50000"/>
              <a:gd name="adj2" fmla="val 50000"/>
            </a:avLst>
          </a:prstGeom>
          <a:solidFill>
            <a:srgbClr val="FFC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81" name="Google Shape;481;g16ab48f25fb_1_307" descr="Down arrow"/>
          <p:cNvSpPr/>
          <p:nvPr/>
        </p:nvSpPr>
        <p:spPr>
          <a:xfrm rot="5400000">
            <a:off x="5423752" y="4139921"/>
            <a:ext cx="1156800" cy="915600"/>
          </a:xfrm>
          <a:prstGeom prst="rightArrow">
            <a:avLst>
              <a:gd name="adj1" fmla="val 50000"/>
              <a:gd name="adj2" fmla="val 50000"/>
            </a:avLst>
          </a:prstGeom>
          <a:solidFill>
            <a:srgbClr val="FFC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482" name="Google Shape;482;g16ab48f25fb_1_307" descr="Down arrow"/>
          <p:cNvSpPr/>
          <p:nvPr/>
        </p:nvSpPr>
        <p:spPr>
          <a:xfrm rot="5400000">
            <a:off x="7792802" y="4139921"/>
            <a:ext cx="1156800" cy="915600"/>
          </a:xfrm>
          <a:prstGeom prst="rightArrow">
            <a:avLst>
              <a:gd name="adj1" fmla="val 50000"/>
              <a:gd name="adj2" fmla="val 50000"/>
            </a:avLst>
          </a:prstGeom>
          <a:solidFill>
            <a:srgbClr val="FFC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83" name="Google Shape;483;g16ab48f25fb_1_307" descr="Down arrow"/>
          <p:cNvSpPr/>
          <p:nvPr/>
        </p:nvSpPr>
        <p:spPr>
          <a:xfrm rot="5400000">
            <a:off x="10161852" y="4139921"/>
            <a:ext cx="1156800" cy="915600"/>
          </a:xfrm>
          <a:prstGeom prst="rightArrow">
            <a:avLst>
              <a:gd name="adj1" fmla="val 50000"/>
              <a:gd name="adj2" fmla="val 50000"/>
            </a:avLst>
          </a:prstGeom>
          <a:solidFill>
            <a:srgbClr val="FFC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FFFF"/>
              </a:solidFill>
              <a:latin typeface="Calibri"/>
              <a:ea typeface="Calibri"/>
              <a:cs typeface="Calibri"/>
              <a:sym typeface="Calibri"/>
            </a:endParaRPr>
          </a:p>
        </p:txBody>
      </p:sp>
      <p:sp>
        <p:nvSpPr>
          <p:cNvPr id="484" name="Google Shape;484;g16ab48f25fb_1_307"/>
          <p:cNvSpPr/>
          <p:nvPr/>
        </p:nvSpPr>
        <p:spPr>
          <a:xfrm>
            <a:off x="4877900" y="5417700"/>
            <a:ext cx="2248500" cy="1326000"/>
          </a:xfrm>
          <a:prstGeom prst="roundRect">
            <a:avLst>
              <a:gd name="adj" fmla="val 16667"/>
            </a:avLst>
          </a:prstGeom>
          <a:solidFill>
            <a:schemeClr val="lt2"/>
          </a:solidFill>
          <a:ln w="28575" cap="flat" cmpd="sng">
            <a:solidFill>
              <a:srgbClr val="0F150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latin typeface="Times New Roman"/>
                <a:ea typeface="Times New Roman"/>
                <a:cs typeface="Times New Roman"/>
                <a:sym typeface="Times New Roman"/>
              </a:rPr>
              <a:t>Research, analysis, synthesis, word choice, tone, etc.</a:t>
            </a:r>
            <a:endParaRPr sz="1700">
              <a:latin typeface="Times New Roman"/>
              <a:ea typeface="Times New Roman"/>
              <a:cs typeface="Times New Roman"/>
              <a:sym typeface="Times New Roman"/>
            </a:endParaRPr>
          </a:p>
        </p:txBody>
      </p:sp>
      <p:sp>
        <p:nvSpPr>
          <p:cNvPr id="485" name="Google Shape;485;g16ab48f25fb_1_307"/>
          <p:cNvSpPr/>
          <p:nvPr/>
        </p:nvSpPr>
        <p:spPr>
          <a:xfrm>
            <a:off x="2508850" y="5417700"/>
            <a:ext cx="2248500" cy="1326000"/>
          </a:xfrm>
          <a:prstGeom prst="roundRect">
            <a:avLst>
              <a:gd name="adj" fmla="val 16667"/>
            </a:avLst>
          </a:prstGeom>
          <a:solidFill>
            <a:schemeClr val="lt2"/>
          </a:solidFill>
          <a:ln w="28575" cap="flat" cmpd="sng">
            <a:solidFill>
              <a:srgbClr val="0F150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latin typeface="Times New Roman"/>
                <a:ea typeface="Times New Roman"/>
                <a:cs typeface="Times New Roman"/>
                <a:sym typeface="Times New Roman"/>
              </a:rPr>
              <a:t>Comprehension, interdisciplinary literacy, etc.</a:t>
            </a:r>
            <a:endParaRPr sz="1700">
              <a:latin typeface="Times New Roman"/>
              <a:ea typeface="Times New Roman"/>
              <a:cs typeface="Times New Roman"/>
              <a:sym typeface="Times New Roman"/>
            </a:endParaRPr>
          </a:p>
        </p:txBody>
      </p:sp>
      <p:sp>
        <p:nvSpPr>
          <p:cNvPr id="486" name="Google Shape;486;g16ab48f25fb_1_307"/>
          <p:cNvSpPr/>
          <p:nvPr/>
        </p:nvSpPr>
        <p:spPr>
          <a:xfrm>
            <a:off x="7246950" y="5417700"/>
            <a:ext cx="2248500" cy="1326000"/>
          </a:xfrm>
          <a:prstGeom prst="roundRect">
            <a:avLst>
              <a:gd name="adj" fmla="val 16667"/>
            </a:avLst>
          </a:prstGeom>
          <a:solidFill>
            <a:schemeClr val="lt2"/>
          </a:solidFill>
          <a:ln w="28575" cap="flat" cmpd="sng">
            <a:solidFill>
              <a:srgbClr val="0F150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latin typeface="Times New Roman"/>
                <a:ea typeface="Times New Roman"/>
                <a:cs typeface="Times New Roman"/>
                <a:sym typeface="Times New Roman"/>
              </a:rPr>
              <a:t>Grammar,  mechanics, syntax, word choice, etc.</a:t>
            </a:r>
            <a:endParaRPr sz="1700">
              <a:latin typeface="Times New Roman"/>
              <a:ea typeface="Times New Roman"/>
              <a:cs typeface="Times New Roman"/>
              <a:sym typeface="Times New Roman"/>
            </a:endParaRPr>
          </a:p>
        </p:txBody>
      </p:sp>
      <p:sp>
        <p:nvSpPr>
          <p:cNvPr id="487" name="Google Shape;487;g16ab48f25fb_1_307"/>
          <p:cNvSpPr/>
          <p:nvPr/>
        </p:nvSpPr>
        <p:spPr>
          <a:xfrm>
            <a:off x="9641500" y="5417700"/>
            <a:ext cx="2248500" cy="1326000"/>
          </a:xfrm>
          <a:prstGeom prst="roundRect">
            <a:avLst>
              <a:gd name="adj" fmla="val 16667"/>
            </a:avLst>
          </a:prstGeom>
          <a:solidFill>
            <a:schemeClr val="lt2"/>
          </a:solidFill>
          <a:ln w="28575" cap="flat" cmpd="sng">
            <a:solidFill>
              <a:srgbClr val="0F150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latin typeface="Times New Roman"/>
                <a:ea typeface="Times New Roman"/>
                <a:cs typeface="Times New Roman"/>
                <a:sym typeface="Times New Roman"/>
              </a:rPr>
              <a:t>Multimodal presentations, collaboration, etc.</a:t>
            </a:r>
            <a:endParaRPr sz="1700">
              <a:latin typeface="Times New Roman"/>
              <a:ea typeface="Times New Roman"/>
              <a:cs typeface="Times New Roman"/>
              <a:sym typeface="Times New Roman"/>
            </a:endParaRPr>
          </a:p>
        </p:txBody>
      </p:sp>
      <p:graphicFrame>
        <p:nvGraphicFramePr>
          <p:cNvPr id="488" name="Google Shape;488;g16ab48f25fb_1_307" descr="Chart on What specific skills are needed for each part of the process?"/>
          <p:cNvGraphicFramePr/>
          <p:nvPr>
            <p:extLst>
              <p:ext uri="{D42A27DB-BD31-4B8C-83A1-F6EECF244321}">
                <p14:modId xmlns:p14="http://schemas.microsoft.com/office/powerpoint/2010/main" val="2234860231"/>
              </p:ext>
            </p:extLst>
          </p:nvPr>
        </p:nvGraphicFramePr>
        <p:xfrm>
          <a:off x="214150" y="1947540"/>
          <a:ext cx="11675875" cy="1810700"/>
        </p:xfrm>
        <a:graphic>
          <a:graphicData uri="http://schemas.openxmlformats.org/drawingml/2006/table">
            <a:tbl>
              <a:tblPr firstRow="1" bandRow="1">
                <a:noFill/>
                <a:tableStyleId>{AE264028-F83B-4F29-B8E8-248ABD5DB9E5}</a:tableStyleId>
              </a:tblPr>
              <a:tblGrid>
                <a:gridCol w="2273550">
                  <a:extLst>
                    <a:ext uri="{9D8B030D-6E8A-4147-A177-3AD203B41FA5}">
                      <a16:colId xmlns:a16="http://schemas.microsoft.com/office/drawing/2014/main" val="20000"/>
                    </a:ext>
                  </a:extLst>
                </a:gridCol>
                <a:gridCol w="2387700">
                  <a:extLst>
                    <a:ext uri="{9D8B030D-6E8A-4147-A177-3AD203B41FA5}">
                      <a16:colId xmlns:a16="http://schemas.microsoft.com/office/drawing/2014/main" val="20001"/>
                    </a:ext>
                  </a:extLst>
                </a:gridCol>
                <a:gridCol w="2387700">
                  <a:extLst>
                    <a:ext uri="{9D8B030D-6E8A-4147-A177-3AD203B41FA5}">
                      <a16:colId xmlns:a16="http://schemas.microsoft.com/office/drawing/2014/main" val="20002"/>
                    </a:ext>
                  </a:extLst>
                </a:gridCol>
                <a:gridCol w="2387700">
                  <a:extLst>
                    <a:ext uri="{9D8B030D-6E8A-4147-A177-3AD203B41FA5}">
                      <a16:colId xmlns:a16="http://schemas.microsoft.com/office/drawing/2014/main" val="20003"/>
                    </a:ext>
                  </a:extLst>
                </a:gridCol>
                <a:gridCol w="2239225">
                  <a:extLst>
                    <a:ext uri="{9D8B030D-6E8A-4147-A177-3AD203B41FA5}">
                      <a16:colId xmlns:a16="http://schemas.microsoft.com/office/drawing/2014/main" val="20004"/>
                    </a:ext>
                  </a:extLst>
                </a:gridCol>
              </a:tblGrid>
              <a:tr h="690225">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Challenge</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Need to Know?</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endParaRPr sz="1100">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Find Information?</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Create/Revise/</a:t>
                      </a:r>
                      <a:endParaRPr>
                        <a:solidFill>
                          <a:srgbClr val="0F150D"/>
                        </a:solidFill>
                        <a:latin typeface="Times New Roman"/>
                        <a:ea typeface="Times New Roman"/>
                        <a:cs typeface="Times New Roman"/>
                        <a:sym typeface="Times New Roman"/>
                      </a:endParaRPr>
                    </a:p>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Refine</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1700">
                          <a:solidFill>
                            <a:srgbClr val="0F150D"/>
                          </a:solidFill>
                          <a:latin typeface="Times New Roman"/>
                          <a:ea typeface="Times New Roman"/>
                          <a:cs typeface="Times New Roman"/>
                          <a:sym typeface="Times New Roman"/>
                        </a:rPr>
                        <a:t>Share Information!</a:t>
                      </a:r>
                      <a:endParaRPr>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1120475">
                <a:tc>
                  <a:txBody>
                    <a:bodyPr/>
                    <a:lstStyle/>
                    <a:p>
                      <a:pPr marL="0" marR="0" lvl="0" indent="0" algn="l" rtl="0">
                        <a:spcBef>
                          <a:spcPts val="0"/>
                        </a:spcBef>
                        <a:spcAft>
                          <a:spcPts val="0"/>
                        </a:spcAft>
                        <a:buNone/>
                      </a:pPr>
                      <a:r>
                        <a:rPr lang="en-US" sz="1450" b="1">
                          <a:solidFill>
                            <a:srgbClr val="0F150D"/>
                          </a:solidFill>
                          <a:latin typeface="Times New Roman"/>
                          <a:ea typeface="Times New Roman"/>
                          <a:cs typeface="Times New Roman"/>
                          <a:sym typeface="Times New Roman"/>
                        </a:rPr>
                        <a:t>How can I convince a school leader to make a change to make school a better place?</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00B5D1"/>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Current regulations? Structures of other middle schools? Existing research on middle school? Etc.</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Interview students and staff members; read, watch, and/or listen to experts discuss school change</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a:solidFill>
                            <a:srgbClr val="0F150D"/>
                          </a:solidFill>
                          <a:latin typeface="Times New Roman"/>
                          <a:ea typeface="Times New Roman"/>
                          <a:cs typeface="Times New Roman"/>
                          <a:sym typeface="Times New Roman"/>
                        </a:rPr>
                        <a:t>Determine presentation format, write first draft, share with friends, receive feedback, make changes</a:t>
                      </a:r>
                      <a:endParaRPr sz="145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None/>
                      </a:pPr>
                      <a:r>
                        <a:rPr lang="en-US" sz="1450" dirty="0">
                          <a:solidFill>
                            <a:srgbClr val="0F150D"/>
                          </a:solidFill>
                          <a:latin typeface="Times New Roman"/>
                          <a:ea typeface="Times New Roman"/>
                          <a:cs typeface="Times New Roman"/>
                          <a:sym typeface="Times New Roman"/>
                        </a:rPr>
                        <a:t>Send the communication or present to a school leader, post reflection about experience on social media</a:t>
                      </a:r>
                      <a:endParaRPr sz="1450" dirty="0">
                        <a:solidFill>
                          <a:srgbClr val="0F150D"/>
                        </a:solidFill>
                        <a:latin typeface="Times New Roman"/>
                        <a:ea typeface="Times New Roman"/>
                        <a:cs typeface="Times New Roman"/>
                        <a:sym typeface="Times New Roman"/>
                      </a:endParaRPr>
                    </a:p>
                  </a:txBody>
                  <a:tcPr marL="91450" marR="91450" marT="34300" marB="343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1000"/>
                                        <p:tgtEl>
                                          <p:spTgt spid="4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5"/>
                                        </p:tgtEl>
                                        <p:attrNameLst>
                                          <p:attrName>style.visibility</p:attrName>
                                        </p:attrNameLst>
                                      </p:cBhvr>
                                      <p:to>
                                        <p:strVal val="visible"/>
                                      </p:to>
                                    </p:set>
                                    <p:animEffect transition="in" filter="fade">
                                      <p:cBhvr>
                                        <p:cTn id="12" dur="1000"/>
                                        <p:tgtEl>
                                          <p:spTgt spid="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4"/>
                                        </p:tgtEl>
                                        <p:attrNameLst>
                                          <p:attrName>style.visibility</p:attrName>
                                        </p:attrNameLst>
                                      </p:cBhvr>
                                      <p:to>
                                        <p:strVal val="visible"/>
                                      </p:to>
                                    </p:set>
                                    <p:animEffect transition="in" filter="fade">
                                      <p:cBhvr>
                                        <p:cTn id="17" dur="1000"/>
                                        <p:tgtEl>
                                          <p:spTgt spid="4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6"/>
                                        </p:tgtEl>
                                        <p:attrNameLst>
                                          <p:attrName>style.visibility</p:attrName>
                                        </p:attrNameLst>
                                      </p:cBhvr>
                                      <p:to>
                                        <p:strVal val="visible"/>
                                      </p:to>
                                    </p:set>
                                    <p:animEffect transition="in" filter="fade">
                                      <p:cBhvr>
                                        <p:cTn id="22" dur="1000"/>
                                        <p:tgtEl>
                                          <p:spTgt spid="4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7"/>
                                        </p:tgtEl>
                                        <p:attrNameLst>
                                          <p:attrName>style.visibility</p:attrName>
                                        </p:attrNameLst>
                                      </p:cBhvr>
                                      <p:to>
                                        <p:strVal val="visible"/>
                                      </p:to>
                                    </p:set>
                                    <p:animEffect transition="in" filter="fade">
                                      <p:cBhvr>
                                        <p:cTn id="27" dur="10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16ab48f25fb_1_32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WHAT DOES THIS LOOK LIKE?</a:t>
            </a:r>
            <a:endParaRPr/>
          </a:p>
        </p:txBody>
      </p:sp>
      <p:sp>
        <p:nvSpPr>
          <p:cNvPr id="494" name="Google Shape;494;g16ab48f25fb_1_32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FA3"/>
              </a:buClr>
              <a:buSzPts val="2400"/>
              <a:buNone/>
            </a:pPr>
            <a:r>
              <a:rPr lang="en-US"/>
              <a:t>What do these research-based practices look like in Project-Based Learning?</a:t>
            </a:r>
            <a:endParaRPr/>
          </a:p>
        </p:txBody>
      </p:sp>
      <p:sp>
        <p:nvSpPr>
          <p:cNvPr id="495" name="Google Shape;495;g16ab48f25fb_1_320"/>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pic>
        <p:nvPicPr>
          <p:cNvPr id="496" name="Google Shape;496;g16ab48f25fb_1_320" descr="VDOE Logo"/>
          <p:cNvPicPr preferRelativeResize="0"/>
          <p:nvPr/>
        </p:nvPicPr>
        <p:blipFill rotWithShape="1">
          <a:blip r:embed="rId3">
            <a:alphaModFix/>
          </a:blip>
          <a:srcRect/>
          <a:stretch/>
        </p:blipFill>
        <p:spPr>
          <a:xfrm>
            <a:off x="309896" y="217955"/>
            <a:ext cx="2531807" cy="84393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16ab48f25fb_1_327"/>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Disciplinary Reading</a:t>
            </a:r>
            <a:endParaRPr/>
          </a:p>
        </p:txBody>
      </p:sp>
      <p:sp>
        <p:nvSpPr>
          <p:cNvPr id="502" name="Google Shape;502;g16ab48f25fb_1_327"/>
          <p:cNvSpPr txBox="1"/>
          <p:nvPr/>
        </p:nvSpPr>
        <p:spPr>
          <a:xfrm>
            <a:off x="826350" y="2137500"/>
            <a:ext cx="96420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Times New Roman"/>
                <a:ea typeface="Times New Roman"/>
                <a:cs typeface="Times New Roman"/>
                <a:sym typeface="Times New Roman"/>
              </a:rPr>
              <a:t>Launch	</a:t>
            </a:r>
            <a:r>
              <a:rPr lang="en-US" sz="2400">
                <a:latin typeface="Times New Roman"/>
                <a:ea typeface="Times New Roman"/>
                <a:cs typeface="Times New Roman"/>
                <a:sym typeface="Times New Roman"/>
              </a:rPr>
              <a:t>Texts that help to activate or build</a:t>
            </a: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			background knowledge during the</a:t>
            </a: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			entry event</a:t>
            </a:r>
            <a:br>
              <a:rPr lang="en-US" sz="2400">
                <a:latin typeface="Times New Roman"/>
                <a:ea typeface="Times New Roman"/>
                <a:cs typeface="Times New Roman"/>
                <a:sym typeface="Times New Roman"/>
              </a:rPr>
            </a:br>
            <a:endParaRPr sz="2400">
              <a:latin typeface="Times New Roman"/>
              <a:ea typeface="Times New Roman"/>
              <a:cs typeface="Times New Roman"/>
              <a:sym typeface="Times New Roman"/>
            </a:endParaRPr>
          </a:p>
          <a:p>
            <a:pPr marL="0" lvl="0" indent="0" algn="l" rtl="0">
              <a:spcBef>
                <a:spcPts val="0"/>
              </a:spcBef>
              <a:spcAft>
                <a:spcPts val="0"/>
              </a:spcAft>
              <a:buNone/>
            </a:pPr>
            <a:r>
              <a:rPr lang="en-US" sz="2400" b="1">
                <a:latin typeface="Times New Roman"/>
                <a:ea typeface="Times New Roman"/>
                <a:cs typeface="Times New Roman"/>
                <a:sym typeface="Times New Roman"/>
              </a:rPr>
              <a:t>Source		</a:t>
            </a:r>
            <a:r>
              <a:rPr lang="en-US" sz="2400">
                <a:latin typeface="Times New Roman"/>
                <a:ea typeface="Times New Roman"/>
                <a:cs typeface="Times New Roman"/>
                <a:sym typeface="Times New Roman"/>
              </a:rPr>
              <a:t>Texts that support students learning</a:t>
            </a: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			about content that is essential to the </a:t>
            </a: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			topic of their projects</a:t>
            </a:r>
            <a:endParaRPr sz="2400">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US" sz="2400" b="1">
                <a:latin typeface="Times New Roman"/>
                <a:ea typeface="Times New Roman"/>
                <a:cs typeface="Times New Roman"/>
                <a:sym typeface="Times New Roman"/>
              </a:rPr>
              <a:t>Mentor	</a:t>
            </a:r>
            <a:r>
              <a:rPr lang="en-US" sz="2400">
                <a:latin typeface="Times New Roman"/>
                <a:ea typeface="Times New Roman"/>
                <a:cs typeface="Times New Roman"/>
                <a:sym typeface="Times New Roman"/>
              </a:rPr>
              <a:t>Texts that serve as examples of how</a:t>
            </a: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			real-world practitioners convey</a:t>
            </a: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			their ideas</a:t>
            </a:r>
            <a:endParaRPr sz="2400">
              <a:latin typeface="Times New Roman"/>
              <a:ea typeface="Times New Roman"/>
              <a:cs typeface="Times New Roman"/>
              <a:sym typeface="Times New Roman"/>
            </a:endParaRPr>
          </a:p>
        </p:txBody>
      </p:sp>
      <p:pic>
        <p:nvPicPr>
          <p:cNvPr id="503" name="Google Shape;503;g16ab48f25fb_1_327" descr="clipart of podcast" title="clipart of podcast"/>
          <p:cNvPicPr preferRelativeResize="0"/>
          <p:nvPr/>
        </p:nvPicPr>
        <p:blipFill>
          <a:blip r:embed="rId3">
            <a:alphaModFix/>
          </a:blip>
          <a:stretch>
            <a:fillRect/>
          </a:stretch>
        </p:blipFill>
        <p:spPr>
          <a:xfrm rot="874846">
            <a:off x="7157303" y="2459859"/>
            <a:ext cx="1456667" cy="1320882"/>
          </a:xfrm>
          <a:prstGeom prst="rect">
            <a:avLst/>
          </a:prstGeom>
          <a:noFill/>
          <a:ln>
            <a:noFill/>
          </a:ln>
        </p:spPr>
      </p:pic>
      <p:pic>
        <p:nvPicPr>
          <p:cNvPr id="504" name="Google Shape;504;g16ab48f25fb_1_327" descr="Picture of an inforgraph&#10;" title="Clipart Infograph"/>
          <p:cNvPicPr preferRelativeResize="0"/>
          <p:nvPr/>
        </p:nvPicPr>
        <p:blipFill>
          <a:blip r:embed="rId4">
            <a:alphaModFix/>
          </a:blip>
          <a:stretch>
            <a:fillRect/>
          </a:stretch>
        </p:blipFill>
        <p:spPr>
          <a:xfrm rot="1017145">
            <a:off x="10241001" y="567374"/>
            <a:ext cx="1541545" cy="1035202"/>
          </a:xfrm>
          <a:prstGeom prst="rect">
            <a:avLst/>
          </a:prstGeom>
          <a:noFill/>
          <a:ln>
            <a:noFill/>
          </a:ln>
        </p:spPr>
      </p:pic>
      <p:pic>
        <p:nvPicPr>
          <p:cNvPr id="505" name="Google Shape;505;g16ab48f25fb_1_327" descr="Picture of a book" title="Clipart Book"/>
          <p:cNvPicPr preferRelativeResize="0"/>
          <p:nvPr/>
        </p:nvPicPr>
        <p:blipFill>
          <a:blip r:embed="rId5">
            <a:alphaModFix/>
          </a:blip>
          <a:stretch>
            <a:fillRect/>
          </a:stretch>
        </p:blipFill>
        <p:spPr>
          <a:xfrm rot="-1022286">
            <a:off x="7642132" y="679188"/>
            <a:ext cx="1406263" cy="968749"/>
          </a:xfrm>
          <a:prstGeom prst="rect">
            <a:avLst/>
          </a:prstGeom>
          <a:noFill/>
          <a:ln>
            <a:noFill/>
          </a:ln>
        </p:spPr>
      </p:pic>
      <p:pic>
        <p:nvPicPr>
          <p:cNvPr id="506" name="Google Shape;506;g16ab48f25fb_1_327" descr="Clipart image of a framed picture"/>
          <p:cNvPicPr preferRelativeResize="0"/>
          <p:nvPr/>
        </p:nvPicPr>
        <p:blipFill>
          <a:blip r:embed="rId6">
            <a:alphaModFix/>
          </a:blip>
          <a:stretch>
            <a:fillRect/>
          </a:stretch>
        </p:blipFill>
        <p:spPr>
          <a:xfrm>
            <a:off x="9159475" y="2077675"/>
            <a:ext cx="1277086" cy="1083450"/>
          </a:xfrm>
          <a:prstGeom prst="rect">
            <a:avLst/>
          </a:prstGeom>
          <a:noFill/>
          <a:ln>
            <a:noFill/>
          </a:ln>
        </p:spPr>
      </p:pic>
      <p:pic>
        <p:nvPicPr>
          <p:cNvPr id="507" name="Google Shape;507;g16ab48f25fb_1_327" descr="clipart of person watching video" title="clipart of person watching video"/>
          <p:cNvPicPr preferRelativeResize="0"/>
          <p:nvPr/>
        </p:nvPicPr>
        <p:blipFill rotWithShape="1">
          <a:blip r:embed="rId7">
            <a:alphaModFix/>
          </a:blip>
          <a:srcRect l="12550" t="13688" r="6161"/>
          <a:stretch/>
        </p:blipFill>
        <p:spPr>
          <a:xfrm>
            <a:off x="7521538" y="4168075"/>
            <a:ext cx="1374625" cy="1459739"/>
          </a:xfrm>
          <a:prstGeom prst="rect">
            <a:avLst/>
          </a:prstGeom>
          <a:noFill/>
          <a:ln>
            <a:noFill/>
          </a:ln>
        </p:spPr>
      </p:pic>
      <p:pic>
        <p:nvPicPr>
          <p:cNvPr id="508" name="Google Shape;508;g16ab48f25fb_1_327" descr="clipart of newspaper" title="clipart of newspaper"/>
          <p:cNvPicPr preferRelativeResize="0"/>
          <p:nvPr/>
        </p:nvPicPr>
        <p:blipFill>
          <a:blip r:embed="rId8">
            <a:alphaModFix/>
          </a:blip>
          <a:stretch>
            <a:fillRect/>
          </a:stretch>
        </p:blipFill>
        <p:spPr>
          <a:xfrm>
            <a:off x="9256363" y="3768950"/>
            <a:ext cx="1444600" cy="1083450"/>
          </a:xfrm>
          <a:prstGeom prst="rect">
            <a:avLst/>
          </a:prstGeom>
          <a:noFill/>
          <a:ln>
            <a:noFill/>
          </a:ln>
        </p:spPr>
      </p:pic>
      <p:pic>
        <p:nvPicPr>
          <p:cNvPr id="509" name="Google Shape;509;g16ab48f25fb_1_327" descr="Clipart of a science lab paper "/>
          <p:cNvPicPr preferRelativeResize="0"/>
          <p:nvPr/>
        </p:nvPicPr>
        <p:blipFill rotWithShape="1">
          <a:blip r:embed="rId9">
            <a:alphaModFix/>
          </a:blip>
          <a:srcRect l="9710" t="5523" r="9232" b="4077"/>
          <a:stretch/>
        </p:blipFill>
        <p:spPr>
          <a:xfrm>
            <a:off x="10839250" y="2891862"/>
            <a:ext cx="1075575" cy="1271150"/>
          </a:xfrm>
          <a:prstGeom prst="rect">
            <a:avLst/>
          </a:prstGeom>
          <a:noFill/>
          <a:ln>
            <a:noFill/>
          </a:ln>
        </p:spPr>
      </p:pic>
      <p:pic>
        <p:nvPicPr>
          <p:cNvPr id="510" name="Google Shape;510;g16ab48f25fb_1_327" descr="clipart of graphs" title="clipart of graphs"/>
          <p:cNvPicPr preferRelativeResize="0"/>
          <p:nvPr/>
        </p:nvPicPr>
        <p:blipFill>
          <a:blip r:embed="rId10">
            <a:alphaModFix/>
          </a:blip>
          <a:stretch>
            <a:fillRect/>
          </a:stretch>
        </p:blipFill>
        <p:spPr>
          <a:xfrm>
            <a:off x="11061149" y="4852403"/>
            <a:ext cx="1075575" cy="1149922"/>
          </a:xfrm>
          <a:prstGeom prst="rect">
            <a:avLst/>
          </a:prstGeom>
          <a:noFill/>
          <a:ln>
            <a:noFill/>
          </a:ln>
        </p:spPr>
      </p:pic>
      <p:pic>
        <p:nvPicPr>
          <p:cNvPr id="511" name="Google Shape;511;g16ab48f25fb_1_327" descr="clipart of writing" title="clipart of writing"/>
          <p:cNvPicPr preferRelativeResize="0"/>
          <p:nvPr/>
        </p:nvPicPr>
        <p:blipFill>
          <a:blip r:embed="rId11">
            <a:alphaModFix/>
          </a:blip>
          <a:stretch>
            <a:fillRect/>
          </a:stretch>
        </p:blipFill>
        <p:spPr>
          <a:xfrm>
            <a:off x="7284575" y="5931300"/>
            <a:ext cx="1954425" cy="740975"/>
          </a:xfrm>
          <a:prstGeom prst="rect">
            <a:avLst/>
          </a:prstGeom>
          <a:noFill/>
          <a:ln w="9525" cap="flat" cmpd="sng">
            <a:solidFill>
              <a:srgbClr val="434343"/>
            </a:solidFill>
            <a:prstDash val="solid"/>
            <a:round/>
            <a:headEnd type="none" w="sm" len="sm"/>
            <a:tailEnd type="none" w="sm" len="sm"/>
          </a:ln>
        </p:spPr>
      </p:pic>
      <p:pic>
        <p:nvPicPr>
          <p:cNvPr id="512" name="Google Shape;512;g16ab48f25fb_1_327" descr="clipart of notebook" title="clipart of notebook"/>
          <p:cNvPicPr preferRelativeResize="0"/>
          <p:nvPr/>
        </p:nvPicPr>
        <p:blipFill>
          <a:blip r:embed="rId12">
            <a:alphaModFix/>
          </a:blip>
          <a:stretch>
            <a:fillRect/>
          </a:stretch>
        </p:blipFill>
        <p:spPr>
          <a:xfrm>
            <a:off x="9674475" y="5663900"/>
            <a:ext cx="1149925" cy="11499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16ab48f25fb_1_342"/>
          <p:cNvSpPr txBox="1">
            <a:spLocks noGrp="1"/>
          </p:cNvSpPr>
          <p:nvPr>
            <p:ph type="title"/>
          </p:nvPr>
        </p:nvSpPr>
        <p:spPr>
          <a:xfrm>
            <a:off x="838200" y="365125"/>
            <a:ext cx="112395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4050"/>
              <a:t>Disciplinary Reading: Improving School Example</a:t>
            </a:r>
            <a:endParaRPr sz="4050"/>
          </a:p>
        </p:txBody>
      </p:sp>
      <p:sp>
        <p:nvSpPr>
          <p:cNvPr id="518" name="Google Shape;518;g16ab48f25fb_1_342"/>
          <p:cNvSpPr txBox="1"/>
          <p:nvPr/>
        </p:nvSpPr>
        <p:spPr>
          <a:xfrm>
            <a:off x="826350" y="2137500"/>
            <a:ext cx="62925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Times New Roman"/>
                <a:ea typeface="Times New Roman"/>
                <a:cs typeface="Times New Roman"/>
                <a:sym typeface="Times New Roman"/>
              </a:rPr>
              <a:t>Launch	</a:t>
            </a:r>
            <a:r>
              <a:rPr lang="en-US" sz="2400">
                <a:latin typeface="Times New Roman"/>
                <a:ea typeface="Times New Roman"/>
                <a:cs typeface="Times New Roman"/>
                <a:sym typeface="Times New Roman"/>
              </a:rPr>
              <a:t>Texts that help to activate or build</a:t>
            </a: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			background knowledge during the</a:t>
            </a: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			entry event</a:t>
            </a:r>
            <a:br>
              <a:rPr lang="en-US" sz="2400">
                <a:latin typeface="Times New Roman"/>
                <a:ea typeface="Times New Roman"/>
                <a:cs typeface="Times New Roman"/>
                <a:sym typeface="Times New Roman"/>
              </a:rPr>
            </a:br>
            <a:endParaRPr sz="2400">
              <a:latin typeface="Times New Roman"/>
              <a:ea typeface="Times New Roman"/>
              <a:cs typeface="Times New Roman"/>
              <a:sym typeface="Times New Roman"/>
            </a:endParaRPr>
          </a:p>
          <a:p>
            <a:pPr marL="0" lvl="0" indent="0" algn="l" rtl="0">
              <a:spcBef>
                <a:spcPts val="0"/>
              </a:spcBef>
              <a:spcAft>
                <a:spcPts val="0"/>
              </a:spcAft>
              <a:buNone/>
            </a:pPr>
            <a:r>
              <a:rPr lang="en-US" sz="2400" b="1">
                <a:latin typeface="Times New Roman"/>
                <a:ea typeface="Times New Roman"/>
                <a:cs typeface="Times New Roman"/>
                <a:sym typeface="Times New Roman"/>
              </a:rPr>
              <a:t>Source		</a:t>
            </a:r>
            <a:r>
              <a:rPr lang="en-US" sz="2400">
                <a:latin typeface="Times New Roman"/>
                <a:ea typeface="Times New Roman"/>
                <a:cs typeface="Times New Roman"/>
                <a:sym typeface="Times New Roman"/>
              </a:rPr>
              <a:t>Texts that support students learning</a:t>
            </a: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			about content that is essential to the </a:t>
            </a: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			topic of their projects</a:t>
            </a:r>
            <a:endParaRPr sz="2400">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US" sz="2400" b="1">
                <a:latin typeface="Times New Roman"/>
                <a:ea typeface="Times New Roman"/>
                <a:cs typeface="Times New Roman"/>
                <a:sym typeface="Times New Roman"/>
              </a:rPr>
              <a:t>Mentor	</a:t>
            </a:r>
            <a:r>
              <a:rPr lang="en-US" sz="2400">
                <a:latin typeface="Times New Roman"/>
                <a:ea typeface="Times New Roman"/>
                <a:cs typeface="Times New Roman"/>
                <a:sym typeface="Times New Roman"/>
              </a:rPr>
              <a:t>Texts that serve as examples of how</a:t>
            </a: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			real-world practitioners convey</a:t>
            </a:r>
            <a:br>
              <a:rPr lang="en-US" sz="2400">
                <a:latin typeface="Times New Roman"/>
                <a:ea typeface="Times New Roman"/>
                <a:cs typeface="Times New Roman"/>
                <a:sym typeface="Times New Roman"/>
              </a:rPr>
            </a:br>
            <a:r>
              <a:rPr lang="en-US" sz="2400">
                <a:latin typeface="Times New Roman"/>
                <a:ea typeface="Times New Roman"/>
                <a:cs typeface="Times New Roman"/>
                <a:sym typeface="Times New Roman"/>
              </a:rPr>
              <a:t>			their ideas</a:t>
            </a:r>
            <a:endParaRPr sz="2400">
              <a:latin typeface="Times New Roman"/>
              <a:ea typeface="Times New Roman"/>
              <a:cs typeface="Times New Roman"/>
              <a:sym typeface="Times New Roman"/>
            </a:endParaRPr>
          </a:p>
        </p:txBody>
      </p:sp>
      <p:sp>
        <p:nvSpPr>
          <p:cNvPr id="519" name="Google Shape;519;g16ab48f25fb_1_342"/>
          <p:cNvSpPr txBox="1"/>
          <p:nvPr/>
        </p:nvSpPr>
        <p:spPr>
          <a:xfrm>
            <a:off x="7608150" y="2137500"/>
            <a:ext cx="40749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2"/>
                </a:solidFill>
                <a:latin typeface="Times New Roman"/>
                <a:ea typeface="Times New Roman"/>
                <a:cs typeface="Times New Roman"/>
                <a:sym typeface="Times New Roman"/>
              </a:rPr>
              <a:t>Expectation vs. Reality video</a:t>
            </a:r>
            <a:endParaRPr sz="2400" b="1">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US" sz="2400" b="1">
                <a:solidFill>
                  <a:schemeClr val="dk2"/>
                </a:solidFill>
                <a:latin typeface="Times New Roman"/>
                <a:ea typeface="Times New Roman"/>
                <a:cs typeface="Times New Roman"/>
                <a:sym typeface="Times New Roman"/>
              </a:rPr>
              <a:t>Ted Talk</a:t>
            </a:r>
            <a:endParaRPr sz="2400" b="1">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US" sz="2400" b="1">
                <a:solidFill>
                  <a:schemeClr val="dk2"/>
                </a:solidFill>
                <a:latin typeface="Times New Roman"/>
                <a:ea typeface="Times New Roman"/>
                <a:cs typeface="Times New Roman"/>
                <a:sym typeface="Times New Roman"/>
              </a:rPr>
              <a:t>Student interview transcripts</a:t>
            </a:r>
            <a:endParaRPr sz="24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US" sz="2400" b="1">
                <a:solidFill>
                  <a:schemeClr val="dk2"/>
                </a:solidFill>
                <a:latin typeface="Times New Roman"/>
                <a:ea typeface="Times New Roman"/>
                <a:cs typeface="Times New Roman"/>
                <a:sym typeface="Times New Roman"/>
              </a:rPr>
              <a:t/>
            </a:r>
            <a:br>
              <a:rPr lang="en-US" sz="2400" b="1">
                <a:solidFill>
                  <a:schemeClr val="dk2"/>
                </a:solidFill>
                <a:latin typeface="Times New Roman"/>
                <a:ea typeface="Times New Roman"/>
                <a:cs typeface="Times New Roman"/>
                <a:sym typeface="Times New Roman"/>
              </a:rPr>
            </a:br>
            <a:r>
              <a:rPr lang="en-US" sz="2400" b="1">
                <a:solidFill>
                  <a:schemeClr val="dk2"/>
                </a:solidFill>
                <a:latin typeface="Times New Roman"/>
                <a:ea typeface="Times New Roman"/>
                <a:cs typeface="Times New Roman"/>
                <a:sym typeface="Times New Roman"/>
              </a:rPr>
              <a:t>Articles about middle school</a:t>
            </a:r>
            <a:endParaRPr sz="2400" b="1">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US" sz="2400" b="1">
                <a:solidFill>
                  <a:schemeClr val="dk2"/>
                </a:solidFill>
                <a:latin typeface="Times New Roman"/>
                <a:ea typeface="Times New Roman"/>
                <a:cs typeface="Times New Roman"/>
                <a:sym typeface="Times New Roman"/>
              </a:rPr>
              <a:t>Paired passages</a:t>
            </a:r>
            <a:endParaRPr sz="24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endParaRPr sz="2400" b="1">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endParaRPr sz="2400" b="1">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US" sz="2400" b="1">
                <a:solidFill>
                  <a:schemeClr val="dk2"/>
                </a:solidFill>
                <a:latin typeface="Times New Roman"/>
                <a:ea typeface="Times New Roman"/>
                <a:cs typeface="Times New Roman"/>
                <a:sym typeface="Times New Roman"/>
              </a:rPr>
              <a:t>Ted Talk transcripts</a:t>
            </a:r>
            <a:endParaRPr sz="2400" b="1">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US" sz="2400" b="1">
                <a:solidFill>
                  <a:schemeClr val="dk2"/>
                </a:solidFill>
                <a:latin typeface="Times New Roman"/>
                <a:ea typeface="Times New Roman"/>
                <a:cs typeface="Times New Roman"/>
                <a:sym typeface="Times New Roman"/>
              </a:rPr>
              <a:t>Short documentary</a:t>
            </a:r>
            <a:endParaRPr sz="2400" b="1">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US" sz="2400" b="1">
                <a:solidFill>
                  <a:schemeClr val="dk2"/>
                </a:solidFill>
                <a:latin typeface="Times New Roman"/>
                <a:ea typeface="Times New Roman"/>
                <a:cs typeface="Times New Roman"/>
                <a:sym typeface="Times New Roman"/>
              </a:rPr>
              <a:t>User experience guides</a:t>
            </a:r>
            <a:endParaRPr sz="2400" b="1">
              <a:solidFill>
                <a:schemeClr val="dk2"/>
              </a:solidFill>
              <a:latin typeface="Times New Roman"/>
              <a:ea typeface="Times New Roman"/>
              <a:cs typeface="Times New Roman"/>
              <a:sym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16ab48f25fb_1_348"/>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Authentic Writing Opportunities</a:t>
            </a:r>
            <a:endParaRPr/>
          </a:p>
        </p:txBody>
      </p:sp>
      <p:pic>
        <p:nvPicPr>
          <p:cNvPr id="526" name="Google Shape;526;g16ab48f25fb_1_348" descr="clipart picture of paper" title="clipart picture of paper"/>
          <p:cNvPicPr preferRelativeResize="0"/>
          <p:nvPr/>
        </p:nvPicPr>
        <p:blipFill>
          <a:blip r:embed="rId3">
            <a:alphaModFix/>
          </a:blip>
          <a:stretch>
            <a:fillRect/>
          </a:stretch>
        </p:blipFill>
        <p:spPr>
          <a:xfrm rot="-1531497">
            <a:off x="9289125" y="483775"/>
            <a:ext cx="2217100" cy="2217100"/>
          </a:xfrm>
          <a:prstGeom prst="rect">
            <a:avLst/>
          </a:prstGeom>
          <a:noFill/>
          <a:ln>
            <a:noFill/>
          </a:ln>
        </p:spPr>
      </p:pic>
      <p:pic>
        <p:nvPicPr>
          <p:cNvPr id="527" name="Google Shape;527;g16ab48f25fb_1_348" descr="clipart picture of a pen" title="clipart picture of a pen"/>
          <p:cNvPicPr preferRelativeResize="0"/>
          <p:nvPr/>
        </p:nvPicPr>
        <p:blipFill>
          <a:blip r:embed="rId4">
            <a:alphaModFix/>
          </a:blip>
          <a:stretch>
            <a:fillRect/>
          </a:stretch>
        </p:blipFill>
        <p:spPr>
          <a:xfrm>
            <a:off x="10525275" y="5061526"/>
            <a:ext cx="1431175" cy="1682176"/>
          </a:xfrm>
          <a:prstGeom prst="rect">
            <a:avLst/>
          </a:prstGeom>
          <a:noFill/>
          <a:ln>
            <a:noFill/>
          </a:ln>
        </p:spPr>
      </p:pic>
      <p:pic>
        <p:nvPicPr>
          <p:cNvPr id="528" name="Google Shape;528;g16ab48f25fb_1_348" descr="clipart picture of a pencil" title="clipart picture of a pencil"/>
          <p:cNvPicPr preferRelativeResize="0"/>
          <p:nvPr/>
        </p:nvPicPr>
        <p:blipFill>
          <a:blip r:embed="rId5">
            <a:alphaModFix/>
          </a:blip>
          <a:stretch>
            <a:fillRect/>
          </a:stretch>
        </p:blipFill>
        <p:spPr>
          <a:xfrm rot="-1912231">
            <a:off x="10211710" y="590907"/>
            <a:ext cx="1948855" cy="1015535"/>
          </a:xfrm>
          <a:prstGeom prst="rect">
            <a:avLst/>
          </a:prstGeom>
          <a:noFill/>
          <a:ln>
            <a:noFill/>
          </a:ln>
        </p:spPr>
      </p:pic>
      <p:pic>
        <p:nvPicPr>
          <p:cNvPr id="529" name="Google Shape;529;g16ab48f25fb_1_348" descr="clipart picture of a laptop&#10;" title="clipart picture of a laptop"/>
          <p:cNvPicPr preferRelativeResize="0"/>
          <p:nvPr/>
        </p:nvPicPr>
        <p:blipFill>
          <a:blip r:embed="rId6">
            <a:alphaModFix/>
          </a:blip>
          <a:stretch>
            <a:fillRect/>
          </a:stretch>
        </p:blipFill>
        <p:spPr>
          <a:xfrm>
            <a:off x="7653849" y="5141875"/>
            <a:ext cx="2357328" cy="1326001"/>
          </a:xfrm>
          <a:prstGeom prst="rect">
            <a:avLst/>
          </a:prstGeom>
          <a:noFill/>
          <a:ln>
            <a:noFill/>
          </a:ln>
        </p:spPr>
      </p:pic>
      <p:pic>
        <p:nvPicPr>
          <p:cNvPr id="530" name="Google Shape;530;g16ab48f25fb_1_348" descr="clipart picture of a woman giving a speech" title="clipart picture of a woman giving a speech"/>
          <p:cNvPicPr preferRelativeResize="0"/>
          <p:nvPr/>
        </p:nvPicPr>
        <p:blipFill>
          <a:blip r:embed="rId7">
            <a:alphaModFix/>
          </a:blip>
          <a:stretch>
            <a:fillRect/>
          </a:stretch>
        </p:blipFill>
        <p:spPr>
          <a:xfrm>
            <a:off x="7752375" y="2468450"/>
            <a:ext cx="1682175" cy="1682175"/>
          </a:xfrm>
          <a:prstGeom prst="rect">
            <a:avLst/>
          </a:prstGeom>
          <a:noFill/>
          <a:ln>
            <a:noFill/>
          </a:ln>
        </p:spPr>
      </p:pic>
      <p:pic>
        <p:nvPicPr>
          <p:cNvPr id="531" name="Google Shape;531;g16ab48f25fb_1_348" descr="clipart picture of a newspaper" title="clipart picture of a newspaper"/>
          <p:cNvPicPr preferRelativeResize="0"/>
          <p:nvPr/>
        </p:nvPicPr>
        <p:blipFill>
          <a:blip r:embed="rId8">
            <a:alphaModFix/>
          </a:blip>
          <a:stretch>
            <a:fillRect/>
          </a:stretch>
        </p:blipFill>
        <p:spPr>
          <a:xfrm rot="-862831">
            <a:off x="9611450" y="3258736"/>
            <a:ext cx="2191275" cy="1419764"/>
          </a:xfrm>
          <a:prstGeom prst="rect">
            <a:avLst/>
          </a:prstGeom>
          <a:noFill/>
          <a:ln>
            <a:noFill/>
          </a:ln>
        </p:spPr>
      </p:pic>
      <p:sp>
        <p:nvSpPr>
          <p:cNvPr id="532" name="Google Shape;532;g16ab48f25fb_1_348"/>
          <p:cNvSpPr txBox="1"/>
          <p:nvPr/>
        </p:nvSpPr>
        <p:spPr>
          <a:xfrm>
            <a:off x="978750" y="1985100"/>
            <a:ext cx="5305500" cy="438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900">
                <a:solidFill>
                  <a:schemeClr val="dk2"/>
                </a:solidFill>
                <a:latin typeface="Times New Roman"/>
                <a:ea typeface="Times New Roman"/>
                <a:cs typeface="Times New Roman"/>
                <a:sym typeface="Times New Roman"/>
              </a:rPr>
              <a:t>In PBL, students have a reason to write!</a:t>
            </a:r>
            <a:endParaRPr sz="39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endParaRPr sz="39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US" sz="3900">
                <a:solidFill>
                  <a:schemeClr val="dk2"/>
                </a:solidFill>
                <a:latin typeface="Times New Roman"/>
                <a:ea typeface="Times New Roman"/>
                <a:cs typeface="Times New Roman"/>
                <a:sym typeface="Times New Roman"/>
              </a:rPr>
              <a:t>You can require different forms of writing based on how you craft the  Driving Question.</a:t>
            </a:r>
            <a:endParaRPr sz="3900">
              <a:solidFill>
                <a:schemeClr val="dk2"/>
              </a:solidFill>
              <a:latin typeface="Times New Roman"/>
              <a:ea typeface="Times New Roman"/>
              <a:cs typeface="Times New Roman"/>
              <a:sym typeface="Times New Roman"/>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16ab48f25fb_1_360" descr="In order to persuade a leader, students might:"/>
          <p:cNvSpPr txBox="1"/>
          <p:nvPr/>
        </p:nvSpPr>
        <p:spPr>
          <a:xfrm>
            <a:off x="1100875" y="1772125"/>
            <a:ext cx="9642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b="1">
              <a:latin typeface="Times New Roman"/>
              <a:ea typeface="Times New Roman"/>
              <a:cs typeface="Times New Roman"/>
              <a:sym typeface="Times New Roman"/>
            </a:endParaRPr>
          </a:p>
        </p:txBody>
      </p:sp>
      <p:sp>
        <p:nvSpPr>
          <p:cNvPr id="538" name="Google Shape;538;g16ab48f25fb_1_360"/>
          <p:cNvSpPr txBox="1"/>
          <p:nvPr/>
        </p:nvSpPr>
        <p:spPr>
          <a:xfrm>
            <a:off x="978750" y="1604100"/>
            <a:ext cx="10375200" cy="520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900">
                <a:solidFill>
                  <a:schemeClr val="dk2"/>
                </a:solidFill>
                <a:latin typeface="Times New Roman"/>
                <a:ea typeface="Times New Roman"/>
                <a:cs typeface="Times New Roman"/>
                <a:sym typeface="Times New Roman"/>
              </a:rPr>
              <a:t>In order to persuade a leader, students might:</a:t>
            </a:r>
            <a:br>
              <a:rPr lang="en-US" sz="3900">
                <a:solidFill>
                  <a:schemeClr val="dk2"/>
                </a:solidFill>
                <a:latin typeface="Times New Roman"/>
                <a:ea typeface="Times New Roman"/>
                <a:cs typeface="Times New Roman"/>
                <a:sym typeface="Times New Roman"/>
              </a:rPr>
            </a:br>
            <a:endParaRPr sz="2600">
              <a:solidFill>
                <a:schemeClr val="dk2"/>
              </a:solidFill>
              <a:latin typeface="Times New Roman"/>
              <a:ea typeface="Times New Roman"/>
              <a:cs typeface="Times New Roman"/>
              <a:sym typeface="Times New Roman"/>
            </a:endParaRPr>
          </a:p>
          <a:p>
            <a:pPr marL="457200" lvl="0" indent="-476250" algn="l" rtl="0">
              <a:spcBef>
                <a:spcPts val="0"/>
              </a:spcBef>
              <a:spcAft>
                <a:spcPts val="0"/>
              </a:spcAft>
              <a:buClr>
                <a:schemeClr val="dk2"/>
              </a:buClr>
              <a:buSzPts val="3900"/>
              <a:buFont typeface="Times New Roman"/>
              <a:buChar char="●"/>
            </a:pPr>
            <a:r>
              <a:rPr lang="en-US" sz="3900">
                <a:solidFill>
                  <a:schemeClr val="dk2"/>
                </a:solidFill>
                <a:latin typeface="Times New Roman"/>
                <a:ea typeface="Times New Roman"/>
                <a:cs typeface="Times New Roman"/>
                <a:sym typeface="Times New Roman"/>
              </a:rPr>
              <a:t>brainstorm ideas to share</a:t>
            </a:r>
            <a:endParaRPr sz="3900">
              <a:solidFill>
                <a:schemeClr val="dk2"/>
              </a:solidFill>
              <a:latin typeface="Times New Roman"/>
              <a:ea typeface="Times New Roman"/>
              <a:cs typeface="Times New Roman"/>
              <a:sym typeface="Times New Roman"/>
            </a:endParaRPr>
          </a:p>
          <a:p>
            <a:pPr marL="457200" lvl="0" indent="-476250" algn="l" rtl="0">
              <a:spcBef>
                <a:spcPts val="0"/>
              </a:spcBef>
              <a:spcAft>
                <a:spcPts val="0"/>
              </a:spcAft>
              <a:buClr>
                <a:schemeClr val="dk2"/>
              </a:buClr>
              <a:buSzPts val="3900"/>
              <a:buFont typeface="Times New Roman"/>
              <a:buChar char="●"/>
            </a:pPr>
            <a:r>
              <a:rPr lang="en-US" sz="3900">
                <a:solidFill>
                  <a:schemeClr val="dk2"/>
                </a:solidFill>
                <a:latin typeface="Times New Roman"/>
                <a:ea typeface="Times New Roman"/>
                <a:cs typeface="Times New Roman"/>
                <a:sym typeface="Times New Roman"/>
              </a:rPr>
              <a:t>consider how they can best share their ideas</a:t>
            </a:r>
            <a:endParaRPr sz="3900">
              <a:solidFill>
                <a:schemeClr val="dk2"/>
              </a:solidFill>
              <a:latin typeface="Times New Roman"/>
              <a:ea typeface="Times New Roman"/>
              <a:cs typeface="Times New Roman"/>
              <a:sym typeface="Times New Roman"/>
            </a:endParaRPr>
          </a:p>
          <a:p>
            <a:pPr marL="457200" lvl="0" indent="-476250" algn="l" rtl="0">
              <a:spcBef>
                <a:spcPts val="0"/>
              </a:spcBef>
              <a:spcAft>
                <a:spcPts val="0"/>
              </a:spcAft>
              <a:buClr>
                <a:schemeClr val="dk2"/>
              </a:buClr>
              <a:buSzPts val="3900"/>
              <a:buFont typeface="Times New Roman"/>
              <a:buChar char="●"/>
            </a:pPr>
            <a:r>
              <a:rPr lang="en-US" sz="3900">
                <a:solidFill>
                  <a:schemeClr val="dk2"/>
                </a:solidFill>
                <a:latin typeface="Times New Roman"/>
                <a:ea typeface="Times New Roman"/>
                <a:cs typeface="Times New Roman"/>
                <a:sym typeface="Times New Roman"/>
              </a:rPr>
              <a:t>write a draft</a:t>
            </a:r>
            <a:endParaRPr sz="3900">
              <a:solidFill>
                <a:schemeClr val="dk2"/>
              </a:solidFill>
              <a:latin typeface="Times New Roman"/>
              <a:ea typeface="Times New Roman"/>
              <a:cs typeface="Times New Roman"/>
              <a:sym typeface="Times New Roman"/>
            </a:endParaRPr>
          </a:p>
          <a:p>
            <a:pPr marL="457200" lvl="0" indent="-476250" algn="l" rtl="0">
              <a:spcBef>
                <a:spcPts val="0"/>
              </a:spcBef>
              <a:spcAft>
                <a:spcPts val="0"/>
              </a:spcAft>
              <a:buClr>
                <a:schemeClr val="dk2"/>
              </a:buClr>
              <a:buSzPts val="3900"/>
              <a:buFont typeface="Times New Roman"/>
              <a:buChar char="●"/>
            </a:pPr>
            <a:r>
              <a:rPr lang="en-US" sz="3900">
                <a:solidFill>
                  <a:schemeClr val="dk2"/>
                </a:solidFill>
                <a:latin typeface="Times New Roman"/>
                <a:ea typeface="Times New Roman"/>
                <a:cs typeface="Times New Roman"/>
                <a:sym typeface="Times New Roman"/>
              </a:rPr>
              <a:t>give and receive feedback</a:t>
            </a:r>
            <a:endParaRPr sz="3900">
              <a:solidFill>
                <a:schemeClr val="dk2"/>
              </a:solidFill>
              <a:latin typeface="Times New Roman"/>
              <a:ea typeface="Times New Roman"/>
              <a:cs typeface="Times New Roman"/>
              <a:sym typeface="Times New Roman"/>
            </a:endParaRPr>
          </a:p>
          <a:p>
            <a:pPr marL="457200" lvl="0" indent="-476250" algn="l" rtl="0">
              <a:spcBef>
                <a:spcPts val="0"/>
              </a:spcBef>
              <a:spcAft>
                <a:spcPts val="0"/>
              </a:spcAft>
              <a:buClr>
                <a:schemeClr val="dk2"/>
              </a:buClr>
              <a:buSzPts val="3900"/>
              <a:buFont typeface="Times New Roman"/>
              <a:buChar char="●"/>
            </a:pPr>
            <a:r>
              <a:rPr lang="en-US" sz="3900">
                <a:solidFill>
                  <a:schemeClr val="dk2"/>
                </a:solidFill>
                <a:latin typeface="Times New Roman"/>
                <a:ea typeface="Times New Roman"/>
                <a:cs typeface="Times New Roman"/>
                <a:sym typeface="Times New Roman"/>
              </a:rPr>
              <a:t>finalize their written ideas</a:t>
            </a:r>
            <a:endParaRPr sz="39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endParaRPr sz="27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US" sz="3900">
                <a:solidFill>
                  <a:schemeClr val="dk2"/>
                </a:solidFill>
                <a:latin typeface="Times New Roman"/>
                <a:ea typeface="Times New Roman"/>
                <a:cs typeface="Times New Roman"/>
                <a:sym typeface="Times New Roman"/>
              </a:rPr>
              <a:t>…all before they do anything with media!</a:t>
            </a:r>
            <a:endParaRPr sz="3900">
              <a:solidFill>
                <a:schemeClr val="dk2"/>
              </a:solidFill>
              <a:latin typeface="Times New Roman"/>
              <a:ea typeface="Times New Roman"/>
              <a:cs typeface="Times New Roman"/>
              <a:sym typeface="Times New Roman"/>
            </a:endParaRPr>
          </a:p>
        </p:txBody>
      </p:sp>
      <p:sp>
        <p:nvSpPr>
          <p:cNvPr id="539" name="Google Shape;539;g16ab48f25fb_1_360"/>
          <p:cNvSpPr txBox="1">
            <a:spLocks noGrp="1"/>
          </p:cNvSpPr>
          <p:nvPr>
            <p:ph type="title"/>
          </p:nvPr>
        </p:nvSpPr>
        <p:spPr>
          <a:xfrm>
            <a:off x="838200" y="365125"/>
            <a:ext cx="112395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4050"/>
              <a:t>Authentic Writing: Improving School Example</a:t>
            </a:r>
            <a:endParaRPr sz="405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16ab48f25fb_1_366"/>
          <p:cNvSpPr txBox="1">
            <a:spLocks noGrp="1"/>
          </p:cNvSpPr>
          <p:nvPr>
            <p:ph type="title"/>
          </p:nvPr>
        </p:nvSpPr>
        <p:spPr>
          <a:xfrm>
            <a:off x="55065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Grammar Context</a:t>
            </a:r>
            <a:endParaRPr/>
          </a:p>
        </p:txBody>
      </p:sp>
      <p:pic>
        <p:nvPicPr>
          <p:cNvPr id="546" name="Google Shape;546;g16ab48f25fb_1_366" descr="clipart picture of gears with a 'G' in the middle" title="clipart picture of gears with a 'G' in the middle"/>
          <p:cNvPicPr preferRelativeResize="0"/>
          <p:nvPr/>
        </p:nvPicPr>
        <p:blipFill>
          <a:blip r:embed="rId3">
            <a:alphaModFix/>
          </a:blip>
          <a:stretch>
            <a:fillRect/>
          </a:stretch>
        </p:blipFill>
        <p:spPr>
          <a:xfrm>
            <a:off x="9477250" y="114300"/>
            <a:ext cx="2276576" cy="2276576"/>
          </a:xfrm>
          <a:prstGeom prst="rect">
            <a:avLst/>
          </a:prstGeom>
          <a:noFill/>
          <a:ln>
            <a:noFill/>
          </a:ln>
        </p:spPr>
      </p:pic>
      <p:pic>
        <p:nvPicPr>
          <p:cNvPr id="547" name="Google Shape;547;g16ab48f25fb_1_366" descr="clipart picture of a keyboard with the word &quot;sentences&quot; in blue" title="clipart picture of a keyboard with the word &quot;sentences&quot; in blue"/>
          <p:cNvPicPr preferRelativeResize="0"/>
          <p:nvPr/>
        </p:nvPicPr>
        <p:blipFill>
          <a:blip r:embed="rId4">
            <a:alphaModFix/>
          </a:blip>
          <a:stretch>
            <a:fillRect/>
          </a:stretch>
        </p:blipFill>
        <p:spPr>
          <a:xfrm>
            <a:off x="8631075" y="4704900"/>
            <a:ext cx="3057900" cy="2038800"/>
          </a:xfrm>
          <a:prstGeom prst="roundRect">
            <a:avLst>
              <a:gd name="adj" fmla="val 16667"/>
            </a:avLst>
          </a:prstGeom>
          <a:noFill/>
          <a:ln>
            <a:noFill/>
          </a:ln>
        </p:spPr>
      </p:pic>
      <p:pic>
        <p:nvPicPr>
          <p:cNvPr id="548" name="Google Shape;548;g16ab48f25fb_1_366" descr="clipart picture of brain" title="clipart picture of brain"/>
          <p:cNvPicPr preferRelativeResize="0"/>
          <p:nvPr/>
        </p:nvPicPr>
        <p:blipFill>
          <a:blip r:embed="rId5">
            <a:alphaModFix/>
          </a:blip>
          <a:stretch>
            <a:fillRect/>
          </a:stretch>
        </p:blipFill>
        <p:spPr>
          <a:xfrm>
            <a:off x="7844325" y="1772125"/>
            <a:ext cx="2127501" cy="2127501"/>
          </a:xfrm>
          <a:prstGeom prst="rect">
            <a:avLst/>
          </a:prstGeom>
          <a:noFill/>
          <a:ln>
            <a:noFill/>
          </a:ln>
        </p:spPr>
      </p:pic>
      <p:pic>
        <p:nvPicPr>
          <p:cNvPr id="549" name="Google Shape;549;g16ab48f25fb_1_366" descr="clipart picture of the word &quot;noun&quot;" title="clipart picture of the word &quot;noun&quot;"/>
          <p:cNvPicPr preferRelativeResize="0"/>
          <p:nvPr/>
        </p:nvPicPr>
        <p:blipFill>
          <a:blip r:embed="rId6">
            <a:alphaModFix/>
          </a:blip>
          <a:stretch>
            <a:fillRect/>
          </a:stretch>
        </p:blipFill>
        <p:spPr>
          <a:xfrm rot="-1319360">
            <a:off x="9984049" y="2548313"/>
            <a:ext cx="1761374" cy="1761374"/>
          </a:xfrm>
          <a:prstGeom prst="rect">
            <a:avLst/>
          </a:prstGeom>
          <a:noFill/>
          <a:ln>
            <a:noFill/>
          </a:ln>
        </p:spPr>
      </p:pic>
      <p:sp>
        <p:nvSpPr>
          <p:cNvPr id="550" name="Google Shape;550;g16ab48f25fb_1_366"/>
          <p:cNvSpPr txBox="1"/>
          <p:nvPr/>
        </p:nvSpPr>
        <p:spPr>
          <a:xfrm>
            <a:off x="826350" y="1772125"/>
            <a:ext cx="74403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Times New Roman"/>
                <a:ea typeface="Times New Roman"/>
                <a:cs typeface="Times New Roman"/>
                <a:sym typeface="Times New Roman"/>
              </a:rPr>
              <a:t>Invitation to Notice: </a:t>
            </a:r>
            <a:r>
              <a:rPr lang="en-US" sz="2400">
                <a:latin typeface="Times New Roman"/>
                <a:ea typeface="Times New Roman"/>
                <a:cs typeface="Times New Roman"/>
                <a:sym typeface="Times New Roman"/>
              </a:rPr>
              <a:t>Invite students to notice craft moves that an author is making. Have them search for additional examples. </a:t>
            </a:r>
            <a:endParaRPr sz="2400">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US" sz="2400" b="1">
                <a:latin typeface="Times New Roman"/>
                <a:ea typeface="Times New Roman"/>
                <a:cs typeface="Times New Roman"/>
                <a:sym typeface="Times New Roman"/>
              </a:rPr>
              <a:t>Invitation to Imitate: </a:t>
            </a:r>
            <a:r>
              <a:rPr lang="en-US" sz="2400">
                <a:latin typeface="Times New Roman"/>
                <a:ea typeface="Times New Roman"/>
                <a:cs typeface="Times New Roman"/>
                <a:sym typeface="Times New Roman"/>
              </a:rPr>
              <a:t>After teaching students the grammatical concept, invite them to imitate the author’s style. Can they create something similar?</a:t>
            </a:r>
            <a:endParaRPr sz="2400">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US" sz="2400" b="1">
                <a:latin typeface="Times New Roman"/>
                <a:ea typeface="Times New Roman"/>
                <a:cs typeface="Times New Roman"/>
                <a:sym typeface="Times New Roman"/>
              </a:rPr>
              <a:t>Building the WHY: </a:t>
            </a:r>
            <a:r>
              <a:rPr lang="en-US" sz="2400">
                <a:latin typeface="Times New Roman"/>
                <a:ea typeface="Times New Roman"/>
                <a:cs typeface="Times New Roman"/>
                <a:sym typeface="Times New Roman"/>
              </a:rPr>
              <a:t>Help students make connections between grammatical rules and why we use them in our writing. How do they help us convey our message?</a:t>
            </a:r>
            <a:endParaRPr sz="2400">
              <a:latin typeface="Times New Roman"/>
              <a:ea typeface="Times New Roman"/>
              <a:cs typeface="Times New Roman"/>
              <a:sym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16ab48f25fb_1_376"/>
          <p:cNvSpPr txBox="1">
            <a:spLocks noGrp="1"/>
          </p:cNvSpPr>
          <p:nvPr>
            <p:ph type="title"/>
          </p:nvPr>
        </p:nvSpPr>
        <p:spPr>
          <a:xfrm>
            <a:off x="550650" y="365124"/>
            <a:ext cx="10515600" cy="132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B71"/>
              </a:buClr>
              <a:buSzPts val="4400"/>
              <a:buFont typeface="Times New Roman"/>
              <a:buNone/>
            </a:pPr>
            <a:r>
              <a:rPr lang="en-US" sz="4000"/>
              <a:t>Grammar Context: Improving School Example</a:t>
            </a:r>
            <a:endParaRPr sz="4000"/>
          </a:p>
        </p:txBody>
      </p:sp>
      <p:pic>
        <p:nvPicPr>
          <p:cNvPr id="557" name="Google Shape;557;g16ab48f25fb_1_376" descr="clipart picture of gears with a 'G' in the middle" title="clipart picture of gears with a 'G' in the middle"/>
          <p:cNvPicPr preferRelativeResize="0"/>
          <p:nvPr/>
        </p:nvPicPr>
        <p:blipFill>
          <a:blip r:embed="rId3">
            <a:alphaModFix/>
          </a:blip>
          <a:stretch>
            <a:fillRect/>
          </a:stretch>
        </p:blipFill>
        <p:spPr>
          <a:xfrm>
            <a:off x="9726450" y="1040425"/>
            <a:ext cx="2276576" cy="2276575"/>
          </a:xfrm>
          <a:prstGeom prst="rect">
            <a:avLst/>
          </a:prstGeom>
          <a:noFill/>
          <a:ln>
            <a:noFill/>
          </a:ln>
        </p:spPr>
      </p:pic>
      <p:pic>
        <p:nvPicPr>
          <p:cNvPr id="558" name="Google Shape;558;g16ab48f25fb_1_376" descr="clipart picture of a keyboard with the word &quot;sentences&quot; in blue" title="clipart picture of a keyboard with the word &quot;sentences&quot; in blue"/>
          <p:cNvPicPr preferRelativeResize="0"/>
          <p:nvPr/>
        </p:nvPicPr>
        <p:blipFill>
          <a:blip r:embed="rId4">
            <a:alphaModFix/>
          </a:blip>
          <a:stretch>
            <a:fillRect/>
          </a:stretch>
        </p:blipFill>
        <p:spPr>
          <a:xfrm>
            <a:off x="8631075" y="4704900"/>
            <a:ext cx="3057900" cy="2038800"/>
          </a:xfrm>
          <a:prstGeom prst="roundRect">
            <a:avLst>
              <a:gd name="adj" fmla="val 16667"/>
            </a:avLst>
          </a:prstGeom>
          <a:noFill/>
          <a:ln>
            <a:noFill/>
          </a:ln>
        </p:spPr>
      </p:pic>
      <p:pic>
        <p:nvPicPr>
          <p:cNvPr id="559" name="Google Shape;559;g16ab48f25fb_1_376" descr="clipart picture of brain" title="clipart picture of brain"/>
          <p:cNvPicPr preferRelativeResize="0"/>
          <p:nvPr/>
        </p:nvPicPr>
        <p:blipFill>
          <a:blip r:embed="rId5">
            <a:alphaModFix/>
          </a:blip>
          <a:stretch>
            <a:fillRect/>
          </a:stretch>
        </p:blipFill>
        <p:spPr>
          <a:xfrm>
            <a:off x="7844325" y="1772125"/>
            <a:ext cx="2127501" cy="2127501"/>
          </a:xfrm>
          <a:prstGeom prst="rect">
            <a:avLst/>
          </a:prstGeom>
          <a:noFill/>
          <a:ln>
            <a:noFill/>
          </a:ln>
        </p:spPr>
      </p:pic>
      <p:pic>
        <p:nvPicPr>
          <p:cNvPr id="560" name="Google Shape;560;g16ab48f25fb_1_376" descr="clipart picture of the word &quot;noun&quot;" title="clipart picture of the word &quot;noun&quot;"/>
          <p:cNvPicPr preferRelativeResize="0"/>
          <p:nvPr/>
        </p:nvPicPr>
        <p:blipFill>
          <a:blip r:embed="rId6">
            <a:alphaModFix/>
          </a:blip>
          <a:stretch>
            <a:fillRect/>
          </a:stretch>
        </p:blipFill>
        <p:spPr>
          <a:xfrm rot="-1319360">
            <a:off x="9755449" y="3005513"/>
            <a:ext cx="1761374" cy="1761374"/>
          </a:xfrm>
          <a:prstGeom prst="rect">
            <a:avLst/>
          </a:prstGeom>
          <a:noFill/>
          <a:ln>
            <a:noFill/>
          </a:ln>
        </p:spPr>
      </p:pic>
      <p:sp>
        <p:nvSpPr>
          <p:cNvPr id="561" name="Google Shape;561;g16ab48f25fb_1_376"/>
          <p:cNvSpPr txBox="1"/>
          <p:nvPr/>
        </p:nvSpPr>
        <p:spPr>
          <a:xfrm>
            <a:off x="826350" y="1860050"/>
            <a:ext cx="74403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Times New Roman"/>
                <a:ea typeface="Times New Roman"/>
                <a:cs typeface="Times New Roman"/>
                <a:sym typeface="Times New Roman"/>
              </a:rPr>
              <a:t>Invitation to Notice: </a:t>
            </a:r>
            <a:r>
              <a:rPr lang="en-US" sz="2400">
                <a:latin typeface="Times New Roman"/>
                <a:ea typeface="Times New Roman"/>
                <a:cs typeface="Times New Roman"/>
                <a:sym typeface="Times New Roman"/>
              </a:rPr>
              <a:t>Read articles about middle school. Watch persuasive Ted Talks. What are some grammatical structures we notice? Ex: short sentences for impact; commas in a series</a:t>
            </a:r>
            <a:endParaRPr sz="2400">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US" sz="2400" b="1">
                <a:latin typeface="Times New Roman"/>
                <a:ea typeface="Times New Roman"/>
                <a:cs typeface="Times New Roman"/>
                <a:sym typeface="Times New Roman"/>
              </a:rPr>
              <a:t>Invitation to Imitate: </a:t>
            </a:r>
            <a:r>
              <a:rPr lang="en-US" sz="2400">
                <a:latin typeface="Times New Roman"/>
                <a:ea typeface="Times New Roman"/>
                <a:cs typeface="Times New Roman"/>
                <a:sym typeface="Times New Roman"/>
              </a:rPr>
              <a:t>Ask students to try and imitate the move. Can they follow the rule in the writing for their persuasive piece?</a:t>
            </a:r>
            <a:endParaRPr sz="2400">
              <a:latin typeface="Times New Roman"/>
              <a:ea typeface="Times New Roman"/>
              <a:cs typeface="Times New Roman"/>
              <a:sym typeface="Times New Roman"/>
            </a:endParaRPr>
          </a:p>
          <a:p>
            <a:pPr marL="0" lvl="0" indent="0" algn="l" rtl="0">
              <a:spcBef>
                <a:spcPts val="0"/>
              </a:spcBef>
              <a:spcAft>
                <a:spcPts val="0"/>
              </a:spcAft>
              <a:buNone/>
            </a:pPr>
            <a:endParaRPr sz="2400" b="1">
              <a:latin typeface="Times New Roman"/>
              <a:ea typeface="Times New Roman"/>
              <a:cs typeface="Times New Roman"/>
              <a:sym typeface="Times New Roman"/>
            </a:endParaRPr>
          </a:p>
          <a:p>
            <a:pPr marL="0" lvl="0" indent="0" algn="l" rtl="0">
              <a:spcBef>
                <a:spcPts val="0"/>
              </a:spcBef>
              <a:spcAft>
                <a:spcPts val="0"/>
              </a:spcAft>
              <a:buNone/>
            </a:pPr>
            <a:r>
              <a:rPr lang="en-US" sz="2400" b="1">
                <a:latin typeface="Times New Roman"/>
                <a:ea typeface="Times New Roman"/>
                <a:cs typeface="Times New Roman"/>
                <a:sym typeface="Times New Roman"/>
              </a:rPr>
              <a:t>Building the WHY: </a:t>
            </a:r>
            <a:r>
              <a:rPr lang="en-US" sz="2400">
                <a:latin typeface="Times New Roman"/>
                <a:ea typeface="Times New Roman"/>
                <a:cs typeface="Times New Roman"/>
                <a:sym typeface="Times New Roman"/>
              </a:rPr>
              <a:t>Help students understand why the author is using this craft move. How can they use it to convince their own audience?</a:t>
            </a:r>
            <a:endParaRPr sz="2400">
              <a:latin typeface="Times New Roman"/>
              <a:ea typeface="Times New Roman"/>
              <a:cs typeface="Times New Roman"/>
              <a:sym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16ab48f25fb_1_386"/>
          <p:cNvSpPr txBox="1">
            <a:spLocks noGrp="1"/>
          </p:cNvSpPr>
          <p:nvPr>
            <p:ph type="title"/>
          </p:nvPr>
        </p:nvSpPr>
        <p:spPr>
          <a:xfrm>
            <a:off x="550650" y="16117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Word Study</a:t>
            </a:r>
            <a:endParaRPr/>
          </a:p>
        </p:txBody>
      </p:sp>
      <p:pic>
        <p:nvPicPr>
          <p:cNvPr id="568" name="Google Shape;568;g16ab48f25fb_1_386" descr="picture of letter blocks" title="picture of letter blocks"/>
          <p:cNvPicPr preferRelativeResize="0"/>
          <p:nvPr/>
        </p:nvPicPr>
        <p:blipFill>
          <a:blip r:embed="rId3">
            <a:alphaModFix/>
          </a:blip>
          <a:stretch>
            <a:fillRect/>
          </a:stretch>
        </p:blipFill>
        <p:spPr>
          <a:xfrm>
            <a:off x="5321450" y="4808387"/>
            <a:ext cx="1907700" cy="1907700"/>
          </a:xfrm>
          <a:prstGeom prst="roundRect">
            <a:avLst>
              <a:gd name="adj" fmla="val 16667"/>
            </a:avLst>
          </a:prstGeom>
          <a:noFill/>
          <a:ln>
            <a:noFill/>
          </a:ln>
        </p:spPr>
      </p:pic>
      <p:pic>
        <p:nvPicPr>
          <p:cNvPr id="569" name="Google Shape;569;g16ab48f25fb_1_386" descr="scrable letters spelling out LEARN" title="scrable letters spelling out LEARN"/>
          <p:cNvPicPr preferRelativeResize="0"/>
          <p:nvPr/>
        </p:nvPicPr>
        <p:blipFill>
          <a:blip r:embed="rId4">
            <a:alphaModFix/>
          </a:blip>
          <a:stretch>
            <a:fillRect/>
          </a:stretch>
        </p:blipFill>
        <p:spPr>
          <a:xfrm>
            <a:off x="8799300" y="4701725"/>
            <a:ext cx="3181500" cy="2121000"/>
          </a:xfrm>
          <a:prstGeom prst="roundRect">
            <a:avLst>
              <a:gd name="adj" fmla="val 16667"/>
            </a:avLst>
          </a:prstGeom>
          <a:noFill/>
          <a:ln>
            <a:noFill/>
          </a:ln>
        </p:spPr>
      </p:pic>
      <p:pic>
        <p:nvPicPr>
          <p:cNvPr id="570" name="Google Shape;570;g16ab48f25fb_1_386" descr="clipart picture of letters" title="clipart picture of letters"/>
          <p:cNvPicPr preferRelativeResize="0"/>
          <p:nvPr/>
        </p:nvPicPr>
        <p:blipFill>
          <a:blip r:embed="rId5">
            <a:alphaModFix/>
          </a:blip>
          <a:stretch>
            <a:fillRect/>
          </a:stretch>
        </p:blipFill>
        <p:spPr>
          <a:xfrm>
            <a:off x="316050" y="4701725"/>
            <a:ext cx="3069300" cy="2050500"/>
          </a:xfrm>
          <a:prstGeom prst="roundRect">
            <a:avLst>
              <a:gd name="adj" fmla="val 16667"/>
            </a:avLst>
          </a:prstGeom>
          <a:noFill/>
          <a:ln>
            <a:noFill/>
          </a:ln>
        </p:spPr>
      </p:pic>
      <p:sp>
        <p:nvSpPr>
          <p:cNvPr id="571" name="Google Shape;571;g16ab48f25fb_1_386"/>
          <p:cNvSpPr txBox="1"/>
          <p:nvPr/>
        </p:nvSpPr>
        <p:spPr>
          <a:xfrm>
            <a:off x="826350" y="1487175"/>
            <a:ext cx="96420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Times New Roman"/>
                <a:ea typeface="Times New Roman"/>
                <a:cs typeface="Times New Roman"/>
                <a:sym typeface="Times New Roman"/>
              </a:rPr>
              <a:t>Morphology	      </a:t>
            </a:r>
            <a:r>
              <a:rPr lang="en-US" sz="2400">
                <a:latin typeface="Times New Roman"/>
                <a:ea typeface="Times New Roman"/>
                <a:cs typeface="Times New Roman"/>
                <a:sym typeface="Times New Roman"/>
              </a:rPr>
              <a:t>Structure and construction of words.</a:t>
            </a:r>
            <a:endParaRPr sz="2400">
              <a:latin typeface="Times New Roman"/>
              <a:ea typeface="Times New Roman"/>
              <a:cs typeface="Times New Roman"/>
              <a:sym typeface="Times New Roman"/>
            </a:endParaRPr>
          </a:p>
          <a:p>
            <a:pPr marL="0" lvl="0" indent="0" algn="l" rtl="0">
              <a:spcBef>
                <a:spcPts val="0"/>
              </a:spcBef>
              <a:spcAft>
                <a:spcPts val="0"/>
              </a:spcAft>
              <a:buNone/>
            </a:pPr>
            <a:endParaRPr sz="2400">
              <a:latin typeface="Times New Roman"/>
              <a:ea typeface="Times New Roman"/>
              <a:cs typeface="Times New Roman"/>
              <a:sym typeface="Times New Roman"/>
            </a:endParaRPr>
          </a:p>
          <a:p>
            <a:pPr marL="0" lvl="0" indent="0" algn="l" rtl="0">
              <a:spcBef>
                <a:spcPts val="0"/>
              </a:spcBef>
              <a:spcAft>
                <a:spcPts val="0"/>
              </a:spcAft>
              <a:buNone/>
            </a:pPr>
            <a:endParaRPr sz="2400">
              <a:latin typeface="Times New Roman"/>
              <a:ea typeface="Times New Roman"/>
              <a:cs typeface="Times New Roman"/>
              <a:sym typeface="Times New Roman"/>
            </a:endParaRPr>
          </a:p>
          <a:p>
            <a:pPr marL="0" lvl="0" indent="0" algn="l" rtl="0">
              <a:spcBef>
                <a:spcPts val="0"/>
              </a:spcBef>
              <a:spcAft>
                <a:spcPts val="0"/>
              </a:spcAft>
              <a:buNone/>
            </a:pPr>
            <a:r>
              <a:rPr lang="en-US" sz="2400" b="1">
                <a:latin typeface="Times New Roman"/>
                <a:ea typeface="Times New Roman"/>
                <a:cs typeface="Times New Roman"/>
                <a:sym typeface="Times New Roman"/>
              </a:rPr>
              <a:t>Word Choice	      </a:t>
            </a:r>
            <a:r>
              <a:rPr lang="en-US" sz="2400">
                <a:latin typeface="Times New Roman"/>
                <a:ea typeface="Times New Roman"/>
                <a:cs typeface="Times New Roman"/>
                <a:sym typeface="Times New Roman"/>
              </a:rPr>
              <a:t>Purposeful, technical vocabulary. </a:t>
            </a:r>
            <a:endParaRPr sz="2400">
              <a:latin typeface="Times New Roman"/>
              <a:ea typeface="Times New Roman"/>
              <a:cs typeface="Times New Roman"/>
              <a:sym typeface="Times New Roman"/>
            </a:endParaRPr>
          </a:p>
          <a:p>
            <a:pPr marL="0" lvl="0" indent="0" algn="l" rtl="0">
              <a:spcBef>
                <a:spcPts val="0"/>
              </a:spcBef>
              <a:spcAft>
                <a:spcPts val="0"/>
              </a:spcAft>
              <a:buNone/>
            </a:pPr>
            <a:endParaRPr sz="2400">
              <a:latin typeface="Times New Roman"/>
              <a:ea typeface="Times New Roman"/>
              <a:cs typeface="Times New Roman"/>
              <a:sym typeface="Times New Roman"/>
            </a:endParaRPr>
          </a:p>
          <a:p>
            <a:pPr marL="0" lvl="0" indent="0" algn="l" rtl="0">
              <a:spcBef>
                <a:spcPts val="0"/>
              </a:spcBef>
              <a:spcAft>
                <a:spcPts val="0"/>
              </a:spcAft>
              <a:buNone/>
            </a:pPr>
            <a:endParaRPr sz="2400">
              <a:latin typeface="Times New Roman"/>
              <a:ea typeface="Times New Roman"/>
              <a:cs typeface="Times New Roman"/>
              <a:sym typeface="Times New Roman"/>
            </a:endParaRPr>
          </a:p>
          <a:p>
            <a:pPr marL="0" lvl="0" indent="0" algn="l" rtl="0">
              <a:spcBef>
                <a:spcPts val="0"/>
              </a:spcBef>
              <a:spcAft>
                <a:spcPts val="0"/>
              </a:spcAft>
              <a:buNone/>
            </a:pPr>
            <a:r>
              <a:rPr lang="en-US" sz="2400" b="1">
                <a:latin typeface="Times New Roman"/>
                <a:ea typeface="Times New Roman"/>
                <a:cs typeface="Times New Roman"/>
                <a:sym typeface="Times New Roman"/>
              </a:rPr>
              <a:t>Tone	                 </a:t>
            </a:r>
            <a:r>
              <a:rPr lang="en-US" sz="2400">
                <a:latin typeface="Times New Roman"/>
                <a:ea typeface="Times New Roman"/>
                <a:cs typeface="Times New Roman"/>
                <a:sym typeface="Times New Roman"/>
              </a:rPr>
              <a:t>Author’s word choice, author’s purpose.</a:t>
            </a:r>
            <a:endParaRPr sz="24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16ab48f25fb_1_52"/>
          <p:cNvSpPr txBox="1">
            <a:spLocks noGrp="1"/>
          </p:cNvSpPr>
          <p:nvPr>
            <p:ph type="title"/>
          </p:nvPr>
        </p:nvSpPr>
        <p:spPr>
          <a:xfrm>
            <a:off x="838200" y="365124"/>
            <a:ext cx="10515600" cy="1326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Supported by Research</a:t>
            </a:r>
            <a:endParaRPr/>
          </a:p>
        </p:txBody>
      </p:sp>
      <p:sp>
        <p:nvSpPr>
          <p:cNvPr id="191" name="Google Shape;191;g16ab48f25fb_1_5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a:t>Adolescent Literacy Instruction</a:t>
            </a:r>
            <a:endParaRPr/>
          </a:p>
          <a:p>
            <a:pPr marL="457200" lvl="0" indent="0" algn="l" rtl="0">
              <a:spcBef>
                <a:spcPts val="1000"/>
              </a:spcBef>
              <a:spcAft>
                <a:spcPts val="0"/>
              </a:spcAft>
              <a:buNone/>
            </a:pPr>
            <a:r>
              <a:rPr lang="en-US"/>
              <a:t>1.Incorporation of Disciplinary Literacy Instruction</a:t>
            </a:r>
            <a:endParaRPr/>
          </a:p>
          <a:p>
            <a:pPr marL="457200" lvl="0" indent="0" algn="l" rtl="0">
              <a:spcBef>
                <a:spcPts val="1000"/>
              </a:spcBef>
              <a:spcAft>
                <a:spcPts val="0"/>
              </a:spcAft>
              <a:buNone/>
            </a:pPr>
            <a:r>
              <a:rPr lang="en-US"/>
              <a:t>2.Integration of Multiple and Social Literacies</a:t>
            </a:r>
            <a:endParaRPr/>
          </a:p>
          <a:p>
            <a:pPr marL="457200" lvl="0" indent="0" algn="l" rtl="0">
              <a:spcBef>
                <a:spcPts val="1000"/>
              </a:spcBef>
              <a:spcAft>
                <a:spcPts val="0"/>
              </a:spcAft>
              <a:buNone/>
            </a:pPr>
            <a:r>
              <a:rPr lang="en-US"/>
              <a:t>3.Orchestration of Engagement and Motivation</a:t>
            </a:r>
            <a:endParaRPr/>
          </a:p>
          <a:p>
            <a:pPr marL="457200" lvl="0" indent="0" algn="l" rtl="0">
              <a:spcBef>
                <a:spcPts val="1000"/>
              </a:spcBef>
              <a:spcAft>
                <a:spcPts val="0"/>
              </a:spcAft>
              <a:buNone/>
            </a:pPr>
            <a:r>
              <a:rPr lang="en-US"/>
              <a:t>4.Appreciation of Multicultural Perspectives and Cultures</a:t>
            </a:r>
            <a:br>
              <a:rPr lang="en-US"/>
            </a:br>
            <a:endParaRPr/>
          </a:p>
          <a:p>
            <a:pPr marL="0" lvl="0" indent="0" algn="l" rtl="0">
              <a:spcBef>
                <a:spcPts val="1000"/>
              </a:spcBef>
              <a:spcAft>
                <a:spcPts val="0"/>
              </a:spcAft>
              <a:buNone/>
            </a:pPr>
            <a:r>
              <a:rPr lang="en-US"/>
              <a:t>Programs and curricula targeted at increasing the relevance of</a:t>
            </a:r>
            <a:endParaRPr/>
          </a:p>
          <a:p>
            <a:pPr marL="0" lvl="0" indent="0" algn="l" rtl="0">
              <a:spcBef>
                <a:spcPts val="1000"/>
              </a:spcBef>
              <a:spcAft>
                <a:spcPts val="0"/>
              </a:spcAft>
              <a:buNone/>
            </a:pPr>
            <a:r>
              <a:rPr lang="en-US"/>
              <a:t>school, building supportive relationships, and helping students</a:t>
            </a:r>
            <a:endParaRPr/>
          </a:p>
          <a:p>
            <a:pPr marL="0" lvl="0" indent="0" algn="l" rtl="0">
              <a:spcBef>
                <a:spcPts val="1000"/>
              </a:spcBef>
              <a:spcAft>
                <a:spcPts val="0"/>
              </a:spcAft>
              <a:buNone/>
            </a:pPr>
            <a:r>
              <a:rPr lang="en-US"/>
              <a:t>manage challenges can help prevent disengagement.</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16ab48f25fb_1_395"/>
          <p:cNvSpPr txBox="1">
            <a:spLocks noGrp="1"/>
          </p:cNvSpPr>
          <p:nvPr>
            <p:ph type="title"/>
          </p:nvPr>
        </p:nvSpPr>
        <p:spPr>
          <a:xfrm>
            <a:off x="550650"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Word Study: Improving School Example</a:t>
            </a:r>
            <a:endParaRPr/>
          </a:p>
        </p:txBody>
      </p:sp>
      <p:pic>
        <p:nvPicPr>
          <p:cNvPr id="578" name="Google Shape;578;g16ab48f25fb_1_395" descr="picture of letter blocks" title="picture of letter blocks"/>
          <p:cNvPicPr preferRelativeResize="0"/>
          <p:nvPr/>
        </p:nvPicPr>
        <p:blipFill>
          <a:blip r:embed="rId3">
            <a:alphaModFix/>
          </a:blip>
          <a:stretch>
            <a:fillRect/>
          </a:stretch>
        </p:blipFill>
        <p:spPr>
          <a:xfrm>
            <a:off x="5245362" y="5003226"/>
            <a:ext cx="1712700" cy="1712700"/>
          </a:xfrm>
          <a:prstGeom prst="roundRect">
            <a:avLst>
              <a:gd name="adj" fmla="val 16667"/>
            </a:avLst>
          </a:prstGeom>
          <a:noFill/>
          <a:ln>
            <a:noFill/>
          </a:ln>
        </p:spPr>
      </p:pic>
      <p:pic>
        <p:nvPicPr>
          <p:cNvPr id="579" name="Google Shape;579;g16ab48f25fb_1_395" descr="scrable letters spelling out LEARN" title="scrable letters spelling out LEARN"/>
          <p:cNvPicPr preferRelativeResize="0"/>
          <p:nvPr/>
        </p:nvPicPr>
        <p:blipFill>
          <a:blip r:embed="rId4">
            <a:alphaModFix/>
          </a:blip>
          <a:stretch>
            <a:fillRect/>
          </a:stretch>
        </p:blipFill>
        <p:spPr>
          <a:xfrm>
            <a:off x="9088668" y="4949825"/>
            <a:ext cx="2729400" cy="1819500"/>
          </a:xfrm>
          <a:prstGeom prst="roundRect">
            <a:avLst>
              <a:gd name="adj" fmla="val 16667"/>
            </a:avLst>
          </a:prstGeom>
          <a:noFill/>
          <a:ln>
            <a:noFill/>
          </a:ln>
        </p:spPr>
      </p:pic>
      <p:pic>
        <p:nvPicPr>
          <p:cNvPr id="580" name="Google Shape;580;g16ab48f25fb_1_395" descr="clipart picture of letters" title="clipart picture of letters"/>
          <p:cNvPicPr preferRelativeResize="0"/>
          <p:nvPr/>
        </p:nvPicPr>
        <p:blipFill>
          <a:blip r:embed="rId5">
            <a:alphaModFix/>
          </a:blip>
          <a:stretch>
            <a:fillRect/>
          </a:stretch>
        </p:blipFill>
        <p:spPr>
          <a:xfrm>
            <a:off x="550658" y="5003225"/>
            <a:ext cx="2564100" cy="1712700"/>
          </a:xfrm>
          <a:prstGeom prst="roundRect">
            <a:avLst>
              <a:gd name="adj" fmla="val 16667"/>
            </a:avLst>
          </a:prstGeom>
          <a:noFill/>
          <a:ln>
            <a:noFill/>
          </a:ln>
        </p:spPr>
      </p:pic>
      <p:sp>
        <p:nvSpPr>
          <p:cNvPr id="581" name="Google Shape;581;g16ab48f25fb_1_395"/>
          <p:cNvSpPr txBox="1"/>
          <p:nvPr/>
        </p:nvSpPr>
        <p:spPr>
          <a:xfrm>
            <a:off x="847575" y="970325"/>
            <a:ext cx="10608000" cy="403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Times New Roman"/>
                <a:ea typeface="Times New Roman"/>
                <a:cs typeface="Times New Roman"/>
                <a:sym typeface="Times New Roman"/>
              </a:rPr>
              <a:t>Morphology	      </a:t>
            </a:r>
            <a:r>
              <a:rPr lang="en-US" sz="2400">
                <a:latin typeface="Times New Roman"/>
                <a:ea typeface="Times New Roman"/>
                <a:cs typeface="Times New Roman"/>
                <a:sym typeface="Times New Roman"/>
              </a:rPr>
              <a:t>What are some common roots and affixes we see in the  </a:t>
            </a:r>
            <a:endParaRPr sz="2400">
              <a:latin typeface="Times New Roman"/>
              <a:ea typeface="Times New Roman"/>
              <a:cs typeface="Times New Roman"/>
              <a:sym typeface="Times New Roman"/>
            </a:endParaRPr>
          </a:p>
          <a:p>
            <a:pPr marL="0" lvl="0" indent="0" algn="l" rtl="0">
              <a:spcBef>
                <a:spcPts val="0"/>
              </a:spcBef>
              <a:spcAft>
                <a:spcPts val="0"/>
              </a:spcAft>
              <a:buNone/>
            </a:pPr>
            <a:r>
              <a:rPr lang="en-US" sz="2400">
                <a:latin typeface="Times New Roman"/>
                <a:ea typeface="Times New Roman"/>
                <a:cs typeface="Times New Roman"/>
                <a:sym typeface="Times New Roman"/>
              </a:rPr>
              <a:t>                              vocabulary of the articles we are reading or the language people</a:t>
            </a:r>
            <a:endParaRPr sz="2400">
              <a:latin typeface="Times New Roman"/>
              <a:ea typeface="Times New Roman"/>
              <a:cs typeface="Times New Roman"/>
              <a:sym typeface="Times New Roman"/>
            </a:endParaRPr>
          </a:p>
          <a:p>
            <a:pPr marL="2343150" lvl="0" indent="0" algn="l" rtl="0">
              <a:spcBef>
                <a:spcPts val="0"/>
              </a:spcBef>
              <a:spcAft>
                <a:spcPts val="0"/>
              </a:spcAft>
              <a:buNone/>
            </a:pPr>
            <a:r>
              <a:rPr lang="en-US" sz="2400">
                <a:latin typeface="Times New Roman"/>
                <a:ea typeface="Times New Roman"/>
                <a:cs typeface="Times New Roman"/>
                <a:sym typeface="Times New Roman"/>
              </a:rPr>
              <a:t>use in our interviews? How can we use that knowledge to help           </a:t>
            </a:r>
            <a:endParaRPr sz="2400">
              <a:latin typeface="Times New Roman"/>
              <a:ea typeface="Times New Roman"/>
              <a:cs typeface="Times New Roman"/>
              <a:sym typeface="Times New Roman"/>
            </a:endParaRPr>
          </a:p>
          <a:p>
            <a:pPr marL="0" lvl="0" indent="0" algn="l" rtl="0">
              <a:spcBef>
                <a:spcPts val="0"/>
              </a:spcBef>
              <a:spcAft>
                <a:spcPts val="0"/>
              </a:spcAft>
              <a:buNone/>
            </a:pPr>
            <a:r>
              <a:rPr lang="en-US" sz="2400">
                <a:latin typeface="Times New Roman"/>
                <a:ea typeface="Times New Roman"/>
                <a:cs typeface="Times New Roman"/>
                <a:sym typeface="Times New Roman"/>
              </a:rPr>
              <a:t>                              us gain deeper comprehension?</a:t>
            </a:r>
            <a:endParaRPr sz="2400">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2400" b="1">
                <a:latin typeface="Times New Roman"/>
                <a:ea typeface="Times New Roman"/>
                <a:cs typeface="Times New Roman"/>
                <a:sym typeface="Times New Roman"/>
              </a:rPr>
              <a:t>Word Choice	      </a:t>
            </a:r>
            <a:r>
              <a:rPr lang="en-US" sz="2400">
                <a:latin typeface="Times New Roman"/>
                <a:ea typeface="Times New Roman"/>
                <a:cs typeface="Times New Roman"/>
                <a:sym typeface="Times New Roman"/>
              </a:rPr>
              <a:t>Why did the authors of the texts you read include certain words?   </a:t>
            </a:r>
            <a:endParaRPr sz="2400">
              <a:latin typeface="Times New Roman"/>
              <a:ea typeface="Times New Roman"/>
              <a:cs typeface="Times New Roman"/>
              <a:sym typeface="Times New Roman"/>
            </a:endParaRPr>
          </a:p>
          <a:p>
            <a:pPr marL="0" lvl="0" indent="0" algn="l" rtl="0">
              <a:spcBef>
                <a:spcPts val="0"/>
              </a:spcBef>
              <a:spcAft>
                <a:spcPts val="0"/>
              </a:spcAft>
              <a:buNone/>
            </a:pPr>
            <a:r>
              <a:rPr lang="en-US" sz="2400">
                <a:latin typeface="Times New Roman"/>
                <a:ea typeface="Times New Roman"/>
                <a:cs typeface="Times New Roman"/>
                <a:sym typeface="Times New Roman"/>
              </a:rPr>
              <a:t>                              Which ones should you include in your persuasive piece? Why?</a:t>
            </a:r>
            <a:endParaRPr sz="2400">
              <a:latin typeface="Times New Roman"/>
              <a:ea typeface="Times New Roman"/>
              <a:cs typeface="Times New Roman"/>
              <a:sym typeface="Times New Roman"/>
            </a:endParaRPr>
          </a:p>
          <a:p>
            <a:pPr marL="0" lvl="0" indent="0" algn="l" rtl="0">
              <a:spcBef>
                <a:spcPts val="0"/>
              </a:spcBef>
              <a:spcAft>
                <a:spcPts val="0"/>
              </a:spcAft>
              <a:buNone/>
            </a:pPr>
            <a:endParaRPr sz="2000">
              <a:latin typeface="Times New Roman"/>
              <a:ea typeface="Times New Roman"/>
              <a:cs typeface="Times New Roman"/>
              <a:sym typeface="Times New Roman"/>
            </a:endParaRPr>
          </a:p>
          <a:p>
            <a:pPr marL="0" lvl="0" indent="0" algn="l" rtl="0">
              <a:spcBef>
                <a:spcPts val="0"/>
              </a:spcBef>
              <a:spcAft>
                <a:spcPts val="0"/>
              </a:spcAft>
              <a:buNone/>
            </a:pPr>
            <a:endParaRPr sz="1200">
              <a:latin typeface="Times New Roman"/>
              <a:ea typeface="Times New Roman"/>
              <a:cs typeface="Times New Roman"/>
              <a:sym typeface="Times New Roman"/>
            </a:endParaRPr>
          </a:p>
          <a:p>
            <a:pPr marL="0" lvl="0" indent="0" algn="l" rtl="0">
              <a:spcBef>
                <a:spcPts val="0"/>
              </a:spcBef>
              <a:spcAft>
                <a:spcPts val="0"/>
              </a:spcAft>
              <a:buNone/>
            </a:pPr>
            <a:r>
              <a:rPr lang="en-US" sz="2400" b="1">
                <a:latin typeface="Times New Roman"/>
                <a:ea typeface="Times New Roman"/>
                <a:cs typeface="Times New Roman"/>
                <a:sym typeface="Times New Roman"/>
              </a:rPr>
              <a:t>Tone	                 </a:t>
            </a:r>
            <a:r>
              <a:rPr lang="en-US" sz="2400">
                <a:latin typeface="Times New Roman"/>
                <a:ea typeface="Times New Roman"/>
                <a:cs typeface="Times New Roman"/>
                <a:sym typeface="Times New Roman"/>
              </a:rPr>
              <a:t>What is the tone of the texts you are reading? How did the authors  </a:t>
            </a:r>
            <a:endParaRPr sz="2400">
              <a:latin typeface="Times New Roman"/>
              <a:ea typeface="Times New Roman"/>
              <a:cs typeface="Times New Roman"/>
              <a:sym typeface="Times New Roman"/>
            </a:endParaRPr>
          </a:p>
          <a:p>
            <a:pPr marL="0" lvl="0" indent="0" algn="l" rtl="0">
              <a:spcBef>
                <a:spcPts val="0"/>
              </a:spcBef>
              <a:spcAft>
                <a:spcPts val="0"/>
              </a:spcAft>
              <a:buNone/>
            </a:pPr>
            <a:r>
              <a:rPr lang="en-US" sz="2400">
                <a:latin typeface="Times New Roman"/>
                <a:ea typeface="Times New Roman"/>
                <a:cs typeface="Times New Roman"/>
                <a:sym typeface="Times New Roman"/>
              </a:rPr>
              <a:t>                              convey that? What tone should your writing have? Why?</a:t>
            </a:r>
            <a:endParaRPr sz="2400">
              <a:latin typeface="Times New Roman"/>
              <a:ea typeface="Times New Roman"/>
              <a:cs typeface="Times New Roman"/>
              <a:sym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path path="circle">
            <a:fillToRect l="50000" t="50000" r="50000" b="50000"/>
          </a:path>
          <a:tileRect/>
        </a:gradFill>
        <a:effectLst/>
      </p:bgPr>
    </p:bg>
    <p:spTree>
      <p:nvGrpSpPr>
        <p:cNvPr id="1" name="Shape 586"/>
        <p:cNvGrpSpPr/>
        <p:nvPr/>
      </p:nvGrpSpPr>
      <p:grpSpPr>
        <a:xfrm>
          <a:off x="0" y="0"/>
          <a:ext cx="0" cy="0"/>
          <a:chOff x="0" y="0"/>
          <a:chExt cx="0" cy="0"/>
        </a:xfrm>
      </p:grpSpPr>
      <p:sp>
        <p:nvSpPr>
          <p:cNvPr id="587" name="Google Shape;587;g16ab48f25fb_1_404"/>
          <p:cNvSpPr txBox="1"/>
          <p:nvPr/>
        </p:nvSpPr>
        <p:spPr>
          <a:xfrm>
            <a:off x="114300" y="0"/>
            <a:ext cx="11667900" cy="863100"/>
          </a:xfrm>
          <a:prstGeom prst="rect">
            <a:avLst/>
          </a:prstGeom>
          <a:noFill/>
          <a:ln>
            <a:noFill/>
          </a:ln>
        </p:spPr>
        <p:txBody>
          <a:bodyPr spcFirstLastPara="1" wrap="square" lIns="121900" tIns="60925" rIns="121900" bIns="60925" anchor="t" anchorCtr="0">
            <a:noAutofit/>
          </a:bodyPr>
          <a:lstStyle/>
          <a:p>
            <a:pPr marL="0" marR="0" lvl="0" indent="0" algn="ctr" rtl="0">
              <a:spcBef>
                <a:spcPts val="0"/>
              </a:spcBef>
              <a:spcAft>
                <a:spcPts val="0"/>
              </a:spcAft>
              <a:buNone/>
            </a:pPr>
            <a:r>
              <a:rPr lang="en-US" sz="4800" b="1">
                <a:solidFill>
                  <a:schemeClr val="dk1"/>
                </a:solidFill>
                <a:latin typeface="Times New Roman"/>
                <a:ea typeface="Times New Roman"/>
                <a:cs typeface="Times New Roman"/>
                <a:sym typeface="Times New Roman"/>
              </a:rPr>
              <a:t>Planning the Daily Learning</a:t>
            </a:r>
            <a:endParaRPr sz="1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100">
              <a:solidFill>
                <a:srgbClr val="00677F"/>
              </a:solidFill>
              <a:latin typeface="Archivo Black"/>
              <a:ea typeface="Archivo Black"/>
              <a:cs typeface="Archivo Black"/>
              <a:sym typeface="Archivo Black"/>
            </a:endParaRPr>
          </a:p>
        </p:txBody>
      </p:sp>
      <p:sp>
        <p:nvSpPr>
          <p:cNvPr id="588" name="Google Shape;588;g16ab48f25fb_1_404"/>
          <p:cNvSpPr txBox="1"/>
          <p:nvPr/>
        </p:nvSpPr>
        <p:spPr>
          <a:xfrm>
            <a:off x="711200" y="896573"/>
            <a:ext cx="2540100" cy="4942800"/>
          </a:xfrm>
          <a:prstGeom prst="rect">
            <a:avLst/>
          </a:pr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25" rIns="121900" bIns="60925" anchor="t" anchorCtr="0">
            <a:noAutofit/>
          </a:bodyPr>
          <a:lstStyle/>
          <a:p>
            <a:pPr marL="0" marR="0" lvl="0" indent="0" algn="ctr" rtl="0">
              <a:spcBef>
                <a:spcPts val="0"/>
              </a:spcBef>
              <a:spcAft>
                <a:spcPts val="0"/>
              </a:spcAft>
              <a:buNone/>
            </a:pPr>
            <a:r>
              <a:rPr lang="en-US" sz="3700" dirty="0">
                <a:solidFill>
                  <a:schemeClr val="dk1"/>
                </a:solidFill>
                <a:latin typeface="Times New Roman"/>
                <a:ea typeface="Times New Roman"/>
                <a:cs typeface="Times New Roman"/>
                <a:sym typeface="Times New Roman"/>
              </a:rPr>
              <a:t>Entry Event</a:t>
            </a:r>
            <a:endParaRPr sz="37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37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700" dirty="0">
                <a:solidFill>
                  <a:schemeClr val="dk1"/>
                </a:solidFill>
                <a:latin typeface="Times New Roman"/>
                <a:ea typeface="Times New Roman"/>
                <a:cs typeface="Times New Roman"/>
                <a:sym typeface="Times New Roman"/>
              </a:rPr>
              <a:t>Driving Question</a:t>
            </a:r>
            <a:endParaRPr sz="37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37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700" dirty="0">
                <a:solidFill>
                  <a:schemeClr val="dk1"/>
                </a:solidFill>
                <a:latin typeface="Times New Roman"/>
                <a:ea typeface="Times New Roman"/>
                <a:cs typeface="Times New Roman"/>
                <a:sym typeface="Times New Roman"/>
              </a:rPr>
              <a:t>Need to Know List</a:t>
            </a:r>
            <a:endParaRPr sz="37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37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37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3700" dirty="0">
              <a:solidFill>
                <a:schemeClr val="dk1"/>
              </a:solidFill>
              <a:latin typeface="Calibri"/>
              <a:ea typeface="Calibri"/>
              <a:cs typeface="Calibri"/>
              <a:sym typeface="Calibri"/>
            </a:endParaRPr>
          </a:p>
          <a:p>
            <a:pPr marL="0" marR="0" lvl="0" indent="0" algn="l" rtl="0">
              <a:spcBef>
                <a:spcPts val="0"/>
              </a:spcBef>
              <a:spcAft>
                <a:spcPts val="0"/>
              </a:spcAft>
              <a:buNone/>
            </a:pPr>
            <a:endParaRPr sz="3700" dirty="0">
              <a:solidFill>
                <a:schemeClr val="dk1"/>
              </a:solidFill>
              <a:latin typeface="Calibri"/>
              <a:ea typeface="Calibri"/>
              <a:cs typeface="Calibri"/>
              <a:sym typeface="Calibri"/>
            </a:endParaRPr>
          </a:p>
          <a:p>
            <a:pPr marL="0" marR="0" lvl="0" indent="0" algn="l" rtl="0">
              <a:spcBef>
                <a:spcPts val="0"/>
              </a:spcBef>
              <a:spcAft>
                <a:spcPts val="0"/>
              </a:spcAft>
              <a:buNone/>
            </a:pPr>
            <a:endParaRPr sz="3700" dirty="0">
              <a:solidFill>
                <a:schemeClr val="dk1"/>
              </a:solidFill>
              <a:latin typeface="Calibri"/>
              <a:ea typeface="Calibri"/>
              <a:cs typeface="Calibri"/>
              <a:sym typeface="Calibri"/>
            </a:endParaRPr>
          </a:p>
          <a:p>
            <a:pPr marL="0" marR="0" lvl="0" indent="0" algn="l" rtl="0">
              <a:spcBef>
                <a:spcPts val="0"/>
              </a:spcBef>
              <a:spcAft>
                <a:spcPts val="0"/>
              </a:spcAft>
              <a:buNone/>
            </a:pPr>
            <a:endParaRPr sz="3700" dirty="0">
              <a:solidFill>
                <a:schemeClr val="dk1"/>
              </a:solidFill>
              <a:latin typeface="Calibri"/>
              <a:ea typeface="Calibri"/>
              <a:cs typeface="Calibri"/>
              <a:sym typeface="Calibri"/>
            </a:endParaRPr>
          </a:p>
          <a:p>
            <a:pPr marL="0" marR="0" lvl="0" indent="0" algn="l" rtl="0">
              <a:spcBef>
                <a:spcPts val="0"/>
              </a:spcBef>
              <a:spcAft>
                <a:spcPts val="0"/>
              </a:spcAft>
              <a:buNone/>
            </a:pPr>
            <a:endParaRPr sz="3700" dirty="0">
              <a:solidFill>
                <a:schemeClr val="dk1"/>
              </a:solidFill>
              <a:latin typeface="Calibri"/>
              <a:ea typeface="Calibri"/>
              <a:cs typeface="Calibri"/>
              <a:sym typeface="Calibri"/>
            </a:endParaRPr>
          </a:p>
          <a:p>
            <a:pPr marL="0" marR="0" lvl="0" indent="0" algn="l" rtl="0">
              <a:spcBef>
                <a:spcPts val="0"/>
              </a:spcBef>
              <a:spcAft>
                <a:spcPts val="0"/>
              </a:spcAft>
              <a:buNone/>
            </a:pPr>
            <a:endParaRPr sz="3700" dirty="0">
              <a:solidFill>
                <a:schemeClr val="dk1"/>
              </a:solidFill>
              <a:latin typeface="Calibri"/>
              <a:ea typeface="Calibri"/>
              <a:cs typeface="Calibri"/>
              <a:sym typeface="Calibri"/>
            </a:endParaRPr>
          </a:p>
        </p:txBody>
      </p:sp>
      <p:sp>
        <p:nvSpPr>
          <p:cNvPr id="589" name="Google Shape;589;g16ab48f25fb_1_404"/>
          <p:cNvSpPr txBox="1"/>
          <p:nvPr/>
        </p:nvSpPr>
        <p:spPr>
          <a:xfrm>
            <a:off x="9283433" y="869967"/>
            <a:ext cx="2540100" cy="4942800"/>
          </a:xfrm>
          <a:prstGeom prst="rect">
            <a:avLst/>
          </a:pr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25" rIns="121900" bIns="60925" anchor="t" anchorCtr="0">
            <a:noAutofit/>
          </a:bodyPr>
          <a:lstStyle/>
          <a:p>
            <a:pPr marL="0" marR="0" lvl="0" indent="0" algn="ctr" rtl="0">
              <a:spcBef>
                <a:spcPts val="0"/>
              </a:spcBef>
              <a:spcAft>
                <a:spcPts val="0"/>
              </a:spcAft>
              <a:buNone/>
            </a:pPr>
            <a:r>
              <a:rPr lang="en-US" sz="3700">
                <a:solidFill>
                  <a:schemeClr val="dk1"/>
                </a:solidFill>
                <a:latin typeface="Times New Roman"/>
                <a:ea typeface="Times New Roman"/>
                <a:cs typeface="Times New Roman"/>
                <a:sym typeface="Times New Roman"/>
              </a:rPr>
              <a:t>Students share their learning</a:t>
            </a:r>
            <a:endParaRPr sz="1900">
              <a:latin typeface="Times New Roman"/>
              <a:ea typeface="Times New Roman"/>
              <a:cs typeface="Times New Roman"/>
              <a:sym typeface="Times New Roman"/>
            </a:endParaRPr>
          </a:p>
          <a:p>
            <a:pPr marL="0" marR="0" lvl="0" indent="0" algn="l" rtl="0">
              <a:spcBef>
                <a:spcPts val="0"/>
              </a:spcBef>
              <a:spcAft>
                <a:spcPts val="0"/>
              </a:spcAft>
              <a:buNone/>
            </a:pPr>
            <a:endParaRPr sz="37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3700">
              <a:solidFill>
                <a:schemeClr val="dk1"/>
              </a:solidFill>
              <a:latin typeface="Calibri"/>
              <a:ea typeface="Calibri"/>
              <a:cs typeface="Calibri"/>
              <a:sym typeface="Calibri"/>
            </a:endParaRPr>
          </a:p>
          <a:p>
            <a:pPr marL="0" marR="0" lvl="0" indent="0" algn="l" rtl="0">
              <a:spcBef>
                <a:spcPts val="0"/>
              </a:spcBef>
              <a:spcAft>
                <a:spcPts val="0"/>
              </a:spcAft>
              <a:buNone/>
            </a:pPr>
            <a:endParaRPr sz="3700">
              <a:solidFill>
                <a:schemeClr val="dk1"/>
              </a:solidFill>
              <a:latin typeface="Calibri"/>
              <a:ea typeface="Calibri"/>
              <a:cs typeface="Calibri"/>
              <a:sym typeface="Calibri"/>
            </a:endParaRPr>
          </a:p>
          <a:p>
            <a:pPr marL="0" marR="0" lvl="0" indent="0" algn="l" rtl="0">
              <a:spcBef>
                <a:spcPts val="0"/>
              </a:spcBef>
              <a:spcAft>
                <a:spcPts val="0"/>
              </a:spcAft>
              <a:buNone/>
            </a:pPr>
            <a:endParaRPr sz="3700">
              <a:solidFill>
                <a:schemeClr val="dk1"/>
              </a:solidFill>
              <a:latin typeface="Calibri"/>
              <a:ea typeface="Calibri"/>
              <a:cs typeface="Calibri"/>
              <a:sym typeface="Calibri"/>
            </a:endParaRPr>
          </a:p>
        </p:txBody>
      </p:sp>
      <p:sp>
        <p:nvSpPr>
          <p:cNvPr id="590" name="Google Shape;590;g16ab48f25fb_1_404"/>
          <p:cNvSpPr txBox="1"/>
          <p:nvPr/>
        </p:nvSpPr>
        <p:spPr>
          <a:xfrm>
            <a:off x="3409833" y="875307"/>
            <a:ext cx="1771500" cy="983700"/>
          </a:xfrm>
          <a:prstGeom prst="rect">
            <a:avLst/>
          </a:pr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25" rIns="121900" bIns="60925" anchor="t" anchorCtr="0">
            <a:noAutofit/>
          </a:bodyPr>
          <a:lstStyle/>
          <a:p>
            <a:pPr marL="0" marR="0" lvl="0" indent="0" algn="ctr" rtl="0">
              <a:spcBef>
                <a:spcPts val="0"/>
              </a:spcBef>
              <a:spcAft>
                <a:spcPts val="0"/>
              </a:spcAft>
              <a:buNone/>
            </a:pPr>
            <a:r>
              <a:rPr lang="en-US" sz="2400">
                <a:solidFill>
                  <a:schemeClr val="dk1"/>
                </a:solidFill>
                <a:latin typeface="Times New Roman"/>
                <a:ea typeface="Times New Roman"/>
                <a:cs typeface="Times New Roman"/>
                <a:sym typeface="Times New Roman"/>
              </a:rPr>
              <a:t>NEED TO KNOW</a:t>
            </a:r>
            <a:endParaRPr sz="1900">
              <a:latin typeface="Times New Roman"/>
              <a:ea typeface="Times New Roman"/>
              <a:cs typeface="Times New Roman"/>
              <a:sym typeface="Times New Roman"/>
            </a:endParaRPr>
          </a:p>
          <a:p>
            <a:pPr marL="0" marR="0" lvl="0" indent="0" algn="ctr" rtl="0">
              <a:spcBef>
                <a:spcPts val="0"/>
              </a:spcBef>
              <a:spcAft>
                <a:spcPts val="0"/>
              </a:spcAft>
              <a:buNone/>
            </a:pPr>
            <a:endParaRPr sz="24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1900"/>
          </a:p>
        </p:txBody>
      </p:sp>
      <p:sp>
        <p:nvSpPr>
          <p:cNvPr id="591" name="Google Shape;591;g16ab48f25fb_1_404"/>
          <p:cNvSpPr txBox="1"/>
          <p:nvPr/>
        </p:nvSpPr>
        <p:spPr>
          <a:xfrm>
            <a:off x="5283199" y="869967"/>
            <a:ext cx="1771500" cy="983700"/>
          </a:xfrm>
          <a:prstGeom prst="rect">
            <a:avLst/>
          </a:pr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25" rIns="121900" bIns="60925" anchor="t" anchorCtr="0">
            <a:noAutofit/>
          </a:bodyPr>
          <a:lstStyle/>
          <a:p>
            <a:pPr marL="0" marR="0" lvl="0" indent="0" algn="ctr" rtl="0">
              <a:spcBef>
                <a:spcPts val="0"/>
              </a:spcBef>
              <a:spcAft>
                <a:spcPts val="0"/>
              </a:spcAft>
              <a:buNone/>
            </a:pPr>
            <a:r>
              <a:rPr lang="en-US" sz="2400">
                <a:solidFill>
                  <a:schemeClr val="dk1"/>
                </a:solidFill>
                <a:latin typeface="Times New Roman"/>
                <a:ea typeface="Times New Roman"/>
                <a:cs typeface="Times New Roman"/>
                <a:sym typeface="Times New Roman"/>
              </a:rPr>
              <a:t>NEED TO KNOW</a:t>
            </a:r>
            <a:endParaRPr sz="1900">
              <a:latin typeface="Times New Roman"/>
              <a:ea typeface="Times New Roman"/>
              <a:cs typeface="Times New Roman"/>
              <a:sym typeface="Times New Roman"/>
            </a:endParaRPr>
          </a:p>
          <a:p>
            <a:pPr marL="0" marR="0" lvl="0" indent="0" algn="ctr" rtl="0">
              <a:spcBef>
                <a:spcPts val="0"/>
              </a:spcBef>
              <a:spcAft>
                <a:spcPts val="0"/>
              </a:spcAft>
              <a:buNone/>
            </a:pPr>
            <a:endParaRPr sz="24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3700">
              <a:solidFill>
                <a:schemeClr val="dk1"/>
              </a:solidFill>
              <a:latin typeface="Calibri"/>
              <a:ea typeface="Calibri"/>
              <a:cs typeface="Calibri"/>
              <a:sym typeface="Calibri"/>
            </a:endParaRPr>
          </a:p>
        </p:txBody>
      </p:sp>
      <p:sp>
        <p:nvSpPr>
          <p:cNvPr id="592" name="Google Shape;592;g16ab48f25fb_1_404"/>
          <p:cNvSpPr txBox="1"/>
          <p:nvPr/>
        </p:nvSpPr>
        <p:spPr>
          <a:xfrm>
            <a:off x="7181703" y="869967"/>
            <a:ext cx="1771500" cy="983700"/>
          </a:xfrm>
          <a:prstGeom prst="rect">
            <a:avLst/>
          </a:prstGeom>
          <a:solidFill>
            <a:schemeClr val="lt1"/>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60925" rIns="121900" bIns="60925" anchor="t" anchorCtr="0">
            <a:noAutofit/>
          </a:bodyPr>
          <a:lstStyle/>
          <a:p>
            <a:pPr marL="0" marR="0" lvl="0" indent="0" algn="ctr" rtl="0">
              <a:spcBef>
                <a:spcPts val="0"/>
              </a:spcBef>
              <a:spcAft>
                <a:spcPts val="0"/>
              </a:spcAft>
              <a:buNone/>
            </a:pPr>
            <a:r>
              <a:rPr lang="en-US" sz="2400">
                <a:solidFill>
                  <a:schemeClr val="dk1"/>
                </a:solidFill>
                <a:latin typeface="Times New Roman"/>
                <a:ea typeface="Times New Roman"/>
                <a:cs typeface="Times New Roman"/>
                <a:sym typeface="Times New Roman"/>
              </a:rPr>
              <a:t>NEED TO KNOW</a:t>
            </a:r>
            <a:endParaRPr sz="1900">
              <a:latin typeface="Times New Roman"/>
              <a:ea typeface="Times New Roman"/>
              <a:cs typeface="Times New Roman"/>
              <a:sym typeface="Times New Roman"/>
            </a:endParaRPr>
          </a:p>
          <a:p>
            <a:pPr marL="0" marR="0" lvl="0" indent="0" algn="ctr" rtl="0">
              <a:spcBef>
                <a:spcPts val="0"/>
              </a:spcBef>
              <a:spcAft>
                <a:spcPts val="0"/>
              </a:spcAft>
              <a:buNone/>
            </a:pPr>
            <a:endParaRPr sz="24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3700">
              <a:solidFill>
                <a:schemeClr val="dk1"/>
              </a:solidFill>
              <a:latin typeface="Calibri"/>
              <a:ea typeface="Calibri"/>
              <a:cs typeface="Calibri"/>
              <a:sym typeface="Calibri"/>
            </a:endParaRPr>
          </a:p>
        </p:txBody>
      </p:sp>
      <p:sp>
        <p:nvSpPr>
          <p:cNvPr id="593" name="Google Shape;593;g16ab48f25fb_1_404" descr="Arrow pointing up"/>
          <p:cNvSpPr/>
          <p:nvPr/>
        </p:nvSpPr>
        <p:spPr>
          <a:xfrm>
            <a:off x="4162933" y="2098900"/>
            <a:ext cx="485700" cy="3543300"/>
          </a:xfrm>
          <a:prstGeom prst="upArrow">
            <a:avLst>
              <a:gd name="adj1" fmla="val 50000"/>
              <a:gd name="adj2" fmla="val 50000"/>
            </a:avLst>
          </a:prstGeom>
          <a:solidFill>
            <a:srgbClr val="FFC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4" name="Google Shape;594;g16ab48f25fb_1_404" descr="Arrow pointing up"/>
          <p:cNvSpPr/>
          <p:nvPr/>
        </p:nvSpPr>
        <p:spPr>
          <a:xfrm>
            <a:off x="5890133" y="2098900"/>
            <a:ext cx="485700" cy="3543300"/>
          </a:xfrm>
          <a:prstGeom prst="upArrow">
            <a:avLst>
              <a:gd name="adj1" fmla="val 50000"/>
              <a:gd name="adj2" fmla="val 50000"/>
            </a:avLst>
          </a:prstGeom>
          <a:solidFill>
            <a:srgbClr val="FFC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dirty="0"/>
          </a:p>
        </p:txBody>
      </p:sp>
      <p:sp>
        <p:nvSpPr>
          <p:cNvPr id="595" name="Google Shape;595;g16ab48f25fb_1_404" descr="Arrow pointing up"/>
          <p:cNvSpPr/>
          <p:nvPr/>
        </p:nvSpPr>
        <p:spPr>
          <a:xfrm>
            <a:off x="7820533" y="2098900"/>
            <a:ext cx="485700" cy="3543300"/>
          </a:xfrm>
          <a:prstGeom prst="upArrow">
            <a:avLst>
              <a:gd name="adj1" fmla="val 50000"/>
              <a:gd name="adj2" fmla="val 50000"/>
            </a:avLst>
          </a:prstGeom>
          <a:solidFill>
            <a:srgbClr val="FFC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6" name="Google Shape;596;g16ab48f25fb_1_404"/>
          <p:cNvSpPr txBox="1"/>
          <p:nvPr/>
        </p:nvSpPr>
        <p:spPr>
          <a:xfrm>
            <a:off x="1625600" y="5892800"/>
            <a:ext cx="9060300" cy="110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4400" b="1" i="1" dirty="0">
                <a:solidFill>
                  <a:schemeClr val="dk1"/>
                </a:solidFill>
                <a:latin typeface="Times New Roman"/>
                <a:ea typeface="Times New Roman"/>
                <a:cs typeface="Times New Roman"/>
                <a:sym typeface="Times New Roman"/>
              </a:rPr>
              <a:t>Consider the need to knows</a:t>
            </a:r>
            <a:endParaRPr sz="900" dirty="0">
              <a:latin typeface="Times New Roman"/>
              <a:ea typeface="Times New Roman"/>
              <a:cs typeface="Times New Roman"/>
              <a:sym typeface="Times New Roman"/>
            </a:endParaRPr>
          </a:p>
        </p:txBody>
      </p:sp>
      <p:pic>
        <p:nvPicPr>
          <p:cNvPr id="597" name="Google Shape;597;g16ab48f25fb_1_404" descr="clipart clock" title="clipart clock"/>
          <p:cNvPicPr preferRelativeResize="0"/>
          <p:nvPr/>
        </p:nvPicPr>
        <p:blipFill>
          <a:blip r:embed="rId3">
            <a:alphaModFix/>
          </a:blip>
          <a:stretch>
            <a:fillRect/>
          </a:stretch>
        </p:blipFill>
        <p:spPr>
          <a:xfrm>
            <a:off x="3563975" y="3186488"/>
            <a:ext cx="1683625" cy="1683625"/>
          </a:xfrm>
          <a:prstGeom prst="rect">
            <a:avLst/>
          </a:prstGeom>
          <a:noFill/>
          <a:ln>
            <a:noFill/>
          </a:ln>
        </p:spPr>
      </p:pic>
      <p:pic>
        <p:nvPicPr>
          <p:cNvPr id="598" name="Google Shape;598;g16ab48f25fb_1_404" descr="clipart clock&#10;" title="clipart clock"/>
          <p:cNvPicPr preferRelativeResize="0"/>
          <p:nvPr/>
        </p:nvPicPr>
        <p:blipFill>
          <a:blip r:embed="rId3">
            <a:alphaModFix/>
          </a:blip>
          <a:stretch>
            <a:fillRect/>
          </a:stretch>
        </p:blipFill>
        <p:spPr>
          <a:xfrm>
            <a:off x="5392763" y="3186488"/>
            <a:ext cx="1683625" cy="1683625"/>
          </a:xfrm>
          <a:prstGeom prst="rect">
            <a:avLst/>
          </a:prstGeom>
          <a:noFill/>
          <a:ln>
            <a:noFill/>
          </a:ln>
        </p:spPr>
      </p:pic>
      <p:pic>
        <p:nvPicPr>
          <p:cNvPr id="599" name="Google Shape;599;g16ab48f25fb_1_404" descr="clipart clock" title="clipart clock"/>
          <p:cNvPicPr preferRelativeResize="0"/>
          <p:nvPr/>
        </p:nvPicPr>
        <p:blipFill>
          <a:blip r:embed="rId3">
            <a:alphaModFix/>
          </a:blip>
          <a:stretch>
            <a:fillRect/>
          </a:stretch>
        </p:blipFill>
        <p:spPr>
          <a:xfrm>
            <a:off x="7221563" y="3186488"/>
            <a:ext cx="1683625" cy="1683625"/>
          </a:xfrm>
          <a:prstGeom prst="rect">
            <a:avLst/>
          </a:prstGeom>
          <a:noFill/>
          <a:ln>
            <a:noFill/>
          </a:ln>
        </p:spPr>
      </p:pic>
      <p:sp>
        <p:nvSpPr>
          <p:cNvPr id="600" name="Google Shape;600;g16ab48f25fb_1_404" title="Speech bubble"/>
          <p:cNvSpPr/>
          <p:nvPr/>
        </p:nvSpPr>
        <p:spPr>
          <a:xfrm>
            <a:off x="1148750" y="2706875"/>
            <a:ext cx="10080000" cy="2588100"/>
          </a:xfrm>
          <a:prstGeom prst="wedgeEllipseCallout">
            <a:avLst>
              <a:gd name="adj1" fmla="val -20833"/>
              <a:gd name="adj2" fmla="val 62500"/>
            </a:avLst>
          </a:prstGeom>
          <a:solidFill>
            <a:srgbClr val="FFFFFF"/>
          </a:solidFill>
          <a:ln w="762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1" name="Google Shape;601;g16ab48f25fb_1_404"/>
          <p:cNvSpPr txBox="1"/>
          <p:nvPr/>
        </p:nvSpPr>
        <p:spPr>
          <a:xfrm>
            <a:off x="1873175" y="3282150"/>
            <a:ext cx="8722800" cy="18057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3300" b="1" i="1">
                <a:solidFill>
                  <a:srgbClr val="000000"/>
                </a:solidFill>
                <a:latin typeface="Times New Roman"/>
                <a:ea typeface="Times New Roman"/>
                <a:cs typeface="Times New Roman"/>
                <a:sym typeface="Times New Roman"/>
              </a:rPr>
              <a:t>“You said you need to know___ to be successful,</a:t>
            </a:r>
            <a:endParaRPr sz="3300" b="1" i="1">
              <a:solidFill>
                <a:srgbClr val="000000"/>
              </a:solidFill>
              <a:latin typeface="Times New Roman"/>
              <a:ea typeface="Times New Roman"/>
              <a:cs typeface="Times New Roman"/>
              <a:sym typeface="Times New Roman"/>
            </a:endParaRPr>
          </a:p>
          <a:p>
            <a:pPr marL="0" lvl="0" indent="0" algn="ctr" rtl="0">
              <a:spcBef>
                <a:spcPts val="0"/>
              </a:spcBef>
              <a:spcAft>
                <a:spcPts val="0"/>
              </a:spcAft>
              <a:buNone/>
            </a:pPr>
            <a:r>
              <a:rPr lang="en-US" sz="3300" b="1" i="1">
                <a:solidFill>
                  <a:srgbClr val="000000"/>
                </a:solidFill>
                <a:latin typeface="Times New Roman"/>
                <a:ea typeface="Times New Roman"/>
                <a:cs typeface="Times New Roman"/>
                <a:sym typeface="Times New Roman"/>
              </a:rPr>
              <a:t>so our learning target will be______.</a:t>
            </a:r>
            <a:r>
              <a:rPr lang="en-US" sz="3300">
                <a:solidFill>
                  <a:srgbClr val="000000"/>
                </a:solidFill>
                <a:latin typeface="Times New Roman"/>
                <a:ea typeface="Times New Roman"/>
                <a:cs typeface="Times New Roman"/>
                <a:sym typeface="Times New Roman"/>
              </a:rPr>
              <a:t>”</a:t>
            </a:r>
            <a:endParaRPr sz="3300">
              <a:solidFill>
                <a:srgbClr val="000000"/>
              </a:solidFill>
              <a:latin typeface="Times New Roman"/>
              <a:ea typeface="Times New Roman"/>
              <a:cs typeface="Times New Roman"/>
              <a:sym typeface="Times New Roman"/>
            </a:endParaRPr>
          </a:p>
        </p:txBody>
      </p:sp>
      <p:sp>
        <p:nvSpPr>
          <p:cNvPr id="602" name="Google Shape;602;g16ab48f25fb_1_404"/>
          <p:cNvSpPr txBox="1"/>
          <p:nvPr/>
        </p:nvSpPr>
        <p:spPr>
          <a:xfrm>
            <a:off x="9651350" y="5822600"/>
            <a:ext cx="2152800" cy="79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400" b="1">
                <a:solidFill>
                  <a:srgbClr val="003B71"/>
                </a:solidFill>
                <a:latin typeface="Times New Roman"/>
                <a:ea typeface="Times New Roman"/>
                <a:cs typeface="Times New Roman"/>
                <a:sym typeface="Times New Roman"/>
              </a:rPr>
              <a:t>Step 6</a:t>
            </a:r>
            <a:endParaRPr/>
          </a:p>
        </p:txBody>
      </p:sp>
      <p:sp>
        <p:nvSpPr>
          <p:cNvPr id="2" name="Title 1"/>
          <p:cNvSpPr>
            <a:spLocks noGrp="1"/>
          </p:cNvSpPr>
          <p:nvPr>
            <p:ph type="ctrTitle"/>
          </p:nvPr>
        </p:nvSpPr>
        <p:spPr/>
        <p:txBody>
          <a:bodyPr/>
          <a:lstStyle/>
          <a:p>
            <a:r>
              <a:rPr lang="en-US" dirty="0" smtClean="0">
                <a:solidFill>
                  <a:schemeClr val="bg1"/>
                </a:solidFill>
              </a:rPr>
              <a:t>g</a:t>
            </a:r>
            <a:endParaRPr lang="en-US" dirty="0">
              <a:solidFill>
                <a:schemeClr val="bg1"/>
              </a:solidFill>
            </a:endParaRPr>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0"/>
                                        </p:tgtEl>
                                        <p:attrNameLst>
                                          <p:attrName>style.visibility</p:attrName>
                                        </p:attrNameLst>
                                      </p:cBhvr>
                                      <p:to>
                                        <p:strVal val="visible"/>
                                      </p:to>
                                    </p:set>
                                    <p:animEffect transition="in" filter="fade">
                                      <p:cBhvr>
                                        <p:cTn id="7" dur="1000"/>
                                        <p:tgtEl>
                                          <p:spTgt spid="6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1"/>
                                        </p:tgtEl>
                                        <p:attrNameLst>
                                          <p:attrName>style.visibility</p:attrName>
                                        </p:attrNameLst>
                                      </p:cBhvr>
                                      <p:to>
                                        <p:strVal val="visible"/>
                                      </p:to>
                                    </p:set>
                                    <p:animEffect transition="in" filter="fade">
                                      <p:cBhvr>
                                        <p:cTn id="12" dur="1000"/>
                                        <p:tgtEl>
                                          <p:spTgt spid="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16ab48f25fb_1_42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WHERE AND WHEN?</a:t>
            </a:r>
            <a:endParaRPr/>
          </a:p>
        </p:txBody>
      </p:sp>
      <p:sp>
        <p:nvSpPr>
          <p:cNvPr id="608" name="Google Shape;608;g16ab48f25fb_1_42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FA3"/>
              </a:buClr>
              <a:buSzPts val="2400"/>
              <a:buNone/>
            </a:pPr>
            <a:r>
              <a:rPr lang="en-US"/>
              <a:t>What opportunities do we have to utilize these authentic learning opportunities in our own classrooms?</a:t>
            </a:r>
            <a:endParaRPr/>
          </a:p>
        </p:txBody>
      </p:sp>
      <p:sp>
        <p:nvSpPr>
          <p:cNvPr id="609" name="Google Shape;609;g16ab48f25fb_1_424"/>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16ab48f25fb_1_431"/>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a:t>Anytime and Anywhere</a:t>
            </a:r>
            <a:endParaRPr/>
          </a:p>
        </p:txBody>
      </p:sp>
      <p:pic>
        <p:nvPicPr>
          <p:cNvPr id="615" name="Google Shape;615;g16ab48f25fb_1_431" descr="Text box around a clock"/>
          <p:cNvPicPr preferRelativeResize="0"/>
          <p:nvPr/>
        </p:nvPicPr>
        <p:blipFill>
          <a:blip r:embed="rId3">
            <a:alphaModFix/>
          </a:blip>
          <a:stretch>
            <a:fillRect/>
          </a:stretch>
        </p:blipFill>
        <p:spPr>
          <a:xfrm>
            <a:off x="1426725" y="2278288"/>
            <a:ext cx="3723802" cy="3723802"/>
          </a:xfrm>
          <a:prstGeom prst="rect">
            <a:avLst/>
          </a:prstGeom>
          <a:noFill/>
          <a:ln>
            <a:noFill/>
          </a:ln>
        </p:spPr>
      </p:pic>
      <p:pic>
        <p:nvPicPr>
          <p:cNvPr id="616" name="Google Shape;616;g16ab48f25fb_1_431" descr="picture of a navigation arrow"/>
          <p:cNvPicPr preferRelativeResize="0"/>
          <p:nvPr/>
        </p:nvPicPr>
        <p:blipFill>
          <a:blip r:embed="rId4">
            <a:alphaModFix/>
          </a:blip>
          <a:stretch>
            <a:fillRect/>
          </a:stretch>
        </p:blipFill>
        <p:spPr>
          <a:xfrm>
            <a:off x="7283050" y="2153787"/>
            <a:ext cx="2940975" cy="39728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16ab48f25fb_1_437"/>
          <p:cNvSpPr txBox="1">
            <a:spLocks noGrp="1"/>
          </p:cNvSpPr>
          <p:nvPr>
            <p:ph type="title"/>
          </p:nvPr>
        </p:nvSpPr>
        <p:spPr>
          <a:xfrm>
            <a:off x="838200" y="2302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PBL Planning Resources - make a copy!</a:t>
            </a:r>
            <a:endParaRPr/>
          </a:p>
        </p:txBody>
      </p:sp>
      <p:sp>
        <p:nvSpPr>
          <p:cNvPr id="622" name="Google Shape;622;g16ab48f25fb_1_437"/>
          <p:cNvSpPr txBox="1"/>
          <p:nvPr/>
        </p:nvSpPr>
        <p:spPr>
          <a:xfrm>
            <a:off x="838200" y="5562600"/>
            <a:ext cx="108138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a:latin typeface="Times New Roman"/>
                <a:ea typeface="Times New Roman"/>
                <a:cs typeface="Times New Roman"/>
                <a:sym typeface="Times New Roman"/>
              </a:rPr>
              <a:t>tinyurl.com/PBLplanningresources</a:t>
            </a:r>
            <a:endParaRPr/>
          </a:p>
        </p:txBody>
      </p:sp>
      <p:pic>
        <p:nvPicPr>
          <p:cNvPr id="623" name="Google Shape;623;g16ab48f25fb_1_437" descr="PBL Planning Resources&#10;&#10;The following pages contain a series of resources to help scaffold your PBL planning process. On the last page, you will see a planning template where your ideas can be synthesized.&#10;&#10;Remember that PBL planning is not a one-size-fits-all approach. Please feel free to modify or divert from the resources below in order to best meet the needs and interests of your students!&#10;&#10;Step 1: Begin with the End in Mind&#10;Step 2: Craft the Driving Question&#10;Step 3: Identify What Students Need to Know&#10;&#10;Create the Rubric&#10;&#10;Step 4: Design the Entry Event&#10;Step 5: Consider How Students Will Share Their Learning&#10;Step 6: Plan the Daily Learning Experiences&#10;&#10;Planning Template&#10;&#10;" title="Screenshot of PBL Planning Resources"/>
          <p:cNvPicPr preferRelativeResize="0"/>
          <p:nvPr/>
        </p:nvPicPr>
        <p:blipFill>
          <a:blip r:embed="rId3">
            <a:alphaModFix/>
          </a:blip>
          <a:stretch>
            <a:fillRect/>
          </a:stretch>
        </p:blipFill>
        <p:spPr>
          <a:xfrm>
            <a:off x="1295400" y="1708624"/>
            <a:ext cx="4882145" cy="3701576"/>
          </a:xfrm>
          <a:prstGeom prst="rect">
            <a:avLst/>
          </a:prstGeom>
          <a:noFill/>
          <a:ln w="9525" cap="flat" cmpd="sng">
            <a:solidFill>
              <a:schemeClr val="dk2"/>
            </a:solidFill>
            <a:prstDash val="solid"/>
            <a:round/>
            <a:headEnd type="none" w="sm" len="sm"/>
            <a:tailEnd type="none" w="sm" len="sm"/>
          </a:ln>
        </p:spPr>
      </p:pic>
      <p:pic>
        <p:nvPicPr>
          <p:cNvPr id="624" name="Google Shape;624;g16ab48f25fb_1_437" title="Screenshot of the steps within the PBL Planning Resource"/>
          <p:cNvPicPr preferRelativeResize="0"/>
          <p:nvPr/>
        </p:nvPicPr>
        <p:blipFill>
          <a:blip r:embed="rId4">
            <a:alphaModFix/>
          </a:blip>
          <a:stretch>
            <a:fillRect/>
          </a:stretch>
        </p:blipFill>
        <p:spPr>
          <a:xfrm>
            <a:off x="6329945" y="1708624"/>
            <a:ext cx="4339780" cy="3701577"/>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16ab48f25fb_1_444"/>
          <p:cNvSpPr txBox="1">
            <a:spLocks noGrp="1"/>
          </p:cNvSpPr>
          <p:nvPr>
            <p:ph type="title"/>
          </p:nvPr>
        </p:nvSpPr>
        <p:spPr>
          <a:xfrm>
            <a:off x="838200" y="2302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Additional Resources </a:t>
            </a:r>
            <a:endParaRPr/>
          </a:p>
        </p:txBody>
      </p:sp>
      <p:graphicFrame>
        <p:nvGraphicFramePr>
          <p:cNvPr id="630" name="Google Shape;630;g16ab48f25fb_1_444" descr="Chart of resources"/>
          <p:cNvGraphicFramePr/>
          <p:nvPr>
            <p:extLst>
              <p:ext uri="{D42A27DB-BD31-4B8C-83A1-F6EECF244321}">
                <p14:modId xmlns:p14="http://schemas.microsoft.com/office/powerpoint/2010/main" val="1577076936"/>
              </p:ext>
            </p:extLst>
          </p:nvPr>
        </p:nvGraphicFramePr>
        <p:xfrm>
          <a:off x="838200" y="1556225"/>
          <a:ext cx="10287000" cy="4686090"/>
        </p:xfrm>
        <a:graphic>
          <a:graphicData uri="http://schemas.openxmlformats.org/drawingml/2006/table">
            <a:tbl>
              <a:tblPr firstRow="1">
                <a:noFill/>
                <a:tableStyleId>{6472DFEC-64CD-49C6-8568-2881ECA738D0}</a:tableStyleId>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2100" b="1">
                          <a:solidFill>
                            <a:schemeClr val="lt1"/>
                          </a:solidFill>
                          <a:latin typeface="Times New Roman"/>
                          <a:ea typeface="Times New Roman"/>
                          <a:cs typeface="Times New Roman"/>
                          <a:sym typeface="Times New Roman"/>
                        </a:rPr>
                        <a:t>Resource</a:t>
                      </a:r>
                      <a:endParaRPr sz="2100" b="1">
                        <a:solidFill>
                          <a:schemeClr val="lt1"/>
                        </a:solidFill>
                        <a:latin typeface="Times New Roman"/>
                        <a:ea typeface="Times New Roman"/>
                        <a:cs typeface="Times New Roman"/>
                        <a:sym typeface="Times New Roman"/>
                      </a:endParaRPr>
                    </a:p>
                  </a:txBody>
                  <a:tcPr marL="91425" marR="91425" marT="91425" marB="91425">
                    <a:solidFill>
                      <a:schemeClr val="accent1"/>
                    </a:solidFill>
                  </a:tcPr>
                </a:tc>
                <a:tc>
                  <a:txBody>
                    <a:bodyPr/>
                    <a:lstStyle/>
                    <a:p>
                      <a:pPr marL="0" lvl="0" indent="0" algn="ctr" rtl="0">
                        <a:spcBef>
                          <a:spcPts val="0"/>
                        </a:spcBef>
                        <a:spcAft>
                          <a:spcPts val="0"/>
                        </a:spcAft>
                        <a:buNone/>
                      </a:pPr>
                      <a:r>
                        <a:rPr lang="en-US" sz="2100" b="1" dirty="0">
                          <a:solidFill>
                            <a:schemeClr val="lt1"/>
                          </a:solidFill>
                          <a:latin typeface="Times New Roman"/>
                          <a:ea typeface="Times New Roman"/>
                          <a:cs typeface="Times New Roman"/>
                          <a:sym typeface="Times New Roman"/>
                        </a:rPr>
                        <a:t>Description</a:t>
                      </a:r>
                      <a:endParaRPr sz="2100" b="1" dirty="0">
                        <a:solidFill>
                          <a:schemeClr val="lt1"/>
                        </a:solidFill>
                        <a:latin typeface="Times New Roman"/>
                        <a:ea typeface="Times New Roman"/>
                        <a:cs typeface="Times New Roman"/>
                        <a:sym typeface="Times New Roman"/>
                      </a:endParaRPr>
                    </a:p>
                  </a:txBody>
                  <a:tcPr marL="91425" marR="91425" marT="91425" marB="91425">
                    <a:solidFill>
                      <a:schemeClr val="accent1"/>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sz="600"/>
                    </a:p>
                    <a:p>
                      <a:pPr marL="0" lvl="0" indent="0" algn="l" rtl="0">
                        <a:spcBef>
                          <a:spcPts val="0"/>
                        </a:spcBef>
                        <a:spcAft>
                          <a:spcPts val="0"/>
                        </a:spcAft>
                        <a:buNone/>
                      </a:pPr>
                      <a:r>
                        <a:rPr lang="en-US" sz="1500" u="sng">
                          <a:solidFill>
                            <a:schemeClr val="hlink"/>
                          </a:solidFill>
                          <a:latin typeface="Times New Roman"/>
                          <a:ea typeface="Times New Roman"/>
                          <a:cs typeface="Times New Roman"/>
                          <a:sym typeface="Times New Roman"/>
                          <a:hlinkClick r:id="rId3"/>
                        </a:rPr>
                        <a:t>Project Zero Thinking Routines</a:t>
                      </a:r>
                      <a:endParaRPr sz="150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US" sz="1500">
                          <a:solidFill>
                            <a:srgbClr val="202124"/>
                          </a:solidFill>
                          <a:highlight>
                            <a:srgbClr val="FFFFFF"/>
                          </a:highlight>
                          <a:latin typeface="Times New Roman"/>
                          <a:ea typeface="Times New Roman"/>
                          <a:cs typeface="Times New Roman"/>
                          <a:sym typeface="Times New Roman"/>
                        </a:rPr>
                        <a:t>A set of questions or a brief sequence of steps used to scaffold and support student thinking.</a:t>
                      </a:r>
                      <a:endParaRPr sz="150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sz="600"/>
                    </a:p>
                    <a:p>
                      <a:pPr marL="0" lvl="0" indent="0" algn="l" rtl="0">
                        <a:spcBef>
                          <a:spcPts val="0"/>
                        </a:spcBef>
                        <a:spcAft>
                          <a:spcPts val="0"/>
                        </a:spcAft>
                        <a:buNone/>
                      </a:pPr>
                      <a:r>
                        <a:rPr lang="en-US" sz="1500" u="sng">
                          <a:solidFill>
                            <a:schemeClr val="hlink"/>
                          </a:solidFill>
                          <a:latin typeface="Times New Roman"/>
                          <a:ea typeface="Times New Roman"/>
                          <a:cs typeface="Times New Roman"/>
                          <a:sym typeface="Times New Roman"/>
                          <a:hlinkClick r:id="rId4"/>
                        </a:rPr>
                        <a:t>The Buck Institute for Education/ PBL Works</a:t>
                      </a:r>
                      <a:endParaRPr sz="1500">
                        <a:latin typeface="Times New Roman"/>
                        <a:ea typeface="Times New Roman"/>
                        <a:cs typeface="Times New Roman"/>
                        <a:sym typeface="Times New Roman"/>
                      </a:endParaRPr>
                    </a:p>
                  </a:txBody>
                  <a:tcPr marL="91425" marR="91425" marT="91425" marB="91425"/>
                </a:tc>
                <a:tc>
                  <a:txBody>
                    <a:bodyPr/>
                    <a:lstStyle/>
                    <a:p>
                      <a:pPr marL="0" lvl="0" indent="0" algn="l" rtl="0">
                        <a:lnSpc>
                          <a:spcPct val="115000"/>
                        </a:lnSpc>
                        <a:spcBef>
                          <a:spcPts val="0"/>
                        </a:spcBef>
                        <a:spcAft>
                          <a:spcPts val="0"/>
                        </a:spcAft>
                        <a:buNone/>
                      </a:pPr>
                      <a:r>
                        <a:rPr lang="en-US" sz="1500" dirty="0">
                          <a:latin typeface="Times New Roman"/>
                          <a:ea typeface="Times New Roman"/>
                          <a:cs typeface="Times New Roman"/>
                          <a:sym typeface="Times New Roman"/>
                        </a:rPr>
                        <a:t>A national organization focused on helping teachers use Project-Based Learning.</a:t>
                      </a:r>
                      <a:endParaRPr sz="1500" dirty="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sz="600"/>
                    </a:p>
                    <a:p>
                      <a:pPr marL="0" lvl="0" indent="0" algn="l" rtl="0">
                        <a:spcBef>
                          <a:spcPts val="0"/>
                        </a:spcBef>
                        <a:spcAft>
                          <a:spcPts val="0"/>
                        </a:spcAft>
                        <a:buNone/>
                      </a:pPr>
                      <a:r>
                        <a:rPr lang="en-US" sz="1500" u="sng">
                          <a:solidFill>
                            <a:schemeClr val="hlink"/>
                          </a:solidFill>
                          <a:latin typeface="Times New Roman"/>
                          <a:ea typeface="Times New Roman"/>
                          <a:cs typeface="Times New Roman"/>
                          <a:sym typeface="Times New Roman"/>
                          <a:hlinkClick r:id="rId5"/>
                        </a:rPr>
                        <a:t>PBL: Student Thinking at a Deeper Level</a:t>
                      </a:r>
                      <a:endParaRPr sz="1500">
                        <a:latin typeface="Times New Roman"/>
                        <a:ea typeface="Times New Roman"/>
                        <a:cs typeface="Times New Roman"/>
                        <a:sym typeface="Times New Roman"/>
                      </a:endParaRPr>
                    </a:p>
                  </a:txBody>
                  <a:tcPr marL="91425" marR="91425" marT="91425" marB="91425"/>
                </a:tc>
                <a:tc>
                  <a:txBody>
                    <a:bodyPr/>
                    <a:lstStyle/>
                    <a:p>
                      <a:pPr marL="0" lvl="0" indent="0" algn="l" rtl="0">
                        <a:lnSpc>
                          <a:spcPct val="115000"/>
                        </a:lnSpc>
                        <a:spcBef>
                          <a:spcPts val="0"/>
                        </a:spcBef>
                        <a:spcAft>
                          <a:spcPts val="0"/>
                        </a:spcAft>
                        <a:buNone/>
                      </a:pPr>
                      <a:r>
                        <a:rPr lang="en-US" sz="1500">
                          <a:latin typeface="Times New Roman"/>
                          <a:ea typeface="Times New Roman"/>
                          <a:cs typeface="Times New Roman"/>
                          <a:sym typeface="Times New Roman"/>
                        </a:rPr>
                        <a:t>A high-level overview of PBL linked to research-based evidence of success.</a:t>
                      </a:r>
                      <a:endParaRPr sz="150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endParaRPr sz="600"/>
                    </a:p>
                    <a:p>
                      <a:pPr marL="0" lvl="0" indent="0" algn="l" rtl="0">
                        <a:spcBef>
                          <a:spcPts val="0"/>
                        </a:spcBef>
                        <a:spcAft>
                          <a:spcPts val="0"/>
                        </a:spcAft>
                        <a:buNone/>
                      </a:pPr>
                      <a:r>
                        <a:rPr lang="en-US" sz="1500" u="sng">
                          <a:solidFill>
                            <a:schemeClr val="hlink"/>
                          </a:solidFill>
                          <a:latin typeface="Times New Roman"/>
                          <a:ea typeface="Times New Roman"/>
                          <a:cs typeface="Times New Roman"/>
                          <a:sym typeface="Times New Roman"/>
                          <a:hlinkClick r:id="rId6"/>
                        </a:rPr>
                        <a:t>Introducing Peer Review</a:t>
                      </a:r>
                      <a:endParaRPr sz="1500">
                        <a:latin typeface="Times New Roman"/>
                        <a:ea typeface="Times New Roman"/>
                        <a:cs typeface="Times New Roman"/>
                        <a:sym typeface="Times New Roman"/>
                      </a:endParaRPr>
                    </a:p>
                  </a:txBody>
                  <a:tcPr marL="91425" marR="91425" marT="91425" marB="91425"/>
                </a:tc>
                <a:tc>
                  <a:txBody>
                    <a:bodyPr/>
                    <a:lstStyle/>
                    <a:p>
                      <a:pPr marL="0" lvl="0" indent="0" algn="l" rtl="0">
                        <a:lnSpc>
                          <a:spcPct val="115000"/>
                        </a:lnSpc>
                        <a:spcBef>
                          <a:spcPts val="0"/>
                        </a:spcBef>
                        <a:spcAft>
                          <a:spcPts val="0"/>
                        </a:spcAft>
                        <a:buNone/>
                      </a:pPr>
                      <a:r>
                        <a:rPr lang="en-US" sz="1500">
                          <a:latin typeface="Times New Roman"/>
                          <a:ea typeface="Times New Roman"/>
                          <a:cs typeface="Times New Roman"/>
                          <a:sym typeface="Times New Roman"/>
                        </a:rPr>
                        <a:t>Teaching students how to provide meaningful  feedback. For Grades K-5 but could easily be modified for older students.</a:t>
                      </a:r>
                      <a:endParaRPr sz="150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endParaRPr sz="600"/>
                    </a:p>
                    <a:p>
                      <a:pPr marL="0" lvl="0" indent="0" algn="l" rtl="0">
                        <a:spcBef>
                          <a:spcPts val="0"/>
                        </a:spcBef>
                        <a:spcAft>
                          <a:spcPts val="0"/>
                        </a:spcAft>
                        <a:buNone/>
                      </a:pPr>
                      <a:r>
                        <a:rPr lang="en-US" sz="1500" u="sng">
                          <a:solidFill>
                            <a:schemeClr val="hlink"/>
                          </a:solidFill>
                          <a:latin typeface="Times New Roman"/>
                          <a:ea typeface="Times New Roman"/>
                          <a:cs typeface="Times New Roman"/>
                          <a:sym typeface="Times New Roman"/>
                          <a:hlinkClick r:id="rId7"/>
                        </a:rPr>
                        <a:t>Inquiry Based Learning</a:t>
                      </a:r>
                      <a:endParaRPr sz="1500">
                        <a:latin typeface="Times New Roman"/>
                        <a:ea typeface="Times New Roman"/>
                        <a:cs typeface="Times New Roman"/>
                        <a:sym typeface="Times New Roman"/>
                      </a:endParaRPr>
                    </a:p>
                  </a:txBody>
                  <a:tcPr marL="91425" marR="91425" marT="91425" marB="91425"/>
                </a:tc>
                <a:tc>
                  <a:txBody>
                    <a:bodyPr/>
                    <a:lstStyle/>
                    <a:p>
                      <a:pPr marL="0" lvl="0" indent="0" algn="l" rtl="0">
                        <a:lnSpc>
                          <a:spcPct val="115000"/>
                        </a:lnSpc>
                        <a:spcBef>
                          <a:spcPts val="0"/>
                        </a:spcBef>
                        <a:spcAft>
                          <a:spcPts val="0"/>
                        </a:spcAft>
                        <a:buNone/>
                      </a:pPr>
                      <a:r>
                        <a:rPr lang="en-US" sz="1500">
                          <a:latin typeface="Times New Roman"/>
                          <a:ea typeface="Times New Roman"/>
                          <a:cs typeface="Times New Roman"/>
                          <a:sym typeface="Times New Roman"/>
                        </a:rPr>
                        <a:t>An eduotpia blog about how to help students become active questioners.</a:t>
                      </a:r>
                      <a:endParaRPr sz="150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endParaRPr sz="600"/>
                    </a:p>
                    <a:p>
                      <a:pPr marL="0" lvl="0" indent="0" algn="l" rtl="0">
                        <a:spcBef>
                          <a:spcPts val="0"/>
                        </a:spcBef>
                        <a:spcAft>
                          <a:spcPts val="0"/>
                        </a:spcAft>
                        <a:buNone/>
                      </a:pPr>
                      <a:r>
                        <a:rPr lang="en-US" sz="1500" u="sng">
                          <a:solidFill>
                            <a:schemeClr val="hlink"/>
                          </a:solidFill>
                          <a:latin typeface="Times New Roman"/>
                          <a:ea typeface="Times New Roman"/>
                          <a:cs typeface="Times New Roman"/>
                          <a:sym typeface="Times New Roman"/>
                          <a:hlinkClick r:id="rId8"/>
                        </a:rPr>
                        <a:t>PBL Rubrics</a:t>
                      </a:r>
                      <a:endParaRPr sz="1500">
                        <a:latin typeface="Times New Roman"/>
                        <a:ea typeface="Times New Roman"/>
                        <a:cs typeface="Times New Roman"/>
                        <a:sym typeface="Times New Roman"/>
                      </a:endParaRPr>
                    </a:p>
                  </a:txBody>
                  <a:tcPr marL="91425" marR="91425" marT="91425" marB="91425"/>
                </a:tc>
                <a:tc>
                  <a:txBody>
                    <a:bodyPr/>
                    <a:lstStyle/>
                    <a:p>
                      <a:pPr marL="0" lvl="0" indent="0" algn="l" rtl="0">
                        <a:lnSpc>
                          <a:spcPct val="115000"/>
                        </a:lnSpc>
                        <a:spcBef>
                          <a:spcPts val="0"/>
                        </a:spcBef>
                        <a:spcAft>
                          <a:spcPts val="0"/>
                        </a:spcAft>
                        <a:buNone/>
                      </a:pPr>
                      <a:r>
                        <a:rPr lang="en-US" sz="1500" dirty="0">
                          <a:latin typeface="Times New Roman"/>
                          <a:ea typeface="Times New Roman"/>
                          <a:cs typeface="Times New Roman"/>
                          <a:sym typeface="Times New Roman"/>
                        </a:rPr>
                        <a:t>Examples of rubrics that might provide inspiration for your PBL rubrics.</a:t>
                      </a:r>
                      <a:endParaRPr sz="1500" dirty="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16ab48f25fb_1_44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NEXT STEPS</a:t>
            </a:r>
            <a:endParaRPr/>
          </a:p>
        </p:txBody>
      </p:sp>
      <p:sp>
        <p:nvSpPr>
          <p:cNvPr id="636" name="Google Shape;636;g16ab48f25fb_1_44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FA3"/>
              </a:buClr>
              <a:buSzPts val="2400"/>
              <a:buNone/>
            </a:pPr>
            <a:r>
              <a:rPr lang="en-US"/>
              <a:t>Where do we go from here?</a:t>
            </a:r>
            <a:endParaRPr/>
          </a:p>
        </p:txBody>
      </p:sp>
      <p:sp>
        <p:nvSpPr>
          <p:cNvPr id="637" name="Google Shape;637;g16ab48f25fb_1_449"/>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pic>
        <p:nvPicPr>
          <p:cNvPr id="638" name="Google Shape;638;g16ab48f25fb_1_449" descr="VDOE Logo"/>
          <p:cNvPicPr preferRelativeResize="0"/>
          <p:nvPr/>
        </p:nvPicPr>
        <p:blipFill rotWithShape="1">
          <a:blip r:embed="rId3">
            <a:alphaModFix/>
          </a:blip>
          <a:srcRect/>
          <a:stretch/>
        </p:blipFill>
        <p:spPr>
          <a:xfrm>
            <a:off x="309896" y="217955"/>
            <a:ext cx="2531807" cy="84393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16ab48f25fb_1_456"/>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Verdana"/>
                <a:ea typeface="Verdana"/>
                <a:cs typeface="Verdana"/>
                <a:sym typeface="Verdana"/>
              </a:rPr>
              <a:t>Learning Lab</a:t>
            </a:r>
            <a:endParaRPr>
              <a:latin typeface="Verdana"/>
              <a:ea typeface="Verdana"/>
              <a:cs typeface="Verdana"/>
              <a:sym typeface="Verdana"/>
            </a:endParaRPr>
          </a:p>
        </p:txBody>
      </p:sp>
      <p:sp>
        <p:nvSpPr>
          <p:cNvPr id="645" name="Google Shape;645;g16ab48f25fb_1_456"/>
          <p:cNvSpPr/>
          <p:nvPr/>
        </p:nvSpPr>
        <p:spPr>
          <a:xfrm>
            <a:off x="838200" y="3417900"/>
            <a:ext cx="10515600" cy="1494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600" b="1">
                <a:latin typeface="Times New Roman"/>
                <a:ea typeface="Times New Roman"/>
                <a:cs typeface="Times New Roman"/>
                <a:sym typeface="Times New Roman"/>
              </a:rPr>
              <a:t>Bring: </a:t>
            </a:r>
            <a:r>
              <a:rPr lang="en-US" sz="3600">
                <a:latin typeface="Times New Roman"/>
                <a:ea typeface="Times New Roman"/>
                <a:cs typeface="Times New Roman"/>
                <a:sym typeface="Times New Roman"/>
              </a:rPr>
              <a:t>Your content, your ideas, and your wonderings</a:t>
            </a:r>
            <a:endParaRPr sz="3600">
              <a:latin typeface="Times New Roman"/>
              <a:ea typeface="Times New Roman"/>
              <a:cs typeface="Times New Roman"/>
              <a:sym typeface="Times New Roman"/>
            </a:endParaRPr>
          </a:p>
        </p:txBody>
      </p:sp>
      <p:sp>
        <p:nvSpPr>
          <p:cNvPr id="646" name="Google Shape;646;g16ab48f25fb_1_456"/>
          <p:cNvSpPr/>
          <p:nvPr/>
        </p:nvSpPr>
        <p:spPr>
          <a:xfrm>
            <a:off x="838200" y="1691000"/>
            <a:ext cx="10515600" cy="1494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600" b="1">
                <a:latin typeface="Times New Roman"/>
                <a:ea typeface="Times New Roman"/>
                <a:cs typeface="Times New Roman"/>
                <a:sym typeface="Times New Roman"/>
              </a:rPr>
              <a:t>Date: </a:t>
            </a:r>
            <a:r>
              <a:rPr lang="en-US" sz="3600">
                <a:latin typeface="Times New Roman"/>
                <a:ea typeface="Times New Roman"/>
                <a:cs typeface="Times New Roman"/>
                <a:sym typeface="Times New Roman"/>
              </a:rPr>
              <a:t>Monday 11/7 8:00am-4:00pm Fredericksburg</a:t>
            </a:r>
            <a:endParaRPr sz="3600">
              <a:latin typeface="Times New Roman"/>
              <a:ea typeface="Times New Roman"/>
              <a:cs typeface="Times New Roman"/>
              <a:sym typeface="Times New Roman"/>
            </a:endParaRPr>
          </a:p>
        </p:txBody>
      </p:sp>
      <p:sp>
        <p:nvSpPr>
          <p:cNvPr id="647" name="Google Shape;647;g16ab48f25fb_1_456"/>
          <p:cNvSpPr/>
          <p:nvPr/>
        </p:nvSpPr>
        <p:spPr>
          <a:xfrm>
            <a:off x="838200" y="5144800"/>
            <a:ext cx="10515600" cy="1494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600" b="1">
                <a:latin typeface="Times New Roman"/>
                <a:ea typeface="Times New Roman"/>
                <a:cs typeface="Times New Roman"/>
                <a:sym typeface="Times New Roman"/>
              </a:rPr>
              <a:t>Goal:</a:t>
            </a:r>
            <a:r>
              <a:rPr lang="en-US" sz="3600">
                <a:latin typeface="Times New Roman"/>
                <a:ea typeface="Times New Roman"/>
                <a:cs typeface="Times New Roman"/>
                <a:sym typeface="Times New Roman"/>
              </a:rPr>
              <a:t> To network, share, and plan together</a:t>
            </a:r>
            <a:endParaRPr sz="3600">
              <a:latin typeface="Times New Roman"/>
              <a:ea typeface="Times New Roman"/>
              <a:cs typeface="Times New Roman"/>
              <a:sym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16ab48f25fb_1_464"/>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Thank You</a:t>
            </a:r>
            <a:endParaRPr/>
          </a:p>
        </p:txBody>
      </p:sp>
      <p:sp>
        <p:nvSpPr>
          <p:cNvPr id="653" name="Google Shape;653;g16ab48f25fb_1_464"/>
          <p:cNvSpPr txBox="1">
            <a:spLocks noGrp="1"/>
          </p:cNvSpPr>
          <p:nvPr>
            <p:ph type="body" idx="1"/>
          </p:nvPr>
        </p:nvSpPr>
        <p:spPr>
          <a:xfrm>
            <a:off x="3764750" y="1691125"/>
            <a:ext cx="3843900" cy="2236500"/>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None/>
            </a:pPr>
            <a:endParaRPr/>
          </a:p>
          <a:p>
            <a:pPr marL="228600" lvl="0" indent="0" algn="l" rtl="0">
              <a:lnSpc>
                <a:spcPct val="90000"/>
              </a:lnSpc>
              <a:spcBef>
                <a:spcPts val="0"/>
              </a:spcBef>
              <a:spcAft>
                <a:spcPts val="0"/>
              </a:spcAft>
              <a:buNone/>
            </a:pPr>
            <a:endParaRPr/>
          </a:p>
          <a:p>
            <a:pPr marL="228600" lvl="0" indent="0" algn="l" rtl="0">
              <a:lnSpc>
                <a:spcPct val="90000"/>
              </a:lnSpc>
              <a:spcBef>
                <a:spcPts val="0"/>
              </a:spcBef>
              <a:spcAft>
                <a:spcPts val="0"/>
              </a:spcAft>
              <a:buNone/>
            </a:pPr>
            <a:r>
              <a:rPr lang="en-US" u="sng">
                <a:solidFill>
                  <a:schemeClr val="hlink"/>
                </a:solidFill>
                <a:hlinkClick r:id="rId3"/>
              </a:rPr>
              <a:t>cpday@fcps.edu</a:t>
            </a:r>
            <a:endParaRPr/>
          </a:p>
          <a:p>
            <a:pPr marL="228600" lvl="0" indent="0" algn="l" rtl="0">
              <a:lnSpc>
                <a:spcPct val="90000"/>
              </a:lnSpc>
              <a:spcBef>
                <a:spcPts val="0"/>
              </a:spcBef>
              <a:spcAft>
                <a:spcPts val="0"/>
              </a:spcAft>
              <a:buNone/>
            </a:pPr>
            <a:endParaRPr/>
          </a:p>
          <a:p>
            <a:pPr marL="228600" lvl="0" indent="0" algn="l" rtl="0">
              <a:lnSpc>
                <a:spcPct val="90000"/>
              </a:lnSpc>
              <a:spcBef>
                <a:spcPts val="0"/>
              </a:spcBef>
              <a:spcAft>
                <a:spcPts val="0"/>
              </a:spcAft>
              <a:buNone/>
            </a:pPr>
            <a:r>
              <a:rPr lang="en-US" u="sng">
                <a:solidFill>
                  <a:schemeClr val="hlink"/>
                </a:solidFill>
                <a:hlinkClick r:id="rId4"/>
              </a:rPr>
              <a:t>msmascelli@fcps.edu</a:t>
            </a:r>
            <a:endParaRPr/>
          </a:p>
          <a:p>
            <a:pPr marL="228600" lvl="0" indent="0" algn="l" rtl="0">
              <a:lnSpc>
                <a:spcPct val="90000"/>
              </a:lnSpc>
              <a:spcBef>
                <a:spcPts val="0"/>
              </a:spcBef>
              <a:spcAft>
                <a:spcPts val="0"/>
              </a:spcAft>
              <a:buNone/>
            </a:pPr>
            <a:endParaRPr/>
          </a:p>
          <a:p>
            <a:pPr marL="228600" lvl="0" indent="0" algn="l" rtl="0">
              <a:lnSpc>
                <a:spcPct val="90000"/>
              </a:lnSpc>
              <a:spcBef>
                <a:spcPts val="0"/>
              </a:spcBef>
              <a:spcAft>
                <a:spcPts val="0"/>
              </a:spcAft>
              <a:buNone/>
            </a:pPr>
            <a:endParaRPr/>
          </a:p>
        </p:txBody>
      </p:sp>
      <p:pic>
        <p:nvPicPr>
          <p:cNvPr id="654" name="Google Shape;654;g16ab48f25fb_1_464" descr="Picture of email logo" title="Email Picture"/>
          <p:cNvPicPr preferRelativeResize="0"/>
          <p:nvPr/>
        </p:nvPicPr>
        <p:blipFill rotWithShape="1">
          <a:blip r:embed="rId5">
            <a:alphaModFix/>
          </a:blip>
          <a:srcRect r="-5797" b="-5797"/>
          <a:stretch/>
        </p:blipFill>
        <p:spPr>
          <a:xfrm>
            <a:off x="966700" y="1691125"/>
            <a:ext cx="2370274" cy="2370274"/>
          </a:xfrm>
          <a:prstGeom prst="rect">
            <a:avLst/>
          </a:prstGeom>
          <a:noFill/>
          <a:ln>
            <a:noFill/>
          </a:ln>
        </p:spPr>
      </p:pic>
      <p:pic>
        <p:nvPicPr>
          <p:cNvPr id="655" name="Google Shape;655;g16ab48f25fb_1_464" descr="Picture of Twitter Logo&#10;" title="Twitter Logo"/>
          <p:cNvPicPr preferRelativeResize="0"/>
          <p:nvPr/>
        </p:nvPicPr>
        <p:blipFill>
          <a:blip r:embed="rId6">
            <a:alphaModFix/>
          </a:blip>
          <a:stretch>
            <a:fillRect/>
          </a:stretch>
        </p:blipFill>
        <p:spPr>
          <a:xfrm>
            <a:off x="966700" y="4365175"/>
            <a:ext cx="2025477" cy="2025477"/>
          </a:xfrm>
          <a:prstGeom prst="rect">
            <a:avLst/>
          </a:prstGeom>
          <a:noFill/>
          <a:ln>
            <a:noFill/>
          </a:ln>
        </p:spPr>
      </p:pic>
      <p:sp>
        <p:nvSpPr>
          <p:cNvPr id="656" name="Google Shape;656;g16ab48f25fb_1_464"/>
          <p:cNvSpPr txBox="1">
            <a:spLocks noGrp="1"/>
          </p:cNvSpPr>
          <p:nvPr>
            <p:ph type="body" idx="1"/>
          </p:nvPr>
        </p:nvSpPr>
        <p:spPr>
          <a:xfrm>
            <a:off x="3864675" y="4259663"/>
            <a:ext cx="3843900" cy="2236500"/>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None/>
            </a:pPr>
            <a:endParaRPr/>
          </a:p>
          <a:p>
            <a:pPr marL="228600" lvl="0" indent="0" algn="l" rtl="0">
              <a:lnSpc>
                <a:spcPct val="90000"/>
              </a:lnSpc>
              <a:spcBef>
                <a:spcPts val="0"/>
              </a:spcBef>
              <a:spcAft>
                <a:spcPts val="0"/>
              </a:spcAft>
              <a:buNone/>
            </a:pPr>
            <a:endParaRPr/>
          </a:p>
          <a:p>
            <a:pPr marL="228600" lvl="0" indent="0" algn="l" rtl="0">
              <a:lnSpc>
                <a:spcPct val="90000"/>
              </a:lnSpc>
              <a:spcBef>
                <a:spcPts val="0"/>
              </a:spcBef>
              <a:spcAft>
                <a:spcPts val="0"/>
              </a:spcAft>
              <a:buNone/>
            </a:pPr>
            <a:r>
              <a:rPr lang="en-US"/>
              <a:t>@christiepday</a:t>
            </a:r>
            <a:endParaRPr/>
          </a:p>
          <a:p>
            <a:pPr marL="228600" lvl="0" indent="0" algn="l" rtl="0">
              <a:lnSpc>
                <a:spcPct val="90000"/>
              </a:lnSpc>
              <a:spcBef>
                <a:spcPts val="0"/>
              </a:spcBef>
              <a:spcAft>
                <a:spcPts val="0"/>
              </a:spcAft>
              <a:buNone/>
            </a:pPr>
            <a:endParaRPr/>
          </a:p>
          <a:p>
            <a:pPr marL="228600" lvl="0" indent="0" algn="l" rtl="0">
              <a:lnSpc>
                <a:spcPct val="90000"/>
              </a:lnSpc>
              <a:spcBef>
                <a:spcPts val="0"/>
              </a:spcBef>
              <a:spcAft>
                <a:spcPts val="0"/>
              </a:spcAft>
              <a:buNone/>
            </a:pPr>
            <a:r>
              <a:rPr lang="en-US"/>
              <a:t>@meghanmascelli</a:t>
            </a:r>
            <a:endParaRPr/>
          </a:p>
          <a:p>
            <a:pPr marL="228600" lvl="0" indent="0" algn="l" rtl="0">
              <a:lnSpc>
                <a:spcPct val="90000"/>
              </a:lnSpc>
              <a:spcBef>
                <a:spcPts val="0"/>
              </a:spcBef>
              <a:spcAft>
                <a:spcPts val="0"/>
              </a:spcAft>
              <a:buNone/>
            </a:pPr>
            <a:endParaRPr/>
          </a:p>
          <a:p>
            <a:pPr marL="228600" lvl="0" indent="0" algn="l" rtl="0">
              <a:lnSpc>
                <a:spcPct val="90000"/>
              </a:lnSpc>
              <a:spcBef>
                <a:spcPts val="0"/>
              </a:spcBef>
              <a:spcAft>
                <a:spcPts val="0"/>
              </a:spcAft>
              <a:buNone/>
            </a:pPr>
            <a:endParaRPr/>
          </a:p>
        </p:txBody>
      </p:sp>
      <p:sp>
        <p:nvSpPr>
          <p:cNvPr id="657" name="Google Shape;657;g16ab48f25fb_1_464"/>
          <p:cNvSpPr/>
          <p:nvPr/>
        </p:nvSpPr>
        <p:spPr>
          <a:xfrm>
            <a:off x="8378925" y="1963375"/>
            <a:ext cx="3168900" cy="3340500"/>
          </a:xfrm>
          <a:prstGeom prst="roundRect">
            <a:avLst>
              <a:gd name="adj" fmla="val 16667"/>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u="sng">
                <a:solidFill>
                  <a:schemeClr val="hlink"/>
                </a:solidFill>
                <a:latin typeface="Times New Roman"/>
                <a:ea typeface="Times New Roman"/>
                <a:cs typeface="Times New Roman"/>
                <a:sym typeface="Times New Roman"/>
                <a:hlinkClick r:id="rId7"/>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Add Your Questions to this Padlet</a:t>
            </a:r>
            <a:endParaRPr sz="3600" b="1">
              <a:solidFill>
                <a:srgbClr val="0F150D"/>
              </a:solidFill>
              <a:latin typeface="Times New Roman"/>
              <a:ea typeface="Times New Roman"/>
              <a:cs typeface="Times New Roman"/>
              <a:sym typeface="Times New Roman"/>
            </a:endParaRPr>
          </a:p>
          <a:p>
            <a:pPr marL="0" lvl="0" indent="0" algn="ctr" rtl="0">
              <a:spcBef>
                <a:spcPts val="0"/>
              </a:spcBef>
              <a:spcAft>
                <a:spcPts val="0"/>
              </a:spcAft>
              <a:buNone/>
            </a:pPr>
            <a:endParaRPr sz="3600" b="1">
              <a:solidFill>
                <a:srgbClr val="0F150D"/>
              </a:solidFill>
              <a:latin typeface="Times New Roman"/>
              <a:ea typeface="Times New Roman"/>
              <a:cs typeface="Times New Roman"/>
              <a:sym typeface="Times New Roman"/>
            </a:endParaRPr>
          </a:p>
          <a:p>
            <a:pPr marL="0" lvl="0" indent="0" algn="ctr" rtl="0">
              <a:spcBef>
                <a:spcPts val="0"/>
              </a:spcBef>
              <a:spcAft>
                <a:spcPts val="0"/>
              </a:spcAft>
              <a:buNone/>
            </a:pPr>
            <a:r>
              <a:rPr lang="en-US" sz="2500" b="1">
                <a:solidFill>
                  <a:srgbClr val="0F150D"/>
                </a:solidFill>
                <a:latin typeface="Times New Roman"/>
                <a:ea typeface="Times New Roman"/>
                <a:cs typeface="Times New Roman"/>
                <a:sym typeface="Times New Roman"/>
              </a:rPr>
              <a:t>https://tinyurl.com/vdoepbl22</a:t>
            </a:r>
            <a:endParaRPr sz="2500" b="1">
              <a:solidFill>
                <a:srgbClr val="0F150D"/>
              </a:solidFill>
              <a:latin typeface="Times New Roman"/>
              <a:ea typeface="Times New Roman"/>
              <a:cs typeface="Times New Roman"/>
              <a:sym typeface="Times New Roman"/>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16ab48f25fb_1_47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REFERENCES</a:t>
            </a:r>
            <a:endParaRPr/>
          </a:p>
        </p:txBody>
      </p:sp>
      <p:sp>
        <p:nvSpPr>
          <p:cNvPr id="663" name="Google Shape;663;g16ab48f25fb_1_47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FA3"/>
              </a:buClr>
              <a:buSzPts val="2400"/>
              <a:buNone/>
            </a:pPr>
            <a:r>
              <a:rPr lang="en-US"/>
              <a:t>SOL Connections and Supporting Research</a:t>
            </a:r>
            <a:endParaRPr/>
          </a:p>
        </p:txBody>
      </p:sp>
      <p:sp>
        <p:nvSpPr>
          <p:cNvPr id="664" name="Google Shape;664;g16ab48f25fb_1_473"/>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16ab48f25fb_1_58"/>
          <p:cNvSpPr txBox="1">
            <a:spLocks noGrp="1"/>
          </p:cNvSpPr>
          <p:nvPr>
            <p:ph type="ctrTitle" idx="4294967295"/>
          </p:nvPr>
        </p:nvSpPr>
        <p:spPr>
          <a:xfrm>
            <a:off x="1371600" y="3223975"/>
            <a:ext cx="9335100" cy="19098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3B71"/>
              </a:buClr>
              <a:buSzPct val="136363"/>
              <a:buFont typeface="Times New Roman"/>
              <a:buNone/>
            </a:pPr>
            <a:r>
              <a:rPr lang="en-US"/>
              <a:t>We know we want students to have meaningful experiences…</a:t>
            </a:r>
            <a:br>
              <a:rPr lang="en-US"/>
            </a:br>
            <a:r>
              <a:rPr lang="en-US"/>
              <a:t/>
            </a:r>
            <a:br>
              <a:rPr lang="en-US"/>
            </a:br>
            <a:r>
              <a:rPr lang="en-US"/>
              <a:t>and we know teachers have a lot going on.</a:t>
            </a:r>
            <a:endParaRPr/>
          </a:p>
          <a:p>
            <a:pPr marL="0" lvl="0" indent="0" algn="ctr" rtl="0">
              <a:lnSpc>
                <a:spcPct val="90000"/>
              </a:lnSpc>
              <a:spcBef>
                <a:spcPts val="0"/>
              </a:spcBef>
              <a:spcAft>
                <a:spcPts val="0"/>
              </a:spcAft>
              <a:buClr>
                <a:srgbClr val="003B71"/>
              </a:buClr>
              <a:buSzPct val="136363"/>
              <a:buFont typeface="Times New Roman"/>
              <a:buNone/>
            </a:pPr>
            <a:endParaRPr/>
          </a:p>
        </p:txBody>
      </p:sp>
      <p:sp>
        <p:nvSpPr>
          <p:cNvPr id="197" name="Google Shape;197;g16ab48f25fb_1_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
        <p:nvSpPr>
          <p:cNvPr id="198" name="Google Shape;198;g16ab48f25fb_1_58"/>
          <p:cNvSpPr txBox="1">
            <a:spLocks noGrp="1"/>
          </p:cNvSpPr>
          <p:nvPr>
            <p:ph type="ctrTitle" idx="4294967295"/>
          </p:nvPr>
        </p:nvSpPr>
        <p:spPr>
          <a:xfrm>
            <a:off x="1428450" y="3756150"/>
            <a:ext cx="9335100" cy="19098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3B71"/>
              </a:buClr>
              <a:buSzPts val="6000"/>
              <a:buFont typeface="Times New Roman"/>
              <a:buNone/>
            </a:pPr>
            <a:r>
              <a:rPr lang="en-US" sz="7800"/>
              <a:t>PBL can help!</a:t>
            </a:r>
            <a:endParaRPr sz="7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16ab48f25fb_1_480"/>
          <p:cNvSpPr txBox="1">
            <a:spLocks noGrp="1"/>
          </p:cNvSpPr>
          <p:nvPr>
            <p:ph type="title"/>
          </p:nvPr>
        </p:nvSpPr>
        <p:spPr>
          <a:xfrm rot="5400000">
            <a:off x="8983950" y="2463524"/>
            <a:ext cx="4861500" cy="1326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3B71"/>
              </a:buClr>
              <a:buSzPct val="80000"/>
              <a:buFont typeface="Times New Roman"/>
              <a:buNone/>
            </a:pPr>
            <a:r>
              <a:rPr lang="en-US" sz="5500" dirty="0"/>
              <a:t>SOL </a:t>
            </a:r>
            <a:r>
              <a:rPr lang="en-US" sz="5500" dirty="0" smtClean="0"/>
              <a:t>Alignment (1of 2)</a:t>
            </a:r>
            <a:endParaRPr sz="5500" dirty="0"/>
          </a:p>
        </p:txBody>
      </p:sp>
      <p:graphicFrame>
        <p:nvGraphicFramePr>
          <p:cNvPr id="670" name="Google Shape;670;g16ab48f25fb_1_480" descr="chart with SOL 6.1, 6.2,6.3,6.4,6.5,7.1,7.2,7.3,7.4,7.5,8.1,8.2,8.3,8.4,8.5"/>
          <p:cNvGraphicFramePr/>
          <p:nvPr>
            <p:extLst>
              <p:ext uri="{D42A27DB-BD31-4B8C-83A1-F6EECF244321}">
                <p14:modId xmlns:p14="http://schemas.microsoft.com/office/powerpoint/2010/main" val="1966311706"/>
              </p:ext>
            </p:extLst>
          </p:nvPr>
        </p:nvGraphicFramePr>
        <p:xfrm>
          <a:off x="595575" y="384513"/>
          <a:ext cx="10156125" cy="6234185"/>
        </p:xfrm>
        <a:graphic>
          <a:graphicData uri="http://schemas.openxmlformats.org/drawingml/2006/table">
            <a:tbl>
              <a:tblPr firstRow="1" bandRow="1">
                <a:noFill/>
                <a:tableStyleId>{4FA8736E-C18A-498D-B8F4-D6065B66EDAF}</a:tableStyleId>
              </a:tblPr>
              <a:tblGrid>
                <a:gridCol w="3053025">
                  <a:extLst>
                    <a:ext uri="{9D8B030D-6E8A-4147-A177-3AD203B41FA5}">
                      <a16:colId xmlns:a16="http://schemas.microsoft.com/office/drawing/2014/main" val="20000"/>
                    </a:ext>
                  </a:extLst>
                </a:gridCol>
                <a:gridCol w="3494950">
                  <a:extLst>
                    <a:ext uri="{9D8B030D-6E8A-4147-A177-3AD203B41FA5}">
                      <a16:colId xmlns:a16="http://schemas.microsoft.com/office/drawing/2014/main" val="20001"/>
                    </a:ext>
                  </a:extLst>
                </a:gridCol>
                <a:gridCol w="3608150">
                  <a:extLst>
                    <a:ext uri="{9D8B030D-6E8A-4147-A177-3AD203B41FA5}">
                      <a16:colId xmlns:a16="http://schemas.microsoft.com/office/drawing/2014/main" val="20002"/>
                    </a:ext>
                  </a:extLst>
                </a:gridCol>
              </a:tblGrid>
              <a:tr h="1081375">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6.1   The student will use effective </a:t>
                      </a:r>
                      <a:r>
                        <a:rPr lang="en-US" sz="1800">
                          <a:highlight>
                            <a:srgbClr val="FFC000"/>
                          </a:highlight>
                          <a:latin typeface="Times New Roman"/>
                          <a:ea typeface="Times New Roman"/>
                          <a:cs typeface="Times New Roman"/>
                          <a:sym typeface="Times New Roman"/>
                        </a:rPr>
                        <a:t>oral communication skills</a:t>
                      </a:r>
                      <a:r>
                        <a:rPr lang="en-US" sz="1800">
                          <a:latin typeface="Times New Roman"/>
                          <a:ea typeface="Times New Roman"/>
                          <a:cs typeface="Times New Roman"/>
                          <a:sym typeface="Times New Roman"/>
                        </a:rPr>
                        <a:t> in a variety of settings. </a:t>
                      </a:r>
                      <a:endParaRPr sz="1800">
                        <a:solidFill>
                          <a:srgbClr val="C00000"/>
                        </a:solidFill>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7.1 The student will </a:t>
                      </a:r>
                      <a:r>
                        <a:rPr lang="en-US" sz="1800">
                          <a:highlight>
                            <a:srgbClr val="FFC000"/>
                          </a:highlight>
                          <a:latin typeface="Times New Roman"/>
                          <a:ea typeface="Times New Roman"/>
                          <a:cs typeface="Times New Roman"/>
                          <a:sym typeface="Times New Roman"/>
                        </a:rPr>
                        <a:t>participate in and contribute to conversations, group discussions, and oral presentations</a:t>
                      </a:r>
                      <a:endParaRPr sz="1800">
                        <a:highlight>
                          <a:srgbClr val="FFC000"/>
                        </a:highlight>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8.1 The student </a:t>
                      </a:r>
                      <a:r>
                        <a:rPr lang="en-US" sz="1800">
                          <a:highlight>
                            <a:srgbClr val="FFC000"/>
                          </a:highlight>
                          <a:latin typeface="Times New Roman"/>
                          <a:ea typeface="Times New Roman"/>
                          <a:cs typeface="Times New Roman"/>
                          <a:sym typeface="Times New Roman"/>
                        </a:rPr>
                        <a:t>will participate in, collaborate in, and report on small-group learning activitie</a:t>
                      </a:r>
                      <a:r>
                        <a:rPr lang="en-US" sz="1800">
                          <a:latin typeface="Times New Roman"/>
                          <a:ea typeface="Times New Roman"/>
                          <a:cs typeface="Times New Roman"/>
                          <a:sym typeface="Times New Roman"/>
                        </a:rPr>
                        <a:t>s. </a:t>
                      </a:r>
                      <a:endParaRPr sz="1800">
                        <a:solidFill>
                          <a:srgbClr val="C00000"/>
                        </a:solidFill>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extLst>
                  <a:ext uri="{0D108BD9-81ED-4DB2-BD59-A6C34878D82A}">
                    <a16:rowId xmlns:a16="http://schemas.microsoft.com/office/drawing/2014/main" val="10000"/>
                  </a:ext>
                </a:extLst>
              </a:tr>
              <a:tr h="1351725">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6.2. The student will c</a:t>
                      </a:r>
                      <a:r>
                        <a:rPr lang="en-US" sz="1800">
                          <a:highlight>
                            <a:srgbClr val="FFC000"/>
                          </a:highlight>
                          <a:latin typeface="Times New Roman"/>
                          <a:ea typeface="Times New Roman"/>
                          <a:cs typeface="Times New Roman"/>
                          <a:sym typeface="Times New Roman"/>
                        </a:rPr>
                        <a:t>reate multimodal presentations that effectively communicate idea</a:t>
                      </a:r>
                      <a:r>
                        <a:rPr lang="en-US" sz="1800">
                          <a:latin typeface="Times New Roman"/>
                          <a:ea typeface="Times New Roman"/>
                          <a:cs typeface="Times New Roman"/>
                          <a:sym typeface="Times New Roman"/>
                        </a:rPr>
                        <a:t>s. </a:t>
                      </a:r>
                      <a:endParaRPr sz="1800">
                        <a:latin typeface="Times New Roman"/>
                        <a:ea typeface="Times New Roman"/>
                        <a:cs typeface="Times New Roman"/>
                        <a:sym typeface="Times New Roman"/>
                      </a:endParaRPr>
                    </a:p>
                    <a:p>
                      <a:pPr marL="0" lvl="0" indent="0" algn="l" rtl="0">
                        <a:spcBef>
                          <a:spcPts val="0"/>
                        </a:spcBef>
                        <a:spcAft>
                          <a:spcPts val="0"/>
                        </a:spcAft>
                        <a:buNone/>
                      </a:pPr>
                      <a:endParaRPr sz="1800">
                        <a:solidFill>
                          <a:srgbClr val="C00000"/>
                        </a:solidFill>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7.2 The student will</a:t>
                      </a:r>
                      <a:r>
                        <a:rPr lang="en-US" sz="1800">
                          <a:highlight>
                            <a:srgbClr val="FFC000"/>
                          </a:highlight>
                          <a:latin typeface="Times New Roman"/>
                          <a:ea typeface="Times New Roman"/>
                          <a:cs typeface="Times New Roman"/>
                          <a:sym typeface="Times New Roman"/>
                        </a:rPr>
                        <a:t> create multimodal presentations both individually and in a group that effectively communicate ideas. </a:t>
                      </a:r>
                      <a:endParaRPr sz="1800">
                        <a:solidFill>
                          <a:srgbClr val="C00000"/>
                        </a:solidFill>
                        <a:highlight>
                          <a:srgbClr val="FFC000"/>
                        </a:highlight>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latin typeface="Times New Roman"/>
                          <a:ea typeface="Times New Roman"/>
                          <a:cs typeface="Times New Roman"/>
                          <a:sym typeface="Times New Roman"/>
                        </a:rPr>
                        <a:t>8.2 The student will </a:t>
                      </a:r>
                      <a:r>
                        <a:rPr lang="en-US" sz="1800" dirty="0">
                          <a:highlight>
                            <a:srgbClr val="FFC000"/>
                          </a:highlight>
                          <a:latin typeface="Times New Roman"/>
                          <a:ea typeface="Times New Roman"/>
                          <a:cs typeface="Times New Roman"/>
                          <a:sym typeface="Times New Roman"/>
                        </a:rPr>
                        <a:t>develop and deliver multimodal, interactive presentations collaboratively and individually. </a:t>
                      </a:r>
                      <a:endParaRPr sz="1800" dirty="0">
                        <a:solidFill>
                          <a:srgbClr val="C00000"/>
                        </a:solidFill>
                        <a:highlight>
                          <a:srgbClr val="FFC000"/>
                        </a:highlight>
                        <a:latin typeface="Times New Roman"/>
                        <a:ea typeface="Times New Roman"/>
                        <a:cs typeface="Times New Roman"/>
                        <a:sym typeface="Times New Roman"/>
                      </a:endParaRPr>
                    </a:p>
                    <a:p>
                      <a:pPr marL="0" lvl="0" indent="0" algn="l" rtl="0">
                        <a:spcBef>
                          <a:spcPts val="0"/>
                        </a:spcBef>
                        <a:spcAft>
                          <a:spcPts val="0"/>
                        </a:spcAft>
                        <a:buNone/>
                      </a:pPr>
                      <a:endParaRPr sz="1800" dirty="0">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extLst>
                  <a:ext uri="{0D108BD9-81ED-4DB2-BD59-A6C34878D82A}">
                    <a16:rowId xmlns:a16="http://schemas.microsoft.com/office/drawing/2014/main" val="10001"/>
                  </a:ext>
                </a:extLst>
              </a:tr>
              <a:tr h="1081375">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6.3 The student will determine the </a:t>
                      </a:r>
                      <a:r>
                        <a:rPr lang="en-US" sz="1800">
                          <a:highlight>
                            <a:srgbClr val="FFC000"/>
                          </a:highlight>
                          <a:latin typeface="Times New Roman"/>
                          <a:ea typeface="Times New Roman"/>
                          <a:cs typeface="Times New Roman"/>
                          <a:sym typeface="Times New Roman"/>
                        </a:rPr>
                        <a:t>purpose of media messages</a:t>
                      </a:r>
                      <a:r>
                        <a:rPr lang="en-US" sz="1800">
                          <a:latin typeface="Times New Roman"/>
                          <a:ea typeface="Times New Roman"/>
                          <a:cs typeface="Times New Roman"/>
                          <a:sym typeface="Times New Roman"/>
                        </a:rPr>
                        <a:t> and examine how they are constructed. </a:t>
                      </a:r>
                      <a:endParaRPr sz="1800">
                        <a:solidFill>
                          <a:srgbClr val="C00000"/>
                        </a:solidFill>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7.3 The student will examine the </a:t>
                      </a:r>
                      <a:r>
                        <a:rPr lang="en-US" sz="1800">
                          <a:highlight>
                            <a:srgbClr val="FFC000"/>
                          </a:highlight>
                          <a:latin typeface="Times New Roman"/>
                          <a:ea typeface="Times New Roman"/>
                          <a:cs typeface="Times New Roman"/>
                          <a:sym typeface="Times New Roman"/>
                        </a:rPr>
                        <a:t>elements of media literacy</a:t>
                      </a:r>
                      <a:r>
                        <a:rPr lang="en-US" sz="1800">
                          <a:latin typeface="Times New Roman"/>
                          <a:ea typeface="Times New Roman"/>
                          <a:cs typeface="Times New Roman"/>
                          <a:sym typeface="Times New Roman"/>
                        </a:rPr>
                        <a:t>. </a:t>
                      </a:r>
                      <a:endParaRPr sz="1800">
                        <a:solidFill>
                          <a:srgbClr val="C00000"/>
                        </a:solidFill>
                        <a:latin typeface="Times New Roman"/>
                        <a:ea typeface="Times New Roman"/>
                        <a:cs typeface="Times New Roman"/>
                        <a:sym typeface="Times New Roman"/>
                      </a:endParaRPr>
                    </a:p>
                    <a:p>
                      <a:pPr marL="0" lvl="0" indent="0" algn="l" rtl="0">
                        <a:spcBef>
                          <a:spcPts val="0"/>
                        </a:spcBef>
                        <a:spcAft>
                          <a:spcPts val="0"/>
                        </a:spcAft>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sz="1800">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8.3 The student will</a:t>
                      </a:r>
                      <a:r>
                        <a:rPr lang="en-US" sz="1800">
                          <a:highlight>
                            <a:srgbClr val="FFC000"/>
                          </a:highlight>
                          <a:latin typeface="Times New Roman"/>
                          <a:ea typeface="Times New Roman"/>
                          <a:cs typeface="Times New Roman"/>
                          <a:sym typeface="Times New Roman"/>
                        </a:rPr>
                        <a:t> analyze, develop, and produce creative or informational media messages. </a:t>
                      </a:r>
                      <a:endParaRPr sz="1800">
                        <a:highlight>
                          <a:srgbClr val="FFC000"/>
                        </a:highlight>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extLst>
                  <a:ext uri="{0D108BD9-81ED-4DB2-BD59-A6C34878D82A}">
                    <a16:rowId xmlns:a16="http://schemas.microsoft.com/office/drawing/2014/main" val="10002"/>
                  </a:ext>
                </a:extLst>
              </a:tr>
              <a:tr h="1351725">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6.4 The student will read and </a:t>
                      </a:r>
                      <a:r>
                        <a:rPr lang="en-US" sz="1800">
                          <a:highlight>
                            <a:srgbClr val="FFC000"/>
                          </a:highlight>
                          <a:latin typeface="Times New Roman"/>
                          <a:ea typeface="Times New Roman"/>
                          <a:cs typeface="Times New Roman"/>
                          <a:sym typeface="Times New Roman"/>
                        </a:rPr>
                        <a:t>determine the meanings of unfamiliar words and phrases within authentic texts.</a:t>
                      </a:r>
                      <a:endParaRPr sz="1800">
                        <a:latin typeface="Times New Roman"/>
                        <a:ea typeface="Times New Roman"/>
                        <a:cs typeface="Times New Roman"/>
                        <a:sym typeface="Times New Roman"/>
                      </a:endParaRPr>
                    </a:p>
                    <a:p>
                      <a:pPr marL="0" lvl="0" indent="0" algn="l" rtl="0">
                        <a:spcBef>
                          <a:spcPts val="0"/>
                        </a:spcBef>
                        <a:spcAft>
                          <a:spcPts val="0"/>
                        </a:spcAft>
                        <a:buNone/>
                      </a:pPr>
                      <a:endParaRPr sz="1800">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7.4 The student will </a:t>
                      </a:r>
                      <a:r>
                        <a:rPr lang="en-US" sz="1800">
                          <a:highlight>
                            <a:srgbClr val="FFC000"/>
                          </a:highlight>
                          <a:latin typeface="Times New Roman"/>
                          <a:ea typeface="Times New Roman"/>
                          <a:cs typeface="Times New Roman"/>
                          <a:sym typeface="Times New Roman"/>
                        </a:rPr>
                        <a:t>read and determine the meanings of unfamiliar words and phrases within authentic texts.</a:t>
                      </a:r>
                      <a:r>
                        <a:rPr lang="en-US" sz="1800">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latin typeface="Times New Roman"/>
                          <a:ea typeface="Times New Roman"/>
                          <a:cs typeface="Times New Roman"/>
                          <a:sym typeface="Times New Roman"/>
                        </a:rPr>
                        <a:t>8.4   The student will </a:t>
                      </a:r>
                      <a:r>
                        <a:rPr lang="en-US" sz="1800" dirty="0">
                          <a:highlight>
                            <a:srgbClr val="FFC000"/>
                          </a:highlight>
                          <a:latin typeface="Times New Roman"/>
                          <a:ea typeface="Times New Roman"/>
                          <a:cs typeface="Times New Roman"/>
                          <a:sym typeface="Times New Roman"/>
                        </a:rPr>
                        <a:t>apply knowledge of word origins, and figurative language to extend vocabulary development within authentic texts</a:t>
                      </a:r>
                      <a:r>
                        <a:rPr lang="en-US" sz="1800" dirty="0">
                          <a:latin typeface="Times New Roman"/>
                          <a:ea typeface="Times New Roman"/>
                          <a:cs typeface="Times New Roman"/>
                          <a:sym typeface="Times New Roman"/>
                        </a:rPr>
                        <a:t>.</a:t>
                      </a:r>
                      <a:endParaRPr sz="1800" dirty="0">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extLst>
                  <a:ext uri="{0D108BD9-81ED-4DB2-BD59-A6C34878D82A}">
                    <a16:rowId xmlns:a16="http://schemas.microsoft.com/office/drawing/2014/main" val="10003"/>
                  </a:ext>
                </a:extLst>
              </a:tr>
              <a:tr h="1296425">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6.5   The student will </a:t>
                      </a:r>
                      <a:r>
                        <a:rPr lang="en-US" sz="1800">
                          <a:highlight>
                            <a:srgbClr val="FFC000"/>
                          </a:highlight>
                          <a:latin typeface="Times New Roman"/>
                          <a:ea typeface="Times New Roman"/>
                          <a:cs typeface="Times New Roman"/>
                          <a:sym typeface="Times New Roman"/>
                        </a:rPr>
                        <a:t>read and demonstrate comprehension of a variety of fictional texts, literary nonfiction, and poetry</a:t>
                      </a:r>
                      <a:r>
                        <a:rPr lang="en-US" sz="1800">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latin typeface="Times New Roman"/>
                          <a:ea typeface="Times New Roman"/>
                          <a:cs typeface="Times New Roman"/>
                          <a:sym typeface="Times New Roman"/>
                        </a:rPr>
                        <a:t>7.5 The student will </a:t>
                      </a:r>
                      <a:r>
                        <a:rPr lang="en-US" sz="1800" dirty="0">
                          <a:highlight>
                            <a:srgbClr val="FFC000"/>
                          </a:highlight>
                          <a:latin typeface="Times New Roman"/>
                          <a:ea typeface="Times New Roman"/>
                          <a:cs typeface="Times New Roman"/>
                          <a:sym typeface="Times New Roman"/>
                        </a:rPr>
                        <a:t>read and demonstrate comprehension of a variety of fictional texts, literary nonfiction, poetry, and drama.</a:t>
                      </a:r>
                      <a:endParaRPr sz="1800" dirty="0">
                        <a:highlight>
                          <a:srgbClr val="FFC000"/>
                        </a:highlight>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latin typeface="Times New Roman"/>
                          <a:ea typeface="Times New Roman"/>
                          <a:cs typeface="Times New Roman"/>
                          <a:sym typeface="Times New Roman"/>
                        </a:rPr>
                        <a:t>8.5 The student will</a:t>
                      </a:r>
                      <a:r>
                        <a:rPr lang="en-US" sz="1800" dirty="0">
                          <a:highlight>
                            <a:srgbClr val="FFC000"/>
                          </a:highlight>
                          <a:latin typeface="Times New Roman"/>
                          <a:ea typeface="Times New Roman"/>
                          <a:cs typeface="Times New Roman"/>
                          <a:sym typeface="Times New Roman"/>
                        </a:rPr>
                        <a:t> read and analyze a variety of fictional texts, literary nonfiction, poetry, and drama.</a:t>
                      </a:r>
                      <a:endParaRPr sz="1800" dirty="0">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16ab48f25fb_1_485"/>
          <p:cNvSpPr txBox="1">
            <a:spLocks noGrp="1"/>
          </p:cNvSpPr>
          <p:nvPr>
            <p:ph type="title"/>
          </p:nvPr>
        </p:nvSpPr>
        <p:spPr>
          <a:xfrm rot="5400000">
            <a:off x="8983950" y="2463524"/>
            <a:ext cx="4861500" cy="1326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3B71"/>
              </a:buClr>
              <a:buSzPct val="80000"/>
              <a:buFont typeface="Times New Roman"/>
              <a:buNone/>
            </a:pPr>
            <a:r>
              <a:rPr lang="en-US" sz="5500" dirty="0"/>
              <a:t>SOL </a:t>
            </a:r>
            <a:r>
              <a:rPr lang="en-US" sz="5500" dirty="0" smtClean="0"/>
              <a:t>Alignment (2of2)</a:t>
            </a:r>
            <a:endParaRPr sz="5500" dirty="0"/>
          </a:p>
        </p:txBody>
      </p:sp>
      <p:graphicFrame>
        <p:nvGraphicFramePr>
          <p:cNvPr id="676" name="Google Shape;676;g16ab48f25fb_1_485" descr="chart with SOL 6.6-6.9, 7.6-7.9, and 8.8-8.9"/>
          <p:cNvGraphicFramePr/>
          <p:nvPr>
            <p:extLst>
              <p:ext uri="{D42A27DB-BD31-4B8C-83A1-F6EECF244321}">
                <p14:modId xmlns:p14="http://schemas.microsoft.com/office/powerpoint/2010/main" val="3593348687"/>
              </p:ext>
            </p:extLst>
          </p:nvPr>
        </p:nvGraphicFramePr>
        <p:xfrm>
          <a:off x="514175" y="578200"/>
          <a:ext cx="10237525" cy="5486400"/>
        </p:xfrm>
        <a:graphic>
          <a:graphicData uri="http://schemas.openxmlformats.org/drawingml/2006/table">
            <a:tbl>
              <a:tblPr firstRow="1" bandRow="1">
                <a:noFill/>
                <a:tableStyleId>{4FA8736E-C18A-498D-B8F4-D6065B66EDAF}</a:tableStyleId>
              </a:tblPr>
              <a:tblGrid>
                <a:gridCol w="3236200">
                  <a:extLst>
                    <a:ext uri="{9D8B030D-6E8A-4147-A177-3AD203B41FA5}">
                      <a16:colId xmlns:a16="http://schemas.microsoft.com/office/drawing/2014/main" val="20000"/>
                    </a:ext>
                  </a:extLst>
                </a:gridCol>
                <a:gridCol w="3393175">
                  <a:extLst>
                    <a:ext uri="{9D8B030D-6E8A-4147-A177-3AD203B41FA5}">
                      <a16:colId xmlns:a16="http://schemas.microsoft.com/office/drawing/2014/main" val="20001"/>
                    </a:ext>
                  </a:extLst>
                </a:gridCol>
                <a:gridCol w="3608150">
                  <a:extLst>
                    <a:ext uri="{9D8B030D-6E8A-4147-A177-3AD203B41FA5}">
                      <a16:colId xmlns:a16="http://schemas.microsoft.com/office/drawing/2014/main" val="20002"/>
                    </a:ext>
                  </a:extLst>
                </a:gridCol>
              </a:tblGrid>
              <a:tr h="681175">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6.6   The student will </a:t>
                      </a:r>
                      <a:r>
                        <a:rPr lang="en-US" sz="1800">
                          <a:highlight>
                            <a:srgbClr val="FFC000"/>
                          </a:highlight>
                          <a:latin typeface="Times New Roman"/>
                          <a:ea typeface="Times New Roman"/>
                          <a:cs typeface="Times New Roman"/>
                          <a:sym typeface="Times New Roman"/>
                        </a:rPr>
                        <a:t>read and demonstrate comprehension of a variety of nonfiction texts.</a:t>
                      </a:r>
                      <a:endParaRPr sz="1800">
                        <a:highlight>
                          <a:srgbClr val="FFC000"/>
                        </a:highlight>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7.6   The student will </a:t>
                      </a:r>
                      <a:r>
                        <a:rPr lang="en-US" sz="1800">
                          <a:highlight>
                            <a:srgbClr val="FFC000"/>
                          </a:highlight>
                          <a:latin typeface="Times New Roman"/>
                          <a:ea typeface="Times New Roman"/>
                          <a:cs typeface="Times New Roman"/>
                          <a:sym typeface="Times New Roman"/>
                        </a:rPr>
                        <a:t>read and demonstrate comprehension of a variety of nonfiction texts</a:t>
                      </a:r>
                      <a:r>
                        <a:rPr lang="en-US" sz="1800">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8.6 The student will </a:t>
                      </a:r>
                      <a:r>
                        <a:rPr lang="en-US" sz="1800">
                          <a:highlight>
                            <a:srgbClr val="FFC000"/>
                          </a:highlight>
                          <a:latin typeface="Times New Roman"/>
                          <a:ea typeface="Times New Roman"/>
                          <a:cs typeface="Times New Roman"/>
                          <a:sym typeface="Times New Roman"/>
                        </a:rPr>
                        <a:t>read, comprehend, and analyze a variety of nonfiction texts.</a:t>
                      </a:r>
                      <a:endParaRPr sz="1800">
                        <a:highlight>
                          <a:srgbClr val="FFC000"/>
                        </a:highlight>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extLst>
                  <a:ext uri="{0D108BD9-81ED-4DB2-BD59-A6C34878D82A}">
                    <a16:rowId xmlns:a16="http://schemas.microsoft.com/office/drawing/2014/main" val="10000"/>
                  </a:ext>
                </a:extLst>
              </a:tr>
              <a:tr h="681175">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6.7 The student will </a:t>
                      </a:r>
                      <a:r>
                        <a:rPr lang="en-US" sz="1800">
                          <a:highlight>
                            <a:srgbClr val="FFC000"/>
                          </a:highlight>
                          <a:latin typeface="Times New Roman"/>
                          <a:ea typeface="Times New Roman"/>
                          <a:cs typeface="Times New Roman"/>
                          <a:sym typeface="Times New Roman"/>
                        </a:rPr>
                        <a:t>write in a variety of forms</a:t>
                      </a:r>
                      <a:r>
                        <a:rPr lang="en-US" sz="1800">
                          <a:latin typeface="Times New Roman"/>
                          <a:ea typeface="Times New Roman"/>
                          <a:cs typeface="Times New Roman"/>
                          <a:sym typeface="Times New Roman"/>
                        </a:rPr>
                        <a:t> to include narrative, expository, persuasive, and reflective with an emphasis on narrative and reflective writing. </a:t>
                      </a:r>
                      <a:endParaRPr sz="1800">
                        <a:latin typeface="Times New Roman"/>
                        <a:ea typeface="Times New Roman"/>
                        <a:cs typeface="Times New Roman"/>
                        <a:sym typeface="Times New Roman"/>
                      </a:endParaRPr>
                    </a:p>
                  </a:txBody>
                  <a:tcPr marL="68575" marR="68575" marT="0" marB="0">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7.7 The student will </a:t>
                      </a:r>
                      <a:r>
                        <a:rPr lang="en-US" sz="1800">
                          <a:highlight>
                            <a:srgbClr val="FFC000"/>
                          </a:highlight>
                          <a:latin typeface="Times New Roman"/>
                          <a:ea typeface="Times New Roman"/>
                          <a:cs typeface="Times New Roman"/>
                          <a:sym typeface="Times New Roman"/>
                        </a:rPr>
                        <a:t>write in a variety of forms t</a:t>
                      </a:r>
                      <a:r>
                        <a:rPr lang="en-US" sz="1800">
                          <a:latin typeface="Times New Roman"/>
                          <a:ea typeface="Times New Roman"/>
                          <a:cs typeface="Times New Roman"/>
                          <a:sym typeface="Times New Roman"/>
                        </a:rPr>
                        <a:t>o include narrative, expository, persuasive, and reflective with an emphasis on expository and persuasive writing. </a:t>
                      </a:r>
                      <a:endParaRPr sz="1800">
                        <a:solidFill>
                          <a:srgbClr val="C00000"/>
                        </a:solidFill>
                        <a:latin typeface="Times New Roman"/>
                        <a:ea typeface="Times New Roman"/>
                        <a:cs typeface="Times New Roman"/>
                        <a:sym typeface="Times New Roman"/>
                      </a:endParaRPr>
                    </a:p>
                  </a:txBody>
                  <a:tcPr marL="68575" marR="68575" marT="0" marB="0" anchor="ctr">
                    <a:lnL w="635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8.7 The student will</a:t>
                      </a:r>
                      <a:r>
                        <a:rPr lang="en-US" sz="1800">
                          <a:highlight>
                            <a:srgbClr val="FFC000"/>
                          </a:highlight>
                          <a:latin typeface="Times New Roman"/>
                          <a:ea typeface="Times New Roman"/>
                          <a:cs typeface="Times New Roman"/>
                          <a:sym typeface="Times New Roman"/>
                        </a:rPr>
                        <a:t> write in a variety of forms</a:t>
                      </a:r>
                      <a:r>
                        <a:rPr lang="en-US" sz="1800">
                          <a:latin typeface="Times New Roman"/>
                          <a:ea typeface="Times New Roman"/>
                          <a:cs typeface="Times New Roman"/>
                          <a:sym typeface="Times New Roman"/>
                        </a:rPr>
                        <a:t> to include narrative, expository, persuasive, and reflective with an emphasis on expository and persuasive writing. </a:t>
                      </a:r>
                      <a:endParaRPr sz="1800">
                        <a:latin typeface="Times New Roman"/>
                        <a:ea typeface="Times New Roman"/>
                        <a:cs typeface="Times New Roman"/>
                        <a:sym typeface="Times New Roman"/>
                      </a:endParaRPr>
                    </a:p>
                  </a:txBody>
                  <a:tcPr marL="68575" marR="68575" marT="0" marB="0">
                    <a:lnL w="9525"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79300">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6.8 The student will </a:t>
                      </a:r>
                      <a:r>
                        <a:rPr lang="en-US" sz="1800">
                          <a:highlight>
                            <a:srgbClr val="FFC000"/>
                          </a:highlight>
                          <a:latin typeface="Times New Roman"/>
                          <a:ea typeface="Times New Roman"/>
                          <a:cs typeface="Times New Roman"/>
                          <a:sym typeface="Times New Roman"/>
                        </a:rPr>
                        <a:t>self- and peer-edit writing</a:t>
                      </a:r>
                      <a:r>
                        <a:rPr lang="en-US" sz="1800">
                          <a:latin typeface="Times New Roman"/>
                          <a:ea typeface="Times New Roman"/>
                          <a:cs typeface="Times New Roman"/>
                          <a:sym typeface="Times New Roman"/>
                        </a:rPr>
                        <a:t> for capitalization, punctuation, spelling, sentence structure, paragraphing, and Standard English. </a:t>
                      </a:r>
                      <a:endParaRPr sz="1800">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7.8 The student will </a:t>
                      </a:r>
                      <a:r>
                        <a:rPr lang="en-US" sz="1800">
                          <a:highlight>
                            <a:srgbClr val="FFC000"/>
                          </a:highlight>
                          <a:latin typeface="Times New Roman"/>
                          <a:ea typeface="Times New Roman"/>
                          <a:cs typeface="Times New Roman"/>
                          <a:sym typeface="Times New Roman"/>
                        </a:rPr>
                        <a:t>self- and peer-edit writing</a:t>
                      </a:r>
                      <a:r>
                        <a:rPr lang="en-US" sz="1800">
                          <a:latin typeface="Times New Roman"/>
                          <a:ea typeface="Times New Roman"/>
                          <a:cs typeface="Times New Roman"/>
                          <a:sym typeface="Times New Roman"/>
                        </a:rPr>
                        <a:t> for capitalization, punctuation, spelling, sentence structure, paragraphing, and Standard English. </a:t>
                      </a:r>
                      <a:endParaRPr sz="1800">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8.8 The student will </a:t>
                      </a:r>
                      <a:r>
                        <a:rPr lang="en-US" sz="1800">
                          <a:highlight>
                            <a:srgbClr val="FFC000"/>
                          </a:highlight>
                          <a:latin typeface="Times New Roman"/>
                          <a:ea typeface="Times New Roman"/>
                          <a:cs typeface="Times New Roman"/>
                          <a:sym typeface="Times New Roman"/>
                        </a:rPr>
                        <a:t>self- and peer-edit writing </a:t>
                      </a:r>
                      <a:r>
                        <a:rPr lang="en-US" sz="1800">
                          <a:latin typeface="Times New Roman"/>
                          <a:ea typeface="Times New Roman"/>
                          <a:cs typeface="Times New Roman"/>
                          <a:sym typeface="Times New Roman"/>
                        </a:rPr>
                        <a:t>for capitalization, punctuation, spelling, sentence structure, paragraphing, and Standard English. </a:t>
                      </a:r>
                      <a:endParaRPr sz="1800">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F150D"/>
                      </a:solidFill>
                      <a:prstDash val="solid"/>
                      <a:round/>
                      <a:headEnd type="none" w="sm" len="sm"/>
                      <a:tailEnd type="none" w="sm" len="sm"/>
                    </a:lnB>
                  </a:tcPr>
                </a:tc>
                <a:extLst>
                  <a:ext uri="{0D108BD9-81ED-4DB2-BD59-A6C34878D82A}">
                    <a16:rowId xmlns:a16="http://schemas.microsoft.com/office/drawing/2014/main" val="10002"/>
                  </a:ext>
                </a:extLst>
              </a:tr>
              <a:tr h="779300">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6.9 The student will</a:t>
                      </a:r>
                      <a:r>
                        <a:rPr lang="en-US" sz="1800">
                          <a:highlight>
                            <a:srgbClr val="FFC000"/>
                          </a:highlight>
                          <a:latin typeface="Times New Roman"/>
                          <a:ea typeface="Times New Roman"/>
                          <a:cs typeface="Times New Roman"/>
                          <a:sym typeface="Times New Roman"/>
                        </a:rPr>
                        <a:t> find, evaluate, and select appropriate resources to create a research product</a:t>
                      </a:r>
                      <a:r>
                        <a:rPr lang="en-US" sz="1800">
                          <a:latin typeface="Times New Roman"/>
                          <a:ea typeface="Times New Roman"/>
                          <a:cs typeface="Times New Roman"/>
                          <a:sym typeface="Times New Roman"/>
                        </a:rPr>
                        <a:t>. Added “to create” and removed “for”</a:t>
                      </a:r>
                      <a:endParaRPr sz="1800">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a:latin typeface="Times New Roman"/>
                          <a:ea typeface="Times New Roman"/>
                          <a:cs typeface="Times New Roman"/>
                          <a:sym typeface="Times New Roman"/>
                        </a:rPr>
                        <a:t>7.9 The student will </a:t>
                      </a:r>
                      <a:r>
                        <a:rPr lang="en-US" sz="1800">
                          <a:highlight>
                            <a:srgbClr val="FFC000"/>
                          </a:highlight>
                          <a:latin typeface="Times New Roman"/>
                          <a:ea typeface="Times New Roman"/>
                          <a:cs typeface="Times New Roman"/>
                          <a:sym typeface="Times New Roman"/>
                        </a:rPr>
                        <a:t>find, evaluate, and select appropriate resources to create a research product</a:t>
                      </a:r>
                      <a:r>
                        <a:rPr lang="en-US" sz="1800">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latin typeface="Times New Roman"/>
                          <a:ea typeface="Times New Roman"/>
                          <a:cs typeface="Times New Roman"/>
                          <a:sym typeface="Times New Roman"/>
                        </a:rPr>
                        <a:t>8.9 The student will </a:t>
                      </a:r>
                      <a:r>
                        <a:rPr lang="en-US" sz="1800" dirty="0">
                          <a:highlight>
                            <a:srgbClr val="FFC000"/>
                          </a:highlight>
                          <a:latin typeface="Times New Roman"/>
                          <a:ea typeface="Times New Roman"/>
                          <a:cs typeface="Times New Roman"/>
                          <a:sym typeface="Times New Roman"/>
                        </a:rPr>
                        <a:t>find, evaluate, select, and synthesize appropriate resources to produce a research product. </a:t>
                      </a:r>
                      <a:endParaRPr sz="1800" dirty="0">
                        <a:highlight>
                          <a:srgbClr val="FFC000"/>
                        </a:highlight>
                        <a:latin typeface="Times New Roman"/>
                        <a:ea typeface="Times New Roman"/>
                        <a:cs typeface="Times New Roman"/>
                        <a:sym typeface="Times New Roman"/>
                      </a:endParaRPr>
                    </a:p>
                  </a:txBody>
                  <a:tcPr marL="68575" marR="68575" marT="0" marB="0">
                    <a:lnL w="6350" cap="flat" cmpd="sng">
                      <a:solidFill>
                        <a:srgbClr val="0F150D"/>
                      </a:solidFill>
                      <a:prstDash val="solid"/>
                      <a:round/>
                      <a:headEnd type="none" w="sm" len="sm"/>
                      <a:tailEnd type="none" w="sm" len="sm"/>
                    </a:lnL>
                    <a:lnR w="6350" cap="flat" cmpd="sng">
                      <a:solidFill>
                        <a:srgbClr val="0F150D"/>
                      </a:solidFill>
                      <a:prstDash val="solid"/>
                      <a:round/>
                      <a:headEnd type="none" w="sm" len="sm"/>
                      <a:tailEnd type="none" w="sm" len="sm"/>
                    </a:lnR>
                    <a:lnT w="6350" cap="flat" cmpd="sng">
                      <a:solidFill>
                        <a:srgbClr val="0F150D"/>
                      </a:solidFill>
                      <a:prstDash val="solid"/>
                      <a:round/>
                      <a:headEnd type="none" w="sm" len="sm"/>
                      <a:tailEnd type="none" w="sm" len="sm"/>
                    </a:lnT>
                    <a:lnB w="6350" cap="flat" cmpd="sng">
                      <a:solidFill>
                        <a:srgbClr val="0F150D"/>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16ab48f25fb_1_490"/>
          <p:cNvSpPr txBox="1">
            <a:spLocks noGrp="1"/>
          </p:cNvSpPr>
          <p:nvPr>
            <p:ph type="title"/>
          </p:nvPr>
        </p:nvSpPr>
        <p:spPr>
          <a:xfrm>
            <a:off x="990600" y="60324"/>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ct val="80000"/>
              <a:buFont typeface="Times New Roman"/>
              <a:buNone/>
            </a:pPr>
            <a:r>
              <a:rPr lang="en-US" sz="5500"/>
              <a:t>Research about PBL’s Effectiveness </a:t>
            </a:r>
            <a:endParaRPr sz="5500"/>
          </a:p>
        </p:txBody>
      </p:sp>
      <p:sp>
        <p:nvSpPr>
          <p:cNvPr id="682" name="Google Shape;682;g16ab48f25fb_1_490"/>
          <p:cNvSpPr txBox="1">
            <a:spLocks noGrp="1"/>
          </p:cNvSpPr>
          <p:nvPr>
            <p:ph type="body" idx="1"/>
          </p:nvPr>
        </p:nvSpPr>
        <p:spPr>
          <a:xfrm>
            <a:off x="990600" y="1520825"/>
            <a:ext cx="9795900" cy="4685400"/>
          </a:xfrm>
          <a:prstGeom prst="rect">
            <a:avLst/>
          </a:prstGeom>
          <a:noFill/>
          <a:ln>
            <a:noFill/>
          </a:ln>
        </p:spPr>
        <p:txBody>
          <a:bodyPr spcFirstLastPara="1" wrap="square" lIns="91425" tIns="45700" rIns="91425" bIns="45700" anchor="t" anchorCtr="0">
            <a:noAutofit/>
          </a:bodyPr>
          <a:lstStyle/>
          <a:p>
            <a:pPr marL="228600" lvl="0" indent="0" algn="l" rtl="0">
              <a:spcBef>
                <a:spcPts val="1000"/>
              </a:spcBef>
              <a:spcAft>
                <a:spcPts val="0"/>
              </a:spcAft>
              <a:buNone/>
            </a:pPr>
            <a:r>
              <a:rPr lang="en-US" sz="1800" b="0">
                <a:solidFill>
                  <a:srgbClr val="58595B"/>
                </a:solidFill>
              </a:rPr>
              <a:t>Condliffe, B., Quint, J., Visher, M.G., Bangser, M. R., Drohojowska, S. Saco, L., and Nelson, E. (2017). Project Based Learning: A Literature Review, 1-78. New York, NY: MDRC.</a:t>
            </a:r>
            <a:endParaRPr sz="1800" b="0">
              <a:solidFill>
                <a:srgbClr val="58595B"/>
              </a:solidFill>
            </a:endParaRPr>
          </a:p>
          <a:p>
            <a:pPr marL="228600" lvl="0" indent="0" algn="l" rtl="0">
              <a:lnSpc>
                <a:spcPct val="90000"/>
              </a:lnSpc>
              <a:spcBef>
                <a:spcPts val="1000"/>
              </a:spcBef>
              <a:spcAft>
                <a:spcPts val="0"/>
              </a:spcAft>
              <a:buNone/>
            </a:pPr>
            <a:r>
              <a:rPr lang="en-US" sz="1800" b="0">
                <a:solidFill>
                  <a:srgbClr val="58595B"/>
                </a:solidFill>
              </a:rPr>
              <a:t>Kingston, S. (2018). Project Based Learning &amp; Student Achievement: What Does the Research Tell Us? PBL Evidence Matters. 1(1), 1-11.</a:t>
            </a:r>
            <a:endParaRPr sz="1800" b="0">
              <a:solidFill>
                <a:srgbClr val="58595B"/>
              </a:solidFill>
            </a:endParaRPr>
          </a:p>
          <a:p>
            <a:pPr marL="228600" lvl="0" indent="0" algn="l" rtl="0">
              <a:lnSpc>
                <a:spcPct val="90000"/>
              </a:lnSpc>
              <a:spcBef>
                <a:spcPts val="1000"/>
              </a:spcBef>
              <a:spcAft>
                <a:spcPts val="0"/>
              </a:spcAft>
              <a:buNone/>
            </a:pPr>
            <a:r>
              <a:rPr lang="en-US" sz="1800" b="0">
                <a:solidFill>
                  <a:srgbClr val="58595B"/>
                </a:solidFill>
              </a:rPr>
              <a:t>Kingston, S., deMonsabert, J., and Wagner, K. (2022). Project Based Learning and Every Student Succeeds Act (ESSA) Evidence Levels: Is PBL and evidence-based practice? PBL Evidence Matters 2(1). The Buck Institute for Education.</a:t>
            </a:r>
            <a:endParaRPr sz="1800" b="0">
              <a:solidFill>
                <a:srgbClr val="58595B"/>
              </a:solidFill>
            </a:endParaRPr>
          </a:p>
          <a:p>
            <a:pPr marL="228600" lvl="0" indent="0" algn="l" rtl="0">
              <a:lnSpc>
                <a:spcPct val="90000"/>
              </a:lnSpc>
              <a:spcBef>
                <a:spcPts val="1000"/>
              </a:spcBef>
              <a:spcAft>
                <a:spcPts val="0"/>
              </a:spcAft>
              <a:buNone/>
            </a:pPr>
            <a:r>
              <a:rPr lang="en-US" sz="1800" b="0">
                <a:solidFill>
                  <a:srgbClr val="58595B"/>
                </a:solidFill>
              </a:rPr>
              <a:t>Mergendoller, J. R. (2016). What Can We Learn from John Hattie about Project Based Learning? Novato, CA: PBLWorks.</a:t>
            </a:r>
            <a:endParaRPr sz="1800" b="0">
              <a:solidFill>
                <a:srgbClr val="58595B"/>
              </a:solidFill>
            </a:endParaRPr>
          </a:p>
          <a:p>
            <a:pPr marL="228600" lvl="0" indent="0" algn="l" rtl="0">
              <a:lnSpc>
                <a:spcPct val="90000"/>
              </a:lnSpc>
              <a:spcBef>
                <a:spcPts val="1000"/>
              </a:spcBef>
              <a:spcAft>
                <a:spcPts val="0"/>
              </a:spcAft>
              <a:buNone/>
            </a:pPr>
            <a:endParaRPr sz="1600" b="0">
              <a:solidFill>
                <a:srgbClr val="58595B"/>
              </a:solidFill>
              <a:highlight>
                <a:srgbClr val="FFFFFF"/>
              </a:highlight>
            </a:endParaRPr>
          </a:p>
          <a:p>
            <a:pPr marL="228600" lvl="0" indent="0" algn="l" rtl="0">
              <a:lnSpc>
                <a:spcPct val="90000"/>
              </a:lnSpc>
              <a:spcBef>
                <a:spcPts val="1000"/>
              </a:spcBef>
              <a:spcAft>
                <a:spcPts val="0"/>
              </a:spcAft>
              <a:buNone/>
            </a:pPr>
            <a:endParaRPr sz="1600" b="0">
              <a:solidFill>
                <a:srgbClr val="58595B"/>
              </a:solidFill>
              <a:highlight>
                <a:srgbClr val="FFFFFF"/>
              </a:high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16ab48f25fb_1_495"/>
          <p:cNvSpPr txBox="1">
            <a:spLocks noGrp="1"/>
          </p:cNvSpPr>
          <p:nvPr>
            <p:ph type="title"/>
          </p:nvPr>
        </p:nvSpPr>
        <p:spPr>
          <a:xfrm>
            <a:off x="838200" y="365124"/>
            <a:ext cx="10515600" cy="132588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b="1"/>
              <a:t>Disclaimer</a:t>
            </a:r>
            <a:endParaRPr/>
          </a:p>
        </p:txBody>
      </p:sp>
      <p:sp>
        <p:nvSpPr>
          <p:cNvPr id="688" name="Google Shape;688;g16ab48f25fb_1_49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54000" algn="l" rtl="0">
              <a:lnSpc>
                <a:spcPct val="90000"/>
              </a:lnSpc>
              <a:spcBef>
                <a:spcPts val="0"/>
              </a:spcBef>
              <a:spcAft>
                <a:spcPts val="0"/>
              </a:spcAft>
              <a:buClr>
                <a:schemeClr val="dk1"/>
              </a:buClr>
              <a:buSzPts val="4000"/>
              <a:buChar char="•"/>
            </a:pPr>
            <a:r>
              <a:rPr lang="en-US" sz="4000"/>
              <a:t>Reference within this presentation to any specific commercial or non-commercial product, process, or service by trade name, trademark, manufacturer or otherwise does not constitute or imply an endorsement, recommendation, or favoring by the Virginia Department of Education.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solidFill>
              </a:rPr>
              <a:t>Picture of Boy Graduating</a:t>
            </a:r>
            <a:endParaRPr lang="en-US" dirty="0">
              <a:solidFill>
                <a:schemeClr val="bg1"/>
              </a:solidFill>
            </a:endParaRPr>
          </a:p>
        </p:txBody>
      </p:sp>
      <p:sp>
        <p:nvSpPr>
          <p:cNvPr id="203" name="Google Shape;203;g16ab48f25fb_1_64"/>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pic>
        <p:nvPicPr>
          <p:cNvPr id="204" name="Google Shape;204;g16ab48f25fb_1_64" descr="Picture of a student graduating from high school. "/>
          <p:cNvPicPr preferRelativeResize="0"/>
          <p:nvPr/>
        </p:nvPicPr>
        <p:blipFill rotWithShape="1">
          <a:blip r:embed="rId3">
            <a:alphaModFix/>
          </a:blip>
          <a:srcRect/>
          <a:stretch/>
        </p:blipFill>
        <p:spPr>
          <a:xfrm>
            <a:off x="3773700" y="91325"/>
            <a:ext cx="4188315" cy="6553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16ab48f25fb_1_69"/>
          <p:cNvSpPr txBox="1">
            <a:spLocks noGrp="1"/>
          </p:cNvSpPr>
          <p:nvPr>
            <p:ph type="title"/>
          </p:nvPr>
        </p:nvSpPr>
        <p:spPr>
          <a:xfrm>
            <a:off x="990600" y="603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5500"/>
              <a:t>Intended Outcomes</a:t>
            </a:r>
            <a:endParaRPr sz="5500"/>
          </a:p>
        </p:txBody>
      </p:sp>
      <p:sp>
        <p:nvSpPr>
          <p:cNvPr id="210" name="Google Shape;210;g16ab48f25fb_1_6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lvl="0" indent="-279400" algn="l" rtl="0">
              <a:lnSpc>
                <a:spcPct val="90000"/>
              </a:lnSpc>
              <a:spcBef>
                <a:spcPts val="1000"/>
              </a:spcBef>
              <a:spcAft>
                <a:spcPts val="0"/>
              </a:spcAft>
              <a:buClr>
                <a:schemeClr val="dk1"/>
              </a:buClr>
              <a:buSzPts val="3600"/>
              <a:buChar char="•"/>
            </a:pPr>
            <a:r>
              <a:rPr lang="en-US" sz="3600"/>
              <a:t>Build a foundational understanding of Project Based Learning (PBL)</a:t>
            </a:r>
            <a:br>
              <a:rPr lang="en-US" sz="3600"/>
            </a:br>
            <a:endParaRPr sz="3600"/>
          </a:p>
          <a:p>
            <a:pPr marL="228600" lvl="0" indent="-279400" algn="l" rtl="0">
              <a:lnSpc>
                <a:spcPct val="90000"/>
              </a:lnSpc>
              <a:spcBef>
                <a:spcPts val="1000"/>
              </a:spcBef>
              <a:spcAft>
                <a:spcPts val="0"/>
              </a:spcAft>
              <a:buSzPts val="3600"/>
              <a:buChar char="•"/>
            </a:pPr>
            <a:r>
              <a:rPr lang="en-US" sz="3600"/>
              <a:t>Learn about how PBL provides a structure for integrating evidence-based literacy instructional practices</a:t>
            </a:r>
            <a:br>
              <a:rPr lang="en-US" sz="3600"/>
            </a:br>
            <a:endParaRPr sz="3600"/>
          </a:p>
          <a:p>
            <a:pPr marL="228600" lvl="0" indent="-279400" algn="l" rtl="0">
              <a:lnSpc>
                <a:spcPct val="90000"/>
              </a:lnSpc>
              <a:spcBef>
                <a:spcPts val="1000"/>
              </a:spcBef>
              <a:spcAft>
                <a:spcPts val="0"/>
              </a:spcAft>
              <a:buSzPts val="3600"/>
              <a:buChar char="•"/>
            </a:pPr>
            <a:r>
              <a:rPr lang="en-US" sz="3600"/>
              <a:t>Consider opportunities to bring this learning into our own classrooms</a:t>
            </a:r>
            <a:endParaRPr sz="3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16ab48f25fb_1_7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THE FOUNDATIONS FOR PROJECT-BASED LEARNING</a:t>
            </a:r>
            <a:endParaRPr/>
          </a:p>
        </p:txBody>
      </p:sp>
      <p:sp>
        <p:nvSpPr>
          <p:cNvPr id="216" name="Google Shape;216;g16ab48f25fb_1_7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FA3"/>
              </a:buClr>
              <a:buSzPts val="2400"/>
              <a:buNone/>
            </a:pPr>
            <a:r>
              <a:rPr lang="en-US"/>
              <a:t>What’s at the heart of this work?</a:t>
            </a:r>
            <a:endParaRPr/>
          </a:p>
        </p:txBody>
      </p:sp>
      <p:sp>
        <p:nvSpPr>
          <p:cNvPr id="217" name="Google Shape;217;g16ab48f25fb_1_74"/>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3928</Words>
  <Application>Microsoft Office PowerPoint</Application>
  <PresentationFormat>Widescreen</PresentationFormat>
  <Paragraphs>511</Paragraphs>
  <Slides>63</Slides>
  <Notes>63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Times New Roman</vt:lpstr>
      <vt:lpstr>Courier New</vt:lpstr>
      <vt:lpstr>Verdana</vt:lpstr>
      <vt:lpstr>Trebuchet MS</vt:lpstr>
      <vt:lpstr>Archivo Black</vt:lpstr>
      <vt:lpstr>Calibri</vt:lpstr>
      <vt:lpstr>Georgia</vt:lpstr>
      <vt:lpstr>Arial</vt:lpstr>
      <vt:lpstr>Office Theme</vt:lpstr>
      <vt:lpstr>Project-Based Learning</vt:lpstr>
      <vt:lpstr>Presenter Slide</vt:lpstr>
      <vt:lpstr>What experiences do we want for ALL students?  (1 of 2)</vt:lpstr>
      <vt:lpstr>What experiences do we want for ALL students? (2 of 2)</vt:lpstr>
      <vt:lpstr>Supported by Research</vt:lpstr>
      <vt:lpstr>We know we want students to have meaningful experiences…  and we know teachers have a lot going on. </vt:lpstr>
      <vt:lpstr>Picture of Boy Graduating</vt:lpstr>
      <vt:lpstr>Intended Outcomes</vt:lpstr>
      <vt:lpstr>THE FOUNDATIONS FOR PROJECT-BASED LEARNING</vt:lpstr>
      <vt:lpstr>How do you solve challenges?</vt:lpstr>
      <vt:lpstr>The process stays the same! (1 of 2)</vt:lpstr>
      <vt:lpstr>The process stays the same! (2 of 2)</vt:lpstr>
      <vt:lpstr>PBL Process: 4 Main Parts</vt:lpstr>
      <vt:lpstr>PBL Project</vt:lpstr>
      <vt:lpstr>Traditional Project Timeline</vt:lpstr>
      <vt:lpstr>PBL Timeline</vt:lpstr>
      <vt:lpstr>Traditional project examples…</vt:lpstr>
      <vt:lpstr>… reframed through PBL</vt:lpstr>
      <vt:lpstr>PBL  Find the Fact</vt:lpstr>
      <vt:lpstr>Which statement is true? (1of 2)</vt:lpstr>
      <vt:lpstr>Which statement is true? (2 of 2)</vt:lpstr>
      <vt:lpstr>Designing PBL</vt:lpstr>
      <vt:lpstr>Start with the End in Mind</vt:lpstr>
      <vt:lpstr>Content Planning Example</vt:lpstr>
      <vt:lpstr>How do you solve challenges? (1 of 2)</vt:lpstr>
      <vt:lpstr>How do you solve challenges? (2 of 2)</vt:lpstr>
      <vt:lpstr>Craft the Driving Question</vt:lpstr>
      <vt:lpstr>Example Driving Questions</vt:lpstr>
      <vt:lpstr>Identify What Students Need to Know</vt:lpstr>
      <vt:lpstr>Example Need to Know List</vt:lpstr>
      <vt:lpstr>Example Need to Know List</vt:lpstr>
      <vt:lpstr>“You shared that you need to know _______, so today we are going to …”</vt:lpstr>
      <vt:lpstr>“You shared that you need to know _______, but before we can understand that, we’ll first need to … so today, we will …”</vt:lpstr>
      <vt:lpstr>“You shared that you need to know _______. Part of being able to ______ involves ______. Let’s focus on that today.”</vt:lpstr>
      <vt:lpstr>Time to Create the Rubric!</vt:lpstr>
      <vt:lpstr>Plan the Entry Event</vt:lpstr>
      <vt:lpstr>Entry Event Example</vt:lpstr>
      <vt:lpstr>Consider How Students Will  Share Their Learning</vt:lpstr>
      <vt:lpstr>Student Sharing Example</vt:lpstr>
      <vt:lpstr>INTEGRATION</vt:lpstr>
      <vt:lpstr>What specific skills are needed for each part of the process?</vt:lpstr>
      <vt:lpstr>WHAT DOES THIS LOOK LIKE?</vt:lpstr>
      <vt:lpstr>Disciplinary Reading</vt:lpstr>
      <vt:lpstr>Disciplinary Reading: Improving School Example</vt:lpstr>
      <vt:lpstr>Authentic Writing Opportunities</vt:lpstr>
      <vt:lpstr>Authentic Writing: Improving School Example</vt:lpstr>
      <vt:lpstr>Grammar Context</vt:lpstr>
      <vt:lpstr>Grammar Context: Improving School Example</vt:lpstr>
      <vt:lpstr>Word Study</vt:lpstr>
      <vt:lpstr>Word Study: Improving School Example</vt:lpstr>
      <vt:lpstr>g</vt:lpstr>
      <vt:lpstr>WHERE AND WHEN?</vt:lpstr>
      <vt:lpstr>Anytime and Anywhere</vt:lpstr>
      <vt:lpstr>PBL Planning Resources - make a copy!</vt:lpstr>
      <vt:lpstr>Additional Resources </vt:lpstr>
      <vt:lpstr>NEXT STEPS</vt:lpstr>
      <vt:lpstr>Learning Lab</vt:lpstr>
      <vt:lpstr>Thank You</vt:lpstr>
      <vt:lpstr>REFERENCES</vt:lpstr>
      <vt:lpstr>SOL Alignment (1of 2)</vt:lpstr>
      <vt:lpstr>SOL Alignment (2of2)</vt:lpstr>
      <vt:lpstr>Research about PBL’s Effectiveness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Project-Based Learning</dc:title>
  <dc:creator>VITA Program</dc:creator>
  <cp:lastModifiedBy>VITA Program</cp:lastModifiedBy>
  <cp:revision>8</cp:revision>
  <dcterms:created xsi:type="dcterms:W3CDTF">2022-07-20T12:39:39Z</dcterms:created>
  <dcterms:modified xsi:type="dcterms:W3CDTF">2022-10-20T12:41:41Z</dcterms:modified>
</cp:coreProperties>
</file>