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1y3CMsQmxeffyjWOsnSv9LoFP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A15A359-4931-4FAC-AFAA-C3BEEE2C2390}">
  <a:tblStyle styleId="{2A15A359-4931-4FAC-AFAA-C3BEEE2C2390}"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9F2"/>
          </a:solidFill>
        </a:fill>
      </a:tcStyle>
    </a:wholeTbl>
    <a:band1H>
      <a:tcTxStyle b="off" i="off"/>
      <a:tcStyle>
        <a:tcBdr/>
        <a:fill>
          <a:solidFill>
            <a:srgbClr val="CAD1E4"/>
          </a:solidFill>
        </a:fill>
      </a:tcStyle>
    </a:band1H>
    <a:band2H>
      <a:tcTxStyle b="off" i="off"/>
      <a:tcStyle>
        <a:tcBdr/>
      </a:tcStyle>
    </a:band2H>
    <a:band1V>
      <a:tcTxStyle b="off" i="off"/>
      <a:tcStyle>
        <a:tcBdr/>
        <a:fill>
          <a:solidFill>
            <a:srgbClr val="CAD1E4"/>
          </a:solidFill>
        </a:fill>
      </a:tcStyle>
    </a:band1V>
    <a:band2V>
      <a:tcTxStyle b="off" i="off"/>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0"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6d95d2d534_1_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9" name="Google Shape;139;g16d95d2d534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6d95d2d534_1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6d95d2d534_1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16d95d2d534_1_9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2" name="Google Shape;232;g16d95d2d534_1_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16d95d2d534_1_10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6d95d2d534_1_10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16d95d2d534_1_1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2" name="Google Shape;262;g16d95d2d534_1_1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16d95d2d534_1_1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8" name="Google Shape;268;g16d95d2d534_1_1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g16d95d2d534_1_1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3" name="Google Shape;273;g16d95d2d534_1_1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16d95d2d534_1_1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8" name="Google Shape;278;g16d95d2d534_1_1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16d95d2d534_1_1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3" name="Google Shape;293;g16d95d2d534_1_1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16d95d2d534_1_15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9" name="Google Shape;299;g16d95d2d534_1_15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16d95d2d534_1_16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6" name="Google Shape;316;g16d95d2d534_1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6d95d2d534_1_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5" name="Google Shape;145;g16d95d2d534_1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6d95d2d534_1_17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1" name="Google Shape;321;g16d95d2d534_1_1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16d95d2d534_1_17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7" name="Google Shape;327;g16d95d2d534_1_17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16d95d2d534_1_18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3" name="Google Shape;333;g16d95d2d534_1_1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16d95d2d534_1_18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9" name="Google Shape;339;g16d95d2d534_1_1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16d95d2d534_1_19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5" name="Google Shape;345;g16d95d2d534_1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16d95d2d534_1_19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1" name="Google Shape;351;g16d95d2d534_1_19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16d95d2d534_1_20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7" name="Google Shape;357;g16d95d2d534_1_20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6d95d2d534_1_20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3" name="Google Shape;363;g16d95d2d534_1_20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16d95d2d534_1_2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9" name="Google Shape;379;g16d95d2d534_1_2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g16d95d2d534_1_25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14" name="Google Shape;414;g16d95d2d534_1_2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6d95d2d534_1_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1" name="Google Shape;151;g16d95d2d534_1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g16d95d2d534_1_26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0" name="Google Shape;420;g16d95d2d534_1_2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g16d95d2d534_1_26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26" name="Google Shape;426;g16d95d2d534_1_2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16d95d2d534_1_27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2" name="Google Shape;432;g16d95d2d534_1_27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6d95d2d534_1_27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38" name="Google Shape;438;g16d95d2d534_1_2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g16d95d2d534_1_28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45" name="Google Shape;445;g16d95d2d534_1_28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9"/>
        <p:cNvGrpSpPr/>
        <p:nvPr/>
      </p:nvGrpSpPr>
      <p:grpSpPr>
        <a:xfrm>
          <a:off x="0" y="0"/>
          <a:ext cx="0" cy="0"/>
          <a:chOff x="0" y="0"/>
          <a:chExt cx="0" cy="0"/>
        </a:xfrm>
      </p:grpSpPr>
      <p:sp>
        <p:nvSpPr>
          <p:cNvPr id="450" name="Google Shape;450;g16d95d2d534_1_28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1" name="Google Shape;451;g16d95d2d534_1_2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16d95d2d534_1_29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57" name="Google Shape;457;g16d95d2d534_1_29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g16d95d2d534_1_29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3" name="Google Shape;463;g16d95d2d534_1_29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g16d95d2d534_1_30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9" name="Google Shape;469;g16d95d2d534_1_30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3"/>
        <p:cNvGrpSpPr/>
        <p:nvPr/>
      </p:nvGrpSpPr>
      <p:grpSpPr>
        <a:xfrm>
          <a:off x="0" y="0"/>
          <a:ext cx="0" cy="0"/>
          <a:chOff x="0" y="0"/>
          <a:chExt cx="0" cy="0"/>
        </a:xfrm>
      </p:grpSpPr>
      <p:sp>
        <p:nvSpPr>
          <p:cNvPr id="474" name="Google Shape;474;g16d95d2d534_1_30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5" name="Google Shape;475;g16d95d2d534_1_30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6d95d2d534_1_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g16d95d2d534_1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16d95d2d534_1_3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81" name="Google Shape;481;g16d95d2d534_1_3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16d95d2d534_1_3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87" name="Google Shape;487;g16d95d2d534_1_3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1"/>
        <p:cNvGrpSpPr/>
        <p:nvPr/>
      </p:nvGrpSpPr>
      <p:grpSpPr>
        <a:xfrm>
          <a:off x="0" y="0"/>
          <a:ext cx="0" cy="0"/>
          <a:chOff x="0" y="0"/>
          <a:chExt cx="0" cy="0"/>
        </a:xfrm>
      </p:grpSpPr>
      <p:sp>
        <p:nvSpPr>
          <p:cNvPr id="492" name="Google Shape;492;g16d95d2d534_1_3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3" name="Google Shape;493;g16d95d2d534_1_3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7"/>
        <p:cNvGrpSpPr/>
        <p:nvPr/>
      </p:nvGrpSpPr>
      <p:grpSpPr>
        <a:xfrm>
          <a:off x="0" y="0"/>
          <a:ext cx="0" cy="0"/>
          <a:chOff x="0" y="0"/>
          <a:chExt cx="0" cy="0"/>
        </a:xfrm>
      </p:grpSpPr>
      <p:sp>
        <p:nvSpPr>
          <p:cNvPr id="498" name="Google Shape;498;g16d95d2d534_1_3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99" name="Google Shape;499;g16d95d2d534_1_3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9"/>
        <p:cNvGrpSpPr/>
        <p:nvPr/>
      </p:nvGrpSpPr>
      <p:grpSpPr>
        <a:xfrm>
          <a:off x="0" y="0"/>
          <a:ext cx="0" cy="0"/>
          <a:chOff x="0" y="0"/>
          <a:chExt cx="0" cy="0"/>
        </a:xfrm>
      </p:grpSpPr>
      <p:sp>
        <p:nvSpPr>
          <p:cNvPr id="510" name="Google Shape;510;g16d95d2d534_1_3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11" name="Google Shape;511;g16d95d2d534_1_3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g16d95d2d534_1_3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17" name="Google Shape;517;g16d95d2d534_1_3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16d95d2d534_1_3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23" name="Google Shape;523;g16d95d2d534_1_3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6d95d2d534_1_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3" name="Google Shape;163;g16d95d2d534_1_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6d95d2d534_1_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g16d95d2d534_1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6d95d2d534_1_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9" name="Google Shape;179;g16d95d2d534_1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6d95d2d534_1_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5" name="Google Shape;185;g16d95d2d534_1_4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16d95d2d534_1_6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3" name="Google Shape;203;g16d95d2d534_1_6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dk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77"/>
        <p:cNvGrpSpPr/>
        <p:nvPr/>
      </p:nvGrpSpPr>
      <p:grpSpPr>
        <a:xfrm>
          <a:off x="0" y="0"/>
          <a:ext cx="0" cy="0"/>
          <a:chOff x="0" y="0"/>
          <a:chExt cx="0" cy="0"/>
        </a:xfrm>
      </p:grpSpPr>
      <p:sp>
        <p:nvSpPr>
          <p:cNvPr id="78" name="Google Shape;78;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25"/>
          <p:cNvSpPr>
            <a:spLocks noGrp="1"/>
          </p:cNvSpPr>
          <p:nvPr>
            <p:ph type="pic" idx="2"/>
          </p:nvPr>
        </p:nvSpPr>
        <p:spPr>
          <a:xfrm>
            <a:off x="5183188" y="987425"/>
            <a:ext cx="6172200" cy="2259209"/>
          </a:xfrm>
          <a:prstGeom prst="rect">
            <a:avLst/>
          </a:prstGeom>
          <a:noFill/>
          <a:ln>
            <a:noFill/>
          </a:ln>
        </p:spPr>
      </p:sp>
      <p:sp>
        <p:nvSpPr>
          <p:cNvPr id="80" name="Google Shape;80;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84" name="Google Shape;84;p25"/>
          <p:cNvSpPr>
            <a:spLocks noGrp="1"/>
          </p:cNvSpPr>
          <p:nvPr>
            <p:ph type="pic" idx="3"/>
          </p:nvPr>
        </p:nvSpPr>
        <p:spPr>
          <a:xfrm>
            <a:off x="5183188" y="3451509"/>
            <a:ext cx="2970212" cy="2259209"/>
          </a:xfrm>
          <a:prstGeom prst="rect">
            <a:avLst/>
          </a:prstGeom>
          <a:noFill/>
          <a:ln>
            <a:noFill/>
          </a:ln>
        </p:spPr>
      </p:sp>
      <p:sp>
        <p:nvSpPr>
          <p:cNvPr id="85" name="Google Shape;85;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86"/>
        <p:cNvGrpSpPr/>
        <p:nvPr/>
      </p:nvGrpSpPr>
      <p:grpSpPr>
        <a:xfrm>
          <a:off x="0" y="0"/>
          <a:ext cx="0" cy="0"/>
          <a:chOff x="0" y="0"/>
          <a:chExt cx="0" cy="0"/>
        </a:xfrm>
      </p:grpSpPr>
      <p:sp>
        <p:nvSpPr>
          <p:cNvPr id="87" name="Google Shape;87;p26"/>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6"/>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9" name="Google Shape;89;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92"/>
        <p:cNvGrpSpPr/>
        <p:nvPr/>
      </p:nvGrpSpPr>
      <p:grpSpPr>
        <a:xfrm>
          <a:off x="0" y="0"/>
          <a:ext cx="0" cy="0"/>
          <a:chOff x="0" y="0"/>
          <a:chExt cx="0" cy="0"/>
        </a:xfrm>
      </p:grpSpPr>
      <p:sp>
        <p:nvSpPr>
          <p:cNvPr id="93" name="Google Shape;93;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95" name="Google Shape;9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98" name="Google Shape;98;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9" name="Google Shape;99;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lt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0"/>
        <p:cNvGrpSpPr/>
        <p:nvPr/>
      </p:nvGrpSpPr>
      <p:grpSpPr>
        <a:xfrm>
          <a:off x="0" y="0"/>
          <a:ext cx="0" cy="0"/>
          <a:chOff x="0" y="0"/>
          <a:chExt cx="0" cy="0"/>
        </a:xfrm>
      </p:grpSpPr>
      <p:sp>
        <p:nvSpPr>
          <p:cNvPr id="101" name="Google Shape;101;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3" name="Google Shape;103;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06"/>
        <p:cNvGrpSpPr/>
        <p:nvPr/>
      </p:nvGrpSpPr>
      <p:grpSpPr>
        <a:xfrm>
          <a:off x="0" y="0"/>
          <a:ext cx="0" cy="0"/>
          <a:chOff x="0" y="0"/>
          <a:chExt cx="0" cy="0"/>
        </a:xfrm>
      </p:grpSpPr>
      <p:sp>
        <p:nvSpPr>
          <p:cNvPr id="107" name="Google Shape;107;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1" name="Google Shape;111;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13"/>
        <p:cNvGrpSpPr/>
        <p:nvPr/>
      </p:nvGrpSpPr>
      <p:grpSpPr>
        <a:xfrm>
          <a:off x="0" y="0"/>
          <a:ext cx="0" cy="0"/>
          <a:chOff x="0" y="0"/>
          <a:chExt cx="0" cy="0"/>
        </a:xfrm>
      </p:grpSpPr>
      <p:sp>
        <p:nvSpPr>
          <p:cNvPr id="114" name="Google Shape;114;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6" name="Google Shape;116;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8" name="Google Shape;118;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1"/>
        <p:cNvGrpSpPr/>
        <p:nvPr/>
      </p:nvGrpSpPr>
      <p:grpSpPr>
        <a:xfrm>
          <a:off x="0" y="0"/>
          <a:ext cx="0" cy="0"/>
          <a:chOff x="0" y="0"/>
          <a:chExt cx="0" cy="0"/>
        </a:xfrm>
      </p:grpSpPr>
      <p:sp>
        <p:nvSpPr>
          <p:cNvPr id="132" name="Google Shape;132;g16d95d2d534_1_1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B71"/>
              </a:buClr>
              <a:buSzPts val="4400"/>
              <a:buFont typeface="Times New Roman"/>
              <a:buNone/>
              <a:defRPr b="1" i="0">
                <a:solidFill>
                  <a:srgbClr val="003B71"/>
                </a:solidFill>
                <a:latin typeface="Times New Roman"/>
                <a:ea typeface="Times New Roman"/>
                <a:cs typeface="Times New Roman"/>
                <a:sym typeface="Times New Roman"/>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3" name="Google Shape;133;g16d95d2d534_1_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Times New Roman"/>
                <a:ea typeface="Times New Roman"/>
                <a:cs typeface="Times New Roman"/>
                <a:sym typeface="Times New Roman"/>
              </a:defRPr>
            </a:lvl1pPr>
            <a:lvl2pPr marL="914400" lvl="1" indent="-381000" algn="l">
              <a:lnSpc>
                <a:spcPct val="90000"/>
              </a:lnSpc>
              <a:spcBef>
                <a:spcPts val="500"/>
              </a:spcBef>
              <a:spcAft>
                <a:spcPts val="0"/>
              </a:spcAft>
              <a:buClr>
                <a:srgbClr val="004E95"/>
              </a:buClr>
              <a:buSzPts val="2400"/>
              <a:buChar char="•"/>
              <a:defRPr>
                <a:solidFill>
                  <a:srgbClr val="004E95"/>
                </a:solidFill>
                <a:latin typeface="Times New Roman"/>
                <a:ea typeface="Times New Roman"/>
                <a:cs typeface="Times New Roman"/>
                <a:sym typeface="Times New Roman"/>
              </a:defRPr>
            </a:lvl2pPr>
            <a:lvl3pPr marL="1371600" lvl="2" indent="-355600" algn="l">
              <a:lnSpc>
                <a:spcPct val="90000"/>
              </a:lnSpc>
              <a:spcBef>
                <a:spcPts val="500"/>
              </a:spcBef>
              <a:spcAft>
                <a:spcPts val="0"/>
              </a:spcAft>
              <a:buClr>
                <a:schemeClr val="dk1"/>
              </a:buClr>
              <a:buSzPts val="2000"/>
              <a:buChar char="•"/>
              <a:defRPr>
                <a:latin typeface="Times New Roman"/>
                <a:ea typeface="Times New Roman"/>
                <a:cs typeface="Times New Roman"/>
                <a:sym typeface="Times New Roman"/>
              </a:defRPr>
            </a:lvl3pPr>
            <a:lvl4pPr marL="1828800" lvl="3" indent="-342900" algn="l">
              <a:lnSpc>
                <a:spcPct val="90000"/>
              </a:lnSpc>
              <a:spcBef>
                <a:spcPts val="500"/>
              </a:spcBef>
              <a:spcAft>
                <a:spcPts val="0"/>
              </a:spcAft>
              <a:buClr>
                <a:srgbClr val="003B71"/>
              </a:buClr>
              <a:buSzPts val="1800"/>
              <a:buChar char="•"/>
              <a:defRPr>
                <a:solidFill>
                  <a:srgbClr val="003B71"/>
                </a:solidFill>
                <a:latin typeface="Times New Roman"/>
                <a:ea typeface="Times New Roman"/>
                <a:cs typeface="Times New Roman"/>
                <a:sym typeface="Times New Roman"/>
              </a:defRPr>
            </a:lvl4pPr>
            <a:lvl5pPr marL="2286000" lvl="4" indent="-342900" algn="l">
              <a:lnSpc>
                <a:spcPct val="90000"/>
              </a:lnSpc>
              <a:spcBef>
                <a:spcPts val="500"/>
              </a:spcBef>
              <a:spcAft>
                <a:spcPts val="0"/>
              </a:spcAft>
              <a:buClr>
                <a:srgbClr val="313131"/>
              </a:buClr>
              <a:buSzPts val="1800"/>
              <a:buChar char="•"/>
              <a:defRPr>
                <a:latin typeface="Times New Roman"/>
                <a:ea typeface="Times New Roman"/>
                <a:cs typeface="Times New Roman"/>
                <a:sym typeface="Times New Roman"/>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g16d95d2d534_1_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g16d95d2d534_1_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g16d95d2d534_1_13"/>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424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8" name="Google Shape;3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41"/>
        <p:cNvGrpSpPr/>
        <p:nvPr/>
      </p:nvGrpSpPr>
      <p:grpSpPr>
        <a:xfrm>
          <a:off x="0" y="0"/>
          <a:ext cx="0" cy="0"/>
          <a:chOff x="0" y="0"/>
          <a:chExt cx="0" cy="0"/>
        </a:xfrm>
      </p:grpSpPr>
      <p:sp>
        <p:nvSpPr>
          <p:cNvPr id="42" name="Google Shape;42;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44" name="Google Shape;4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7"/>
        <p:cNvGrpSpPr/>
        <p:nvPr/>
      </p:nvGrpSpPr>
      <p:grpSpPr>
        <a:xfrm>
          <a:off x="0" y="0"/>
          <a:ext cx="0" cy="0"/>
          <a:chOff x="0" y="0"/>
          <a:chExt cx="0" cy="0"/>
        </a:xfrm>
      </p:grpSpPr>
      <p:sp>
        <p:nvSpPr>
          <p:cNvPr id="48" name="Google Shape;48;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 name="Google Shape;57;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6" name="Google Shape;66;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0"/>
        <p:cNvGrpSpPr/>
        <p:nvPr/>
      </p:nvGrpSpPr>
      <p:grpSpPr>
        <a:xfrm>
          <a:off x="0" y="0"/>
          <a:ext cx="0" cy="0"/>
          <a:chOff x="0" y="0"/>
          <a:chExt cx="0" cy="0"/>
        </a:xfrm>
      </p:grpSpPr>
      <p:sp>
        <p:nvSpPr>
          <p:cNvPr id="71" name="Google Shape;71;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4"/>
          <p:cNvSpPr>
            <a:spLocks noGrp="1"/>
          </p:cNvSpPr>
          <p:nvPr>
            <p:ph type="pic" idx="2"/>
          </p:nvPr>
        </p:nvSpPr>
        <p:spPr>
          <a:xfrm>
            <a:off x="5183188" y="987425"/>
            <a:ext cx="6172200" cy="4873625"/>
          </a:xfrm>
          <a:prstGeom prst="rect">
            <a:avLst/>
          </a:prstGeom>
          <a:noFill/>
          <a:ln>
            <a:noFill/>
          </a:ln>
        </p:spPr>
      </p:sp>
      <p:sp>
        <p:nvSpPr>
          <p:cNvPr id="73" name="Google Shape;73;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4" name="Google Shape;7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FA3"/>
                </a:solidFill>
                <a:latin typeface="Calibri"/>
                <a:ea typeface="Calibri"/>
                <a:cs typeface="Calibri"/>
                <a:sym typeface="Calibri"/>
              </a:defRPr>
            </a:lvl1pPr>
            <a:lvl2pPr marL="0" marR="0" lvl="1" indent="0" algn="r" rtl="0">
              <a:spcBef>
                <a:spcPts val="0"/>
              </a:spcBef>
              <a:buNone/>
              <a:defRPr sz="1200" b="0" i="0" u="none" strike="noStrike" cap="none">
                <a:solidFill>
                  <a:srgbClr val="888FA3"/>
                </a:solidFill>
                <a:latin typeface="Calibri"/>
                <a:ea typeface="Calibri"/>
                <a:cs typeface="Calibri"/>
                <a:sym typeface="Calibri"/>
              </a:defRPr>
            </a:lvl2pPr>
            <a:lvl3pPr marL="0" marR="0" lvl="2" indent="0" algn="r" rtl="0">
              <a:spcBef>
                <a:spcPts val="0"/>
              </a:spcBef>
              <a:buNone/>
              <a:defRPr sz="1200" b="0" i="0" u="none" strike="noStrike" cap="none">
                <a:solidFill>
                  <a:srgbClr val="888FA3"/>
                </a:solidFill>
                <a:latin typeface="Calibri"/>
                <a:ea typeface="Calibri"/>
                <a:cs typeface="Calibri"/>
                <a:sym typeface="Calibri"/>
              </a:defRPr>
            </a:lvl3pPr>
            <a:lvl4pPr marL="0" marR="0" lvl="3" indent="0" algn="r" rtl="0">
              <a:spcBef>
                <a:spcPts val="0"/>
              </a:spcBef>
              <a:buNone/>
              <a:defRPr sz="1200" b="0" i="0" u="none" strike="noStrike" cap="none">
                <a:solidFill>
                  <a:srgbClr val="888FA3"/>
                </a:solidFill>
                <a:latin typeface="Calibri"/>
                <a:ea typeface="Calibri"/>
                <a:cs typeface="Calibri"/>
                <a:sym typeface="Calibri"/>
              </a:defRPr>
            </a:lvl4pPr>
            <a:lvl5pPr marL="0" marR="0" lvl="4" indent="0" algn="r" rtl="0">
              <a:spcBef>
                <a:spcPts val="0"/>
              </a:spcBef>
              <a:buNone/>
              <a:defRPr sz="1200" b="0" i="0" u="none" strike="noStrike" cap="none">
                <a:solidFill>
                  <a:srgbClr val="888FA3"/>
                </a:solidFill>
                <a:latin typeface="Calibri"/>
                <a:ea typeface="Calibri"/>
                <a:cs typeface="Calibri"/>
                <a:sym typeface="Calibri"/>
              </a:defRPr>
            </a:lvl5pPr>
            <a:lvl6pPr marL="0" marR="0" lvl="5" indent="0" algn="r" rtl="0">
              <a:spcBef>
                <a:spcPts val="0"/>
              </a:spcBef>
              <a:buNone/>
              <a:defRPr sz="1200" b="0" i="0" u="none" strike="noStrike" cap="none">
                <a:solidFill>
                  <a:srgbClr val="888FA3"/>
                </a:solidFill>
                <a:latin typeface="Calibri"/>
                <a:ea typeface="Calibri"/>
                <a:cs typeface="Calibri"/>
                <a:sym typeface="Calibri"/>
              </a:defRPr>
            </a:lvl6pPr>
            <a:lvl7pPr marL="0" marR="0" lvl="6" indent="0" algn="r" rtl="0">
              <a:spcBef>
                <a:spcPts val="0"/>
              </a:spcBef>
              <a:buNone/>
              <a:defRPr sz="1200" b="0" i="0" u="none" strike="noStrike" cap="none">
                <a:solidFill>
                  <a:srgbClr val="888FA3"/>
                </a:solidFill>
                <a:latin typeface="Calibri"/>
                <a:ea typeface="Calibri"/>
                <a:cs typeface="Calibri"/>
                <a:sym typeface="Calibri"/>
              </a:defRPr>
            </a:lvl7pPr>
            <a:lvl8pPr marL="0" marR="0" lvl="7" indent="0" algn="r" rtl="0">
              <a:spcBef>
                <a:spcPts val="0"/>
              </a:spcBef>
              <a:buNone/>
              <a:defRPr sz="1200" b="0" i="0" u="none" strike="noStrike" cap="none">
                <a:solidFill>
                  <a:srgbClr val="888FA3"/>
                </a:solidFill>
                <a:latin typeface="Calibri"/>
                <a:ea typeface="Calibri"/>
                <a:cs typeface="Calibri"/>
                <a:sym typeface="Calibri"/>
              </a:defRPr>
            </a:lvl8pPr>
            <a:lvl9pPr marL="0" marR="0" lvl="8" indent="0" algn="r" rtl="0">
              <a:spcBef>
                <a:spcPts val="0"/>
              </a:spcBef>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hyperlink" Target="https://docs.google.com/document/d/1zJjVzSz8I3lEAOMzjzumHM1lptQA57wdIyVNjYWsiUs/edit?usp=sharing" TargetMode="External"/><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hyperlink" Target="https://docs.google.com/document/d/1GS5_B5OaaF3engCEvvd3FUXEZ_qteciBJSy2zoJGQ7c/edit?usp=sharing" TargetMode="External"/><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3" Type="http://schemas.openxmlformats.org/officeDocument/2006/relationships/hyperlink" Target="https://docs.google.com/document/d/1OzuXZECWDk112PZsNq7WkEpFjknUkymDBpndF5jrPkc/edit?usp=sharing" TargetMode="External"/><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hyperlink" Target="http://www.seanruday.weebly.com/" TargetMode="External"/><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3" Type="http://schemas.openxmlformats.org/officeDocument/2006/relationships/hyperlink" Target="https://ncte.org/statement/teaching-writing/" TargetMode="External"/><Relationship Id="rId2" Type="http://schemas.openxmlformats.org/officeDocument/2006/relationships/notesSlide" Target="../notesSlides/notesSlide45.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g16d95d2d534_1_0" descr="Presentation title slide"/>
          <p:cNvSpPr txBox="1">
            <a:spLocks noGrp="1"/>
          </p:cNvSpPr>
          <p:nvPr>
            <p:ph type="ctrTitle"/>
          </p:nvPr>
        </p:nvSpPr>
        <p:spPr>
          <a:xfrm>
            <a:off x="615225" y="1280375"/>
            <a:ext cx="6206700" cy="23877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rgbClr val="003B71"/>
              </a:buClr>
              <a:buSzPct val="100000"/>
              <a:buFont typeface="Times New Roman"/>
              <a:buNone/>
            </a:pPr>
            <a:r>
              <a:rPr lang="en-US" sz="4400"/>
              <a:t>Grammar Tools: </a:t>
            </a:r>
            <a:br>
              <a:rPr lang="en-US" sz="4400"/>
            </a:br>
            <a:r>
              <a:rPr lang="en-US" sz="4400"/>
              <a:t>Using Grammar Instruction to Help Students Read Like Writers and Write Like Readers</a:t>
            </a:r>
            <a:endParaRPr/>
          </a:p>
        </p:txBody>
      </p:sp>
      <p:sp>
        <p:nvSpPr>
          <p:cNvPr id="142" name="Google Shape;142;g16d95d2d534_1_0"/>
          <p:cNvSpPr txBox="1">
            <a:spLocks noGrp="1"/>
          </p:cNvSpPr>
          <p:nvPr>
            <p:ph type="subTitle" idx="1"/>
          </p:nvPr>
        </p:nvSpPr>
        <p:spPr>
          <a:xfrm>
            <a:off x="708642" y="3668080"/>
            <a:ext cx="6621000" cy="12423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Sean Ruday</a:t>
            </a:r>
            <a:endParaRPr/>
          </a:p>
          <a:p>
            <a:pPr marL="0" lvl="0" indent="0" algn="l" rtl="0">
              <a:lnSpc>
                <a:spcPct val="90000"/>
              </a:lnSpc>
              <a:spcBef>
                <a:spcPts val="1000"/>
              </a:spcBef>
              <a:spcAft>
                <a:spcPts val="0"/>
              </a:spcAft>
              <a:buClr>
                <a:schemeClr val="dk1"/>
              </a:buClr>
              <a:buSzPts val="24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6d95d2d534_1_81"/>
          <p:cNvSpPr txBox="1">
            <a:spLocks noGrp="1"/>
          </p:cNvSpPr>
          <p:nvPr>
            <p:ph type="title"/>
          </p:nvPr>
        </p:nvSpPr>
        <p:spPr>
          <a:xfrm>
            <a:off x="1351722" y="2514600"/>
            <a:ext cx="4042567" cy="267419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Metacognition</a:t>
            </a:r>
            <a:endParaRPr/>
          </a:p>
        </p:txBody>
      </p:sp>
      <p:grpSp>
        <p:nvGrpSpPr>
          <p:cNvPr id="223" name="Google Shape;223;g16d95d2d534_1_81" descr="Knowledge of cognitive phenomena(Flavell, 1979), often thought of as thinking about thinking (Garner, 1987).&#10;&#10;Related to grammar (Cook, 2020)&#10;--understanding why a writer chose to use a certain grammatical concept&#10;-considering what effect that concept might have on a piece of writing"/>
          <p:cNvGrpSpPr/>
          <p:nvPr/>
        </p:nvGrpSpPr>
        <p:grpSpPr>
          <a:xfrm>
            <a:off x="6095988" y="910036"/>
            <a:ext cx="3809313" cy="5298465"/>
            <a:chOff x="694773" y="5130"/>
            <a:chExt cx="3809313" cy="5298465"/>
          </a:xfrm>
        </p:grpSpPr>
        <p:sp>
          <p:nvSpPr>
            <p:cNvPr id="224" name="Google Shape;224;g16d95d2d534_1_81"/>
            <p:cNvSpPr/>
            <p:nvPr/>
          </p:nvSpPr>
          <p:spPr>
            <a:xfrm>
              <a:off x="2545590" y="2224310"/>
              <a:ext cx="107680" cy="825905"/>
            </a:xfrm>
            <a:custGeom>
              <a:avLst/>
              <a:gdLst/>
              <a:ahLst/>
              <a:cxnLst/>
              <a:rect l="l" t="t" r="r" b="b"/>
              <a:pathLst>
                <a:path w="120000" h="120000" extrusionOk="0">
                  <a:moveTo>
                    <a:pt x="120000" y="0"/>
                  </a:moveTo>
                  <a:lnTo>
                    <a:pt x="120000" y="62484"/>
                  </a:lnTo>
                  <a:lnTo>
                    <a:pt x="0" y="62484"/>
                  </a:lnTo>
                  <a:lnTo>
                    <a:pt x="0" y="120000"/>
                  </a:lnTo>
                </a:path>
              </a:pathLst>
            </a:custGeom>
            <a:noFill/>
            <a:ln w="9525" cap="flat" cmpd="sng">
              <a:solidFill>
                <a:schemeClr val="dk2"/>
              </a:solidFill>
              <a:prstDash val="solid"/>
              <a:miter lim="800000"/>
              <a:headEnd type="none" w="sm" len="sm"/>
              <a:tailEnd type="stealth" w="med" len="med"/>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5" name="Google Shape;225;g16d95d2d534_1_81"/>
            <p:cNvSpPr txBox="1"/>
            <p:nvPr/>
          </p:nvSpPr>
          <p:spPr>
            <a:xfrm>
              <a:off x="2577849" y="2633002"/>
              <a:ext cx="43162" cy="8522"/>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226" name="Google Shape;226;g16d95d2d534_1_81"/>
            <p:cNvSpPr/>
            <p:nvPr/>
          </p:nvSpPr>
          <p:spPr>
            <a:xfrm>
              <a:off x="802454" y="5130"/>
              <a:ext cx="3701632" cy="2220979"/>
            </a:xfrm>
            <a:prstGeom prst="rect">
              <a:avLst/>
            </a:prstGeom>
            <a:gradFill>
              <a:gsLst>
                <a:gs pos="0">
                  <a:schemeClr val="lt1"/>
                </a:gs>
                <a:gs pos="50000">
                  <a:schemeClr val="lt1"/>
                </a:gs>
                <a:gs pos="100000">
                  <a:schemeClr val="lt1"/>
                </a:gs>
              </a:gsLst>
              <a:lin ang="54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7" name="Google Shape;227;g16d95d2d534_1_81"/>
            <p:cNvSpPr txBox="1"/>
            <p:nvPr/>
          </p:nvSpPr>
          <p:spPr>
            <a:xfrm>
              <a:off x="802454" y="5130"/>
              <a:ext cx="3701632" cy="2220979"/>
            </a:xfrm>
            <a:prstGeom prst="rect">
              <a:avLst/>
            </a:prstGeom>
            <a:noFill/>
            <a:ln>
              <a:noFill/>
            </a:ln>
          </p:spPr>
          <p:txBody>
            <a:bodyPr spcFirstLastPara="1" wrap="square" lIns="181375" tIns="190375" rIns="181375" bIns="190375" anchor="ctr" anchorCtr="0">
              <a:noAutofit/>
            </a:bodyPr>
            <a:lstStyle/>
            <a:p>
              <a:pPr marL="0" marR="0" lvl="0" indent="0" algn="ctr" rtl="0">
                <a:lnSpc>
                  <a:spcPct val="9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Knowledge of cognitive phenomena (Flavell, 1979), often thought of as thinking about thinking (Garner, 1987).</a:t>
              </a:r>
              <a:endParaRPr sz="1400" b="0" i="0" u="none" strike="noStrike" cap="none">
                <a:solidFill>
                  <a:srgbClr val="000000"/>
                </a:solidFill>
                <a:latin typeface="Arial"/>
                <a:ea typeface="Arial"/>
                <a:cs typeface="Arial"/>
                <a:sym typeface="Arial"/>
              </a:endParaRPr>
            </a:p>
          </p:txBody>
        </p:sp>
        <p:sp>
          <p:nvSpPr>
            <p:cNvPr id="228" name="Google Shape;228;g16d95d2d534_1_81"/>
            <p:cNvSpPr/>
            <p:nvPr/>
          </p:nvSpPr>
          <p:spPr>
            <a:xfrm>
              <a:off x="694773" y="3082616"/>
              <a:ext cx="3701632" cy="2220979"/>
            </a:xfrm>
            <a:prstGeom prst="rect">
              <a:avLst/>
            </a:prstGeom>
            <a:gradFill>
              <a:gsLst>
                <a:gs pos="0">
                  <a:schemeClr val="lt1"/>
                </a:gs>
                <a:gs pos="50000">
                  <a:schemeClr val="lt1"/>
                </a:gs>
                <a:gs pos="100000">
                  <a:schemeClr val="lt1"/>
                </a:gs>
              </a:gsLst>
              <a:lin ang="54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g16d95d2d534_1_81"/>
            <p:cNvSpPr txBox="1"/>
            <p:nvPr/>
          </p:nvSpPr>
          <p:spPr>
            <a:xfrm>
              <a:off x="694773" y="3048391"/>
              <a:ext cx="3701700" cy="2220900"/>
            </a:xfrm>
            <a:prstGeom prst="rect">
              <a:avLst/>
            </a:prstGeom>
            <a:noFill/>
            <a:ln>
              <a:noFill/>
            </a:ln>
          </p:spPr>
          <p:txBody>
            <a:bodyPr spcFirstLastPara="1" wrap="square" lIns="181375" tIns="190375" rIns="181375" bIns="190375" anchor="t" anchorCtr="0">
              <a:noAutofit/>
            </a:bodyPr>
            <a:lstStyle/>
            <a:p>
              <a:pPr marL="0" marR="0" lvl="0" indent="0" algn="l" rtl="0">
                <a:lnSpc>
                  <a:spcPct val="9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Related to grammar (Cook, 2020):</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63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Understanding why a writer chose to use a certain grammatical concept</a:t>
              </a:r>
              <a:endParaRPr sz="1800" b="0" i="0" u="none" strike="noStrike" cap="none">
                <a:solidFill>
                  <a:schemeClr val="dk1"/>
                </a:solidFill>
                <a:latin typeface="Arial"/>
                <a:ea typeface="Arial"/>
                <a:cs typeface="Arial"/>
                <a:sym typeface="Arial"/>
              </a:endParaRPr>
            </a:p>
            <a:p>
              <a:pPr marL="171450" marR="0" lvl="1" indent="-171450" algn="l" rtl="0">
                <a:lnSpc>
                  <a:spcPct val="90000"/>
                </a:lnSpc>
                <a:spcBef>
                  <a:spcPts val="27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Considering what effect that concept might have on a piece of writing</a:t>
              </a:r>
              <a:endParaRPr sz="1800" b="0" i="0" u="none" strike="noStrike" cap="none">
                <a:solidFill>
                  <a:schemeClr val="dk1"/>
                </a:solidFill>
                <a:latin typeface="Arial"/>
                <a:ea typeface="Arial"/>
                <a:cs typeface="Arial"/>
                <a:sym typeface="Arial"/>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16d95d2d534_1_92"/>
          <p:cNvSpPr txBox="1">
            <a:spLocks noGrp="1"/>
          </p:cNvSpPr>
          <p:nvPr>
            <p:ph type="title"/>
          </p:nvPr>
        </p:nvSpPr>
        <p:spPr>
          <a:xfrm>
            <a:off x="2612685" y="804520"/>
            <a:ext cx="6968411" cy="104923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The Toolkit Metaphor</a:t>
            </a:r>
            <a:endParaRPr/>
          </a:p>
        </p:txBody>
      </p:sp>
      <p:grpSp>
        <p:nvGrpSpPr>
          <p:cNvPr id="235" name="Google Shape;235;g16d95d2d534_1_92" descr="Graphic showing connection between specific tools for specific uses and &quot;what do a chainsaw and an adverb have in common?&quot;"/>
          <p:cNvGrpSpPr/>
          <p:nvPr/>
        </p:nvGrpSpPr>
        <p:grpSpPr>
          <a:xfrm>
            <a:off x="2618355" y="3171225"/>
            <a:ext cx="6956478" cy="1464521"/>
            <a:chOff x="6124" y="830016"/>
            <a:chExt cx="6956478" cy="1464521"/>
          </a:xfrm>
        </p:grpSpPr>
        <p:sp>
          <p:nvSpPr>
            <p:cNvPr id="236" name="Google Shape;236;g16d95d2d534_1_92"/>
            <p:cNvSpPr/>
            <p:nvPr/>
          </p:nvSpPr>
          <p:spPr>
            <a:xfrm>
              <a:off x="6124" y="830016"/>
              <a:ext cx="3661304" cy="1464521"/>
            </a:xfrm>
            <a:prstGeom prst="chevron">
              <a:avLst>
                <a:gd name="adj" fmla="val 50000"/>
              </a:avLst>
            </a:prstGeom>
            <a:solidFill>
              <a:schemeClr val="accent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7" name="Google Shape;237;g16d95d2d534_1_92"/>
            <p:cNvSpPr txBox="1"/>
            <p:nvPr/>
          </p:nvSpPr>
          <p:spPr>
            <a:xfrm>
              <a:off x="738385" y="830016"/>
              <a:ext cx="2196783" cy="1464521"/>
            </a:xfrm>
            <a:prstGeom prst="rect">
              <a:avLst/>
            </a:prstGeom>
            <a:noFill/>
            <a:ln>
              <a:noFill/>
            </a:ln>
          </p:spPr>
          <p:txBody>
            <a:bodyPr spcFirstLastPara="1" wrap="square" lIns="92000" tIns="30650" rIns="30650" bIns="30650" anchor="ctr" anchorCtr="0">
              <a:noAutofit/>
            </a:bodyPr>
            <a:lstStyle/>
            <a:p>
              <a:pPr marL="0" marR="0" lvl="0" indent="0" algn="ctr" rtl="0">
                <a:lnSpc>
                  <a:spcPct val="90000"/>
                </a:lnSpc>
                <a:spcBef>
                  <a:spcPts val="0"/>
                </a:spcBef>
                <a:spcAft>
                  <a:spcPts val="0"/>
                </a:spcAft>
                <a:buClr>
                  <a:schemeClr val="lt1"/>
                </a:buClr>
                <a:buSzPts val="2300"/>
                <a:buFont typeface="Arial"/>
                <a:buNone/>
              </a:pPr>
              <a:r>
                <a:rPr lang="en-US" sz="2300" b="0" i="0" u="none" strike="noStrike" cap="none">
                  <a:solidFill>
                    <a:schemeClr val="lt1"/>
                  </a:solidFill>
                  <a:latin typeface="Arial"/>
                  <a:ea typeface="Arial"/>
                  <a:cs typeface="Arial"/>
                  <a:sym typeface="Arial"/>
                </a:rPr>
                <a:t>Specific tools for specific uses</a:t>
              </a:r>
              <a:endParaRPr sz="1400" b="0" i="0" u="none" strike="noStrike" cap="none">
                <a:solidFill>
                  <a:srgbClr val="000000"/>
                </a:solidFill>
                <a:latin typeface="Arial"/>
                <a:ea typeface="Arial"/>
                <a:cs typeface="Arial"/>
                <a:sym typeface="Arial"/>
              </a:endParaRPr>
            </a:p>
          </p:txBody>
        </p:sp>
        <p:sp>
          <p:nvSpPr>
            <p:cNvPr id="238" name="Google Shape;238;g16d95d2d534_1_92"/>
            <p:cNvSpPr/>
            <p:nvPr/>
          </p:nvSpPr>
          <p:spPr>
            <a:xfrm>
              <a:off x="3301298" y="830016"/>
              <a:ext cx="3661304" cy="1464521"/>
            </a:xfrm>
            <a:prstGeom prst="chevron">
              <a:avLst>
                <a:gd name="adj" fmla="val 50000"/>
              </a:avLst>
            </a:prstGeom>
            <a:solidFill>
              <a:srgbClr val="62626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g16d95d2d534_1_92"/>
            <p:cNvSpPr txBox="1"/>
            <p:nvPr/>
          </p:nvSpPr>
          <p:spPr>
            <a:xfrm>
              <a:off x="4033559" y="830016"/>
              <a:ext cx="2196783" cy="1464521"/>
            </a:xfrm>
            <a:prstGeom prst="rect">
              <a:avLst/>
            </a:prstGeom>
            <a:noFill/>
            <a:ln>
              <a:noFill/>
            </a:ln>
          </p:spPr>
          <p:txBody>
            <a:bodyPr spcFirstLastPara="1" wrap="square" lIns="92000" tIns="30650" rIns="30650" bIns="30650" anchor="ctr" anchorCtr="0">
              <a:noAutofit/>
            </a:bodyPr>
            <a:lstStyle/>
            <a:p>
              <a:pPr marL="0" marR="0" lvl="0" indent="0" algn="ctr" rtl="0">
                <a:lnSpc>
                  <a:spcPct val="90000"/>
                </a:lnSpc>
                <a:spcBef>
                  <a:spcPts val="0"/>
                </a:spcBef>
                <a:spcAft>
                  <a:spcPts val="0"/>
                </a:spcAft>
                <a:buClr>
                  <a:schemeClr val="lt1"/>
                </a:buClr>
                <a:buSzPts val="2300"/>
                <a:buFont typeface="Arial"/>
                <a:buNone/>
              </a:pPr>
              <a:r>
                <a:rPr lang="en-US" sz="2300" b="0" i="0" u="none" strike="noStrike" cap="none">
                  <a:solidFill>
                    <a:schemeClr val="lt1"/>
                  </a:solidFill>
                  <a:latin typeface="Arial"/>
                  <a:ea typeface="Arial"/>
                  <a:cs typeface="Arial"/>
                  <a:sym typeface="Arial"/>
                </a:rPr>
                <a:t>“What do a chainsaw and an adverb have in common?”</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6d95d2d534_1_101"/>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3600"/>
              <a:buFont typeface="Times New Roman"/>
              <a:buNone/>
            </a:pPr>
            <a:r>
              <a:rPr lang="en-US" sz="3600"/>
              <a:t>Knowing about grammar tools helps readers and writers</a:t>
            </a:r>
            <a:endParaRPr/>
          </a:p>
        </p:txBody>
      </p:sp>
      <p:grpSp>
        <p:nvGrpSpPr>
          <p:cNvPr id="245" name="Google Shape;245;g16d95d2d534_1_101" descr="Graphic showing connection between making purposeful choices we write leads to comprehension when we read, leads to thinking metagnitively about literacy"/>
          <p:cNvGrpSpPr/>
          <p:nvPr/>
        </p:nvGrpSpPr>
        <p:grpSpPr>
          <a:xfrm>
            <a:off x="2845402" y="2076240"/>
            <a:ext cx="6066751" cy="4072357"/>
            <a:chOff x="494314" y="23602"/>
            <a:chExt cx="6066751" cy="4072357"/>
          </a:xfrm>
        </p:grpSpPr>
        <p:sp>
          <p:nvSpPr>
            <p:cNvPr id="246" name="Google Shape;246;g16d95d2d534_1_101"/>
            <p:cNvSpPr/>
            <p:nvPr/>
          </p:nvSpPr>
          <p:spPr>
            <a:xfrm rot="5400000">
              <a:off x="776339" y="1203608"/>
              <a:ext cx="1064488" cy="1211882"/>
            </a:xfrm>
            <a:prstGeom prst="bentUpArrow">
              <a:avLst>
                <a:gd name="adj1" fmla="val 32840"/>
                <a:gd name="adj2" fmla="val 25000"/>
                <a:gd name="adj3" fmla="val 35780"/>
              </a:avLst>
            </a:prstGeom>
            <a:solidFill>
              <a:srgbClr val="B9C3D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7" name="Google Shape;247;g16d95d2d534_1_101"/>
            <p:cNvSpPr/>
            <p:nvPr/>
          </p:nvSpPr>
          <p:spPr>
            <a:xfrm>
              <a:off x="494314" y="23602"/>
              <a:ext cx="1791971" cy="1254322"/>
            </a:xfrm>
            <a:prstGeom prst="roundRect">
              <a:avLst>
                <a:gd name="adj" fmla="val 1667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8" name="Google Shape;248;g16d95d2d534_1_101"/>
            <p:cNvSpPr txBox="1"/>
            <p:nvPr/>
          </p:nvSpPr>
          <p:spPr>
            <a:xfrm>
              <a:off x="555556" y="84844"/>
              <a:ext cx="1669487" cy="1131838"/>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Arial"/>
                <a:buNone/>
              </a:pPr>
              <a:r>
                <a:rPr lang="en-US" sz="1700" b="0" i="0" u="none" strike="noStrike" cap="none">
                  <a:solidFill>
                    <a:schemeClr val="lt1"/>
                  </a:solidFill>
                  <a:latin typeface="Arial"/>
                  <a:ea typeface="Arial"/>
                  <a:cs typeface="Arial"/>
                  <a:sym typeface="Arial"/>
                </a:rPr>
                <a:t>Make purposeful choices when we write</a:t>
              </a:r>
              <a:endParaRPr sz="1700" b="0" i="0" u="none" strike="noStrike" cap="none">
                <a:solidFill>
                  <a:schemeClr val="lt1"/>
                </a:solidFill>
                <a:latin typeface="Arial"/>
                <a:ea typeface="Arial"/>
                <a:cs typeface="Arial"/>
                <a:sym typeface="Arial"/>
              </a:endParaRPr>
            </a:p>
          </p:txBody>
        </p:sp>
        <p:sp>
          <p:nvSpPr>
            <p:cNvPr id="249" name="Google Shape;249;g16d95d2d534_1_101"/>
            <p:cNvSpPr/>
            <p:nvPr/>
          </p:nvSpPr>
          <p:spPr>
            <a:xfrm>
              <a:off x="2286286" y="143230"/>
              <a:ext cx="1303309" cy="101379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g16d95d2d534_1_101"/>
            <p:cNvSpPr txBox="1"/>
            <p:nvPr/>
          </p:nvSpPr>
          <p:spPr>
            <a:xfrm>
              <a:off x="2286286" y="143230"/>
              <a:ext cx="1303309" cy="1013798"/>
            </a:xfrm>
            <a:prstGeom prst="rect">
              <a:avLst/>
            </a:prstGeom>
            <a:noFill/>
            <a:ln>
              <a:noFill/>
            </a:ln>
          </p:spPr>
          <p:txBody>
            <a:bodyPr spcFirstLastPara="1" wrap="square" lIns="64750" tIns="64750" rIns="64750" bIns="64750" anchor="ctr" anchorCtr="0">
              <a:noAutofit/>
            </a:bodyPr>
            <a:lstStyle/>
            <a:p>
              <a:pPr marL="114300" marR="0" lvl="1" indent="-31750" algn="l" rtl="0">
                <a:lnSpc>
                  <a:spcPct val="90000"/>
                </a:lnSpc>
                <a:spcBef>
                  <a:spcPts val="0"/>
                </a:spcBef>
                <a:spcAft>
                  <a:spcPts val="0"/>
                </a:spcAft>
                <a:buClr>
                  <a:schemeClr val="dk1"/>
                </a:buClr>
                <a:buSzPts val="1300"/>
                <a:buFont typeface="Arial"/>
                <a:buNone/>
              </a:pPr>
              <a:endParaRPr sz="1300" b="0" i="0" u="none" strike="noStrike" cap="none">
                <a:solidFill>
                  <a:schemeClr val="dk1"/>
                </a:solidFill>
                <a:latin typeface="Arial"/>
                <a:ea typeface="Arial"/>
                <a:cs typeface="Arial"/>
                <a:sym typeface="Arial"/>
              </a:endParaRPr>
            </a:p>
          </p:txBody>
        </p:sp>
        <p:sp>
          <p:nvSpPr>
            <p:cNvPr id="251" name="Google Shape;251;g16d95d2d534_1_101"/>
            <p:cNvSpPr/>
            <p:nvPr/>
          </p:nvSpPr>
          <p:spPr>
            <a:xfrm rot="5400000">
              <a:off x="2262074" y="2612626"/>
              <a:ext cx="1064488" cy="1211882"/>
            </a:xfrm>
            <a:prstGeom prst="bentUpArrow">
              <a:avLst>
                <a:gd name="adj1" fmla="val 32840"/>
                <a:gd name="adj2" fmla="val 25000"/>
                <a:gd name="adj3" fmla="val 35780"/>
              </a:avLst>
            </a:prstGeom>
            <a:solidFill>
              <a:srgbClr val="B9C3DD"/>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2" name="Google Shape;252;g16d95d2d534_1_101"/>
            <p:cNvSpPr/>
            <p:nvPr/>
          </p:nvSpPr>
          <p:spPr>
            <a:xfrm>
              <a:off x="1980049" y="1432619"/>
              <a:ext cx="1791971" cy="1254322"/>
            </a:xfrm>
            <a:prstGeom prst="roundRect">
              <a:avLst>
                <a:gd name="adj" fmla="val 1667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3" name="Google Shape;253;g16d95d2d534_1_101"/>
            <p:cNvSpPr txBox="1"/>
            <p:nvPr/>
          </p:nvSpPr>
          <p:spPr>
            <a:xfrm>
              <a:off x="2041291" y="1493861"/>
              <a:ext cx="1669487" cy="1131838"/>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Arial"/>
                <a:buNone/>
              </a:pPr>
              <a:r>
                <a:rPr lang="en-US" sz="1700" b="0" i="0" u="none" strike="noStrike" cap="none">
                  <a:solidFill>
                    <a:schemeClr val="lt1"/>
                  </a:solidFill>
                  <a:latin typeface="Arial"/>
                  <a:ea typeface="Arial"/>
                  <a:cs typeface="Arial"/>
                  <a:sym typeface="Arial"/>
                </a:rPr>
                <a:t>Comprehend what we read</a:t>
              </a:r>
              <a:endParaRPr sz="1400" b="0" i="0" u="none" strike="noStrike" cap="none">
                <a:solidFill>
                  <a:srgbClr val="000000"/>
                </a:solidFill>
                <a:latin typeface="Arial"/>
                <a:ea typeface="Arial"/>
                <a:cs typeface="Arial"/>
                <a:sym typeface="Arial"/>
              </a:endParaRPr>
            </a:p>
          </p:txBody>
        </p:sp>
        <p:sp>
          <p:nvSpPr>
            <p:cNvPr id="254" name="Google Shape;254;g16d95d2d534_1_101"/>
            <p:cNvSpPr/>
            <p:nvPr/>
          </p:nvSpPr>
          <p:spPr>
            <a:xfrm>
              <a:off x="3772021" y="1552248"/>
              <a:ext cx="1303309" cy="101379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g16d95d2d534_1_101"/>
            <p:cNvSpPr txBox="1"/>
            <p:nvPr/>
          </p:nvSpPr>
          <p:spPr>
            <a:xfrm>
              <a:off x="3772021" y="1552248"/>
              <a:ext cx="1303309" cy="1013798"/>
            </a:xfrm>
            <a:prstGeom prst="rect">
              <a:avLst/>
            </a:prstGeom>
            <a:noFill/>
            <a:ln>
              <a:noFill/>
            </a:ln>
          </p:spPr>
          <p:txBody>
            <a:bodyPr spcFirstLastPara="1" wrap="square" lIns="64750" tIns="64750" rIns="64750" bIns="64750" anchor="ctr" anchorCtr="0">
              <a:noAutofit/>
            </a:bodyPr>
            <a:lstStyle/>
            <a:p>
              <a:pPr marL="114300" marR="0" lvl="1" indent="-31750" algn="l" rtl="0">
                <a:lnSpc>
                  <a:spcPct val="90000"/>
                </a:lnSpc>
                <a:spcBef>
                  <a:spcPts val="0"/>
                </a:spcBef>
                <a:spcAft>
                  <a:spcPts val="0"/>
                </a:spcAft>
                <a:buClr>
                  <a:schemeClr val="dk1"/>
                </a:buClr>
                <a:buSzPts val="1300"/>
                <a:buFont typeface="Arial"/>
                <a:buNone/>
              </a:pPr>
              <a:endParaRPr sz="1300" b="0" i="0" u="none" strike="noStrike" cap="none">
                <a:solidFill>
                  <a:schemeClr val="dk1"/>
                </a:solidFill>
                <a:latin typeface="Arial"/>
                <a:ea typeface="Arial"/>
                <a:cs typeface="Arial"/>
                <a:sym typeface="Arial"/>
              </a:endParaRPr>
            </a:p>
          </p:txBody>
        </p:sp>
        <p:sp>
          <p:nvSpPr>
            <p:cNvPr id="256" name="Google Shape;256;g16d95d2d534_1_101"/>
            <p:cNvSpPr/>
            <p:nvPr/>
          </p:nvSpPr>
          <p:spPr>
            <a:xfrm>
              <a:off x="3465784" y="2841637"/>
              <a:ext cx="1791971" cy="1254322"/>
            </a:xfrm>
            <a:prstGeom prst="roundRect">
              <a:avLst>
                <a:gd name="adj" fmla="val 1667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7" name="Google Shape;257;g16d95d2d534_1_101"/>
            <p:cNvSpPr txBox="1"/>
            <p:nvPr/>
          </p:nvSpPr>
          <p:spPr>
            <a:xfrm>
              <a:off x="3527026" y="2902879"/>
              <a:ext cx="1669487" cy="1131838"/>
            </a:xfrm>
            <a:prstGeom prst="rect">
              <a:avLst/>
            </a:prstGeom>
            <a:noFill/>
            <a:ln>
              <a:noFill/>
            </a:ln>
          </p:spPr>
          <p:txBody>
            <a:bodyPr spcFirstLastPara="1" wrap="square" lIns="64750" tIns="64750" rIns="64750" bIns="64750" anchor="ctr" anchorCtr="0">
              <a:noAutofit/>
            </a:bodyPr>
            <a:lstStyle/>
            <a:p>
              <a:pPr marL="0" marR="0" lvl="0" indent="0" algn="ctr" rtl="0">
                <a:lnSpc>
                  <a:spcPct val="90000"/>
                </a:lnSpc>
                <a:spcBef>
                  <a:spcPts val="0"/>
                </a:spcBef>
                <a:spcAft>
                  <a:spcPts val="0"/>
                </a:spcAft>
                <a:buClr>
                  <a:schemeClr val="lt1"/>
                </a:buClr>
                <a:buSzPts val="1700"/>
                <a:buFont typeface="Arial"/>
                <a:buNone/>
              </a:pPr>
              <a:r>
                <a:rPr lang="en-US" sz="1700" b="0" i="0" u="none" strike="noStrike" cap="none">
                  <a:solidFill>
                    <a:schemeClr val="lt1"/>
                  </a:solidFill>
                  <a:latin typeface="Arial"/>
                  <a:ea typeface="Arial"/>
                  <a:cs typeface="Arial"/>
                  <a:sym typeface="Arial"/>
                </a:rPr>
                <a:t>Think metacognitively about literacy</a:t>
              </a:r>
              <a:endParaRPr sz="1400" b="0" i="0" u="none" strike="noStrike" cap="none">
                <a:solidFill>
                  <a:srgbClr val="000000"/>
                </a:solidFill>
                <a:latin typeface="Arial"/>
                <a:ea typeface="Arial"/>
                <a:cs typeface="Arial"/>
                <a:sym typeface="Arial"/>
              </a:endParaRPr>
            </a:p>
          </p:txBody>
        </p:sp>
        <p:sp>
          <p:nvSpPr>
            <p:cNvPr id="258" name="Google Shape;258;g16d95d2d534_1_101"/>
            <p:cNvSpPr/>
            <p:nvPr/>
          </p:nvSpPr>
          <p:spPr>
            <a:xfrm>
              <a:off x="5257756" y="2961265"/>
              <a:ext cx="1303309" cy="1013798"/>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g16d95d2d534_1_101"/>
            <p:cNvSpPr txBox="1"/>
            <p:nvPr/>
          </p:nvSpPr>
          <p:spPr>
            <a:xfrm>
              <a:off x="5257756" y="2961265"/>
              <a:ext cx="1303309" cy="1013798"/>
            </a:xfrm>
            <a:prstGeom prst="rect">
              <a:avLst/>
            </a:prstGeom>
            <a:noFill/>
            <a:ln>
              <a:noFill/>
            </a:ln>
          </p:spPr>
          <p:txBody>
            <a:bodyPr spcFirstLastPara="1" wrap="square" lIns="125725" tIns="125725" rIns="125725" bIns="125725" anchor="ctr" anchorCtr="0">
              <a:noAutofit/>
            </a:bodyPr>
            <a:lstStyle/>
            <a:p>
              <a:pPr marL="228600" marR="0" lvl="1" indent="-63500" algn="l" rtl="0">
                <a:lnSpc>
                  <a:spcPct val="90000"/>
                </a:lnSpc>
                <a:spcBef>
                  <a:spcPts val="0"/>
                </a:spcBef>
                <a:spcAft>
                  <a:spcPts val="0"/>
                </a:spcAft>
                <a:buClr>
                  <a:schemeClr val="dk1"/>
                </a:buClr>
                <a:buSzPts val="2600"/>
                <a:buFont typeface="Arial"/>
                <a:buNone/>
              </a:pPr>
              <a:endParaRPr sz="2600" b="0" i="0" u="none" strike="noStrike" cap="none">
                <a:solidFill>
                  <a:schemeClr val="dk1"/>
                </a:solidFill>
                <a:latin typeface="Arial"/>
                <a:ea typeface="Arial"/>
                <a:cs typeface="Arial"/>
                <a:sym typeface="Aria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g16d95d2d534_1_120"/>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Prepositional Phrases in </a:t>
            </a:r>
            <a:r>
              <a:rPr lang="en-US" i="1"/>
              <a:t>The Epic Fail of Arturo Zamora</a:t>
            </a:r>
            <a:endParaRPr/>
          </a:p>
        </p:txBody>
      </p:sp>
      <p:pic>
        <p:nvPicPr>
          <p:cNvPr id="265" name="Google Shape;265;g16d95d2d534_1_120" descr="The cover of the book The Epic Fail of Arturo Zamora by Pablo Cartaya"/>
          <p:cNvPicPr preferRelativeResize="0">
            <a:picLocks noGrp="1"/>
          </p:cNvPicPr>
          <p:nvPr>
            <p:ph type="body" idx="1"/>
          </p:nvPr>
        </p:nvPicPr>
        <p:blipFill rotWithShape="1">
          <a:blip r:embed="rId3">
            <a:alphaModFix/>
          </a:blip>
          <a:srcRect/>
          <a:stretch/>
        </p:blipFill>
        <p:spPr>
          <a:xfrm>
            <a:off x="4419600" y="1981200"/>
            <a:ext cx="3352800" cy="426182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Book</a:t>
            </a:r>
            <a:endParaRPr lang="en-US" dirty="0">
              <a:solidFill>
                <a:schemeClr val="bg1"/>
              </a:solidFill>
            </a:endParaRPr>
          </a:p>
        </p:txBody>
      </p:sp>
      <p:pic>
        <p:nvPicPr>
          <p:cNvPr id="270" name="Google Shape;270;g16d95d2d534_1_125" descr="The first page of the book The Epic Fail of Arturo Zamora by Pablo Cartaya"/>
          <p:cNvPicPr preferRelativeResize="0">
            <a:picLocks noGrp="1"/>
          </p:cNvPicPr>
          <p:nvPr>
            <p:ph type="body" idx="4294967295"/>
          </p:nvPr>
        </p:nvPicPr>
        <p:blipFill rotWithShape="1">
          <a:blip r:embed="rId3">
            <a:alphaModFix/>
          </a:blip>
          <a:srcRect/>
          <a:stretch/>
        </p:blipFill>
        <p:spPr>
          <a:xfrm>
            <a:off x="2619214" y="365125"/>
            <a:ext cx="5562600" cy="6492875"/>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Book</a:t>
            </a:r>
            <a:r>
              <a:rPr lang="en-US" dirty="0" smtClean="0"/>
              <a:t> </a:t>
            </a:r>
            <a:endParaRPr lang="en-US" dirty="0"/>
          </a:p>
        </p:txBody>
      </p:sp>
      <p:pic>
        <p:nvPicPr>
          <p:cNvPr id="275" name="Google Shape;275;g16d95d2d534_1_129" descr="The second page of the book The Epic Fail of Arturo Zamora by Pablo Cartaya"/>
          <p:cNvPicPr preferRelativeResize="0">
            <a:picLocks noGrp="1"/>
          </p:cNvPicPr>
          <p:nvPr>
            <p:ph type="body" idx="4294967295"/>
          </p:nvPr>
        </p:nvPicPr>
        <p:blipFill rotWithShape="1">
          <a:blip r:embed="rId3">
            <a:alphaModFix/>
          </a:blip>
          <a:srcRect/>
          <a:stretch/>
        </p:blipFill>
        <p:spPr>
          <a:xfrm>
            <a:off x="3223648" y="384633"/>
            <a:ext cx="5334000" cy="6300787"/>
          </a:xfrm>
          <a:prstGeom prst="rect">
            <a:avLst/>
          </a:prstGeom>
          <a:noFill/>
          <a:ln w="9525" cap="flat" cmpd="sng">
            <a:solidFill>
              <a:schemeClr val="dk1"/>
            </a:solidFill>
            <a:prstDash val="solid"/>
            <a:round/>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16d95d2d534_1_13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Reflection Questions</a:t>
            </a:r>
            <a:endParaRPr/>
          </a:p>
        </p:txBody>
      </p:sp>
      <p:grpSp>
        <p:nvGrpSpPr>
          <p:cNvPr id="281" name="Google Shape;281;g16d95d2d534_1_133" descr="Two questions: What does this passage show us about the importance of prepositional phrases? and How do the prepositional phrases in the passage help us understand it?&#10;"/>
          <p:cNvGrpSpPr/>
          <p:nvPr/>
        </p:nvGrpSpPr>
        <p:grpSpPr>
          <a:xfrm>
            <a:off x="2352382" y="2172329"/>
            <a:ext cx="6709361" cy="3956401"/>
            <a:chOff x="1294" y="119691"/>
            <a:chExt cx="6709361" cy="3956401"/>
          </a:xfrm>
        </p:grpSpPr>
        <p:sp>
          <p:nvSpPr>
            <p:cNvPr id="282" name="Google Shape;282;g16d95d2d534_1_133"/>
            <p:cNvSpPr/>
            <p:nvPr/>
          </p:nvSpPr>
          <p:spPr>
            <a:xfrm>
              <a:off x="1294" y="119691"/>
              <a:ext cx="3296983" cy="3956379"/>
            </a:xfrm>
            <a:prstGeom prst="roundRect">
              <a:avLst>
                <a:gd name="adj" fmla="val 5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g16d95d2d534_1_133"/>
            <p:cNvSpPr txBox="1"/>
            <p:nvPr/>
          </p:nvSpPr>
          <p:spPr>
            <a:xfrm rot="-5400000">
              <a:off x="-1291122" y="1412108"/>
              <a:ext cx="3244231" cy="659396"/>
            </a:xfrm>
            <a:prstGeom prst="rect">
              <a:avLst/>
            </a:prstGeom>
            <a:noFill/>
            <a:ln>
              <a:noFill/>
            </a:ln>
          </p:spPr>
          <p:txBody>
            <a:bodyPr spcFirstLastPara="1" wrap="square" lIns="0" tIns="133725" rIns="173350" bIns="0" anchor="t" anchorCtr="0">
              <a:noAutofit/>
            </a:bodyPr>
            <a:lstStyle/>
            <a:p>
              <a:pPr marL="0" marR="0" lvl="0" indent="0" algn="r" rtl="0">
                <a:lnSpc>
                  <a:spcPct val="90000"/>
                </a:lnSpc>
                <a:spcBef>
                  <a:spcPts val="0"/>
                </a:spcBef>
                <a:spcAft>
                  <a:spcPts val="0"/>
                </a:spcAft>
                <a:buClr>
                  <a:schemeClr val="dk1"/>
                </a:buClr>
                <a:buSzPts val="3900"/>
                <a:buFont typeface="Arial"/>
                <a:buNone/>
              </a:pPr>
              <a:endParaRPr sz="3900" b="0" i="0" u="none" strike="noStrike" cap="none">
                <a:solidFill>
                  <a:schemeClr val="lt1"/>
                </a:solidFill>
                <a:latin typeface="Arial"/>
                <a:ea typeface="Arial"/>
                <a:cs typeface="Arial"/>
                <a:sym typeface="Arial"/>
              </a:endParaRPr>
            </a:p>
          </p:txBody>
        </p:sp>
        <p:sp>
          <p:nvSpPr>
            <p:cNvPr id="284" name="Google Shape;284;g16d95d2d534_1_133"/>
            <p:cNvSpPr/>
            <p:nvPr/>
          </p:nvSpPr>
          <p:spPr>
            <a:xfrm>
              <a:off x="660691" y="119691"/>
              <a:ext cx="2456252" cy="395637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5" name="Google Shape;285;g16d95d2d534_1_133"/>
            <p:cNvSpPr txBox="1"/>
            <p:nvPr/>
          </p:nvSpPr>
          <p:spPr>
            <a:xfrm>
              <a:off x="585941" y="119691"/>
              <a:ext cx="2456400" cy="3956400"/>
            </a:xfrm>
            <a:prstGeom prst="rect">
              <a:avLst/>
            </a:prstGeom>
            <a:noFill/>
            <a:ln>
              <a:noFill/>
            </a:ln>
          </p:spPr>
          <p:txBody>
            <a:bodyPr spcFirstLastPara="1" wrap="square" lIns="0" tIns="116575" rIns="0" bIns="0" anchor="t" anchorCtr="0">
              <a:noAutofit/>
            </a:bodyPr>
            <a:lstStyle/>
            <a:p>
              <a:pPr marL="0" marR="0" lvl="0" indent="0" algn="l" rtl="0">
                <a:lnSpc>
                  <a:spcPct val="90000"/>
                </a:lnSpc>
                <a:spcBef>
                  <a:spcPts val="0"/>
                </a:spcBef>
                <a:spcAft>
                  <a:spcPts val="0"/>
                </a:spcAft>
                <a:buClr>
                  <a:schemeClr val="lt1"/>
                </a:buClr>
                <a:buSzPts val="3400"/>
                <a:buFont typeface="Arial"/>
                <a:buNone/>
              </a:pPr>
              <a:r>
                <a:rPr lang="en-US" sz="3400" b="0" i="0" u="none" strike="noStrike" cap="none">
                  <a:solidFill>
                    <a:schemeClr val="lt1"/>
                  </a:solidFill>
                  <a:latin typeface="Arial"/>
                  <a:ea typeface="Arial"/>
                  <a:cs typeface="Arial"/>
                  <a:sym typeface="Arial"/>
                </a:rPr>
                <a:t>What does this passage show us about the importance of prepositional phrases?</a:t>
              </a:r>
              <a:endParaRPr sz="1400" b="0" i="0" u="none" strike="noStrike" cap="none">
                <a:solidFill>
                  <a:srgbClr val="000000"/>
                </a:solidFill>
                <a:latin typeface="Arial"/>
                <a:ea typeface="Arial"/>
                <a:cs typeface="Arial"/>
                <a:sym typeface="Arial"/>
              </a:endParaRPr>
            </a:p>
          </p:txBody>
        </p:sp>
        <p:sp>
          <p:nvSpPr>
            <p:cNvPr id="286" name="Google Shape;286;g16d95d2d534_1_133"/>
            <p:cNvSpPr/>
            <p:nvPr/>
          </p:nvSpPr>
          <p:spPr>
            <a:xfrm>
              <a:off x="3413672" y="119691"/>
              <a:ext cx="3296983" cy="3956379"/>
            </a:xfrm>
            <a:prstGeom prst="roundRect">
              <a:avLst>
                <a:gd name="adj" fmla="val 5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7" name="Google Shape;287;g16d95d2d534_1_133"/>
            <p:cNvSpPr txBox="1"/>
            <p:nvPr/>
          </p:nvSpPr>
          <p:spPr>
            <a:xfrm rot="-5400000">
              <a:off x="2121254" y="1412108"/>
              <a:ext cx="3244231" cy="659396"/>
            </a:xfrm>
            <a:prstGeom prst="rect">
              <a:avLst/>
            </a:prstGeom>
            <a:noFill/>
            <a:ln>
              <a:noFill/>
            </a:ln>
          </p:spPr>
          <p:txBody>
            <a:bodyPr spcFirstLastPara="1" wrap="square" lIns="0" tIns="133725" rIns="173350" bIns="0" anchor="t" anchorCtr="0">
              <a:noAutofit/>
            </a:bodyPr>
            <a:lstStyle/>
            <a:p>
              <a:pPr marL="0" marR="0" lvl="0" indent="0" algn="r" rtl="0">
                <a:lnSpc>
                  <a:spcPct val="90000"/>
                </a:lnSpc>
                <a:spcBef>
                  <a:spcPts val="0"/>
                </a:spcBef>
                <a:spcAft>
                  <a:spcPts val="0"/>
                </a:spcAft>
                <a:buClr>
                  <a:schemeClr val="dk1"/>
                </a:buClr>
                <a:buSzPts val="3900"/>
                <a:buFont typeface="Arial"/>
                <a:buNone/>
              </a:pPr>
              <a:endParaRPr sz="3900" b="0" i="0" u="none" strike="noStrike" cap="none">
                <a:solidFill>
                  <a:schemeClr val="lt1"/>
                </a:solidFill>
                <a:latin typeface="Arial"/>
                <a:ea typeface="Arial"/>
                <a:cs typeface="Arial"/>
                <a:sym typeface="Arial"/>
              </a:endParaRPr>
            </a:p>
          </p:txBody>
        </p:sp>
        <p:sp>
          <p:nvSpPr>
            <p:cNvPr id="288" name="Google Shape;288;g16d95d2d534_1_133"/>
            <p:cNvSpPr/>
            <p:nvPr/>
          </p:nvSpPr>
          <p:spPr>
            <a:xfrm rot="5400000">
              <a:off x="3139383" y="3264774"/>
              <a:ext cx="581546" cy="494547"/>
            </a:xfrm>
            <a:prstGeom prst="flowChartExtract">
              <a:avLst/>
            </a:prstGeom>
            <a:solidFill>
              <a:schemeClr val="l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9" name="Google Shape;289;g16d95d2d534_1_133"/>
            <p:cNvSpPr/>
            <p:nvPr/>
          </p:nvSpPr>
          <p:spPr>
            <a:xfrm>
              <a:off x="4073068" y="119691"/>
              <a:ext cx="2456252" cy="3956379"/>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0" name="Google Shape;290;g16d95d2d534_1_133"/>
            <p:cNvSpPr txBox="1"/>
            <p:nvPr/>
          </p:nvSpPr>
          <p:spPr>
            <a:xfrm>
              <a:off x="3817993" y="119691"/>
              <a:ext cx="2456400" cy="3956400"/>
            </a:xfrm>
            <a:prstGeom prst="rect">
              <a:avLst/>
            </a:prstGeom>
            <a:noFill/>
            <a:ln>
              <a:noFill/>
            </a:ln>
          </p:spPr>
          <p:txBody>
            <a:bodyPr spcFirstLastPara="1" wrap="square" lIns="0" tIns="116575" rIns="0" bIns="0" anchor="t" anchorCtr="0">
              <a:noAutofit/>
            </a:bodyPr>
            <a:lstStyle/>
            <a:p>
              <a:pPr marL="0" marR="0" lvl="0" indent="0" algn="l" rtl="0">
                <a:lnSpc>
                  <a:spcPct val="90000"/>
                </a:lnSpc>
                <a:spcBef>
                  <a:spcPts val="0"/>
                </a:spcBef>
                <a:spcAft>
                  <a:spcPts val="0"/>
                </a:spcAft>
                <a:buClr>
                  <a:schemeClr val="lt1"/>
                </a:buClr>
                <a:buSzPts val="3400"/>
                <a:buFont typeface="Arial"/>
                <a:buNone/>
              </a:pPr>
              <a:r>
                <a:rPr lang="en-US" sz="3400" b="0" i="0" u="none" strike="noStrike" cap="none">
                  <a:solidFill>
                    <a:schemeClr val="lt1"/>
                  </a:solidFill>
                  <a:latin typeface="Arial"/>
                  <a:ea typeface="Arial"/>
                  <a:cs typeface="Arial"/>
                  <a:sym typeface="Arial"/>
                </a:rPr>
                <a:t>How do the prepositional phrases in this passage help us understand it?</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16d95d2d534_1_147"/>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3B71"/>
              </a:buClr>
              <a:buSzPts val="4400"/>
              <a:buFont typeface="Times New Roman"/>
              <a:buNone/>
            </a:pPr>
            <a:r>
              <a:rPr lang="en-US"/>
              <a:t>Relative clauses as tools—a student’s insights</a:t>
            </a:r>
            <a:endParaRPr/>
          </a:p>
        </p:txBody>
      </p:sp>
      <p:sp>
        <p:nvSpPr>
          <p:cNvPr id="296" name="Google Shape;296;g16d95d2d534_1_147" descr="A student's comments on the importance of relative clauses"/>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a:t>“I had never heard of relative clauses before, but now I know how writers use them and that they add important information. In my story, I said, ‘Boris, who was the scariest man I ever met, came to my door.’ The relative clause, ‘who was the scariest man I ever met,’ shows a lot about Boris and adds important details. I liked reading books with relative clauses because that showed me how to use them.”</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g16d95d2d534_1_152"/>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3B71"/>
              </a:buClr>
              <a:buSzPts val="4400"/>
              <a:buFont typeface="Times New Roman"/>
              <a:buNone/>
            </a:pPr>
            <a:r>
              <a:rPr lang="en-US"/>
              <a:t>Why Metacognition Matters</a:t>
            </a:r>
            <a:endParaRPr/>
          </a:p>
        </p:txBody>
      </p:sp>
      <p:grpSp>
        <p:nvGrpSpPr>
          <p:cNvPr id="302" name="Google Shape;302;g16d95d2d534_1_152" descr="Metagnition graphic: Comprehension +Owndership+ Application= Success"/>
          <p:cNvGrpSpPr/>
          <p:nvPr/>
        </p:nvGrpSpPr>
        <p:grpSpPr>
          <a:xfrm>
            <a:off x="3895732" y="1691004"/>
            <a:ext cx="4400550" cy="4983163"/>
            <a:chOff x="1887022" y="14604"/>
            <a:chExt cx="4400550" cy="4983163"/>
          </a:xfrm>
        </p:grpSpPr>
        <p:sp>
          <p:nvSpPr>
            <p:cNvPr id="303" name="Google Shape;303;g16d95d2d534_1_152"/>
            <p:cNvSpPr/>
            <p:nvPr/>
          </p:nvSpPr>
          <p:spPr>
            <a:xfrm>
              <a:off x="2143562" y="204311"/>
              <a:ext cx="4054792" cy="1408176"/>
            </a:xfrm>
            <a:prstGeom prst="ellipse">
              <a:avLst/>
            </a:prstGeom>
            <a:solidFill>
              <a:srgbClr val="B9C3DD">
                <a:alpha val="40000"/>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4" name="Google Shape;304;g16d95d2d534_1_152"/>
            <p:cNvSpPr/>
            <p:nvPr/>
          </p:nvSpPr>
          <p:spPr>
            <a:xfrm>
              <a:off x="3784338" y="3652456"/>
              <a:ext cx="785812" cy="502920"/>
            </a:xfrm>
            <a:prstGeom prst="downArrow">
              <a:avLst>
                <a:gd name="adj1" fmla="val 50000"/>
                <a:gd name="adj2" fmla="val 50000"/>
              </a:avLst>
            </a:prstGeom>
            <a:solidFill>
              <a:srgbClr val="A8B4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5" name="Google Shape;305;g16d95d2d534_1_152"/>
            <p:cNvSpPr/>
            <p:nvPr/>
          </p:nvSpPr>
          <p:spPr>
            <a:xfrm>
              <a:off x="2291294" y="4054792"/>
              <a:ext cx="3771900" cy="94297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6" name="Google Shape;306;g16d95d2d534_1_152"/>
            <p:cNvSpPr txBox="1"/>
            <p:nvPr/>
          </p:nvSpPr>
          <p:spPr>
            <a:xfrm>
              <a:off x="2291294" y="4054792"/>
              <a:ext cx="3771900" cy="942975"/>
            </a:xfrm>
            <a:prstGeom prst="rect">
              <a:avLst/>
            </a:prstGeom>
            <a:noFill/>
            <a:ln>
              <a:noFill/>
            </a:ln>
          </p:spPr>
          <p:txBody>
            <a:bodyPr spcFirstLastPara="1" wrap="square" lIns="241800" tIns="241800" rIns="241800" bIns="241800" anchor="ctr" anchorCtr="0">
              <a:noAutofit/>
            </a:bodyPr>
            <a:lstStyle/>
            <a:p>
              <a:pPr marL="0" marR="0" lvl="0" indent="0" algn="ctr" rtl="0">
                <a:lnSpc>
                  <a:spcPct val="90000"/>
                </a:lnSpc>
                <a:spcBef>
                  <a:spcPts val="0"/>
                </a:spcBef>
                <a:spcAft>
                  <a:spcPts val="0"/>
                </a:spcAft>
                <a:buClr>
                  <a:schemeClr val="dk1"/>
                </a:buClr>
                <a:buSzPts val="3400"/>
                <a:buFont typeface="Arial"/>
                <a:buNone/>
              </a:pPr>
              <a:r>
                <a:rPr lang="en-US" sz="3400" b="0" i="0" u="none" strike="noStrike" cap="none">
                  <a:solidFill>
                    <a:schemeClr val="dk1"/>
                  </a:solidFill>
                  <a:latin typeface="Arial"/>
                  <a:ea typeface="Arial"/>
                  <a:cs typeface="Arial"/>
                  <a:sym typeface="Arial"/>
                </a:rPr>
                <a:t>Success</a:t>
              </a:r>
              <a:endParaRPr sz="1400" b="0" i="0" u="none" strike="noStrike" cap="none">
                <a:solidFill>
                  <a:srgbClr val="000000"/>
                </a:solidFill>
                <a:latin typeface="Arial"/>
                <a:ea typeface="Arial"/>
                <a:cs typeface="Arial"/>
                <a:sym typeface="Arial"/>
              </a:endParaRPr>
            </a:p>
          </p:txBody>
        </p:sp>
        <p:sp>
          <p:nvSpPr>
            <p:cNvPr id="307" name="Google Shape;307;g16d95d2d534_1_152"/>
            <p:cNvSpPr/>
            <p:nvPr/>
          </p:nvSpPr>
          <p:spPr>
            <a:xfrm>
              <a:off x="3617746" y="1721243"/>
              <a:ext cx="1414462" cy="1414462"/>
            </a:xfrm>
            <a:prstGeom prst="ellipse">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8" name="Google Shape;308;g16d95d2d534_1_152"/>
            <p:cNvSpPr txBox="1"/>
            <p:nvPr/>
          </p:nvSpPr>
          <p:spPr>
            <a:xfrm>
              <a:off x="3824889" y="1928386"/>
              <a:ext cx="1000176" cy="1000176"/>
            </a:xfrm>
            <a:prstGeom prst="rect">
              <a:avLst/>
            </a:prstGeom>
            <a:noFill/>
            <a:ln>
              <a:noFill/>
            </a:ln>
          </p:spPr>
          <p:txBody>
            <a:bodyPr spcFirstLastPara="1" wrap="square" lIns="16500" tIns="16500" rIns="16500" bIns="16500" anchor="ctr" anchorCtr="0">
              <a:noAutofit/>
            </a:bodyPr>
            <a:lstStyle/>
            <a:p>
              <a:pPr marL="0" marR="0" lvl="0" indent="0" algn="ctr" rtl="0">
                <a:lnSpc>
                  <a:spcPct val="90000"/>
                </a:lnSpc>
                <a:spcBef>
                  <a:spcPts val="0"/>
                </a:spcBef>
                <a:spcAft>
                  <a:spcPts val="0"/>
                </a:spcAft>
                <a:buClr>
                  <a:schemeClr val="lt1"/>
                </a:buClr>
                <a:buSzPts val="1300"/>
                <a:buFont typeface="Arial"/>
                <a:buNone/>
              </a:pPr>
              <a:r>
                <a:rPr lang="en-US" sz="1300" b="0" i="0" u="none" strike="noStrike" cap="none">
                  <a:solidFill>
                    <a:schemeClr val="lt1"/>
                  </a:solidFill>
                  <a:latin typeface="Arial"/>
                  <a:ea typeface="Arial"/>
                  <a:cs typeface="Arial"/>
                  <a:sym typeface="Arial"/>
                </a:rPr>
                <a:t>Application</a:t>
              </a:r>
              <a:endParaRPr sz="1400" b="0" i="0" u="none" strike="noStrike" cap="none">
                <a:solidFill>
                  <a:srgbClr val="000000"/>
                </a:solidFill>
                <a:latin typeface="Arial"/>
                <a:ea typeface="Arial"/>
                <a:cs typeface="Arial"/>
                <a:sym typeface="Arial"/>
              </a:endParaRPr>
            </a:p>
          </p:txBody>
        </p:sp>
        <p:sp>
          <p:nvSpPr>
            <p:cNvPr id="309" name="Google Shape;309;g16d95d2d534_1_152"/>
            <p:cNvSpPr/>
            <p:nvPr/>
          </p:nvSpPr>
          <p:spPr>
            <a:xfrm>
              <a:off x="2334693" y="611149"/>
              <a:ext cx="1956314" cy="1512329"/>
            </a:xfrm>
            <a:prstGeom prst="ellipse">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0" name="Google Shape;310;g16d95d2d534_1_152"/>
            <p:cNvSpPr txBox="1"/>
            <p:nvPr/>
          </p:nvSpPr>
          <p:spPr>
            <a:xfrm>
              <a:off x="2621189" y="832624"/>
              <a:ext cx="1383322" cy="1069379"/>
            </a:xfrm>
            <a:prstGeom prst="rect">
              <a:avLst/>
            </a:prstGeom>
            <a:noFill/>
            <a:ln>
              <a:noFill/>
            </a:ln>
          </p:spPr>
          <p:txBody>
            <a:bodyPr spcFirstLastPara="1" wrap="square" lIns="16500" tIns="16500" rIns="16500" bIns="16500" anchor="ctr" anchorCtr="0">
              <a:noAutofit/>
            </a:bodyPr>
            <a:lstStyle/>
            <a:p>
              <a:pPr marL="0" marR="0" lvl="0" indent="0" algn="ctr" rtl="0">
                <a:lnSpc>
                  <a:spcPct val="90000"/>
                </a:lnSpc>
                <a:spcBef>
                  <a:spcPts val="0"/>
                </a:spcBef>
                <a:spcAft>
                  <a:spcPts val="0"/>
                </a:spcAft>
                <a:buClr>
                  <a:schemeClr val="lt1"/>
                </a:buClr>
                <a:buSzPts val="1300"/>
                <a:buFont typeface="Arial"/>
                <a:buNone/>
              </a:pPr>
              <a:r>
                <a:rPr lang="en-US" sz="1300" b="0" i="0" u="none" strike="noStrike" cap="none">
                  <a:solidFill>
                    <a:schemeClr val="lt1"/>
                  </a:solidFill>
                  <a:latin typeface="Arial"/>
                  <a:ea typeface="Arial"/>
                  <a:cs typeface="Arial"/>
                  <a:sym typeface="Arial"/>
                </a:rPr>
                <a:t>Comprehension</a:t>
              </a:r>
              <a:endParaRPr sz="1400" b="0" i="0" u="none" strike="noStrike" cap="none">
                <a:solidFill>
                  <a:srgbClr val="000000"/>
                </a:solidFill>
                <a:latin typeface="Arial"/>
                <a:ea typeface="Arial"/>
                <a:cs typeface="Arial"/>
                <a:sym typeface="Arial"/>
              </a:endParaRPr>
            </a:p>
          </p:txBody>
        </p:sp>
        <p:sp>
          <p:nvSpPr>
            <p:cNvPr id="311" name="Google Shape;311;g16d95d2d534_1_152"/>
            <p:cNvSpPr/>
            <p:nvPr/>
          </p:nvSpPr>
          <p:spPr>
            <a:xfrm>
              <a:off x="4087293" y="338139"/>
              <a:ext cx="2074436" cy="1414462"/>
            </a:xfrm>
            <a:prstGeom prst="ellipse">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2" name="Google Shape;312;g16d95d2d534_1_152"/>
            <p:cNvSpPr txBox="1"/>
            <p:nvPr/>
          </p:nvSpPr>
          <p:spPr>
            <a:xfrm>
              <a:off x="4391087" y="545282"/>
              <a:ext cx="1466848" cy="1000176"/>
            </a:xfrm>
            <a:prstGeom prst="rect">
              <a:avLst/>
            </a:prstGeom>
            <a:noFill/>
            <a:ln>
              <a:noFill/>
            </a:ln>
          </p:spPr>
          <p:txBody>
            <a:bodyPr spcFirstLastPara="1" wrap="square" lIns="16500" tIns="16500" rIns="16500" bIns="16500" anchor="ctr" anchorCtr="0">
              <a:noAutofit/>
            </a:bodyPr>
            <a:lstStyle/>
            <a:p>
              <a:pPr marL="0" marR="0" lvl="0" indent="0" algn="ctr" rtl="0">
                <a:lnSpc>
                  <a:spcPct val="90000"/>
                </a:lnSpc>
                <a:spcBef>
                  <a:spcPts val="0"/>
                </a:spcBef>
                <a:spcAft>
                  <a:spcPts val="0"/>
                </a:spcAft>
                <a:buClr>
                  <a:schemeClr val="lt1"/>
                </a:buClr>
                <a:buSzPts val="1300"/>
                <a:buFont typeface="Arial"/>
                <a:buNone/>
              </a:pPr>
              <a:r>
                <a:rPr lang="en-US" sz="1300" b="0" i="0" u="none" strike="noStrike" cap="none">
                  <a:solidFill>
                    <a:schemeClr val="lt1"/>
                  </a:solidFill>
                  <a:latin typeface="Arial"/>
                  <a:ea typeface="Arial"/>
                  <a:cs typeface="Arial"/>
                  <a:sym typeface="Arial"/>
                </a:rPr>
                <a:t>Ownership</a:t>
              </a:r>
              <a:endParaRPr sz="1400" b="0" i="0" u="none" strike="noStrike" cap="none">
                <a:solidFill>
                  <a:srgbClr val="000000"/>
                </a:solidFill>
                <a:latin typeface="Arial"/>
                <a:ea typeface="Arial"/>
                <a:cs typeface="Arial"/>
                <a:sym typeface="Arial"/>
              </a:endParaRPr>
            </a:p>
          </p:txBody>
        </p:sp>
        <p:sp>
          <p:nvSpPr>
            <p:cNvPr id="313" name="Google Shape;313;g16d95d2d534_1_152"/>
            <p:cNvSpPr/>
            <p:nvPr/>
          </p:nvSpPr>
          <p:spPr>
            <a:xfrm>
              <a:off x="1887022" y="14604"/>
              <a:ext cx="4400550" cy="3520440"/>
            </a:xfrm>
            <a:custGeom>
              <a:avLst/>
              <a:gdLst/>
              <a:ahLst/>
              <a:cxnLst/>
              <a:rect l="l" t="t" r="r" b="b"/>
              <a:pathLst>
                <a:path w="120000" h="120000" extrusionOk="0">
                  <a:moveTo>
                    <a:pt x="584" y="34175"/>
                  </a:moveTo>
                  <a:lnTo>
                    <a:pt x="584" y="34175"/>
                  </a:lnTo>
                  <a:cubicBezTo>
                    <a:pt x="-2679" y="22567"/>
                    <a:pt x="7879" y="11072"/>
                    <a:pt x="27615" y="4745"/>
                  </a:cubicBezTo>
                  <a:cubicBezTo>
                    <a:pt x="47351" y="-1582"/>
                    <a:pt x="72649" y="-1582"/>
                    <a:pt x="92385" y="4745"/>
                  </a:cubicBezTo>
                  <a:cubicBezTo>
                    <a:pt x="112121" y="11072"/>
                    <a:pt x="122679" y="22567"/>
                    <a:pt x="119416" y="34175"/>
                  </a:cubicBezTo>
                  <a:lnTo>
                    <a:pt x="74854" y="113544"/>
                  </a:lnTo>
                  <a:cubicBezTo>
                    <a:pt x="73813" y="117246"/>
                    <a:pt x="67478" y="120000"/>
                    <a:pt x="60000" y="120000"/>
                  </a:cubicBezTo>
                  <a:cubicBezTo>
                    <a:pt x="52522" y="120000"/>
                    <a:pt x="46187" y="117246"/>
                    <a:pt x="45146" y="113544"/>
                  </a:cubicBezTo>
                  <a:close/>
                  <a:moveTo>
                    <a:pt x="4800" y="30000"/>
                  </a:moveTo>
                  <a:lnTo>
                    <a:pt x="4800" y="30000"/>
                  </a:lnTo>
                  <a:cubicBezTo>
                    <a:pt x="4800" y="43255"/>
                    <a:pt x="29514" y="54000"/>
                    <a:pt x="60000" y="54000"/>
                  </a:cubicBezTo>
                  <a:cubicBezTo>
                    <a:pt x="90486" y="54000"/>
                    <a:pt x="115200" y="43255"/>
                    <a:pt x="115200" y="30000"/>
                  </a:cubicBezTo>
                  <a:cubicBezTo>
                    <a:pt x="115200" y="16745"/>
                    <a:pt x="90486" y="6000"/>
                    <a:pt x="60000" y="6000"/>
                  </a:cubicBezTo>
                  <a:cubicBezTo>
                    <a:pt x="29514" y="6000"/>
                    <a:pt x="4800" y="16745"/>
                    <a:pt x="4800" y="30000"/>
                  </a:cubicBezTo>
                  <a:close/>
                </a:path>
              </a:pathLst>
            </a:custGeom>
            <a:solidFill>
              <a:schemeClr val="lt1">
                <a:alpha val="40000"/>
              </a:schemeClr>
            </a:solidFill>
            <a:ln w="9525"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g16d95d2d534_1_168"/>
          <p:cNvSpPr txBox="1">
            <a:spLocks noGrp="1"/>
          </p:cNvSpPr>
          <p:nvPr>
            <p:ph type="title"/>
          </p:nvPr>
        </p:nvSpPr>
        <p:spPr>
          <a:xfrm>
            <a:off x="937350" y="2381224"/>
            <a:ext cx="10515600" cy="1326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3B71"/>
              </a:buClr>
              <a:buSzPct val="100000"/>
              <a:buFont typeface="Times New Roman"/>
              <a:buNone/>
            </a:pPr>
            <a:r>
              <a:rPr lang="en-US"/>
              <a:t>Don’t Throw Away Your Shot!</a:t>
            </a:r>
            <a:br>
              <a:rPr lang="en-US"/>
            </a:br>
            <a:r>
              <a:rPr lang="en-US"/>
              <a:t>Metacognition of Grammar Meets </a:t>
            </a:r>
            <a:r>
              <a:rPr lang="en-US" i="1"/>
              <a:t>Hamilton</a:t>
            </a:r>
            <a:r>
              <a:rPr lang="en-US"/>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6d95d2d534_1_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Big Questions</a:t>
            </a:r>
            <a:endParaRPr/>
          </a:p>
        </p:txBody>
      </p:sp>
      <p:sp>
        <p:nvSpPr>
          <p:cNvPr id="148" name="Google Shape;148;g16d95d2d534_1_8" descr="Focal questions for presentation"/>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Why are grammatical concepts important tools for effective communication?</a:t>
            </a:r>
            <a:endParaRPr/>
          </a:p>
          <a:p>
            <a:pPr marL="228600" lvl="0" indent="-228600" algn="l" rtl="0">
              <a:lnSpc>
                <a:spcPct val="90000"/>
              </a:lnSpc>
              <a:spcBef>
                <a:spcPts val="1000"/>
              </a:spcBef>
              <a:spcAft>
                <a:spcPts val="0"/>
              </a:spcAft>
              <a:buClr>
                <a:schemeClr val="dk1"/>
              </a:buClr>
              <a:buSzPts val="2800"/>
              <a:buChar char="•"/>
            </a:pPr>
            <a:r>
              <a:rPr lang="en-US"/>
              <a:t>How do published authors use these concepts?</a:t>
            </a:r>
            <a:endParaRPr/>
          </a:p>
          <a:p>
            <a:pPr marL="228600" lvl="0" indent="-228600" algn="l" rtl="0">
              <a:lnSpc>
                <a:spcPct val="90000"/>
              </a:lnSpc>
              <a:spcBef>
                <a:spcPts val="1000"/>
              </a:spcBef>
              <a:spcAft>
                <a:spcPts val="0"/>
              </a:spcAft>
              <a:buClr>
                <a:schemeClr val="dk1"/>
              </a:buClr>
              <a:buSzPts val="2800"/>
              <a:buChar char="•"/>
            </a:pPr>
            <a:r>
              <a:rPr lang="en-US"/>
              <a:t>How can educators use grammar instruction to help students engage in purposeful reading and writing experiences?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g16d95d2d534_1_172"/>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sz="4800"/>
              <a:t>Strong verb: “scream”</a:t>
            </a:r>
            <a:endParaRPr sz="4800"/>
          </a:p>
        </p:txBody>
      </p:sp>
      <p:sp>
        <p:nvSpPr>
          <p:cNvPr id="324" name="Google Shape;324;g16d95d2d534_1_17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92100" algn="l" rtl="0">
              <a:lnSpc>
                <a:spcPct val="90000"/>
              </a:lnSpc>
              <a:spcBef>
                <a:spcPts val="0"/>
              </a:spcBef>
              <a:spcAft>
                <a:spcPts val="0"/>
              </a:spcAft>
              <a:buClr>
                <a:schemeClr val="dk1"/>
              </a:buClr>
              <a:buSzPts val="3800"/>
              <a:buChar char="•"/>
            </a:pPr>
            <a:r>
              <a:rPr lang="en-US" sz="3800"/>
              <a:t>With: “I scream in the face of this mass mutiny…”</a:t>
            </a:r>
            <a:endParaRPr sz="3800"/>
          </a:p>
          <a:p>
            <a:pPr marL="228600" lvl="0" indent="-292100" algn="l" rtl="0">
              <a:lnSpc>
                <a:spcPct val="90000"/>
              </a:lnSpc>
              <a:spcBef>
                <a:spcPts val="1000"/>
              </a:spcBef>
              <a:spcAft>
                <a:spcPts val="0"/>
              </a:spcAft>
              <a:buClr>
                <a:schemeClr val="dk1"/>
              </a:buClr>
              <a:buSzPts val="3800"/>
              <a:buChar char="•"/>
            </a:pPr>
            <a:r>
              <a:rPr lang="en-US" sz="3800"/>
              <a:t>Without: I say in the face of this mass mutiny…</a:t>
            </a:r>
            <a:endParaRPr sz="3800"/>
          </a:p>
          <a:p>
            <a:pPr marL="0" lvl="0" indent="0" algn="l" rtl="0">
              <a:lnSpc>
                <a:spcPct val="90000"/>
              </a:lnSpc>
              <a:spcBef>
                <a:spcPts val="1000"/>
              </a:spcBef>
              <a:spcAft>
                <a:spcPts val="0"/>
              </a:spcAft>
              <a:buClr>
                <a:schemeClr val="dk1"/>
              </a:buClr>
              <a:buSzPts val="2800"/>
              <a:buNone/>
            </a:pPr>
            <a:endParaRPr sz="3800"/>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g16d95d2d534_1_177"/>
          <p:cNvSpPr txBox="1">
            <a:spLocks noGrp="1"/>
          </p:cNvSpPr>
          <p:nvPr>
            <p:ph type="title"/>
          </p:nvPr>
        </p:nvSpPr>
        <p:spPr>
          <a:xfrm>
            <a:off x="838200" y="860899"/>
            <a:ext cx="10515600" cy="1326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3B71"/>
              </a:buClr>
              <a:buSzPts val="4400"/>
              <a:buFont typeface="Times New Roman"/>
              <a:buNone/>
            </a:pPr>
            <a:r>
              <a:rPr lang="en-US" sz="4800"/>
              <a:t>Prepositional phrase:</a:t>
            </a:r>
            <a:br>
              <a:rPr lang="en-US" sz="4800"/>
            </a:br>
            <a:r>
              <a:rPr lang="en-US" sz="4800"/>
              <a:t>“in this century”</a:t>
            </a:r>
            <a:endParaRPr sz="4800"/>
          </a:p>
        </p:txBody>
      </p:sp>
      <p:sp>
        <p:nvSpPr>
          <p:cNvPr id="330" name="Google Shape;330;g16d95d2d534_1_177"/>
          <p:cNvSpPr txBox="1">
            <a:spLocks noGrp="1"/>
          </p:cNvSpPr>
          <p:nvPr>
            <p:ph type="body" idx="1"/>
          </p:nvPr>
        </p:nvSpPr>
        <p:spPr>
          <a:xfrm>
            <a:off x="2456559" y="2788175"/>
            <a:ext cx="7704600" cy="1828800"/>
          </a:xfrm>
          <a:prstGeom prst="rect">
            <a:avLst/>
          </a:prstGeom>
          <a:noFill/>
          <a:ln>
            <a:noFill/>
          </a:ln>
        </p:spPr>
        <p:txBody>
          <a:bodyPr spcFirstLastPara="1" wrap="square" lIns="91425" tIns="45700" rIns="91425" bIns="45700" anchor="t" anchorCtr="0">
            <a:noAutofit/>
          </a:bodyPr>
          <a:lstStyle/>
          <a:p>
            <a:pPr marL="228600" lvl="0" indent="-292100" algn="l" rtl="0">
              <a:lnSpc>
                <a:spcPct val="90000"/>
              </a:lnSpc>
              <a:spcBef>
                <a:spcPts val="0"/>
              </a:spcBef>
              <a:spcAft>
                <a:spcPts val="0"/>
              </a:spcAft>
              <a:buClr>
                <a:schemeClr val="dk1"/>
              </a:buClr>
              <a:buSzPts val="3800"/>
              <a:buChar char="•"/>
            </a:pPr>
            <a:r>
              <a:rPr lang="en-US" sz="3800"/>
              <a:t>With: “There will be a revolution in this century.”</a:t>
            </a:r>
            <a:endParaRPr sz="3800"/>
          </a:p>
          <a:p>
            <a:pPr marL="228600" lvl="0" indent="-292100" algn="l" rtl="0">
              <a:lnSpc>
                <a:spcPct val="90000"/>
              </a:lnSpc>
              <a:spcBef>
                <a:spcPts val="1000"/>
              </a:spcBef>
              <a:spcAft>
                <a:spcPts val="0"/>
              </a:spcAft>
              <a:buClr>
                <a:schemeClr val="dk1"/>
              </a:buClr>
              <a:buSzPts val="3800"/>
              <a:buChar char="•"/>
            </a:pPr>
            <a:r>
              <a:rPr lang="en-US" sz="3800"/>
              <a:t>Without: There will be a revolution.</a:t>
            </a:r>
            <a:endParaRPr sz="3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g16d95d2d534_1_182"/>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3B71"/>
              </a:buClr>
              <a:buSzPts val="4400"/>
              <a:buFont typeface="Times New Roman"/>
              <a:buNone/>
            </a:pPr>
            <a:r>
              <a:rPr lang="en-US" sz="4800"/>
              <a:t>Specific noun: </a:t>
            </a:r>
            <a:br>
              <a:rPr lang="en-US" sz="4800"/>
            </a:br>
            <a:r>
              <a:rPr lang="en-US" sz="4800"/>
              <a:t>“rabble”</a:t>
            </a:r>
            <a:endParaRPr sz="4800"/>
          </a:p>
        </p:txBody>
      </p:sp>
      <p:sp>
        <p:nvSpPr>
          <p:cNvPr id="336" name="Google Shape;336;g16d95d2d534_1_182"/>
          <p:cNvSpPr txBox="1">
            <a:spLocks noGrp="1"/>
          </p:cNvSpPr>
          <p:nvPr>
            <p:ph type="body" idx="1"/>
          </p:nvPr>
        </p:nvSpPr>
        <p:spPr>
          <a:xfrm>
            <a:off x="2522659" y="2324104"/>
            <a:ext cx="7704600" cy="2209800"/>
          </a:xfrm>
          <a:prstGeom prst="rect">
            <a:avLst/>
          </a:prstGeom>
          <a:noFill/>
          <a:ln>
            <a:noFill/>
          </a:ln>
        </p:spPr>
        <p:txBody>
          <a:bodyPr spcFirstLastPara="1" wrap="square" lIns="91425" tIns="45700" rIns="91425" bIns="45700" anchor="t" anchorCtr="0">
            <a:noAutofit/>
          </a:bodyPr>
          <a:lstStyle/>
          <a:p>
            <a:pPr marL="228600" lvl="0" indent="-292100" algn="l" rtl="0">
              <a:lnSpc>
                <a:spcPct val="90000"/>
              </a:lnSpc>
              <a:spcBef>
                <a:spcPts val="0"/>
              </a:spcBef>
              <a:spcAft>
                <a:spcPts val="0"/>
              </a:spcAft>
              <a:buClr>
                <a:schemeClr val="dk1"/>
              </a:buClr>
              <a:buSzPts val="3800"/>
              <a:buChar char="•"/>
            </a:pPr>
            <a:r>
              <a:rPr lang="en-US" sz="3800"/>
              <a:t>With: “Heed not the rabble who scream revolution.”</a:t>
            </a:r>
            <a:endParaRPr sz="3800"/>
          </a:p>
          <a:p>
            <a:pPr marL="228600" lvl="0" indent="-292100" algn="l" rtl="0">
              <a:lnSpc>
                <a:spcPct val="90000"/>
              </a:lnSpc>
              <a:spcBef>
                <a:spcPts val="1000"/>
              </a:spcBef>
              <a:spcAft>
                <a:spcPts val="0"/>
              </a:spcAft>
              <a:buClr>
                <a:schemeClr val="dk1"/>
              </a:buClr>
              <a:buSzPts val="3800"/>
              <a:buChar char="•"/>
            </a:pPr>
            <a:r>
              <a:rPr lang="en-US" sz="3800"/>
              <a:t>Without: Heed not the people who scream revolution.</a:t>
            </a:r>
            <a:endParaRPr sz="3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g16d95d2d534_1_187"/>
          <p:cNvSpPr txBox="1">
            <a:spLocks noGrp="1"/>
          </p:cNvSpPr>
          <p:nvPr>
            <p:ph type="title"/>
          </p:nvPr>
        </p:nvSpPr>
        <p:spPr>
          <a:xfrm>
            <a:off x="838200" y="827849"/>
            <a:ext cx="10515600" cy="13260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3B71"/>
              </a:buClr>
              <a:buSzPts val="4400"/>
              <a:buFont typeface="Times New Roman"/>
              <a:buNone/>
            </a:pPr>
            <a:r>
              <a:rPr lang="en-US" sz="4800"/>
              <a:t>Relative clause:</a:t>
            </a:r>
            <a:br>
              <a:rPr lang="en-US" sz="4800"/>
            </a:br>
            <a:r>
              <a:rPr lang="en-US" sz="4800"/>
              <a:t>“who might let some things slide”</a:t>
            </a:r>
            <a:endParaRPr sz="4800"/>
          </a:p>
        </p:txBody>
      </p:sp>
      <p:sp>
        <p:nvSpPr>
          <p:cNvPr id="342" name="Google Shape;342;g16d95d2d534_1_187"/>
          <p:cNvSpPr txBox="1">
            <a:spLocks noGrp="1"/>
          </p:cNvSpPr>
          <p:nvPr>
            <p:ph type="body" idx="1"/>
          </p:nvPr>
        </p:nvSpPr>
        <p:spPr>
          <a:xfrm>
            <a:off x="2539184" y="2880829"/>
            <a:ext cx="7704600" cy="1828800"/>
          </a:xfrm>
          <a:prstGeom prst="rect">
            <a:avLst/>
          </a:prstGeom>
          <a:noFill/>
          <a:ln>
            <a:noFill/>
          </a:ln>
        </p:spPr>
        <p:txBody>
          <a:bodyPr spcFirstLastPara="1" wrap="square" lIns="91425" tIns="45700" rIns="91425" bIns="45700" anchor="t" anchorCtr="0">
            <a:normAutofit fontScale="85000" lnSpcReduction="10000"/>
          </a:bodyPr>
          <a:lstStyle/>
          <a:p>
            <a:pPr marL="228600" lvl="0" indent="-50800" algn="l" rtl="0">
              <a:lnSpc>
                <a:spcPct val="90000"/>
              </a:lnSpc>
              <a:spcBef>
                <a:spcPts val="0"/>
              </a:spcBef>
              <a:spcAft>
                <a:spcPts val="0"/>
              </a:spcAft>
              <a:buClr>
                <a:schemeClr val="dk1"/>
              </a:buClr>
              <a:buSzPct val="100000"/>
              <a:buNone/>
            </a:pPr>
            <a:endParaRPr/>
          </a:p>
          <a:p>
            <a:pPr marL="228600" lvl="0" indent="-255905" algn="l" rtl="0">
              <a:lnSpc>
                <a:spcPct val="90000"/>
              </a:lnSpc>
              <a:spcBef>
                <a:spcPts val="1000"/>
              </a:spcBef>
              <a:spcAft>
                <a:spcPts val="0"/>
              </a:spcAft>
              <a:buClr>
                <a:schemeClr val="dk1"/>
              </a:buClr>
              <a:buSzPct val="100000"/>
              <a:buChar char="•"/>
            </a:pPr>
            <a:r>
              <a:rPr lang="en-US" sz="3800"/>
              <a:t>With: “We’ll need…some King’s men who might let some things slide.”</a:t>
            </a:r>
            <a:endParaRPr sz="3800"/>
          </a:p>
          <a:p>
            <a:pPr marL="228600" lvl="0" indent="-255905" algn="l" rtl="0">
              <a:lnSpc>
                <a:spcPct val="90000"/>
              </a:lnSpc>
              <a:spcBef>
                <a:spcPts val="1000"/>
              </a:spcBef>
              <a:spcAft>
                <a:spcPts val="0"/>
              </a:spcAft>
              <a:buClr>
                <a:schemeClr val="dk1"/>
              </a:buClr>
              <a:buSzPct val="100000"/>
              <a:buChar char="•"/>
            </a:pPr>
            <a:r>
              <a:rPr lang="en-US" sz="3800"/>
              <a:t>Without: We’ll need…some King’s men.</a:t>
            </a:r>
            <a:endParaRPr sz="3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g16d95d2d534_1_192"/>
          <p:cNvSpPr txBox="1">
            <a:spLocks noGrp="1"/>
          </p:cNvSpPr>
          <p:nvPr>
            <p:ph type="title"/>
          </p:nvPr>
        </p:nvSpPr>
        <p:spPr>
          <a:xfrm>
            <a:off x="2506096" y="1114552"/>
            <a:ext cx="7704600" cy="11895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sz="4800"/>
              <a:t>A packed example!</a:t>
            </a:r>
            <a:endParaRPr sz="4800"/>
          </a:p>
        </p:txBody>
      </p:sp>
      <p:sp>
        <p:nvSpPr>
          <p:cNvPr id="348" name="Google Shape;348;g16d95d2d534_1_192"/>
          <p:cNvSpPr txBox="1">
            <a:spLocks noGrp="1"/>
          </p:cNvSpPr>
          <p:nvPr>
            <p:ph type="body" idx="1"/>
          </p:nvPr>
        </p:nvSpPr>
        <p:spPr>
          <a:xfrm>
            <a:off x="2506134" y="2717500"/>
            <a:ext cx="7704600" cy="1066800"/>
          </a:xfrm>
          <a:prstGeom prst="rect">
            <a:avLst/>
          </a:prstGeom>
          <a:noFill/>
          <a:ln>
            <a:noFill/>
          </a:ln>
        </p:spPr>
        <p:txBody>
          <a:bodyPr spcFirstLastPara="1" wrap="square" lIns="91425" tIns="45700" rIns="91425" bIns="45700" anchor="t" anchorCtr="0">
            <a:noAutofit/>
          </a:bodyPr>
          <a:lstStyle/>
          <a:p>
            <a:pPr marL="228600" lvl="0" indent="-305435" algn="l" rtl="0">
              <a:lnSpc>
                <a:spcPct val="90000"/>
              </a:lnSpc>
              <a:spcBef>
                <a:spcPts val="0"/>
              </a:spcBef>
              <a:spcAft>
                <a:spcPts val="0"/>
              </a:spcAft>
              <a:buClr>
                <a:schemeClr val="dk1"/>
              </a:buClr>
              <a:buSzPts val="3800"/>
              <a:buChar char="•"/>
            </a:pPr>
            <a:r>
              <a:rPr lang="en-US" sz="3800"/>
              <a:t>“Why you slumming in the city in your fancy heels? You searching for an urchin who can give you ideals?”</a:t>
            </a:r>
            <a:endParaRPr sz="3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g16d95d2d534_1_197"/>
          <p:cNvSpPr txBox="1">
            <a:spLocks noGrp="1"/>
          </p:cNvSpPr>
          <p:nvPr>
            <p:ph type="title"/>
          </p:nvPr>
        </p:nvSpPr>
        <p:spPr>
          <a:xfrm>
            <a:off x="2506134" y="228601"/>
            <a:ext cx="7704667" cy="16002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Key Grammatical Concepts</a:t>
            </a:r>
            <a:br>
              <a:rPr lang="en-US"/>
            </a:br>
            <a:endParaRPr/>
          </a:p>
        </p:txBody>
      </p:sp>
      <p:graphicFrame>
        <p:nvGraphicFramePr>
          <p:cNvPr id="354" name="Google Shape;354;g16d95d2d534_1_197" descr="A chart containing key grammatical concepts for Grades 6-8"/>
          <p:cNvGraphicFramePr/>
          <p:nvPr/>
        </p:nvGraphicFramePr>
        <p:xfrm>
          <a:off x="2521374" y="1219200"/>
          <a:ext cx="3000000" cy="3000000"/>
        </p:xfrm>
        <a:graphic>
          <a:graphicData uri="http://schemas.openxmlformats.org/drawingml/2006/table">
            <a:tbl>
              <a:tblPr firstRow="1" bandRow="1">
                <a:noFill/>
                <a:tableStyleId>{2A15A359-4931-4FAC-AFAA-C3BEEE2C2390}</a:tableStyleId>
              </a:tblPr>
              <a:tblGrid>
                <a:gridCol w="6561675">
                  <a:extLst>
                    <a:ext uri="{9D8B030D-6E8A-4147-A177-3AD203B41FA5}">
                      <a16:colId xmlns:a16="http://schemas.microsoft.com/office/drawing/2014/main" val="20000"/>
                    </a:ext>
                  </a:extLst>
                </a:gridCol>
              </a:tblGrid>
              <a:tr h="37085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Some Key Concepts for Grades 6-8</a:t>
                      </a:r>
                      <a:endParaRPr sz="1400" u="none" strike="noStrike" cap="none"/>
                    </a:p>
                    <a:p>
                      <a:pPr marL="0" marR="0" lvl="0" indent="0" algn="ctr" rtl="0">
                        <a:lnSpc>
                          <a:spcPct val="100000"/>
                        </a:lnSpc>
                        <a:spcBef>
                          <a:spcPts val="0"/>
                        </a:spcBef>
                        <a:spcAft>
                          <a:spcPts val="0"/>
                        </a:spcAft>
                        <a:buClr>
                          <a:srgbClr val="000000"/>
                        </a:buClr>
                        <a:buSzPts val="1800"/>
                        <a:buFont typeface="Arial"/>
                        <a:buNone/>
                      </a:pPr>
                      <a:r>
                        <a:rPr lang="en-US" sz="1800" u="none" strike="noStrike" cap="none"/>
                        <a:t>From VDOE SOL Grammar and Writing Progression Charts (2017)</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Interjections</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Prepositional phrases</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Coordinating conjunctions</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Use commas to indicate interrupters, items in a series, and direct address</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Structure and coordinate sentences with intervening clauses and phrases</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Use precise and descriptive language</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Use clauses and phrases for sentence variety</a:t>
                      </a:r>
                      <a:endParaRPr sz="1400" u="none" strike="noStrike" cap="none"/>
                    </a:p>
                    <a:p>
                      <a:pPr marL="285750" marR="0" lvl="0" indent="-285750" algn="l" rtl="0">
                        <a:lnSpc>
                          <a:spcPct val="100000"/>
                        </a:lnSpc>
                        <a:spcBef>
                          <a:spcPts val="0"/>
                        </a:spcBef>
                        <a:spcAft>
                          <a:spcPts val="0"/>
                        </a:spcAft>
                        <a:buClr>
                          <a:schemeClr val="dk1"/>
                        </a:buClr>
                        <a:buSzPts val="2000"/>
                        <a:buFont typeface="Arial"/>
                        <a:buChar char="•"/>
                      </a:pPr>
                      <a:r>
                        <a:rPr lang="en-US" sz="2000" u="none" strike="noStrike" cap="none"/>
                        <a:t>Use modifiers, coordination, and subordination in complete sentences</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g16d95d2d534_1_202"/>
          <p:cNvSpPr txBox="1">
            <a:spLocks noGrp="1"/>
          </p:cNvSpPr>
          <p:nvPr>
            <p:ph type="title"/>
          </p:nvPr>
        </p:nvSpPr>
        <p:spPr>
          <a:xfrm>
            <a:off x="2506134" y="228601"/>
            <a:ext cx="7704600" cy="16002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rgbClr val="003B71"/>
              </a:buClr>
              <a:buSzPct val="100000"/>
              <a:buFont typeface="Times New Roman"/>
              <a:buNone/>
            </a:pPr>
            <a:r>
              <a:rPr lang="en-US"/>
              <a:t>Connections to Purposeful Reading</a:t>
            </a:r>
            <a:br>
              <a:rPr lang="en-US"/>
            </a:br>
            <a:endParaRPr/>
          </a:p>
        </p:txBody>
      </p:sp>
      <p:graphicFrame>
        <p:nvGraphicFramePr>
          <p:cNvPr id="360" name="Google Shape;360;g16d95d2d534_1_202" descr="A chart containing key grammatical concepts for Grades 6-8"/>
          <p:cNvGraphicFramePr/>
          <p:nvPr/>
        </p:nvGraphicFramePr>
        <p:xfrm>
          <a:off x="3077587" y="1547875"/>
          <a:ext cx="3000000" cy="3000000"/>
        </p:xfrm>
        <a:graphic>
          <a:graphicData uri="http://schemas.openxmlformats.org/drawingml/2006/table">
            <a:tbl>
              <a:tblPr firstRow="1" bandRow="1">
                <a:noFill/>
                <a:tableStyleId>{2A15A359-4931-4FAC-AFAA-C3BEEE2C2390}</a:tableStyleId>
              </a:tblPr>
              <a:tblGrid>
                <a:gridCol w="6751725">
                  <a:extLst>
                    <a:ext uri="{9D8B030D-6E8A-4147-A177-3AD203B41FA5}">
                      <a16:colId xmlns:a16="http://schemas.microsoft.com/office/drawing/2014/main" val="20000"/>
                    </a:ext>
                  </a:extLst>
                </a:gridCol>
              </a:tblGrid>
              <a:tr h="1123850">
                <a:tc>
                  <a:txBody>
                    <a:bodyPr/>
                    <a:lstStyle/>
                    <a:p>
                      <a:pPr marL="0" marR="0" lvl="0" indent="0" algn="ctr" rtl="0">
                        <a:lnSpc>
                          <a:spcPct val="100000"/>
                        </a:lnSpc>
                        <a:spcBef>
                          <a:spcPts val="0"/>
                        </a:spcBef>
                        <a:spcAft>
                          <a:spcPts val="0"/>
                        </a:spcAft>
                        <a:buClr>
                          <a:srgbClr val="000000"/>
                        </a:buClr>
                        <a:buSzPts val="1800"/>
                        <a:buFont typeface="Arial"/>
                        <a:buNone/>
                      </a:pPr>
                      <a:r>
                        <a:rPr lang="en-US" sz="1800" u="none" strike="noStrike" cap="none"/>
                        <a:t>Key Reading Concepts for Grades 6-8</a:t>
                      </a:r>
                      <a:endParaRPr sz="1400" u="none" strike="noStrike" cap="none"/>
                    </a:p>
                    <a:p>
                      <a:pPr marL="0" marR="0" lvl="0" indent="0" algn="ctr" rtl="0">
                        <a:lnSpc>
                          <a:spcPct val="100000"/>
                        </a:lnSpc>
                        <a:spcBef>
                          <a:spcPts val="0"/>
                        </a:spcBef>
                        <a:spcAft>
                          <a:spcPts val="0"/>
                        </a:spcAft>
                        <a:buClr>
                          <a:srgbClr val="000000"/>
                        </a:buClr>
                        <a:buSzPts val="1800"/>
                        <a:buFont typeface="Arial"/>
                        <a:buNone/>
                      </a:pPr>
                      <a:r>
                        <a:rPr lang="en-US" sz="1800" u="none" strike="noStrike" cap="none"/>
                        <a:t>From VDOE SOL Reading Progression Charts (2017)</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91450" marR="91450" marT="45725" marB="45725"/>
                </a:tc>
                <a:extLst>
                  <a:ext uri="{0D108BD9-81ED-4DB2-BD59-A6C34878D82A}">
                    <a16:rowId xmlns:a16="http://schemas.microsoft.com/office/drawing/2014/main" val="10000"/>
                  </a:ext>
                </a:extLst>
              </a:tr>
              <a:tr h="3708725">
                <a:tc>
                  <a:txBody>
                    <a:bodyPr/>
                    <a:lstStyle/>
                    <a:p>
                      <a:pPr marL="285750" marR="0" lvl="0" indent="-285750" algn="l" rtl="0">
                        <a:lnSpc>
                          <a:spcPct val="100000"/>
                        </a:lnSpc>
                        <a:spcBef>
                          <a:spcPts val="0"/>
                        </a:spcBef>
                        <a:spcAft>
                          <a:spcPts val="0"/>
                        </a:spcAft>
                        <a:buClr>
                          <a:schemeClr val="dk1"/>
                        </a:buClr>
                        <a:buSzPts val="2400"/>
                        <a:buFont typeface="Arial"/>
                        <a:buChar char="•"/>
                      </a:pPr>
                      <a:r>
                        <a:rPr lang="en-US" sz="2400" u="none" strike="noStrike" cap="none">
                          <a:solidFill>
                            <a:srgbClr val="000000"/>
                          </a:solidFill>
                        </a:rPr>
                        <a:t>Compare and contrast the authors’ use of word choice, dialogue, form, rhyme, rhythm, and voice in different texts</a:t>
                      </a:r>
                      <a:endParaRPr sz="2400" u="none" strike="noStrike" cap="none">
                        <a:solidFill>
                          <a:srgbClr val="000000"/>
                        </a:solidFill>
                      </a:endParaRPr>
                    </a:p>
                    <a:p>
                      <a:pPr marL="285750" marR="0" lvl="0" indent="-285750" algn="l" rtl="0">
                        <a:lnSpc>
                          <a:spcPct val="100000"/>
                        </a:lnSpc>
                        <a:spcBef>
                          <a:spcPts val="0"/>
                        </a:spcBef>
                        <a:spcAft>
                          <a:spcPts val="0"/>
                        </a:spcAft>
                        <a:buClr>
                          <a:srgbClr val="000000"/>
                        </a:buClr>
                        <a:buSzPts val="2400"/>
                        <a:buFont typeface="Arial"/>
                        <a:buChar char="•"/>
                      </a:pPr>
                      <a:r>
                        <a:rPr lang="en-US" sz="2400" u="none" strike="noStrike" cap="none">
                          <a:solidFill>
                            <a:srgbClr val="000000"/>
                          </a:solidFill>
                        </a:rPr>
                        <a:t>Compare and contrast authors’ styles</a:t>
                      </a:r>
                      <a:endParaRPr sz="2400" u="none" strike="noStrike" cap="none">
                        <a:solidFill>
                          <a:srgbClr val="000000"/>
                        </a:solidFill>
                      </a:endParaRPr>
                    </a:p>
                    <a:p>
                      <a:pPr marL="285750" marR="0" lvl="0" indent="-285750" algn="l" rtl="0">
                        <a:lnSpc>
                          <a:spcPct val="100000"/>
                        </a:lnSpc>
                        <a:spcBef>
                          <a:spcPts val="0"/>
                        </a:spcBef>
                        <a:spcAft>
                          <a:spcPts val="0"/>
                        </a:spcAft>
                        <a:buClr>
                          <a:srgbClr val="000000"/>
                        </a:buClr>
                        <a:buSzPts val="2400"/>
                        <a:buFont typeface="Arial"/>
                        <a:buChar char="•"/>
                      </a:pPr>
                      <a:r>
                        <a:rPr lang="en-US" sz="2400" u="none" strike="noStrike" cap="none">
                          <a:solidFill>
                            <a:srgbClr val="000000"/>
                          </a:solidFill>
                        </a:rPr>
                        <a:t>Describe how word choice and imagery contribute to the meaning of a text</a:t>
                      </a:r>
                      <a:endParaRPr sz="2400" u="none" strike="noStrike" cap="none">
                        <a:solidFill>
                          <a:srgbClr val="000000"/>
                        </a:solidFill>
                      </a:endParaRPr>
                    </a:p>
                    <a:p>
                      <a:pPr marL="285750" marR="0" lvl="0" indent="-285750" algn="l" rtl="0">
                        <a:lnSpc>
                          <a:spcPct val="100000"/>
                        </a:lnSpc>
                        <a:spcBef>
                          <a:spcPts val="0"/>
                        </a:spcBef>
                        <a:spcAft>
                          <a:spcPts val="0"/>
                        </a:spcAft>
                        <a:buClr>
                          <a:srgbClr val="000000"/>
                        </a:buClr>
                        <a:buSzPts val="2400"/>
                        <a:buFont typeface="Arial"/>
                        <a:buChar char="•"/>
                      </a:pPr>
                      <a:r>
                        <a:rPr lang="en-US" sz="2400" u="none" strike="noStrike" cap="none">
                          <a:solidFill>
                            <a:srgbClr val="000000"/>
                          </a:solidFill>
                        </a:rPr>
                        <a:t>Explain how the author’s choice of vocabulary contributes to the author’s style</a:t>
                      </a:r>
                      <a:endParaRPr sz="2400" u="none" strike="noStrike" cap="none">
                        <a:solidFill>
                          <a:srgbClr val="000000"/>
                        </a:solidFill>
                      </a:endParaRPr>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g16d95d2d534_1_207"/>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sz="3600"/>
              <a:t>Foundational Grammatical Concept Mini-Lesson</a:t>
            </a:r>
            <a:endParaRPr/>
          </a:p>
        </p:txBody>
      </p:sp>
      <p:grpSp>
        <p:nvGrpSpPr>
          <p:cNvPr id="366" name="Google Shape;366;g16d95d2d534_1_207" descr="Introduce key features leads to acceissble and engaging examples and post on anchor charts for reference"/>
          <p:cNvGrpSpPr/>
          <p:nvPr/>
        </p:nvGrpSpPr>
        <p:grpSpPr>
          <a:xfrm>
            <a:off x="2351088" y="2052638"/>
            <a:ext cx="6711949" cy="4195761"/>
            <a:chOff x="0" y="0"/>
            <a:chExt cx="6711949" cy="4195761"/>
          </a:xfrm>
        </p:grpSpPr>
        <p:sp>
          <p:nvSpPr>
            <p:cNvPr id="367" name="Google Shape;367;g16d95d2d534_1_207"/>
            <p:cNvSpPr/>
            <p:nvPr/>
          </p:nvSpPr>
          <p:spPr>
            <a:xfrm>
              <a:off x="0" y="0"/>
              <a:ext cx="5705157" cy="125872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g16d95d2d534_1_207"/>
            <p:cNvSpPr txBox="1"/>
            <p:nvPr/>
          </p:nvSpPr>
          <p:spPr>
            <a:xfrm>
              <a:off x="36867" y="36867"/>
              <a:ext cx="4346890" cy="1184994"/>
            </a:xfrm>
            <a:prstGeom prst="rect">
              <a:avLst/>
            </a:prstGeom>
            <a:noFill/>
            <a:ln>
              <a:noFill/>
            </a:ln>
          </p:spPr>
          <p:txBody>
            <a:bodyPr spcFirstLastPara="1" wrap="square" lIns="129525" tIns="129525" rIns="129525" bIns="129525" anchor="ctr" anchorCtr="0">
              <a:noAutofit/>
            </a:bodyPr>
            <a:lstStyle/>
            <a:p>
              <a:pPr marL="0" marR="0" lvl="0" indent="0" algn="l" rtl="0">
                <a:lnSpc>
                  <a:spcPct val="90000"/>
                </a:lnSpc>
                <a:spcBef>
                  <a:spcPts val="0"/>
                </a:spcBef>
                <a:spcAft>
                  <a:spcPts val="0"/>
                </a:spcAft>
                <a:buClr>
                  <a:srgbClr val="000000"/>
                </a:buClr>
                <a:buSzPts val="3400"/>
                <a:buFont typeface="Arial"/>
                <a:buNone/>
              </a:pPr>
              <a:r>
                <a:rPr lang="en-US" sz="3400" b="0" i="0" u="none" strike="noStrike" cap="none">
                  <a:solidFill>
                    <a:schemeClr val="lt1"/>
                  </a:solidFill>
                  <a:latin typeface="Arial"/>
                  <a:ea typeface="Arial"/>
                  <a:cs typeface="Arial"/>
                  <a:sym typeface="Arial"/>
                </a:rPr>
                <a:t>Introduce key features </a:t>
              </a:r>
              <a:endParaRPr/>
            </a:p>
          </p:txBody>
        </p:sp>
        <p:sp>
          <p:nvSpPr>
            <p:cNvPr id="369" name="Google Shape;369;g16d95d2d534_1_207"/>
            <p:cNvSpPr/>
            <p:nvPr/>
          </p:nvSpPr>
          <p:spPr>
            <a:xfrm>
              <a:off x="503396" y="1468516"/>
              <a:ext cx="5705157" cy="125872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g16d95d2d534_1_207"/>
            <p:cNvSpPr txBox="1"/>
            <p:nvPr/>
          </p:nvSpPr>
          <p:spPr>
            <a:xfrm>
              <a:off x="540263" y="1505383"/>
              <a:ext cx="4309853" cy="1184994"/>
            </a:xfrm>
            <a:prstGeom prst="rect">
              <a:avLst/>
            </a:prstGeom>
            <a:noFill/>
            <a:ln>
              <a:noFill/>
            </a:ln>
          </p:spPr>
          <p:txBody>
            <a:bodyPr spcFirstLastPara="1" wrap="square" lIns="129525" tIns="129525" rIns="129525" bIns="129525" anchor="ctr" anchorCtr="0">
              <a:noAutofit/>
            </a:bodyPr>
            <a:lstStyle/>
            <a:p>
              <a:pPr marL="0" marR="0" lvl="0" indent="0" algn="l" rtl="0">
                <a:lnSpc>
                  <a:spcPct val="90000"/>
                </a:lnSpc>
                <a:spcBef>
                  <a:spcPts val="0"/>
                </a:spcBef>
                <a:spcAft>
                  <a:spcPts val="0"/>
                </a:spcAft>
                <a:buClr>
                  <a:srgbClr val="000000"/>
                </a:buClr>
                <a:buSzPts val="3400"/>
                <a:buFont typeface="Arial"/>
                <a:buNone/>
              </a:pPr>
              <a:r>
                <a:rPr lang="en-US" sz="3400" b="0" i="0" u="none" strike="noStrike" cap="none">
                  <a:solidFill>
                    <a:schemeClr val="lt1"/>
                  </a:solidFill>
                  <a:latin typeface="Arial"/>
                  <a:ea typeface="Arial"/>
                  <a:cs typeface="Arial"/>
                  <a:sym typeface="Arial"/>
                </a:rPr>
                <a:t>Accessible and engaging examples</a:t>
              </a:r>
              <a:endParaRPr/>
            </a:p>
          </p:txBody>
        </p:sp>
        <p:sp>
          <p:nvSpPr>
            <p:cNvPr id="371" name="Google Shape;371;g16d95d2d534_1_207"/>
            <p:cNvSpPr/>
            <p:nvPr/>
          </p:nvSpPr>
          <p:spPr>
            <a:xfrm>
              <a:off x="1006792" y="2937033"/>
              <a:ext cx="5705157" cy="1258728"/>
            </a:xfrm>
            <a:prstGeom prst="roundRect">
              <a:avLst>
                <a:gd name="adj" fmla="val 10000"/>
              </a:avLst>
            </a:prstGeom>
            <a:solidFill>
              <a:schemeClr val="accent1"/>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g16d95d2d534_1_207"/>
            <p:cNvSpPr txBox="1"/>
            <p:nvPr/>
          </p:nvSpPr>
          <p:spPr>
            <a:xfrm>
              <a:off x="1043659" y="2973900"/>
              <a:ext cx="4309853" cy="1184994"/>
            </a:xfrm>
            <a:prstGeom prst="rect">
              <a:avLst/>
            </a:prstGeom>
            <a:noFill/>
            <a:ln>
              <a:noFill/>
            </a:ln>
          </p:spPr>
          <p:txBody>
            <a:bodyPr spcFirstLastPara="1" wrap="square" lIns="129525" tIns="129525" rIns="129525" bIns="129525" anchor="ctr" anchorCtr="0">
              <a:noAutofit/>
            </a:bodyPr>
            <a:lstStyle/>
            <a:p>
              <a:pPr marL="0" marR="0" lvl="0" indent="0" algn="l" rtl="0">
                <a:lnSpc>
                  <a:spcPct val="90000"/>
                </a:lnSpc>
                <a:spcBef>
                  <a:spcPts val="0"/>
                </a:spcBef>
                <a:spcAft>
                  <a:spcPts val="0"/>
                </a:spcAft>
                <a:buClr>
                  <a:srgbClr val="000000"/>
                </a:buClr>
                <a:buSzPts val="3400"/>
                <a:buFont typeface="Arial"/>
                <a:buNone/>
              </a:pPr>
              <a:r>
                <a:rPr lang="en-US" sz="3400" b="0" i="0" u="none" strike="noStrike" cap="none">
                  <a:solidFill>
                    <a:schemeClr val="lt1"/>
                  </a:solidFill>
                  <a:latin typeface="Arial"/>
                  <a:ea typeface="Arial"/>
                  <a:cs typeface="Arial"/>
                  <a:sym typeface="Arial"/>
                </a:rPr>
                <a:t>Post on anchor charts for reference</a:t>
              </a:r>
              <a:endParaRPr/>
            </a:p>
          </p:txBody>
        </p:sp>
        <p:sp>
          <p:nvSpPr>
            <p:cNvPr id="373" name="Google Shape;373;g16d95d2d534_1_207"/>
            <p:cNvSpPr/>
            <p:nvPr/>
          </p:nvSpPr>
          <p:spPr>
            <a:xfrm>
              <a:off x="4886983" y="954535"/>
              <a:ext cx="818173" cy="818173"/>
            </a:xfrm>
            <a:prstGeom prst="downArrow">
              <a:avLst>
                <a:gd name="adj1" fmla="val 55000"/>
                <a:gd name="adj2" fmla="val 45000"/>
              </a:avLst>
            </a:prstGeom>
            <a:solidFill>
              <a:srgbClr val="CAD1E4">
                <a:alpha val="89803"/>
              </a:srgbClr>
            </a:solidFill>
            <a:ln w="25400" cap="flat" cmpd="sng">
              <a:solidFill>
                <a:srgbClr val="CAD1E4">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g16d95d2d534_1_207"/>
            <p:cNvSpPr txBox="1"/>
            <p:nvPr/>
          </p:nvSpPr>
          <p:spPr>
            <a:xfrm>
              <a:off x="5071072" y="954535"/>
              <a:ext cx="449995" cy="615675"/>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rgbClr val="000000"/>
                </a:buClr>
                <a:buSzPts val="3600"/>
                <a:buFont typeface="Arial"/>
                <a:buNone/>
              </a:pPr>
              <a:endParaRPr sz="3600" b="0" i="0" u="none" strike="noStrike" cap="none">
                <a:solidFill>
                  <a:srgbClr val="000000"/>
                </a:solidFill>
                <a:latin typeface="Arial"/>
                <a:ea typeface="Arial"/>
                <a:cs typeface="Arial"/>
                <a:sym typeface="Arial"/>
              </a:endParaRPr>
            </a:p>
          </p:txBody>
        </p:sp>
        <p:sp>
          <p:nvSpPr>
            <p:cNvPr id="375" name="Google Shape;375;g16d95d2d534_1_207"/>
            <p:cNvSpPr/>
            <p:nvPr/>
          </p:nvSpPr>
          <p:spPr>
            <a:xfrm>
              <a:off x="5390380" y="2414661"/>
              <a:ext cx="818173" cy="818173"/>
            </a:xfrm>
            <a:prstGeom prst="downArrow">
              <a:avLst>
                <a:gd name="adj1" fmla="val 55000"/>
                <a:gd name="adj2" fmla="val 45000"/>
              </a:avLst>
            </a:prstGeom>
            <a:solidFill>
              <a:srgbClr val="CAD1E4">
                <a:alpha val="89803"/>
              </a:srgbClr>
            </a:solidFill>
            <a:ln w="25400" cap="flat" cmpd="sng">
              <a:solidFill>
                <a:srgbClr val="CAD1E4">
                  <a:alpha val="89803"/>
                </a:srgbClr>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g16d95d2d534_1_207"/>
            <p:cNvSpPr txBox="1"/>
            <p:nvPr/>
          </p:nvSpPr>
          <p:spPr>
            <a:xfrm>
              <a:off x="5574469" y="2414661"/>
              <a:ext cx="449995" cy="615675"/>
            </a:xfrm>
            <a:prstGeom prst="rect">
              <a:avLst/>
            </a:prstGeom>
            <a:noFill/>
            <a:ln>
              <a:noFill/>
            </a:ln>
          </p:spPr>
          <p:txBody>
            <a:bodyPr spcFirstLastPara="1" wrap="square" lIns="45700" tIns="45700" rIns="45700" bIns="45700" anchor="ctr" anchorCtr="0">
              <a:noAutofit/>
            </a:bodyPr>
            <a:lstStyle/>
            <a:p>
              <a:pPr marL="0" marR="0" lvl="0" indent="0" algn="ctr" rtl="0">
                <a:lnSpc>
                  <a:spcPct val="90000"/>
                </a:lnSpc>
                <a:spcBef>
                  <a:spcPts val="0"/>
                </a:spcBef>
                <a:spcAft>
                  <a:spcPts val="0"/>
                </a:spcAft>
                <a:buClr>
                  <a:srgbClr val="000000"/>
                </a:buClr>
                <a:buSzPts val="3600"/>
                <a:buFont typeface="Arial"/>
                <a:buNone/>
              </a:pPr>
              <a:endParaRPr sz="3600" b="0" i="0" u="none" strike="noStrike" cap="none">
                <a:solidFill>
                  <a:srgbClr val="000000"/>
                </a:solidFill>
                <a:latin typeface="Arial"/>
                <a:ea typeface="Arial"/>
                <a:cs typeface="Arial"/>
                <a:sym typeface="Arial"/>
              </a:endParaRPr>
            </a:p>
          </p:txBody>
        </p:sp>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g16d95d2d534_1_222"/>
          <p:cNvSpPr txBox="1">
            <a:spLocks noGrp="1"/>
          </p:cNvSpPr>
          <p:nvPr>
            <p:ph type="title"/>
          </p:nvPr>
        </p:nvSpPr>
        <p:spPr>
          <a:xfrm>
            <a:off x="2612685" y="804520"/>
            <a:ext cx="6968411" cy="104923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Five Key Recommendations</a:t>
            </a:r>
            <a:endParaRPr/>
          </a:p>
        </p:txBody>
      </p:sp>
      <p:grpSp>
        <p:nvGrpSpPr>
          <p:cNvPr id="382" name="Google Shape;382;g16d95d2d534_1_222" descr="Graphic of recommendations:&#10;1. Show students, examples of grammatical concepts used in literature&#10;2. Discuss how the authors of those literary works use grammatical concepts as &quot;tools&quot; to enhance their writing&#10;3. Discuss how the literary works would look if those grammtical concepts were used&#10;4. Ask students to use specific grammatical concepts in their own writing.&#10;5. Ask students to reflect on how knowing about grammatical concepts enhances reading and writing"/>
          <p:cNvGrpSpPr/>
          <p:nvPr/>
        </p:nvGrpSpPr>
        <p:grpSpPr>
          <a:xfrm>
            <a:off x="1127598" y="2522352"/>
            <a:ext cx="9335466" cy="2880095"/>
            <a:chOff x="1163" y="769752"/>
            <a:chExt cx="9335466" cy="2880095"/>
          </a:xfrm>
        </p:grpSpPr>
        <p:sp>
          <p:nvSpPr>
            <p:cNvPr id="383" name="Google Shape;383;g16d95d2d534_1_222"/>
            <p:cNvSpPr/>
            <p:nvPr/>
          </p:nvSpPr>
          <p:spPr>
            <a:xfrm>
              <a:off x="953761" y="1144164"/>
              <a:ext cx="762078" cy="71"/>
            </a:xfrm>
            <a:prstGeom prst="rect">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4" name="Google Shape;384;g16d95d2d534_1_222"/>
            <p:cNvSpPr/>
            <p:nvPr/>
          </p:nvSpPr>
          <p:spPr>
            <a:xfrm>
              <a:off x="1761565" y="1080185"/>
              <a:ext cx="87639" cy="164608"/>
            </a:xfrm>
            <a:prstGeom prst="chevron">
              <a:avLst>
                <a:gd name="adj" fmla="val 9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5" name="Google Shape;385;g16d95d2d534_1_222"/>
            <p:cNvSpPr/>
            <p:nvPr/>
          </p:nvSpPr>
          <p:spPr>
            <a:xfrm>
              <a:off x="484054" y="769753"/>
              <a:ext cx="748894" cy="748894"/>
            </a:xfrm>
            <a:prstGeom prst="ellipse">
              <a:avLst/>
            </a:prstGeom>
            <a:solidFill>
              <a:schemeClr val="lt1"/>
            </a:solidFill>
            <a:ln w="12700" cap="flat" cmpd="sng">
              <a:solidFill>
                <a:srgbClr val="0053A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6" name="Google Shape;386;g16d95d2d534_1_222"/>
            <p:cNvSpPr txBox="1"/>
            <p:nvPr/>
          </p:nvSpPr>
          <p:spPr>
            <a:xfrm>
              <a:off x="593727" y="879426"/>
              <a:ext cx="529548" cy="529548"/>
            </a:xfrm>
            <a:prstGeom prst="rect">
              <a:avLst/>
            </a:prstGeom>
            <a:noFill/>
            <a:ln>
              <a:noFill/>
            </a:ln>
          </p:spPr>
          <p:txBody>
            <a:bodyPr spcFirstLastPara="1" wrap="square" lIns="29050" tIns="29050" rIns="29050" bIns="29050" anchor="ctr" anchorCtr="0">
              <a:noAutofit/>
            </a:bodyPr>
            <a:lstStyle/>
            <a:p>
              <a:pPr marL="0" marR="0" lvl="0" indent="0" algn="ctr" rtl="0">
                <a:lnSpc>
                  <a:spcPct val="90000"/>
                </a:lnSpc>
                <a:spcBef>
                  <a:spcPts val="0"/>
                </a:spcBef>
                <a:spcAft>
                  <a:spcPts val="0"/>
                </a:spcAft>
                <a:buClr>
                  <a:schemeClr val="lt1"/>
                </a:buClr>
                <a:buSzPts val="3500"/>
                <a:buFont typeface="Arial"/>
                <a:buNone/>
              </a:pPr>
              <a:r>
                <a:rPr lang="en-US" sz="3500" b="0" i="0" u="none" strike="noStrike" cap="none">
                  <a:solidFill>
                    <a:schemeClr val="dk1"/>
                  </a:solidFill>
                  <a:latin typeface="Arial"/>
                  <a:ea typeface="Arial"/>
                  <a:cs typeface="Arial"/>
                  <a:sym typeface="Arial"/>
                </a:rPr>
                <a:t>1</a:t>
              </a:r>
              <a:endParaRPr sz="1400" b="0" i="0" u="none" strike="noStrike" cap="none">
                <a:solidFill>
                  <a:schemeClr val="dk1"/>
                </a:solidFill>
                <a:latin typeface="Arial"/>
                <a:ea typeface="Arial"/>
                <a:cs typeface="Arial"/>
                <a:sym typeface="Arial"/>
              </a:endParaRPr>
            </a:p>
          </p:txBody>
        </p:sp>
        <p:sp>
          <p:nvSpPr>
            <p:cNvPr id="387" name="Google Shape;387;g16d95d2d534_1_222"/>
            <p:cNvSpPr/>
            <p:nvPr/>
          </p:nvSpPr>
          <p:spPr>
            <a:xfrm>
              <a:off x="1163" y="1684247"/>
              <a:ext cx="1714677" cy="1965600"/>
            </a:xfrm>
            <a:prstGeom prst="upArrowCallout">
              <a:avLst>
                <a:gd name="adj1" fmla="val 50000"/>
                <a:gd name="adj2" fmla="val 20000"/>
                <a:gd name="adj3" fmla="val 20000"/>
                <a:gd name="adj4" fmla="val 10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8" name="Google Shape;388;g16d95d2d534_1_222"/>
            <p:cNvSpPr txBox="1"/>
            <p:nvPr/>
          </p:nvSpPr>
          <p:spPr>
            <a:xfrm>
              <a:off x="1163" y="2027182"/>
              <a:ext cx="1714677" cy="1622665"/>
            </a:xfrm>
            <a:prstGeom prst="rect">
              <a:avLst/>
            </a:prstGeom>
            <a:noFill/>
            <a:ln>
              <a:noFill/>
            </a:ln>
          </p:spPr>
          <p:txBody>
            <a:bodyPr spcFirstLastPara="1" wrap="square" lIns="135250" tIns="165100" rIns="135250" bIns="165100" anchor="t" anchorCtr="0">
              <a:no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1) Show students examples of grammatical concepts used in literature.</a:t>
              </a:r>
              <a:endParaRPr sz="1400" b="0" i="0" u="none" strike="noStrike" cap="none">
                <a:solidFill>
                  <a:srgbClr val="000000"/>
                </a:solidFill>
                <a:latin typeface="Arial"/>
                <a:ea typeface="Arial"/>
                <a:cs typeface="Arial"/>
                <a:sym typeface="Arial"/>
              </a:endParaRPr>
            </a:p>
          </p:txBody>
        </p:sp>
        <p:sp>
          <p:nvSpPr>
            <p:cNvPr id="389" name="Google Shape;389;g16d95d2d534_1_222"/>
            <p:cNvSpPr/>
            <p:nvPr/>
          </p:nvSpPr>
          <p:spPr>
            <a:xfrm>
              <a:off x="1906360" y="1144164"/>
              <a:ext cx="1714677" cy="71"/>
            </a:xfrm>
            <a:prstGeom prst="rect">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0" name="Google Shape;390;g16d95d2d534_1_222"/>
            <p:cNvSpPr/>
            <p:nvPr/>
          </p:nvSpPr>
          <p:spPr>
            <a:xfrm>
              <a:off x="3666762" y="1080185"/>
              <a:ext cx="87639" cy="164608"/>
            </a:xfrm>
            <a:prstGeom prst="chevron">
              <a:avLst>
                <a:gd name="adj" fmla="val 9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1" name="Google Shape;391;g16d95d2d534_1_222"/>
            <p:cNvSpPr/>
            <p:nvPr/>
          </p:nvSpPr>
          <p:spPr>
            <a:xfrm>
              <a:off x="2389251" y="769752"/>
              <a:ext cx="748894" cy="748894"/>
            </a:xfrm>
            <a:prstGeom prst="ellipse">
              <a:avLst/>
            </a:prstGeom>
            <a:solidFill>
              <a:schemeClr val="lt1"/>
            </a:solidFill>
            <a:ln w="12700" cap="flat" cmpd="sng">
              <a:solidFill>
                <a:srgbClr val="0053A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2" name="Google Shape;392;g16d95d2d534_1_222"/>
            <p:cNvSpPr txBox="1"/>
            <p:nvPr/>
          </p:nvSpPr>
          <p:spPr>
            <a:xfrm>
              <a:off x="2498924" y="879425"/>
              <a:ext cx="529548" cy="529548"/>
            </a:xfrm>
            <a:prstGeom prst="rect">
              <a:avLst/>
            </a:prstGeom>
            <a:noFill/>
            <a:ln>
              <a:noFill/>
            </a:ln>
          </p:spPr>
          <p:txBody>
            <a:bodyPr spcFirstLastPara="1" wrap="square" lIns="29050" tIns="29050" rIns="29050" bIns="29050" anchor="ctr" anchorCtr="0">
              <a:noAutofit/>
            </a:bodyPr>
            <a:lstStyle/>
            <a:p>
              <a:pPr marL="0" marR="0" lvl="0" indent="0" algn="ctr" rtl="0">
                <a:lnSpc>
                  <a:spcPct val="90000"/>
                </a:lnSpc>
                <a:spcBef>
                  <a:spcPts val="0"/>
                </a:spcBef>
                <a:spcAft>
                  <a:spcPts val="0"/>
                </a:spcAft>
                <a:buClr>
                  <a:schemeClr val="lt1"/>
                </a:buClr>
                <a:buSzPts val="3500"/>
                <a:buFont typeface="Arial"/>
                <a:buNone/>
              </a:pPr>
              <a:r>
                <a:rPr lang="en-US" sz="3500" b="0" i="0" u="none" strike="noStrike" cap="none">
                  <a:solidFill>
                    <a:schemeClr val="dk1"/>
                  </a:solidFill>
                  <a:highlight>
                    <a:schemeClr val="lt1"/>
                  </a:highlight>
                  <a:latin typeface="Arial"/>
                  <a:ea typeface="Arial"/>
                  <a:cs typeface="Arial"/>
                  <a:sym typeface="Arial"/>
                </a:rPr>
                <a:t>2</a:t>
              </a:r>
              <a:endParaRPr sz="1400" b="0" i="0" u="none" strike="noStrike" cap="none">
                <a:solidFill>
                  <a:schemeClr val="dk1"/>
                </a:solidFill>
                <a:highlight>
                  <a:schemeClr val="lt1"/>
                </a:highlight>
                <a:latin typeface="Arial"/>
                <a:ea typeface="Arial"/>
                <a:cs typeface="Arial"/>
                <a:sym typeface="Arial"/>
              </a:endParaRPr>
            </a:p>
          </p:txBody>
        </p:sp>
        <p:sp>
          <p:nvSpPr>
            <p:cNvPr id="393" name="Google Shape;393;g16d95d2d534_1_222"/>
            <p:cNvSpPr/>
            <p:nvPr/>
          </p:nvSpPr>
          <p:spPr>
            <a:xfrm>
              <a:off x="1906360" y="1684247"/>
              <a:ext cx="1714677" cy="1965600"/>
            </a:xfrm>
            <a:prstGeom prst="upArrowCallout">
              <a:avLst>
                <a:gd name="adj1" fmla="val 50000"/>
                <a:gd name="adj2" fmla="val 20000"/>
                <a:gd name="adj3" fmla="val 20000"/>
                <a:gd name="adj4" fmla="val 10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4" name="Google Shape;394;g16d95d2d534_1_222"/>
            <p:cNvSpPr txBox="1"/>
            <p:nvPr/>
          </p:nvSpPr>
          <p:spPr>
            <a:xfrm>
              <a:off x="1906360" y="2027182"/>
              <a:ext cx="1714677" cy="1622665"/>
            </a:xfrm>
            <a:prstGeom prst="rect">
              <a:avLst/>
            </a:prstGeom>
            <a:noFill/>
            <a:ln>
              <a:noFill/>
            </a:ln>
          </p:spPr>
          <p:txBody>
            <a:bodyPr spcFirstLastPara="1" wrap="square" lIns="135250" tIns="165100" rIns="135250" bIns="165100" anchor="t" anchorCtr="0">
              <a:no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2) Discuss how the authors of those literary works use grammatical concepts as “tools” to enhance their writing.</a:t>
              </a:r>
              <a:endParaRPr sz="1400" b="0" i="0" u="none" strike="noStrike" cap="none">
                <a:solidFill>
                  <a:srgbClr val="000000"/>
                </a:solidFill>
                <a:latin typeface="Arial"/>
                <a:ea typeface="Arial"/>
                <a:cs typeface="Arial"/>
                <a:sym typeface="Arial"/>
              </a:endParaRPr>
            </a:p>
          </p:txBody>
        </p:sp>
        <p:sp>
          <p:nvSpPr>
            <p:cNvPr id="395" name="Google Shape;395;g16d95d2d534_1_222"/>
            <p:cNvSpPr/>
            <p:nvPr/>
          </p:nvSpPr>
          <p:spPr>
            <a:xfrm>
              <a:off x="3811557" y="1144164"/>
              <a:ext cx="1714677" cy="72"/>
            </a:xfrm>
            <a:prstGeom prst="rect">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6" name="Google Shape;396;g16d95d2d534_1_222"/>
            <p:cNvSpPr/>
            <p:nvPr/>
          </p:nvSpPr>
          <p:spPr>
            <a:xfrm>
              <a:off x="5571960" y="1080185"/>
              <a:ext cx="87639" cy="164609"/>
            </a:xfrm>
            <a:prstGeom prst="chevron">
              <a:avLst>
                <a:gd name="adj" fmla="val 9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7" name="Google Shape;397;g16d95d2d534_1_222"/>
            <p:cNvSpPr/>
            <p:nvPr/>
          </p:nvSpPr>
          <p:spPr>
            <a:xfrm>
              <a:off x="4294449" y="769752"/>
              <a:ext cx="748894" cy="748894"/>
            </a:xfrm>
            <a:prstGeom prst="ellipse">
              <a:avLst/>
            </a:prstGeom>
            <a:solidFill>
              <a:schemeClr val="lt1"/>
            </a:solidFill>
            <a:ln w="12700" cap="flat" cmpd="sng">
              <a:solidFill>
                <a:srgbClr val="0053A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8" name="Google Shape;398;g16d95d2d534_1_222"/>
            <p:cNvSpPr txBox="1"/>
            <p:nvPr/>
          </p:nvSpPr>
          <p:spPr>
            <a:xfrm>
              <a:off x="4404122" y="879425"/>
              <a:ext cx="529548" cy="529548"/>
            </a:xfrm>
            <a:prstGeom prst="rect">
              <a:avLst/>
            </a:prstGeom>
            <a:noFill/>
            <a:ln>
              <a:noFill/>
            </a:ln>
          </p:spPr>
          <p:txBody>
            <a:bodyPr spcFirstLastPara="1" wrap="square" lIns="29050" tIns="29050" rIns="29050" bIns="29050" anchor="ctr" anchorCtr="0">
              <a:noAutofit/>
            </a:bodyPr>
            <a:lstStyle/>
            <a:p>
              <a:pPr marL="0" marR="0" lvl="0" indent="0" algn="ctr" rtl="0">
                <a:lnSpc>
                  <a:spcPct val="90000"/>
                </a:lnSpc>
                <a:spcBef>
                  <a:spcPts val="0"/>
                </a:spcBef>
                <a:spcAft>
                  <a:spcPts val="0"/>
                </a:spcAft>
                <a:buClr>
                  <a:schemeClr val="lt1"/>
                </a:buClr>
                <a:buSzPts val="3500"/>
                <a:buFont typeface="Arial"/>
                <a:buNone/>
              </a:pPr>
              <a:r>
                <a:rPr lang="en-US" sz="3500" b="0" i="0" u="none" strike="noStrike" cap="none">
                  <a:solidFill>
                    <a:schemeClr val="dk1"/>
                  </a:solidFill>
                  <a:latin typeface="Arial"/>
                  <a:ea typeface="Arial"/>
                  <a:cs typeface="Arial"/>
                  <a:sym typeface="Arial"/>
                </a:rPr>
                <a:t>3</a:t>
              </a:r>
              <a:endParaRPr sz="1400" b="0" i="0" u="none" strike="noStrike" cap="none">
                <a:solidFill>
                  <a:schemeClr val="dk1"/>
                </a:solidFill>
                <a:latin typeface="Arial"/>
                <a:ea typeface="Arial"/>
                <a:cs typeface="Arial"/>
                <a:sym typeface="Arial"/>
              </a:endParaRPr>
            </a:p>
          </p:txBody>
        </p:sp>
        <p:sp>
          <p:nvSpPr>
            <p:cNvPr id="399" name="Google Shape;399;g16d95d2d534_1_222"/>
            <p:cNvSpPr/>
            <p:nvPr/>
          </p:nvSpPr>
          <p:spPr>
            <a:xfrm>
              <a:off x="3811557" y="1684247"/>
              <a:ext cx="1714677" cy="1965600"/>
            </a:xfrm>
            <a:prstGeom prst="upArrowCallout">
              <a:avLst>
                <a:gd name="adj1" fmla="val 50000"/>
                <a:gd name="adj2" fmla="val 20000"/>
                <a:gd name="adj3" fmla="val 20000"/>
                <a:gd name="adj4" fmla="val 10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0" name="Google Shape;400;g16d95d2d534_1_222"/>
            <p:cNvSpPr txBox="1"/>
            <p:nvPr/>
          </p:nvSpPr>
          <p:spPr>
            <a:xfrm>
              <a:off x="3811557" y="2027182"/>
              <a:ext cx="1714677" cy="1622665"/>
            </a:xfrm>
            <a:prstGeom prst="rect">
              <a:avLst/>
            </a:prstGeom>
            <a:noFill/>
            <a:ln>
              <a:noFill/>
            </a:ln>
          </p:spPr>
          <p:txBody>
            <a:bodyPr spcFirstLastPara="1" wrap="square" lIns="135250" tIns="165100" rIns="135250" bIns="165100" anchor="t" anchorCtr="0">
              <a:no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3) Discuss how the literary works would look if those grammatical concepts were not used.</a:t>
              </a:r>
              <a:endParaRPr sz="1400" b="0" i="0" u="none" strike="noStrike" cap="none">
                <a:solidFill>
                  <a:srgbClr val="000000"/>
                </a:solidFill>
                <a:latin typeface="Arial"/>
                <a:ea typeface="Arial"/>
                <a:cs typeface="Arial"/>
                <a:sym typeface="Arial"/>
              </a:endParaRPr>
            </a:p>
          </p:txBody>
        </p:sp>
        <p:sp>
          <p:nvSpPr>
            <p:cNvPr id="401" name="Google Shape;401;g16d95d2d534_1_222"/>
            <p:cNvSpPr/>
            <p:nvPr/>
          </p:nvSpPr>
          <p:spPr>
            <a:xfrm>
              <a:off x="5716755" y="1144164"/>
              <a:ext cx="1714677" cy="72"/>
            </a:xfrm>
            <a:prstGeom prst="rect">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2" name="Google Shape;402;g16d95d2d534_1_222"/>
            <p:cNvSpPr/>
            <p:nvPr/>
          </p:nvSpPr>
          <p:spPr>
            <a:xfrm>
              <a:off x="7477157" y="1080185"/>
              <a:ext cx="87639" cy="164609"/>
            </a:xfrm>
            <a:prstGeom prst="chevron">
              <a:avLst>
                <a:gd name="adj" fmla="val 9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3" name="Google Shape;403;g16d95d2d534_1_222"/>
            <p:cNvSpPr/>
            <p:nvPr/>
          </p:nvSpPr>
          <p:spPr>
            <a:xfrm>
              <a:off x="6199646" y="769752"/>
              <a:ext cx="748894" cy="748894"/>
            </a:xfrm>
            <a:prstGeom prst="ellipse">
              <a:avLst/>
            </a:prstGeom>
            <a:solidFill>
              <a:schemeClr val="lt1"/>
            </a:solidFill>
            <a:ln w="12700" cap="flat" cmpd="sng">
              <a:solidFill>
                <a:srgbClr val="0053A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4" name="Google Shape;404;g16d95d2d534_1_222"/>
            <p:cNvSpPr txBox="1"/>
            <p:nvPr/>
          </p:nvSpPr>
          <p:spPr>
            <a:xfrm>
              <a:off x="6309319" y="879425"/>
              <a:ext cx="529548" cy="529548"/>
            </a:xfrm>
            <a:prstGeom prst="rect">
              <a:avLst/>
            </a:prstGeom>
            <a:noFill/>
            <a:ln>
              <a:noFill/>
            </a:ln>
          </p:spPr>
          <p:txBody>
            <a:bodyPr spcFirstLastPara="1" wrap="square" lIns="29050" tIns="29050" rIns="29050" bIns="29050" anchor="ctr" anchorCtr="0">
              <a:noAutofit/>
            </a:bodyPr>
            <a:lstStyle/>
            <a:p>
              <a:pPr marL="0" marR="0" lvl="0" indent="0" algn="ctr" rtl="0">
                <a:lnSpc>
                  <a:spcPct val="90000"/>
                </a:lnSpc>
                <a:spcBef>
                  <a:spcPts val="0"/>
                </a:spcBef>
                <a:spcAft>
                  <a:spcPts val="0"/>
                </a:spcAft>
                <a:buClr>
                  <a:schemeClr val="lt1"/>
                </a:buClr>
                <a:buSzPts val="3500"/>
                <a:buFont typeface="Arial"/>
                <a:buNone/>
              </a:pPr>
              <a:r>
                <a:rPr lang="en-US" sz="3500" b="0" i="0" u="none" strike="noStrike" cap="none">
                  <a:solidFill>
                    <a:schemeClr val="dk1"/>
                  </a:solidFill>
                  <a:latin typeface="Arial"/>
                  <a:ea typeface="Arial"/>
                  <a:cs typeface="Arial"/>
                  <a:sym typeface="Arial"/>
                </a:rPr>
                <a:t>4</a:t>
              </a:r>
              <a:endParaRPr sz="1400" b="0" i="0" u="none" strike="noStrike" cap="none">
                <a:solidFill>
                  <a:schemeClr val="dk1"/>
                </a:solidFill>
                <a:latin typeface="Arial"/>
                <a:ea typeface="Arial"/>
                <a:cs typeface="Arial"/>
                <a:sym typeface="Arial"/>
              </a:endParaRPr>
            </a:p>
          </p:txBody>
        </p:sp>
        <p:sp>
          <p:nvSpPr>
            <p:cNvPr id="405" name="Google Shape;405;g16d95d2d534_1_222"/>
            <p:cNvSpPr/>
            <p:nvPr/>
          </p:nvSpPr>
          <p:spPr>
            <a:xfrm>
              <a:off x="5716755" y="1684247"/>
              <a:ext cx="1714677" cy="1965600"/>
            </a:xfrm>
            <a:prstGeom prst="upArrowCallout">
              <a:avLst>
                <a:gd name="adj1" fmla="val 50000"/>
                <a:gd name="adj2" fmla="val 20000"/>
                <a:gd name="adj3" fmla="val 20000"/>
                <a:gd name="adj4" fmla="val 10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6" name="Google Shape;406;g16d95d2d534_1_222"/>
            <p:cNvSpPr txBox="1"/>
            <p:nvPr/>
          </p:nvSpPr>
          <p:spPr>
            <a:xfrm>
              <a:off x="5716755" y="2027182"/>
              <a:ext cx="1714677" cy="1622665"/>
            </a:xfrm>
            <a:prstGeom prst="rect">
              <a:avLst/>
            </a:prstGeom>
            <a:noFill/>
            <a:ln>
              <a:noFill/>
            </a:ln>
          </p:spPr>
          <p:txBody>
            <a:bodyPr spcFirstLastPara="1" wrap="square" lIns="135250" tIns="165100" rIns="135250" bIns="165100" anchor="t" anchorCtr="0">
              <a:no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4) Ask students to use specific grammatical concepts in their own writing.</a:t>
              </a:r>
              <a:endParaRPr sz="1400" b="0" i="0" u="none" strike="noStrike" cap="none">
                <a:solidFill>
                  <a:srgbClr val="000000"/>
                </a:solidFill>
                <a:latin typeface="Arial"/>
                <a:ea typeface="Arial"/>
                <a:cs typeface="Arial"/>
                <a:sym typeface="Arial"/>
              </a:endParaRPr>
            </a:p>
          </p:txBody>
        </p:sp>
        <p:sp>
          <p:nvSpPr>
            <p:cNvPr id="407" name="Google Shape;407;g16d95d2d534_1_222"/>
            <p:cNvSpPr/>
            <p:nvPr/>
          </p:nvSpPr>
          <p:spPr>
            <a:xfrm>
              <a:off x="7621952" y="1144163"/>
              <a:ext cx="857338" cy="72"/>
            </a:xfrm>
            <a:prstGeom prst="rect">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8" name="Google Shape;408;g16d95d2d534_1_222"/>
            <p:cNvSpPr/>
            <p:nvPr/>
          </p:nvSpPr>
          <p:spPr>
            <a:xfrm>
              <a:off x="8104843" y="769752"/>
              <a:ext cx="748894" cy="748894"/>
            </a:xfrm>
            <a:prstGeom prst="ellipse">
              <a:avLst/>
            </a:prstGeom>
            <a:solidFill>
              <a:schemeClr val="lt1"/>
            </a:solidFill>
            <a:ln w="12700" cap="flat" cmpd="sng">
              <a:solidFill>
                <a:srgbClr val="0053A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9" name="Google Shape;409;g16d95d2d534_1_222"/>
            <p:cNvSpPr txBox="1"/>
            <p:nvPr/>
          </p:nvSpPr>
          <p:spPr>
            <a:xfrm>
              <a:off x="8214516" y="879425"/>
              <a:ext cx="529548" cy="529548"/>
            </a:xfrm>
            <a:prstGeom prst="rect">
              <a:avLst/>
            </a:prstGeom>
            <a:noFill/>
            <a:ln>
              <a:noFill/>
            </a:ln>
          </p:spPr>
          <p:txBody>
            <a:bodyPr spcFirstLastPara="1" wrap="square" lIns="29050" tIns="29050" rIns="29050" bIns="29050" anchor="ctr" anchorCtr="0">
              <a:noAutofit/>
            </a:bodyPr>
            <a:lstStyle/>
            <a:p>
              <a:pPr marL="0" marR="0" lvl="0" indent="0" algn="ctr" rtl="0">
                <a:lnSpc>
                  <a:spcPct val="90000"/>
                </a:lnSpc>
                <a:spcBef>
                  <a:spcPts val="0"/>
                </a:spcBef>
                <a:spcAft>
                  <a:spcPts val="0"/>
                </a:spcAft>
                <a:buClr>
                  <a:schemeClr val="lt1"/>
                </a:buClr>
                <a:buSzPts val="3500"/>
                <a:buFont typeface="Arial"/>
                <a:buNone/>
              </a:pPr>
              <a:r>
                <a:rPr lang="en-US" sz="3500" b="0" i="0" u="none" strike="noStrike" cap="none">
                  <a:solidFill>
                    <a:schemeClr val="dk1"/>
                  </a:solidFill>
                  <a:latin typeface="Arial"/>
                  <a:ea typeface="Arial"/>
                  <a:cs typeface="Arial"/>
                  <a:sym typeface="Arial"/>
                </a:rPr>
                <a:t>5</a:t>
              </a:r>
              <a:endParaRPr sz="3500" b="0" i="0" u="none" strike="noStrike" cap="none">
                <a:solidFill>
                  <a:schemeClr val="dk1"/>
                </a:solidFill>
                <a:latin typeface="Arial"/>
                <a:ea typeface="Arial"/>
                <a:cs typeface="Arial"/>
                <a:sym typeface="Arial"/>
              </a:endParaRPr>
            </a:p>
          </p:txBody>
        </p:sp>
        <p:sp>
          <p:nvSpPr>
            <p:cNvPr id="410" name="Google Shape;410;g16d95d2d534_1_222"/>
            <p:cNvSpPr/>
            <p:nvPr/>
          </p:nvSpPr>
          <p:spPr>
            <a:xfrm>
              <a:off x="7621952" y="1684247"/>
              <a:ext cx="1714677" cy="1965600"/>
            </a:xfrm>
            <a:prstGeom prst="upArrowCallout">
              <a:avLst>
                <a:gd name="adj1" fmla="val 50000"/>
                <a:gd name="adj2" fmla="val 20000"/>
                <a:gd name="adj3" fmla="val 20000"/>
                <a:gd name="adj4" fmla="val 100000"/>
              </a:avLst>
            </a:prstGeom>
            <a:solidFill>
              <a:schemeClr val="lt1">
                <a:alpha val="89411"/>
              </a:schemeClr>
            </a:solidFill>
            <a:ln w="12700" cap="flat" cmpd="sng">
              <a:solidFill>
                <a:schemeClr val="accent1">
                  <a:alpha val="89411"/>
                </a:schemeClr>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1" name="Google Shape;411;g16d95d2d534_1_222"/>
            <p:cNvSpPr txBox="1"/>
            <p:nvPr/>
          </p:nvSpPr>
          <p:spPr>
            <a:xfrm>
              <a:off x="7621952" y="2027182"/>
              <a:ext cx="1714677" cy="1622665"/>
            </a:xfrm>
            <a:prstGeom prst="rect">
              <a:avLst/>
            </a:prstGeom>
            <a:noFill/>
            <a:ln>
              <a:noFill/>
            </a:ln>
          </p:spPr>
          <p:txBody>
            <a:bodyPr spcFirstLastPara="1" wrap="square" lIns="135250" tIns="165100" rIns="135250" bIns="165100" anchor="t" anchorCtr="0">
              <a:no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Arial"/>
                  <a:ea typeface="Arial"/>
                  <a:cs typeface="Arial"/>
                  <a:sym typeface="Arial"/>
                </a:rPr>
                <a:t>5) Ask students to reflect on how knowing about grammatical concepts enhances reading and writing.</a:t>
              </a:r>
              <a:endParaRPr sz="1200" b="0" i="0" u="none" strike="noStrike" cap="none">
                <a:solidFill>
                  <a:schemeClr val="dk1"/>
                </a:solidFill>
                <a:latin typeface="Arial"/>
                <a:ea typeface="Arial"/>
                <a:cs typeface="Arial"/>
                <a:sym typeface="Arial"/>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g16d95d2d534_1_256"/>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Recommendation One</a:t>
            </a:r>
            <a:endParaRPr/>
          </a:p>
        </p:txBody>
      </p:sp>
      <p:graphicFrame>
        <p:nvGraphicFramePr>
          <p:cNvPr id="417" name="Google Shape;417;g16d95d2d534_1_256" descr="A figure providing a recommendation for teaching grammar"/>
          <p:cNvGraphicFramePr/>
          <p:nvPr/>
        </p:nvGraphicFramePr>
        <p:xfrm>
          <a:off x="2133600" y="1676400"/>
          <a:ext cx="3000000" cy="3000000"/>
        </p:xfrm>
        <a:graphic>
          <a:graphicData uri="http://schemas.openxmlformats.org/drawingml/2006/table">
            <a:tbl>
              <a:tblPr firstRow="1" bandRow="1">
                <a:noFill/>
                <a:tableStyleId>{2A15A359-4931-4FAC-AFAA-C3BEEE2C2390}</a:tableStyleId>
              </a:tblPr>
              <a:tblGrid>
                <a:gridCol w="2568050">
                  <a:extLst>
                    <a:ext uri="{9D8B030D-6E8A-4147-A177-3AD203B41FA5}">
                      <a16:colId xmlns:a16="http://schemas.microsoft.com/office/drawing/2014/main" val="20000"/>
                    </a:ext>
                  </a:extLst>
                </a:gridCol>
                <a:gridCol w="2568050">
                  <a:extLst>
                    <a:ext uri="{9D8B030D-6E8A-4147-A177-3AD203B41FA5}">
                      <a16:colId xmlns:a16="http://schemas.microsoft.com/office/drawing/2014/main" val="20001"/>
                    </a:ext>
                  </a:extLst>
                </a:gridCol>
                <a:gridCol w="2568050">
                  <a:extLst>
                    <a:ext uri="{9D8B030D-6E8A-4147-A177-3AD203B41FA5}">
                      <a16:colId xmlns:a16="http://schemas.microsoft.com/office/drawing/2014/main" val="20002"/>
                    </a:ext>
                  </a:extLst>
                </a:gridCol>
              </a:tblGrid>
              <a:tr h="37660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Recommendation</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Benefits</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Put in Practice</a:t>
                      </a:r>
                      <a:endParaRPr sz="1400" u="none" strike="noStrike" cap="none"/>
                    </a:p>
                  </a:txBody>
                  <a:tcPr marL="85600" marR="85600" marT="45725" marB="45725"/>
                </a:tc>
                <a:extLst>
                  <a:ext uri="{0D108BD9-81ED-4DB2-BD59-A6C34878D82A}">
                    <a16:rowId xmlns:a16="http://schemas.microsoft.com/office/drawing/2014/main" val="10000"/>
                  </a:ext>
                </a:extLst>
              </a:tr>
              <a:tr h="427160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Show students examples of grammatical concepts used in literature.</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Students see grammatical concepts used authentically.</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Students learn how they can apply concepts to their own works</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i="0" u="none" strike="noStrike" cap="none"/>
                        <a:t>Example of strong verb use in </a:t>
                      </a:r>
                      <a:r>
                        <a:rPr lang="en-US" sz="1800" i="1" u="none" strike="noStrike" cap="none"/>
                        <a:t>It’s Trevor Noah: Born a Crime. Stories from a South African Childhood. Adapted for Young Readers </a:t>
                      </a:r>
                      <a:r>
                        <a:rPr lang="en-US" sz="1800" i="0" u="none" strike="noStrike" cap="none"/>
                        <a:t>by Trevor Noah</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i="1" u="none" strike="noStrike" cap="none"/>
                    </a:p>
                    <a:p>
                      <a:pPr marL="0" marR="0" lvl="0" indent="0" algn="l" rtl="0">
                        <a:lnSpc>
                          <a:spcPct val="100000"/>
                        </a:lnSpc>
                        <a:spcBef>
                          <a:spcPts val="0"/>
                        </a:spcBef>
                        <a:spcAft>
                          <a:spcPts val="0"/>
                        </a:spcAft>
                        <a:buClr>
                          <a:srgbClr val="000000"/>
                        </a:buClr>
                        <a:buSzPts val="1800"/>
                        <a:buFont typeface="Arial"/>
                        <a:buNone/>
                      </a:pPr>
                      <a:r>
                        <a:rPr lang="en-US" sz="1800" u="none" strike="noStrike" cap="none"/>
                        <a:t>“When the colonial armies invaded, the Zulu </a:t>
                      </a:r>
                      <a:r>
                        <a:rPr lang="en-US" sz="1800" b="1" u="none" strike="noStrike" cap="none"/>
                        <a:t>charged</a:t>
                      </a:r>
                      <a:r>
                        <a:rPr lang="en-US" sz="1800" u="none" strike="noStrike" cap="none"/>
                        <a:t> into battle with nothing but spears and shields against men with guns.”</a:t>
                      </a:r>
                      <a:endParaRPr sz="1800" i="0" u="none" strike="noStrike" cap="none"/>
                    </a:p>
                  </a:txBody>
                  <a:tcPr marL="85600" marR="8560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g16d95d2d534_1_19"/>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Agenda</a:t>
            </a:r>
            <a:endParaRPr/>
          </a:p>
        </p:txBody>
      </p:sp>
      <p:sp>
        <p:nvSpPr>
          <p:cNvPr id="154" name="Google Shape;154;g16d95d2d534_1_19" descr="Presentation agenda"/>
          <p:cNvSpPr txBox="1">
            <a:spLocks noGrp="1"/>
          </p:cNvSpPr>
          <p:nvPr>
            <p:ph type="body" idx="1"/>
          </p:nvPr>
        </p:nvSpPr>
        <p:spPr>
          <a:xfrm>
            <a:off x="838212" y="1578071"/>
            <a:ext cx="9753600" cy="46746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Fast write</a:t>
            </a:r>
            <a:endParaRPr/>
          </a:p>
          <a:p>
            <a:pPr marL="228600" lvl="0" indent="-228600" algn="l" rtl="0">
              <a:lnSpc>
                <a:spcPct val="90000"/>
              </a:lnSpc>
              <a:spcBef>
                <a:spcPts val="1000"/>
              </a:spcBef>
              <a:spcAft>
                <a:spcPts val="0"/>
              </a:spcAft>
              <a:buClr>
                <a:schemeClr val="dk1"/>
              </a:buClr>
              <a:buSzPts val="2800"/>
              <a:buChar char="•"/>
            </a:pPr>
            <a:r>
              <a:rPr lang="en-US"/>
              <a:t>Concerns with grammar instruction</a:t>
            </a:r>
            <a:endParaRPr/>
          </a:p>
          <a:p>
            <a:pPr marL="228600" lvl="0" indent="-228600" algn="l" rtl="0">
              <a:lnSpc>
                <a:spcPct val="90000"/>
              </a:lnSpc>
              <a:spcBef>
                <a:spcPts val="1000"/>
              </a:spcBef>
              <a:spcAft>
                <a:spcPts val="0"/>
              </a:spcAft>
              <a:buClr>
                <a:schemeClr val="dk1"/>
              </a:buClr>
              <a:buSzPts val="2800"/>
              <a:buChar char="•"/>
            </a:pPr>
            <a:r>
              <a:rPr lang="en-US"/>
              <a:t>Connections to literature and metacognition</a:t>
            </a:r>
            <a:endParaRPr/>
          </a:p>
          <a:p>
            <a:pPr marL="228600" lvl="0" indent="-228600" algn="l" rtl="0">
              <a:lnSpc>
                <a:spcPct val="90000"/>
              </a:lnSpc>
              <a:spcBef>
                <a:spcPts val="1000"/>
              </a:spcBef>
              <a:spcAft>
                <a:spcPts val="0"/>
              </a:spcAft>
              <a:buClr>
                <a:schemeClr val="dk1"/>
              </a:buClr>
              <a:buSzPts val="2800"/>
              <a:buChar char="•"/>
            </a:pPr>
            <a:r>
              <a:rPr lang="en-US"/>
              <a:t>The toolkit metaphor</a:t>
            </a:r>
            <a:endParaRPr/>
          </a:p>
          <a:p>
            <a:pPr marL="228600" lvl="0" indent="-228600" algn="l" rtl="0">
              <a:lnSpc>
                <a:spcPct val="90000"/>
              </a:lnSpc>
              <a:spcBef>
                <a:spcPts val="1000"/>
              </a:spcBef>
              <a:spcAft>
                <a:spcPts val="0"/>
              </a:spcAft>
              <a:buClr>
                <a:schemeClr val="dk1"/>
              </a:buClr>
              <a:buSzPts val="2800"/>
              <a:buChar char="•"/>
            </a:pPr>
            <a:r>
              <a:rPr lang="en-US"/>
              <a:t>Grammar in </a:t>
            </a:r>
            <a:r>
              <a:rPr lang="en-US" i="1"/>
              <a:t>Hamilton</a:t>
            </a:r>
            <a:r>
              <a:rPr lang="en-US"/>
              <a:t>!</a:t>
            </a:r>
            <a:endParaRPr/>
          </a:p>
          <a:p>
            <a:pPr marL="228600" lvl="0" indent="-228600" algn="l" rtl="0">
              <a:lnSpc>
                <a:spcPct val="90000"/>
              </a:lnSpc>
              <a:spcBef>
                <a:spcPts val="1000"/>
              </a:spcBef>
              <a:spcAft>
                <a:spcPts val="0"/>
              </a:spcAft>
              <a:buClr>
                <a:schemeClr val="dk1"/>
              </a:buClr>
              <a:buSzPts val="2800"/>
              <a:buChar char="•"/>
            </a:pPr>
            <a:r>
              <a:rPr lang="en-US"/>
              <a:t>Five key recommendations</a:t>
            </a:r>
            <a:endParaRPr/>
          </a:p>
          <a:p>
            <a:pPr marL="228600" lvl="0" indent="-228600" algn="l" rtl="0">
              <a:lnSpc>
                <a:spcPct val="90000"/>
              </a:lnSpc>
              <a:spcBef>
                <a:spcPts val="1000"/>
              </a:spcBef>
              <a:spcAft>
                <a:spcPts val="0"/>
              </a:spcAft>
              <a:buClr>
                <a:schemeClr val="dk1"/>
              </a:buClr>
              <a:buSzPts val="2800"/>
              <a:buChar char="•"/>
            </a:pPr>
            <a:r>
              <a:rPr lang="en-US"/>
              <a:t>Mentor text activities</a:t>
            </a:r>
            <a:endParaRPr/>
          </a:p>
          <a:p>
            <a:pPr marL="228600" lvl="0" indent="-228600" algn="l" rtl="0">
              <a:lnSpc>
                <a:spcPct val="90000"/>
              </a:lnSpc>
              <a:spcBef>
                <a:spcPts val="1000"/>
              </a:spcBef>
              <a:spcAft>
                <a:spcPts val="0"/>
              </a:spcAft>
              <a:buClr>
                <a:schemeClr val="dk1"/>
              </a:buClr>
              <a:buSzPts val="2800"/>
              <a:buChar char="•"/>
            </a:pPr>
            <a:r>
              <a:rPr lang="en-US"/>
              <a:t>Reflection question</a:t>
            </a:r>
            <a:endParaRPr/>
          </a:p>
          <a:p>
            <a:pPr marL="228600" lvl="0" indent="-228600" algn="l" rtl="0">
              <a:lnSpc>
                <a:spcPct val="90000"/>
              </a:lnSpc>
              <a:spcBef>
                <a:spcPts val="1000"/>
              </a:spcBef>
              <a:spcAft>
                <a:spcPts val="0"/>
              </a:spcAft>
              <a:buClr>
                <a:schemeClr val="dk1"/>
              </a:buClr>
              <a:buSzPts val="2800"/>
              <a:buChar char="•"/>
            </a:pPr>
            <a:r>
              <a:rPr lang="en-US"/>
              <a:t>Closing points</a:t>
            </a:r>
            <a:endParaRPr/>
          </a:p>
          <a:p>
            <a:pPr marL="228600" lvl="0" indent="-64135"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g16d95d2d534_1_261"/>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Recommendation Two</a:t>
            </a:r>
            <a:endParaRPr/>
          </a:p>
        </p:txBody>
      </p:sp>
      <p:graphicFrame>
        <p:nvGraphicFramePr>
          <p:cNvPr id="423" name="Google Shape;423;g16d95d2d534_1_261" descr="A figure providing a recommendation for teaching grammar"/>
          <p:cNvGraphicFramePr/>
          <p:nvPr/>
        </p:nvGraphicFramePr>
        <p:xfrm>
          <a:off x="2023950" y="1567510"/>
          <a:ext cx="3000000" cy="3000000"/>
        </p:xfrm>
        <a:graphic>
          <a:graphicData uri="http://schemas.openxmlformats.org/drawingml/2006/table">
            <a:tbl>
              <a:tblPr firstRow="1" bandRow="1">
                <a:noFill/>
                <a:tableStyleId>{2A15A359-4931-4FAC-AFAA-C3BEEE2C2390}</a:tableStyleId>
              </a:tblPr>
              <a:tblGrid>
                <a:gridCol w="2568050">
                  <a:extLst>
                    <a:ext uri="{9D8B030D-6E8A-4147-A177-3AD203B41FA5}">
                      <a16:colId xmlns:a16="http://schemas.microsoft.com/office/drawing/2014/main" val="20000"/>
                    </a:ext>
                  </a:extLst>
                </a:gridCol>
                <a:gridCol w="2568050">
                  <a:extLst>
                    <a:ext uri="{9D8B030D-6E8A-4147-A177-3AD203B41FA5}">
                      <a16:colId xmlns:a16="http://schemas.microsoft.com/office/drawing/2014/main" val="20001"/>
                    </a:ext>
                  </a:extLst>
                </a:gridCol>
                <a:gridCol w="2568050">
                  <a:extLst>
                    <a:ext uri="{9D8B030D-6E8A-4147-A177-3AD203B41FA5}">
                      <a16:colId xmlns:a16="http://schemas.microsoft.com/office/drawing/2014/main" val="20002"/>
                    </a:ext>
                  </a:extLst>
                </a:gridCol>
              </a:tblGrid>
              <a:tr h="22860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Recommendation</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Benefits</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Put in Practice</a:t>
                      </a:r>
                      <a:endParaRPr sz="1400" u="none" strike="noStrike" cap="none"/>
                    </a:p>
                  </a:txBody>
                  <a:tcPr marL="85600" marR="85600" marT="45725" marB="45725"/>
                </a:tc>
                <a:extLst>
                  <a:ext uri="{0D108BD9-81ED-4DB2-BD59-A6C34878D82A}">
                    <a16:rowId xmlns:a16="http://schemas.microsoft.com/office/drawing/2014/main" val="10000"/>
                  </a:ext>
                </a:extLst>
              </a:tr>
              <a:tr h="441165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solidFill>
                            <a:schemeClr val="dk1"/>
                          </a:solidFill>
                          <a:latin typeface="Arial"/>
                          <a:ea typeface="Arial"/>
                          <a:cs typeface="Arial"/>
                          <a:sym typeface="Arial"/>
                        </a:rPr>
                        <a:t>Discuss how the authors of those literary works use grammatical concepts as “tools” to enhance their writing.</a:t>
                      </a: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Increased metacognition</a:t>
                      </a: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Discussion of the purposeful use of grammar</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600"/>
                        <a:buFont typeface="Arial"/>
                        <a:buNone/>
                      </a:pPr>
                      <a:r>
                        <a:rPr lang="en-US" sz="1600" i="0" u="none" strike="noStrike" cap="none"/>
                        <a:t>Activity: Ask students to reflect on what information the grammatical concept provides and why the author may have chosen to use it</a:t>
                      </a:r>
                      <a:endParaRPr sz="1600" i="0" u="none" strike="noStrike" cap="none"/>
                    </a:p>
                    <a:p>
                      <a:pPr marL="0" marR="0" lvl="0" indent="0" algn="l" rtl="0">
                        <a:lnSpc>
                          <a:spcPct val="100000"/>
                        </a:lnSpc>
                        <a:spcBef>
                          <a:spcPts val="0"/>
                        </a:spcBef>
                        <a:spcAft>
                          <a:spcPts val="0"/>
                        </a:spcAft>
                        <a:buClr>
                          <a:srgbClr val="000000"/>
                        </a:buClr>
                        <a:buSzPts val="1600"/>
                        <a:buFont typeface="Arial"/>
                        <a:buNone/>
                      </a:pPr>
                      <a:endParaRPr sz="1600" i="0" u="none" strike="noStrike" cap="none"/>
                    </a:p>
                    <a:p>
                      <a:pPr marL="0" marR="0" lvl="0" indent="0" algn="l" rtl="0">
                        <a:lnSpc>
                          <a:spcPct val="100000"/>
                        </a:lnSpc>
                        <a:spcBef>
                          <a:spcPts val="0"/>
                        </a:spcBef>
                        <a:spcAft>
                          <a:spcPts val="0"/>
                        </a:spcAft>
                        <a:buClr>
                          <a:srgbClr val="000000"/>
                        </a:buClr>
                        <a:buSzPts val="1600"/>
                        <a:buFont typeface="Arial"/>
                        <a:buNone/>
                      </a:pPr>
                      <a:r>
                        <a:rPr lang="en-US" sz="1600" i="0" u="none" strike="noStrike" cap="none"/>
                        <a:t>Example of a subordinate clause from </a:t>
                      </a:r>
                      <a:r>
                        <a:rPr lang="en-US" sz="1600" i="1" u="none" strike="noStrike" cap="none"/>
                        <a:t>The City of Ember </a:t>
                      </a:r>
                      <a:r>
                        <a:rPr lang="en-US" sz="1600" i="0" u="none" strike="noStrike" cap="none"/>
                        <a:t>by Jeanne DuPrau:</a:t>
                      </a:r>
                      <a:endParaRPr sz="1600" i="1" u="none" strike="noStrike" cap="none"/>
                    </a:p>
                    <a:p>
                      <a:pPr marL="0" marR="0" lvl="0" indent="0" algn="l" rtl="0">
                        <a:lnSpc>
                          <a:spcPct val="100000"/>
                        </a:lnSpc>
                        <a:spcBef>
                          <a:spcPts val="0"/>
                        </a:spcBef>
                        <a:spcAft>
                          <a:spcPts val="0"/>
                        </a:spcAft>
                        <a:buClr>
                          <a:srgbClr val="000000"/>
                        </a:buClr>
                        <a:buSzPts val="1600"/>
                        <a:buFont typeface="Arial"/>
                        <a:buNone/>
                      </a:pPr>
                      <a:endParaRPr sz="1600" i="1" u="none" strike="noStrike" cap="none"/>
                    </a:p>
                    <a:p>
                      <a:pPr marL="0" marR="0" lvl="0" indent="0" algn="l" rtl="0">
                        <a:lnSpc>
                          <a:spcPct val="100000"/>
                        </a:lnSpc>
                        <a:spcBef>
                          <a:spcPts val="0"/>
                        </a:spcBef>
                        <a:spcAft>
                          <a:spcPts val="0"/>
                        </a:spcAft>
                        <a:buClr>
                          <a:srgbClr val="000000"/>
                        </a:buClr>
                        <a:buSzPts val="1600"/>
                        <a:buFont typeface="Arial"/>
                        <a:buNone/>
                      </a:pPr>
                      <a:r>
                        <a:rPr lang="en-US" sz="1600" b="1" u="none" strike="noStrike" cap="none"/>
                        <a:t>“When Lina went to work the next morning, </a:t>
                      </a:r>
                      <a:r>
                        <a:rPr lang="en-US" sz="1600" b="0" u="none" strike="noStrike" cap="none"/>
                        <a:t>the street was oddly silent.”</a:t>
                      </a:r>
                      <a:endParaRPr sz="1600" u="none" strike="noStrike" cap="none"/>
                    </a:p>
                    <a:p>
                      <a:pPr marL="0" marR="0" lvl="0" indent="0" algn="l" rtl="0">
                        <a:lnSpc>
                          <a:spcPct val="100000"/>
                        </a:lnSpc>
                        <a:spcBef>
                          <a:spcPts val="0"/>
                        </a:spcBef>
                        <a:spcAft>
                          <a:spcPts val="0"/>
                        </a:spcAft>
                        <a:buClr>
                          <a:srgbClr val="000000"/>
                        </a:buClr>
                        <a:buSzPts val="1800"/>
                        <a:buFont typeface="Arial"/>
                        <a:buNone/>
                      </a:pPr>
                      <a:endParaRPr sz="1800" i="1" u="none" strike="noStrike" cap="none"/>
                    </a:p>
                    <a:p>
                      <a:pPr marL="0" marR="0" lvl="0" indent="0" algn="l" rtl="0">
                        <a:lnSpc>
                          <a:spcPct val="100000"/>
                        </a:lnSpc>
                        <a:spcBef>
                          <a:spcPts val="0"/>
                        </a:spcBef>
                        <a:spcAft>
                          <a:spcPts val="0"/>
                        </a:spcAft>
                        <a:buClr>
                          <a:srgbClr val="000000"/>
                        </a:buClr>
                        <a:buSzPts val="1800"/>
                        <a:buFont typeface="Arial"/>
                        <a:buNone/>
                      </a:pPr>
                      <a:endParaRPr sz="1800" i="0" u="none" strike="noStrike" cap="none"/>
                    </a:p>
                    <a:p>
                      <a:pPr marL="0" marR="0" lvl="0" indent="0" algn="l" rtl="0">
                        <a:lnSpc>
                          <a:spcPct val="100000"/>
                        </a:lnSpc>
                        <a:spcBef>
                          <a:spcPts val="0"/>
                        </a:spcBef>
                        <a:spcAft>
                          <a:spcPts val="0"/>
                        </a:spcAft>
                        <a:buClr>
                          <a:srgbClr val="000000"/>
                        </a:buClr>
                        <a:buSzPts val="1800"/>
                        <a:buFont typeface="Arial"/>
                        <a:buNone/>
                      </a:pPr>
                      <a:r>
                        <a:rPr lang="en-US" sz="1800" i="0" u="none" strike="noStrike" cap="none"/>
                        <a:t> </a:t>
                      </a:r>
                      <a:endParaRPr sz="1400" u="none" strike="noStrike" cap="none"/>
                    </a:p>
                  </a:txBody>
                  <a:tcPr marL="85600" marR="8560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g16d95d2d534_1_266"/>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Recommendation Three</a:t>
            </a:r>
            <a:endParaRPr/>
          </a:p>
        </p:txBody>
      </p:sp>
      <p:graphicFrame>
        <p:nvGraphicFramePr>
          <p:cNvPr id="429" name="Google Shape;429;g16d95d2d534_1_266" descr="A figure providing a recommendation for teaching grammar"/>
          <p:cNvGraphicFramePr/>
          <p:nvPr/>
        </p:nvGraphicFramePr>
        <p:xfrm>
          <a:off x="2133600" y="1604682"/>
          <a:ext cx="3000000" cy="3000000"/>
        </p:xfrm>
        <a:graphic>
          <a:graphicData uri="http://schemas.openxmlformats.org/drawingml/2006/table">
            <a:tbl>
              <a:tblPr firstRow="1" bandRow="1">
                <a:noFill/>
                <a:tableStyleId>{2A15A359-4931-4FAC-AFAA-C3BEEE2C2390}</a:tableStyleId>
              </a:tblPr>
              <a:tblGrid>
                <a:gridCol w="2568050">
                  <a:extLst>
                    <a:ext uri="{9D8B030D-6E8A-4147-A177-3AD203B41FA5}">
                      <a16:colId xmlns:a16="http://schemas.microsoft.com/office/drawing/2014/main" val="20000"/>
                    </a:ext>
                  </a:extLst>
                </a:gridCol>
                <a:gridCol w="2568050">
                  <a:extLst>
                    <a:ext uri="{9D8B030D-6E8A-4147-A177-3AD203B41FA5}">
                      <a16:colId xmlns:a16="http://schemas.microsoft.com/office/drawing/2014/main" val="20001"/>
                    </a:ext>
                  </a:extLst>
                </a:gridCol>
                <a:gridCol w="2568050">
                  <a:extLst>
                    <a:ext uri="{9D8B030D-6E8A-4147-A177-3AD203B41FA5}">
                      <a16:colId xmlns:a16="http://schemas.microsoft.com/office/drawing/2014/main" val="20002"/>
                    </a:ext>
                  </a:extLst>
                </a:gridCol>
              </a:tblGrid>
              <a:tr h="38895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Recommendation</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Benefits</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Put in Practice</a:t>
                      </a:r>
                      <a:endParaRPr sz="1400" u="none" strike="noStrike" cap="none"/>
                    </a:p>
                  </a:txBody>
                  <a:tcPr marL="85600" marR="85600" marT="45725" marB="45725"/>
                </a:tc>
                <a:extLst>
                  <a:ext uri="{0D108BD9-81ED-4DB2-BD59-A6C34878D82A}">
                    <a16:rowId xmlns:a16="http://schemas.microsoft.com/office/drawing/2014/main" val="10000"/>
                  </a:ext>
                </a:extLst>
              </a:tr>
              <a:tr h="441165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solidFill>
                            <a:schemeClr val="dk1"/>
                          </a:solidFill>
                          <a:latin typeface="Arial"/>
                          <a:ea typeface="Arial"/>
                          <a:cs typeface="Arial"/>
                          <a:sym typeface="Arial"/>
                        </a:rPr>
                        <a:t>Discuss how the literary works would look if those grammatical concepts were not used.</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Further illustrates the importance of these concepts to the texts in which they’re used</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Helps students see grammatical concepts as important tools rather than terms to memorize</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600"/>
                        <a:buFont typeface="Arial"/>
                        <a:buNone/>
                      </a:pPr>
                      <a:r>
                        <a:rPr lang="en-US" sz="1600" b="0" u="none" strike="noStrike" cap="none">
                          <a:solidFill>
                            <a:schemeClr val="dk1"/>
                          </a:solidFill>
                          <a:latin typeface="Arial"/>
                          <a:ea typeface="Arial"/>
                          <a:cs typeface="Arial"/>
                          <a:sym typeface="Arial"/>
                        </a:rPr>
                        <a:t>“She played it salsa for her mother and father, </a:t>
                      </a:r>
                      <a:r>
                        <a:rPr lang="en-US" sz="1600" b="1" u="none" strike="noStrike" cap="none">
                          <a:solidFill>
                            <a:schemeClr val="dk1"/>
                          </a:solidFill>
                          <a:latin typeface="Arial"/>
                          <a:ea typeface="Arial"/>
                          <a:cs typeface="Arial"/>
                          <a:sym typeface="Arial"/>
                        </a:rPr>
                        <a:t>who had left their homeland</a:t>
                      </a:r>
                      <a:r>
                        <a:rPr lang="en-US" sz="1600" b="0" u="none" strike="noStrike" cap="none">
                          <a:solidFill>
                            <a:schemeClr val="dk1"/>
                          </a:solidFill>
                          <a:latin typeface="Arial"/>
                          <a:ea typeface="Arial"/>
                          <a:cs typeface="Arial"/>
                          <a:sym typeface="Arial"/>
                        </a:rPr>
                        <a:t>..” from </a:t>
                      </a:r>
                      <a:r>
                        <a:rPr lang="en-US" sz="1600" b="0" i="1" u="none" strike="noStrike" cap="none">
                          <a:solidFill>
                            <a:schemeClr val="dk1"/>
                          </a:solidFill>
                          <a:latin typeface="Arial"/>
                          <a:ea typeface="Arial"/>
                          <a:cs typeface="Arial"/>
                          <a:sym typeface="Arial"/>
                        </a:rPr>
                        <a:t>Refugee </a:t>
                      </a:r>
                      <a:r>
                        <a:rPr lang="en-US" sz="1600" b="0" i="0" u="none" strike="noStrike" cap="none">
                          <a:solidFill>
                            <a:schemeClr val="dk1"/>
                          </a:solidFill>
                          <a:latin typeface="Arial"/>
                          <a:ea typeface="Arial"/>
                          <a:cs typeface="Arial"/>
                          <a:sym typeface="Arial"/>
                        </a:rPr>
                        <a:t>by Alan Gratz</a:t>
                      </a:r>
                      <a:endParaRPr sz="1600" b="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vs</a:t>
                      </a:r>
                      <a:endParaRPr sz="1600" b="0" i="0" u="none" strike="noStrike" cap="none">
                        <a:solidFill>
                          <a:schemeClr val="dk1"/>
                        </a:solidFill>
                      </a:endParaRPr>
                    </a:p>
                    <a:p>
                      <a:pPr marL="0" marR="0" lvl="0" indent="0" algn="l" rtl="0">
                        <a:lnSpc>
                          <a:spcPct val="100000"/>
                        </a:lnSpc>
                        <a:spcBef>
                          <a:spcPts val="0"/>
                        </a:spcBef>
                        <a:spcAft>
                          <a:spcPts val="0"/>
                        </a:spcAft>
                        <a:buClr>
                          <a:schemeClr val="dk1"/>
                        </a:buClr>
                        <a:buSzPts val="1600"/>
                        <a:buFont typeface="Arial"/>
                        <a:buNone/>
                      </a:pPr>
                      <a:endParaRPr sz="1600" i="0" u="none" strike="noStrike" cap="none"/>
                    </a:p>
                    <a:p>
                      <a:pPr marL="0" marR="0" lvl="0" indent="0" algn="l" rtl="0">
                        <a:lnSpc>
                          <a:spcPct val="100000"/>
                        </a:lnSpc>
                        <a:spcBef>
                          <a:spcPts val="0"/>
                        </a:spcBef>
                        <a:spcAft>
                          <a:spcPts val="0"/>
                        </a:spcAft>
                        <a:buClr>
                          <a:schemeClr val="dk1"/>
                        </a:buClr>
                        <a:buSzPts val="1600"/>
                        <a:buFont typeface="Arial"/>
                        <a:buNone/>
                      </a:pPr>
                      <a:r>
                        <a:rPr lang="en-US" sz="1600" u="none" strike="noStrike" cap="none">
                          <a:solidFill>
                            <a:schemeClr val="dk1"/>
                          </a:solidFill>
                          <a:latin typeface="Arial"/>
                          <a:ea typeface="Arial"/>
                          <a:cs typeface="Arial"/>
                          <a:sym typeface="Arial"/>
                        </a:rPr>
                        <a:t>“She played it salsa for her mother and father…”</a:t>
                      </a:r>
                      <a:endParaRPr sz="1400" u="none" strike="noStrike" cap="none"/>
                    </a:p>
                    <a:p>
                      <a:pPr marL="0" marR="0" lvl="0" indent="0" algn="l" rtl="0">
                        <a:lnSpc>
                          <a:spcPct val="100000"/>
                        </a:lnSpc>
                        <a:spcBef>
                          <a:spcPts val="0"/>
                        </a:spcBef>
                        <a:spcAft>
                          <a:spcPts val="0"/>
                        </a:spcAft>
                        <a:buClr>
                          <a:schemeClr val="dk1"/>
                        </a:buClr>
                        <a:buSzPts val="1600"/>
                        <a:buFont typeface="Arial"/>
                        <a:buNone/>
                      </a:pPr>
                      <a:endParaRPr sz="1600" i="0" u="none" strike="noStrike" cap="none"/>
                    </a:p>
                    <a:p>
                      <a:pPr marL="0" marR="0" lvl="0" indent="0" algn="l" rtl="0">
                        <a:lnSpc>
                          <a:spcPct val="100000"/>
                        </a:lnSpc>
                        <a:spcBef>
                          <a:spcPts val="0"/>
                        </a:spcBef>
                        <a:spcAft>
                          <a:spcPts val="0"/>
                        </a:spcAft>
                        <a:buClr>
                          <a:schemeClr val="dk1"/>
                        </a:buClr>
                        <a:buSzPts val="1600"/>
                        <a:buFont typeface="Arial"/>
                        <a:buNone/>
                      </a:pPr>
                      <a:r>
                        <a:rPr lang="en-US" sz="1600" i="0" u="none" strike="noStrike" cap="none"/>
                        <a:t>Follow up-question: </a:t>
                      </a:r>
                      <a:r>
                        <a:rPr lang="en-US" sz="1600" u="none" strike="noStrike" cap="none"/>
                        <a:t>What did the relative clause add to the original sentence?</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txBody>
                  <a:tcPr marL="85600" marR="8560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g16d95d2d534_1_271"/>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Recommendation Four</a:t>
            </a:r>
            <a:endParaRPr/>
          </a:p>
        </p:txBody>
      </p:sp>
      <p:graphicFrame>
        <p:nvGraphicFramePr>
          <p:cNvPr id="435" name="Google Shape;435;g16d95d2d534_1_271" descr="A figure providing a recommendation for teaching grammar"/>
          <p:cNvGraphicFramePr/>
          <p:nvPr/>
        </p:nvGraphicFramePr>
        <p:xfrm>
          <a:off x="2008710" y="1528482"/>
          <a:ext cx="3000000" cy="3000000"/>
        </p:xfrm>
        <a:graphic>
          <a:graphicData uri="http://schemas.openxmlformats.org/drawingml/2006/table">
            <a:tbl>
              <a:tblPr firstRow="1" bandRow="1">
                <a:noFill/>
                <a:tableStyleId>{2A15A359-4931-4FAC-AFAA-C3BEEE2C2390}</a:tableStyleId>
              </a:tblPr>
              <a:tblGrid>
                <a:gridCol w="2568050">
                  <a:extLst>
                    <a:ext uri="{9D8B030D-6E8A-4147-A177-3AD203B41FA5}">
                      <a16:colId xmlns:a16="http://schemas.microsoft.com/office/drawing/2014/main" val="20000"/>
                    </a:ext>
                  </a:extLst>
                </a:gridCol>
                <a:gridCol w="2568050">
                  <a:extLst>
                    <a:ext uri="{9D8B030D-6E8A-4147-A177-3AD203B41FA5}">
                      <a16:colId xmlns:a16="http://schemas.microsoft.com/office/drawing/2014/main" val="20001"/>
                    </a:ext>
                  </a:extLst>
                </a:gridCol>
                <a:gridCol w="2568050">
                  <a:extLst>
                    <a:ext uri="{9D8B030D-6E8A-4147-A177-3AD203B41FA5}">
                      <a16:colId xmlns:a16="http://schemas.microsoft.com/office/drawing/2014/main" val="20002"/>
                    </a:ext>
                  </a:extLst>
                </a:gridCol>
              </a:tblGrid>
              <a:tr h="74835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Recommendation</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Benefits</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Put in Practice</a:t>
                      </a:r>
                      <a:endParaRPr sz="1400" u="none" strike="noStrike" cap="none"/>
                    </a:p>
                  </a:txBody>
                  <a:tcPr marL="85600" marR="85600" marT="45725" marB="45725"/>
                </a:tc>
                <a:extLst>
                  <a:ext uri="{0D108BD9-81ED-4DB2-BD59-A6C34878D82A}">
                    <a16:rowId xmlns:a16="http://schemas.microsoft.com/office/drawing/2014/main" val="10000"/>
                  </a:ext>
                </a:extLst>
              </a:tr>
              <a:tr h="4128450">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solidFill>
                            <a:schemeClr val="dk1"/>
                          </a:solidFill>
                          <a:latin typeface="Arial"/>
                          <a:ea typeface="Arial"/>
                          <a:cs typeface="Arial"/>
                          <a:sym typeface="Arial"/>
                        </a:rPr>
                        <a:t>Ask students to use specific grammatical concepts in their own writing.</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Requires students to take ownership </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Relates to gradual release of responsibility (Pearson &amp; Gallagher, 1983)</a:t>
                      </a:r>
                      <a:endParaRPr sz="1400" u="none" strike="noStrike" cap="none"/>
                    </a:p>
                    <a:p>
                      <a:pPr marL="0" marR="0" lvl="0" indent="0" algn="l" rtl="0">
                        <a:lnSpc>
                          <a:spcPct val="100000"/>
                        </a:lnSpc>
                        <a:spcBef>
                          <a:spcPts val="0"/>
                        </a:spcBef>
                        <a:spcAft>
                          <a:spcPts val="0"/>
                        </a:spcAft>
                        <a:buClr>
                          <a:srgbClr val="000000"/>
                        </a:buClr>
                        <a:buSzPts val="1800"/>
                        <a:buFont typeface="Arial"/>
                        <a:buNone/>
                      </a:pP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None/>
                      </a:pPr>
                      <a:r>
                        <a:rPr lang="en-US" sz="1800" u="none" strike="noStrike" cap="none"/>
                        <a:t>Student work example in the following slide</a:t>
                      </a:r>
                      <a:endParaRPr sz="1400" u="none" strike="noStrike" cap="none"/>
                    </a:p>
                  </a:txBody>
                  <a:tcPr marL="85600" marR="8560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g16d95d2d534_1_276"/>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Student Example Using Prepositional Phrases</a:t>
            </a:r>
            <a:endParaRPr/>
          </a:p>
        </p:txBody>
      </p:sp>
      <p:sp>
        <p:nvSpPr>
          <p:cNvPr id="441" name="Google Shape;441;g16d95d2d534_1_276" descr="An example of student writing that uses prepositional phrases"/>
          <p:cNvSpPr/>
          <p:nvPr/>
        </p:nvSpPr>
        <p:spPr>
          <a:xfrm>
            <a:off x="1874622" y="1733345"/>
            <a:ext cx="7388648" cy="4443618"/>
          </a:xfrm>
          <a:prstGeom prst="rect">
            <a:avLst/>
          </a:prstGeom>
          <a:solidFill>
            <a:schemeClr val="accent1"/>
          </a:solidFill>
          <a:ln w="12700" cap="flat" cmpd="sng">
            <a:solidFill>
              <a:srgbClr val="00438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2" name="Google Shape;442;g16d95d2d534_1_276"/>
          <p:cNvSpPr txBox="1"/>
          <p:nvPr/>
        </p:nvSpPr>
        <p:spPr>
          <a:xfrm>
            <a:off x="2743200" y="2438401"/>
            <a:ext cx="6320100" cy="381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lt1"/>
              </a:buClr>
              <a:buSzPts val="3200"/>
              <a:buFont typeface="Arial"/>
              <a:buNone/>
            </a:pPr>
            <a:r>
              <a:rPr lang="en-US" sz="3200" b="0" i="0" u="none" strike="noStrike" cap="none">
                <a:solidFill>
                  <a:schemeClr val="lt1"/>
                </a:solidFill>
                <a:latin typeface="Arial"/>
                <a:ea typeface="Arial"/>
                <a:cs typeface="Arial"/>
                <a:sym typeface="Arial"/>
              </a:rPr>
              <a:t>Tyrone ran </a:t>
            </a:r>
            <a:r>
              <a:rPr lang="en-US" sz="3200" b="1" i="0" u="none" strike="noStrike" cap="none">
                <a:solidFill>
                  <a:schemeClr val="lt1"/>
                </a:solidFill>
                <a:latin typeface="Arial"/>
                <a:ea typeface="Arial"/>
                <a:cs typeface="Arial"/>
                <a:sym typeface="Arial"/>
              </a:rPr>
              <a:t>to the window</a:t>
            </a:r>
            <a:r>
              <a:rPr lang="en-US" sz="3200" b="0" i="0" u="none" strike="noStrike" cap="none">
                <a:solidFill>
                  <a:schemeClr val="lt1"/>
                </a:solidFill>
                <a:latin typeface="Arial"/>
                <a:ea typeface="Arial"/>
                <a:cs typeface="Arial"/>
                <a:sym typeface="Arial"/>
              </a:rPr>
              <a:t>. He decided he had to get out of there </a:t>
            </a:r>
            <a:r>
              <a:rPr lang="en-US" sz="3200" b="1" i="0" u="none" strike="noStrike" cap="none">
                <a:solidFill>
                  <a:schemeClr val="lt1"/>
                </a:solidFill>
                <a:latin typeface="Arial"/>
                <a:ea typeface="Arial"/>
                <a:cs typeface="Arial"/>
                <a:sym typeface="Arial"/>
              </a:rPr>
              <a:t>past that huge gate</a:t>
            </a:r>
            <a:r>
              <a:rPr lang="en-US" sz="3200" b="0" i="0" u="none" strike="noStrike" cap="none">
                <a:solidFill>
                  <a:schemeClr val="lt1"/>
                </a:solidFill>
                <a:latin typeface="Arial"/>
                <a:ea typeface="Arial"/>
                <a:cs typeface="Arial"/>
                <a:sym typeface="Arial"/>
              </a:rPr>
              <a:t>. </a:t>
            </a:r>
            <a:r>
              <a:rPr lang="en-US" sz="3200" b="1" i="0" u="none" strike="noStrike" cap="none">
                <a:solidFill>
                  <a:schemeClr val="lt1"/>
                </a:solidFill>
                <a:latin typeface="Arial"/>
                <a:ea typeface="Arial"/>
                <a:cs typeface="Arial"/>
                <a:sym typeface="Arial"/>
              </a:rPr>
              <a:t>Through the window</a:t>
            </a:r>
            <a:r>
              <a:rPr lang="en-US" sz="3200" b="0" i="0" u="none" strike="noStrike" cap="none">
                <a:solidFill>
                  <a:schemeClr val="lt1"/>
                </a:solidFill>
                <a:latin typeface="Arial"/>
                <a:ea typeface="Arial"/>
                <a:cs typeface="Arial"/>
                <a:sym typeface="Arial"/>
              </a:rPr>
              <a:t>, Tyrone climbed. He knew the bad guys were still there </a:t>
            </a:r>
            <a:r>
              <a:rPr lang="en-US" sz="3200" b="1" i="0" u="none" strike="noStrike" cap="none">
                <a:solidFill>
                  <a:schemeClr val="lt1"/>
                </a:solidFill>
                <a:latin typeface="Arial"/>
                <a:ea typeface="Arial"/>
                <a:cs typeface="Arial"/>
                <a:sym typeface="Arial"/>
              </a:rPr>
              <a:t>behind him</a:t>
            </a:r>
            <a:r>
              <a:rPr lang="en-US" sz="3200" b="0" i="0" u="none" strike="noStrike" cap="none">
                <a:solidFill>
                  <a:schemeClr val="lt1"/>
                </a:solidFill>
                <a:latin typeface="Arial"/>
                <a:ea typeface="Arial"/>
                <a:cs typeface="Arial"/>
                <a:sym typeface="Arial"/>
              </a:rPr>
              <a:t>. </a:t>
            </a:r>
            <a:r>
              <a:rPr lang="en-US" sz="3200" b="1" i="0" u="none" strike="noStrike" cap="none">
                <a:solidFill>
                  <a:schemeClr val="lt1"/>
                </a:solidFill>
                <a:latin typeface="Arial"/>
                <a:ea typeface="Arial"/>
                <a:cs typeface="Arial"/>
                <a:sym typeface="Arial"/>
              </a:rPr>
              <a:t>Into the night</a:t>
            </a:r>
            <a:r>
              <a:rPr lang="en-US" sz="3200" b="0" i="0" u="none" strike="noStrike" cap="none">
                <a:solidFill>
                  <a:schemeClr val="lt1"/>
                </a:solidFill>
                <a:latin typeface="Arial"/>
                <a:ea typeface="Arial"/>
                <a:cs typeface="Arial"/>
                <a:sym typeface="Arial"/>
              </a:rPr>
              <a:t>, Tyrone kept running.</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g16d95d2d534_1_28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Recommendation Five</a:t>
            </a:r>
            <a:endParaRPr/>
          </a:p>
        </p:txBody>
      </p:sp>
      <p:graphicFrame>
        <p:nvGraphicFramePr>
          <p:cNvPr id="448" name="Google Shape;448;g16d95d2d534_1_283" descr="A figure providing a recommendation for teaching grammar"/>
          <p:cNvGraphicFramePr/>
          <p:nvPr/>
        </p:nvGraphicFramePr>
        <p:xfrm>
          <a:off x="2023950" y="1462508"/>
          <a:ext cx="3000000" cy="3000000"/>
        </p:xfrm>
        <a:graphic>
          <a:graphicData uri="http://schemas.openxmlformats.org/drawingml/2006/table">
            <a:tbl>
              <a:tblPr firstRow="1" bandRow="1">
                <a:noFill/>
                <a:tableStyleId>{2A15A359-4931-4FAC-AFAA-C3BEEE2C2390}</a:tableStyleId>
              </a:tblPr>
              <a:tblGrid>
                <a:gridCol w="2568050">
                  <a:extLst>
                    <a:ext uri="{9D8B030D-6E8A-4147-A177-3AD203B41FA5}">
                      <a16:colId xmlns:a16="http://schemas.microsoft.com/office/drawing/2014/main" val="20000"/>
                    </a:ext>
                  </a:extLst>
                </a:gridCol>
                <a:gridCol w="2568050">
                  <a:extLst>
                    <a:ext uri="{9D8B030D-6E8A-4147-A177-3AD203B41FA5}">
                      <a16:colId xmlns:a16="http://schemas.microsoft.com/office/drawing/2014/main" val="20001"/>
                    </a:ext>
                  </a:extLst>
                </a:gridCol>
                <a:gridCol w="2568050">
                  <a:extLst>
                    <a:ext uri="{9D8B030D-6E8A-4147-A177-3AD203B41FA5}">
                      <a16:colId xmlns:a16="http://schemas.microsoft.com/office/drawing/2014/main" val="20002"/>
                    </a:ext>
                  </a:extLst>
                </a:gridCol>
              </a:tblGrid>
              <a:tr h="462225">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Recommendation</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Benefits</a:t>
                      </a:r>
                      <a:endParaRPr sz="1400" u="none" strike="noStrike" cap="none"/>
                    </a:p>
                  </a:txBody>
                  <a:tcPr marL="85600" marR="85600" marT="45725" marB="45725"/>
                </a:tc>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t>Put in Practice</a:t>
                      </a:r>
                      <a:endParaRPr sz="1400" u="none" strike="noStrike" cap="none"/>
                    </a:p>
                  </a:txBody>
                  <a:tcPr marL="85600" marR="85600" marT="45725" marB="45725"/>
                </a:tc>
                <a:extLst>
                  <a:ext uri="{0D108BD9-81ED-4DB2-BD59-A6C34878D82A}">
                    <a16:rowId xmlns:a16="http://schemas.microsoft.com/office/drawing/2014/main" val="10000"/>
                  </a:ext>
                </a:extLst>
              </a:tr>
              <a:tr h="4338375">
                <a:tc>
                  <a:txBody>
                    <a:bodyPr/>
                    <a:lstStyle/>
                    <a:p>
                      <a:pPr marL="0" marR="0" lvl="0" indent="0" algn="l" rtl="0">
                        <a:lnSpc>
                          <a:spcPct val="100000"/>
                        </a:lnSpc>
                        <a:spcBef>
                          <a:spcPts val="0"/>
                        </a:spcBef>
                        <a:spcAft>
                          <a:spcPts val="0"/>
                        </a:spcAft>
                        <a:buClr>
                          <a:srgbClr val="000000"/>
                        </a:buClr>
                        <a:buSzPts val="1800"/>
                        <a:buFont typeface="Arial"/>
                        <a:buNone/>
                      </a:pPr>
                      <a:r>
                        <a:rPr lang="en-US" sz="1800" u="none" strike="noStrike" cap="none">
                          <a:solidFill>
                            <a:schemeClr val="dk1"/>
                          </a:solidFill>
                          <a:latin typeface="Arial"/>
                          <a:ea typeface="Arial"/>
                          <a:cs typeface="Arial"/>
                          <a:sym typeface="Arial"/>
                        </a:rPr>
                        <a:t>Ask students to reflect on how knowing about grammatical concepts enhances reading and writing.</a:t>
                      </a: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Students look at their own grammar use with a critical eye</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Char char="•"/>
                      </a:pPr>
                      <a:r>
                        <a:rPr lang="en-US" sz="1800" u="none" strike="noStrike" cap="none">
                          <a:solidFill>
                            <a:schemeClr val="dk1"/>
                          </a:solidFill>
                          <a:latin typeface="Arial"/>
                          <a:ea typeface="Arial"/>
                          <a:cs typeface="Arial"/>
                          <a:sym typeface="Arial"/>
                        </a:rPr>
                        <a:t> Further improves students’ metacognitive awareness of grammatical concepts</a:t>
                      </a:r>
                      <a:endParaRPr sz="1800" u="none" strike="noStrike" cap="none"/>
                    </a:p>
                  </a:txBody>
                  <a:tcPr marL="85600" marR="85600" marT="45725" marB="45725"/>
                </a:tc>
                <a:tc>
                  <a:txBody>
                    <a:bodyPr/>
                    <a:lstStyle/>
                    <a:p>
                      <a:pPr marL="0" marR="0" lvl="0" indent="0" algn="l" rtl="0">
                        <a:lnSpc>
                          <a:spcPct val="100000"/>
                        </a:lnSpc>
                        <a:spcBef>
                          <a:spcPts val="0"/>
                        </a:spcBef>
                        <a:spcAft>
                          <a:spcPts val="0"/>
                        </a:spcAft>
                        <a:buClr>
                          <a:schemeClr val="dk1"/>
                        </a:buClr>
                        <a:buSzPts val="1800"/>
                        <a:buFont typeface="Arial"/>
                        <a:buNone/>
                      </a:pPr>
                      <a:r>
                        <a:rPr lang="en-US" sz="1800" i="0" u="none" strike="noStrike" cap="none"/>
                        <a:t>Student reflection questions:</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Char char="•"/>
                      </a:pPr>
                      <a:r>
                        <a:rPr lang="en-US" sz="1800" i="0" u="none" strike="noStrike" cap="none"/>
                        <a:t>Why is a particular grammatical concept important to effective writing?</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Char char="•"/>
                      </a:pPr>
                      <a:r>
                        <a:rPr lang="en-US" sz="1800" i="0" u="none" strike="noStrike" cap="none"/>
                        <a:t>How can knowing about this concept help you understand what you read?</a:t>
                      </a:r>
                      <a:endParaRPr sz="140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p>
                      <a:pPr marL="0" marR="0" lvl="0" indent="0" algn="l" rtl="0">
                        <a:lnSpc>
                          <a:spcPct val="100000"/>
                        </a:lnSpc>
                        <a:spcBef>
                          <a:spcPts val="0"/>
                        </a:spcBef>
                        <a:spcAft>
                          <a:spcPts val="0"/>
                        </a:spcAft>
                        <a:buClr>
                          <a:schemeClr val="dk1"/>
                        </a:buClr>
                        <a:buSzPts val="1800"/>
                        <a:buFont typeface="Arial"/>
                        <a:buNone/>
                      </a:pPr>
                      <a:endParaRPr sz="1800" i="0" u="none" strike="noStrike" cap="none"/>
                    </a:p>
                  </a:txBody>
                  <a:tcPr marL="85600" marR="8560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52"/>
        <p:cNvGrpSpPr/>
        <p:nvPr/>
      </p:nvGrpSpPr>
      <p:grpSpPr>
        <a:xfrm>
          <a:off x="0" y="0"/>
          <a:ext cx="0" cy="0"/>
          <a:chOff x="0" y="0"/>
          <a:chExt cx="0" cy="0"/>
        </a:xfrm>
      </p:grpSpPr>
      <p:sp>
        <p:nvSpPr>
          <p:cNvPr id="453" name="Google Shape;453;g16d95d2d534_1_28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3B71"/>
              </a:buClr>
              <a:buSzPct val="100000"/>
              <a:buFont typeface="Times New Roman"/>
              <a:buNone/>
            </a:pPr>
            <a:r>
              <a:rPr lang="en-US" sz="3600"/>
              <a:t>Student response:</a:t>
            </a:r>
            <a:br>
              <a:rPr lang="en-US" sz="3600"/>
            </a:br>
            <a:r>
              <a:rPr lang="en-US" sz="3600"/>
              <a:t>Why are prepositional phrases important to effective writing?</a:t>
            </a:r>
            <a:endParaRPr/>
          </a:p>
        </p:txBody>
      </p:sp>
      <p:sp>
        <p:nvSpPr>
          <p:cNvPr id="454" name="Google Shape;454;g16d95d2d534_1_288" descr="A student's comments on the importance of prepositional phrases"/>
          <p:cNvSpPr txBox="1">
            <a:spLocks noGrp="1"/>
          </p:cNvSpPr>
          <p:nvPr>
            <p:ph type="body" idx="1"/>
          </p:nvPr>
        </p:nvSpPr>
        <p:spPr>
          <a:xfrm>
            <a:off x="1470991" y="1921565"/>
            <a:ext cx="8322366" cy="478851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US" sz="3600"/>
              <a:t>“Prepositional phrases add a lot more information to writing. In my story, the prepositional phrases tell you a lot more information about the way Tyrone escaped.”</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Google Shape;459;g16d95d2d534_1_29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3B71"/>
              </a:buClr>
              <a:buSzPct val="100000"/>
              <a:buFont typeface="Times New Roman"/>
              <a:buNone/>
            </a:pPr>
            <a:r>
              <a:rPr lang="en-US" sz="3200"/>
              <a:t>Student response:</a:t>
            </a:r>
            <a:br>
              <a:rPr lang="en-US" sz="3200"/>
            </a:br>
            <a:r>
              <a:rPr lang="en-US" sz="3200"/>
              <a:t>How can knowing about prepositional phrases help you understand what you read?</a:t>
            </a:r>
            <a:endParaRPr/>
          </a:p>
        </p:txBody>
      </p:sp>
      <p:sp>
        <p:nvSpPr>
          <p:cNvPr id="460" name="Google Shape;460;g16d95d2d534_1_293" descr="A student's comments on the importance of prepositional phrases"/>
          <p:cNvSpPr txBox="1">
            <a:spLocks noGrp="1"/>
          </p:cNvSpPr>
          <p:nvPr>
            <p:ph type="body" idx="1"/>
          </p:nvPr>
        </p:nvSpPr>
        <p:spPr>
          <a:xfrm>
            <a:off x="1086677" y="1974575"/>
            <a:ext cx="8719931" cy="473550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600"/>
              <a:buNone/>
            </a:pPr>
            <a:r>
              <a:rPr lang="en-US" sz="3600"/>
              <a:t>“Prepositional phrases can help me understand what I read because I can see the way authors use them to add information and figure out what information they’re adding.”</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Google Shape;465;g16d95d2d534_1_298"/>
          <p:cNvSpPr txBox="1">
            <a:spLocks noGrp="1"/>
          </p:cNvSpPr>
          <p:nvPr>
            <p:ph type="title"/>
          </p:nvPr>
        </p:nvSpPr>
        <p:spPr>
          <a:xfrm>
            <a:off x="0" y="0"/>
            <a:ext cx="12192000" cy="1323975"/>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rgbClr val="003B71"/>
              </a:buClr>
              <a:buSzPts val="4400"/>
              <a:buFont typeface="Times New Roman"/>
              <a:buNone/>
            </a:pPr>
            <a:r>
              <a:rPr lang="en-US" sz="4700"/>
              <a:t>Activity—Prepositional Phrases: </a:t>
            </a:r>
            <a:endParaRPr sz="4700"/>
          </a:p>
          <a:p>
            <a:pPr marL="0" lvl="0" indent="0" algn="l" rtl="0">
              <a:lnSpc>
                <a:spcPct val="90000"/>
              </a:lnSpc>
              <a:spcBef>
                <a:spcPts val="0"/>
              </a:spcBef>
              <a:spcAft>
                <a:spcPts val="0"/>
              </a:spcAft>
              <a:buClr>
                <a:srgbClr val="003B71"/>
              </a:buClr>
              <a:buSzPts val="4400"/>
              <a:buFont typeface="Times New Roman"/>
              <a:buNone/>
            </a:pPr>
            <a:r>
              <a:rPr lang="en-US" sz="4700"/>
              <a:t>Connections to Literature</a:t>
            </a:r>
            <a:endParaRPr sz="4700"/>
          </a:p>
        </p:txBody>
      </p:sp>
      <p:sp>
        <p:nvSpPr>
          <p:cNvPr id="466" name="Google Shape;466;g16d95d2d534_1_298" descr="A link to a Google Doc&#10;https://docs.google.com/document/d/1zJjVzSz8I3lEAOMzjzumHM1lptQA57wdIyVNjYWsiUs/edit?usp=sharing&#10;"/>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dirty="0">
              <a:hlinkClick r:id="rId3"/>
            </a:endParaRPr>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https://docs.google.com/document/d/1zJjVzSz8I3lEAOMzjzumHM1lptQA57wdIyVNjYWsiUs/edit?usp=sharing</a:t>
            </a:r>
            <a:endParaRPr dirty="0">
              <a:hlinkClick r:id="rId3"/>
            </a:endParaRPr>
          </a:p>
          <a:p>
            <a:pPr marL="0" lvl="0" indent="0" algn="l" rtl="0">
              <a:lnSpc>
                <a:spcPct val="90000"/>
              </a:lnSpc>
              <a:spcBef>
                <a:spcPts val="1000"/>
              </a:spcBef>
              <a:spcAft>
                <a:spcPts val="0"/>
              </a:spcAft>
              <a:buClr>
                <a:schemeClr val="dk1"/>
              </a:buClr>
              <a:buSzPts val="2800"/>
              <a:buNone/>
            </a:pPr>
            <a:endParaRPr dirty="0">
              <a:hlinkClick r:id="rId3"/>
            </a:endParaRPr>
          </a:p>
          <a:p>
            <a:pPr marL="228600" lvl="0" indent="-228600" algn="l" rtl="0">
              <a:lnSpc>
                <a:spcPct val="90000"/>
              </a:lnSpc>
              <a:spcBef>
                <a:spcPts val="1000"/>
              </a:spcBef>
              <a:spcAft>
                <a:spcPts val="0"/>
              </a:spcAft>
              <a:buClr>
                <a:schemeClr val="dk1"/>
              </a:buClr>
              <a:buSzPts val="2800"/>
              <a:buChar char="•"/>
            </a:pPr>
            <a:r>
              <a:rPr lang="en-US" dirty="0">
                <a:hlinkClick r:id="rId3"/>
              </a:rPr>
              <a:t>Go to the link to complete the activity!</a:t>
            </a:r>
            <a:endParaRPr dirty="0">
              <a:hlinkClick r:id="rId3"/>
            </a:endParaRPr>
          </a:p>
          <a:p>
            <a:pPr marL="228600" lvl="0" indent="-50800" algn="l" rtl="0">
              <a:lnSpc>
                <a:spcPct val="90000"/>
              </a:lnSpc>
              <a:spcBef>
                <a:spcPts val="1000"/>
              </a:spcBef>
              <a:spcAft>
                <a:spcPts val="0"/>
              </a:spcAft>
              <a:buClr>
                <a:schemeClr val="dk1"/>
              </a:buClr>
              <a:buSzPts val="2800"/>
              <a:buNone/>
            </a:pPr>
            <a:endParaRPr dirty="0">
              <a:hlinkClick r:id="rId3"/>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70"/>
        <p:cNvGrpSpPr/>
        <p:nvPr/>
      </p:nvGrpSpPr>
      <p:grpSpPr>
        <a:xfrm>
          <a:off x="0" y="0"/>
          <a:ext cx="0" cy="0"/>
          <a:chOff x="0" y="0"/>
          <a:chExt cx="0" cy="0"/>
        </a:xfrm>
      </p:grpSpPr>
      <p:sp>
        <p:nvSpPr>
          <p:cNvPr id="471" name="Google Shape;471;g16d95d2d534_1_30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Mentor Text Activity</a:t>
            </a:r>
            <a:endParaRPr/>
          </a:p>
        </p:txBody>
      </p:sp>
      <p:pic>
        <p:nvPicPr>
          <p:cNvPr id="472" name="Google Shape;472;g16d95d2d534_1_303" descr="A chart describing a grammar instructional activity"/>
          <p:cNvPicPr preferRelativeResize="0">
            <a:picLocks noGrp="1"/>
          </p:cNvPicPr>
          <p:nvPr>
            <p:ph type="body" idx="1"/>
          </p:nvPr>
        </p:nvPicPr>
        <p:blipFill rotWithShape="1">
          <a:blip r:embed="rId3">
            <a:alphaModFix/>
          </a:blip>
          <a:srcRect/>
          <a:stretch/>
        </p:blipFill>
        <p:spPr>
          <a:xfrm>
            <a:off x="1404730" y="1400106"/>
            <a:ext cx="8196470" cy="5092770"/>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76"/>
        <p:cNvGrpSpPr/>
        <p:nvPr/>
      </p:nvGrpSpPr>
      <p:grpSpPr>
        <a:xfrm>
          <a:off x="0" y="0"/>
          <a:ext cx="0" cy="0"/>
          <a:chOff x="0" y="0"/>
          <a:chExt cx="0" cy="0"/>
        </a:xfrm>
      </p:grpSpPr>
      <p:sp>
        <p:nvSpPr>
          <p:cNvPr id="477" name="Google Shape;477;g16d95d2d534_1_30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dirty="0"/>
              <a:t>Mentor Text Activity </a:t>
            </a:r>
            <a:r>
              <a:rPr lang="en-US" dirty="0" smtClean="0"/>
              <a:t>Example (1 </a:t>
            </a:r>
            <a:r>
              <a:rPr lang="en-US" dirty="0" smtClean="0"/>
              <a:t>of 2)</a:t>
            </a:r>
            <a:endParaRPr dirty="0"/>
          </a:p>
        </p:txBody>
      </p:sp>
      <p:pic>
        <p:nvPicPr>
          <p:cNvPr id="478" name="Google Shape;478;g16d95d2d534_1_308" descr="A chart providing an example of work on a grammar instructional activity"/>
          <p:cNvPicPr preferRelativeResize="0">
            <a:picLocks noGrp="1"/>
          </p:cNvPicPr>
          <p:nvPr>
            <p:ph type="body" idx="1"/>
          </p:nvPr>
        </p:nvPicPr>
        <p:blipFill rotWithShape="1">
          <a:blip r:embed="rId3">
            <a:alphaModFix/>
          </a:blip>
          <a:srcRect r="13177"/>
          <a:stretch/>
        </p:blipFill>
        <p:spPr>
          <a:xfrm>
            <a:off x="1457739" y="1491272"/>
            <a:ext cx="7686261" cy="511868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6d95d2d534_1_24"/>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Fast Write: Teaching Grammar</a:t>
            </a:r>
            <a:endParaRPr/>
          </a:p>
        </p:txBody>
      </p:sp>
      <p:sp>
        <p:nvSpPr>
          <p:cNvPr id="160" name="Google Shape;160;g16d95d2d534_1_24" descr="Link to Google Doc- https://docs.google.com/document/d/1GS5_B5OaaF3engCEvvd3FUXEZ_qteciBJSy2zoJGQ7c/edit?usp=sharing&#10;&#10;"/>
          <p:cNvSpPr txBox="1">
            <a:spLocks noGrp="1"/>
          </p:cNvSpPr>
          <p:nvPr>
            <p:ph type="body" idx="1"/>
          </p:nvPr>
        </p:nvSpPr>
        <p:spPr>
          <a:xfrm>
            <a:off x="1758657" y="1781475"/>
            <a:ext cx="7704600" cy="4495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3200"/>
              <a:buNone/>
            </a:pPr>
            <a:endParaRPr sz="3200" dirty="0">
              <a:hlinkClick r:id="rId3"/>
            </a:endParaRPr>
          </a:p>
          <a:p>
            <a:pPr marL="0" lvl="0" indent="0" algn="l" rtl="0">
              <a:lnSpc>
                <a:spcPct val="90000"/>
              </a:lnSpc>
              <a:spcBef>
                <a:spcPts val="1000"/>
              </a:spcBef>
              <a:spcAft>
                <a:spcPts val="0"/>
              </a:spcAft>
              <a:buClr>
                <a:schemeClr val="dk1"/>
              </a:buClr>
              <a:buSzPts val="3200"/>
              <a:buNone/>
            </a:pPr>
            <a:r>
              <a:rPr lang="en-US" sz="3200" dirty="0">
                <a:hlinkClick r:id="rId3"/>
              </a:rPr>
              <a:t>Share your ideas here:</a:t>
            </a:r>
            <a:endParaRPr dirty="0">
              <a:hlinkClick r:id="rId3"/>
            </a:endParaRPr>
          </a:p>
          <a:p>
            <a:pPr marL="0" lvl="0" indent="0" algn="l" rtl="0">
              <a:lnSpc>
                <a:spcPct val="90000"/>
              </a:lnSpc>
              <a:spcBef>
                <a:spcPts val="1000"/>
              </a:spcBef>
              <a:spcAft>
                <a:spcPts val="0"/>
              </a:spcAft>
              <a:buClr>
                <a:schemeClr val="dk1"/>
              </a:buClr>
              <a:buSzPts val="3200"/>
              <a:buNone/>
            </a:pPr>
            <a:r>
              <a:rPr lang="en-US" sz="3200" u="sng" dirty="0">
                <a:solidFill>
                  <a:schemeClr val="hlink"/>
                </a:solidFill>
                <a:hlinkClick r:id="rId3"/>
              </a:rPr>
              <a:t>https://docs.google.com/document/d/1GS5_B5OaaF3engCEvvd3FUXEZ_qteciBJSy2zoJGQ7c/edit?usp=sharing</a:t>
            </a:r>
            <a:endParaRPr sz="3200" dirty="0">
              <a:hlinkClick r:id="rId3"/>
            </a:endParaRPr>
          </a:p>
          <a:p>
            <a:pPr marL="0" lvl="0" indent="0" algn="l" rtl="0">
              <a:lnSpc>
                <a:spcPct val="90000"/>
              </a:lnSpc>
              <a:spcBef>
                <a:spcPts val="1000"/>
              </a:spcBef>
              <a:spcAft>
                <a:spcPts val="0"/>
              </a:spcAft>
              <a:buClr>
                <a:schemeClr val="dk1"/>
              </a:buClr>
              <a:buSzPts val="3200"/>
              <a:buNone/>
            </a:pPr>
            <a:endParaRPr sz="3200" dirty="0">
              <a:hlinkClick r:id="rId3"/>
            </a:endParaRPr>
          </a:p>
          <a:p>
            <a:pPr marL="0" lvl="0" indent="0" algn="l" rtl="0">
              <a:lnSpc>
                <a:spcPct val="90000"/>
              </a:lnSpc>
              <a:spcBef>
                <a:spcPts val="1000"/>
              </a:spcBef>
              <a:spcAft>
                <a:spcPts val="0"/>
              </a:spcAft>
              <a:buClr>
                <a:schemeClr val="dk1"/>
              </a:buClr>
              <a:buSzPts val="3200"/>
              <a:buNone/>
            </a:pPr>
            <a:endParaRPr sz="3200" dirty="0">
              <a:hlinkClick r:id="rId3"/>
            </a:endParaRPr>
          </a:p>
          <a:p>
            <a:pPr marL="0" lvl="0" indent="0" algn="l" rtl="0">
              <a:lnSpc>
                <a:spcPct val="90000"/>
              </a:lnSpc>
              <a:spcBef>
                <a:spcPts val="1000"/>
              </a:spcBef>
              <a:spcAft>
                <a:spcPts val="0"/>
              </a:spcAft>
              <a:buClr>
                <a:schemeClr val="dk1"/>
              </a:buClr>
              <a:buSzPts val="3200"/>
              <a:buNone/>
            </a:pPr>
            <a:endParaRPr sz="3200" dirty="0">
              <a:hlinkClick r:id="rId3"/>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g16d95d2d534_1_31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dirty="0"/>
              <a:t>Mentor Text </a:t>
            </a:r>
            <a:r>
              <a:rPr lang="en-US" dirty="0" smtClean="0"/>
              <a:t>Activity (2 of 2)</a:t>
            </a:r>
            <a:endParaRPr dirty="0"/>
          </a:p>
        </p:txBody>
      </p:sp>
      <p:sp>
        <p:nvSpPr>
          <p:cNvPr id="484" name="Google Shape;484;g16d95d2d534_1_313" descr="A link to a Google Doc and corresponding instructions: https://docs.google.com/document/d/1OzuXZECWDk112PZsNq7WkEpFjknUkymDBpndF5jrPkc/edit?usp=sharing&#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dirty="0">
                <a:hlinkClick r:id="rId3"/>
              </a:rPr>
              <a:t>Share the following information on this Google Doc: </a:t>
            </a:r>
            <a:r>
              <a:rPr lang="en-US" u="sng" dirty="0">
                <a:solidFill>
                  <a:schemeClr val="hlink"/>
                </a:solidFill>
                <a:hlinkClick r:id="rId3"/>
              </a:rPr>
              <a:t>https://docs.google.com/document/d/1OzuXZECWDk112PZsNq7WkEpFjknUkymDBpndF5jrPkc/edit?usp=sharing</a:t>
            </a:r>
            <a:endParaRPr dirty="0">
              <a:hlinkClick r:id="rId3"/>
            </a:endParaRPr>
          </a:p>
          <a:p>
            <a:pPr marL="0" lvl="0" indent="0" algn="l" rtl="0">
              <a:lnSpc>
                <a:spcPct val="90000"/>
              </a:lnSpc>
              <a:spcBef>
                <a:spcPts val="1000"/>
              </a:spcBef>
              <a:spcAft>
                <a:spcPts val="0"/>
              </a:spcAft>
              <a:buClr>
                <a:schemeClr val="dk1"/>
              </a:buClr>
              <a:buSzPct val="100000"/>
              <a:buNone/>
            </a:pPr>
            <a:endParaRPr dirty="0">
              <a:hlinkClick r:id="rId3"/>
            </a:endParaRPr>
          </a:p>
          <a:p>
            <a:pPr marL="228600" lvl="0" indent="-228600" algn="l" rtl="0">
              <a:lnSpc>
                <a:spcPct val="90000"/>
              </a:lnSpc>
              <a:spcBef>
                <a:spcPts val="1000"/>
              </a:spcBef>
              <a:spcAft>
                <a:spcPts val="0"/>
              </a:spcAft>
              <a:buClr>
                <a:schemeClr val="dk1"/>
              </a:buClr>
              <a:buSzPct val="100000"/>
              <a:buChar char="•"/>
            </a:pPr>
            <a:r>
              <a:rPr lang="en-US" dirty="0">
                <a:hlinkClick r:id="rId3"/>
              </a:rPr>
              <a:t>The text you used</a:t>
            </a:r>
            <a:endParaRPr dirty="0">
              <a:hlinkClick r:id="rId3"/>
            </a:endParaRPr>
          </a:p>
          <a:p>
            <a:pPr marL="228600" lvl="0" indent="-228600" algn="l" rtl="0">
              <a:lnSpc>
                <a:spcPct val="90000"/>
              </a:lnSpc>
              <a:spcBef>
                <a:spcPts val="1000"/>
              </a:spcBef>
              <a:spcAft>
                <a:spcPts val="0"/>
              </a:spcAft>
              <a:buClr>
                <a:schemeClr val="dk1"/>
              </a:buClr>
              <a:buSzPct val="100000"/>
              <a:buChar char="•"/>
            </a:pPr>
            <a:r>
              <a:rPr lang="en-US" dirty="0">
                <a:hlinkClick r:id="rId3"/>
              </a:rPr>
              <a:t>An excerpt from it</a:t>
            </a:r>
            <a:endParaRPr dirty="0">
              <a:hlinkClick r:id="rId3"/>
            </a:endParaRPr>
          </a:p>
          <a:p>
            <a:pPr marL="228600" lvl="0" indent="-228600" algn="l" rtl="0">
              <a:lnSpc>
                <a:spcPct val="90000"/>
              </a:lnSpc>
              <a:spcBef>
                <a:spcPts val="1000"/>
              </a:spcBef>
              <a:spcAft>
                <a:spcPts val="0"/>
              </a:spcAft>
              <a:buClr>
                <a:schemeClr val="dk1"/>
              </a:buClr>
              <a:buSzPct val="100000"/>
              <a:buChar char="•"/>
            </a:pPr>
            <a:r>
              <a:rPr lang="en-US" dirty="0">
                <a:hlinkClick r:id="rId3"/>
              </a:rPr>
              <a:t>A grammatical concept you notice in the text</a:t>
            </a:r>
            <a:endParaRPr dirty="0">
              <a:hlinkClick r:id="rId3"/>
            </a:endParaRPr>
          </a:p>
          <a:p>
            <a:pPr marL="228600" lvl="0" indent="-228600" algn="l" rtl="0">
              <a:lnSpc>
                <a:spcPct val="90000"/>
              </a:lnSpc>
              <a:spcBef>
                <a:spcPts val="1000"/>
              </a:spcBef>
              <a:spcAft>
                <a:spcPts val="0"/>
              </a:spcAft>
              <a:buClr>
                <a:schemeClr val="dk1"/>
              </a:buClr>
              <a:buSzPct val="100000"/>
              <a:buChar char="•"/>
            </a:pPr>
            <a:r>
              <a:rPr lang="en-US" dirty="0">
                <a:hlinkClick r:id="rId3"/>
              </a:rPr>
              <a:t>Why you think the grammatical concept is important to the text</a:t>
            </a:r>
            <a:endParaRPr dirty="0">
              <a:hlinkClick r:id="rId3"/>
            </a:endParaRPr>
          </a:p>
          <a:p>
            <a:pPr marL="0" lvl="0" indent="0" algn="l" rtl="0">
              <a:lnSpc>
                <a:spcPct val="90000"/>
              </a:lnSpc>
              <a:spcBef>
                <a:spcPts val="1000"/>
              </a:spcBef>
              <a:spcAft>
                <a:spcPts val="0"/>
              </a:spcAft>
              <a:buClr>
                <a:schemeClr val="dk1"/>
              </a:buClr>
              <a:buSzPct val="100000"/>
              <a:buNone/>
            </a:pPr>
            <a:endParaRPr dirty="0">
              <a:hlinkClick r:id="rId3"/>
            </a:endParaRPr>
          </a:p>
          <a:p>
            <a:pPr marL="0" lvl="0" indent="0" algn="l" rtl="0">
              <a:lnSpc>
                <a:spcPct val="90000"/>
              </a:lnSpc>
              <a:spcBef>
                <a:spcPts val="1000"/>
              </a:spcBef>
              <a:spcAft>
                <a:spcPts val="0"/>
              </a:spcAft>
              <a:buClr>
                <a:schemeClr val="dk1"/>
              </a:buClr>
              <a:buSzPct val="100000"/>
              <a:buNone/>
            </a:pPr>
            <a:r>
              <a:rPr lang="en-US" dirty="0">
                <a:hlinkClick r:id="rId3"/>
              </a:rPr>
              <a:t>Note: “Text” can take a wide range of forms for this activity</a:t>
            </a:r>
            <a:endParaRPr dirty="0">
              <a:hlinkClick r:id="rId3"/>
            </a:endParaRPr>
          </a:p>
          <a:p>
            <a:pPr marL="34290" lvl="0" indent="0" algn="l" rtl="0">
              <a:lnSpc>
                <a:spcPct val="90000"/>
              </a:lnSpc>
              <a:spcBef>
                <a:spcPts val="1000"/>
              </a:spcBef>
              <a:spcAft>
                <a:spcPts val="0"/>
              </a:spcAft>
              <a:buClr>
                <a:schemeClr val="dk1"/>
              </a:buClr>
              <a:buSzPct val="100000"/>
              <a:buNone/>
            </a:pPr>
            <a:endParaRPr dirty="0">
              <a:hlinkClick r:id="rId3"/>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88"/>
        <p:cNvGrpSpPr/>
        <p:nvPr/>
      </p:nvGrpSpPr>
      <p:grpSpPr>
        <a:xfrm>
          <a:off x="0" y="0"/>
          <a:ext cx="0" cy="0"/>
          <a:chOff x="0" y="0"/>
          <a:chExt cx="0" cy="0"/>
        </a:xfrm>
      </p:grpSpPr>
      <p:sp>
        <p:nvSpPr>
          <p:cNvPr id="489" name="Google Shape;489;g16d95d2d534_1_31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Final Thoughts</a:t>
            </a:r>
            <a:endParaRPr/>
          </a:p>
        </p:txBody>
      </p:sp>
      <p:sp>
        <p:nvSpPr>
          <p:cNvPr id="490" name="Google Shape;490;g16d95d2d534_1_318" descr="Final recommendations about grammar instruction"/>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Look for “mentor examples” of grammatical concepts in texts your students enjoy</a:t>
            </a:r>
            <a:endParaRPr/>
          </a:p>
          <a:p>
            <a:pPr marL="228600" lvl="0" indent="-228600" algn="l" rtl="0">
              <a:lnSpc>
                <a:spcPct val="90000"/>
              </a:lnSpc>
              <a:spcBef>
                <a:spcPts val="1000"/>
              </a:spcBef>
              <a:spcAft>
                <a:spcPts val="0"/>
              </a:spcAft>
              <a:buClr>
                <a:schemeClr val="dk1"/>
              </a:buClr>
              <a:buSzPts val="2800"/>
              <a:buChar char="•"/>
            </a:pPr>
            <a:r>
              <a:rPr lang="en-US"/>
              <a:t>Talk with students about the importance of those concepts to the texts and how the concepts help us understand the piece</a:t>
            </a:r>
            <a:endParaRPr/>
          </a:p>
          <a:p>
            <a:pPr marL="228600" lvl="0" indent="-228600" algn="l" rtl="0">
              <a:lnSpc>
                <a:spcPct val="90000"/>
              </a:lnSpc>
              <a:spcBef>
                <a:spcPts val="1000"/>
              </a:spcBef>
              <a:spcAft>
                <a:spcPts val="0"/>
              </a:spcAft>
              <a:buClr>
                <a:schemeClr val="dk1"/>
              </a:buClr>
              <a:buSzPts val="2800"/>
              <a:buChar char="•"/>
            </a:pPr>
            <a:r>
              <a:rPr lang="en-US"/>
              <a:t>Help students apply these concepts to their own works and reflect on their uses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94"/>
        <p:cNvGrpSpPr/>
        <p:nvPr/>
      </p:nvGrpSpPr>
      <p:grpSpPr>
        <a:xfrm>
          <a:off x="0" y="0"/>
          <a:ext cx="0" cy="0"/>
          <a:chOff x="0" y="0"/>
          <a:chExt cx="0" cy="0"/>
        </a:xfrm>
      </p:grpSpPr>
      <p:sp>
        <p:nvSpPr>
          <p:cNvPr id="495" name="Google Shape;495;g16d95d2d534_1_32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Reflection Question </a:t>
            </a:r>
            <a:endParaRPr/>
          </a:p>
        </p:txBody>
      </p:sp>
      <p:sp>
        <p:nvSpPr>
          <p:cNvPr id="496" name="Google Shape;496;g16d95d2d534_1_323" descr="A reflection question about teaching grammar"/>
          <p:cNvSpPr txBox="1">
            <a:spLocks noGrp="1"/>
          </p:cNvSpPr>
          <p:nvPr>
            <p:ph type="body" idx="1"/>
          </p:nvPr>
        </p:nvSpPr>
        <p:spPr>
          <a:xfrm>
            <a:off x="1245704" y="2133599"/>
            <a:ext cx="8965097" cy="311426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800"/>
              <a:buNone/>
            </a:pPr>
            <a:r>
              <a:rPr lang="en-US" sz="4800"/>
              <a:t>Why are grammatical concepts like tools for effective writing?</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00"/>
        <p:cNvGrpSpPr/>
        <p:nvPr/>
      </p:nvGrpSpPr>
      <p:grpSpPr>
        <a:xfrm>
          <a:off x="0" y="0"/>
          <a:ext cx="0" cy="0"/>
          <a:chOff x="0" y="0"/>
          <a:chExt cx="0" cy="0"/>
        </a:xfrm>
      </p:grpSpPr>
      <p:sp>
        <p:nvSpPr>
          <p:cNvPr id="501" name="Google Shape;501;g16d95d2d534_1_32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Grammar: A tool for…</a:t>
            </a:r>
            <a:endParaRPr/>
          </a:p>
        </p:txBody>
      </p:sp>
      <p:grpSp>
        <p:nvGrpSpPr>
          <p:cNvPr id="502" name="Google Shape;502;g16d95d2d534_1_328" descr="Graphic: Empowerment, Expression, Understanding"/>
          <p:cNvGrpSpPr/>
          <p:nvPr/>
        </p:nvGrpSpPr>
        <p:grpSpPr>
          <a:xfrm>
            <a:off x="1778128" y="3391233"/>
            <a:ext cx="7975471" cy="1176789"/>
            <a:chOff x="2337" y="1337146"/>
            <a:chExt cx="7975471" cy="1176789"/>
          </a:xfrm>
        </p:grpSpPr>
        <p:sp>
          <p:nvSpPr>
            <p:cNvPr id="503" name="Google Shape;503;g16d95d2d534_1_328"/>
            <p:cNvSpPr/>
            <p:nvPr/>
          </p:nvSpPr>
          <p:spPr>
            <a:xfrm>
              <a:off x="2337" y="1337146"/>
              <a:ext cx="2847548" cy="1139019"/>
            </a:xfrm>
            <a:prstGeom prst="chevron">
              <a:avLst>
                <a:gd name="adj" fmla="val 5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4" name="Google Shape;504;g16d95d2d534_1_328"/>
            <p:cNvSpPr txBox="1"/>
            <p:nvPr/>
          </p:nvSpPr>
          <p:spPr>
            <a:xfrm>
              <a:off x="571847" y="1337146"/>
              <a:ext cx="1708529" cy="1139019"/>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Clr>
                  <a:schemeClr val="lt1"/>
                </a:buClr>
                <a:buSzPts val="1900"/>
                <a:buFont typeface="Arial"/>
                <a:buNone/>
              </a:pPr>
              <a:r>
                <a:rPr lang="en-US" sz="1900" b="0" i="0" u="none" strike="noStrike" cap="none">
                  <a:solidFill>
                    <a:schemeClr val="lt1"/>
                  </a:solidFill>
                  <a:latin typeface="Arial"/>
                  <a:ea typeface="Arial"/>
                  <a:cs typeface="Arial"/>
                  <a:sym typeface="Arial"/>
                </a:rPr>
                <a:t>Empowerment</a:t>
              </a:r>
              <a:endParaRPr sz="1400" b="0" i="0" u="none" strike="noStrike" cap="none">
                <a:solidFill>
                  <a:srgbClr val="000000"/>
                </a:solidFill>
                <a:latin typeface="Arial"/>
                <a:ea typeface="Arial"/>
                <a:cs typeface="Arial"/>
                <a:sym typeface="Arial"/>
              </a:endParaRPr>
            </a:p>
          </p:txBody>
        </p:sp>
        <p:sp>
          <p:nvSpPr>
            <p:cNvPr id="505" name="Google Shape;505;g16d95d2d534_1_328"/>
            <p:cNvSpPr/>
            <p:nvPr/>
          </p:nvSpPr>
          <p:spPr>
            <a:xfrm>
              <a:off x="2565130" y="1337146"/>
              <a:ext cx="2847548" cy="1139019"/>
            </a:xfrm>
            <a:prstGeom prst="chevron">
              <a:avLst>
                <a:gd name="adj" fmla="val 5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6" name="Google Shape;506;g16d95d2d534_1_328"/>
            <p:cNvSpPr txBox="1"/>
            <p:nvPr/>
          </p:nvSpPr>
          <p:spPr>
            <a:xfrm>
              <a:off x="3134640" y="1337146"/>
              <a:ext cx="1708529" cy="1139019"/>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Clr>
                  <a:schemeClr val="lt1"/>
                </a:buClr>
                <a:buSzPts val="1900"/>
                <a:buFont typeface="Arial"/>
                <a:buNone/>
              </a:pPr>
              <a:r>
                <a:rPr lang="en-US" sz="1900" b="0" i="0" u="none" strike="noStrike" cap="none">
                  <a:solidFill>
                    <a:schemeClr val="lt1"/>
                  </a:solidFill>
                  <a:latin typeface="Arial"/>
                  <a:ea typeface="Arial"/>
                  <a:cs typeface="Arial"/>
                  <a:sym typeface="Arial"/>
                </a:rPr>
                <a:t>Expression</a:t>
              </a:r>
              <a:endParaRPr sz="1400" b="0" i="0" u="none" strike="noStrike" cap="none">
                <a:solidFill>
                  <a:srgbClr val="000000"/>
                </a:solidFill>
                <a:latin typeface="Arial"/>
                <a:ea typeface="Arial"/>
                <a:cs typeface="Arial"/>
                <a:sym typeface="Arial"/>
              </a:endParaRPr>
            </a:p>
          </p:txBody>
        </p:sp>
        <p:sp>
          <p:nvSpPr>
            <p:cNvPr id="507" name="Google Shape;507;g16d95d2d534_1_328"/>
            <p:cNvSpPr/>
            <p:nvPr/>
          </p:nvSpPr>
          <p:spPr>
            <a:xfrm>
              <a:off x="5130260" y="1374916"/>
              <a:ext cx="2847548" cy="1139019"/>
            </a:xfrm>
            <a:prstGeom prst="chevron">
              <a:avLst>
                <a:gd name="adj" fmla="val 5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8" name="Google Shape;508;g16d95d2d534_1_328"/>
            <p:cNvSpPr txBox="1"/>
            <p:nvPr/>
          </p:nvSpPr>
          <p:spPr>
            <a:xfrm>
              <a:off x="5699770" y="1374916"/>
              <a:ext cx="1708529" cy="1139019"/>
            </a:xfrm>
            <a:prstGeom prst="rect">
              <a:avLst/>
            </a:prstGeom>
            <a:noFill/>
            <a:ln>
              <a:noFill/>
            </a:ln>
          </p:spPr>
          <p:txBody>
            <a:bodyPr spcFirstLastPara="1" wrap="square" lIns="76000" tIns="25325" rIns="25325" bIns="25325" anchor="ctr" anchorCtr="0">
              <a:noAutofit/>
            </a:bodyPr>
            <a:lstStyle/>
            <a:p>
              <a:pPr marL="0" marR="0" lvl="0" indent="0" algn="ctr" rtl="0">
                <a:lnSpc>
                  <a:spcPct val="90000"/>
                </a:lnSpc>
                <a:spcBef>
                  <a:spcPts val="0"/>
                </a:spcBef>
                <a:spcAft>
                  <a:spcPts val="0"/>
                </a:spcAft>
                <a:buClr>
                  <a:schemeClr val="lt1"/>
                </a:buClr>
                <a:buSzPts val="1900"/>
                <a:buFont typeface="Arial"/>
                <a:buNone/>
              </a:pPr>
              <a:r>
                <a:rPr lang="en-US" sz="1900" b="0" i="0" u="none" strike="noStrike" cap="none">
                  <a:solidFill>
                    <a:schemeClr val="lt1"/>
                  </a:solidFill>
                  <a:latin typeface="Arial"/>
                  <a:ea typeface="Arial"/>
                  <a:cs typeface="Arial"/>
                  <a:sym typeface="Arial"/>
                </a:rPr>
                <a:t>Understanding</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12"/>
        <p:cNvGrpSpPr/>
        <p:nvPr/>
      </p:nvGrpSpPr>
      <p:grpSpPr>
        <a:xfrm>
          <a:off x="0" y="0"/>
          <a:ext cx="0" cy="0"/>
          <a:chOff x="0" y="0"/>
          <a:chExt cx="0" cy="0"/>
        </a:xfrm>
      </p:grpSpPr>
      <p:sp>
        <p:nvSpPr>
          <p:cNvPr id="513" name="Google Shape;513;g16d95d2d534_1_339"/>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Keep in touch!</a:t>
            </a:r>
            <a:endParaRPr/>
          </a:p>
        </p:txBody>
      </p:sp>
      <p:sp>
        <p:nvSpPr>
          <p:cNvPr id="514" name="Google Shape;514;g16d95d2d534_1_339" descr="Presenter's contact information&#10;www.seanruday.weebly.com&#10;sean.ruday@gmail.com&#10;Twitter: @SeanRuday&#10;Instagram: seanrudayliteracy&#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dirty="0">
                <a:solidFill>
                  <a:schemeClr val="hlink"/>
                </a:solidFill>
                <a:hlinkClick r:id="rId3"/>
              </a:rPr>
              <a:t>www.seanruday.weebly.com</a:t>
            </a:r>
            <a:endParaRPr dirty="0">
              <a:hlinkClick r:id="rId3"/>
            </a:endParaRPr>
          </a:p>
          <a:p>
            <a:pPr marL="228600" lvl="0" indent="-228600" algn="l" rtl="0">
              <a:lnSpc>
                <a:spcPct val="90000"/>
              </a:lnSpc>
              <a:spcBef>
                <a:spcPts val="1000"/>
              </a:spcBef>
              <a:spcAft>
                <a:spcPts val="0"/>
              </a:spcAft>
              <a:buClr>
                <a:schemeClr val="dk1"/>
              </a:buClr>
              <a:buSzPts val="2800"/>
              <a:buChar char="•"/>
            </a:pPr>
            <a:r>
              <a:rPr lang="en-US" u="sng" dirty="0">
                <a:solidFill>
                  <a:schemeClr val="hlink"/>
                </a:solidFill>
                <a:hlinkClick r:id="rId3"/>
              </a:rPr>
              <a:t>sean.ruday@gmail.com</a:t>
            </a:r>
            <a:endParaRPr dirty="0">
              <a:hlinkClick r:id="rId3"/>
            </a:endParaRPr>
          </a:p>
          <a:p>
            <a:pPr marL="228600" lvl="0" indent="-228600" algn="l" rtl="0">
              <a:lnSpc>
                <a:spcPct val="90000"/>
              </a:lnSpc>
              <a:spcBef>
                <a:spcPts val="1000"/>
              </a:spcBef>
              <a:spcAft>
                <a:spcPts val="0"/>
              </a:spcAft>
              <a:buClr>
                <a:schemeClr val="dk1"/>
              </a:buClr>
              <a:buSzPts val="2800"/>
              <a:buChar char="•"/>
            </a:pPr>
            <a:r>
              <a:rPr lang="en-US" dirty="0">
                <a:hlinkClick r:id="rId3"/>
              </a:rPr>
              <a:t>Twitter: @</a:t>
            </a:r>
            <a:r>
              <a:rPr lang="en-US" dirty="0" err="1">
                <a:hlinkClick r:id="rId3"/>
              </a:rPr>
              <a:t>SeanRuday</a:t>
            </a:r>
            <a:endParaRPr dirty="0">
              <a:hlinkClick r:id="rId3"/>
            </a:endParaRPr>
          </a:p>
          <a:p>
            <a:pPr marL="228600" lvl="0" indent="-228600" algn="l" rtl="0">
              <a:lnSpc>
                <a:spcPct val="90000"/>
              </a:lnSpc>
              <a:spcBef>
                <a:spcPts val="1000"/>
              </a:spcBef>
              <a:spcAft>
                <a:spcPts val="0"/>
              </a:spcAft>
              <a:buSzPts val="2800"/>
              <a:buChar char="•"/>
            </a:pPr>
            <a:r>
              <a:rPr lang="en-US" dirty="0">
                <a:hlinkClick r:id="rId3"/>
              </a:rPr>
              <a:t>Instagram: </a:t>
            </a:r>
            <a:r>
              <a:rPr lang="en-US" dirty="0" err="1">
                <a:hlinkClick r:id="rId3"/>
              </a:rPr>
              <a:t>seanrudayliteracy</a:t>
            </a:r>
            <a:endParaRP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18"/>
        <p:cNvGrpSpPr/>
        <p:nvPr/>
      </p:nvGrpSpPr>
      <p:grpSpPr>
        <a:xfrm>
          <a:off x="0" y="0"/>
          <a:ext cx="0" cy="0"/>
          <a:chOff x="0" y="0"/>
          <a:chExt cx="0" cy="0"/>
        </a:xfrm>
      </p:grpSpPr>
      <p:sp>
        <p:nvSpPr>
          <p:cNvPr id="519" name="Google Shape;519;g16d95d2d534_1_344"/>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3B71"/>
              </a:buClr>
              <a:buSzPts val="4400"/>
              <a:buFont typeface="Times New Roman"/>
              <a:buNone/>
            </a:pPr>
            <a:r>
              <a:rPr lang="en-US" dirty="0"/>
              <a:t>References</a:t>
            </a:r>
            <a:endParaRPr dirty="0"/>
          </a:p>
        </p:txBody>
      </p:sp>
      <p:sp>
        <p:nvSpPr>
          <p:cNvPr id="520" name="Google Shape;520;g16d95d2d534_1_344" descr="References for presentation&#10;Cook, L.S. (2020). Students as their own best critics: A metacognitive approach to teaching grammar in &#10; context. ATEG Journal, 29, 13-25.&#10;&#10;&#10;Culham, R. (2016). The writing thief: Using mentor texts to teach the craft of writing. Stenhouse.&#10;&#10;&#10;Flavell, J. H. (1979). Metacognition and cognitive monitoring. American Psychologist, 34, 906–911.&#10;&#10;Garner, R. (1987). Metacognition and reading comprehension. Norwood, NJ: Ablex.&#10;&#10;&#10;National Council of Teachers of English (2016). Professional knowledge for  the teaching of writing.  &#10; https://ncte.org/statement/teaching-writing/&#10;&#10;Weaver, C. (1998). Teaching grammar in the context of writing. In C. Weaver (Ed.), Lessons to share on  &#10;teaching grammar in context (pp.18–38). Portsmouth, NH: Boynton/Cook.&#10;&#10;Woltjer, S. (1998). Facilitating the use of description—and grammar. In C. Weaver (Ed.), Lessons to share  on &#10;teaching grammar in context (pp.95–99). Portsmouth, NH: Boynton/Cook.&#10;"/>
          <p:cNvSpPr txBox="1">
            <a:spLocks noGrp="1"/>
          </p:cNvSpPr>
          <p:nvPr>
            <p:ph type="body" idx="1"/>
          </p:nvPr>
        </p:nvSpPr>
        <p:spPr>
          <a:xfrm>
            <a:off x="838200" y="1497496"/>
            <a:ext cx="10515600" cy="4679467"/>
          </a:xfrm>
          <a:prstGeom prst="rect">
            <a:avLst/>
          </a:prstGeom>
          <a:noFill/>
          <a:ln>
            <a:noFill/>
          </a:ln>
        </p:spPr>
        <p:txBody>
          <a:bodyPr spcFirstLastPara="1" wrap="square" lIns="91425" tIns="45700" rIns="91425" bIns="45700" anchor="t" anchorCtr="0">
            <a:normAutofit fontScale="55000" lnSpcReduction="20000"/>
          </a:bodyPr>
          <a:lstStyle/>
          <a:p>
            <a:pPr marL="0" lvl="0" indent="0" algn="l" rtl="0">
              <a:lnSpc>
                <a:spcPct val="90000"/>
              </a:lnSpc>
              <a:spcBef>
                <a:spcPts val="0"/>
              </a:spcBef>
              <a:spcAft>
                <a:spcPts val="0"/>
              </a:spcAft>
              <a:buClr>
                <a:schemeClr val="dk1"/>
              </a:buClr>
              <a:buSzPct val="100000"/>
              <a:buNone/>
            </a:pPr>
            <a:endParaRPr dirty="0">
              <a:hlinkClick r:id="rId3"/>
            </a:endParaRPr>
          </a:p>
          <a:p>
            <a:pPr marL="0" lvl="0" indent="0" algn="l" rtl="0">
              <a:lnSpc>
                <a:spcPct val="90000"/>
              </a:lnSpc>
              <a:spcBef>
                <a:spcPts val="0"/>
              </a:spcBef>
              <a:spcAft>
                <a:spcPts val="0"/>
              </a:spcAft>
              <a:buClr>
                <a:schemeClr val="dk1"/>
              </a:buClr>
              <a:buSzPct val="100000"/>
              <a:buNone/>
            </a:pPr>
            <a:r>
              <a:rPr lang="en-US" dirty="0">
                <a:hlinkClick r:id="rId3"/>
              </a:rPr>
              <a:t>Cook, L.S. (2020). Students as their own best critics: A metacognitive approach to teaching grammar in </a:t>
            </a:r>
            <a:endParaRPr dirty="0">
              <a:hlinkClick r:id="rId3"/>
            </a:endParaRPr>
          </a:p>
          <a:p>
            <a:pPr marL="0" lvl="0" indent="0" algn="l" rtl="0">
              <a:lnSpc>
                <a:spcPct val="90000"/>
              </a:lnSpc>
              <a:spcBef>
                <a:spcPts val="0"/>
              </a:spcBef>
              <a:spcAft>
                <a:spcPts val="0"/>
              </a:spcAft>
              <a:buClr>
                <a:schemeClr val="dk1"/>
              </a:buClr>
              <a:buSzPct val="100000"/>
              <a:buNone/>
            </a:pPr>
            <a:r>
              <a:rPr lang="en-US" dirty="0">
                <a:hlinkClick r:id="rId3"/>
              </a:rPr>
              <a:t>	context. </a:t>
            </a:r>
            <a:r>
              <a:rPr lang="en-US" i="1" dirty="0">
                <a:hlinkClick r:id="rId3"/>
              </a:rPr>
              <a:t>ATEG Journal, 29, </a:t>
            </a:r>
            <a:r>
              <a:rPr lang="en-US" dirty="0">
                <a:hlinkClick r:id="rId3"/>
              </a:rPr>
              <a:t>13-25.</a:t>
            </a:r>
            <a:endParaRPr dirty="0">
              <a:hlinkClick r:id="rId3"/>
            </a:endParaRPr>
          </a:p>
          <a:p>
            <a:pPr marL="0" lvl="0" indent="0" algn="l" rtl="0">
              <a:lnSpc>
                <a:spcPct val="90000"/>
              </a:lnSpc>
              <a:spcBef>
                <a:spcPts val="0"/>
              </a:spcBef>
              <a:spcAft>
                <a:spcPts val="0"/>
              </a:spcAft>
              <a:buClr>
                <a:schemeClr val="dk1"/>
              </a:buClr>
              <a:buSzPct val="100000"/>
              <a:buNone/>
            </a:pPr>
            <a:endParaRPr dirty="0">
              <a:hlinkClick r:id="rId3"/>
            </a:endParaRPr>
          </a:p>
          <a:p>
            <a:pPr marL="0" lvl="0" indent="0" algn="l" rtl="0">
              <a:lnSpc>
                <a:spcPct val="90000"/>
              </a:lnSpc>
              <a:spcBef>
                <a:spcPts val="0"/>
              </a:spcBef>
              <a:spcAft>
                <a:spcPts val="0"/>
              </a:spcAft>
              <a:buClr>
                <a:schemeClr val="dk1"/>
              </a:buClr>
              <a:buSzPct val="100000"/>
              <a:buNone/>
            </a:pPr>
            <a:endParaRPr dirty="0">
              <a:hlinkClick r:id="rId3"/>
            </a:endParaRPr>
          </a:p>
          <a:p>
            <a:pPr marL="0" lvl="0" indent="0" algn="l" rtl="0">
              <a:lnSpc>
                <a:spcPct val="90000"/>
              </a:lnSpc>
              <a:spcBef>
                <a:spcPts val="0"/>
              </a:spcBef>
              <a:spcAft>
                <a:spcPts val="0"/>
              </a:spcAft>
              <a:buClr>
                <a:schemeClr val="dk1"/>
              </a:buClr>
              <a:buSzPct val="100000"/>
              <a:buNone/>
            </a:pPr>
            <a:r>
              <a:rPr lang="en-US" dirty="0" err="1">
                <a:hlinkClick r:id="rId3"/>
              </a:rPr>
              <a:t>Culham</a:t>
            </a:r>
            <a:r>
              <a:rPr lang="en-US" dirty="0">
                <a:hlinkClick r:id="rId3"/>
              </a:rPr>
              <a:t>, R. (2016). </a:t>
            </a:r>
            <a:r>
              <a:rPr lang="en-US" i="1" dirty="0">
                <a:hlinkClick r:id="rId3"/>
              </a:rPr>
              <a:t>The writing thief: Using mentor texts to teach the craft of writing. </a:t>
            </a:r>
            <a:r>
              <a:rPr lang="en-US" dirty="0" err="1">
                <a:hlinkClick r:id="rId3"/>
              </a:rPr>
              <a:t>Stenhouse</a:t>
            </a:r>
            <a:r>
              <a:rPr lang="en-US" dirty="0">
                <a:hlinkClick r:id="rId3"/>
              </a:rPr>
              <a:t>.</a:t>
            </a:r>
            <a:endParaRPr dirty="0">
              <a:hlinkClick r:id="rId3"/>
            </a:endParaRPr>
          </a:p>
          <a:p>
            <a:pPr marL="0" lvl="0" indent="0" algn="l" rtl="0">
              <a:lnSpc>
                <a:spcPct val="90000"/>
              </a:lnSpc>
              <a:spcBef>
                <a:spcPts val="0"/>
              </a:spcBef>
              <a:spcAft>
                <a:spcPts val="0"/>
              </a:spcAft>
              <a:buClr>
                <a:schemeClr val="dk1"/>
              </a:buClr>
              <a:buSzPct val="100000"/>
              <a:buNone/>
            </a:pPr>
            <a:endParaRPr dirty="0">
              <a:hlinkClick r:id="rId3"/>
            </a:endParaRPr>
          </a:p>
          <a:p>
            <a:pPr marL="0" lvl="0" indent="0" algn="l" rtl="0">
              <a:lnSpc>
                <a:spcPct val="90000"/>
              </a:lnSpc>
              <a:spcBef>
                <a:spcPts val="0"/>
              </a:spcBef>
              <a:spcAft>
                <a:spcPts val="0"/>
              </a:spcAft>
              <a:buClr>
                <a:schemeClr val="dk1"/>
              </a:buClr>
              <a:buSzPct val="100000"/>
              <a:buNone/>
            </a:pPr>
            <a:endParaRPr sz="2800" dirty="0">
              <a:latin typeface="Times New Roman"/>
              <a:ea typeface="Times New Roman"/>
              <a:cs typeface="Times New Roman"/>
              <a:sym typeface="Times New Roman"/>
              <a:hlinkClick r:id="rId3"/>
            </a:endParaRPr>
          </a:p>
          <a:p>
            <a:pPr marL="0" lvl="0" indent="0" algn="l" rtl="0">
              <a:lnSpc>
                <a:spcPct val="90000"/>
              </a:lnSpc>
              <a:spcBef>
                <a:spcPts val="0"/>
              </a:spcBef>
              <a:spcAft>
                <a:spcPts val="0"/>
              </a:spcAft>
              <a:buClr>
                <a:schemeClr val="dk1"/>
              </a:buClr>
              <a:buSzPct val="100000"/>
              <a:buNone/>
            </a:pPr>
            <a:r>
              <a:rPr lang="en-US" sz="2800" dirty="0" err="1">
                <a:latin typeface="Times New Roman"/>
                <a:ea typeface="Times New Roman"/>
                <a:cs typeface="Times New Roman"/>
                <a:sym typeface="Times New Roman"/>
                <a:hlinkClick r:id="rId3"/>
              </a:rPr>
              <a:t>Flavell</a:t>
            </a:r>
            <a:r>
              <a:rPr lang="en-US" sz="2800" dirty="0">
                <a:latin typeface="Times New Roman"/>
                <a:ea typeface="Times New Roman"/>
                <a:cs typeface="Times New Roman"/>
                <a:sym typeface="Times New Roman"/>
                <a:hlinkClick r:id="rId3"/>
              </a:rPr>
              <a:t>, J. H. (1979). Metacognition and cognitive monitoring. </a:t>
            </a:r>
            <a:r>
              <a:rPr lang="en-US" sz="2800" i="1" dirty="0">
                <a:latin typeface="Times New Roman"/>
                <a:ea typeface="Times New Roman"/>
                <a:cs typeface="Times New Roman"/>
                <a:sym typeface="Times New Roman"/>
                <a:hlinkClick r:id="rId3"/>
              </a:rPr>
              <a:t>American Psychologist</a:t>
            </a:r>
            <a:r>
              <a:rPr lang="en-US" sz="2800" dirty="0">
                <a:latin typeface="Times New Roman"/>
                <a:ea typeface="Times New Roman"/>
                <a:cs typeface="Times New Roman"/>
                <a:sym typeface="Times New Roman"/>
                <a:hlinkClick r:id="rId3"/>
              </a:rPr>
              <a:t>, </a:t>
            </a:r>
            <a:r>
              <a:rPr lang="en-US" sz="2800" i="1" dirty="0">
                <a:latin typeface="Times New Roman"/>
                <a:ea typeface="Times New Roman"/>
                <a:cs typeface="Times New Roman"/>
                <a:sym typeface="Times New Roman"/>
                <a:hlinkClick r:id="rId3"/>
              </a:rPr>
              <a:t>34</a:t>
            </a:r>
            <a:r>
              <a:rPr lang="en-US" sz="2800" dirty="0">
                <a:latin typeface="Times New Roman"/>
                <a:ea typeface="Times New Roman"/>
                <a:cs typeface="Times New Roman"/>
                <a:sym typeface="Times New Roman"/>
                <a:hlinkClick r:id="rId3"/>
              </a:rPr>
              <a:t>, 906–911.</a:t>
            </a:r>
            <a:endParaRPr dirty="0">
              <a:hlinkClick r:id="rId3"/>
            </a:endParaRPr>
          </a:p>
          <a:p>
            <a:pPr marL="0" marR="0" lvl="0" indent="0" algn="l" rtl="0">
              <a:lnSpc>
                <a:spcPct val="90000"/>
              </a:lnSpc>
              <a:spcBef>
                <a:spcPts val="0"/>
              </a:spcBef>
              <a:spcAft>
                <a:spcPts val="0"/>
              </a:spcAft>
              <a:buClr>
                <a:schemeClr val="dk1"/>
              </a:buClr>
              <a:buSzPct val="100000"/>
              <a:buNone/>
            </a:pPr>
            <a:endParaRPr sz="2800" dirty="0">
              <a:latin typeface="Times New Roman"/>
              <a:ea typeface="Times New Roman"/>
              <a:cs typeface="Times New Roman"/>
              <a:sym typeface="Times New Roman"/>
              <a:hlinkClick r:id="rId3"/>
            </a:endParaRPr>
          </a:p>
          <a:p>
            <a:pPr marL="0" lvl="0" indent="0" algn="l" rtl="0">
              <a:lnSpc>
                <a:spcPct val="90000"/>
              </a:lnSpc>
              <a:spcBef>
                <a:spcPts val="0"/>
              </a:spcBef>
              <a:spcAft>
                <a:spcPts val="0"/>
              </a:spcAft>
              <a:buClr>
                <a:schemeClr val="dk1"/>
              </a:buClr>
              <a:buSzPct val="100000"/>
              <a:buNone/>
            </a:pPr>
            <a:r>
              <a:rPr lang="en-US" sz="2800" dirty="0">
                <a:latin typeface="Times New Roman"/>
                <a:ea typeface="Times New Roman"/>
                <a:cs typeface="Times New Roman"/>
                <a:sym typeface="Times New Roman"/>
                <a:hlinkClick r:id="rId3"/>
              </a:rPr>
              <a:t>Garner, R. (1987). </a:t>
            </a:r>
            <a:r>
              <a:rPr lang="en-US" sz="2800" i="1" dirty="0">
                <a:latin typeface="Times New Roman"/>
                <a:ea typeface="Times New Roman"/>
                <a:cs typeface="Times New Roman"/>
                <a:sym typeface="Times New Roman"/>
                <a:hlinkClick r:id="rId3"/>
              </a:rPr>
              <a:t>Metacognition and reading comprehension</a:t>
            </a:r>
            <a:r>
              <a:rPr lang="en-US" sz="2800" dirty="0">
                <a:latin typeface="Times New Roman"/>
                <a:ea typeface="Times New Roman"/>
                <a:cs typeface="Times New Roman"/>
                <a:sym typeface="Times New Roman"/>
                <a:hlinkClick r:id="rId3"/>
              </a:rPr>
              <a:t>. Norwood, NJ: </a:t>
            </a:r>
            <a:r>
              <a:rPr lang="en-US" sz="2800" dirty="0" err="1">
                <a:latin typeface="Times New Roman"/>
                <a:ea typeface="Times New Roman"/>
                <a:cs typeface="Times New Roman"/>
                <a:sym typeface="Times New Roman"/>
                <a:hlinkClick r:id="rId3"/>
              </a:rPr>
              <a:t>Ablex</a:t>
            </a:r>
            <a:r>
              <a:rPr lang="en-US" sz="2800" dirty="0">
                <a:latin typeface="Times New Roman"/>
                <a:ea typeface="Times New Roman"/>
                <a:cs typeface="Times New Roman"/>
                <a:sym typeface="Times New Roman"/>
                <a:hlinkClick r:id="rId3"/>
              </a:rPr>
              <a:t>.</a:t>
            </a:r>
            <a:endParaRPr sz="2800" dirty="0">
              <a:latin typeface="Times New Roman"/>
              <a:ea typeface="Times New Roman"/>
              <a:cs typeface="Times New Roman"/>
              <a:sym typeface="Times New Roman"/>
              <a:hlinkClick r:id="rId3"/>
            </a:endParaRPr>
          </a:p>
          <a:p>
            <a:pPr marL="0" marR="0" lvl="0" indent="0" algn="l" rtl="0">
              <a:lnSpc>
                <a:spcPct val="90000"/>
              </a:lnSpc>
              <a:spcBef>
                <a:spcPts val="0"/>
              </a:spcBef>
              <a:spcAft>
                <a:spcPts val="0"/>
              </a:spcAft>
              <a:buClr>
                <a:schemeClr val="dk1"/>
              </a:buClr>
              <a:buSzPct val="100000"/>
              <a:buNone/>
            </a:pPr>
            <a:endParaRPr sz="2800" dirty="0">
              <a:latin typeface="Times New Roman"/>
              <a:ea typeface="Times New Roman"/>
              <a:cs typeface="Times New Roman"/>
              <a:sym typeface="Times New Roman"/>
              <a:hlinkClick r:id="rId3"/>
            </a:endParaRPr>
          </a:p>
          <a:p>
            <a:pPr marL="0" marR="0" lvl="0" indent="0" algn="l" rtl="0">
              <a:lnSpc>
                <a:spcPct val="90000"/>
              </a:lnSpc>
              <a:spcBef>
                <a:spcPts val="0"/>
              </a:spcBef>
              <a:spcAft>
                <a:spcPts val="0"/>
              </a:spcAft>
              <a:buClr>
                <a:schemeClr val="dk1"/>
              </a:buClr>
              <a:buSzPct val="100000"/>
              <a:buNone/>
            </a:pPr>
            <a:endParaRPr sz="2800" dirty="0">
              <a:latin typeface="Times New Roman"/>
              <a:ea typeface="Times New Roman"/>
              <a:cs typeface="Times New Roman"/>
              <a:sym typeface="Times New Roman"/>
              <a:hlinkClick r:id="rId3"/>
            </a:endParaRPr>
          </a:p>
          <a:p>
            <a:pPr marL="0" marR="0" lvl="0" indent="0" algn="l" rtl="0">
              <a:lnSpc>
                <a:spcPct val="90000"/>
              </a:lnSpc>
              <a:spcBef>
                <a:spcPts val="0"/>
              </a:spcBef>
              <a:spcAft>
                <a:spcPts val="0"/>
              </a:spcAft>
              <a:buClr>
                <a:schemeClr val="dk1"/>
              </a:buClr>
              <a:buSzPct val="100000"/>
              <a:buNone/>
            </a:pPr>
            <a:r>
              <a:rPr lang="en-US" sz="2800" dirty="0">
                <a:latin typeface="Times New Roman"/>
                <a:ea typeface="Times New Roman"/>
                <a:cs typeface="Times New Roman"/>
                <a:sym typeface="Times New Roman"/>
                <a:hlinkClick r:id="rId3"/>
              </a:rPr>
              <a:t>National Council of Teachers of English (2016). </a:t>
            </a:r>
            <a:r>
              <a:rPr lang="en-US" sz="2800" i="1" dirty="0">
                <a:latin typeface="Times New Roman"/>
                <a:ea typeface="Times New Roman"/>
                <a:cs typeface="Times New Roman"/>
                <a:sym typeface="Times New Roman"/>
                <a:hlinkClick r:id="rId3"/>
              </a:rPr>
              <a:t>Professional knowledge for  the teaching of writing.  </a:t>
            </a:r>
            <a:endParaRPr dirty="0">
              <a:hlinkClick r:id="rId3"/>
            </a:endParaRPr>
          </a:p>
          <a:p>
            <a:pPr marL="0" marR="0" lvl="0" indent="0" algn="l" rtl="0">
              <a:lnSpc>
                <a:spcPct val="90000"/>
              </a:lnSpc>
              <a:spcBef>
                <a:spcPts val="0"/>
              </a:spcBef>
              <a:spcAft>
                <a:spcPts val="0"/>
              </a:spcAft>
              <a:buClr>
                <a:srgbClr val="1155CC"/>
              </a:buClr>
              <a:buSzPct val="100000"/>
              <a:buNone/>
            </a:pPr>
            <a:r>
              <a:rPr lang="en-US" i="1" u="sng" dirty="0">
                <a:solidFill>
                  <a:srgbClr val="1155CC"/>
                </a:solidFill>
                <a:hlinkClick r:id="rId3"/>
              </a:rPr>
              <a:t>	</a:t>
            </a:r>
            <a:r>
              <a:rPr lang="en-US" sz="2800" u="sng" dirty="0" smtClean="0">
                <a:solidFill>
                  <a:srgbClr val="1155CC"/>
                </a:solidFill>
                <a:latin typeface="Times New Roman"/>
                <a:ea typeface="Times New Roman"/>
                <a:cs typeface="Times New Roman"/>
                <a:sym typeface="Times New Roman"/>
                <a:hlinkClick r:id="rId3"/>
              </a:rPr>
              <a:t>https://ncte.org/statement/teaching-writing/</a:t>
            </a:r>
            <a:endParaRPr lang="en-US" dirty="0">
              <a:latin typeface="Calibri"/>
              <a:cs typeface="Calibri"/>
              <a:sym typeface="Calibri"/>
              <a:hlinkClick r:id="rId3"/>
            </a:endParaRPr>
          </a:p>
          <a:p>
            <a:pPr marL="0" marR="0" lvl="0" indent="0" algn="l" rtl="0">
              <a:lnSpc>
                <a:spcPct val="90000"/>
              </a:lnSpc>
              <a:spcBef>
                <a:spcPts val="0"/>
              </a:spcBef>
              <a:spcAft>
                <a:spcPts val="0"/>
              </a:spcAft>
              <a:buClr>
                <a:srgbClr val="1155CC"/>
              </a:buClr>
              <a:buSzPct val="100000"/>
              <a:buNone/>
            </a:pPr>
            <a:endParaRPr sz="2800" dirty="0">
              <a:latin typeface="Times New Roman"/>
              <a:ea typeface="Times New Roman"/>
              <a:cs typeface="Times New Roman"/>
              <a:sym typeface="Times New Roman"/>
              <a:hlinkClick r:id="rId3"/>
            </a:endParaRPr>
          </a:p>
          <a:p>
            <a:pPr marL="0" lvl="0" indent="0" algn="l" rtl="0">
              <a:lnSpc>
                <a:spcPct val="90000"/>
              </a:lnSpc>
              <a:spcBef>
                <a:spcPts val="1000"/>
              </a:spcBef>
              <a:spcAft>
                <a:spcPts val="0"/>
              </a:spcAft>
              <a:buClr>
                <a:schemeClr val="dk1"/>
              </a:buClr>
              <a:buSzPct val="100000"/>
              <a:buNone/>
            </a:pPr>
            <a:r>
              <a:rPr lang="en-US" sz="2800" dirty="0">
                <a:latin typeface="Times New Roman"/>
                <a:ea typeface="Times New Roman"/>
                <a:cs typeface="Times New Roman"/>
                <a:sym typeface="Times New Roman"/>
                <a:hlinkClick r:id="rId3"/>
              </a:rPr>
              <a:t>Weaver, C. (1998). Teaching grammar in the context of writing. In C. Weaver (Ed.), </a:t>
            </a:r>
            <a:r>
              <a:rPr lang="en-US" sz="2800" i="1" dirty="0">
                <a:latin typeface="Times New Roman"/>
                <a:ea typeface="Times New Roman"/>
                <a:cs typeface="Times New Roman"/>
                <a:sym typeface="Times New Roman"/>
                <a:hlinkClick r:id="rId3"/>
              </a:rPr>
              <a:t>Lessons to share on 	</a:t>
            </a:r>
            <a:endParaRPr sz="2800" i="1" dirty="0">
              <a:latin typeface="Times New Roman"/>
              <a:ea typeface="Times New Roman"/>
              <a:cs typeface="Times New Roman"/>
              <a:sym typeface="Times New Roman"/>
              <a:hlinkClick r:id="rId3"/>
            </a:endParaRPr>
          </a:p>
          <a:p>
            <a:pPr marL="0" lvl="0" indent="457200" algn="l" rtl="0">
              <a:lnSpc>
                <a:spcPct val="90000"/>
              </a:lnSpc>
              <a:spcBef>
                <a:spcPts val="1000"/>
              </a:spcBef>
              <a:spcAft>
                <a:spcPts val="0"/>
              </a:spcAft>
              <a:buClr>
                <a:schemeClr val="dk1"/>
              </a:buClr>
              <a:buSzPct val="100000"/>
              <a:buNone/>
            </a:pPr>
            <a:r>
              <a:rPr lang="en-US" sz="2800" i="1" dirty="0">
                <a:latin typeface="Times New Roman"/>
                <a:ea typeface="Times New Roman"/>
                <a:cs typeface="Times New Roman"/>
                <a:sym typeface="Times New Roman"/>
                <a:hlinkClick r:id="rId3"/>
              </a:rPr>
              <a:t>teaching grammar in context</a:t>
            </a:r>
            <a:r>
              <a:rPr lang="en-US" sz="2800" dirty="0">
                <a:latin typeface="Times New Roman"/>
                <a:ea typeface="Times New Roman"/>
                <a:cs typeface="Times New Roman"/>
                <a:sym typeface="Times New Roman"/>
                <a:hlinkClick r:id="rId3"/>
              </a:rPr>
              <a:t> (pp.18–38). Portsmouth, NH: Boynton/Cook.</a:t>
            </a:r>
            <a:endParaRPr dirty="0">
              <a:hlinkClick r:id="rId3"/>
            </a:endParaRPr>
          </a:p>
          <a:p>
            <a:pPr marL="0" lvl="0" indent="0" algn="l" rtl="0">
              <a:lnSpc>
                <a:spcPct val="90000"/>
              </a:lnSpc>
              <a:spcBef>
                <a:spcPts val="1000"/>
              </a:spcBef>
              <a:spcAft>
                <a:spcPts val="0"/>
              </a:spcAft>
              <a:buClr>
                <a:schemeClr val="dk1"/>
              </a:buClr>
              <a:buSzPct val="100000"/>
              <a:buNone/>
            </a:pPr>
            <a:endParaRPr sz="2800" dirty="0">
              <a:latin typeface="Times New Roman"/>
              <a:ea typeface="Times New Roman"/>
              <a:cs typeface="Times New Roman"/>
              <a:sym typeface="Times New Roman"/>
              <a:hlinkClick r:id="rId3"/>
            </a:endParaRPr>
          </a:p>
          <a:p>
            <a:pPr marL="0" lvl="0" indent="0" algn="l" rtl="0">
              <a:lnSpc>
                <a:spcPct val="90000"/>
              </a:lnSpc>
              <a:spcBef>
                <a:spcPts val="1000"/>
              </a:spcBef>
              <a:spcAft>
                <a:spcPts val="0"/>
              </a:spcAft>
              <a:buClr>
                <a:schemeClr val="dk1"/>
              </a:buClr>
              <a:buSzPct val="100000"/>
              <a:buNone/>
            </a:pPr>
            <a:r>
              <a:rPr lang="en-US" sz="2800" dirty="0" err="1">
                <a:latin typeface="Times New Roman"/>
                <a:ea typeface="Times New Roman"/>
                <a:cs typeface="Times New Roman"/>
                <a:sym typeface="Times New Roman"/>
                <a:hlinkClick r:id="rId3"/>
              </a:rPr>
              <a:t>Woltjer</a:t>
            </a:r>
            <a:r>
              <a:rPr lang="en-US" sz="2800" dirty="0">
                <a:latin typeface="Times New Roman"/>
                <a:ea typeface="Times New Roman"/>
                <a:cs typeface="Times New Roman"/>
                <a:sym typeface="Times New Roman"/>
                <a:hlinkClick r:id="rId3"/>
              </a:rPr>
              <a:t>, S. (1998). Facilitating the use of description—and grammar. In C. Weaver (Ed.), </a:t>
            </a:r>
            <a:r>
              <a:rPr lang="en-US" sz="2800" i="1" dirty="0">
                <a:latin typeface="Times New Roman"/>
                <a:ea typeface="Times New Roman"/>
                <a:cs typeface="Times New Roman"/>
                <a:sym typeface="Times New Roman"/>
                <a:hlinkClick r:id="rId3"/>
              </a:rPr>
              <a:t>Lessons to share 	on </a:t>
            </a:r>
            <a:endParaRPr sz="2800" i="1" dirty="0">
              <a:latin typeface="Times New Roman"/>
              <a:ea typeface="Times New Roman"/>
              <a:cs typeface="Times New Roman"/>
              <a:sym typeface="Times New Roman"/>
              <a:hlinkClick r:id="rId3"/>
            </a:endParaRPr>
          </a:p>
          <a:p>
            <a:pPr marL="0" lvl="0" indent="457200" algn="l" rtl="0">
              <a:lnSpc>
                <a:spcPct val="90000"/>
              </a:lnSpc>
              <a:spcBef>
                <a:spcPts val="1000"/>
              </a:spcBef>
              <a:spcAft>
                <a:spcPts val="0"/>
              </a:spcAft>
              <a:buClr>
                <a:schemeClr val="dk1"/>
              </a:buClr>
              <a:buSzPct val="100000"/>
              <a:buNone/>
            </a:pPr>
            <a:r>
              <a:rPr lang="en-US" sz="2800" i="1" dirty="0">
                <a:latin typeface="Times New Roman"/>
                <a:ea typeface="Times New Roman"/>
                <a:cs typeface="Times New Roman"/>
                <a:sym typeface="Times New Roman"/>
                <a:hlinkClick r:id="rId3"/>
              </a:rPr>
              <a:t>teaching grammar in context</a:t>
            </a:r>
            <a:r>
              <a:rPr lang="en-US" sz="2800" dirty="0">
                <a:latin typeface="Times New Roman"/>
                <a:ea typeface="Times New Roman"/>
                <a:cs typeface="Times New Roman"/>
                <a:sym typeface="Times New Roman"/>
                <a:hlinkClick r:id="rId3"/>
              </a:rPr>
              <a:t> (pp.95–99). Portsmouth, NH: Boynton/Cook.</a:t>
            </a:r>
            <a:endParaRPr sz="2800" dirty="0">
              <a:latin typeface="Times New Roman"/>
              <a:ea typeface="Times New Roman"/>
              <a:cs typeface="Times New Roman"/>
              <a:sym typeface="Times New Roman"/>
              <a:hlinkClick r:id="rId3"/>
            </a:endParaRPr>
          </a:p>
          <a:p>
            <a:pPr marL="0" lvl="0" indent="0" algn="l" rtl="0">
              <a:lnSpc>
                <a:spcPct val="90000"/>
              </a:lnSpc>
              <a:spcBef>
                <a:spcPts val="1000"/>
              </a:spcBef>
              <a:spcAft>
                <a:spcPts val="0"/>
              </a:spcAft>
              <a:buClr>
                <a:schemeClr val="dk1"/>
              </a:buClr>
              <a:buSzPct val="100000"/>
              <a:buNone/>
            </a:pPr>
            <a:endParaRPr dirty="0">
              <a:hlinkClick r:id="rId3"/>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g16d95d2d534_1_349"/>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3B71"/>
              </a:buClr>
              <a:buSzPts val="4400"/>
              <a:buFont typeface="Times New Roman"/>
              <a:buNone/>
            </a:pPr>
            <a:r>
              <a:rPr lang="en-US" b="1"/>
              <a:t>Disclaimer</a:t>
            </a:r>
            <a:endParaRPr/>
          </a:p>
        </p:txBody>
      </p:sp>
      <p:sp>
        <p:nvSpPr>
          <p:cNvPr id="526" name="Google Shape;526;g16d95d2d534_1_349" descr="A disclaimer indicated no endorsements by the Virginia Department of Education"/>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4000"/>
              <a:buChar char="•"/>
            </a:pPr>
            <a:r>
              <a:rPr lang="en-US" sz="4000"/>
              <a:t>Reference within this presentation to any specific commercial or non-commercial product, process, or service by trade name, trademark, manufacturer or otherwise does not constitute or imply an endorsement, recommendation, or favoring by the Virginia Department of Education.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grpSp>
        <p:nvGrpSpPr>
          <p:cNvPr id="166" name="Google Shape;166;g16d95d2d534_1_29" descr="&quot;Sure, I know some ways to teacher grammar, but I definitely don't know the best way. I can use textbooks and workbooks, but that doesn't get any kind of results with my students.&quot;&#10;&#10;&quot;I need help with coming up with grammar activities that will actually help my students and not make them so bored that they either goof off or act like they'll fall asleep.&quot;"/>
          <p:cNvGrpSpPr/>
          <p:nvPr/>
        </p:nvGrpSpPr>
        <p:grpSpPr>
          <a:xfrm>
            <a:off x="2377815" y="2136909"/>
            <a:ext cx="7203281" cy="4003322"/>
            <a:chOff x="0" y="-342337"/>
            <a:chExt cx="7203281" cy="4003322"/>
          </a:xfrm>
        </p:grpSpPr>
        <p:sp>
          <p:nvSpPr>
            <p:cNvPr id="168" name="Google Shape;168;g16d95d2d534_1_29"/>
            <p:cNvSpPr txBox="1"/>
            <p:nvPr/>
          </p:nvSpPr>
          <p:spPr>
            <a:xfrm>
              <a:off x="4" y="-342337"/>
              <a:ext cx="7031100" cy="1592100"/>
            </a:xfrm>
            <a:prstGeom prst="rect">
              <a:avLst/>
            </a:prstGeom>
            <a:noFill/>
            <a:ln>
              <a:noFill/>
            </a:ln>
          </p:spPr>
          <p:txBody>
            <a:bodyPr spcFirstLastPara="1" wrap="square" lIns="99050" tIns="99050" rIns="99050" bIns="99050" anchor="ctr"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0" i="0" u="none" strike="noStrike" cap="none">
                  <a:solidFill>
                    <a:schemeClr val="dk1"/>
                  </a:solidFill>
                  <a:latin typeface="Arial"/>
                  <a:ea typeface="Arial"/>
                  <a:cs typeface="Arial"/>
                  <a:sym typeface="Arial"/>
                </a:rPr>
                <a:t>“Sure, I know some ways to teach grammar, but I definitely don’t know the best way. I can use textbooks and workbooks, but that doesn’t get any kind of results with my students.”</a:t>
              </a:r>
              <a:endParaRPr sz="1400" b="0" i="0" u="none" strike="noStrike" cap="none">
                <a:solidFill>
                  <a:srgbClr val="000000"/>
                </a:solidFill>
                <a:latin typeface="Arial"/>
                <a:ea typeface="Arial"/>
                <a:cs typeface="Arial"/>
                <a:sym typeface="Arial"/>
              </a:endParaRPr>
            </a:p>
          </p:txBody>
        </p:sp>
        <p:sp>
          <p:nvSpPr>
            <p:cNvPr id="169" name="Google Shape;169;g16d95d2d534_1_29"/>
            <p:cNvSpPr/>
            <p:nvPr/>
          </p:nvSpPr>
          <p:spPr>
            <a:xfrm>
              <a:off x="0" y="1896625"/>
              <a:ext cx="7203281" cy="1764360"/>
            </a:xfrm>
            <a:prstGeom prst="roundRect">
              <a:avLst>
                <a:gd name="adj" fmla="val 16667"/>
              </a:avLst>
            </a:prstGeom>
            <a:gradFill>
              <a:gsLst>
                <a:gs pos="0">
                  <a:schemeClr val="lt1"/>
                </a:gs>
                <a:gs pos="50000">
                  <a:schemeClr val="lt1"/>
                </a:gs>
                <a:gs pos="100000">
                  <a:schemeClr val="lt1"/>
                </a:gs>
              </a:gsLst>
              <a:lin ang="5400000" scaled="0"/>
            </a:gra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0" name="Google Shape;170;g16d95d2d534_1_29"/>
            <p:cNvSpPr txBox="1"/>
            <p:nvPr/>
          </p:nvSpPr>
          <p:spPr>
            <a:xfrm>
              <a:off x="86079" y="1532904"/>
              <a:ext cx="7031100" cy="1592100"/>
            </a:xfrm>
            <a:prstGeom prst="rect">
              <a:avLst/>
            </a:prstGeom>
            <a:noFill/>
            <a:ln>
              <a:noFill/>
            </a:ln>
          </p:spPr>
          <p:txBody>
            <a:bodyPr spcFirstLastPara="1" wrap="square" lIns="99050" tIns="99050" rIns="99050" bIns="99050" anchor="ctr"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b="0" i="0" u="none" strike="noStrike" cap="none">
                  <a:solidFill>
                    <a:schemeClr val="dk1"/>
                  </a:solidFill>
                  <a:latin typeface="Arial"/>
                  <a:ea typeface="Arial"/>
                  <a:cs typeface="Arial"/>
                  <a:sym typeface="Arial"/>
                </a:rPr>
                <a:t>“I need help with coming up with grammar activities that will actually help my students and not make them so bored that they either goof off or act like they’ll fall asleep.”</a:t>
              </a:r>
              <a:endParaRPr sz="1400" b="0" i="0" u="none" strike="noStrike" cap="none">
                <a:solidFill>
                  <a:srgbClr val="000000"/>
                </a:solidFill>
                <a:latin typeface="Arial"/>
                <a:ea typeface="Arial"/>
                <a:cs typeface="Arial"/>
                <a:sym typeface="Arial"/>
              </a:endParaRPr>
            </a:p>
          </p:txBody>
        </p:sp>
      </p:grpSp>
      <p:sp>
        <p:nvSpPr>
          <p:cNvPr id="165" name="Google Shape;165;g16d95d2d534_1_29"/>
          <p:cNvSpPr txBox="1">
            <a:spLocks noGrp="1"/>
          </p:cNvSpPr>
          <p:nvPr>
            <p:ph type="title"/>
          </p:nvPr>
        </p:nvSpPr>
        <p:spPr>
          <a:xfrm>
            <a:off x="2377815" y="764243"/>
            <a:ext cx="6968411" cy="104923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 Teachers’ Concerns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16d95d2d534_1_3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Research-Based Issues in Grammar Instruction</a:t>
            </a:r>
            <a:endParaRPr/>
          </a:p>
        </p:txBody>
      </p:sp>
      <p:sp>
        <p:nvSpPr>
          <p:cNvPr id="176" name="Google Shape;176;g16d95d2d534_1_38" descr="Research findings on grammar instruction"/>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365760" lvl="1" indent="-256032" algn="l" rtl="0">
              <a:lnSpc>
                <a:spcPct val="90000"/>
              </a:lnSpc>
              <a:spcBef>
                <a:spcPts val="0"/>
              </a:spcBef>
              <a:spcAft>
                <a:spcPts val="0"/>
              </a:spcAft>
              <a:buClr>
                <a:srgbClr val="004E95"/>
              </a:buClr>
              <a:buSzPts val="1904"/>
              <a:buFont typeface="Noto Sans Symbols"/>
              <a:buChar char="🞂"/>
            </a:pPr>
            <a:r>
              <a:rPr lang="en-US" sz="2800"/>
              <a:t>“Traditional” grammar instruction often leads to student disengagement (Woltjer, 1998) and has very little impact on student learning (Weaver, 1998).</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16d95d2d534_1_4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t>Literature</a:t>
            </a:r>
            <a:endParaRPr/>
          </a:p>
        </p:txBody>
      </p:sp>
      <p:sp>
        <p:nvSpPr>
          <p:cNvPr id="182" name="Google Shape;182;g16d95d2d534_1_43" descr="Research findings on teaching and learning"/>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The entryway to effective grammar instruction</a:t>
            </a:r>
            <a:endParaRPr/>
          </a:p>
          <a:p>
            <a:pPr marL="228600" lvl="0" indent="-228600" algn="l" rtl="0">
              <a:lnSpc>
                <a:spcPct val="90000"/>
              </a:lnSpc>
              <a:spcBef>
                <a:spcPts val="1000"/>
              </a:spcBef>
              <a:spcAft>
                <a:spcPts val="0"/>
              </a:spcAft>
              <a:buClr>
                <a:schemeClr val="dk1"/>
              </a:buClr>
              <a:buSzPts val="2800"/>
              <a:buChar char="•"/>
            </a:pPr>
            <a:r>
              <a:rPr lang="en-US"/>
              <a:t>NCTE Professional Knowledge for the Teaching of Writing (2016): We “need to understand how writers read for the purposes of writing–with an eye toward not just what the text says but also how it is put together”</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16d95d2d534_1_4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3600"/>
              <a:buFont typeface="Times New Roman"/>
              <a:buNone/>
            </a:pPr>
            <a:r>
              <a:rPr lang="en-US" sz="3600"/>
              <a:t>A Mentor-Text-Based (Culham, 2016) Approach to Grammar Instruction</a:t>
            </a:r>
            <a:endParaRPr/>
          </a:p>
        </p:txBody>
      </p:sp>
      <p:sp>
        <p:nvSpPr>
          <p:cNvPr id="188" name="Google Shape;188;g16d95d2d534_1_48" descr="Graphic showing the connection between reading as writers, writings as readers, metacongnitive literacy experiences."/>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grpSp>
        <p:nvGrpSpPr>
          <p:cNvPr id="189" name="Google Shape;189;g16d95d2d534_1_48" descr="Graphic showing connection between reading as writers, writng as readers, and metagnitive literacy experiences"/>
          <p:cNvGrpSpPr/>
          <p:nvPr/>
        </p:nvGrpSpPr>
        <p:grpSpPr>
          <a:xfrm>
            <a:off x="841645" y="1880028"/>
            <a:ext cx="8756108" cy="3918472"/>
            <a:chOff x="3445" y="483029"/>
            <a:chExt cx="8756108" cy="3918472"/>
          </a:xfrm>
        </p:grpSpPr>
        <p:sp>
          <p:nvSpPr>
            <p:cNvPr id="190" name="Google Shape;190;g16d95d2d534_1_48"/>
            <p:cNvSpPr/>
            <p:nvPr/>
          </p:nvSpPr>
          <p:spPr>
            <a:xfrm rot="5400000">
              <a:off x="547264" y="1430088"/>
              <a:ext cx="1638063" cy="2725700"/>
            </a:xfrm>
            <a:prstGeom prst="corner">
              <a:avLst>
                <a:gd name="adj1" fmla="val 16120"/>
                <a:gd name="adj2" fmla="val 16110"/>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1" name="Google Shape;191;g16d95d2d534_1_48"/>
            <p:cNvSpPr/>
            <p:nvPr/>
          </p:nvSpPr>
          <p:spPr>
            <a:xfrm>
              <a:off x="273830" y="2244485"/>
              <a:ext cx="2460777" cy="215701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2" name="Google Shape;192;g16d95d2d534_1_48"/>
            <p:cNvSpPr txBox="1"/>
            <p:nvPr/>
          </p:nvSpPr>
          <p:spPr>
            <a:xfrm>
              <a:off x="273830" y="2244485"/>
              <a:ext cx="2460777" cy="2157016"/>
            </a:xfrm>
            <a:prstGeom prst="rect">
              <a:avLst/>
            </a:prstGeom>
            <a:noFill/>
            <a:ln>
              <a:noFill/>
            </a:ln>
          </p:spPr>
          <p:txBody>
            <a:bodyPr spcFirstLastPara="1" wrap="square" lIns="106675" tIns="106675" rIns="106675" bIns="106675" anchor="t" anchorCtr="0">
              <a:noAutofit/>
            </a:bodyPr>
            <a:lstStyle/>
            <a:p>
              <a:pPr marL="0" marR="0" lvl="0" indent="0" algn="l" rtl="0">
                <a:lnSpc>
                  <a:spcPct val="90000"/>
                </a:lnSpc>
                <a:spcBef>
                  <a:spcPts val="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Reading as writers</a:t>
              </a:r>
              <a:endParaRPr sz="1400" b="0" i="0" u="none" strike="noStrike" cap="none">
                <a:solidFill>
                  <a:srgbClr val="000000"/>
                </a:solidFill>
                <a:latin typeface="Arial"/>
                <a:ea typeface="Arial"/>
                <a:cs typeface="Arial"/>
                <a:sym typeface="Arial"/>
              </a:endParaRPr>
            </a:p>
          </p:txBody>
        </p:sp>
        <p:sp>
          <p:nvSpPr>
            <p:cNvPr id="193" name="Google Shape;193;g16d95d2d534_1_48"/>
            <p:cNvSpPr/>
            <p:nvPr/>
          </p:nvSpPr>
          <p:spPr>
            <a:xfrm>
              <a:off x="2270310" y="1229419"/>
              <a:ext cx="464297" cy="464297"/>
            </a:xfrm>
            <a:prstGeom prst="triangle">
              <a:avLst>
                <a:gd name="adj" fmla="val 100000"/>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4" name="Google Shape;194;g16d95d2d534_1_48"/>
            <p:cNvSpPr/>
            <p:nvPr/>
          </p:nvSpPr>
          <p:spPr>
            <a:xfrm rot="5400000">
              <a:off x="3559737" y="669152"/>
              <a:ext cx="1638063" cy="2725700"/>
            </a:xfrm>
            <a:prstGeom prst="corner">
              <a:avLst>
                <a:gd name="adj1" fmla="val 16120"/>
                <a:gd name="adj2" fmla="val 16110"/>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5" name="Google Shape;195;g16d95d2d534_1_48"/>
            <p:cNvSpPr/>
            <p:nvPr/>
          </p:nvSpPr>
          <p:spPr>
            <a:xfrm>
              <a:off x="3286303" y="1499046"/>
              <a:ext cx="2460777" cy="215701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6" name="Google Shape;196;g16d95d2d534_1_48"/>
            <p:cNvSpPr txBox="1"/>
            <p:nvPr/>
          </p:nvSpPr>
          <p:spPr>
            <a:xfrm>
              <a:off x="3286303" y="1499046"/>
              <a:ext cx="2460777" cy="2157016"/>
            </a:xfrm>
            <a:prstGeom prst="rect">
              <a:avLst/>
            </a:prstGeom>
            <a:noFill/>
            <a:ln>
              <a:noFill/>
            </a:ln>
          </p:spPr>
          <p:txBody>
            <a:bodyPr spcFirstLastPara="1" wrap="square" lIns="106675" tIns="106675" rIns="106675" bIns="106675" anchor="t" anchorCtr="0">
              <a:noAutofit/>
            </a:bodyPr>
            <a:lstStyle/>
            <a:p>
              <a:pPr marL="0" marR="0" lvl="0" indent="0" algn="l" rtl="0">
                <a:lnSpc>
                  <a:spcPct val="90000"/>
                </a:lnSpc>
                <a:spcBef>
                  <a:spcPts val="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Writing as readers</a:t>
              </a:r>
              <a:endParaRPr sz="1400" b="0" i="0" u="none" strike="noStrike" cap="none">
                <a:solidFill>
                  <a:srgbClr val="000000"/>
                </a:solidFill>
                <a:latin typeface="Arial"/>
                <a:ea typeface="Arial"/>
                <a:cs typeface="Arial"/>
                <a:sym typeface="Arial"/>
              </a:endParaRPr>
            </a:p>
          </p:txBody>
        </p:sp>
        <p:sp>
          <p:nvSpPr>
            <p:cNvPr id="197" name="Google Shape;197;g16d95d2d534_1_48"/>
            <p:cNvSpPr/>
            <p:nvPr/>
          </p:nvSpPr>
          <p:spPr>
            <a:xfrm>
              <a:off x="5282783" y="483979"/>
              <a:ext cx="464297" cy="464297"/>
            </a:xfrm>
            <a:prstGeom prst="triangle">
              <a:avLst>
                <a:gd name="adj" fmla="val 100000"/>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8" name="Google Shape;198;g16d95d2d534_1_48"/>
            <p:cNvSpPr/>
            <p:nvPr/>
          </p:nvSpPr>
          <p:spPr>
            <a:xfrm rot="5400000">
              <a:off x="6572209" y="-60790"/>
              <a:ext cx="1638063" cy="2725700"/>
            </a:xfrm>
            <a:prstGeom prst="corner">
              <a:avLst>
                <a:gd name="adj1" fmla="val 16120"/>
                <a:gd name="adj2" fmla="val 16110"/>
              </a:avLst>
            </a:prstGeom>
            <a:solidFill>
              <a:schemeClr val="accent1"/>
            </a:solidFill>
            <a:ln w="12700" cap="flat" cmpd="sng">
              <a:solidFill>
                <a:schemeClr val="accen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9" name="Google Shape;199;g16d95d2d534_1_48"/>
            <p:cNvSpPr/>
            <p:nvPr/>
          </p:nvSpPr>
          <p:spPr>
            <a:xfrm>
              <a:off x="6298776" y="753606"/>
              <a:ext cx="2460777" cy="2157016"/>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0" name="Google Shape;200;g16d95d2d534_1_48"/>
            <p:cNvSpPr txBox="1"/>
            <p:nvPr/>
          </p:nvSpPr>
          <p:spPr>
            <a:xfrm>
              <a:off x="6298776" y="753606"/>
              <a:ext cx="2460777" cy="2157016"/>
            </a:xfrm>
            <a:prstGeom prst="rect">
              <a:avLst/>
            </a:prstGeom>
            <a:noFill/>
            <a:ln>
              <a:noFill/>
            </a:ln>
          </p:spPr>
          <p:txBody>
            <a:bodyPr spcFirstLastPara="1" wrap="square" lIns="106675" tIns="106675" rIns="106675" bIns="106675" anchor="t" anchorCtr="0">
              <a:noAutofit/>
            </a:bodyPr>
            <a:lstStyle/>
            <a:p>
              <a:pPr marL="0" marR="0" lvl="0" indent="0" algn="l" rtl="0">
                <a:lnSpc>
                  <a:spcPct val="90000"/>
                </a:lnSpc>
                <a:spcBef>
                  <a:spcPts val="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Metacognitive literacy experiences</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16d95d2d534_1_65"/>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a:solidFill>
                  <a:schemeClr val="lt1"/>
                </a:solidFill>
              </a:rPr>
              <a:t>Grammar is a Tool for Writing</a:t>
            </a:r>
            <a:endParaRPr>
              <a:solidFill>
                <a:schemeClr val="lt1"/>
              </a:solidFill>
            </a:endParaRPr>
          </a:p>
        </p:txBody>
      </p:sp>
      <p:grpSp>
        <p:nvGrpSpPr>
          <p:cNvPr id="206" name="Google Shape;206;g16d95d2d534_1_65" descr="Graphic showing that grammar is a tool for writing, reading and for thinking&#10;"/>
          <p:cNvGrpSpPr/>
          <p:nvPr/>
        </p:nvGrpSpPr>
        <p:grpSpPr>
          <a:xfrm>
            <a:off x="1697295" y="730726"/>
            <a:ext cx="7803493" cy="5502564"/>
            <a:chOff x="1018" y="15109"/>
            <a:chExt cx="7803493" cy="5502564"/>
          </a:xfrm>
        </p:grpSpPr>
        <p:sp>
          <p:nvSpPr>
            <p:cNvPr id="207" name="Google Shape;207;g16d95d2d534_1_65"/>
            <p:cNvSpPr/>
            <p:nvPr/>
          </p:nvSpPr>
          <p:spPr>
            <a:xfrm>
              <a:off x="2670955" y="3054053"/>
              <a:ext cx="2463620" cy="2463620"/>
            </a:xfrm>
            <a:prstGeom prst="ellipse">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g16d95d2d534_1_65"/>
            <p:cNvSpPr txBox="1"/>
            <p:nvPr/>
          </p:nvSpPr>
          <p:spPr>
            <a:xfrm>
              <a:off x="3031744" y="3414842"/>
              <a:ext cx="1742042" cy="1742042"/>
            </a:xfrm>
            <a:prstGeom prst="rect">
              <a:avLst/>
            </a:prstGeom>
            <a:noFill/>
            <a:ln>
              <a:noFill/>
            </a:ln>
          </p:spPr>
          <p:txBody>
            <a:bodyPr spcFirstLastPara="1" wrap="square" lIns="19675" tIns="19675" rIns="19675" bIns="19675" anchor="ctr" anchorCtr="0">
              <a:noAutofit/>
            </a:bodyPr>
            <a:lstStyle/>
            <a:p>
              <a:pPr marL="0" marR="0" lvl="0" indent="0" algn="ctr" rtl="0">
                <a:lnSpc>
                  <a:spcPct val="90000"/>
                </a:lnSpc>
                <a:spcBef>
                  <a:spcPts val="0"/>
                </a:spcBef>
                <a:spcAft>
                  <a:spcPts val="0"/>
                </a:spcAft>
                <a:buClr>
                  <a:schemeClr val="lt1"/>
                </a:buClr>
                <a:buSzPts val="3100"/>
                <a:buFont typeface="Arial"/>
                <a:buNone/>
              </a:pPr>
              <a:r>
                <a:rPr lang="en-US" sz="3100" b="0" i="0" u="none" strike="noStrike" cap="none">
                  <a:solidFill>
                    <a:schemeClr val="lt1"/>
                  </a:solidFill>
                  <a:latin typeface="Arial"/>
                  <a:ea typeface="Arial"/>
                  <a:cs typeface="Arial"/>
                  <a:sym typeface="Arial"/>
                </a:rPr>
                <a:t>Grammar</a:t>
              </a:r>
              <a:endParaRPr sz="1400" b="0" i="0" u="none" strike="noStrike" cap="none">
                <a:solidFill>
                  <a:srgbClr val="000000"/>
                </a:solidFill>
                <a:latin typeface="Arial"/>
                <a:ea typeface="Arial"/>
                <a:cs typeface="Arial"/>
                <a:sym typeface="Arial"/>
              </a:endParaRPr>
            </a:p>
          </p:txBody>
        </p:sp>
        <p:sp>
          <p:nvSpPr>
            <p:cNvPr id="209" name="Google Shape;209;g16d95d2d534_1_65"/>
            <p:cNvSpPr/>
            <p:nvPr/>
          </p:nvSpPr>
          <p:spPr>
            <a:xfrm rot="-8700000">
              <a:off x="991555" y="2592043"/>
              <a:ext cx="1987115" cy="702131"/>
            </a:xfrm>
            <a:prstGeom prst="leftArrow">
              <a:avLst>
                <a:gd name="adj1" fmla="val 60000"/>
                <a:gd name="adj2" fmla="val 50000"/>
              </a:avLst>
            </a:prstGeom>
            <a:solidFill>
              <a:srgbClr val="A8B4D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g16d95d2d534_1_65"/>
            <p:cNvSpPr/>
            <p:nvPr/>
          </p:nvSpPr>
          <p:spPr>
            <a:xfrm>
              <a:off x="1018" y="1437051"/>
              <a:ext cx="2340439" cy="1872351"/>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1" name="Google Shape;211;g16d95d2d534_1_65"/>
            <p:cNvSpPr txBox="1"/>
            <p:nvPr/>
          </p:nvSpPr>
          <p:spPr>
            <a:xfrm>
              <a:off x="55857" y="1491890"/>
              <a:ext cx="2230761" cy="1762673"/>
            </a:xfrm>
            <a:prstGeom prst="rect">
              <a:avLst/>
            </a:prstGeom>
            <a:noFill/>
            <a:ln>
              <a:noFill/>
            </a:ln>
          </p:spPr>
          <p:txBody>
            <a:bodyPr spcFirstLastPara="1" wrap="square" lIns="78100" tIns="78100" rIns="78100" bIns="78100" anchor="ctr" anchorCtr="0">
              <a:noAutofit/>
            </a:bodyPr>
            <a:lstStyle/>
            <a:p>
              <a:pPr marL="0" marR="0" lvl="0" indent="0" algn="ctr" rtl="0">
                <a:lnSpc>
                  <a:spcPct val="90000"/>
                </a:lnSpc>
                <a:spcBef>
                  <a:spcPts val="0"/>
                </a:spcBef>
                <a:spcAft>
                  <a:spcPts val="0"/>
                </a:spcAft>
                <a:buClr>
                  <a:schemeClr val="lt1"/>
                </a:buClr>
                <a:buSzPts val="4100"/>
                <a:buFont typeface="Arial"/>
                <a:buNone/>
              </a:pPr>
              <a:r>
                <a:rPr lang="en-US" sz="4100" b="0" i="0" u="none" strike="noStrike" cap="none">
                  <a:solidFill>
                    <a:schemeClr val="lt1"/>
                  </a:solidFill>
                  <a:latin typeface="Arial"/>
                  <a:ea typeface="Arial"/>
                  <a:cs typeface="Arial"/>
                  <a:sym typeface="Arial"/>
                </a:rPr>
                <a:t>A tool for writing</a:t>
              </a:r>
              <a:endParaRPr sz="1400" b="0" i="0" u="none" strike="noStrike" cap="none">
                <a:solidFill>
                  <a:srgbClr val="000000"/>
                </a:solidFill>
                <a:latin typeface="Arial"/>
                <a:ea typeface="Arial"/>
                <a:cs typeface="Arial"/>
                <a:sym typeface="Arial"/>
              </a:endParaRPr>
            </a:p>
          </p:txBody>
        </p:sp>
        <p:sp>
          <p:nvSpPr>
            <p:cNvPr id="212" name="Google Shape;212;g16d95d2d534_1_65"/>
            <p:cNvSpPr/>
            <p:nvPr/>
          </p:nvSpPr>
          <p:spPr>
            <a:xfrm rot="-5400000">
              <a:off x="2909207" y="1593776"/>
              <a:ext cx="1987115" cy="702131"/>
            </a:xfrm>
            <a:prstGeom prst="leftArrow">
              <a:avLst>
                <a:gd name="adj1" fmla="val 60000"/>
                <a:gd name="adj2" fmla="val 50000"/>
              </a:avLst>
            </a:prstGeom>
            <a:solidFill>
              <a:srgbClr val="A8B4D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g16d95d2d534_1_65"/>
            <p:cNvSpPr/>
            <p:nvPr/>
          </p:nvSpPr>
          <p:spPr>
            <a:xfrm>
              <a:off x="2732545" y="15109"/>
              <a:ext cx="2340439" cy="1872351"/>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4" name="Google Shape;214;g16d95d2d534_1_65"/>
            <p:cNvSpPr txBox="1"/>
            <p:nvPr/>
          </p:nvSpPr>
          <p:spPr>
            <a:xfrm>
              <a:off x="2787384" y="69948"/>
              <a:ext cx="2230761" cy="1762673"/>
            </a:xfrm>
            <a:prstGeom prst="rect">
              <a:avLst/>
            </a:prstGeom>
            <a:noFill/>
            <a:ln>
              <a:noFill/>
            </a:ln>
          </p:spPr>
          <p:txBody>
            <a:bodyPr spcFirstLastPara="1" wrap="square" lIns="78100" tIns="78100" rIns="78100" bIns="78100" anchor="ctr" anchorCtr="0">
              <a:noAutofit/>
            </a:bodyPr>
            <a:lstStyle/>
            <a:p>
              <a:pPr marL="0" marR="0" lvl="0" indent="0" algn="ctr" rtl="0">
                <a:lnSpc>
                  <a:spcPct val="90000"/>
                </a:lnSpc>
                <a:spcBef>
                  <a:spcPts val="0"/>
                </a:spcBef>
                <a:spcAft>
                  <a:spcPts val="0"/>
                </a:spcAft>
                <a:buClr>
                  <a:schemeClr val="lt1"/>
                </a:buClr>
                <a:buSzPts val="4100"/>
                <a:buFont typeface="Arial"/>
                <a:buNone/>
              </a:pPr>
              <a:r>
                <a:rPr lang="en-US" sz="4100" b="0" i="0" u="none" strike="noStrike" cap="none">
                  <a:solidFill>
                    <a:schemeClr val="lt1"/>
                  </a:solidFill>
                  <a:latin typeface="Arial"/>
                  <a:ea typeface="Arial"/>
                  <a:cs typeface="Arial"/>
                  <a:sym typeface="Arial"/>
                </a:rPr>
                <a:t>A tool for reading</a:t>
              </a:r>
              <a:endParaRPr sz="1400" b="0" i="0" u="none" strike="noStrike" cap="none">
                <a:solidFill>
                  <a:srgbClr val="000000"/>
                </a:solidFill>
                <a:latin typeface="Arial"/>
                <a:ea typeface="Arial"/>
                <a:cs typeface="Arial"/>
                <a:sym typeface="Arial"/>
              </a:endParaRPr>
            </a:p>
          </p:txBody>
        </p:sp>
        <p:sp>
          <p:nvSpPr>
            <p:cNvPr id="215" name="Google Shape;215;g16d95d2d534_1_65"/>
            <p:cNvSpPr/>
            <p:nvPr/>
          </p:nvSpPr>
          <p:spPr>
            <a:xfrm rot="-2100000">
              <a:off x="4826859" y="2592043"/>
              <a:ext cx="1987115" cy="702131"/>
            </a:xfrm>
            <a:prstGeom prst="leftArrow">
              <a:avLst>
                <a:gd name="adj1" fmla="val 60000"/>
                <a:gd name="adj2" fmla="val 50000"/>
              </a:avLst>
            </a:prstGeom>
            <a:solidFill>
              <a:srgbClr val="A8B4D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6" name="Google Shape;216;g16d95d2d534_1_65"/>
            <p:cNvSpPr/>
            <p:nvPr/>
          </p:nvSpPr>
          <p:spPr>
            <a:xfrm>
              <a:off x="5464072" y="1437051"/>
              <a:ext cx="2340439" cy="1872351"/>
            </a:xfrm>
            <a:prstGeom prst="roundRect">
              <a:avLst>
                <a:gd name="adj" fmla="val 10000"/>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7" name="Google Shape;217;g16d95d2d534_1_65"/>
            <p:cNvSpPr txBox="1"/>
            <p:nvPr/>
          </p:nvSpPr>
          <p:spPr>
            <a:xfrm>
              <a:off x="5518911" y="1491890"/>
              <a:ext cx="2230761" cy="1762673"/>
            </a:xfrm>
            <a:prstGeom prst="rect">
              <a:avLst/>
            </a:prstGeom>
            <a:noFill/>
            <a:ln>
              <a:noFill/>
            </a:ln>
          </p:spPr>
          <p:txBody>
            <a:bodyPr spcFirstLastPara="1" wrap="square" lIns="78100" tIns="78100" rIns="78100" bIns="78100" anchor="ctr" anchorCtr="0">
              <a:noAutofit/>
            </a:bodyPr>
            <a:lstStyle/>
            <a:p>
              <a:pPr marL="0" marR="0" lvl="0" indent="0" algn="ctr" rtl="0">
                <a:lnSpc>
                  <a:spcPct val="90000"/>
                </a:lnSpc>
                <a:spcBef>
                  <a:spcPts val="0"/>
                </a:spcBef>
                <a:spcAft>
                  <a:spcPts val="0"/>
                </a:spcAft>
                <a:buClr>
                  <a:schemeClr val="lt1"/>
                </a:buClr>
                <a:buSzPts val="4100"/>
                <a:buFont typeface="Arial"/>
                <a:buNone/>
              </a:pPr>
              <a:r>
                <a:rPr lang="en-US" sz="4100" b="0" i="0" u="none" strike="noStrike" cap="none">
                  <a:solidFill>
                    <a:schemeClr val="lt1"/>
                  </a:solidFill>
                  <a:latin typeface="Arial"/>
                  <a:ea typeface="Arial"/>
                  <a:cs typeface="Arial"/>
                  <a:sym typeface="Arial"/>
                </a:rPr>
                <a:t>A tool for thinking</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1891</Words>
  <Application>Microsoft Office PowerPoint</Application>
  <PresentationFormat>Widescreen</PresentationFormat>
  <Paragraphs>244</Paragraphs>
  <Slides>46</Slides>
  <Notes>46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Calibri</vt:lpstr>
      <vt:lpstr>Courier New</vt:lpstr>
      <vt:lpstr>Georgia</vt:lpstr>
      <vt:lpstr>Noto Sans Symbols</vt:lpstr>
      <vt:lpstr>Times New Roman</vt:lpstr>
      <vt:lpstr>Trebuchet MS</vt:lpstr>
      <vt:lpstr>Office Theme</vt:lpstr>
      <vt:lpstr>Grammar Tools:  Using Grammar Instruction to Help Students Read Like Writers and Write Like Readers</vt:lpstr>
      <vt:lpstr>Big Questions</vt:lpstr>
      <vt:lpstr>Agenda</vt:lpstr>
      <vt:lpstr>Fast Write: Teaching Grammar</vt:lpstr>
      <vt:lpstr> Teachers’ Concerns</vt:lpstr>
      <vt:lpstr>Research-Based Issues in Grammar Instruction</vt:lpstr>
      <vt:lpstr>Literature</vt:lpstr>
      <vt:lpstr>A Mentor-Text-Based (Culham, 2016) Approach to Grammar Instruction</vt:lpstr>
      <vt:lpstr>Grammar is a Tool for Writing</vt:lpstr>
      <vt:lpstr>Metacognition</vt:lpstr>
      <vt:lpstr>The Toolkit Metaphor</vt:lpstr>
      <vt:lpstr>Knowing about grammar tools helps readers and writers</vt:lpstr>
      <vt:lpstr>Prepositional Phrases in The Epic Fail of Arturo Zamora</vt:lpstr>
      <vt:lpstr>Book</vt:lpstr>
      <vt:lpstr>Book </vt:lpstr>
      <vt:lpstr>Reflection Questions</vt:lpstr>
      <vt:lpstr>Relative clauses as tools—a student’s insights</vt:lpstr>
      <vt:lpstr>Why Metacognition Matters</vt:lpstr>
      <vt:lpstr>Don’t Throw Away Your Shot! Metacognition of Grammar Meets Hamilton!</vt:lpstr>
      <vt:lpstr>Strong verb: “scream”</vt:lpstr>
      <vt:lpstr>Prepositional phrase: “in this century”</vt:lpstr>
      <vt:lpstr>Specific noun:  “rabble”</vt:lpstr>
      <vt:lpstr>Relative clause: “who might let some things slide”</vt:lpstr>
      <vt:lpstr>A packed example!</vt:lpstr>
      <vt:lpstr>Key Grammatical Concepts </vt:lpstr>
      <vt:lpstr>Connections to Purposeful Reading </vt:lpstr>
      <vt:lpstr>Foundational Grammatical Concept Mini-Lesson</vt:lpstr>
      <vt:lpstr>Five Key Recommendations</vt:lpstr>
      <vt:lpstr>Recommendation One</vt:lpstr>
      <vt:lpstr>Recommendation Two</vt:lpstr>
      <vt:lpstr>Recommendation Three</vt:lpstr>
      <vt:lpstr>Recommendation Four</vt:lpstr>
      <vt:lpstr>Student Example Using Prepositional Phrases</vt:lpstr>
      <vt:lpstr>Recommendation Five</vt:lpstr>
      <vt:lpstr>Student response: Why are prepositional phrases important to effective writing?</vt:lpstr>
      <vt:lpstr>Student response: How can knowing about prepositional phrases help you understand what you read?</vt:lpstr>
      <vt:lpstr>Activity—Prepositional Phrases:  Connections to Literature</vt:lpstr>
      <vt:lpstr>Mentor Text Activity</vt:lpstr>
      <vt:lpstr>Mentor Text Activity Example (1 of 2)</vt:lpstr>
      <vt:lpstr>Mentor Text Activity (2 of 2)</vt:lpstr>
      <vt:lpstr>Final Thoughts</vt:lpstr>
      <vt:lpstr>Reflection Question </vt:lpstr>
      <vt:lpstr>Grammar: A tool for…</vt:lpstr>
      <vt:lpstr>Keep in touch!</vt:lpstr>
      <vt:lpstr>References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Tools:  Using Grammar Instruction to Help Students Read Like Writers and Write Like Readers</dc:title>
  <dc:creator>VITA Program</dc:creator>
  <cp:lastModifiedBy>Cassada, Colleen (DOE)</cp:lastModifiedBy>
  <cp:revision>7</cp:revision>
  <dcterms:created xsi:type="dcterms:W3CDTF">2022-07-20T12:39:39Z</dcterms:created>
  <dcterms:modified xsi:type="dcterms:W3CDTF">2022-10-20T13:38:32Z</dcterms:modified>
</cp:coreProperties>
</file>