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8" r:id="rId2"/>
    <p:sldMasterId id="2147483710" r:id="rId3"/>
  </p:sldMasterIdLst>
  <p:notesMasterIdLst>
    <p:notesMasterId r:id="rId71"/>
  </p:notesMasterIdLst>
  <p:sldIdLst>
    <p:sldId id="256" r:id="rId4"/>
    <p:sldId id="257" r:id="rId5"/>
    <p:sldId id="258" r:id="rId6"/>
    <p:sldId id="259" r:id="rId7"/>
    <p:sldId id="260" r:id="rId8"/>
    <p:sldId id="261" r:id="rId9"/>
    <p:sldId id="262" r:id="rId10"/>
    <p:sldId id="263" r:id="rId11"/>
    <p:sldId id="264" r:id="rId12"/>
    <p:sldId id="266" r:id="rId13"/>
    <p:sldId id="267" r:id="rId14"/>
    <p:sldId id="268" r:id="rId15"/>
    <p:sldId id="269" r:id="rId16"/>
    <p:sldId id="270" r:id="rId17"/>
    <p:sldId id="271" r:id="rId18"/>
    <p:sldId id="272" r:id="rId19"/>
    <p:sldId id="273" r:id="rId20"/>
    <p:sldId id="274" r:id="rId21"/>
    <p:sldId id="326" r:id="rId22"/>
    <p:sldId id="32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12192000" cy="6858000"/>
  <p:notesSz cx="6858000" cy="9144000"/>
  <p:embeddedFontLst>
    <p:embeddedFont>
      <p:font typeface="Josefin Sans" panose="020B060402020202020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Georgia" panose="02040502050405020303" pitchFamily="18" charset="0"/>
      <p:regular r:id="rId80"/>
      <p:bold r:id="rId81"/>
      <p:italic r:id="rId82"/>
      <p:boldItalic r:id="rId83"/>
    </p:embeddedFont>
    <p:embeddedFont>
      <p:font typeface="Cardo" panose="020B0604020202020204" charset="-79"/>
      <p:regular r:id="rId84"/>
      <p:bold r:id="rId85"/>
      <p:italic r:id="rId86"/>
    </p:embeddedFont>
    <p:embeddedFont>
      <p:font typeface="Roboto" panose="020B0604020202020204" charset="0"/>
      <p:regular r:id="rId87"/>
      <p:bold r:id="rId88"/>
      <p:italic r:id="rId89"/>
      <p:boldItalic r:id="rId90"/>
    </p:embeddedFont>
    <p:embeddedFont>
      <p:font typeface="Trebuchet MS" panose="020B060302020202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8" roundtripDataSignature="AMtx7mg9ecqmkhrlE2WO5ioHJqePPBkk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6B378E-B9AE-4933-97B5-89D5FE96FC56}">
  <a:tblStyle styleId="{BC6B378E-B9AE-4933-97B5-89D5FE96FC5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D344EC7-C7DA-4B1E-8D5D-69268CCF632F}"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3E404A4-170E-4133-B96B-6CB6A8A3CB4C}"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7E6E7"/>
          </a:solidFill>
        </a:fill>
      </a:tcStyle>
    </a:wholeTbl>
    <a:band1H>
      <a:tcTxStyle b="off" i="off"/>
      <a:tcStyle>
        <a:tcBdr/>
        <a:fill>
          <a:solidFill>
            <a:srgbClr val="EFCACC"/>
          </a:solidFill>
        </a:fill>
      </a:tcStyle>
    </a:band1H>
    <a:band2H>
      <a:tcTxStyle b="off" i="off"/>
      <a:tcStyle>
        <a:tcBdr/>
      </a:tcStyle>
    </a:band2H>
    <a:band1V>
      <a:tcTxStyle b="off" i="off"/>
      <a:tcStyle>
        <a:tcBdr/>
        <a:fill>
          <a:solidFill>
            <a:srgbClr val="EFCACC"/>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87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font" Target="fonts/font19.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5.fntdata"/><Relationship Id="rId7" Type="http://schemas.openxmlformats.org/officeDocument/2006/relationships/slide" Target="slides/slide4.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6.fntdata"/><Relationship Id="rId61" Type="http://schemas.openxmlformats.org/officeDocument/2006/relationships/slide" Target="slides/slide58.xml"/><Relationship Id="rId82"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6.fntdata"/><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fntdata"/><Relationship Id="rId93" Type="http://schemas.openxmlformats.org/officeDocument/2006/relationships/font" Target="fonts/font22.fntdata"/><Relationship Id="rId98" Type="http://customschemas.google.com/relationships/presentationmetadata" Target="metadata"/></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C22536"/>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1507416"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pic>
        <p:nvPicPr>
          <p:cNvPr id="9" name="Google Shape;9;n" descr="Virginia Department of Education"/>
          <p:cNvPicPr preferRelativeResize="0"/>
          <p:nvPr/>
        </p:nvPicPr>
        <p:blipFill rotWithShape="1">
          <a:blip r:embed="rId2">
            <a:alphaModFix/>
          </a:blip>
          <a:srcRect/>
          <a:stretch/>
        </p:blipFill>
        <p:spPr>
          <a:xfrm rot="-5400000">
            <a:off x="-3294337" y="4376445"/>
            <a:ext cx="7047450" cy="403060"/>
          </a:xfrm>
          <a:prstGeom prst="rect">
            <a:avLst/>
          </a:prstGeom>
          <a:noFill/>
          <a:ln>
            <a:noFill/>
          </a:ln>
        </p:spPr>
      </p:pic>
      <p:pic>
        <p:nvPicPr>
          <p:cNvPr id="10" name="Google Shape;10;n" descr="VDOE Logo"/>
          <p:cNvPicPr preferRelativeResize="0"/>
          <p:nvPr/>
        </p:nvPicPr>
        <p:blipFill rotWithShape="1">
          <a:blip r:embed="rId3">
            <a:alphaModFix/>
          </a:blip>
          <a:srcRect/>
          <a:stretch/>
        </p:blipFill>
        <p:spPr>
          <a:xfrm>
            <a:off x="5392029" y="8699765"/>
            <a:ext cx="1376362" cy="458787"/>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5aae862ef4_7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15aae862ef4_7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b="1"/>
              <a:t>Speaker: Leslie Sale</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Now that we know the need is clear, let's move on to what the VLA does. One of the primary goals of the VLA is alignment. Aligning teacher knowledge, training, and preparation with strong core curricula rooted in reading research. Implementing effective instruction for students and using screening to identify students who need additional evidence-based intervention. Families become partners in this process providing extra support in literacy skills at home.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u="sng"/>
              <a:t>First, it will focus on Preparing Teachers: </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b="1"/>
              <a:t>Educator Preparation Programs </a:t>
            </a:r>
            <a:r>
              <a:rPr lang="en-US"/>
              <a:t>will provide K-3 teachers with instruction in evidence-based practices for the teaching of reading</a:t>
            </a:r>
            <a:r>
              <a:rPr lang="en-US" b="1"/>
              <a:t>; </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b="1"/>
              <a:t>K-3 teacher candidates </a:t>
            </a:r>
            <a:r>
              <a:rPr lang="en-US"/>
              <a:t>will pass a revised reading assessment to demonstrate proficiency in evidence-based practices for the teaching of reading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u="sng"/>
              <a:t>Next, it will Align Curricula, Screening &amp; Intervention Methods: </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b="1"/>
              <a:t>School divisions </a:t>
            </a:r>
            <a:r>
              <a:rPr lang="en-US"/>
              <a:t>will align K-3 core early reading instruction with evidence-based practices; </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a:t>We will provide guidance to school divisions on early reading interventions that are aligned with evidence-based practices;</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b="1"/>
              <a:t>School divisions </a:t>
            </a:r>
            <a:r>
              <a:rPr lang="en-US"/>
              <a:t>will align K-3 literacy</a:t>
            </a:r>
            <a:r>
              <a:rPr lang="en-US" b="1"/>
              <a:t> </a:t>
            </a:r>
            <a:r>
              <a:rPr lang="en-US"/>
              <a:t>screening and progress monitoring with evidence-based practices; </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b="1"/>
              <a:t>School divisions</a:t>
            </a:r>
            <a:r>
              <a:rPr lang="en-US"/>
              <a:t> will develop and implement division-wide literacy plans that align professional development, curriculum, and instruction with evidence-based practices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u="sng"/>
              <a:t>It will also require continuing professional development:</a:t>
            </a:r>
            <a:endParaRPr/>
          </a:p>
          <a:p>
            <a:pPr marL="342900" lvl="0" indent="-342900" algn="l" rtl="0">
              <a:lnSpc>
                <a:spcPct val="100000"/>
              </a:lnSpc>
              <a:spcBef>
                <a:spcPts val="0"/>
              </a:spcBef>
              <a:spcAft>
                <a:spcPts val="0"/>
              </a:spcAft>
              <a:buClr>
                <a:schemeClr val="dk1"/>
              </a:buClr>
              <a:buSzPts val="1200"/>
              <a:buFont typeface="Calibri"/>
              <a:buAutoNum type="arabicParenR"/>
            </a:pPr>
            <a:r>
              <a:rPr lang="en-US" b="1"/>
              <a:t>K-3 teachers </a:t>
            </a:r>
            <a:r>
              <a:rPr lang="en-US"/>
              <a:t>will participate in professional development coursework focused on evidence-based practices for the teaching of reading</a:t>
            </a:r>
            <a:endParaRPr/>
          </a:p>
          <a:p>
            <a:pPr marL="342900" lvl="0" indent="-342900" algn="l" rtl="0">
              <a:lnSpc>
                <a:spcPct val="100000"/>
              </a:lnSpc>
              <a:spcBef>
                <a:spcPts val="0"/>
              </a:spcBef>
              <a:spcAft>
                <a:spcPts val="0"/>
              </a:spcAft>
              <a:buClr>
                <a:schemeClr val="dk1"/>
              </a:buClr>
              <a:buSzPts val="1200"/>
              <a:buFont typeface="Calibri"/>
              <a:buAutoNum type="arabicParenR"/>
            </a:pPr>
            <a:r>
              <a:rPr lang="en-US" b="1"/>
              <a:t>School divisions</a:t>
            </a:r>
            <a:r>
              <a:rPr lang="en-US"/>
              <a:t>, with support from </a:t>
            </a:r>
            <a:r>
              <a:rPr lang="en-US" b="1"/>
              <a:t>VDOE</a:t>
            </a:r>
            <a:r>
              <a:rPr lang="en-US"/>
              <a:t>,</a:t>
            </a:r>
            <a:r>
              <a:rPr lang="en-US" b="1"/>
              <a:t> </a:t>
            </a:r>
            <a:r>
              <a:rPr lang="en-US"/>
              <a:t>will develop and implement literacy professional development plans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u="sng"/>
              <a:t>And lastly, it will ensure that we Partner with Parents:</a:t>
            </a:r>
            <a:endParaRPr/>
          </a:p>
          <a:p>
            <a:pPr marL="0" lvl="0" indent="0" algn="l" rtl="0">
              <a:lnSpc>
                <a:spcPct val="100000"/>
              </a:lnSpc>
              <a:spcBef>
                <a:spcPts val="0"/>
              </a:spcBef>
              <a:spcAft>
                <a:spcPts val="0"/>
              </a:spcAft>
              <a:buSzPts val="1100"/>
              <a:buNone/>
            </a:pPr>
            <a:endParaRPr/>
          </a:p>
          <a:p>
            <a:pPr marL="342900" lvl="0" indent="-342900" algn="l" rtl="0">
              <a:lnSpc>
                <a:spcPct val="100000"/>
              </a:lnSpc>
              <a:spcBef>
                <a:spcPts val="0"/>
              </a:spcBef>
              <a:spcAft>
                <a:spcPts val="0"/>
              </a:spcAft>
              <a:buClr>
                <a:schemeClr val="dk1"/>
              </a:buClr>
              <a:buSzPts val="1200"/>
              <a:buFont typeface="Calibri"/>
              <a:buAutoNum type="arabicParenR"/>
            </a:pPr>
            <a:r>
              <a:rPr lang="en-US" b="1"/>
              <a:t>We </a:t>
            </a:r>
            <a:r>
              <a:rPr lang="en-US"/>
              <a:t>will develop data collection and transparent reporting plans on key literacy measures</a:t>
            </a:r>
            <a:endParaRPr/>
          </a:p>
          <a:p>
            <a:pPr marL="342900" lvl="0" indent="-342900" algn="l" rtl="0">
              <a:lnSpc>
                <a:spcPct val="100000"/>
              </a:lnSpc>
              <a:spcBef>
                <a:spcPts val="0"/>
              </a:spcBef>
              <a:spcAft>
                <a:spcPts val="0"/>
              </a:spcAft>
              <a:buClr>
                <a:schemeClr val="dk1"/>
              </a:buClr>
              <a:buSzPts val="1200"/>
              <a:buFont typeface="Calibri"/>
              <a:buAutoNum type="arabicParenR"/>
            </a:pPr>
            <a:r>
              <a:rPr lang="en-US" b="1"/>
              <a:t>We </a:t>
            </a:r>
            <a:r>
              <a:rPr lang="en-US"/>
              <a:t>will provide families with at-home resources that enable them to help their students to become proficient readers </a:t>
            </a:r>
            <a:endParaRPr/>
          </a:p>
          <a:p>
            <a:pPr marL="342900" lvl="0" indent="-266700" algn="l" rtl="0">
              <a:lnSpc>
                <a:spcPct val="100000"/>
              </a:lnSpc>
              <a:spcBef>
                <a:spcPts val="0"/>
              </a:spcBef>
              <a:spcAft>
                <a:spcPts val="0"/>
              </a:spcAft>
              <a:buClr>
                <a:schemeClr val="dk1"/>
              </a:buClr>
              <a:buSzPts val="1200"/>
              <a:buFont typeface="Calibri"/>
              <a:buNone/>
            </a:pPr>
            <a:endParaRPr/>
          </a:p>
          <a:p>
            <a:pPr marL="342900" lvl="0" indent="-26670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543" name="Google Shape;543;g15aae862ef4_7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5aae862ef4_7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g15aae862ef4_7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Speaker: Leslie Sale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5aae862ef4_7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15aae862ef4_7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Speaker: Leslie Sale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5aae862ef4_7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g15aae862ef4_7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Speaker: Jenna Conway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5aae862ef4_7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g15aae862ef4_7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Speaker: Jenna Conway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5aae862ef4_7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g15aae862ef4_7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Speaker: Jenna Conway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5aae862ef4_7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g15aae862ef4_7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Speaker: Jenna Conway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5aae862ef4_7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g15aae862ef4_7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Speaker: Jenna Conway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5aae862ef4_7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15aae862ef4_7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Speaker: Jenna Conway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5df747aac0_1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5df747aac0_1_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6" name="Google Shape;446;g15df747aac0_1_487: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172409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5df747aac0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5df747aac0_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15df747aac0_7_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754119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53667b6a26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153667b6a26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153667b6a26_0_18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53667b6a26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153667b6a26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g153667b6a26_0_31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53667b6a26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153667b6a26_0_3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g153667b6a26_0_32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53667b6a2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g153667b6a26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53bec40d4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g153bec40d42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53bec40d42_0_31: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sz="1400"/>
          </a:p>
        </p:txBody>
      </p:sp>
      <p:sp>
        <p:nvSpPr>
          <p:cNvPr id="701" name="Google Shape;701;g153bec40d42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5aae862ef4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15aae862ef4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g15aae862ef4_1_3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53bec40d4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153bec40d42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53bec40d42_0_43: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sz="1400"/>
          </a:p>
        </p:txBody>
      </p:sp>
      <p:sp>
        <p:nvSpPr>
          <p:cNvPr id="722" name="Google Shape;722;g153bec40d42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60390edf9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60390edf9c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53bec40d42_0_55: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sz="1400"/>
          </a:p>
        </p:txBody>
      </p:sp>
      <p:sp>
        <p:nvSpPr>
          <p:cNvPr id="735" name="Google Shape;735;g153bec40d42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53bec40d4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 name="Google Shape;746;g153bec40d42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50fc98d8fa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150fc98d8fa_1_3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50fc98d8fa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150fc98d8fa_1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50fc98d8fa_1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150fc98d8fa_1_3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53bec40d42_0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153bec40d42_0_9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53bec40d42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 name="Google Shape;779;g153bec40d42_0_9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53bec40d42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g153bec40d42_0_9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53bec40d4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g153bec40d42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53072a826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g153072a826c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60390edf9c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60390edf9c_2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53072a826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153072a826c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53072a826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153072a826c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53072a82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153072a826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53072a826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153072a826c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53072a826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153072a826c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we look at the design or structure of the secondary literacy classroom, we should be seeing small groups working on complex text with appropriate supports.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53667b6a26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g153667b6a26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7" name="Google Shape;847;g153667b6a26_0_4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5cf126c2f8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15cf126c2f8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3" name="Google Shape;853;g15cf126c2f8_0_18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52f422f025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g152f422f025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g152f422f025_1_1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521203f4c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1521203f4c9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6" name="Google Shape;866;g1521203f4c9_0_1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52f422f025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152f422f025_1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5" name="Google Shape;875;g152f422f025_1_4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60390edf9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60390edf9c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g160390edf9c_0_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58dabce513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158dabce513_0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g158dabce513_0_19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58dabce513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58dabce513_0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provide students access to grade level material and balance foundational skills with complex text. The WHY! Because the standards spiral-same speech, each grade level is dependent on the one before it and we have to get students ready for the next step. See this example.</a:t>
            </a:r>
            <a:endParaRPr/>
          </a:p>
        </p:txBody>
      </p:sp>
      <p:sp>
        <p:nvSpPr>
          <p:cNvPr id="889" name="Google Shape;889;g158dabce513_0_20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58dabce513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158dabce513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to we get them in grade level work? Well the standards spiral but each literacy skill is also interdependent on other skills also. So its misleading to say there’s a “main idea” issue. There was a lot that happened along the way with the reader, and the text that couldve led to someone not understanding the main idea. We have to intentionally plan text and tasks that support this stacking of skills to support the reader through the text. See the example on this slide, planning questions, knowing the reader, and the text.</a:t>
            </a:r>
            <a:endParaRPr/>
          </a:p>
        </p:txBody>
      </p:sp>
      <p:sp>
        <p:nvSpPr>
          <p:cNvPr id="903" name="Google Shape;903;g158dabce513_0_21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158dabce513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158dabce513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how-we also must consider that each strand of the standards are dependent on each other as well. So we plan tasks and engage with text in ways that allow us to integrate all of the strands, see the example…</a:t>
            </a:r>
            <a:endParaRPr/>
          </a:p>
        </p:txBody>
      </p:sp>
      <p:sp>
        <p:nvSpPr>
          <p:cNvPr id="921" name="Google Shape;921;g158dabce513_0_23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158dabce513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158dabce513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Supporting Vocabulary: re-format the text (visual cues, chunk, print size), student friendly glossaries, picture cues (story, strategy), pre-teach vocabulary,</a:t>
            </a:r>
            <a:endParaRPr/>
          </a:p>
          <a:p>
            <a:pPr marL="0" lvl="0" indent="0" algn="l" rtl="0">
              <a:lnSpc>
                <a:spcPct val="115000"/>
              </a:lnSpc>
              <a:spcBef>
                <a:spcPts val="0"/>
              </a:spcBef>
              <a:spcAft>
                <a:spcPts val="0"/>
              </a:spcAft>
              <a:buClr>
                <a:schemeClr val="dk1"/>
              </a:buClr>
              <a:buSzPts val="1100"/>
              <a:buFont typeface="Arial"/>
              <a:buNone/>
            </a:pPr>
            <a:r>
              <a:rPr lang="en-US"/>
              <a:t>Annotation: number lines of text, pre-annotating texts with a purpose, Key ideas, providing overviews</a:t>
            </a:r>
            <a:endParaRPr/>
          </a:p>
          <a:p>
            <a:pPr marL="0" lvl="0" indent="0" algn="l" rtl="0">
              <a:lnSpc>
                <a:spcPct val="115000"/>
              </a:lnSpc>
              <a:spcBef>
                <a:spcPts val="0"/>
              </a:spcBef>
              <a:spcAft>
                <a:spcPts val="0"/>
              </a:spcAft>
              <a:buClr>
                <a:schemeClr val="dk1"/>
              </a:buClr>
              <a:buSzPts val="1100"/>
              <a:buFont typeface="Arial"/>
              <a:buNone/>
            </a:pPr>
            <a:r>
              <a:rPr lang="en-US"/>
              <a:t>Questions: strong series of questions planned systematically, Build from basic comprehension to inferential, hint cards to direct them, using paragraph lines or numbers, or section headings</a:t>
            </a:r>
            <a:endParaRPr/>
          </a:p>
          <a:p>
            <a:pPr marL="0" lvl="0" indent="0" algn="l" rtl="0">
              <a:lnSpc>
                <a:spcPct val="115000"/>
              </a:lnSpc>
              <a:spcBef>
                <a:spcPts val="0"/>
              </a:spcBef>
              <a:spcAft>
                <a:spcPts val="0"/>
              </a:spcAft>
              <a:buClr>
                <a:schemeClr val="dk1"/>
              </a:buClr>
              <a:buSzPts val="1100"/>
              <a:buFont typeface="Arial"/>
              <a:buNone/>
            </a:pPr>
            <a:r>
              <a:rPr lang="en-US"/>
              <a:t>Reflection: writing in order to prepare for oral, or oral to prepare for writing, talk time with peers (models),</a:t>
            </a:r>
            <a:endParaRPr/>
          </a:p>
          <a:p>
            <a:pPr marL="0" lvl="0" indent="0" algn="l" rtl="0">
              <a:lnSpc>
                <a:spcPct val="115000"/>
              </a:lnSpc>
              <a:spcBef>
                <a:spcPts val="0"/>
              </a:spcBef>
              <a:spcAft>
                <a:spcPts val="0"/>
              </a:spcAft>
              <a:buClr>
                <a:schemeClr val="dk1"/>
              </a:buClr>
              <a:buSzPts val="1100"/>
              <a:buFont typeface="Arial"/>
              <a:buNone/>
            </a:pPr>
            <a:r>
              <a:rPr lang="en-US"/>
              <a:t>Time for independent reading-hours planned each week to read at their independent level, time to apply what they are learning from higher level texts.</a:t>
            </a:r>
            <a:endParaRPr/>
          </a:p>
          <a:p>
            <a:pPr marL="0" lvl="0" indent="0" algn="l" rtl="0">
              <a:lnSpc>
                <a:spcPct val="115000"/>
              </a:lnSpc>
              <a:spcBef>
                <a:spcPts val="0"/>
              </a:spcBef>
              <a:spcAft>
                <a:spcPts val="0"/>
              </a:spcAft>
              <a:buClr>
                <a:schemeClr val="dk1"/>
              </a:buClr>
              <a:buSzPts val="1100"/>
              <a:buFont typeface="Arial"/>
              <a:buNone/>
            </a:pPr>
            <a:r>
              <a:rPr lang="en-US"/>
              <a:t>Access to grade level text: planning close reading lessons, short chunks of text,</a:t>
            </a:r>
            <a:endParaRPr/>
          </a:p>
          <a:p>
            <a:pPr marL="0" lvl="0" indent="0" algn="l" rtl="0">
              <a:lnSpc>
                <a:spcPct val="115000"/>
              </a:lnSpc>
              <a:spcBef>
                <a:spcPts val="0"/>
              </a:spcBef>
              <a:spcAft>
                <a:spcPts val="0"/>
              </a:spcAft>
              <a:buClr>
                <a:schemeClr val="dk1"/>
              </a:buClr>
              <a:buSzPts val="1100"/>
              <a:buFont typeface="Arial"/>
              <a:buNone/>
            </a:pPr>
            <a:r>
              <a:rPr lang="en-US"/>
              <a:t>Sentence structures-identify and incorporate into discussion</a:t>
            </a:r>
            <a:endParaRPr/>
          </a:p>
          <a:p>
            <a:pPr marL="0" lvl="0" indent="0" algn="l" rtl="0">
              <a:lnSpc>
                <a:spcPct val="115000"/>
              </a:lnSpc>
              <a:spcBef>
                <a:spcPts val="0"/>
              </a:spcBef>
              <a:spcAft>
                <a:spcPts val="0"/>
              </a:spcAft>
              <a:buClr>
                <a:schemeClr val="dk1"/>
              </a:buClr>
              <a:buSzPts val="1100"/>
              <a:buFont typeface="Arial"/>
              <a:buNone/>
            </a:pPr>
            <a:r>
              <a:rPr lang="en-US"/>
              <a:t>Explicit-tell them when a text may be more challenging, teaching-tell them what the pronouns and referring to</a:t>
            </a:r>
            <a:endParaRPr/>
          </a:p>
          <a:p>
            <a:pPr marL="0" lvl="0" indent="0" algn="l" rtl="0">
              <a:lnSpc>
                <a:spcPct val="100000"/>
              </a:lnSpc>
              <a:spcBef>
                <a:spcPts val="0"/>
              </a:spcBef>
              <a:spcAft>
                <a:spcPts val="0"/>
              </a:spcAft>
              <a:buSzPts val="1400"/>
              <a:buNone/>
            </a:pPr>
            <a:endParaRPr/>
          </a:p>
        </p:txBody>
      </p:sp>
      <p:sp>
        <p:nvSpPr>
          <p:cNvPr id="937" name="Google Shape;937;g158dabce513_0_24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158dabce513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g158dabce513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are some additional practices to support reading grade level text…</a:t>
            </a:r>
            <a:endParaRPr/>
          </a:p>
        </p:txBody>
      </p:sp>
      <p:sp>
        <p:nvSpPr>
          <p:cNvPr id="945" name="Google Shape;945;g158dabce513_0_25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58dabce513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g158dabce513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scaffold…</a:t>
            </a:r>
            <a:endParaRPr/>
          </a:p>
        </p:txBody>
      </p:sp>
      <p:sp>
        <p:nvSpPr>
          <p:cNvPr id="953" name="Google Shape;953;g158dabce513_0_26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58dabce513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g158dabce513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link those to what we have mentioned</a:t>
            </a:r>
            <a:endParaRPr/>
          </a:p>
        </p:txBody>
      </p:sp>
      <p:sp>
        <p:nvSpPr>
          <p:cNvPr id="961" name="Google Shape;961;g158dabce513_0_26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58dabce513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58dabce513_0_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g158dabce513_0_27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158dabce513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g158dabce513_0_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2" name="Google Shape;1002;g158dabce513_0_30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544da26951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1544da26951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1544da26951_0_1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160390edf9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160390edf9c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9" name="Google Shape;1009;g160390edf9c_0_9: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60390edf9c_4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60390edf9c_4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6" name="Google Shape;1016;g160390edf9c_4_164: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60390edf9c_4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60390edf9c_4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g160390edf9c_4_17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53667b6a26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g153667b6a26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0" name="Google Shape;1030;g153667b6a26_0_19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60390edf9c_4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160390edf9c_4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g160390edf9c_4_157: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4b1b0e04ab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g14b1b0e04ab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3" name="Google Shape;1043;g14b1b0e04ab_0_17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60390edf9c_9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60390edf9c_9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g160390edf9c_9_15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7" name="Google Shape;105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544da2695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1544da2695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g1544da26951_0_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544da2695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544da26951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1544da26951_0_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53667b6a26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153667b6a26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153667b6a26_0_3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5"/>
          <p:cNvSpPr txBox="1">
            <a:spLocks noGrp="1"/>
          </p:cNvSpPr>
          <p:nvPr>
            <p:ph type="ctrTitle"/>
          </p:nvPr>
        </p:nvSpPr>
        <p:spPr>
          <a:xfrm>
            <a:off x="1524000" y="2235199"/>
            <a:ext cx="9144000" cy="23876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4E95"/>
              </a:buClr>
              <a:buSzPts val="6000"/>
              <a:buFont typeface="Times New Roman"/>
              <a:buNone/>
              <a:defRPr sz="6000">
                <a:solidFill>
                  <a:srgbClr val="004E9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g153bec40d42_0_1320"/>
          <p:cNvSpPr txBox="1">
            <a:spLocks noGrp="1"/>
          </p:cNvSpPr>
          <p:nvPr>
            <p:ph type="title"/>
          </p:nvPr>
        </p:nvSpPr>
        <p:spPr>
          <a:xfrm>
            <a:off x="415600" y="10849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2" name="Google Shape;62;g153bec40d42_0_1320"/>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3" name="Google Shape;63;g153bec40d42_0_1320"/>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64" name="Google Shape;64;g153bec40d42_0_1320"/>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Page 5">
  <p:cSld name="SECTION_HEADER_6">
    <p:spTree>
      <p:nvGrpSpPr>
        <p:cNvPr id="1" name="Shape 65"/>
        <p:cNvGrpSpPr/>
        <p:nvPr/>
      </p:nvGrpSpPr>
      <p:grpSpPr>
        <a:xfrm>
          <a:off x="0" y="0"/>
          <a:ext cx="0" cy="0"/>
          <a:chOff x="0" y="0"/>
          <a:chExt cx="0" cy="0"/>
        </a:xfrm>
      </p:grpSpPr>
      <p:sp>
        <p:nvSpPr>
          <p:cNvPr id="66" name="Google Shape;66;g153bec40d42_0_132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67" name="Google Shape;67;g153bec40d42_0_1325"/>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Page 2">
  <p:cSld name="SECTION_HEADER_3">
    <p:spTree>
      <p:nvGrpSpPr>
        <p:cNvPr id="1" name="Shape 68"/>
        <p:cNvGrpSpPr/>
        <p:nvPr/>
      </p:nvGrpSpPr>
      <p:grpSpPr>
        <a:xfrm>
          <a:off x="0" y="0"/>
          <a:ext cx="0" cy="0"/>
          <a:chOff x="0" y="0"/>
          <a:chExt cx="0" cy="0"/>
        </a:xfrm>
      </p:grpSpPr>
      <p:sp>
        <p:nvSpPr>
          <p:cNvPr id="69" name="Google Shape;69;g153bec40d42_0_439"/>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70" name="Google Shape;70;g153bec40d42_0_439"/>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lain Title Page" type="title">
  <p:cSld name="TITLE">
    <p:spTree>
      <p:nvGrpSpPr>
        <p:cNvPr id="1" name="Shape 71"/>
        <p:cNvGrpSpPr/>
        <p:nvPr/>
      </p:nvGrpSpPr>
      <p:grpSpPr>
        <a:xfrm>
          <a:off x="0" y="0"/>
          <a:ext cx="0" cy="0"/>
          <a:chOff x="0" y="0"/>
          <a:chExt cx="0" cy="0"/>
        </a:xfrm>
      </p:grpSpPr>
      <p:sp>
        <p:nvSpPr>
          <p:cNvPr id="72" name="Google Shape;72;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B7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4" name="Google Shape;7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7"/>
        <p:cNvGrpSpPr/>
        <p:nvPr/>
      </p:nvGrpSpPr>
      <p:grpSpPr>
        <a:xfrm>
          <a:off x="0" y="0"/>
          <a:ext cx="0" cy="0"/>
          <a:chOff x="0" y="0"/>
          <a:chExt cx="0" cy="0"/>
        </a:xfrm>
      </p:grpSpPr>
      <p:sp>
        <p:nvSpPr>
          <p:cNvPr id="78" name="Google Shape;78;p28"/>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3"/>
          <p:cNvSpPr>
            <a:spLocks noGrp="1"/>
          </p:cNvSpPr>
          <p:nvPr>
            <p:ph type="pic" idx="2"/>
          </p:nvPr>
        </p:nvSpPr>
        <p:spPr>
          <a:xfrm>
            <a:off x="5183188" y="987425"/>
            <a:ext cx="6172200" cy="4873625"/>
          </a:xfrm>
          <a:prstGeom prst="rect">
            <a:avLst/>
          </a:prstGeom>
          <a:noFill/>
          <a:ln>
            <a:noFill/>
          </a:ln>
        </p:spPr>
      </p:sp>
      <p:sp>
        <p:nvSpPr>
          <p:cNvPr id="87" name="Google Shape;87;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004E95"/>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004E95"/>
              </a:buClr>
              <a:buSzPts val="1000"/>
              <a:buNone/>
              <a:defRPr sz="1000"/>
            </a:lvl4pPr>
            <a:lvl5pPr marL="2286000" lvl="4" indent="-228600" algn="l">
              <a:lnSpc>
                <a:spcPct val="90000"/>
              </a:lnSpc>
              <a:spcBef>
                <a:spcPts val="500"/>
              </a:spcBef>
              <a:spcAft>
                <a:spcPts val="0"/>
              </a:spcAft>
              <a:buClr>
                <a:srgbClr val="31313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3"/>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age 1">
  <p:cSld name="SECTION_HEADER_2">
    <p:spTree>
      <p:nvGrpSpPr>
        <p:cNvPr id="1" name="Shape 91"/>
        <p:cNvGrpSpPr/>
        <p:nvPr/>
      </p:nvGrpSpPr>
      <p:grpSpPr>
        <a:xfrm>
          <a:off x="0" y="0"/>
          <a:ext cx="0" cy="0"/>
          <a:chOff x="0" y="0"/>
          <a:chExt cx="0" cy="0"/>
        </a:xfrm>
      </p:grpSpPr>
      <p:sp>
        <p:nvSpPr>
          <p:cNvPr id="92" name="Google Shape;92;g153bec40d42_0_43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3" name="Google Shape;93;g153bec40d42_0_436"/>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5000"/>
              <a:buFont typeface="Times New Roman"/>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FA3"/>
              </a:buClr>
              <a:buSzPts val="2400"/>
              <a:buNone/>
              <a:defRPr sz="2400">
                <a:solidFill>
                  <a:srgbClr val="888FA3"/>
                </a:solidFill>
              </a:defRPr>
            </a:lvl1pPr>
            <a:lvl2pPr marL="914400" lvl="1" indent="-228600" algn="l">
              <a:lnSpc>
                <a:spcPct val="90000"/>
              </a:lnSpc>
              <a:spcBef>
                <a:spcPts val="500"/>
              </a:spcBef>
              <a:spcAft>
                <a:spcPts val="0"/>
              </a:spcAft>
              <a:buClr>
                <a:srgbClr val="888FA3"/>
              </a:buClr>
              <a:buSzPts val="2000"/>
              <a:buNone/>
              <a:defRPr sz="2000">
                <a:solidFill>
                  <a:srgbClr val="888FA3"/>
                </a:solidFill>
              </a:defRPr>
            </a:lvl2pPr>
            <a:lvl3pPr marL="1371600" lvl="2" indent="-228600" algn="l">
              <a:lnSpc>
                <a:spcPct val="90000"/>
              </a:lnSpc>
              <a:spcBef>
                <a:spcPts val="500"/>
              </a:spcBef>
              <a:spcAft>
                <a:spcPts val="0"/>
              </a:spcAft>
              <a:buClr>
                <a:srgbClr val="888FA3"/>
              </a:buClr>
              <a:buSzPts val="1800"/>
              <a:buNone/>
              <a:defRPr sz="1800">
                <a:solidFill>
                  <a:srgbClr val="888FA3"/>
                </a:solidFill>
              </a:defRPr>
            </a:lvl3pPr>
            <a:lvl4pPr marL="1828800" lvl="3" indent="-228600" algn="l">
              <a:lnSpc>
                <a:spcPct val="90000"/>
              </a:lnSpc>
              <a:spcBef>
                <a:spcPts val="500"/>
              </a:spcBef>
              <a:spcAft>
                <a:spcPts val="0"/>
              </a:spcAft>
              <a:buClr>
                <a:srgbClr val="888FA3"/>
              </a:buClr>
              <a:buSzPts val="1600"/>
              <a:buNone/>
              <a:defRPr sz="1600">
                <a:solidFill>
                  <a:srgbClr val="888FA3"/>
                </a:solidFill>
              </a:defRPr>
            </a:lvl4pPr>
            <a:lvl5pPr marL="2286000" lvl="4" indent="-228600" algn="l">
              <a:lnSpc>
                <a:spcPct val="90000"/>
              </a:lnSpc>
              <a:spcBef>
                <a:spcPts val="500"/>
              </a:spcBef>
              <a:spcAft>
                <a:spcPts val="0"/>
              </a:spcAft>
              <a:buClr>
                <a:srgbClr val="888FA3"/>
              </a:buClr>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97" name="Google Shape;9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7"/>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9"/>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
        <p:cNvGrpSpPr/>
        <p:nvPr/>
      </p:nvGrpSpPr>
      <p:grpSpPr>
        <a:xfrm>
          <a:off x="0" y="0"/>
          <a:ext cx="0" cy="0"/>
          <a:chOff x="0" y="0"/>
          <a:chExt cx="0" cy="0"/>
        </a:xfrm>
      </p:grpSpPr>
      <p:sp>
        <p:nvSpPr>
          <p:cNvPr id="110" name="Google Shape;110;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004E95"/>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rgbClr val="004E95"/>
              </a:buClr>
              <a:buSzPts val="2000"/>
              <a:buChar char="•"/>
              <a:defRPr sz="2000"/>
            </a:lvl4pPr>
            <a:lvl5pPr marL="2286000" lvl="4" indent="-355600" algn="l">
              <a:lnSpc>
                <a:spcPct val="90000"/>
              </a:lnSpc>
              <a:spcBef>
                <a:spcPts val="500"/>
              </a:spcBef>
              <a:spcAft>
                <a:spcPts val="0"/>
              </a:spcAft>
              <a:buClr>
                <a:srgbClr val="31313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2" name="Google Shape;112;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004E95"/>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004E95"/>
              </a:buClr>
              <a:buSzPts val="1000"/>
              <a:buNone/>
              <a:defRPr sz="1000"/>
            </a:lvl4pPr>
            <a:lvl5pPr marL="2286000" lvl="4" indent="-228600" algn="l">
              <a:lnSpc>
                <a:spcPct val="90000"/>
              </a:lnSpc>
              <a:spcBef>
                <a:spcPts val="500"/>
              </a:spcBef>
              <a:spcAft>
                <a:spcPts val="0"/>
              </a:spcAft>
              <a:buClr>
                <a:srgbClr val="31313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3" name="Google Shape;11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2"/>
          <p:cNvSpPr txBox="1">
            <a:spLocks noGrp="1"/>
          </p:cNvSpPr>
          <p:nvPr>
            <p:ph type="sldNum" idx="12"/>
          </p:nvPr>
        </p:nvSpPr>
        <p:spPr>
          <a:xfrm>
            <a:off x="8610601"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F2F2F2"/>
        </a:solidFill>
        <a:effectLst/>
      </p:bgPr>
    </p:bg>
    <p:spTree>
      <p:nvGrpSpPr>
        <p:cNvPr id="1" name="Shape 116"/>
        <p:cNvGrpSpPr/>
        <p:nvPr/>
      </p:nvGrpSpPr>
      <p:grpSpPr>
        <a:xfrm>
          <a:off x="0" y="0"/>
          <a:ext cx="0" cy="0"/>
          <a:chOff x="0" y="0"/>
          <a:chExt cx="0" cy="0"/>
        </a:xfrm>
      </p:grpSpPr>
      <p:sp>
        <p:nvSpPr>
          <p:cNvPr id="117" name="Google Shape;117;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5000"/>
              <a:buFont typeface="Times New Roman"/>
              <a:buNone/>
              <a:defRPr sz="5000">
                <a:solidFill>
                  <a:srgbClr val="003B7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66666"/>
              </a:buClr>
              <a:buSzPts val="2400"/>
              <a:buNone/>
              <a:defRPr sz="2400">
                <a:solidFill>
                  <a:srgbClr val="666666"/>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19" name="Google Shape;11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5"/>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3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6"/>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7"/>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spTree>
      <p:nvGrpSpPr>
        <p:cNvPr id="1" name="Shape 134"/>
        <p:cNvGrpSpPr/>
        <p:nvPr/>
      </p:nvGrpSpPr>
      <p:grpSpPr>
        <a:xfrm>
          <a:off x="0" y="0"/>
          <a:ext cx="0" cy="0"/>
          <a:chOff x="0" y="0"/>
          <a:chExt cx="0" cy="0"/>
        </a:xfrm>
      </p:grpSpPr>
      <p:sp>
        <p:nvSpPr>
          <p:cNvPr id="135" name="Google Shape;135;g14b1b0e04ab_0_161"/>
          <p:cNvSpPr txBox="1">
            <a:spLocks noGrp="1"/>
          </p:cNvSpPr>
          <p:nvPr>
            <p:ph type="title"/>
          </p:nvPr>
        </p:nvSpPr>
        <p:spPr>
          <a:xfrm>
            <a:off x="839788" y="457200"/>
            <a:ext cx="3932400" cy="1599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14b1b0e04ab_0_161"/>
          <p:cNvSpPr>
            <a:spLocks noGrp="1"/>
          </p:cNvSpPr>
          <p:nvPr>
            <p:ph type="pic" idx="2"/>
          </p:nvPr>
        </p:nvSpPr>
        <p:spPr>
          <a:xfrm>
            <a:off x="5183188" y="987425"/>
            <a:ext cx="6171900" cy="4873500"/>
          </a:xfrm>
          <a:prstGeom prst="rect">
            <a:avLst/>
          </a:prstGeom>
          <a:noFill/>
          <a:ln>
            <a:noFill/>
          </a:ln>
        </p:spPr>
      </p:sp>
      <p:sp>
        <p:nvSpPr>
          <p:cNvPr id="137" name="Google Shape;137;g14b1b0e04ab_0_161"/>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accent1"/>
              </a:buClr>
              <a:buSzPts val="1200"/>
              <a:buNone/>
              <a:defRPr sz="1200"/>
            </a:lvl3pPr>
            <a:lvl4pPr marL="1828800" lvl="3" indent="-228600" algn="l">
              <a:lnSpc>
                <a:spcPct val="90000"/>
              </a:lnSpc>
              <a:spcBef>
                <a:spcPts val="500"/>
              </a:spcBef>
              <a:spcAft>
                <a:spcPts val="0"/>
              </a:spcAft>
              <a:buClr>
                <a:srgbClr val="3F3F3F"/>
              </a:buClr>
              <a:buSzPts val="1100"/>
              <a:buNone/>
              <a:defRPr sz="1100"/>
            </a:lvl4pPr>
            <a:lvl5pPr marL="2286000" lvl="4" indent="-228600" algn="l">
              <a:lnSpc>
                <a:spcPct val="90000"/>
              </a:lnSpc>
              <a:spcBef>
                <a:spcPts val="500"/>
              </a:spcBef>
              <a:spcAft>
                <a:spcPts val="0"/>
              </a:spcAft>
              <a:buClr>
                <a:srgbClr val="C22536"/>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138" name="Google Shape;138;g14b1b0e04ab_0_1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14b1b0e04ab_0_1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14b1b0e04ab_0_1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1" name="Google Shape;141;g14b1b0e04ab_0_161" descr="Virginia Department of Education"/>
          <p:cNvPicPr preferRelativeResize="0"/>
          <p:nvPr/>
        </p:nvPicPr>
        <p:blipFill rotWithShape="1">
          <a:blip r:embed="rId2">
            <a:alphaModFix/>
          </a:blip>
          <a:srcRect/>
          <a:stretch/>
        </p:blipFill>
        <p:spPr>
          <a:xfrm rot="-5400000">
            <a:off x="-3027420" y="3223350"/>
            <a:ext cx="6664604" cy="381164"/>
          </a:xfrm>
          <a:prstGeom prst="rect">
            <a:avLst/>
          </a:prstGeom>
          <a:noFill/>
          <a:ln>
            <a:noFill/>
          </a:ln>
        </p:spPr>
      </p:pic>
      <p:pic>
        <p:nvPicPr>
          <p:cNvPr id="142" name="Google Shape;142;g14b1b0e04ab_0_161" descr="VDOE Logo"/>
          <p:cNvPicPr preferRelativeResize="0"/>
          <p:nvPr/>
        </p:nvPicPr>
        <p:blipFill rotWithShape="1">
          <a:blip r:embed="rId3">
            <a:alphaModFix/>
          </a:blip>
          <a:srcRect/>
          <a:stretch/>
        </p:blipFill>
        <p:spPr>
          <a:xfrm>
            <a:off x="9622340" y="6116944"/>
            <a:ext cx="2531807" cy="84393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Page">
  <p:cSld name="SECTION_HEADER_1">
    <p:spTree>
      <p:nvGrpSpPr>
        <p:cNvPr id="1" name="Shape 143"/>
        <p:cNvGrpSpPr/>
        <p:nvPr/>
      </p:nvGrpSpPr>
      <p:grpSpPr>
        <a:xfrm>
          <a:off x="0" y="0"/>
          <a:ext cx="0" cy="0"/>
          <a:chOff x="0" y="0"/>
          <a:chExt cx="0" cy="0"/>
        </a:xfrm>
      </p:grpSpPr>
      <p:sp>
        <p:nvSpPr>
          <p:cNvPr id="144" name="Google Shape;144;g153bec40d42_0_229"/>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45" name="Google Shape;145;g153bec40d42_0_229"/>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Page 3">
  <p:cSld name="SECTION_HEADER_4">
    <p:spTree>
      <p:nvGrpSpPr>
        <p:cNvPr id="1" name="Shape 146"/>
        <p:cNvGrpSpPr/>
        <p:nvPr/>
      </p:nvGrpSpPr>
      <p:grpSpPr>
        <a:xfrm>
          <a:off x="0" y="0"/>
          <a:ext cx="0" cy="0"/>
          <a:chOff x="0" y="0"/>
          <a:chExt cx="0" cy="0"/>
        </a:xfrm>
      </p:grpSpPr>
      <p:sp>
        <p:nvSpPr>
          <p:cNvPr id="147" name="Google Shape;147;g153bec40d42_0_94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48" name="Google Shape;148;g153bec40d42_0_943"/>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Page 6">
  <p:cSld name="SECTION_HEADER_7">
    <p:spTree>
      <p:nvGrpSpPr>
        <p:cNvPr id="1" name="Shape 149"/>
        <p:cNvGrpSpPr/>
        <p:nvPr/>
      </p:nvGrpSpPr>
      <p:grpSpPr>
        <a:xfrm>
          <a:off x="0" y="0"/>
          <a:ext cx="0" cy="0"/>
          <a:chOff x="0" y="0"/>
          <a:chExt cx="0" cy="0"/>
        </a:xfrm>
      </p:grpSpPr>
      <p:sp>
        <p:nvSpPr>
          <p:cNvPr id="150" name="Google Shape;150;g153bec40d42_0_1836"/>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51" name="Google Shape;151;g153bec40d42_0_1836"/>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Page 7">
  <p:cSld name="SECTION_HEADER_8">
    <p:spTree>
      <p:nvGrpSpPr>
        <p:cNvPr id="1" name="Shape 152"/>
        <p:cNvGrpSpPr/>
        <p:nvPr/>
      </p:nvGrpSpPr>
      <p:grpSpPr>
        <a:xfrm>
          <a:off x="0" y="0"/>
          <a:ext cx="0" cy="0"/>
          <a:chOff x="0" y="0"/>
          <a:chExt cx="0" cy="0"/>
        </a:xfrm>
      </p:grpSpPr>
      <p:sp>
        <p:nvSpPr>
          <p:cNvPr id="153" name="Google Shape;153;g153bec40d42_0_183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54" name="Google Shape;154;g153bec40d42_0_1839"/>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155"/>
        <p:cNvGrpSpPr/>
        <p:nvPr/>
      </p:nvGrpSpPr>
      <p:grpSpPr>
        <a:xfrm>
          <a:off x="0" y="0"/>
          <a:ext cx="0" cy="0"/>
          <a:chOff x="0" y="0"/>
          <a:chExt cx="0" cy="0"/>
        </a:xfrm>
      </p:grpSpPr>
      <p:pic>
        <p:nvPicPr>
          <p:cNvPr id="156" name="Google Shape;156;g15aae862ef4_7_7"/>
          <p:cNvPicPr preferRelativeResize="0"/>
          <p:nvPr/>
        </p:nvPicPr>
        <p:blipFill rotWithShape="1">
          <a:blip r:embed="rId3">
            <a:alphaModFix/>
          </a:blip>
          <a:srcRect/>
          <a:stretch/>
        </p:blipFill>
        <p:spPr>
          <a:xfrm>
            <a:off x="0" y="3175"/>
            <a:ext cx="12192000" cy="6851651"/>
          </a:xfrm>
          <a:prstGeom prst="rect">
            <a:avLst/>
          </a:prstGeom>
          <a:noFill/>
          <a:ln>
            <a:noFill/>
          </a:ln>
        </p:spPr>
      </p:pic>
      <p:sp>
        <p:nvSpPr>
          <p:cNvPr id="157" name="Google Shape;157;g15aae862ef4_7_7"/>
          <p:cNvSpPr/>
          <p:nvPr/>
        </p:nvSpPr>
        <p:spPr>
          <a:xfrm>
            <a:off x="856800" y="1811933"/>
            <a:ext cx="10590800" cy="3778400"/>
          </a:xfrm>
          <a:prstGeom prst="roundRect">
            <a:avLst>
              <a:gd name="adj" fmla="val 16667"/>
            </a:avLst>
          </a:prstGeom>
          <a:solidFill>
            <a:srgbClr val="FFFFFF">
              <a:alpha val="69019"/>
            </a:srgbClr>
          </a:solidFill>
          <a:ln w="38100" cap="flat" cmpd="sng">
            <a:solidFill>
              <a:srgbClr val="D500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 name="Google Shape;158;g15aae862ef4_7_7"/>
          <p:cNvSpPr txBox="1">
            <a:spLocks noGrp="1"/>
          </p:cNvSpPr>
          <p:nvPr>
            <p:ph type="ctrTitle"/>
          </p:nvPr>
        </p:nvSpPr>
        <p:spPr>
          <a:xfrm>
            <a:off x="415611" y="1659933"/>
            <a:ext cx="11360800" cy="273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9" name="Google Shape;159;g15aae862ef4_7_7"/>
          <p:cNvSpPr txBox="1">
            <a:spLocks noGrp="1"/>
          </p:cNvSpPr>
          <p:nvPr>
            <p:ph type="subTitle" idx="1"/>
          </p:nvPr>
        </p:nvSpPr>
        <p:spPr>
          <a:xfrm>
            <a:off x="415600" y="4446000"/>
            <a:ext cx="11360800" cy="105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0" name="Google Shape;160;g15aae862ef4_7_7"/>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68"/>
        <p:cNvGrpSpPr/>
        <p:nvPr/>
      </p:nvGrpSpPr>
      <p:grpSpPr>
        <a:xfrm>
          <a:off x="0" y="0"/>
          <a:ext cx="0" cy="0"/>
          <a:chOff x="0" y="0"/>
          <a:chExt cx="0" cy="0"/>
        </a:xfrm>
      </p:grpSpPr>
      <p:sp>
        <p:nvSpPr>
          <p:cNvPr id="169" name="Google Shape;169;g160390edf9c_4_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160390edf9c_4_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160390edf9c_4_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2" name="Google Shape;172;g160390edf9c_4_7"/>
          <p:cNvSpPr txBox="1">
            <a:spLocks noGrp="1"/>
          </p:cNvSpPr>
          <p:nvPr>
            <p:ph type="ctrTitle"/>
          </p:nvPr>
        </p:nvSpPr>
        <p:spPr>
          <a:xfrm>
            <a:off x="1524000" y="2235199"/>
            <a:ext cx="9144000" cy="2387600"/>
          </a:xfrm>
          <a:prstGeom prst="rect">
            <a:avLst/>
          </a:prstGeom>
          <a:solidFill>
            <a:schemeClr val="lt1">
              <a:alpha val="61960"/>
            </a:schemeClr>
          </a:solidFill>
          <a:ln w="79375" cap="rnd" cmpd="sng">
            <a:solidFill>
              <a:srgbClr val="003B71">
                <a:alpha val="78039"/>
              </a:srgbClr>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4E95"/>
              </a:buClr>
              <a:buSzPts val="6000"/>
              <a:buFont typeface="Times New Roman"/>
              <a:buNone/>
              <a:defRPr sz="6000">
                <a:solidFill>
                  <a:srgbClr val="004E9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160390edf9c_4_7"/>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0"/>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
        <p:cNvGrpSpPr/>
        <p:nvPr/>
      </p:nvGrpSpPr>
      <p:grpSpPr>
        <a:xfrm>
          <a:off x="0" y="0"/>
          <a:ext cx="0" cy="0"/>
          <a:chOff x="0" y="0"/>
          <a:chExt cx="0" cy="0"/>
        </a:xfrm>
      </p:grpSpPr>
      <p:sp>
        <p:nvSpPr>
          <p:cNvPr id="175" name="Google Shape;175;g160390edf9c_4_13"/>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160390edf9c_4_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g160390edf9c_4_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60390edf9c_4_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g160390edf9c_4_13"/>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
        <p:cNvGrpSpPr/>
        <p:nvPr/>
      </p:nvGrpSpPr>
      <p:grpSpPr>
        <a:xfrm>
          <a:off x="0" y="0"/>
          <a:ext cx="0" cy="0"/>
          <a:chOff x="0" y="0"/>
          <a:chExt cx="0" cy="0"/>
        </a:xfrm>
      </p:grpSpPr>
      <p:sp>
        <p:nvSpPr>
          <p:cNvPr id="181" name="Google Shape;181;g160390edf9c_4_19"/>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160390edf9c_4_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160390edf9c_4_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160390edf9c_4_19"/>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5"/>
        <p:cNvGrpSpPr/>
        <p:nvPr/>
      </p:nvGrpSpPr>
      <p:grpSpPr>
        <a:xfrm>
          <a:off x="0" y="0"/>
          <a:ext cx="0" cy="0"/>
          <a:chOff x="0" y="0"/>
          <a:chExt cx="0" cy="0"/>
        </a:xfrm>
      </p:grpSpPr>
      <p:sp>
        <p:nvSpPr>
          <p:cNvPr id="186" name="Google Shape;186;g160390edf9c_4_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g160390edf9c_4_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160390edf9c_4_24"/>
          <p:cNvSpPr txBox="1">
            <a:spLocks noGrp="1"/>
          </p:cNvSpPr>
          <p:nvPr>
            <p:ph type="sldNum" idx="12"/>
          </p:nvPr>
        </p:nvSpPr>
        <p:spPr>
          <a:xfrm>
            <a:off x="8610600" y="6356350"/>
            <a:ext cx="10938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Alternate Section Header - BLACK">
  <p:cSld name="Alternate Section Header - BLACK">
    <p:bg>
      <p:bgPr>
        <a:gradFill>
          <a:gsLst>
            <a:gs pos="0">
              <a:srgbClr val="00294D"/>
            </a:gs>
            <a:gs pos="30000">
              <a:srgbClr val="003B71"/>
            </a:gs>
            <a:gs pos="77000">
              <a:srgbClr val="003B71"/>
            </a:gs>
            <a:gs pos="100000">
              <a:srgbClr val="00294D"/>
            </a:gs>
          </a:gsLst>
          <a:lin ang="5400000" scaled="0"/>
        </a:gradFill>
        <a:effectLst/>
      </p:bgPr>
    </p:bg>
    <p:spTree>
      <p:nvGrpSpPr>
        <p:cNvPr id="1" name="Shape 189"/>
        <p:cNvGrpSpPr/>
        <p:nvPr/>
      </p:nvGrpSpPr>
      <p:grpSpPr>
        <a:xfrm>
          <a:off x="0" y="0"/>
          <a:ext cx="0" cy="0"/>
          <a:chOff x="0" y="0"/>
          <a:chExt cx="0" cy="0"/>
        </a:xfrm>
      </p:grpSpPr>
      <p:sp>
        <p:nvSpPr>
          <p:cNvPr id="190" name="Google Shape;190;g160390edf9c_4_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Times New Roman"/>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160390edf9c_4_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92" name="Google Shape;192;g160390edf9c_4_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160390edf9c_4_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160390edf9c_4_28"/>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No Side Logo">
  <p:cSld name="TITLE_AND_BODY_1">
    <p:spTree>
      <p:nvGrpSpPr>
        <p:cNvPr id="1" name="Shape 195"/>
        <p:cNvGrpSpPr/>
        <p:nvPr/>
      </p:nvGrpSpPr>
      <p:grpSpPr>
        <a:xfrm>
          <a:off x="0" y="0"/>
          <a:ext cx="0" cy="0"/>
          <a:chOff x="0" y="0"/>
          <a:chExt cx="0" cy="0"/>
        </a:xfrm>
      </p:grpSpPr>
      <p:sp>
        <p:nvSpPr>
          <p:cNvPr id="196" name="Google Shape;196;g160390edf9c_4_34"/>
          <p:cNvSpPr txBox="1">
            <a:spLocks noGrp="1"/>
          </p:cNvSpPr>
          <p:nvPr>
            <p:ph type="body" idx="1"/>
          </p:nvPr>
        </p:nvSpPr>
        <p:spPr>
          <a:xfrm>
            <a:off x="598167" y="1467033"/>
            <a:ext cx="11360800" cy="45552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0"/>
              </a:spcBef>
              <a:spcAft>
                <a:spcPts val="0"/>
              </a:spcAft>
              <a:buSzPts val="2100"/>
              <a:buChar char="●"/>
              <a:defRPr sz="1900"/>
            </a:lvl1pPr>
            <a:lvl2pPr marL="914400" lvl="1" indent="-361950" algn="l">
              <a:lnSpc>
                <a:spcPct val="115000"/>
              </a:lnSpc>
              <a:spcBef>
                <a:spcPts val="2100"/>
              </a:spcBef>
              <a:spcAft>
                <a:spcPts val="0"/>
              </a:spcAft>
              <a:buSzPts val="2100"/>
              <a:buChar char="○"/>
              <a:defRPr sz="1900"/>
            </a:lvl2pPr>
            <a:lvl3pPr marL="1371600" lvl="2" indent="-349250" algn="l">
              <a:lnSpc>
                <a:spcPct val="115000"/>
              </a:lnSpc>
              <a:spcBef>
                <a:spcPts val="2100"/>
              </a:spcBef>
              <a:spcAft>
                <a:spcPts val="0"/>
              </a:spcAft>
              <a:buSzPts val="1900"/>
              <a:buChar char="■"/>
              <a:defRPr sz="1900"/>
            </a:lvl3pPr>
            <a:lvl4pPr marL="1828800" lvl="3" indent="-349250" algn="l">
              <a:lnSpc>
                <a:spcPct val="115000"/>
              </a:lnSpc>
              <a:spcBef>
                <a:spcPts val="2100"/>
              </a:spcBef>
              <a:spcAft>
                <a:spcPts val="0"/>
              </a:spcAft>
              <a:buSzPts val="1900"/>
              <a:buChar char="●"/>
              <a:defRPr sz="1900"/>
            </a:lvl4pPr>
            <a:lvl5pPr marL="2286000" lvl="4" indent="-349250" algn="l">
              <a:lnSpc>
                <a:spcPct val="115000"/>
              </a:lnSpc>
              <a:spcBef>
                <a:spcPts val="2100"/>
              </a:spcBef>
              <a:spcAft>
                <a:spcPts val="0"/>
              </a:spcAft>
              <a:buSzPts val="1900"/>
              <a:buChar char="○"/>
              <a:defRPr sz="1900"/>
            </a:lvl5pPr>
            <a:lvl6pPr marL="2743200" lvl="5" indent="-349250" algn="l">
              <a:lnSpc>
                <a:spcPct val="115000"/>
              </a:lnSpc>
              <a:spcBef>
                <a:spcPts val="2100"/>
              </a:spcBef>
              <a:spcAft>
                <a:spcPts val="0"/>
              </a:spcAft>
              <a:buSzPts val="1900"/>
              <a:buChar char="■"/>
              <a:defRPr sz="1900"/>
            </a:lvl6pPr>
            <a:lvl7pPr marL="3200400" lvl="6" indent="-349250" algn="l">
              <a:lnSpc>
                <a:spcPct val="115000"/>
              </a:lnSpc>
              <a:spcBef>
                <a:spcPts val="2100"/>
              </a:spcBef>
              <a:spcAft>
                <a:spcPts val="0"/>
              </a:spcAft>
              <a:buSzPts val="1900"/>
              <a:buChar char="●"/>
              <a:defRPr sz="1900"/>
            </a:lvl7pPr>
            <a:lvl8pPr marL="3657600" lvl="7" indent="-349250" algn="l">
              <a:lnSpc>
                <a:spcPct val="115000"/>
              </a:lnSpc>
              <a:spcBef>
                <a:spcPts val="2100"/>
              </a:spcBef>
              <a:spcAft>
                <a:spcPts val="0"/>
              </a:spcAft>
              <a:buSzPts val="1900"/>
              <a:buChar char="○"/>
              <a:defRPr sz="1900"/>
            </a:lvl8pPr>
            <a:lvl9pPr marL="4114800" lvl="8" indent="-349250" algn="l">
              <a:lnSpc>
                <a:spcPct val="115000"/>
              </a:lnSpc>
              <a:spcBef>
                <a:spcPts val="2100"/>
              </a:spcBef>
              <a:spcAft>
                <a:spcPts val="2100"/>
              </a:spcAft>
              <a:buSzPts val="1900"/>
              <a:buChar char="■"/>
              <a:defRPr sz="1900"/>
            </a:lvl9pPr>
          </a:lstStyle>
          <a:p>
            <a:endParaRPr/>
          </a:p>
        </p:txBody>
      </p:sp>
      <p:sp>
        <p:nvSpPr>
          <p:cNvPr id="197" name="Google Shape;197;g160390edf9c_4_34"/>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8" name="Google Shape;198;g160390edf9c_4_34"/>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D50032"/>
              </a:buClr>
              <a:buSzPts val="3700"/>
              <a:buFont typeface="Josefin Sans"/>
              <a:buNone/>
              <a:defRPr sz="37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Full Image without Header &amp; Footer">
  <p:cSld name="1_Full Image without Header &amp; Footer">
    <p:spTree>
      <p:nvGrpSpPr>
        <p:cNvPr id="1" name="Shape 19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Page">
  <p:cSld name="SECTION_HEADER_9">
    <p:spTree>
      <p:nvGrpSpPr>
        <p:cNvPr id="1" name="Shape 200"/>
        <p:cNvGrpSpPr/>
        <p:nvPr/>
      </p:nvGrpSpPr>
      <p:grpSpPr>
        <a:xfrm>
          <a:off x="0" y="0"/>
          <a:ext cx="0" cy="0"/>
          <a:chOff x="0" y="0"/>
          <a:chExt cx="0" cy="0"/>
        </a:xfrm>
      </p:grpSpPr>
      <p:sp>
        <p:nvSpPr>
          <p:cNvPr id="201" name="Google Shape;201;g160390edf9c_4_39"/>
          <p:cNvSpPr txBox="1">
            <a:spLocks noGrp="1"/>
          </p:cNvSpPr>
          <p:nvPr>
            <p:ph type="title"/>
          </p:nvPr>
        </p:nvSpPr>
        <p:spPr>
          <a:xfrm>
            <a:off x="415600" y="2867800"/>
            <a:ext cx="11360800" cy="11224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02" name="Google Shape;202;g160390edf9c_4_39"/>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
        <p:cNvGrpSpPr/>
        <p:nvPr/>
      </p:nvGrpSpPr>
      <p:grpSpPr>
        <a:xfrm>
          <a:off x="0" y="0"/>
          <a:ext cx="0" cy="0"/>
          <a:chOff x="0" y="0"/>
          <a:chExt cx="0" cy="0"/>
        </a:xfrm>
      </p:grpSpPr>
      <p:sp>
        <p:nvSpPr>
          <p:cNvPr id="204" name="Google Shape;204;g160390edf9c_4_42"/>
          <p:cNvSpPr txBox="1">
            <a:spLocks noGrp="1"/>
          </p:cNvSpPr>
          <p:nvPr>
            <p:ph type="title"/>
          </p:nvPr>
        </p:nvSpPr>
        <p:spPr>
          <a:xfrm>
            <a:off x="415600" y="10849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5" name="Google Shape;205;g160390edf9c_4_42"/>
          <p:cNvSpPr txBox="1">
            <a:spLocks noGrp="1"/>
          </p:cNvSpPr>
          <p:nvPr>
            <p:ph type="body" idx="1"/>
          </p:nvPr>
        </p:nvSpPr>
        <p:spPr>
          <a:xfrm>
            <a:off x="598167" y="1848567"/>
            <a:ext cx="11360700" cy="45552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0"/>
              </a:spcBef>
              <a:spcAft>
                <a:spcPts val="0"/>
              </a:spcAft>
              <a:buSzPts val="2100"/>
              <a:buChar char="●"/>
              <a:defRPr/>
            </a:lvl1pPr>
            <a:lvl2pPr marL="914400" lvl="1" indent="-361950" algn="l">
              <a:lnSpc>
                <a:spcPct val="115000"/>
              </a:lnSpc>
              <a:spcBef>
                <a:spcPts val="2100"/>
              </a:spcBef>
              <a:spcAft>
                <a:spcPts val="0"/>
              </a:spcAft>
              <a:buSzPts val="21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06" name="Google Shape;206;g160390edf9c_4_42"/>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Page 4">
  <p:cSld name="SECTION_HEADER_5">
    <p:spTree>
      <p:nvGrpSpPr>
        <p:cNvPr id="1" name="Shape 207"/>
        <p:cNvGrpSpPr/>
        <p:nvPr/>
      </p:nvGrpSpPr>
      <p:grpSpPr>
        <a:xfrm>
          <a:off x="0" y="0"/>
          <a:ext cx="0" cy="0"/>
          <a:chOff x="0" y="0"/>
          <a:chExt cx="0" cy="0"/>
        </a:xfrm>
      </p:grpSpPr>
      <p:sp>
        <p:nvSpPr>
          <p:cNvPr id="208" name="Google Shape;208;g160390edf9c_4_46"/>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09" name="Google Shape;209;g160390edf9c_4_46"/>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0"/>
        <p:cNvGrpSpPr/>
        <p:nvPr/>
      </p:nvGrpSpPr>
      <p:grpSpPr>
        <a:xfrm>
          <a:off x="0" y="0"/>
          <a:ext cx="0" cy="0"/>
          <a:chOff x="0" y="0"/>
          <a:chExt cx="0" cy="0"/>
        </a:xfrm>
      </p:grpSpPr>
      <p:sp>
        <p:nvSpPr>
          <p:cNvPr id="211" name="Google Shape;211;g160390edf9c_4_49"/>
          <p:cNvSpPr txBox="1">
            <a:spLocks noGrp="1"/>
          </p:cNvSpPr>
          <p:nvPr>
            <p:ph type="title"/>
          </p:nvPr>
        </p:nvSpPr>
        <p:spPr>
          <a:xfrm>
            <a:off x="415600" y="10849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2" name="Google Shape;212;g160390edf9c_4_4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13" name="Google Shape;213;g160390edf9c_4_4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14" name="Google Shape;214;g160390edf9c_4_49"/>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sldNum" idx="12"/>
          </p:nvPr>
        </p:nvSpPr>
        <p:spPr>
          <a:xfrm>
            <a:off x="8610600" y="6356350"/>
            <a:ext cx="10938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Page 5">
  <p:cSld name="SECTION_HEADER_6">
    <p:spTree>
      <p:nvGrpSpPr>
        <p:cNvPr id="1" name="Shape 215"/>
        <p:cNvGrpSpPr/>
        <p:nvPr/>
      </p:nvGrpSpPr>
      <p:grpSpPr>
        <a:xfrm>
          <a:off x="0" y="0"/>
          <a:ext cx="0" cy="0"/>
          <a:chOff x="0" y="0"/>
          <a:chExt cx="0" cy="0"/>
        </a:xfrm>
      </p:grpSpPr>
      <p:sp>
        <p:nvSpPr>
          <p:cNvPr id="216" name="Google Shape;216;g160390edf9c_4_54"/>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17" name="Google Shape;217;g160390edf9c_4_54"/>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Page 2">
  <p:cSld name="SECTION_HEADER_3">
    <p:spTree>
      <p:nvGrpSpPr>
        <p:cNvPr id="1" name="Shape 218"/>
        <p:cNvGrpSpPr/>
        <p:nvPr/>
      </p:nvGrpSpPr>
      <p:grpSpPr>
        <a:xfrm>
          <a:off x="0" y="0"/>
          <a:ext cx="0" cy="0"/>
          <a:chOff x="0" y="0"/>
          <a:chExt cx="0" cy="0"/>
        </a:xfrm>
      </p:grpSpPr>
      <p:sp>
        <p:nvSpPr>
          <p:cNvPr id="219" name="Google Shape;219;g160390edf9c_4_57"/>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20" name="Google Shape;220;g160390edf9c_4_57"/>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lain Title Page" type="title">
  <p:cSld name="TITLE">
    <p:spTree>
      <p:nvGrpSpPr>
        <p:cNvPr id="1" name="Shape 221"/>
        <p:cNvGrpSpPr/>
        <p:nvPr/>
      </p:nvGrpSpPr>
      <p:grpSpPr>
        <a:xfrm>
          <a:off x="0" y="0"/>
          <a:ext cx="0" cy="0"/>
          <a:chOff x="0" y="0"/>
          <a:chExt cx="0" cy="0"/>
        </a:xfrm>
      </p:grpSpPr>
      <p:sp>
        <p:nvSpPr>
          <p:cNvPr id="222" name="Google Shape;222;g160390edf9c_4_6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B7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g160390edf9c_4_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4" name="Google Shape;224;g160390edf9c_4_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160390edf9c_4_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g160390edf9c_4_60"/>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7"/>
        <p:cNvGrpSpPr/>
        <p:nvPr/>
      </p:nvGrpSpPr>
      <p:grpSpPr>
        <a:xfrm>
          <a:off x="0" y="0"/>
          <a:ext cx="0" cy="0"/>
          <a:chOff x="0" y="0"/>
          <a:chExt cx="0" cy="0"/>
        </a:xfrm>
      </p:grpSpPr>
      <p:sp>
        <p:nvSpPr>
          <p:cNvPr id="228" name="Google Shape;228;g160390edf9c_4_6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g160390edf9c_4_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g160390edf9c_4_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g160390edf9c_4_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160390edf9c_4_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g160390edf9c_4_66"/>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4"/>
        <p:cNvGrpSpPr/>
        <p:nvPr/>
      </p:nvGrpSpPr>
      <p:grpSpPr>
        <a:xfrm>
          <a:off x="0" y="0"/>
          <a:ext cx="0" cy="0"/>
          <a:chOff x="0" y="0"/>
          <a:chExt cx="0" cy="0"/>
        </a:xfrm>
      </p:grpSpPr>
      <p:sp>
        <p:nvSpPr>
          <p:cNvPr id="235" name="Google Shape;235;g160390edf9c_4_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160390edf9c_4_73"/>
          <p:cNvSpPr>
            <a:spLocks noGrp="1"/>
          </p:cNvSpPr>
          <p:nvPr>
            <p:ph type="pic" idx="2"/>
          </p:nvPr>
        </p:nvSpPr>
        <p:spPr>
          <a:xfrm>
            <a:off x="5183188" y="987425"/>
            <a:ext cx="6172200" cy="4873625"/>
          </a:xfrm>
          <a:prstGeom prst="rect">
            <a:avLst/>
          </a:prstGeom>
          <a:noFill/>
          <a:ln>
            <a:noFill/>
          </a:ln>
        </p:spPr>
      </p:sp>
      <p:sp>
        <p:nvSpPr>
          <p:cNvPr id="237" name="Google Shape;237;g160390edf9c_4_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004E95"/>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004E95"/>
              </a:buClr>
              <a:buSzPts val="1000"/>
              <a:buNone/>
              <a:defRPr sz="1000"/>
            </a:lvl4pPr>
            <a:lvl5pPr marL="2286000" lvl="4" indent="-228600" algn="l">
              <a:lnSpc>
                <a:spcPct val="90000"/>
              </a:lnSpc>
              <a:spcBef>
                <a:spcPts val="500"/>
              </a:spcBef>
              <a:spcAft>
                <a:spcPts val="0"/>
              </a:spcAft>
              <a:buClr>
                <a:srgbClr val="31313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8" name="Google Shape;238;g160390edf9c_4_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g160390edf9c_4_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g160390edf9c_4_73"/>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Page 1">
  <p:cSld name="SECTION_HEADER_2">
    <p:spTree>
      <p:nvGrpSpPr>
        <p:cNvPr id="1" name="Shape 241"/>
        <p:cNvGrpSpPr/>
        <p:nvPr/>
      </p:nvGrpSpPr>
      <p:grpSpPr>
        <a:xfrm>
          <a:off x="0" y="0"/>
          <a:ext cx="0" cy="0"/>
          <a:chOff x="0" y="0"/>
          <a:chExt cx="0" cy="0"/>
        </a:xfrm>
      </p:grpSpPr>
      <p:sp>
        <p:nvSpPr>
          <p:cNvPr id="242" name="Google Shape;242;g160390edf9c_4_80"/>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43" name="Google Shape;243;g160390edf9c_4_80"/>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4"/>
        <p:cNvGrpSpPr/>
        <p:nvPr/>
      </p:nvGrpSpPr>
      <p:grpSpPr>
        <a:xfrm>
          <a:off x="0" y="0"/>
          <a:ext cx="0" cy="0"/>
          <a:chOff x="0" y="0"/>
          <a:chExt cx="0" cy="0"/>
        </a:xfrm>
      </p:grpSpPr>
      <p:sp>
        <p:nvSpPr>
          <p:cNvPr id="245" name="Google Shape;245;g160390edf9c_4_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5000"/>
              <a:buFont typeface="Times New Roman"/>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g160390edf9c_4_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FA3"/>
              </a:buClr>
              <a:buSzPts val="2400"/>
              <a:buNone/>
              <a:defRPr sz="2400">
                <a:solidFill>
                  <a:srgbClr val="888FA3"/>
                </a:solidFill>
              </a:defRPr>
            </a:lvl1pPr>
            <a:lvl2pPr marL="914400" lvl="1" indent="-228600" algn="l">
              <a:lnSpc>
                <a:spcPct val="90000"/>
              </a:lnSpc>
              <a:spcBef>
                <a:spcPts val="500"/>
              </a:spcBef>
              <a:spcAft>
                <a:spcPts val="0"/>
              </a:spcAft>
              <a:buClr>
                <a:srgbClr val="888FA3"/>
              </a:buClr>
              <a:buSzPts val="2000"/>
              <a:buNone/>
              <a:defRPr sz="2000">
                <a:solidFill>
                  <a:srgbClr val="888FA3"/>
                </a:solidFill>
              </a:defRPr>
            </a:lvl2pPr>
            <a:lvl3pPr marL="1371600" lvl="2" indent="-228600" algn="l">
              <a:lnSpc>
                <a:spcPct val="90000"/>
              </a:lnSpc>
              <a:spcBef>
                <a:spcPts val="500"/>
              </a:spcBef>
              <a:spcAft>
                <a:spcPts val="0"/>
              </a:spcAft>
              <a:buClr>
                <a:srgbClr val="888FA3"/>
              </a:buClr>
              <a:buSzPts val="1800"/>
              <a:buNone/>
              <a:defRPr sz="1800">
                <a:solidFill>
                  <a:srgbClr val="888FA3"/>
                </a:solidFill>
              </a:defRPr>
            </a:lvl3pPr>
            <a:lvl4pPr marL="1828800" lvl="3" indent="-228600" algn="l">
              <a:lnSpc>
                <a:spcPct val="90000"/>
              </a:lnSpc>
              <a:spcBef>
                <a:spcPts val="500"/>
              </a:spcBef>
              <a:spcAft>
                <a:spcPts val="0"/>
              </a:spcAft>
              <a:buClr>
                <a:srgbClr val="888FA3"/>
              </a:buClr>
              <a:buSzPts val="1600"/>
              <a:buNone/>
              <a:defRPr sz="1600">
                <a:solidFill>
                  <a:srgbClr val="888FA3"/>
                </a:solidFill>
              </a:defRPr>
            </a:lvl4pPr>
            <a:lvl5pPr marL="2286000" lvl="4" indent="-228600" algn="l">
              <a:lnSpc>
                <a:spcPct val="90000"/>
              </a:lnSpc>
              <a:spcBef>
                <a:spcPts val="500"/>
              </a:spcBef>
              <a:spcAft>
                <a:spcPts val="0"/>
              </a:spcAft>
              <a:buClr>
                <a:srgbClr val="888FA3"/>
              </a:buClr>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247" name="Google Shape;247;g160390edf9c_4_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g160390edf9c_4_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g160390edf9c_4_83"/>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0"/>
        <p:cNvGrpSpPr/>
        <p:nvPr/>
      </p:nvGrpSpPr>
      <p:grpSpPr>
        <a:xfrm>
          <a:off x="0" y="0"/>
          <a:ext cx="0" cy="0"/>
          <a:chOff x="0" y="0"/>
          <a:chExt cx="0" cy="0"/>
        </a:xfrm>
      </p:grpSpPr>
      <p:sp>
        <p:nvSpPr>
          <p:cNvPr id="251" name="Google Shape;251;g160390edf9c_4_8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160390edf9c_4_8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3" name="Google Shape;253;g160390edf9c_4_8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g160390edf9c_4_8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5" name="Google Shape;255;g160390edf9c_4_8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g160390edf9c_4_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g160390edf9c_4_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g160390edf9c_4_89"/>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9"/>
        <p:cNvGrpSpPr/>
        <p:nvPr/>
      </p:nvGrpSpPr>
      <p:grpSpPr>
        <a:xfrm>
          <a:off x="0" y="0"/>
          <a:ext cx="0" cy="0"/>
          <a:chOff x="0" y="0"/>
          <a:chExt cx="0" cy="0"/>
        </a:xfrm>
      </p:grpSpPr>
      <p:sp>
        <p:nvSpPr>
          <p:cNvPr id="260" name="Google Shape;260;g160390edf9c_4_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g160390edf9c_4_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004E95"/>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rgbClr val="004E95"/>
              </a:buClr>
              <a:buSzPts val="2000"/>
              <a:buChar char="•"/>
              <a:defRPr sz="2000"/>
            </a:lvl4pPr>
            <a:lvl5pPr marL="2286000" lvl="4" indent="-355600" algn="l">
              <a:lnSpc>
                <a:spcPct val="90000"/>
              </a:lnSpc>
              <a:spcBef>
                <a:spcPts val="500"/>
              </a:spcBef>
              <a:spcAft>
                <a:spcPts val="0"/>
              </a:spcAft>
              <a:buClr>
                <a:srgbClr val="31313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62" name="Google Shape;262;g160390edf9c_4_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004E95"/>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004E95"/>
              </a:buClr>
              <a:buSzPts val="1000"/>
              <a:buNone/>
              <a:defRPr sz="1000"/>
            </a:lvl4pPr>
            <a:lvl5pPr marL="2286000" lvl="4" indent="-228600" algn="l">
              <a:lnSpc>
                <a:spcPct val="90000"/>
              </a:lnSpc>
              <a:spcBef>
                <a:spcPts val="500"/>
              </a:spcBef>
              <a:spcAft>
                <a:spcPts val="0"/>
              </a:spcAft>
              <a:buClr>
                <a:srgbClr val="31313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3" name="Google Shape;263;g160390edf9c_4_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160390edf9c_4_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g160390edf9c_4_98"/>
          <p:cNvSpPr txBox="1">
            <a:spLocks noGrp="1"/>
          </p:cNvSpPr>
          <p:nvPr>
            <p:ph type="sldNum" idx="12"/>
          </p:nvPr>
        </p:nvSpPr>
        <p:spPr>
          <a:xfrm>
            <a:off x="8610601"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F2F2F2"/>
        </a:solidFill>
        <a:effectLst/>
      </p:bgPr>
    </p:bg>
    <p:spTree>
      <p:nvGrpSpPr>
        <p:cNvPr id="1" name="Shape 266"/>
        <p:cNvGrpSpPr/>
        <p:nvPr/>
      </p:nvGrpSpPr>
      <p:grpSpPr>
        <a:xfrm>
          <a:off x="0" y="0"/>
          <a:ext cx="0" cy="0"/>
          <a:chOff x="0" y="0"/>
          <a:chExt cx="0" cy="0"/>
        </a:xfrm>
      </p:grpSpPr>
      <p:sp>
        <p:nvSpPr>
          <p:cNvPr id="267" name="Google Shape;267;g160390edf9c_4_10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5000"/>
              <a:buFont typeface="Times New Roman"/>
              <a:buNone/>
              <a:defRPr sz="5000">
                <a:solidFill>
                  <a:srgbClr val="003B7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g160390edf9c_4_10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66666"/>
              </a:buClr>
              <a:buSzPts val="2400"/>
              <a:buNone/>
              <a:defRPr sz="2400">
                <a:solidFill>
                  <a:srgbClr val="666666"/>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69" name="Google Shape;269;g160390edf9c_4_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g160390edf9c_4_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g160390edf9c_4_105"/>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lternate Section Header - BLACK">
  <p:cSld name="Alternate Section Header - BLACK">
    <p:bg>
      <p:bgPr>
        <a:gradFill>
          <a:gsLst>
            <a:gs pos="0">
              <a:srgbClr val="00294D"/>
            </a:gs>
            <a:gs pos="30000">
              <a:srgbClr val="003B71"/>
            </a:gs>
            <a:gs pos="77000">
              <a:srgbClr val="003B71"/>
            </a:gs>
            <a:gs pos="100000">
              <a:srgbClr val="00294D"/>
            </a:gs>
          </a:gsLst>
          <a:lin ang="5400000" scaled="0"/>
        </a:gradFill>
        <a:effectLst/>
      </p:bgPr>
    </p:bg>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Times New Roman"/>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2"/>
        <p:cNvGrpSpPr/>
        <p:nvPr/>
      </p:nvGrpSpPr>
      <p:grpSpPr>
        <a:xfrm>
          <a:off x="0" y="0"/>
          <a:ext cx="0" cy="0"/>
          <a:chOff x="0" y="0"/>
          <a:chExt cx="0" cy="0"/>
        </a:xfrm>
      </p:grpSpPr>
      <p:sp>
        <p:nvSpPr>
          <p:cNvPr id="273" name="Google Shape;273;g160390edf9c_4_111"/>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g160390edf9c_4_1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g160390edf9c_4_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160390edf9c_4_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g160390edf9c_4_111"/>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8"/>
        <p:cNvGrpSpPr/>
        <p:nvPr/>
      </p:nvGrpSpPr>
      <p:grpSpPr>
        <a:xfrm>
          <a:off x="0" y="0"/>
          <a:ext cx="0" cy="0"/>
          <a:chOff x="0" y="0"/>
          <a:chExt cx="0" cy="0"/>
        </a:xfrm>
      </p:grpSpPr>
      <p:sp>
        <p:nvSpPr>
          <p:cNvPr id="279" name="Google Shape;279;g160390edf9c_4_1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g160390edf9c_4_1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g160390edf9c_4_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g160390edf9c_4_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g160390edf9c_4_117"/>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spTree>
      <p:nvGrpSpPr>
        <p:cNvPr id="1" name="Shape 284"/>
        <p:cNvGrpSpPr/>
        <p:nvPr/>
      </p:nvGrpSpPr>
      <p:grpSpPr>
        <a:xfrm>
          <a:off x="0" y="0"/>
          <a:ext cx="0" cy="0"/>
          <a:chOff x="0" y="0"/>
          <a:chExt cx="0" cy="0"/>
        </a:xfrm>
      </p:grpSpPr>
      <p:sp>
        <p:nvSpPr>
          <p:cNvPr id="285" name="Google Shape;285;g160390edf9c_4_123"/>
          <p:cNvSpPr txBox="1">
            <a:spLocks noGrp="1"/>
          </p:cNvSpPr>
          <p:nvPr>
            <p:ph type="title"/>
          </p:nvPr>
        </p:nvSpPr>
        <p:spPr>
          <a:xfrm>
            <a:off x="839788" y="457200"/>
            <a:ext cx="3932400" cy="1599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g160390edf9c_4_123"/>
          <p:cNvSpPr>
            <a:spLocks noGrp="1"/>
          </p:cNvSpPr>
          <p:nvPr>
            <p:ph type="pic" idx="2"/>
          </p:nvPr>
        </p:nvSpPr>
        <p:spPr>
          <a:xfrm>
            <a:off x="5183188" y="987425"/>
            <a:ext cx="6171900" cy="4873500"/>
          </a:xfrm>
          <a:prstGeom prst="rect">
            <a:avLst/>
          </a:prstGeom>
          <a:noFill/>
          <a:ln>
            <a:noFill/>
          </a:ln>
        </p:spPr>
      </p:sp>
      <p:sp>
        <p:nvSpPr>
          <p:cNvPr id="287" name="Google Shape;287;g160390edf9c_4_123"/>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accent1"/>
              </a:buClr>
              <a:buSzPts val="1200"/>
              <a:buNone/>
              <a:defRPr sz="1200"/>
            </a:lvl3pPr>
            <a:lvl4pPr marL="1828800" lvl="3" indent="-228600" algn="l">
              <a:lnSpc>
                <a:spcPct val="90000"/>
              </a:lnSpc>
              <a:spcBef>
                <a:spcPts val="500"/>
              </a:spcBef>
              <a:spcAft>
                <a:spcPts val="0"/>
              </a:spcAft>
              <a:buClr>
                <a:srgbClr val="3F3F3F"/>
              </a:buClr>
              <a:buSzPts val="1100"/>
              <a:buNone/>
              <a:defRPr sz="1100"/>
            </a:lvl4pPr>
            <a:lvl5pPr marL="2286000" lvl="4" indent="-228600" algn="l">
              <a:lnSpc>
                <a:spcPct val="90000"/>
              </a:lnSpc>
              <a:spcBef>
                <a:spcPts val="500"/>
              </a:spcBef>
              <a:spcAft>
                <a:spcPts val="0"/>
              </a:spcAft>
              <a:buClr>
                <a:srgbClr val="C22536"/>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288" name="Google Shape;288;g160390edf9c_4_1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g160390edf9c_4_1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g160390edf9c_4_1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1" name="Google Shape;291;g160390edf9c_4_123" descr="Virginia Department of Education"/>
          <p:cNvPicPr preferRelativeResize="0"/>
          <p:nvPr/>
        </p:nvPicPr>
        <p:blipFill rotWithShape="1">
          <a:blip r:embed="rId2">
            <a:alphaModFix/>
          </a:blip>
          <a:srcRect/>
          <a:stretch/>
        </p:blipFill>
        <p:spPr>
          <a:xfrm rot="-5400000">
            <a:off x="-3027420" y="3223350"/>
            <a:ext cx="6664604" cy="381164"/>
          </a:xfrm>
          <a:prstGeom prst="rect">
            <a:avLst/>
          </a:prstGeom>
          <a:noFill/>
          <a:ln>
            <a:noFill/>
          </a:ln>
        </p:spPr>
      </p:pic>
      <p:pic>
        <p:nvPicPr>
          <p:cNvPr id="292" name="Google Shape;292;g160390edf9c_4_123" descr="VDOE Logo"/>
          <p:cNvPicPr preferRelativeResize="0"/>
          <p:nvPr/>
        </p:nvPicPr>
        <p:blipFill rotWithShape="1">
          <a:blip r:embed="rId3">
            <a:alphaModFix/>
          </a:blip>
          <a:srcRect/>
          <a:stretch/>
        </p:blipFill>
        <p:spPr>
          <a:xfrm>
            <a:off x="9622340" y="6116944"/>
            <a:ext cx="2531807" cy="84393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Page">
  <p:cSld name="SECTION_HEADER_1">
    <p:spTree>
      <p:nvGrpSpPr>
        <p:cNvPr id="1" name="Shape 293"/>
        <p:cNvGrpSpPr/>
        <p:nvPr/>
      </p:nvGrpSpPr>
      <p:grpSpPr>
        <a:xfrm>
          <a:off x="0" y="0"/>
          <a:ext cx="0" cy="0"/>
          <a:chOff x="0" y="0"/>
          <a:chExt cx="0" cy="0"/>
        </a:xfrm>
      </p:grpSpPr>
      <p:sp>
        <p:nvSpPr>
          <p:cNvPr id="294" name="Google Shape;294;g160390edf9c_4_132"/>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95" name="Google Shape;295;g160390edf9c_4_132"/>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Page 3">
  <p:cSld name="SECTION_HEADER_4">
    <p:spTree>
      <p:nvGrpSpPr>
        <p:cNvPr id="1" name="Shape 296"/>
        <p:cNvGrpSpPr/>
        <p:nvPr/>
      </p:nvGrpSpPr>
      <p:grpSpPr>
        <a:xfrm>
          <a:off x="0" y="0"/>
          <a:ext cx="0" cy="0"/>
          <a:chOff x="0" y="0"/>
          <a:chExt cx="0" cy="0"/>
        </a:xfrm>
      </p:grpSpPr>
      <p:sp>
        <p:nvSpPr>
          <p:cNvPr id="297" name="Google Shape;297;g160390edf9c_4_13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98" name="Google Shape;298;g160390edf9c_4_135"/>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Page 6">
  <p:cSld name="SECTION_HEADER_7">
    <p:spTree>
      <p:nvGrpSpPr>
        <p:cNvPr id="1" name="Shape 299"/>
        <p:cNvGrpSpPr/>
        <p:nvPr/>
      </p:nvGrpSpPr>
      <p:grpSpPr>
        <a:xfrm>
          <a:off x="0" y="0"/>
          <a:ext cx="0" cy="0"/>
          <a:chOff x="0" y="0"/>
          <a:chExt cx="0" cy="0"/>
        </a:xfrm>
      </p:grpSpPr>
      <p:sp>
        <p:nvSpPr>
          <p:cNvPr id="300" name="Google Shape;300;g160390edf9c_4_138"/>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1" name="Google Shape;301;g160390edf9c_4_138"/>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Page 7">
  <p:cSld name="SECTION_HEADER_8">
    <p:spTree>
      <p:nvGrpSpPr>
        <p:cNvPr id="1" name="Shape 302"/>
        <p:cNvGrpSpPr/>
        <p:nvPr/>
      </p:nvGrpSpPr>
      <p:grpSpPr>
        <a:xfrm>
          <a:off x="0" y="0"/>
          <a:ext cx="0" cy="0"/>
          <a:chOff x="0" y="0"/>
          <a:chExt cx="0" cy="0"/>
        </a:xfrm>
      </p:grpSpPr>
      <p:sp>
        <p:nvSpPr>
          <p:cNvPr id="303" name="Google Shape;303;g160390edf9c_4_141"/>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4" name="Google Shape;304;g160390edf9c_4_141"/>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305"/>
        <p:cNvGrpSpPr/>
        <p:nvPr/>
      </p:nvGrpSpPr>
      <p:grpSpPr>
        <a:xfrm>
          <a:off x="0" y="0"/>
          <a:ext cx="0" cy="0"/>
          <a:chOff x="0" y="0"/>
          <a:chExt cx="0" cy="0"/>
        </a:xfrm>
      </p:grpSpPr>
      <p:pic>
        <p:nvPicPr>
          <p:cNvPr id="306" name="Google Shape;306;g160390edf9c_4_144"/>
          <p:cNvPicPr preferRelativeResize="0"/>
          <p:nvPr/>
        </p:nvPicPr>
        <p:blipFill rotWithShape="1">
          <a:blip r:embed="rId3">
            <a:alphaModFix/>
          </a:blip>
          <a:srcRect/>
          <a:stretch/>
        </p:blipFill>
        <p:spPr>
          <a:xfrm>
            <a:off x="0" y="3175"/>
            <a:ext cx="12192000" cy="6851651"/>
          </a:xfrm>
          <a:prstGeom prst="rect">
            <a:avLst/>
          </a:prstGeom>
          <a:noFill/>
          <a:ln>
            <a:noFill/>
          </a:ln>
        </p:spPr>
      </p:pic>
      <p:sp>
        <p:nvSpPr>
          <p:cNvPr id="307" name="Google Shape;307;g160390edf9c_4_144"/>
          <p:cNvSpPr/>
          <p:nvPr/>
        </p:nvSpPr>
        <p:spPr>
          <a:xfrm>
            <a:off x="856800" y="1811933"/>
            <a:ext cx="10590800" cy="3778400"/>
          </a:xfrm>
          <a:prstGeom prst="roundRect">
            <a:avLst>
              <a:gd name="adj" fmla="val 16667"/>
            </a:avLst>
          </a:prstGeom>
          <a:solidFill>
            <a:srgbClr val="FFFFFF">
              <a:alpha val="69411"/>
            </a:srgbClr>
          </a:solidFill>
          <a:ln w="38100" cap="flat" cmpd="sng">
            <a:solidFill>
              <a:srgbClr val="D500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 name="Google Shape;308;g160390edf9c_4_144"/>
          <p:cNvSpPr txBox="1">
            <a:spLocks noGrp="1"/>
          </p:cNvSpPr>
          <p:nvPr>
            <p:ph type="ctrTitle"/>
          </p:nvPr>
        </p:nvSpPr>
        <p:spPr>
          <a:xfrm>
            <a:off x="415611" y="1659933"/>
            <a:ext cx="11360800" cy="273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09" name="Google Shape;309;g160390edf9c_4_144"/>
          <p:cNvSpPr txBox="1">
            <a:spLocks noGrp="1"/>
          </p:cNvSpPr>
          <p:nvPr>
            <p:ph type="subTitle" idx="1"/>
          </p:nvPr>
        </p:nvSpPr>
        <p:spPr>
          <a:xfrm>
            <a:off x="415600" y="4446000"/>
            <a:ext cx="11360800" cy="105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0" name="Google Shape;310;g160390edf9c_4_144"/>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1"/>
        <p:cNvGrpSpPr/>
        <p:nvPr/>
      </p:nvGrpSpPr>
      <p:grpSpPr>
        <a:xfrm>
          <a:off x="0" y="0"/>
          <a:ext cx="0" cy="0"/>
          <a:chOff x="0" y="0"/>
          <a:chExt cx="0" cy="0"/>
        </a:xfrm>
      </p:grpSpPr>
      <p:sp>
        <p:nvSpPr>
          <p:cNvPr id="312" name="Google Shape;312;g160390edf9c_4_150"/>
          <p:cNvSpPr txBox="1">
            <a:spLocks noGrp="1"/>
          </p:cNvSpPr>
          <p:nvPr>
            <p:ph type="body" idx="1"/>
          </p:nvPr>
        </p:nvSpPr>
        <p:spPr>
          <a:xfrm>
            <a:off x="415600" y="1852800"/>
            <a:ext cx="5673300" cy="4239300"/>
          </a:xfrm>
          <a:prstGeom prst="rect">
            <a:avLst/>
          </a:prstGeom>
        </p:spPr>
        <p:txBody>
          <a:bodyPr spcFirstLastPara="1" wrap="square" lIns="121900" tIns="121900" rIns="121900" bIns="121900" anchor="t" anchorCtr="0">
            <a:normAutofit/>
          </a:bodyPr>
          <a:lstStyle>
            <a:lvl1pPr marL="457200" lvl="0" indent="-330200" rtl="0">
              <a:spcBef>
                <a:spcPts val="1000"/>
              </a:spcBef>
              <a:spcAft>
                <a:spcPts val="0"/>
              </a:spcAft>
              <a:buSzPts val="1600"/>
              <a:buChar char="•"/>
              <a:defRPr sz="16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313" name="Google Shape;313;g160390edf9c_4_150"/>
          <p:cNvSpPr txBox="1">
            <a:spLocks noGrp="1"/>
          </p:cNvSpPr>
          <p:nvPr>
            <p:ph type="sldNum" idx="12"/>
          </p:nvPr>
        </p:nvSpPr>
        <p:spPr>
          <a:xfrm>
            <a:off x="640510" y="6171089"/>
            <a:ext cx="731700" cy="524700"/>
          </a:xfrm>
          <a:prstGeom prst="rect">
            <a:avLst/>
          </a:prstGeom>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r" rtl="0">
              <a:spcBef>
                <a:spcPts val="0"/>
              </a:spcBef>
              <a:spcAft>
                <a:spcPts val="0"/>
              </a:spcAft>
              <a:buNone/>
            </a:pPr>
            <a:fld id="{00000000-1234-1234-1234-123412341234}" type="slidenum">
              <a:rPr lang="en-US"/>
              <a:t>‹#›</a:t>
            </a:fld>
            <a:endParaRPr/>
          </a:p>
        </p:txBody>
      </p:sp>
      <p:sp>
        <p:nvSpPr>
          <p:cNvPr id="314" name="Google Shape;314;g160390edf9c_4_150"/>
          <p:cNvSpPr txBox="1">
            <a:spLocks noGrp="1"/>
          </p:cNvSpPr>
          <p:nvPr>
            <p:ph type="title"/>
          </p:nvPr>
        </p:nvSpPr>
        <p:spPr>
          <a:xfrm>
            <a:off x="598333" y="5545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D50032"/>
              </a:buClr>
              <a:buSzPts val="3700"/>
              <a:buFont typeface="Josefin Sans"/>
              <a:buNone/>
              <a:defRPr sz="3700" b="1">
                <a:solidFill>
                  <a:srgbClr val="D50032"/>
                </a:solidFill>
                <a:latin typeface="Josefin Sans"/>
                <a:ea typeface="Josefin Sans"/>
                <a:cs typeface="Josefin Sans"/>
                <a:sym typeface="Josefin Sans"/>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Page">
  <p:cSld name="SECTION_HEADER_10">
    <p:spTree>
      <p:nvGrpSpPr>
        <p:cNvPr id="1" name="Shape 315"/>
        <p:cNvGrpSpPr/>
        <p:nvPr/>
      </p:nvGrpSpPr>
      <p:grpSpPr>
        <a:xfrm>
          <a:off x="0" y="0"/>
          <a:ext cx="0" cy="0"/>
          <a:chOff x="0" y="0"/>
          <a:chExt cx="0" cy="0"/>
        </a:xfrm>
      </p:grpSpPr>
      <p:sp>
        <p:nvSpPr>
          <p:cNvPr id="316" name="Google Shape;316;g160390edf9c_4_154"/>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317" name="Google Shape;317;g160390edf9c_4_154"/>
          <p:cNvSpPr txBox="1">
            <a:spLocks noGrp="1"/>
          </p:cNvSpPr>
          <p:nvPr>
            <p:ph type="sldNum" idx="12"/>
          </p:nvPr>
        </p:nvSpPr>
        <p:spPr>
          <a:xfrm>
            <a:off x="316344" y="6143189"/>
            <a:ext cx="731600" cy="524800"/>
          </a:xfrm>
          <a:prstGeom prst="rect">
            <a:avLst/>
          </a:prstGeom>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No Side Logo">
  <p:cSld name="TITLE_AND_BODY_1">
    <p:spTree>
      <p:nvGrpSpPr>
        <p:cNvPr id="1" name="Shape 45"/>
        <p:cNvGrpSpPr/>
        <p:nvPr/>
      </p:nvGrpSpPr>
      <p:grpSpPr>
        <a:xfrm>
          <a:off x="0" y="0"/>
          <a:ext cx="0" cy="0"/>
          <a:chOff x="0" y="0"/>
          <a:chExt cx="0" cy="0"/>
        </a:xfrm>
      </p:grpSpPr>
      <p:sp>
        <p:nvSpPr>
          <p:cNvPr id="46" name="Google Shape;46;g15aae862ef4_7_19"/>
          <p:cNvSpPr txBox="1">
            <a:spLocks noGrp="1"/>
          </p:cNvSpPr>
          <p:nvPr>
            <p:ph type="body" idx="1"/>
          </p:nvPr>
        </p:nvSpPr>
        <p:spPr>
          <a:xfrm>
            <a:off x="598167" y="1467033"/>
            <a:ext cx="11360800" cy="45552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0"/>
              </a:spcBef>
              <a:spcAft>
                <a:spcPts val="0"/>
              </a:spcAft>
              <a:buSzPts val="2100"/>
              <a:buChar char="●"/>
              <a:defRPr sz="1900"/>
            </a:lvl1pPr>
            <a:lvl2pPr marL="914400" lvl="1" indent="-361950" algn="l">
              <a:lnSpc>
                <a:spcPct val="115000"/>
              </a:lnSpc>
              <a:spcBef>
                <a:spcPts val="2100"/>
              </a:spcBef>
              <a:spcAft>
                <a:spcPts val="0"/>
              </a:spcAft>
              <a:buSzPts val="2100"/>
              <a:buChar char="○"/>
              <a:defRPr sz="1900"/>
            </a:lvl2pPr>
            <a:lvl3pPr marL="1371600" lvl="2" indent="-349250" algn="l">
              <a:lnSpc>
                <a:spcPct val="115000"/>
              </a:lnSpc>
              <a:spcBef>
                <a:spcPts val="2100"/>
              </a:spcBef>
              <a:spcAft>
                <a:spcPts val="0"/>
              </a:spcAft>
              <a:buSzPts val="1900"/>
              <a:buChar char="■"/>
              <a:defRPr sz="1900"/>
            </a:lvl3pPr>
            <a:lvl4pPr marL="1828800" lvl="3" indent="-349250" algn="l">
              <a:lnSpc>
                <a:spcPct val="115000"/>
              </a:lnSpc>
              <a:spcBef>
                <a:spcPts val="2100"/>
              </a:spcBef>
              <a:spcAft>
                <a:spcPts val="0"/>
              </a:spcAft>
              <a:buSzPts val="1900"/>
              <a:buChar char="●"/>
              <a:defRPr sz="1900"/>
            </a:lvl4pPr>
            <a:lvl5pPr marL="2286000" lvl="4" indent="-349250" algn="l">
              <a:lnSpc>
                <a:spcPct val="115000"/>
              </a:lnSpc>
              <a:spcBef>
                <a:spcPts val="2100"/>
              </a:spcBef>
              <a:spcAft>
                <a:spcPts val="0"/>
              </a:spcAft>
              <a:buSzPts val="1900"/>
              <a:buChar char="○"/>
              <a:defRPr sz="1900"/>
            </a:lvl5pPr>
            <a:lvl6pPr marL="2743200" lvl="5" indent="-349250" algn="l">
              <a:lnSpc>
                <a:spcPct val="115000"/>
              </a:lnSpc>
              <a:spcBef>
                <a:spcPts val="2100"/>
              </a:spcBef>
              <a:spcAft>
                <a:spcPts val="0"/>
              </a:spcAft>
              <a:buSzPts val="1900"/>
              <a:buChar char="■"/>
              <a:defRPr sz="1900"/>
            </a:lvl6pPr>
            <a:lvl7pPr marL="3200400" lvl="6" indent="-349250" algn="l">
              <a:lnSpc>
                <a:spcPct val="115000"/>
              </a:lnSpc>
              <a:spcBef>
                <a:spcPts val="2100"/>
              </a:spcBef>
              <a:spcAft>
                <a:spcPts val="0"/>
              </a:spcAft>
              <a:buSzPts val="1900"/>
              <a:buChar char="●"/>
              <a:defRPr sz="1900"/>
            </a:lvl7pPr>
            <a:lvl8pPr marL="3657600" lvl="7" indent="-349250" algn="l">
              <a:lnSpc>
                <a:spcPct val="115000"/>
              </a:lnSpc>
              <a:spcBef>
                <a:spcPts val="2100"/>
              </a:spcBef>
              <a:spcAft>
                <a:spcPts val="0"/>
              </a:spcAft>
              <a:buSzPts val="1900"/>
              <a:buChar char="○"/>
              <a:defRPr sz="1900"/>
            </a:lvl8pPr>
            <a:lvl9pPr marL="4114800" lvl="8" indent="-349250" algn="l">
              <a:lnSpc>
                <a:spcPct val="115000"/>
              </a:lnSpc>
              <a:spcBef>
                <a:spcPts val="2100"/>
              </a:spcBef>
              <a:spcAft>
                <a:spcPts val="2100"/>
              </a:spcAft>
              <a:buSzPts val="1900"/>
              <a:buChar char="■"/>
              <a:defRPr sz="1900"/>
            </a:lvl9pPr>
          </a:lstStyle>
          <a:p>
            <a:endParaRPr/>
          </a:p>
        </p:txBody>
      </p:sp>
      <p:sp>
        <p:nvSpPr>
          <p:cNvPr id="47" name="Google Shape;47;g15aae862ef4_7_19"/>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g15aae862ef4_7_19"/>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D50032"/>
              </a:buClr>
              <a:buSzPts val="3700"/>
              <a:buFont typeface="Josefin Sans"/>
              <a:buNone/>
              <a:defRPr sz="37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lain Title Page" type="title">
  <p:cSld name="TITLE">
    <p:spTree>
      <p:nvGrpSpPr>
        <p:cNvPr id="1" name="Shape 325"/>
        <p:cNvGrpSpPr/>
        <p:nvPr/>
      </p:nvGrpSpPr>
      <p:grpSpPr>
        <a:xfrm>
          <a:off x="0" y="0"/>
          <a:ext cx="0" cy="0"/>
          <a:chOff x="0" y="0"/>
          <a:chExt cx="0" cy="0"/>
        </a:xfrm>
      </p:grpSpPr>
      <p:sp>
        <p:nvSpPr>
          <p:cNvPr id="326" name="Google Shape;326;g160390edf9c_9_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B7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g160390edf9c_9_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8" name="Google Shape;328;g160390edf9c_9_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g160390edf9c_9_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g160390edf9c_9_7"/>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331"/>
        <p:cNvGrpSpPr/>
        <p:nvPr/>
      </p:nvGrpSpPr>
      <p:grpSpPr>
        <a:xfrm>
          <a:off x="0" y="0"/>
          <a:ext cx="0" cy="0"/>
          <a:chOff x="0" y="0"/>
          <a:chExt cx="0" cy="0"/>
        </a:xfrm>
      </p:grpSpPr>
      <p:sp>
        <p:nvSpPr>
          <p:cNvPr id="332" name="Google Shape;332;g160390edf9c_9_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g160390edf9c_9_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g160390edf9c_9_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5" name="Google Shape;335;g160390edf9c_9_13"/>
          <p:cNvSpPr txBox="1">
            <a:spLocks noGrp="1"/>
          </p:cNvSpPr>
          <p:nvPr>
            <p:ph type="ctrTitle"/>
          </p:nvPr>
        </p:nvSpPr>
        <p:spPr>
          <a:xfrm>
            <a:off x="1524000" y="2235199"/>
            <a:ext cx="9144000" cy="2387600"/>
          </a:xfrm>
          <a:prstGeom prst="rect">
            <a:avLst/>
          </a:prstGeom>
          <a:solidFill>
            <a:schemeClr val="lt1">
              <a:alpha val="62745"/>
            </a:schemeClr>
          </a:solidFill>
          <a:ln w="79375" cap="rnd" cmpd="sng">
            <a:solidFill>
              <a:srgbClr val="003B71">
                <a:alpha val="78823"/>
              </a:srgbClr>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4E95"/>
              </a:buClr>
              <a:buSzPts val="6000"/>
              <a:buFont typeface="Times New Roman"/>
              <a:buNone/>
              <a:defRPr sz="6000">
                <a:solidFill>
                  <a:srgbClr val="004E9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g160390edf9c_9_13"/>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7"/>
        <p:cNvGrpSpPr/>
        <p:nvPr/>
      </p:nvGrpSpPr>
      <p:grpSpPr>
        <a:xfrm>
          <a:off x="0" y="0"/>
          <a:ext cx="0" cy="0"/>
          <a:chOff x="0" y="0"/>
          <a:chExt cx="0" cy="0"/>
        </a:xfrm>
      </p:grpSpPr>
      <p:sp>
        <p:nvSpPr>
          <p:cNvPr id="338" name="Google Shape;338;g160390edf9c_9_19"/>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g160390edf9c_9_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g160390edf9c_9_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g160390edf9c_9_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g160390edf9c_9_19"/>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3"/>
        <p:cNvGrpSpPr/>
        <p:nvPr/>
      </p:nvGrpSpPr>
      <p:grpSpPr>
        <a:xfrm>
          <a:off x="0" y="0"/>
          <a:ext cx="0" cy="0"/>
          <a:chOff x="0" y="0"/>
          <a:chExt cx="0" cy="0"/>
        </a:xfrm>
      </p:grpSpPr>
      <p:sp>
        <p:nvSpPr>
          <p:cNvPr id="344" name="Google Shape;344;g160390edf9c_9_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5000"/>
              <a:buFont typeface="Times New Roman"/>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g160390edf9c_9_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FA3"/>
              </a:buClr>
              <a:buSzPts val="2400"/>
              <a:buNone/>
              <a:defRPr sz="2400">
                <a:solidFill>
                  <a:srgbClr val="888FA3"/>
                </a:solidFill>
              </a:defRPr>
            </a:lvl1pPr>
            <a:lvl2pPr marL="914400" lvl="1" indent="-228600" algn="l">
              <a:lnSpc>
                <a:spcPct val="90000"/>
              </a:lnSpc>
              <a:spcBef>
                <a:spcPts val="500"/>
              </a:spcBef>
              <a:spcAft>
                <a:spcPts val="0"/>
              </a:spcAft>
              <a:buClr>
                <a:srgbClr val="888FA3"/>
              </a:buClr>
              <a:buSzPts val="2000"/>
              <a:buNone/>
              <a:defRPr sz="2000">
                <a:solidFill>
                  <a:srgbClr val="888FA3"/>
                </a:solidFill>
              </a:defRPr>
            </a:lvl2pPr>
            <a:lvl3pPr marL="1371600" lvl="2" indent="-228600" algn="l">
              <a:lnSpc>
                <a:spcPct val="90000"/>
              </a:lnSpc>
              <a:spcBef>
                <a:spcPts val="500"/>
              </a:spcBef>
              <a:spcAft>
                <a:spcPts val="0"/>
              </a:spcAft>
              <a:buClr>
                <a:srgbClr val="888FA3"/>
              </a:buClr>
              <a:buSzPts val="1800"/>
              <a:buNone/>
              <a:defRPr sz="1800">
                <a:solidFill>
                  <a:srgbClr val="888FA3"/>
                </a:solidFill>
              </a:defRPr>
            </a:lvl3pPr>
            <a:lvl4pPr marL="1828800" lvl="3" indent="-228600" algn="l">
              <a:lnSpc>
                <a:spcPct val="90000"/>
              </a:lnSpc>
              <a:spcBef>
                <a:spcPts val="500"/>
              </a:spcBef>
              <a:spcAft>
                <a:spcPts val="0"/>
              </a:spcAft>
              <a:buClr>
                <a:srgbClr val="888FA3"/>
              </a:buClr>
              <a:buSzPts val="1600"/>
              <a:buNone/>
              <a:defRPr sz="1600">
                <a:solidFill>
                  <a:srgbClr val="888FA3"/>
                </a:solidFill>
              </a:defRPr>
            </a:lvl4pPr>
            <a:lvl5pPr marL="2286000" lvl="4" indent="-228600" algn="l">
              <a:lnSpc>
                <a:spcPct val="90000"/>
              </a:lnSpc>
              <a:spcBef>
                <a:spcPts val="500"/>
              </a:spcBef>
              <a:spcAft>
                <a:spcPts val="0"/>
              </a:spcAft>
              <a:buClr>
                <a:srgbClr val="888FA3"/>
              </a:buClr>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346" name="Google Shape;346;g160390edf9c_9_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g160390edf9c_9_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g160390edf9c_9_25"/>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9"/>
        <p:cNvGrpSpPr/>
        <p:nvPr/>
      </p:nvGrpSpPr>
      <p:grpSpPr>
        <a:xfrm>
          <a:off x="0" y="0"/>
          <a:ext cx="0" cy="0"/>
          <a:chOff x="0" y="0"/>
          <a:chExt cx="0" cy="0"/>
        </a:xfrm>
      </p:grpSpPr>
      <p:sp>
        <p:nvSpPr>
          <p:cNvPr id="350" name="Google Shape;350;g160390edf9c_9_31"/>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g160390edf9c_9_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g160390edf9c_9_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g160390edf9c_9_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g160390edf9c_9_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g160390edf9c_9_31"/>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6"/>
        <p:cNvGrpSpPr/>
        <p:nvPr/>
      </p:nvGrpSpPr>
      <p:grpSpPr>
        <a:xfrm>
          <a:off x="0" y="0"/>
          <a:ext cx="0" cy="0"/>
          <a:chOff x="0" y="0"/>
          <a:chExt cx="0" cy="0"/>
        </a:xfrm>
      </p:grpSpPr>
      <p:sp>
        <p:nvSpPr>
          <p:cNvPr id="357" name="Google Shape;357;g160390edf9c_9_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g160390edf9c_9_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9" name="Google Shape;359;g160390edf9c_9_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g160390edf9c_9_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1" name="Google Shape;361;g160390edf9c_9_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g160390edf9c_9_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g160390edf9c_9_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g160390edf9c_9_38"/>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5"/>
        <p:cNvGrpSpPr/>
        <p:nvPr/>
      </p:nvGrpSpPr>
      <p:grpSpPr>
        <a:xfrm>
          <a:off x="0" y="0"/>
          <a:ext cx="0" cy="0"/>
          <a:chOff x="0" y="0"/>
          <a:chExt cx="0" cy="0"/>
        </a:xfrm>
      </p:grpSpPr>
      <p:sp>
        <p:nvSpPr>
          <p:cNvPr id="366" name="Google Shape;366;g160390edf9c_9_47"/>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7" name="Google Shape;367;g160390edf9c_9_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g160390edf9c_9_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g160390edf9c_9_47"/>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0"/>
        <p:cNvGrpSpPr/>
        <p:nvPr/>
      </p:nvGrpSpPr>
      <p:grpSpPr>
        <a:xfrm>
          <a:off x="0" y="0"/>
          <a:ext cx="0" cy="0"/>
          <a:chOff x="0" y="0"/>
          <a:chExt cx="0" cy="0"/>
        </a:xfrm>
      </p:grpSpPr>
      <p:sp>
        <p:nvSpPr>
          <p:cNvPr id="371" name="Google Shape;371;g160390edf9c_9_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g160390edf9c_9_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g160390edf9c_9_52"/>
          <p:cNvSpPr txBox="1">
            <a:spLocks noGrp="1"/>
          </p:cNvSpPr>
          <p:nvPr>
            <p:ph type="sldNum" idx="12"/>
          </p:nvPr>
        </p:nvSpPr>
        <p:spPr>
          <a:xfrm>
            <a:off x="8610600" y="6356350"/>
            <a:ext cx="10938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4"/>
        <p:cNvGrpSpPr/>
        <p:nvPr/>
      </p:nvGrpSpPr>
      <p:grpSpPr>
        <a:xfrm>
          <a:off x="0" y="0"/>
          <a:ext cx="0" cy="0"/>
          <a:chOff x="0" y="0"/>
          <a:chExt cx="0" cy="0"/>
        </a:xfrm>
      </p:grpSpPr>
      <p:sp>
        <p:nvSpPr>
          <p:cNvPr id="375" name="Google Shape;375;g160390edf9c_9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g160390edf9c_9_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004E95"/>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rgbClr val="004E95"/>
              </a:buClr>
              <a:buSzPts val="2000"/>
              <a:buChar char="•"/>
              <a:defRPr sz="2000"/>
            </a:lvl4pPr>
            <a:lvl5pPr marL="2286000" lvl="4" indent="-355600" algn="l">
              <a:lnSpc>
                <a:spcPct val="90000"/>
              </a:lnSpc>
              <a:spcBef>
                <a:spcPts val="500"/>
              </a:spcBef>
              <a:spcAft>
                <a:spcPts val="0"/>
              </a:spcAft>
              <a:buClr>
                <a:srgbClr val="31313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7" name="Google Shape;377;g160390edf9c_9_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004E95"/>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004E95"/>
              </a:buClr>
              <a:buSzPts val="1000"/>
              <a:buNone/>
              <a:defRPr sz="1000"/>
            </a:lvl4pPr>
            <a:lvl5pPr marL="2286000" lvl="4" indent="-228600" algn="l">
              <a:lnSpc>
                <a:spcPct val="90000"/>
              </a:lnSpc>
              <a:spcBef>
                <a:spcPts val="500"/>
              </a:spcBef>
              <a:spcAft>
                <a:spcPts val="0"/>
              </a:spcAft>
              <a:buClr>
                <a:srgbClr val="31313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8" name="Google Shape;378;g160390edf9c_9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g160390edf9c_9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g160390edf9c_9_56"/>
          <p:cNvSpPr txBox="1">
            <a:spLocks noGrp="1"/>
          </p:cNvSpPr>
          <p:nvPr>
            <p:ph type="sldNum" idx="12"/>
          </p:nvPr>
        </p:nvSpPr>
        <p:spPr>
          <a:xfrm>
            <a:off x="8610601"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1"/>
        <p:cNvGrpSpPr/>
        <p:nvPr/>
      </p:nvGrpSpPr>
      <p:grpSpPr>
        <a:xfrm>
          <a:off x="0" y="0"/>
          <a:ext cx="0" cy="0"/>
          <a:chOff x="0" y="0"/>
          <a:chExt cx="0" cy="0"/>
        </a:xfrm>
      </p:grpSpPr>
      <p:sp>
        <p:nvSpPr>
          <p:cNvPr id="382" name="Google Shape;382;g160390edf9c_9_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g160390edf9c_9_63"/>
          <p:cNvSpPr>
            <a:spLocks noGrp="1"/>
          </p:cNvSpPr>
          <p:nvPr>
            <p:ph type="pic" idx="2"/>
          </p:nvPr>
        </p:nvSpPr>
        <p:spPr>
          <a:xfrm>
            <a:off x="5183188" y="987425"/>
            <a:ext cx="6172200" cy="4873625"/>
          </a:xfrm>
          <a:prstGeom prst="rect">
            <a:avLst/>
          </a:prstGeom>
          <a:noFill/>
          <a:ln>
            <a:noFill/>
          </a:ln>
        </p:spPr>
      </p:sp>
      <p:sp>
        <p:nvSpPr>
          <p:cNvPr id="384" name="Google Shape;384;g160390edf9c_9_6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004E95"/>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004E95"/>
              </a:buClr>
              <a:buSzPts val="1000"/>
              <a:buNone/>
              <a:defRPr sz="1000"/>
            </a:lvl4pPr>
            <a:lvl5pPr marL="2286000" lvl="4" indent="-228600" algn="l">
              <a:lnSpc>
                <a:spcPct val="90000"/>
              </a:lnSpc>
              <a:spcBef>
                <a:spcPts val="500"/>
              </a:spcBef>
              <a:spcAft>
                <a:spcPts val="0"/>
              </a:spcAft>
              <a:buClr>
                <a:srgbClr val="31313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5" name="Google Shape;385;g160390edf9c_9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g160390edf9c_9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g160390edf9c_9_63"/>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Full Image without Header &amp; Footer">
  <p:cSld name="1_Full Image without Header &amp; Footer">
    <p:spTree>
      <p:nvGrpSpPr>
        <p:cNvPr id="1" name="Shape 4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Alternate Section Header - BLACK">
  <p:cSld name="Alternate Section Header - BLACK">
    <p:bg>
      <p:bgPr>
        <a:gradFill>
          <a:gsLst>
            <a:gs pos="0">
              <a:srgbClr val="00294D"/>
            </a:gs>
            <a:gs pos="30000">
              <a:srgbClr val="003B71"/>
            </a:gs>
            <a:gs pos="77000">
              <a:srgbClr val="003B71"/>
            </a:gs>
            <a:gs pos="100000">
              <a:srgbClr val="00294D"/>
            </a:gs>
          </a:gsLst>
          <a:lin ang="5400000" scaled="0"/>
        </a:gradFill>
        <a:effectLst/>
      </p:bgPr>
    </p:bg>
    <p:spTree>
      <p:nvGrpSpPr>
        <p:cNvPr id="1" name="Shape 388"/>
        <p:cNvGrpSpPr/>
        <p:nvPr/>
      </p:nvGrpSpPr>
      <p:grpSpPr>
        <a:xfrm>
          <a:off x="0" y="0"/>
          <a:ext cx="0" cy="0"/>
          <a:chOff x="0" y="0"/>
          <a:chExt cx="0" cy="0"/>
        </a:xfrm>
      </p:grpSpPr>
      <p:sp>
        <p:nvSpPr>
          <p:cNvPr id="389" name="Google Shape;389;g160390edf9c_9_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Times New Roman"/>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g160390edf9c_9_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91" name="Google Shape;391;g160390edf9c_9_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g160390edf9c_9_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g160390edf9c_9_70"/>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F2F2F2"/>
        </a:solidFill>
        <a:effectLst/>
      </p:bgPr>
    </p:bg>
    <p:spTree>
      <p:nvGrpSpPr>
        <p:cNvPr id="1" name="Shape 394"/>
        <p:cNvGrpSpPr/>
        <p:nvPr/>
      </p:nvGrpSpPr>
      <p:grpSpPr>
        <a:xfrm>
          <a:off x="0" y="0"/>
          <a:ext cx="0" cy="0"/>
          <a:chOff x="0" y="0"/>
          <a:chExt cx="0" cy="0"/>
        </a:xfrm>
      </p:grpSpPr>
      <p:sp>
        <p:nvSpPr>
          <p:cNvPr id="395" name="Google Shape;395;g160390edf9c_9_7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71"/>
              </a:buClr>
              <a:buSzPts val="5000"/>
              <a:buFont typeface="Times New Roman"/>
              <a:buNone/>
              <a:defRPr sz="5000">
                <a:solidFill>
                  <a:srgbClr val="003B7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g160390edf9c_9_7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66666"/>
              </a:buClr>
              <a:buSzPts val="2400"/>
              <a:buNone/>
              <a:defRPr sz="2400">
                <a:solidFill>
                  <a:srgbClr val="666666"/>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97" name="Google Shape;397;g160390edf9c_9_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g160390edf9c_9_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g160390edf9c_9_76"/>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0"/>
        <p:cNvGrpSpPr/>
        <p:nvPr/>
      </p:nvGrpSpPr>
      <p:grpSpPr>
        <a:xfrm>
          <a:off x="0" y="0"/>
          <a:ext cx="0" cy="0"/>
          <a:chOff x="0" y="0"/>
          <a:chExt cx="0" cy="0"/>
        </a:xfrm>
      </p:grpSpPr>
      <p:sp>
        <p:nvSpPr>
          <p:cNvPr id="401" name="Google Shape;401;g160390edf9c_9_82"/>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2" name="Google Shape;402;g160390edf9c_9_8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g160390edf9c_9_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g160390edf9c_9_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g160390edf9c_9_82"/>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6"/>
        <p:cNvGrpSpPr/>
        <p:nvPr/>
      </p:nvGrpSpPr>
      <p:grpSpPr>
        <a:xfrm>
          <a:off x="0" y="0"/>
          <a:ext cx="0" cy="0"/>
          <a:chOff x="0" y="0"/>
          <a:chExt cx="0" cy="0"/>
        </a:xfrm>
      </p:grpSpPr>
      <p:sp>
        <p:nvSpPr>
          <p:cNvPr id="407" name="Google Shape;407;g160390edf9c_9_8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8" name="Google Shape;408;g160390edf9c_9_8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g160390edf9c_9_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g160390edf9c_9_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g160390edf9c_9_88"/>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spTree>
      <p:nvGrpSpPr>
        <p:cNvPr id="1" name="Shape 412"/>
        <p:cNvGrpSpPr/>
        <p:nvPr/>
      </p:nvGrpSpPr>
      <p:grpSpPr>
        <a:xfrm>
          <a:off x="0" y="0"/>
          <a:ext cx="0" cy="0"/>
          <a:chOff x="0" y="0"/>
          <a:chExt cx="0" cy="0"/>
        </a:xfrm>
      </p:grpSpPr>
      <p:sp>
        <p:nvSpPr>
          <p:cNvPr id="413" name="Google Shape;413;g160390edf9c_9_94"/>
          <p:cNvSpPr txBox="1">
            <a:spLocks noGrp="1"/>
          </p:cNvSpPr>
          <p:nvPr>
            <p:ph type="title"/>
          </p:nvPr>
        </p:nvSpPr>
        <p:spPr>
          <a:xfrm>
            <a:off x="839788" y="457200"/>
            <a:ext cx="3932400" cy="15999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accent1"/>
              </a:buClr>
              <a:buSzPts val="3200"/>
              <a:buFont typeface="Trebuchet MS"/>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4" name="Google Shape;414;g160390edf9c_9_94"/>
          <p:cNvSpPr>
            <a:spLocks noGrp="1"/>
          </p:cNvSpPr>
          <p:nvPr>
            <p:ph type="pic" idx="2"/>
          </p:nvPr>
        </p:nvSpPr>
        <p:spPr>
          <a:xfrm>
            <a:off x="5183188" y="987425"/>
            <a:ext cx="61719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accent1"/>
              </a:buClr>
              <a:buSzPts val="3200"/>
              <a:buFont typeface="Arial"/>
              <a:buNone/>
              <a:defRPr sz="3200" b="0" i="0" u="none" strike="noStrike" cap="none">
                <a:solidFill>
                  <a:schemeClr val="accent1"/>
                </a:solidFill>
                <a:latin typeface="Trebuchet MS"/>
                <a:ea typeface="Trebuchet MS"/>
                <a:cs typeface="Trebuchet MS"/>
                <a:sym typeface="Trebuchet MS"/>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Trebuchet MS"/>
                <a:ea typeface="Trebuchet MS"/>
                <a:cs typeface="Trebuchet MS"/>
                <a:sym typeface="Trebuchet MS"/>
              </a:defRPr>
            </a:lvl2pPr>
            <a:lvl3pPr marR="0" lvl="2" algn="l" rtl="0">
              <a:lnSpc>
                <a:spcPct val="90000"/>
              </a:lnSpc>
              <a:spcBef>
                <a:spcPts val="500"/>
              </a:spcBef>
              <a:spcAft>
                <a:spcPts val="0"/>
              </a:spcAft>
              <a:buClr>
                <a:schemeClr val="accent1"/>
              </a:buClr>
              <a:buSzPts val="2400"/>
              <a:buFont typeface="Arial"/>
              <a:buNone/>
              <a:defRPr sz="2400" b="1" i="0" u="none" strike="noStrike" cap="none">
                <a:solidFill>
                  <a:schemeClr val="accent1"/>
                </a:solidFill>
                <a:latin typeface="Trebuchet MS"/>
                <a:ea typeface="Trebuchet MS"/>
                <a:cs typeface="Trebuchet MS"/>
                <a:sym typeface="Trebuchet MS"/>
              </a:defRPr>
            </a:lvl3pPr>
            <a:lvl4pPr marR="0" lvl="3" algn="l" rtl="0">
              <a:lnSpc>
                <a:spcPct val="90000"/>
              </a:lnSpc>
              <a:spcBef>
                <a:spcPts val="500"/>
              </a:spcBef>
              <a:spcAft>
                <a:spcPts val="0"/>
              </a:spcAft>
              <a:buClr>
                <a:srgbClr val="3F3F3F"/>
              </a:buClr>
              <a:buSzPts val="2000"/>
              <a:buFont typeface="Arial"/>
              <a:buNone/>
              <a:defRPr sz="2000" b="1" i="0" u="none" strike="noStrike" cap="none">
                <a:solidFill>
                  <a:srgbClr val="3F3F3F"/>
                </a:solidFill>
                <a:latin typeface="Times New Roman"/>
                <a:ea typeface="Times New Roman"/>
                <a:cs typeface="Times New Roman"/>
                <a:sym typeface="Times New Roman"/>
              </a:defRPr>
            </a:lvl4pPr>
            <a:lvl5pPr marR="0" lvl="4" algn="l" rtl="0">
              <a:lnSpc>
                <a:spcPct val="90000"/>
              </a:lnSpc>
              <a:spcBef>
                <a:spcPts val="500"/>
              </a:spcBef>
              <a:spcAft>
                <a:spcPts val="0"/>
              </a:spcAft>
              <a:buClr>
                <a:srgbClr val="C22536"/>
              </a:buClr>
              <a:buSzPts val="2000"/>
              <a:buFont typeface="Arial"/>
              <a:buNone/>
              <a:defRPr sz="2000" b="0" i="1" u="none" strike="noStrike" cap="none">
                <a:solidFill>
                  <a:srgbClr val="C22536"/>
                </a:solidFill>
                <a:latin typeface="Trebuchet MS"/>
                <a:ea typeface="Trebuchet MS"/>
                <a:cs typeface="Trebuchet MS"/>
                <a:sym typeface="Trebuchet M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15" name="Google Shape;415;g160390edf9c_9_94"/>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chemeClr val="accent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accent1"/>
              </a:buClr>
              <a:buSzPts val="1200"/>
              <a:buNone/>
              <a:defRPr sz="1200"/>
            </a:lvl3pPr>
            <a:lvl4pPr marL="1828800" lvl="3" indent="-228600" algn="l" rtl="0">
              <a:lnSpc>
                <a:spcPct val="90000"/>
              </a:lnSpc>
              <a:spcBef>
                <a:spcPts val="500"/>
              </a:spcBef>
              <a:spcAft>
                <a:spcPts val="0"/>
              </a:spcAft>
              <a:buClr>
                <a:srgbClr val="3F3F3F"/>
              </a:buClr>
              <a:buSzPts val="1100"/>
              <a:buNone/>
              <a:defRPr sz="1100"/>
            </a:lvl4pPr>
            <a:lvl5pPr marL="2286000" lvl="4" indent="-228600" algn="l" rtl="0">
              <a:lnSpc>
                <a:spcPct val="90000"/>
              </a:lnSpc>
              <a:spcBef>
                <a:spcPts val="500"/>
              </a:spcBef>
              <a:spcAft>
                <a:spcPts val="0"/>
              </a:spcAft>
              <a:buClr>
                <a:srgbClr val="C22536"/>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416" name="Google Shape;416;g160390edf9c_9_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7" name="Google Shape;417;g160390edf9c_9_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8" name="Google Shape;418;g160390edf9c_9_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19" name="Google Shape;419;g160390edf9c_9_94" descr="Virginia Department of Education"/>
          <p:cNvPicPr preferRelativeResize="0"/>
          <p:nvPr/>
        </p:nvPicPr>
        <p:blipFill rotWithShape="1">
          <a:blip r:embed="rId2">
            <a:alphaModFix/>
          </a:blip>
          <a:srcRect/>
          <a:stretch/>
        </p:blipFill>
        <p:spPr>
          <a:xfrm rot="-5400000">
            <a:off x="-3027420" y="3223350"/>
            <a:ext cx="6664604" cy="381164"/>
          </a:xfrm>
          <a:prstGeom prst="rect">
            <a:avLst/>
          </a:prstGeom>
          <a:noFill/>
          <a:ln>
            <a:noFill/>
          </a:ln>
        </p:spPr>
      </p:pic>
      <p:pic>
        <p:nvPicPr>
          <p:cNvPr id="420" name="Google Shape;420;g160390edf9c_9_94" descr="VDOE Logo"/>
          <p:cNvPicPr preferRelativeResize="0"/>
          <p:nvPr/>
        </p:nvPicPr>
        <p:blipFill rotWithShape="1">
          <a:blip r:embed="rId3">
            <a:alphaModFix/>
          </a:blip>
          <a:srcRect/>
          <a:stretch/>
        </p:blipFill>
        <p:spPr>
          <a:xfrm>
            <a:off x="9622340" y="6116944"/>
            <a:ext cx="2531807" cy="84393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Page">
  <p:cSld name="SECTION_HEADER_1">
    <p:spTree>
      <p:nvGrpSpPr>
        <p:cNvPr id="1" name="Shape 421"/>
        <p:cNvGrpSpPr/>
        <p:nvPr/>
      </p:nvGrpSpPr>
      <p:grpSpPr>
        <a:xfrm>
          <a:off x="0" y="0"/>
          <a:ext cx="0" cy="0"/>
          <a:chOff x="0" y="0"/>
          <a:chExt cx="0" cy="0"/>
        </a:xfrm>
      </p:grpSpPr>
      <p:sp>
        <p:nvSpPr>
          <p:cNvPr id="422" name="Google Shape;422;g160390edf9c_9_103"/>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23" name="Google Shape;423;g160390edf9c_9_103"/>
          <p:cNvSpPr txBox="1">
            <a:spLocks noGrp="1"/>
          </p:cNvSpPr>
          <p:nvPr>
            <p:ph type="sldNum" idx="12"/>
          </p:nvPr>
        </p:nvSpPr>
        <p:spPr>
          <a:xfrm>
            <a:off x="316344" y="6143189"/>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4"/>
        <p:cNvGrpSpPr/>
        <p:nvPr/>
      </p:nvGrpSpPr>
      <p:grpSpPr>
        <a:xfrm>
          <a:off x="0" y="0"/>
          <a:ext cx="0" cy="0"/>
          <a:chOff x="0" y="0"/>
          <a:chExt cx="0" cy="0"/>
        </a:xfrm>
      </p:grpSpPr>
      <p:sp>
        <p:nvSpPr>
          <p:cNvPr id="425" name="Google Shape;425;g160390edf9c_9_106"/>
          <p:cNvSpPr txBox="1">
            <a:spLocks noGrp="1"/>
          </p:cNvSpPr>
          <p:nvPr>
            <p:ph type="title"/>
          </p:nvPr>
        </p:nvSpPr>
        <p:spPr>
          <a:xfrm>
            <a:off x="415600" y="10849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26" name="Google Shape;426;g160390edf9c_9_106"/>
          <p:cNvSpPr txBox="1">
            <a:spLocks noGrp="1"/>
          </p:cNvSpPr>
          <p:nvPr>
            <p:ph type="body" idx="1"/>
          </p:nvPr>
        </p:nvSpPr>
        <p:spPr>
          <a:xfrm>
            <a:off x="598167" y="1848567"/>
            <a:ext cx="11360700" cy="4555200"/>
          </a:xfrm>
          <a:prstGeom prst="rect">
            <a:avLst/>
          </a:prstGeom>
          <a:noFill/>
          <a:ln>
            <a:noFill/>
          </a:ln>
        </p:spPr>
        <p:txBody>
          <a:bodyPr spcFirstLastPara="1" wrap="square" lIns="121900" tIns="121900" rIns="121900" bIns="121900" anchor="t" anchorCtr="0">
            <a:noAutofit/>
          </a:bodyPr>
          <a:lstStyle>
            <a:lvl1pPr marL="457200" lvl="0" indent="-361950" algn="l" rtl="0">
              <a:lnSpc>
                <a:spcPct val="115000"/>
              </a:lnSpc>
              <a:spcBef>
                <a:spcPts val="0"/>
              </a:spcBef>
              <a:spcAft>
                <a:spcPts val="0"/>
              </a:spcAft>
              <a:buSzPts val="2100"/>
              <a:buChar char="●"/>
              <a:defRPr/>
            </a:lvl1pPr>
            <a:lvl2pPr marL="914400" lvl="1" indent="-361950" algn="l" rtl="0">
              <a:lnSpc>
                <a:spcPct val="115000"/>
              </a:lnSpc>
              <a:spcBef>
                <a:spcPts val="2100"/>
              </a:spcBef>
              <a:spcAft>
                <a:spcPts val="0"/>
              </a:spcAft>
              <a:buSzPts val="21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427" name="Google Shape;427;g160390edf9c_9_106"/>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Page 1">
  <p:cSld name="SECTION_HEADER_2">
    <p:spTree>
      <p:nvGrpSpPr>
        <p:cNvPr id="1" name="Shape 428"/>
        <p:cNvGrpSpPr/>
        <p:nvPr/>
      </p:nvGrpSpPr>
      <p:grpSpPr>
        <a:xfrm>
          <a:off x="0" y="0"/>
          <a:ext cx="0" cy="0"/>
          <a:chOff x="0" y="0"/>
          <a:chExt cx="0" cy="0"/>
        </a:xfrm>
      </p:grpSpPr>
      <p:sp>
        <p:nvSpPr>
          <p:cNvPr id="429" name="Google Shape;429;g160390edf9c_9_110"/>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430" name="Google Shape;430;g160390edf9c_9_110"/>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Page 2">
  <p:cSld name="SECTION_HEADER_3">
    <p:spTree>
      <p:nvGrpSpPr>
        <p:cNvPr id="1" name="Shape 431"/>
        <p:cNvGrpSpPr/>
        <p:nvPr/>
      </p:nvGrpSpPr>
      <p:grpSpPr>
        <a:xfrm>
          <a:off x="0" y="0"/>
          <a:ext cx="0" cy="0"/>
          <a:chOff x="0" y="0"/>
          <a:chExt cx="0" cy="0"/>
        </a:xfrm>
      </p:grpSpPr>
      <p:sp>
        <p:nvSpPr>
          <p:cNvPr id="432" name="Google Shape;432;g160390edf9c_9_113"/>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33" name="Google Shape;433;g160390edf9c_9_113"/>
          <p:cNvSpPr txBox="1">
            <a:spLocks noGrp="1"/>
          </p:cNvSpPr>
          <p:nvPr>
            <p:ph type="sldNum" idx="12"/>
          </p:nvPr>
        </p:nvSpPr>
        <p:spPr>
          <a:xfrm>
            <a:off x="316344" y="6143189"/>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Page 3">
  <p:cSld name="SECTION_HEADER_4">
    <p:spTree>
      <p:nvGrpSpPr>
        <p:cNvPr id="1" name="Shape 434"/>
        <p:cNvGrpSpPr/>
        <p:nvPr/>
      </p:nvGrpSpPr>
      <p:grpSpPr>
        <a:xfrm>
          <a:off x="0" y="0"/>
          <a:ext cx="0" cy="0"/>
          <a:chOff x="0" y="0"/>
          <a:chExt cx="0" cy="0"/>
        </a:xfrm>
      </p:grpSpPr>
      <p:sp>
        <p:nvSpPr>
          <p:cNvPr id="435" name="Google Shape;435;g160390edf9c_9_11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436" name="Google Shape;436;g160390edf9c_9_116"/>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g153bec40d42_0_232"/>
          <p:cNvSpPr txBox="1">
            <a:spLocks noGrp="1"/>
          </p:cNvSpPr>
          <p:nvPr>
            <p:ph type="title"/>
          </p:nvPr>
        </p:nvSpPr>
        <p:spPr>
          <a:xfrm>
            <a:off x="415600" y="10849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5" name="Google Shape;55;g153bec40d42_0_232"/>
          <p:cNvSpPr txBox="1">
            <a:spLocks noGrp="1"/>
          </p:cNvSpPr>
          <p:nvPr>
            <p:ph type="body" idx="1"/>
          </p:nvPr>
        </p:nvSpPr>
        <p:spPr>
          <a:xfrm>
            <a:off x="598167" y="1848567"/>
            <a:ext cx="11360700" cy="45552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0"/>
              </a:spcBef>
              <a:spcAft>
                <a:spcPts val="0"/>
              </a:spcAft>
              <a:buSzPts val="2100"/>
              <a:buChar char="●"/>
              <a:defRPr/>
            </a:lvl1pPr>
            <a:lvl2pPr marL="914400" lvl="1" indent="-361950" algn="l">
              <a:lnSpc>
                <a:spcPct val="115000"/>
              </a:lnSpc>
              <a:spcBef>
                <a:spcPts val="2100"/>
              </a:spcBef>
              <a:spcAft>
                <a:spcPts val="0"/>
              </a:spcAft>
              <a:buSzPts val="21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6" name="Google Shape;56;g153bec40d42_0_232"/>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Page 4">
  <p:cSld name="SECTION_HEADER_5">
    <p:spTree>
      <p:nvGrpSpPr>
        <p:cNvPr id="1" name="Shape 437"/>
        <p:cNvGrpSpPr/>
        <p:nvPr/>
      </p:nvGrpSpPr>
      <p:grpSpPr>
        <a:xfrm>
          <a:off x="0" y="0"/>
          <a:ext cx="0" cy="0"/>
          <a:chOff x="0" y="0"/>
          <a:chExt cx="0" cy="0"/>
        </a:xfrm>
      </p:grpSpPr>
      <p:sp>
        <p:nvSpPr>
          <p:cNvPr id="438" name="Google Shape;438;g160390edf9c_9_119"/>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39" name="Google Shape;439;g160390edf9c_9_119"/>
          <p:cNvSpPr txBox="1">
            <a:spLocks noGrp="1"/>
          </p:cNvSpPr>
          <p:nvPr>
            <p:ph type="sldNum" idx="12"/>
          </p:nvPr>
        </p:nvSpPr>
        <p:spPr>
          <a:xfrm>
            <a:off x="316344" y="6143189"/>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0"/>
        <p:cNvGrpSpPr/>
        <p:nvPr/>
      </p:nvGrpSpPr>
      <p:grpSpPr>
        <a:xfrm>
          <a:off x="0" y="0"/>
          <a:ext cx="0" cy="0"/>
          <a:chOff x="0" y="0"/>
          <a:chExt cx="0" cy="0"/>
        </a:xfrm>
      </p:grpSpPr>
      <p:sp>
        <p:nvSpPr>
          <p:cNvPr id="441" name="Google Shape;441;g160390edf9c_9_122"/>
          <p:cNvSpPr txBox="1">
            <a:spLocks noGrp="1"/>
          </p:cNvSpPr>
          <p:nvPr>
            <p:ph type="title"/>
          </p:nvPr>
        </p:nvSpPr>
        <p:spPr>
          <a:xfrm>
            <a:off x="415600" y="10849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42" name="Google Shape;442;g160390edf9c_9_122"/>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443" name="Google Shape;443;g160390edf9c_9_122"/>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2100"/>
              </a:spcBef>
              <a:spcAft>
                <a:spcPts val="0"/>
              </a:spcAft>
              <a:buSzPts val="1600"/>
              <a:buChar char="○"/>
              <a:defRPr sz="1600"/>
            </a:lvl2pPr>
            <a:lvl3pPr marL="1371600" lvl="2" indent="-330200" algn="l" rtl="0">
              <a:lnSpc>
                <a:spcPct val="115000"/>
              </a:lnSpc>
              <a:spcBef>
                <a:spcPts val="2100"/>
              </a:spcBef>
              <a:spcAft>
                <a:spcPts val="0"/>
              </a:spcAft>
              <a:buSzPts val="1600"/>
              <a:buChar char="■"/>
              <a:defRPr sz="1600"/>
            </a:lvl3pPr>
            <a:lvl4pPr marL="1828800" lvl="3" indent="-330200" algn="l" rtl="0">
              <a:lnSpc>
                <a:spcPct val="115000"/>
              </a:lnSpc>
              <a:spcBef>
                <a:spcPts val="2100"/>
              </a:spcBef>
              <a:spcAft>
                <a:spcPts val="0"/>
              </a:spcAft>
              <a:buSzPts val="1600"/>
              <a:buChar char="●"/>
              <a:defRPr sz="1600"/>
            </a:lvl4pPr>
            <a:lvl5pPr marL="2286000" lvl="4" indent="-330200" algn="l" rtl="0">
              <a:lnSpc>
                <a:spcPct val="115000"/>
              </a:lnSpc>
              <a:spcBef>
                <a:spcPts val="2100"/>
              </a:spcBef>
              <a:spcAft>
                <a:spcPts val="0"/>
              </a:spcAft>
              <a:buSzPts val="1600"/>
              <a:buChar char="○"/>
              <a:defRPr sz="1600"/>
            </a:lvl5pPr>
            <a:lvl6pPr marL="2743200" lvl="5" indent="-330200" algn="l" rtl="0">
              <a:lnSpc>
                <a:spcPct val="115000"/>
              </a:lnSpc>
              <a:spcBef>
                <a:spcPts val="2100"/>
              </a:spcBef>
              <a:spcAft>
                <a:spcPts val="0"/>
              </a:spcAft>
              <a:buSzPts val="1600"/>
              <a:buChar char="■"/>
              <a:defRPr sz="1600"/>
            </a:lvl6pPr>
            <a:lvl7pPr marL="3200400" lvl="6" indent="-330200" algn="l" rtl="0">
              <a:lnSpc>
                <a:spcPct val="115000"/>
              </a:lnSpc>
              <a:spcBef>
                <a:spcPts val="2100"/>
              </a:spcBef>
              <a:spcAft>
                <a:spcPts val="0"/>
              </a:spcAft>
              <a:buSzPts val="1600"/>
              <a:buChar char="●"/>
              <a:defRPr sz="1600"/>
            </a:lvl7pPr>
            <a:lvl8pPr marL="3657600" lvl="7" indent="-330200" algn="l" rtl="0">
              <a:lnSpc>
                <a:spcPct val="115000"/>
              </a:lnSpc>
              <a:spcBef>
                <a:spcPts val="2100"/>
              </a:spcBef>
              <a:spcAft>
                <a:spcPts val="0"/>
              </a:spcAft>
              <a:buSzPts val="1600"/>
              <a:buChar char="○"/>
              <a:defRPr sz="1600"/>
            </a:lvl8pPr>
            <a:lvl9pPr marL="4114800" lvl="8" indent="-330200" algn="l" rtl="0">
              <a:lnSpc>
                <a:spcPct val="115000"/>
              </a:lnSpc>
              <a:spcBef>
                <a:spcPts val="2100"/>
              </a:spcBef>
              <a:spcAft>
                <a:spcPts val="2100"/>
              </a:spcAft>
              <a:buSzPts val="1600"/>
              <a:buChar char="■"/>
              <a:defRPr sz="1600"/>
            </a:lvl9pPr>
          </a:lstStyle>
          <a:p>
            <a:endParaRPr/>
          </a:p>
        </p:txBody>
      </p:sp>
      <p:sp>
        <p:nvSpPr>
          <p:cNvPr id="444" name="Google Shape;444;g160390edf9c_9_122"/>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Page 5">
  <p:cSld name="SECTION_HEADER_6">
    <p:spTree>
      <p:nvGrpSpPr>
        <p:cNvPr id="1" name="Shape 445"/>
        <p:cNvGrpSpPr/>
        <p:nvPr/>
      </p:nvGrpSpPr>
      <p:grpSpPr>
        <a:xfrm>
          <a:off x="0" y="0"/>
          <a:ext cx="0" cy="0"/>
          <a:chOff x="0" y="0"/>
          <a:chExt cx="0" cy="0"/>
        </a:xfrm>
      </p:grpSpPr>
      <p:sp>
        <p:nvSpPr>
          <p:cNvPr id="446" name="Google Shape;446;g160390edf9c_9_127"/>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447" name="Google Shape;447;g160390edf9c_9_127"/>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Page 6">
  <p:cSld name="SECTION_HEADER_7">
    <p:spTree>
      <p:nvGrpSpPr>
        <p:cNvPr id="1" name="Shape 448"/>
        <p:cNvGrpSpPr/>
        <p:nvPr/>
      </p:nvGrpSpPr>
      <p:grpSpPr>
        <a:xfrm>
          <a:off x="0" y="0"/>
          <a:ext cx="0" cy="0"/>
          <a:chOff x="0" y="0"/>
          <a:chExt cx="0" cy="0"/>
        </a:xfrm>
      </p:grpSpPr>
      <p:sp>
        <p:nvSpPr>
          <p:cNvPr id="449" name="Google Shape;449;g160390edf9c_9_130"/>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50" name="Google Shape;450;g160390edf9c_9_130"/>
          <p:cNvSpPr txBox="1">
            <a:spLocks noGrp="1"/>
          </p:cNvSpPr>
          <p:nvPr>
            <p:ph type="sldNum" idx="12"/>
          </p:nvPr>
        </p:nvSpPr>
        <p:spPr>
          <a:xfrm>
            <a:off x="316344" y="6143189"/>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Page 7">
  <p:cSld name="SECTION_HEADER_8">
    <p:spTree>
      <p:nvGrpSpPr>
        <p:cNvPr id="1" name="Shape 451"/>
        <p:cNvGrpSpPr/>
        <p:nvPr/>
      </p:nvGrpSpPr>
      <p:grpSpPr>
        <a:xfrm>
          <a:off x="0" y="0"/>
          <a:ext cx="0" cy="0"/>
          <a:chOff x="0" y="0"/>
          <a:chExt cx="0" cy="0"/>
        </a:xfrm>
      </p:grpSpPr>
      <p:sp>
        <p:nvSpPr>
          <p:cNvPr id="452" name="Google Shape;452;g160390edf9c_9_13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453" name="Google Shape;453;g160390edf9c_9_133"/>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454"/>
        <p:cNvGrpSpPr/>
        <p:nvPr/>
      </p:nvGrpSpPr>
      <p:grpSpPr>
        <a:xfrm>
          <a:off x="0" y="0"/>
          <a:ext cx="0" cy="0"/>
          <a:chOff x="0" y="0"/>
          <a:chExt cx="0" cy="0"/>
        </a:xfrm>
      </p:grpSpPr>
      <p:pic>
        <p:nvPicPr>
          <p:cNvPr id="455" name="Google Shape;455;g160390edf9c_9_136"/>
          <p:cNvPicPr preferRelativeResize="0"/>
          <p:nvPr/>
        </p:nvPicPr>
        <p:blipFill rotWithShape="1">
          <a:blip r:embed="rId3">
            <a:alphaModFix/>
          </a:blip>
          <a:srcRect/>
          <a:stretch/>
        </p:blipFill>
        <p:spPr>
          <a:xfrm>
            <a:off x="0" y="3175"/>
            <a:ext cx="12192000" cy="6851651"/>
          </a:xfrm>
          <a:prstGeom prst="rect">
            <a:avLst/>
          </a:prstGeom>
          <a:noFill/>
          <a:ln>
            <a:noFill/>
          </a:ln>
        </p:spPr>
      </p:pic>
      <p:sp>
        <p:nvSpPr>
          <p:cNvPr id="456" name="Google Shape;456;g160390edf9c_9_136"/>
          <p:cNvSpPr/>
          <p:nvPr/>
        </p:nvSpPr>
        <p:spPr>
          <a:xfrm>
            <a:off x="856800" y="1811933"/>
            <a:ext cx="10590800" cy="3778400"/>
          </a:xfrm>
          <a:prstGeom prst="roundRect">
            <a:avLst>
              <a:gd name="adj" fmla="val 16667"/>
            </a:avLst>
          </a:prstGeom>
          <a:solidFill>
            <a:srgbClr val="FFFFFF">
              <a:alpha val="70196"/>
            </a:srgbClr>
          </a:solidFill>
          <a:ln w="38100" cap="flat" cmpd="sng">
            <a:solidFill>
              <a:srgbClr val="D5003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7" name="Google Shape;457;g160390edf9c_9_136"/>
          <p:cNvSpPr txBox="1">
            <a:spLocks noGrp="1"/>
          </p:cNvSpPr>
          <p:nvPr>
            <p:ph type="ctrTitle"/>
          </p:nvPr>
        </p:nvSpPr>
        <p:spPr>
          <a:xfrm>
            <a:off x="415611" y="1659933"/>
            <a:ext cx="11360800" cy="273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458" name="Google Shape;458;g160390edf9c_9_136"/>
          <p:cNvSpPr txBox="1">
            <a:spLocks noGrp="1"/>
          </p:cNvSpPr>
          <p:nvPr>
            <p:ph type="subTitle" idx="1"/>
          </p:nvPr>
        </p:nvSpPr>
        <p:spPr>
          <a:xfrm>
            <a:off x="415600" y="4446000"/>
            <a:ext cx="11360800" cy="105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59" name="Google Shape;459;g160390edf9c_9_136"/>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No Side Logo">
  <p:cSld name="TITLE_AND_BODY_1">
    <p:spTree>
      <p:nvGrpSpPr>
        <p:cNvPr id="1" name="Shape 460"/>
        <p:cNvGrpSpPr/>
        <p:nvPr/>
      </p:nvGrpSpPr>
      <p:grpSpPr>
        <a:xfrm>
          <a:off x="0" y="0"/>
          <a:ext cx="0" cy="0"/>
          <a:chOff x="0" y="0"/>
          <a:chExt cx="0" cy="0"/>
        </a:xfrm>
      </p:grpSpPr>
      <p:sp>
        <p:nvSpPr>
          <p:cNvPr id="461" name="Google Shape;461;g160390edf9c_9_142"/>
          <p:cNvSpPr txBox="1">
            <a:spLocks noGrp="1"/>
          </p:cNvSpPr>
          <p:nvPr>
            <p:ph type="body" idx="1"/>
          </p:nvPr>
        </p:nvSpPr>
        <p:spPr>
          <a:xfrm>
            <a:off x="598167" y="1467033"/>
            <a:ext cx="11360800" cy="4555200"/>
          </a:xfrm>
          <a:prstGeom prst="rect">
            <a:avLst/>
          </a:prstGeom>
          <a:noFill/>
          <a:ln>
            <a:noFill/>
          </a:ln>
        </p:spPr>
        <p:txBody>
          <a:bodyPr spcFirstLastPara="1" wrap="square" lIns="121900" tIns="121900" rIns="121900" bIns="121900" anchor="t" anchorCtr="0">
            <a:noAutofit/>
          </a:bodyPr>
          <a:lstStyle>
            <a:lvl1pPr marL="457200" lvl="0" indent="-361950" algn="l">
              <a:lnSpc>
                <a:spcPct val="115000"/>
              </a:lnSpc>
              <a:spcBef>
                <a:spcPts val="0"/>
              </a:spcBef>
              <a:spcAft>
                <a:spcPts val="0"/>
              </a:spcAft>
              <a:buSzPts val="2100"/>
              <a:buChar char="●"/>
              <a:defRPr sz="1900"/>
            </a:lvl1pPr>
            <a:lvl2pPr marL="914400" lvl="1" indent="-361950" algn="l">
              <a:lnSpc>
                <a:spcPct val="115000"/>
              </a:lnSpc>
              <a:spcBef>
                <a:spcPts val="2100"/>
              </a:spcBef>
              <a:spcAft>
                <a:spcPts val="0"/>
              </a:spcAft>
              <a:buSzPts val="2100"/>
              <a:buChar char="○"/>
              <a:defRPr sz="1900"/>
            </a:lvl2pPr>
            <a:lvl3pPr marL="1371600" lvl="2" indent="-349250" algn="l">
              <a:lnSpc>
                <a:spcPct val="115000"/>
              </a:lnSpc>
              <a:spcBef>
                <a:spcPts val="2100"/>
              </a:spcBef>
              <a:spcAft>
                <a:spcPts val="0"/>
              </a:spcAft>
              <a:buSzPts val="1900"/>
              <a:buChar char="■"/>
              <a:defRPr sz="1900"/>
            </a:lvl3pPr>
            <a:lvl4pPr marL="1828800" lvl="3" indent="-349250" algn="l">
              <a:lnSpc>
                <a:spcPct val="115000"/>
              </a:lnSpc>
              <a:spcBef>
                <a:spcPts val="2100"/>
              </a:spcBef>
              <a:spcAft>
                <a:spcPts val="0"/>
              </a:spcAft>
              <a:buSzPts val="1900"/>
              <a:buChar char="●"/>
              <a:defRPr sz="1900"/>
            </a:lvl4pPr>
            <a:lvl5pPr marL="2286000" lvl="4" indent="-349250" algn="l">
              <a:lnSpc>
                <a:spcPct val="115000"/>
              </a:lnSpc>
              <a:spcBef>
                <a:spcPts val="2100"/>
              </a:spcBef>
              <a:spcAft>
                <a:spcPts val="0"/>
              </a:spcAft>
              <a:buSzPts val="1900"/>
              <a:buChar char="○"/>
              <a:defRPr sz="1900"/>
            </a:lvl5pPr>
            <a:lvl6pPr marL="2743200" lvl="5" indent="-349250" algn="l">
              <a:lnSpc>
                <a:spcPct val="115000"/>
              </a:lnSpc>
              <a:spcBef>
                <a:spcPts val="2100"/>
              </a:spcBef>
              <a:spcAft>
                <a:spcPts val="0"/>
              </a:spcAft>
              <a:buSzPts val="1900"/>
              <a:buChar char="■"/>
              <a:defRPr sz="1900"/>
            </a:lvl6pPr>
            <a:lvl7pPr marL="3200400" lvl="6" indent="-349250" algn="l">
              <a:lnSpc>
                <a:spcPct val="115000"/>
              </a:lnSpc>
              <a:spcBef>
                <a:spcPts val="2100"/>
              </a:spcBef>
              <a:spcAft>
                <a:spcPts val="0"/>
              </a:spcAft>
              <a:buSzPts val="1900"/>
              <a:buChar char="●"/>
              <a:defRPr sz="1900"/>
            </a:lvl7pPr>
            <a:lvl8pPr marL="3657600" lvl="7" indent="-349250" algn="l">
              <a:lnSpc>
                <a:spcPct val="115000"/>
              </a:lnSpc>
              <a:spcBef>
                <a:spcPts val="2100"/>
              </a:spcBef>
              <a:spcAft>
                <a:spcPts val="0"/>
              </a:spcAft>
              <a:buSzPts val="1900"/>
              <a:buChar char="○"/>
              <a:defRPr sz="1900"/>
            </a:lvl8pPr>
            <a:lvl9pPr marL="4114800" lvl="8" indent="-349250" algn="l">
              <a:lnSpc>
                <a:spcPct val="115000"/>
              </a:lnSpc>
              <a:spcBef>
                <a:spcPts val="2100"/>
              </a:spcBef>
              <a:spcAft>
                <a:spcPts val="2100"/>
              </a:spcAft>
              <a:buSzPts val="1900"/>
              <a:buChar char="■"/>
              <a:defRPr sz="1900"/>
            </a:lvl9pPr>
          </a:lstStyle>
          <a:p>
            <a:endParaRPr/>
          </a:p>
        </p:txBody>
      </p:sp>
      <p:sp>
        <p:nvSpPr>
          <p:cNvPr id="462" name="Google Shape;462;g160390edf9c_9_142"/>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63" name="Google Shape;463;g160390edf9c_9_142"/>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D50032"/>
              </a:buClr>
              <a:buSzPts val="3700"/>
              <a:buFont typeface="Josefin Sans"/>
              <a:buNone/>
              <a:defRPr sz="37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Page">
  <p:cSld name="SECTION_HEADER_9">
    <p:spTree>
      <p:nvGrpSpPr>
        <p:cNvPr id="1" name="Shape 464"/>
        <p:cNvGrpSpPr/>
        <p:nvPr/>
      </p:nvGrpSpPr>
      <p:grpSpPr>
        <a:xfrm>
          <a:off x="0" y="0"/>
          <a:ext cx="0" cy="0"/>
          <a:chOff x="0" y="0"/>
          <a:chExt cx="0" cy="0"/>
        </a:xfrm>
      </p:grpSpPr>
      <p:sp>
        <p:nvSpPr>
          <p:cNvPr id="465" name="Google Shape;465;g160390edf9c_9_146"/>
          <p:cNvSpPr txBox="1">
            <a:spLocks noGrp="1"/>
          </p:cNvSpPr>
          <p:nvPr>
            <p:ph type="title"/>
          </p:nvPr>
        </p:nvSpPr>
        <p:spPr>
          <a:xfrm>
            <a:off x="415600" y="2867800"/>
            <a:ext cx="11360800" cy="11224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66" name="Google Shape;466;g160390edf9c_9_146"/>
          <p:cNvSpPr txBox="1">
            <a:spLocks noGrp="1"/>
          </p:cNvSpPr>
          <p:nvPr>
            <p:ph type="sldNum" idx="12"/>
          </p:nvPr>
        </p:nvSpPr>
        <p:spPr>
          <a:xfrm>
            <a:off x="640511" y="6171089"/>
            <a:ext cx="731600" cy="5248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Full Image without Header &amp; Footer">
  <p:cSld name="1_Full Image without Header &amp; Footer">
    <p:spTree>
      <p:nvGrpSpPr>
        <p:cNvPr id="1" name="Shape 46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Page 4">
  <p:cSld name="SECTION_HEADER_5">
    <p:spTree>
      <p:nvGrpSpPr>
        <p:cNvPr id="1" name="Shape 57"/>
        <p:cNvGrpSpPr/>
        <p:nvPr/>
      </p:nvGrpSpPr>
      <p:grpSpPr>
        <a:xfrm>
          <a:off x="0" y="0"/>
          <a:ext cx="0" cy="0"/>
          <a:chOff x="0" y="0"/>
          <a:chExt cx="0" cy="0"/>
        </a:xfrm>
      </p:grpSpPr>
      <p:sp>
        <p:nvSpPr>
          <p:cNvPr id="58" name="Google Shape;58;g153bec40d42_0_1317"/>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59" name="Google Shape;59;g153bec40d42_0_1317"/>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pic>
        <p:nvPicPr>
          <p:cNvPr id="12" name="Google Shape;12;p23"/>
          <p:cNvPicPr preferRelativeResize="0"/>
          <p:nvPr/>
        </p:nvPicPr>
        <p:blipFill rotWithShape="1">
          <a:blip r:embed="rId30">
            <a:alphaModFix/>
          </a:blip>
          <a:srcRect/>
          <a:stretch/>
        </p:blipFill>
        <p:spPr>
          <a:xfrm>
            <a:off x="0" y="0"/>
            <a:ext cx="12192000" cy="6858000"/>
          </a:xfrm>
          <a:prstGeom prst="rect">
            <a:avLst/>
          </a:prstGeom>
          <a:noFill/>
          <a:ln>
            <a:noFill/>
          </a:ln>
        </p:spPr>
      </p:pic>
      <p:sp>
        <p:nvSpPr>
          <p:cNvPr id="13" name="Google Shape;13;p23"/>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B71"/>
              </a:buClr>
              <a:buSzPts val="4400"/>
              <a:buFont typeface="Times New Roman"/>
              <a:buNone/>
              <a:defRPr sz="4400" b="1" i="0" u="none" strike="noStrike" cap="none">
                <a:solidFill>
                  <a:srgbClr val="003B7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4E95"/>
              </a:buClr>
              <a:buSzPts val="2400"/>
              <a:buFont typeface="Arial"/>
              <a:buChar char="•"/>
              <a:defRPr sz="2400" b="1" i="0" u="none" strike="noStrike" cap="none">
                <a:solidFill>
                  <a:srgbClr val="004E95"/>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rgbClr val="004E95"/>
              </a:buClr>
              <a:buSzPts val="1800"/>
              <a:buFont typeface="Arial"/>
              <a:buChar char="•"/>
              <a:defRPr sz="1800" b="1" i="0" u="none" strike="noStrike" cap="none">
                <a:solidFill>
                  <a:srgbClr val="004E95"/>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rgbClr val="313131"/>
              </a:buClr>
              <a:buSzPts val="1800"/>
              <a:buFont typeface="Arial"/>
              <a:buChar char="•"/>
              <a:defRPr sz="1800" b="1" i="0" u="none" strike="noStrike" cap="none">
                <a:solidFill>
                  <a:srgbClr val="31313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 name="Google Shape;1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Google Shape;1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Google Shape;162;g160390edf9c_4_0"/>
          <p:cNvPicPr preferRelativeResize="0"/>
          <p:nvPr/>
        </p:nvPicPr>
        <p:blipFill rotWithShape="1">
          <a:blip r:embed="rId33">
            <a:alphaModFix/>
          </a:blip>
          <a:srcRect/>
          <a:stretch/>
        </p:blipFill>
        <p:spPr>
          <a:xfrm>
            <a:off x="0" y="0"/>
            <a:ext cx="12192000" cy="6858000"/>
          </a:xfrm>
          <a:prstGeom prst="rect">
            <a:avLst/>
          </a:prstGeom>
          <a:noFill/>
          <a:ln>
            <a:noFill/>
          </a:ln>
        </p:spPr>
      </p:pic>
      <p:sp>
        <p:nvSpPr>
          <p:cNvPr id="163" name="Google Shape;163;g160390edf9c_4_0"/>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B71"/>
              </a:buClr>
              <a:buSzPts val="4400"/>
              <a:buFont typeface="Times New Roman"/>
              <a:buNone/>
              <a:defRPr sz="4400" b="1" i="0" u="none" strike="noStrike" cap="none">
                <a:solidFill>
                  <a:srgbClr val="003B7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4" name="Google Shape;164;g160390edf9c_4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4E95"/>
              </a:buClr>
              <a:buSzPts val="2400"/>
              <a:buFont typeface="Arial"/>
              <a:buChar char="•"/>
              <a:defRPr sz="2400" b="1" i="0" u="none" strike="noStrike" cap="none">
                <a:solidFill>
                  <a:srgbClr val="004E95"/>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rgbClr val="004E95"/>
              </a:buClr>
              <a:buSzPts val="1800"/>
              <a:buFont typeface="Arial"/>
              <a:buChar char="•"/>
              <a:defRPr sz="1800" b="1" i="0" u="none" strike="noStrike" cap="none">
                <a:solidFill>
                  <a:srgbClr val="004E95"/>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rgbClr val="313131"/>
              </a:buClr>
              <a:buSzPts val="1800"/>
              <a:buFont typeface="Arial"/>
              <a:buChar char="•"/>
              <a:defRPr sz="1800" b="1" i="0" u="none" strike="noStrike" cap="none">
                <a:solidFill>
                  <a:srgbClr val="31313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5" name="Google Shape;165;g160390edf9c_4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6" name="Google Shape;166;g160390edf9c_4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7" name="Google Shape;167;g160390edf9c_4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pic>
        <p:nvPicPr>
          <p:cNvPr id="319" name="Google Shape;319;g160390edf9c_9_0"/>
          <p:cNvPicPr preferRelativeResize="0"/>
          <p:nvPr/>
        </p:nvPicPr>
        <p:blipFill rotWithShape="1">
          <a:blip r:embed="rId31">
            <a:alphaModFix/>
          </a:blip>
          <a:srcRect/>
          <a:stretch/>
        </p:blipFill>
        <p:spPr>
          <a:xfrm>
            <a:off x="0" y="0"/>
            <a:ext cx="12192000" cy="6858000"/>
          </a:xfrm>
          <a:prstGeom prst="rect">
            <a:avLst/>
          </a:prstGeom>
          <a:noFill/>
          <a:ln>
            <a:noFill/>
          </a:ln>
        </p:spPr>
      </p:pic>
      <p:sp>
        <p:nvSpPr>
          <p:cNvPr id="320" name="Google Shape;320;g160390edf9c_9_0"/>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B71"/>
              </a:buClr>
              <a:buSzPts val="4400"/>
              <a:buFont typeface="Times New Roman"/>
              <a:buNone/>
              <a:defRPr sz="4400" b="1" i="0" u="none" strike="noStrike" cap="none">
                <a:solidFill>
                  <a:srgbClr val="003B7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1" name="Google Shape;321;g160390edf9c_9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rgbClr val="004E95"/>
              </a:buClr>
              <a:buSzPts val="2400"/>
              <a:buFont typeface="Arial"/>
              <a:buChar char="•"/>
              <a:defRPr sz="2400" b="1" i="0" u="none" strike="noStrike" cap="none">
                <a:solidFill>
                  <a:srgbClr val="004E95"/>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rgbClr val="004E95"/>
              </a:buClr>
              <a:buSzPts val="1800"/>
              <a:buFont typeface="Arial"/>
              <a:buChar char="•"/>
              <a:defRPr sz="1800" b="1" i="0" u="none" strike="noStrike" cap="none">
                <a:solidFill>
                  <a:srgbClr val="004E95"/>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rgbClr val="313131"/>
              </a:buClr>
              <a:buSzPts val="1800"/>
              <a:buFont typeface="Arial"/>
              <a:buChar char="•"/>
              <a:defRPr sz="1800" b="1" i="0" u="none" strike="noStrike" cap="none">
                <a:solidFill>
                  <a:srgbClr val="31313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2" name="Google Shape;322;g160390edf9c_9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3" name="Google Shape;323;g160390edf9c_9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4" name="Google Shape;324;g160390edf9c_9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Arial"/>
                <a:ea typeface="Arial"/>
                <a:cs typeface="Arial"/>
                <a:sym typeface="Arial"/>
              </a:defRPr>
            </a:lvl1pPr>
            <a:lvl2pPr marL="0" marR="0" lvl="1" indent="0" algn="r" rtl="0">
              <a:spcBef>
                <a:spcPts val="0"/>
              </a:spcBef>
              <a:buNone/>
              <a:defRPr sz="1200" b="0" i="0" u="none" strike="noStrike" cap="none">
                <a:solidFill>
                  <a:srgbClr val="888FA3"/>
                </a:solidFill>
                <a:latin typeface="Arial"/>
                <a:ea typeface="Arial"/>
                <a:cs typeface="Arial"/>
                <a:sym typeface="Arial"/>
              </a:defRPr>
            </a:lvl2pPr>
            <a:lvl3pPr marL="0" marR="0" lvl="2" indent="0" algn="r" rtl="0">
              <a:spcBef>
                <a:spcPts val="0"/>
              </a:spcBef>
              <a:buNone/>
              <a:defRPr sz="1200" b="0" i="0" u="none" strike="noStrike" cap="none">
                <a:solidFill>
                  <a:srgbClr val="888FA3"/>
                </a:solidFill>
                <a:latin typeface="Arial"/>
                <a:ea typeface="Arial"/>
                <a:cs typeface="Arial"/>
                <a:sym typeface="Arial"/>
              </a:defRPr>
            </a:lvl3pPr>
            <a:lvl4pPr marL="0" marR="0" lvl="3" indent="0" algn="r" rtl="0">
              <a:spcBef>
                <a:spcPts val="0"/>
              </a:spcBef>
              <a:buNone/>
              <a:defRPr sz="1200" b="0" i="0" u="none" strike="noStrike" cap="none">
                <a:solidFill>
                  <a:srgbClr val="888FA3"/>
                </a:solidFill>
                <a:latin typeface="Arial"/>
                <a:ea typeface="Arial"/>
                <a:cs typeface="Arial"/>
                <a:sym typeface="Arial"/>
              </a:defRPr>
            </a:lvl4pPr>
            <a:lvl5pPr marL="0" marR="0" lvl="4" indent="0" algn="r" rtl="0">
              <a:spcBef>
                <a:spcPts val="0"/>
              </a:spcBef>
              <a:buNone/>
              <a:defRPr sz="1200" b="0" i="0" u="none" strike="noStrike" cap="none">
                <a:solidFill>
                  <a:srgbClr val="888FA3"/>
                </a:solidFill>
                <a:latin typeface="Arial"/>
                <a:ea typeface="Arial"/>
                <a:cs typeface="Arial"/>
                <a:sym typeface="Arial"/>
              </a:defRPr>
            </a:lvl5pPr>
            <a:lvl6pPr marL="0" marR="0" lvl="5" indent="0" algn="r" rtl="0">
              <a:spcBef>
                <a:spcPts val="0"/>
              </a:spcBef>
              <a:buNone/>
              <a:defRPr sz="1200" b="0" i="0" u="none" strike="noStrike" cap="none">
                <a:solidFill>
                  <a:srgbClr val="888FA3"/>
                </a:solidFill>
                <a:latin typeface="Arial"/>
                <a:ea typeface="Arial"/>
                <a:cs typeface="Arial"/>
                <a:sym typeface="Arial"/>
              </a:defRPr>
            </a:lvl6pPr>
            <a:lvl7pPr marL="0" marR="0" lvl="6" indent="0" algn="r" rtl="0">
              <a:spcBef>
                <a:spcPts val="0"/>
              </a:spcBef>
              <a:buNone/>
              <a:defRPr sz="1200" b="0" i="0" u="none" strike="noStrike" cap="none">
                <a:solidFill>
                  <a:srgbClr val="888FA3"/>
                </a:solidFill>
                <a:latin typeface="Arial"/>
                <a:ea typeface="Arial"/>
                <a:cs typeface="Arial"/>
                <a:sym typeface="Arial"/>
              </a:defRPr>
            </a:lvl7pPr>
            <a:lvl8pPr marL="0" marR="0" lvl="7" indent="0" algn="r" rtl="0">
              <a:spcBef>
                <a:spcPts val="0"/>
              </a:spcBef>
              <a:buNone/>
              <a:defRPr sz="1200" b="0" i="0" u="none" strike="noStrike" cap="none">
                <a:solidFill>
                  <a:srgbClr val="888FA3"/>
                </a:solidFill>
                <a:latin typeface="Arial"/>
                <a:ea typeface="Arial"/>
                <a:cs typeface="Arial"/>
                <a:sym typeface="Arial"/>
              </a:defRPr>
            </a:lvl8pPr>
            <a:lvl9pPr marL="0" marR="0" lvl="8" indent="0" algn="r" rtl="0">
              <a:spcBef>
                <a:spcPts val="0"/>
              </a:spcBef>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doe.virginia.gov/instruction/english/literacy/vla/index.shtml"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nagb.gov/content/dam/nagb/en/documents/publications/frameworks/reading/2019-reading-framework.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gb.gov/content/dam/nagb/en/documents/publications/frameworks/reading/2019-reading-framework.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nichd.nih.gov/sites/default/files/publications/pubs/nrp/Documents/report.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753a0706.flowpaper.com/CCSSOReadingResource/#page=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law.lis.virginia.gov/admincode/title8/agency20/chapter131/section8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ft.org/sites/default/files/moats.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lis.virginia.gov/cgi-bin/legp604.exe?221+ful+CHAP0550"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improvingliteracy.org/"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improvingliteracy.org/"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literacyworldwide.org/docs/default-source/where-we-stand/ila-meeting-challenges-early-literacy-phonics-instruction.pdf"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law.lis.virginia.gov/admincode/title8/agency20/chapter131/section80/"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hyperlink" Target="https://ies.ed.gov/ncee/wwc/Docs/PracticeGuide/WWC-practice-guide-reading-intervention-full-text.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ies.ed.gov/ncee/wwc/Docs/PracticeGuide/WWC-practice-guide-reading-intervention-full-text.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tntp.org/assets/documents/Unlocking_Acceleration_8.16.22.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tntp.org/assets/documents/Unlocking_Acceleration_8.16.22.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fordhaminstitute.org/national/research/acceleration-imperative-plan-address-elementary-students-unfinished-learning-wak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youtu.be/l0GmXoP-BQk" TargetMode="Externa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youtu.be/l0GmXoP-BQk" TargetMode="Externa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ies.ed.gov/ncee/edlabs/infographics/pdf/REL_SE_Evidence-based_teaching_practices.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hyperlink" Target="https://ies.ed.gov/ncee/edlabs/infographics/pdf/REL_SE_Evidence-based_teaching_practices.pdf"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ies.ed.gov/ncee/edlabs/infographics/pdf/REL_SE_Evidence-based_teaching_practices.pdf" TargetMode="External"/><Relationship Id="rId4" Type="http://schemas.openxmlformats.org/officeDocument/2006/relationships/hyperlink" Target="https://achievethecore.or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schoolquality.virginia.gov/virginia-state-quality-profile"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s://register.cpe.vt.edu/search/publicCourseSearchDetails.do?method=load&amp;courseId=5244528" TargetMode="External"/><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hyperlink" Target="https://registration.sitesolutionsworldwide.com/synergy/v_1_/home/login.php?ccc=9_133_1452&amp;syntrack=&amp;scid=1452" TargetMode="External"/><Relationship Id="rId2" Type="http://schemas.openxmlformats.org/officeDocument/2006/relationships/notesSlide" Target="../notesSlides/notesSlide62.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hyperlink" Target="https://www.doe.virginia.gov/instruction/english/professional_development/development-on-demand/index.shtml" TargetMode="External"/><Relationship Id="rId3" Type="http://schemas.openxmlformats.org/officeDocument/2006/relationships/hyperlink" Target="https://www.doe.virginia.gov/testing/sol/standards_docs/english/2017/eng-instruct-plans/index.shtml" TargetMode="External"/><Relationship Id="rId7" Type="http://schemas.openxmlformats.org/officeDocument/2006/relationships/hyperlink" Target="https://www.doe.virginia.gov/instruction/english/literacy-webinar-series.shtml" TargetMode="External"/><Relationship Id="rId2" Type="http://schemas.openxmlformats.org/officeDocument/2006/relationships/notesSlide" Target="../notesSlides/notesSlide64.xml"/><Relationship Id="rId1" Type="http://schemas.openxmlformats.org/officeDocument/2006/relationships/slideLayout" Target="../slideLayouts/slideLayout37.xml"/><Relationship Id="rId6" Type="http://schemas.openxmlformats.org/officeDocument/2006/relationships/hyperlink" Target="https://doe.virginia.gov/instruction/english/professional_development/2022/index.shtml" TargetMode="External"/><Relationship Id="rId5" Type="http://schemas.openxmlformats.org/officeDocument/2006/relationships/hyperlink" Target="https://www.doe.virginia.gov/instruction/english/professional_development/2021/index.shtml" TargetMode="External"/><Relationship Id="rId4" Type="http://schemas.openxmlformats.org/officeDocument/2006/relationships/hyperlink" Target="https://www.doe.virginia.gov/instruction/english/assessment-supports-webinar-series.s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mailto:Jill.Nogueras@doe.virginia.gov" TargetMode="External"/><Relationship Id="rId7"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15.xml"/><Relationship Id="rId6" Type="http://schemas.openxmlformats.org/officeDocument/2006/relationships/hyperlink" Target="mailto:Student_Assessment@doe.virginia.gov" TargetMode="External"/><Relationship Id="rId5" Type="http://schemas.openxmlformats.org/officeDocument/2006/relationships/hyperlink" Target="mailto:Colleen.Cassada@doe.Virginia.gov" TargetMode="External"/><Relationship Id="rId4" Type="http://schemas.openxmlformats.org/officeDocument/2006/relationships/hyperlink" Target="mailto:Carmen.Kurek@doe.virginia.gov"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hub.jhu.edu/2021/05/06/accelerate-learning-to-bridge-covid-19-education-gaps/" TargetMode="External"/><Relationship Id="rId2" Type="http://schemas.openxmlformats.org/officeDocument/2006/relationships/notesSlide" Target="../notesSlides/notesSlide66.xml"/><Relationship Id="rId1" Type="http://schemas.openxmlformats.org/officeDocument/2006/relationships/slideLayout" Target="../slideLayouts/slideLayout62.xml"/><Relationship Id="rId6" Type="http://schemas.openxmlformats.org/officeDocument/2006/relationships/hyperlink" Target="https://753a0706.flowpaper.com/CCSSOReadingResource/#page=1" TargetMode="External"/><Relationship Id="rId5" Type="http://schemas.openxmlformats.org/officeDocument/2006/relationships/hyperlink" Target="https://ies.ed.gov/ncee/wwc/Docs/PracticeGuide/" TargetMode="External"/><Relationship Id="rId4" Type="http://schemas.openxmlformats.org/officeDocument/2006/relationships/hyperlink" Target="https://www.aft.org/sites/default/files/"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
          <p:cNvSpPr txBox="1">
            <a:spLocks noGrp="1"/>
          </p:cNvSpPr>
          <p:nvPr>
            <p:ph type="ctrTitle"/>
          </p:nvPr>
        </p:nvSpPr>
        <p:spPr>
          <a:xfrm>
            <a:off x="1524000" y="2235199"/>
            <a:ext cx="9144000" cy="23876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4E95"/>
              </a:buClr>
              <a:buSzPts val="6000"/>
              <a:buFont typeface="Times New Roman"/>
              <a:buNone/>
            </a:pPr>
            <a:r>
              <a:rPr lang="en-US"/>
              <a:t>3-5 VDOE Virtual English SOL Institutes</a:t>
            </a:r>
            <a:endParaRPr/>
          </a:p>
        </p:txBody>
      </p:sp>
      <p:sp>
        <p:nvSpPr>
          <p:cNvPr id="473" name="Google Shape;473;p2"/>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General Session</a:t>
            </a:r>
            <a:endParaRPr/>
          </a:p>
        </p:txBody>
      </p:sp>
      <p:sp>
        <p:nvSpPr>
          <p:cNvPr id="474" name="Google Shape;47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grpSp>
        <p:nvGrpSpPr>
          <p:cNvPr id="545" name="Google Shape;545;g15aae862ef4_7_120" descr="Virginia Literacy Act Clip Art"/>
          <p:cNvGrpSpPr/>
          <p:nvPr/>
        </p:nvGrpSpPr>
        <p:grpSpPr>
          <a:xfrm>
            <a:off x="3677253" y="2476568"/>
            <a:ext cx="4891245" cy="4127797"/>
            <a:chOff x="2633408" y="35903"/>
            <a:chExt cx="5566667" cy="5066854"/>
          </a:xfrm>
        </p:grpSpPr>
        <p:sp>
          <p:nvSpPr>
            <p:cNvPr id="546" name="Google Shape;546;g15aae862ef4_7_120"/>
            <p:cNvSpPr/>
            <p:nvPr/>
          </p:nvSpPr>
          <p:spPr>
            <a:xfrm>
              <a:off x="4285046" y="1611471"/>
              <a:ext cx="2201400" cy="2210400"/>
            </a:xfrm>
            <a:prstGeom prst="ellipse">
              <a:avLst/>
            </a:prstGeom>
            <a:solidFill>
              <a:srgbClr val="D8D8D8"/>
            </a:solidFill>
            <a:ln w="158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47" name="Google Shape;547;g15aae862ef4_7_120"/>
            <p:cNvSpPr txBox="1"/>
            <p:nvPr/>
          </p:nvSpPr>
          <p:spPr>
            <a:xfrm>
              <a:off x="4607439" y="1935189"/>
              <a:ext cx="1556700" cy="1563000"/>
            </a:xfrm>
            <a:prstGeom prst="rect">
              <a:avLst/>
            </a:prstGeom>
            <a:noFill/>
            <a:ln>
              <a:noFill/>
            </a:ln>
          </p:spPr>
          <p:txBody>
            <a:bodyPr spcFirstLastPara="1" wrap="square" lIns="35575" tIns="35575" rIns="35575" bIns="35575" anchor="ctr" anchorCtr="0">
              <a:noAutofit/>
            </a:bodyPr>
            <a:lstStyle/>
            <a:p>
              <a:pPr marL="0" marR="0" lvl="0" indent="0" algn="ctr" rtl="0">
                <a:lnSpc>
                  <a:spcPct val="90000"/>
                </a:lnSpc>
                <a:spcBef>
                  <a:spcPts val="0"/>
                </a:spcBef>
                <a:spcAft>
                  <a:spcPts val="0"/>
                </a:spcAft>
                <a:buClr>
                  <a:schemeClr val="dk1"/>
                </a:buClr>
                <a:buSzPts val="2800"/>
                <a:buFont typeface="Twentieth Century"/>
                <a:buNone/>
              </a:pPr>
              <a:r>
                <a:rPr lang="en-US" sz="2500" b="0" i="0" u="none" strike="noStrike" cap="none">
                  <a:solidFill>
                    <a:schemeClr val="dk1"/>
                  </a:solidFill>
                  <a:latin typeface="Josefin Sans"/>
                  <a:ea typeface="Josefin Sans"/>
                  <a:cs typeface="Josefin Sans"/>
                  <a:sym typeface="Josefin Sans"/>
                </a:rPr>
                <a:t>The Virginia Literacy Act</a:t>
              </a:r>
              <a:endParaRPr sz="1200" b="0" i="0" u="none" strike="noStrike" cap="none">
                <a:solidFill>
                  <a:srgbClr val="000000"/>
                </a:solidFill>
                <a:latin typeface="Josefin Sans"/>
                <a:ea typeface="Josefin Sans"/>
                <a:cs typeface="Josefin Sans"/>
                <a:sym typeface="Josefin Sans"/>
              </a:endParaRPr>
            </a:p>
          </p:txBody>
        </p:sp>
        <p:sp>
          <p:nvSpPr>
            <p:cNvPr id="548" name="Google Shape;548;g15aae862ef4_7_120"/>
            <p:cNvSpPr/>
            <p:nvPr/>
          </p:nvSpPr>
          <p:spPr>
            <a:xfrm rot="-7909481">
              <a:off x="4485190" y="1549104"/>
              <a:ext cx="149358" cy="485494"/>
            </a:xfrm>
            <a:prstGeom prst="rightArrow">
              <a:avLst>
                <a:gd name="adj1" fmla="val 60000"/>
                <a:gd name="adj2" fmla="val 50000"/>
              </a:avLst>
            </a:prstGeom>
            <a:solidFill>
              <a:srgbClr val="4ACA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49" name="Google Shape;549;g15aae862ef4_7_120"/>
            <p:cNvSpPr txBox="1"/>
            <p:nvPr/>
          </p:nvSpPr>
          <p:spPr>
            <a:xfrm rot="2895433">
              <a:off x="4522636" y="1662922"/>
              <a:ext cx="104538" cy="29129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900"/>
                <a:buFont typeface="Twentieth Century"/>
                <a:buNone/>
              </a:pPr>
              <a:endParaRPr sz="1900" b="0" i="0" u="none" strike="noStrike" cap="none">
                <a:solidFill>
                  <a:schemeClr val="lt1"/>
                </a:solidFill>
                <a:latin typeface="Josefin Sans"/>
                <a:ea typeface="Josefin Sans"/>
                <a:cs typeface="Josefin Sans"/>
                <a:sym typeface="Josefin Sans"/>
              </a:endParaRPr>
            </a:p>
          </p:txBody>
        </p:sp>
        <p:sp>
          <p:nvSpPr>
            <p:cNvPr id="550" name="Google Shape;550;g15aae862ef4_7_120"/>
            <p:cNvSpPr/>
            <p:nvPr/>
          </p:nvSpPr>
          <p:spPr>
            <a:xfrm>
              <a:off x="2891065" y="35903"/>
              <a:ext cx="1887300" cy="1887300"/>
            </a:xfrm>
            <a:prstGeom prst="ellipse">
              <a:avLst/>
            </a:prstGeom>
            <a:solidFill>
              <a:srgbClr val="4ACA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51" name="Google Shape;551;g15aae862ef4_7_120"/>
            <p:cNvSpPr txBox="1"/>
            <p:nvPr/>
          </p:nvSpPr>
          <p:spPr>
            <a:xfrm>
              <a:off x="3167468" y="312306"/>
              <a:ext cx="1334700" cy="1334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900"/>
                <a:buFont typeface="Twentieth Century"/>
                <a:buNone/>
              </a:pPr>
              <a:r>
                <a:rPr lang="en-US" sz="1900" b="1" i="0" u="none" strike="noStrike" cap="none">
                  <a:solidFill>
                    <a:schemeClr val="lt1"/>
                  </a:solidFill>
                  <a:latin typeface="Josefin Sans"/>
                  <a:ea typeface="Josefin Sans"/>
                  <a:cs typeface="Josefin Sans"/>
                  <a:sym typeface="Josefin Sans"/>
                </a:rPr>
                <a:t>Prepare Teachers</a:t>
              </a:r>
              <a:endParaRPr sz="1900" b="0" i="0" u="none" strike="noStrike" cap="none">
                <a:solidFill>
                  <a:srgbClr val="000000"/>
                </a:solidFill>
                <a:latin typeface="Josefin Sans"/>
                <a:ea typeface="Josefin Sans"/>
                <a:cs typeface="Josefin Sans"/>
                <a:sym typeface="Josefin Sans"/>
              </a:endParaRPr>
            </a:p>
          </p:txBody>
        </p:sp>
        <p:sp>
          <p:nvSpPr>
            <p:cNvPr id="552" name="Google Shape;552;g15aae862ef4_7_120"/>
            <p:cNvSpPr/>
            <p:nvPr/>
          </p:nvSpPr>
          <p:spPr>
            <a:xfrm rot="-2714205">
              <a:off x="6191802" y="1556954"/>
              <a:ext cx="205346" cy="485576"/>
            </a:xfrm>
            <a:prstGeom prs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53" name="Google Shape;553;g15aae862ef4_7_120"/>
            <p:cNvSpPr txBox="1"/>
            <p:nvPr/>
          </p:nvSpPr>
          <p:spPr>
            <a:xfrm rot="-2715234">
              <a:off x="6200893" y="1675957"/>
              <a:ext cx="143615" cy="29126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900"/>
                <a:buFont typeface="Twentieth Century"/>
                <a:buNone/>
              </a:pPr>
              <a:endParaRPr sz="1900" b="0" i="0" u="none" strike="noStrike" cap="none">
                <a:solidFill>
                  <a:schemeClr val="lt1"/>
                </a:solidFill>
                <a:latin typeface="Josefin Sans"/>
                <a:ea typeface="Josefin Sans"/>
                <a:cs typeface="Josefin Sans"/>
                <a:sym typeface="Josefin Sans"/>
              </a:endParaRPr>
            </a:p>
          </p:txBody>
        </p:sp>
        <p:sp>
          <p:nvSpPr>
            <p:cNvPr id="554" name="Google Shape;554;g15aae862ef4_7_120"/>
            <p:cNvSpPr/>
            <p:nvPr/>
          </p:nvSpPr>
          <p:spPr>
            <a:xfrm>
              <a:off x="6155371" y="43920"/>
              <a:ext cx="1887300" cy="1887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55" name="Google Shape;555;g15aae862ef4_7_120"/>
            <p:cNvSpPr txBox="1"/>
            <p:nvPr/>
          </p:nvSpPr>
          <p:spPr>
            <a:xfrm>
              <a:off x="6311486" y="155296"/>
              <a:ext cx="1556700" cy="15630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900"/>
                <a:buFont typeface="Twentieth Century"/>
                <a:buNone/>
              </a:pPr>
              <a:r>
                <a:rPr lang="en-US" sz="1600" b="1" i="0" u="none" strike="noStrike" cap="none">
                  <a:solidFill>
                    <a:schemeClr val="lt1"/>
                  </a:solidFill>
                  <a:latin typeface="Josefin Sans"/>
                  <a:ea typeface="Josefin Sans"/>
                  <a:cs typeface="Josefin Sans"/>
                  <a:sym typeface="Josefin Sans"/>
                </a:rPr>
                <a:t>Align Curricula, Screening &amp; Intervention Methods</a:t>
              </a:r>
              <a:endParaRPr sz="1700" b="1" i="0" u="none" strike="noStrike" cap="none">
                <a:solidFill>
                  <a:schemeClr val="lt1"/>
                </a:solidFill>
                <a:latin typeface="Josefin Sans"/>
                <a:ea typeface="Josefin Sans"/>
                <a:cs typeface="Josefin Sans"/>
                <a:sym typeface="Josefin Sans"/>
              </a:endParaRPr>
            </a:p>
          </p:txBody>
        </p:sp>
        <p:sp>
          <p:nvSpPr>
            <p:cNvPr id="556" name="Google Shape;556;g15aae862ef4_7_120"/>
            <p:cNvSpPr/>
            <p:nvPr/>
          </p:nvSpPr>
          <p:spPr>
            <a:xfrm rot="2258997">
              <a:off x="6296451" y="3240756"/>
              <a:ext cx="167476" cy="485562"/>
            </a:xfrm>
            <a:prstGeom prst="rightArrow">
              <a:avLst>
                <a:gd name="adj1" fmla="val 60000"/>
                <a:gd name="adj2" fmla="val 50000"/>
              </a:avLst>
            </a:prstGeom>
            <a:solidFill>
              <a:srgbClr val="AAD9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57" name="Google Shape;557;g15aae862ef4_7_120"/>
            <p:cNvSpPr txBox="1"/>
            <p:nvPr/>
          </p:nvSpPr>
          <p:spPr>
            <a:xfrm rot="2257864">
              <a:off x="6301632" y="3322520"/>
              <a:ext cx="117430" cy="2913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900"/>
                <a:buFont typeface="Twentieth Century"/>
                <a:buNone/>
              </a:pPr>
              <a:endParaRPr sz="1900" b="0" i="0" u="none" strike="noStrike" cap="none">
                <a:solidFill>
                  <a:schemeClr val="lt1"/>
                </a:solidFill>
                <a:latin typeface="Josefin Sans"/>
                <a:ea typeface="Josefin Sans"/>
                <a:cs typeface="Josefin Sans"/>
                <a:sym typeface="Josefin Sans"/>
              </a:endParaRPr>
            </a:p>
          </p:txBody>
        </p:sp>
        <p:sp>
          <p:nvSpPr>
            <p:cNvPr id="558" name="Google Shape;558;g15aae862ef4_7_120"/>
            <p:cNvSpPr/>
            <p:nvPr/>
          </p:nvSpPr>
          <p:spPr>
            <a:xfrm>
              <a:off x="6312775" y="3215445"/>
              <a:ext cx="1887300" cy="1887300"/>
            </a:xfrm>
            <a:prstGeom prst="ellipse">
              <a:avLst/>
            </a:prstGeom>
            <a:solidFill>
              <a:srgbClr val="80C7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59" name="Google Shape;559;g15aae862ef4_7_120"/>
            <p:cNvSpPr txBox="1"/>
            <p:nvPr/>
          </p:nvSpPr>
          <p:spPr>
            <a:xfrm>
              <a:off x="6485955" y="3326940"/>
              <a:ext cx="1556700" cy="1499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900"/>
                <a:buFont typeface="Twentieth Century"/>
                <a:buNone/>
              </a:pPr>
              <a:r>
                <a:rPr lang="en-US" sz="1600" b="1" i="0" u="none" strike="noStrike" cap="none">
                  <a:solidFill>
                    <a:schemeClr val="lt1"/>
                  </a:solidFill>
                  <a:latin typeface="Josefin Sans"/>
                  <a:ea typeface="Josefin Sans"/>
                  <a:cs typeface="Josefin Sans"/>
                  <a:sym typeface="Josefin Sans"/>
                </a:rPr>
                <a:t>Require Continuing Professional Development</a:t>
              </a:r>
              <a:endParaRPr sz="1600" b="1" i="0" u="none" strike="noStrike" cap="none">
                <a:solidFill>
                  <a:schemeClr val="lt1"/>
                </a:solidFill>
                <a:latin typeface="Josefin Sans"/>
                <a:ea typeface="Josefin Sans"/>
                <a:cs typeface="Josefin Sans"/>
                <a:sym typeface="Josefin Sans"/>
              </a:endParaRPr>
            </a:p>
          </p:txBody>
        </p:sp>
        <p:sp>
          <p:nvSpPr>
            <p:cNvPr id="560" name="Google Shape;560;g15aae862ef4_7_120"/>
            <p:cNvSpPr/>
            <p:nvPr/>
          </p:nvSpPr>
          <p:spPr>
            <a:xfrm rot="8487239">
              <a:off x="4351762" y="3242196"/>
              <a:ext cx="141541" cy="485435"/>
            </a:xfrm>
            <a:prstGeom prst="rightArrow">
              <a:avLst>
                <a:gd name="adj1" fmla="val 60000"/>
                <a:gd name="adj2" fmla="val 50000"/>
              </a:avLst>
            </a:prstGeom>
            <a:solidFill>
              <a:srgbClr val="EBC0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61" name="Google Shape;561;g15aae862ef4_7_120"/>
            <p:cNvSpPr txBox="1"/>
            <p:nvPr/>
          </p:nvSpPr>
          <p:spPr>
            <a:xfrm rot="-2316336">
              <a:off x="4389468" y="3326079"/>
              <a:ext cx="99045" cy="291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900"/>
                <a:buFont typeface="Twentieth Century"/>
                <a:buNone/>
              </a:pPr>
              <a:endParaRPr sz="1900" b="0" i="0" u="none" strike="noStrike" cap="none">
                <a:solidFill>
                  <a:schemeClr val="lt1"/>
                </a:solidFill>
                <a:latin typeface="Josefin Sans"/>
                <a:ea typeface="Josefin Sans"/>
                <a:cs typeface="Josefin Sans"/>
                <a:sym typeface="Josefin Sans"/>
              </a:endParaRPr>
            </a:p>
          </p:txBody>
        </p:sp>
        <p:sp>
          <p:nvSpPr>
            <p:cNvPr id="562" name="Google Shape;562;g15aae862ef4_7_120"/>
            <p:cNvSpPr/>
            <p:nvPr/>
          </p:nvSpPr>
          <p:spPr>
            <a:xfrm>
              <a:off x="2633408" y="3215457"/>
              <a:ext cx="1887300" cy="1887300"/>
            </a:xfrm>
            <a:prstGeom prst="ellipse">
              <a:avLst/>
            </a:prstGeom>
            <a:solidFill>
              <a:srgbClr val="E1A2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563" name="Google Shape;563;g15aae862ef4_7_120"/>
            <p:cNvSpPr txBox="1"/>
            <p:nvPr/>
          </p:nvSpPr>
          <p:spPr>
            <a:xfrm>
              <a:off x="2909811" y="3491860"/>
              <a:ext cx="1334700" cy="1334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1900"/>
                <a:buFont typeface="Twentieth Century"/>
                <a:buNone/>
              </a:pPr>
              <a:r>
                <a:rPr lang="en-US" sz="1900" b="1" i="0" u="none" strike="noStrike" cap="none">
                  <a:solidFill>
                    <a:schemeClr val="lt1"/>
                  </a:solidFill>
                  <a:latin typeface="Josefin Sans"/>
                  <a:ea typeface="Josefin Sans"/>
                  <a:cs typeface="Josefin Sans"/>
                  <a:sym typeface="Josefin Sans"/>
                </a:rPr>
                <a:t>Partner with Families</a:t>
              </a:r>
              <a:endParaRPr sz="1900" b="0" i="0" u="none" strike="noStrike" cap="none">
                <a:solidFill>
                  <a:srgbClr val="000000"/>
                </a:solidFill>
                <a:latin typeface="Josefin Sans"/>
                <a:ea typeface="Josefin Sans"/>
                <a:cs typeface="Josefin Sans"/>
                <a:sym typeface="Josefin Sans"/>
              </a:endParaRPr>
            </a:p>
          </p:txBody>
        </p:sp>
      </p:grpSp>
      <p:sp>
        <p:nvSpPr>
          <p:cNvPr id="564" name="Google Shape;564;g15aae862ef4_7_120"/>
          <p:cNvSpPr txBox="1"/>
          <p:nvPr/>
        </p:nvSpPr>
        <p:spPr>
          <a:xfrm rot="-5400000">
            <a:off x="-346369" y="4085803"/>
            <a:ext cx="2628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Twentieth Century"/>
                <a:ea typeface="Twentieth Century"/>
                <a:cs typeface="Twentieth Century"/>
                <a:sym typeface="Twentieth Century"/>
              </a:rPr>
              <a:t>Science Based Reading Research</a:t>
            </a:r>
            <a:endParaRPr sz="1500" b="0" i="0" u="none" strike="noStrike" cap="none">
              <a:solidFill>
                <a:srgbClr val="000000"/>
              </a:solidFill>
              <a:latin typeface="Arial"/>
              <a:ea typeface="Arial"/>
              <a:cs typeface="Arial"/>
              <a:sym typeface="Arial"/>
            </a:endParaRPr>
          </a:p>
        </p:txBody>
      </p:sp>
      <p:sp>
        <p:nvSpPr>
          <p:cNvPr id="565" name="Google Shape;565;g15aae862ef4_7_120"/>
          <p:cNvSpPr txBox="1"/>
          <p:nvPr/>
        </p:nvSpPr>
        <p:spPr>
          <a:xfrm>
            <a:off x="613633" y="1380533"/>
            <a:ext cx="11483600" cy="10404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dk1"/>
                </a:solidFill>
                <a:latin typeface="Josefin Sans"/>
                <a:ea typeface="Josefin Sans"/>
                <a:cs typeface="Josefin Sans"/>
                <a:sym typeface="Josefin Sans"/>
              </a:rPr>
              <a:t>Virginia is taking the lead nationwide to reverse these trends and improve early literacy outcomes for the Commonwealth’s youngest learners. </a:t>
            </a:r>
            <a:endParaRPr sz="2400" b="1" i="0" u="none" strike="noStrike" cap="none">
              <a:solidFill>
                <a:schemeClr val="dk1"/>
              </a:solidFill>
              <a:latin typeface="Josefin Sans"/>
              <a:ea typeface="Josefin Sans"/>
              <a:cs typeface="Josefin Sans"/>
              <a:sym typeface="Josefin Sans"/>
            </a:endParaRPr>
          </a:p>
        </p:txBody>
      </p:sp>
      <p:sp>
        <p:nvSpPr>
          <p:cNvPr id="566" name="Google Shape;566;g15aae862ef4_7_120"/>
          <p:cNvSpPr/>
          <p:nvPr/>
        </p:nvSpPr>
        <p:spPr>
          <a:xfrm>
            <a:off x="604524" y="3315333"/>
            <a:ext cx="2879600" cy="2122000"/>
          </a:xfrm>
          <a:prstGeom prst="homePlate">
            <a:avLst>
              <a:gd name="adj" fmla="val 50000"/>
            </a:avLst>
          </a:prstGeom>
          <a:solidFill>
            <a:srgbClr val="D500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100"/>
              <a:buFont typeface="Arial"/>
              <a:buNone/>
            </a:pPr>
            <a:r>
              <a:rPr lang="en-US" sz="2100" b="1" i="0" u="none" strike="noStrike" cap="none">
                <a:solidFill>
                  <a:schemeClr val="lt1"/>
                </a:solidFill>
                <a:latin typeface="Josefin Sans"/>
                <a:ea typeface="Josefin Sans"/>
                <a:cs typeface="Josefin Sans"/>
                <a:sym typeface="Josefin Sans"/>
              </a:rPr>
              <a:t>Science Based Reading Research</a:t>
            </a:r>
            <a:endParaRPr sz="1900" b="0" i="0" u="none" strike="noStrike" cap="none">
              <a:solidFill>
                <a:srgbClr val="000000"/>
              </a:solidFill>
              <a:latin typeface="Josefin Sans"/>
              <a:ea typeface="Josefin Sans"/>
              <a:cs typeface="Josefin Sans"/>
              <a:sym typeface="Josefin Sans"/>
            </a:endParaRPr>
          </a:p>
        </p:txBody>
      </p:sp>
      <p:sp>
        <p:nvSpPr>
          <p:cNvPr id="567" name="Google Shape;567;g15aae862ef4_7_120"/>
          <p:cNvSpPr/>
          <p:nvPr/>
        </p:nvSpPr>
        <p:spPr>
          <a:xfrm flipH="1">
            <a:off x="8761824" y="3378800"/>
            <a:ext cx="2915200" cy="2122000"/>
          </a:xfrm>
          <a:prstGeom prst="homePlate">
            <a:avLst>
              <a:gd name="adj" fmla="val 50000"/>
            </a:avLst>
          </a:prstGeom>
          <a:solidFill>
            <a:srgbClr val="D5003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Josefin Sans"/>
                <a:ea typeface="Josefin Sans"/>
                <a:cs typeface="Josefin Sans"/>
                <a:sym typeface="Josefin Sans"/>
              </a:rPr>
              <a:t>  </a:t>
            </a:r>
            <a:r>
              <a:rPr lang="en-US" sz="2100" b="1" i="0" u="none" strike="noStrike" cap="none">
                <a:solidFill>
                  <a:schemeClr val="lt1"/>
                </a:solidFill>
                <a:latin typeface="Josefin Sans"/>
                <a:ea typeface="Josefin Sans"/>
                <a:cs typeface="Josefin Sans"/>
                <a:sym typeface="Josefin Sans"/>
              </a:rPr>
              <a:t>Evidence-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lt1"/>
                </a:solidFill>
                <a:latin typeface="Josefin Sans"/>
                <a:ea typeface="Josefin Sans"/>
                <a:cs typeface="Josefin Sans"/>
                <a:sym typeface="Josefin Sans"/>
              </a:rPr>
              <a:t>    based      </a:t>
            </a:r>
            <a:endParaRPr sz="2100" b="1" i="0" u="none" strike="noStrike" cap="none">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lt1"/>
                </a:solidFill>
                <a:latin typeface="Josefin Sans"/>
                <a:ea typeface="Josefin Sans"/>
                <a:cs typeface="Josefin Sans"/>
                <a:sym typeface="Josefin Sans"/>
              </a:rPr>
              <a:t>    Literacy </a:t>
            </a:r>
            <a:endParaRPr sz="2100" b="1" i="0" u="none" strike="noStrike" cap="none">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lt1"/>
                </a:solidFill>
                <a:latin typeface="Josefin Sans"/>
                <a:ea typeface="Josefin Sans"/>
                <a:cs typeface="Josefin Sans"/>
                <a:sym typeface="Josefin Sans"/>
              </a:rPr>
              <a:t>    Instruction</a:t>
            </a:r>
            <a:endParaRPr sz="2100" b="1" i="0" u="none" strike="noStrike" cap="none">
              <a:solidFill>
                <a:schemeClr val="lt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Josefin Sans"/>
              <a:ea typeface="Josefin Sans"/>
              <a:cs typeface="Josefin Sans"/>
              <a:sym typeface="Josefin Sans"/>
            </a:endParaRPr>
          </a:p>
        </p:txBody>
      </p:sp>
      <p:sp>
        <p:nvSpPr>
          <p:cNvPr id="2" name="Title 1"/>
          <p:cNvSpPr>
            <a:spLocks noGrp="1"/>
          </p:cNvSpPr>
          <p:nvPr>
            <p:ph type="title"/>
          </p:nvPr>
        </p:nvSpPr>
        <p:spPr>
          <a:xfrm>
            <a:off x="613631" y="357302"/>
            <a:ext cx="11360700" cy="763500"/>
          </a:xfrm>
        </p:spPr>
        <p:txBody>
          <a:bodyPr/>
          <a:lstStyle/>
          <a:p>
            <a:pPr algn="ctr"/>
            <a:r>
              <a:rPr lang="en-US" dirty="0" smtClean="0">
                <a:solidFill>
                  <a:srgbClr val="C00000"/>
                </a:solidFill>
              </a:rPr>
              <a:t>How the VLA Will Improve Literacy</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15aae862ef4_7_148"/>
          <p:cNvSpPr txBox="1">
            <a:spLocks noGrp="1"/>
          </p:cNvSpPr>
          <p:nvPr>
            <p:ph type="body" idx="1"/>
          </p:nvPr>
        </p:nvSpPr>
        <p:spPr>
          <a:xfrm>
            <a:off x="598167" y="12638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r>
              <a:rPr lang="en-US" sz="2400">
                <a:solidFill>
                  <a:srgbClr val="D50032"/>
                </a:solidFill>
              </a:rPr>
              <a:t>Defines Key Terms</a:t>
            </a:r>
            <a:endParaRPr sz="2400">
              <a:solidFill>
                <a:srgbClr val="D50032"/>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Establishes the definition of evidence-based literacy instruction and science-based reading instruction.</a:t>
            </a:r>
            <a:endParaRPr sz="1900" b="0">
              <a:solidFill>
                <a:schemeClr val="dk1"/>
              </a:solidFill>
            </a:endParaRPr>
          </a:p>
          <a:p>
            <a:pPr marL="0" lvl="0" indent="0" algn="l" rtl="0">
              <a:lnSpc>
                <a:spcPct val="90000"/>
              </a:lnSpc>
              <a:spcBef>
                <a:spcPts val="0"/>
              </a:spcBef>
              <a:spcAft>
                <a:spcPts val="0"/>
              </a:spcAft>
              <a:buSzPts val="2100"/>
              <a:buNone/>
            </a:pPr>
            <a:endParaRPr sz="2000" b="0">
              <a:solidFill>
                <a:srgbClr val="1D7E74"/>
              </a:solidFill>
            </a:endParaRPr>
          </a:p>
          <a:p>
            <a:pPr marL="0" lvl="0" indent="0" algn="l" rtl="0">
              <a:lnSpc>
                <a:spcPct val="90000"/>
              </a:lnSpc>
              <a:spcBef>
                <a:spcPts val="0"/>
              </a:spcBef>
              <a:spcAft>
                <a:spcPts val="0"/>
              </a:spcAft>
              <a:buSzPts val="2100"/>
              <a:buNone/>
            </a:pPr>
            <a:r>
              <a:rPr lang="en-US" sz="2400">
                <a:solidFill>
                  <a:srgbClr val="D50032"/>
                </a:solidFill>
              </a:rPr>
              <a:t>Aligns Curricula, Screening and Intervention Methods</a:t>
            </a:r>
            <a:endParaRPr sz="2400">
              <a:solidFill>
                <a:srgbClr val="D50032"/>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Requires both the instructional and intervention programs in grades K-3 be aligned with science-based reading research, as set out in a division-wide literacy plan.</a:t>
            </a:r>
            <a:endParaRPr sz="1900" b="0">
              <a:solidFill>
                <a:schemeClr val="dk1"/>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Maintains the current screening model to identify students in need of intervention, and requires the development of reading plans for students below the benchmark.</a:t>
            </a:r>
            <a:endParaRPr sz="1900" b="0">
              <a:solidFill>
                <a:schemeClr val="dk1"/>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Adds a division-wide staffing ratio of one reading specialist per 550 students in K-3.</a:t>
            </a:r>
            <a:endParaRPr sz="1900" b="0">
              <a:solidFill>
                <a:schemeClr val="dk1"/>
              </a:solidFill>
            </a:endParaRPr>
          </a:p>
          <a:p>
            <a:pPr marL="0" lvl="0" indent="0" algn="l" rtl="0">
              <a:lnSpc>
                <a:spcPct val="90000"/>
              </a:lnSpc>
              <a:spcBef>
                <a:spcPts val="0"/>
              </a:spcBef>
              <a:spcAft>
                <a:spcPts val="0"/>
              </a:spcAft>
              <a:buSzPts val="2100"/>
              <a:buNone/>
            </a:pPr>
            <a:endParaRPr sz="1900">
              <a:solidFill>
                <a:schemeClr val="dk1"/>
              </a:solidFill>
            </a:endParaRPr>
          </a:p>
          <a:p>
            <a:pPr marL="0" lvl="0" indent="0" algn="l" rtl="0">
              <a:lnSpc>
                <a:spcPct val="90000"/>
              </a:lnSpc>
              <a:spcBef>
                <a:spcPts val="0"/>
              </a:spcBef>
              <a:spcAft>
                <a:spcPts val="0"/>
              </a:spcAft>
              <a:buSzPts val="2100"/>
              <a:buNone/>
            </a:pPr>
            <a:r>
              <a:rPr lang="en-US" sz="2400">
                <a:solidFill>
                  <a:srgbClr val="D50032"/>
                </a:solidFill>
              </a:rPr>
              <a:t>Requires Continuing Professional Development and Training</a:t>
            </a:r>
            <a:endParaRPr sz="2400">
              <a:solidFill>
                <a:srgbClr val="D50032"/>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Requires principals and certain teachers be provided with professional development in science-based reading research and evidence-based literacy instruction.</a:t>
            </a:r>
            <a:endParaRPr sz="2400">
              <a:solidFill>
                <a:srgbClr val="D50032"/>
              </a:solidFill>
            </a:endParaRPr>
          </a:p>
        </p:txBody>
      </p:sp>
      <p:sp>
        <p:nvSpPr>
          <p:cNvPr id="574" name="Google Shape;574;g15aae862ef4_7_148"/>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VLA - Key Components (1 of 2)</a:t>
            </a:r>
            <a:endParaRPr/>
          </a:p>
        </p:txBody>
      </p:sp>
      <p:pic>
        <p:nvPicPr>
          <p:cNvPr id="575" name="Google Shape;575;g15aae862ef4_7_148"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15aae862ef4_7_154"/>
          <p:cNvSpPr txBox="1">
            <a:spLocks noGrp="1"/>
          </p:cNvSpPr>
          <p:nvPr>
            <p:ph type="body" idx="1"/>
          </p:nvPr>
        </p:nvSpPr>
        <p:spPr>
          <a:xfrm>
            <a:off x="598167" y="1365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r>
              <a:rPr lang="en-US" sz="2400">
                <a:solidFill>
                  <a:srgbClr val="D50032"/>
                </a:solidFill>
              </a:rPr>
              <a:t>Partners with Families</a:t>
            </a:r>
            <a:endParaRPr sz="2400">
              <a:solidFill>
                <a:srgbClr val="D50032"/>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Ensures parents are engaged in the development of student reading plans and have access to resources to support literacy development at home.</a:t>
            </a:r>
            <a:endParaRPr sz="2400">
              <a:solidFill>
                <a:srgbClr val="D50032"/>
              </a:solidFill>
            </a:endParaRPr>
          </a:p>
          <a:p>
            <a:pPr marL="0" lvl="0" indent="0" algn="l" rtl="0">
              <a:lnSpc>
                <a:spcPct val="90000"/>
              </a:lnSpc>
              <a:spcBef>
                <a:spcPts val="0"/>
              </a:spcBef>
              <a:spcAft>
                <a:spcPts val="0"/>
              </a:spcAft>
              <a:buSzPts val="2100"/>
              <a:buNone/>
            </a:pPr>
            <a:endParaRPr sz="2000" b="0">
              <a:solidFill>
                <a:srgbClr val="1D7E74"/>
              </a:solidFill>
            </a:endParaRPr>
          </a:p>
          <a:p>
            <a:pPr marL="0" lvl="0" indent="0" algn="l" rtl="0">
              <a:lnSpc>
                <a:spcPct val="90000"/>
              </a:lnSpc>
              <a:spcBef>
                <a:spcPts val="0"/>
              </a:spcBef>
              <a:spcAft>
                <a:spcPts val="0"/>
              </a:spcAft>
              <a:buSzPts val="2100"/>
              <a:buNone/>
            </a:pPr>
            <a:r>
              <a:rPr lang="en-US" sz="2400">
                <a:solidFill>
                  <a:srgbClr val="D50032"/>
                </a:solidFill>
              </a:rPr>
              <a:t>Aligns Educator Preparation and Licensure</a:t>
            </a:r>
            <a:endParaRPr sz="2400">
              <a:solidFill>
                <a:srgbClr val="D50032"/>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Requires certain educator preparation programs to ensure candidates have a program of coursework and demonstrate mastery in science-based reading research and evidence-based literacy instruction.</a:t>
            </a:r>
            <a:endParaRPr sz="1900" b="0">
              <a:solidFill>
                <a:schemeClr val="dk1"/>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Stipulates that the literacy assessment for licensure or alternate route to licensure with certain endorsements include a test of science-based reading research and evidence-based literacy instruction.</a:t>
            </a:r>
            <a:endParaRPr sz="1900" b="0">
              <a:solidFill>
                <a:schemeClr val="dk1"/>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Requires every person seeking initial licensure with certain endorsements complete study in science-based reading research and evidence-based literacy instruction.</a:t>
            </a:r>
            <a:endParaRPr sz="1900" b="0">
              <a:solidFill>
                <a:schemeClr val="dk1"/>
              </a:solidFill>
            </a:endParaRPr>
          </a:p>
          <a:p>
            <a:pPr marL="609600" lvl="0" indent="-438150" algn="l" rtl="0">
              <a:lnSpc>
                <a:spcPct val="90000"/>
              </a:lnSpc>
              <a:spcBef>
                <a:spcPts val="0"/>
              </a:spcBef>
              <a:spcAft>
                <a:spcPts val="0"/>
              </a:spcAft>
              <a:buClr>
                <a:schemeClr val="dk1"/>
              </a:buClr>
              <a:buSzPts val="2100"/>
              <a:buChar char="●"/>
            </a:pPr>
            <a:r>
              <a:rPr lang="en-US" sz="1900" b="0">
                <a:solidFill>
                  <a:schemeClr val="dk1"/>
                </a:solidFill>
              </a:rPr>
              <a:t>Establishes a microcredential program for earning an add-on reading specialist endorsement (when needed).</a:t>
            </a:r>
            <a:endParaRPr sz="2300">
              <a:solidFill>
                <a:schemeClr val="dk1"/>
              </a:solidFill>
            </a:endParaRPr>
          </a:p>
        </p:txBody>
      </p:sp>
      <p:sp>
        <p:nvSpPr>
          <p:cNvPr id="581" name="Google Shape;581;g15aae862ef4_7_154"/>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VLA - Key Components (2 of 2)</a:t>
            </a:r>
            <a:endParaRPr/>
          </a:p>
        </p:txBody>
      </p:sp>
      <p:pic>
        <p:nvPicPr>
          <p:cNvPr id="582" name="Google Shape;582;g15aae862ef4_7_154"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15aae862ef4_7_187" descr="Clip art of student"/>
          <p:cNvSpPr txBox="1">
            <a:spLocks noGrp="1"/>
          </p:cNvSpPr>
          <p:nvPr>
            <p:ph type="body" idx="1"/>
          </p:nvPr>
        </p:nvSpPr>
        <p:spPr>
          <a:xfrm>
            <a:off x="598167" y="1365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endParaRPr sz="1900" b="0">
              <a:solidFill>
                <a:schemeClr val="dk1"/>
              </a:solidFill>
            </a:endParaRPr>
          </a:p>
          <a:p>
            <a:pPr marL="0" lvl="0" indent="0" algn="l" rtl="0">
              <a:lnSpc>
                <a:spcPct val="115000"/>
              </a:lnSpc>
              <a:spcBef>
                <a:spcPts val="0"/>
              </a:spcBef>
              <a:spcAft>
                <a:spcPts val="2100"/>
              </a:spcAft>
              <a:buSzPts val="2100"/>
              <a:buNone/>
            </a:pPr>
            <a:endParaRPr sz="1900">
              <a:solidFill>
                <a:srgbClr val="1D7E74"/>
              </a:solidFill>
            </a:endParaRPr>
          </a:p>
        </p:txBody>
      </p:sp>
      <p:sp>
        <p:nvSpPr>
          <p:cNvPr id="588" name="Google Shape;588;g15aae862ef4_7_187"/>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Every K-3 Student…</a:t>
            </a:r>
            <a:endParaRPr/>
          </a:p>
        </p:txBody>
      </p:sp>
      <p:pic>
        <p:nvPicPr>
          <p:cNvPr id="589" name="Google Shape;589;g15aae862ef4_7_187"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graphicFrame>
        <p:nvGraphicFramePr>
          <p:cNvPr id="590" name="Google Shape;590;g15aae862ef4_7_187" descr="Clip Art"/>
          <p:cNvGraphicFramePr/>
          <p:nvPr>
            <p:extLst>
              <p:ext uri="{D42A27DB-BD31-4B8C-83A1-F6EECF244321}">
                <p14:modId xmlns:p14="http://schemas.microsoft.com/office/powerpoint/2010/main" val="1613878800"/>
              </p:ext>
            </p:extLst>
          </p:nvPr>
        </p:nvGraphicFramePr>
        <p:xfrm>
          <a:off x="774967" y="2142667"/>
          <a:ext cx="10870875" cy="2550190"/>
        </p:xfrm>
        <a:graphic>
          <a:graphicData uri="http://schemas.openxmlformats.org/drawingml/2006/table">
            <a:tbl>
              <a:tblPr firstRow="1">
                <a:noFill/>
                <a:tableStyleId>{BD344EC7-C7DA-4B1E-8D5D-69268CCF632F}</a:tableStyleId>
              </a:tblPr>
              <a:tblGrid>
                <a:gridCol w="1732150">
                  <a:extLst>
                    <a:ext uri="{9D8B030D-6E8A-4147-A177-3AD203B41FA5}">
                      <a16:colId xmlns:a16="http://schemas.microsoft.com/office/drawing/2014/main" val="20000"/>
                    </a:ext>
                  </a:extLst>
                </a:gridCol>
                <a:gridCol w="9138725">
                  <a:extLst>
                    <a:ext uri="{9D8B030D-6E8A-4147-A177-3AD203B41FA5}">
                      <a16:colId xmlns:a16="http://schemas.microsoft.com/office/drawing/2014/main" val="20001"/>
                    </a:ext>
                  </a:extLst>
                </a:gridCol>
              </a:tblGrid>
              <a:tr h="338650">
                <a:tc>
                  <a:txBody>
                    <a:bodyPr/>
                    <a:lstStyle/>
                    <a:p>
                      <a:pPr marL="0" marR="0" lvl="0" indent="0" algn="l" rtl="0">
                        <a:lnSpc>
                          <a:spcPct val="100000"/>
                        </a:lnSpc>
                        <a:spcBef>
                          <a:spcPts val="0"/>
                        </a:spcBef>
                        <a:spcAft>
                          <a:spcPts val="0"/>
                        </a:spcAft>
                        <a:buClr>
                          <a:srgbClr val="000000"/>
                        </a:buClr>
                        <a:buSzPts val="2900"/>
                        <a:buFont typeface="Arial"/>
                        <a:buNone/>
                      </a:pPr>
                      <a:endParaRPr sz="2900" u="none" strike="noStrike" cap="none">
                        <a:latin typeface="Josefin Sans"/>
                        <a:ea typeface="Josefin Sans"/>
                        <a:cs typeface="Josefin Sans"/>
                        <a:sym typeface="Josefin Sans"/>
                      </a:endParaRPr>
                    </a:p>
                  </a:txBody>
                  <a:tcPr marL="84675" marR="84675" marT="84675" marB="846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tc>
                  <a:txBody>
                    <a:bodyPr/>
                    <a:lstStyle/>
                    <a:p>
                      <a:pPr marL="609600" marR="0" lvl="0" indent="-476250" algn="l" rtl="0">
                        <a:lnSpc>
                          <a:spcPct val="110000"/>
                        </a:lnSpc>
                        <a:spcBef>
                          <a:spcPts val="0"/>
                        </a:spcBef>
                        <a:spcAft>
                          <a:spcPts val="0"/>
                        </a:spcAft>
                        <a:buClr>
                          <a:srgbClr val="000000"/>
                        </a:buClr>
                        <a:buSzPts val="2700"/>
                        <a:buFont typeface="Josefin Sans"/>
                        <a:buChar char="✓"/>
                      </a:pPr>
                      <a:r>
                        <a:rPr lang="en-US" sz="2700" u="none" strike="noStrike" cap="none" dirty="0">
                          <a:latin typeface="Josefin Sans"/>
                          <a:ea typeface="Josefin Sans"/>
                          <a:cs typeface="Josefin Sans"/>
                          <a:sym typeface="Josefin Sans"/>
                        </a:rPr>
                        <a:t>Receives core literacy instruction from an evidence-based literacy curriculum for the entire literacy block</a:t>
                      </a:r>
                      <a:endParaRPr sz="2700" u="none" strike="noStrike" cap="none" dirty="0">
                        <a:latin typeface="Josefin Sans"/>
                        <a:ea typeface="Josefin Sans"/>
                        <a:cs typeface="Josefin Sans"/>
                        <a:sym typeface="Josefin Sans"/>
                      </a:endParaRPr>
                    </a:p>
                    <a:p>
                      <a:pPr marL="609600" marR="0" lvl="0" indent="-476250" algn="l" rtl="0">
                        <a:lnSpc>
                          <a:spcPct val="110000"/>
                        </a:lnSpc>
                        <a:spcBef>
                          <a:spcPts val="1300"/>
                        </a:spcBef>
                        <a:spcAft>
                          <a:spcPts val="0"/>
                        </a:spcAft>
                        <a:buClr>
                          <a:srgbClr val="000000"/>
                        </a:buClr>
                        <a:buSzPts val="2700"/>
                        <a:buFont typeface="Josefin Sans"/>
                        <a:buChar char="✓"/>
                      </a:pPr>
                      <a:r>
                        <a:rPr lang="en-US" sz="2700" u="none" strike="noStrike" cap="none" dirty="0">
                          <a:latin typeface="Josefin Sans"/>
                          <a:ea typeface="Josefin Sans"/>
                          <a:cs typeface="Josefin Sans"/>
                          <a:sym typeface="Josefin Sans"/>
                        </a:rPr>
                        <a:t>Receives additional evidence-based instruction and intervention, as outlined in a student reading plan, if they do not meet literacy benchmarks</a:t>
                      </a:r>
                      <a:endParaRPr sz="2700" u="none" strike="noStrike" cap="none" dirty="0">
                        <a:latin typeface="Josefin Sans"/>
                        <a:ea typeface="Josefin Sans"/>
                        <a:cs typeface="Josefin Sans"/>
                        <a:sym typeface="Josefin Sans"/>
                      </a:endParaRPr>
                    </a:p>
                  </a:txBody>
                  <a:tcPr marL="60975" marR="60975" marT="60975" marB="609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91" name="Google Shape;591;g15aae862ef4_7_187" descr="Girl"/>
          <p:cNvPicPr preferRelativeResize="0"/>
          <p:nvPr/>
        </p:nvPicPr>
        <p:blipFill rotWithShape="1">
          <a:blip r:embed="rId4">
            <a:alphaModFix/>
          </a:blip>
          <a:srcRect/>
          <a:stretch/>
        </p:blipFill>
        <p:spPr>
          <a:xfrm>
            <a:off x="830133" y="3135067"/>
            <a:ext cx="1568300" cy="15683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15aae862ef4_7_195" descr="clip art"/>
          <p:cNvSpPr txBox="1">
            <a:spLocks noGrp="1"/>
          </p:cNvSpPr>
          <p:nvPr>
            <p:ph type="body" idx="1"/>
          </p:nvPr>
        </p:nvSpPr>
        <p:spPr>
          <a:xfrm>
            <a:off x="598167" y="1365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endParaRPr sz="1900" b="0">
              <a:solidFill>
                <a:schemeClr val="dk1"/>
              </a:solidFill>
            </a:endParaRPr>
          </a:p>
          <a:p>
            <a:pPr marL="0" lvl="0" indent="0" algn="l" rtl="0">
              <a:lnSpc>
                <a:spcPct val="115000"/>
              </a:lnSpc>
              <a:spcBef>
                <a:spcPts val="0"/>
              </a:spcBef>
              <a:spcAft>
                <a:spcPts val="2100"/>
              </a:spcAft>
              <a:buSzPts val="2100"/>
              <a:buNone/>
            </a:pPr>
            <a:endParaRPr sz="1900">
              <a:solidFill>
                <a:srgbClr val="1D7E74"/>
              </a:solidFill>
            </a:endParaRPr>
          </a:p>
        </p:txBody>
      </p:sp>
      <p:sp>
        <p:nvSpPr>
          <p:cNvPr id="597" name="Google Shape;597;g15aae862ef4_7_195"/>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Every K-3 Teacher…</a:t>
            </a:r>
            <a:endParaRPr/>
          </a:p>
        </p:txBody>
      </p:sp>
      <p:pic>
        <p:nvPicPr>
          <p:cNvPr id="598" name="Google Shape;598;g15aae862ef4_7_195"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graphicFrame>
        <p:nvGraphicFramePr>
          <p:cNvPr id="599" name="Google Shape;599;g15aae862ef4_7_195" descr="clip art&#10;Uses evidence-based literacy curriculum for the entire literacy block&#10;Assesses student learning using approved literacy screeners routinely throughout the year&#10;Uses student-level data to inform both whole group instruction and individualized instruction and intervention&#10;Participates in pre-service preparation and/or in-service training in evidence-based literacy instruction&#10;&#10;"/>
          <p:cNvGraphicFramePr/>
          <p:nvPr>
            <p:extLst>
              <p:ext uri="{D42A27DB-BD31-4B8C-83A1-F6EECF244321}">
                <p14:modId xmlns:p14="http://schemas.microsoft.com/office/powerpoint/2010/main" val="3396824697"/>
              </p:ext>
            </p:extLst>
          </p:nvPr>
        </p:nvGraphicFramePr>
        <p:xfrm>
          <a:off x="774967" y="1634667"/>
          <a:ext cx="10870875" cy="3835938"/>
        </p:xfrm>
        <a:graphic>
          <a:graphicData uri="http://schemas.openxmlformats.org/drawingml/2006/table">
            <a:tbl>
              <a:tblPr firstRow="1">
                <a:noFill/>
                <a:tableStyleId>{BD344EC7-C7DA-4B1E-8D5D-69268CCF632F}</a:tableStyleId>
              </a:tblPr>
              <a:tblGrid>
                <a:gridCol w="2016325">
                  <a:extLst>
                    <a:ext uri="{9D8B030D-6E8A-4147-A177-3AD203B41FA5}">
                      <a16:colId xmlns:a16="http://schemas.microsoft.com/office/drawing/2014/main" val="20000"/>
                    </a:ext>
                  </a:extLst>
                </a:gridCol>
                <a:gridCol w="8854550">
                  <a:extLst>
                    <a:ext uri="{9D8B030D-6E8A-4147-A177-3AD203B41FA5}">
                      <a16:colId xmlns:a16="http://schemas.microsoft.com/office/drawing/2014/main" val="20001"/>
                    </a:ext>
                  </a:extLst>
                </a:gridCol>
              </a:tblGrid>
              <a:tr h="304800">
                <a:tc>
                  <a:txBody>
                    <a:bodyPr/>
                    <a:lstStyle/>
                    <a:p>
                      <a:pPr marL="0" marR="0" lvl="0" indent="0" algn="l" rtl="0">
                        <a:lnSpc>
                          <a:spcPct val="100000"/>
                        </a:lnSpc>
                        <a:spcBef>
                          <a:spcPts val="0"/>
                        </a:spcBef>
                        <a:spcAft>
                          <a:spcPts val="0"/>
                        </a:spcAft>
                        <a:buClr>
                          <a:srgbClr val="000000"/>
                        </a:buClr>
                        <a:buSzPts val="2900"/>
                        <a:buFont typeface="Arial"/>
                        <a:buNone/>
                      </a:pPr>
                      <a:endParaRPr sz="2900" u="none" strike="noStrike" cap="none">
                        <a:latin typeface="Josefin Sans"/>
                        <a:ea typeface="Josefin Sans"/>
                        <a:cs typeface="Josefin Sans"/>
                        <a:sym typeface="Josefin Sans"/>
                      </a:endParaRPr>
                    </a:p>
                  </a:txBody>
                  <a:tcPr marL="84675" marR="84675" marT="84675" marB="846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tc>
                  <a:txBody>
                    <a:bodyPr/>
                    <a:lstStyle/>
                    <a:p>
                      <a:pPr marL="609600" marR="0" lvl="0" indent="-457200" algn="l" rtl="0">
                        <a:lnSpc>
                          <a:spcPct val="110000"/>
                        </a:lnSpc>
                        <a:spcBef>
                          <a:spcPts val="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Uses evidence-based literacy curriculum for the entire literacy block</a:t>
                      </a:r>
                      <a:endParaRPr sz="2400" u="none" strike="noStrike" cap="none" dirty="0">
                        <a:solidFill>
                          <a:schemeClr val="dk1"/>
                        </a:solidFill>
                        <a:latin typeface="Josefin Sans"/>
                        <a:ea typeface="Josefin Sans"/>
                        <a:cs typeface="Josefin Sans"/>
                        <a:sym typeface="Josefin Sans"/>
                      </a:endParaRPr>
                    </a:p>
                    <a:p>
                      <a:pPr marL="609600" marR="0" lvl="0" indent="-457200" algn="l" rtl="0">
                        <a:lnSpc>
                          <a:spcPct val="110000"/>
                        </a:lnSpc>
                        <a:spcBef>
                          <a:spcPts val="130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Assesses student learning using approved literacy screeners routinely throughout the year</a:t>
                      </a:r>
                      <a:endParaRPr sz="2400" u="none" strike="noStrike" cap="none" dirty="0">
                        <a:solidFill>
                          <a:schemeClr val="dk1"/>
                        </a:solidFill>
                        <a:latin typeface="Josefin Sans"/>
                        <a:ea typeface="Josefin Sans"/>
                        <a:cs typeface="Josefin Sans"/>
                        <a:sym typeface="Josefin Sans"/>
                      </a:endParaRPr>
                    </a:p>
                    <a:p>
                      <a:pPr marL="609600" marR="0" lvl="0" indent="-457200" algn="l" rtl="0">
                        <a:lnSpc>
                          <a:spcPct val="110000"/>
                        </a:lnSpc>
                        <a:spcBef>
                          <a:spcPts val="130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Uses student-level data to inform both whole group instruction and individualized instruction and intervention</a:t>
                      </a:r>
                      <a:endParaRPr sz="2400" u="none" strike="noStrike" cap="none" dirty="0">
                        <a:solidFill>
                          <a:schemeClr val="dk1"/>
                        </a:solidFill>
                        <a:latin typeface="Josefin Sans"/>
                        <a:ea typeface="Josefin Sans"/>
                        <a:cs typeface="Josefin Sans"/>
                        <a:sym typeface="Josefin Sans"/>
                      </a:endParaRPr>
                    </a:p>
                    <a:p>
                      <a:pPr marL="609600" marR="0" lvl="0" indent="-457200" algn="l" rtl="0">
                        <a:lnSpc>
                          <a:spcPct val="110000"/>
                        </a:lnSpc>
                        <a:spcBef>
                          <a:spcPts val="130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Participates in pre-service preparation and/or in-service training in evidence-based literacy instruction</a:t>
                      </a:r>
                      <a:endParaRPr sz="4000" u="none" strike="noStrike" cap="none" dirty="0">
                        <a:latin typeface="Josefin Sans"/>
                        <a:ea typeface="Josefin Sans"/>
                        <a:cs typeface="Josefin Sans"/>
                        <a:sym typeface="Josefin Sans"/>
                      </a:endParaRPr>
                    </a:p>
                  </a:txBody>
                  <a:tcPr marL="60975" marR="60975" marT="60975" marB="609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00" name="Google Shape;600;g15aae862ef4_7_195" descr="clip art light bulb"/>
          <p:cNvPicPr preferRelativeResize="0"/>
          <p:nvPr/>
        </p:nvPicPr>
        <p:blipFill rotWithShape="1">
          <a:blip r:embed="rId4">
            <a:alphaModFix/>
          </a:blip>
          <a:srcRect/>
          <a:stretch/>
        </p:blipFill>
        <p:spPr>
          <a:xfrm>
            <a:off x="1118233" y="3033433"/>
            <a:ext cx="1219200" cy="12192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15aae862ef4_7_203" descr="book"/>
          <p:cNvSpPr txBox="1">
            <a:spLocks noGrp="1"/>
          </p:cNvSpPr>
          <p:nvPr>
            <p:ph type="body" idx="1"/>
          </p:nvPr>
        </p:nvSpPr>
        <p:spPr>
          <a:xfrm>
            <a:off x="598167" y="1365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endParaRPr sz="1900" b="0">
              <a:solidFill>
                <a:schemeClr val="dk1"/>
              </a:solidFill>
            </a:endParaRPr>
          </a:p>
          <a:p>
            <a:pPr marL="0" lvl="0" indent="0" algn="l" rtl="0">
              <a:lnSpc>
                <a:spcPct val="115000"/>
              </a:lnSpc>
              <a:spcBef>
                <a:spcPts val="0"/>
              </a:spcBef>
              <a:spcAft>
                <a:spcPts val="2100"/>
              </a:spcAft>
              <a:buSzPts val="2100"/>
              <a:buNone/>
            </a:pPr>
            <a:endParaRPr sz="1900">
              <a:solidFill>
                <a:srgbClr val="1D7E74"/>
              </a:solidFill>
            </a:endParaRPr>
          </a:p>
        </p:txBody>
      </p:sp>
      <p:sp>
        <p:nvSpPr>
          <p:cNvPr id="606" name="Google Shape;606;g15aae862ef4_7_203"/>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Every K-3 Reading Specialist…</a:t>
            </a:r>
            <a:endParaRPr/>
          </a:p>
        </p:txBody>
      </p:sp>
      <p:pic>
        <p:nvPicPr>
          <p:cNvPr id="607" name="Google Shape;607;g15aae862ef4_7_203"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graphicFrame>
        <p:nvGraphicFramePr>
          <p:cNvPr id="608" name="Google Shape;608;g15aae862ef4_7_203" descr="Coordinates intervention services for students not meeting literacy benchmarks&#10;Develops, oversees implementation of, and monitors student progress on student reading plans, in collaboration with teachers and families&#10;"/>
          <p:cNvGraphicFramePr/>
          <p:nvPr>
            <p:extLst>
              <p:ext uri="{D42A27DB-BD31-4B8C-83A1-F6EECF244321}">
                <p14:modId xmlns:p14="http://schemas.microsoft.com/office/powerpoint/2010/main" val="3888933387"/>
              </p:ext>
            </p:extLst>
          </p:nvPr>
        </p:nvGraphicFramePr>
        <p:xfrm>
          <a:off x="774967" y="2142667"/>
          <a:ext cx="10870875" cy="2550190"/>
        </p:xfrm>
        <a:graphic>
          <a:graphicData uri="http://schemas.openxmlformats.org/drawingml/2006/table">
            <a:tbl>
              <a:tblPr firstRow="1">
                <a:noFill/>
                <a:tableStyleId>{BD344EC7-C7DA-4B1E-8D5D-69268CCF632F}</a:tableStyleId>
              </a:tblPr>
              <a:tblGrid>
                <a:gridCol w="1732150">
                  <a:extLst>
                    <a:ext uri="{9D8B030D-6E8A-4147-A177-3AD203B41FA5}">
                      <a16:colId xmlns:a16="http://schemas.microsoft.com/office/drawing/2014/main" val="20000"/>
                    </a:ext>
                  </a:extLst>
                </a:gridCol>
                <a:gridCol w="9138725">
                  <a:extLst>
                    <a:ext uri="{9D8B030D-6E8A-4147-A177-3AD203B41FA5}">
                      <a16:colId xmlns:a16="http://schemas.microsoft.com/office/drawing/2014/main" val="20001"/>
                    </a:ext>
                  </a:extLst>
                </a:gridCol>
              </a:tblGrid>
              <a:tr h="338650">
                <a:tc>
                  <a:txBody>
                    <a:bodyPr/>
                    <a:lstStyle/>
                    <a:p>
                      <a:pPr marL="0" marR="0" lvl="0" indent="0" algn="l" rtl="0">
                        <a:lnSpc>
                          <a:spcPct val="100000"/>
                        </a:lnSpc>
                        <a:spcBef>
                          <a:spcPts val="0"/>
                        </a:spcBef>
                        <a:spcAft>
                          <a:spcPts val="0"/>
                        </a:spcAft>
                        <a:buClr>
                          <a:srgbClr val="000000"/>
                        </a:buClr>
                        <a:buSzPts val="2900"/>
                        <a:buFont typeface="Arial"/>
                        <a:buNone/>
                      </a:pPr>
                      <a:endParaRPr sz="2900" u="none" strike="noStrike" cap="none">
                        <a:latin typeface="Josefin Sans"/>
                        <a:ea typeface="Josefin Sans"/>
                        <a:cs typeface="Josefin Sans"/>
                        <a:sym typeface="Josefin Sans"/>
                      </a:endParaRPr>
                    </a:p>
                  </a:txBody>
                  <a:tcPr marL="84675" marR="84675" marT="84675" marB="846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tc>
                  <a:txBody>
                    <a:bodyPr/>
                    <a:lstStyle/>
                    <a:p>
                      <a:pPr marL="609600" marR="0" lvl="0" indent="-476250" algn="l" rtl="0">
                        <a:lnSpc>
                          <a:spcPct val="110000"/>
                        </a:lnSpc>
                        <a:spcBef>
                          <a:spcPts val="0"/>
                        </a:spcBef>
                        <a:spcAft>
                          <a:spcPts val="0"/>
                        </a:spcAft>
                        <a:buClr>
                          <a:schemeClr val="dk1"/>
                        </a:buClr>
                        <a:buSzPts val="2700"/>
                        <a:buFont typeface="Josefin Sans"/>
                        <a:buChar char="✓"/>
                      </a:pPr>
                      <a:r>
                        <a:rPr lang="en-US" sz="2700" u="none" strike="noStrike" cap="none" dirty="0">
                          <a:solidFill>
                            <a:schemeClr val="dk1"/>
                          </a:solidFill>
                          <a:latin typeface="Josefin Sans"/>
                          <a:ea typeface="Josefin Sans"/>
                          <a:cs typeface="Josefin Sans"/>
                          <a:sym typeface="Josefin Sans"/>
                        </a:rPr>
                        <a:t>Coordinates intervention services for students not meeting literacy benchmarks</a:t>
                      </a:r>
                      <a:endParaRPr sz="2700" u="none" strike="noStrike" cap="none" dirty="0">
                        <a:solidFill>
                          <a:schemeClr val="dk1"/>
                        </a:solidFill>
                        <a:latin typeface="Josefin Sans"/>
                        <a:ea typeface="Josefin Sans"/>
                        <a:cs typeface="Josefin Sans"/>
                        <a:sym typeface="Josefin Sans"/>
                      </a:endParaRPr>
                    </a:p>
                    <a:p>
                      <a:pPr marL="609600" marR="0" lvl="0" indent="-476250" algn="l" rtl="0">
                        <a:lnSpc>
                          <a:spcPct val="110000"/>
                        </a:lnSpc>
                        <a:spcBef>
                          <a:spcPts val="1300"/>
                        </a:spcBef>
                        <a:spcAft>
                          <a:spcPts val="0"/>
                        </a:spcAft>
                        <a:buClr>
                          <a:schemeClr val="dk1"/>
                        </a:buClr>
                        <a:buSzPts val="2700"/>
                        <a:buFont typeface="Josefin Sans"/>
                        <a:buChar char="✓"/>
                      </a:pPr>
                      <a:r>
                        <a:rPr lang="en-US" sz="2700" u="none" strike="noStrike" cap="none" dirty="0">
                          <a:solidFill>
                            <a:schemeClr val="dk1"/>
                          </a:solidFill>
                          <a:latin typeface="Josefin Sans"/>
                          <a:ea typeface="Josefin Sans"/>
                          <a:cs typeface="Josefin Sans"/>
                          <a:sym typeface="Josefin Sans"/>
                        </a:rPr>
                        <a:t>Develops</a:t>
                      </a:r>
                      <a:r>
                        <a:rPr lang="en-US" sz="2700" u="none" strike="noStrike" cap="none" dirty="0" smtClean="0">
                          <a:solidFill>
                            <a:schemeClr val="dk1"/>
                          </a:solidFill>
                          <a:latin typeface="Josefin Sans"/>
                          <a:ea typeface="Josefin Sans"/>
                          <a:cs typeface="Josefin Sans"/>
                          <a:sym typeface="Josefin Sans"/>
                        </a:rPr>
                        <a:t>, oversees </a:t>
                      </a:r>
                      <a:r>
                        <a:rPr lang="en-US" sz="2700" u="none" strike="noStrike" cap="none" dirty="0">
                          <a:solidFill>
                            <a:schemeClr val="dk1"/>
                          </a:solidFill>
                          <a:latin typeface="Josefin Sans"/>
                          <a:ea typeface="Josefin Sans"/>
                          <a:cs typeface="Josefin Sans"/>
                          <a:sym typeface="Josefin Sans"/>
                        </a:rPr>
                        <a:t>implementation of, and monitors student progress on student reading plans, in collaboration with teachers and families</a:t>
                      </a:r>
                      <a:endParaRPr sz="4300" u="none" strike="noStrike" cap="none" dirty="0">
                        <a:latin typeface="Josefin Sans"/>
                        <a:ea typeface="Josefin Sans"/>
                        <a:cs typeface="Josefin Sans"/>
                        <a:sym typeface="Josefin Sans"/>
                      </a:endParaRPr>
                    </a:p>
                  </a:txBody>
                  <a:tcPr marL="60975" marR="60975" marT="60975" marB="609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09" name="Google Shape;609;g15aae862ef4_7_203" descr="clip art of book"/>
          <p:cNvPicPr preferRelativeResize="0"/>
          <p:nvPr/>
        </p:nvPicPr>
        <p:blipFill rotWithShape="1">
          <a:blip r:embed="rId4">
            <a:alphaModFix/>
          </a:blip>
          <a:srcRect/>
          <a:stretch/>
        </p:blipFill>
        <p:spPr>
          <a:xfrm>
            <a:off x="774967" y="3096384"/>
            <a:ext cx="1436900" cy="10933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15aae862ef4_7_211" descr="clip art of house"/>
          <p:cNvSpPr txBox="1">
            <a:spLocks noGrp="1"/>
          </p:cNvSpPr>
          <p:nvPr>
            <p:ph type="body" idx="1"/>
          </p:nvPr>
        </p:nvSpPr>
        <p:spPr>
          <a:xfrm>
            <a:off x="598167" y="1365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endParaRPr sz="1900" b="0">
              <a:solidFill>
                <a:schemeClr val="dk1"/>
              </a:solidFill>
            </a:endParaRPr>
          </a:p>
          <a:p>
            <a:pPr marL="0" lvl="0" indent="0" algn="l" rtl="0">
              <a:lnSpc>
                <a:spcPct val="115000"/>
              </a:lnSpc>
              <a:spcBef>
                <a:spcPts val="0"/>
              </a:spcBef>
              <a:spcAft>
                <a:spcPts val="2100"/>
              </a:spcAft>
              <a:buSzPts val="2100"/>
              <a:buNone/>
            </a:pPr>
            <a:endParaRPr sz="1900">
              <a:solidFill>
                <a:srgbClr val="1D7E74"/>
              </a:solidFill>
            </a:endParaRPr>
          </a:p>
        </p:txBody>
      </p:sp>
      <p:sp>
        <p:nvSpPr>
          <p:cNvPr id="615" name="Google Shape;615;g15aae862ef4_7_211"/>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Every School Division…</a:t>
            </a:r>
            <a:endParaRPr/>
          </a:p>
        </p:txBody>
      </p:sp>
      <p:pic>
        <p:nvPicPr>
          <p:cNvPr id="616" name="Google Shape;616;g15aae862ef4_7_211"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graphicFrame>
        <p:nvGraphicFramePr>
          <p:cNvPr id="617" name="Google Shape;617;g15aae862ef4_7_211" descr="school house"/>
          <p:cNvGraphicFramePr/>
          <p:nvPr>
            <p:extLst>
              <p:ext uri="{D42A27DB-BD31-4B8C-83A1-F6EECF244321}">
                <p14:modId xmlns:p14="http://schemas.microsoft.com/office/powerpoint/2010/main" val="3421365657"/>
              </p:ext>
            </p:extLst>
          </p:nvPr>
        </p:nvGraphicFramePr>
        <p:xfrm>
          <a:off x="774967" y="1533067"/>
          <a:ext cx="10870875" cy="4805710"/>
        </p:xfrm>
        <a:graphic>
          <a:graphicData uri="http://schemas.openxmlformats.org/drawingml/2006/table">
            <a:tbl>
              <a:tblPr firstRow="1">
                <a:noFill/>
                <a:tableStyleId>{BD344EC7-C7DA-4B1E-8D5D-69268CCF632F}</a:tableStyleId>
              </a:tblPr>
              <a:tblGrid>
                <a:gridCol w="1732150">
                  <a:extLst>
                    <a:ext uri="{9D8B030D-6E8A-4147-A177-3AD203B41FA5}">
                      <a16:colId xmlns:a16="http://schemas.microsoft.com/office/drawing/2014/main" val="20000"/>
                    </a:ext>
                  </a:extLst>
                </a:gridCol>
                <a:gridCol w="9138725">
                  <a:extLst>
                    <a:ext uri="{9D8B030D-6E8A-4147-A177-3AD203B41FA5}">
                      <a16:colId xmlns:a16="http://schemas.microsoft.com/office/drawing/2014/main" val="20001"/>
                    </a:ext>
                  </a:extLst>
                </a:gridCol>
              </a:tblGrid>
              <a:tr h="304800">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latin typeface="Josefin Sans"/>
                        <a:ea typeface="Josefin Sans"/>
                        <a:cs typeface="Josefin Sans"/>
                        <a:sym typeface="Josefin Sans"/>
                      </a:endParaRPr>
                    </a:p>
                  </a:txBody>
                  <a:tcPr marL="84675" marR="84675" marT="84675" marB="846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tc>
                  <a:txBody>
                    <a:bodyPr/>
                    <a:lstStyle/>
                    <a:p>
                      <a:pPr marL="609600" marR="0" lvl="0" indent="-457200" algn="l" rtl="0">
                        <a:lnSpc>
                          <a:spcPct val="110000"/>
                        </a:lnSpc>
                        <a:spcBef>
                          <a:spcPts val="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Develops a division-wide literacy plan </a:t>
                      </a:r>
                      <a:endParaRPr sz="2400" u="none" strike="noStrike" cap="none" dirty="0">
                        <a:solidFill>
                          <a:schemeClr val="dk1"/>
                        </a:solidFill>
                        <a:latin typeface="Josefin Sans"/>
                        <a:ea typeface="Josefin Sans"/>
                        <a:cs typeface="Josefin Sans"/>
                        <a:sym typeface="Josefin Sans"/>
                      </a:endParaRPr>
                    </a:p>
                    <a:p>
                      <a:pPr marL="609600" marR="0" lvl="0" indent="-457200" algn="l" rtl="0">
                        <a:lnSpc>
                          <a:spcPct val="110000"/>
                        </a:lnSpc>
                        <a:spcBef>
                          <a:spcPts val="130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Ensures all kindergarten through grade 3 teachers have and use evidence-based literacy curriculum</a:t>
                      </a:r>
                      <a:endParaRPr sz="2400" u="none" strike="noStrike" cap="none" dirty="0">
                        <a:solidFill>
                          <a:schemeClr val="dk1"/>
                        </a:solidFill>
                        <a:latin typeface="Josefin Sans"/>
                        <a:ea typeface="Josefin Sans"/>
                        <a:cs typeface="Josefin Sans"/>
                        <a:sym typeface="Josefin Sans"/>
                      </a:endParaRPr>
                    </a:p>
                    <a:p>
                      <a:pPr marL="609600" marR="0" lvl="0" indent="-457200" algn="l" rtl="0">
                        <a:lnSpc>
                          <a:spcPct val="110000"/>
                        </a:lnSpc>
                        <a:spcBef>
                          <a:spcPts val="130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Staffs at least one reading specialist for every 550 students in kindergarten through grade 3</a:t>
                      </a:r>
                      <a:endParaRPr sz="2400" u="none" strike="noStrike" cap="none" dirty="0">
                        <a:solidFill>
                          <a:schemeClr val="dk1"/>
                        </a:solidFill>
                        <a:latin typeface="Josefin Sans"/>
                        <a:ea typeface="Josefin Sans"/>
                        <a:cs typeface="Josefin Sans"/>
                        <a:sym typeface="Josefin Sans"/>
                      </a:endParaRPr>
                    </a:p>
                    <a:p>
                      <a:pPr marL="609600" marR="0" lvl="0" indent="-457200" algn="l" rtl="0">
                        <a:lnSpc>
                          <a:spcPct val="110000"/>
                        </a:lnSpc>
                        <a:spcBef>
                          <a:spcPts val="130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Provides professional development in evidence-based literacy instruction to teachers, reading specialists and principals</a:t>
                      </a:r>
                      <a:endParaRPr sz="2400" u="none" strike="noStrike" cap="none" dirty="0">
                        <a:solidFill>
                          <a:schemeClr val="dk1"/>
                        </a:solidFill>
                        <a:latin typeface="Josefin Sans"/>
                        <a:ea typeface="Josefin Sans"/>
                        <a:cs typeface="Josefin Sans"/>
                        <a:sym typeface="Josefin Sans"/>
                      </a:endParaRPr>
                    </a:p>
                    <a:p>
                      <a:pPr marL="609600" marR="0" lvl="0" indent="-457200" algn="l" rtl="0">
                        <a:lnSpc>
                          <a:spcPct val="110000"/>
                        </a:lnSpc>
                        <a:spcBef>
                          <a:spcPts val="1300"/>
                        </a:spcBef>
                        <a:spcAft>
                          <a:spcPts val="0"/>
                        </a:spcAft>
                        <a:buClr>
                          <a:schemeClr val="dk1"/>
                        </a:buClr>
                        <a:buSzPts val="2400"/>
                        <a:buFont typeface="Josefin Sans"/>
                        <a:buChar char="✓"/>
                      </a:pPr>
                      <a:r>
                        <a:rPr lang="en-US" sz="2400" u="none" strike="noStrike" cap="none" dirty="0">
                          <a:solidFill>
                            <a:schemeClr val="dk1"/>
                          </a:solidFill>
                          <a:latin typeface="Josefin Sans"/>
                          <a:ea typeface="Josefin Sans"/>
                          <a:cs typeface="Josefin Sans"/>
                          <a:sym typeface="Josefin Sans"/>
                        </a:rPr>
                        <a:t>Receives coaching and support from regional literacy coaches</a:t>
                      </a:r>
                      <a:endParaRPr sz="2400" u="none" strike="noStrike" cap="none" dirty="0">
                        <a:solidFill>
                          <a:schemeClr val="dk1"/>
                        </a:solidFill>
                        <a:latin typeface="Josefin Sans"/>
                        <a:ea typeface="Josefin Sans"/>
                        <a:cs typeface="Josefin Sans"/>
                        <a:sym typeface="Josefin Sans"/>
                      </a:endParaRPr>
                    </a:p>
                  </a:txBody>
                  <a:tcPr marL="60975" marR="60975" marT="60975" marB="609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18" name="Google Shape;618;g15aae862ef4_7_211" descr="schoolhouse"/>
          <p:cNvPicPr preferRelativeResize="0"/>
          <p:nvPr/>
        </p:nvPicPr>
        <p:blipFill rotWithShape="1">
          <a:blip r:embed="rId4">
            <a:alphaModFix/>
          </a:blip>
          <a:srcRect/>
          <a:stretch/>
        </p:blipFill>
        <p:spPr>
          <a:xfrm>
            <a:off x="774967" y="3010849"/>
            <a:ext cx="1585800" cy="1217667"/>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15aae862ef4_7_219" descr="Family"/>
          <p:cNvSpPr txBox="1">
            <a:spLocks noGrp="1"/>
          </p:cNvSpPr>
          <p:nvPr>
            <p:ph type="body" idx="1"/>
          </p:nvPr>
        </p:nvSpPr>
        <p:spPr>
          <a:xfrm>
            <a:off x="598167" y="1365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endParaRPr sz="1900" b="0">
              <a:solidFill>
                <a:schemeClr val="dk1"/>
              </a:solidFill>
            </a:endParaRPr>
          </a:p>
          <a:p>
            <a:pPr marL="0" lvl="0" indent="0" algn="l" rtl="0">
              <a:lnSpc>
                <a:spcPct val="115000"/>
              </a:lnSpc>
              <a:spcBef>
                <a:spcPts val="0"/>
              </a:spcBef>
              <a:spcAft>
                <a:spcPts val="2100"/>
              </a:spcAft>
              <a:buSzPts val="2100"/>
              <a:buNone/>
            </a:pPr>
            <a:endParaRPr sz="1900">
              <a:solidFill>
                <a:srgbClr val="1D7E74"/>
              </a:solidFill>
            </a:endParaRPr>
          </a:p>
        </p:txBody>
      </p:sp>
      <p:sp>
        <p:nvSpPr>
          <p:cNvPr id="624" name="Google Shape;624;g15aae862ef4_7_219"/>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Every Family of a K-3 Student…</a:t>
            </a:r>
            <a:endParaRPr/>
          </a:p>
        </p:txBody>
      </p:sp>
      <p:pic>
        <p:nvPicPr>
          <p:cNvPr id="625" name="Google Shape;625;g15aae862ef4_7_219"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graphicFrame>
        <p:nvGraphicFramePr>
          <p:cNvPr id="626" name="Google Shape;626;g15aae862ef4_7_219" descr="Has access to free online evidence-based literacy instruction resources to support their child’s literacy development at home &#10;Can participate in the development of their child’s student reading plan, if they do not meet literacy benchmarks&#10;"/>
          <p:cNvGraphicFramePr/>
          <p:nvPr>
            <p:extLst>
              <p:ext uri="{D42A27DB-BD31-4B8C-83A1-F6EECF244321}">
                <p14:modId xmlns:p14="http://schemas.microsoft.com/office/powerpoint/2010/main" val="2654864980"/>
              </p:ext>
            </p:extLst>
          </p:nvPr>
        </p:nvGraphicFramePr>
        <p:xfrm>
          <a:off x="571767" y="1837867"/>
          <a:ext cx="10870875" cy="3002818"/>
        </p:xfrm>
        <a:graphic>
          <a:graphicData uri="http://schemas.openxmlformats.org/drawingml/2006/table">
            <a:tbl>
              <a:tblPr firstRow="1">
                <a:noFill/>
                <a:tableStyleId>{BD344EC7-C7DA-4B1E-8D5D-69268CCF632F}</a:tableStyleId>
              </a:tblPr>
              <a:tblGrid>
                <a:gridCol w="1732150">
                  <a:extLst>
                    <a:ext uri="{9D8B030D-6E8A-4147-A177-3AD203B41FA5}">
                      <a16:colId xmlns:a16="http://schemas.microsoft.com/office/drawing/2014/main" val="20000"/>
                    </a:ext>
                  </a:extLst>
                </a:gridCol>
                <a:gridCol w="9138725">
                  <a:extLst>
                    <a:ext uri="{9D8B030D-6E8A-4147-A177-3AD203B41FA5}">
                      <a16:colId xmlns:a16="http://schemas.microsoft.com/office/drawing/2014/main" val="20001"/>
                    </a:ext>
                  </a:extLst>
                </a:gridCol>
              </a:tblGrid>
              <a:tr h="338650">
                <a:tc>
                  <a:txBody>
                    <a:bodyPr/>
                    <a:lstStyle/>
                    <a:p>
                      <a:pPr marL="0" marR="0" lvl="0" indent="0" algn="l" rtl="0">
                        <a:lnSpc>
                          <a:spcPct val="100000"/>
                        </a:lnSpc>
                        <a:spcBef>
                          <a:spcPts val="0"/>
                        </a:spcBef>
                        <a:spcAft>
                          <a:spcPts val="0"/>
                        </a:spcAft>
                        <a:buClr>
                          <a:srgbClr val="000000"/>
                        </a:buClr>
                        <a:buSzPts val="2100"/>
                        <a:buFont typeface="Arial"/>
                        <a:buNone/>
                      </a:pPr>
                      <a:endParaRPr sz="2100" u="none" strike="noStrike" cap="none">
                        <a:latin typeface="Trebuchet MS"/>
                        <a:ea typeface="Trebuchet MS"/>
                        <a:cs typeface="Trebuchet MS"/>
                        <a:sym typeface="Trebuchet MS"/>
                      </a:endParaRPr>
                    </a:p>
                  </a:txBody>
                  <a:tcPr marL="84675" marR="84675" marT="84675" marB="846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tc>
                  <a:txBody>
                    <a:bodyPr/>
                    <a:lstStyle/>
                    <a:p>
                      <a:pPr marL="609600" marR="0" lvl="0" indent="-476250" algn="l" rtl="0">
                        <a:lnSpc>
                          <a:spcPct val="110000"/>
                        </a:lnSpc>
                        <a:spcBef>
                          <a:spcPts val="0"/>
                        </a:spcBef>
                        <a:spcAft>
                          <a:spcPts val="0"/>
                        </a:spcAft>
                        <a:buClr>
                          <a:srgbClr val="000000"/>
                        </a:buClr>
                        <a:buSzPts val="2700"/>
                        <a:buFont typeface="Josefin Sans"/>
                        <a:buChar char="✓"/>
                      </a:pPr>
                      <a:r>
                        <a:rPr lang="en-US" sz="2700" u="none" strike="noStrike" cap="none" dirty="0">
                          <a:latin typeface="Josefin Sans"/>
                          <a:ea typeface="Josefin Sans"/>
                          <a:cs typeface="Josefin Sans"/>
                          <a:sym typeface="Josefin Sans"/>
                        </a:rPr>
                        <a:t>Has access to free online evidence-based literacy instruction resources to support their child’s literacy development at home </a:t>
                      </a:r>
                      <a:endParaRPr sz="2700" u="none" strike="noStrike" cap="none" dirty="0">
                        <a:latin typeface="Josefin Sans"/>
                        <a:ea typeface="Josefin Sans"/>
                        <a:cs typeface="Josefin Sans"/>
                        <a:sym typeface="Josefin Sans"/>
                      </a:endParaRPr>
                    </a:p>
                    <a:p>
                      <a:pPr marL="609600" marR="0" lvl="0" indent="-476250" algn="l" rtl="0">
                        <a:lnSpc>
                          <a:spcPct val="110000"/>
                        </a:lnSpc>
                        <a:spcBef>
                          <a:spcPts val="1300"/>
                        </a:spcBef>
                        <a:spcAft>
                          <a:spcPts val="0"/>
                        </a:spcAft>
                        <a:buClr>
                          <a:srgbClr val="000000"/>
                        </a:buClr>
                        <a:buSzPts val="2700"/>
                        <a:buFont typeface="Josefin Sans"/>
                        <a:buChar char="✓"/>
                      </a:pPr>
                      <a:r>
                        <a:rPr lang="en-US" sz="2700" u="none" strike="noStrike" cap="none" dirty="0">
                          <a:latin typeface="Josefin Sans"/>
                          <a:ea typeface="Josefin Sans"/>
                          <a:cs typeface="Josefin Sans"/>
                          <a:sym typeface="Josefin Sans"/>
                        </a:rPr>
                        <a:t>Can participate in the development of their child’s student reading plan, if they do not meet literacy benchmarks</a:t>
                      </a:r>
                      <a:endParaRPr sz="2700" u="none" strike="noStrike" cap="none" dirty="0">
                        <a:latin typeface="Josefin Sans"/>
                        <a:ea typeface="Josefin Sans"/>
                        <a:cs typeface="Josefin Sans"/>
                        <a:sym typeface="Josefin Sans"/>
                      </a:endParaRPr>
                    </a:p>
                  </a:txBody>
                  <a:tcPr marL="60975" marR="60975" marT="60975" marB="609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27" name="Google Shape;627;g15aae862ef4_7_219" descr="family clip art"/>
          <p:cNvPicPr preferRelativeResize="0"/>
          <p:nvPr/>
        </p:nvPicPr>
        <p:blipFill rotWithShape="1">
          <a:blip r:embed="rId4">
            <a:alphaModFix/>
          </a:blip>
          <a:srcRect/>
          <a:stretch/>
        </p:blipFill>
        <p:spPr>
          <a:xfrm>
            <a:off x="598327" y="2760523"/>
            <a:ext cx="1445567" cy="147701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15aae862ef4_7_227" descr="Requires aspiring teachers and reading specialists to complete coursework in and demonstrate a mastery of evidence-based literacy instruction&#10;"/>
          <p:cNvSpPr txBox="1">
            <a:spLocks noGrp="1"/>
          </p:cNvSpPr>
          <p:nvPr>
            <p:ph type="body" idx="1"/>
          </p:nvPr>
        </p:nvSpPr>
        <p:spPr>
          <a:xfrm>
            <a:off x="598167" y="1365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2100"/>
              <a:buNone/>
            </a:pPr>
            <a:endParaRPr sz="1900" b="0">
              <a:solidFill>
                <a:schemeClr val="dk1"/>
              </a:solidFill>
            </a:endParaRPr>
          </a:p>
          <a:p>
            <a:pPr marL="0" lvl="0" indent="0" algn="l" rtl="0">
              <a:lnSpc>
                <a:spcPct val="115000"/>
              </a:lnSpc>
              <a:spcBef>
                <a:spcPts val="0"/>
              </a:spcBef>
              <a:spcAft>
                <a:spcPts val="2100"/>
              </a:spcAft>
              <a:buSzPts val="2100"/>
              <a:buNone/>
            </a:pPr>
            <a:endParaRPr sz="1900">
              <a:solidFill>
                <a:srgbClr val="1D7E74"/>
              </a:solidFill>
            </a:endParaRPr>
          </a:p>
        </p:txBody>
      </p:sp>
      <p:sp>
        <p:nvSpPr>
          <p:cNvPr id="633" name="Google Shape;633;g15aae862ef4_7_227"/>
          <p:cNvSpPr txBox="1">
            <a:spLocks noGrp="1"/>
          </p:cNvSpPr>
          <p:nvPr>
            <p:ph type="title"/>
          </p:nvPr>
        </p:nvSpPr>
        <p:spPr>
          <a:xfrm>
            <a:off x="598333" y="5545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Every K-3 Educator Preparation Program …</a:t>
            </a:r>
            <a:endParaRPr/>
          </a:p>
        </p:txBody>
      </p:sp>
      <p:pic>
        <p:nvPicPr>
          <p:cNvPr id="634" name="Google Shape;634;g15aae862ef4_7_227" descr="VDOE logo"/>
          <p:cNvPicPr preferRelativeResize="0"/>
          <p:nvPr/>
        </p:nvPicPr>
        <p:blipFill rotWithShape="1">
          <a:blip r:embed="rId3">
            <a:alphaModFix/>
          </a:blip>
          <a:srcRect/>
          <a:stretch/>
        </p:blipFill>
        <p:spPr>
          <a:xfrm>
            <a:off x="9246523" y="5903433"/>
            <a:ext cx="2712444" cy="904133"/>
          </a:xfrm>
          <a:prstGeom prst="rect">
            <a:avLst/>
          </a:prstGeom>
          <a:noFill/>
          <a:ln>
            <a:noFill/>
          </a:ln>
        </p:spPr>
      </p:pic>
      <p:graphicFrame>
        <p:nvGraphicFramePr>
          <p:cNvPr id="635" name="Google Shape;635;g15aae862ef4_7_227" descr="Requires aspiring teachers and reading specialists to complete coursework in and demonstrate a mastery of evidence-based literacy instruction&#10;"/>
          <p:cNvGraphicFramePr/>
          <p:nvPr>
            <p:extLst>
              <p:ext uri="{D42A27DB-BD31-4B8C-83A1-F6EECF244321}">
                <p14:modId xmlns:p14="http://schemas.microsoft.com/office/powerpoint/2010/main" val="3388600743"/>
              </p:ext>
            </p:extLst>
          </p:nvPr>
        </p:nvGraphicFramePr>
        <p:xfrm>
          <a:off x="571767" y="1837867"/>
          <a:ext cx="10870875" cy="3736800"/>
        </p:xfrm>
        <a:graphic>
          <a:graphicData uri="http://schemas.openxmlformats.org/drawingml/2006/table">
            <a:tbl>
              <a:tblPr firstRow="1">
                <a:noFill/>
                <a:tableStyleId>{BD344EC7-C7DA-4B1E-8D5D-69268CCF632F}</a:tableStyleId>
              </a:tblPr>
              <a:tblGrid>
                <a:gridCol w="1732150">
                  <a:extLst>
                    <a:ext uri="{9D8B030D-6E8A-4147-A177-3AD203B41FA5}">
                      <a16:colId xmlns:a16="http://schemas.microsoft.com/office/drawing/2014/main" val="20000"/>
                    </a:ext>
                  </a:extLst>
                </a:gridCol>
                <a:gridCol w="9138725">
                  <a:extLst>
                    <a:ext uri="{9D8B030D-6E8A-4147-A177-3AD203B41FA5}">
                      <a16:colId xmlns:a16="http://schemas.microsoft.com/office/drawing/2014/main" val="20001"/>
                    </a:ext>
                  </a:extLst>
                </a:gridCol>
              </a:tblGrid>
              <a:tr h="3736800">
                <a:tc>
                  <a:txBody>
                    <a:bodyPr/>
                    <a:lstStyle/>
                    <a:p>
                      <a:pPr marL="0" marR="0" lvl="0" indent="0" algn="l" rtl="0">
                        <a:lnSpc>
                          <a:spcPct val="100000"/>
                        </a:lnSpc>
                        <a:spcBef>
                          <a:spcPts val="0"/>
                        </a:spcBef>
                        <a:spcAft>
                          <a:spcPts val="0"/>
                        </a:spcAft>
                        <a:buClr>
                          <a:srgbClr val="000000"/>
                        </a:buClr>
                        <a:buSzPts val="2100"/>
                        <a:buFont typeface="Arial"/>
                        <a:buNone/>
                      </a:pPr>
                      <a:endParaRPr sz="2100" u="none" strike="noStrike" cap="none">
                        <a:latin typeface="Trebuchet MS"/>
                        <a:ea typeface="Trebuchet MS"/>
                        <a:cs typeface="Trebuchet MS"/>
                        <a:sym typeface="Trebuchet MS"/>
                      </a:endParaRPr>
                    </a:p>
                  </a:txBody>
                  <a:tcPr marL="84675" marR="84675" marT="84675" marB="846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tc>
                  <a:txBody>
                    <a:bodyPr/>
                    <a:lstStyle/>
                    <a:p>
                      <a:pPr marL="609600" marR="0" lvl="0" indent="-476250" algn="l" rtl="0">
                        <a:lnSpc>
                          <a:spcPct val="110000"/>
                        </a:lnSpc>
                        <a:spcBef>
                          <a:spcPts val="0"/>
                        </a:spcBef>
                        <a:spcAft>
                          <a:spcPts val="0"/>
                        </a:spcAft>
                        <a:buClr>
                          <a:schemeClr val="dk1"/>
                        </a:buClr>
                        <a:buSzPts val="2700"/>
                        <a:buFont typeface="Josefin Sans"/>
                        <a:buChar char="✓"/>
                      </a:pPr>
                      <a:r>
                        <a:rPr lang="en-US" sz="2700" u="none" strike="noStrike" cap="none" dirty="0">
                          <a:solidFill>
                            <a:schemeClr val="dk1"/>
                          </a:solidFill>
                          <a:latin typeface="Josefin Sans"/>
                          <a:ea typeface="Josefin Sans"/>
                          <a:cs typeface="Josefin Sans"/>
                          <a:sym typeface="Josefin Sans"/>
                        </a:rPr>
                        <a:t>Requires aspiring teachers and reading specialists to complete coursework in and demonstrate a mastery of evidence-based literacy instruction</a:t>
                      </a:r>
                      <a:endParaRPr sz="2700" u="none" strike="noStrike" cap="none" dirty="0">
                        <a:latin typeface="Josefin Sans"/>
                        <a:ea typeface="Josefin Sans"/>
                        <a:cs typeface="Josefin Sans"/>
                        <a:sym typeface="Josefin Sans"/>
                      </a:endParaRPr>
                    </a:p>
                  </a:txBody>
                  <a:tcPr marL="60975" marR="60975" marT="60975" marB="60975">
                    <a:lnL w="38100" cap="flat" cmpd="sng">
                      <a:solidFill>
                        <a:srgbClr val="FFFFFF">
                          <a:alpha val="0"/>
                        </a:srgbClr>
                      </a:solidFill>
                      <a:prstDash val="solid"/>
                      <a:round/>
                      <a:headEnd type="none" w="sm" len="sm"/>
                      <a:tailEnd type="none" w="sm" len="sm"/>
                    </a:lnL>
                    <a:lnR w="38100" cap="flat" cmpd="sng">
                      <a:solidFill>
                        <a:srgbClr val="FFFFFF">
                          <a:alpha val="0"/>
                        </a:srgbClr>
                      </a:solidFill>
                      <a:prstDash val="solid"/>
                      <a:round/>
                      <a:headEnd type="none" w="sm" len="sm"/>
                      <a:tailEnd type="none" w="sm" len="sm"/>
                    </a:lnR>
                    <a:lnT w="38100" cap="flat" cmpd="sng">
                      <a:solidFill>
                        <a:srgbClr val="FFFFFF">
                          <a:alpha val="0"/>
                        </a:srgbClr>
                      </a:solidFill>
                      <a:prstDash val="solid"/>
                      <a:round/>
                      <a:headEnd type="none" w="sm" len="sm"/>
                      <a:tailEnd type="none" w="sm" len="sm"/>
                    </a:lnT>
                    <a:lnB w="381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36" name="Google Shape;636;g15aae862ef4_7_227" descr="Graduation cap clip art"/>
          <p:cNvPicPr preferRelativeResize="0"/>
          <p:nvPr/>
        </p:nvPicPr>
        <p:blipFill rotWithShape="1">
          <a:blip r:embed="rId4">
            <a:alphaModFix/>
          </a:blip>
          <a:srcRect l="7956" r="15389"/>
          <a:stretch/>
        </p:blipFill>
        <p:spPr>
          <a:xfrm>
            <a:off x="571767" y="2860667"/>
            <a:ext cx="1585067" cy="1440967"/>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15df747aac0_1_487"/>
          <p:cNvSpPr txBox="1">
            <a:spLocks noGrp="1"/>
          </p:cNvSpPr>
          <p:nvPr>
            <p:ph type="body" idx="1"/>
          </p:nvPr>
        </p:nvSpPr>
        <p:spPr>
          <a:xfrm>
            <a:off x="598167" y="1467033"/>
            <a:ext cx="1136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49" name="Google Shape;449;g15df747aac0_1_487"/>
          <p:cNvSpPr txBox="1">
            <a:spLocks noGrp="1"/>
          </p:cNvSpPr>
          <p:nvPr>
            <p:ph type="title"/>
          </p:nvPr>
        </p:nvSpPr>
        <p:spPr>
          <a:xfrm>
            <a:off x="598333" y="5545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solidFill>
                  <a:schemeClr val="dk1"/>
                </a:solidFill>
                <a:latin typeface="Times New Roman"/>
                <a:ea typeface="Times New Roman"/>
                <a:cs typeface="Times New Roman"/>
                <a:sym typeface="Times New Roman"/>
              </a:rPr>
              <a:t>Visit the </a:t>
            </a:r>
            <a:r>
              <a:rPr lang="en-US" u="sng">
                <a:solidFill>
                  <a:schemeClr val="hlink"/>
                </a:solidFill>
                <a:latin typeface="Times New Roman"/>
                <a:ea typeface="Times New Roman"/>
                <a:cs typeface="Times New Roman"/>
                <a:sym typeface="Times New Roman"/>
                <a:hlinkClick r:id="rId3"/>
              </a:rPr>
              <a:t>VDOE VLA Webpage</a:t>
            </a:r>
            <a:r>
              <a:rPr lang="en-U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p:txBody>
      </p:sp>
      <p:pic>
        <p:nvPicPr>
          <p:cNvPr id="450" name="Google Shape;450;g15df747aac0_1_487" descr="screenshot of VLA webpage"/>
          <p:cNvPicPr preferRelativeResize="0"/>
          <p:nvPr/>
        </p:nvPicPr>
        <p:blipFill>
          <a:blip r:embed="rId4">
            <a:alphaModFix/>
          </a:blip>
          <a:stretch>
            <a:fillRect/>
          </a:stretch>
        </p:blipFill>
        <p:spPr>
          <a:xfrm>
            <a:off x="598324" y="1467025"/>
            <a:ext cx="10912648" cy="5227699"/>
          </a:xfrm>
          <a:prstGeom prst="rect">
            <a:avLst/>
          </a:prstGeom>
          <a:noFill/>
          <a:ln>
            <a:noFill/>
          </a:ln>
        </p:spPr>
      </p:pic>
    </p:spTree>
    <p:extLst>
      <p:ext uri="{BB962C8B-B14F-4D97-AF65-F5344CB8AC3E}">
        <p14:creationId xmlns:p14="http://schemas.microsoft.com/office/powerpoint/2010/main" val="3048159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Agenda</a:t>
            </a:r>
            <a:endParaRPr/>
          </a:p>
        </p:txBody>
      </p:sp>
      <p:sp>
        <p:nvSpPr>
          <p:cNvPr id="480" name="Google Shape;480;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Char char="•"/>
            </a:pPr>
            <a:r>
              <a:rPr lang="en-US"/>
              <a:t>Overview of 3-5 and 6-8 Virtual Sessions</a:t>
            </a:r>
            <a:endParaRPr/>
          </a:p>
          <a:p>
            <a:pPr marL="457200" lvl="0" indent="-406400" algn="l" rtl="0">
              <a:lnSpc>
                <a:spcPct val="90000"/>
              </a:lnSpc>
              <a:spcBef>
                <a:spcPts val="0"/>
              </a:spcBef>
              <a:spcAft>
                <a:spcPts val="0"/>
              </a:spcAft>
              <a:buSzPts val="2800"/>
              <a:buChar char="•"/>
            </a:pPr>
            <a:r>
              <a:rPr lang="en-US"/>
              <a:t>Assessment Results Over Time</a:t>
            </a:r>
            <a:endParaRPr/>
          </a:p>
          <a:p>
            <a:pPr marL="457200" lvl="0" indent="-406400" algn="l" rtl="0">
              <a:lnSpc>
                <a:spcPct val="90000"/>
              </a:lnSpc>
              <a:spcBef>
                <a:spcPts val="0"/>
              </a:spcBef>
              <a:spcAft>
                <a:spcPts val="0"/>
              </a:spcAft>
              <a:buSzPts val="2800"/>
              <a:buChar char="•"/>
            </a:pPr>
            <a:r>
              <a:rPr lang="en-US"/>
              <a:t>Overview of the Virginia Literacy Act (VLA)</a:t>
            </a:r>
            <a:endParaRPr/>
          </a:p>
          <a:p>
            <a:pPr marL="457200" lvl="0" indent="-406400" algn="l" rtl="0">
              <a:lnSpc>
                <a:spcPct val="90000"/>
              </a:lnSpc>
              <a:spcBef>
                <a:spcPts val="0"/>
              </a:spcBef>
              <a:spcAft>
                <a:spcPts val="0"/>
              </a:spcAft>
              <a:buSzPts val="2800"/>
              <a:buChar char="•"/>
            </a:pPr>
            <a:r>
              <a:rPr lang="en-US"/>
              <a:t>Essential Components of Literacy</a:t>
            </a:r>
            <a:endParaRPr/>
          </a:p>
          <a:p>
            <a:pPr marL="457200" lvl="0" indent="-406400" algn="l" rtl="0">
              <a:lnSpc>
                <a:spcPct val="90000"/>
              </a:lnSpc>
              <a:spcBef>
                <a:spcPts val="0"/>
              </a:spcBef>
              <a:spcAft>
                <a:spcPts val="0"/>
              </a:spcAft>
              <a:buClr>
                <a:schemeClr val="dk1"/>
              </a:buClr>
              <a:buSzPts val="2800"/>
              <a:buChar char="•"/>
            </a:pPr>
            <a:r>
              <a:rPr lang="en-US" sz="2800">
                <a:solidFill>
                  <a:schemeClr val="dk1"/>
                </a:solidFill>
              </a:rPr>
              <a:t>The Science of Reading</a:t>
            </a:r>
            <a:endParaRPr sz="2800">
              <a:solidFill>
                <a:schemeClr val="dk1"/>
              </a:solidFill>
            </a:endParaRPr>
          </a:p>
          <a:p>
            <a:pPr marL="457200" lvl="0" indent="-406400" algn="l" rtl="0">
              <a:lnSpc>
                <a:spcPct val="90000"/>
              </a:lnSpc>
              <a:spcBef>
                <a:spcPts val="0"/>
              </a:spcBef>
              <a:spcAft>
                <a:spcPts val="0"/>
              </a:spcAft>
              <a:buSzPts val="2800"/>
              <a:buChar char="•"/>
            </a:pPr>
            <a:r>
              <a:rPr lang="en-US"/>
              <a:t>Evidence-Based Practices and Strategies for Literacy Instruction</a:t>
            </a:r>
            <a:endParaRPr/>
          </a:p>
          <a:p>
            <a:pPr marL="457200" lvl="0" indent="-406400" algn="l" rtl="0">
              <a:lnSpc>
                <a:spcPct val="90000"/>
              </a:lnSpc>
              <a:spcBef>
                <a:spcPts val="0"/>
              </a:spcBef>
              <a:spcAft>
                <a:spcPts val="0"/>
              </a:spcAft>
              <a:buSzPts val="2800"/>
              <a:buChar char="•"/>
            </a:pPr>
            <a:r>
              <a:rPr lang="en-US"/>
              <a:t>How Do We Get Students to Work in Grade-Level Material?</a:t>
            </a:r>
            <a:endParaRPr/>
          </a:p>
          <a:p>
            <a:pPr marL="457200" lvl="0" indent="-406400" algn="l" rtl="0">
              <a:lnSpc>
                <a:spcPct val="90000"/>
              </a:lnSpc>
              <a:spcBef>
                <a:spcPts val="0"/>
              </a:spcBef>
              <a:spcAft>
                <a:spcPts val="0"/>
              </a:spcAft>
              <a:buSzPts val="2800"/>
              <a:buChar char="•"/>
            </a:pPr>
            <a:r>
              <a:rPr lang="en-US"/>
              <a:t>Upcoming Opportunities</a:t>
            </a:r>
            <a:endParaRPr/>
          </a:p>
          <a:p>
            <a:pPr marL="457200" lvl="0" indent="-406400" algn="l" rtl="0">
              <a:lnSpc>
                <a:spcPct val="90000"/>
              </a:lnSpc>
              <a:spcBef>
                <a:spcPts val="0"/>
              </a:spcBef>
              <a:spcAft>
                <a:spcPts val="0"/>
              </a:spcAft>
              <a:buSzPts val="2800"/>
              <a:buChar char="•"/>
            </a:pPr>
            <a:r>
              <a:rPr lang="en-US"/>
              <a:t>VDOE Resources</a:t>
            </a:r>
            <a:endParaRPr/>
          </a:p>
          <a:p>
            <a:pPr marL="0" lvl="0" indent="0" algn="l" rtl="0">
              <a:lnSpc>
                <a:spcPct val="90000"/>
              </a:lnSpc>
              <a:spcBef>
                <a:spcPts val="0"/>
              </a:spcBef>
              <a:spcAft>
                <a:spcPts val="0"/>
              </a:spcAft>
              <a:buSzPts val="2800"/>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15df747aac0_7_0"/>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Working Together to Improve Literacy</a:t>
            </a:r>
            <a:endParaRPr/>
          </a:p>
        </p:txBody>
      </p:sp>
      <p:pic>
        <p:nvPicPr>
          <p:cNvPr id="457" name="Google Shape;457;g15df747aac0_7_0" descr="Screenshot of Standards of Learning Coverpage&#10;https://doe.virginia.gov/testing/sol/standards_docs/english/2017/stds-all-english-2017.docx"/>
          <p:cNvPicPr preferRelativeResize="0"/>
          <p:nvPr/>
        </p:nvPicPr>
        <p:blipFill>
          <a:blip r:embed="rId3">
            <a:alphaModFix/>
          </a:blip>
          <a:stretch>
            <a:fillRect/>
          </a:stretch>
        </p:blipFill>
        <p:spPr>
          <a:xfrm>
            <a:off x="214950" y="2005575"/>
            <a:ext cx="3374749" cy="4351199"/>
          </a:xfrm>
          <a:prstGeom prst="rect">
            <a:avLst/>
          </a:prstGeom>
          <a:noFill/>
          <a:ln w="76200" cap="flat" cmpd="sng">
            <a:solidFill>
              <a:schemeClr val="dk2"/>
            </a:solidFill>
            <a:prstDash val="solid"/>
            <a:round/>
            <a:headEnd type="none" w="sm" len="sm"/>
            <a:tailEnd type="none" w="sm" len="sm"/>
          </a:ln>
        </p:spPr>
      </p:pic>
      <p:pic>
        <p:nvPicPr>
          <p:cNvPr id="458" name="Google Shape;458;g15df747aac0_7_0" descr="Superintendent's Memo 186-22"/>
          <p:cNvPicPr preferRelativeResize="0"/>
          <p:nvPr/>
        </p:nvPicPr>
        <p:blipFill>
          <a:blip r:embed="rId4">
            <a:alphaModFix/>
          </a:blip>
          <a:stretch>
            <a:fillRect/>
          </a:stretch>
        </p:blipFill>
        <p:spPr>
          <a:xfrm>
            <a:off x="3858900" y="2005575"/>
            <a:ext cx="3836005" cy="4351200"/>
          </a:xfrm>
          <a:prstGeom prst="rect">
            <a:avLst/>
          </a:prstGeom>
          <a:noFill/>
          <a:ln w="76200" cap="flat" cmpd="sng">
            <a:solidFill>
              <a:schemeClr val="dk2"/>
            </a:solidFill>
            <a:prstDash val="solid"/>
            <a:round/>
            <a:headEnd type="none" w="sm" len="sm"/>
            <a:tailEnd type="none" w="sm" len="sm"/>
          </a:ln>
        </p:spPr>
      </p:pic>
      <p:pic>
        <p:nvPicPr>
          <p:cNvPr id="459" name="Google Shape;459;g15df747aac0_7_0" descr="Screenshot of Virginia SOL &amp; Curriculum Framework cover page"/>
          <p:cNvPicPr preferRelativeResize="0"/>
          <p:nvPr/>
        </p:nvPicPr>
        <p:blipFill rotWithShape="1">
          <a:blip r:embed="rId5">
            <a:alphaModFix/>
          </a:blip>
          <a:srcRect/>
          <a:stretch/>
        </p:blipFill>
        <p:spPr>
          <a:xfrm>
            <a:off x="7964100" y="1954063"/>
            <a:ext cx="3836001" cy="4454225"/>
          </a:xfrm>
          <a:prstGeom prst="rect">
            <a:avLst/>
          </a:prstGeom>
          <a:noFill/>
          <a:ln w="381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3850914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53667b6a26_0_18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5000"/>
              <a:buNone/>
            </a:pPr>
            <a:r>
              <a:rPr lang="en-US"/>
              <a:t>Essential Components of Literacy</a:t>
            </a:r>
            <a:endParaRPr/>
          </a:p>
        </p:txBody>
      </p:sp>
      <p:sp>
        <p:nvSpPr>
          <p:cNvPr id="669" name="Google Shape;669;g153667b6a26_0_18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153667b6a26_0_318"/>
          <p:cNvSpPr txBox="1">
            <a:spLocks noGrp="1"/>
          </p:cNvSpPr>
          <p:nvPr>
            <p:ph type="title"/>
          </p:nvPr>
        </p:nvSpPr>
        <p:spPr>
          <a:xfrm>
            <a:off x="277600" y="32774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Essential Components of Literacy</a:t>
            </a:r>
            <a:endParaRPr/>
          </a:p>
        </p:txBody>
      </p:sp>
      <p:sp>
        <p:nvSpPr>
          <p:cNvPr id="676" name="Google Shape;676;g153667b6a26_0_318"/>
          <p:cNvSpPr txBox="1">
            <a:spLocks noGrp="1"/>
          </p:cNvSpPr>
          <p:nvPr>
            <p:ph type="body" idx="1"/>
          </p:nvPr>
        </p:nvSpPr>
        <p:spPr>
          <a:xfrm>
            <a:off x="468450" y="1480275"/>
            <a:ext cx="11167800" cy="5040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sz="3400"/>
              <a:t>Text comprehension is influenced by readers’ ability to apply the essential components of reading: phonemic awareness, phonics knowledge, fluency, and understanding of word meanings or vocabulary. </a:t>
            </a:r>
            <a:endParaRPr sz="3400"/>
          </a:p>
          <a:p>
            <a:pPr marL="0" lvl="0" indent="0" algn="l" rtl="0">
              <a:lnSpc>
                <a:spcPct val="90000"/>
              </a:lnSpc>
              <a:spcBef>
                <a:spcPts val="1000"/>
              </a:spcBef>
              <a:spcAft>
                <a:spcPts val="0"/>
              </a:spcAft>
              <a:buSzPts val="2800"/>
              <a:buNone/>
            </a:pPr>
            <a:r>
              <a:rPr lang="en-US" sz="3400"/>
              <a:t>Without these foundational skills, comprehension will not occur. </a:t>
            </a:r>
            <a:endParaRPr sz="3400"/>
          </a:p>
          <a:p>
            <a:pPr marL="0" lvl="0" indent="0" algn="l" rtl="0">
              <a:lnSpc>
                <a:spcPct val="90000"/>
              </a:lnSpc>
              <a:spcBef>
                <a:spcPts val="1000"/>
              </a:spcBef>
              <a:spcAft>
                <a:spcPts val="0"/>
              </a:spcAft>
              <a:buSzPts val="2800"/>
              <a:buNone/>
            </a:pPr>
            <a:endParaRPr sz="1800"/>
          </a:p>
          <a:p>
            <a:pPr marL="0" lvl="0" indent="0" algn="l" rtl="0">
              <a:lnSpc>
                <a:spcPct val="90000"/>
              </a:lnSpc>
              <a:spcBef>
                <a:spcPts val="1000"/>
              </a:spcBef>
              <a:spcAft>
                <a:spcPts val="0"/>
              </a:spcAft>
              <a:buSzPts val="2800"/>
              <a:buNone/>
            </a:pPr>
            <a:endParaRPr sz="1800"/>
          </a:p>
          <a:p>
            <a:pPr marL="0" lvl="0" indent="0" algn="l" rtl="0">
              <a:lnSpc>
                <a:spcPct val="90000"/>
              </a:lnSpc>
              <a:spcBef>
                <a:spcPts val="1000"/>
              </a:spcBef>
              <a:spcAft>
                <a:spcPts val="0"/>
              </a:spcAft>
              <a:buSzPts val="2800"/>
              <a:buNone/>
            </a:pPr>
            <a:endParaRPr sz="1800"/>
          </a:p>
          <a:p>
            <a:pPr marL="0" lvl="0" indent="0" algn="l" rtl="0">
              <a:lnSpc>
                <a:spcPct val="90000"/>
              </a:lnSpc>
              <a:spcBef>
                <a:spcPts val="1000"/>
              </a:spcBef>
              <a:spcAft>
                <a:spcPts val="0"/>
              </a:spcAft>
              <a:buSzPts val="2800"/>
              <a:buNone/>
            </a:pPr>
            <a:endParaRPr sz="1800"/>
          </a:p>
          <a:p>
            <a:pPr marL="0" lvl="0" indent="0" algn="l" rtl="0">
              <a:lnSpc>
                <a:spcPct val="90000"/>
              </a:lnSpc>
              <a:spcBef>
                <a:spcPts val="1000"/>
              </a:spcBef>
              <a:spcAft>
                <a:spcPts val="0"/>
              </a:spcAft>
              <a:buSzPts val="2800"/>
              <a:buNone/>
            </a:pPr>
            <a:endParaRPr sz="1800"/>
          </a:p>
          <a:p>
            <a:pPr marL="0" lvl="0" indent="0" algn="l" rtl="0">
              <a:lnSpc>
                <a:spcPct val="90000"/>
              </a:lnSpc>
              <a:spcBef>
                <a:spcPts val="1000"/>
              </a:spcBef>
              <a:spcAft>
                <a:spcPts val="0"/>
              </a:spcAft>
              <a:buSzPts val="2800"/>
              <a:buNone/>
            </a:pPr>
            <a:r>
              <a:rPr lang="en-US" sz="1800" u="sng">
                <a:solidFill>
                  <a:schemeClr val="hlink"/>
                </a:solidFill>
                <a:hlinkClick r:id="rId3"/>
              </a:rPr>
              <a:t>READING FRAMEWORK FOR THE 2019 NATIONAL ASSESSMENT OF EDUCATIONAL PROGRESS </a:t>
            </a:r>
            <a:endParaRPr sz="18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153667b6a26_0_325"/>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Essential Components of Literacy</a:t>
            </a:r>
            <a:endParaRPr/>
          </a:p>
        </p:txBody>
      </p:sp>
      <p:sp>
        <p:nvSpPr>
          <p:cNvPr id="683" name="Google Shape;683;g153667b6a26_0_325"/>
          <p:cNvSpPr txBox="1">
            <a:spLocks noGrp="1"/>
          </p:cNvSpPr>
          <p:nvPr>
            <p:ph type="body" idx="1"/>
          </p:nvPr>
        </p:nvSpPr>
        <p:spPr>
          <a:xfrm>
            <a:off x="393500" y="1825625"/>
            <a:ext cx="11298900" cy="4918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By grade 4, when the NAEP Reading Assessment is first administered, students should have a well-developed understanding of how sounds are represented alphabetically and should have had sufficient practice in reading to achieve fluency with different kinds of texts (National Research Council 1998). </a:t>
            </a:r>
            <a:endParaRPr/>
          </a:p>
          <a:p>
            <a:pPr marL="0" lvl="0" indent="0" algn="l" rtl="0">
              <a:lnSpc>
                <a:spcPct val="90000"/>
              </a:lnSpc>
              <a:spcBef>
                <a:spcPts val="1000"/>
              </a:spcBef>
              <a:spcAft>
                <a:spcPts val="0"/>
              </a:spcAft>
              <a:buSzPts val="2800"/>
              <a:buNone/>
            </a:pPr>
            <a:r>
              <a:rPr lang="en-US"/>
              <a:t>Because NAEP tests at grades 4, 8, and 12, the assessment focuses on students’ reading comprehension, not their foundational skills related to alphabetic knowledge.1</a:t>
            </a:r>
            <a:endParaRPr/>
          </a:p>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r>
              <a:rPr lang="en-US" sz="1800" u="sng">
                <a:solidFill>
                  <a:schemeClr val="hlink"/>
                </a:solidFill>
                <a:hlinkClick r:id="rId3"/>
              </a:rPr>
              <a:t>READING FRAMEWORK FOR THE 2019 NATIONAL ASSESSMENT OF EDUCATIONAL PROGRESS </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153667b6a26_0_57"/>
          <p:cNvSpPr txBox="1">
            <a:spLocks noGrp="1"/>
          </p:cNvSpPr>
          <p:nvPr>
            <p:ph type="title"/>
          </p:nvPr>
        </p:nvSpPr>
        <p:spPr>
          <a:xfrm>
            <a:off x="0" y="0"/>
            <a:ext cx="12192000" cy="1125600"/>
          </a:xfrm>
          <a:prstGeom prst="rect">
            <a:avLst/>
          </a:prstGeom>
          <a:solidFill>
            <a:schemeClr val="lt1"/>
          </a:solid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00FF"/>
              </a:buClr>
              <a:buSzPts val="4800"/>
              <a:buFont typeface="Times New Roman"/>
              <a:buNone/>
            </a:pPr>
            <a:r>
              <a:rPr lang="en-US" sz="3300"/>
              <a:t>Comprehensive Literacy:</a:t>
            </a:r>
            <a:endParaRPr sz="3300"/>
          </a:p>
          <a:p>
            <a:pPr marL="0" lvl="0" indent="0" algn="ctr" rtl="0">
              <a:lnSpc>
                <a:spcPct val="100000"/>
              </a:lnSpc>
              <a:spcBef>
                <a:spcPts val="0"/>
              </a:spcBef>
              <a:spcAft>
                <a:spcPts val="0"/>
              </a:spcAft>
              <a:buClr>
                <a:srgbClr val="0000FF"/>
              </a:buClr>
              <a:buSzPts val="4800"/>
              <a:buFont typeface="Times New Roman"/>
              <a:buNone/>
            </a:pPr>
            <a:r>
              <a:rPr lang="en-US" sz="3200">
                <a:solidFill>
                  <a:schemeClr val="dk1"/>
                </a:solidFill>
              </a:rPr>
              <a:t>Successful English Instruction-Integrates the Strands</a:t>
            </a:r>
            <a:endParaRPr sz="3200">
              <a:solidFill>
                <a:schemeClr val="dk1"/>
              </a:solidFill>
            </a:endParaRPr>
          </a:p>
        </p:txBody>
      </p:sp>
      <p:sp>
        <p:nvSpPr>
          <p:cNvPr id="689" name="Google Shape;689;g153667b6a26_0_57"/>
          <p:cNvSpPr txBox="1">
            <a:spLocks noGrp="1"/>
          </p:cNvSpPr>
          <p:nvPr>
            <p:ph type="body" idx="1"/>
          </p:nvPr>
        </p:nvSpPr>
        <p:spPr>
          <a:xfrm>
            <a:off x="316333" y="1197200"/>
            <a:ext cx="11097300" cy="54708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2100"/>
              <a:buNone/>
            </a:pPr>
            <a:r>
              <a:rPr lang="en-US" sz="1700">
                <a:solidFill>
                  <a:schemeClr val="dk1"/>
                </a:solidFill>
                <a:latin typeface="Roboto"/>
                <a:ea typeface="Roboto"/>
                <a:cs typeface="Roboto"/>
                <a:sym typeface="Roboto"/>
              </a:rPr>
              <a:t>Vocabulary Development </a:t>
            </a:r>
            <a:endParaRPr sz="170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Specific vocabulary from authentic text</a:t>
            </a:r>
            <a:endParaRPr sz="1700" b="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Content vocabulary from math, science, and social studies</a:t>
            </a:r>
            <a:endParaRPr sz="1700" b="0">
              <a:solidFill>
                <a:schemeClr val="dk1"/>
              </a:solidFill>
              <a:latin typeface="Roboto"/>
              <a:ea typeface="Roboto"/>
              <a:cs typeface="Roboto"/>
              <a:sym typeface="Roboto"/>
            </a:endParaRPr>
          </a:p>
          <a:p>
            <a:pPr marL="0" lvl="0" indent="0" algn="l" rtl="0">
              <a:lnSpc>
                <a:spcPct val="100000"/>
              </a:lnSpc>
              <a:spcBef>
                <a:spcPts val="600"/>
              </a:spcBef>
              <a:spcAft>
                <a:spcPts val="0"/>
              </a:spcAft>
              <a:buSzPts val="2100"/>
              <a:buNone/>
            </a:pPr>
            <a:r>
              <a:rPr lang="en-US" sz="1700">
                <a:solidFill>
                  <a:schemeClr val="dk1"/>
                </a:solidFill>
                <a:latin typeface="Roboto"/>
                <a:ea typeface="Roboto"/>
                <a:cs typeface="Roboto"/>
                <a:sym typeface="Roboto"/>
              </a:rPr>
              <a:t>Reading</a:t>
            </a:r>
            <a:endParaRPr sz="170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Both fiction &amp; nonfiction text</a:t>
            </a:r>
            <a:endParaRPr sz="1700" b="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Text-rich environment with variety of text and media</a:t>
            </a:r>
            <a:endParaRPr sz="1700" b="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Student choice whenever possible</a:t>
            </a:r>
            <a:endParaRPr sz="1700" b="0">
              <a:solidFill>
                <a:schemeClr val="dk1"/>
              </a:solidFill>
              <a:latin typeface="Roboto"/>
              <a:ea typeface="Roboto"/>
              <a:cs typeface="Roboto"/>
              <a:sym typeface="Roboto"/>
            </a:endParaRPr>
          </a:p>
          <a:p>
            <a:pPr marL="0" lvl="0" indent="0" algn="l" rtl="0">
              <a:lnSpc>
                <a:spcPct val="100000"/>
              </a:lnSpc>
              <a:spcBef>
                <a:spcPts val="600"/>
              </a:spcBef>
              <a:spcAft>
                <a:spcPts val="0"/>
              </a:spcAft>
              <a:buSzPts val="2100"/>
              <a:buNone/>
            </a:pPr>
            <a:r>
              <a:rPr lang="en-US" sz="1700">
                <a:solidFill>
                  <a:schemeClr val="dk1"/>
                </a:solidFill>
                <a:latin typeface="Roboto"/>
                <a:ea typeface="Roboto"/>
                <a:cs typeface="Roboto"/>
                <a:sym typeface="Roboto"/>
              </a:rPr>
              <a:t>Writing </a:t>
            </a:r>
            <a:endParaRPr sz="1700" b="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Writing as a process for a variety of authentic purposes</a:t>
            </a:r>
            <a:endParaRPr sz="1700" b="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Regular writing conferences</a:t>
            </a:r>
            <a:endParaRPr sz="1700" b="0">
              <a:solidFill>
                <a:schemeClr val="dk1"/>
              </a:solidFill>
              <a:latin typeface="Roboto"/>
              <a:ea typeface="Roboto"/>
              <a:cs typeface="Roboto"/>
              <a:sym typeface="Roboto"/>
            </a:endParaRPr>
          </a:p>
          <a:p>
            <a:pPr marL="0" lvl="0" indent="60960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Use of Writing Portfolios</a:t>
            </a:r>
            <a:endParaRPr sz="1700" b="0">
              <a:solidFill>
                <a:schemeClr val="dk1"/>
              </a:solidFill>
              <a:latin typeface="Roboto"/>
              <a:ea typeface="Roboto"/>
              <a:cs typeface="Roboto"/>
              <a:sym typeface="Roboto"/>
            </a:endParaRPr>
          </a:p>
          <a:p>
            <a:pPr marL="0" lvl="0" indent="0" algn="l" rtl="0">
              <a:lnSpc>
                <a:spcPct val="100000"/>
              </a:lnSpc>
              <a:spcBef>
                <a:spcPts val="600"/>
              </a:spcBef>
              <a:spcAft>
                <a:spcPts val="0"/>
              </a:spcAft>
              <a:buSzPts val="2100"/>
              <a:buNone/>
            </a:pPr>
            <a:r>
              <a:rPr lang="en-US" sz="1700">
                <a:solidFill>
                  <a:schemeClr val="dk1"/>
                </a:solidFill>
                <a:latin typeface="Roboto"/>
                <a:ea typeface="Roboto"/>
                <a:cs typeface="Roboto"/>
                <a:sym typeface="Roboto"/>
              </a:rPr>
              <a:t>Research</a:t>
            </a:r>
            <a:endParaRPr sz="1700" b="0">
              <a:solidFill>
                <a:schemeClr val="dk1"/>
              </a:solidFill>
              <a:latin typeface="Roboto"/>
              <a:ea typeface="Roboto"/>
              <a:cs typeface="Roboto"/>
              <a:sym typeface="Roboto"/>
            </a:endParaRPr>
          </a:p>
          <a:p>
            <a:pPr marL="609600" lvl="0" indent="0" algn="l" rtl="0">
              <a:lnSpc>
                <a:spcPct val="100000"/>
              </a:lnSpc>
              <a:spcBef>
                <a:spcPts val="400"/>
              </a:spcBef>
              <a:spcAft>
                <a:spcPts val="0"/>
              </a:spcAft>
              <a:buSzPts val="2100"/>
              <a:buNone/>
            </a:pPr>
            <a:r>
              <a:rPr lang="en-US" sz="1700" b="0">
                <a:solidFill>
                  <a:schemeClr val="dk1"/>
                </a:solidFill>
                <a:latin typeface="Roboto"/>
                <a:ea typeface="Roboto"/>
                <a:cs typeface="Roboto"/>
                <a:sym typeface="Roboto"/>
              </a:rPr>
              <a:t>Ongoing and embedded in the learning process (when applicable)</a:t>
            </a:r>
            <a:endParaRPr sz="1700" b="0">
              <a:solidFill>
                <a:schemeClr val="dk1"/>
              </a:solidFill>
              <a:latin typeface="Roboto"/>
              <a:ea typeface="Roboto"/>
              <a:cs typeface="Roboto"/>
              <a:sym typeface="Roboto"/>
            </a:endParaRPr>
          </a:p>
          <a:p>
            <a:pPr marL="0" lvl="0" indent="0" algn="l" rtl="0">
              <a:lnSpc>
                <a:spcPct val="100000"/>
              </a:lnSpc>
              <a:spcBef>
                <a:spcPts val="600"/>
              </a:spcBef>
              <a:spcAft>
                <a:spcPts val="0"/>
              </a:spcAft>
              <a:buSzPts val="2100"/>
              <a:buNone/>
            </a:pPr>
            <a:r>
              <a:rPr lang="en-US" sz="1700">
                <a:solidFill>
                  <a:schemeClr val="dk1"/>
                </a:solidFill>
                <a:latin typeface="Roboto"/>
                <a:ea typeface="Roboto"/>
                <a:cs typeface="Roboto"/>
                <a:sym typeface="Roboto"/>
              </a:rPr>
              <a:t>Communication/Multimodal Literacies</a:t>
            </a:r>
            <a:endParaRPr sz="1700" b="0">
              <a:solidFill>
                <a:schemeClr val="dk1"/>
              </a:solidFill>
              <a:latin typeface="Roboto"/>
              <a:ea typeface="Roboto"/>
              <a:cs typeface="Roboto"/>
              <a:sym typeface="Roboto"/>
            </a:endParaRPr>
          </a:p>
          <a:p>
            <a:pPr marL="0" lvl="0" indent="609600" algn="l" rtl="0">
              <a:lnSpc>
                <a:spcPct val="100000"/>
              </a:lnSpc>
              <a:spcBef>
                <a:spcPts val="0"/>
              </a:spcBef>
              <a:spcAft>
                <a:spcPts val="0"/>
              </a:spcAft>
              <a:buSzPts val="2100"/>
              <a:buNone/>
            </a:pPr>
            <a:r>
              <a:rPr lang="en-US" sz="1700" b="0">
                <a:solidFill>
                  <a:schemeClr val="dk1"/>
                </a:solidFill>
                <a:latin typeface="Roboto"/>
                <a:ea typeface="Roboto"/>
                <a:cs typeface="Roboto"/>
                <a:sym typeface="Roboto"/>
              </a:rPr>
              <a:t>Opportunities to communicate, collaborate and engage critically with peers and a variety of texts.</a:t>
            </a:r>
            <a:endParaRPr sz="1200">
              <a:latin typeface="Roboto"/>
              <a:ea typeface="Roboto"/>
              <a:cs typeface="Roboto"/>
              <a:sym typeface="Roboto"/>
            </a:endParaRPr>
          </a:p>
        </p:txBody>
      </p:sp>
      <p:sp>
        <p:nvSpPr>
          <p:cNvPr id="690" name="Google Shape;690;g153667b6a26_0_57"/>
          <p:cNvSpPr txBox="1">
            <a:spLocks noGrp="1"/>
          </p:cNvSpPr>
          <p:nvPr>
            <p:ph type="sldNum" idx="12"/>
          </p:nvPr>
        </p:nvSpPr>
        <p:spPr>
          <a:xfrm>
            <a:off x="421792" y="8190919"/>
            <a:ext cx="975600" cy="69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300"/>
              <a:buFont typeface="Arial"/>
              <a:buNone/>
            </a:pPr>
            <a:fld id="{00000000-1234-1234-1234-123412341234}" type="slidenum">
              <a:rPr lang="en-US"/>
              <a:t>24</a:t>
            </a:fld>
            <a:endParaRPr/>
          </a:p>
        </p:txBody>
      </p:sp>
      <p:pic>
        <p:nvPicPr>
          <p:cNvPr id="691" name="Google Shape;691;g153667b6a26_0_57" descr="clip art of rope/braid" title="graphic of rope/braid"/>
          <p:cNvPicPr preferRelativeResize="0"/>
          <p:nvPr/>
        </p:nvPicPr>
        <p:blipFill rotWithShape="1">
          <a:blip r:embed="rId3">
            <a:alphaModFix/>
          </a:blip>
          <a:srcRect/>
          <a:stretch/>
        </p:blipFill>
        <p:spPr>
          <a:xfrm>
            <a:off x="7543833" y="1746596"/>
            <a:ext cx="4133499" cy="2755034"/>
          </a:xfrm>
          <a:prstGeom prst="rect">
            <a:avLst/>
          </a:prstGeom>
          <a:noFill/>
          <a:ln>
            <a:noFill/>
          </a:ln>
          <a:effectLst>
            <a:outerShdw blurRad="342900" dist="19050" dir="7200000" algn="bl" rotWithShape="0">
              <a:schemeClr val="lt1">
                <a:alpha val="48235"/>
              </a:scheme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153bec40d42_0_25"/>
          <p:cNvSpPr txBox="1">
            <a:spLocks noGrp="1"/>
          </p:cNvSpPr>
          <p:nvPr>
            <p:ph type="title"/>
          </p:nvPr>
        </p:nvSpPr>
        <p:spPr>
          <a:xfrm>
            <a:off x="976267" y="76085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00"/>
              <a:buNone/>
            </a:pPr>
            <a:r>
              <a:rPr lang="en-US"/>
              <a:t>Essential Components of Teaching Reading</a:t>
            </a:r>
            <a:endParaRPr/>
          </a:p>
        </p:txBody>
      </p:sp>
      <p:sp>
        <p:nvSpPr>
          <p:cNvPr id="697" name="Google Shape;697;g153bec40d42_0_25"/>
          <p:cNvSpPr txBox="1">
            <a:spLocks noGrp="1"/>
          </p:cNvSpPr>
          <p:nvPr>
            <p:ph type="body" idx="1"/>
          </p:nvPr>
        </p:nvSpPr>
        <p:spPr>
          <a:xfrm>
            <a:off x="631500" y="1893725"/>
            <a:ext cx="10929000" cy="4162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100"/>
              </a:spcBef>
              <a:spcAft>
                <a:spcPts val="0"/>
              </a:spcAft>
              <a:buSzPts val="1900"/>
              <a:buNone/>
            </a:pPr>
            <a:r>
              <a:rPr lang="en-US" sz="2400" b="0">
                <a:latin typeface="Roboto"/>
                <a:ea typeface="Roboto"/>
                <a:cs typeface="Roboto"/>
                <a:sym typeface="Roboto"/>
              </a:rPr>
              <a:t>As reported in the </a:t>
            </a:r>
            <a:r>
              <a:rPr lang="en-US" sz="2400" b="0" u="sng">
                <a:solidFill>
                  <a:schemeClr val="hlink"/>
                </a:solidFill>
                <a:latin typeface="Roboto"/>
                <a:ea typeface="Roboto"/>
                <a:cs typeface="Roboto"/>
                <a:sym typeface="Roboto"/>
                <a:hlinkClick r:id="rId3"/>
              </a:rPr>
              <a:t>National Reading Panel </a:t>
            </a:r>
            <a:r>
              <a:rPr lang="en-US" sz="2400" b="0">
                <a:latin typeface="Roboto"/>
                <a:ea typeface="Roboto"/>
                <a:cs typeface="Roboto"/>
                <a:sym typeface="Roboto"/>
              </a:rPr>
              <a:t>and later recognized in CCSSO’s </a:t>
            </a:r>
            <a:r>
              <a:rPr lang="en-US" sz="2400" b="0" u="sng">
                <a:solidFill>
                  <a:schemeClr val="hlink"/>
                </a:solidFill>
                <a:latin typeface="Roboto"/>
                <a:ea typeface="Roboto"/>
                <a:cs typeface="Roboto"/>
                <a:sym typeface="Roboto"/>
                <a:hlinkClick r:id="rId4"/>
              </a:rPr>
              <a:t>A Nation of Readers</a:t>
            </a:r>
            <a:r>
              <a:rPr lang="en-US" sz="2400" b="0">
                <a:latin typeface="Roboto"/>
                <a:ea typeface="Roboto"/>
                <a:cs typeface="Roboto"/>
                <a:sym typeface="Roboto"/>
              </a:rPr>
              <a:t> report, additional research has shown the significant impact of instruction that explicitly addresses all five pillars of reading. </a:t>
            </a:r>
            <a:endParaRPr sz="2400" b="0">
              <a:latin typeface="Roboto"/>
              <a:ea typeface="Roboto"/>
              <a:cs typeface="Roboto"/>
              <a:sym typeface="Roboto"/>
            </a:endParaRPr>
          </a:p>
          <a:p>
            <a:pPr marL="0" lvl="0" indent="0" algn="l" rtl="0">
              <a:lnSpc>
                <a:spcPct val="90000"/>
              </a:lnSpc>
              <a:spcBef>
                <a:spcPts val="1100"/>
              </a:spcBef>
              <a:spcAft>
                <a:spcPts val="0"/>
              </a:spcAft>
              <a:buSzPts val="1900"/>
              <a:buNone/>
            </a:pPr>
            <a:endParaRPr sz="2400">
              <a:latin typeface="Roboto"/>
              <a:ea typeface="Roboto"/>
              <a:cs typeface="Roboto"/>
              <a:sym typeface="Roboto"/>
            </a:endParaRPr>
          </a:p>
          <a:p>
            <a:pPr marL="609600" lvl="0" indent="-482600" algn="l" rtl="0">
              <a:lnSpc>
                <a:spcPct val="90000"/>
              </a:lnSpc>
              <a:spcBef>
                <a:spcPts val="0"/>
              </a:spcBef>
              <a:spcAft>
                <a:spcPts val="0"/>
              </a:spcAft>
              <a:buClr>
                <a:schemeClr val="dk1"/>
              </a:buClr>
              <a:buSzPts val="2800"/>
              <a:buFont typeface="Roboto"/>
              <a:buChar char="•"/>
            </a:pPr>
            <a:r>
              <a:rPr lang="en-US" sz="2800">
                <a:latin typeface="Roboto"/>
                <a:ea typeface="Roboto"/>
                <a:cs typeface="Roboto"/>
                <a:sym typeface="Roboto"/>
              </a:rPr>
              <a:t>Phonemic Awareness</a:t>
            </a:r>
            <a:endParaRPr>
              <a:latin typeface="Roboto"/>
              <a:ea typeface="Roboto"/>
              <a:cs typeface="Roboto"/>
              <a:sym typeface="Roboto"/>
            </a:endParaRPr>
          </a:p>
          <a:p>
            <a:pPr marL="609600" lvl="0" indent="-482600" algn="l" rtl="0">
              <a:lnSpc>
                <a:spcPct val="90000"/>
              </a:lnSpc>
              <a:spcBef>
                <a:spcPts val="0"/>
              </a:spcBef>
              <a:spcAft>
                <a:spcPts val="0"/>
              </a:spcAft>
              <a:buClr>
                <a:schemeClr val="dk1"/>
              </a:buClr>
              <a:buSzPts val="2800"/>
              <a:buFont typeface="Roboto"/>
              <a:buChar char="•"/>
            </a:pPr>
            <a:r>
              <a:rPr lang="en-US">
                <a:latin typeface="Roboto"/>
                <a:ea typeface="Roboto"/>
                <a:cs typeface="Roboto"/>
                <a:sym typeface="Roboto"/>
              </a:rPr>
              <a:t>Phonics</a:t>
            </a:r>
            <a:endParaRPr>
              <a:latin typeface="Roboto"/>
              <a:ea typeface="Roboto"/>
              <a:cs typeface="Roboto"/>
              <a:sym typeface="Roboto"/>
            </a:endParaRPr>
          </a:p>
          <a:p>
            <a:pPr marL="609600" lvl="0" indent="-482600" algn="l" rtl="0">
              <a:lnSpc>
                <a:spcPct val="90000"/>
              </a:lnSpc>
              <a:spcBef>
                <a:spcPts val="0"/>
              </a:spcBef>
              <a:spcAft>
                <a:spcPts val="0"/>
              </a:spcAft>
              <a:buClr>
                <a:schemeClr val="dk1"/>
              </a:buClr>
              <a:buSzPts val="2800"/>
              <a:buFont typeface="Roboto"/>
              <a:buChar char="•"/>
            </a:pPr>
            <a:r>
              <a:rPr lang="en-US" sz="2800">
                <a:latin typeface="Roboto"/>
                <a:ea typeface="Roboto"/>
                <a:cs typeface="Roboto"/>
                <a:sym typeface="Roboto"/>
              </a:rPr>
              <a:t>Fluency</a:t>
            </a:r>
            <a:endParaRPr sz="2800">
              <a:latin typeface="Roboto"/>
              <a:ea typeface="Roboto"/>
              <a:cs typeface="Roboto"/>
              <a:sym typeface="Roboto"/>
            </a:endParaRPr>
          </a:p>
          <a:p>
            <a:pPr marL="609600" lvl="0" indent="-482600" algn="l" rtl="0">
              <a:lnSpc>
                <a:spcPct val="90000"/>
              </a:lnSpc>
              <a:spcBef>
                <a:spcPts val="0"/>
              </a:spcBef>
              <a:spcAft>
                <a:spcPts val="0"/>
              </a:spcAft>
              <a:buClr>
                <a:schemeClr val="dk1"/>
              </a:buClr>
              <a:buSzPts val="2800"/>
              <a:buFont typeface="Roboto"/>
              <a:buChar char="•"/>
            </a:pPr>
            <a:r>
              <a:rPr lang="en-US" sz="2800">
                <a:latin typeface="Roboto"/>
                <a:ea typeface="Roboto"/>
                <a:cs typeface="Roboto"/>
                <a:sym typeface="Roboto"/>
              </a:rPr>
              <a:t>Vocabulary</a:t>
            </a:r>
            <a:endParaRPr sz="2800">
              <a:latin typeface="Roboto"/>
              <a:ea typeface="Roboto"/>
              <a:cs typeface="Roboto"/>
              <a:sym typeface="Roboto"/>
            </a:endParaRPr>
          </a:p>
          <a:p>
            <a:pPr marL="609600" lvl="0" indent="-482600" algn="l" rtl="0">
              <a:lnSpc>
                <a:spcPct val="90000"/>
              </a:lnSpc>
              <a:spcBef>
                <a:spcPts val="0"/>
              </a:spcBef>
              <a:spcAft>
                <a:spcPts val="0"/>
              </a:spcAft>
              <a:buClr>
                <a:schemeClr val="dk1"/>
              </a:buClr>
              <a:buSzPts val="2800"/>
              <a:buFont typeface="Roboto"/>
              <a:buChar char="•"/>
            </a:pPr>
            <a:r>
              <a:rPr lang="en-US" sz="2800">
                <a:latin typeface="Roboto"/>
                <a:ea typeface="Roboto"/>
                <a:cs typeface="Roboto"/>
                <a:sym typeface="Roboto"/>
              </a:rPr>
              <a:t>Comprehension</a:t>
            </a:r>
            <a:endParaRPr sz="2800">
              <a:latin typeface="Roboto"/>
              <a:ea typeface="Roboto"/>
              <a:cs typeface="Roboto"/>
              <a:sym typeface="Roboto"/>
            </a:endParaRPr>
          </a:p>
        </p:txBody>
      </p:sp>
      <p:sp>
        <p:nvSpPr>
          <p:cNvPr id="698" name="Google Shape;698;g153bec40d42_0_25"/>
          <p:cNvSpPr txBox="1">
            <a:spLocks noGrp="1"/>
          </p:cNvSpPr>
          <p:nvPr>
            <p:ph type="sldNum" idx="12"/>
          </p:nvPr>
        </p:nvSpPr>
        <p:spPr>
          <a:xfrm>
            <a:off x="11480800" y="8475133"/>
            <a:ext cx="1348800" cy="486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graphicFrame>
        <p:nvGraphicFramePr>
          <p:cNvPr id="703" name="Google Shape;703;g153bec40d42_0_31" descr="SOLs"/>
          <p:cNvGraphicFramePr/>
          <p:nvPr>
            <p:extLst>
              <p:ext uri="{D42A27DB-BD31-4B8C-83A1-F6EECF244321}">
                <p14:modId xmlns:p14="http://schemas.microsoft.com/office/powerpoint/2010/main" val="2855159754"/>
              </p:ext>
            </p:extLst>
          </p:nvPr>
        </p:nvGraphicFramePr>
        <p:xfrm>
          <a:off x="2949200" y="791410"/>
          <a:ext cx="9128500" cy="6130564"/>
        </p:xfrm>
        <a:graphic>
          <a:graphicData uri="http://schemas.openxmlformats.org/drawingml/2006/table">
            <a:tbl>
              <a:tblPr firstRow="1" bandRow="1">
                <a:noFill/>
                <a:tableStyleId>{A3E404A4-170E-4133-B96B-6CB6A8A3CB4C}</a:tableStyleId>
              </a:tblPr>
              <a:tblGrid>
                <a:gridCol w="1825700">
                  <a:extLst>
                    <a:ext uri="{9D8B030D-6E8A-4147-A177-3AD203B41FA5}">
                      <a16:colId xmlns:a16="http://schemas.microsoft.com/office/drawing/2014/main" val="20000"/>
                    </a:ext>
                  </a:extLst>
                </a:gridCol>
                <a:gridCol w="1825700">
                  <a:extLst>
                    <a:ext uri="{9D8B030D-6E8A-4147-A177-3AD203B41FA5}">
                      <a16:colId xmlns:a16="http://schemas.microsoft.com/office/drawing/2014/main" val="20001"/>
                    </a:ext>
                  </a:extLst>
                </a:gridCol>
                <a:gridCol w="1825700">
                  <a:extLst>
                    <a:ext uri="{9D8B030D-6E8A-4147-A177-3AD203B41FA5}">
                      <a16:colId xmlns:a16="http://schemas.microsoft.com/office/drawing/2014/main" val="20002"/>
                    </a:ext>
                  </a:extLst>
                </a:gridCol>
                <a:gridCol w="1825700">
                  <a:extLst>
                    <a:ext uri="{9D8B030D-6E8A-4147-A177-3AD203B41FA5}">
                      <a16:colId xmlns:a16="http://schemas.microsoft.com/office/drawing/2014/main" val="20003"/>
                    </a:ext>
                  </a:extLst>
                </a:gridCol>
                <a:gridCol w="1825700">
                  <a:extLst>
                    <a:ext uri="{9D8B030D-6E8A-4147-A177-3AD203B41FA5}">
                      <a16:colId xmlns:a16="http://schemas.microsoft.com/office/drawing/2014/main" val="20004"/>
                    </a:ext>
                  </a:extLst>
                </a:gridCol>
              </a:tblGrid>
              <a:tr h="566825">
                <a:tc>
                  <a:txBody>
                    <a:bodyPr/>
                    <a:lstStyle/>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Phonemic </a:t>
                      </a:r>
                      <a:endParaRPr sz="1200" u="none" strike="noStrike" cap="none"/>
                    </a:p>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Awareness</a:t>
                      </a:r>
                      <a:endParaRPr sz="1200" u="none" strike="noStrike" cap="none"/>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Phonics </a:t>
                      </a:r>
                      <a:endParaRPr sz="1200" u="none" strike="noStrike" cap="none"/>
                    </a:p>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Instruction</a:t>
                      </a:r>
                      <a:endParaRPr sz="1200" u="none" strike="noStrike" cap="none"/>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Fluency Instruction</a:t>
                      </a:r>
                      <a:endParaRPr sz="1200" u="none" strike="noStrike" cap="none"/>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Vocabulary </a:t>
                      </a:r>
                      <a:endParaRPr sz="1200" u="none" strike="noStrike" cap="none"/>
                    </a:p>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Instruction</a:t>
                      </a:r>
                      <a:endParaRPr sz="1200" u="none" strike="noStrike" cap="none"/>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Comprehension </a:t>
                      </a:r>
                      <a:endParaRPr sz="1200" u="none" strike="noStrike" cap="none"/>
                    </a:p>
                    <a:p>
                      <a:pPr marL="0" marR="0" lvl="0" indent="0" algn="ctr" rtl="0">
                        <a:lnSpc>
                          <a:spcPct val="100000"/>
                        </a:lnSpc>
                        <a:spcBef>
                          <a:spcPts val="0"/>
                        </a:spcBef>
                        <a:spcAft>
                          <a:spcPts val="0"/>
                        </a:spcAft>
                        <a:buClr>
                          <a:srgbClr val="000000"/>
                        </a:buClr>
                        <a:buSzPts val="1900"/>
                        <a:buFont typeface="Arial"/>
                        <a:buNone/>
                      </a:pPr>
                      <a:r>
                        <a:rPr lang="en-US" sz="1600" u="none" strike="noStrike" cap="none">
                          <a:solidFill>
                            <a:schemeClr val="dk1"/>
                          </a:solidFill>
                        </a:rPr>
                        <a:t>Instruction</a:t>
                      </a:r>
                      <a:endParaRPr sz="1200" u="none" strike="noStrike" cap="none"/>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731525">
                <a:tc>
                  <a:txBody>
                    <a:bodyPr/>
                    <a:lstStyle/>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dirty="0"/>
                        <a:t>K.3- The student will orally identify, segment and blend various phonemes to develop phonological and phonemic awareness </a:t>
                      </a:r>
                      <a:endParaRPr sz="1100" u="none" strike="noStrike" cap="none" dirty="0"/>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dirty="0"/>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dirty="0"/>
                        <a:t>1.3- The student will orally identify, produce, and manipulate various phonemes within words to develop phonological and phonemic awareness.</a:t>
                      </a:r>
                      <a:endParaRPr sz="1100" u="none" strike="noStrike" cap="none" dirty="0"/>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dirty="0"/>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dirty="0"/>
                        <a:t>2.3- The student will orally identify, produce, and manipulate various phonemes within words to develop phonemic awareness.</a:t>
                      </a:r>
                      <a:endParaRPr sz="1100" u="none" strike="noStrike" cap="none" dirty="0"/>
                    </a:p>
                    <a:p>
                      <a:pPr marL="0" marR="0" lvl="0" indent="0" algn="l" rtl="0">
                        <a:lnSpc>
                          <a:spcPct val="90000"/>
                        </a:lnSpc>
                        <a:spcBef>
                          <a:spcPts val="0"/>
                        </a:spcBef>
                        <a:spcAft>
                          <a:spcPts val="0"/>
                        </a:spcAft>
                        <a:buClr>
                          <a:srgbClr val="000000"/>
                        </a:buClr>
                        <a:buSzPts val="1100"/>
                        <a:buFont typeface="Arial"/>
                        <a:buNone/>
                      </a:pPr>
                      <a:endParaRPr sz="1100" u="none" strike="noStrike" cap="none" dirty="0"/>
                    </a:p>
                    <a:p>
                      <a:pPr marL="0" marR="0" lvl="0" indent="0" algn="l" rtl="0">
                        <a:lnSpc>
                          <a:spcPct val="90000"/>
                        </a:lnSpc>
                        <a:spcBef>
                          <a:spcPts val="0"/>
                        </a:spcBef>
                        <a:spcAft>
                          <a:spcPts val="0"/>
                        </a:spcAft>
                        <a:buClr>
                          <a:srgbClr val="000000"/>
                        </a:buClr>
                        <a:buSzPts val="1100"/>
                        <a:buFont typeface="Arial"/>
                        <a:buNone/>
                      </a:pPr>
                      <a:endParaRPr sz="1100" u="none" strike="noStrike" cap="none" dirty="0"/>
                    </a:p>
                    <a:p>
                      <a:pPr marL="0" marR="0" lvl="0" indent="0" algn="l" rtl="0">
                        <a:lnSpc>
                          <a:spcPct val="100000"/>
                        </a:lnSpc>
                        <a:spcBef>
                          <a:spcPts val="0"/>
                        </a:spcBef>
                        <a:spcAft>
                          <a:spcPts val="0"/>
                        </a:spcAft>
                        <a:buClr>
                          <a:srgbClr val="000000"/>
                        </a:buClr>
                        <a:buSzPts val="1300"/>
                        <a:buFont typeface="Arial"/>
                        <a:buNone/>
                      </a:pPr>
                      <a:endParaRPr sz="1100" u="none" strike="noStrike" cap="none" dirty="0">
                        <a:solidFill>
                          <a:schemeClr val="dk1"/>
                        </a:solidFill>
                      </a:endParaRPr>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K.6- The student will develop an understanding of basic phonetic principles.</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1.5- The student will apply phonetic principles to read and spell.</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2.4- The student will use phonetic strategies when reading and spelling. </a:t>
                      </a:r>
                      <a:endParaRPr sz="1100" u="none" strike="noStrike" cap="none"/>
                    </a:p>
                    <a:p>
                      <a:pPr marL="241300" marR="0" lvl="0" indent="-120650" algn="l" rtl="0">
                        <a:lnSpc>
                          <a:spcPct val="90000"/>
                        </a:lnSpc>
                        <a:spcBef>
                          <a:spcPts val="1300"/>
                        </a:spcBef>
                        <a:spcAft>
                          <a:spcPts val="0"/>
                        </a:spcAft>
                        <a:buClr>
                          <a:schemeClr val="accent1"/>
                        </a:buClr>
                        <a:buSzPts val="1100"/>
                        <a:buFont typeface="Arial"/>
                        <a:buChar char="•"/>
                      </a:pPr>
                      <a:r>
                        <a:rPr lang="en-US" sz="1100" u="none" strike="noStrike" cap="none"/>
                        <a:t>3.3 The student will use knowledge of regular and irregular vowel patterns and decode regular multisyllabic words.</a:t>
                      </a:r>
                      <a:endParaRPr sz="1100" u="none" strike="noStrike" cap="none"/>
                    </a:p>
                    <a:p>
                      <a:pPr marL="0" marR="0" lvl="0" indent="0" algn="l" rtl="0">
                        <a:lnSpc>
                          <a:spcPct val="100000"/>
                        </a:lnSpc>
                        <a:spcBef>
                          <a:spcPts val="1300"/>
                        </a:spcBef>
                        <a:spcAft>
                          <a:spcPts val="0"/>
                        </a:spcAft>
                        <a:buClr>
                          <a:srgbClr val="000000"/>
                        </a:buClr>
                        <a:buSzPts val="1300"/>
                        <a:buFont typeface="Arial"/>
                        <a:buNone/>
                      </a:pPr>
                      <a:endParaRPr sz="1100" u="none" strike="noStrike" cap="none">
                        <a:solidFill>
                          <a:schemeClr val="dk1"/>
                        </a:solidFill>
                      </a:endParaRPr>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1.9 i) Read and reread familiar stories and poems with fluency, accuracy and meaningful expression. </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1.10 h) Read and reread familiar texts with fluency, accuracy and meaningful expression</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2.7 i) Read and reread familiar stories and poems with fluency, accuracy, and meaningful expression. </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solidFill>
                          <a:schemeClr val="dk1"/>
                        </a:solidFill>
                      </a:endParaRPr>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solidFill>
                            <a:schemeClr val="dk1"/>
                          </a:solidFill>
                        </a:rPr>
                        <a:t>2.8 h) Read and reread familiar texts with fluency, accuracy, and meaningful expression.</a:t>
                      </a:r>
                      <a:endParaRPr sz="1100" u="none" strike="noStrike" cap="none">
                        <a:solidFill>
                          <a:schemeClr val="dk1"/>
                        </a:solidFill>
                      </a:endParaRPr>
                    </a:p>
                    <a:p>
                      <a:pPr marL="241300" marR="0" lvl="0" indent="-120650" algn="l" rtl="0">
                        <a:lnSpc>
                          <a:spcPct val="90000"/>
                        </a:lnSpc>
                        <a:spcBef>
                          <a:spcPts val="1300"/>
                        </a:spcBef>
                        <a:spcAft>
                          <a:spcPts val="0"/>
                        </a:spcAft>
                        <a:buClr>
                          <a:schemeClr val="accent1"/>
                        </a:buClr>
                        <a:buSzPts val="1100"/>
                        <a:buFont typeface="Arial"/>
                        <a:buChar char="•"/>
                      </a:pPr>
                      <a:r>
                        <a:rPr lang="en-US" sz="1100" u="none" strike="noStrike" cap="none"/>
                        <a:t>3.5 m) Read with fluency, accuracy, and meaningful expression.</a:t>
                      </a:r>
                      <a:endParaRPr sz="1100" u="none" strike="noStrike" cap="none"/>
                    </a:p>
                    <a:p>
                      <a:pPr marL="241300" marR="0" lvl="0" indent="-120650" algn="l" rtl="0">
                        <a:lnSpc>
                          <a:spcPct val="90000"/>
                        </a:lnSpc>
                        <a:spcBef>
                          <a:spcPts val="1300"/>
                        </a:spcBef>
                        <a:spcAft>
                          <a:spcPts val="0"/>
                        </a:spcAft>
                        <a:buClr>
                          <a:schemeClr val="accent1"/>
                        </a:buClr>
                        <a:buSzPts val="1100"/>
                        <a:buFont typeface="Arial"/>
                        <a:buChar char="•"/>
                      </a:pPr>
                      <a:r>
                        <a:rPr lang="en-US" sz="1100" u="none" strike="noStrike" cap="none"/>
                        <a:t>3.6</a:t>
                      </a:r>
                      <a:r>
                        <a:rPr lang="en-US" sz="1100" u="none" strike="noStrike" cap="none">
                          <a:solidFill>
                            <a:schemeClr val="dk1"/>
                          </a:solidFill>
                        </a:rPr>
                        <a:t> </a:t>
                      </a:r>
                      <a:r>
                        <a:rPr lang="en-US" sz="1100" u="none" strike="noStrike" cap="none"/>
                        <a:t>m) Read with fluency, accuracy, and meaningful expression.</a:t>
                      </a:r>
                      <a:endParaRPr sz="1100" u="none" strike="noStrike" cap="none"/>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K.7- The student will expand vocabulary and use of word meanings. </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1.7- The student will expand vocabulary and use of word meanings. </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t>2.5-The student will use semantic clues and syntax to expand vocabulary when reading. </a:t>
                      </a:r>
                      <a:endParaRPr sz="1100" u="none" strike="noStrike" cap="none"/>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a:solidFill>
                          <a:schemeClr val="dk1"/>
                        </a:solidFill>
                      </a:endParaRPr>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a:solidFill>
                            <a:schemeClr val="dk1"/>
                          </a:solidFill>
                        </a:rPr>
                        <a:t>2.6- The student will expand vocabulary and use of word meanings.</a:t>
                      </a:r>
                      <a:endParaRPr sz="1100" u="none" strike="noStrike" cap="none"/>
                    </a:p>
                    <a:p>
                      <a:pPr marL="241300" marR="0" lvl="0" indent="-120650" algn="l" rtl="0">
                        <a:lnSpc>
                          <a:spcPct val="90000"/>
                        </a:lnSpc>
                        <a:spcBef>
                          <a:spcPts val="1300"/>
                        </a:spcBef>
                        <a:spcAft>
                          <a:spcPts val="0"/>
                        </a:spcAft>
                        <a:buClr>
                          <a:schemeClr val="accent1"/>
                        </a:buClr>
                        <a:buSzPts val="1100"/>
                        <a:buFont typeface="Arial"/>
                        <a:buChar char="•"/>
                      </a:pPr>
                      <a:r>
                        <a:rPr lang="en-US" sz="1100" u="none" strike="noStrike" cap="none"/>
                        <a:t>3.4 The student will expand vocabulary when reading </a:t>
                      </a:r>
                      <a:endParaRPr sz="1100" u="none" strike="noStrike" cap="none"/>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dirty="0"/>
                        <a:t>K.8-The student will demonstrate comprehension of fictional text. </a:t>
                      </a:r>
                      <a:endParaRPr sz="1100" u="none" strike="noStrike" cap="none" dirty="0"/>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dirty="0"/>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dirty="0"/>
                        <a:t>K.9- The student will demonstrate comprehension of nonfiction text. </a:t>
                      </a:r>
                      <a:endParaRPr sz="1100" u="none" strike="noStrike" cap="none" dirty="0"/>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dirty="0"/>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dirty="0"/>
                        <a:t>1.9, 2.7, 3.6- The student will read and demonstrate comprehension of a variety of fictional texts. </a:t>
                      </a:r>
                      <a:endParaRPr sz="1100" u="none" strike="noStrike" cap="none" dirty="0"/>
                    </a:p>
                    <a:p>
                      <a:pPr marL="241300" marR="0" lvl="0" indent="-50800" algn="l" rtl="0">
                        <a:lnSpc>
                          <a:spcPct val="90000"/>
                        </a:lnSpc>
                        <a:spcBef>
                          <a:spcPts val="0"/>
                        </a:spcBef>
                        <a:spcAft>
                          <a:spcPts val="0"/>
                        </a:spcAft>
                        <a:buClr>
                          <a:schemeClr val="accent1"/>
                        </a:buClr>
                        <a:buSzPts val="2800"/>
                        <a:buFont typeface="Arial"/>
                        <a:buNone/>
                      </a:pPr>
                      <a:endParaRPr sz="1100" u="none" strike="noStrike" cap="none" dirty="0"/>
                    </a:p>
                    <a:p>
                      <a:pPr marL="241300" marR="0" lvl="0" indent="-120650" algn="l" rtl="0">
                        <a:lnSpc>
                          <a:spcPct val="90000"/>
                        </a:lnSpc>
                        <a:spcBef>
                          <a:spcPts val="0"/>
                        </a:spcBef>
                        <a:spcAft>
                          <a:spcPts val="0"/>
                        </a:spcAft>
                        <a:buClr>
                          <a:schemeClr val="accent1"/>
                        </a:buClr>
                        <a:buSzPts val="1100"/>
                        <a:buFont typeface="Arial"/>
                        <a:buChar char="•"/>
                      </a:pPr>
                      <a:r>
                        <a:rPr lang="en-US" sz="1100" u="none" strike="noStrike" cap="none" dirty="0"/>
                        <a:t>1.10, 2.8, 3.7- The student will read and demonstrate comprehension of a variety of nonfiction texts. </a:t>
                      </a:r>
                      <a:endParaRPr sz="1100" u="none" strike="noStrike" cap="none" dirty="0"/>
                    </a:p>
                    <a:p>
                      <a:pPr marL="0" marR="0" lvl="0" indent="0" algn="l" rtl="0">
                        <a:lnSpc>
                          <a:spcPct val="100000"/>
                        </a:lnSpc>
                        <a:spcBef>
                          <a:spcPts val="0"/>
                        </a:spcBef>
                        <a:spcAft>
                          <a:spcPts val="0"/>
                        </a:spcAft>
                        <a:buClr>
                          <a:srgbClr val="000000"/>
                        </a:buClr>
                        <a:buSzPts val="1300"/>
                        <a:buFont typeface="Arial"/>
                        <a:buNone/>
                      </a:pPr>
                      <a:endParaRPr sz="1100" u="none" strike="noStrike" cap="none" dirty="0">
                        <a:solidFill>
                          <a:schemeClr val="dk1"/>
                        </a:solidFill>
                      </a:endParaRPr>
                    </a:p>
                  </a:txBody>
                  <a:tcPr marL="91475" marR="91475"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704" name="Google Shape;704;g153bec40d42_0_31"/>
          <p:cNvSpPr txBox="1"/>
          <p:nvPr/>
        </p:nvSpPr>
        <p:spPr>
          <a:xfrm>
            <a:off x="402600" y="1595533"/>
            <a:ext cx="2264100" cy="463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Josefin Sans"/>
                <a:ea typeface="Josefin Sans"/>
                <a:cs typeface="Josefin Sans"/>
                <a:sym typeface="Josefin Sans"/>
              </a:rPr>
              <a:t>Here are some examples of where science based reading is evident in the 2017 English </a:t>
            </a:r>
            <a:r>
              <a:rPr lang="en-US" sz="1900" b="0" i="1" u="none" strike="noStrike" cap="none">
                <a:solidFill>
                  <a:srgbClr val="000000"/>
                </a:solidFill>
                <a:latin typeface="Josefin Sans"/>
                <a:ea typeface="Josefin Sans"/>
                <a:cs typeface="Josefin Sans"/>
                <a:sym typeface="Josefin Sans"/>
              </a:rPr>
              <a:t>Standards of Learning</a:t>
            </a:r>
            <a:r>
              <a:rPr lang="en-US" sz="1900" b="0" i="0" u="none" strike="noStrike" cap="none">
                <a:solidFill>
                  <a:srgbClr val="000000"/>
                </a:solidFill>
                <a:latin typeface="Josefin Sans"/>
                <a:ea typeface="Josefin Sans"/>
                <a:cs typeface="Josefin Sans"/>
                <a:sym typeface="Josefin Sans"/>
              </a:rPr>
              <a:t>. School divisions are required to teach the comprehensive set of standards as outlined in </a:t>
            </a:r>
            <a:r>
              <a:rPr lang="en-US" sz="1900" b="0" i="0" u="sng" strike="noStrike" cap="none">
                <a:solidFill>
                  <a:schemeClr val="hlink"/>
                </a:solidFill>
                <a:latin typeface="Josefin Sans"/>
                <a:ea typeface="Josefin Sans"/>
                <a:cs typeface="Josefin Sans"/>
                <a:sym typeface="Josefin Sans"/>
                <a:hlinkClick r:id="rId3"/>
              </a:rPr>
              <a:t>8VAC20-131-80</a:t>
            </a:r>
            <a:r>
              <a:rPr lang="en-US" sz="1900" b="0" i="0" u="none" strike="noStrike" cap="none">
                <a:solidFill>
                  <a:srgbClr val="444444"/>
                </a:solidFill>
                <a:latin typeface="Josefin Sans"/>
                <a:ea typeface="Josefin Sans"/>
                <a:cs typeface="Josefin Sans"/>
                <a:sym typeface="Josefin Sans"/>
              </a:rPr>
              <a:t>.</a:t>
            </a:r>
            <a:endParaRPr sz="1900" b="0" i="0" u="none" strike="noStrike" cap="none">
              <a:solidFill>
                <a:srgbClr val="444444"/>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Josefin Sans"/>
              <a:ea typeface="Josefin Sans"/>
              <a:cs typeface="Josefin Sans"/>
              <a:sym typeface="Josefin Sans"/>
            </a:endParaRPr>
          </a:p>
        </p:txBody>
      </p:sp>
      <p:sp>
        <p:nvSpPr>
          <p:cNvPr id="2" name="Title 1"/>
          <p:cNvSpPr>
            <a:spLocks noGrp="1"/>
          </p:cNvSpPr>
          <p:nvPr>
            <p:ph type="title"/>
          </p:nvPr>
        </p:nvSpPr>
        <p:spPr>
          <a:xfrm>
            <a:off x="117763" y="452850"/>
            <a:ext cx="12074237" cy="1325880"/>
          </a:xfrm>
        </p:spPr>
        <p:txBody>
          <a:bodyPr>
            <a:normAutofit fontScale="90000"/>
          </a:bodyPr>
          <a:lstStyle/>
          <a:p>
            <a:r>
              <a:rPr lang="en-US" dirty="0">
                <a:solidFill>
                  <a:schemeClr val="dk2"/>
                </a:solidFill>
                <a:latin typeface="Josefin Sans"/>
                <a:ea typeface="Josefin Sans"/>
                <a:cs typeface="Josefin Sans"/>
                <a:sym typeface="Josefin Sans"/>
              </a:rPr>
              <a:t>The Five Pillars of Reading in the </a:t>
            </a:r>
            <a:r>
              <a:rPr lang="en-US" i="1" dirty="0">
                <a:solidFill>
                  <a:schemeClr val="dk2"/>
                </a:solidFill>
                <a:latin typeface="Josefin Sans"/>
                <a:ea typeface="Josefin Sans"/>
                <a:cs typeface="Josefin Sans"/>
                <a:sym typeface="Josefin Sans"/>
              </a:rPr>
              <a:t>Standards of Learning</a:t>
            </a:r>
            <a:br>
              <a:rPr lang="en-US" i="1" dirty="0">
                <a:solidFill>
                  <a:schemeClr val="dk2"/>
                </a:solidFill>
                <a:latin typeface="Josefin Sans"/>
                <a:ea typeface="Josefin Sans"/>
                <a:cs typeface="Josefin Sans"/>
                <a:sym typeface="Josefin Sans"/>
              </a:rPr>
            </a:b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15aae862ef4_1_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5000"/>
              <a:buNone/>
            </a:pPr>
            <a:r>
              <a:rPr lang="en-US"/>
              <a:t>The Science of Reading</a:t>
            </a:r>
            <a:endParaRPr/>
          </a:p>
        </p:txBody>
      </p:sp>
      <p:sp>
        <p:nvSpPr>
          <p:cNvPr id="712" name="Google Shape;712;g15aae862ef4_1_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153bec40d42_0_37"/>
          <p:cNvSpPr txBox="1">
            <a:spLocks noGrp="1"/>
          </p:cNvSpPr>
          <p:nvPr>
            <p:ph type="title"/>
          </p:nvPr>
        </p:nvSpPr>
        <p:spPr>
          <a:xfrm>
            <a:off x="415600" y="10849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What is the Science of Reading?</a:t>
            </a:r>
            <a:endParaRPr/>
          </a:p>
        </p:txBody>
      </p:sp>
      <p:sp>
        <p:nvSpPr>
          <p:cNvPr id="718" name="Google Shape;718;g153bec40d42_0_37"/>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300"/>
              <a:buNone/>
            </a:pPr>
            <a:fld id="{00000000-1234-1234-1234-123412341234}" type="slidenum">
              <a:rPr lang="en-US"/>
              <a:t>28</a:t>
            </a:fld>
            <a:endParaRPr/>
          </a:p>
        </p:txBody>
      </p:sp>
      <p:sp>
        <p:nvSpPr>
          <p:cNvPr id="719" name="Google Shape;719;g153bec40d42_0_37"/>
          <p:cNvSpPr txBox="1">
            <a:spLocks noGrp="1"/>
          </p:cNvSpPr>
          <p:nvPr>
            <p:ph type="body" idx="1"/>
          </p:nvPr>
        </p:nvSpPr>
        <p:spPr>
          <a:xfrm>
            <a:off x="598167" y="1848567"/>
            <a:ext cx="11360700" cy="455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en-US" sz="2500" b="0">
                <a:solidFill>
                  <a:schemeClr val="dk1"/>
                </a:solidFill>
                <a:latin typeface="Roboto"/>
                <a:ea typeface="Roboto"/>
                <a:cs typeface="Roboto"/>
                <a:sym typeface="Roboto"/>
              </a:rPr>
              <a:t>There is over 50 years of research from a variety of career fields that support how the brain learns to read and speak and how we should be taught. More recently the connection between these fields of research has become more apparent and talked about in educational settings.</a:t>
            </a:r>
            <a:endParaRPr sz="2500" b="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500"/>
              <a:buFont typeface="Arial"/>
              <a:buNone/>
            </a:pPr>
            <a:endParaRPr sz="1500" b="0">
              <a:solidFill>
                <a:schemeClr val="dk1"/>
              </a:solidFill>
              <a:latin typeface="Roboto"/>
              <a:ea typeface="Roboto"/>
              <a:cs typeface="Roboto"/>
              <a:sym typeface="Roboto"/>
            </a:endParaRPr>
          </a:p>
          <a:p>
            <a:pPr marL="0" lvl="0" indent="0" algn="l" rtl="0">
              <a:lnSpc>
                <a:spcPct val="115000"/>
              </a:lnSpc>
              <a:spcBef>
                <a:spcPts val="0"/>
              </a:spcBef>
              <a:spcAft>
                <a:spcPts val="0"/>
              </a:spcAft>
              <a:buSzPts val="2100"/>
              <a:buNone/>
            </a:pPr>
            <a:r>
              <a:rPr lang="en-US" sz="2700">
                <a:solidFill>
                  <a:srgbClr val="4E4B48"/>
                </a:solidFill>
                <a:latin typeface="Roboto"/>
                <a:ea typeface="Roboto"/>
                <a:cs typeface="Roboto"/>
                <a:sym typeface="Roboto"/>
              </a:rPr>
              <a:t>Science of reading.</a:t>
            </a:r>
            <a:r>
              <a:rPr lang="en-US" sz="2700" b="0">
                <a:solidFill>
                  <a:srgbClr val="4E4B48"/>
                </a:solidFill>
                <a:latin typeface="Roboto"/>
                <a:ea typeface="Roboto"/>
                <a:cs typeface="Roboto"/>
                <a:sym typeface="Roboto"/>
              </a:rPr>
              <a:t> </a:t>
            </a:r>
            <a:r>
              <a:rPr lang="en-US" sz="2700" b="0" i="1">
                <a:solidFill>
                  <a:srgbClr val="4E4B48"/>
                </a:solidFill>
                <a:latin typeface="Roboto"/>
                <a:ea typeface="Roboto"/>
                <a:cs typeface="Roboto"/>
                <a:sym typeface="Roboto"/>
              </a:rPr>
              <a:t>A term that refers to a corpus of objective investigation and accumulation of reliable evidence about how humans learn to read and how reading should be taught</a:t>
            </a:r>
            <a:r>
              <a:rPr lang="en-US" sz="2700" b="0">
                <a:solidFill>
                  <a:srgbClr val="4E4B48"/>
                </a:solidFill>
                <a:latin typeface="Roboto"/>
                <a:ea typeface="Roboto"/>
                <a:cs typeface="Roboto"/>
                <a:sym typeface="Roboto"/>
              </a:rPr>
              <a:t>.</a:t>
            </a:r>
            <a:endParaRPr sz="2700" b="0">
              <a:solidFill>
                <a:srgbClr val="4E4B48"/>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500"/>
              <a:buFont typeface="Arial"/>
              <a:buNone/>
            </a:pPr>
            <a:r>
              <a:rPr lang="en-US" sz="2700" b="0">
                <a:solidFill>
                  <a:srgbClr val="4E4B48"/>
                </a:solidFill>
                <a:latin typeface="Roboto"/>
                <a:ea typeface="Roboto"/>
                <a:cs typeface="Roboto"/>
                <a:sym typeface="Roboto"/>
              </a:rPr>
              <a:t>                                                 (International Literacy Association)</a:t>
            </a:r>
            <a:endParaRPr sz="3300">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53bec40d42_0_43"/>
          <p:cNvSpPr txBox="1">
            <a:spLocks noGrp="1"/>
          </p:cNvSpPr>
          <p:nvPr>
            <p:ph type="title"/>
          </p:nvPr>
        </p:nvSpPr>
        <p:spPr>
          <a:xfrm>
            <a:off x="835025" y="1880820"/>
            <a:ext cx="10515600" cy="647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Trebuchet MS"/>
              <a:buNone/>
            </a:pPr>
            <a:r>
              <a:rPr lang="en-US"/>
              <a:t>The Simple View</a:t>
            </a:r>
            <a:endParaRPr/>
          </a:p>
        </p:txBody>
      </p:sp>
      <p:sp>
        <p:nvSpPr>
          <p:cNvPr id="725" name="Google Shape;725;g153bec40d42_0_43"/>
          <p:cNvSpPr txBox="1">
            <a:spLocks noGrp="1"/>
          </p:cNvSpPr>
          <p:nvPr>
            <p:ph type="body" idx="1"/>
          </p:nvPr>
        </p:nvSpPr>
        <p:spPr>
          <a:xfrm>
            <a:off x="9659439" y="6006868"/>
            <a:ext cx="2211900" cy="3564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1100"/>
              </a:spcBef>
              <a:spcAft>
                <a:spcPts val="0"/>
              </a:spcAft>
              <a:buSzPct val="235294"/>
              <a:buNone/>
            </a:pPr>
            <a:r>
              <a:rPr lang="en-US" sz="1700"/>
              <a:t>Grough &amp; Tunmer, 1986 </a:t>
            </a:r>
            <a:endParaRPr/>
          </a:p>
        </p:txBody>
      </p:sp>
      <p:sp>
        <p:nvSpPr>
          <p:cNvPr id="726" name="Google Shape;726;g153bec40d42_0_43" descr="Decoding"/>
          <p:cNvSpPr/>
          <p:nvPr/>
        </p:nvSpPr>
        <p:spPr>
          <a:xfrm>
            <a:off x="441568" y="2893645"/>
            <a:ext cx="2891700" cy="2100300"/>
          </a:xfrm>
          <a:prstGeom prst="rect">
            <a:avLst/>
          </a:prstGeom>
          <a:solidFill>
            <a:schemeClr val="accent1"/>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Decoding</a:t>
            </a:r>
            <a:endParaRPr sz="2800" b="0" i="0" u="none" strike="noStrike" cap="none">
              <a:solidFill>
                <a:srgbClr val="FFFFFF"/>
              </a:solidFill>
              <a:latin typeface="Arial"/>
              <a:ea typeface="Arial"/>
              <a:cs typeface="Arial"/>
              <a:sym typeface="Arial"/>
            </a:endParaRPr>
          </a:p>
        </p:txBody>
      </p:sp>
      <p:sp>
        <p:nvSpPr>
          <p:cNvPr id="727" name="Google Shape;727;g153bec40d42_0_43" descr="Language Comprehension"/>
          <p:cNvSpPr/>
          <p:nvPr/>
        </p:nvSpPr>
        <p:spPr>
          <a:xfrm>
            <a:off x="4652107" y="2893644"/>
            <a:ext cx="2891700" cy="2100300"/>
          </a:xfrm>
          <a:prstGeom prst="rect">
            <a:avLst/>
          </a:prstGeom>
          <a:solidFill>
            <a:schemeClr val="accent5"/>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Language Comprehension</a:t>
            </a:r>
            <a:endParaRPr sz="2800" b="0" i="0" u="none" strike="noStrike" cap="none">
              <a:solidFill>
                <a:srgbClr val="FFFFFF"/>
              </a:solidFill>
              <a:latin typeface="Arial"/>
              <a:ea typeface="Arial"/>
              <a:cs typeface="Arial"/>
              <a:sym typeface="Arial"/>
            </a:endParaRPr>
          </a:p>
        </p:txBody>
      </p:sp>
      <p:sp>
        <p:nvSpPr>
          <p:cNvPr id="728" name="Google Shape;728;g153bec40d42_0_43" descr="The Simple View of Reading Equation&#10;&#10;Decoding times language comprehension equals reading comprehension"/>
          <p:cNvSpPr/>
          <p:nvPr/>
        </p:nvSpPr>
        <p:spPr>
          <a:xfrm>
            <a:off x="8686799" y="2893644"/>
            <a:ext cx="2891700" cy="2100300"/>
          </a:xfrm>
          <a:prstGeom prst="rect">
            <a:avLst/>
          </a:prstGeom>
          <a:solidFill>
            <a:srgbClr val="7030A0"/>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Reading Comprehension</a:t>
            </a:r>
            <a:endParaRPr sz="2800" b="0" i="0" u="none" strike="noStrike" cap="none">
              <a:solidFill>
                <a:srgbClr val="FFFFFF"/>
              </a:solidFill>
              <a:latin typeface="Arial"/>
              <a:ea typeface="Arial"/>
              <a:cs typeface="Arial"/>
              <a:sym typeface="Arial"/>
            </a:endParaRPr>
          </a:p>
        </p:txBody>
      </p:sp>
      <p:sp>
        <p:nvSpPr>
          <p:cNvPr id="729" name="Google Shape;729;g153bec40d42_0_43" descr="Equal Sign"/>
          <p:cNvSpPr/>
          <p:nvPr/>
        </p:nvSpPr>
        <p:spPr>
          <a:xfrm>
            <a:off x="7683011" y="3511549"/>
            <a:ext cx="918300" cy="918300"/>
          </a:xfrm>
          <a:prstGeom prst="mathEqual">
            <a:avLst>
              <a:gd name="adj1" fmla="val 23520"/>
              <a:gd name="adj2" fmla="val 11760"/>
            </a:avLst>
          </a:prstGeom>
          <a:solidFill>
            <a:schemeClr val="accent1"/>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sp>
        <p:nvSpPr>
          <p:cNvPr id="730" name="Google Shape;730;g153bec40d42_0_43" descr="Multiplication Sign"/>
          <p:cNvSpPr/>
          <p:nvPr/>
        </p:nvSpPr>
        <p:spPr>
          <a:xfrm>
            <a:off x="3517655" y="3507885"/>
            <a:ext cx="918300" cy="918300"/>
          </a:xfrm>
          <a:prstGeom prst="mathMultiply">
            <a:avLst>
              <a:gd name="adj1" fmla="val 23520"/>
            </a:avLst>
          </a:prstGeom>
          <a:solidFill>
            <a:schemeClr val="accent1"/>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1" name="Google Shape;731;g153bec40d42_0_43"/>
          <p:cNvSpPr txBox="1"/>
          <p:nvPr/>
        </p:nvSpPr>
        <p:spPr>
          <a:xfrm>
            <a:off x="4721225" y="5146675"/>
            <a:ext cx="27432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0 X 1 = 0</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1 X 0 = 0</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.5 X 1 = .5</a:t>
            </a:r>
            <a:endParaRPr sz="1500" b="0" i="0" u="none" strike="noStrike" cap="none">
              <a:solidFill>
                <a:srgbClr val="000000"/>
              </a:solidFill>
              <a:latin typeface="Arial"/>
              <a:ea typeface="Arial"/>
              <a:cs typeface="Arial"/>
              <a:sym typeface="Arial"/>
            </a:endParaRPr>
          </a:p>
        </p:txBody>
      </p:sp>
      <p:sp>
        <p:nvSpPr>
          <p:cNvPr id="732" name="Google Shape;732;g153bec40d42_0_43"/>
          <p:cNvSpPr txBox="1"/>
          <p:nvPr/>
        </p:nvSpPr>
        <p:spPr>
          <a:xfrm>
            <a:off x="835025" y="1156905"/>
            <a:ext cx="10515600" cy="64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accent1"/>
              </a:buClr>
              <a:buSzPts val="4400"/>
              <a:buFont typeface="Trebuchet MS"/>
              <a:buNone/>
            </a:pPr>
            <a:r>
              <a:rPr lang="en-US" sz="3700" b="1" i="0" u="none" strike="noStrike" cap="none">
                <a:solidFill>
                  <a:srgbClr val="D50032"/>
                </a:solidFill>
                <a:latin typeface="Josefin Sans"/>
                <a:ea typeface="Josefin Sans"/>
                <a:cs typeface="Josefin Sans"/>
                <a:sym typeface="Josefin Sans"/>
              </a:rPr>
              <a:t>The Science of Reading</a:t>
            </a:r>
            <a:endParaRPr sz="3700" b="1" i="0" u="none" strike="noStrike" cap="none">
              <a:solidFill>
                <a:srgbClr val="D50032"/>
              </a:solidFill>
              <a:latin typeface="Josefin Sans"/>
              <a:ea typeface="Josefin Sans"/>
              <a:cs typeface="Josefin Sans"/>
              <a:sym typeface="Josefi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30"/>
                                        </p:tgtEl>
                                        <p:attrNameLst>
                                          <p:attrName>style.visibility</p:attrName>
                                        </p:attrNameLst>
                                      </p:cBhvr>
                                      <p:to>
                                        <p:strVal val="visible"/>
                                      </p:to>
                                    </p:set>
                                    <p:anim calcmode="lin" valueType="num">
                                      <p:cBhvr additive="base">
                                        <p:cTn id="11" dur="500"/>
                                        <p:tgtEl>
                                          <p:spTgt spid="73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29"/>
                                        </p:tgtEl>
                                        <p:attrNameLst>
                                          <p:attrName>style.visibility</p:attrName>
                                        </p:attrNameLst>
                                      </p:cBhvr>
                                      <p:to>
                                        <p:strVal val="visible"/>
                                      </p:to>
                                    </p:set>
                                    <p:anim calcmode="lin" valueType="num">
                                      <p:cBhvr additive="base">
                                        <p:cTn id="20" dur="500"/>
                                        <p:tgtEl>
                                          <p:spTgt spid="7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31"/>
                                        </p:tgtEl>
                                        <p:attrNameLst>
                                          <p:attrName>style.visibility</p:attrName>
                                        </p:attrNameLst>
                                      </p:cBhvr>
                                      <p:to>
                                        <p:strVal val="visible"/>
                                      </p:to>
                                    </p:set>
                                    <p:animEffect transition="in" filter="fade">
                                      <p:cBhvr>
                                        <p:cTn id="29"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160390edf9c_2_0"/>
          <p:cNvSpPr txBox="1">
            <a:spLocks noGrp="1"/>
          </p:cNvSpPr>
          <p:nvPr>
            <p:ph type="title"/>
          </p:nvPr>
        </p:nvSpPr>
        <p:spPr>
          <a:xfrm>
            <a:off x="213900" y="383625"/>
            <a:ext cx="11863800" cy="1307100"/>
          </a:xfrm>
          <a:prstGeom prst="rect">
            <a:avLst/>
          </a:prstGeom>
        </p:spPr>
        <p:txBody>
          <a:bodyPr spcFirstLastPara="1" wrap="square" lIns="121900" tIns="121900" rIns="121900" bIns="121900" anchor="ctr" anchorCtr="0">
            <a:normAutofit/>
          </a:bodyPr>
          <a:lstStyle/>
          <a:p>
            <a:pPr marL="0" lvl="0" indent="0" algn="l" rtl="0">
              <a:lnSpc>
                <a:spcPct val="100000"/>
              </a:lnSpc>
              <a:spcBef>
                <a:spcPts val="0"/>
              </a:spcBef>
              <a:spcAft>
                <a:spcPts val="0"/>
              </a:spcAft>
              <a:buClr>
                <a:schemeClr val="dk1"/>
              </a:buClr>
              <a:buSzPts val="1500"/>
              <a:buFont typeface="Arial"/>
              <a:buNone/>
            </a:pPr>
            <a:r>
              <a:rPr lang="en-US" sz="3800"/>
              <a:t>3-5 Virtual English SOL Institutes</a:t>
            </a:r>
            <a:endParaRPr sz="3800"/>
          </a:p>
        </p:txBody>
      </p:sp>
      <p:sp>
        <p:nvSpPr>
          <p:cNvPr id="486" name="Google Shape;486;g160390edf9c_2_0"/>
          <p:cNvSpPr txBox="1">
            <a:spLocks noGrp="1"/>
          </p:cNvSpPr>
          <p:nvPr>
            <p:ph type="body" idx="1"/>
          </p:nvPr>
        </p:nvSpPr>
        <p:spPr>
          <a:xfrm>
            <a:off x="670000" y="1690733"/>
            <a:ext cx="5181600" cy="4877214"/>
          </a:xfrm>
          <a:prstGeom prst="rect">
            <a:avLst/>
          </a:prstGeom>
          <a:ln w="28575" cap="flat" cmpd="sng">
            <a:solidFill>
              <a:schemeClr val="dk2"/>
            </a:solidFill>
            <a:prstDash val="solid"/>
            <a:round/>
            <a:headEnd type="none" w="sm" len="sm"/>
            <a:tailEnd type="none" w="sm" len="sm"/>
          </a:ln>
        </p:spPr>
        <p:txBody>
          <a:bodyPr spcFirstLastPara="1" wrap="square" lIns="121900" tIns="121900" rIns="121900" bIns="121900" anchor="t" anchorCtr="0">
            <a:normAutofit fontScale="47500" lnSpcReduction="20000"/>
          </a:bodyPr>
          <a:lstStyle/>
          <a:p>
            <a:pPr marL="0" lvl="0" indent="0" algn="ctr" rtl="0">
              <a:spcBef>
                <a:spcPts val="0"/>
              </a:spcBef>
              <a:spcAft>
                <a:spcPts val="0"/>
              </a:spcAft>
              <a:buNone/>
            </a:pPr>
            <a:r>
              <a:rPr lang="en-US" sz="5200" dirty="0">
                <a:latin typeface="Arial"/>
                <a:ea typeface="Arial"/>
                <a:cs typeface="Arial"/>
                <a:sym typeface="Arial"/>
              </a:rPr>
              <a:t>Tuesday, October 11th </a:t>
            </a:r>
            <a:endParaRPr sz="520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20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sz="4900" dirty="0">
                <a:latin typeface="Arial"/>
                <a:ea typeface="Arial"/>
                <a:cs typeface="Arial"/>
                <a:sym typeface="Arial"/>
              </a:rPr>
              <a:t>4:00-4:55 </a:t>
            </a:r>
            <a:r>
              <a:rPr lang="en-US" sz="4900" dirty="0">
                <a:solidFill>
                  <a:schemeClr val="dk1"/>
                </a:solidFill>
                <a:latin typeface="Arial"/>
                <a:ea typeface="Arial"/>
                <a:cs typeface="Arial"/>
                <a:sym typeface="Arial"/>
              </a:rPr>
              <a:t>PM</a:t>
            </a:r>
            <a:r>
              <a:rPr lang="en-US" sz="4900" b="0" dirty="0">
                <a:solidFill>
                  <a:schemeClr val="dk1"/>
                </a:solidFill>
                <a:latin typeface="Arial"/>
                <a:ea typeface="Arial"/>
                <a:cs typeface="Arial"/>
                <a:sym typeface="Arial"/>
              </a:rPr>
              <a:t>: VDOE General Session</a:t>
            </a:r>
            <a:endParaRPr sz="4900" b="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900" b="0" dirty="0">
              <a:latin typeface="Arial"/>
              <a:ea typeface="Arial"/>
              <a:cs typeface="Arial"/>
              <a:sym typeface="Arial"/>
            </a:endParaRPr>
          </a:p>
          <a:p>
            <a:pPr marL="0" lvl="0" indent="0" algn="l" rtl="0">
              <a:lnSpc>
                <a:spcPct val="115000"/>
              </a:lnSpc>
              <a:spcBef>
                <a:spcPts val="0"/>
              </a:spcBef>
              <a:spcAft>
                <a:spcPts val="0"/>
              </a:spcAft>
              <a:buNone/>
            </a:pPr>
            <a:r>
              <a:rPr lang="en-US" sz="4900" dirty="0">
                <a:latin typeface="Arial"/>
                <a:ea typeface="Arial"/>
                <a:cs typeface="Arial"/>
                <a:sym typeface="Arial"/>
              </a:rPr>
              <a:t>5:00-5:55 </a:t>
            </a:r>
            <a:r>
              <a:rPr lang="en-US" sz="4900" dirty="0">
                <a:solidFill>
                  <a:schemeClr val="dk1"/>
                </a:solidFill>
                <a:latin typeface="Arial"/>
                <a:ea typeface="Arial"/>
                <a:cs typeface="Arial"/>
                <a:sym typeface="Arial"/>
              </a:rPr>
              <a:t>PM</a:t>
            </a:r>
            <a:r>
              <a:rPr lang="en-US" sz="4900" b="0" dirty="0" smtClean="0">
                <a:solidFill>
                  <a:schemeClr val="dk1"/>
                </a:solidFill>
                <a:latin typeface="Arial"/>
                <a:ea typeface="Arial"/>
                <a:cs typeface="Arial"/>
                <a:sym typeface="Arial"/>
              </a:rPr>
              <a:t>: Guided </a:t>
            </a:r>
            <a:r>
              <a:rPr lang="en-US" sz="4900" b="0" dirty="0">
                <a:solidFill>
                  <a:schemeClr val="dk1"/>
                </a:solidFill>
                <a:latin typeface="Arial"/>
                <a:ea typeface="Arial"/>
                <a:cs typeface="Arial"/>
                <a:sym typeface="Arial"/>
              </a:rPr>
              <a:t>Reading to Reading Guides- Supporting All Students with Grade Level Texts </a:t>
            </a:r>
            <a:endParaRPr sz="4900" b="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900" b="0" dirty="0">
              <a:latin typeface="Arial"/>
              <a:ea typeface="Arial"/>
              <a:cs typeface="Arial"/>
              <a:sym typeface="Arial"/>
            </a:endParaRPr>
          </a:p>
          <a:p>
            <a:pPr marL="0" lvl="0" indent="0" algn="l" rtl="0">
              <a:lnSpc>
                <a:spcPct val="115000"/>
              </a:lnSpc>
              <a:spcBef>
                <a:spcPts val="0"/>
              </a:spcBef>
              <a:spcAft>
                <a:spcPts val="0"/>
              </a:spcAft>
              <a:buNone/>
            </a:pPr>
            <a:r>
              <a:rPr lang="en-US" sz="4900" dirty="0">
                <a:latin typeface="Arial"/>
                <a:ea typeface="Arial"/>
                <a:cs typeface="Arial"/>
                <a:sym typeface="Arial"/>
              </a:rPr>
              <a:t>6:00</a:t>
            </a:r>
            <a:r>
              <a:rPr lang="en-US" sz="4900" dirty="0">
                <a:solidFill>
                  <a:schemeClr val="dk1"/>
                </a:solidFill>
                <a:latin typeface="Arial"/>
                <a:ea typeface="Arial"/>
                <a:cs typeface="Arial"/>
                <a:sym typeface="Arial"/>
              </a:rPr>
              <a:t>-</a:t>
            </a:r>
            <a:r>
              <a:rPr lang="en-US" sz="4900" dirty="0">
                <a:latin typeface="Arial"/>
                <a:ea typeface="Arial"/>
                <a:cs typeface="Arial"/>
                <a:sym typeface="Arial"/>
              </a:rPr>
              <a:t>6</a:t>
            </a:r>
            <a:r>
              <a:rPr lang="en-US" sz="4900" dirty="0">
                <a:solidFill>
                  <a:schemeClr val="dk1"/>
                </a:solidFill>
                <a:latin typeface="Arial"/>
                <a:ea typeface="Arial"/>
                <a:cs typeface="Arial"/>
                <a:sym typeface="Arial"/>
              </a:rPr>
              <a:t>:55 PM: </a:t>
            </a:r>
            <a:r>
              <a:rPr lang="en-US" sz="4900" b="0" dirty="0">
                <a:solidFill>
                  <a:schemeClr val="dk1"/>
                </a:solidFill>
                <a:latin typeface="Arial"/>
                <a:ea typeface="Arial"/>
                <a:cs typeface="Arial"/>
                <a:sym typeface="Arial"/>
              </a:rPr>
              <a:t>Advanced Phonics: Everything You Need to Know About Syllables and Morphology</a:t>
            </a:r>
            <a:endParaRPr sz="3700" b="0" dirty="0">
              <a:solidFill>
                <a:schemeClr val="dk1"/>
              </a:solidFill>
              <a:latin typeface="Arial"/>
              <a:ea typeface="Arial"/>
              <a:cs typeface="Arial"/>
              <a:sym typeface="Arial"/>
            </a:endParaRPr>
          </a:p>
        </p:txBody>
      </p:sp>
      <p:sp>
        <p:nvSpPr>
          <p:cNvPr id="487" name="Google Shape;487;g160390edf9c_2_0"/>
          <p:cNvSpPr txBox="1">
            <a:spLocks noGrp="1"/>
          </p:cNvSpPr>
          <p:nvPr>
            <p:ph type="body" idx="2"/>
          </p:nvPr>
        </p:nvSpPr>
        <p:spPr>
          <a:xfrm>
            <a:off x="6238900" y="1690732"/>
            <a:ext cx="5181600" cy="4877215"/>
          </a:xfrm>
          <a:prstGeom prst="rect">
            <a:avLst/>
          </a:prstGeom>
          <a:ln w="28575" cap="flat" cmpd="sng">
            <a:solidFill>
              <a:schemeClr val="dk2"/>
            </a:solidFill>
            <a:prstDash val="solid"/>
            <a:round/>
            <a:headEnd type="none" w="sm" len="sm"/>
            <a:tailEnd type="none" w="sm" len="sm"/>
          </a:ln>
        </p:spPr>
        <p:txBody>
          <a:bodyPr spcFirstLastPara="1" wrap="square" lIns="121900" tIns="121900" rIns="121900" bIns="121900" anchor="t" anchorCtr="0">
            <a:normAutofit fontScale="55000" lnSpcReduction="20000"/>
          </a:bodyPr>
          <a:lstStyle/>
          <a:p>
            <a:pPr marL="0" lvl="0" indent="0" algn="ctr" rtl="0">
              <a:spcBef>
                <a:spcPts val="0"/>
              </a:spcBef>
              <a:spcAft>
                <a:spcPts val="0"/>
              </a:spcAft>
              <a:buNone/>
            </a:pPr>
            <a:r>
              <a:rPr lang="en-US" sz="5177" dirty="0">
                <a:solidFill>
                  <a:schemeClr val="dk1"/>
                </a:solidFill>
                <a:latin typeface="Arial"/>
                <a:ea typeface="Arial"/>
                <a:cs typeface="Arial"/>
                <a:sym typeface="Arial"/>
              </a:rPr>
              <a:t>T</a:t>
            </a:r>
            <a:r>
              <a:rPr lang="en-US" sz="5177" dirty="0">
                <a:latin typeface="Arial"/>
                <a:ea typeface="Arial"/>
                <a:cs typeface="Arial"/>
                <a:sym typeface="Arial"/>
              </a:rPr>
              <a:t>hursday, October 13th</a:t>
            </a:r>
            <a:endParaRPr sz="6877"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900" dirty="0">
              <a:latin typeface="Arial"/>
              <a:ea typeface="Arial"/>
              <a:cs typeface="Arial"/>
              <a:sym typeface="Arial"/>
            </a:endParaRPr>
          </a:p>
          <a:p>
            <a:pPr marL="0" lvl="0" indent="0" algn="l" rtl="0">
              <a:lnSpc>
                <a:spcPct val="115000"/>
              </a:lnSpc>
              <a:spcBef>
                <a:spcPts val="0"/>
              </a:spcBef>
              <a:spcAft>
                <a:spcPts val="0"/>
              </a:spcAft>
              <a:buNone/>
            </a:pPr>
            <a:r>
              <a:rPr lang="en-US" sz="4900" dirty="0">
                <a:latin typeface="Arial"/>
                <a:ea typeface="Arial"/>
                <a:cs typeface="Arial"/>
                <a:sym typeface="Arial"/>
              </a:rPr>
              <a:t>4:00-4:55 PM</a:t>
            </a:r>
            <a:r>
              <a:rPr lang="en-US" sz="4900" b="0" dirty="0">
                <a:latin typeface="Arial"/>
                <a:ea typeface="Arial"/>
                <a:cs typeface="Arial"/>
                <a:sym typeface="Arial"/>
              </a:rPr>
              <a:t>: Reading + Writing= Skilled Readers and Writers</a:t>
            </a:r>
            <a:endParaRPr sz="4900" b="0" dirty="0">
              <a:latin typeface="Arial"/>
              <a:ea typeface="Arial"/>
              <a:cs typeface="Arial"/>
              <a:sym typeface="Arial"/>
            </a:endParaRPr>
          </a:p>
          <a:p>
            <a:pPr marL="0" lvl="0" indent="0" algn="l" rtl="0">
              <a:lnSpc>
                <a:spcPct val="115000"/>
              </a:lnSpc>
              <a:spcBef>
                <a:spcPts val="0"/>
              </a:spcBef>
              <a:spcAft>
                <a:spcPts val="0"/>
              </a:spcAft>
              <a:buNone/>
            </a:pPr>
            <a:endParaRPr sz="4900" b="0" dirty="0">
              <a:latin typeface="Arial"/>
              <a:ea typeface="Arial"/>
              <a:cs typeface="Arial"/>
              <a:sym typeface="Arial"/>
            </a:endParaRPr>
          </a:p>
          <a:p>
            <a:pPr marL="0" lvl="0" indent="0" algn="l" rtl="0">
              <a:lnSpc>
                <a:spcPct val="115000"/>
              </a:lnSpc>
              <a:spcBef>
                <a:spcPts val="0"/>
              </a:spcBef>
              <a:spcAft>
                <a:spcPts val="0"/>
              </a:spcAft>
              <a:buNone/>
            </a:pPr>
            <a:r>
              <a:rPr lang="en-US" sz="4900" dirty="0">
                <a:latin typeface="Arial"/>
                <a:ea typeface="Arial"/>
                <a:cs typeface="Arial"/>
                <a:sym typeface="Arial"/>
              </a:rPr>
              <a:t>5:00-5:55 PM</a:t>
            </a:r>
            <a:r>
              <a:rPr lang="en-US" sz="4900" b="0" dirty="0">
                <a:latin typeface="Arial"/>
                <a:ea typeface="Arial"/>
                <a:cs typeface="Arial"/>
                <a:sym typeface="Arial"/>
              </a:rPr>
              <a:t>: World and Word Knowledge</a:t>
            </a:r>
            <a:endParaRPr sz="4900" b="0" dirty="0">
              <a:latin typeface="Arial"/>
              <a:ea typeface="Arial"/>
              <a:cs typeface="Arial"/>
              <a:sym typeface="Arial"/>
            </a:endParaRPr>
          </a:p>
          <a:p>
            <a:pPr marL="0" lvl="0" indent="0" algn="l" rtl="0">
              <a:lnSpc>
                <a:spcPct val="115000"/>
              </a:lnSpc>
              <a:spcBef>
                <a:spcPts val="0"/>
              </a:spcBef>
              <a:spcAft>
                <a:spcPts val="0"/>
              </a:spcAft>
              <a:buNone/>
            </a:pPr>
            <a:endParaRPr sz="4900" b="0" dirty="0">
              <a:latin typeface="Arial"/>
              <a:ea typeface="Arial"/>
              <a:cs typeface="Arial"/>
              <a:sym typeface="Arial"/>
            </a:endParaRPr>
          </a:p>
          <a:p>
            <a:pPr marL="0" lvl="0" indent="0" algn="l" rtl="0">
              <a:lnSpc>
                <a:spcPct val="115000"/>
              </a:lnSpc>
              <a:spcBef>
                <a:spcPts val="0"/>
              </a:spcBef>
              <a:spcAft>
                <a:spcPts val="0"/>
              </a:spcAft>
              <a:buNone/>
            </a:pPr>
            <a:r>
              <a:rPr lang="en-US" sz="4900" dirty="0">
                <a:latin typeface="Arial"/>
                <a:ea typeface="Arial"/>
                <a:cs typeface="Arial"/>
                <a:sym typeface="Arial"/>
              </a:rPr>
              <a:t>6:00-6:55 PM</a:t>
            </a:r>
            <a:r>
              <a:rPr lang="en-US" sz="4900" dirty="0" smtClean="0">
                <a:latin typeface="Arial"/>
                <a:ea typeface="Arial"/>
                <a:cs typeface="Arial"/>
                <a:sym typeface="Arial"/>
              </a:rPr>
              <a:t>: </a:t>
            </a:r>
            <a:r>
              <a:rPr lang="en-US" sz="4900" b="0" dirty="0" smtClean="0">
                <a:latin typeface="Arial"/>
                <a:ea typeface="Arial"/>
                <a:cs typeface="Arial"/>
                <a:sym typeface="Arial"/>
              </a:rPr>
              <a:t>Virginia </a:t>
            </a:r>
            <a:r>
              <a:rPr lang="en-US" sz="4900" b="0" dirty="0">
                <a:latin typeface="Arial"/>
                <a:ea typeface="Arial"/>
                <a:cs typeface="Arial"/>
                <a:sym typeface="Arial"/>
              </a:rPr>
              <a:t>Department of Education Instruction &amp; Assessment</a:t>
            </a:r>
            <a:endParaRPr sz="3700" b="0" dirty="0">
              <a:latin typeface="Arial"/>
              <a:ea typeface="Arial"/>
              <a:cs typeface="Arial"/>
              <a:sym typeface="Arial"/>
            </a:endParaRPr>
          </a:p>
          <a:p>
            <a:pPr marL="0" lvl="0" indent="0" algn="l" rtl="0">
              <a:lnSpc>
                <a:spcPct val="115000"/>
              </a:lnSpc>
              <a:spcBef>
                <a:spcPts val="0"/>
              </a:spcBef>
              <a:spcAft>
                <a:spcPts val="0"/>
              </a:spcAft>
              <a:buNone/>
            </a:pPr>
            <a:endParaRPr sz="2000" dirty="0">
              <a:solidFill>
                <a:schemeClr val="dk1"/>
              </a:solidFill>
              <a:latin typeface="Arial"/>
              <a:ea typeface="Arial"/>
              <a:cs typeface="Arial"/>
              <a:sym typeface="Arial"/>
            </a:endParaRPr>
          </a:p>
          <a:p>
            <a:pPr marL="0" lvl="0" indent="0" algn="l" rtl="0">
              <a:spcBef>
                <a:spcPts val="0"/>
              </a:spcBef>
              <a:spcAft>
                <a:spcPts val="0"/>
              </a:spcAft>
              <a:buClr>
                <a:schemeClr val="dk1"/>
              </a:buClr>
              <a:buSzPct val="40540"/>
              <a:buFont typeface="Arial"/>
              <a:buNone/>
            </a:pPr>
            <a:endParaRPr sz="3700" b="0" dirty="0">
              <a:solidFill>
                <a:schemeClr val="dk1"/>
              </a:solidFill>
              <a:latin typeface="Arial"/>
              <a:ea typeface="Arial"/>
              <a:cs typeface="Arial"/>
              <a:sym typeface="Arial"/>
            </a:endParaRPr>
          </a:p>
        </p:txBody>
      </p:sp>
      <p:sp>
        <p:nvSpPr>
          <p:cNvPr id="488" name="Google Shape;488;g160390edf9c_2_0"/>
          <p:cNvSpPr txBox="1">
            <a:spLocks noGrp="1"/>
          </p:cNvSpPr>
          <p:nvPr>
            <p:ph type="sldNum" idx="12"/>
          </p:nvPr>
        </p:nvSpPr>
        <p:spPr>
          <a:xfrm>
            <a:off x="11480800" y="8475133"/>
            <a:ext cx="1349100" cy="4869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2745"/>
          </a:srgbClr>
        </a:solidFill>
        <a:effectLst/>
      </p:bgPr>
    </p:bg>
    <p:spTree>
      <p:nvGrpSpPr>
        <p:cNvPr id="1" name="Shape 736"/>
        <p:cNvGrpSpPr/>
        <p:nvPr/>
      </p:nvGrpSpPr>
      <p:grpSpPr>
        <a:xfrm>
          <a:off x="0" y="0"/>
          <a:ext cx="0" cy="0"/>
          <a:chOff x="0" y="0"/>
          <a:chExt cx="0" cy="0"/>
        </a:xfrm>
      </p:grpSpPr>
      <p:sp>
        <p:nvSpPr>
          <p:cNvPr id="737" name="Google Shape;737;g153bec40d42_0_55"/>
          <p:cNvSpPr txBox="1">
            <a:spLocks noGrp="1"/>
          </p:cNvSpPr>
          <p:nvPr>
            <p:ph type="body" idx="1"/>
          </p:nvPr>
        </p:nvSpPr>
        <p:spPr>
          <a:xfrm>
            <a:off x="10023231" y="1825633"/>
            <a:ext cx="2060700" cy="47721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100"/>
              </a:spcBef>
              <a:spcAft>
                <a:spcPts val="0"/>
              </a:spcAft>
              <a:buSzPct val="142857"/>
              <a:buNone/>
            </a:pPr>
            <a:endParaRPr/>
          </a:p>
          <a:p>
            <a:pPr marL="0" lvl="0" indent="0" algn="l" rtl="0">
              <a:lnSpc>
                <a:spcPct val="90000"/>
              </a:lnSpc>
              <a:spcBef>
                <a:spcPts val="1100"/>
              </a:spcBef>
              <a:spcAft>
                <a:spcPts val="0"/>
              </a:spcAft>
              <a:buSzPct val="142857"/>
              <a:buNone/>
            </a:pPr>
            <a:endParaRPr/>
          </a:p>
          <a:p>
            <a:pPr marL="0" lvl="0" indent="0" algn="l" rtl="0">
              <a:lnSpc>
                <a:spcPct val="90000"/>
              </a:lnSpc>
              <a:spcBef>
                <a:spcPts val="1100"/>
              </a:spcBef>
              <a:spcAft>
                <a:spcPts val="0"/>
              </a:spcAft>
              <a:buSzPct val="142857"/>
              <a:buNone/>
            </a:pPr>
            <a:endParaRPr/>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42857"/>
              <a:buNone/>
            </a:pPr>
            <a:endParaRPr/>
          </a:p>
          <a:p>
            <a:pPr marL="0" lvl="0" indent="0" algn="l" rtl="0">
              <a:lnSpc>
                <a:spcPct val="90000"/>
              </a:lnSpc>
              <a:spcBef>
                <a:spcPts val="1100"/>
              </a:spcBef>
              <a:spcAft>
                <a:spcPts val="0"/>
              </a:spcAft>
              <a:buSzPct val="142857"/>
              <a:buNone/>
            </a:pPr>
            <a:endParaRPr/>
          </a:p>
          <a:p>
            <a:pPr marL="0" lvl="0" indent="0" algn="r" rtl="0">
              <a:lnSpc>
                <a:spcPct val="90000"/>
              </a:lnSpc>
              <a:spcBef>
                <a:spcPts val="1100"/>
              </a:spcBef>
              <a:spcAft>
                <a:spcPts val="0"/>
              </a:spcAft>
              <a:buSzPct val="166666"/>
              <a:buNone/>
            </a:pPr>
            <a:endParaRPr sz="2400"/>
          </a:p>
          <a:p>
            <a:pPr marL="0" lvl="0" indent="0" algn="r" rtl="0">
              <a:lnSpc>
                <a:spcPct val="90000"/>
              </a:lnSpc>
              <a:spcBef>
                <a:spcPts val="1100"/>
              </a:spcBef>
              <a:spcAft>
                <a:spcPts val="0"/>
              </a:spcAft>
              <a:buSzPct val="166666"/>
              <a:buNone/>
            </a:pPr>
            <a:r>
              <a:rPr lang="en-US" sz="2400"/>
              <a:t>Scarborough, 2001</a:t>
            </a:r>
            <a:endParaRPr/>
          </a:p>
        </p:txBody>
      </p:sp>
      <p:sp>
        <p:nvSpPr>
          <p:cNvPr id="738" name="Google Shape;738;g153bec40d42_0_55"/>
          <p:cNvSpPr txBox="1">
            <a:spLocks noGrp="1"/>
          </p:cNvSpPr>
          <p:nvPr>
            <p:ph type="title"/>
          </p:nvPr>
        </p:nvSpPr>
        <p:spPr>
          <a:xfrm>
            <a:off x="4016663" y="30115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Scarborough’s Reading Rope </a:t>
            </a:r>
            <a:endParaRPr/>
          </a:p>
        </p:txBody>
      </p:sp>
      <p:pic>
        <p:nvPicPr>
          <p:cNvPr id="739" name="Google Shape;739;g153bec40d42_0_55" descr="Visual of Scarborough's Reading Rope "/>
          <p:cNvPicPr preferRelativeResize="0"/>
          <p:nvPr/>
        </p:nvPicPr>
        <p:blipFill rotWithShape="1">
          <a:blip r:embed="rId3">
            <a:alphaModFix/>
          </a:blip>
          <a:srcRect/>
          <a:stretch/>
        </p:blipFill>
        <p:spPr>
          <a:xfrm>
            <a:off x="1940155" y="1210367"/>
            <a:ext cx="8311678" cy="5305333"/>
          </a:xfrm>
          <a:prstGeom prst="rect">
            <a:avLst/>
          </a:prstGeom>
          <a:noFill/>
          <a:ln>
            <a:noFill/>
          </a:ln>
        </p:spPr>
      </p:pic>
      <p:sp>
        <p:nvSpPr>
          <p:cNvPr id="740" name="Google Shape;740;g153bec40d42_0_55"/>
          <p:cNvSpPr/>
          <p:nvPr/>
        </p:nvSpPr>
        <p:spPr>
          <a:xfrm>
            <a:off x="4211267" y="4924196"/>
            <a:ext cx="1210500" cy="621600"/>
          </a:xfrm>
          <a:prstGeom prst="rect">
            <a:avLst/>
          </a:prstGeom>
          <a:solidFill>
            <a:schemeClr val="accent1"/>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Arial"/>
                <a:ea typeface="Arial"/>
                <a:cs typeface="Arial"/>
                <a:sym typeface="Arial"/>
              </a:rPr>
              <a:t>Decoding</a:t>
            </a:r>
            <a:endParaRPr sz="1900" b="0" i="0" u="none" strike="noStrike" cap="none">
              <a:solidFill>
                <a:srgbClr val="FFFFFF"/>
              </a:solidFill>
              <a:latin typeface="Arial"/>
              <a:ea typeface="Arial"/>
              <a:cs typeface="Arial"/>
              <a:sym typeface="Arial"/>
            </a:endParaRPr>
          </a:p>
        </p:txBody>
      </p:sp>
      <p:sp>
        <p:nvSpPr>
          <p:cNvPr id="741" name="Google Shape;741;g153bec40d42_0_55"/>
          <p:cNvSpPr/>
          <p:nvPr/>
        </p:nvSpPr>
        <p:spPr>
          <a:xfrm>
            <a:off x="4016667" y="2512984"/>
            <a:ext cx="1599600" cy="915900"/>
          </a:xfrm>
          <a:prstGeom prst="rect">
            <a:avLst/>
          </a:prstGeom>
          <a:solidFill>
            <a:schemeClr val="accent5"/>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FFFFF"/>
                </a:solidFill>
                <a:latin typeface="Arial"/>
                <a:ea typeface="Arial"/>
                <a:cs typeface="Arial"/>
                <a:sym typeface="Arial"/>
              </a:rPr>
              <a:t>Language Comprehension</a:t>
            </a:r>
            <a:endParaRPr sz="1500" b="0" i="0" u="none" strike="noStrike" cap="none">
              <a:solidFill>
                <a:srgbClr val="FFFFFF"/>
              </a:solidFill>
              <a:latin typeface="Arial"/>
              <a:ea typeface="Arial"/>
              <a:cs typeface="Arial"/>
              <a:sym typeface="Arial"/>
            </a:endParaRPr>
          </a:p>
        </p:txBody>
      </p:sp>
      <p:sp>
        <p:nvSpPr>
          <p:cNvPr id="742" name="Google Shape;742;g153bec40d42_0_55" descr="The Simple View of Reading Equation&#10;&#10;Decoding times language comprehension equals reading comprehension"/>
          <p:cNvSpPr/>
          <p:nvPr/>
        </p:nvSpPr>
        <p:spPr>
          <a:xfrm>
            <a:off x="7041333" y="3796931"/>
            <a:ext cx="2767500" cy="1071600"/>
          </a:xfrm>
          <a:prstGeom prst="rect">
            <a:avLst/>
          </a:prstGeom>
          <a:solidFill>
            <a:srgbClr val="7030A0"/>
          </a:solidFill>
          <a:ln w="25400" cap="flat" cmpd="sng">
            <a:solidFill>
              <a:srgbClr val="9B00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Reading Comprehension</a:t>
            </a:r>
            <a:endParaRPr sz="2800" b="0" i="0" u="none" strike="noStrike" cap="none">
              <a:solidFill>
                <a:srgbClr val="FFFFFF"/>
              </a:solidFill>
              <a:latin typeface="Arial"/>
              <a:ea typeface="Arial"/>
              <a:cs typeface="Arial"/>
              <a:sym typeface="Arial"/>
            </a:endParaRPr>
          </a:p>
        </p:txBody>
      </p:sp>
      <p:sp>
        <p:nvSpPr>
          <p:cNvPr id="743" name="Google Shape;743;g153bec40d42_0_55"/>
          <p:cNvSpPr txBox="1"/>
          <p:nvPr/>
        </p:nvSpPr>
        <p:spPr>
          <a:xfrm rot="-5400000">
            <a:off x="-4244673" y="3539183"/>
            <a:ext cx="10515600" cy="64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accent1"/>
              </a:buClr>
              <a:buSzPts val="4400"/>
              <a:buFont typeface="Trebuchet MS"/>
              <a:buNone/>
            </a:pPr>
            <a:r>
              <a:rPr lang="en-US" sz="3200" b="1" i="0" u="none" strike="noStrike" cap="none">
                <a:solidFill>
                  <a:srgbClr val="D50032"/>
                </a:solidFill>
                <a:latin typeface="Josefin Sans"/>
                <a:ea typeface="Josefin Sans"/>
                <a:cs typeface="Josefin Sans"/>
                <a:sym typeface="Josefin Sans"/>
              </a:rPr>
              <a:t>The Science of Reading</a:t>
            </a:r>
            <a:endParaRPr sz="3200" b="1" i="0" u="none" strike="noStrike" cap="none">
              <a:solidFill>
                <a:srgbClr val="D50032"/>
              </a:solidFill>
              <a:latin typeface="Josefin Sans"/>
              <a:ea typeface="Josefin Sans"/>
              <a:cs typeface="Josefin Sans"/>
              <a:sym typeface="Josefi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153bec40d42_0_65"/>
          <p:cNvSpPr txBox="1">
            <a:spLocks noGrp="1"/>
          </p:cNvSpPr>
          <p:nvPr>
            <p:ph type="title"/>
          </p:nvPr>
        </p:nvSpPr>
        <p:spPr>
          <a:xfrm>
            <a:off x="671325" y="738867"/>
            <a:ext cx="120048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900"/>
              <a:buNone/>
            </a:pPr>
            <a:r>
              <a:rPr lang="en-US" sz="2700"/>
              <a:t>Science of Reading and Instructional Practices</a:t>
            </a:r>
            <a:endParaRPr sz="2700"/>
          </a:p>
        </p:txBody>
      </p:sp>
      <p:sp>
        <p:nvSpPr>
          <p:cNvPr id="749" name="Google Shape;749;g153bec40d42_0_65"/>
          <p:cNvSpPr txBox="1">
            <a:spLocks noGrp="1"/>
          </p:cNvSpPr>
          <p:nvPr>
            <p:ph type="body" idx="1"/>
          </p:nvPr>
        </p:nvSpPr>
        <p:spPr>
          <a:xfrm>
            <a:off x="351700" y="1690733"/>
            <a:ext cx="117423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500"/>
              <a:buFont typeface="Arial"/>
              <a:buNone/>
            </a:pPr>
            <a:r>
              <a:rPr lang="en-US" sz="2300">
                <a:solidFill>
                  <a:schemeClr val="dk1"/>
                </a:solidFill>
              </a:rPr>
              <a:t>Key practices that demonstrate research and evidence-based instruction:</a:t>
            </a:r>
            <a:endParaRPr sz="2300">
              <a:solidFill>
                <a:schemeClr val="dk1"/>
              </a:solidFill>
            </a:endParaRPr>
          </a:p>
          <a:p>
            <a:pPr marL="609600" lvl="0" indent="-450850" algn="l" rtl="0">
              <a:lnSpc>
                <a:spcPct val="115000"/>
              </a:lnSpc>
              <a:spcBef>
                <a:spcPts val="0"/>
              </a:spcBef>
              <a:spcAft>
                <a:spcPts val="0"/>
              </a:spcAft>
              <a:buClr>
                <a:schemeClr val="dk1"/>
              </a:buClr>
              <a:buSzPts val="2300"/>
              <a:buFont typeface="Roboto"/>
              <a:buChar char="●"/>
            </a:pPr>
            <a:r>
              <a:rPr lang="en-US" sz="2300" b="0">
                <a:solidFill>
                  <a:schemeClr val="dk1"/>
                </a:solidFill>
                <a:latin typeface="Roboto"/>
                <a:ea typeface="Roboto"/>
                <a:cs typeface="Roboto"/>
                <a:sym typeface="Roboto"/>
              </a:rPr>
              <a:t>Direct instruction of decoding, encoding, comprehension, and wide reading of literature</a:t>
            </a:r>
            <a:endParaRPr sz="2300" b="0">
              <a:solidFill>
                <a:schemeClr val="dk1"/>
              </a:solidFill>
              <a:latin typeface="Roboto"/>
              <a:ea typeface="Roboto"/>
              <a:cs typeface="Roboto"/>
              <a:sym typeface="Roboto"/>
            </a:endParaRPr>
          </a:p>
          <a:p>
            <a:pPr marL="609600" lvl="0" indent="-450850" algn="l" rtl="0">
              <a:lnSpc>
                <a:spcPct val="115000"/>
              </a:lnSpc>
              <a:spcBef>
                <a:spcPts val="0"/>
              </a:spcBef>
              <a:spcAft>
                <a:spcPts val="0"/>
              </a:spcAft>
              <a:buClr>
                <a:schemeClr val="dk1"/>
              </a:buClr>
              <a:buSzPts val="2300"/>
              <a:buFont typeface="Roboto"/>
              <a:buChar char="●"/>
            </a:pPr>
            <a:r>
              <a:rPr lang="en-US" sz="2300" b="0">
                <a:solidFill>
                  <a:schemeClr val="dk1"/>
                </a:solidFill>
                <a:latin typeface="Roboto"/>
                <a:ea typeface="Roboto"/>
                <a:cs typeface="Roboto"/>
                <a:sym typeface="Roboto"/>
              </a:rPr>
              <a:t>Specific focus on phoneme awareness instruction as well as its connection to encoding and decoding</a:t>
            </a:r>
            <a:endParaRPr sz="2300" b="0">
              <a:solidFill>
                <a:schemeClr val="dk1"/>
              </a:solidFill>
              <a:latin typeface="Roboto"/>
              <a:ea typeface="Roboto"/>
              <a:cs typeface="Roboto"/>
              <a:sym typeface="Roboto"/>
            </a:endParaRPr>
          </a:p>
          <a:p>
            <a:pPr marL="609600" lvl="0" indent="-450850" algn="l" rtl="0">
              <a:lnSpc>
                <a:spcPct val="115000"/>
              </a:lnSpc>
              <a:spcBef>
                <a:spcPts val="0"/>
              </a:spcBef>
              <a:spcAft>
                <a:spcPts val="0"/>
              </a:spcAft>
              <a:buClr>
                <a:schemeClr val="dk1"/>
              </a:buClr>
              <a:buSzPts val="2300"/>
              <a:buFont typeface="Roboto"/>
              <a:buChar char="●"/>
            </a:pPr>
            <a:r>
              <a:rPr lang="en-US" sz="2300" b="0">
                <a:solidFill>
                  <a:schemeClr val="dk1"/>
                </a:solidFill>
                <a:latin typeface="Roboto"/>
                <a:ea typeface="Roboto"/>
                <a:cs typeface="Roboto"/>
                <a:sym typeface="Roboto"/>
              </a:rPr>
              <a:t>Systematic, explicit, and intentional instruction on the spoken and written form of the English language (sound, syllable, morpheme, word)</a:t>
            </a:r>
            <a:endParaRPr sz="2300" b="0">
              <a:solidFill>
                <a:schemeClr val="dk1"/>
              </a:solidFill>
              <a:latin typeface="Roboto"/>
              <a:ea typeface="Roboto"/>
              <a:cs typeface="Roboto"/>
              <a:sym typeface="Roboto"/>
            </a:endParaRPr>
          </a:p>
          <a:p>
            <a:pPr marL="609600" lvl="0" indent="-450850" algn="l" rtl="0">
              <a:lnSpc>
                <a:spcPct val="115000"/>
              </a:lnSpc>
              <a:spcBef>
                <a:spcPts val="0"/>
              </a:spcBef>
              <a:spcAft>
                <a:spcPts val="0"/>
              </a:spcAft>
              <a:buClr>
                <a:schemeClr val="dk1"/>
              </a:buClr>
              <a:buSzPts val="2300"/>
              <a:buFont typeface="Roboto"/>
              <a:buChar char="●"/>
            </a:pPr>
            <a:r>
              <a:rPr lang="en-US" sz="2300" b="0">
                <a:solidFill>
                  <a:schemeClr val="dk1"/>
                </a:solidFill>
                <a:latin typeface="Roboto"/>
                <a:ea typeface="Roboto"/>
                <a:cs typeface="Roboto"/>
                <a:sym typeface="Roboto"/>
              </a:rPr>
              <a:t>Direct and incidental vocabulary instruction using texts to explore word meanings and sentence structure</a:t>
            </a:r>
            <a:endParaRPr sz="2300" b="0">
              <a:solidFill>
                <a:schemeClr val="dk1"/>
              </a:solidFill>
              <a:latin typeface="Roboto"/>
              <a:ea typeface="Roboto"/>
              <a:cs typeface="Roboto"/>
              <a:sym typeface="Roboto"/>
            </a:endParaRPr>
          </a:p>
          <a:p>
            <a:pPr marL="609600" lvl="0" indent="-450850" algn="l" rtl="0">
              <a:lnSpc>
                <a:spcPct val="115000"/>
              </a:lnSpc>
              <a:spcBef>
                <a:spcPts val="0"/>
              </a:spcBef>
              <a:spcAft>
                <a:spcPts val="0"/>
              </a:spcAft>
              <a:buClr>
                <a:schemeClr val="dk1"/>
              </a:buClr>
              <a:buSzPts val="2300"/>
              <a:buFont typeface="Roboto"/>
              <a:buChar char="●"/>
            </a:pPr>
            <a:r>
              <a:rPr lang="en-US" sz="2300" b="0">
                <a:solidFill>
                  <a:schemeClr val="dk1"/>
                </a:solidFill>
                <a:latin typeface="Roboto"/>
                <a:ea typeface="Roboto"/>
                <a:cs typeface="Roboto"/>
                <a:sym typeface="Roboto"/>
              </a:rPr>
              <a:t>Emphasis and intention on building background knowledge and listening comprehension through texts, multimedia, and other print resources that will lead to independent reading comprehension (</a:t>
            </a:r>
            <a:r>
              <a:rPr lang="en-US" sz="2300" b="0" u="sng">
                <a:solidFill>
                  <a:schemeClr val="dk1"/>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Moats, 2020</a:t>
            </a:r>
            <a:r>
              <a:rPr lang="en-US" sz="2300" b="0">
                <a:solidFill>
                  <a:schemeClr val="dk1"/>
                </a:solidFill>
                <a:latin typeface="Roboto"/>
                <a:ea typeface="Roboto"/>
                <a:cs typeface="Roboto"/>
                <a:sym typeface="Roboto"/>
              </a:rPr>
              <a:t>).</a:t>
            </a:r>
            <a:endParaRPr sz="2900">
              <a:solidFill>
                <a:schemeClr val="dk1"/>
              </a:solidFill>
              <a:latin typeface="Roboto"/>
              <a:ea typeface="Roboto"/>
              <a:cs typeface="Roboto"/>
              <a:sym typeface="Roboto"/>
            </a:endParaRPr>
          </a:p>
        </p:txBody>
      </p:sp>
      <p:sp>
        <p:nvSpPr>
          <p:cNvPr id="750" name="Google Shape;750;g153bec40d42_0_65"/>
          <p:cNvSpPr txBox="1">
            <a:spLocks noGrp="1"/>
          </p:cNvSpPr>
          <p:nvPr>
            <p:ph type="sldNum" idx="12"/>
          </p:nvPr>
        </p:nvSpPr>
        <p:spPr>
          <a:xfrm>
            <a:off x="11480800" y="8475133"/>
            <a:ext cx="1348800" cy="486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150fc98d8fa_1_351"/>
          <p:cNvSpPr txBox="1">
            <a:spLocks noGrp="1"/>
          </p:cNvSpPr>
          <p:nvPr>
            <p:ph type="title"/>
          </p:nvPr>
        </p:nvSpPr>
        <p:spPr>
          <a:xfrm>
            <a:off x="554133" y="1446622"/>
            <a:ext cx="15147600" cy="1017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Evidence-Based Literacy Instruction</a:t>
            </a:r>
            <a:endParaRPr/>
          </a:p>
        </p:txBody>
      </p:sp>
      <p:sp>
        <p:nvSpPr>
          <p:cNvPr id="756" name="Google Shape;756;g150fc98d8fa_1_351"/>
          <p:cNvSpPr txBox="1">
            <a:spLocks noGrp="1"/>
          </p:cNvSpPr>
          <p:nvPr>
            <p:ph type="body" idx="1"/>
          </p:nvPr>
        </p:nvSpPr>
        <p:spPr>
          <a:xfrm>
            <a:off x="598175" y="752450"/>
            <a:ext cx="11360700" cy="5478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100"/>
              <a:buNone/>
            </a:pPr>
            <a:r>
              <a:rPr lang="en-US" u="sng">
                <a:solidFill>
                  <a:schemeClr val="hlink"/>
                </a:solidFill>
                <a:hlinkClick r:id="rId3"/>
              </a:rPr>
              <a:t>Virginia Literacy Act</a:t>
            </a:r>
            <a:endParaRPr/>
          </a:p>
          <a:p>
            <a:pPr marL="0" lvl="0" indent="0" algn="l" rtl="0">
              <a:lnSpc>
                <a:spcPct val="115000"/>
              </a:lnSpc>
              <a:spcBef>
                <a:spcPts val="0"/>
              </a:spcBef>
              <a:spcAft>
                <a:spcPts val="0"/>
              </a:spcAft>
              <a:buSzPts val="2100"/>
              <a:buNone/>
            </a:pPr>
            <a:endParaRPr/>
          </a:p>
          <a:p>
            <a:pPr marL="0" lvl="0" indent="0" algn="l" rtl="0">
              <a:lnSpc>
                <a:spcPct val="115000"/>
              </a:lnSpc>
              <a:spcBef>
                <a:spcPts val="0"/>
              </a:spcBef>
              <a:spcAft>
                <a:spcPts val="0"/>
              </a:spcAft>
              <a:buSzPts val="2100"/>
              <a:buNone/>
            </a:pPr>
            <a:endParaRPr/>
          </a:p>
          <a:p>
            <a:pPr marL="0" lvl="0" indent="0" algn="l" rtl="0">
              <a:lnSpc>
                <a:spcPct val="115000"/>
              </a:lnSpc>
              <a:spcBef>
                <a:spcPts val="0"/>
              </a:spcBef>
              <a:spcAft>
                <a:spcPts val="0"/>
              </a:spcAft>
              <a:buSzPts val="2100"/>
              <a:buNone/>
            </a:pPr>
            <a:r>
              <a:rPr lang="en-US" sz="2300" b="0" i="1">
                <a:solidFill>
                  <a:srgbClr val="333333"/>
                </a:solidFill>
                <a:highlight>
                  <a:srgbClr val="FFFFFF"/>
                </a:highlight>
                <a:latin typeface="Arial"/>
                <a:ea typeface="Arial"/>
                <a:cs typeface="Arial"/>
                <a:sym typeface="Arial"/>
              </a:rPr>
              <a:t>"Evidence-based literacy instruction" means structured instructional practices, including sequential, systematic, explicit, and cumulative teaching, that (i) are based on reliable, trustworthy, and valid evidence consistent with science-based reading research; (ii) are used in core or general instruction, supplemental instruction, intervention services, and intensive intervention services; (iii) have a demonstrated record of success in adequately increasing students' reading competency, vocabulary, oral language, and comprehension and in building mastery of the foundational reading skills of phonological and phonemic awareness, alphabetic principle, phonics, spelling, and text reading fluency; and (iv) are able to be differentiated in order to meet the individual needs of students.</a:t>
            </a:r>
            <a:endParaRPr sz="32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150fc98d8fa_1_356"/>
          <p:cNvSpPr txBox="1">
            <a:spLocks noGrp="1"/>
          </p:cNvSpPr>
          <p:nvPr>
            <p:ph type="title"/>
          </p:nvPr>
        </p:nvSpPr>
        <p:spPr>
          <a:xfrm>
            <a:off x="554133" y="1446622"/>
            <a:ext cx="15147600" cy="1017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What does Evidence-Based Mean?</a:t>
            </a:r>
            <a:endParaRPr/>
          </a:p>
        </p:txBody>
      </p:sp>
      <p:sp>
        <p:nvSpPr>
          <p:cNvPr id="762" name="Google Shape;762;g150fc98d8fa_1_356"/>
          <p:cNvSpPr txBox="1">
            <a:spLocks noGrp="1"/>
          </p:cNvSpPr>
          <p:nvPr>
            <p:ph type="body" idx="1"/>
          </p:nvPr>
        </p:nvSpPr>
        <p:spPr>
          <a:xfrm>
            <a:off x="598167" y="1848567"/>
            <a:ext cx="11360700" cy="3624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en-US" sz="2400" b="0">
                <a:solidFill>
                  <a:srgbClr val="555658"/>
                </a:solidFill>
                <a:highlight>
                  <a:srgbClr val="FFFFFF"/>
                </a:highlight>
                <a:latin typeface="Arial"/>
                <a:ea typeface="Arial"/>
                <a:cs typeface="Arial"/>
                <a:sym typeface="Arial"/>
              </a:rPr>
              <a:t> </a:t>
            </a:r>
            <a:endParaRPr sz="2400" b="0">
              <a:solidFill>
                <a:srgbClr val="555658"/>
              </a:solidFill>
              <a:highlight>
                <a:srgbClr val="FFFFFF"/>
              </a:highlight>
              <a:latin typeface="Arial"/>
              <a:ea typeface="Arial"/>
              <a:cs typeface="Arial"/>
              <a:sym typeface="Arial"/>
            </a:endParaRPr>
          </a:p>
          <a:p>
            <a:pPr marL="0" lvl="0" indent="0" algn="l" rtl="0">
              <a:lnSpc>
                <a:spcPct val="115000"/>
              </a:lnSpc>
              <a:spcBef>
                <a:spcPts val="1600"/>
              </a:spcBef>
              <a:spcAft>
                <a:spcPts val="0"/>
              </a:spcAft>
              <a:buClr>
                <a:schemeClr val="dk1"/>
              </a:buClr>
              <a:buSzPts val="1500"/>
              <a:buFont typeface="Arial"/>
              <a:buNone/>
            </a:pPr>
            <a:r>
              <a:rPr lang="en-US" sz="2800" b="0">
                <a:solidFill>
                  <a:schemeClr val="dk1"/>
                </a:solidFill>
                <a:highlight>
                  <a:srgbClr val="FFFFFF"/>
                </a:highlight>
              </a:rPr>
              <a:t>Definition:</a:t>
            </a:r>
            <a:endParaRPr sz="2800" b="0">
              <a:solidFill>
                <a:schemeClr val="dk1"/>
              </a:solidFill>
              <a:highlight>
                <a:srgbClr val="FFFFFF"/>
              </a:highlight>
            </a:endParaRPr>
          </a:p>
          <a:p>
            <a:pPr marL="0" lvl="0" indent="0" algn="l" rtl="0">
              <a:lnSpc>
                <a:spcPct val="140000"/>
              </a:lnSpc>
              <a:spcBef>
                <a:spcPts val="1600"/>
              </a:spcBef>
              <a:spcAft>
                <a:spcPts val="0"/>
              </a:spcAft>
              <a:buClr>
                <a:schemeClr val="dk1"/>
              </a:buClr>
              <a:buSzPts val="1500"/>
              <a:buFont typeface="Arial"/>
              <a:buNone/>
            </a:pPr>
            <a:r>
              <a:rPr lang="en-US" sz="2800" b="0">
                <a:solidFill>
                  <a:schemeClr val="dk1"/>
                </a:solidFill>
                <a:highlight>
                  <a:srgbClr val="FFFFFF"/>
                </a:highlight>
              </a:rPr>
              <a:t>An intervention, tool, or practice that meets one of the four evidence levels in the federal Elementary and Secondary Education Act, as amended by ESSA (strong, moderate, promising, or demonstrates a rationale).</a:t>
            </a:r>
            <a:endParaRPr sz="2800" b="0">
              <a:solidFill>
                <a:schemeClr val="dk1"/>
              </a:solidFill>
              <a:highlight>
                <a:srgbClr val="FFFFFF"/>
              </a:highlight>
            </a:endParaRPr>
          </a:p>
          <a:p>
            <a:pPr marL="0" lvl="0" indent="0" algn="l" rtl="0">
              <a:lnSpc>
                <a:spcPct val="115000"/>
              </a:lnSpc>
              <a:spcBef>
                <a:spcPts val="3600"/>
              </a:spcBef>
              <a:spcAft>
                <a:spcPts val="0"/>
              </a:spcAft>
              <a:buSzPts val="2100"/>
              <a:buNone/>
            </a:pPr>
            <a:endParaRPr/>
          </a:p>
        </p:txBody>
      </p:sp>
      <p:sp>
        <p:nvSpPr>
          <p:cNvPr id="763" name="Google Shape;763;g150fc98d8fa_1_356"/>
          <p:cNvSpPr txBox="1"/>
          <p:nvPr/>
        </p:nvSpPr>
        <p:spPr>
          <a:xfrm>
            <a:off x="598167" y="5743000"/>
            <a:ext cx="11499600" cy="985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55658"/>
                </a:solidFill>
                <a:highlight>
                  <a:srgbClr val="FFFFFF"/>
                </a:highlight>
                <a:latin typeface="Arial"/>
                <a:ea typeface="Arial"/>
                <a:cs typeface="Arial"/>
                <a:sym typeface="Arial"/>
              </a:rPr>
              <a:t>National Center on Improving Literacy (2018). What do we mean by evidence-based?. Washington, DC: U.S. Department of Education, Office of Elementary and Secondary Education, Office of Special Education Programs, National Center on Improving Literacy. Retrieved from </a:t>
            </a:r>
            <a:r>
              <a:rPr lang="en-US" sz="1600" b="0" i="0" u="none" strike="noStrike" cap="none">
                <a:solidFill>
                  <a:srgbClr val="0E5DA6"/>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http://improvingliteracy.org</a:t>
            </a:r>
            <a:r>
              <a:rPr lang="en-US" sz="1600" b="0" i="0" u="none" strike="noStrike" cap="none">
                <a:solidFill>
                  <a:srgbClr val="555658"/>
                </a:solidFill>
                <a:highlight>
                  <a:srgbClr val="FFFFFF"/>
                </a:highlight>
                <a:latin typeface="Arial"/>
                <a:ea typeface="Arial"/>
                <a:cs typeface="Arial"/>
                <a:sym typeface="Arial"/>
              </a:rPr>
              <a:t>.</a:t>
            </a:r>
            <a:endParaRPr sz="1900" b="0" i="0" u="none" strike="noStrike" cap="none">
              <a:solidFill>
                <a:srgbClr val="000000"/>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150fc98d8fa_1_362"/>
          <p:cNvSpPr txBox="1">
            <a:spLocks noGrp="1"/>
          </p:cNvSpPr>
          <p:nvPr>
            <p:ph type="title"/>
          </p:nvPr>
        </p:nvSpPr>
        <p:spPr>
          <a:xfrm>
            <a:off x="427600" y="1415533"/>
            <a:ext cx="43593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a:t>Evidence-Based Instruction</a:t>
            </a:r>
            <a:endParaRPr/>
          </a:p>
        </p:txBody>
      </p:sp>
      <p:sp>
        <p:nvSpPr>
          <p:cNvPr id="769" name="Google Shape;769;g150fc98d8fa_1_362"/>
          <p:cNvSpPr txBox="1"/>
          <p:nvPr/>
        </p:nvSpPr>
        <p:spPr>
          <a:xfrm>
            <a:off x="692400" y="5872800"/>
            <a:ext cx="11499600" cy="985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55658"/>
                </a:solidFill>
                <a:highlight>
                  <a:srgbClr val="FFFFFF"/>
                </a:highlight>
                <a:latin typeface="Arial"/>
                <a:ea typeface="Arial"/>
                <a:cs typeface="Arial"/>
                <a:sym typeface="Arial"/>
              </a:rPr>
              <a:t>National Center on Improving Literacy (2018). What do we mean by evidence-based?. Washington, DC: U.S. Department of Education, Office of Elementary and Secondary Education, Office of Special Education Programs, National Center on Improving Literacy. Retrieved from </a:t>
            </a:r>
            <a:r>
              <a:rPr lang="en-US" sz="1600" b="0" i="0" u="none" strike="noStrike" cap="none">
                <a:solidFill>
                  <a:srgbClr val="0E5DA6"/>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http://improvingliteracy.org</a:t>
            </a:r>
            <a:r>
              <a:rPr lang="en-US" sz="1600" b="0" i="0" u="none" strike="noStrike" cap="none">
                <a:solidFill>
                  <a:srgbClr val="555658"/>
                </a:solidFill>
                <a:highlight>
                  <a:srgbClr val="FFFFFF"/>
                </a:highlight>
                <a:latin typeface="Arial"/>
                <a:ea typeface="Arial"/>
                <a:cs typeface="Arial"/>
                <a:sym typeface="Arial"/>
              </a:rPr>
              <a:t>.</a:t>
            </a:r>
            <a:endParaRPr sz="1900" b="0" i="0" u="none" strike="noStrike" cap="none">
              <a:solidFill>
                <a:srgbClr val="000000"/>
              </a:solidFill>
              <a:latin typeface="Josefin Sans"/>
              <a:ea typeface="Josefin Sans"/>
              <a:cs typeface="Josefin Sans"/>
              <a:sym typeface="Josefin Sans"/>
            </a:endParaRPr>
          </a:p>
        </p:txBody>
      </p:sp>
      <p:pic>
        <p:nvPicPr>
          <p:cNvPr id="770" name="Google Shape;770;g150fc98d8fa_1_362" descr="Evidence Based clip art"/>
          <p:cNvPicPr preferRelativeResize="0"/>
          <p:nvPr/>
        </p:nvPicPr>
        <p:blipFill rotWithShape="1">
          <a:blip r:embed="rId4">
            <a:alphaModFix/>
          </a:blip>
          <a:srcRect/>
          <a:stretch/>
        </p:blipFill>
        <p:spPr>
          <a:xfrm>
            <a:off x="6341500" y="110300"/>
            <a:ext cx="4945803" cy="5762501"/>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153bec40d42_0_955"/>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Literacy Research and Evidence-Based Practices For Grades K-3</a:t>
            </a:r>
            <a:endParaRPr/>
          </a:p>
        </p:txBody>
      </p:sp>
      <p:sp>
        <p:nvSpPr>
          <p:cNvPr id="776" name="Google Shape;776;g153bec40d42_0_955"/>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g153bec40d42_0_960"/>
          <p:cNvSpPr txBox="1">
            <a:spLocks noGrp="1"/>
          </p:cNvSpPr>
          <p:nvPr>
            <p:ph type="title"/>
          </p:nvPr>
        </p:nvSpPr>
        <p:spPr>
          <a:xfrm>
            <a:off x="421800" y="673100"/>
            <a:ext cx="11181300" cy="1017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3300"/>
              <a:t>What Research Says</a:t>
            </a:r>
            <a:endParaRPr sz="3300"/>
          </a:p>
        </p:txBody>
      </p:sp>
      <p:sp>
        <p:nvSpPr>
          <p:cNvPr id="782" name="Google Shape;782;g153bec40d42_0_960"/>
          <p:cNvSpPr txBox="1">
            <a:spLocks noGrp="1"/>
          </p:cNvSpPr>
          <p:nvPr>
            <p:ph type="body" idx="1"/>
          </p:nvPr>
        </p:nvSpPr>
        <p:spPr>
          <a:xfrm>
            <a:off x="598167" y="1848567"/>
            <a:ext cx="11360700" cy="4266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100"/>
              <a:buNone/>
            </a:pPr>
            <a:r>
              <a:rPr lang="en-US">
                <a:latin typeface="Roboto"/>
                <a:ea typeface="Roboto"/>
                <a:cs typeface="Roboto"/>
                <a:sym typeface="Roboto"/>
              </a:rPr>
              <a:t>Kindergarten through Grade 3</a:t>
            </a:r>
            <a:endParaRPr>
              <a:latin typeface="Roboto"/>
              <a:ea typeface="Roboto"/>
              <a:cs typeface="Roboto"/>
              <a:sym typeface="Roboto"/>
            </a:endParaRPr>
          </a:p>
          <a:p>
            <a:pPr marL="609600" lvl="0" indent="-457200" algn="l" rtl="0">
              <a:lnSpc>
                <a:spcPct val="115000"/>
              </a:lnSpc>
              <a:spcBef>
                <a:spcPts val="2100"/>
              </a:spcBef>
              <a:spcAft>
                <a:spcPts val="0"/>
              </a:spcAft>
              <a:buClr>
                <a:schemeClr val="dk1"/>
              </a:buClr>
              <a:buSzPts val="2400"/>
              <a:buFont typeface="Roboto"/>
              <a:buChar char="●"/>
            </a:pPr>
            <a:r>
              <a:rPr lang="en-US" sz="2500" b="0">
                <a:solidFill>
                  <a:schemeClr val="dk1"/>
                </a:solidFill>
                <a:latin typeface="Roboto"/>
                <a:ea typeface="Roboto"/>
                <a:cs typeface="Roboto"/>
                <a:sym typeface="Roboto"/>
              </a:rPr>
              <a:t>Teach students academic language skills, including the use of inferential and narrative language, and vocabulary knowledge.</a:t>
            </a:r>
            <a:endParaRPr sz="2500" b="0">
              <a:solidFill>
                <a:schemeClr val="dk1"/>
              </a:solidFill>
              <a:latin typeface="Roboto"/>
              <a:ea typeface="Roboto"/>
              <a:cs typeface="Roboto"/>
              <a:sym typeface="Roboto"/>
            </a:endParaRPr>
          </a:p>
          <a:p>
            <a:pPr marL="609600" lvl="0" indent="-457200" algn="l" rtl="0">
              <a:lnSpc>
                <a:spcPct val="115000"/>
              </a:lnSpc>
              <a:spcBef>
                <a:spcPts val="0"/>
              </a:spcBef>
              <a:spcAft>
                <a:spcPts val="0"/>
              </a:spcAft>
              <a:buClr>
                <a:schemeClr val="dk1"/>
              </a:buClr>
              <a:buSzPts val="2400"/>
              <a:buFont typeface="Roboto"/>
              <a:buChar char="●"/>
            </a:pPr>
            <a:r>
              <a:rPr lang="en-US" sz="2500" b="0">
                <a:solidFill>
                  <a:schemeClr val="dk1"/>
                </a:solidFill>
                <a:latin typeface="Roboto"/>
                <a:ea typeface="Roboto"/>
                <a:cs typeface="Roboto"/>
                <a:sym typeface="Roboto"/>
              </a:rPr>
              <a:t>Develop awareness of the segments of sounds in speech and how they link to letters.  </a:t>
            </a:r>
            <a:endParaRPr sz="2500" b="0">
              <a:solidFill>
                <a:schemeClr val="dk1"/>
              </a:solidFill>
              <a:latin typeface="Roboto"/>
              <a:ea typeface="Roboto"/>
              <a:cs typeface="Roboto"/>
              <a:sym typeface="Roboto"/>
            </a:endParaRPr>
          </a:p>
          <a:p>
            <a:pPr marL="609600" lvl="0" indent="-457200" algn="l" rtl="0">
              <a:lnSpc>
                <a:spcPct val="115000"/>
              </a:lnSpc>
              <a:spcBef>
                <a:spcPts val="0"/>
              </a:spcBef>
              <a:spcAft>
                <a:spcPts val="0"/>
              </a:spcAft>
              <a:buClr>
                <a:schemeClr val="dk1"/>
              </a:buClr>
              <a:buSzPts val="2400"/>
              <a:buFont typeface="Roboto"/>
              <a:buChar char="●"/>
            </a:pPr>
            <a:r>
              <a:rPr lang="en-US" sz="2500" b="0">
                <a:solidFill>
                  <a:schemeClr val="dk1"/>
                </a:solidFill>
                <a:latin typeface="Roboto"/>
                <a:ea typeface="Roboto"/>
                <a:cs typeface="Roboto"/>
                <a:sym typeface="Roboto"/>
              </a:rPr>
              <a:t>Teach students to decode words, analyze word parts, and write and recognize words. </a:t>
            </a:r>
            <a:endParaRPr sz="2500" b="0">
              <a:solidFill>
                <a:schemeClr val="dk1"/>
              </a:solidFill>
              <a:latin typeface="Roboto"/>
              <a:ea typeface="Roboto"/>
              <a:cs typeface="Roboto"/>
              <a:sym typeface="Roboto"/>
            </a:endParaRPr>
          </a:p>
          <a:p>
            <a:pPr marL="609600" lvl="0" indent="-457200" algn="l" rtl="0">
              <a:lnSpc>
                <a:spcPct val="115000"/>
              </a:lnSpc>
              <a:spcBef>
                <a:spcPts val="0"/>
              </a:spcBef>
              <a:spcAft>
                <a:spcPts val="0"/>
              </a:spcAft>
              <a:buClr>
                <a:schemeClr val="dk1"/>
              </a:buClr>
              <a:buSzPts val="2400"/>
              <a:buFont typeface="Roboto"/>
              <a:buChar char="●"/>
            </a:pPr>
            <a:r>
              <a:rPr lang="en-US" sz="2500" b="0">
                <a:solidFill>
                  <a:schemeClr val="dk1"/>
                </a:solidFill>
                <a:latin typeface="Roboto"/>
                <a:ea typeface="Roboto"/>
                <a:cs typeface="Roboto"/>
                <a:sym typeface="Roboto"/>
              </a:rPr>
              <a:t>Ensure that each student reads connected text everyday to support reading accuracy, fluency, and comprehension.   </a:t>
            </a:r>
            <a:endParaRPr sz="2500" b="0">
              <a:solidFill>
                <a:schemeClr val="dk1"/>
              </a:solidFill>
              <a:latin typeface="Roboto"/>
              <a:ea typeface="Roboto"/>
              <a:cs typeface="Roboto"/>
              <a:sym typeface="Roboto"/>
            </a:endParaRPr>
          </a:p>
          <a:p>
            <a:pPr marL="609600" lvl="0" indent="-304800" algn="r" rtl="0">
              <a:lnSpc>
                <a:spcPct val="115000"/>
              </a:lnSpc>
              <a:spcBef>
                <a:spcPts val="0"/>
              </a:spcBef>
              <a:spcAft>
                <a:spcPts val="0"/>
              </a:spcAft>
              <a:buClr>
                <a:srgbClr val="007DBA"/>
              </a:buClr>
              <a:buSzPts val="2400"/>
              <a:buNone/>
            </a:pPr>
            <a:endParaRPr sz="1600" b="0">
              <a:solidFill>
                <a:srgbClr val="007DBA"/>
              </a:solidFill>
            </a:endParaRPr>
          </a:p>
        </p:txBody>
      </p:sp>
      <p:sp>
        <p:nvSpPr>
          <p:cNvPr id="783" name="Google Shape;783;g153bec40d42_0_960"/>
          <p:cNvSpPr txBox="1">
            <a:spLocks noGrp="1"/>
          </p:cNvSpPr>
          <p:nvPr>
            <p:ph type="sldNum" idx="12"/>
          </p:nvPr>
        </p:nvSpPr>
        <p:spPr>
          <a:xfrm>
            <a:off x="421792" y="8190919"/>
            <a:ext cx="975600" cy="69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300"/>
              <a:buFont typeface="Arial"/>
              <a:buNone/>
            </a:pPr>
            <a:fld id="{00000000-1234-1234-1234-123412341234}" type="slidenum">
              <a:rPr lang="en-US"/>
              <a:t>36</a:t>
            </a:fld>
            <a:endParaRPr/>
          </a:p>
        </p:txBody>
      </p:sp>
      <p:sp>
        <p:nvSpPr>
          <p:cNvPr id="784" name="Google Shape;784;g153bec40d42_0_960"/>
          <p:cNvSpPr txBox="1"/>
          <p:nvPr/>
        </p:nvSpPr>
        <p:spPr>
          <a:xfrm>
            <a:off x="7450900" y="5940300"/>
            <a:ext cx="42687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007DBA"/>
                </a:solidFill>
                <a:latin typeface="Cardo"/>
                <a:ea typeface="Cardo"/>
                <a:cs typeface="Cardo"/>
                <a:sym typeface="Cardo"/>
              </a:rPr>
              <a:t>https://ies.ed.gov/ncee/wwc/PracticeGuide/21</a:t>
            </a:r>
            <a:endParaRPr sz="1900" b="0" i="0" u="none" strike="noStrike" cap="none">
              <a:solidFill>
                <a:srgbClr val="000000"/>
              </a:solidFill>
              <a:latin typeface="Cardo"/>
              <a:ea typeface="Cardo"/>
              <a:cs typeface="Cardo"/>
              <a:sym typeface="Cardo"/>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153bec40d42_0_967"/>
          <p:cNvSpPr txBox="1">
            <a:spLocks noGrp="1"/>
          </p:cNvSpPr>
          <p:nvPr>
            <p:ph type="title"/>
          </p:nvPr>
        </p:nvSpPr>
        <p:spPr>
          <a:xfrm>
            <a:off x="462825" y="6038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3300"/>
              <a:t>Science-Based Phonics Instruction</a:t>
            </a:r>
            <a:endParaRPr sz="3300"/>
          </a:p>
        </p:txBody>
      </p:sp>
      <p:sp>
        <p:nvSpPr>
          <p:cNvPr id="790" name="Google Shape;790;g153bec40d42_0_967"/>
          <p:cNvSpPr txBox="1">
            <a:spLocks noGrp="1"/>
          </p:cNvSpPr>
          <p:nvPr>
            <p:ph type="body" idx="1"/>
          </p:nvPr>
        </p:nvSpPr>
        <p:spPr>
          <a:xfrm>
            <a:off x="415600" y="1699833"/>
            <a:ext cx="5333100" cy="439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r>
              <a:rPr lang="en-US" sz="2700"/>
              <a:t>Effective Phonics Instruction</a:t>
            </a:r>
            <a:endParaRPr sz="2700"/>
          </a:p>
          <a:p>
            <a:pPr marL="342900" lvl="0" indent="-342900" algn="l" rtl="0">
              <a:lnSpc>
                <a:spcPct val="90000"/>
              </a:lnSpc>
              <a:spcBef>
                <a:spcPts val="2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Explicit and systematic</a:t>
            </a:r>
            <a:endParaRPr sz="3200" b="0">
              <a:solidFill>
                <a:schemeClr val="dk1"/>
              </a:solidFill>
              <a:latin typeface="Roboto"/>
              <a:ea typeface="Roboto"/>
              <a:cs typeface="Roboto"/>
              <a:sym typeface="Roboto"/>
            </a:endParaRPr>
          </a:p>
          <a:p>
            <a:pPr marL="342900" lvl="0" indent="-3429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Readiness Skills</a:t>
            </a:r>
            <a:endParaRPr sz="3200" b="0">
              <a:solidFill>
                <a:schemeClr val="dk1"/>
              </a:solidFill>
              <a:latin typeface="Roboto"/>
              <a:ea typeface="Roboto"/>
              <a:cs typeface="Roboto"/>
              <a:sym typeface="Roboto"/>
            </a:endParaRPr>
          </a:p>
          <a:p>
            <a:pPr marL="342900" lvl="0" indent="-3429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Scope and Sequence</a:t>
            </a:r>
            <a:endParaRPr sz="3200" b="0">
              <a:solidFill>
                <a:schemeClr val="dk1"/>
              </a:solidFill>
              <a:latin typeface="Roboto"/>
              <a:ea typeface="Roboto"/>
              <a:cs typeface="Roboto"/>
              <a:sym typeface="Roboto"/>
            </a:endParaRPr>
          </a:p>
          <a:p>
            <a:pPr marL="342900" lvl="0" indent="-3429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Blending</a:t>
            </a:r>
            <a:endParaRPr sz="3200" b="0">
              <a:solidFill>
                <a:schemeClr val="dk1"/>
              </a:solidFill>
              <a:latin typeface="Roboto"/>
              <a:ea typeface="Roboto"/>
              <a:cs typeface="Roboto"/>
              <a:sym typeface="Roboto"/>
            </a:endParaRPr>
          </a:p>
          <a:p>
            <a:pPr marL="342900" lvl="0" indent="-3429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Dictation</a:t>
            </a:r>
            <a:endParaRPr sz="3200" b="0">
              <a:solidFill>
                <a:schemeClr val="dk1"/>
              </a:solidFill>
              <a:latin typeface="Roboto"/>
              <a:ea typeface="Roboto"/>
              <a:cs typeface="Roboto"/>
              <a:sym typeface="Roboto"/>
            </a:endParaRPr>
          </a:p>
          <a:p>
            <a:pPr marL="0" lvl="0" indent="0" algn="l" rtl="0">
              <a:lnSpc>
                <a:spcPct val="90000"/>
              </a:lnSpc>
              <a:spcBef>
                <a:spcPts val="1100"/>
              </a:spcBef>
              <a:spcAft>
                <a:spcPts val="0"/>
              </a:spcAft>
              <a:buSzPts val="1900"/>
              <a:buNone/>
            </a:pPr>
            <a:endParaRPr sz="2400" b="0">
              <a:solidFill>
                <a:srgbClr val="007DBA"/>
              </a:solidFill>
            </a:endParaRPr>
          </a:p>
        </p:txBody>
      </p:sp>
      <p:sp>
        <p:nvSpPr>
          <p:cNvPr id="791" name="Google Shape;791;g153bec40d42_0_967"/>
          <p:cNvSpPr txBox="1">
            <a:spLocks noGrp="1"/>
          </p:cNvSpPr>
          <p:nvPr>
            <p:ph type="sldNum" idx="12"/>
          </p:nvPr>
        </p:nvSpPr>
        <p:spPr>
          <a:xfrm>
            <a:off x="316344" y="6143189"/>
            <a:ext cx="731700" cy="5247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300"/>
              <a:buNone/>
            </a:pPr>
            <a:fld id="{00000000-1234-1234-1234-123412341234}" type="slidenum">
              <a:rPr lang="en-US"/>
              <a:t>37</a:t>
            </a:fld>
            <a:endParaRPr/>
          </a:p>
        </p:txBody>
      </p:sp>
      <p:sp>
        <p:nvSpPr>
          <p:cNvPr id="792" name="Google Shape;792;g153bec40d42_0_967"/>
          <p:cNvSpPr txBox="1">
            <a:spLocks noGrp="1"/>
          </p:cNvSpPr>
          <p:nvPr>
            <p:ph type="body" idx="2"/>
          </p:nvPr>
        </p:nvSpPr>
        <p:spPr>
          <a:xfrm>
            <a:off x="6443200" y="2443233"/>
            <a:ext cx="5333100" cy="3282900"/>
          </a:xfrm>
          <a:prstGeom prst="rect">
            <a:avLst/>
          </a:prstGeom>
          <a:noFill/>
          <a:ln>
            <a:noFill/>
          </a:ln>
        </p:spPr>
        <p:txBody>
          <a:bodyPr spcFirstLastPara="1" wrap="square" lIns="121900" tIns="121900" rIns="121900" bIns="121900" anchor="t" anchorCtr="0">
            <a:noAutofit/>
          </a:bodyPr>
          <a:lstStyle/>
          <a:p>
            <a:pPr marL="609600" lvl="0" indent="-5080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Word Awareness</a:t>
            </a:r>
            <a:endParaRPr sz="3200" b="0">
              <a:solidFill>
                <a:schemeClr val="dk1"/>
              </a:solidFill>
              <a:latin typeface="Roboto"/>
              <a:ea typeface="Roboto"/>
              <a:cs typeface="Roboto"/>
              <a:sym typeface="Roboto"/>
            </a:endParaRPr>
          </a:p>
          <a:p>
            <a:pPr marL="609600" lvl="0" indent="-5080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High-Frequency Words</a:t>
            </a:r>
            <a:endParaRPr sz="3200" b="0">
              <a:solidFill>
                <a:schemeClr val="dk1"/>
              </a:solidFill>
              <a:latin typeface="Roboto"/>
              <a:ea typeface="Roboto"/>
              <a:cs typeface="Roboto"/>
              <a:sym typeface="Roboto"/>
            </a:endParaRPr>
          </a:p>
          <a:p>
            <a:pPr marL="609600" lvl="0" indent="-5080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Reading Connected Text</a:t>
            </a:r>
            <a:endParaRPr sz="3200" b="0">
              <a:solidFill>
                <a:schemeClr val="dk1"/>
              </a:solidFill>
              <a:latin typeface="Roboto"/>
              <a:ea typeface="Roboto"/>
              <a:cs typeface="Roboto"/>
              <a:sym typeface="Roboto"/>
            </a:endParaRPr>
          </a:p>
          <a:p>
            <a:pPr marL="609600" lvl="0" indent="-508000" algn="l" rtl="0">
              <a:lnSpc>
                <a:spcPct val="90000"/>
              </a:lnSpc>
              <a:spcBef>
                <a:spcPts val="1100"/>
              </a:spcBef>
              <a:spcAft>
                <a:spcPts val="0"/>
              </a:spcAft>
              <a:buClr>
                <a:schemeClr val="dk1"/>
              </a:buClr>
              <a:buSzPts val="3200"/>
              <a:buFont typeface="Roboto"/>
              <a:buChar char="●"/>
            </a:pPr>
            <a:r>
              <a:rPr lang="en-US" sz="3200" b="0">
                <a:solidFill>
                  <a:schemeClr val="dk1"/>
                </a:solidFill>
                <a:latin typeface="Roboto"/>
                <a:ea typeface="Roboto"/>
                <a:cs typeface="Roboto"/>
                <a:sym typeface="Roboto"/>
              </a:rPr>
              <a:t>Building vocabulary and background knowledge</a:t>
            </a:r>
            <a:endParaRPr sz="3200">
              <a:solidFill>
                <a:schemeClr val="dk1"/>
              </a:solidFill>
              <a:latin typeface="Roboto"/>
              <a:ea typeface="Roboto"/>
              <a:cs typeface="Roboto"/>
              <a:sym typeface="Roboto"/>
            </a:endParaRPr>
          </a:p>
        </p:txBody>
      </p:sp>
      <p:sp>
        <p:nvSpPr>
          <p:cNvPr id="793" name="Google Shape;793;g153bec40d42_0_967"/>
          <p:cNvSpPr txBox="1"/>
          <p:nvPr/>
        </p:nvSpPr>
        <p:spPr>
          <a:xfrm>
            <a:off x="7253267" y="5889567"/>
            <a:ext cx="44469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sng" strike="noStrike" cap="none">
                <a:solidFill>
                  <a:schemeClr val="hlink"/>
                </a:solidFill>
                <a:latin typeface="Cardo"/>
                <a:ea typeface="Cardo"/>
                <a:cs typeface="Cardo"/>
                <a:sym typeface="Cardo"/>
                <a:hlinkClick r:id="rId3"/>
              </a:rPr>
              <a:t>ILA Literacy Leadership Brief</a:t>
            </a:r>
            <a:endParaRPr sz="1900" b="0" i="0" u="none" strike="noStrike" cap="none">
              <a:solidFill>
                <a:srgbClr val="007DBA"/>
              </a:solidFill>
              <a:latin typeface="Cardo"/>
              <a:ea typeface="Cardo"/>
              <a:cs typeface="Cardo"/>
              <a:sym typeface="Cardo"/>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153bec40d42_0_71"/>
          <p:cNvSpPr txBox="1">
            <a:spLocks noGrp="1"/>
          </p:cNvSpPr>
          <p:nvPr>
            <p:ph type="title"/>
          </p:nvPr>
        </p:nvSpPr>
        <p:spPr>
          <a:xfrm>
            <a:off x="452550" y="524417"/>
            <a:ext cx="11286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500"/>
              <a:buFont typeface="Arial"/>
              <a:buNone/>
            </a:pPr>
            <a:r>
              <a:rPr lang="en-US"/>
              <a:t>Extending Comprehension Beyond Early Literacy</a:t>
            </a:r>
            <a:endParaRPr/>
          </a:p>
        </p:txBody>
      </p:sp>
      <p:sp>
        <p:nvSpPr>
          <p:cNvPr id="799" name="Google Shape;799;g153bec40d42_0_71"/>
          <p:cNvSpPr txBox="1">
            <a:spLocks noGrp="1"/>
          </p:cNvSpPr>
          <p:nvPr>
            <p:ph type="body" idx="1"/>
          </p:nvPr>
        </p:nvSpPr>
        <p:spPr>
          <a:xfrm>
            <a:off x="613975" y="2335967"/>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500"/>
              <a:buFont typeface="Arial"/>
              <a:buNone/>
            </a:pPr>
            <a:r>
              <a:rPr lang="en-US" sz="2700" b="0">
                <a:solidFill>
                  <a:srgbClr val="0E1634"/>
                </a:solidFill>
                <a:latin typeface="Roboto"/>
                <a:ea typeface="Roboto"/>
                <a:cs typeface="Roboto"/>
                <a:sym typeface="Roboto"/>
              </a:rPr>
              <a:t> “</a:t>
            </a:r>
            <a:r>
              <a:rPr lang="en-US" sz="2700">
                <a:solidFill>
                  <a:srgbClr val="0E1634"/>
                </a:solidFill>
                <a:latin typeface="Roboto"/>
                <a:ea typeface="Roboto"/>
                <a:cs typeface="Roboto"/>
                <a:sym typeface="Roboto"/>
              </a:rPr>
              <a:t>In addition to teaching explicit word-reading skills, literacy instruction requires the teaching of text analysis, discussion, and writing about reading” (Duke, et al. 2021).</a:t>
            </a:r>
            <a:endParaRPr sz="2700">
              <a:solidFill>
                <a:srgbClr val="0E1634"/>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500"/>
              <a:buFont typeface="Arial"/>
              <a:buNone/>
            </a:pPr>
            <a:endParaRPr sz="2700">
              <a:solidFill>
                <a:srgbClr val="0E1634"/>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500"/>
              <a:buFont typeface="Arial"/>
              <a:buNone/>
            </a:pPr>
            <a:endParaRPr sz="2700">
              <a:solidFill>
                <a:srgbClr val="0E1634"/>
              </a:solidFill>
              <a:latin typeface="Roboto"/>
              <a:ea typeface="Roboto"/>
              <a:cs typeface="Roboto"/>
              <a:sym typeface="Roboto"/>
            </a:endParaRPr>
          </a:p>
        </p:txBody>
      </p:sp>
      <p:sp>
        <p:nvSpPr>
          <p:cNvPr id="800" name="Google Shape;800;g153bec40d42_0_71"/>
          <p:cNvSpPr txBox="1">
            <a:spLocks noGrp="1"/>
          </p:cNvSpPr>
          <p:nvPr>
            <p:ph type="sldNum" idx="12"/>
          </p:nvPr>
        </p:nvSpPr>
        <p:spPr>
          <a:xfrm>
            <a:off x="11480800" y="8475133"/>
            <a:ext cx="1348800" cy="486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pic>
        <p:nvPicPr>
          <p:cNvPr id="801" name="Google Shape;801;g153bec40d42_0_71" descr="Curriculum Framework Clipart"/>
          <p:cNvPicPr preferRelativeResize="0"/>
          <p:nvPr/>
        </p:nvPicPr>
        <p:blipFill>
          <a:blip r:embed="rId3">
            <a:alphaModFix/>
          </a:blip>
          <a:stretch>
            <a:fillRect/>
          </a:stretch>
        </p:blipFill>
        <p:spPr>
          <a:xfrm>
            <a:off x="1123575" y="4215225"/>
            <a:ext cx="2299620" cy="2124000"/>
          </a:xfrm>
          <a:prstGeom prst="rect">
            <a:avLst/>
          </a:prstGeom>
          <a:noFill/>
          <a:ln w="38100" cap="flat" cmpd="sng">
            <a:solidFill>
              <a:srgbClr val="003A70"/>
            </a:solidFill>
            <a:prstDash val="solid"/>
            <a:round/>
            <a:headEnd type="none" w="sm" len="sm"/>
            <a:tailEnd type="none" w="sm" len="sm"/>
          </a:ln>
        </p:spPr>
      </p:pic>
      <p:sp>
        <p:nvSpPr>
          <p:cNvPr id="802" name="Google Shape;802;g153bec40d42_0_71"/>
          <p:cNvSpPr txBox="1"/>
          <p:nvPr/>
        </p:nvSpPr>
        <p:spPr>
          <a:xfrm>
            <a:off x="7054850" y="4376775"/>
            <a:ext cx="2920500" cy="18009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Josefin Sans"/>
                <a:ea typeface="Josefin Sans"/>
                <a:cs typeface="Josefin Sans"/>
                <a:sym typeface="Josefin Sans"/>
              </a:rPr>
              <a:t>School divisions are required to teach the comprehensive set of standards as outlined in </a:t>
            </a:r>
            <a:r>
              <a:rPr lang="en-US" sz="2100" u="sng">
                <a:solidFill>
                  <a:schemeClr val="hlink"/>
                </a:solidFill>
                <a:latin typeface="Josefin Sans"/>
                <a:ea typeface="Josefin Sans"/>
                <a:cs typeface="Josefin Sans"/>
                <a:sym typeface="Josefin Sans"/>
                <a:hlinkClick r:id="rId4"/>
              </a:rPr>
              <a:t>8VAC20-131-80</a:t>
            </a:r>
            <a:r>
              <a:rPr lang="en-US" sz="2100">
                <a:solidFill>
                  <a:srgbClr val="444444"/>
                </a:solidFill>
                <a:latin typeface="Josefin Sans"/>
                <a:ea typeface="Josefin Sans"/>
                <a:cs typeface="Josefin Sans"/>
                <a:sym typeface="Josefin Sans"/>
              </a:rPr>
              <a:t>.</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153072a826c_0_23"/>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Literacy Research and Evidence-Based Practices For Grades 4-5 </a:t>
            </a:r>
            <a:endParaRPr/>
          </a:p>
        </p:txBody>
      </p:sp>
      <p:sp>
        <p:nvSpPr>
          <p:cNvPr id="808" name="Google Shape;808;g153072a826c_0_23"/>
          <p:cNvSpPr txBox="1">
            <a:spLocks noGrp="1"/>
          </p:cNvSpPr>
          <p:nvPr>
            <p:ph type="sldNum" idx="12"/>
          </p:nvPr>
        </p:nvSpPr>
        <p:spPr>
          <a:xfrm>
            <a:off x="316344" y="6143189"/>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160390edf9c_2_164"/>
          <p:cNvSpPr txBox="1">
            <a:spLocks noGrp="1"/>
          </p:cNvSpPr>
          <p:nvPr>
            <p:ph type="title"/>
          </p:nvPr>
        </p:nvSpPr>
        <p:spPr>
          <a:xfrm>
            <a:off x="114300" y="299975"/>
            <a:ext cx="11863800" cy="1307100"/>
          </a:xfrm>
          <a:prstGeom prst="rect">
            <a:avLst/>
          </a:prstGeom>
        </p:spPr>
        <p:txBody>
          <a:bodyPr spcFirstLastPara="1" wrap="square" lIns="121900" tIns="121900" rIns="121900" bIns="121900" anchor="ctr" anchorCtr="0">
            <a:normAutofit/>
          </a:bodyPr>
          <a:lstStyle/>
          <a:p>
            <a:pPr marL="0" lvl="0" indent="0" algn="l" rtl="0">
              <a:lnSpc>
                <a:spcPct val="100000"/>
              </a:lnSpc>
              <a:spcBef>
                <a:spcPts val="0"/>
              </a:spcBef>
              <a:spcAft>
                <a:spcPts val="0"/>
              </a:spcAft>
              <a:buClr>
                <a:schemeClr val="dk1"/>
              </a:buClr>
              <a:buSzPts val="1500"/>
              <a:buFont typeface="Arial"/>
              <a:buNone/>
            </a:pPr>
            <a:r>
              <a:rPr lang="en-US" sz="3800"/>
              <a:t>6-8 Virtual English SOL Institutes</a:t>
            </a:r>
            <a:endParaRPr sz="3800"/>
          </a:p>
        </p:txBody>
      </p:sp>
      <p:sp>
        <p:nvSpPr>
          <p:cNvPr id="494" name="Google Shape;494;g160390edf9c_2_164"/>
          <p:cNvSpPr txBox="1">
            <a:spLocks noGrp="1"/>
          </p:cNvSpPr>
          <p:nvPr>
            <p:ph type="body" idx="1"/>
          </p:nvPr>
        </p:nvSpPr>
        <p:spPr>
          <a:xfrm>
            <a:off x="670000" y="1690733"/>
            <a:ext cx="5181600" cy="4428900"/>
          </a:xfrm>
          <a:prstGeom prst="rect">
            <a:avLst/>
          </a:prstGeom>
          <a:ln w="28575" cap="flat" cmpd="sng">
            <a:solidFill>
              <a:schemeClr val="dk2"/>
            </a:solidFill>
            <a:prstDash val="solid"/>
            <a:round/>
            <a:headEnd type="none" w="sm" len="sm"/>
            <a:tailEnd type="none" w="sm" len="sm"/>
          </a:ln>
        </p:spPr>
        <p:txBody>
          <a:bodyPr spcFirstLastPara="1" wrap="square" lIns="121900" tIns="121900" rIns="121900" bIns="121900" anchor="t" anchorCtr="0">
            <a:normAutofit fontScale="40000" lnSpcReduction="20000"/>
          </a:bodyPr>
          <a:lstStyle/>
          <a:p>
            <a:pPr marL="0" lvl="0" indent="0" algn="ctr" rtl="0">
              <a:spcBef>
                <a:spcPts val="0"/>
              </a:spcBef>
              <a:spcAft>
                <a:spcPts val="0"/>
              </a:spcAft>
              <a:buNone/>
            </a:pPr>
            <a:r>
              <a:rPr lang="en-US" sz="6200">
                <a:latin typeface="Arial"/>
                <a:ea typeface="Arial"/>
                <a:cs typeface="Arial"/>
                <a:sym typeface="Arial"/>
              </a:rPr>
              <a:t>Tuesday, October 18th </a:t>
            </a:r>
            <a:endParaRPr sz="620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20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sz="4900">
                <a:latin typeface="Arial"/>
                <a:ea typeface="Arial"/>
                <a:cs typeface="Arial"/>
                <a:sym typeface="Arial"/>
              </a:rPr>
              <a:t>4:00-4:55 </a:t>
            </a:r>
            <a:r>
              <a:rPr lang="en-US" sz="4900">
                <a:solidFill>
                  <a:schemeClr val="dk1"/>
                </a:solidFill>
                <a:latin typeface="Arial"/>
                <a:ea typeface="Arial"/>
                <a:cs typeface="Arial"/>
                <a:sym typeface="Arial"/>
              </a:rPr>
              <a:t>PM</a:t>
            </a:r>
            <a:r>
              <a:rPr lang="en-US" sz="4900" b="0">
                <a:solidFill>
                  <a:schemeClr val="dk1"/>
                </a:solidFill>
                <a:latin typeface="Arial"/>
                <a:ea typeface="Arial"/>
                <a:cs typeface="Arial"/>
                <a:sym typeface="Arial"/>
              </a:rPr>
              <a:t>: VDOE General Session</a:t>
            </a:r>
            <a:endParaRPr sz="4900" b="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900" b="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sz="4900">
                <a:latin typeface="Arial"/>
                <a:ea typeface="Arial"/>
                <a:cs typeface="Arial"/>
                <a:sym typeface="Arial"/>
              </a:rPr>
              <a:t>5:00-5:55 </a:t>
            </a:r>
            <a:r>
              <a:rPr lang="en-US" sz="4900">
                <a:solidFill>
                  <a:schemeClr val="dk1"/>
                </a:solidFill>
                <a:latin typeface="Arial"/>
                <a:ea typeface="Arial"/>
                <a:cs typeface="Arial"/>
                <a:sym typeface="Arial"/>
              </a:rPr>
              <a:t>PM</a:t>
            </a:r>
            <a:r>
              <a:rPr lang="en-US" sz="4900" b="0">
                <a:solidFill>
                  <a:schemeClr val="dk1"/>
                </a:solidFill>
                <a:latin typeface="Arial"/>
                <a:ea typeface="Arial"/>
                <a:cs typeface="Arial"/>
                <a:sym typeface="Arial"/>
              </a:rPr>
              <a:t>: Scientific Reading Research and Disciplinary Literacy at the Middle School Level</a:t>
            </a:r>
            <a:endParaRPr sz="4900" b="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900" b="0">
              <a:latin typeface="Arial"/>
              <a:ea typeface="Arial"/>
              <a:cs typeface="Arial"/>
              <a:sym typeface="Arial"/>
            </a:endParaRPr>
          </a:p>
          <a:p>
            <a:pPr marL="0" lvl="0" indent="0" algn="l" rtl="0">
              <a:lnSpc>
                <a:spcPct val="115000"/>
              </a:lnSpc>
              <a:spcBef>
                <a:spcPts val="0"/>
              </a:spcBef>
              <a:spcAft>
                <a:spcPts val="0"/>
              </a:spcAft>
              <a:buNone/>
            </a:pPr>
            <a:r>
              <a:rPr lang="en-US" sz="4900">
                <a:latin typeface="Arial"/>
                <a:ea typeface="Arial"/>
                <a:cs typeface="Arial"/>
                <a:sym typeface="Arial"/>
              </a:rPr>
              <a:t>6:00</a:t>
            </a:r>
            <a:r>
              <a:rPr lang="en-US" sz="4900">
                <a:solidFill>
                  <a:schemeClr val="dk1"/>
                </a:solidFill>
                <a:latin typeface="Arial"/>
                <a:ea typeface="Arial"/>
                <a:cs typeface="Arial"/>
                <a:sym typeface="Arial"/>
              </a:rPr>
              <a:t>-</a:t>
            </a:r>
            <a:r>
              <a:rPr lang="en-US" sz="4900">
                <a:latin typeface="Arial"/>
                <a:ea typeface="Arial"/>
                <a:cs typeface="Arial"/>
                <a:sym typeface="Arial"/>
              </a:rPr>
              <a:t>6</a:t>
            </a:r>
            <a:r>
              <a:rPr lang="en-US" sz="4900">
                <a:solidFill>
                  <a:schemeClr val="dk1"/>
                </a:solidFill>
                <a:latin typeface="Arial"/>
                <a:ea typeface="Arial"/>
                <a:cs typeface="Arial"/>
                <a:sym typeface="Arial"/>
              </a:rPr>
              <a:t>:55 PM: </a:t>
            </a:r>
            <a:r>
              <a:rPr lang="en-US" sz="4900" b="0">
                <a:solidFill>
                  <a:schemeClr val="dk1"/>
                </a:solidFill>
                <a:latin typeface="Arial"/>
                <a:ea typeface="Arial"/>
                <a:cs typeface="Arial"/>
                <a:sym typeface="Arial"/>
              </a:rPr>
              <a:t>Building a Word Conscious Classroom in Middle School: Assessment-driven word study and specific vocabulary instruction strategies</a:t>
            </a:r>
            <a:endParaRPr sz="3700" b="0">
              <a:solidFill>
                <a:schemeClr val="dk1"/>
              </a:solidFill>
              <a:latin typeface="Arial"/>
              <a:ea typeface="Arial"/>
              <a:cs typeface="Arial"/>
              <a:sym typeface="Arial"/>
            </a:endParaRPr>
          </a:p>
        </p:txBody>
      </p:sp>
      <p:sp>
        <p:nvSpPr>
          <p:cNvPr id="495" name="Google Shape;495;g160390edf9c_2_164"/>
          <p:cNvSpPr txBox="1">
            <a:spLocks noGrp="1"/>
          </p:cNvSpPr>
          <p:nvPr>
            <p:ph type="body" idx="2"/>
          </p:nvPr>
        </p:nvSpPr>
        <p:spPr>
          <a:xfrm>
            <a:off x="6238900" y="1690733"/>
            <a:ext cx="5181600" cy="4428900"/>
          </a:xfrm>
          <a:prstGeom prst="rect">
            <a:avLst/>
          </a:prstGeom>
          <a:ln w="28575" cap="flat" cmpd="sng">
            <a:solidFill>
              <a:schemeClr val="dk2"/>
            </a:solidFill>
            <a:prstDash val="solid"/>
            <a:round/>
            <a:headEnd type="none" w="sm" len="sm"/>
            <a:tailEnd type="none" w="sm" len="sm"/>
          </a:ln>
        </p:spPr>
        <p:txBody>
          <a:bodyPr spcFirstLastPara="1" wrap="square" lIns="121900" tIns="121900" rIns="121900" bIns="121900" anchor="t" anchorCtr="0">
            <a:normAutofit fontScale="40000" lnSpcReduction="20000"/>
          </a:bodyPr>
          <a:lstStyle/>
          <a:p>
            <a:pPr marL="0" lvl="0" indent="0" algn="ctr" rtl="0">
              <a:spcBef>
                <a:spcPts val="0"/>
              </a:spcBef>
              <a:spcAft>
                <a:spcPts val="0"/>
              </a:spcAft>
              <a:buNone/>
            </a:pPr>
            <a:r>
              <a:rPr lang="en-US" sz="6157">
                <a:solidFill>
                  <a:schemeClr val="dk1"/>
                </a:solidFill>
                <a:latin typeface="Arial"/>
                <a:ea typeface="Arial"/>
                <a:cs typeface="Arial"/>
                <a:sym typeface="Arial"/>
              </a:rPr>
              <a:t>T</a:t>
            </a:r>
            <a:r>
              <a:rPr lang="en-US" sz="6157">
                <a:latin typeface="Arial"/>
                <a:ea typeface="Arial"/>
                <a:cs typeface="Arial"/>
                <a:sym typeface="Arial"/>
              </a:rPr>
              <a:t>hursday, October 20th</a:t>
            </a:r>
            <a:endParaRPr sz="7857">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4900">
              <a:latin typeface="Arial"/>
              <a:ea typeface="Arial"/>
              <a:cs typeface="Arial"/>
              <a:sym typeface="Arial"/>
            </a:endParaRPr>
          </a:p>
          <a:p>
            <a:pPr marL="0" lvl="0" indent="0" algn="l" rtl="0">
              <a:lnSpc>
                <a:spcPct val="115000"/>
              </a:lnSpc>
              <a:spcBef>
                <a:spcPts val="0"/>
              </a:spcBef>
              <a:spcAft>
                <a:spcPts val="0"/>
              </a:spcAft>
              <a:buNone/>
            </a:pPr>
            <a:r>
              <a:rPr lang="en-US" sz="4900">
                <a:latin typeface="Arial"/>
                <a:ea typeface="Arial"/>
                <a:cs typeface="Arial"/>
                <a:sym typeface="Arial"/>
              </a:rPr>
              <a:t>4:00-4:55 PM</a:t>
            </a:r>
            <a:r>
              <a:rPr lang="en-US" sz="4900" b="0">
                <a:latin typeface="Arial"/>
                <a:ea typeface="Arial"/>
                <a:cs typeface="Arial"/>
                <a:sym typeface="Arial"/>
              </a:rPr>
              <a:t>: Grammar Tools: Using Grammar Instruction to Help Students Read Like Writers and Write Like Readers</a:t>
            </a:r>
            <a:endParaRPr sz="4900" b="0">
              <a:latin typeface="Arial"/>
              <a:ea typeface="Arial"/>
              <a:cs typeface="Arial"/>
              <a:sym typeface="Arial"/>
            </a:endParaRPr>
          </a:p>
          <a:p>
            <a:pPr marL="0" lvl="0" indent="0" algn="l" rtl="0">
              <a:lnSpc>
                <a:spcPct val="115000"/>
              </a:lnSpc>
              <a:spcBef>
                <a:spcPts val="0"/>
              </a:spcBef>
              <a:spcAft>
                <a:spcPts val="0"/>
              </a:spcAft>
              <a:buNone/>
            </a:pPr>
            <a:endParaRPr sz="4900" b="0">
              <a:latin typeface="Arial"/>
              <a:ea typeface="Arial"/>
              <a:cs typeface="Arial"/>
              <a:sym typeface="Arial"/>
            </a:endParaRPr>
          </a:p>
          <a:p>
            <a:pPr marL="0" lvl="0" indent="0" algn="l" rtl="0">
              <a:lnSpc>
                <a:spcPct val="115000"/>
              </a:lnSpc>
              <a:spcBef>
                <a:spcPts val="0"/>
              </a:spcBef>
              <a:spcAft>
                <a:spcPts val="0"/>
              </a:spcAft>
              <a:buNone/>
            </a:pPr>
            <a:r>
              <a:rPr lang="en-US" sz="4900">
                <a:latin typeface="Arial"/>
                <a:ea typeface="Arial"/>
                <a:cs typeface="Arial"/>
                <a:sym typeface="Arial"/>
              </a:rPr>
              <a:t>5:00-5:55 PM</a:t>
            </a:r>
            <a:r>
              <a:rPr lang="en-US" sz="4900" b="0">
                <a:latin typeface="Arial"/>
                <a:ea typeface="Arial"/>
                <a:cs typeface="Arial"/>
                <a:sym typeface="Arial"/>
              </a:rPr>
              <a:t>: Project-Based Learning: Access and Integrated Teaching for All</a:t>
            </a:r>
            <a:endParaRPr sz="4900" b="0">
              <a:latin typeface="Arial"/>
              <a:ea typeface="Arial"/>
              <a:cs typeface="Arial"/>
              <a:sym typeface="Arial"/>
            </a:endParaRPr>
          </a:p>
          <a:p>
            <a:pPr marL="0" lvl="0" indent="0" algn="l" rtl="0">
              <a:lnSpc>
                <a:spcPct val="115000"/>
              </a:lnSpc>
              <a:spcBef>
                <a:spcPts val="0"/>
              </a:spcBef>
              <a:spcAft>
                <a:spcPts val="0"/>
              </a:spcAft>
              <a:buNone/>
            </a:pPr>
            <a:endParaRPr sz="4900" b="0">
              <a:latin typeface="Arial"/>
              <a:ea typeface="Arial"/>
              <a:cs typeface="Arial"/>
              <a:sym typeface="Arial"/>
            </a:endParaRPr>
          </a:p>
          <a:p>
            <a:pPr marL="0" lvl="0" indent="0" algn="l" rtl="0">
              <a:lnSpc>
                <a:spcPct val="115000"/>
              </a:lnSpc>
              <a:spcBef>
                <a:spcPts val="0"/>
              </a:spcBef>
              <a:spcAft>
                <a:spcPts val="0"/>
              </a:spcAft>
              <a:buNone/>
            </a:pPr>
            <a:r>
              <a:rPr lang="en-US" sz="4900">
                <a:latin typeface="Arial"/>
                <a:ea typeface="Arial"/>
                <a:cs typeface="Arial"/>
                <a:sym typeface="Arial"/>
              </a:rPr>
              <a:t>6:00-6:55 PM:</a:t>
            </a:r>
            <a:r>
              <a:rPr lang="en-US" sz="4900" b="0">
                <a:latin typeface="Arial"/>
                <a:ea typeface="Arial"/>
                <a:cs typeface="Arial"/>
                <a:sym typeface="Arial"/>
              </a:rPr>
              <a:t>Virginia Department of Education Instruction &amp; Assessment</a:t>
            </a:r>
            <a:endParaRPr sz="3700" b="0">
              <a:latin typeface="Arial"/>
              <a:ea typeface="Arial"/>
              <a:cs typeface="Arial"/>
              <a:sym typeface="Arial"/>
            </a:endParaRPr>
          </a:p>
          <a:p>
            <a:pPr marL="0" lvl="0" indent="0" algn="l" rtl="0">
              <a:lnSpc>
                <a:spcPct val="115000"/>
              </a:lnSpc>
              <a:spcBef>
                <a:spcPts val="0"/>
              </a:spcBef>
              <a:spcAft>
                <a:spcPts val="0"/>
              </a:spcAft>
              <a:buNone/>
            </a:pPr>
            <a:endParaRPr sz="2000">
              <a:solidFill>
                <a:schemeClr val="dk1"/>
              </a:solidFill>
              <a:latin typeface="Arial"/>
              <a:ea typeface="Arial"/>
              <a:cs typeface="Arial"/>
              <a:sym typeface="Arial"/>
            </a:endParaRPr>
          </a:p>
          <a:p>
            <a:pPr marL="0" lvl="0" indent="0" algn="l" rtl="0">
              <a:spcBef>
                <a:spcPts val="0"/>
              </a:spcBef>
              <a:spcAft>
                <a:spcPts val="0"/>
              </a:spcAft>
              <a:buClr>
                <a:schemeClr val="dk1"/>
              </a:buClr>
              <a:buSzPct val="40540"/>
              <a:buFont typeface="Arial"/>
              <a:buNone/>
            </a:pPr>
            <a:endParaRPr sz="3700" b="0">
              <a:solidFill>
                <a:schemeClr val="dk1"/>
              </a:solidFill>
              <a:latin typeface="Arial"/>
              <a:ea typeface="Arial"/>
              <a:cs typeface="Arial"/>
              <a:sym typeface="Arial"/>
            </a:endParaRPr>
          </a:p>
        </p:txBody>
      </p:sp>
      <p:sp>
        <p:nvSpPr>
          <p:cNvPr id="496" name="Google Shape;496;g160390edf9c_2_164"/>
          <p:cNvSpPr txBox="1">
            <a:spLocks noGrp="1"/>
          </p:cNvSpPr>
          <p:nvPr>
            <p:ph type="sldNum" idx="12"/>
          </p:nvPr>
        </p:nvSpPr>
        <p:spPr>
          <a:xfrm>
            <a:off x="11480800" y="8475133"/>
            <a:ext cx="1349100" cy="4869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153072a826c_0_28"/>
          <p:cNvSpPr txBox="1">
            <a:spLocks noGrp="1"/>
          </p:cNvSpPr>
          <p:nvPr>
            <p:ph type="title"/>
          </p:nvPr>
        </p:nvSpPr>
        <p:spPr>
          <a:xfrm>
            <a:off x="320750" y="342925"/>
            <a:ext cx="11650200" cy="1017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u="sng">
                <a:solidFill>
                  <a:schemeClr val="hlink"/>
                </a:solidFill>
                <a:hlinkClick r:id="rId3"/>
              </a:rPr>
              <a:t>Evidence-Based Practices for Interventions</a:t>
            </a:r>
            <a:endParaRPr/>
          </a:p>
        </p:txBody>
      </p:sp>
      <p:sp>
        <p:nvSpPr>
          <p:cNvPr id="814" name="Google Shape;814;g153072a826c_0_28"/>
          <p:cNvSpPr txBox="1">
            <a:spLocks noGrp="1"/>
          </p:cNvSpPr>
          <p:nvPr>
            <p:ph type="body" idx="1"/>
          </p:nvPr>
        </p:nvSpPr>
        <p:spPr>
          <a:xfrm>
            <a:off x="320752" y="1817228"/>
            <a:ext cx="10607400" cy="2435100"/>
          </a:xfrm>
          <a:prstGeom prst="rect">
            <a:avLst/>
          </a:prstGeom>
          <a:noFill/>
          <a:ln>
            <a:noFill/>
          </a:ln>
        </p:spPr>
        <p:txBody>
          <a:bodyPr spcFirstLastPara="1" wrap="square" lIns="121900" tIns="121900" rIns="121900" bIns="121900" anchor="t" anchorCtr="0">
            <a:noAutofit/>
          </a:bodyPr>
          <a:lstStyle/>
          <a:p>
            <a:pPr marL="609600" lvl="0" indent="-508000" algn="l" rtl="0">
              <a:lnSpc>
                <a:spcPct val="115000"/>
              </a:lnSpc>
              <a:spcBef>
                <a:spcPts val="0"/>
              </a:spcBef>
              <a:spcAft>
                <a:spcPts val="0"/>
              </a:spcAft>
              <a:buSzPts val="3200"/>
              <a:buChar char="●"/>
            </a:pPr>
            <a:r>
              <a:rPr lang="en-US" sz="3200"/>
              <a:t>Focus on practices to improve students’ ability to read words accurately and automatically</a:t>
            </a:r>
            <a:endParaRPr sz="3200"/>
          </a:p>
          <a:p>
            <a:pPr marL="609600" lvl="0" indent="0" algn="l" rtl="0">
              <a:lnSpc>
                <a:spcPct val="115000"/>
              </a:lnSpc>
              <a:spcBef>
                <a:spcPts val="0"/>
              </a:spcBef>
              <a:spcAft>
                <a:spcPts val="0"/>
              </a:spcAft>
              <a:buSzPts val="2100"/>
              <a:buNone/>
            </a:pPr>
            <a:endParaRPr sz="3200"/>
          </a:p>
          <a:p>
            <a:pPr marL="609600" lvl="0" indent="-508000" algn="l" rtl="0">
              <a:lnSpc>
                <a:spcPct val="115000"/>
              </a:lnSpc>
              <a:spcBef>
                <a:spcPts val="0"/>
              </a:spcBef>
              <a:spcAft>
                <a:spcPts val="0"/>
              </a:spcAft>
              <a:buSzPts val="3200"/>
              <a:buChar char="●"/>
            </a:pPr>
            <a:r>
              <a:rPr lang="en-US" sz="3200"/>
              <a:t>Focus on practices for helping students to understand the text they read</a:t>
            </a:r>
            <a:endParaRPr sz="3200"/>
          </a:p>
          <a:p>
            <a:pPr marL="0" lvl="0" indent="0" algn="l" rtl="0">
              <a:lnSpc>
                <a:spcPct val="115000"/>
              </a:lnSpc>
              <a:spcBef>
                <a:spcPts val="0"/>
              </a:spcBef>
              <a:spcAft>
                <a:spcPts val="0"/>
              </a:spcAft>
              <a:buSzPts val="2100"/>
              <a:buNone/>
            </a:pPr>
            <a:endParaRPr sz="3200"/>
          </a:p>
          <a:p>
            <a:pPr marL="0" lvl="0" indent="0" algn="l" rtl="0">
              <a:lnSpc>
                <a:spcPct val="115000"/>
              </a:lnSpc>
              <a:spcBef>
                <a:spcPts val="1600"/>
              </a:spcBef>
              <a:spcAft>
                <a:spcPts val="0"/>
              </a:spcAft>
              <a:buClr>
                <a:schemeClr val="dk1"/>
              </a:buClr>
              <a:buSzPts val="1500"/>
              <a:buFont typeface="Arial"/>
              <a:buNone/>
            </a:pPr>
            <a:r>
              <a:rPr lang="en-US" sz="1500" b="0" u="sng">
                <a:solidFill>
                  <a:schemeClr val="hlink"/>
                </a:solidFill>
                <a:latin typeface="Arial"/>
                <a:ea typeface="Arial"/>
                <a:cs typeface="Arial"/>
                <a:sym typeface="Arial"/>
                <a:hlinkClick r:id="rId4"/>
              </a:rPr>
              <a:t>Providing Reading Interventions for Students in Grades 4–9. (2022). </a:t>
            </a:r>
            <a:r>
              <a:rPr lang="en-US" sz="1500" b="0" i="1" u="sng">
                <a:solidFill>
                  <a:schemeClr val="hlink"/>
                </a:solidFill>
                <a:latin typeface="Arial"/>
                <a:ea typeface="Arial"/>
                <a:cs typeface="Arial"/>
                <a:sym typeface="Arial"/>
                <a:hlinkClick r:id="rId4"/>
              </a:rPr>
              <a:t>Institute of Education Sciences</a:t>
            </a:r>
            <a:r>
              <a:rPr lang="en-US" sz="1500" b="0" u="sng">
                <a:solidFill>
                  <a:schemeClr val="hlink"/>
                </a:solidFill>
                <a:latin typeface="Arial"/>
                <a:ea typeface="Arial"/>
                <a:cs typeface="Arial"/>
                <a:sym typeface="Arial"/>
                <a:hlinkClick r:id="rId4"/>
              </a:rPr>
              <a:t>. Retrieved from https://ies.ed.gov/ncee/wwc/Docs/PracticeGuide/WWC-practice-guide-reading-intervention-full-text.pdf.</a:t>
            </a:r>
            <a:r>
              <a:rPr lang="en-US" sz="1500" b="0">
                <a:solidFill>
                  <a:schemeClr val="dk1"/>
                </a:solidFill>
                <a:latin typeface="Arial"/>
                <a:ea typeface="Arial"/>
                <a:cs typeface="Arial"/>
                <a:sym typeface="Arial"/>
              </a:rPr>
              <a:t> </a:t>
            </a:r>
            <a:endParaRPr sz="1500" b="0">
              <a:solidFill>
                <a:schemeClr val="dk1"/>
              </a:solidFill>
              <a:latin typeface="Arial"/>
              <a:ea typeface="Arial"/>
              <a:cs typeface="Arial"/>
              <a:sym typeface="Arial"/>
            </a:endParaRPr>
          </a:p>
          <a:p>
            <a:pPr marL="0" lvl="0" indent="0" algn="l" rtl="0">
              <a:lnSpc>
                <a:spcPct val="115000"/>
              </a:lnSpc>
              <a:spcBef>
                <a:spcPts val="1600"/>
              </a:spcBef>
              <a:spcAft>
                <a:spcPts val="0"/>
              </a:spcAft>
              <a:buSzPts val="2100"/>
              <a:buNone/>
            </a:pPr>
            <a:endParaRPr sz="2400"/>
          </a:p>
        </p:txBody>
      </p:sp>
      <p:sp>
        <p:nvSpPr>
          <p:cNvPr id="815" name="Google Shape;815;g153072a826c_0_28"/>
          <p:cNvSpPr txBox="1">
            <a:spLocks noGrp="1"/>
          </p:cNvSpPr>
          <p:nvPr>
            <p:ph type="sldNum" idx="12"/>
          </p:nvPr>
        </p:nvSpPr>
        <p:spPr>
          <a:xfrm>
            <a:off x="421792" y="8190919"/>
            <a:ext cx="975600" cy="69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300"/>
              <a:buFont typeface="Arial"/>
              <a:buNone/>
            </a:pPr>
            <a:fld id="{00000000-1234-1234-1234-123412341234}" type="slidenum">
              <a:rPr lang="en-US"/>
              <a:t>40</a:t>
            </a:fld>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2" name="Title 1"/>
          <p:cNvSpPr>
            <a:spLocks noGrp="1"/>
          </p:cNvSpPr>
          <p:nvPr>
            <p:ph type="title"/>
          </p:nvPr>
        </p:nvSpPr>
        <p:spPr>
          <a:xfrm>
            <a:off x="263567" y="48727"/>
            <a:ext cx="10515600" cy="1325880"/>
          </a:xfrm>
        </p:spPr>
        <p:txBody>
          <a:bodyPr/>
          <a:lstStyle/>
          <a:p>
            <a:r>
              <a:rPr lang="en-US" dirty="0" smtClean="0"/>
              <a:t>Recommendations</a:t>
            </a:r>
            <a:endParaRPr lang="en-US" dirty="0"/>
          </a:p>
        </p:txBody>
      </p:sp>
      <p:sp>
        <p:nvSpPr>
          <p:cNvPr id="820" name="Google Shape;820;g153072a826c_0_34"/>
          <p:cNvSpPr txBox="1">
            <a:spLocks noGrp="1"/>
          </p:cNvSpPr>
          <p:nvPr>
            <p:ph type="sldNum" idx="12"/>
          </p:nvPr>
        </p:nvSpPr>
        <p:spPr>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300"/>
              <a:buFont typeface="Arial"/>
              <a:buNone/>
            </a:pPr>
            <a:fld id="{00000000-1234-1234-1234-123412341234}" type="slidenum">
              <a:rPr lang="en-US"/>
              <a:t>41</a:t>
            </a:fld>
            <a:endParaRPr/>
          </a:p>
        </p:txBody>
      </p:sp>
      <p:pic>
        <p:nvPicPr>
          <p:cNvPr id="821" name="Google Shape;821;g153072a826c_0_34" descr="screenshot of practices"/>
          <p:cNvPicPr preferRelativeResize="0"/>
          <p:nvPr/>
        </p:nvPicPr>
        <p:blipFill rotWithShape="1">
          <a:blip r:embed="rId3">
            <a:alphaModFix/>
          </a:blip>
          <a:srcRect/>
          <a:stretch/>
        </p:blipFill>
        <p:spPr>
          <a:xfrm>
            <a:off x="629867" y="1177267"/>
            <a:ext cx="10932267" cy="5063100"/>
          </a:xfrm>
          <a:prstGeom prst="rect">
            <a:avLst/>
          </a:prstGeom>
          <a:noFill/>
          <a:ln>
            <a:noFill/>
          </a:ln>
        </p:spPr>
      </p:pic>
      <p:sp>
        <p:nvSpPr>
          <p:cNvPr id="822" name="Google Shape;822;g153072a826c_0_34"/>
          <p:cNvSpPr txBox="1"/>
          <p:nvPr/>
        </p:nvSpPr>
        <p:spPr>
          <a:xfrm>
            <a:off x="629867" y="5774767"/>
            <a:ext cx="9783000" cy="93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600"/>
              </a:spcBef>
              <a:spcAft>
                <a:spcPts val="0"/>
              </a:spcAft>
              <a:buClr>
                <a:schemeClr val="dk1"/>
              </a:buClr>
              <a:buSzPts val="1500"/>
              <a:buFont typeface="Arial"/>
              <a:buNone/>
            </a:pPr>
            <a:r>
              <a:rPr lang="en-US" sz="1500" u="sng" dirty="0">
                <a:solidFill>
                  <a:schemeClr val="hlink"/>
                </a:solidFill>
                <a:hlinkClick r:id="rId4"/>
              </a:rPr>
              <a:t>Providing Reading Interventions for Students in Grades 4–9. (2022). </a:t>
            </a:r>
            <a:r>
              <a:rPr lang="en-US" sz="1500" i="1" u="sng" dirty="0">
                <a:solidFill>
                  <a:schemeClr val="hlink"/>
                </a:solidFill>
                <a:hlinkClick r:id="rId4"/>
              </a:rPr>
              <a:t>Institute of Education Sciences</a:t>
            </a:r>
            <a:r>
              <a:rPr lang="en-US" sz="1500" u="sng" dirty="0">
                <a:solidFill>
                  <a:schemeClr val="hlink"/>
                </a:solidFill>
                <a:hlinkClick r:id="rId4"/>
              </a:rPr>
              <a:t>. Retrieved from https://ies.ed.gov/ncee/wwc/Docs/PracticeGuide/WWC-practice-guide-reading-intervention-full-text.pdf.</a:t>
            </a:r>
            <a:r>
              <a:rPr lang="en-US" sz="1500" dirty="0">
                <a:solidFill>
                  <a:schemeClr val="dk1"/>
                </a:solidFill>
              </a:rPr>
              <a:t> </a:t>
            </a:r>
            <a:endParaRPr sz="1500" dirty="0">
              <a:solidFill>
                <a:schemeClr val="dk1"/>
              </a:solidFill>
            </a:endParaRPr>
          </a:p>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153072a826c_0_39"/>
          <p:cNvSpPr txBox="1">
            <a:spLocks noGrp="1"/>
          </p:cNvSpPr>
          <p:nvPr>
            <p:ph type="title"/>
          </p:nvPr>
        </p:nvSpPr>
        <p:spPr>
          <a:xfrm>
            <a:off x="149092" y="253692"/>
            <a:ext cx="117531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What Does this Look Like in Pre-Adolescent and Adolescent Learners?</a:t>
            </a:r>
            <a:r>
              <a:rPr lang="en-US" sz="2600"/>
              <a:t> (1 of 3)</a:t>
            </a:r>
            <a:endParaRPr sz="2600"/>
          </a:p>
        </p:txBody>
      </p:sp>
      <p:sp>
        <p:nvSpPr>
          <p:cNvPr id="828" name="Google Shape;828;g153072a826c_0_39"/>
          <p:cNvSpPr txBox="1">
            <a:spLocks noGrp="1"/>
          </p:cNvSpPr>
          <p:nvPr>
            <p:ph type="body" idx="1"/>
          </p:nvPr>
        </p:nvSpPr>
        <p:spPr>
          <a:xfrm>
            <a:off x="421802" y="1017203"/>
            <a:ext cx="10913700" cy="2828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100"/>
              <a:buNone/>
            </a:pPr>
            <a:r>
              <a:rPr lang="en-US" sz="2400"/>
              <a:t>Decoding: </a:t>
            </a:r>
            <a:endParaRPr sz="2400"/>
          </a:p>
          <a:p>
            <a:pPr marL="609600" lvl="0" indent="-457200" algn="l" rtl="0">
              <a:lnSpc>
                <a:spcPct val="115000"/>
              </a:lnSpc>
              <a:spcBef>
                <a:spcPts val="0"/>
              </a:spcBef>
              <a:spcAft>
                <a:spcPts val="0"/>
              </a:spcAft>
              <a:buSzPts val="2400"/>
              <a:buChar char="●"/>
            </a:pPr>
            <a:r>
              <a:rPr lang="en-US" sz="2400" i="1"/>
              <a:t>By upper elementary and middle school grades, texts include more complex multisyllabic words, such as disorganization and equilibrium. Many of these difficult multisyllabic words are essential for understanding the meaning of the texts</a:t>
            </a:r>
            <a:endParaRPr sz="2400" i="1"/>
          </a:p>
          <a:p>
            <a:pPr marL="0" lvl="0" indent="0" algn="l" rtl="0">
              <a:lnSpc>
                <a:spcPct val="115000"/>
              </a:lnSpc>
              <a:spcBef>
                <a:spcPts val="0"/>
              </a:spcBef>
              <a:spcAft>
                <a:spcPts val="0"/>
              </a:spcAft>
              <a:buSzPts val="2100"/>
              <a:buNone/>
            </a:pPr>
            <a:r>
              <a:rPr lang="en-US" sz="2400"/>
              <a:t>Fluency:</a:t>
            </a:r>
            <a:endParaRPr sz="2400"/>
          </a:p>
          <a:p>
            <a:pPr marL="609600" lvl="0" indent="-457200" algn="l" rtl="0">
              <a:lnSpc>
                <a:spcPct val="115000"/>
              </a:lnSpc>
              <a:spcBef>
                <a:spcPts val="0"/>
              </a:spcBef>
              <a:spcAft>
                <a:spcPts val="0"/>
              </a:spcAft>
              <a:buSzPts val="2400"/>
              <a:buChar char="●"/>
            </a:pPr>
            <a:r>
              <a:rPr lang="en-US" sz="2400" i="1"/>
              <a:t>The ability to read text accurately, with ease, expression, and appropriate pacing</a:t>
            </a:r>
            <a:endParaRPr sz="2400"/>
          </a:p>
          <a:p>
            <a:pPr marL="0" lvl="0" indent="0" algn="l" rtl="0">
              <a:lnSpc>
                <a:spcPct val="115000"/>
              </a:lnSpc>
              <a:spcBef>
                <a:spcPts val="0"/>
              </a:spcBef>
              <a:spcAft>
                <a:spcPts val="0"/>
              </a:spcAft>
              <a:buSzPts val="2100"/>
              <a:buNone/>
            </a:pPr>
            <a:endParaRPr/>
          </a:p>
          <a:p>
            <a:pPr marL="0" lvl="0" indent="0" algn="l" rtl="0">
              <a:lnSpc>
                <a:spcPct val="115000"/>
              </a:lnSpc>
              <a:spcBef>
                <a:spcPts val="1600"/>
              </a:spcBef>
              <a:spcAft>
                <a:spcPts val="1600"/>
              </a:spcAft>
              <a:buClr>
                <a:schemeClr val="dk1"/>
              </a:buClr>
              <a:buSzPts val="1500"/>
              <a:buFont typeface="Arial"/>
              <a:buNone/>
            </a:pPr>
            <a:r>
              <a:rPr lang="en-US" sz="1500" b="0" u="sng">
                <a:solidFill>
                  <a:schemeClr val="hlink"/>
                </a:solidFill>
                <a:latin typeface="Arial"/>
                <a:ea typeface="Arial"/>
                <a:cs typeface="Arial"/>
                <a:sym typeface="Arial"/>
                <a:hlinkClick r:id="rId3"/>
              </a:rPr>
              <a:t>Providing Reading Interventions for Students in Grades 4–9. (2022). </a:t>
            </a:r>
            <a:r>
              <a:rPr lang="en-US" sz="1500" b="0" i="1" u="sng">
                <a:solidFill>
                  <a:schemeClr val="hlink"/>
                </a:solidFill>
                <a:latin typeface="Arial"/>
                <a:ea typeface="Arial"/>
                <a:cs typeface="Arial"/>
                <a:sym typeface="Arial"/>
                <a:hlinkClick r:id="rId3"/>
              </a:rPr>
              <a:t>Institute of Education Sciences</a:t>
            </a:r>
            <a:r>
              <a:rPr lang="en-US" sz="1500" b="0" u="sng">
                <a:solidFill>
                  <a:schemeClr val="hlink"/>
                </a:solidFill>
                <a:latin typeface="Arial"/>
                <a:ea typeface="Arial"/>
                <a:cs typeface="Arial"/>
                <a:sym typeface="Arial"/>
                <a:hlinkClick r:id="rId3"/>
              </a:rPr>
              <a:t>. Retrieved from https://ies.ed.gov/ncee/wwc/Docs/PracticeGuide/WWC-practice-guide-reading-intervention-full-text.pdf.</a:t>
            </a:r>
            <a:r>
              <a:rPr lang="en-US" sz="1500" b="0">
                <a:solidFill>
                  <a:schemeClr val="dk1"/>
                </a:solidFill>
                <a:latin typeface="Arial"/>
                <a:ea typeface="Arial"/>
                <a:cs typeface="Arial"/>
                <a:sym typeface="Arial"/>
              </a:rPr>
              <a:t> </a:t>
            </a:r>
            <a:endParaRPr/>
          </a:p>
        </p:txBody>
      </p:sp>
      <p:sp>
        <p:nvSpPr>
          <p:cNvPr id="829" name="Google Shape;829;g153072a826c_0_39"/>
          <p:cNvSpPr txBox="1">
            <a:spLocks noGrp="1"/>
          </p:cNvSpPr>
          <p:nvPr>
            <p:ph type="sldNum" idx="12"/>
          </p:nvPr>
        </p:nvSpPr>
        <p:spPr>
          <a:xfrm>
            <a:off x="421792" y="8190919"/>
            <a:ext cx="975600" cy="69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300"/>
              <a:buFont typeface="Arial"/>
              <a:buNone/>
            </a:pPr>
            <a:fld id="{00000000-1234-1234-1234-123412341234}" type="slidenum">
              <a:rPr lang="en-US"/>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153072a826c_0_45"/>
          <p:cNvSpPr txBox="1">
            <a:spLocks noGrp="1"/>
          </p:cNvSpPr>
          <p:nvPr>
            <p:ph type="title"/>
          </p:nvPr>
        </p:nvSpPr>
        <p:spPr>
          <a:xfrm>
            <a:off x="0" y="575567"/>
            <a:ext cx="117765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What Does this Look Like in Pre-Adolescent and Adolescent Learners?</a:t>
            </a:r>
            <a:r>
              <a:rPr lang="en-US" sz="2600"/>
              <a:t> (2 of 3)</a:t>
            </a:r>
            <a:endParaRPr sz="2500"/>
          </a:p>
        </p:txBody>
      </p:sp>
      <p:sp>
        <p:nvSpPr>
          <p:cNvPr id="835" name="Google Shape;835;g153072a826c_0_45"/>
          <p:cNvSpPr txBox="1">
            <a:spLocks noGrp="1"/>
          </p:cNvSpPr>
          <p:nvPr>
            <p:ph type="body" idx="1"/>
          </p:nvPr>
        </p:nvSpPr>
        <p:spPr>
          <a:xfrm>
            <a:off x="421801" y="1848478"/>
            <a:ext cx="11110500" cy="3277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100"/>
              <a:buNone/>
            </a:pPr>
            <a:r>
              <a:rPr lang="en-US" sz="2500"/>
              <a:t>Comprehension</a:t>
            </a:r>
            <a:r>
              <a:rPr lang="en-US"/>
              <a:t>:</a:t>
            </a:r>
            <a:endParaRPr/>
          </a:p>
          <a:p>
            <a:pPr marL="609600" lvl="0" indent="-412750" algn="l" rtl="0">
              <a:lnSpc>
                <a:spcPct val="115000"/>
              </a:lnSpc>
              <a:spcBef>
                <a:spcPts val="0"/>
              </a:spcBef>
              <a:spcAft>
                <a:spcPts val="0"/>
              </a:spcAft>
              <a:buSzPts val="1700"/>
              <a:buChar char="●"/>
            </a:pPr>
            <a:r>
              <a:rPr lang="en-US" sz="2400" i="1"/>
              <a:t>By the time students are in upper-elementary grades, reading material in all subject areas conveys information and ideas that students are expected to learn and understand. </a:t>
            </a:r>
            <a:endParaRPr sz="2400" i="1"/>
          </a:p>
          <a:p>
            <a:pPr marL="609600" lvl="0" indent="-412750" algn="l" rtl="0">
              <a:lnSpc>
                <a:spcPct val="115000"/>
              </a:lnSpc>
              <a:spcBef>
                <a:spcPts val="0"/>
              </a:spcBef>
              <a:spcAft>
                <a:spcPts val="0"/>
              </a:spcAft>
              <a:buSzPts val="1700"/>
              <a:buChar char="●"/>
            </a:pPr>
            <a:r>
              <a:rPr lang="en-US" sz="2400" i="1"/>
              <a:t>When students are unable to understand these texts, they miss crucial opportunities to learn grade level content.</a:t>
            </a:r>
            <a:endParaRPr sz="2100" b="0"/>
          </a:p>
          <a:p>
            <a:pPr marL="0" lvl="0" indent="0" algn="l" rtl="0">
              <a:lnSpc>
                <a:spcPct val="115000"/>
              </a:lnSpc>
              <a:spcBef>
                <a:spcPts val="0"/>
              </a:spcBef>
              <a:spcAft>
                <a:spcPts val="0"/>
              </a:spcAft>
              <a:buSzPts val="2100"/>
              <a:buNone/>
            </a:pPr>
            <a:endParaRPr b="0"/>
          </a:p>
          <a:p>
            <a:pPr marL="0" lvl="0" indent="0" algn="l" rtl="0">
              <a:lnSpc>
                <a:spcPct val="115000"/>
              </a:lnSpc>
              <a:spcBef>
                <a:spcPts val="0"/>
              </a:spcBef>
              <a:spcAft>
                <a:spcPts val="0"/>
              </a:spcAft>
              <a:buSzPts val="2100"/>
              <a:buNone/>
            </a:pPr>
            <a:endParaRPr b="0"/>
          </a:p>
          <a:p>
            <a:pPr marL="0" lvl="0" indent="0" algn="l" rtl="0">
              <a:lnSpc>
                <a:spcPct val="115000"/>
              </a:lnSpc>
              <a:spcBef>
                <a:spcPts val="1600"/>
              </a:spcBef>
              <a:spcAft>
                <a:spcPts val="1600"/>
              </a:spcAft>
              <a:buClr>
                <a:schemeClr val="dk1"/>
              </a:buClr>
              <a:buSzPts val="1500"/>
              <a:buFont typeface="Arial"/>
              <a:buNone/>
            </a:pPr>
            <a:r>
              <a:rPr lang="en-US" sz="1500" b="0" u="sng">
                <a:solidFill>
                  <a:schemeClr val="accent5"/>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Providing Reading Interventions for Students in Grades 4–9. (2022). </a:t>
            </a:r>
            <a:r>
              <a:rPr lang="en-US" sz="1500" b="0" i="1" u="sng">
                <a:solidFill>
                  <a:schemeClr val="accent5"/>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Institute of Education Sciences</a:t>
            </a:r>
            <a:r>
              <a:rPr lang="en-US" sz="1500" b="0" u="sng">
                <a:solidFill>
                  <a:schemeClr val="accent5"/>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Retrieved from https://ies.ed.gov/ncee/wwc/Docs/PracticeGuide/WWC-practice-guide-reading-intervention-full-text.pdf.</a:t>
            </a:r>
            <a:r>
              <a:rPr lang="en-US" sz="1500" b="0">
                <a:solidFill>
                  <a:schemeClr val="dk1"/>
                </a:solidFill>
                <a:latin typeface="Arial"/>
                <a:ea typeface="Arial"/>
                <a:cs typeface="Arial"/>
                <a:sym typeface="Arial"/>
              </a:rPr>
              <a:t> </a:t>
            </a:r>
            <a:endParaRPr i="1"/>
          </a:p>
        </p:txBody>
      </p:sp>
      <p:sp>
        <p:nvSpPr>
          <p:cNvPr id="836" name="Google Shape;836;g153072a826c_0_45"/>
          <p:cNvSpPr txBox="1">
            <a:spLocks noGrp="1"/>
          </p:cNvSpPr>
          <p:nvPr>
            <p:ph type="sldNum" idx="12"/>
          </p:nvPr>
        </p:nvSpPr>
        <p:spPr>
          <a:xfrm>
            <a:off x="421792" y="8190919"/>
            <a:ext cx="975600" cy="69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300"/>
              <a:buFont typeface="Arial"/>
              <a:buNone/>
            </a:pPr>
            <a:fld id="{00000000-1234-1234-1234-123412341234}" type="slidenum">
              <a:rPr lang="en-US"/>
              <a:t>43</a:t>
            </a:fld>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153072a826c_0_51"/>
          <p:cNvSpPr txBox="1">
            <a:spLocks noGrp="1"/>
          </p:cNvSpPr>
          <p:nvPr>
            <p:ph type="title"/>
          </p:nvPr>
        </p:nvSpPr>
        <p:spPr>
          <a:xfrm>
            <a:off x="43850" y="352142"/>
            <a:ext cx="121920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What Does this Look Like in Pre-Adolescent and Adolescent Learners?</a:t>
            </a:r>
            <a:r>
              <a:rPr lang="en-US" sz="2700"/>
              <a:t> (3 of 3)</a:t>
            </a:r>
            <a:endParaRPr sz="2700"/>
          </a:p>
        </p:txBody>
      </p:sp>
      <p:sp>
        <p:nvSpPr>
          <p:cNvPr id="842" name="Google Shape;842;g153072a826c_0_51"/>
          <p:cNvSpPr txBox="1">
            <a:spLocks noGrp="1"/>
          </p:cNvSpPr>
          <p:nvPr>
            <p:ph type="body" idx="1"/>
          </p:nvPr>
        </p:nvSpPr>
        <p:spPr>
          <a:xfrm>
            <a:off x="415642" y="1115658"/>
            <a:ext cx="11360700" cy="4710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100"/>
              <a:buNone/>
            </a:pPr>
            <a:r>
              <a:rPr lang="en-US" sz="2600"/>
              <a:t>Challenging Texts Are Appropriate for </a:t>
            </a: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All Learners</a:t>
            </a:r>
            <a:endParaRPr sz="2600"/>
          </a:p>
          <a:p>
            <a:pPr marL="609600" lvl="0" indent="-412750" algn="l" rtl="0">
              <a:lnSpc>
                <a:spcPct val="115000"/>
              </a:lnSpc>
              <a:spcBef>
                <a:spcPts val="0"/>
              </a:spcBef>
              <a:spcAft>
                <a:spcPts val="0"/>
              </a:spcAft>
              <a:buSzPts val="1700"/>
              <a:buChar char="●"/>
            </a:pPr>
            <a:r>
              <a:rPr lang="en-US" sz="2400"/>
              <a:t>“Stretch Texts” </a:t>
            </a:r>
            <a:endParaRPr sz="2400"/>
          </a:p>
          <a:p>
            <a:pPr marL="1219200" lvl="1" indent="-438150" algn="l" rtl="0">
              <a:lnSpc>
                <a:spcPct val="115000"/>
              </a:lnSpc>
              <a:spcBef>
                <a:spcPts val="0"/>
              </a:spcBef>
              <a:spcAft>
                <a:spcPts val="0"/>
              </a:spcAft>
              <a:buSzPts val="2100"/>
              <a:buChar char="○"/>
            </a:pPr>
            <a:r>
              <a:rPr lang="en-US"/>
              <a:t>often at or just below students’ grade level</a:t>
            </a:r>
            <a:endParaRPr/>
          </a:p>
          <a:p>
            <a:pPr marL="1219200" lvl="1" indent="-438150" algn="l" rtl="0">
              <a:lnSpc>
                <a:spcPct val="115000"/>
              </a:lnSpc>
              <a:spcBef>
                <a:spcPts val="0"/>
              </a:spcBef>
              <a:spcAft>
                <a:spcPts val="0"/>
              </a:spcAft>
              <a:buSzPts val="2100"/>
              <a:buChar char="○"/>
            </a:pPr>
            <a:r>
              <a:rPr lang="en-US"/>
              <a:t>utilized with appropriate teacher supports so that students can read and understand challenging texts</a:t>
            </a:r>
            <a:endParaRPr/>
          </a:p>
          <a:p>
            <a:pPr marL="1219200" lvl="1" indent="-438150" algn="l" rtl="0">
              <a:lnSpc>
                <a:spcPct val="115000"/>
              </a:lnSpc>
              <a:spcBef>
                <a:spcPts val="0"/>
              </a:spcBef>
              <a:spcAft>
                <a:spcPts val="0"/>
              </a:spcAft>
              <a:buSzPts val="2100"/>
              <a:buChar char="○"/>
            </a:pPr>
            <a:r>
              <a:rPr lang="en-US"/>
              <a:t>practice in small group settings</a:t>
            </a:r>
            <a:endParaRPr/>
          </a:p>
          <a:p>
            <a:pPr marL="609600" lvl="0" indent="-412750" algn="l" rtl="0">
              <a:lnSpc>
                <a:spcPct val="115000"/>
              </a:lnSpc>
              <a:spcBef>
                <a:spcPts val="0"/>
              </a:spcBef>
              <a:spcAft>
                <a:spcPts val="0"/>
              </a:spcAft>
              <a:buSzPts val="1700"/>
              <a:buChar char="●"/>
            </a:pPr>
            <a:r>
              <a:rPr lang="en-US" sz="2400"/>
              <a:t>Provide</a:t>
            </a:r>
            <a:endParaRPr sz="2400"/>
          </a:p>
          <a:p>
            <a:pPr marL="1219200" lvl="1" indent="-438150" algn="l" rtl="0">
              <a:lnSpc>
                <a:spcPct val="115000"/>
              </a:lnSpc>
              <a:spcBef>
                <a:spcPts val="0"/>
              </a:spcBef>
              <a:spcAft>
                <a:spcPts val="0"/>
              </a:spcAft>
              <a:buSzPts val="2100"/>
              <a:buChar char="○"/>
            </a:pPr>
            <a:r>
              <a:rPr lang="en-US"/>
              <a:t>the confidence and skill students will need to approach similar texts in subject area classes</a:t>
            </a:r>
            <a:endParaRPr/>
          </a:p>
          <a:p>
            <a:pPr marL="1219200" lvl="1" indent="-438150" algn="l" rtl="0">
              <a:lnSpc>
                <a:spcPct val="115000"/>
              </a:lnSpc>
              <a:spcBef>
                <a:spcPts val="0"/>
              </a:spcBef>
              <a:spcAft>
                <a:spcPts val="0"/>
              </a:spcAft>
              <a:buSzPts val="2100"/>
              <a:buChar char="○"/>
            </a:pPr>
            <a:r>
              <a:rPr lang="en-US"/>
              <a:t>exposure to sophisticated vocabulary, more intricate sentence structures, and complex idea</a:t>
            </a:r>
            <a:endParaRPr/>
          </a:p>
          <a:p>
            <a:pPr marL="1828800" lvl="0" indent="0" algn="l" rtl="0">
              <a:lnSpc>
                <a:spcPct val="115000"/>
              </a:lnSpc>
              <a:spcBef>
                <a:spcPts val="0"/>
              </a:spcBef>
              <a:spcAft>
                <a:spcPts val="0"/>
              </a:spcAft>
              <a:buSzPts val="2100"/>
              <a:buNone/>
            </a:pPr>
            <a:r>
              <a:rPr lang="en-US" sz="1300" b="0" u="sng">
                <a:solidFill>
                  <a:schemeClr val="accent5"/>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Providing Reading Interventions for Students in Grades 4–9. (2022). </a:t>
            </a:r>
            <a:r>
              <a:rPr lang="en-US" sz="1300" b="0" i="1" u="sng">
                <a:solidFill>
                  <a:schemeClr val="accent5"/>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Institute of Education Sciences</a:t>
            </a:r>
            <a:r>
              <a:rPr lang="en-US" sz="1300" b="0" u="sng">
                <a:solidFill>
                  <a:schemeClr val="accent5"/>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Retrieved from https://ies.ed.gov/ncee/wwc/Docs/PracticeGuide/WWC-practice-guide-reading-intervention-full-text.pdf.</a:t>
            </a:r>
            <a:r>
              <a:rPr lang="en-US" sz="1300" b="0">
                <a:solidFill>
                  <a:schemeClr val="dk1"/>
                </a:solidFill>
                <a:latin typeface="Arial"/>
                <a:ea typeface="Arial"/>
                <a:cs typeface="Arial"/>
                <a:sym typeface="Arial"/>
              </a:rPr>
              <a:t> </a:t>
            </a:r>
            <a:endParaRPr sz="2000"/>
          </a:p>
        </p:txBody>
      </p:sp>
      <p:sp>
        <p:nvSpPr>
          <p:cNvPr id="843" name="Google Shape;843;g153072a826c_0_51"/>
          <p:cNvSpPr txBox="1">
            <a:spLocks noGrp="1"/>
          </p:cNvSpPr>
          <p:nvPr>
            <p:ph type="sldNum" idx="12"/>
          </p:nvPr>
        </p:nvSpPr>
        <p:spPr>
          <a:xfrm>
            <a:off x="421792" y="8190919"/>
            <a:ext cx="975600" cy="69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300"/>
              <a:buFont typeface="Arial"/>
              <a:buNone/>
            </a:pPr>
            <a:fld id="{00000000-1234-1234-1234-123412341234}" type="slidenum">
              <a:rPr lang="en-US"/>
              <a:t>44</a:t>
            </a:fld>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153667b6a26_0_4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92591"/>
              <a:buNone/>
            </a:pPr>
            <a:r>
              <a:rPr lang="en-US" sz="6000">
                <a:solidFill>
                  <a:srgbClr val="003B71"/>
                </a:solidFill>
              </a:rPr>
              <a:t>Literacy Research and </a:t>
            </a:r>
            <a:r>
              <a:rPr lang="en-US" sz="6000"/>
              <a:t>Evidence-Based Practices and Strategies for Literacy Instruction</a:t>
            </a:r>
            <a:endParaRPr sz="6000"/>
          </a:p>
          <a:p>
            <a:pPr marL="0" lvl="0" indent="0" algn="l" rtl="0">
              <a:lnSpc>
                <a:spcPct val="90000"/>
              </a:lnSpc>
              <a:spcBef>
                <a:spcPts val="0"/>
              </a:spcBef>
              <a:spcAft>
                <a:spcPts val="0"/>
              </a:spcAft>
              <a:buSzPct val="111111"/>
              <a:buNone/>
            </a:pPr>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g15cf126c2f8_0_183"/>
          <p:cNvSpPr txBox="1">
            <a:spLocks noGrp="1"/>
          </p:cNvSpPr>
          <p:nvPr>
            <p:ph type="title"/>
          </p:nvPr>
        </p:nvSpPr>
        <p:spPr>
          <a:xfrm>
            <a:off x="838200" y="2999113"/>
            <a:ext cx="10515600" cy="2852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1000"/>
              </a:spcBef>
              <a:spcAft>
                <a:spcPts val="0"/>
              </a:spcAft>
              <a:buSzPct val="139867"/>
              <a:buNone/>
            </a:pPr>
            <a:r>
              <a:rPr lang="en-US" sz="3972" b="0"/>
              <a:t>“The solution is not to "teach again" the material that students haven't learned. Instead, look forward to what those students will need to know to succeed the next day or the next week and focusing solely on those skills—a strategy known as acceleration” </a:t>
            </a:r>
            <a:endParaRPr sz="3972" b="0"/>
          </a:p>
          <a:p>
            <a:pPr marL="0" lvl="0" indent="0" algn="l" rtl="0">
              <a:lnSpc>
                <a:spcPct val="90000"/>
              </a:lnSpc>
              <a:spcBef>
                <a:spcPts val="1000"/>
              </a:spcBef>
              <a:spcAft>
                <a:spcPts val="0"/>
              </a:spcAft>
              <a:buSzPct val="152207"/>
              <a:buNone/>
            </a:pPr>
            <a:endParaRPr sz="3650" b="0"/>
          </a:p>
          <a:p>
            <a:pPr marL="0" lvl="0" indent="0" algn="l" rtl="0">
              <a:lnSpc>
                <a:spcPct val="90000"/>
              </a:lnSpc>
              <a:spcBef>
                <a:spcPts val="1000"/>
              </a:spcBef>
              <a:spcAft>
                <a:spcPts val="0"/>
              </a:spcAft>
              <a:buSzPct val="152207"/>
              <a:buNone/>
            </a:pPr>
            <a:r>
              <a:rPr lang="en-US" sz="3650" b="0"/>
              <a:t>David Steiner, Johns Hopkins University, 2021</a:t>
            </a:r>
            <a:endParaRPr sz="6000"/>
          </a:p>
          <a:p>
            <a:pPr marL="0" lvl="0" indent="0" algn="l" rtl="0">
              <a:lnSpc>
                <a:spcPct val="90000"/>
              </a:lnSpc>
              <a:spcBef>
                <a:spcPts val="0"/>
              </a:spcBef>
              <a:spcAft>
                <a:spcPts val="0"/>
              </a:spcAft>
              <a:buSzPct val="111111"/>
              <a:buNone/>
            </a:pPr>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152f422f025_1_16"/>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What Research Says</a:t>
            </a:r>
            <a:endParaRPr/>
          </a:p>
        </p:txBody>
      </p:sp>
      <p:sp>
        <p:nvSpPr>
          <p:cNvPr id="862" name="Google Shape;862;g152f422f025_1_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a:t>“Accelerating access to grade-level work—with the right supports—is the best way to help students catch up when they’ve fallen behind.” </a:t>
            </a:r>
            <a:endParaRPr/>
          </a:p>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r>
              <a:rPr lang="en-US"/>
              <a:t>“Unlock acceleration by operating as if many of your students, especially students in historically and systemically marginalized groups, are not getting enough chances to do high-quality, grade-level work—and set a clear goal to change that.”</a:t>
            </a:r>
            <a:endParaRPr/>
          </a:p>
          <a:p>
            <a:pPr marL="0" lvl="0" indent="0" algn="l" rtl="0">
              <a:lnSpc>
                <a:spcPct val="90000"/>
              </a:lnSpc>
              <a:spcBef>
                <a:spcPts val="1000"/>
              </a:spcBef>
              <a:spcAft>
                <a:spcPts val="0"/>
              </a:spcAft>
              <a:buSzPts val="2800"/>
              <a:buNone/>
            </a:pPr>
            <a:endParaRPr/>
          </a:p>
          <a:p>
            <a:pPr marL="0" lvl="0" indent="0" algn="l" rtl="0">
              <a:lnSpc>
                <a:spcPct val="90000"/>
              </a:lnSpc>
              <a:spcBef>
                <a:spcPts val="1000"/>
              </a:spcBef>
              <a:spcAft>
                <a:spcPts val="0"/>
              </a:spcAft>
              <a:buSzPts val="2800"/>
              <a:buNone/>
            </a:pPr>
            <a:r>
              <a:rPr lang="en-US" sz="2000" u="sng">
                <a:solidFill>
                  <a:schemeClr val="hlink"/>
                </a:solidFill>
                <a:hlinkClick r:id="rId3"/>
              </a:rPr>
              <a:t>TNTP: Unlocking Acceleration (August 2022)</a:t>
            </a:r>
            <a:endParaRPr sz="20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1521203f4c9_0_19"/>
          <p:cNvSpPr txBox="1">
            <a:spLocks noGrp="1"/>
          </p:cNvSpPr>
          <p:nvPr>
            <p:ph type="title"/>
          </p:nvPr>
        </p:nvSpPr>
        <p:spPr>
          <a:xfrm>
            <a:off x="280300" y="114300"/>
            <a:ext cx="10515600" cy="1044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What Research Says</a:t>
            </a:r>
            <a:endParaRPr/>
          </a:p>
        </p:txBody>
      </p:sp>
      <p:sp>
        <p:nvSpPr>
          <p:cNvPr id="869" name="Google Shape;869;g1521203f4c9_0_19"/>
          <p:cNvSpPr txBox="1">
            <a:spLocks noGrp="1"/>
          </p:cNvSpPr>
          <p:nvPr>
            <p:ph type="body" idx="1"/>
          </p:nvPr>
        </p:nvSpPr>
        <p:spPr>
          <a:xfrm>
            <a:off x="280300" y="1027775"/>
            <a:ext cx="11623200" cy="5213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ct val="132320"/>
              <a:buNone/>
            </a:pPr>
            <a:r>
              <a:rPr lang="en-US" dirty="0"/>
              <a:t> “Assigning students work below their grade level mainly just denies them important opportunities to engage with material they could master if given the chance” </a:t>
            </a:r>
            <a:endParaRPr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58974"/>
              <a:buNone/>
            </a:pPr>
            <a:endParaRPr sz="2400" dirty="0"/>
          </a:p>
          <a:p>
            <a:pPr marL="0" lvl="0" indent="0" algn="l" rtl="0">
              <a:lnSpc>
                <a:spcPct val="90000"/>
              </a:lnSpc>
              <a:spcBef>
                <a:spcPts val="1000"/>
              </a:spcBef>
              <a:spcAft>
                <a:spcPts val="0"/>
              </a:spcAft>
              <a:buSzPct val="307692"/>
              <a:buNone/>
            </a:pPr>
            <a:endParaRPr dirty="0"/>
          </a:p>
        </p:txBody>
      </p:sp>
      <p:pic>
        <p:nvPicPr>
          <p:cNvPr id="870" name="Google Shape;870;g1521203f4c9_0_19" descr="comparison image"/>
          <p:cNvPicPr preferRelativeResize="0"/>
          <p:nvPr/>
        </p:nvPicPr>
        <p:blipFill rotWithShape="1">
          <a:blip r:embed="rId3">
            <a:alphaModFix/>
          </a:blip>
          <a:srcRect/>
          <a:stretch/>
        </p:blipFill>
        <p:spPr>
          <a:xfrm>
            <a:off x="2325449" y="2307525"/>
            <a:ext cx="7058175" cy="3933950"/>
          </a:xfrm>
          <a:prstGeom prst="rect">
            <a:avLst/>
          </a:prstGeom>
          <a:noFill/>
          <a:ln w="9525" cap="flat" cmpd="sng">
            <a:solidFill>
              <a:schemeClr val="dk2"/>
            </a:solidFill>
            <a:prstDash val="solid"/>
            <a:round/>
            <a:headEnd type="none" w="sm" len="sm"/>
            <a:tailEnd type="none" w="sm" len="sm"/>
          </a:ln>
        </p:spPr>
      </p:pic>
      <p:sp>
        <p:nvSpPr>
          <p:cNvPr id="871" name="Google Shape;871;g1521203f4c9_0_19"/>
          <p:cNvSpPr txBox="1"/>
          <p:nvPr/>
        </p:nvSpPr>
        <p:spPr>
          <a:xfrm>
            <a:off x="429775" y="6241475"/>
            <a:ext cx="9777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000"/>
              <a:buFont typeface="Arial"/>
              <a:buNone/>
            </a:pPr>
            <a:r>
              <a:rPr lang="en-US" sz="2000" b="1" i="0" u="sng" strike="noStrike" cap="none">
                <a:solidFill>
                  <a:schemeClr val="hlink"/>
                </a:solidFill>
                <a:latin typeface="Times New Roman"/>
                <a:ea typeface="Times New Roman"/>
                <a:cs typeface="Times New Roman"/>
                <a:sym typeface="Times New Roman"/>
                <a:hlinkClick r:id="rId4"/>
              </a:rPr>
              <a:t>TNTP: Unlocking Acceleration (August 2022)</a:t>
            </a:r>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152f422f025_1_4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What Research Says</a:t>
            </a:r>
            <a:endParaRPr/>
          </a:p>
        </p:txBody>
      </p:sp>
      <p:sp>
        <p:nvSpPr>
          <p:cNvPr id="878" name="Google Shape;878;g152f422f025_1_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marR="381000" lvl="0" indent="0" algn="l" rtl="0">
              <a:lnSpc>
                <a:spcPct val="100000"/>
              </a:lnSpc>
              <a:spcBef>
                <a:spcPts val="3000"/>
              </a:spcBef>
              <a:spcAft>
                <a:spcPts val="0"/>
              </a:spcAft>
              <a:buSzPts val="2800"/>
              <a:buNone/>
            </a:pPr>
            <a:r>
              <a:rPr lang="en-US" sz="3200" b="0"/>
              <a:t>“To make up for what’s been lost, we need to focus on acceleration, not remediation. That means devoting the bulk of classroom time to challenging instruction at grade-level or higher, and giving all students access to a rich, high-quality curriculum in English language arts, mathematics, social studies, science, the arts, and more”</a:t>
            </a:r>
            <a:endParaRPr sz="3200" b="0"/>
          </a:p>
          <a:p>
            <a:pPr marL="0" lvl="0" indent="0" algn="l" rtl="0">
              <a:lnSpc>
                <a:spcPct val="90000"/>
              </a:lnSpc>
              <a:spcBef>
                <a:spcPts val="3000"/>
              </a:spcBef>
              <a:spcAft>
                <a:spcPts val="0"/>
              </a:spcAft>
              <a:buSzPts val="2800"/>
              <a:buNone/>
            </a:pPr>
            <a:r>
              <a:rPr lang="en-US" sz="2200" u="sng">
                <a:solidFill>
                  <a:schemeClr val="hlink"/>
                </a:solidFill>
                <a:hlinkClick r:id="rId3"/>
              </a:rPr>
              <a:t>The Acceleration Imperative: A Plan to Address Elementary Students’ Unfinished Learning in the Wake of Covid-19</a:t>
            </a:r>
            <a:r>
              <a:rPr lang="en-US" sz="2200"/>
              <a:t> (2021)</a:t>
            </a:r>
            <a:endParaRPr sz="22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160390edf9c_0_2"/>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Assessment Results Over Time</a:t>
            </a:r>
            <a:endParaRPr/>
          </a:p>
        </p:txBody>
      </p:sp>
      <p:sp>
        <p:nvSpPr>
          <p:cNvPr id="503" name="Google Shape;503;g160390edf9c_0_2"/>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158dabce513_0_19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667"/>
              <a:buNone/>
            </a:pPr>
            <a:r>
              <a:rPr lang="en-US"/>
              <a:t>How Do We Get Our Students to Work in Grade-Level Material?</a:t>
            </a:r>
            <a:endParaRPr/>
          </a:p>
        </p:txBody>
      </p:sp>
      <p:sp>
        <p:nvSpPr>
          <p:cNvPr id="885" name="Google Shape;885;g158dabce513_0_197"/>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158dabce513_0_202"/>
          <p:cNvSpPr txBox="1">
            <a:spLocks noGrp="1"/>
          </p:cNvSpPr>
          <p:nvPr>
            <p:ph type="title"/>
          </p:nvPr>
        </p:nvSpPr>
        <p:spPr>
          <a:xfrm>
            <a:off x="415650" y="26801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English Standards of Learning Spiral </a:t>
            </a:r>
            <a:endParaRPr/>
          </a:p>
        </p:txBody>
      </p:sp>
      <p:sp>
        <p:nvSpPr>
          <p:cNvPr id="892" name="Google Shape;892;g158dabce513_0_202"/>
          <p:cNvSpPr txBox="1">
            <a:spLocks noGrp="1"/>
          </p:cNvSpPr>
          <p:nvPr>
            <p:ph type="body" idx="1"/>
          </p:nvPr>
        </p:nvSpPr>
        <p:spPr>
          <a:xfrm>
            <a:off x="415650" y="1176000"/>
            <a:ext cx="11463000" cy="5567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b="0"/>
              <a:t>K.8c Use pictures to </a:t>
            </a:r>
            <a:r>
              <a:rPr lang="en-US"/>
              <a:t>make predictions</a:t>
            </a:r>
            <a:endParaRPr/>
          </a:p>
          <a:p>
            <a:pPr marL="0" lvl="0" indent="0" algn="l" rtl="0">
              <a:spcBef>
                <a:spcPts val="0"/>
              </a:spcBef>
              <a:spcAft>
                <a:spcPts val="0"/>
              </a:spcAft>
              <a:buNone/>
            </a:pPr>
            <a:r>
              <a:rPr lang="en-US" b="0"/>
              <a:t>1.9 d and 2.7a </a:t>
            </a:r>
            <a:r>
              <a:rPr lang="en-US"/>
              <a:t>Make</a:t>
            </a:r>
            <a:r>
              <a:rPr lang="en-US" b="0"/>
              <a:t> and </a:t>
            </a:r>
            <a:r>
              <a:rPr lang="en-US"/>
              <a:t>Confirm</a:t>
            </a:r>
            <a:r>
              <a:rPr lang="en-US" b="0"/>
              <a:t> Predictions</a:t>
            </a:r>
            <a:endParaRPr b="0"/>
          </a:p>
          <a:p>
            <a:pPr marL="0" lvl="0" indent="0" algn="l" rtl="0">
              <a:spcBef>
                <a:spcPts val="0"/>
              </a:spcBef>
              <a:spcAft>
                <a:spcPts val="0"/>
              </a:spcAft>
              <a:buNone/>
            </a:pPr>
            <a:r>
              <a:rPr lang="en-US" b="0"/>
              <a:t>3.5c Make, Confirm and </a:t>
            </a:r>
            <a:r>
              <a:rPr lang="en-US"/>
              <a:t>Revise</a:t>
            </a:r>
            <a:r>
              <a:rPr lang="en-US" b="0"/>
              <a:t> Predictions</a:t>
            </a:r>
            <a:endParaRPr b="0"/>
          </a:p>
          <a:p>
            <a:pPr marL="0" lvl="0" indent="0" algn="l" rtl="0">
              <a:spcBef>
                <a:spcPts val="0"/>
              </a:spcBef>
              <a:spcAft>
                <a:spcPts val="0"/>
              </a:spcAft>
              <a:buNone/>
            </a:pPr>
            <a:r>
              <a:rPr lang="en-US" b="0"/>
              <a:t>4.5h </a:t>
            </a:r>
            <a:r>
              <a:rPr lang="en-US"/>
              <a:t>Draw conclusions/Make inferences </a:t>
            </a:r>
            <a:r>
              <a:rPr lang="en-US" b="0" u="sng"/>
              <a:t>about the text using text as support</a:t>
            </a:r>
            <a:endParaRPr b="0" u="sng"/>
          </a:p>
          <a:p>
            <a:pPr marL="0" lvl="0" indent="0" algn="l" rtl="0">
              <a:spcBef>
                <a:spcPts val="0"/>
              </a:spcBef>
              <a:spcAft>
                <a:spcPts val="0"/>
              </a:spcAft>
              <a:buNone/>
            </a:pPr>
            <a:r>
              <a:rPr lang="en-US" b="0"/>
              <a:t>6.5f </a:t>
            </a:r>
            <a:r>
              <a:rPr lang="en-US"/>
              <a:t>Draw conclusions</a:t>
            </a:r>
            <a:r>
              <a:rPr lang="en-US" b="0"/>
              <a:t> and </a:t>
            </a:r>
            <a:r>
              <a:rPr lang="en-US"/>
              <a:t>make inferences</a:t>
            </a:r>
            <a:r>
              <a:rPr lang="en-US" b="0"/>
              <a:t> </a:t>
            </a:r>
            <a:r>
              <a:rPr lang="en-US" b="0" u="sng"/>
              <a:t>using the text for support.</a:t>
            </a:r>
            <a:endParaRPr sz="4400" b="0" u="sng"/>
          </a:p>
          <a:p>
            <a:pPr marL="0" lvl="0" indent="0" algn="l" rtl="0">
              <a:lnSpc>
                <a:spcPct val="100000"/>
              </a:lnSpc>
              <a:spcBef>
                <a:spcPts val="0"/>
              </a:spcBef>
              <a:spcAft>
                <a:spcPts val="0"/>
              </a:spcAft>
              <a:buNone/>
            </a:pPr>
            <a:r>
              <a:rPr lang="en-US" b="0"/>
              <a:t>8.5e</a:t>
            </a:r>
            <a:r>
              <a:rPr lang="en-US" sz="1100"/>
              <a:t>  </a:t>
            </a:r>
            <a:r>
              <a:rPr lang="en-US"/>
              <a:t>Make inferences</a:t>
            </a:r>
            <a:r>
              <a:rPr lang="en-US" b="0"/>
              <a:t> and </a:t>
            </a:r>
            <a:r>
              <a:rPr lang="en-US"/>
              <a:t>draw conclusions</a:t>
            </a:r>
            <a:r>
              <a:rPr lang="en-US" b="0"/>
              <a:t> </a:t>
            </a:r>
            <a:r>
              <a:rPr lang="en-US" b="0" u="sng"/>
              <a:t>based on explicit and implied information using references to the text for support.</a:t>
            </a:r>
            <a:r>
              <a:rPr lang="en-US" u="sng"/>
              <a:t> </a:t>
            </a:r>
            <a:endParaRPr u="sng"/>
          </a:p>
          <a:p>
            <a:pPr marL="0" lvl="0" indent="0" algn="l" rtl="0">
              <a:lnSpc>
                <a:spcPct val="100000"/>
              </a:lnSpc>
              <a:spcBef>
                <a:spcPts val="0"/>
              </a:spcBef>
              <a:spcAft>
                <a:spcPts val="0"/>
              </a:spcAft>
              <a:buNone/>
            </a:pPr>
            <a:r>
              <a:rPr lang="en-US" b="0"/>
              <a:t>10.5f</a:t>
            </a:r>
            <a:r>
              <a:rPr lang="en-US" sz="4500" b="0"/>
              <a:t> </a:t>
            </a:r>
            <a:r>
              <a:rPr lang="en-US"/>
              <a:t>Draw conclusions</a:t>
            </a:r>
            <a:r>
              <a:rPr lang="en-US" b="0"/>
              <a:t> and </a:t>
            </a:r>
            <a:r>
              <a:rPr lang="en-US"/>
              <a:t>make inference</a:t>
            </a:r>
            <a:r>
              <a:rPr lang="en-US" b="0"/>
              <a:t>s on </a:t>
            </a:r>
            <a:r>
              <a:rPr lang="en-US" b="0" u="sng"/>
              <a:t>explicit and implied information, using textual support as evidence. </a:t>
            </a:r>
            <a:endParaRPr b="0" u="sng"/>
          </a:p>
          <a:p>
            <a:pPr marL="0" lvl="0" indent="0" algn="l" rtl="0">
              <a:lnSpc>
                <a:spcPct val="100000"/>
              </a:lnSpc>
              <a:spcBef>
                <a:spcPts val="0"/>
              </a:spcBef>
              <a:spcAft>
                <a:spcPts val="0"/>
              </a:spcAft>
              <a:buNone/>
            </a:pPr>
            <a:r>
              <a:rPr lang="en-US" b="0"/>
              <a:t>12.4h </a:t>
            </a:r>
            <a:r>
              <a:rPr lang="en-US"/>
              <a:t>Use critical thinking</a:t>
            </a:r>
            <a:r>
              <a:rPr lang="en-US" b="0"/>
              <a:t> to </a:t>
            </a:r>
            <a:r>
              <a:rPr lang="en-US" b="0" u="sng"/>
              <a:t>generate and respond logically </a:t>
            </a:r>
            <a:r>
              <a:rPr lang="en-US" b="0"/>
              <a:t>to literal, inferential, and evaluative questions </a:t>
            </a:r>
            <a:r>
              <a:rPr lang="en-US" b="0" u="sng"/>
              <a:t>about the text(s)</a:t>
            </a:r>
            <a:r>
              <a:rPr lang="en-US" b="0"/>
              <a:t>.</a:t>
            </a:r>
            <a:endParaRPr b="0"/>
          </a:p>
          <a:p>
            <a:pPr marL="0" lvl="0" indent="0" algn="l" rtl="0">
              <a:spcBef>
                <a:spcPts val="0"/>
              </a:spcBef>
              <a:spcAft>
                <a:spcPts val="0"/>
              </a:spcAft>
              <a:buNone/>
            </a:pPr>
            <a:endParaRPr b="0"/>
          </a:p>
        </p:txBody>
      </p:sp>
      <p:sp>
        <p:nvSpPr>
          <p:cNvPr id="893" name="Google Shape;893;g158dabce513_0_202" descr="arrow"/>
          <p:cNvSpPr/>
          <p:nvPr/>
        </p:nvSpPr>
        <p:spPr>
          <a:xfrm>
            <a:off x="114300" y="1382825"/>
            <a:ext cx="467100" cy="840900"/>
          </a:xfrm>
          <a:prstGeom prst="curvedRigh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g158dabce513_0_202" descr="arrow"/>
          <p:cNvSpPr/>
          <p:nvPr/>
        </p:nvSpPr>
        <p:spPr>
          <a:xfrm>
            <a:off x="114300" y="1927625"/>
            <a:ext cx="467100" cy="840900"/>
          </a:xfrm>
          <a:prstGeom prst="curvedRigh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g158dabce513_0_202" descr="arrow"/>
          <p:cNvSpPr/>
          <p:nvPr/>
        </p:nvSpPr>
        <p:spPr>
          <a:xfrm>
            <a:off x="114300" y="2575025"/>
            <a:ext cx="467100" cy="676500"/>
          </a:xfrm>
          <a:prstGeom prst="curvedRigh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g158dabce513_0_202" descr="arrow"/>
          <p:cNvSpPr/>
          <p:nvPr/>
        </p:nvSpPr>
        <p:spPr>
          <a:xfrm>
            <a:off x="114300" y="2966775"/>
            <a:ext cx="467100" cy="763500"/>
          </a:xfrm>
          <a:prstGeom prst="curvedRigh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g158dabce513_0_202" descr="arrow"/>
          <p:cNvSpPr/>
          <p:nvPr/>
        </p:nvSpPr>
        <p:spPr>
          <a:xfrm>
            <a:off x="114300" y="3340775"/>
            <a:ext cx="467100" cy="840900"/>
          </a:xfrm>
          <a:prstGeom prst="curvedRigh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g158dabce513_0_202" descr="arrow"/>
          <p:cNvSpPr/>
          <p:nvPr/>
        </p:nvSpPr>
        <p:spPr>
          <a:xfrm>
            <a:off x="59250" y="4073700"/>
            <a:ext cx="577200" cy="948900"/>
          </a:xfrm>
          <a:prstGeom prst="curvedRigh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g158dabce513_0_202" descr="arrow"/>
          <p:cNvSpPr/>
          <p:nvPr/>
        </p:nvSpPr>
        <p:spPr>
          <a:xfrm>
            <a:off x="114300" y="4914575"/>
            <a:ext cx="467100" cy="948900"/>
          </a:xfrm>
          <a:prstGeom prst="curvedRigh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158dabce513_0_215" descr="arrow"/>
          <p:cNvSpPr/>
          <p:nvPr/>
        </p:nvSpPr>
        <p:spPr>
          <a:xfrm rot="10800000">
            <a:off x="4103288" y="4597550"/>
            <a:ext cx="1794000" cy="1326000"/>
          </a:xfrm>
          <a:prstGeom prst="curvedLeftArrow">
            <a:avLst>
              <a:gd name="adj1" fmla="val 25000"/>
              <a:gd name="adj2" fmla="val 5000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158dabce513_0_215"/>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Literacy Skills Stack </a:t>
            </a:r>
            <a:endParaRPr/>
          </a:p>
        </p:txBody>
      </p:sp>
      <p:sp>
        <p:nvSpPr>
          <p:cNvPr id="907" name="Google Shape;907;g158dabce513_0_215"/>
          <p:cNvSpPr txBox="1"/>
          <p:nvPr/>
        </p:nvSpPr>
        <p:spPr>
          <a:xfrm>
            <a:off x="5009838" y="1476250"/>
            <a:ext cx="56433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chemeClr val="dk1"/>
                </a:solidFill>
                <a:latin typeface="Times New Roman"/>
                <a:ea typeface="Times New Roman"/>
                <a:cs typeface="Times New Roman"/>
                <a:sym typeface="Times New Roman"/>
              </a:rPr>
              <a:t>Vertical Progression of Skills</a:t>
            </a:r>
            <a:endParaRPr sz="3300" b="0" i="0" u="none" strike="noStrike" cap="none">
              <a:solidFill>
                <a:schemeClr val="dk1"/>
              </a:solidFill>
              <a:latin typeface="Times New Roman"/>
              <a:ea typeface="Times New Roman"/>
              <a:cs typeface="Times New Roman"/>
              <a:sym typeface="Times New Roman"/>
            </a:endParaRPr>
          </a:p>
        </p:txBody>
      </p:sp>
      <p:pic>
        <p:nvPicPr>
          <p:cNvPr id="908" name="Google Shape;908;g158dabce513_0_215" descr="arrow"/>
          <p:cNvPicPr preferRelativeResize="0"/>
          <p:nvPr/>
        </p:nvPicPr>
        <p:blipFill rotWithShape="1">
          <a:blip r:embed="rId3">
            <a:alphaModFix/>
          </a:blip>
          <a:srcRect t="-3071"/>
          <a:stretch/>
        </p:blipFill>
        <p:spPr>
          <a:xfrm>
            <a:off x="4309175" y="2255825"/>
            <a:ext cx="7044650" cy="3912425"/>
          </a:xfrm>
          <a:prstGeom prst="rect">
            <a:avLst/>
          </a:prstGeom>
          <a:noFill/>
          <a:ln>
            <a:noFill/>
          </a:ln>
        </p:spPr>
      </p:pic>
      <p:pic>
        <p:nvPicPr>
          <p:cNvPr id="909" name="Google Shape;909;g158dabce513_0_215" descr="arrow"/>
          <p:cNvPicPr preferRelativeResize="0"/>
          <p:nvPr/>
        </p:nvPicPr>
        <p:blipFill rotWithShape="1">
          <a:blip r:embed="rId4">
            <a:alphaModFix/>
          </a:blip>
          <a:srcRect/>
          <a:stretch/>
        </p:blipFill>
        <p:spPr>
          <a:xfrm>
            <a:off x="283200" y="1476250"/>
            <a:ext cx="4156775" cy="4603375"/>
          </a:xfrm>
          <a:prstGeom prst="rect">
            <a:avLst/>
          </a:prstGeom>
          <a:noFill/>
          <a:ln>
            <a:noFill/>
          </a:ln>
        </p:spPr>
      </p:pic>
      <p:sp>
        <p:nvSpPr>
          <p:cNvPr id="910" name="Google Shape;910;g158dabce513_0_215" descr="arrow"/>
          <p:cNvSpPr/>
          <p:nvPr/>
        </p:nvSpPr>
        <p:spPr>
          <a:xfrm>
            <a:off x="9682600" y="4128100"/>
            <a:ext cx="1794000" cy="1326000"/>
          </a:xfrm>
          <a:prstGeom prst="curvedLef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158dabce513_0_215" descr="arrow"/>
          <p:cNvSpPr/>
          <p:nvPr/>
        </p:nvSpPr>
        <p:spPr>
          <a:xfrm>
            <a:off x="9682600" y="3208363"/>
            <a:ext cx="1794000" cy="1326000"/>
          </a:xfrm>
          <a:prstGeom prst="curvedLeftArrow">
            <a:avLst>
              <a:gd name="adj1" fmla="val 25000"/>
              <a:gd name="adj2" fmla="val 50000"/>
              <a:gd name="adj3" fmla="val 250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158dabce513_0_215" descr="arrow"/>
          <p:cNvSpPr/>
          <p:nvPr/>
        </p:nvSpPr>
        <p:spPr>
          <a:xfrm>
            <a:off x="9682600" y="2340050"/>
            <a:ext cx="1794000" cy="1326000"/>
          </a:xfrm>
          <a:prstGeom prst="curvedLeftArrow">
            <a:avLst>
              <a:gd name="adj1" fmla="val 25000"/>
              <a:gd name="adj2" fmla="val 5000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158dabce513_0_215"/>
          <p:cNvSpPr txBox="1"/>
          <p:nvPr/>
        </p:nvSpPr>
        <p:spPr>
          <a:xfrm>
            <a:off x="915650" y="6166600"/>
            <a:ext cx="97770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sng" strike="noStrike" cap="none">
                <a:solidFill>
                  <a:schemeClr val="hlink"/>
                </a:solidFill>
                <a:latin typeface="Times New Roman"/>
                <a:ea typeface="Times New Roman"/>
                <a:cs typeface="Times New Roman"/>
                <a:sym typeface="Times New Roman"/>
                <a:hlinkClick r:id="rId5"/>
              </a:rPr>
              <a:t>VDOE Utilizing Data To Maximize Instruction Webinar 2021-2022</a:t>
            </a:r>
            <a:endParaRPr sz="1900" b="0" i="0" u="none" strike="noStrike" cap="none">
              <a:solidFill>
                <a:srgbClr val="000000"/>
              </a:solidFill>
              <a:latin typeface="Times New Roman"/>
              <a:ea typeface="Times New Roman"/>
              <a:cs typeface="Times New Roman"/>
              <a:sym typeface="Times New Roman"/>
            </a:endParaRPr>
          </a:p>
        </p:txBody>
      </p:sp>
      <p:sp>
        <p:nvSpPr>
          <p:cNvPr id="914" name="Google Shape;914;g158dabce513_0_215" descr="arrow"/>
          <p:cNvSpPr/>
          <p:nvPr/>
        </p:nvSpPr>
        <p:spPr>
          <a:xfrm rot="10800000">
            <a:off x="4383363" y="2255825"/>
            <a:ext cx="1794000" cy="1326000"/>
          </a:xfrm>
          <a:prstGeom prst="curvedLeftArrow">
            <a:avLst>
              <a:gd name="adj1" fmla="val 25000"/>
              <a:gd name="adj2" fmla="val 5000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158dabce513_0_215" descr="arrow"/>
          <p:cNvSpPr/>
          <p:nvPr/>
        </p:nvSpPr>
        <p:spPr>
          <a:xfrm>
            <a:off x="9682600" y="2340050"/>
            <a:ext cx="1794000" cy="1326000"/>
          </a:xfrm>
          <a:prstGeom prst="curvedLeftArrow">
            <a:avLst>
              <a:gd name="adj1" fmla="val 25000"/>
              <a:gd name="adj2" fmla="val 5000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158dabce513_0_215" descr="arrow"/>
          <p:cNvSpPr/>
          <p:nvPr/>
        </p:nvSpPr>
        <p:spPr>
          <a:xfrm rot="10800000">
            <a:off x="4383363" y="3416900"/>
            <a:ext cx="1794000" cy="1326000"/>
          </a:xfrm>
          <a:prstGeom prst="curvedLeftArrow">
            <a:avLst>
              <a:gd name="adj1" fmla="val 25000"/>
              <a:gd name="adj2" fmla="val 5000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158dabce513_0_215" descr="arrow"/>
          <p:cNvSpPr/>
          <p:nvPr/>
        </p:nvSpPr>
        <p:spPr>
          <a:xfrm rot="10800000">
            <a:off x="4309175" y="4306675"/>
            <a:ext cx="1794000" cy="1183500"/>
          </a:xfrm>
          <a:prstGeom prst="curvedLeftArrow">
            <a:avLst>
              <a:gd name="adj1" fmla="val 25000"/>
              <a:gd name="adj2" fmla="val 50000"/>
              <a:gd name="adj3" fmla="val 25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g158dabce513_0_232"/>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Literacy Strands Work Together in 3-5</a:t>
            </a:r>
            <a:endParaRPr/>
          </a:p>
        </p:txBody>
      </p:sp>
      <p:pic>
        <p:nvPicPr>
          <p:cNvPr id="924" name="Google Shape;924;g158dabce513_0_232" descr="arrow"/>
          <p:cNvPicPr preferRelativeResize="0"/>
          <p:nvPr/>
        </p:nvPicPr>
        <p:blipFill rotWithShape="1">
          <a:blip r:embed="rId3">
            <a:alphaModFix/>
          </a:blip>
          <a:srcRect/>
          <a:stretch/>
        </p:blipFill>
        <p:spPr>
          <a:xfrm>
            <a:off x="376650" y="1699538"/>
            <a:ext cx="4156775" cy="4603375"/>
          </a:xfrm>
          <a:prstGeom prst="rect">
            <a:avLst/>
          </a:prstGeom>
          <a:noFill/>
          <a:ln>
            <a:noFill/>
          </a:ln>
        </p:spPr>
      </p:pic>
      <p:sp>
        <p:nvSpPr>
          <p:cNvPr id="925" name="Google Shape;925;g158dabce513_0_232"/>
          <p:cNvSpPr txBox="1"/>
          <p:nvPr/>
        </p:nvSpPr>
        <p:spPr>
          <a:xfrm>
            <a:off x="4873800" y="1377025"/>
            <a:ext cx="61107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Strand</a:t>
            </a:r>
            <a:r>
              <a:rPr lang="en-US" sz="3200" b="1" i="0" u="none" strike="noStrike" cap="none">
                <a:solidFill>
                  <a:schemeClr val="dk1"/>
                </a:solidFill>
                <a:latin typeface="Times New Roman"/>
                <a:ea typeface="Times New Roman"/>
                <a:cs typeface="Times New Roman"/>
                <a:sym typeface="Times New Roman"/>
              </a:rPr>
              <a:t> Integration</a:t>
            </a:r>
            <a:endParaRPr sz="3200" b="1" i="0" u="none" strike="noStrike" cap="none">
              <a:solidFill>
                <a:schemeClr val="dk1"/>
              </a:solidFill>
              <a:latin typeface="Times New Roman"/>
              <a:ea typeface="Times New Roman"/>
              <a:cs typeface="Times New Roman"/>
              <a:sym typeface="Times New Roman"/>
            </a:endParaRPr>
          </a:p>
        </p:txBody>
      </p:sp>
      <p:pic>
        <p:nvPicPr>
          <p:cNvPr id="926" name="Google Shape;926;g158dabce513_0_232" descr="arrow"/>
          <p:cNvPicPr preferRelativeResize="0"/>
          <p:nvPr/>
        </p:nvPicPr>
        <p:blipFill rotWithShape="1">
          <a:blip r:embed="rId4">
            <a:alphaModFix/>
          </a:blip>
          <a:srcRect l="22193" r="22447"/>
          <a:stretch/>
        </p:blipFill>
        <p:spPr>
          <a:xfrm>
            <a:off x="5783800" y="2054125"/>
            <a:ext cx="4156775" cy="4122700"/>
          </a:xfrm>
          <a:prstGeom prst="rect">
            <a:avLst/>
          </a:prstGeom>
          <a:noFill/>
          <a:ln>
            <a:noFill/>
          </a:ln>
        </p:spPr>
      </p:pic>
      <p:sp>
        <p:nvSpPr>
          <p:cNvPr id="927" name="Google Shape;927;g158dabce513_0_232" descr="arrow"/>
          <p:cNvSpPr/>
          <p:nvPr/>
        </p:nvSpPr>
        <p:spPr>
          <a:xfrm>
            <a:off x="9760225" y="4419075"/>
            <a:ext cx="1794000" cy="1608300"/>
          </a:xfrm>
          <a:prstGeom prst="curvedLeftArrow">
            <a:avLst>
              <a:gd name="adj1" fmla="val 25000"/>
              <a:gd name="adj2" fmla="val 50000"/>
              <a:gd name="adj3" fmla="val 250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158dabce513_0_232" descr="arrow"/>
          <p:cNvSpPr/>
          <p:nvPr/>
        </p:nvSpPr>
        <p:spPr>
          <a:xfrm>
            <a:off x="9710725" y="3429725"/>
            <a:ext cx="1893000" cy="1521000"/>
          </a:xfrm>
          <a:prstGeom prst="curvedLeftArrow">
            <a:avLst>
              <a:gd name="adj1" fmla="val 25000"/>
              <a:gd name="adj2" fmla="val 50000"/>
              <a:gd name="adj3" fmla="val 25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158dabce513_0_232" descr="arrow"/>
          <p:cNvSpPr/>
          <p:nvPr/>
        </p:nvSpPr>
        <p:spPr>
          <a:xfrm>
            <a:off x="9760225" y="2204225"/>
            <a:ext cx="1794000" cy="1608300"/>
          </a:xfrm>
          <a:prstGeom prst="curvedLeftArrow">
            <a:avLst>
              <a:gd name="adj1" fmla="val 25000"/>
              <a:gd name="adj2" fmla="val 50000"/>
              <a:gd name="adj3" fmla="val 25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158dabce513_0_232"/>
          <p:cNvSpPr txBox="1"/>
          <p:nvPr/>
        </p:nvSpPr>
        <p:spPr>
          <a:xfrm>
            <a:off x="915650" y="6176825"/>
            <a:ext cx="97770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sng" strike="noStrike" cap="none">
                <a:solidFill>
                  <a:schemeClr val="hlink"/>
                </a:solidFill>
                <a:latin typeface="Times New Roman"/>
                <a:ea typeface="Times New Roman"/>
                <a:cs typeface="Times New Roman"/>
                <a:sym typeface="Times New Roman"/>
                <a:hlinkClick r:id="rId5"/>
              </a:rPr>
              <a:t>VDOE Utilizing Data To Maximize Instruction Webinar 2021-2022</a:t>
            </a:r>
            <a:endParaRPr sz="1900" b="0" i="0" u="none" strike="noStrike" cap="none">
              <a:solidFill>
                <a:srgbClr val="000000"/>
              </a:solidFill>
              <a:latin typeface="Times New Roman"/>
              <a:ea typeface="Times New Roman"/>
              <a:cs typeface="Times New Roman"/>
              <a:sym typeface="Times New Roman"/>
            </a:endParaRPr>
          </a:p>
        </p:txBody>
      </p:sp>
      <p:sp>
        <p:nvSpPr>
          <p:cNvPr id="931" name="Google Shape;931;g158dabce513_0_232" descr="arrow"/>
          <p:cNvSpPr/>
          <p:nvPr/>
        </p:nvSpPr>
        <p:spPr>
          <a:xfrm rot="10800000">
            <a:off x="4139450" y="2054125"/>
            <a:ext cx="1794000" cy="1608300"/>
          </a:xfrm>
          <a:prstGeom prst="curvedLeftArrow">
            <a:avLst>
              <a:gd name="adj1" fmla="val 25000"/>
              <a:gd name="adj2" fmla="val 50000"/>
              <a:gd name="adj3" fmla="val 25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158dabce513_0_232" descr="arrow"/>
          <p:cNvSpPr/>
          <p:nvPr/>
        </p:nvSpPr>
        <p:spPr>
          <a:xfrm rot="10800000">
            <a:off x="4139450" y="3173463"/>
            <a:ext cx="1893000" cy="1521000"/>
          </a:xfrm>
          <a:prstGeom prst="curvedLeftArrow">
            <a:avLst>
              <a:gd name="adj1" fmla="val 25000"/>
              <a:gd name="adj2" fmla="val 50000"/>
              <a:gd name="adj3" fmla="val 25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158dabce513_0_232" descr="arrow"/>
          <p:cNvSpPr/>
          <p:nvPr/>
        </p:nvSpPr>
        <p:spPr>
          <a:xfrm rot="-10799425">
            <a:off x="4139462" y="4304617"/>
            <a:ext cx="1794000" cy="1608300"/>
          </a:xfrm>
          <a:prstGeom prst="curvedLeftArrow">
            <a:avLst>
              <a:gd name="adj1" fmla="val 25000"/>
              <a:gd name="adj2" fmla="val 50000"/>
              <a:gd name="adj3" fmla="val 250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158dabce513_0_24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Scaffolding Complex Text</a:t>
            </a:r>
            <a:endParaRPr/>
          </a:p>
        </p:txBody>
      </p:sp>
      <p:sp>
        <p:nvSpPr>
          <p:cNvPr id="940" name="Google Shape;940;g158dabce513_0_24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500"/>
              </a:spcBef>
              <a:spcAft>
                <a:spcPts val="0"/>
              </a:spcAft>
              <a:buSzPts val="1800"/>
              <a:buNone/>
            </a:pPr>
            <a:r>
              <a:rPr lang="en-US" b="0">
                <a:solidFill>
                  <a:srgbClr val="000000"/>
                </a:solidFill>
                <a:latin typeface="Arial"/>
                <a:ea typeface="Arial"/>
                <a:cs typeface="Arial"/>
                <a:sym typeface="Arial"/>
              </a:rPr>
              <a:t>•</a:t>
            </a:r>
            <a:r>
              <a:rPr lang="en-US" b="0">
                <a:solidFill>
                  <a:srgbClr val="000000"/>
                </a:solidFill>
                <a:latin typeface="Calibri"/>
                <a:ea typeface="Calibri"/>
                <a:cs typeface="Calibri"/>
                <a:sym typeface="Calibri"/>
              </a:rPr>
              <a:t>Support Vocabulary</a:t>
            </a:r>
            <a:endParaRPr b="0">
              <a:solidFill>
                <a:srgbClr val="000000"/>
              </a:solidFill>
              <a:latin typeface="Calibri"/>
              <a:ea typeface="Calibri"/>
              <a:cs typeface="Calibri"/>
              <a:sym typeface="Calibri"/>
            </a:endParaRPr>
          </a:p>
          <a:p>
            <a:pPr marL="0" lvl="0" indent="0" algn="l" rtl="0">
              <a:lnSpc>
                <a:spcPct val="150000"/>
              </a:lnSpc>
              <a:spcBef>
                <a:spcPts val="500"/>
              </a:spcBef>
              <a:spcAft>
                <a:spcPts val="0"/>
              </a:spcAft>
              <a:buSzPts val="1800"/>
              <a:buNone/>
            </a:pPr>
            <a:r>
              <a:rPr lang="en-US" b="0">
                <a:solidFill>
                  <a:srgbClr val="000000"/>
                </a:solidFill>
                <a:latin typeface="Arial"/>
                <a:ea typeface="Arial"/>
                <a:cs typeface="Arial"/>
                <a:sym typeface="Arial"/>
              </a:rPr>
              <a:t>•</a:t>
            </a:r>
            <a:r>
              <a:rPr lang="en-US" b="0">
                <a:solidFill>
                  <a:srgbClr val="000000"/>
                </a:solidFill>
                <a:latin typeface="Calibri"/>
                <a:ea typeface="Calibri"/>
                <a:cs typeface="Calibri"/>
                <a:sym typeface="Calibri"/>
              </a:rPr>
              <a:t>Use Deliberate Annotation</a:t>
            </a:r>
            <a:endParaRPr b="0">
              <a:solidFill>
                <a:srgbClr val="000000"/>
              </a:solidFill>
              <a:latin typeface="Calibri"/>
              <a:ea typeface="Calibri"/>
              <a:cs typeface="Calibri"/>
              <a:sym typeface="Calibri"/>
            </a:endParaRPr>
          </a:p>
          <a:p>
            <a:pPr marL="0" lvl="0" indent="0" algn="l" rtl="0">
              <a:lnSpc>
                <a:spcPct val="150000"/>
              </a:lnSpc>
              <a:spcBef>
                <a:spcPts val="500"/>
              </a:spcBef>
              <a:spcAft>
                <a:spcPts val="0"/>
              </a:spcAft>
              <a:buSzPts val="1800"/>
              <a:buNone/>
            </a:pPr>
            <a:r>
              <a:rPr lang="en-US" b="0">
                <a:solidFill>
                  <a:srgbClr val="000000"/>
                </a:solidFill>
                <a:latin typeface="Arial"/>
                <a:ea typeface="Arial"/>
                <a:cs typeface="Arial"/>
                <a:sym typeface="Arial"/>
              </a:rPr>
              <a:t>•</a:t>
            </a:r>
            <a:r>
              <a:rPr lang="en-US" b="0">
                <a:solidFill>
                  <a:srgbClr val="000000"/>
                </a:solidFill>
                <a:latin typeface="Calibri"/>
                <a:ea typeface="Calibri"/>
                <a:cs typeface="Calibri"/>
                <a:sym typeface="Calibri"/>
              </a:rPr>
              <a:t>Use Questions as Planned Scaffolds</a:t>
            </a:r>
            <a:endParaRPr b="0">
              <a:solidFill>
                <a:srgbClr val="000000"/>
              </a:solidFill>
              <a:latin typeface="Calibri"/>
              <a:ea typeface="Calibri"/>
              <a:cs typeface="Calibri"/>
              <a:sym typeface="Calibri"/>
            </a:endParaRPr>
          </a:p>
          <a:p>
            <a:pPr marL="0" lvl="0" indent="0" algn="l" rtl="0">
              <a:lnSpc>
                <a:spcPct val="150000"/>
              </a:lnSpc>
              <a:spcBef>
                <a:spcPts val="500"/>
              </a:spcBef>
              <a:spcAft>
                <a:spcPts val="0"/>
              </a:spcAft>
              <a:buSzPts val="1800"/>
              <a:buNone/>
            </a:pPr>
            <a:r>
              <a:rPr lang="en-US" b="0">
                <a:solidFill>
                  <a:srgbClr val="000000"/>
                </a:solidFill>
                <a:latin typeface="Arial"/>
                <a:ea typeface="Arial"/>
                <a:cs typeface="Arial"/>
                <a:sym typeface="Arial"/>
              </a:rPr>
              <a:t>•</a:t>
            </a:r>
            <a:r>
              <a:rPr lang="en-US" b="0">
                <a:solidFill>
                  <a:srgbClr val="000000"/>
                </a:solidFill>
                <a:latin typeface="Calibri"/>
                <a:ea typeface="Calibri"/>
                <a:cs typeface="Calibri"/>
                <a:sym typeface="Calibri"/>
              </a:rPr>
              <a:t>Allow Time for Reflection and Discussion</a:t>
            </a:r>
            <a:endParaRPr b="0">
              <a:solidFill>
                <a:srgbClr val="000000"/>
              </a:solidFill>
              <a:latin typeface="Calibri"/>
              <a:ea typeface="Calibri"/>
              <a:cs typeface="Calibri"/>
              <a:sym typeface="Calibri"/>
            </a:endParaRPr>
          </a:p>
          <a:p>
            <a:pPr marL="0" lvl="0" indent="0" algn="l" rtl="0">
              <a:lnSpc>
                <a:spcPct val="90000"/>
              </a:lnSpc>
              <a:spcBef>
                <a:spcPts val="1000"/>
              </a:spcBef>
              <a:spcAft>
                <a:spcPts val="0"/>
              </a:spcAft>
              <a:buSzPts val="1800"/>
              <a:buNone/>
            </a:pPr>
            <a:endParaRPr/>
          </a:p>
        </p:txBody>
      </p:sp>
      <p:sp>
        <p:nvSpPr>
          <p:cNvPr id="941" name="Google Shape;941;g158dabce513_0_247"/>
          <p:cNvSpPr txBox="1">
            <a:spLocks noGrp="1"/>
          </p:cNvSpPr>
          <p:nvPr>
            <p:ph type="body" idx="2"/>
          </p:nvPr>
        </p:nvSpPr>
        <p:spPr>
          <a:xfrm>
            <a:off x="6172200" y="1825625"/>
            <a:ext cx="5436600" cy="4699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70000"/>
              </a:lnSpc>
              <a:spcBef>
                <a:spcPts val="500"/>
              </a:spcBef>
              <a:spcAft>
                <a:spcPts val="0"/>
              </a:spcAft>
              <a:buSzPct val="63801"/>
              <a:buNone/>
            </a:pPr>
            <a:r>
              <a:rPr lang="en-US" sz="3050" b="0">
                <a:solidFill>
                  <a:srgbClr val="000000"/>
                </a:solidFill>
                <a:latin typeface="Arial"/>
                <a:ea typeface="Arial"/>
                <a:cs typeface="Arial"/>
                <a:sym typeface="Arial"/>
              </a:rPr>
              <a:t>•</a:t>
            </a:r>
            <a:r>
              <a:rPr lang="en-US" sz="3050" b="0">
                <a:solidFill>
                  <a:srgbClr val="000000"/>
                </a:solidFill>
                <a:latin typeface="Calibri"/>
                <a:ea typeface="Calibri"/>
                <a:cs typeface="Calibri"/>
                <a:sym typeface="Calibri"/>
              </a:rPr>
              <a:t>Provide many hours a week for independent reading</a:t>
            </a:r>
            <a:endParaRPr sz="3050" b="0">
              <a:solidFill>
                <a:srgbClr val="000000"/>
              </a:solidFill>
              <a:latin typeface="Calibri"/>
              <a:ea typeface="Calibri"/>
              <a:cs typeface="Calibri"/>
              <a:sym typeface="Calibri"/>
            </a:endParaRPr>
          </a:p>
          <a:p>
            <a:pPr marL="0" lvl="0" indent="0" algn="l" rtl="0">
              <a:lnSpc>
                <a:spcPct val="170000"/>
              </a:lnSpc>
              <a:spcBef>
                <a:spcPts val="500"/>
              </a:spcBef>
              <a:spcAft>
                <a:spcPts val="0"/>
              </a:spcAft>
              <a:buSzPct val="63801"/>
              <a:buNone/>
            </a:pPr>
            <a:r>
              <a:rPr lang="en-US" sz="3050" b="0">
                <a:solidFill>
                  <a:srgbClr val="000000"/>
                </a:solidFill>
                <a:latin typeface="Arial"/>
                <a:ea typeface="Arial"/>
                <a:cs typeface="Arial"/>
                <a:sym typeface="Arial"/>
              </a:rPr>
              <a:t>•</a:t>
            </a:r>
            <a:r>
              <a:rPr lang="en-US" sz="3050" b="0">
                <a:solidFill>
                  <a:srgbClr val="000000"/>
                </a:solidFill>
                <a:latin typeface="Calibri"/>
                <a:ea typeface="Calibri"/>
                <a:cs typeface="Calibri"/>
                <a:sym typeface="Calibri"/>
              </a:rPr>
              <a:t>Access to grade level text</a:t>
            </a:r>
            <a:endParaRPr sz="3050" b="0">
              <a:solidFill>
                <a:srgbClr val="000000"/>
              </a:solidFill>
              <a:latin typeface="Calibri"/>
              <a:ea typeface="Calibri"/>
              <a:cs typeface="Calibri"/>
              <a:sym typeface="Calibri"/>
            </a:endParaRPr>
          </a:p>
          <a:p>
            <a:pPr marL="0" lvl="0" indent="0" algn="l" rtl="0">
              <a:lnSpc>
                <a:spcPct val="170000"/>
              </a:lnSpc>
              <a:spcBef>
                <a:spcPts val="500"/>
              </a:spcBef>
              <a:spcAft>
                <a:spcPts val="0"/>
              </a:spcAft>
              <a:buSzPct val="63801"/>
              <a:buNone/>
            </a:pPr>
            <a:r>
              <a:rPr lang="en-US" sz="3050" b="0">
                <a:solidFill>
                  <a:srgbClr val="000000"/>
                </a:solidFill>
                <a:latin typeface="Arial"/>
                <a:ea typeface="Arial"/>
                <a:cs typeface="Arial"/>
                <a:sym typeface="Arial"/>
              </a:rPr>
              <a:t>•</a:t>
            </a:r>
            <a:r>
              <a:rPr lang="en-US" sz="3050" b="0">
                <a:solidFill>
                  <a:srgbClr val="000000"/>
                </a:solidFill>
                <a:latin typeface="Calibri"/>
                <a:ea typeface="Calibri"/>
                <a:cs typeface="Calibri"/>
                <a:sym typeface="Calibri"/>
              </a:rPr>
              <a:t>Locate complicated sentence structures</a:t>
            </a:r>
            <a:endParaRPr sz="3050" b="0">
              <a:solidFill>
                <a:srgbClr val="000000"/>
              </a:solidFill>
              <a:latin typeface="Calibri"/>
              <a:ea typeface="Calibri"/>
              <a:cs typeface="Calibri"/>
              <a:sym typeface="Calibri"/>
            </a:endParaRPr>
          </a:p>
          <a:p>
            <a:pPr marL="0" lvl="0" indent="0" algn="l" rtl="0">
              <a:lnSpc>
                <a:spcPct val="170000"/>
              </a:lnSpc>
              <a:spcBef>
                <a:spcPts val="500"/>
              </a:spcBef>
              <a:spcAft>
                <a:spcPts val="0"/>
              </a:spcAft>
              <a:buSzPct val="63801"/>
              <a:buNone/>
            </a:pPr>
            <a:r>
              <a:rPr lang="en-US" sz="3050" b="0">
                <a:solidFill>
                  <a:srgbClr val="000000"/>
                </a:solidFill>
                <a:latin typeface="Arial"/>
                <a:ea typeface="Arial"/>
                <a:cs typeface="Arial"/>
                <a:sym typeface="Arial"/>
              </a:rPr>
              <a:t>•</a:t>
            </a:r>
            <a:r>
              <a:rPr lang="en-US" sz="3050" b="0">
                <a:solidFill>
                  <a:srgbClr val="000000"/>
                </a:solidFill>
                <a:latin typeface="Calibri"/>
                <a:ea typeface="Calibri"/>
                <a:cs typeface="Calibri"/>
                <a:sym typeface="Calibri"/>
              </a:rPr>
              <a:t>Explicit</a:t>
            </a:r>
            <a:endParaRPr sz="3050" b="0">
              <a:solidFill>
                <a:srgbClr val="000000"/>
              </a:solidFill>
              <a:latin typeface="Calibri"/>
              <a:ea typeface="Calibri"/>
              <a:cs typeface="Calibri"/>
              <a:sym typeface="Calibri"/>
            </a:endParaRPr>
          </a:p>
          <a:p>
            <a:pPr marL="0" lvl="0" indent="0" algn="l" rtl="0">
              <a:lnSpc>
                <a:spcPct val="90000"/>
              </a:lnSpc>
              <a:spcBef>
                <a:spcPts val="1000"/>
              </a:spcBef>
              <a:spcAft>
                <a:spcPts val="0"/>
              </a:spcAft>
              <a:buSzPct val="69498"/>
              <a:buNone/>
            </a:pPr>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158dabce513_0_254"/>
          <p:cNvSpPr txBox="1">
            <a:spLocks noGrp="1"/>
          </p:cNvSpPr>
          <p:nvPr>
            <p:ph type="title"/>
          </p:nvPr>
        </p:nvSpPr>
        <p:spPr>
          <a:xfrm>
            <a:off x="838200" y="1142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Evidence-based Practices </a:t>
            </a:r>
            <a:endParaRPr/>
          </a:p>
        </p:txBody>
      </p:sp>
      <p:graphicFrame>
        <p:nvGraphicFramePr>
          <p:cNvPr id="948" name="Google Shape;948;g158dabce513_0_254" descr="Evidence-based Practices&#10;"/>
          <p:cNvGraphicFramePr/>
          <p:nvPr>
            <p:extLst>
              <p:ext uri="{D42A27DB-BD31-4B8C-83A1-F6EECF244321}">
                <p14:modId xmlns:p14="http://schemas.microsoft.com/office/powerpoint/2010/main" val="2017680905"/>
              </p:ext>
            </p:extLst>
          </p:nvPr>
        </p:nvGraphicFramePr>
        <p:xfrm>
          <a:off x="1164075" y="1110650"/>
          <a:ext cx="9863825" cy="5394660"/>
        </p:xfrm>
        <a:graphic>
          <a:graphicData uri="http://schemas.openxmlformats.org/drawingml/2006/table">
            <a:tbl>
              <a:tblPr firstRow="1">
                <a:noFill/>
                <a:tableStyleId>{BC6B378E-B9AE-4933-97B5-89D5FE96FC56}</a:tableStyleId>
              </a:tblPr>
              <a:tblGrid>
                <a:gridCol w="9863825">
                  <a:extLst>
                    <a:ext uri="{9D8B030D-6E8A-4147-A177-3AD203B41FA5}">
                      <a16:colId xmlns:a16="http://schemas.microsoft.com/office/drawing/2014/main" val="20000"/>
                    </a:ext>
                  </a:extLst>
                </a:gridCol>
              </a:tblGrid>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 Begin lessons with short reviews of previous learning.</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 Present new material in small amounts; assist students as they practice the material.</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01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Calibri"/>
                          <a:ea typeface="Calibri"/>
                          <a:cs typeface="Calibri"/>
                          <a:sym typeface="Calibri"/>
                        </a:rPr>
                        <a:t>3. Ask many questions and observe student responses; questions allow students to connect new material to prior learning.</a:t>
                      </a:r>
                      <a:endParaRPr sz="1800" u="none" strike="noStrike" cap="none" dirty="0">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4. Provide models such as step-by-step demonstrations or think alouds to work out the problem.</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5. Guide student practice by asking good questions and providing feedback.</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6. Check that students understand the material; doing so can help students learn with fewer errors.</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7. Obtain a high success rate (~80%) through teaching in small steps, guiding practice, and employing mastery learning techniques.</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8. Provide scaffolds, or temporary supports, for difficult material.</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701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9. Prepare students for and monitor independent practice; ample independent practice is necessary for skills and knowledge to become automatic.</a:t>
                      </a:r>
                      <a:endParaRPr sz="1800" u="none" strike="noStrike" cap="none">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441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Calibri"/>
                          <a:ea typeface="Calibri"/>
                          <a:cs typeface="Calibri"/>
                          <a:sym typeface="Calibri"/>
                        </a:rPr>
                        <a:t>10. Engage students in weekly and monthly reviews of past material.</a:t>
                      </a:r>
                      <a:endParaRPr sz="1800" u="none" strike="noStrike" cap="none" dirty="0">
                        <a:latin typeface="Calibri"/>
                        <a:ea typeface="Calibri"/>
                        <a:cs typeface="Calibri"/>
                        <a:sym typeface="Calibri"/>
                      </a:endParaRPr>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949" name="Google Shape;949;g158dabce513_0_254"/>
          <p:cNvSpPr txBox="1"/>
          <p:nvPr/>
        </p:nvSpPr>
        <p:spPr>
          <a:xfrm>
            <a:off x="1056550" y="6457800"/>
            <a:ext cx="69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Times New Roman"/>
                <a:ea typeface="Times New Roman"/>
                <a:cs typeface="Times New Roman"/>
                <a:sym typeface="Times New Roman"/>
                <a:hlinkClick r:id="rId3"/>
              </a:rPr>
              <a:t>Institute of Educational Sciences: Evidence-based Teaching Practices Infographic </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5" name="Google Shape;955;g158dabce513_0_260" descr="clip art of scaffolding"/>
          <p:cNvPicPr preferRelativeResize="0"/>
          <p:nvPr/>
        </p:nvPicPr>
        <p:blipFill rotWithShape="1">
          <a:blip r:embed="rId3">
            <a:alphaModFix/>
          </a:blip>
          <a:srcRect l="-750" t="-1000" r="-628" b="999"/>
          <a:stretch/>
        </p:blipFill>
        <p:spPr>
          <a:xfrm>
            <a:off x="1878125" y="340537"/>
            <a:ext cx="7434225" cy="6176924"/>
          </a:xfrm>
          <a:prstGeom prst="rect">
            <a:avLst/>
          </a:prstGeom>
          <a:noFill/>
          <a:ln>
            <a:noFill/>
          </a:ln>
        </p:spPr>
      </p:pic>
      <p:sp>
        <p:nvSpPr>
          <p:cNvPr id="957" name="Google Shape;957;g158dabce513_0_260"/>
          <p:cNvSpPr txBox="1"/>
          <p:nvPr/>
        </p:nvSpPr>
        <p:spPr>
          <a:xfrm>
            <a:off x="754650" y="6457800"/>
            <a:ext cx="708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Times New Roman"/>
                <a:ea typeface="Times New Roman"/>
                <a:cs typeface="Times New Roman"/>
                <a:sym typeface="Times New Roman"/>
                <a:hlinkClick r:id="rId4"/>
              </a:rPr>
              <a:t>Institute of Educational Sciences: Evidence-based Teaching Practices Infographic </a:t>
            </a:r>
            <a:endParaRPr/>
          </a:p>
        </p:txBody>
      </p:sp>
      <p:sp>
        <p:nvSpPr>
          <p:cNvPr id="2" name="Title 1"/>
          <p:cNvSpPr>
            <a:spLocks noGrp="1"/>
          </p:cNvSpPr>
          <p:nvPr>
            <p:ph type="title"/>
          </p:nvPr>
        </p:nvSpPr>
        <p:spPr>
          <a:xfrm>
            <a:off x="145473" y="307001"/>
            <a:ext cx="10515600" cy="1325880"/>
          </a:xfrm>
        </p:spPr>
        <p:txBody>
          <a:bodyPr>
            <a:normAutofit/>
          </a:bodyPr>
          <a:lstStyle/>
          <a:p>
            <a:r>
              <a:rPr lang="en-US" sz="3600" dirty="0" smtClean="0"/>
              <a:t>Scaffolds</a:t>
            </a:r>
            <a:endParaRPr lang="en-US" sz="3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158dabce513_0_266"/>
          <p:cNvSpPr txBox="1">
            <a:spLocks noGrp="1"/>
          </p:cNvSpPr>
          <p:nvPr>
            <p:ph type="title"/>
          </p:nvPr>
        </p:nvSpPr>
        <p:spPr>
          <a:xfrm>
            <a:off x="83820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900"/>
              <a:t>Evidence-based Practices in Literacy Instruction</a:t>
            </a:r>
            <a:endParaRPr sz="3900"/>
          </a:p>
        </p:txBody>
      </p:sp>
      <p:graphicFrame>
        <p:nvGraphicFramePr>
          <p:cNvPr id="964" name="Google Shape;964;g158dabce513_0_266" descr="chart&#10;Reviews of previous learning (weekly, monthly, opening)&#10;Connect new material to prior learning&#10;Present new material in small amounts&#10;Assist students as they practice the material&#10;Observe student responses&#10;Think alouds&#10;Asking good questions&#10;Providing feedback&#10;Check that students understand the material&#10;Teach in small steps&#10;Provide scaffolds&#10;Provide model&#10;Guide practice&#10;Provide independent practice &#10;"/>
          <p:cNvGraphicFramePr/>
          <p:nvPr>
            <p:extLst>
              <p:ext uri="{D42A27DB-BD31-4B8C-83A1-F6EECF244321}">
                <p14:modId xmlns:p14="http://schemas.microsoft.com/office/powerpoint/2010/main" val="96023175"/>
              </p:ext>
            </p:extLst>
          </p:nvPr>
        </p:nvGraphicFramePr>
        <p:xfrm>
          <a:off x="398900" y="930225"/>
          <a:ext cx="11394175" cy="5852105"/>
        </p:xfrm>
        <a:graphic>
          <a:graphicData uri="http://schemas.openxmlformats.org/drawingml/2006/table">
            <a:tbl>
              <a:tblPr firstRow="1">
                <a:noFill/>
                <a:tableStyleId>{BC6B378E-B9AE-4933-97B5-89D5FE96FC56}</a:tableStyleId>
              </a:tblPr>
              <a:tblGrid>
                <a:gridCol w="4036325">
                  <a:extLst>
                    <a:ext uri="{9D8B030D-6E8A-4147-A177-3AD203B41FA5}">
                      <a16:colId xmlns:a16="http://schemas.microsoft.com/office/drawing/2014/main" val="20000"/>
                    </a:ext>
                  </a:extLst>
                </a:gridCol>
                <a:gridCol w="2531450">
                  <a:extLst>
                    <a:ext uri="{9D8B030D-6E8A-4147-A177-3AD203B41FA5}">
                      <a16:colId xmlns:a16="http://schemas.microsoft.com/office/drawing/2014/main" val="20001"/>
                    </a:ext>
                  </a:extLst>
                </a:gridCol>
                <a:gridCol w="4826400">
                  <a:extLst>
                    <a:ext uri="{9D8B030D-6E8A-4147-A177-3AD203B41FA5}">
                      <a16:colId xmlns:a16="http://schemas.microsoft.com/office/drawing/2014/main" val="20002"/>
                    </a:ext>
                  </a:extLst>
                </a:gridCol>
              </a:tblGrid>
              <a:tr h="45717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Evidence-based Practices</a:t>
                      </a:r>
                      <a:endParaRPr sz="1800" b="1" u="none" strike="noStrike" cap="none">
                        <a:latin typeface="Calibri"/>
                        <a:ea typeface="Calibri"/>
                        <a:cs typeface="Calibri"/>
                        <a:sym typeface="Calibri"/>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Literacy Connections &amp; Instructional Focus</a:t>
                      </a:r>
                      <a:endParaRPr sz="1800" b="1" u="none" strike="noStrike" cap="none">
                        <a:latin typeface="Calibri"/>
                        <a:ea typeface="Calibri"/>
                        <a:cs typeface="Calibri"/>
                        <a:sym typeface="Calibri"/>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73525">
                <a:tc rowSpan="7">
                  <a:txBody>
                    <a:bodyPr/>
                    <a:lstStyle/>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Reviews of previous learning (weekly, monthly, opening)</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Connect new material to prior learning</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Present new material in small amounts</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Assist students as they practice the material</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Observe student responses</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Think </a:t>
                      </a:r>
                      <a:r>
                        <a:rPr lang="en-US" sz="1800" u="none" strike="noStrike" cap="none" dirty="0" err="1">
                          <a:latin typeface="Calibri"/>
                          <a:ea typeface="Calibri"/>
                          <a:cs typeface="Calibri"/>
                          <a:sym typeface="Calibri"/>
                        </a:rPr>
                        <a:t>alouds</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Asking good questions</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Providing feedback</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Check that students understand the material</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Teach in small steps</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Provide scaffolds</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Provide model</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Guide practice</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Provide independent practice </a:t>
                      </a:r>
                      <a:endParaRPr sz="1800" u="none" strike="noStrike" cap="none" dirty="0">
                        <a:latin typeface="Calibri"/>
                        <a:ea typeface="Calibri"/>
                        <a:cs typeface="Calibri"/>
                        <a:sym typeface="Calibri"/>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rowSpan="7">
                  <a:txBody>
                    <a:bodyPr/>
                    <a:lstStyle/>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a:latin typeface="Calibri"/>
                          <a:ea typeface="Calibri"/>
                          <a:cs typeface="Calibri"/>
                          <a:sym typeface="Calibri"/>
                        </a:rPr>
                        <a:t>Explicit, Systematic</a:t>
                      </a:r>
                      <a:endParaRPr sz="1800" u="none" strike="noStrike" cap="none">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a:latin typeface="Calibri"/>
                          <a:ea typeface="Calibri"/>
                          <a:cs typeface="Calibri"/>
                          <a:sym typeface="Calibri"/>
                        </a:rPr>
                        <a:t>Direct Instruction</a:t>
                      </a:r>
                      <a:endParaRPr sz="1800" u="none" strike="noStrike" cap="none">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a:latin typeface="Calibri"/>
                          <a:ea typeface="Calibri"/>
                          <a:cs typeface="Calibri"/>
                          <a:sym typeface="Calibri"/>
                        </a:rPr>
                        <a:t>Gradual Release (I do, We do, You do)</a:t>
                      </a:r>
                      <a:endParaRPr sz="1800" u="none" strike="noStrike" cap="none">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a:latin typeface="Calibri"/>
                          <a:ea typeface="Calibri"/>
                          <a:cs typeface="Calibri"/>
                          <a:sym typeface="Calibri"/>
                        </a:rPr>
                        <a:t>Small group differentiated instruction</a:t>
                      </a:r>
                      <a:endParaRPr sz="1800" u="none" strike="noStrike" cap="none">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a:latin typeface="Calibri"/>
                          <a:ea typeface="Calibri"/>
                          <a:cs typeface="Calibri"/>
                          <a:sym typeface="Calibri"/>
                        </a:rPr>
                        <a:t>Conferences</a:t>
                      </a:r>
                      <a:endParaRPr sz="1800" u="none" strike="noStrike" cap="none">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a:latin typeface="Calibri"/>
                          <a:ea typeface="Calibri"/>
                          <a:cs typeface="Calibri"/>
                          <a:sym typeface="Calibri"/>
                        </a:rPr>
                        <a:t>Whole group learning</a:t>
                      </a:r>
                      <a:endParaRPr sz="1800" u="none" strike="noStrike" cap="none">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rowSpan="7">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Calibri"/>
                          <a:ea typeface="Calibri"/>
                          <a:cs typeface="Calibri"/>
                          <a:sym typeface="Calibri"/>
                        </a:rPr>
                        <a:t>Intentional Focus on:</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Building language skills (oral, academic, inferential, </a:t>
                      </a:r>
                      <a:r>
                        <a:rPr lang="en-US" sz="1800" u="none" strike="noStrike" cap="none" dirty="0" err="1">
                          <a:latin typeface="Calibri"/>
                          <a:ea typeface="Calibri"/>
                          <a:cs typeface="Calibri"/>
                          <a:sym typeface="Calibri"/>
                        </a:rPr>
                        <a:t>etc</a:t>
                      </a:r>
                      <a:r>
                        <a:rPr lang="en-US" sz="1800" u="none" strike="noStrike" cap="none" dirty="0">
                          <a:latin typeface="Calibri"/>
                          <a:ea typeface="Calibri"/>
                          <a:cs typeface="Calibri"/>
                          <a:sym typeface="Calibri"/>
                        </a:rPr>
                        <a:t>)</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Listening and language comprehension</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Writing about what was read</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Handwriting</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Engaging students in grade level text</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Decoding</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Speech sounds and their connection to print</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Balancing fiction and nonfiction</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Reading connected text daily</a:t>
                      </a:r>
                      <a:endParaRPr sz="1800" u="none" strike="noStrike" cap="none"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Integrating strands of English Standards</a:t>
                      </a:r>
                      <a:endParaRPr sz="1800" u="none" strike="noStrike" cap="none" dirty="0">
                        <a:latin typeface="Calibri"/>
                        <a:ea typeface="Calibri"/>
                        <a:cs typeface="Calibri"/>
                        <a:sym typeface="Calibri"/>
                      </a:endParaRPr>
                    </a:p>
                    <a:p>
                      <a:pPr marL="914400" marR="0" lvl="1"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Communication &amp; Multimodal Literacies</a:t>
                      </a:r>
                      <a:endParaRPr sz="1800" u="none" strike="noStrike" cap="none" dirty="0">
                        <a:latin typeface="Calibri"/>
                        <a:ea typeface="Calibri"/>
                        <a:cs typeface="Calibri"/>
                        <a:sym typeface="Calibri"/>
                      </a:endParaRPr>
                    </a:p>
                    <a:p>
                      <a:pPr marL="914400" marR="0" lvl="1"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Reading</a:t>
                      </a:r>
                      <a:endParaRPr sz="1800" u="none" strike="noStrike" cap="none" dirty="0">
                        <a:latin typeface="Calibri"/>
                        <a:ea typeface="Calibri"/>
                        <a:cs typeface="Calibri"/>
                        <a:sym typeface="Calibri"/>
                      </a:endParaRPr>
                    </a:p>
                    <a:p>
                      <a:pPr marL="914400" marR="0" lvl="1"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Writing</a:t>
                      </a:r>
                      <a:endParaRPr sz="1800" u="none" strike="noStrike" cap="none" dirty="0">
                        <a:latin typeface="Calibri"/>
                        <a:ea typeface="Calibri"/>
                        <a:cs typeface="Calibri"/>
                        <a:sym typeface="Calibri"/>
                      </a:endParaRPr>
                    </a:p>
                    <a:p>
                      <a:pPr marL="914400" marR="0" lvl="1" indent="-342900" algn="l" rtl="0">
                        <a:lnSpc>
                          <a:spcPct val="100000"/>
                        </a:lnSpc>
                        <a:spcBef>
                          <a:spcPts val="0"/>
                        </a:spcBef>
                        <a:spcAft>
                          <a:spcPts val="0"/>
                        </a:spcAft>
                        <a:buClr>
                          <a:srgbClr val="000000"/>
                        </a:buClr>
                        <a:buSzPts val="1800"/>
                        <a:buFont typeface="Calibri"/>
                        <a:buChar char="○"/>
                      </a:pPr>
                      <a:r>
                        <a:rPr lang="en-US" sz="1800" u="none" strike="noStrike" cap="none" dirty="0">
                          <a:latin typeface="Calibri"/>
                          <a:ea typeface="Calibri"/>
                          <a:cs typeface="Calibri"/>
                          <a:sym typeface="Calibri"/>
                        </a:rPr>
                        <a:t>Research</a:t>
                      </a:r>
                      <a:endParaRPr sz="1800" u="none" strike="noStrike" cap="none" dirty="0">
                        <a:latin typeface="Calibri"/>
                        <a:ea typeface="Calibri"/>
                        <a:cs typeface="Calibri"/>
                        <a:sym typeface="Calibri"/>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40325">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699675">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726325">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719850">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645500">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451100">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g158dabce513_0_272"/>
          <p:cNvSpPr txBox="1">
            <a:spLocks noGrp="1"/>
          </p:cNvSpPr>
          <p:nvPr>
            <p:ph type="title"/>
          </p:nvPr>
        </p:nvSpPr>
        <p:spPr>
          <a:xfrm>
            <a:off x="761500" y="114299"/>
            <a:ext cx="10515600" cy="1326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900"/>
              <a:t>Evidence-based Practices in Literacy Instruction</a:t>
            </a:r>
            <a:endParaRPr sz="3900"/>
          </a:p>
        </p:txBody>
      </p:sp>
      <p:pic>
        <p:nvPicPr>
          <p:cNvPr id="971" name="Google Shape;971;g158dabce513_0_272" descr="clip art of scaffold"/>
          <p:cNvPicPr preferRelativeResize="0"/>
          <p:nvPr/>
        </p:nvPicPr>
        <p:blipFill>
          <a:blip r:embed="rId3">
            <a:alphaModFix/>
          </a:blip>
          <a:stretch>
            <a:fillRect/>
          </a:stretch>
        </p:blipFill>
        <p:spPr>
          <a:xfrm>
            <a:off x="337275" y="1085350"/>
            <a:ext cx="4193950" cy="5829300"/>
          </a:xfrm>
          <a:prstGeom prst="rect">
            <a:avLst/>
          </a:prstGeom>
          <a:noFill/>
          <a:ln>
            <a:noFill/>
          </a:ln>
        </p:spPr>
      </p:pic>
      <p:sp>
        <p:nvSpPr>
          <p:cNvPr id="972" name="Google Shape;972;g158dabce513_0_272"/>
          <p:cNvSpPr/>
          <p:nvPr/>
        </p:nvSpPr>
        <p:spPr>
          <a:xfrm>
            <a:off x="5300375" y="1152500"/>
            <a:ext cx="4067100" cy="736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a:p>
            <a:pPr marL="0" lvl="0" indent="0" algn="l" rtl="0">
              <a:spcBef>
                <a:spcPts val="0"/>
              </a:spcBef>
              <a:spcAft>
                <a:spcPts val="0"/>
              </a:spcAft>
              <a:buNone/>
            </a:pPr>
            <a:r>
              <a:rPr lang="en-US" sz="1500"/>
              <a:t>Chunking text, read alouds</a:t>
            </a:r>
            <a:endParaRPr sz="1500"/>
          </a:p>
          <a:p>
            <a:pPr marL="0" lvl="0" indent="0" algn="l" rtl="0">
              <a:spcBef>
                <a:spcPts val="0"/>
              </a:spcBef>
              <a:spcAft>
                <a:spcPts val="0"/>
              </a:spcAft>
              <a:buNone/>
            </a:pPr>
            <a:r>
              <a:rPr lang="en-US" sz="1500"/>
              <a:t>Discussion </a:t>
            </a:r>
            <a:endParaRPr sz="1500"/>
          </a:p>
          <a:p>
            <a:pPr marL="0" lvl="0" indent="0" algn="l" rtl="0">
              <a:spcBef>
                <a:spcPts val="0"/>
              </a:spcBef>
              <a:spcAft>
                <a:spcPts val="0"/>
              </a:spcAft>
              <a:buNone/>
            </a:pPr>
            <a:r>
              <a:rPr lang="en-US" sz="1500"/>
              <a:t>Small group</a:t>
            </a:r>
            <a:endParaRPr sz="1500"/>
          </a:p>
          <a:p>
            <a:pPr marL="0" lvl="0" indent="0" algn="l" rtl="0">
              <a:spcBef>
                <a:spcPts val="0"/>
              </a:spcBef>
              <a:spcAft>
                <a:spcPts val="0"/>
              </a:spcAft>
              <a:buNone/>
            </a:pPr>
            <a:endParaRPr sz="1500"/>
          </a:p>
        </p:txBody>
      </p:sp>
      <p:sp>
        <p:nvSpPr>
          <p:cNvPr id="973" name="Google Shape;973;g158dabce513_0_272"/>
          <p:cNvSpPr/>
          <p:nvPr/>
        </p:nvSpPr>
        <p:spPr>
          <a:xfrm>
            <a:off x="5300375" y="2032200"/>
            <a:ext cx="4067100" cy="736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latin typeface="Calibri"/>
                <a:ea typeface="Calibri"/>
                <a:cs typeface="Calibri"/>
                <a:sym typeface="Calibri"/>
              </a:rPr>
              <a:t>Explicit and systematic</a:t>
            </a:r>
            <a:endParaRPr sz="1700">
              <a:latin typeface="Calibri"/>
              <a:ea typeface="Calibri"/>
              <a:cs typeface="Calibri"/>
              <a:sym typeface="Calibri"/>
            </a:endParaRPr>
          </a:p>
          <a:p>
            <a:pPr marL="0" lvl="0" indent="0" algn="l" rtl="0">
              <a:spcBef>
                <a:spcPts val="0"/>
              </a:spcBef>
              <a:spcAft>
                <a:spcPts val="0"/>
              </a:spcAft>
              <a:buNone/>
            </a:pPr>
            <a:r>
              <a:rPr lang="en-US" sz="1700">
                <a:latin typeface="Calibri"/>
                <a:ea typeface="Calibri"/>
                <a:cs typeface="Calibri"/>
                <a:sym typeface="Calibri"/>
              </a:rPr>
              <a:t>Direct Instruction</a:t>
            </a:r>
            <a:endParaRPr sz="1700">
              <a:latin typeface="Calibri"/>
              <a:ea typeface="Calibri"/>
              <a:cs typeface="Calibri"/>
              <a:sym typeface="Calibri"/>
            </a:endParaRPr>
          </a:p>
          <a:p>
            <a:pPr marL="0" lvl="0" indent="0" algn="l" rtl="0">
              <a:spcBef>
                <a:spcPts val="0"/>
              </a:spcBef>
              <a:spcAft>
                <a:spcPts val="0"/>
              </a:spcAft>
              <a:buNone/>
            </a:pPr>
            <a:endParaRPr sz="1300"/>
          </a:p>
        </p:txBody>
      </p:sp>
      <p:sp>
        <p:nvSpPr>
          <p:cNvPr id="974" name="Google Shape;974;g158dabce513_0_272"/>
          <p:cNvSpPr/>
          <p:nvPr/>
        </p:nvSpPr>
        <p:spPr>
          <a:xfrm>
            <a:off x="5300375" y="3006450"/>
            <a:ext cx="4067100" cy="736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latin typeface="Calibri"/>
                <a:ea typeface="Calibri"/>
                <a:cs typeface="Calibri"/>
                <a:sym typeface="Calibri"/>
              </a:rPr>
              <a:t>Gradual Release (I do, We do, You do)</a:t>
            </a:r>
            <a:endParaRPr/>
          </a:p>
          <a:p>
            <a:pPr marL="0" lvl="0" indent="0" algn="l" rtl="0">
              <a:spcBef>
                <a:spcPts val="0"/>
              </a:spcBef>
              <a:spcAft>
                <a:spcPts val="0"/>
              </a:spcAft>
              <a:buNone/>
            </a:pPr>
            <a:r>
              <a:rPr lang="en-US" sz="1800">
                <a:latin typeface="Calibri"/>
                <a:ea typeface="Calibri"/>
                <a:cs typeface="Calibri"/>
                <a:sym typeface="Calibri"/>
              </a:rPr>
              <a:t>Small group differentiated instruction</a:t>
            </a: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Whole group learning</a:t>
            </a:r>
            <a:endParaRPr/>
          </a:p>
        </p:txBody>
      </p:sp>
      <p:sp>
        <p:nvSpPr>
          <p:cNvPr id="975" name="Google Shape;975;g158dabce513_0_272"/>
          <p:cNvSpPr/>
          <p:nvPr/>
        </p:nvSpPr>
        <p:spPr>
          <a:xfrm>
            <a:off x="5300375" y="3933425"/>
            <a:ext cx="4067100" cy="736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Conferences and written feedback</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
        <p:nvSpPr>
          <p:cNvPr id="976" name="Google Shape;976;g158dabce513_0_272"/>
          <p:cNvSpPr/>
          <p:nvPr/>
        </p:nvSpPr>
        <p:spPr>
          <a:xfrm>
            <a:off x="5300525" y="4860400"/>
            <a:ext cx="4067100" cy="80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500">
                <a:latin typeface="Calibri"/>
                <a:ea typeface="Calibri"/>
                <a:cs typeface="Calibri"/>
                <a:sym typeface="Calibri"/>
              </a:rPr>
              <a:t>Consider the level of rigor in skills of the standards when designing, selecting tasks and activities or learning experiences</a:t>
            </a:r>
            <a:endParaRPr sz="1500">
              <a:latin typeface="Calibri"/>
              <a:ea typeface="Calibri"/>
              <a:cs typeface="Calibri"/>
              <a:sym typeface="Calibri"/>
            </a:endParaRPr>
          </a:p>
          <a:p>
            <a:pPr marL="0" lvl="0" indent="0" algn="l" rtl="0">
              <a:spcBef>
                <a:spcPts val="0"/>
              </a:spcBef>
              <a:spcAft>
                <a:spcPts val="0"/>
              </a:spcAft>
              <a:buNone/>
            </a:pPr>
            <a:endParaRPr sz="1200"/>
          </a:p>
        </p:txBody>
      </p:sp>
      <p:sp>
        <p:nvSpPr>
          <p:cNvPr id="977" name="Google Shape;977;g158dabce513_0_272"/>
          <p:cNvSpPr/>
          <p:nvPr/>
        </p:nvSpPr>
        <p:spPr>
          <a:xfrm>
            <a:off x="5271725" y="5834650"/>
            <a:ext cx="4095600" cy="736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Use formative data to gauge student understanding and inform pacing</a:t>
            </a:r>
            <a:endParaRPr/>
          </a:p>
          <a:p>
            <a:pPr marL="0" lvl="0" indent="0" algn="l" rtl="0">
              <a:spcBef>
                <a:spcPts val="0"/>
              </a:spcBef>
              <a:spcAft>
                <a:spcPts val="0"/>
              </a:spcAft>
              <a:buNone/>
            </a:pPr>
            <a:r>
              <a:rPr lang="en-US" sz="1600">
                <a:latin typeface="Calibri"/>
                <a:ea typeface="Calibri"/>
                <a:cs typeface="Calibri"/>
                <a:sym typeface="Calibri"/>
              </a:rPr>
              <a:t>Track learning progression, diagnose, go back</a:t>
            </a:r>
            <a:endParaRPr/>
          </a:p>
        </p:txBody>
      </p:sp>
      <p:cxnSp>
        <p:nvCxnSpPr>
          <p:cNvPr id="978" name="Google Shape;978;g158dabce513_0_272" descr="circle"/>
          <p:cNvCxnSpPr/>
          <p:nvPr/>
        </p:nvCxnSpPr>
        <p:spPr>
          <a:xfrm>
            <a:off x="1275250" y="2032200"/>
            <a:ext cx="906900" cy="90690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g158dabce513_0_272" descr="circle"/>
          <p:cNvCxnSpPr/>
          <p:nvPr/>
        </p:nvCxnSpPr>
        <p:spPr>
          <a:xfrm rot="10800000" flipH="1">
            <a:off x="3088925" y="1615600"/>
            <a:ext cx="2314500" cy="44370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g158dabce513_0_272" descr="line"/>
          <p:cNvCxnSpPr>
            <a:endCxn id="973" idx="1"/>
          </p:cNvCxnSpPr>
          <p:nvPr/>
        </p:nvCxnSpPr>
        <p:spPr>
          <a:xfrm rot="10800000" flipH="1">
            <a:off x="2683475" y="2400600"/>
            <a:ext cx="2616900" cy="61620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g158dabce513_0_272" descr="line"/>
          <p:cNvCxnSpPr>
            <a:endCxn id="974" idx="1"/>
          </p:cNvCxnSpPr>
          <p:nvPr/>
        </p:nvCxnSpPr>
        <p:spPr>
          <a:xfrm rot="10800000" flipH="1">
            <a:off x="3358175" y="3374850"/>
            <a:ext cx="1942200" cy="91500"/>
          </a:xfrm>
          <a:prstGeom prst="straightConnector1">
            <a:avLst/>
          </a:prstGeom>
          <a:noFill/>
          <a:ln w="9525" cap="flat" cmpd="sng">
            <a:solidFill>
              <a:schemeClr val="dk2"/>
            </a:solidFill>
            <a:prstDash val="solid"/>
            <a:round/>
            <a:headEnd type="none" w="med" len="med"/>
            <a:tailEnd type="none" w="med" len="med"/>
          </a:ln>
        </p:spPr>
      </p:cxnSp>
      <p:cxnSp>
        <p:nvCxnSpPr>
          <p:cNvPr id="982" name="Google Shape;982;g158dabce513_0_272" descr="line"/>
          <p:cNvCxnSpPr>
            <a:endCxn id="975" idx="1"/>
          </p:cNvCxnSpPr>
          <p:nvPr/>
        </p:nvCxnSpPr>
        <p:spPr>
          <a:xfrm rot="10800000" flipH="1">
            <a:off x="1233275" y="4301825"/>
            <a:ext cx="4067100" cy="163800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g158dabce513_0_272" descr="line"/>
          <p:cNvCxnSpPr>
            <a:endCxn id="976" idx="1"/>
          </p:cNvCxnSpPr>
          <p:nvPr/>
        </p:nvCxnSpPr>
        <p:spPr>
          <a:xfrm rot="10800000" flipH="1">
            <a:off x="2908625" y="5260750"/>
            <a:ext cx="2391900" cy="35490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g158dabce513_0_272" descr="line"/>
          <p:cNvCxnSpPr>
            <a:endCxn id="977" idx="1"/>
          </p:cNvCxnSpPr>
          <p:nvPr/>
        </p:nvCxnSpPr>
        <p:spPr>
          <a:xfrm rot="10800000" flipH="1">
            <a:off x="1961525" y="6203050"/>
            <a:ext cx="3310200" cy="430200"/>
          </a:xfrm>
          <a:prstGeom prst="straightConnector1">
            <a:avLst/>
          </a:prstGeom>
          <a:noFill/>
          <a:ln w="9525" cap="flat" cmpd="sng">
            <a:solidFill>
              <a:schemeClr val="dk2"/>
            </a:solidFill>
            <a:prstDash val="solid"/>
            <a:round/>
            <a:headEnd type="none" w="med" len="med"/>
            <a:tailEnd type="none" w="med" len="med"/>
          </a:ln>
        </p:spPr>
      </p:cxnSp>
      <p:sp>
        <p:nvSpPr>
          <p:cNvPr id="985" name="Google Shape;985;g158dabce513_0_272"/>
          <p:cNvSpPr/>
          <p:nvPr/>
        </p:nvSpPr>
        <p:spPr>
          <a:xfrm>
            <a:off x="9225375" y="3065613"/>
            <a:ext cx="2616900" cy="571200"/>
          </a:xfrm>
          <a:prstGeom prst="flowChartAlternateProcess">
            <a:avLst/>
          </a:pr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 Students know what to   </a:t>
            </a:r>
            <a:endParaRPr>
              <a:solidFill>
                <a:schemeClr val="lt1"/>
              </a:solidFill>
            </a:endParaRPr>
          </a:p>
          <a:p>
            <a:pPr marL="0" lvl="0" indent="0" algn="l" rtl="0">
              <a:spcBef>
                <a:spcPts val="0"/>
              </a:spcBef>
              <a:spcAft>
                <a:spcPts val="0"/>
              </a:spcAft>
              <a:buNone/>
            </a:pPr>
            <a:r>
              <a:rPr lang="en-US">
                <a:solidFill>
                  <a:schemeClr val="lt1"/>
                </a:solidFill>
              </a:rPr>
              <a:t>  expect </a:t>
            </a:r>
            <a:endParaRPr>
              <a:solidFill>
                <a:schemeClr val="lt1"/>
              </a:solidFill>
            </a:endParaRPr>
          </a:p>
        </p:txBody>
      </p:sp>
      <p:sp>
        <p:nvSpPr>
          <p:cNvPr id="986" name="Google Shape;986;g158dabce513_0_272"/>
          <p:cNvSpPr/>
          <p:nvPr/>
        </p:nvSpPr>
        <p:spPr>
          <a:xfrm>
            <a:off x="9225375" y="2115000"/>
            <a:ext cx="2616900" cy="571200"/>
          </a:xfrm>
          <a:prstGeom prst="flowChartAlternateProcess">
            <a:avLst/>
          </a:pr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 Students have a purpose for </a:t>
            </a:r>
            <a:endParaRPr>
              <a:solidFill>
                <a:schemeClr val="lt1"/>
              </a:solidFill>
            </a:endParaRPr>
          </a:p>
          <a:p>
            <a:pPr marL="0" lvl="0" indent="0" algn="l" rtl="0">
              <a:spcBef>
                <a:spcPts val="0"/>
              </a:spcBef>
              <a:spcAft>
                <a:spcPts val="0"/>
              </a:spcAft>
              <a:buNone/>
            </a:pPr>
            <a:r>
              <a:rPr lang="en-US">
                <a:solidFill>
                  <a:schemeClr val="lt1"/>
                </a:solidFill>
              </a:rPr>
              <a:t>  learning </a:t>
            </a:r>
            <a:endParaRPr>
              <a:solidFill>
                <a:schemeClr val="lt1"/>
              </a:solidFill>
            </a:endParaRPr>
          </a:p>
        </p:txBody>
      </p:sp>
      <p:sp>
        <p:nvSpPr>
          <p:cNvPr id="987" name="Google Shape;987;g158dabce513_0_272"/>
          <p:cNvSpPr/>
          <p:nvPr/>
        </p:nvSpPr>
        <p:spPr>
          <a:xfrm>
            <a:off x="9225375" y="1223550"/>
            <a:ext cx="2616900" cy="571200"/>
          </a:xfrm>
          <a:prstGeom prst="flowChartAlternateProcess">
            <a:avLst/>
          </a:pr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 Students are engaged </a:t>
            </a:r>
            <a:endParaRPr>
              <a:solidFill>
                <a:schemeClr val="lt1"/>
              </a:solidFill>
            </a:endParaRPr>
          </a:p>
        </p:txBody>
      </p:sp>
      <p:sp>
        <p:nvSpPr>
          <p:cNvPr id="988" name="Google Shape;988;g158dabce513_0_272"/>
          <p:cNvSpPr/>
          <p:nvPr/>
        </p:nvSpPr>
        <p:spPr>
          <a:xfrm>
            <a:off x="9225375" y="3993725"/>
            <a:ext cx="2616900" cy="616200"/>
          </a:xfrm>
          <a:prstGeom prst="flowChartAlternateProcess">
            <a:avLst/>
          </a:pr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Students show what they </a:t>
            </a:r>
            <a:endParaRPr>
              <a:solidFill>
                <a:schemeClr val="lt1"/>
              </a:solidFill>
            </a:endParaRPr>
          </a:p>
          <a:p>
            <a:pPr marL="0" lvl="0" indent="0" algn="l" rtl="0">
              <a:spcBef>
                <a:spcPts val="0"/>
              </a:spcBef>
              <a:spcAft>
                <a:spcPts val="0"/>
              </a:spcAft>
              <a:buNone/>
            </a:pPr>
            <a:r>
              <a:rPr lang="en-US">
                <a:solidFill>
                  <a:schemeClr val="lt1"/>
                </a:solidFill>
              </a:rPr>
              <a:t> understand and where they  need support</a:t>
            </a:r>
            <a:endParaRPr>
              <a:solidFill>
                <a:schemeClr val="lt1"/>
              </a:solidFill>
            </a:endParaRPr>
          </a:p>
        </p:txBody>
      </p:sp>
      <p:sp>
        <p:nvSpPr>
          <p:cNvPr id="989" name="Google Shape;989;g158dabce513_0_272"/>
          <p:cNvSpPr/>
          <p:nvPr/>
        </p:nvSpPr>
        <p:spPr>
          <a:xfrm>
            <a:off x="9225375" y="4985112"/>
            <a:ext cx="2616900" cy="571200"/>
          </a:xfrm>
          <a:prstGeom prst="flowChartAlternateProcess">
            <a:avLst/>
          </a:pr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Students practice grade-level</a:t>
            </a:r>
            <a:endParaRPr>
              <a:solidFill>
                <a:schemeClr val="lt1"/>
              </a:solidFill>
            </a:endParaRPr>
          </a:p>
          <a:p>
            <a:pPr marL="0" lvl="0" indent="0" algn="l" rtl="0">
              <a:spcBef>
                <a:spcPts val="0"/>
              </a:spcBef>
              <a:spcAft>
                <a:spcPts val="0"/>
              </a:spcAft>
              <a:buNone/>
            </a:pPr>
            <a:r>
              <a:rPr lang="en-US">
                <a:solidFill>
                  <a:schemeClr val="lt1"/>
                </a:solidFill>
              </a:rPr>
              <a:t>skills using appropriate texts</a:t>
            </a:r>
            <a:endParaRPr>
              <a:solidFill>
                <a:schemeClr val="lt1"/>
              </a:solidFill>
            </a:endParaRPr>
          </a:p>
        </p:txBody>
      </p:sp>
      <p:sp>
        <p:nvSpPr>
          <p:cNvPr id="990" name="Google Shape;990;g158dabce513_0_272"/>
          <p:cNvSpPr/>
          <p:nvPr/>
        </p:nvSpPr>
        <p:spPr>
          <a:xfrm>
            <a:off x="9225375" y="5851275"/>
            <a:ext cx="2616900" cy="571200"/>
          </a:xfrm>
          <a:prstGeom prst="flowChartAlternateProcess">
            <a:avLst/>
          </a:pr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Students focus  on skills that  </a:t>
            </a:r>
            <a:endParaRPr>
              <a:solidFill>
                <a:schemeClr val="lt1"/>
              </a:solidFill>
            </a:endParaRPr>
          </a:p>
          <a:p>
            <a:pPr marL="0" lvl="0" indent="0" algn="l" rtl="0">
              <a:spcBef>
                <a:spcPts val="0"/>
              </a:spcBef>
              <a:spcAft>
                <a:spcPts val="0"/>
              </a:spcAft>
              <a:buNone/>
            </a:pPr>
            <a:r>
              <a:rPr lang="en-US">
                <a:solidFill>
                  <a:schemeClr val="lt1"/>
                </a:solidFill>
              </a:rPr>
              <a:t>   they need to strengthen </a:t>
            </a:r>
            <a:endParaRPr>
              <a:solidFill>
                <a:schemeClr val="lt1"/>
              </a:solidFill>
            </a:endParaRPr>
          </a:p>
        </p:txBody>
      </p:sp>
      <p:sp>
        <p:nvSpPr>
          <p:cNvPr id="991" name="Google Shape;991;g158dabce513_0_272"/>
          <p:cNvSpPr txBox="1"/>
          <p:nvPr/>
        </p:nvSpPr>
        <p:spPr>
          <a:xfrm>
            <a:off x="6728725" y="6434774"/>
            <a:ext cx="3733200" cy="291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600" i="0" u="none" strike="noStrike" cap="none">
                <a:solidFill>
                  <a:srgbClr val="000000"/>
                </a:solidFill>
                <a:latin typeface="Josefin Sans"/>
                <a:ea typeface="Josefin Sans"/>
                <a:cs typeface="Josefin Sans"/>
                <a:sym typeface="Josefin Sans"/>
              </a:rPr>
              <a:t>Adapted from </a:t>
            </a:r>
            <a:r>
              <a:rPr lang="en-US" sz="1600" i="0" u="sng" strike="noStrike" cap="none">
                <a:solidFill>
                  <a:schemeClr val="hlink"/>
                </a:solidFill>
                <a:latin typeface="Josefin Sans"/>
                <a:ea typeface="Josefin Sans"/>
                <a:cs typeface="Josefin Sans"/>
                <a:sym typeface="Josefin Sans"/>
                <a:hlinkClick r:id="rId4"/>
              </a:rPr>
              <a:t>Achieve the Core</a:t>
            </a:r>
            <a:endParaRPr sz="1600" i="0" u="none" strike="noStrike" cap="none">
              <a:solidFill>
                <a:srgbClr val="000000"/>
              </a:solidFill>
              <a:latin typeface="Josefin Sans"/>
              <a:ea typeface="Josefin Sans"/>
              <a:cs typeface="Josefin Sans"/>
              <a:sym typeface="Josefin Sans"/>
            </a:endParaRPr>
          </a:p>
        </p:txBody>
      </p:sp>
      <p:sp>
        <p:nvSpPr>
          <p:cNvPr id="992" name="Google Shape;992;g158dabce513_0_272" descr="line"/>
          <p:cNvSpPr/>
          <p:nvPr/>
        </p:nvSpPr>
        <p:spPr>
          <a:xfrm>
            <a:off x="9025625" y="1413550"/>
            <a:ext cx="341700" cy="2919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g158dabce513_0_272" descr="circle"/>
          <p:cNvSpPr/>
          <p:nvPr/>
        </p:nvSpPr>
        <p:spPr>
          <a:xfrm>
            <a:off x="9025625" y="3205263"/>
            <a:ext cx="341700" cy="2919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g158dabce513_0_272" descr="circle"/>
          <p:cNvSpPr/>
          <p:nvPr/>
        </p:nvSpPr>
        <p:spPr>
          <a:xfrm>
            <a:off x="9025625" y="4155875"/>
            <a:ext cx="341700" cy="2919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g158dabce513_0_272" descr="circle"/>
          <p:cNvSpPr/>
          <p:nvPr/>
        </p:nvSpPr>
        <p:spPr>
          <a:xfrm>
            <a:off x="9025625" y="5120938"/>
            <a:ext cx="341700" cy="2919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g158dabce513_0_272" descr="circle"/>
          <p:cNvSpPr/>
          <p:nvPr/>
        </p:nvSpPr>
        <p:spPr>
          <a:xfrm>
            <a:off x="9025625" y="6073725"/>
            <a:ext cx="341700" cy="2919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g158dabce513_0_272" descr="circle"/>
          <p:cNvSpPr/>
          <p:nvPr/>
        </p:nvSpPr>
        <p:spPr>
          <a:xfrm>
            <a:off x="9025625" y="2210000"/>
            <a:ext cx="341700" cy="2919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g158dabce513_0_272"/>
          <p:cNvSpPr txBox="1"/>
          <p:nvPr/>
        </p:nvSpPr>
        <p:spPr>
          <a:xfrm>
            <a:off x="62075" y="6498400"/>
            <a:ext cx="640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Times New Roman"/>
                <a:ea typeface="Times New Roman"/>
                <a:cs typeface="Times New Roman"/>
                <a:sym typeface="Times New Roman"/>
                <a:hlinkClick r:id="rId5"/>
              </a:rPr>
              <a:t>Institute of Educational Sciences: Evidence-based Teaching Practices Infographic </a:t>
            </a:r>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g158dabce513_0_305"/>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a:t>Food for Thought</a:t>
            </a:r>
            <a:endParaRPr/>
          </a:p>
        </p:txBody>
      </p:sp>
      <p:sp>
        <p:nvSpPr>
          <p:cNvPr id="1005" name="Google Shape;1005;g158dabce513_0_305"/>
          <p:cNvSpPr txBox="1">
            <a:spLocks noGrp="1"/>
          </p:cNvSpPr>
          <p:nvPr>
            <p:ph type="body" idx="1"/>
          </p:nvPr>
        </p:nvSpPr>
        <p:spPr>
          <a:xfrm>
            <a:off x="838200" y="1506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SzPts val="2800"/>
              <a:buNone/>
            </a:pPr>
            <a:endParaRPr/>
          </a:p>
          <a:p>
            <a:pPr marL="0" lvl="0" indent="0" algn="ctr" rtl="0">
              <a:lnSpc>
                <a:spcPct val="90000"/>
              </a:lnSpc>
              <a:spcBef>
                <a:spcPts val="1000"/>
              </a:spcBef>
              <a:spcAft>
                <a:spcPts val="0"/>
              </a:spcAft>
              <a:buSzPts val="2800"/>
              <a:buNone/>
            </a:pPr>
            <a:endParaRPr/>
          </a:p>
          <a:p>
            <a:pPr marL="0" lvl="0" indent="0" algn="ctr" rtl="0">
              <a:lnSpc>
                <a:spcPct val="90000"/>
              </a:lnSpc>
              <a:spcBef>
                <a:spcPts val="1000"/>
              </a:spcBef>
              <a:spcAft>
                <a:spcPts val="0"/>
              </a:spcAft>
              <a:buSzPts val="2800"/>
              <a:buNone/>
            </a:pPr>
            <a:endParaRPr/>
          </a:p>
          <a:p>
            <a:pPr marL="0" lvl="0" indent="0" algn="ctr" rtl="0">
              <a:lnSpc>
                <a:spcPct val="90000"/>
              </a:lnSpc>
              <a:spcBef>
                <a:spcPts val="1000"/>
              </a:spcBef>
              <a:spcAft>
                <a:spcPts val="0"/>
              </a:spcAft>
              <a:buSzPts val="2800"/>
              <a:buNone/>
            </a:pPr>
            <a:r>
              <a:rPr lang="en-US" sz="7100" i="1"/>
              <a:t>“It’s not always the text; it’s what you do with it.”</a:t>
            </a:r>
            <a:endParaRPr sz="7100" i="1"/>
          </a:p>
          <a:p>
            <a:pPr marL="0" lvl="0" indent="0" algn="ctr" rtl="0">
              <a:lnSpc>
                <a:spcPct val="90000"/>
              </a:lnSpc>
              <a:spcBef>
                <a:spcPts val="1000"/>
              </a:spcBef>
              <a:spcAft>
                <a:spcPts val="0"/>
              </a:spcAft>
              <a:buSzPts val="2800"/>
              <a:buNone/>
            </a:pPr>
            <a:r>
              <a:rPr lang="en-US"/>
              <a:t>                                                                       </a:t>
            </a:r>
            <a:endParaRPr/>
          </a:p>
          <a:p>
            <a:pPr marL="0" lvl="0" indent="0" algn="ctr" rtl="0">
              <a:lnSpc>
                <a:spcPct val="90000"/>
              </a:lnSpc>
              <a:spcBef>
                <a:spcPts val="1000"/>
              </a:spcBef>
              <a:spcAft>
                <a:spcPts val="0"/>
              </a:spcAft>
              <a:buSzPts val="2800"/>
              <a:buNone/>
            </a:pPr>
            <a:r>
              <a:rPr lang="en-US"/>
              <a:t>                                                                           ~Jennifer Serravallo</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g1544da26951_0_14" descr="Screenshot of School Quality Page"/>
          <p:cNvPicPr preferRelativeResize="0"/>
          <p:nvPr/>
        </p:nvPicPr>
        <p:blipFill rotWithShape="1">
          <a:blip r:embed="rId3">
            <a:alphaModFix/>
          </a:blip>
          <a:srcRect/>
          <a:stretch/>
        </p:blipFill>
        <p:spPr>
          <a:xfrm>
            <a:off x="1419225" y="1040300"/>
            <a:ext cx="9353550" cy="5638800"/>
          </a:xfrm>
          <a:prstGeom prst="rect">
            <a:avLst/>
          </a:prstGeom>
          <a:noFill/>
          <a:ln>
            <a:noFill/>
          </a:ln>
        </p:spPr>
      </p:pic>
      <p:sp>
        <p:nvSpPr>
          <p:cNvPr id="510" name="Google Shape;510;g1544da26951_0_14"/>
          <p:cNvSpPr txBox="1">
            <a:spLocks noGrp="1"/>
          </p:cNvSpPr>
          <p:nvPr>
            <p:ph type="title"/>
          </p:nvPr>
        </p:nvSpPr>
        <p:spPr>
          <a:xfrm>
            <a:off x="83820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u="sng">
                <a:solidFill>
                  <a:schemeClr val="hlink"/>
                </a:solidFill>
                <a:hlinkClick r:id="rId4"/>
              </a:rPr>
              <a:t>Virginia Department of Education School Quality Profiles</a:t>
            </a:r>
            <a:endParaRPr sz="30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160390edf9c_0_9"/>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Upcoming Opportunities</a:t>
            </a:r>
            <a:endParaRPr/>
          </a:p>
        </p:txBody>
      </p:sp>
      <p:sp>
        <p:nvSpPr>
          <p:cNvPr id="1012" name="Google Shape;1012;g160390edf9c_0_9"/>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g160390edf9c_4_164"/>
          <p:cNvSpPr txBox="1">
            <a:spLocks noGrp="1"/>
          </p:cNvSpPr>
          <p:nvPr>
            <p:ph type="title"/>
          </p:nvPr>
        </p:nvSpPr>
        <p:spPr>
          <a:xfrm>
            <a:off x="415650" y="2564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700" u="sng">
                <a:solidFill>
                  <a:schemeClr val="hlink"/>
                </a:solidFill>
                <a:hlinkClick r:id="rId3"/>
              </a:rPr>
              <a:t>November Learning Labs</a:t>
            </a:r>
            <a:endParaRPr sz="5300"/>
          </a:p>
        </p:txBody>
      </p:sp>
      <p:sp>
        <p:nvSpPr>
          <p:cNvPr id="1019" name="Google Shape;1019;g160390edf9c_4_164"/>
          <p:cNvSpPr txBox="1">
            <a:spLocks noGrp="1"/>
          </p:cNvSpPr>
          <p:nvPr>
            <p:ph type="body" idx="1"/>
          </p:nvPr>
        </p:nvSpPr>
        <p:spPr>
          <a:xfrm>
            <a:off x="415642" y="1250217"/>
            <a:ext cx="1136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300"/>
              <a:t>For participants interested in workshopping and applying ideas presented at the virtual institutes, three in-person K-12 English SOL Learning Labs will be offered around the state. Educators will attend one full-day learning lab facilitated by presenters from the virtual English SOL Institutes. These full-day sessions will allow for teachers to connect within grade-band groups to workshop ideas presented at the institutes, examine student work samples, dialogue with educators from around the Commonwealth, and plan next steps for instruction based on the virtual session topics.</a:t>
            </a:r>
            <a:endParaRPr sz="2700"/>
          </a:p>
          <a:p>
            <a:pPr marL="0" lvl="0" indent="0" algn="l" rtl="0">
              <a:spcBef>
                <a:spcPts val="0"/>
              </a:spcBef>
              <a:spcAft>
                <a:spcPts val="0"/>
              </a:spcAft>
              <a:buNone/>
            </a:pPr>
            <a:r>
              <a:rPr lang="en-US" sz="3000"/>
              <a:t>● Fredericksburg Learning Lab: Monday, November 7, 2022</a:t>
            </a:r>
            <a:endParaRPr sz="3000"/>
          </a:p>
          <a:p>
            <a:pPr marL="0" lvl="0" indent="0" algn="l" rtl="0">
              <a:spcBef>
                <a:spcPts val="0"/>
              </a:spcBef>
              <a:spcAft>
                <a:spcPts val="0"/>
              </a:spcAft>
              <a:buNone/>
            </a:pPr>
            <a:r>
              <a:rPr lang="en-US" sz="3000"/>
              <a:t>● Newport News Learning Lab: Wednesday, November 9, 2022</a:t>
            </a:r>
            <a:endParaRPr sz="3000"/>
          </a:p>
          <a:p>
            <a:pPr marL="0" lvl="0" indent="0" algn="l" rtl="0">
              <a:spcBef>
                <a:spcPts val="0"/>
              </a:spcBef>
              <a:spcAft>
                <a:spcPts val="0"/>
              </a:spcAft>
              <a:buNone/>
            </a:pPr>
            <a:r>
              <a:rPr lang="en-US" sz="3000"/>
              <a:t>● Roanoke Learning Lab: Thursday, November 17, 2022</a:t>
            </a:r>
            <a:endParaRPr sz="30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g160390edf9c_4_170"/>
          <p:cNvSpPr txBox="1">
            <a:spLocks noGrp="1"/>
          </p:cNvSpPr>
          <p:nvPr>
            <p:ph type="title"/>
          </p:nvPr>
        </p:nvSpPr>
        <p:spPr>
          <a:xfrm>
            <a:off x="415600" y="1084975"/>
            <a:ext cx="4386600" cy="3256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Virginia State Literacy Association Conference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3"/>
              </a:rPr>
              <a:t>Call for Proposals</a:t>
            </a:r>
            <a:endParaRPr/>
          </a:p>
        </p:txBody>
      </p:sp>
      <p:pic>
        <p:nvPicPr>
          <p:cNvPr id="1026" name="Google Shape;1026;g160390edf9c_4_170" descr="VSLA conference:&#10;2023&#10;Honoring the Past and Embracing the Future&#10;March 16-18, 2022 Norfolk VA"/>
          <p:cNvPicPr preferRelativeResize="0"/>
          <p:nvPr/>
        </p:nvPicPr>
        <p:blipFill>
          <a:blip r:embed="rId4">
            <a:alphaModFix/>
          </a:blip>
          <a:stretch>
            <a:fillRect/>
          </a:stretch>
        </p:blipFill>
        <p:spPr>
          <a:xfrm>
            <a:off x="5146900" y="190500"/>
            <a:ext cx="6629400" cy="6667500"/>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g153667b6a26_0_19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5000"/>
              <a:buNone/>
            </a:pPr>
            <a:r>
              <a:rPr lang="en-US"/>
              <a:t>Additional VDOE Resources</a:t>
            </a:r>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160390edf9c_4_157"/>
          <p:cNvSpPr txBox="1">
            <a:spLocks noGrp="1"/>
          </p:cNvSpPr>
          <p:nvPr>
            <p:ph type="title"/>
          </p:nvPr>
        </p:nvSpPr>
        <p:spPr>
          <a:xfrm>
            <a:off x="415650" y="421842"/>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VDOE Resources</a:t>
            </a:r>
            <a:endParaRPr/>
          </a:p>
        </p:txBody>
      </p:sp>
      <p:sp>
        <p:nvSpPr>
          <p:cNvPr id="1039" name="Google Shape;1039;g160390edf9c_4_157"/>
          <p:cNvSpPr txBox="1">
            <a:spLocks noGrp="1"/>
          </p:cNvSpPr>
          <p:nvPr>
            <p:ph type="body" idx="1"/>
          </p:nvPr>
        </p:nvSpPr>
        <p:spPr>
          <a:xfrm>
            <a:off x="615617" y="1307592"/>
            <a:ext cx="11360700" cy="4555200"/>
          </a:xfrm>
          <a:prstGeom prst="rect">
            <a:avLst/>
          </a:prstGeom>
        </p:spPr>
        <p:txBody>
          <a:bodyPr spcFirstLastPara="1" wrap="square" lIns="121900" tIns="121900" rIns="121900" bIns="121900" anchor="t" anchorCtr="0">
            <a:noAutofit/>
          </a:bodyPr>
          <a:lstStyle/>
          <a:p>
            <a:pPr marL="457200" lvl="0" indent="-381000" algn="l" rtl="0">
              <a:lnSpc>
                <a:spcPct val="100000"/>
              </a:lnSpc>
              <a:spcBef>
                <a:spcPts val="0"/>
              </a:spcBef>
              <a:spcAft>
                <a:spcPts val="0"/>
              </a:spcAft>
              <a:buClr>
                <a:srgbClr val="0000FF"/>
              </a:buClr>
              <a:buSzPts val="2400"/>
              <a:buChar char="●"/>
            </a:pPr>
            <a:r>
              <a:rPr lang="en-US" sz="2500" u="sng">
                <a:solidFill>
                  <a:srgbClr val="0000FF"/>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VDOE English Comprehensive Instructional Plans</a:t>
            </a:r>
            <a:endParaRPr sz="2500">
              <a:solidFill>
                <a:srgbClr val="0000FF"/>
              </a:solidFill>
            </a:endParaRPr>
          </a:p>
          <a:p>
            <a:pPr marL="457200" lvl="0" indent="-381000" algn="l" rtl="0">
              <a:lnSpc>
                <a:spcPct val="100000"/>
              </a:lnSpc>
              <a:spcBef>
                <a:spcPts val="0"/>
              </a:spcBef>
              <a:spcAft>
                <a:spcPts val="0"/>
              </a:spcAft>
              <a:buClr>
                <a:srgbClr val="0000FF"/>
              </a:buClr>
              <a:buSzPts val="2400"/>
              <a:buChar char="●"/>
            </a:pPr>
            <a:r>
              <a:rPr lang="en-US" sz="2500">
                <a:solidFill>
                  <a:srgbClr val="0000FF"/>
                </a:solidFill>
              </a:rPr>
              <a:t>VDOE Webinar: </a:t>
            </a:r>
            <a:r>
              <a:rPr lang="en-US" sz="2500" u="sng">
                <a:solidFill>
                  <a:srgbClr val="0000F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Utilizing Data to Maximize Literacy Instruction in the 2021-2022 Academic Year</a:t>
            </a:r>
            <a:endParaRPr sz="2500">
              <a:solidFill>
                <a:srgbClr val="0000FF"/>
              </a:solidFill>
            </a:endParaRPr>
          </a:p>
          <a:p>
            <a:pPr marL="457200" lvl="0" indent="-381000" algn="l" rtl="0">
              <a:lnSpc>
                <a:spcPct val="100000"/>
              </a:lnSpc>
              <a:spcBef>
                <a:spcPts val="0"/>
              </a:spcBef>
              <a:spcAft>
                <a:spcPts val="0"/>
              </a:spcAft>
              <a:buClr>
                <a:srgbClr val="0000FF"/>
              </a:buClr>
              <a:buSzPts val="2400"/>
              <a:buChar char="●"/>
            </a:pPr>
            <a:r>
              <a:rPr lang="en-US" sz="2500" u="sng">
                <a:solidFill>
                  <a:srgbClr val="0000FF"/>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2021 VDOE K-12 SOL Conferences In English </a:t>
            </a:r>
            <a:r>
              <a:rPr lang="en-US" sz="2500" u="sng">
                <a:solidFill>
                  <a:srgbClr val="0000FF"/>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Language Arts</a:t>
            </a:r>
            <a:endParaRPr sz="2500">
              <a:solidFill>
                <a:srgbClr val="0000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457200" lvl="0" indent="-387350" algn="l" rtl="0">
              <a:lnSpc>
                <a:spcPct val="100000"/>
              </a:lnSpc>
              <a:spcBef>
                <a:spcPts val="0"/>
              </a:spcBef>
              <a:spcAft>
                <a:spcPts val="0"/>
              </a:spcAft>
              <a:buClr>
                <a:srgbClr val="0000FF"/>
              </a:buClr>
              <a:buSzPts val="2500"/>
              <a:buChar char="●"/>
            </a:pPr>
            <a:r>
              <a:rPr lang="en-US" sz="2500" u="sng">
                <a:solidFill>
                  <a:srgbClr val="0000FF"/>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2022 VDOE K-12 Virtual  SOL English Institutes</a:t>
            </a:r>
            <a:endParaRPr sz="2500">
              <a:solidFill>
                <a:srgbClr val="0000FF"/>
              </a:solidFill>
            </a:endParaRPr>
          </a:p>
          <a:p>
            <a:pPr marL="457200" lvl="0" indent="-381000" algn="l" rtl="0">
              <a:lnSpc>
                <a:spcPct val="100000"/>
              </a:lnSpc>
              <a:spcBef>
                <a:spcPts val="0"/>
              </a:spcBef>
              <a:spcAft>
                <a:spcPts val="0"/>
              </a:spcAft>
              <a:buClr>
                <a:srgbClr val="0000FF"/>
              </a:buClr>
              <a:buSzPts val="2400"/>
              <a:buChar char="●"/>
            </a:pPr>
            <a:r>
              <a:rPr lang="en-US" sz="2400" u="sng">
                <a:solidFill>
                  <a:srgbClr val="0000FF"/>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VDOE English Comprehensive Literacy Webinars</a:t>
            </a:r>
            <a:endParaRPr sz="500">
              <a:solidFill>
                <a:srgbClr val="0000FF"/>
              </a:solidFill>
            </a:endParaRPr>
          </a:p>
          <a:p>
            <a:pPr marL="457200" lvl="0" indent="-381000" algn="l" rtl="0">
              <a:lnSpc>
                <a:spcPct val="100000"/>
              </a:lnSpc>
              <a:spcBef>
                <a:spcPts val="0"/>
              </a:spcBef>
              <a:spcAft>
                <a:spcPts val="0"/>
              </a:spcAft>
              <a:buClr>
                <a:srgbClr val="0000FF"/>
              </a:buClr>
              <a:buSzPts val="2400"/>
              <a:buChar char="●"/>
            </a:pPr>
            <a:r>
              <a:rPr lang="en-US" sz="2400" u="sng">
                <a:solidFill>
                  <a:srgbClr val="0000FF"/>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VDOE Professional Development on Demand</a:t>
            </a:r>
            <a:endParaRPr sz="2400">
              <a:solidFill>
                <a:srgbClr val="0000FF"/>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g14b1b0e04ab_0_170"/>
          <p:cNvSpPr txBox="1">
            <a:spLocks noGrp="1"/>
          </p:cNvSpPr>
          <p:nvPr>
            <p:ph type="title"/>
          </p:nvPr>
        </p:nvSpPr>
        <p:spPr>
          <a:xfrm>
            <a:off x="606025" y="431875"/>
            <a:ext cx="4876200" cy="937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4300">
                <a:latin typeface="Georgia"/>
                <a:ea typeface="Georgia"/>
                <a:cs typeface="Georgia"/>
                <a:sym typeface="Georgia"/>
              </a:rPr>
              <a:t>Stay Connected!</a:t>
            </a:r>
            <a:endParaRPr sz="4300">
              <a:latin typeface="Georgia"/>
              <a:ea typeface="Georgia"/>
              <a:cs typeface="Georgia"/>
              <a:sym typeface="Georgia"/>
            </a:endParaRPr>
          </a:p>
        </p:txBody>
      </p:sp>
      <p:sp>
        <p:nvSpPr>
          <p:cNvPr id="1046" name="Google Shape;1046;g14b1b0e04ab_0_170"/>
          <p:cNvSpPr txBox="1">
            <a:spLocks noGrp="1"/>
          </p:cNvSpPr>
          <p:nvPr>
            <p:ph type="body" idx="1"/>
          </p:nvPr>
        </p:nvSpPr>
        <p:spPr>
          <a:xfrm>
            <a:off x="114300" y="1567625"/>
            <a:ext cx="5772300" cy="43014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rgbClr val="FF0000"/>
              </a:buClr>
              <a:buSzPts val="780"/>
              <a:buFont typeface="Arial"/>
              <a:buNone/>
            </a:pPr>
            <a:r>
              <a:rPr lang="en-US" sz="2752">
                <a:latin typeface="Calibri"/>
                <a:ea typeface="Calibri"/>
                <a:cs typeface="Calibri"/>
                <a:sym typeface="Calibri"/>
              </a:rPr>
              <a:t>Jill Nogueras</a:t>
            </a:r>
            <a:endParaRPr sz="2752">
              <a:latin typeface="Calibri"/>
              <a:ea typeface="Calibri"/>
              <a:cs typeface="Calibri"/>
              <a:sym typeface="Calibri"/>
            </a:endParaRPr>
          </a:p>
          <a:p>
            <a:pPr marL="0" lvl="0" indent="0" algn="ctr" rtl="0">
              <a:lnSpc>
                <a:spcPct val="70000"/>
              </a:lnSpc>
              <a:spcBef>
                <a:spcPts val="0"/>
              </a:spcBef>
              <a:spcAft>
                <a:spcPts val="0"/>
              </a:spcAft>
              <a:buClr>
                <a:srgbClr val="000000"/>
              </a:buClr>
              <a:buSzPts val="650"/>
              <a:buFont typeface="Arial"/>
              <a:buNone/>
            </a:pPr>
            <a:r>
              <a:rPr lang="en-US" sz="2552">
                <a:solidFill>
                  <a:srgbClr val="000000"/>
                </a:solidFill>
                <a:latin typeface="Calibri"/>
                <a:ea typeface="Calibri"/>
                <a:cs typeface="Calibri"/>
                <a:sym typeface="Calibri"/>
              </a:rPr>
              <a:t>K-12 English Coordinator</a:t>
            </a:r>
            <a:endParaRPr sz="2552">
              <a:latin typeface="Calibri"/>
              <a:ea typeface="Calibri"/>
              <a:cs typeface="Calibri"/>
              <a:sym typeface="Calibri"/>
            </a:endParaRPr>
          </a:p>
          <a:p>
            <a:pPr marL="0" lvl="0" indent="0" algn="ctr" rtl="0">
              <a:lnSpc>
                <a:spcPct val="70000"/>
              </a:lnSpc>
              <a:spcBef>
                <a:spcPts val="0"/>
              </a:spcBef>
              <a:spcAft>
                <a:spcPts val="0"/>
              </a:spcAft>
              <a:buClr>
                <a:srgbClr val="000000"/>
              </a:buClr>
              <a:buSzPts val="520"/>
              <a:buFont typeface="Arial"/>
              <a:buNone/>
            </a:pPr>
            <a:r>
              <a:rPr lang="en-US" sz="2552" u="sng">
                <a:solidFill>
                  <a:schemeClr val="hlink"/>
                </a:solidFill>
                <a:latin typeface="Calibri"/>
                <a:ea typeface="Calibri"/>
                <a:cs typeface="Calibri"/>
                <a:sym typeface="Calibri"/>
                <a:hlinkClick r:id="rId3"/>
              </a:rPr>
              <a:t>Jill.Nogueras@doe.virginia.gov</a:t>
            </a:r>
            <a:endParaRPr sz="2552">
              <a:solidFill>
                <a:srgbClr val="000000"/>
              </a:solidFill>
              <a:latin typeface="Calibri"/>
              <a:ea typeface="Calibri"/>
              <a:cs typeface="Calibri"/>
              <a:sym typeface="Calibri"/>
            </a:endParaRPr>
          </a:p>
          <a:p>
            <a:pPr marL="0" lvl="0" indent="0" algn="ctr" rtl="0">
              <a:lnSpc>
                <a:spcPct val="70000"/>
              </a:lnSpc>
              <a:spcBef>
                <a:spcPts val="0"/>
              </a:spcBef>
              <a:spcAft>
                <a:spcPts val="0"/>
              </a:spcAft>
              <a:buClr>
                <a:schemeClr val="accent1"/>
              </a:buClr>
              <a:buSzPts val="390"/>
              <a:buFont typeface="Arial"/>
              <a:buNone/>
            </a:pPr>
            <a:endParaRPr sz="2552">
              <a:solidFill>
                <a:srgbClr val="000000"/>
              </a:solidFill>
              <a:latin typeface="Calibri"/>
              <a:ea typeface="Calibri"/>
              <a:cs typeface="Calibri"/>
              <a:sym typeface="Calibri"/>
            </a:endParaRPr>
          </a:p>
          <a:p>
            <a:pPr marL="0" lvl="0" indent="0" algn="ctr" rtl="0">
              <a:lnSpc>
                <a:spcPct val="70000"/>
              </a:lnSpc>
              <a:spcBef>
                <a:spcPts val="0"/>
              </a:spcBef>
              <a:spcAft>
                <a:spcPts val="0"/>
              </a:spcAft>
              <a:buClr>
                <a:srgbClr val="FF0000"/>
              </a:buClr>
              <a:buSzPts val="780"/>
              <a:buFont typeface="Arial"/>
              <a:buNone/>
            </a:pPr>
            <a:endParaRPr sz="2852">
              <a:latin typeface="Calibri"/>
              <a:ea typeface="Calibri"/>
              <a:cs typeface="Calibri"/>
              <a:sym typeface="Calibri"/>
            </a:endParaRPr>
          </a:p>
          <a:p>
            <a:pPr marL="0" lvl="0" indent="0" algn="ctr" rtl="0">
              <a:lnSpc>
                <a:spcPct val="70000"/>
              </a:lnSpc>
              <a:spcBef>
                <a:spcPts val="0"/>
              </a:spcBef>
              <a:spcAft>
                <a:spcPts val="0"/>
              </a:spcAft>
              <a:buClr>
                <a:srgbClr val="FF0000"/>
              </a:buClr>
              <a:buSzPts val="780"/>
              <a:buFont typeface="Arial"/>
              <a:buNone/>
            </a:pPr>
            <a:r>
              <a:rPr lang="en-US" sz="2752">
                <a:latin typeface="Calibri"/>
                <a:ea typeface="Calibri"/>
                <a:cs typeface="Calibri"/>
                <a:sym typeface="Calibri"/>
              </a:rPr>
              <a:t>Carmen Kurek</a:t>
            </a:r>
            <a:endParaRPr sz="2752">
              <a:latin typeface="Calibri"/>
              <a:ea typeface="Calibri"/>
              <a:cs typeface="Calibri"/>
              <a:sym typeface="Calibri"/>
            </a:endParaRPr>
          </a:p>
          <a:p>
            <a:pPr marL="0" lvl="0" indent="0" algn="ctr" rtl="0">
              <a:lnSpc>
                <a:spcPct val="70000"/>
              </a:lnSpc>
              <a:spcBef>
                <a:spcPts val="0"/>
              </a:spcBef>
              <a:spcAft>
                <a:spcPts val="0"/>
              </a:spcAft>
              <a:buClr>
                <a:srgbClr val="000000"/>
              </a:buClr>
              <a:buSzPts val="520"/>
              <a:buFont typeface="Arial"/>
              <a:buNone/>
            </a:pPr>
            <a:r>
              <a:rPr lang="en-US" sz="2552">
                <a:solidFill>
                  <a:srgbClr val="000000"/>
                </a:solidFill>
                <a:latin typeface="Calibri"/>
                <a:ea typeface="Calibri"/>
                <a:cs typeface="Calibri"/>
                <a:sym typeface="Calibri"/>
              </a:rPr>
              <a:t>Elementary English/Reading Specialist</a:t>
            </a:r>
            <a:endParaRPr sz="2552">
              <a:latin typeface="Calibri"/>
              <a:ea typeface="Calibri"/>
              <a:cs typeface="Calibri"/>
              <a:sym typeface="Calibri"/>
            </a:endParaRPr>
          </a:p>
          <a:p>
            <a:pPr marL="0" lvl="0" indent="0" algn="ctr" rtl="0">
              <a:lnSpc>
                <a:spcPct val="70000"/>
              </a:lnSpc>
              <a:spcBef>
                <a:spcPts val="0"/>
              </a:spcBef>
              <a:spcAft>
                <a:spcPts val="0"/>
              </a:spcAft>
              <a:buClr>
                <a:srgbClr val="000000"/>
              </a:buClr>
              <a:buSzPts val="520"/>
              <a:buFont typeface="Arial"/>
              <a:buNone/>
            </a:pPr>
            <a:r>
              <a:rPr lang="en-US" sz="2552" u="sng">
                <a:solidFill>
                  <a:schemeClr val="hlink"/>
                </a:solidFill>
                <a:latin typeface="Calibri"/>
                <a:ea typeface="Calibri"/>
                <a:cs typeface="Calibri"/>
                <a:sym typeface="Calibri"/>
                <a:hlinkClick r:id="rId4"/>
              </a:rPr>
              <a:t>Carmen.Kurek@doe.virginia.gov</a:t>
            </a:r>
            <a:endParaRPr sz="2552">
              <a:solidFill>
                <a:srgbClr val="000000"/>
              </a:solidFill>
              <a:latin typeface="Calibri"/>
              <a:ea typeface="Calibri"/>
              <a:cs typeface="Calibri"/>
              <a:sym typeface="Calibri"/>
            </a:endParaRPr>
          </a:p>
          <a:p>
            <a:pPr marL="0" lvl="0" indent="0" algn="ctr" rtl="0">
              <a:lnSpc>
                <a:spcPct val="70000"/>
              </a:lnSpc>
              <a:spcBef>
                <a:spcPts val="0"/>
              </a:spcBef>
              <a:spcAft>
                <a:spcPts val="0"/>
              </a:spcAft>
              <a:buClr>
                <a:schemeClr val="accent1"/>
              </a:buClr>
              <a:buSzPts val="390"/>
              <a:buFont typeface="Arial"/>
              <a:buNone/>
            </a:pPr>
            <a:endParaRPr sz="2552">
              <a:solidFill>
                <a:srgbClr val="000000"/>
              </a:solidFill>
              <a:latin typeface="Calibri"/>
              <a:ea typeface="Calibri"/>
              <a:cs typeface="Calibri"/>
              <a:sym typeface="Calibri"/>
            </a:endParaRPr>
          </a:p>
          <a:p>
            <a:pPr marL="0" lvl="0" indent="0" algn="ctr" rtl="0">
              <a:lnSpc>
                <a:spcPct val="70000"/>
              </a:lnSpc>
              <a:spcBef>
                <a:spcPts val="0"/>
              </a:spcBef>
              <a:spcAft>
                <a:spcPts val="0"/>
              </a:spcAft>
              <a:buClr>
                <a:srgbClr val="FF0000"/>
              </a:buClr>
              <a:buSzPts val="780"/>
              <a:buFont typeface="Arial"/>
              <a:buNone/>
            </a:pPr>
            <a:endParaRPr sz="2752">
              <a:latin typeface="Calibri"/>
              <a:ea typeface="Calibri"/>
              <a:cs typeface="Calibri"/>
              <a:sym typeface="Calibri"/>
            </a:endParaRPr>
          </a:p>
          <a:p>
            <a:pPr marL="0" lvl="0" indent="0" algn="ctr" rtl="0">
              <a:lnSpc>
                <a:spcPct val="70000"/>
              </a:lnSpc>
              <a:spcBef>
                <a:spcPts val="0"/>
              </a:spcBef>
              <a:spcAft>
                <a:spcPts val="0"/>
              </a:spcAft>
              <a:buClr>
                <a:srgbClr val="FF0000"/>
              </a:buClr>
              <a:buSzPts val="780"/>
              <a:buFont typeface="Arial"/>
              <a:buNone/>
            </a:pPr>
            <a:r>
              <a:rPr lang="en-US" sz="2752">
                <a:latin typeface="Calibri"/>
                <a:ea typeface="Calibri"/>
                <a:cs typeface="Calibri"/>
                <a:sym typeface="Calibri"/>
              </a:rPr>
              <a:t>Colleen Cassada</a:t>
            </a:r>
            <a:endParaRPr sz="2752">
              <a:latin typeface="Calibri"/>
              <a:ea typeface="Calibri"/>
              <a:cs typeface="Calibri"/>
              <a:sym typeface="Calibri"/>
            </a:endParaRPr>
          </a:p>
          <a:p>
            <a:pPr marL="0" lvl="0" indent="0" algn="ctr" rtl="0">
              <a:lnSpc>
                <a:spcPct val="70000"/>
              </a:lnSpc>
              <a:spcBef>
                <a:spcPts val="0"/>
              </a:spcBef>
              <a:spcAft>
                <a:spcPts val="0"/>
              </a:spcAft>
              <a:buClr>
                <a:srgbClr val="000000"/>
              </a:buClr>
              <a:buSzPts val="520"/>
              <a:buFont typeface="Arial"/>
              <a:buNone/>
            </a:pPr>
            <a:r>
              <a:rPr lang="en-US" sz="2552">
                <a:solidFill>
                  <a:srgbClr val="000000"/>
                </a:solidFill>
                <a:latin typeface="Calibri"/>
                <a:ea typeface="Calibri"/>
                <a:cs typeface="Calibri"/>
                <a:sym typeface="Calibri"/>
              </a:rPr>
              <a:t>Middle School English Specialist</a:t>
            </a:r>
            <a:endParaRPr sz="2552">
              <a:latin typeface="Calibri"/>
              <a:ea typeface="Calibri"/>
              <a:cs typeface="Calibri"/>
              <a:sym typeface="Calibri"/>
            </a:endParaRPr>
          </a:p>
          <a:p>
            <a:pPr marL="0" lvl="0" indent="0" algn="ctr" rtl="0">
              <a:lnSpc>
                <a:spcPct val="70000"/>
              </a:lnSpc>
              <a:spcBef>
                <a:spcPts val="0"/>
              </a:spcBef>
              <a:spcAft>
                <a:spcPts val="0"/>
              </a:spcAft>
              <a:buClr>
                <a:srgbClr val="000000"/>
              </a:buClr>
              <a:buSzPts val="520"/>
              <a:buFont typeface="Arial"/>
              <a:buNone/>
            </a:pPr>
            <a:r>
              <a:rPr lang="en-US" sz="2552" u="sng">
                <a:solidFill>
                  <a:schemeClr val="hlink"/>
                </a:solidFill>
                <a:latin typeface="Calibri"/>
                <a:ea typeface="Calibri"/>
                <a:cs typeface="Calibri"/>
                <a:sym typeface="Calibri"/>
                <a:hlinkClick r:id="rId5"/>
              </a:rPr>
              <a:t>Colleen.Cassada@doe.Virginia.gov</a:t>
            </a:r>
            <a:endParaRPr sz="2552">
              <a:solidFill>
                <a:srgbClr val="000000"/>
              </a:solidFill>
              <a:latin typeface="Calibri"/>
              <a:ea typeface="Calibri"/>
              <a:cs typeface="Calibri"/>
              <a:sym typeface="Calibri"/>
            </a:endParaRPr>
          </a:p>
          <a:p>
            <a:pPr marL="0" lvl="0" indent="0" algn="ctr" rtl="0">
              <a:lnSpc>
                <a:spcPct val="70000"/>
              </a:lnSpc>
              <a:spcBef>
                <a:spcPts val="0"/>
              </a:spcBef>
              <a:spcAft>
                <a:spcPts val="0"/>
              </a:spcAft>
              <a:buClr>
                <a:schemeClr val="accent1"/>
              </a:buClr>
              <a:buSzPts val="390"/>
              <a:buFont typeface="Arial"/>
              <a:buNone/>
            </a:pPr>
            <a:endParaRPr sz="2552">
              <a:solidFill>
                <a:srgbClr val="000000"/>
              </a:solidFill>
              <a:latin typeface="Calibri"/>
              <a:ea typeface="Calibri"/>
              <a:cs typeface="Calibri"/>
              <a:sym typeface="Calibri"/>
            </a:endParaRPr>
          </a:p>
          <a:p>
            <a:pPr marL="0" lvl="0" indent="0" algn="ctr" rtl="0">
              <a:lnSpc>
                <a:spcPct val="70000"/>
              </a:lnSpc>
              <a:spcBef>
                <a:spcPts val="0"/>
              </a:spcBef>
              <a:spcAft>
                <a:spcPts val="0"/>
              </a:spcAft>
              <a:buClr>
                <a:schemeClr val="accent1"/>
              </a:buClr>
              <a:buSzPts val="390"/>
              <a:buFont typeface="Arial"/>
              <a:buNone/>
            </a:pPr>
            <a:endParaRPr sz="2752">
              <a:solidFill>
                <a:srgbClr val="000000"/>
              </a:solidFill>
              <a:latin typeface="Calibri"/>
              <a:ea typeface="Calibri"/>
              <a:cs typeface="Calibri"/>
              <a:sym typeface="Calibri"/>
            </a:endParaRPr>
          </a:p>
          <a:p>
            <a:pPr marL="0" lvl="0" indent="0" algn="ctr" rtl="0">
              <a:lnSpc>
                <a:spcPct val="70000"/>
              </a:lnSpc>
              <a:spcBef>
                <a:spcPts val="0"/>
              </a:spcBef>
              <a:spcAft>
                <a:spcPts val="0"/>
              </a:spcAft>
              <a:buClr>
                <a:srgbClr val="FF0000"/>
              </a:buClr>
              <a:buSzPts val="780"/>
              <a:buFont typeface="Arial"/>
              <a:buNone/>
            </a:pPr>
            <a:r>
              <a:rPr lang="en-US" sz="2752">
                <a:latin typeface="Calibri"/>
                <a:ea typeface="Calibri"/>
                <a:cs typeface="Calibri"/>
                <a:sym typeface="Calibri"/>
              </a:rPr>
              <a:t>Assessment Office</a:t>
            </a:r>
            <a:endParaRPr sz="2752">
              <a:latin typeface="Calibri"/>
              <a:ea typeface="Calibri"/>
              <a:cs typeface="Calibri"/>
              <a:sym typeface="Calibri"/>
            </a:endParaRPr>
          </a:p>
          <a:p>
            <a:pPr marL="0" lvl="0" indent="0" algn="ctr" rtl="0">
              <a:lnSpc>
                <a:spcPct val="70000"/>
              </a:lnSpc>
              <a:spcBef>
                <a:spcPts val="0"/>
              </a:spcBef>
              <a:spcAft>
                <a:spcPts val="0"/>
              </a:spcAft>
              <a:buClr>
                <a:srgbClr val="000000"/>
              </a:buClr>
              <a:buSzPts val="390"/>
              <a:buFont typeface="Arial"/>
              <a:buNone/>
            </a:pPr>
            <a:r>
              <a:rPr lang="en-US" sz="2552" u="sng">
                <a:solidFill>
                  <a:schemeClr val="hlink"/>
                </a:solidFill>
                <a:latin typeface="Calibri"/>
                <a:ea typeface="Calibri"/>
                <a:cs typeface="Calibri"/>
                <a:sym typeface="Calibri"/>
                <a:hlinkClick r:id="rId6"/>
              </a:rPr>
              <a:t>Student_Assessment@doe.virginia.gov</a:t>
            </a:r>
            <a:endParaRPr sz="1220">
              <a:latin typeface="Calibri"/>
              <a:ea typeface="Calibri"/>
              <a:cs typeface="Calibri"/>
              <a:sym typeface="Calibri"/>
            </a:endParaRPr>
          </a:p>
        </p:txBody>
      </p:sp>
      <p:pic>
        <p:nvPicPr>
          <p:cNvPr id="1047" name="Google Shape;1047;g14b1b0e04ab_0_170" descr="VDOE logo"/>
          <p:cNvPicPr preferRelativeResize="0"/>
          <p:nvPr/>
        </p:nvPicPr>
        <p:blipFill rotWithShape="1">
          <a:blip r:embed="rId7">
            <a:alphaModFix/>
          </a:blip>
          <a:srcRect/>
          <a:stretch/>
        </p:blipFill>
        <p:spPr>
          <a:xfrm>
            <a:off x="5886575" y="1126525"/>
            <a:ext cx="5957627" cy="4604951"/>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160390edf9c_9_150"/>
          <p:cNvSpPr txBox="1">
            <a:spLocks noGrp="1"/>
          </p:cNvSpPr>
          <p:nvPr>
            <p:ph type="title"/>
          </p:nvPr>
        </p:nvSpPr>
        <p:spPr>
          <a:xfrm>
            <a:off x="501850" y="114299"/>
            <a:ext cx="10515600" cy="1326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References</a:t>
            </a:r>
            <a:endParaRPr/>
          </a:p>
        </p:txBody>
      </p:sp>
      <p:sp>
        <p:nvSpPr>
          <p:cNvPr id="1054" name="Google Shape;1054;g160390edf9c_9_150"/>
          <p:cNvSpPr txBox="1">
            <a:spLocks noGrp="1"/>
          </p:cNvSpPr>
          <p:nvPr>
            <p:ph type="body" idx="1"/>
          </p:nvPr>
        </p:nvSpPr>
        <p:spPr>
          <a:xfrm>
            <a:off x="202904" y="440784"/>
            <a:ext cx="11660400" cy="5437800"/>
          </a:xfrm>
          <a:prstGeom prst="rect">
            <a:avLst/>
          </a:prstGeom>
        </p:spPr>
        <p:txBody>
          <a:bodyPr spcFirstLastPara="1" wrap="square" lIns="91425" tIns="45700" rIns="91425" bIns="45700" anchor="t" anchorCtr="0">
            <a:normAutofit fontScale="40000" lnSpcReduction="20000"/>
          </a:bodyPr>
          <a:lstStyle/>
          <a:p>
            <a:pPr marL="0" lvl="0" indent="0" algn="l" rtl="0">
              <a:lnSpc>
                <a:spcPct val="115000"/>
              </a:lnSpc>
              <a:spcBef>
                <a:spcPts val="1200"/>
              </a:spcBef>
              <a:spcAft>
                <a:spcPts val="0"/>
              </a:spcAft>
              <a:buNone/>
            </a:pPr>
            <a:endParaRPr sz="3256" b="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US" sz="3750" b="0">
                <a:solidFill>
                  <a:srgbClr val="000000"/>
                </a:solidFill>
                <a:latin typeface="Arial"/>
                <a:ea typeface="Arial"/>
                <a:cs typeface="Arial"/>
                <a:sym typeface="Arial"/>
              </a:rPr>
              <a:t>Meyers, A. (2021). To catch students up, don’t remediate. accelerate. </a:t>
            </a:r>
            <a:r>
              <a:rPr lang="en-US" sz="3750" b="0" i="1">
                <a:solidFill>
                  <a:srgbClr val="000000"/>
                </a:solidFill>
                <a:latin typeface="Arial"/>
                <a:ea typeface="Arial"/>
                <a:cs typeface="Arial"/>
                <a:sym typeface="Arial"/>
              </a:rPr>
              <a:t>Johns Hopkins University Magazine</a:t>
            </a:r>
            <a:r>
              <a:rPr lang="en-US" sz="3750" b="0">
                <a:solidFill>
                  <a:srgbClr val="000000"/>
                </a:solidFill>
                <a:latin typeface="Arial"/>
                <a:ea typeface="Arial"/>
                <a:cs typeface="Arial"/>
                <a:sym typeface="Arial"/>
              </a:rPr>
              <a:t>. Retrieved August 28, 2021, from </a:t>
            </a:r>
            <a:r>
              <a:rPr lang="en-US" sz="3750" b="0" u="sng">
                <a:solidFill>
                  <a:schemeClr val="hlink"/>
                </a:solidFill>
                <a:latin typeface="Arial"/>
                <a:ea typeface="Arial"/>
                <a:cs typeface="Arial"/>
                <a:sym typeface="Arial"/>
                <a:hlinkClick r:id="rId3"/>
              </a:rPr>
              <a:t>https://hub.jhu.edu/2021/05/06/accelerate-learning-to-bridge-covid-19-education-gaps/</a:t>
            </a:r>
            <a:r>
              <a:rPr lang="en-US" sz="3750" b="0">
                <a:solidFill>
                  <a:srgbClr val="000000"/>
                </a:solidFill>
                <a:latin typeface="Arial"/>
                <a:ea typeface="Arial"/>
                <a:cs typeface="Arial"/>
                <a:sym typeface="Arial"/>
              </a:rPr>
              <a:t>. </a:t>
            </a:r>
            <a:endParaRPr sz="3750" b="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US" sz="3750" b="0">
                <a:solidFill>
                  <a:srgbClr val="000000"/>
                </a:solidFill>
                <a:latin typeface="Arial"/>
                <a:ea typeface="Arial"/>
                <a:cs typeface="Arial"/>
                <a:sym typeface="Arial"/>
              </a:rPr>
              <a:t>Rosenshine, B. (2012). Principles of instruction: Research-based strategies that all teachers should know. American Educator, 36(1), 12-39. Retrieved from </a:t>
            </a:r>
            <a:r>
              <a:rPr lang="en-US" sz="3750" b="0" u="sng">
                <a:solidFill>
                  <a:schemeClr val="hlink"/>
                </a:solidFill>
                <a:latin typeface="Arial"/>
                <a:ea typeface="Arial"/>
                <a:cs typeface="Arial"/>
                <a:sym typeface="Arial"/>
                <a:hlinkClick r:id="rId4"/>
              </a:rPr>
              <a:t>https://www.aft.org/sites/default/files/ periodicals/Rosenshine.pdf </a:t>
            </a:r>
            <a:endParaRPr sz="3750" b="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US" sz="3750" b="0">
                <a:solidFill>
                  <a:srgbClr val="000000"/>
                </a:solidFill>
                <a:latin typeface="Arial"/>
                <a:ea typeface="Arial"/>
                <a:cs typeface="Arial"/>
                <a:sym typeface="Arial"/>
              </a:rPr>
              <a:t>Shanahan, T., Callison, K., Carriere, C., Duke, N. K., Pearson, P. D., Schatschneider, C., &amp; Torgesen, J. (2010). Improving reading comprehension in Kindergarten through 3rd grade. Washington, DC: National Center for Education Evaluation and Regional Assistance, Institute of Education Sciences, U.S. Department of Education. Retrieved from </a:t>
            </a:r>
            <a:r>
              <a:rPr lang="en-US" sz="3750" b="0" u="sng">
                <a:solidFill>
                  <a:schemeClr val="hlink"/>
                </a:solidFill>
                <a:latin typeface="Arial"/>
                <a:ea typeface="Arial"/>
                <a:cs typeface="Arial"/>
                <a:sym typeface="Arial"/>
                <a:hlinkClick r:id="rId5"/>
              </a:rPr>
              <a:t>https://ies.ed.gov/ncee/wwc/Docs/PracticeGuide/ readingcomp_pg_092810.pdf</a:t>
            </a:r>
            <a:endParaRPr sz="3750" b="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en-US" sz="3750" b="0">
                <a:solidFill>
                  <a:srgbClr val="000000"/>
                </a:solidFill>
                <a:latin typeface="Arial"/>
                <a:ea typeface="Arial"/>
                <a:cs typeface="Arial"/>
                <a:sym typeface="Arial"/>
              </a:rPr>
              <a:t>Foundational Skills to Support Reading for Understanding (2019) </a:t>
            </a:r>
            <a:r>
              <a:rPr lang="en-US" sz="3750" b="0" i="1">
                <a:solidFill>
                  <a:srgbClr val="000000"/>
                </a:solidFill>
                <a:latin typeface="Arial"/>
                <a:ea typeface="Arial"/>
                <a:cs typeface="Arial"/>
                <a:sym typeface="Arial"/>
              </a:rPr>
              <a:t>Institute of Education Sciences</a:t>
            </a:r>
            <a:r>
              <a:rPr lang="en-US" sz="3750" b="0">
                <a:solidFill>
                  <a:srgbClr val="000000"/>
                </a:solidFill>
                <a:latin typeface="Arial"/>
                <a:ea typeface="Arial"/>
                <a:cs typeface="Arial"/>
                <a:sym typeface="Arial"/>
              </a:rPr>
              <a:t> Retrieved from https://ies.ed.gov/ncee/wwc/Docs/PracticeGuide/wwc_foundationalreading_040717.pdf</a:t>
            </a:r>
            <a:endParaRPr sz="3750" b="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3750" b="0">
              <a:solidFill>
                <a:srgbClr val="000000"/>
              </a:solidFill>
              <a:latin typeface="Arial"/>
              <a:ea typeface="Arial"/>
              <a:cs typeface="Arial"/>
              <a:sym typeface="Arial"/>
            </a:endParaRPr>
          </a:p>
          <a:p>
            <a:pPr marL="0" lvl="0" indent="0" algn="l" rtl="0">
              <a:lnSpc>
                <a:spcPct val="115000"/>
              </a:lnSpc>
              <a:spcBef>
                <a:spcPts val="800"/>
              </a:spcBef>
              <a:spcAft>
                <a:spcPts val="0"/>
              </a:spcAft>
              <a:buNone/>
            </a:pPr>
            <a:r>
              <a:rPr lang="en-US" sz="3750" b="0">
                <a:solidFill>
                  <a:srgbClr val="000000"/>
                </a:solidFill>
                <a:latin typeface="Arial"/>
                <a:ea typeface="Arial"/>
                <a:cs typeface="Arial"/>
                <a:sym typeface="Arial"/>
              </a:rPr>
              <a:t>Council of Chief State School Officers (2021). A Nation of Readers: How State Chiefs Can Help Every Child Learn To Read. Retrieved from: </a:t>
            </a:r>
            <a:r>
              <a:rPr lang="en-US" sz="3750" b="0" u="sng">
                <a:solidFill>
                  <a:srgbClr val="0000FF"/>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https://753a0706.flowpaper.com/CCSSOReadingResource/#page=1</a:t>
            </a:r>
            <a:endParaRPr sz="3750" b="0">
              <a:solidFill>
                <a:srgbClr val="000000"/>
              </a:solidFill>
              <a:latin typeface="Arial"/>
              <a:ea typeface="Arial"/>
              <a:cs typeface="Arial"/>
              <a:sym typeface="Arial"/>
            </a:endParaRPr>
          </a:p>
          <a:p>
            <a:pPr marL="0" lvl="0" indent="0" algn="l" rtl="0">
              <a:lnSpc>
                <a:spcPct val="115000"/>
              </a:lnSpc>
              <a:spcBef>
                <a:spcPts val="800"/>
              </a:spcBef>
              <a:spcAft>
                <a:spcPts val="0"/>
              </a:spcAft>
              <a:buNone/>
            </a:pPr>
            <a:r>
              <a:rPr lang="en-US" sz="3750" b="0">
                <a:solidFill>
                  <a:srgbClr val="000000"/>
                </a:solidFill>
                <a:latin typeface="Arial"/>
                <a:ea typeface="Arial"/>
                <a:cs typeface="Arial"/>
                <a:sym typeface="Arial"/>
              </a:rPr>
              <a:t>The New Teacher Project. (2022, August 9). Unlocking acceleration: how below grade-level work Is holding students back in literacy. Retrieved September 2, 2022, from https://tntp.org/assets/documents/Unlocking_Acceleration_8.16.22.pdf T</a:t>
            </a:r>
            <a:endParaRPr sz="3750" b="0">
              <a:solidFill>
                <a:srgbClr val="000000"/>
              </a:solidFill>
              <a:latin typeface="Arial"/>
              <a:ea typeface="Arial"/>
              <a:cs typeface="Arial"/>
              <a:sym typeface="Arial"/>
            </a:endParaRPr>
          </a:p>
          <a:p>
            <a:pPr marL="0" lvl="0" indent="0" algn="l" rtl="0">
              <a:lnSpc>
                <a:spcPct val="115000"/>
              </a:lnSpc>
              <a:spcBef>
                <a:spcPts val="1200"/>
              </a:spcBef>
              <a:spcAft>
                <a:spcPts val="0"/>
              </a:spcAft>
              <a:buNone/>
            </a:pPr>
            <a:endParaRPr sz="1400" b="0">
              <a:solidFill>
                <a:srgbClr val="000000"/>
              </a:solidFill>
              <a:latin typeface="Arial"/>
              <a:ea typeface="Arial"/>
              <a:cs typeface="Arial"/>
              <a:sym typeface="Arial"/>
            </a:endParaRPr>
          </a:p>
          <a:p>
            <a:pPr marL="0" lvl="0" indent="0" algn="l" rtl="0">
              <a:lnSpc>
                <a:spcPct val="115000"/>
              </a:lnSpc>
              <a:spcBef>
                <a:spcPts val="2100"/>
              </a:spcBef>
              <a:spcAft>
                <a:spcPts val="0"/>
              </a:spcAft>
              <a:buClr>
                <a:schemeClr val="dk1"/>
              </a:buClr>
              <a:buSzPct val="53571"/>
              <a:buFont typeface="Arial"/>
              <a:buNone/>
            </a:pPr>
            <a:endParaRPr/>
          </a:p>
          <a:p>
            <a:pPr marL="0" lvl="0" indent="0" algn="l" rtl="0">
              <a:lnSpc>
                <a:spcPct val="115000"/>
              </a:lnSpc>
              <a:spcBef>
                <a:spcPts val="2100"/>
              </a:spcBef>
              <a:spcAft>
                <a:spcPts val="0"/>
              </a:spcAft>
              <a:buNone/>
            </a:pPr>
            <a:endParaRPr sz="1400" b="0">
              <a:solidFill>
                <a:srgbClr val="000000"/>
              </a:solidFill>
              <a:latin typeface="Arial"/>
              <a:ea typeface="Arial"/>
              <a:cs typeface="Arial"/>
              <a:sym typeface="Arial"/>
            </a:endParaRPr>
          </a:p>
          <a:p>
            <a:pPr marL="0" lvl="0" indent="0" algn="l" rtl="0">
              <a:spcBef>
                <a:spcPts val="1200"/>
              </a:spcBef>
              <a:spcAft>
                <a:spcPts val="0"/>
              </a:spcAft>
              <a:buNone/>
            </a:pPr>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22"/>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b="1"/>
              <a:t>Disclaimer</a:t>
            </a:r>
            <a:endParaRPr/>
          </a:p>
        </p:txBody>
      </p:sp>
      <p:sp>
        <p:nvSpPr>
          <p:cNvPr id="1060" name="Google Shape;106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4000"/>
              <a:buChar char="•"/>
            </a:pPr>
            <a:r>
              <a:rPr lang="en-US" sz="4000"/>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graphicFrame>
        <p:nvGraphicFramePr>
          <p:cNvPr id="516" name="Google Shape;516;g1544da26951_0_0" descr="Screenshot of Reading Performance by grade level:"/>
          <p:cNvGraphicFramePr/>
          <p:nvPr>
            <p:extLst>
              <p:ext uri="{D42A27DB-BD31-4B8C-83A1-F6EECF244321}">
                <p14:modId xmlns:p14="http://schemas.microsoft.com/office/powerpoint/2010/main" val="243202278"/>
              </p:ext>
            </p:extLst>
          </p:nvPr>
        </p:nvGraphicFramePr>
        <p:xfrm>
          <a:off x="1950251" y="1363035"/>
          <a:ext cx="7239000" cy="4707340"/>
        </p:xfrm>
        <a:graphic>
          <a:graphicData uri="http://schemas.openxmlformats.org/drawingml/2006/table">
            <a:tbl>
              <a:tblPr firstRow="1">
                <a:noFill/>
                <a:tableStyleId>{BC6B378E-B9AE-4933-97B5-89D5FE96FC56}</a:tableStyleId>
              </a:tblPr>
              <a:tblGrid>
                <a:gridCol w="1628691">
                  <a:extLst>
                    <a:ext uri="{9D8B030D-6E8A-4147-A177-3AD203B41FA5}">
                      <a16:colId xmlns:a16="http://schemas.microsoft.com/office/drawing/2014/main" val="20000"/>
                    </a:ext>
                  </a:extLst>
                </a:gridCol>
                <a:gridCol w="1524001">
                  <a:extLst>
                    <a:ext uri="{9D8B030D-6E8A-4147-A177-3AD203B41FA5}">
                      <a16:colId xmlns:a16="http://schemas.microsoft.com/office/drawing/2014/main" val="20001"/>
                    </a:ext>
                  </a:extLst>
                </a:gridCol>
                <a:gridCol w="1190708">
                  <a:extLst>
                    <a:ext uri="{9D8B030D-6E8A-4147-A177-3AD203B41FA5}">
                      <a16:colId xmlns:a16="http://schemas.microsoft.com/office/drawing/2014/main" val="20002"/>
                    </a:ext>
                  </a:extLst>
                </a:gridCol>
                <a:gridCol w="1365678">
                  <a:extLst>
                    <a:ext uri="{9D8B030D-6E8A-4147-A177-3AD203B41FA5}">
                      <a16:colId xmlns:a16="http://schemas.microsoft.com/office/drawing/2014/main" val="20003"/>
                    </a:ext>
                  </a:extLst>
                </a:gridCol>
                <a:gridCol w="1529922">
                  <a:extLst>
                    <a:ext uri="{9D8B030D-6E8A-4147-A177-3AD203B41FA5}">
                      <a16:colId xmlns:a16="http://schemas.microsoft.com/office/drawing/2014/main" val="20004"/>
                    </a:ext>
                  </a:extLst>
                </a:gridCol>
              </a:tblGrid>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Level</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2018-2019</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2019-2020</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2020-2021*</a:t>
                      </a:r>
                      <a:r>
                        <a:rPr lang="en-US"/>
                        <a: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2021-2022</a:t>
                      </a:r>
                      <a:endParaRPr sz="1400" b="1" u="none" strike="noStrike" cap="none"/>
                    </a:p>
                  </a:txBody>
                  <a:tcPr marL="91425" marR="91425" marT="91425" marB="91425"/>
                </a:tc>
                <a:extLst>
                  <a:ext uri="{0D108BD9-81ED-4DB2-BD59-A6C34878D82A}">
                    <a16:rowId xmlns:a16="http://schemas.microsoft.com/office/drawing/2014/main" val="10000"/>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Three Reading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71%</a:t>
                      </a:r>
                      <a:endParaRPr sz="1800" b="1" u="none" strike="noStrike" cap="none"/>
                    </a:p>
                  </a:txBody>
                  <a:tcPr marL="91425" marR="91425" marT="91425" marB="91425"/>
                </a:tc>
                <a:tc rowSpan="7">
                  <a:txBody>
                    <a:bodyPr/>
                    <a:lstStyle/>
                    <a:p>
                      <a:pPr marL="0" marR="0" lvl="0" indent="0" algn="ctr" rtl="0">
                        <a:lnSpc>
                          <a:spcPct val="100000"/>
                        </a:lnSpc>
                        <a:spcBef>
                          <a:spcPts val="0"/>
                        </a:spcBef>
                        <a:spcAft>
                          <a:spcPts val="0"/>
                        </a:spcAft>
                        <a:buClr>
                          <a:srgbClr val="000000"/>
                        </a:buClr>
                        <a:buSzPts val="1400"/>
                        <a:buFont typeface="Arial"/>
                        <a:buNone/>
                      </a:pPr>
                      <a:r>
                        <a:rPr lang="en-US" sz="3200" b="1" u="none" strike="noStrike" cap="none" dirty="0" smtClean="0"/>
                        <a:t>No Data Available</a:t>
                      </a:r>
                      <a:endParaRPr sz="3200" b="1" u="none" strike="noStrike" cap="none" dirty="0"/>
                    </a:p>
                  </a:txBody>
                  <a:tcPr marL="91425" marR="91425" marT="91425" marB="91425" vert="vert"/>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61%</a:t>
                      </a:r>
                      <a:endParaRPr sz="18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68%</a:t>
                      </a:r>
                      <a:endParaRPr sz="1800" b="1" u="none" strike="noStrike" cap="none"/>
                    </a:p>
                  </a:txBody>
                  <a:tcPr marL="91425" marR="91425" marT="91425" marB="91425"/>
                </a:tc>
                <a:extLst>
                  <a:ext uri="{0D108BD9-81ED-4DB2-BD59-A6C34878D82A}">
                    <a16:rowId xmlns:a16="http://schemas.microsoft.com/office/drawing/2014/main" val="10001"/>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Four Reading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75%</a:t>
                      </a:r>
                      <a:endParaRPr sz="1800" b="1" u="none" strike="noStrike" cap="none"/>
                    </a:p>
                  </a:txBody>
                  <a:tcPr marL="91425" marR="91425" marT="91425" marB="91425"/>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68%</a:t>
                      </a:r>
                      <a:endParaRPr sz="18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72%</a:t>
                      </a:r>
                      <a:endParaRPr sz="1800" b="1" u="none" strike="noStrike" cap="none"/>
                    </a:p>
                  </a:txBody>
                  <a:tcPr marL="91425" marR="91425" marT="91425" marB="91425"/>
                </a:tc>
                <a:extLst>
                  <a:ext uri="{0D108BD9-81ED-4DB2-BD59-A6C34878D82A}">
                    <a16:rowId xmlns:a16="http://schemas.microsoft.com/office/drawing/2014/main" val="10002"/>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Five Reading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78%</a:t>
                      </a:r>
                      <a:endParaRPr sz="1800" b="1" u="none" strike="noStrike" cap="none"/>
                    </a:p>
                  </a:txBody>
                  <a:tcPr marL="91425" marR="91425" marT="91425" marB="91425"/>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dirty="0"/>
                        <a:t>66%</a:t>
                      </a:r>
                      <a:endParaRPr sz="1800" b="1"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72%</a:t>
                      </a:r>
                      <a:endParaRPr sz="1800" b="1" u="none" strike="noStrike" cap="none"/>
                    </a:p>
                  </a:txBody>
                  <a:tcPr marL="91425" marR="91425" marT="91425" marB="91425"/>
                </a:tc>
                <a:extLst>
                  <a:ext uri="{0D108BD9-81ED-4DB2-BD59-A6C34878D82A}">
                    <a16:rowId xmlns:a16="http://schemas.microsoft.com/office/drawing/2014/main" val="10003"/>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Six Reading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77%</a:t>
                      </a:r>
                      <a:endParaRPr sz="1800" b="1" u="none" strike="noStrike" cap="none"/>
                    </a:p>
                  </a:txBody>
                  <a:tcPr marL="91425" marR="91425" marT="91425" marB="91425"/>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dirty="0"/>
                        <a:t>69%</a:t>
                      </a:r>
                      <a:endParaRPr sz="1800" b="1"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70%</a:t>
                      </a:r>
                      <a:endParaRPr sz="1800" b="1" u="none" strike="noStrike" cap="none"/>
                    </a:p>
                  </a:txBody>
                  <a:tcPr marL="91425" marR="91425" marT="91425" marB="91425"/>
                </a:tc>
                <a:extLst>
                  <a:ext uri="{0D108BD9-81ED-4DB2-BD59-A6C34878D82A}">
                    <a16:rowId xmlns:a16="http://schemas.microsoft.com/office/drawing/2014/main" val="10004"/>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Seven Reading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79%</a:t>
                      </a:r>
                      <a:endParaRPr sz="1800" b="1" u="none" strike="noStrike" cap="none"/>
                    </a:p>
                  </a:txBody>
                  <a:tcPr marL="91425" marR="91425" marT="91425" marB="91425"/>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71%</a:t>
                      </a:r>
                      <a:endParaRPr sz="18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72%</a:t>
                      </a:r>
                      <a:endParaRPr sz="1800" b="1" u="none" strike="noStrike" cap="none"/>
                    </a:p>
                  </a:txBody>
                  <a:tcPr marL="91425" marR="91425" marT="91425" marB="91425"/>
                </a:tc>
                <a:extLst>
                  <a:ext uri="{0D108BD9-81ED-4DB2-BD59-A6C34878D82A}">
                    <a16:rowId xmlns:a16="http://schemas.microsoft.com/office/drawing/2014/main" val="10005"/>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Eight Reading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76%</a:t>
                      </a:r>
                      <a:endParaRPr sz="1800" b="1" u="none" strike="noStrike" cap="none"/>
                    </a:p>
                  </a:txBody>
                  <a:tcPr marL="91425" marR="91425" marT="91425" marB="91425"/>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69%</a:t>
                      </a:r>
                      <a:endParaRPr sz="18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72%</a:t>
                      </a:r>
                      <a:endParaRPr sz="1800" b="1" u="none" strike="noStrike" cap="none"/>
                    </a:p>
                  </a:txBody>
                  <a:tcPr marL="91425" marR="91425" marT="91425" marB="91425"/>
                </a:tc>
                <a:extLst>
                  <a:ext uri="{0D108BD9-81ED-4DB2-BD59-A6C34878D82A}">
                    <a16:rowId xmlns:a16="http://schemas.microsoft.com/office/drawing/2014/main" val="10006"/>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End of Course Reading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86%</a:t>
                      </a:r>
                      <a:endParaRPr sz="1800" b="1" u="none" strike="noStrike" cap="none"/>
                    </a:p>
                  </a:txBody>
                  <a:tcPr marL="91425" marR="91425" marT="91425" marB="91425"/>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81%</a:t>
                      </a:r>
                      <a:endParaRPr sz="18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dirty="0"/>
                        <a:t>85%</a:t>
                      </a:r>
                      <a:endParaRPr sz="1800" b="1" u="none" strike="noStrike" cap="none" dirty="0"/>
                    </a:p>
                  </a:txBody>
                  <a:tcPr marL="91425" marR="91425" marT="91425" marB="91425"/>
                </a:tc>
                <a:extLst>
                  <a:ext uri="{0D108BD9-81ED-4DB2-BD59-A6C34878D82A}">
                    <a16:rowId xmlns:a16="http://schemas.microsoft.com/office/drawing/2014/main" val="10007"/>
                  </a:ext>
                </a:extLst>
              </a:tr>
            </a:tbl>
          </a:graphicData>
        </a:graphic>
      </p:graphicFrame>
      <p:sp>
        <p:nvSpPr>
          <p:cNvPr id="517" name="Google Shape;517;g1544da26951_0_0"/>
          <p:cNvSpPr txBox="1">
            <a:spLocks noGrp="1"/>
          </p:cNvSpPr>
          <p:nvPr>
            <p:ph type="title"/>
          </p:nvPr>
        </p:nvSpPr>
        <p:spPr>
          <a:xfrm>
            <a:off x="409575" y="2885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English Reading Performance</a:t>
            </a:r>
            <a:endParaRPr/>
          </a:p>
        </p:txBody>
      </p:sp>
      <p:sp>
        <p:nvSpPr>
          <p:cNvPr id="518" name="Google Shape;518;g1544da26951_0_0"/>
          <p:cNvSpPr txBox="1"/>
          <p:nvPr/>
        </p:nvSpPr>
        <p:spPr>
          <a:xfrm>
            <a:off x="551800" y="6070375"/>
            <a:ext cx="11255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imes New Roman"/>
                <a:ea typeface="Times New Roman"/>
                <a:cs typeface="Times New Roman"/>
                <a:sym typeface="Times New Roman"/>
              </a:rPr>
              <a:t>*Pass rates reflect disruptions to instruction caused by the pandemic, decreased participation in state assessment programs, pandemic-related declines in enrollment, fewer retakes, and more flexible “opt-out” provisions for parents concerned about community spread of COVID-19. </a:t>
            </a: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+ 2017 English Standards of Learning assessed for the first time.</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aphicFrame>
        <p:nvGraphicFramePr>
          <p:cNvPr id="524" name="Google Shape;524;g1544da26951_0_8" descr="Screenshot of writing performance"/>
          <p:cNvGraphicFramePr/>
          <p:nvPr>
            <p:extLst>
              <p:ext uri="{D42A27DB-BD31-4B8C-83A1-F6EECF244321}">
                <p14:modId xmlns:p14="http://schemas.microsoft.com/office/powerpoint/2010/main" val="4221905997"/>
              </p:ext>
            </p:extLst>
          </p:nvPr>
        </p:nvGraphicFramePr>
        <p:xfrm>
          <a:off x="1518900" y="2182530"/>
          <a:ext cx="7239000" cy="1659490"/>
        </p:xfrm>
        <a:graphic>
          <a:graphicData uri="http://schemas.openxmlformats.org/drawingml/2006/table">
            <a:tbl>
              <a:tblPr firstRow="1">
                <a:noFill/>
                <a:tableStyleId>{BC6B378E-B9AE-4933-97B5-89D5FE96FC56}</a:tableStyleId>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Level</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2018-2019</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2019-2020</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2020-2021</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2021-2022</a:t>
                      </a:r>
                      <a:endParaRPr sz="1400" b="1" u="none" strike="noStrike" cap="none"/>
                    </a:p>
                  </a:txBody>
                  <a:tcPr marL="91425" marR="91425" marT="91425" marB="91425"/>
                </a:tc>
                <a:extLst>
                  <a:ext uri="{0D108BD9-81ED-4DB2-BD59-A6C34878D82A}">
                    <a16:rowId xmlns:a16="http://schemas.microsoft.com/office/drawing/2014/main" val="10000"/>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Grade 8 Writing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70%</a:t>
                      </a:r>
                      <a:endParaRPr sz="1800" b="1" u="none" strike="noStrike" cap="none"/>
                    </a:p>
                  </a:txBody>
                  <a:tcPr marL="91425" marR="91425" marT="91425" marB="91425"/>
                </a:tc>
                <a:tc rowSpan="2" gridSpan="2">
                  <a:txBody>
                    <a:bodyPr/>
                    <a:lstStyle/>
                    <a:p>
                      <a:pPr marL="0" marR="0" lvl="0" indent="0" algn="ctr" rtl="0">
                        <a:lnSpc>
                          <a:spcPct val="100000"/>
                        </a:lnSpc>
                        <a:spcBef>
                          <a:spcPts val="0"/>
                        </a:spcBef>
                        <a:spcAft>
                          <a:spcPts val="0"/>
                        </a:spcAft>
                        <a:buClr>
                          <a:srgbClr val="000000"/>
                        </a:buClr>
                        <a:buSzPts val="1400"/>
                        <a:buFont typeface="Arial"/>
                        <a:buNone/>
                      </a:pPr>
                      <a:r>
                        <a:rPr lang="en-US" sz="2000" b="1" u="none" strike="noStrike" cap="none"/>
                        <a:t>No data available</a:t>
                      </a:r>
                      <a:endParaRPr sz="2000" b="1"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rowSpan="2"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57%</a:t>
                      </a:r>
                      <a:endParaRPr sz="1800" b="1" u="none" strike="noStrike" cap="none"/>
                    </a:p>
                  </a:txBody>
                  <a:tcPr marL="91425" marR="91425" marT="91425" marB="91425"/>
                </a:tc>
                <a:extLst>
                  <a:ext uri="{0D108BD9-81ED-4DB2-BD59-A6C34878D82A}">
                    <a16:rowId xmlns:a16="http://schemas.microsoft.com/office/drawing/2014/main" val="10001"/>
                  </a:ext>
                </a:extLst>
              </a:tr>
              <a:tr h="440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End of Course Writing</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t>81%</a:t>
                      </a:r>
                      <a:endParaRPr sz="1800" b="1" u="none" strike="noStrike" cap="none"/>
                    </a:p>
                  </a:txBody>
                  <a:tcPr marL="91425" marR="91425" marT="91425" marB="91425"/>
                </a:tc>
                <a:tc gridSpan="2" vMerge="1">
                  <a:txBody>
                    <a:bodyPr/>
                    <a:lstStyle/>
                    <a:p>
                      <a:endParaRPr lang="en-US"/>
                    </a:p>
                  </a:txBody>
                  <a:tcPr/>
                </a:tc>
                <a:tc hMerge="1"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dirty="0"/>
                        <a:t>74%</a:t>
                      </a:r>
                      <a:endParaRPr sz="1800" b="1" u="none" strike="noStrike" cap="none" dirty="0"/>
                    </a:p>
                  </a:txBody>
                  <a:tcPr marL="91425" marR="91425" marT="91425" marB="91425"/>
                </a:tc>
                <a:extLst>
                  <a:ext uri="{0D108BD9-81ED-4DB2-BD59-A6C34878D82A}">
                    <a16:rowId xmlns:a16="http://schemas.microsoft.com/office/drawing/2014/main" val="10002"/>
                  </a:ext>
                </a:extLst>
              </a:tr>
            </a:tbl>
          </a:graphicData>
        </a:graphic>
      </p:graphicFrame>
      <p:sp>
        <p:nvSpPr>
          <p:cNvPr id="525" name="Google Shape;525;g1544da26951_0_8"/>
          <p:cNvSpPr txBox="1">
            <a:spLocks noGrp="1"/>
          </p:cNvSpPr>
          <p:nvPr>
            <p:ph type="title" idx="4294967295"/>
          </p:nvPr>
        </p:nvSpPr>
        <p:spPr>
          <a:xfrm>
            <a:off x="455500" y="3498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English Writing Performance</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153667b6a26_0_3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5000"/>
              <a:buNone/>
            </a:pPr>
            <a:r>
              <a:rPr lang="en-US"/>
              <a:t>The Virginia Literacy Act</a:t>
            </a:r>
            <a:endParaRPr/>
          </a:p>
        </p:txBody>
      </p:sp>
      <p:sp>
        <p:nvSpPr>
          <p:cNvPr id="532" name="Google Shape;532;g153667b6a26_0_3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BOE">
      <a:dk1>
        <a:srgbClr val="003A70"/>
      </a:dk1>
      <a:lt1>
        <a:srgbClr val="FFFFFF"/>
      </a:lt1>
      <a:dk2>
        <a:srgbClr val="003A70"/>
      </a:dk2>
      <a:lt2>
        <a:srgbClr val="CDCDCD"/>
      </a:lt2>
      <a:accent1>
        <a:srgbClr val="005DB3"/>
      </a:accent1>
      <a:accent2>
        <a:srgbClr val="002446"/>
      </a:accent2>
      <a:accent3>
        <a:srgbClr val="636363"/>
      </a:accent3>
      <a:accent4>
        <a:srgbClr val="C9CAC1"/>
      </a:accent4>
      <a:accent5>
        <a:srgbClr val="77B4FF"/>
      </a:accent5>
      <a:accent6>
        <a:srgbClr val="FDFFFE"/>
      </a:accent6>
      <a:hlink>
        <a:srgbClr val="0077E5"/>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BOE">
      <a:dk1>
        <a:srgbClr val="003A70"/>
      </a:dk1>
      <a:lt1>
        <a:srgbClr val="FFFFFF"/>
      </a:lt1>
      <a:dk2>
        <a:srgbClr val="003A70"/>
      </a:dk2>
      <a:lt2>
        <a:srgbClr val="CDCDCD"/>
      </a:lt2>
      <a:accent1>
        <a:srgbClr val="005DB3"/>
      </a:accent1>
      <a:accent2>
        <a:srgbClr val="002446"/>
      </a:accent2>
      <a:accent3>
        <a:srgbClr val="636363"/>
      </a:accent3>
      <a:accent4>
        <a:srgbClr val="C9CAC1"/>
      </a:accent4>
      <a:accent5>
        <a:srgbClr val="77B4FF"/>
      </a:accent5>
      <a:accent6>
        <a:srgbClr val="FDFFFE"/>
      </a:accent6>
      <a:hlink>
        <a:srgbClr val="0077E5"/>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BOE">
      <a:dk1>
        <a:srgbClr val="003A70"/>
      </a:dk1>
      <a:lt1>
        <a:srgbClr val="FFFFFF"/>
      </a:lt1>
      <a:dk2>
        <a:srgbClr val="003A70"/>
      </a:dk2>
      <a:lt2>
        <a:srgbClr val="CDCDCD"/>
      </a:lt2>
      <a:accent1>
        <a:srgbClr val="005DB3"/>
      </a:accent1>
      <a:accent2>
        <a:srgbClr val="002446"/>
      </a:accent2>
      <a:accent3>
        <a:srgbClr val="636363"/>
      </a:accent3>
      <a:accent4>
        <a:srgbClr val="C9CAC1"/>
      </a:accent4>
      <a:accent5>
        <a:srgbClr val="77B4FF"/>
      </a:accent5>
      <a:accent6>
        <a:srgbClr val="FDFFFE"/>
      </a:accent6>
      <a:hlink>
        <a:srgbClr val="0077E5"/>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5018</Words>
  <Application>Microsoft Office PowerPoint</Application>
  <PresentationFormat>Widescreen</PresentationFormat>
  <Paragraphs>644</Paragraphs>
  <Slides>67</Slides>
  <Notes>67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67</vt:i4>
      </vt:variant>
    </vt:vector>
  </HeadingPairs>
  <TitlesOfParts>
    <vt:vector size="79" baseType="lpstr">
      <vt:lpstr>Josefin Sans</vt:lpstr>
      <vt:lpstr>Calibri</vt:lpstr>
      <vt:lpstr>Georgia</vt:lpstr>
      <vt:lpstr>Arial</vt:lpstr>
      <vt:lpstr>Cardo</vt:lpstr>
      <vt:lpstr>Times New Roman</vt:lpstr>
      <vt:lpstr>Roboto</vt:lpstr>
      <vt:lpstr>Trebuchet MS</vt:lpstr>
      <vt:lpstr>Twentieth Century</vt:lpstr>
      <vt:lpstr>Office Theme</vt:lpstr>
      <vt:lpstr>Office Theme</vt:lpstr>
      <vt:lpstr>Office Theme</vt:lpstr>
      <vt:lpstr>3-5 VDOE Virtual English SOL Institutes</vt:lpstr>
      <vt:lpstr>Agenda</vt:lpstr>
      <vt:lpstr>3-5 Virtual English SOL Institutes</vt:lpstr>
      <vt:lpstr>6-8 Virtual English SOL Institutes</vt:lpstr>
      <vt:lpstr>Assessment Results Over Time</vt:lpstr>
      <vt:lpstr>Virginia Department of Education School Quality Profiles</vt:lpstr>
      <vt:lpstr>English Reading Performance</vt:lpstr>
      <vt:lpstr>English Writing Performance</vt:lpstr>
      <vt:lpstr>The Virginia Literacy Act</vt:lpstr>
      <vt:lpstr>How the VLA Will Improve Literacy</vt:lpstr>
      <vt:lpstr>VLA - Key Components (1 of 2)</vt:lpstr>
      <vt:lpstr>VLA - Key Components (2 of 2)</vt:lpstr>
      <vt:lpstr>Every K-3 Student…</vt:lpstr>
      <vt:lpstr>Every K-3 Teacher…</vt:lpstr>
      <vt:lpstr>Every K-3 Reading Specialist…</vt:lpstr>
      <vt:lpstr>Every School Division…</vt:lpstr>
      <vt:lpstr>Every Family of a K-3 Student…</vt:lpstr>
      <vt:lpstr>Every K-3 Educator Preparation Program …</vt:lpstr>
      <vt:lpstr>Visit the VDOE VLA Webpage </vt:lpstr>
      <vt:lpstr>Working Together to Improve Literacy</vt:lpstr>
      <vt:lpstr>Essential Components of Literacy</vt:lpstr>
      <vt:lpstr>Essential Components of Literacy</vt:lpstr>
      <vt:lpstr>Essential Components of Literacy</vt:lpstr>
      <vt:lpstr>Comprehensive Literacy: Successful English Instruction-Integrates the Strands</vt:lpstr>
      <vt:lpstr>Essential Components of Teaching Reading</vt:lpstr>
      <vt:lpstr>The Five Pillars of Reading in the Standards of Learning </vt:lpstr>
      <vt:lpstr>The Science of Reading</vt:lpstr>
      <vt:lpstr>What is the Science of Reading?</vt:lpstr>
      <vt:lpstr>The Simple View</vt:lpstr>
      <vt:lpstr>Scarborough’s Reading Rope </vt:lpstr>
      <vt:lpstr>Science of Reading and Instructional Practices</vt:lpstr>
      <vt:lpstr>Evidence-Based Literacy Instruction</vt:lpstr>
      <vt:lpstr>What does Evidence-Based Mean?</vt:lpstr>
      <vt:lpstr>Evidence-Based Instruction</vt:lpstr>
      <vt:lpstr>Literacy Research and Evidence-Based Practices For Grades K-3</vt:lpstr>
      <vt:lpstr>What Research Says</vt:lpstr>
      <vt:lpstr>Science-Based Phonics Instruction</vt:lpstr>
      <vt:lpstr>Extending Comprehension Beyond Early Literacy</vt:lpstr>
      <vt:lpstr>Literacy Research and Evidence-Based Practices For Grades 4-5 </vt:lpstr>
      <vt:lpstr>Evidence-Based Practices for Interventions</vt:lpstr>
      <vt:lpstr>Recommendations</vt:lpstr>
      <vt:lpstr>What Does this Look Like in Pre-Adolescent and Adolescent Learners? (1 of 3)</vt:lpstr>
      <vt:lpstr>What Does this Look Like in Pre-Adolescent and Adolescent Learners? (2 of 3)</vt:lpstr>
      <vt:lpstr>What Does this Look Like in Pre-Adolescent and Adolescent Learners? (3 of 3)</vt:lpstr>
      <vt:lpstr>Literacy Research and Evidence-Based Practices and Strategies for Literacy Instruction </vt:lpstr>
      <vt:lpstr>“The solution is not to "teach again" the material that students haven't learned. Instead, look forward to what those students will need to know to succeed the next day or the next week and focusing solely on those skills—a strategy known as acceleration”   David Steiner, Johns Hopkins University, 2021 </vt:lpstr>
      <vt:lpstr>What Research Says</vt:lpstr>
      <vt:lpstr>What Research Says</vt:lpstr>
      <vt:lpstr>What Research Says</vt:lpstr>
      <vt:lpstr>How Do We Get Our Students to Work in Grade-Level Material?</vt:lpstr>
      <vt:lpstr>English Standards of Learning Spiral </vt:lpstr>
      <vt:lpstr>Literacy Skills Stack </vt:lpstr>
      <vt:lpstr>Literacy Strands Work Together in 3-5</vt:lpstr>
      <vt:lpstr>Scaffolding Complex Text</vt:lpstr>
      <vt:lpstr>Evidence-based Practices </vt:lpstr>
      <vt:lpstr>Scaffolds</vt:lpstr>
      <vt:lpstr>Evidence-based Practices in Literacy Instruction</vt:lpstr>
      <vt:lpstr>Evidence-based Practices in Literacy Instruction</vt:lpstr>
      <vt:lpstr>Food for Thought</vt:lpstr>
      <vt:lpstr>Upcoming Opportunities</vt:lpstr>
      <vt:lpstr>November Learning Labs</vt:lpstr>
      <vt:lpstr>Virginia State Literacy Association Conference   Call for Proposals</vt:lpstr>
      <vt:lpstr>Additional VDOE Resources</vt:lpstr>
      <vt:lpstr>VDOE Resources</vt:lpstr>
      <vt:lpstr>Stay Connected!</vt:lpstr>
      <vt:lpstr>References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3-5 VDOE Virtual English SOL Institutes</dc:title>
  <dc:creator>Pyle, Charles (DOE)</dc:creator>
  <cp:lastModifiedBy>VITA Program</cp:lastModifiedBy>
  <cp:revision>6</cp:revision>
  <dcterms:created xsi:type="dcterms:W3CDTF">2020-08-12T18:15:33Z</dcterms:created>
  <dcterms:modified xsi:type="dcterms:W3CDTF">2022-10-11T23:08:27Z</dcterms:modified>
</cp:coreProperties>
</file>