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embeddedFontLst>
    <p:embeddedFont>
      <p:font typeface="Comfortaa" panose="020B0604020202020204" charset="0"/>
      <p:regular r:id="rId42"/>
      <p:bold r:id="rId43"/>
    </p:embeddedFont>
    <p:embeddedFont>
      <p:font typeface="Trebuchet MS" panose="020B060302020202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Georgia" panose="02040502050405020303" pitchFamily="18" charset="0"/>
      <p:regular r:id="rId52"/>
      <p:bold r:id="rId53"/>
      <p:italic r:id="rId54"/>
      <p:boldItalic r:id="rId55"/>
    </p:embeddedFont>
    <p:embeddedFont>
      <p:font typeface="Roboto" panose="020B0604020202020204" charset="0"/>
      <p:regular r:id="rId56"/>
      <p:bold r:id="rId57"/>
      <p:italic r:id="rId58"/>
      <p:boldItalic r:id="rId59"/>
    </p:embeddedFont>
    <p:embeddedFont>
      <p:font typeface="Rockwell" panose="02060603020205020403" pitchFamily="18"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g6FKbSTSbB4HMIask7dUsk2VZp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95" autoAdjust="0"/>
  </p:normalViewPr>
  <p:slideViewPr>
    <p:cSldViewPr snapToGrid="0">
      <p:cViewPr varScale="1">
        <p:scale>
          <a:sx n="49" d="100"/>
          <a:sy n="49" d="100"/>
        </p:scale>
        <p:origin x="128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60d08615c6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160d08615c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60d08615c6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160d08615c6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60d08615c6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160d08615c6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60d08615c6_0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160d08615c6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60d08615c6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160d08615c6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60d08615c6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160d08615c6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60d08615c6_0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60d08615c6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60d08615c6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160d08615c6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60d08615c6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160d08615c6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60d08615c6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160d08615c6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60d08615c6_0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160d08615c6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60d08615c6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160d08615c6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60d08615c6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160d08615c6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60d08615c6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g160d08615c6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60d08615c6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160d08615c6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60d08615c6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160d08615c6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60d08615c6_0_1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160d08615c6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60d08615c6_0_1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160d08615c6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60d08615c6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160d08615c6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60d08615c6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160d08615c6_0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g160d08615c6_0_211: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60d08615c6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160d08615c6_0_2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160d08615c6_0_221: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60d08615c6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g160d08615c6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60d08615c6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160d08615c6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60d08615c6_0_2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g160d08615c6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60d08615c6_0_2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g160d08615c6_0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60d08615c6_0_2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g160d08615c6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60d08615c6_0_2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160d08615c6_0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60d08615c6_0_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g160d08615c6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60d08615c6_0_2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g160d08615c6_0_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60d08615c6_0_2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g160d08615c6_0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60d08615c6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g160d08615c6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60d08615c6_0_3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g160d08615c6_0_3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60d08615c6_0_3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160d08615c6_0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60d08615c6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6" name="Google Shape;176;g160d08615c6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60d08615c6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160d08615c6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60d08615c6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160d08615c6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60d08615c6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160d08615c6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60d08615c6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160d08615c6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60d08615c6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160d08615c6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dk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a:spLocks noGrp="1"/>
          </p:cNvSpPr>
          <p:nvPr>
            <p:ph type="pic" idx="2"/>
          </p:nvPr>
        </p:nvSpPr>
        <p:spPr>
          <a:xfrm>
            <a:off x="5183188" y="987425"/>
            <a:ext cx="6172200" cy="2259209"/>
          </a:xfrm>
          <a:prstGeom prst="rect">
            <a:avLst/>
          </a:prstGeom>
          <a:noFill/>
          <a:ln>
            <a:noFill/>
          </a:ln>
        </p:spPr>
      </p:sp>
      <p:sp>
        <p:nvSpPr>
          <p:cNvPr id="80" name="Google Shape;80;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25"/>
          <p:cNvSpPr>
            <a:spLocks noGrp="1"/>
          </p:cNvSpPr>
          <p:nvPr>
            <p:ph type="pic" idx="3"/>
          </p:nvPr>
        </p:nvSpPr>
        <p:spPr>
          <a:xfrm>
            <a:off x="5183188" y="3451509"/>
            <a:ext cx="2970212" cy="2259209"/>
          </a:xfrm>
          <a:prstGeom prst="rect">
            <a:avLst/>
          </a:prstGeom>
          <a:noFill/>
          <a:ln>
            <a:noFill/>
          </a:ln>
        </p:spPr>
      </p:sp>
      <p:sp>
        <p:nvSpPr>
          <p:cNvPr id="85" name="Google Shape;85;p25"/>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6"/>
        <p:cNvGrpSpPr/>
        <p:nvPr/>
      </p:nvGrpSpPr>
      <p:grpSpPr>
        <a:xfrm>
          <a:off x="0" y="0"/>
          <a:ext cx="0" cy="0"/>
          <a:chOff x="0" y="0"/>
          <a:chExt cx="0" cy="0"/>
        </a:xfrm>
      </p:grpSpPr>
      <p:sp>
        <p:nvSpPr>
          <p:cNvPr id="87" name="Google Shape;87;p26"/>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6"/>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5" name="Google Shape;9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lt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100"/>
        <p:cNvGrpSpPr/>
        <p:nvPr/>
      </p:nvGrpSpPr>
      <p:grpSpPr>
        <a:xfrm>
          <a:off x="0" y="0"/>
          <a:ext cx="0" cy="0"/>
          <a:chOff x="0" y="0"/>
          <a:chExt cx="0" cy="0"/>
        </a:xfrm>
      </p:grpSpPr>
      <p:sp>
        <p:nvSpPr>
          <p:cNvPr id="101" name="Google Shape;101;p27"/>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7"/>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03" name="Google Shape;10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6"/>
        <p:cNvGrpSpPr/>
        <p:nvPr/>
      </p:nvGrpSpPr>
      <p:grpSpPr>
        <a:xfrm>
          <a:off x="0" y="0"/>
          <a:ext cx="0" cy="0"/>
          <a:chOff x="0" y="0"/>
          <a:chExt cx="0" cy="0"/>
        </a:xfrm>
      </p:grpSpPr>
      <p:sp>
        <p:nvSpPr>
          <p:cNvPr id="107" name="Google Shape;10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8"/>
          <p:cNvSpPr txBox="1">
            <a:spLocks noGrp="1"/>
          </p:cNvSpPr>
          <p:nvPr>
            <p:ph type="body" idx="3"/>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3"/>
        <p:cNvGrpSpPr/>
        <p:nvPr/>
      </p:nvGrpSpPr>
      <p:grpSpPr>
        <a:xfrm>
          <a:off x="0" y="0"/>
          <a:ext cx="0" cy="0"/>
          <a:chOff x="0" y="0"/>
          <a:chExt cx="0" cy="0"/>
        </a:xfrm>
      </p:grpSpPr>
      <p:sp>
        <p:nvSpPr>
          <p:cNvPr id="114" name="Google Shape;114;p29"/>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9"/>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29"/>
          <p:cNvSpPr txBox="1">
            <a:spLocks noGrp="1"/>
          </p:cNvSpPr>
          <p:nvPr>
            <p:ph type="body" idx="5"/>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
        <p:cNvGrpSpPr/>
        <p:nvPr/>
      </p:nvGrpSpPr>
      <p:grpSpPr>
        <a:xfrm>
          <a:off x="0" y="0"/>
          <a:ext cx="0" cy="0"/>
          <a:chOff x="0" y="0"/>
          <a:chExt cx="0" cy="0"/>
        </a:xfrm>
      </p:grpSpPr>
      <p:sp>
        <p:nvSpPr>
          <p:cNvPr id="123" name="Google Shape;12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0"/>
          <p:cNvSpPr txBox="1">
            <a:spLocks noGrp="1"/>
          </p:cNvSpPr>
          <p:nvPr>
            <p:ph type="body" idx="1"/>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31"/>
        <p:cNvGrpSpPr/>
        <p:nvPr/>
      </p:nvGrpSpPr>
      <p:grpSpPr>
        <a:xfrm>
          <a:off x="0" y="0"/>
          <a:ext cx="0" cy="0"/>
          <a:chOff x="0" y="0"/>
          <a:chExt cx="0" cy="0"/>
        </a:xfrm>
      </p:grpSpPr>
      <p:sp>
        <p:nvSpPr>
          <p:cNvPr id="132" name="Google Shape;132;g160d08615c6_0_40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g160d08615c6_0_40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 name="Google Shape;134;g160d08615c6_0_4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g160d08615c6_0_403"/>
          <p:cNvSpPr txBox="1">
            <a:spLocks noGrp="1"/>
          </p:cNvSpPr>
          <p:nvPr>
            <p:ph type="ctrTitle"/>
          </p:nvPr>
        </p:nvSpPr>
        <p:spPr>
          <a:xfrm>
            <a:off x="1524000" y="2235199"/>
            <a:ext cx="9144000" cy="2387700"/>
          </a:xfrm>
          <a:prstGeom prst="rect">
            <a:avLst/>
          </a:prstGeom>
          <a:solidFill>
            <a:schemeClr val="lt1">
              <a:alpha val="61960"/>
            </a:schemeClr>
          </a:solidFill>
          <a:ln w="79375" cap="rnd" cmpd="sng">
            <a:solidFill>
              <a:srgbClr val="003B71">
                <a:alpha val="78040"/>
              </a:srgbClr>
            </a:solidFill>
            <a:prstDash val="solid"/>
            <a:round/>
            <a:headEnd type="none" w="sm" len="sm"/>
            <a:tailEnd type="none" w="sm" len="sm"/>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4E95"/>
              </a:buClr>
              <a:buSzPts val="6000"/>
              <a:buFont typeface="Times New Roman"/>
              <a:buNone/>
              <a:defRPr sz="6000">
                <a:solidFill>
                  <a:srgbClr val="004E9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g160d08615c6_0_403"/>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rgbClr val="004E95"/>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rgbClr val="004E95"/>
              </a:buClr>
              <a:buSzPts val="1600"/>
              <a:buNone/>
              <a:defRPr sz="1600"/>
            </a:lvl4pPr>
            <a:lvl5pPr lvl="4" algn="ctr" rtl="0">
              <a:lnSpc>
                <a:spcPct val="90000"/>
              </a:lnSpc>
              <a:spcBef>
                <a:spcPts val="500"/>
              </a:spcBef>
              <a:spcAft>
                <a:spcPts val="0"/>
              </a:spcAft>
              <a:buClr>
                <a:srgbClr val="31313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37"/>
        <p:cNvGrpSpPr/>
        <p:nvPr/>
      </p:nvGrpSpPr>
      <p:grpSpPr>
        <a:xfrm>
          <a:off x="0" y="0"/>
          <a:ext cx="0" cy="0"/>
          <a:chOff x="0" y="0"/>
          <a:chExt cx="0" cy="0"/>
        </a:xfrm>
      </p:grpSpPr>
      <p:sp>
        <p:nvSpPr>
          <p:cNvPr id="138" name="Google Shape;138;g160d08615c6_0_40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3B71"/>
              </a:buClr>
              <a:buSzPts val="4400"/>
              <a:buFont typeface="Times New Roman"/>
              <a:buNone/>
              <a:defRPr b="1" i="0">
                <a:solidFill>
                  <a:srgbClr val="003B71"/>
                </a:solidFill>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g160d08615c6_0_40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chemeClr val="dk1"/>
              </a:buClr>
              <a:buSzPts val="2800"/>
              <a:buChar char="•"/>
              <a:defRPr>
                <a:latin typeface="Times New Roman"/>
                <a:ea typeface="Times New Roman"/>
                <a:cs typeface="Times New Roman"/>
                <a:sym typeface="Times New Roman"/>
              </a:defRPr>
            </a:lvl1pPr>
            <a:lvl2pPr marL="914400" lvl="1" indent="-381000" algn="l" rtl="0">
              <a:lnSpc>
                <a:spcPct val="90000"/>
              </a:lnSpc>
              <a:spcBef>
                <a:spcPts val="500"/>
              </a:spcBef>
              <a:spcAft>
                <a:spcPts val="0"/>
              </a:spcAft>
              <a:buClr>
                <a:srgbClr val="004E95"/>
              </a:buClr>
              <a:buSzPts val="2400"/>
              <a:buChar char="•"/>
              <a:defRPr>
                <a:solidFill>
                  <a:srgbClr val="004E95"/>
                </a:solidFill>
                <a:latin typeface="Times New Roman"/>
                <a:ea typeface="Times New Roman"/>
                <a:cs typeface="Times New Roman"/>
                <a:sym typeface="Times New Roman"/>
              </a:defRPr>
            </a:lvl2pPr>
            <a:lvl3pPr marL="1371600" lvl="2" indent="-355600" algn="l" rtl="0">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3pPr>
            <a:lvl4pPr marL="1828800" lvl="3" indent="-342900" algn="l" rtl="0">
              <a:lnSpc>
                <a:spcPct val="90000"/>
              </a:lnSpc>
              <a:spcBef>
                <a:spcPts val="500"/>
              </a:spcBef>
              <a:spcAft>
                <a:spcPts val="0"/>
              </a:spcAft>
              <a:buClr>
                <a:srgbClr val="003B71"/>
              </a:buClr>
              <a:buSzPts val="1800"/>
              <a:buChar char="•"/>
              <a:defRPr>
                <a:solidFill>
                  <a:srgbClr val="003B71"/>
                </a:solidFill>
                <a:latin typeface="Times New Roman"/>
                <a:ea typeface="Times New Roman"/>
                <a:cs typeface="Times New Roman"/>
                <a:sym typeface="Times New Roman"/>
              </a:defRPr>
            </a:lvl4pPr>
            <a:lvl5pPr marL="2286000" lvl="4" indent="-342900" algn="l" rtl="0">
              <a:lnSpc>
                <a:spcPct val="90000"/>
              </a:lnSpc>
              <a:spcBef>
                <a:spcPts val="500"/>
              </a:spcBef>
              <a:spcAft>
                <a:spcPts val="0"/>
              </a:spcAft>
              <a:buClr>
                <a:srgbClr val="313131"/>
              </a:buClr>
              <a:buSzPts val="1800"/>
              <a:buChar char="•"/>
              <a:defRPr>
                <a:latin typeface="Times New Roman"/>
                <a:ea typeface="Times New Roman"/>
                <a:cs typeface="Times New Roman"/>
                <a:sym typeface="Times New Roman"/>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 name="Google Shape;140;g160d08615c6_0_40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g160d08615c6_0_4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g160d08615c6_0_40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17"/>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body" idx="2"/>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sp>
        <p:nvSpPr>
          <p:cNvPr id="30" name="Google Shape;30;p1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18"/>
          <p:cNvSpPr txBox="1">
            <a:spLocks noGrp="1"/>
          </p:cNvSpPr>
          <p:nvPr>
            <p:ph type="body" idx="2"/>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21"/>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21"/>
          <p:cNvSpPr txBox="1">
            <a:spLocks noGrp="1"/>
          </p:cNvSpPr>
          <p:nvPr>
            <p:ph type="body" idx="3"/>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4"/>
        <p:cNvGrpSpPr/>
        <p:nvPr/>
      </p:nvGrpSpPr>
      <p:grpSpPr>
        <a:xfrm>
          <a:off x="0" y="0"/>
          <a:ext cx="0" cy="0"/>
          <a:chOff x="0" y="0"/>
          <a:chExt cx="0" cy="0"/>
        </a:xfrm>
      </p:grpSpPr>
      <p:sp>
        <p:nvSpPr>
          <p:cNvPr id="55" name="Google Shape;55;p22"/>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22"/>
          <p:cNvSpPr txBox="1">
            <a:spLocks noGrp="1"/>
          </p:cNvSpPr>
          <p:nvPr>
            <p:ph type="body" idx="5"/>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4"/>
          <p:cNvSpPr>
            <a:spLocks noGrp="1"/>
          </p:cNvSpPr>
          <p:nvPr>
            <p:ph type="pic" idx="2"/>
          </p:nvPr>
        </p:nvSpPr>
        <p:spPr>
          <a:xfrm>
            <a:off x="5183188" y="987425"/>
            <a:ext cx="6172200" cy="4873625"/>
          </a:xfrm>
          <a:prstGeom prst="rect">
            <a:avLst/>
          </a:prstGeom>
          <a:noFill/>
          <a:ln>
            <a:noFill/>
          </a:ln>
        </p:spPr>
      </p:sp>
      <p:sp>
        <p:nvSpPr>
          <p:cNvPr id="73" name="Google Shape;73;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FA3"/>
                </a:solidFill>
                <a:latin typeface="Calibri"/>
                <a:ea typeface="Calibri"/>
                <a:cs typeface="Calibri"/>
                <a:sym typeface="Calibri"/>
              </a:defRPr>
            </a:lvl1pPr>
            <a:lvl2pPr marL="0" marR="0" lvl="1" indent="0" algn="r" rtl="0">
              <a:spcBef>
                <a:spcPts val="0"/>
              </a:spcBef>
              <a:buNone/>
              <a:defRPr sz="1200" b="0" i="0" u="none" strike="noStrike" cap="none">
                <a:solidFill>
                  <a:srgbClr val="888FA3"/>
                </a:solidFill>
                <a:latin typeface="Calibri"/>
                <a:ea typeface="Calibri"/>
                <a:cs typeface="Calibri"/>
                <a:sym typeface="Calibri"/>
              </a:defRPr>
            </a:lvl2pPr>
            <a:lvl3pPr marL="0" marR="0" lvl="2" indent="0" algn="r" rtl="0">
              <a:spcBef>
                <a:spcPts val="0"/>
              </a:spcBef>
              <a:buNone/>
              <a:defRPr sz="1200" b="0" i="0" u="none" strike="noStrike" cap="none">
                <a:solidFill>
                  <a:srgbClr val="888FA3"/>
                </a:solidFill>
                <a:latin typeface="Calibri"/>
                <a:ea typeface="Calibri"/>
                <a:cs typeface="Calibri"/>
                <a:sym typeface="Calibri"/>
              </a:defRPr>
            </a:lvl3pPr>
            <a:lvl4pPr marL="0" marR="0" lvl="3" indent="0" algn="r" rtl="0">
              <a:spcBef>
                <a:spcPts val="0"/>
              </a:spcBef>
              <a:buNone/>
              <a:defRPr sz="1200" b="0" i="0" u="none" strike="noStrike" cap="none">
                <a:solidFill>
                  <a:srgbClr val="888FA3"/>
                </a:solidFill>
                <a:latin typeface="Calibri"/>
                <a:ea typeface="Calibri"/>
                <a:cs typeface="Calibri"/>
                <a:sym typeface="Calibri"/>
              </a:defRPr>
            </a:lvl4pPr>
            <a:lvl5pPr marL="0" marR="0" lvl="4" indent="0" algn="r" rtl="0">
              <a:spcBef>
                <a:spcPts val="0"/>
              </a:spcBef>
              <a:buNone/>
              <a:defRPr sz="1200" b="0" i="0" u="none" strike="noStrike" cap="none">
                <a:solidFill>
                  <a:srgbClr val="888FA3"/>
                </a:solidFill>
                <a:latin typeface="Calibri"/>
                <a:ea typeface="Calibri"/>
                <a:cs typeface="Calibri"/>
                <a:sym typeface="Calibri"/>
              </a:defRPr>
            </a:lvl5pPr>
            <a:lvl6pPr marL="0" marR="0" lvl="5" indent="0" algn="r" rtl="0">
              <a:spcBef>
                <a:spcPts val="0"/>
              </a:spcBef>
              <a:buNone/>
              <a:defRPr sz="1200" b="0" i="0" u="none" strike="noStrike" cap="none">
                <a:solidFill>
                  <a:srgbClr val="888FA3"/>
                </a:solidFill>
                <a:latin typeface="Calibri"/>
                <a:ea typeface="Calibri"/>
                <a:cs typeface="Calibri"/>
                <a:sym typeface="Calibri"/>
              </a:defRPr>
            </a:lvl6pPr>
            <a:lvl7pPr marL="0" marR="0" lvl="6" indent="0" algn="r" rtl="0">
              <a:spcBef>
                <a:spcPts val="0"/>
              </a:spcBef>
              <a:buNone/>
              <a:defRPr sz="1200" b="0" i="0" u="none" strike="noStrike" cap="none">
                <a:solidFill>
                  <a:srgbClr val="888FA3"/>
                </a:solidFill>
                <a:latin typeface="Calibri"/>
                <a:ea typeface="Calibri"/>
                <a:cs typeface="Calibri"/>
                <a:sym typeface="Calibri"/>
              </a:defRPr>
            </a:lvl7pPr>
            <a:lvl8pPr marL="0" marR="0" lvl="7" indent="0" algn="r" rtl="0">
              <a:spcBef>
                <a:spcPts val="0"/>
              </a:spcBef>
              <a:buNone/>
              <a:defRPr sz="1200" b="0" i="0" u="none" strike="noStrike" cap="none">
                <a:solidFill>
                  <a:srgbClr val="888FA3"/>
                </a:solidFill>
                <a:latin typeface="Calibri"/>
                <a:ea typeface="Calibri"/>
                <a:cs typeface="Calibri"/>
                <a:sym typeface="Calibri"/>
              </a:defRPr>
            </a:lvl8pPr>
            <a:lvl9pPr marL="0" marR="0" lvl="8" indent="0" algn="r" rtl="0">
              <a:spcBef>
                <a:spcPts val="0"/>
              </a:spcBef>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ditchthattextbook.com/virtual-field-trips/"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rightquestion.org/what-is-the-qft/"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hyperlink" Target="https://docs.google.com/presentation/d/1rNx-Qi8AqOVQZ-riQ0iQTOC8hP_IxGLoDQsS__XTqUs/edit?usp=shar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_5fvcLWlOQWHaDYlttyrs1LAJyB6-4Ii/view?usp=sharing"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nces.ed.gov/nationsreportcard/pdf/main2011/2013452.pdf"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etymonline.com/word/educate?ref=etymonline_crossreference"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etymonline.com/"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etymologynerd.com/videos.html" TargetMode="External"/><Relationship Id="rId3" Type="http://schemas.openxmlformats.org/officeDocument/2006/relationships/hyperlink" Target="https://www.oed.com/" TargetMode="External"/><Relationship Id="rId7"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hyperlink" Target="https://public.oed.com/wp-content/uploads/My-birthday-word-front-148x105mm.pdf" TargetMode="External"/><Relationship Id="rId11" Type="http://schemas.openxmlformats.org/officeDocument/2006/relationships/image" Target="../media/image19.png"/><Relationship Id="rId5" Type="http://schemas.openxmlformats.org/officeDocument/2006/relationships/hyperlink" Target="http://dictionary" TargetMode="External"/><Relationship Id="rId10" Type="http://schemas.openxmlformats.org/officeDocument/2006/relationships/hyperlink" Target="https://www.etymologynerd.com/" TargetMode="External"/><Relationship Id="rId4" Type="http://schemas.openxmlformats.org/officeDocument/2006/relationships/hyperlink" Target="https://www.merriam-webster.com/" TargetMode="External"/><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https://ies.ed.gov/ncee/wwc/Docs/PracticeGuide/WWC-practice-guide-reading-intervention-full-text.pdf"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nam11.safelinks.protection.outlook.com/?url=https%3A%2F%2Ftinyurl.com%2Fvdoe3to5&amp;data=05%7C01%7CAnnette.Conley%40vbschools.com%7C4a7c0d424f7e40f71ffa08da55e72aba%7C4cb2e3229c834bc49fbaf826953f8e57%7C0%7C0%7C637916748586383541%7CUnknown%7CTWFpbGZsb3d8eyJWIjoiMC4wLjAwMDAiLCJQIjoiV2luMzIiLCJBTiI6Ik1haWwiLCJXVCI6Mn0%3D%7C3000%7C%7C%7C&amp;sdata=o4fnli6K%2FQT9Ekb%2FVWmHEy4I6A4e1o0IcBF2o5BhZ18%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file/d/1_5fvcLWlOQWHaDYlttyrs1LAJyB6-4Ii/view?usp=sharing"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mailto:Jennifer.Haws@vbschools.com"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 Id="rId5" Type="http://schemas.openxmlformats.org/officeDocument/2006/relationships/image" Target="../media/image24.png"/><Relationship Id="rId4" Type="http://schemas.openxmlformats.org/officeDocument/2006/relationships/hyperlink" Target="mailto:Annette.Conley@vbschools.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ditchthattextbook.com/virtual-field-trips/" TargetMode="External"/><Relationship Id="rId7" Type="http://schemas.openxmlformats.org/officeDocument/2006/relationships/hyperlink" Target="https://yup.com/blog/importance-building-on-prior-knowledge/"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hyperlink" Target="https://rightquestion.org/what-is-the-qft/" TargetMode="External"/><Relationship Id="rId5" Type="http://schemas.openxmlformats.org/officeDocument/2006/relationships/hyperlink" Target="https://ies.ed.gov/ncee/wwc/Docs/PracticeGuide/WWC-practice-guide-reading-intervention-full-text.pdf" TargetMode="External"/><Relationship Id="rId4" Type="http://schemas.openxmlformats.org/officeDocument/2006/relationships/hyperlink" Target="https://nces.ed.gov/nationsreportcard/pdf/main2011/2013452.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ies.ed.gov/ncee/wwc/Docs/PracticeGuide/WWC-practice-guide-reading-intervention-full-text.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60d08615c6_0_7"/>
          <p:cNvSpPr txBox="1">
            <a:spLocks noGrp="1"/>
          </p:cNvSpPr>
          <p:nvPr>
            <p:ph type="ctrTitle"/>
          </p:nvPr>
        </p:nvSpPr>
        <p:spPr>
          <a:xfrm>
            <a:off x="1524000" y="2080966"/>
            <a:ext cx="9144000" cy="19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3B71"/>
              </a:buClr>
              <a:buSzPts val="6000"/>
              <a:buFont typeface="Times New Roman"/>
              <a:buNone/>
            </a:pPr>
            <a:r>
              <a:rPr lang="en-US">
                <a:latin typeface="Georgia"/>
                <a:ea typeface="Georgia"/>
                <a:cs typeface="Georgia"/>
                <a:sym typeface="Georgia"/>
              </a:rPr>
              <a:t>World and Word Knowledge</a:t>
            </a:r>
            <a:endParaRPr>
              <a:latin typeface="Georgia"/>
              <a:ea typeface="Georgia"/>
              <a:cs typeface="Georgia"/>
              <a:sym typeface="Georgia"/>
            </a:endParaRPr>
          </a:p>
        </p:txBody>
      </p:sp>
      <p:sp>
        <p:nvSpPr>
          <p:cNvPr id="155" name="Google Shape;155;g160d08615c6_0_7"/>
          <p:cNvSpPr txBox="1">
            <a:spLocks noGrp="1"/>
          </p:cNvSpPr>
          <p:nvPr>
            <p:ph type="subTitle" idx="1"/>
          </p:nvPr>
        </p:nvSpPr>
        <p:spPr>
          <a:xfrm>
            <a:off x="1524000" y="4082805"/>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latin typeface="Georgia"/>
                <a:ea typeface="Georgia"/>
                <a:cs typeface="Georgia"/>
                <a:sym typeface="Georgia"/>
              </a:rPr>
              <a:t>Unlocking Reading Road Blocks for Evidence-Based Vocabulary Instruction</a:t>
            </a:r>
            <a:endParaRPr>
              <a:latin typeface="Georgia"/>
              <a:ea typeface="Georgia"/>
              <a:cs typeface="Georgia"/>
              <a:sym typeface="Georgia"/>
            </a:endParaRPr>
          </a:p>
        </p:txBody>
      </p:sp>
      <p:sp>
        <p:nvSpPr>
          <p:cNvPr id="156" name="Google Shape;156;g160d08615c6_0_7"/>
          <p:cNvSpPr txBox="1"/>
          <p:nvPr/>
        </p:nvSpPr>
        <p:spPr>
          <a:xfrm>
            <a:off x="595675" y="4876600"/>
            <a:ext cx="112443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Georgia"/>
                <a:ea typeface="Georgia"/>
                <a:cs typeface="Georgia"/>
                <a:sym typeface="Georgia"/>
              </a:rPr>
              <a:t>Annette Conley, Reading Specialist, Thoroughgood Elementary School, Virginia Beach </a:t>
            </a:r>
            <a:endParaRPr sz="22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Georgia"/>
                <a:ea typeface="Georgia"/>
                <a:cs typeface="Georgia"/>
                <a:sym typeface="Georgia"/>
              </a:rPr>
              <a:t>Jennifer Haws, Principal, Corporate Landing Elementary School, Virginia Beach </a:t>
            </a:r>
            <a:endParaRPr sz="2200" b="0" i="0" u="none" strike="noStrike" cap="none">
              <a:solidFill>
                <a:srgbClr val="000000"/>
              </a:solidFill>
              <a:latin typeface="Georgia"/>
              <a:ea typeface="Georgia"/>
              <a:cs typeface="Georgia"/>
              <a:sym typeface="Georgia"/>
            </a:endParaRPr>
          </a:p>
        </p:txBody>
      </p:sp>
      <p:pic>
        <p:nvPicPr>
          <p:cNvPr id="157" name="Google Shape;157;g160d08615c6_0_7" title="Visual of the presenters"/>
          <p:cNvPicPr preferRelativeResize="0"/>
          <p:nvPr/>
        </p:nvPicPr>
        <p:blipFill rotWithShape="1">
          <a:blip r:embed="rId3">
            <a:alphaModFix/>
          </a:blip>
          <a:srcRect/>
          <a:stretch/>
        </p:blipFill>
        <p:spPr>
          <a:xfrm>
            <a:off x="9660200" y="0"/>
            <a:ext cx="2531800" cy="2523488"/>
          </a:xfrm>
          <a:prstGeom prst="rect">
            <a:avLst/>
          </a:prstGeom>
          <a:noFill/>
          <a:ln>
            <a:noFill/>
          </a:ln>
        </p:spPr>
      </p:pic>
      <p:sp>
        <p:nvSpPr>
          <p:cNvPr id="158" name="Google Shape;158;g160d08615c6_0_7"/>
          <p:cNvSpPr txBox="1">
            <a:spLocks noGrp="1"/>
          </p:cNvSpPr>
          <p:nvPr>
            <p:ph type="sldNum" idx="12"/>
          </p:nvPr>
        </p:nvSpPr>
        <p:spPr>
          <a:xfrm>
            <a:off x="10668000" y="6123275"/>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60d08615c6_0_80"/>
          <p:cNvSpPr txBox="1">
            <a:spLocks noGrp="1"/>
          </p:cNvSpPr>
          <p:nvPr>
            <p:ph type="title"/>
          </p:nvPr>
        </p:nvSpPr>
        <p:spPr>
          <a:xfrm>
            <a:off x="838200" y="365125"/>
            <a:ext cx="10534200" cy="110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What do the standards say? </a:t>
            </a:r>
            <a:r>
              <a:rPr lang="en-US" sz="2000">
                <a:latin typeface="Georgia"/>
                <a:ea typeface="Georgia"/>
                <a:cs typeface="Georgia"/>
                <a:sym typeface="Georgia"/>
              </a:rPr>
              <a:t>(2 of 2) </a:t>
            </a:r>
            <a:r>
              <a:rPr lang="en-US">
                <a:latin typeface="Georgia"/>
                <a:ea typeface="Georgia"/>
                <a:cs typeface="Georgia"/>
                <a:sym typeface="Georgia"/>
              </a:rPr>
              <a:t> </a:t>
            </a:r>
            <a:endParaRPr>
              <a:latin typeface="Georgia"/>
              <a:ea typeface="Georgia"/>
              <a:cs typeface="Georgia"/>
              <a:sym typeface="Georgia"/>
            </a:endParaRPr>
          </a:p>
        </p:txBody>
      </p:sp>
      <p:sp>
        <p:nvSpPr>
          <p:cNvPr id="228" name="Google Shape;228;g160d08615c6_0_80"/>
          <p:cNvSpPr txBox="1">
            <a:spLocks noGrp="1"/>
          </p:cNvSpPr>
          <p:nvPr>
            <p:ph type="body" idx="1"/>
          </p:nvPr>
        </p:nvSpPr>
        <p:spPr>
          <a:xfrm>
            <a:off x="641400" y="1343025"/>
            <a:ext cx="11436300" cy="53784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0"/>
              </a:spcBef>
              <a:spcAft>
                <a:spcPts val="0"/>
              </a:spcAft>
              <a:buSzPts val="2800"/>
              <a:buNone/>
            </a:pPr>
            <a:r>
              <a:rPr lang="en-US" sz="1800">
                <a:solidFill>
                  <a:srgbClr val="000000"/>
                </a:solidFill>
                <a:latin typeface="Georgia"/>
                <a:ea typeface="Georgia"/>
                <a:cs typeface="Georgia"/>
                <a:sym typeface="Georgia"/>
              </a:rPr>
              <a:t>4.5 Fiction</a:t>
            </a:r>
            <a:endParaRPr sz="1800">
              <a:solidFill>
                <a:srgbClr val="000000"/>
              </a:solidFill>
              <a:latin typeface="Georgia"/>
              <a:ea typeface="Georgia"/>
              <a:cs typeface="Georgia"/>
              <a:sym typeface="Georgia"/>
            </a:endParaRPr>
          </a:p>
          <a:p>
            <a:pPr marL="228600" lvl="0" indent="0" algn="l" rtl="0">
              <a:lnSpc>
                <a:spcPct val="105000"/>
              </a:lnSpc>
              <a:spcBef>
                <a:spcPts val="400"/>
              </a:spcBef>
              <a:spcAft>
                <a:spcPts val="0"/>
              </a:spcAft>
              <a:buSzPts val="2800"/>
              <a:buNone/>
            </a:pPr>
            <a:r>
              <a:rPr lang="en-US" sz="1800" b="0">
                <a:solidFill>
                  <a:srgbClr val="000000"/>
                </a:solidFill>
                <a:latin typeface="Georgia"/>
                <a:ea typeface="Georgia"/>
                <a:cs typeface="Georgia"/>
                <a:sym typeface="Georgia"/>
              </a:rPr>
              <a:t>a)	Describe how the </a:t>
            </a:r>
            <a:r>
              <a:rPr lang="en-US" sz="1800" b="0" u="sng">
                <a:solidFill>
                  <a:srgbClr val="000000"/>
                </a:solidFill>
                <a:latin typeface="Georgia"/>
                <a:ea typeface="Georgia"/>
                <a:cs typeface="Georgia"/>
                <a:sym typeface="Georgia"/>
              </a:rPr>
              <a:t>choice of language</a:t>
            </a:r>
            <a:r>
              <a:rPr lang="en-US" sz="1800" b="0">
                <a:solidFill>
                  <a:srgbClr val="000000"/>
                </a:solidFill>
                <a:latin typeface="Georgia"/>
                <a:ea typeface="Georgia"/>
                <a:cs typeface="Georgia"/>
                <a:sym typeface="Georgia"/>
              </a:rPr>
              <a:t>, setting, and characters contributes to the development of plot. </a:t>
            </a:r>
            <a:endParaRPr sz="1800" b="0">
              <a:solidFill>
                <a:srgbClr val="000000"/>
              </a:solidFill>
              <a:latin typeface="Georgia"/>
              <a:ea typeface="Georgia"/>
              <a:cs typeface="Georgia"/>
              <a:sym typeface="Georgia"/>
            </a:endParaRPr>
          </a:p>
          <a:p>
            <a:pPr marL="228600" lvl="0" indent="0" algn="l" rtl="0">
              <a:lnSpc>
                <a:spcPct val="105000"/>
              </a:lnSpc>
              <a:spcBef>
                <a:spcPts val="400"/>
              </a:spcBef>
              <a:spcAft>
                <a:spcPts val="0"/>
              </a:spcAft>
              <a:buSzPts val="2800"/>
              <a:buNone/>
            </a:pPr>
            <a:r>
              <a:rPr lang="en-US" sz="1800" b="0">
                <a:solidFill>
                  <a:srgbClr val="000000"/>
                </a:solidFill>
                <a:latin typeface="Georgia"/>
                <a:ea typeface="Georgia"/>
                <a:cs typeface="Georgia"/>
                <a:sym typeface="Georgia"/>
              </a:rPr>
              <a:t>b)	Identify the </a:t>
            </a:r>
            <a:r>
              <a:rPr lang="en-US" sz="1800" b="0" u="sng">
                <a:solidFill>
                  <a:srgbClr val="000000"/>
                </a:solidFill>
                <a:latin typeface="Georgia"/>
                <a:ea typeface="Georgia"/>
                <a:cs typeface="Georgia"/>
                <a:sym typeface="Georgia"/>
              </a:rPr>
              <a:t>theme</a:t>
            </a:r>
            <a:r>
              <a:rPr lang="en-US" sz="1800" b="0">
                <a:solidFill>
                  <a:srgbClr val="000000"/>
                </a:solidFill>
                <a:latin typeface="Georgia"/>
                <a:ea typeface="Georgia"/>
                <a:cs typeface="Georgia"/>
                <a:sym typeface="Georgia"/>
              </a:rPr>
              <a:t>(s). </a:t>
            </a:r>
            <a:endParaRPr sz="1800" b="0">
              <a:solidFill>
                <a:srgbClr val="000000"/>
              </a:solidFill>
              <a:latin typeface="Georgia"/>
              <a:ea typeface="Georgia"/>
              <a:cs typeface="Georgia"/>
              <a:sym typeface="Georgia"/>
            </a:endParaRPr>
          </a:p>
          <a:p>
            <a:pPr marL="228600" lvl="0" indent="0" algn="l" rtl="0">
              <a:lnSpc>
                <a:spcPct val="105000"/>
              </a:lnSpc>
              <a:spcBef>
                <a:spcPts val="400"/>
              </a:spcBef>
              <a:spcAft>
                <a:spcPts val="0"/>
              </a:spcAft>
              <a:buSzPts val="2800"/>
              <a:buNone/>
            </a:pPr>
            <a:r>
              <a:rPr lang="en-US" sz="1800" b="0">
                <a:solidFill>
                  <a:srgbClr val="000000"/>
                </a:solidFill>
                <a:latin typeface="Georgia"/>
                <a:ea typeface="Georgia"/>
                <a:cs typeface="Georgia"/>
                <a:sym typeface="Georgia"/>
              </a:rPr>
              <a:t>c)	</a:t>
            </a:r>
            <a:r>
              <a:rPr lang="en-US" sz="1800" b="0" u="sng">
                <a:solidFill>
                  <a:srgbClr val="000000"/>
                </a:solidFill>
                <a:latin typeface="Georgia"/>
                <a:ea typeface="Georgia"/>
                <a:cs typeface="Georgia"/>
                <a:sym typeface="Georgia"/>
              </a:rPr>
              <a:t>Summarize events</a:t>
            </a:r>
            <a:r>
              <a:rPr lang="en-US" sz="1800" b="0">
                <a:solidFill>
                  <a:srgbClr val="000000"/>
                </a:solidFill>
                <a:latin typeface="Georgia"/>
                <a:ea typeface="Georgia"/>
                <a:cs typeface="Georgia"/>
                <a:sym typeface="Georgia"/>
              </a:rPr>
              <a:t> in the plot.</a:t>
            </a:r>
            <a:endParaRPr sz="1800" b="0">
              <a:solidFill>
                <a:srgbClr val="000000"/>
              </a:solidFill>
              <a:latin typeface="Georgia"/>
              <a:ea typeface="Georgia"/>
              <a:cs typeface="Georgia"/>
              <a:sym typeface="Georgia"/>
            </a:endParaRPr>
          </a:p>
          <a:p>
            <a:pPr marL="228600" lvl="0" indent="0" algn="l" rtl="0">
              <a:lnSpc>
                <a:spcPct val="105000"/>
              </a:lnSpc>
              <a:spcBef>
                <a:spcPts val="400"/>
              </a:spcBef>
              <a:spcAft>
                <a:spcPts val="0"/>
              </a:spcAft>
              <a:buSzPts val="2800"/>
              <a:buNone/>
            </a:pPr>
            <a:r>
              <a:rPr lang="en-US" sz="1800" b="0">
                <a:solidFill>
                  <a:srgbClr val="000000"/>
                </a:solidFill>
                <a:latin typeface="Georgia"/>
                <a:ea typeface="Georgia"/>
                <a:cs typeface="Georgia"/>
                <a:sym typeface="Georgia"/>
              </a:rPr>
              <a:t>d)	Identify </a:t>
            </a:r>
            <a:r>
              <a:rPr lang="en-US" sz="1800" b="0" u="sng">
                <a:solidFill>
                  <a:srgbClr val="000000"/>
                </a:solidFill>
                <a:latin typeface="Georgia"/>
                <a:ea typeface="Georgia"/>
                <a:cs typeface="Georgia"/>
                <a:sym typeface="Georgia"/>
              </a:rPr>
              <a:t>genres</a:t>
            </a:r>
            <a:r>
              <a:rPr lang="en-US" sz="1800" b="0">
                <a:solidFill>
                  <a:srgbClr val="000000"/>
                </a:solidFill>
                <a:latin typeface="Georgia"/>
                <a:ea typeface="Georgia"/>
                <a:cs typeface="Georgia"/>
                <a:sym typeface="Georgia"/>
              </a:rPr>
              <a:t>. </a:t>
            </a:r>
            <a:endParaRPr sz="1800" b="0">
              <a:solidFill>
                <a:srgbClr val="000000"/>
              </a:solidFill>
              <a:latin typeface="Georgia"/>
              <a:ea typeface="Georgia"/>
              <a:cs typeface="Georgia"/>
              <a:sym typeface="Georgia"/>
            </a:endParaRPr>
          </a:p>
          <a:p>
            <a:pPr marL="228600" lvl="0" indent="0" algn="l" rtl="0">
              <a:lnSpc>
                <a:spcPct val="105000"/>
              </a:lnSpc>
              <a:spcBef>
                <a:spcPts val="400"/>
              </a:spcBef>
              <a:spcAft>
                <a:spcPts val="0"/>
              </a:spcAft>
              <a:buSzPts val="2800"/>
              <a:buNone/>
            </a:pPr>
            <a:r>
              <a:rPr lang="en-US" sz="1800" b="0">
                <a:solidFill>
                  <a:srgbClr val="000000"/>
                </a:solidFill>
                <a:latin typeface="Georgia"/>
                <a:ea typeface="Georgia"/>
                <a:cs typeface="Georgia"/>
                <a:sym typeface="Georgia"/>
              </a:rPr>
              <a:t>f)	Identify the </a:t>
            </a:r>
            <a:r>
              <a:rPr lang="en-US" sz="1800" b="0" u="sng">
                <a:solidFill>
                  <a:srgbClr val="000000"/>
                </a:solidFill>
                <a:latin typeface="Georgia"/>
                <a:ea typeface="Georgia"/>
                <a:cs typeface="Georgia"/>
                <a:sym typeface="Georgia"/>
              </a:rPr>
              <a:t>conflict and resolution</a:t>
            </a:r>
            <a:r>
              <a:rPr lang="en-US" sz="1800" b="0">
                <a:solidFill>
                  <a:srgbClr val="000000"/>
                </a:solidFill>
                <a:latin typeface="Georgia"/>
                <a:ea typeface="Georgia"/>
                <a:cs typeface="Georgia"/>
                <a:sym typeface="Georgia"/>
              </a:rPr>
              <a:t>.</a:t>
            </a:r>
            <a:endParaRPr sz="1800" b="0">
              <a:solidFill>
                <a:srgbClr val="000000"/>
              </a:solidFill>
              <a:latin typeface="Georgia"/>
              <a:ea typeface="Georgia"/>
              <a:cs typeface="Georgia"/>
              <a:sym typeface="Georgia"/>
            </a:endParaRPr>
          </a:p>
          <a:p>
            <a:pPr marL="228600" lvl="0" indent="0" algn="l" rtl="0">
              <a:lnSpc>
                <a:spcPct val="105000"/>
              </a:lnSpc>
              <a:spcBef>
                <a:spcPts val="400"/>
              </a:spcBef>
              <a:spcAft>
                <a:spcPts val="0"/>
              </a:spcAft>
              <a:buSzPts val="2800"/>
              <a:buNone/>
            </a:pPr>
            <a:r>
              <a:rPr lang="en-US" sz="1800" b="0">
                <a:solidFill>
                  <a:srgbClr val="000000"/>
                </a:solidFill>
                <a:latin typeface="Georgia"/>
                <a:ea typeface="Georgia"/>
                <a:cs typeface="Georgia"/>
                <a:sym typeface="Georgia"/>
              </a:rPr>
              <a:t>g)	Identify </a:t>
            </a:r>
            <a:r>
              <a:rPr lang="en-US" sz="1800" b="0" u="sng">
                <a:solidFill>
                  <a:srgbClr val="000000"/>
                </a:solidFill>
                <a:latin typeface="Georgia"/>
                <a:ea typeface="Georgia"/>
                <a:cs typeface="Georgia"/>
                <a:sym typeface="Georgia"/>
              </a:rPr>
              <a:t>sensory words</a:t>
            </a:r>
            <a:r>
              <a:rPr lang="en-US" sz="1800" b="0">
                <a:solidFill>
                  <a:srgbClr val="000000"/>
                </a:solidFill>
                <a:latin typeface="Georgia"/>
                <a:ea typeface="Georgia"/>
                <a:cs typeface="Georgia"/>
                <a:sym typeface="Georgia"/>
              </a:rPr>
              <a:t>.</a:t>
            </a:r>
            <a:endParaRPr sz="1800" b="0">
              <a:solidFill>
                <a:srgbClr val="000000"/>
              </a:solidFill>
              <a:latin typeface="Georgia"/>
              <a:ea typeface="Georgia"/>
              <a:cs typeface="Georgia"/>
              <a:sym typeface="Georgia"/>
            </a:endParaRPr>
          </a:p>
          <a:p>
            <a:pPr marL="228600" lvl="0" indent="0" algn="l" rtl="0">
              <a:lnSpc>
                <a:spcPct val="105000"/>
              </a:lnSpc>
              <a:spcBef>
                <a:spcPts val="400"/>
              </a:spcBef>
              <a:spcAft>
                <a:spcPts val="0"/>
              </a:spcAft>
              <a:buSzPts val="2800"/>
              <a:buNone/>
            </a:pPr>
            <a:r>
              <a:rPr lang="en-US" sz="1800" b="0">
                <a:solidFill>
                  <a:srgbClr val="000000"/>
                </a:solidFill>
                <a:latin typeface="Georgia"/>
                <a:ea typeface="Georgia"/>
                <a:cs typeface="Georgia"/>
                <a:sym typeface="Georgia"/>
              </a:rPr>
              <a:t>h)	</a:t>
            </a:r>
            <a:r>
              <a:rPr lang="en-US" sz="1800" b="0" u="sng">
                <a:solidFill>
                  <a:srgbClr val="000000"/>
                </a:solidFill>
                <a:latin typeface="Georgia"/>
                <a:ea typeface="Georgia"/>
                <a:cs typeface="Georgia"/>
                <a:sym typeface="Georgia"/>
              </a:rPr>
              <a:t>Draw conclusions/make inferences</a:t>
            </a:r>
            <a:r>
              <a:rPr lang="en-US" sz="1800" b="0">
                <a:solidFill>
                  <a:srgbClr val="000000"/>
                </a:solidFill>
                <a:latin typeface="Georgia"/>
                <a:ea typeface="Georgia"/>
                <a:cs typeface="Georgia"/>
                <a:sym typeface="Georgia"/>
              </a:rPr>
              <a:t> about text using the text as support.</a:t>
            </a:r>
            <a:endParaRPr sz="1800" b="0">
              <a:solidFill>
                <a:srgbClr val="000000"/>
              </a:solidFill>
              <a:latin typeface="Georgia"/>
              <a:ea typeface="Georgia"/>
              <a:cs typeface="Georgia"/>
              <a:sym typeface="Georgia"/>
            </a:endParaRPr>
          </a:p>
          <a:p>
            <a:pPr marL="0" lvl="0" indent="0" algn="l" rtl="0">
              <a:lnSpc>
                <a:spcPct val="105000"/>
              </a:lnSpc>
              <a:spcBef>
                <a:spcPts val="1000"/>
              </a:spcBef>
              <a:spcAft>
                <a:spcPts val="0"/>
              </a:spcAft>
              <a:buSzPts val="2800"/>
              <a:buNone/>
            </a:pPr>
            <a:r>
              <a:rPr lang="en-US" sz="1800">
                <a:solidFill>
                  <a:srgbClr val="000000"/>
                </a:solidFill>
                <a:latin typeface="Georgia"/>
                <a:ea typeface="Georgia"/>
                <a:cs typeface="Georgia"/>
                <a:sym typeface="Georgia"/>
              </a:rPr>
              <a:t>4.6 Nonfiction</a:t>
            </a:r>
            <a:endParaRPr sz="2300">
              <a:solidFill>
                <a:srgbClr val="000000"/>
              </a:solidFill>
              <a:latin typeface="Georgia"/>
              <a:ea typeface="Georgia"/>
              <a:cs typeface="Georgia"/>
              <a:sym typeface="Georgia"/>
            </a:endParaRPr>
          </a:p>
          <a:p>
            <a:pPr marL="228600" lvl="0" indent="0" algn="l" rtl="0">
              <a:lnSpc>
                <a:spcPct val="115000"/>
              </a:lnSpc>
              <a:spcBef>
                <a:spcPts val="400"/>
              </a:spcBef>
              <a:spcAft>
                <a:spcPts val="0"/>
              </a:spcAft>
              <a:buSzPts val="2800"/>
              <a:buNone/>
            </a:pPr>
            <a:r>
              <a:rPr lang="en-US" sz="2000" b="0">
                <a:solidFill>
                  <a:srgbClr val="000000"/>
                </a:solidFill>
                <a:latin typeface="Georgia"/>
                <a:ea typeface="Georgia"/>
                <a:cs typeface="Georgia"/>
                <a:sym typeface="Georgia"/>
              </a:rPr>
              <a:t>b)	</a:t>
            </a:r>
            <a:r>
              <a:rPr lang="en-US" sz="2000" b="0" u="sng">
                <a:solidFill>
                  <a:srgbClr val="000000"/>
                </a:solidFill>
                <a:latin typeface="Georgia"/>
                <a:ea typeface="Georgia"/>
                <a:cs typeface="Georgia"/>
                <a:sym typeface="Georgia"/>
              </a:rPr>
              <a:t>Explain</a:t>
            </a:r>
            <a:r>
              <a:rPr lang="en-US" sz="2000" b="0">
                <a:solidFill>
                  <a:srgbClr val="000000"/>
                </a:solidFill>
                <a:latin typeface="Georgia"/>
                <a:ea typeface="Georgia"/>
                <a:cs typeface="Georgia"/>
                <a:sym typeface="Georgia"/>
              </a:rPr>
              <a:t> the author’s </a:t>
            </a:r>
            <a:r>
              <a:rPr lang="en-US" sz="2000" b="0" u="sng">
                <a:solidFill>
                  <a:srgbClr val="000000"/>
                </a:solidFill>
                <a:latin typeface="Georgia"/>
                <a:ea typeface="Georgia"/>
                <a:cs typeface="Georgia"/>
                <a:sym typeface="Georgia"/>
              </a:rPr>
              <a:t>purpose</a:t>
            </a:r>
            <a:r>
              <a:rPr lang="en-US" sz="2000" b="0">
                <a:solidFill>
                  <a:srgbClr val="000000"/>
                </a:solidFill>
                <a:latin typeface="Georgia"/>
                <a:ea typeface="Georgia"/>
                <a:cs typeface="Georgia"/>
                <a:sym typeface="Georgia"/>
              </a:rPr>
              <a:t>.</a:t>
            </a:r>
            <a:endParaRPr sz="2000" b="0">
              <a:solidFill>
                <a:srgbClr val="000000"/>
              </a:solidFill>
              <a:latin typeface="Georgia"/>
              <a:ea typeface="Georgia"/>
              <a:cs typeface="Georgia"/>
              <a:sym typeface="Georgia"/>
            </a:endParaRPr>
          </a:p>
          <a:p>
            <a:pPr marL="228600" lvl="0" indent="0" algn="l" rtl="0">
              <a:lnSpc>
                <a:spcPct val="115000"/>
              </a:lnSpc>
              <a:spcBef>
                <a:spcPts val="400"/>
              </a:spcBef>
              <a:spcAft>
                <a:spcPts val="0"/>
              </a:spcAft>
              <a:buSzPts val="2800"/>
              <a:buNone/>
            </a:pPr>
            <a:r>
              <a:rPr lang="en-US" sz="2000" b="0">
                <a:solidFill>
                  <a:srgbClr val="000000"/>
                </a:solidFill>
                <a:latin typeface="Georgia"/>
                <a:ea typeface="Georgia"/>
                <a:cs typeface="Georgia"/>
                <a:sym typeface="Georgia"/>
              </a:rPr>
              <a:t>e)	Draw conclusions and make inferences </a:t>
            </a:r>
            <a:r>
              <a:rPr lang="en-US" sz="2000" b="0" u="sng">
                <a:solidFill>
                  <a:srgbClr val="000000"/>
                </a:solidFill>
                <a:latin typeface="Georgia"/>
                <a:ea typeface="Georgia"/>
                <a:cs typeface="Georgia"/>
                <a:sym typeface="Georgia"/>
              </a:rPr>
              <a:t>using textual information</a:t>
            </a:r>
            <a:r>
              <a:rPr lang="en-US" sz="2000" b="0">
                <a:solidFill>
                  <a:srgbClr val="000000"/>
                </a:solidFill>
                <a:latin typeface="Georgia"/>
                <a:ea typeface="Georgia"/>
                <a:cs typeface="Georgia"/>
                <a:sym typeface="Georgia"/>
              </a:rPr>
              <a:t> as support. </a:t>
            </a:r>
            <a:endParaRPr sz="2000" b="0">
              <a:solidFill>
                <a:srgbClr val="000000"/>
              </a:solidFill>
              <a:latin typeface="Georgia"/>
              <a:ea typeface="Georgia"/>
              <a:cs typeface="Georgia"/>
              <a:sym typeface="Georgia"/>
            </a:endParaRPr>
          </a:p>
          <a:p>
            <a:pPr marL="228600" lvl="0" indent="0" algn="l" rtl="0">
              <a:lnSpc>
                <a:spcPct val="115000"/>
              </a:lnSpc>
              <a:spcBef>
                <a:spcPts val="400"/>
              </a:spcBef>
              <a:spcAft>
                <a:spcPts val="0"/>
              </a:spcAft>
              <a:buSzPts val="2800"/>
              <a:buNone/>
            </a:pPr>
            <a:r>
              <a:rPr lang="en-US" sz="2000" b="0">
                <a:solidFill>
                  <a:srgbClr val="000000"/>
                </a:solidFill>
                <a:latin typeface="Georgia"/>
                <a:ea typeface="Georgia"/>
                <a:cs typeface="Georgia"/>
                <a:sym typeface="Georgia"/>
              </a:rPr>
              <a:t>f)	Distinguish between </a:t>
            </a:r>
            <a:r>
              <a:rPr lang="en-US" sz="2000" b="0" u="sng">
                <a:solidFill>
                  <a:srgbClr val="000000"/>
                </a:solidFill>
                <a:latin typeface="Georgia"/>
                <a:ea typeface="Georgia"/>
                <a:cs typeface="Georgia"/>
                <a:sym typeface="Georgia"/>
              </a:rPr>
              <a:t>cause and effect</a:t>
            </a:r>
            <a:r>
              <a:rPr lang="en-US" sz="2000" b="0">
                <a:solidFill>
                  <a:srgbClr val="000000"/>
                </a:solidFill>
                <a:latin typeface="Georgia"/>
                <a:ea typeface="Georgia"/>
                <a:cs typeface="Georgia"/>
                <a:sym typeface="Georgia"/>
              </a:rPr>
              <a:t>.</a:t>
            </a:r>
            <a:endParaRPr sz="2000" b="0">
              <a:solidFill>
                <a:srgbClr val="000000"/>
              </a:solidFill>
              <a:latin typeface="Georgia"/>
              <a:ea typeface="Georgia"/>
              <a:cs typeface="Georgia"/>
              <a:sym typeface="Georgia"/>
            </a:endParaRPr>
          </a:p>
          <a:p>
            <a:pPr marL="228600" lvl="0" indent="0" algn="l" rtl="0">
              <a:lnSpc>
                <a:spcPct val="115000"/>
              </a:lnSpc>
              <a:spcBef>
                <a:spcPts val="400"/>
              </a:spcBef>
              <a:spcAft>
                <a:spcPts val="0"/>
              </a:spcAft>
              <a:buSzPts val="2800"/>
              <a:buNone/>
            </a:pPr>
            <a:r>
              <a:rPr lang="en-US" sz="2000" b="0">
                <a:solidFill>
                  <a:srgbClr val="000000"/>
                </a:solidFill>
                <a:latin typeface="Georgia"/>
                <a:ea typeface="Georgia"/>
                <a:cs typeface="Georgia"/>
                <a:sym typeface="Georgia"/>
              </a:rPr>
              <a:t>g)	Distinguish between </a:t>
            </a:r>
            <a:r>
              <a:rPr lang="en-US" sz="2000" b="0" u="sng">
                <a:solidFill>
                  <a:srgbClr val="000000"/>
                </a:solidFill>
                <a:latin typeface="Georgia"/>
                <a:ea typeface="Georgia"/>
                <a:cs typeface="Georgia"/>
                <a:sym typeface="Georgia"/>
              </a:rPr>
              <a:t>fact and opinion</a:t>
            </a:r>
            <a:r>
              <a:rPr lang="en-US" sz="2000" b="0">
                <a:solidFill>
                  <a:srgbClr val="000000"/>
                </a:solidFill>
                <a:latin typeface="Georgia"/>
                <a:ea typeface="Georgia"/>
                <a:cs typeface="Georgia"/>
                <a:sym typeface="Georgia"/>
              </a:rPr>
              <a:t>.</a:t>
            </a:r>
            <a:endParaRPr sz="2000" b="0">
              <a:solidFill>
                <a:srgbClr val="000000"/>
              </a:solidFill>
              <a:latin typeface="Georgia"/>
              <a:ea typeface="Georgia"/>
              <a:cs typeface="Georgia"/>
              <a:sym typeface="Georgia"/>
            </a:endParaRPr>
          </a:p>
          <a:p>
            <a:pPr marL="0" lvl="0" indent="0" algn="l" rtl="0">
              <a:lnSpc>
                <a:spcPct val="80000"/>
              </a:lnSpc>
              <a:spcBef>
                <a:spcPts val="1000"/>
              </a:spcBef>
              <a:spcAft>
                <a:spcPts val="0"/>
              </a:spcAft>
              <a:buSzPts val="2800"/>
              <a:buNone/>
            </a:pPr>
            <a:endParaRPr b="0">
              <a:latin typeface="Georgia"/>
              <a:ea typeface="Georgia"/>
              <a:cs typeface="Georgia"/>
              <a:sym typeface="Georgia"/>
            </a:endParaRPr>
          </a:p>
        </p:txBody>
      </p:sp>
      <p:sp>
        <p:nvSpPr>
          <p:cNvPr id="229" name="Google Shape;229;g160d08615c6_0_80"/>
          <p:cNvSpPr txBox="1">
            <a:spLocks noGrp="1"/>
          </p:cNvSpPr>
          <p:nvPr>
            <p:ph type="sldNum" idx="12"/>
          </p:nvPr>
        </p:nvSpPr>
        <p:spPr>
          <a:xfrm>
            <a:off x="10866600" y="6310325"/>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60d08615c6_0_87"/>
          <p:cNvSpPr txBox="1">
            <a:spLocks noGrp="1"/>
          </p:cNvSpPr>
          <p:nvPr>
            <p:ph type="title"/>
          </p:nvPr>
        </p:nvSpPr>
        <p:spPr>
          <a:xfrm>
            <a:off x="828900" y="266075"/>
            <a:ext cx="10534200" cy="1879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B71"/>
              </a:buClr>
              <a:buSzPct val="100000"/>
              <a:buFont typeface="Times New Roman"/>
              <a:buNone/>
            </a:pPr>
            <a:r>
              <a:rPr lang="en-US">
                <a:latin typeface="Georgia"/>
                <a:ea typeface="Georgia"/>
                <a:cs typeface="Georgia"/>
                <a:sym typeface="Georgia"/>
              </a:rPr>
              <a:t>Partner Sharing -Identify the Vocabulary in Fifth Grade Standards</a:t>
            </a:r>
            <a:endParaRPr>
              <a:latin typeface="Georgia"/>
              <a:ea typeface="Georgia"/>
              <a:cs typeface="Georgia"/>
              <a:sym typeface="Georgia"/>
            </a:endParaRPr>
          </a:p>
        </p:txBody>
      </p:sp>
      <p:sp>
        <p:nvSpPr>
          <p:cNvPr id="235" name="Google Shape;235;g160d08615c6_0_87"/>
          <p:cNvSpPr txBox="1">
            <a:spLocks noGrp="1"/>
          </p:cNvSpPr>
          <p:nvPr>
            <p:ph type="body" idx="1"/>
          </p:nvPr>
        </p:nvSpPr>
        <p:spPr>
          <a:xfrm>
            <a:off x="495475" y="1726750"/>
            <a:ext cx="11436300" cy="4994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sz="1800">
                <a:solidFill>
                  <a:srgbClr val="000000"/>
                </a:solidFill>
                <a:latin typeface="Georgia"/>
                <a:ea typeface="Georgia"/>
                <a:cs typeface="Georgia"/>
                <a:sym typeface="Georgia"/>
              </a:rPr>
              <a:t>5.5 The student will read and demonstrate comprehension of fictional texts, literary nonfiction, and poetry. </a:t>
            </a:r>
            <a:endParaRPr sz="180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ts val="2800"/>
              <a:buNone/>
            </a:pPr>
            <a:r>
              <a:rPr lang="en-US" sz="1600" b="0">
                <a:solidFill>
                  <a:srgbClr val="000000"/>
                </a:solidFill>
                <a:latin typeface="Georgia"/>
                <a:ea typeface="Georgia"/>
                <a:cs typeface="Georgia"/>
                <a:sym typeface="Georgia"/>
              </a:rPr>
              <a:t>a)	Summarize plot events using details from text.</a:t>
            </a:r>
            <a:endParaRPr sz="1600"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ts val="2800"/>
              <a:buNone/>
            </a:pPr>
            <a:r>
              <a:rPr lang="en-US" sz="1600" b="0">
                <a:solidFill>
                  <a:srgbClr val="000000"/>
                </a:solidFill>
                <a:latin typeface="Georgia"/>
                <a:ea typeface="Georgia"/>
                <a:cs typeface="Georgia"/>
                <a:sym typeface="Georgia"/>
              </a:rPr>
              <a:t>b)	Discuss the impact of setting on plot development. </a:t>
            </a:r>
            <a:endParaRPr sz="1600"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ts val="2800"/>
              <a:buNone/>
            </a:pPr>
            <a:r>
              <a:rPr lang="en-US" sz="1600" b="0">
                <a:solidFill>
                  <a:srgbClr val="000000"/>
                </a:solidFill>
                <a:latin typeface="Georgia"/>
                <a:ea typeface="Georgia"/>
                <a:cs typeface="Georgia"/>
                <a:sym typeface="Georgia"/>
              </a:rPr>
              <a:t>c)	Describe character development.</a:t>
            </a:r>
            <a:endParaRPr sz="1600"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ts val="2800"/>
              <a:buNone/>
            </a:pPr>
            <a:r>
              <a:rPr lang="en-US" sz="1600" b="0">
                <a:solidFill>
                  <a:srgbClr val="000000"/>
                </a:solidFill>
                <a:latin typeface="Georgia"/>
                <a:ea typeface="Georgia"/>
                <a:cs typeface="Georgia"/>
                <a:sym typeface="Georgia"/>
              </a:rPr>
              <a:t>d)	Identify theme(s).</a:t>
            </a:r>
            <a:endParaRPr sz="1600"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ts val="2800"/>
              <a:buNone/>
            </a:pPr>
            <a:r>
              <a:rPr lang="en-US" sz="1600" b="0">
                <a:solidFill>
                  <a:srgbClr val="000000"/>
                </a:solidFill>
                <a:latin typeface="Georgia"/>
                <a:ea typeface="Georgia"/>
                <a:cs typeface="Georgia"/>
                <a:sym typeface="Georgia"/>
              </a:rPr>
              <a:t>e)	Explain the resolution of conflict(s).</a:t>
            </a:r>
            <a:endParaRPr sz="1600"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ts val="2800"/>
              <a:buNone/>
            </a:pPr>
            <a:r>
              <a:rPr lang="en-US" sz="1600" b="0">
                <a:solidFill>
                  <a:srgbClr val="000000"/>
                </a:solidFill>
                <a:latin typeface="Georgia"/>
                <a:ea typeface="Georgia"/>
                <a:cs typeface="Georgia"/>
                <a:sym typeface="Georgia"/>
              </a:rPr>
              <a:t>g)	Differentiate between first and third person point-of-view.</a:t>
            </a:r>
            <a:endParaRPr sz="1600"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ts val="2800"/>
              <a:buNone/>
            </a:pPr>
            <a:r>
              <a:rPr lang="en-US" sz="1600" b="0">
                <a:solidFill>
                  <a:srgbClr val="000000"/>
                </a:solidFill>
                <a:latin typeface="Georgia"/>
                <a:ea typeface="Georgia"/>
                <a:cs typeface="Georgia"/>
                <a:sym typeface="Georgia"/>
              </a:rPr>
              <a:t>i)	Explain how an author’s choice of vocabulary contributes to the author’s style.</a:t>
            </a:r>
            <a:endParaRPr sz="1600"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ts val="2800"/>
              <a:buNone/>
            </a:pPr>
            <a:r>
              <a:rPr lang="en-US" sz="1600" b="0">
                <a:solidFill>
                  <a:srgbClr val="000000"/>
                </a:solidFill>
                <a:latin typeface="Georgia"/>
                <a:ea typeface="Georgia"/>
                <a:cs typeface="Georgia"/>
                <a:sym typeface="Georgia"/>
              </a:rPr>
              <a:t>j)	Draw conclusions and make inferences with support from the text.</a:t>
            </a:r>
            <a:endParaRPr sz="1600"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ts val="2800"/>
              <a:buNone/>
            </a:pPr>
            <a:r>
              <a:rPr lang="en-US" sz="1600" b="0">
                <a:solidFill>
                  <a:srgbClr val="000000"/>
                </a:solidFill>
                <a:latin typeface="Georgia"/>
                <a:ea typeface="Georgia"/>
                <a:cs typeface="Georgia"/>
                <a:sym typeface="Georgia"/>
              </a:rPr>
              <a:t>k)	Identify cause and effect relationships.</a:t>
            </a:r>
            <a:endParaRPr sz="1600" b="0">
              <a:solidFill>
                <a:srgbClr val="000000"/>
              </a:solidFill>
              <a:latin typeface="Georgia"/>
              <a:ea typeface="Georgia"/>
              <a:cs typeface="Georgia"/>
              <a:sym typeface="Georgia"/>
            </a:endParaRPr>
          </a:p>
          <a:p>
            <a:pPr marL="228600" lvl="0" indent="0" algn="l" rtl="0">
              <a:lnSpc>
                <a:spcPct val="115000"/>
              </a:lnSpc>
              <a:spcBef>
                <a:spcPts val="1000"/>
              </a:spcBef>
              <a:spcAft>
                <a:spcPts val="1000"/>
              </a:spcAft>
              <a:buSzPts val="2800"/>
              <a:buNone/>
            </a:pPr>
            <a:r>
              <a:rPr lang="en-US" sz="1600" b="0">
                <a:solidFill>
                  <a:srgbClr val="000000"/>
                </a:solidFill>
                <a:latin typeface="Georgia"/>
                <a:ea typeface="Georgia"/>
                <a:cs typeface="Georgia"/>
                <a:sym typeface="Georgia"/>
              </a:rPr>
              <a:t>l)	Compare/contrast details in literary and informational nonfiction texts.</a:t>
            </a:r>
            <a:endParaRPr sz="2400">
              <a:solidFill>
                <a:srgbClr val="000000"/>
              </a:solidFill>
              <a:latin typeface="Georgia"/>
              <a:ea typeface="Georgia"/>
              <a:cs typeface="Georgia"/>
              <a:sym typeface="Georgia"/>
            </a:endParaRPr>
          </a:p>
        </p:txBody>
      </p:sp>
      <p:sp>
        <p:nvSpPr>
          <p:cNvPr id="236" name="Google Shape;236;g160d08615c6_0_87"/>
          <p:cNvSpPr txBox="1">
            <a:spLocks noGrp="1"/>
          </p:cNvSpPr>
          <p:nvPr>
            <p:ph type="sldNum" idx="12"/>
          </p:nvPr>
        </p:nvSpPr>
        <p:spPr>
          <a:xfrm>
            <a:off x="10857300" y="6226825"/>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60d08615c6_0_94"/>
          <p:cNvSpPr txBox="1">
            <a:spLocks noGrp="1"/>
          </p:cNvSpPr>
          <p:nvPr>
            <p:ph type="title"/>
          </p:nvPr>
        </p:nvSpPr>
        <p:spPr>
          <a:xfrm>
            <a:off x="838200" y="365125"/>
            <a:ext cx="106251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Strategies for World Knowledge  </a:t>
            </a:r>
            <a:r>
              <a:rPr lang="en-US" sz="2000">
                <a:latin typeface="Georgia"/>
                <a:ea typeface="Georgia"/>
                <a:cs typeface="Georgia"/>
                <a:sym typeface="Georgia"/>
              </a:rPr>
              <a:t>(1 of 4)   </a:t>
            </a:r>
            <a:endParaRPr sz="2000">
              <a:latin typeface="Georgia"/>
              <a:ea typeface="Georgia"/>
              <a:cs typeface="Georgia"/>
              <a:sym typeface="Georgia"/>
            </a:endParaRPr>
          </a:p>
        </p:txBody>
      </p:sp>
      <p:sp>
        <p:nvSpPr>
          <p:cNvPr id="242" name="Google Shape;242;g160d08615c6_0_94"/>
          <p:cNvSpPr txBox="1">
            <a:spLocks noGrp="1"/>
          </p:cNvSpPr>
          <p:nvPr>
            <p:ph type="body" idx="1"/>
          </p:nvPr>
        </p:nvSpPr>
        <p:spPr>
          <a:xfrm>
            <a:off x="894475" y="1494425"/>
            <a:ext cx="10760100" cy="46824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800"/>
              <a:buNone/>
            </a:pPr>
            <a:r>
              <a:rPr lang="en-US" sz="2900" b="0">
                <a:latin typeface="Georgia"/>
                <a:ea typeface="Georgia"/>
                <a:cs typeface="Georgia"/>
                <a:sym typeface="Georgia"/>
              </a:rPr>
              <a:t>Strategies identified as having an evidenced-based impact: (“Provide a clear the path” for word learning)</a:t>
            </a:r>
            <a:endParaRPr sz="2900" b="0">
              <a:latin typeface="Georgia"/>
              <a:ea typeface="Georgia"/>
              <a:cs typeface="Georgia"/>
              <a:sym typeface="Georgia"/>
            </a:endParaRPr>
          </a:p>
          <a:p>
            <a:pPr marL="457200" lvl="0" indent="-412750" algn="l" rtl="0">
              <a:lnSpc>
                <a:spcPct val="150000"/>
              </a:lnSpc>
              <a:spcBef>
                <a:spcPts val="0"/>
              </a:spcBef>
              <a:spcAft>
                <a:spcPts val="0"/>
              </a:spcAft>
              <a:buSzPts val="2900"/>
              <a:buFont typeface="Georgia"/>
              <a:buChar char="•"/>
            </a:pPr>
            <a:r>
              <a:rPr lang="en-US" sz="2900" b="0">
                <a:latin typeface="Georgia"/>
                <a:ea typeface="Georgia"/>
                <a:cs typeface="Georgia"/>
                <a:sym typeface="Georgia"/>
              </a:rPr>
              <a:t>Student input </a:t>
            </a:r>
            <a:endParaRPr sz="2900" b="0">
              <a:latin typeface="Georgia"/>
              <a:ea typeface="Georgia"/>
              <a:cs typeface="Georgia"/>
              <a:sym typeface="Georgia"/>
            </a:endParaRPr>
          </a:p>
          <a:p>
            <a:pPr marL="457200" lvl="0" indent="-412750" algn="l" rtl="0">
              <a:lnSpc>
                <a:spcPct val="150000"/>
              </a:lnSpc>
              <a:spcBef>
                <a:spcPts val="0"/>
              </a:spcBef>
              <a:spcAft>
                <a:spcPts val="0"/>
              </a:spcAft>
              <a:buSzPts val="2900"/>
              <a:buFont typeface="Georgia"/>
              <a:buChar char="•"/>
            </a:pPr>
            <a:r>
              <a:rPr lang="en-US" sz="2900" b="0">
                <a:latin typeface="Georgia"/>
                <a:ea typeface="Georgia"/>
                <a:cs typeface="Georgia"/>
                <a:sym typeface="Georgia"/>
              </a:rPr>
              <a:t>Direct instruction</a:t>
            </a:r>
            <a:endParaRPr sz="2900" b="0">
              <a:latin typeface="Georgia"/>
              <a:ea typeface="Georgia"/>
              <a:cs typeface="Georgia"/>
              <a:sym typeface="Georgia"/>
            </a:endParaRPr>
          </a:p>
          <a:p>
            <a:pPr marL="457200" lvl="0" indent="-412750" algn="l" rtl="0">
              <a:lnSpc>
                <a:spcPct val="150000"/>
              </a:lnSpc>
              <a:spcBef>
                <a:spcPts val="0"/>
              </a:spcBef>
              <a:spcAft>
                <a:spcPts val="0"/>
              </a:spcAft>
              <a:buSzPts val="2900"/>
              <a:buFont typeface="Georgia"/>
              <a:buChar char="•"/>
            </a:pPr>
            <a:r>
              <a:rPr lang="en-US" sz="2900" b="0">
                <a:latin typeface="Georgia"/>
                <a:ea typeface="Georgia"/>
                <a:cs typeface="Georgia"/>
                <a:sym typeface="Georgia"/>
              </a:rPr>
              <a:t>Questions </a:t>
            </a:r>
            <a:endParaRPr sz="2900" b="0">
              <a:latin typeface="Georgia"/>
              <a:ea typeface="Georgia"/>
              <a:cs typeface="Georgia"/>
              <a:sym typeface="Georgia"/>
            </a:endParaRPr>
          </a:p>
          <a:p>
            <a:pPr marL="228600" lvl="0" indent="0" algn="l" rtl="0">
              <a:lnSpc>
                <a:spcPct val="90000"/>
              </a:lnSpc>
              <a:spcBef>
                <a:spcPts val="0"/>
              </a:spcBef>
              <a:spcAft>
                <a:spcPts val="0"/>
              </a:spcAft>
              <a:buSzPts val="2800"/>
              <a:buNone/>
            </a:pPr>
            <a:endParaRPr b="0">
              <a:latin typeface="Georgia"/>
              <a:ea typeface="Georgia"/>
              <a:cs typeface="Georgia"/>
              <a:sym typeface="Georgia"/>
            </a:endParaRPr>
          </a:p>
        </p:txBody>
      </p:sp>
      <p:sp>
        <p:nvSpPr>
          <p:cNvPr id="243" name="Google Shape;243;g160d08615c6_0_94"/>
          <p:cNvSpPr txBox="1">
            <a:spLocks noGrp="1"/>
          </p:cNvSpPr>
          <p:nvPr>
            <p:ph type="sldNum" idx="12"/>
          </p:nvPr>
        </p:nvSpPr>
        <p:spPr>
          <a:xfrm>
            <a:off x="10642975" y="6176825"/>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44" name="Google Shape;244;g160d08615c6_0_94" descr="Picture of a child's brain"/>
          <p:cNvPicPr preferRelativeResize="0"/>
          <p:nvPr/>
        </p:nvPicPr>
        <p:blipFill rotWithShape="1">
          <a:blip r:embed="rId3">
            <a:alphaModFix/>
          </a:blip>
          <a:srcRect l="4397" t="12188"/>
          <a:stretch/>
        </p:blipFill>
        <p:spPr>
          <a:xfrm>
            <a:off x="7363325" y="3224463"/>
            <a:ext cx="2614529" cy="29106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60d08615c6_0_10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Strategies for World Knowledge </a:t>
            </a:r>
            <a:r>
              <a:rPr lang="en-US" sz="2000">
                <a:latin typeface="Georgia"/>
                <a:ea typeface="Georgia"/>
                <a:cs typeface="Georgia"/>
                <a:sym typeface="Georgia"/>
              </a:rPr>
              <a:t>(2 of 4)  </a:t>
            </a:r>
            <a:endParaRPr sz="2000">
              <a:latin typeface="Georgia"/>
              <a:ea typeface="Georgia"/>
              <a:cs typeface="Georgia"/>
              <a:sym typeface="Georgia"/>
            </a:endParaRPr>
          </a:p>
        </p:txBody>
      </p:sp>
      <p:sp>
        <p:nvSpPr>
          <p:cNvPr id="250" name="Google Shape;250;g160d08615c6_0_102"/>
          <p:cNvSpPr txBox="1">
            <a:spLocks noGrp="1"/>
          </p:cNvSpPr>
          <p:nvPr>
            <p:ph type="body" idx="1"/>
          </p:nvPr>
        </p:nvSpPr>
        <p:spPr>
          <a:xfrm>
            <a:off x="838200" y="1494425"/>
            <a:ext cx="10760100" cy="46824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SzPct val="91560"/>
              <a:buNone/>
            </a:pPr>
            <a:r>
              <a:rPr lang="en-US" sz="2400">
                <a:latin typeface="Georgia"/>
                <a:ea typeface="Georgia"/>
                <a:cs typeface="Georgia"/>
                <a:sym typeface="Georgia"/>
              </a:rPr>
              <a:t>Student Input - </a:t>
            </a:r>
            <a:endParaRPr sz="2400">
              <a:latin typeface="Georgia"/>
              <a:ea typeface="Georgia"/>
              <a:cs typeface="Georgia"/>
              <a:sym typeface="Georgia"/>
            </a:endParaRPr>
          </a:p>
          <a:p>
            <a:pPr marL="0" lvl="0" indent="0" algn="l" rtl="0">
              <a:lnSpc>
                <a:spcPct val="150000"/>
              </a:lnSpc>
              <a:spcBef>
                <a:spcPts val="0"/>
              </a:spcBef>
              <a:spcAft>
                <a:spcPts val="0"/>
              </a:spcAft>
              <a:buSzPct val="91560"/>
              <a:buNone/>
            </a:pPr>
            <a:r>
              <a:rPr lang="en-US" sz="2400" b="0">
                <a:latin typeface="Georgia"/>
                <a:ea typeface="Georgia"/>
                <a:cs typeface="Georgia"/>
                <a:sym typeface="Georgia"/>
              </a:rPr>
              <a:t>Evidenced-Based practice: Assimilation of new knowledge into previous knowledge</a:t>
            </a:r>
            <a:endParaRPr sz="2400" b="0">
              <a:latin typeface="Georgia"/>
              <a:ea typeface="Georgia"/>
              <a:cs typeface="Georgia"/>
              <a:sym typeface="Georgia"/>
            </a:endParaRPr>
          </a:p>
          <a:p>
            <a:pPr marL="0" lvl="0" indent="0" algn="l" rtl="0">
              <a:lnSpc>
                <a:spcPct val="150000"/>
              </a:lnSpc>
              <a:spcBef>
                <a:spcPts val="0"/>
              </a:spcBef>
              <a:spcAft>
                <a:spcPts val="0"/>
              </a:spcAft>
              <a:buSzPct val="91560"/>
              <a:buNone/>
            </a:pPr>
            <a:r>
              <a:rPr lang="en-US" sz="2400" b="0">
                <a:latin typeface="Georgia"/>
                <a:ea typeface="Georgia"/>
                <a:cs typeface="Georgia"/>
                <a:sym typeface="Georgia"/>
              </a:rPr>
              <a:t>Remember: </a:t>
            </a:r>
            <a:endParaRPr sz="2400" b="0">
              <a:latin typeface="Georgia"/>
              <a:ea typeface="Georgia"/>
              <a:cs typeface="Georgia"/>
              <a:sym typeface="Georgia"/>
            </a:endParaRPr>
          </a:p>
          <a:p>
            <a:pPr marL="457200" lvl="0" indent="-379093" algn="l" rtl="0">
              <a:lnSpc>
                <a:spcPct val="150000"/>
              </a:lnSpc>
              <a:spcBef>
                <a:spcPts val="0"/>
              </a:spcBef>
              <a:spcAft>
                <a:spcPts val="0"/>
              </a:spcAft>
              <a:buSzPct val="100000"/>
              <a:buFont typeface="Georgia"/>
              <a:buChar char="•"/>
            </a:pPr>
            <a:r>
              <a:rPr lang="en-US" sz="2400" b="0">
                <a:latin typeface="Georgia"/>
                <a:ea typeface="Georgia"/>
                <a:cs typeface="Georgia"/>
                <a:sym typeface="Georgia"/>
              </a:rPr>
              <a:t>VERY brief</a:t>
            </a:r>
            <a:endParaRPr sz="2400" b="0">
              <a:latin typeface="Georgia"/>
              <a:ea typeface="Georgia"/>
              <a:cs typeface="Georgia"/>
              <a:sym typeface="Georgia"/>
            </a:endParaRPr>
          </a:p>
          <a:p>
            <a:pPr marL="457200" lvl="0" indent="-379093" algn="l" rtl="0">
              <a:lnSpc>
                <a:spcPct val="150000"/>
              </a:lnSpc>
              <a:spcBef>
                <a:spcPts val="0"/>
              </a:spcBef>
              <a:spcAft>
                <a:spcPts val="0"/>
              </a:spcAft>
              <a:buSzPct val="100000"/>
              <a:buFont typeface="Georgia"/>
              <a:buChar char="•"/>
            </a:pPr>
            <a:r>
              <a:rPr lang="en-US" sz="2400" b="0">
                <a:latin typeface="Georgia"/>
                <a:ea typeface="Georgia"/>
                <a:cs typeface="Georgia"/>
                <a:sym typeface="Georgia"/>
              </a:rPr>
              <a:t>Turn and talk</a:t>
            </a:r>
            <a:endParaRPr sz="2400" b="0">
              <a:latin typeface="Georgia"/>
              <a:ea typeface="Georgia"/>
              <a:cs typeface="Georgia"/>
              <a:sym typeface="Georgia"/>
            </a:endParaRPr>
          </a:p>
          <a:p>
            <a:pPr marL="457200" lvl="0" indent="-379093" algn="l" rtl="0">
              <a:lnSpc>
                <a:spcPct val="150000"/>
              </a:lnSpc>
              <a:spcBef>
                <a:spcPts val="0"/>
              </a:spcBef>
              <a:spcAft>
                <a:spcPts val="0"/>
              </a:spcAft>
              <a:buSzPct val="100000"/>
              <a:buFont typeface="Georgia"/>
              <a:buChar char="•"/>
            </a:pPr>
            <a:r>
              <a:rPr lang="en-US" sz="2400" b="0">
                <a:latin typeface="Georgia"/>
                <a:ea typeface="Georgia"/>
                <a:cs typeface="Georgia"/>
                <a:sym typeface="Georgia"/>
              </a:rPr>
              <a:t>Write it on a sticky note </a:t>
            </a:r>
            <a:endParaRPr sz="2400" b="0">
              <a:latin typeface="Georgia"/>
              <a:ea typeface="Georgia"/>
              <a:cs typeface="Georgia"/>
              <a:sym typeface="Georgia"/>
            </a:endParaRPr>
          </a:p>
          <a:p>
            <a:pPr marL="457200" lvl="0" indent="-379093" algn="l" rtl="0">
              <a:lnSpc>
                <a:spcPct val="150000"/>
              </a:lnSpc>
              <a:spcBef>
                <a:spcPts val="0"/>
              </a:spcBef>
              <a:spcAft>
                <a:spcPts val="0"/>
              </a:spcAft>
              <a:buSzPct val="100000"/>
              <a:buFont typeface="Georgia"/>
              <a:buChar char="•"/>
            </a:pPr>
            <a:r>
              <a:rPr lang="en-US" sz="2400" b="0">
                <a:latin typeface="Georgia"/>
                <a:ea typeface="Georgia"/>
                <a:cs typeface="Georgia"/>
                <a:sym typeface="Georgia"/>
              </a:rPr>
              <a:t>Sketch it on a wipe board</a:t>
            </a:r>
            <a:endParaRPr sz="2400" b="0">
              <a:latin typeface="Georgia"/>
              <a:ea typeface="Georgia"/>
              <a:cs typeface="Georgia"/>
              <a:sym typeface="Georgia"/>
            </a:endParaRPr>
          </a:p>
          <a:p>
            <a:pPr marL="457200" lvl="0" indent="-379093" algn="l" rtl="0">
              <a:lnSpc>
                <a:spcPct val="150000"/>
              </a:lnSpc>
              <a:spcBef>
                <a:spcPts val="0"/>
              </a:spcBef>
              <a:spcAft>
                <a:spcPts val="0"/>
              </a:spcAft>
              <a:buSzPct val="100000"/>
              <a:buFont typeface="Georgia"/>
              <a:buChar char="•"/>
            </a:pPr>
            <a:r>
              <a:rPr lang="en-US" sz="2400" b="0">
                <a:latin typeface="Georgia"/>
                <a:ea typeface="Georgia"/>
                <a:cs typeface="Georgia"/>
                <a:sym typeface="Georgia"/>
              </a:rPr>
              <a:t>Avoid calling on one student at a time</a:t>
            </a:r>
            <a:endParaRPr sz="2400" b="0">
              <a:latin typeface="Georgia"/>
              <a:ea typeface="Georgia"/>
              <a:cs typeface="Georgia"/>
              <a:sym typeface="Georgia"/>
            </a:endParaRPr>
          </a:p>
          <a:p>
            <a:pPr marL="457200" lvl="0" indent="-379093" algn="l" rtl="0">
              <a:lnSpc>
                <a:spcPct val="150000"/>
              </a:lnSpc>
              <a:spcBef>
                <a:spcPts val="0"/>
              </a:spcBef>
              <a:spcAft>
                <a:spcPts val="0"/>
              </a:spcAft>
              <a:buSzPct val="100000"/>
              <a:buFont typeface="Georgia"/>
              <a:buChar char="•"/>
            </a:pPr>
            <a:r>
              <a:rPr lang="en-US" sz="2400" b="0">
                <a:latin typeface="Georgia"/>
                <a:ea typeface="Georgia"/>
                <a:cs typeface="Georgia"/>
                <a:sym typeface="Georgia"/>
              </a:rPr>
              <a:t>Caution: Misconceptions can be road blocks</a:t>
            </a:r>
            <a:endParaRPr sz="2400" b="0">
              <a:latin typeface="Georgia"/>
              <a:ea typeface="Georgia"/>
              <a:cs typeface="Georgia"/>
              <a:sym typeface="Georgia"/>
            </a:endParaRPr>
          </a:p>
        </p:txBody>
      </p:sp>
      <p:sp>
        <p:nvSpPr>
          <p:cNvPr id="251" name="Google Shape;251;g160d08615c6_0_102"/>
          <p:cNvSpPr txBox="1">
            <a:spLocks noGrp="1"/>
          </p:cNvSpPr>
          <p:nvPr>
            <p:ph type="sldNum" idx="12"/>
          </p:nvPr>
        </p:nvSpPr>
        <p:spPr>
          <a:xfrm>
            <a:off x="10586700" y="6310326"/>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52" name="Google Shape;252;g160d08615c6_0_102" descr="Decoration Visual of a clear path"/>
          <p:cNvPicPr preferRelativeResize="0"/>
          <p:nvPr/>
        </p:nvPicPr>
        <p:blipFill rotWithShape="1">
          <a:blip r:embed="rId3">
            <a:alphaModFix/>
          </a:blip>
          <a:srcRect/>
          <a:stretch/>
        </p:blipFill>
        <p:spPr>
          <a:xfrm>
            <a:off x="8503675" y="3228950"/>
            <a:ext cx="2850125" cy="2134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60d08615c6_0_11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Strategies for World Knowledge </a:t>
            </a:r>
            <a:r>
              <a:rPr lang="en-US" sz="2000">
                <a:latin typeface="Georgia"/>
                <a:ea typeface="Georgia"/>
                <a:cs typeface="Georgia"/>
                <a:sym typeface="Georgia"/>
              </a:rPr>
              <a:t>(3 of 4) </a:t>
            </a:r>
            <a:endParaRPr sz="2000">
              <a:latin typeface="Georgia"/>
              <a:ea typeface="Georgia"/>
              <a:cs typeface="Georgia"/>
              <a:sym typeface="Georgia"/>
            </a:endParaRPr>
          </a:p>
        </p:txBody>
      </p:sp>
      <p:sp>
        <p:nvSpPr>
          <p:cNvPr id="258" name="Google Shape;258;g160d08615c6_0_110"/>
          <p:cNvSpPr txBox="1">
            <a:spLocks noGrp="1"/>
          </p:cNvSpPr>
          <p:nvPr>
            <p:ph type="body" idx="1"/>
          </p:nvPr>
        </p:nvSpPr>
        <p:spPr>
          <a:xfrm>
            <a:off x="1100137" y="1494425"/>
            <a:ext cx="10752900" cy="52494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3027"/>
              <a:buNone/>
            </a:pPr>
            <a:r>
              <a:rPr lang="en-US" sz="3200">
                <a:latin typeface="Georgia"/>
                <a:ea typeface="Georgia"/>
                <a:cs typeface="Georgia"/>
                <a:sym typeface="Georgia"/>
              </a:rPr>
              <a:t>Explicit Instruction (</a:t>
            </a:r>
            <a:r>
              <a:rPr lang="en-US" sz="3200" b="0">
                <a:latin typeface="Georgia"/>
                <a:ea typeface="Georgia"/>
                <a:cs typeface="Georgia"/>
                <a:sym typeface="Georgia"/>
              </a:rPr>
              <a:t>3 - 5 minutes)</a:t>
            </a:r>
            <a:endParaRPr sz="3200">
              <a:latin typeface="Georgia"/>
              <a:ea typeface="Georgia"/>
              <a:cs typeface="Georgia"/>
              <a:sym typeface="Georgia"/>
            </a:endParaRPr>
          </a:p>
          <a:p>
            <a:pPr marL="0" lvl="0" indent="0" algn="l" rtl="0">
              <a:lnSpc>
                <a:spcPct val="150000"/>
              </a:lnSpc>
              <a:spcBef>
                <a:spcPts val="0"/>
              </a:spcBef>
              <a:spcAft>
                <a:spcPts val="0"/>
              </a:spcAft>
              <a:buSzPts val="3027"/>
              <a:buNone/>
            </a:pPr>
            <a:r>
              <a:rPr lang="en-US" sz="3200" b="0">
                <a:latin typeface="Georgia"/>
                <a:ea typeface="Georgia"/>
                <a:cs typeface="Georgia"/>
                <a:sym typeface="Georgia"/>
              </a:rPr>
              <a:t>*Teacher Led - Interactive and student-focused </a:t>
            </a:r>
            <a:endParaRPr sz="3200" b="0">
              <a:latin typeface="Georgia"/>
              <a:ea typeface="Georgia"/>
              <a:cs typeface="Georgia"/>
              <a:sym typeface="Georgia"/>
            </a:endParaRPr>
          </a:p>
          <a:p>
            <a:pPr marL="457200" lvl="0" indent="-431853" algn="l" rtl="0">
              <a:lnSpc>
                <a:spcPct val="150000"/>
              </a:lnSpc>
              <a:spcBef>
                <a:spcPts val="0"/>
              </a:spcBef>
              <a:spcAft>
                <a:spcPts val="0"/>
              </a:spcAft>
              <a:buSzPts val="3200"/>
              <a:buFont typeface="Georgia"/>
              <a:buChar char="•"/>
            </a:pPr>
            <a:r>
              <a:rPr lang="en-US" sz="3200" b="0">
                <a:latin typeface="Georgia"/>
                <a:ea typeface="Georgia"/>
                <a:cs typeface="Georgia"/>
                <a:sym typeface="Georgia"/>
              </a:rPr>
              <a:t>Podcasts</a:t>
            </a:r>
            <a:endParaRPr sz="3200" b="0">
              <a:latin typeface="Georgia"/>
              <a:ea typeface="Georgia"/>
              <a:cs typeface="Georgia"/>
              <a:sym typeface="Georgia"/>
            </a:endParaRPr>
          </a:p>
          <a:p>
            <a:pPr marL="457200" lvl="0" indent="-431853" algn="l" rtl="0">
              <a:lnSpc>
                <a:spcPct val="150000"/>
              </a:lnSpc>
              <a:spcBef>
                <a:spcPts val="0"/>
              </a:spcBef>
              <a:spcAft>
                <a:spcPts val="0"/>
              </a:spcAft>
              <a:buSzPts val="3200"/>
              <a:buFont typeface="Georgia"/>
              <a:buChar char="•"/>
            </a:pPr>
            <a:r>
              <a:rPr lang="en-US" sz="3200" b="0">
                <a:latin typeface="Georgia"/>
                <a:ea typeface="Georgia"/>
                <a:cs typeface="Georgia"/>
                <a:sym typeface="Georgia"/>
              </a:rPr>
              <a:t>Videos / Virtual Field Trips </a:t>
            </a:r>
            <a:r>
              <a:rPr lang="en-US" sz="1769" b="0" u="sng">
                <a:solidFill>
                  <a:schemeClr val="hlink"/>
                </a:solidFill>
                <a:latin typeface="Georgia"/>
                <a:ea typeface="Georgia"/>
                <a:cs typeface="Georgia"/>
                <a:sym typeface="Georgia"/>
                <a:hlinkClick r:id="rId3"/>
              </a:rPr>
              <a:t>(https://ditchthattextbook.com/virtual-field-trips/</a:t>
            </a:r>
            <a:endParaRPr sz="3200" b="0">
              <a:latin typeface="Georgia"/>
              <a:ea typeface="Georgia"/>
              <a:cs typeface="Georgia"/>
              <a:sym typeface="Georgia"/>
            </a:endParaRPr>
          </a:p>
          <a:p>
            <a:pPr marL="457200" lvl="0" indent="-431854" algn="l" rtl="0">
              <a:lnSpc>
                <a:spcPct val="150000"/>
              </a:lnSpc>
              <a:spcBef>
                <a:spcPts val="0"/>
              </a:spcBef>
              <a:spcAft>
                <a:spcPts val="0"/>
              </a:spcAft>
              <a:buSzPts val="3200"/>
              <a:buFont typeface="Georgia"/>
              <a:buChar char="•"/>
            </a:pPr>
            <a:r>
              <a:rPr lang="en-US" sz="3200" b="0">
                <a:latin typeface="Georgia"/>
                <a:ea typeface="Georgia"/>
                <a:cs typeface="Georgia"/>
                <a:sym typeface="Georgia"/>
              </a:rPr>
              <a:t>Image Flood</a:t>
            </a:r>
            <a:endParaRPr sz="3200" b="0">
              <a:latin typeface="Georgia"/>
              <a:ea typeface="Georgia"/>
              <a:cs typeface="Georgia"/>
              <a:sym typeface="Georgia"/>
            </a:endParaRPr>
          </a:p>
          <a:p>
            <a:pPr marL="457200" lvl="0" indent="-431854" algn="l" rtl="0">
              <a:lnSpc>
                <a:spcPct val="150000"/>
              </a:lnSpc>
              <a:spcBef>
                <a:spcPts val="0"/>
              </a:spcBef>
              <a:spcAft>
                <a:spcPts val="0"/>
              </a:spcAft>
              <a:buSzPts val="3200"/>
              <a:buFont typeface="Georgia"/>
              <a:buChar char="•"/>
            </a:pPr>
            <a:r>
              <a:rPr lang="en-US" sz="3200" b="0">
                <a:latin typeface="Georgia"/>
                <a:ea typeface="Georgia"/>
                <a:cs typeface="Georgia"/>
                <a:sym typeface="Georgia"/>
              </a:rPr>
              <a:t>Teacher summary </a:t>
            </a:r>
            <a:endParaRPr>
              <a:latin typeface="Georgia"/>
              <a:ea typeface="Georgia"/>
              <a:cs typeface="Georgia"/>
              <a:sym typeface="Georgia"/>
            </a:endParaRPr>
          </a:p>
          <a:p>
            <a:pPr marL="0" lvl="0" indent="0" algn="l" rtl="0">
              <a:lnSpc>
                <a:spcPct val="90000"/>
              </a:lnSpc>
              <a:spcBef>
                <a:spcPts val="0"/>
              </a:spcBef>
              <a:spcAft>
                <a:spcPts val="0"/>
              </a:spcAft>
              <a:buSzPts val="3027"/>
              <a:buNone/>
            </a:pPr>
            <a:endParaRPr sz="1900">
              <a:latin typeface="Georgia"/>
              <a:ea typeface="Georgia"/>
              <a:cs typeface="Georgia"/>
              <a:sym typeface="Georgia"/>
            </a:endParaRPr>
          </a:p>
        </p:txBody>
      </p:sp>
      <p:sp>
        <p:nvSpPr>
          <p:cNvPr id="259" name="Google Shape;259;g160d08615c6_0_110"/>
          <p:cNvSpPr txBox="1">
            <a:spLocks noGrp="1"/>
          </p:cNvSpPr>
          <p:nvPr>
            <p:ph type="sldNum" idx="12"/>
          </p:nvPr>
        </p:nvSpPr>
        <p:spPr>
          <a:xfrm>
            <a:off x="10586063" y="6310326"/>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60d08615c6_0_11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Strategies for World Knowledge </a:t>
            </a:r>
            <a:r>
              <a:rPr lang="en-US" sz="2000">
                <a:latin typeface="Georgia"/>
                <a:ea typeface="Georgia"/>
                <a:cs typeface="Georgia"/>
                <a:sym typeface="Georgia"/>
              </a:rPr>
              <a:t>(4 of 4)   </a:t>
            </a:r>
            <a:endParaRPr sz="2000">
              <a:latin typeface="Georgia"/>
              <a:ea typeface="Georgia"/>
              <a:cs typeface="Georgia"/>
              <a:sym typeface="Georgia"/>
            </a:endParaRPr>
          </a:p>
        </p:txBody>
      </p:sp>
      <p:sp>
        <p:nvSpPr>
          <p:cNvPr id="265" name="Google Shape;265;g160d08615c6_0_117"/>
          <p:cNvSpPr txBox="1">
            <a:spLocks noGrp="1"/>
          </p:cNvSpPr>
          <p:nvPr>
            <p:ph type="body" idx="1"/>
          </p:nvPr>
        </p:nvSpPr>
        <p:spPr>
          <a:xfrm>
            <a:off x="1188550" y="1494425"/>
            <a:ext cx="10664400" cy="5249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sz="3200" dirty="0">
                <a:latin typeface="Georgia"/>
                <a:ea typeface="Georgia"/>
                <a:cs typeface="Georgia"/>
                <a:sym typeface="Georgia"/>
              </a:rPr>
              <a:t>Question Formulation Technique</a:t>
            </a:r>
            <a:r>
              <a:rPr lang="en-US" sz="3200" b="0" dirty="0">
                <a:latin typeface="Georgia"/>
                <a:ea typeface="Georgia"/>
                <a:cs typeface="Georgia"/>
                <a:sym typeface="Georgia"/>
              </a:rPr>
              <a:t> </a:t>
            </a:r>
            <a:endParaRPr sz="3200" b="0" dirty="0">
              <a:latin typeface="Georgia"/>
              <a:ea typeface="Georgia"/>
              <a:cs typeface="Georgia"/>
              <a:sym typeface="Georgia"/>
            </a:endParaRPr>
          </a:p>
          <a:p>
            <a:pPr marL="457200" lvl="0" indent="-406400" algn="l" rtl="0">
              <a:lnSpc>
                <a:spcPct val="100000"/>
              </a:lnSpc>
              <a:spcBef>
                <a:spcPts val="600"/>
              </a:spcBef>
              <a:spcAft>
                <a:spcPts val="0"/>
              </a:spcAft>
              <a:buClr>
                <a:srgbClr val="595959"/>
              </a:buClr>
              <a:buSzPts val="2800"/>
              <a:buFont typeface="Rockwell"/>
              <a:buAutoNum type="arabicPeriod"/>
            </a:pPr>
            <a:r>
              <a:rPr lang="en-US" b="0" dirty="0">
                <a:solidFill>
                  <a:srgbClr val="595959"/>
                </a:solidFill>
                <a:latin typeface="Rockwell"/>
                <a:ea typeface="Rockwell"/>
                <a:cs typeface="Rockwell"/>
                <a:sym typeface="Rockwell"/>
              </a:rPr>
              <a:t>A Question Focus</a:t>
            </a:r>
            <a:endParaRPr sz="1400" b="0" dirty="0">
              <a:solidFill>
                <a:srgbClr val="000000"/>
              </a:solidFill>
              <a:latin typeface="Arial"/>
              <a:ea typeface="Arial"/>
              <a:cs typeface="Arial"/>
              <a:sym typeface="Arial"/>
            </a:endParaRPr>
          </a:p>
          <a:p>
            <a:pPr marL="457200" lvl="0" indent="-406400" algn="l" rtl="0">
              <a:lnSpc>
                <a:spcPct val="100000"/>
              </a:lnSpc>
              <a:spcBef>
                <a:spcPts val="0"/>
              </a:spcBef>
              <a:spcAft>
                <a:spcPts val="0"/>
              </a:spcAft>
              <a:buClr>
                <a:srgbClr val="595959"/>
              </a:buClr>
              <a:buSzPts val="2800"/>
              <a:buFont typeface="Rockwell"/>
              <a:buAutoNum type="arabicPeriod"/>
            </a:pPr>
            <a:r>
              <a:rPr lang="en-US" sz="2800" b="0" dirty="0">
                <a:solidFill>
                  <a:srgbClr val="595959"/>
                </a:solidFill>
                <a:latin typeface="Rockwell"/>
                <a:ea typeface="Rockwell"/>
                <a:cs typeface="Rockwell"/>
                <a:sym typeface="Rockwell"/>
              </a:rPr>
              <a:t>Rules for Producing Questions</a:t>
            </a:r>
            <a:endParaRPr sz="1400" b="0" dirty="0">
              <a:solidFill>
                <a:srgbClr val="000000"/>
              </a:solidFill>
              <a:latin typeface="Arial"/>
              <a:ea typeface="Arial"/>
              <a:cs typeface="Arial"/>
              <a:sym typeface="Arial"/>
            </a:endParaRPr>
          </a:p>
          <a:p>
            <a:pPr marL="457200" lvl="0" indent="-406400" algn="l" rtl="0">
              <a:lnSpc>
                <a:spcPct val="100000"/>
              </a:lnSpc>
              <a:spcBef>
                <a:spcPts val="0"/>
              </a:spcBef>
              <a:spcAft>
                <a:spcPts val="0"/>
              </a:spcAft>
              <a:buClr>
                <a:srgbClr val="595959"/>
              </a:buClr>
              <a:buSzPts val="2800"/>
              <a:buFont typeface="Rockwell"/>
              <a:buAutoNum type="arabicPeriod"/>
            </a:pPr>
            <a:r>
              <a:rPr lang="en-US" sz="2800" b="0" dirty="0">
                <a:solidFill>
                  <a:srgbClr val="595959"/>
                </a:solidFill>
                <a:latin typeface="Rockwell"/>
                <a:ea typeface="Rockwell"/>
                <a:cs typeface="Rockwell"/>
                <a:sym typeface="Rockwell"/>
              </a:rPr>
              <a:t>Producing Questions</a:t>
            </a:r>
            <a:endParaRPr sz="1400" b="0" dirty="0">
              <a:solidFill>
                <a:srgbClr val="000000"/>
              </a:solidFill>
              <a:latin typeface="Arial"/>
              <a:ea typeface="Arial"/>
              <a:cs typeface="Arial"/>
              <a:sym typeface="Arial"/>
            </a:endParaRPr>
          </a:p>
          <a:p>
            <a:pPr marL="457200" lvl="0" indent="-406400" algn="l" rtl="0">
              <a:lnSpc>
                <a:spcPct val="100000"/>
              </a:lnSpc>
              <a:spcBef>
                <a:spcPts val="0"/>
              </a:spcBef>
              <a:spcAft>
                <a:spcPts val="0"/>
              </a:spcAft>
              <a:buClr>
                <a:srgbClr val="595959"/>
              </a:buClr>
              <a:buSzPts val="2800"/>
              <a:buFont typeface="Rockwell"/>
              <a:buAutoNum type="arabicPeriod"/>
            </a:pPr>
            <a:r>
              <a:rPr lang="en-US" sz="2800" b="0" dirty="0">
                <a:solidFill>
                  <a:srgbClr val="595959"/>
                </a:solidFill>
                <a:latin typeface="Rockwell"/>
                <a:ea typeface="Rockwell"/>
                <a:cs typeface="Rockwell"/>
                <a:sym typeface="Rockwell"/>
              </a:rPr>
              <a:t>Categorizing Questions-Open/Closed</a:t>
            </a:r>
            <a:endParaRPr sz="1400" b="0" dirty="0">
              <a:solidFill>
                <a:srgbClr val="000000"/>
              </a:solidFill>
              <a:latin typeface="Arial"/>
              <a:ea typeface="Arial"/>
              <a:cs typeface="Arial"/>
              <a:sym typeface="Arial"/>
            </a:endParaRPr>
          </a:p>
          <a:p>
            <a:pPr marL="457200" lvl="0" indent="-406400" algn="l" rtl="0">
              <a:lnSpc>
                <a:spcPct val="100000"/>
              </a:lnSpc>
              <a:spcBef>
                <a:spcPts val="0"/>
              </a:spcBef>
              <a:spcAft>
                <a:spcPts val="0"/>
              </a:spcAft>
              <a:buClr>
                <a:srgbClr val="595959"/>
              </a:buClr>
              <a:buSzPts val="2800"/>
              <a:buFont typeface="Rockwell"/>
              <a:buAutoNum type="arabicPeriod"/>
            </a:pPr>
            <a:r>
              <a:rPr lang="en-US" sz="2800" b="0" dirty="0">
                <a:solidFill>
                  <a:srgbClr val="595959"/>
                </a:solidFill>
                <a:latin typeface="Rockwell"/>
                <a:ea typeface="Rockwell"/>
                <a:cs typeface="Rockwell"/>
                <a:sym typeface="Rockwell"/>
              </a:rPr>
              <a:t>Prioritizing Questions</a:t>
            </a:r>
            <a:endParaRPr sz="1400" b="0" dirty="0">
              <a:solidFill>
                <a:srgbClr val="000000"/>
              </a:solidFill>
              <a:latin typeface="Arial"/>
              <a:ea typeface="Arial"/>
              <a:cs typeface="Arial"/>
              <a:sym typeface="Arial"/>
            </a:endParaRPr>
          </a:p>
          <a:p>
            <a:pPr marL="457200" lvl="0" indent="-406400" algn="l" rtl="0">
              <a:lnSpc>
                <a:spcPct val="100000"/>
              </a:lnSpc>
              <a:spcBef>
                <a:spcPts val="0"/>
              </a:spcBef>
              <a:spcAft>
                <a:spcPts val="0"/>
              </a:spcAft>
              <a:buClr>
                <a:srgbClr val="595959"/>
              </a:buClr>
              <a:buSzPts val="2800"/>
              <a:buFont typeface="Rockwell"/>
              <a:buAutoNum type="arabicPeriod"/>
            </a:pPr>
            <a:r>
              <a:rPr lang="en-US" b="0" dirty="0">
                <a:solidFill>
                  <a:srgbClr val="595959"/>
                </a:solidFill>
                <a:latin typeface="Rockwell"/>
                <a:ea typeface="Rockwell"/>
                <a:cs typeface="Rockwell"/>
                <a:sym typeface="Rockwell"/>
              </a:rPr>
              <a:t>Next Steps</a:t>
            </a:r>
            <a:endParaRPr sz="1400" b="0" dirty="0">
              <a:solidFill>
                <a:srgbClr val="000000"/>
              </a:solidFill>
              <a:latin typeface="Arial"/>
              <a:ea typeface="Arial"/>
              <a:cs typeface="Arial"/>
              <a:sym typeface="Arial"/>
            </a:endParaRPr>
          </a:p>
          <a:p>
            <a:pPr marL="457200" lvl="0" indent="-406400" algn="l" rtl="0">
              <a:lnSpc>
                <a:spcPct val="100000"/>
              </a:lnSpc>
              <a:spcBef>
                <a:spcPts val="0"/>
              </a:spcBef>
              <a:spcAft>
                <a:spcPts val="0"/>
              </a:spcAft>
              <a:buClr>
                <a:srgbClr val="595959"/>
              </a:buClr>
              <a:buSzPts val="2800"/>
              <a:buFont typeface="Rockwell"/>
              <a:buAutoNum type="arabicPeriod"/>
            </a:pPr>
            <a:r>
              <a:rPr lang="en-US" b="0" dirty="0">
                <a:solidFill>
                  <a:srgbClr val="595959"/>
                </a:solidFill>
                <a:latin typeface="Rockwell"/>
                <a:ea typeface="Rockwell"/>
                <a:cs typeface="Rockwell"/>
                <a:sym typeface="Rockwell"/>
              </a:rPr>
              <a:t>Reflection</a:t>
            </a:r>
            <a:endParaRPr sz="3200" b="0" dirty="0">
              <a:latin typeface="Georgia"/>
              <a:ea typeface="Georgia"/>
              <a:cs typeface="Georgia"/>
              <a:sym typeface="Georgia"/>
            </a:endParaRPr>
          </a:p>
          <a:p>
            <a:pPr marL="1371600" lvl="0" indent="-431858" algn="l" rtl="0">
              <a:lnSpc>
                <a:spcPct val="90000"/>
              </a:lnSpc>
              <a:spcBef>
                <a:spcPts val="0"/>
              </a:spcBef>
              <a:spcAft>
                <a:spcPts val="0"/>
              </a:spcAft>
              <a:buSzPts val="3201"/>
              <a:buFont typeface="Georgia"/>
              <a:buChar char="•"/>
            </a:pPr>
            <a:r>
              <a:rPr lang="en-US" sz="3200" b="0" u="sng" dirty="0" smtClean="0">
                <a:solidFill>
                  <a:schemeClr val="hlink"/>
                </a:solidFill>
                <a:latin typeface="Georgia"/>
                <a:ea typeface="Georgia"/>
                <a:cs typeface="Georgia"/>
                <a:sym typeface="Georgia"/>
                <a:hlinkClick r:id="rId3"/>
              </a:rPr>
              <a:t>What is the OFT</a:t>
            </a:r>
            <a:endParaRPr sz="3200" b="0" dirty="0">
              <a:latin typeface="Georgia"/>
              <a:ea typeface="Georgia"/>
              <a:cs typeface="Georgia"/>
              <a:sym typeface="Georgia"/>
            </a:endParaRPr>
          </a:p>
          <a:p>
            <a:pPr marL="1371600" lvl="0" indent="-431858" algn="l" rtl="0">
              <a:lnSpc>
                <a:spcPct val="90000"/>
              </a:lnSpc>
              <a:spcBef>
                <a:spcPts val="0"/>
              </a:spcBef>
              <a:spcAft>
                <a:spcPts val="0"/>
              </a:spcAft>
              <a:buSzPts val="3201"/>
              <a:buFont typeface="Georgia"/>
              <a:buChar char="•"/>
            </a:pPr>
            <a:r>
              <a:rPr lang="en-US" sz="3200" b="0" dirty="0">
                <a:latin typeface="Georgia"/>
                <a:ea typeface="Georgia"/>
                <a:cs typeface="Georgia"/>
                <a:sym typeface="Georgia"/>
              </a:rPr>
              <a:t>An Example </a:t>
            </a:r>
            <a:r>
              <a:rPr lang="en-US" sz="3200" b="0" u="sng" dirty="0">
                <a:solidFill>
                  <a:schemeClr val="hlink"/>
                </a:solidFill>
                <a:latin typeface="Georgia"/>
                <a:ea typeface="Georgia"/>
                <a:cs typeface="Georgia"/>
                <a:sym typeface="Georgia"/>
                <a:hlinkClick r:id="rId4"/>
              </a:rPr>
              <a:t>Volcano QFT</a:t>
            </a:r>
            <a:r>
              <a:rPr lang="en-US" sz="3200" b="0" dirty="0">
                <a:latin typeface="Georgia"/>
                <a:ea typeface="Georgia"/>
                <a:cs typeface="Georgia"/>
                <a:sym typeface="Georgia"/>
              </a:rPr>
              <a:t> </a:t>
            </a:r>
            <a:endParaRPr sz="1900" b="0" dirty="0">
              <a:latin typeface="Georgia"/>
              <a:ea typeface="Georgia"/>
              <a:cs typeface="Georgia"/>
              <a:sym typeface="Georgia"/>
            </a:endParaRPr>
          </a:p>
        </p:txBody>
      </p:sp>
      <p:sp>
        <p:nvSpPr>
          <p:cNvPr id="267" name="Google Shape;267;g160d08615c6_0_117"/>
          <p:cNvSpPr txBox="1">
            <a:spLocks noGrp="1"/>
          </p:cNvSpPr>
          <p:nvPr>
            <p:ph type="sldNum" idx="12"/>
          </p:nvPr>
        </p:nvSpPr>
        <p:spPr>
          <a:xfrm>
            <a:off x="10698193" y="6127776"/>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160d08615c6_0_12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Try It! World Knowledge   </a:t>
            </a:r>
            <a:endParaRPr>
              <a:latin typeface="Georgia"/>
              <a:ea typeface="Georgia"/>
              <a:cs typeface="Georgia"/>
              <a:sym typeface="Georgia"/>
            </a:endParaRPr>
          </a:p>
        </p:txBody>
      </p:sp>
      <p:sp>
        <p:nvSpPr>
          <p:cNvPr id="273" name="Google Shape;273;g160d08615c6_0_125"/>
          <p:cNvSpPr txBox="1">
            <a:spLocks noGrp="1"/>
          </p:cNvSpPr>
          <p:nvPr>
            <p:ph type="body" idx="1"/>
          </p:nvPr>
        </p:nvSpPr>
        <p:spPr>
          <a:xfrm>
            <a:off x="593675" y="1494425"/>
            <a:ext cx="11259300" cy="5249400"/>
          </a:xfrm>
          <a:prstGeom prst="rect">
            <a:avLst/>
          </a:prstGeom>
          <a:noFill/>
          <a:ln>
            <a:noFill/>
          </a:ln>
        </p:spPr>
        <p:txBody>
          <a:bodyPr spcFirstLastPara="1" wrap="square" lIns="91425" tIns="45700" rIns="91425" bIns="45700" anchor="t" anchorCtr="0">
            <a:normAutofit/>
          </a:bodyPr>
          <a:lstStyle/>
          <a:p>
            <a:pPr marL="457200" lvl="0" indent="-457200" algn="l" rtl="0">
              <a:lnSpc>
                <a:spcPct val="200000"/>
              </a:lnSpc>
              <a:spcBef>
                <a:spcPts val="0"/>
              </a:spcBef>
              <a:spcAft>
                <a:spcPts val="0"/>
              </a:spcAft>
              <a:buSzPts val="2800"/>
              <a:buChar char="•"/>
            </a:pPr>
            <a:r>
              <a:rPr lang="en-US" sz="3200" b="0" u="sng">
                <a:solidFill>
                  <a:schemeClr val="hlink"/>
                </a:solidFill>
                <a:latin typeface="Georgia"/>
                <a:ea typeface="Georgia"/>
                <a:cs typeface="Georgia"/>
                <a:sym typeface="Georgia"/>
                <a:hlinkClick r:id="rId3"/>
              </a:rPr>
              <a:t>Robot Text</a:t>
            </a:r>
            <a:endParaRPr sz="3200" b="0">
              <a:latin typeface="Georgia"/>
              <a:ea typeface="Georgia"/>
              <a:cs typeface="Georgia"/>
              <a:sym typeface="Georgia"/>
            </a:endParaRPr>
          </a:p>
          <a:p>
            <a:pPr marL="457200" lvl="0" indent="-457200" algn="l" rtl="0">
              <a:lnSpc>
                <a:spcPct val="200000"/>
              </a:lnSpc>
              <a:spcBef>
                <a:spcPts val="0"/>
              </a:spcBef>
              <a:spcAft>
                <a:spcPts val="0"/>
              </a:spcAft>
              <a:buSzPts val="2800"/>
              <a:buChar char="•"/>
            </a:pPr>
            <a:r>
              <a:rPr lang="en-US" sz="3200" b="0">
                <a:latin typeface="Georgia"/>
                <a:ea typeface="Georgia"/>
                <a:cs typeface="Georgia"/>
                <a:sym typeface="Georgia"/>
              </a:rPr>
              <a:t>Work with a partner </a:t>
            </a:r>
            <a:endParaRPr/>
          </a:p>
          <a:p>
            <a:pPr marL="457200" lvl="0" indent="-457200" algn="l" rtl="0">
              <a:lnSpc>
                <a:spcPct val="200000"/>
              </a:lnSpc>
              <a:spcBef>
                <a:spcPts val="0"/>
              </a:spcBef>
              <a:spcAft>
                <a:spcPts val="0"/>
              </a:spcAft>
              <a:buSzPts val="2800"/>
              <a:buChar char="•"/>
            </a:pPr>
            <a:r>
              <a:rPr lang="en-US" sz="3200" b="0">
                <a:latin typeface="Georgia"/>
                <a:ea typeface="Georgia"/>
                <a:cs typeface="Georgia"/>
                <a:sym typeface="Georgia"/>
              </a:rPr>
              <a:t>Identify activities or resources to build World Knowledge</a:t>
            </a:r>
            <a:endParaRPr/>
          </a:p>
          <a:p>
            <a:pPr marL="457200" lvl="0" indent="-457200" algn="l" rtl="0">
              <a:lnSpc>
                <a:spcPct val="200000"/>
              </a:lnSpc>
              <a:spcBef>
                <a:spcPts val="0"/>
              </a:spcBef>
              <a:spcAft>
                <a:spcPts val="0"/>
              </a:spcAft>
              <a:buSzPts val="2800"/>
              <a:buChar char="•"/>
            </a:pPr>
            <a:r>
              <a:rPr lang="en-US" sz="3200" b="0">
                <a:latin typeface="Georgia"/>
                <a:ea typeface="Georgia"/>
                <a:cs typeface="Georgia"/>
                <a:sym typeface="Georgia"/>
              </a:rPr>
              <a:t>Sharing</a:t>
            </a:r>
            <a:endParaRPr sz="3200" b="0">
              <a:latin typeface="Georgia"/>
              <a:ea typeface="Georgia"/>
              <a:cs typeface="Georgia"/>
              <a:sym typeface="Georgia"/>
            </a:endParaRPr>
          </a:p>
        </p:txBody>
      </p:sp>
      <p:sp>
        <p:nvSpPr>
          <p:cNvPr id="274" name="Google Shape;274;g160d08615c6_0_125"/>
          <p:cNvSpPr txBox="1">
            <a:spLocks noGrp="1"/>
          </p:cNvSpPr>
          <p:nvPr>
            <p:ph type="sldNum" idx="12"/>
          </p:nvPr>
        </p:nvSpPr>
        <p:spPr>
          <a:xfrm>
            <a:off x="10586725" y="6310326"/>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60d08615c6_0_13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latin typeface="Georgia"/>
                <a:ea typeface="Georgia"/>
                <a:cs typeface="Georgia"/>
                <a:sym typeface="Georgia"/>
              </a:rPr>
              <a:t>Word Knowledge </a:t>
            </a:r>
            <a:endParaRPr>
              <a:latin typeface="Georgia"/>
              <a:ea typeface="Georgia"/>
              <a:cs typeface="Georgia"/>
              <a:sym typeface="Georgia"/>
            </a:endParaRPr>
          </a:p>
        </p:txBody>
      </p:sp>
      <p:sp>
        <p:nvSpPr>
          <p:cNvPr id="280" name="Google Shape;280;g160d08615c6_0_13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A3"/>
              </a:buClr>
              <a:buSzPts val="2400"/>
              <a:buNone/>
            </a:pPr>
            <a:r>
              <a:rPr lang="en-US">
                <a:latin typeface="Georgia"/>
                <a:ea typeface="Georgia"/>
                <a:cs typeface="Georgia"/>
                <a:sym typeface="Georgia"/>
              </a:rPr>
              <a:t>Understanding the meaning of a variety of words supports meaning of the text as a whole</a:t>
            </a:r>
            <a:endParaRPr>
              <a:latin typeface="Georgia"/>
              <a:ea typeface="Georgia"/>
              <a:cs typeface="Georgia"/>
              <a:sym typeface="Georgia"/>
            </a:endParaRPr>
          </a:p>
        </p:txBody>
      </p:sp>
      <p:pic>
        <p:nvPicPr>
          <p:cNvPr id="281" name="Google Shape;281;g160d08615c6_0_132" descr="Visual of a clear path for decoration"/>
          <p:cNvPicPr preferRelativeResize="0"/>
          <p:nvPr/>
        </p:nvPicPr>
        <p:blipFill rotWithShape="1">
          <a:blip r:embed="rId3">
            <a:alphaModFix/>
          </a:blip>
          <a:srcRect/>
          <a:stretch/>
        </p:blipFill>
        <p:spPr>
          <a:xfrm>
            <a:off x="7502686" y="768350"/>
            <a:ext cx="3543266" cy="3023362"/>
          </a:xfrm>
          <a:prstGeom prst="rect">
            <a:avLst/>
          </a:prstGeom>
          <a:noFill/>
          <a:ln>
            <a:noFill/>
          </a:ln>
        </p:spPr>
      </p:pic>
      <p:sp>
        <p:nvSpPr>
          <p:cNvPr id="282" name="Google Shape;282;g160d08615c6_0_132"/>
          <p:cNvSpPr txBox="1">
            <a:spLocks noGrp="1"/>
          </p:cNvSpPr>
          <p:nvPr>
            <p:ph type="sldNum" idx="12"/>
          </p:nvPr>
        </p:nvSpPr>
        <p:spPr>
          <a:xfrm>
            <a:off x="10540082" y="6116638"/>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60d08615c6_0_14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Remember the Reading Rope   </a:t>
            </a:r>
            <a:endParaRPr>
              <a:latin typeface="Georgia"/>
              <a:ea typeface="Georgia"/>
              <a:cs typeface="Georgia"/>
              <a:sym typeface="Georgia"/>
            </a:endParaRPr>
          </a:p>
        </p:txBody>
      </p:sp>
      <p:pic>
        <p:nvPicPr>
          <p:cNvPr id="288" name="Google Shape;288;g160d08615c6_0_140" descr="Visual of Scarborough's Reading Rope"/>
          <p:cNvPicPr preferRelativeResize="0"/>
          <p:nvPr/>
        </p:nvPicPr>
        <p:blipFill rotWithShape="1">
          <a:blip r:embed="rId3">
            <a:alphaModFix/>
          </a:blip>
          <a:srcRect/>
          <a:stretch/>
        </p:blipFill>
        <p:spPr>
          <a:xfrm>
            <a:off x="1495883" y="1360483"/>
            <a:ext cx="9744499" cy="5186300"/>
          </a:xfrm>
          <a:prstGeom prst="rect">
            <a:avLst/>
          </a:prstGeom>
          <a:noFill/>
          <a:ln>
            <a:noFill/>
          </a:ln>
        </p:spPr>
      </p:pic>
      <p:sp>
        <p:nvSpPr>
          <p:cNvPr id="289" name="Google Shape;289;g160d08615c6_0_140" descr="Visual of an arrow pointing to the word vocabulary"/>
          <p:cNvSpPr/>
          <p:nvPr/>
        </p:nvSpPr>
        <p:spPr>
          <a:xfrm>
            <a:off x="3345243" y="2122132"/>
            <a:ext cx="1565100" cy="8109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g160d08615c6_0_140"/>
          <p:cNvSpPr txBox="1">
            <a:spLocks noGrp="1"/>
          </p:cNvSpPr>
          <p:nvPr>
            <p:ph type="sldNum" idx="12"/>
          </p:nvPr>
        </p:nvSpPr>
        <p:spPr>
          <a:xfrm>
            <a:off x="10886465" y="6181683"/>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60d08615c6_0_148"/>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Word Knowledge  - The Why  </a:t>
            </a:r>
            <a:endParaRPr>
              <a:latin typeface="Georgia"/>
              <a:ea typeface="Georgia"/>
              <a:cs typeface="Georgia"/>
              <a:sym typeface="Georgia"/>
            </a:endParaRPr>
          </a:p>
        </p:txBody>
      </p:sp>
      <p:sp>
        <p:nvSpPr>
          <p:cNvPr id="296" name="Google Shape;296;g160d08615c6_0_148"/>
          <p:cNvSpPr txBox="1">
            <a:spLocks noGrp="1"/>
          </p:cNvSpPr>
          <p:nvPr>
            <p:ph type="body" idx="1"/>
          </p:nvPr>
        </p:nvSpPr>
        <p:spPr>
          <a:xfrm>
            <a:off x="466350" y="1426026"/>
            <a:ext cx="11259300" cy="5249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endParaRPr sz="3200" dirty="0">
              <a:latin typeface="Georgia"/>
              <a:ea typeface="Georgia"/>
              <a:cs typeface="Georgia"/>
              <a:sym typeface="Georgia"/>
            </a:endParaRPr>
          </a:p>
          <a:p>
            <a:pPr marL="0" lvl="0" indent="0" algn="l" rtl="0">
              <a:lnSpc>
                <a:spcPct val="90000"/>
              </a:lnSpc>
              <a:spcBef>
                <a:spcPts val="0"/>
              </a:spcBef>
              <a:spcAft>
                <a:spcPts val="0"/>
              </a:spcAft>
              <a:buSzPts val="2800"/>
              <a:buNone/>
            </a:pPr>
            <a:r>
              <a:rPr lang="en-US" sz="3200" dirty="0">
                <a:latin typeface="Georgia"/>
                <a:ea typeface="Georgia"/>
                <a:cs typeface="Georgia"/>
                <a:sym typeface="Georgia"/>
              </a:rPr>
              <a:t>“Understanding word meaning has always been essential to reading comprehension. Whether reading the printed page or a computer screen, a strong sense of word meaning provides a basis for greater comprehension in an increasingly fast-paced world.” </a:t>
            </a:r>
            <a:endParaRPr lang="en-US" sz="3200" dirty="0" smtClean="0">
              <a:latin typeface="Georgia"/>
              <a:ea typeface="Georgia"/>
              <a:cs typeface="Georgia"/>
              <a:sym typeface="Georgia"/>
            </a:endParaRPr>
          </a:p>
          <a:p>
            <a:pPr marL="0" lvl="0" indent="0" algn="l" rtl="0">
              <a:lnSpc>
                <a:spcPct val="90000"/>
              </a:lnSpc>
              <a:spcBef>
                <a:spcPts val="0"/>
              </a:spcBef>
              <a:spcAft>
                <a:spcPts val="0"/>
              </a:spcAft>
              <a:buSzPts val="2800"/>
              <a:buNone/>
            </a:pPr>
            <a:endParaRPr sz="3200" dirty="0">
              <a:latin typeface="Georgia"/>
              <a:ea typeface="Georgia"/>
              <a:cs typeface="Georgia"/>
              <a:sym typeface="Georgia"/>
            </a:endParaRPr>
          </a:p>
          <a:p>
            <a:pPr marL="0" lvl="0" indent="0" algn="l" rtl="0">
              <a:lnSpc>
                <a:spcPct val="90000"/>
              </a:lnSpc>
              <a:spcBef>
                <a:spcPts val="0"/>
              </a:spcBef>
              <a:spcAft>
                <a:spcPts val="0"/>
              </a:spcAft>
              <a:buSzPts val="2800"/>
              <a:buNone/>
            </a:pPr>
            <a:r>
              <a:rPr lang="en-US" sz="1700" u="sng" dirty="0" smtClean="0">
                <a:solidFill>
                  <a:schemeClr val="hlink"/>
                </a:solidFill>
                <a:latin typeface="Georgia"/>
                <a:ea typeface="Georgia"/>
                <a:cs typeface="Georgia"/>
                <a:sym typeface="Georgia"/>
                <a:hlinkClick r:id="rId3"/>
              </a:rPr>
              <a:t>What is The Nations Report Card? </a:t>
            </a:r>
            <a:endParaRPr sz="3200" dirty="0">
              <a:latin typeface="Georgia"/>
              <a:ea typeface="Georgia"/>
              <a:cs typeface="Georgia"/>
              <a:sym typeface="Georgia"/>
            </a:endParaRPr>
          </a:p>
          <a:p>
            <a:pPr marL="0" lvl="0" indent="0" algn="l" rtl="0">
              <a:lnSpc>
                <a:spcPct val="90000"/>
              </a:lnSpc>
              <a:spcBef>
                <a:spcPts val="0"/>
              </a:spcBef>
              <a:spcAft>
                <a:spcPts val="0"/>
              </a:spcAft>
              <a:buSzPts val="2800"/>
              <a:buNone/>
            </a:pPr>
            <a:endParaRPr sz="3200" dirty="0">
              <a:latin typeface="Georgia"/>
              <a:ea typeface="Georgia"/>
              <a:cs typeface="Georgia"/>
              <a:sym typeface="Georgia"/>
            </a:endParaRPr>
          </a:p>
        </p:txBody>
      </p:sp>
      <p:sp>
        <p:nvSpPr>
          <p:cNvPr id="297" name="Google Shape;297;g160d08615c6_0_148"/>
          <p:cNvSpPr txBox="1">
            <a:spLocks noGrp="1"/>
          </p:cNvSpPr>
          <p:nvPr>
            <p:ph type="sldNum" idx="12"/>
          </p:nvPr>
        </p:nvSpPr>
        <p:spPr>
          <a:xfrm>
            <a:off x="10715445" y="6310326"/>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60d08615c6_0_1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Overview </a:t>
            </a:r>
            <a:endParaRPr>
              <a:latin typeface="Georgia"/>
              <a:ea typeface="Georgia"/>
              <a:cs typeface="Georgia"/>
              <a:sym typeface="Georgia"/>
            </a:endParaRPr>
          </a:p>
        </p:txBody>
      </p:sp>
      <p:sp>
        <p:nvSpPr>
          <p:cNvPr id="164" name="Google Shape;164;g160d08615c6_0_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457200" lvl="0" indent="-431800" algn="l" rtl="0">
              <a:lnSpc>
                <a:spcPct val="150000"/>
              </a:lnSpc>
              <a:spcBef>
                <a:spcPts val="0"/>
              </a:spcBef>
              <a:spcAft>
                <a:spcPts val="0"/>
              </a:spcAft>
              <a:buSzPts val="3200"/>
              <a:buFont typeface="Georgia"/>
              <a:buChar char="•"/>
            </a:pPr>
            <a:r>
              <a:rPr lang="en-US" sz="3200" b="0">
                <a:latin typeface="Georgia"/>
                <a:ea typeface="Georgia"/>
                <a:cs typeface="Georgia"/>
                <a:sym typeface="Georgia"/>
              </a:rPr>
              <a:t>The role of background (WORLD) knowledge in reading </a:t>
            </a:r>
            <a:endParaRPr sz="3200" b="0">
              <a:latin typeface="Georgia"/>
              <a:ea typeface="Georgia"/>
              <a:cs typeface="Georgia"/>
              <a:sym typeface="Georgia"/>
            </a:endParaRPr>
          </a:p>
          <a:p>
            <a:pPr marL="457200" lvl="0" indent="-431800" algn="l" rtl="0">
              <a:lnSpc>
                <a:spcPct val="150000"/>
              </a:lnSpc>
              <a:spcBef>
                <a:spcPts val="0"/>
              </a:spcBef>
              <a:spcAft>
                <a:spcPts val="0"/>
              </a:spcAft>
              <a:buSzPts val="3200"/>
              <a:buFont typeface="Georgia"/>
              <a:buChar char="•"/>
            </a:pPr>
            <a:r>
              <a:rPr lang="en-US" sz="3200" b="0">
                <a:latin typeface="Georgia"/>
                <a:ea typeface="Georgia"/>
                <a:cs typeface="Georgia"/>
                <a:sym typeface="Georgia"/>
              </a:rPr>
              <a:t>Strategies for developing background knowledge</a:t>
            </a:r>
            <a:endParaRPr sz="3200" b="0">
              <a:latin typeface="Georgia"/>
              <a:ea typeface="Georgia"/>
              <a:cs typeface="Georgia"/>
              <a:sym typeface="Georgia"/>
            </a:endParaRPr>
          </a:p>
          <a:p>
            <a:pPr marL="457200" lvl="0" indent="-431800" algn="l" rtl="0">
              <a:lnSpc>
                <a:spcPct val="150000"/>
              </a:lnSpc>
              <a:spcBef>
                <a:spcPts val="0"/>
              </a:spcBef>
              <a:spcAft>
                <a:spcPts val="0"/>
              </a:spcAft>
              <a:buSzPts val="3200"/>
              <a:buFont typeface="Georgia"/>
              <a:buChar char="•"/>
            </a:pPr>
            <a:r>
              <a:rPr lang="en-US" sz="3200" b="0">
                <a:latin typeface="Georgia"/>
                <a:ea typeface="Georgia"/>
                <a:cs typeface="Georgia"/>
                <a:sym typeface="Georgia"/>
              </a:rPr>
              <a:t>The role of vocabulary instruction (WORD Knowledge) in reading</a:t>
            </a:r>
            <a:endParaRPr sz="3200" b="0">
              <a:latin typeface="Georgia"/>
              <a:ea typeface="Georgia"/>
              <a:cs typeface="Georgia"/>
              <a:sym typeface="Georgia"/>
            </a:endParaRPr>
          </a:p>
          <a:p>
            <a:pPr marL="457200" lvl="0" indent="-431800" algn="l" rtl="0">
              <a:lnSpc>
                <a:spcPct val="150000"/>
              </a:lnSpc>
              <a:spcBef>
                <a:spcPts val="0"/>
              </a:spcBef>
              <a:spcAft>
                <a:spcPts val="0"/>
              </a:spcAft>
              <a:buSzPts val="3200"/>
              <a:buFont typeface="Georgia"/>
              <a:buChar char="•"/>
            </a:pPr>
            <a:r>
              <a:rPr lang="en-US" sz="3200" b="0">
                <a:latin typeface="Georgia"/>
                <a:ea typeface="Georgia"/>
                <a:cs typeface="Georgia"/>
                <a:sym typeface="Georgia"/>
              </a:rPr>
              <a:t>Strategies for teaching vocabulary</a:t>
            </a:r>
            <a:endParaRPr sz="3200" b="0">
              <a:latin typeface="Georgia"/>
              <a:ea typeface="Georgia"/>
              <a:cs typeface="Georgia"/>
              <a:sym typeface="Georgia"/>
            </a:endParaRPr>
          </a:p>
          <a:p>
            <a:pPr marL="228600" lvl="0" indent="0" algn="l" rtl="0">
              <a:lnSpc>
                <a:spcPct val="90000"/>
              </a:lnSpc>
              <a:spcBef>
                <a:spcPts val="0"/>
              </a:spcBef>
              <a:spcAft>
                <a:spcPts val="0"/>
              </a:spcAft>
              <a:buSzPts val="2800"/>
              <a:buNone/>
            </a:pPr>
            <a:endParaRPr>
              <a:latin typeface="Georgia"/>
              <a:ea typeface="Georgia"/>
              <a:cs typeface="Georgia"/>
              <a:sym typeface="Georgia"/>
            </a:endParaRPr>
          </a:p>
        </p:txBody>
      </p:sp>
      <p:sp>
        <p:nvSpPr>
          <p:cNvPr id="165" name="Google Shape;165;g160d08615c6_0_16"/>
          <p:cNvSpPr txBox="1">
            <a:spLocks noGrp="1"/>
          </p:cNvSpPr>
          <p:nvPr>
            <p:ph type="sldNum" idx="12"/>
          </p:nvPr>
        </p:nvSpPr>
        <p:spPr>
          <a:xfrm>
            <a:off x="10525665" y="6176963"/>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60d08615c6_0_15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Word Knowledge  - Our Why  </a:t>
            </a:r>
            <a:endParaRPr>
              <a:latin typeface="Georgia"/>
              <a:ea typeface="Georgia"/>
              <a:cs typeface="Georgia"/>
              <a:sym typeface="Georgia"/>
            </a:endParaRPr>
          </a:p>
        </p:txBody>
      </p:sp>
      <p:sp>
        <p:nvSpPr>
          <p:cNvPr id="303" name="Google Shape;303;g160d08615c6_0_155"/>
          <p:cNvSpPr txBox="1">
            <a:spLocks noGrp="1"/>
          </p:cNvSpPr>
          <p:nvPr>
            <p:ph type="body" idx="1"/>
          </p:nvPr>
        </p:nvSpPr>
        <p:spPr>
          <a:xfrm>
            <a:off x="593675" y="1494425"/>
            <a:ext cx="11259300" cy="5249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sz="3200" b="0">
                <a:latin typeface="Georgia"/>
                <a:ea typeface="Georgia"/>
                <a:cs typeface="Georgia"/>
                <a:sym typeface="Georgia"/>
              </a:rPr>
              <a:t>Soaring Seagulls </a:t>
            </a:r>
            <a:endParaRPr sz="3200" b="0">
              <a:latin typeface="Georgia"/>
              <a:ea typeface="Georgia"/>
              <a:cs typeface="Georgia"/>
              <a:sym typeface="Georgia"/>
            </a:endParaRPr>
          </a:p>
          <a:p>
            <a:pPr marL="0" lvl="0" indent="0" algn="l" rtl="0">
              <a:lnSpc>
                <a:spcPct val="90000"/>
              </a:lnSpc>
              <a:spcBef>
                <a:spcPts val="0"/>
              </a:spcBef>
              <a:spcAft>
                <a:spcPts val="0"/>
              </a:spcAft>
              <a:buSzPts val="2800"/>
              <a:buNone/>
            </a:pPr>
            <a:endParaRPr sz="3200" b="0">
              <a:latin typeface="Georgia"/>
              <a:ea typeface="Georgia"/>
              <a:cs typeface="Georgia"/>
              <a:sym typeface="Georgia"/>
            </a:endParaRPr>
          </a:p>
          <a:p>
            <a:pPr marL="0" lvl="0" indent="0" algn="l" rtl="0">
              <a:lnSpc>
                <a:spcPct val="90000"/>
              </a:lnSpc>
              <a:spcBef>
                <a:spcPts val="0"/>
              </a:spcBef>
              <a:spcAft>
                <a:spcPts val="0"/>
              </a:spcAft>
              <a:buSzPts val="2800"/>
              <a:buNone/>
            </a:pPr>
            <a:r>
              <a:rPr lang="en-US" sz="3200" b="0">
                <a:latin typeface="Georgia"/>
                <a:ea typeface="Georgia"/>
                <a:cs typeface="Georgia"/>
                <a:sym typeface="Georgia"/>
              </a:rPr>
              <a:t>Words I was SO surprised that students didn’t know:</a:t>
            </a:r>
            <a:endParaRPr sz="3200" b="0">
              <a:latin typeface="Georgia"/>
              <a:ea typeface="Georgia"/>
              <a:cs typeface="Georgia"/>
              <a:sym typeface="Georgia"/>
            </a:endParaRPr>
          </a:p>
          <a:p>
            <a:pPr marL="0" lvl="0" indent="0" algn="l" rtl="0">
              <a:lnSpc>
                <a:spcPct val="90000"/>
              </a:lnSpc>
              <a:spcBef>
                <a:spcPts val="0"/>
              </a:spcBef>
              <a:spcAft>
                <a:spcPts val="0"/>
              </a:spcAft>
              <a:buSzPts val="2800"/>
              <a:buNone/>
            </a:pPr>
            <a:r>
              <a:rPr lang="en-US" sz="3200" b="0">
                <a:latin typeface="Georgia"/>
                <a:ea typeface="Georgia"/>
                <a:cs typeface="Georgia"/>
                <a:sym typeface="Georgia"/>
              </a:rPr>
              <a:t>pebble, grouchy, stoop, carport, basement, kin </a:t>
            </a:r>
            <a:endParaRPr sz="3200" b="0">
              <a:latin typeface="Georgia"/>
              <a:ea typeface="Georgia"/>
              <a:cs typeface="Georgia"/>
              <a:sym typeface="Georgia"/>
            </a:endParaRPr>
          </a:p>
          <a:p>
            <a:pPr marL="0" lvl="0" indent="0" algn="l" rtl="0">
              <a:lnSpc>
                <a:spcPct val="90000"/>
              </a:lnSpc>
              <a:spcBef>
                <a:spcPts val="0"/>
              </a:spcBef>
              <a:spcAft>
                <a:spcPts val="0"/>
              </a:spcAft>
              <a:buSzPts val="2800"/>
              <a:buNone/>
            </a:pPr>
            <a:endParaRPr sz="3200" b="0">
              <a:latin typeface="Georgia"/>
              <a:ea typeface="Georgia"/>
              <a:cs typeface="Georgia"/>
              <a:sym typeface="Georgia"/>
            </a:endParaRPr>
          </a:p>
          <a:p>
            <a:pPr marL="0" lvl="0" indent="0" algn="l" rtl="0">
              <a:lnSpc>
                <a:spcPct val="90000"/>
              </a:lnSpc>
              <a:spcBef>
                <a:spcPts val="0"/>
              </a:spcBef>
              <a:spcAft>
                <a:spcPts val="0"/>
              </a:spcAft>
              <a:buSzPts val="2800"/>
              <a:buNone/>
            </a:pPr>
            <a:r>
              <a:rPr lang="en-US" sz="3200" b="0">
                <a:latin typeface="Georgia"/>
                <a:ea typeface="Georgia"/>
                <a:cs typeface="Georgia"/>
                <a:sym typeface="Georgia"/>
              </a:rPr>
              <a:t>Chunk chunk blend and sorts - slope, trot </a:t>
            </a:r>
            <a:endParaRPr sz="3200" b="0">
              <a:latin typeface="Georgia"/>
              <a:ea typeface="Georgia"/>
              <a:cs typeface="Georgia"/>
              <a:sym typeface="Georgia"/>
            </a:endParaRPr>
          </a:p>
          <a:p>
            <a:pPr marL="0" lvl="0" indent="0" algn="l" rtl="0">
              <a:lnSpc>
                <a:spcPct val="90000"/>
              </a:lnSpc>
              <a:spcBef>
                <a:spcPts val="0"/>
              </a:spcBef>
              <a:spcAft>
                <a:spcPts val="0"/>
              </a:spcAft>
              <a:buSzPts val="2800"/>
              <a:buNone/>
            </a:pPr>
            <a:endParaRPr sz="3200" b="0">
              <a:latin typeface="Georgia"/>
              <a:ea typeface="Georgia"/>
              <a:cs typeface="Georgia"/>
              <a:sym typeface="Georgia"/>
            </a:endParaRPr>
          </a:p>
        </p:txBody>
      </p:sp>
      <p:pic>
        <p:nvPicPr>
          <p:cNvPr id="304" name="Google Shape;304;g160d08615c6_0_155" descr="Image of words used in chunk chunk blend activity such as shot, plot, mope, trot"/>
          <p:cNvPicPr preferRelativeResize="0"/>
          <p:nvPr/>
        </p:nvPicPr>
        <p:blipFill rotWithShape="1">
          <a:blip r:embed="rId3">
            <a:alphaModFix/>
          </a:blip>
          <a:srcRect/>
          <a:stretch/>
        </p:blipFill>
        <p:spPr>
          <a:xfrm>
            <a:off x="3253925" y="4443025"/>
            <a:ext cx="6624365" cy="1913326"/>
          </a:xfrm>
          <a:prstGeom prst="rect">
            <a:avLst/>
          </a:prstGeom>
          <a:noFill/>
          <a:ln>
            <a:noFill/>
          </a:ln>
        </p:spPr>
      </p:pic>
      <p:pic>
        <p:nvPicPr>
          <p:cNvPr id="305" name="Google Shape;305;g160d08615c6_0_155" descr="Visual of Road Blocks"/>
          <p:cNvPicPr preferRelativeResize="0"/>
          <p:nvPr/>
        </p:nvPicPr>
        <p:blipFill rotWithShape="1">
          <a:blip r:embed="rId4">
            <a:alphaModFix/>
          </a:blip>
          <a:srcRect/>
          <a:stretch/>
        </p:blipFill>
        <p:spPr>
          <a:xfrm>
            <a:off x="10001250" y="81613"/>
            <a:ext cx="2076450" cy="2200275"/>
          </a:xfrm>
          <a:prstGeom prst="rect">
            <a:avLst/>
          </a:prstGeom>
          <a:noFill/>
          <a:ln>
            <a:noFill/>
          </a:ln>
        </p:spPr>
      </p:pic>
      <p:sp>
        <p:nvSpPr>
          <p:cNvPr id="306" name="Google Shape;306;g160d08615c6_0_155"/>
          <p:cNvSpPr txBox="1">
            <a:spLocks noGrp="1"/>
          </p:cNvSpPr>
          <p:nvPr>
            <p:ph type="sldNum" idx="12"/>
          </p:nvPr>
        </p:nvSpPr>
        <p:spPr>
          <a:xfrm>
            <a:off x="10841375" y="6310326"/>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60d08615c6_0_164"/>
          <p:cNvSpPr txBox="1">
            <a:spLocks noGrp="1"/>
          </p:cNvSpPr>
          <p:nvPr>
            <p:ph type="title"/>
          </p:nvPr>
        </p:nvSpPr>
        <p:spPr>
          <a:xfrm>
            <a:off x="929375" y="-135207"/>
            <a:ext cx="105879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dirty="0">
                <a:latin typeface="Georgia"/>
                <a:ea typeface="Georgia"/>
                <a:cs typeface="Georgia"/>
                <a:sym typeface="Georgia"/>
              </a:rPr>
              <a:t>Word Knowledge: the Standards </a:t>
            </a:r>
            <a:r>
              <a:rPr lang="en-US" sz="2000" dirty="0">
                <a:latin typeface="Georgia"/>
                <a:ea typeface="Georgia"/>
                <a:cs typeface="Georgia"/>
                <a:sym typeface="Georgia"/>
              </a:rPr>
              <a:t>(1 of 2) </a:t>
            </a:r>
            <a:endParaRPr sz="2000" dirty="0">
              <a:latin typeface="Georgia"/>
              <a:ea typeface="Georgia"/>
              <a:cs typeface="Georgia"/>
              <a:sym typeface="Georgia"/>
            </a:endParaRPr>
          </a:p>
        </p:txBody>
      </p:sp>
      <p:sp>
        <p:nvSpPr>
          <p:cNvPr id="312" name="Google Shape;312;g160d08615c6_0_164"/>
          <p:cNvSpPr txBox="1">
            <a:spLocks noGrp="1"/>
          </p:cNvSpPr>
          <p:nvPr>
            <p:ph type="body" idx="1"/>
          </p:nvPr>
        </p:nvSpPr>
        <p:spPr>
          <a:xfrm>
            <a:off x="593675" y="1129325"/>
            <a:ext cx="11259300" cy="52494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1200"/>
              </a:spcBef>
              <a:spcAft>
                <a:spcPts val="0"/>
              </a:spcAft>
              <a:buSzPct val="98244"/>
              <a:buNone/>
            </a:pPr>
            <a:r>
              <a:rPr lang="en-US" sz="2850" dirty="0">
                <a:solidFill>
                  <a:srgbClr val="000000"/>
                </a:solidFill>
                <a:latin typeface="Georgia"/>
                <a:ea typeface="Georgia"/>
                <a:cs typeface="Georgia"/>
                <a:sym typeface="Georgia"/>
              </a:rPr>
              <a:t>3.4 The student will expand vocabulary when reading. </a:t>
            </a:r>
            <a:endParaRPr sz="2850" dirty="0">
              <a:solidFill>
                <a:srgbClr val="000000"/>
              </a:solidFill>
              <a:latin typeface="Georgia"/>
              <a:ea typeface="Georgia"/>
              <a:cs typeface="Georgia"/>
              <a:sym typeface="Georgia"/>
            </a:endParaRPr>
          </a:p>
          <a:p>
            <a:pPr marL="457200" lvl="0" indent="0" algn="l" rtl="0">
              <a:lnSpc>
                <a:spcPct val="115000"/>
              </a:lnSpc>
              <a:spcBef>
                <a:spcPts val="1200"/>
              </a:spcBef>
              <a:spcAft>
                <a:spcPts val="0"/>
              </a:spcAft>
              <a:buSzPct val="121137"/>
              <a:buNone/>
            </a:pPr>
            <a:r>
              <a:rPr lang="en-US" sz="2311" b="0" dirty="0">
                <a:solidFill>
                  <a:srgbClr val="000000"/>
                </a:solidFill>
                <a:latin typeface="Georgia"/>
                <a:ea typeface="Georgia"/>
                <a:cs typeface="Georgia"/>
                <a:sym typeface="Georgia"/>
              </a:rPr>
              <a:t>d)</a:t>
            </a:r>
            <a:r>
              <a:rPr lang="en-US" sz="2311" dirty="0">
                <a:solidFill>
                  <a:srgbClr val="000000"/>
                </a:solidFill>
                <a:latin typeface="Georgia"/>
                <a:ea typeface="Georgia"/>
                <a:cs typeface="Georgia"/>
                <a:sym typeface="Georgia"/>
              </a:rPr>
              <a:t> </a:t>
            </a:r>
            <a:r>
              <a:rPr lang="en-US" sz="2311" b="0" dirty="0">
                <a:solidFill>
                  <a:srgbClr val="000000"/>
                </a:solidFill>
                <a:latin typeface="Georgia"/>
                <a:ea typeface="Georgia"/>
                <a:cs typeface="Georgia"/>
                <a:sym typeface="Georgia"/>
              </a:rPr>
              <a:t>Use context to clarify meaning of unfamiliar words.</a:t>
            </a:r>
            <a:endParaRPr sz="2311" b="0" dirty="0">
              <a:solidFill>
                <a:srgbClr val="000000"/>
              </a:solidFill>
              <a:latin typeface="Georgia"/>
              <a:ea typeface="Georgia"/>
              <a:cs typeface="Georgia"/>
              <a:sym typeface="Georgia"/>
            </a:endParaRPr>
          </a:p>
          <a:p>
            <a:pPr marL="457200" lvl="0" indent="0" algn="l" rtl="0">
              <a:lnSpc>
                <a:spcPct val="115000"/>
              </a:lnSpc>
              <a:spcBef>
                <a:spcPts val="1200"/>
              </a:spcBef>
              <a:spcAft>
                <a:spcPts val="0"/>
              </a:spcAft>
              <a:buSzPct val="121137"/>
              <a:buNone/>
            </a:pPr>
            <a:r>
              <a:rPr lang="en-US" sz="2311" b="0" dirty="0">
                <a:solidFill>
                  <a:srgbClr val="000000"/>
                </a:solidFill>
                <a:latin typeface="Georgia"/>
                <a:ea typeface="Georgia"/>
                <a:cs typeface="Georgia"/>
                <a:sym typeface="Georgia"/>
              </a:rPr>
              <a:t>e) Discuss meanings of words and </a:t>
            </a:r>
            <a:r>
              <a:rPr lang="en-US" sz="2311" b="0" u="sng" dirty="0">
                <a:solidFill>
                  <a:srgbClr val="000000"/>
                </a:solidFill>
                <a:latin typeface="Georgia"/>
                <a:ea typeface="Georgia"/>
                <a:cs typeface="Georgia"/>
                <a:sym typeface="Georgia"/>
              </a:rPr>
              <a:t>develop vocabulary </a:t>
            </a:r>
            <a:r>
              <a:rPr lang="en-US" sz="2311" b="0" dirty="0">
                <a:solidFill>
                  <a:srgbClr val="000000"/>
                </a:solidFill>
                <a:latin typeface="Georgia"/>
                <a:ea typeface="Georgia"/>
                <a:cs typeface="Georgia"/>
                <a:sym typeface="Georgia"/>
              </a:rPr>
              <a:t>by listening to and reading a variety of texts.</a:t>
            </a:r>
            <a:endParaRPr sz="2311" b="0" dirty="0">
              <a:solidFill>
                <a:srgbClr val="000000"/>
              </a:solidFill>
              <a:latin typeface="Georgia"/>
              <a:ea typeface="Georgia"/>
              <a:cs typeface="Georgia"/>
              <a:sym typeface="Georgia"/>
            </a:endParaRPr>
          </a:p>
          <a:p>
            <a:pPr marL="457200" lvl="0" indent="0" algn="l" rtl="0">
              <a:lnSpc>
                <a:spcPct val="115000"/>
              </a:lnSpc>
              <a:spcBef>
                <a:spcPts val="1200"/>
              </a:spcBef>
              <a:spcAft>
                <a:spcPts val="0"/>
              </a:spcAft>
              <a:buSzPct val="121137"/>
              <a:buNone/>
            </a:pPr>
            <a:r>
              <a:rPr lang="en-US" sz="2311" b="0" dirty="0">
                <a:solidFill>
                  <a:srgbClr val="000000"/>
                </a:solidFill>
                <a:latin typeface="Georgia"/>
                <a:ea typeface="Georgia"/>
                <a:cs typeface="Georgia"/>
                <a:sym typeface="Georgia"/>
              </a:rPr>
              <a:t>f) Use vocabulary from other content areas.</a:t>
            </a:r>
            <a:endParaRPr sz="2311" b="0" dirty="0">
              <a:solidFill>
                <a:srgbClr val="000000"/>
              </a:solidFill>
              <a:latin typeface="Georgia"/>
              <a:ea typeface="Georgia"/>
              <a:cs typeface="Georgia"/>
              <a:sym typeface="Georgia"/>
            </a:endParaRPr>
          </a:p>
          <a:p>
            <a:pPr marL="0" lvl="0" indent="0" algn="l" rtl="0">
              <a:lnSpc>
                <a:spcPct val="115000"/>
              </a:lnSpc>
              <a:spcBef>
                <a:spcPts val="1200"/>
              </a:spcBef>
              <a:spcAft>
                <a:spcPts val="0"/>
              </a:spcAft>
              <a:buSzPct val="98244"/>
              <a:buNone/>
            </a:pPr>
            <a:r>
              <a:rPr lang="en-US" sz="2850" dirty="0">
                <a:solidFill>
                  <a:srgbClr val="000000"/>
                </a:solidFill>
                <a:latin typeface="Georgia"/>
                <a:ea typeface="Georgia"/>
                <a:cs typeface="Georgia"/>
                <a:sym typeface="Georgia"/>
              </a:rPr>
              <a:t>4.4 The student will expand vocabulary when reading.</a:t>
            </a:r>
            <a:endParaRPr sz="2850" dirty="0">
              <a:solidFill>
                <a:srgbClr val="000000"/>
              </a:solidFill>
              <a:latin typeface="Georgia"/>
              <a:ea typeface="Georgia"/>
              <a:cs typeface="Georgia"/>
              <a:sym typeface="Georgia"/>
            </a:endParaRPr>
          </a:p>
          <a:p>
            <a:pPr marL="457200" lvl="0" indent="0" algn="l" rtl="0">
              <a:lnSpc>
                <a:spcPct val="115000"/>
              </a:lnSpc>
              <a:spcBef>
                <a:spcPts val="1200"/>
              </a:spcBef>
              <a:spcAft>
                <a:spcPts val="0"/>
              </a:spcAft>
              <a:buSzPct val="124444"/>
              <a:buNone/>
            </a:pPr>
            <a:r>
              <a:rPr lang="en-US" sz="2250" b="0" dirty="0">
                <a:solidFill>
                  <a:srgbClr val="000000"/>
                </a:solidFill>
                <a:latin typeface="Georgia"/>
                <a:ea typeface="Georgia"/>
                <a:cs typeface="Georgia"/>
                <a:sym typeface="Georgia"/>
              </a:rPr>
              <a:t>d) Use vocabulary from other content areas.</a:t>
            </a:r>
            <a:endParaRPr sz="2250" b="0" dirty="0">
              <a:solidFill>
                <a:srgbClr val="000000"/>
              </a:solidFill>
              <a:latin typeface="Georgia"/>
              <a:ea typeface="Georgia"/>
              <a:cs typeface="Georgia"/>
              <a:sym typeface="Georgia"/>
            </a:endParaRPr>
          </a:p>
          <a:p>
            <a:pPr marL="457200" lvl="0" indent="0" algn="l" rtl="0">
              <a:lnSpc>
                <a:spcPct val="115000"/>
              </a:lnSpc>
              <a:spcBef>
                <a:spcPts val="1200"/>
              </a:spcBef>
              <a:spcAft>
                <a:spcPts val="0"/>
              </a:spcAft>
              <a:buSzPct val="124444"/>
              <a:buNone/>
            </a:pPr>
            <a:r>
              <a:rPr lang="en-US" sz="2250" b="0" dirty="0">
                <a:solidFill>
                  <a:srgbClr val="000000"/>
                </a:solidFill>
                <a:latin typeface="Georgia"/>
                <a:ea typeface="Georgia"/>
                <a:cs typeface="Georgia"/>
                <a:sym typeface="Georgia"/>
              </a:rPr>
              <a:t>e)  Develop and use </a:t>
            </a:r>
            <a:r>
              <a:rPr lang="en-US" sz="2250" b="0" u="sng" dirty="0">
                <a:solidFill>
                  <a:srgbClr val="000000"/>
                </a:solidFill>
                <a:latin typeface="Georgia"/>
                <a:ea typeface="Georgia"/>
                <a:cs typeface="Georgia"/>
                <a:sym typeface="Georgia"/>
              </a:rPr>
              <a:t>general and specialized vocabulary </a:t>
            </a:r>
            <a:r>
              <a:rPr lang="en-US" sz="2250" b="0" dirty="0">
                <a:solidFill>
                  <a:srgbClr val="000000"/>
                </a:solidFill>
                <a:latin typeface="Georgia"/>
                <a:ea typeface="Georgia"/>
                <a:cs typeface="Georgia"/>
                <a:sym typeface="Georgia"/>
              </a:rPr>
              <a:t>through speaking, listening, reading, and writing.</a:t>
            </a:r>
            <a:endParaRPr sz="2250" b="0" dirty="0">
              <a:solidFill>
                <a:srgbClr val="000000"/>
              </a:solidFill>
              <a:latin typeface="Georgia"/>
              <a:ea typeface="Georgia"/>
              <a:cs typeface="Georgia"/>
              <a:sym typeface="Georgia"/>
            </a:endParaRPr>
          </a:p>
          <a:p>
            <a:pPr marL="0" lvl="0" indent="0" algn="l" rtl="0">
              <a:lnSpc>
                <a:spcPct val="115000"/>
              </a:lnSpc>
              <a:spcBef>
                <a:spcPts val="1200"/>
              </a:spcBef>
              <a:spcAft>
                <a:spcPts val="0"/>
              </a:spcAft>
              <a:buSzPct val="124444"/>
              <a:buNone/>
            </a:pPr>
            <a:r>
              <a:rPr lang="en-US" sz="2250" dirty="0">
                <a:solidFill>
                  <a:srgbClr val="000000"/>
                </a:solidFill>
                <a:latin typeface="Georgia"/>
                <a:ea typeface="Georgia"/>
                <a:cs typeface="Georgia"/>
                <a:sym typeface="Georgia"/>
              </a:rPr>
              <a:t>5.4 The s</a:t>
            </a:r>
            <a:r>
              <a:rPr lang="en-US" sz="2850" dirty="0">
                <a:solidFill>
                  <a:srgbClr val="000000"/>
                </a:solidFill>
                <a:latin typeface="Georgia"/>
                <a:ea typeface="Georgia"/>
                <a:cs typeface="Georgia"/>
                <a:sym typeface="Georgia"/>
              </a:rPr>
              <a:t>tudent will expand vocabulary when reading.</a:t>
            </a:r>
            <a:endParaRPr sz="2850" dirty="0">
              <a:solidFill>
                <a:srgbClr val="000000"/>
              </a:solidFill>
              <a:latin typeface="Georgia"/>
              <a:ea typeface="Georgia"/>
              <a:cs typeface="Georgia"/>
              <a:sym typeface="Georgia"/>
            </a:endParaRPr>
          </a:p>
          <a:p>
            <a:pPr marL="457200" lvl="0" indent="0" algn="l" rtl="0">
              <a:lnSpc>
                <a:spcPct val="115000"/>
              </a:lnSpc>
              <a:spcBef>
                <a:spcPts val="1200"/>
              </a:spcBef>
              <a:spcAft>
                <a:spcPts val="0"/>
              </a:spcAft>
              <a:buSzPct val="120430"/>
              <a:buNone/>
            </a:pPr>
            <a:r>
              <a:rPr lang="en-US" sz="2325" b="0" dirty="0">
                <a:solidFill>
                  <a:srgbClr val="000000"/>
                </a:solidFill>
                <a:latin typeface="Georgia"/>
                <a:ea typeface="Georgia"/>
                <a:cs typeface="Georgia"/>
                <a:sym typeface="Georgia"/>
              </a:rPr>
              <a:t>a) Use context to clarify meaning of unfamiliar words and phrases.</a:t>
            </a:r>
            <a:endParaRPr sz="2325" b="0" dirty="0">
              <a:solidFill>
                <a:srgbClr val="000000"/>
              </a:solidFill>
              <a:latin typeface="Georgia"/>
              <a:ea typeface="Georgia"/>
              <a:cs typeface="Georgia"/>
              <a:sym typeface="Georgia"/>
            </a:endParaRPr>
          </a:p>
          <a:p>
            <a:pPr marL="457200" lvl="0" indent="0" algn="l" rtl="0">
              <a:lnSpc>
                <a:spcPct val="115000"/>
              </a:lnSpc>
              <a:spcBef>
                <a:spcPts val="1200"/>
              </a:spcBef>
              <a:spcAft>
                <a:spcPts val="0"/>
              </a:spcAft>
              <a:buSzPct val="120430"/>
              <a:buNone/>
            </a:pPr>
            <a:r>
              <a:rPr lang="en-US" sz="2325" b="0" dirty="0">
                <a:solidFill>
                  <a:srgbClr val="000000"/>
                </a:solidFill>
                <a:latin typeface="Georgia"/>
                <a:ea typeface="Georgia"/>
                <a:cs typeface="Georgia"/>
                <a:sym typeface="Georgia"/>
              </a:rPr>
              <a:t>b) Use context &amp; sentence structure to determine meanings &amp; differentiate among multiple meanings </a:t>
            </a:r>
            <a:endParaRPr sz="2325" b="0" dirty="0">
              <a:solidFill>
                <a:srgbClr val="000000"/>
              </a:solidFill>
              <a:latin typeface="Georgia"/>
              <a:ea typeface="Georgia"/>
              <a:cs typeface="Georgia"/>
              <a:sym typeface="Georgia"/>
            </a:endParaRPr>
          </a:p>
          <a:p>
            <a:pPr marL="457200" lvl="0" indent="0" algn="l" rtl="0">
              <a:lnSpc>
                <a:spcPct val="115000"/>
              </a:lnSpc>
              <a:spcBef>
                <a:spcPts val="1200"/>
              </a:spcBef>
              <a:spcAft>
                <a:spcPts val="0"/>
              </a:spcAft>
              <a:buSzPct val="120430"/>
              <a:buNone/>
            </a:pPr>
            <a:r>
              <a:rPr lang="en-US" sz="2325" b="0" dirty="0">
                <a:solidFill>
                  <a:srgbClr val="000000"/>
                </a:solidFill>
                <a:latin typeface="Georgia"/>
                <a:ea typeface="Georgia"/>
                <a:cs typeface="Georgia"/>
                <a:sym typeface="Georgia"/>
              </a:rPr>
              <a:t>f)  Develop + use </a:t>
            </a:r>
            <a:r>
              <a:rPr lang="en-US" sz="2325" b="0" u="sng" dirty="0">
                <a:solidFill>
                  <a:srgbClr val="000000"/>
                </a:solidFill>
                <a:latin typeface="Georgia"/>
                <a:ea typeface="Georgia"/>
                <a:cs typeface="Georgia"/>
                <a:sym typeface="Georgia"/>
              </a:rPr>
              <a:t>general/specialized content area vocab </a:t>
            </a:r>
            <a:r>
              <a:rPr lang="en-US" sz="2325" b="0" dirty="0">
                <a:solidFill>
                  <a:srgbClr val="000000"/>
                </a:solidFill>
                <a:latin typeface="Georgia"/>
                <a:ea typeface="Georgia"/>
                <a:cs typeface="Georgia"/>
                <a:sym typeface="Georgia"/>
              </a:rPr>
              <a:t>through speaking, listening, reading, &amp; writing. </a:t>
            </a:r>
            <a:endParaRPr sz="3200" dirty="0">
              <a:latin typeface="Georgia"/>
              <a:ea typeface="Georgia"/>
              <a:cs typeface="Georgia"/>
              <a:sym typeface="Georgia"/>
            </a:endParaRPr>
          </a:p>
        </p:txBody>
      </p:sp>
      <p:sp>
        <p:nvSpPr>
          <p:cNvPr id="313" name="Google Shape;313;g160d08615c6_0_164"/>
          <p:cNvSpPr txBox="1">
            <a:spLocks noGrp="1"/>
          </p:cNvSpPr>
          <p:nvPr>
            <p:ph type="sldNum" idx="12"/>
          </p:nvPr>
        </p:nvSpPr>
        <p:spPr>
          <a:xfrm>
            <a:off x="10841375" y="6378725"/>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160d08615c6_0_171"/>
          <p:cNvSpPr txBox="1">
            <a:spLocks noGrp="1"/>
          </p:cNvSpPr>
          <p:nvPr>
            <p:ph type="title"/>
          </p:nvPr>
        </p:nvSpPr>
        <p:spPr>
          <a:xfrm>
            <a:off x="838200" y="365125"/>
            <a:ext cx="108231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Word Knowledge: The Standards </a:t>
            </a:r>
            <a:r>
              <a:rPr lang="en-US" sz="2000">
                <a:latin typeface="Georgia"/>
                <a:ea typeface="Georgia"/>
                <a:cs typeface="Georgia"/>
                <a:sym typeface="Georgia"/>
              </a:rPr>
              <a:t>(2 of 2)</a:t>
            </a:r>
            <a:endParaRPr sz="2000">
              <a:latin typeface="Georgia"/>
              <a:ea typeface="Georgia"/>
              <a:cs typeface="Georgia"/>
              <a:sym typeface="Georgia"/>
            </a:endParaRPr>
          </a:p>
        </p:txBody>
      </p:sp>
      <p:sp>
        <p:nvSpPr>
          <p:cNvPr id="319" name="Google Shape;319;g160d08615c6_0_171"/>
          <p:cNvSpPr txBox="1">
            <a:spLocks noGrp="1"/>
          </p:cNvSpPr>
          <p:nvPr>
            <p:ph type="body" idx="1"/>
          </p:nvPr>
        </p:nvSpPr>
        <p:spPr>
          <a:xfrm>
            <a:off x="593675" y="1494425"/>
            <a:ext cx="11259300" cy="5249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endParaRPr sz="3200">
              <a:latin typeface="Georgia"/>
              <a:ea typeface="Georgia"/>
              <a:cs typeface="Georgia"/>
              <a:sym typeface="Georgia"/>
            </a:endParaRPr>
          </a:p>
          <a:p>
            <a:pPr marL="0" lvl="0" indent="0" algn="l" rtl="0">
              <a:lnSpc>
                <a:spcPct val="90000"/>
              </a:lnSpc>
              <a:spcBef>
                <a:spcPts val="0"/>
              </a:spcBef>
              <a:spcAft>
                <a:spcPts val="0"/>
              </a:spcAft>
              <a:buSzPts val="2800"/>
              <a:buNone/>
            </a:pPr>
            <a:r>
              <a:rPr lang="en-US" sz="3200">
                <a:latin typeface="Georgia"/>
                <a:ea typeface="Georgia"/>
                <a:cs typeface="Georgia"/>
                <a:sym typeface="Georgia"/>
              </a:rPr>
              <a:t>In Teacher notes:</a:t>
            </a:r>
            <a:endParaRPr sz="3200">
              <a:latin typeface="Georgia"/>
              <a:ea typeface="Georgia"/>
              <a:cs typeface="Georgia"/>
              <a:sym typeface="Georgia"/>
            </a:endParaRPr>
          </a:p>
          <a:p>
            <a:pPr marL="0" lvl="0" indent="0" algn="l" rtl="0">
              <a:lnSpc>
                <a:spcPct val="90000"/>
              </a:lnSpc>
              <a:spcBef>
                <a:spcPts val="0"/>
              </a:spcBef>
              <a:spcAft>
                <a:spcPts val="0"/>
              </a:spcAft>
              <a:buSzPts val="2800"/>
              <a:buNone/>
            </a:pPr>
            <a:endParaRPr sz="3200">
              <a:latin typeface="Georgia"/>
              <a:ea typeface="Georgia"/>
              <a:cs typeface="Georgia"/>
              <a:sym typeface="Georgia"/>
            </a:endParaRPr>
          </a:p>
          <a:p>
            <a:pPr marL="0" lvl="0" indent="0" algn="l" rtl="0">
              <a:lnSpc>
                <a:spcPct val="90000"/>
              </a:lnSpc>
              <a:spcBef>
                <a:spcPts val="0"/>
              </a:spcBef>
              <a:spcAft>
                <a:spcPts val="0"/>
              </a:spcAft>
              <a:buSzPts val="2800"/>
              <a:buNone/>
            </a:pPr>
            <a:r>
              <a:rPr lang="en-US" sz="2900" b="0">
                <a:solidFill>
                  <a:srgbClr val="000000"/>
                </a:solidFill>
                <a:latin typeface="Georgia"/>
                <a:ea typeface="Georgia"/>
                <a:cs typeface="Georgia"/>
                <a:sym typeface="Georgia"/>
              </a:rPr>
              <a:t>Vocabulary words should be </a:t>
            </a:r>
            <a:r>
              <a:rPr lang="en-US" sz="2900" b="0" u="sng">
                <a:solidFill>
                  <a:srgbClr val="000000"/>
                </a:solidFill>
                <a:latin typeface="Georgia"/>
                <a:ea typeface="Georgia"/>
                <a:cs typeface="Georgia"/>
                <a:sym typeface="Georgia"/>
              </a:rPr>
              <a:t>culled from student reading</a:t>
            </a:r>
            <a:r>
              <a:rPr lang="en-US" sz="2900" b="0">
                <a:solidFill>
                  <a:srgbClr val="000000"/>
                </a:solidFill>
                <a:latin typeface="Georgia"/>
                <a:ea typeface="Georgia"/>
                <a:cs typeface="Georgia"/>
                <a:sym typeface="Georgia"/>
              </a:rPr>
              <a:t> instead of using random lists and should not be taught in isolation. </a:t>
            </a:r>
            <a:endParaRPr sz="2900" b="0">
              <a:solidFill>
                <a:srgbClr val="000000"/>
              </a:solidFill>
              <a:latin typeface="Georgia"/>
              <a:ea typeface="Georgia"/>
              <a:cs typeface="Georgia"/>
              <a:sym typeface="Georgia"/>
            </a:endParaRPr>
          </a:p>
          <a:p>
            <a:pPr marL="0" lvl="0" indent="0" algn="l" rtl="0">
              <a:lnSpc>
                <a:spcPct val="90000"/>
              </a:lnSpc>
              <a:spcBef>
                <a:spcPts val="0"/>
              </a:spcBef>
              <a:spcAft>
                <a:spcPts val="0"/>
              </a:spcAft>
              <a:buSzPts val="2800"/>
              <a:buNone/>
            </a:pPr>
            <a:endParaRPr sz="2900" b="0">
              <a:solidFill>
                <a:srgbClr val="000000"/>
              </a:solidFill>
              <a:latin typeface="Georgia"/>
              <a:ea typeface="Georgia"/>
              <a:cs typeface="Georgia"/>
              <a:sym typeface="Georgia"/>
            </a:endParaRPr>
          </a:p>
          <a:p>
            <a:pPr marL="0" lvl="0" indent="0" algn="l" rtl="0">
              <a:lnSpc>
                <a:spcPct val="90000"/>
              </a:lnSpc>
              <a:spcBef>
                <a:spcPts val="0"/>
              </a:spcBef>
              <a:spcAft>
                <a:spcPts val="0"/>
              </a:spcAft>
              <a:buSzPts val="2800"/>
              <a:buNone/>
            </a:pPr>
            <a:r>
              <a:rPr lang="en-US" sz="2900" b="0">
                <a:solidFill>
                  <a:srgbClr val="000000"/>
                </a:solidFill>
                <a:latin typeface="Georgia"/>
                <a:ea typeface="Georgia"/>
                <a:cs typeface="Georgia"/>
                <a:sym typeface="Georgia"/>
              </a:rPr>
              <a:t>"Tiered” Vocabulary Model</a:t>
            </a:r>
            <a:endParaRPr sz="2900" b="0">
              <a:solidFill>
                <a:srgbClr val="000000"/>
              </a:solidFill>
              <a:latin typeface="Georgia"/>
              <a:ea typeface="Georgia"/>
              <a:cs typeface="Georgia"/>
              <a:sym typeface="Georgia"/>
            </a:endParaRPr>
          </a:p>
          <a:p>
            <a:pPr marL="0" lvl="0" indent="0" algn="l" rtl="0">
              <a:lnSpc>
                <a:spcPct val="90000"/>
              </a:lnSpc>
              <a:spcBef>
                <a:spcPts val="0"/>
              </a:spcBef>
              <a:spcAft>
                <a:spcPts val="0"/>
              </a:spcAft>
              <a:buSzPts val="2800"/>
              <a:buNone/>
            </a:pPr>
            <a:r>
              <a:rPr lang="en-US" sz="2900" b="0">
                <a:solidFill>
                  <a:srgbClr val="000000"/>
                </a:solidFill>
                <a:latin typeface="Georgia"/>
                <a:ea typeface="Georgia"/>
                <a:cs typeface="Georgia"/>
                <a:sym typeface="Georgia"/>
              </a:rPr>
              <a:t> by Beck, McKeown, and Kucan</a:t>
            </a:r>
            <a:endParaRPr sz="2900" b="0">
              <a:solidFill>
                <a:srgbClr val="000000"/>
              </a:solidFill>
              <a:latin typeface="Georgia"/>
              <a:ea typeface="Georgia"/>
              <a:cs typeface="Georgia"/>
              <a:sym typeface="Georgia"/>
            </a:endParaRPr>
          </a:p>
          <a:p>
            <a:pPr marL="0" lvl="0" indent="0" algn="l" rtl="0">
              <a:lnSpc>
                <a:spcPct val="115000"/>
              </a:lnSpc>
              <a:spcBef>
                <a:spcPts val="1200"/>
              </a:spcBef>
              <a:spcAft>
                <a:spcPts val="0"/>
              </a:spcAft>
              <a:buSzPts val="2800"/>
              <a:buNone/>
            </a:pPr>
            <a:endParaRPr sz="2900" b="0">
              <a:solidFill>
                <a:srgbClr val="000000"/>
              </a:solidFill>
              <a:latin typeface="Georgia"/>
              <a:ea typeface="Georgia"/>
              <a:cs typeface="Georgia"/>
              <a:sym typeface="Georgia"/>
            </a:endParaRPr>
          </a:p>
          <a:p>
            <a:pPr marL="0" lvl="0" indent="0" algn="l" rtl="0">
              <a:lnSpc>
                <a:spcPct val="90000"/>
              </a:lnSpc>
              <a:spcBef>
                <a:spcPts val="1200"/>
              </a:spcBef>
              <a:spcAft>
                <a:spcPts val="0"/>
              </a:spcAft>
              <a:buSzPts val="2800"/>
              <a:buNone/>
            </a:pPr>
            <a:endParaRPr sz="3200">
              <a:latin typeface="Georgia"/>
              <a:ea typeface="Georgia"/>
              <a:cs typeface="Georgia"/>
              <a:sym typeface="Georgia"/>
            </a:endParaRPr>
          </a:p>
          <a:p>
            <a:pPr marL="0" lvl="0" indent="0" algn="l" rtl="0">
              <a:lnSpc>
                <a:spcPct val="90000"/>
              </a:lnSpc>
              <a:spcBef>
                <a:spcPts val="0"/>
              </a:spcBef>
              <a:spcAft>
                <a:spcPts val="0"/>
              </a:spcAft>
              <a:buSzPts val="2800"/>
              <a:buNone/>
            </a:pPr>
            <a:endParaRPr sz="3200">
              <a:latin typeface="Georgia"/>
              <a:ea typeface="Georgia"/>
              <a:cs typeface="Georgia"/>
              <a:sym typeface="Georgia"/>
            </a:endParaRPr>
          </a:p>
        </p:txBody>
      </p:sp>
      <p:pic>
        <p:nvPicPr>
          <p:cNvPr id="320" name="Google Shape;320;g160d08615c6_0_171" descr="Visual of the cover of the text Bringing Words to Life"/>
          <p:cNvPicPr preferRelativeResize="0"/>
          <p:nvPr/>
        </p:nvPicPr>
        <p:blipFill rotWithShape="1">
          <a:blip r:embed="rId3">
            <a:alphaModFix/>
          </a:blip>
          <a:srcRect/>
          <a:stretch/>
        </p:blipFill>
        <p:spPr>
          <a:xfrm>
            <a:off x="6795450" y="3732900"/>
            <a:ext cx="1944350" cy="2904900"/>
          </a:xfrm>
          <a:prstGeom prst="rect">
            <a:avLst/>
          </a:prstGeom>
          <a:noFill/>
          <a:ln>
            <a:noFill/>
          </a:ln>
        </p:spPr>
      </p:pic>
      <p:sp>
        <p:nvSpPr>
          <p:cNvPr id="321" name="Google Shape;321;g160d08615c6_0_171"/>
          <p:cNvSpPr txBox="1">
            <a:spLocks noGrp="1"/>
          </p:cNvSpPr>
          <p:nvPr>
            <p:ph type="sldNum" idx="12"/>
          </p:nvPr>
        </p:nvSpPr>
        <p:spPr>
          <a:xfrm>
            <a:off x="10649700" y="6310325"/>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60d08615c6_0_17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“Tiered” Vocabulary Model</a:t>
            </a:r>
            <a:endParaRPr/>
          </a:p>
        </p:txBody>
      </p:sp>
      <p:sp>
        <p:nvSpPr>
          <p:cNvPr id="327" name="Google Shape;327;g160d08615c6_0_17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47500" lnSpcReduction="20000"/>
          </a:bodyPr>
          <a:lstStyle/>
          <a:p>
            <a:pPr marL="50800" lvl="0" indent="0" algn="l" rtl="0">
              <a:lnSpc>
                <a:spcPct val="120000"/>
              </a:lnSpc>
              <a:spcBef>
                <a:spcPts val="1000"/>
              </a:spcBef>
              <a:spcAft>
                <a:spcPts val="0"/>
              </a:spcAft>
              <a:buSzPct val="99910"/>
              <a:buNone/>
            </a:pPr>
            <a:r>
              <a:rPr lang="en-US" sz="5900"/>
              <a:t>Tier 1: Everyday words familiar to most students (often learned through conversation)</a:t>
            </a:r>
            <a:endParaRPr sz="5900" b="0"/>
          </a:p>
          <a:p>
            <a:pPr marL="508000" lvl="1" indent="0" algn="l" rtl="0">
              <a:lnSpc>
                <a:spcPct val="120000"/>
              </a:lnSpc>
              <a:spcBef>
                <a:spcPts val="500"/>
              </a:spcBef>
              <a:spcAft>
                <a:spcPts val="0"/>
              </a:spcAft>
              <a:buSzPct val="91866"/>
              <a:buNone/>
            </a:pPr>
            <a:r>
              <a:rPr lang="en-US" sz="5500">
                <a:solidFill>
                  <a:srgbClr val="0070C0"/>
                </a:solidFill>
              </a:rPr>
              <a:t> girl, sad, orange (8,000 word families in English)</a:t>
            </a:r>
            <a:endParaRPr sz="5500" b="0">
              <a:solidFill>
                <a:srgbClr val="0070C0"/>
              </a:solidFill>
            </a:endParaRPr>
          </a:p>
          <a:p>
            <a:pPr marL="50800" lvl="0" indent="0" algn="l" rtl="0">
              <a:lnSpc>
                <a:spcPct val="120000"/>
              </a:lnSpc>
              <a:spcBef>
                <a:spcPts val="1000"/>
              </a:spcBef>
              <a:spcAft>
                <a:spcPts val="0"/>
              </a:spcAft>
              <a:buSzPct val="99910"/>
              <a:buNone/>
            </a:pPr>
            <a:r>
              <a:rPr lang="en-US" sz="5900"/>
              <a:t>Tier 2: High-utility academic vocabulary found in many content texts (cross-curricular)</a:t>
            </a:r>
            <a:endParaRPr sz="5900" b="0"/>
          </a:p>
          <a:p>
            <a:pPr marL="508000" lvl="1" indent="0" algn="l" rtl="0">
              <a:lnSpc>
                <a:spcPct val="120000"/>
              </a:lnSpc>
              <a:spcBef>
                <a:spcPts val="500"/>
              </a:spcBef>
              <a:spcAft>
                <a:spcPts val="0"/>
              </a:spcAft>
              <a:buSzPct val="91866"/>
              <a:buNone/>
            </a:pPr>
            <a:r>
              <a:rPr lang="en-US" sz="5500">
                <a:solidFill>
                  <a:srgbClr val="0070C0"/>
                </a:solidFill>
              </a:rPr>
              <a:t>masterpiece, measure, multiple (7,000 word families in English)</a:t>
            </a:r>
            <a:endParaRPr sz="5500" b="0">
              <a:solidFill>
                <a:srgbClr val="0070C0"/>
              </a:solidFill>
            </a:endParaRPr>
          </a:p>
          <a:p>
            <a:pPr marL="50800" lvl="0" indent="0" algn="l" rtl="0">
              <a:lnSpc>
                <a:spcPct val="120000"/>
              </a:lnSpc>
              <a:spcBef>
                <a:spcPts val="1000"/>
              </a:spcBef>
              <a:spcAft>
                <a:spcPts val="0"/>
              </a:spcAft>
              <a:buSzPct val="99910"/>
              <a:buNone/>
            </a:pPr>
            <a:r>
              <a:rPr lang="en-US" sz="5900"/>
              <a:t>Tier 3: Content specific academic vocabulary (all others)</a:t>
            </a:r>
            <a:endParaRPr sz="5900" b="0"/>
          </a:p>
          <a:p>
            <a:pPr marL="508000" lvl="1" indent="0" algn="l" rtl="0">
              <a:lnSpc>
                <a:spcPct val="120000"/>
              </a:lnSpc>
              <a:spcBef>
                <a:spcPts val="500"/>
              </a:spcBef>
              <a:spcAft>
                <a:spcPts val="0"/>
              </a:spcAft>
              <a:buSzPct val="91866"/>
              <a:buNone/>
            </a:pPr>
            <a:r>
              <a:rPr lang="en-US" sz="5500">
                <a:solidFill>
                  <a:srgbClr val="0070C0"/>
                </a:solidFill>
              </a:rPr>
              <a:t>economics, chlorophyll (remaining 400,000 words in English)</a:t>
            </a:r>
            <a:endParaRPr>
              <a:solidFill>
                <a:srgbClr val="0070C0"/>
              </a:solidFill>
            </a:endParaRPr>
          </a:p>
        </p:txBody>
      </p:sp>
      <p:sp>
        <p:nvSpPr>
          <p:cNvPr id="328" name="Google Shape;328;g160d08615c6_0_179" descr="Triangle visual for tiered vocabulary"/>
          <p:cNvSpPr/>
          <p:nvPr/>
        </p:nvSpPr>
        <p:spPr>
          <a:xfrm>
            <a:off x="9420045" y="241540"/>
            <a:ext cx="1933800" cy="1584000"/>
          </a:xfrm>
          <a:prstGeom prst="triangle">
            <a:avLst>
              <a:gd name="adj" fmla="val 50000"/>
            </a:avLst>
          </a:prstGeom>
          <a:solidFill>
            <a:schemeClr val="accent1"/>
          </a:solidFill>
          <a:ln w="25400" cap="flat" cmpd="sng">
            <a:solidFill>
              <a:srgbClr val="0043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None/>
            </a:pPr>
            <a:r>
              <a:rPr lang="en-US" sz="1400" b="0" i="0" u="none" strike="noStrike" cap="none">
                <a:solidFill>
                  <a:schemeClr val="lt1"/>
                </a:solidFill>
                <a:latin typeface="Arial"/>
                <a:ea typeface="Arial"/>
                <a:cs typeface="Arial"/>
                <a:sym typeface="Arial"/>
              </a:rPr>
              <a:t>3</a:t>
            </a:r>
            <a:endParaRPr/>
          </a:p>
          <a:p>
            <a:pPr marL="0" marR="0" lvl="0" indent="0" algn="ctr" rtl="0">
              <a:lnSpc>
                <a:spcPct val="200000"/>
              </a:lnSpc>
              <a:spcBef>
                <a:spcPts val="0"/>
              </a:spcBef>
              <a:spcAft>
                <a:spcPts val="0"/>
              </a:spcAft>
              <a:buNone/>
            </a:pPr>
            <a:r>
              <a:rPr lang="en-US" sz="1400" b="0" i="0" u="none" strike="noStrike" cap="none">
                <a:solidFill>
                  <a:schemeClr val="lt1"/>
                </a:solidFill>
                <a:latin typeface="Arial"/>
                <a:ea typeface="Arial"/>
                <a:cs typeface="Arial"/>
                <a:sym typeface="Arial"/>
              </a:rPr>
              <a:t>2</a:t>
            </a:r>
            <a:endParaRPr/>
          </a:p>
          <a:p>
            <a:pPr marL="0" marR="0" lvl="0" indent="0" algn="ctr" rtl="0">
              <a:lnSpc>
                <a:spcPct val="200000"/>
              </a:lnSpc>
              <a:spcBef>
                <a:spcPts val="0"/>
              </a:spcBef>
              <a:spcAft>
                <a:spcPts val="0"/>
              </a:spcAft>
              <a:buNone/>
            </a:pPr>
            <a:r>
              <a:rPr lang="en-US" sz="1400" b="0" i="0" u="none" strike="noStrike" cap="none">
                <a:solidFill>
                  <a:schemeClr val="lt1"/>
                </a:solidFill>
                <a:latin typeface="Arial"/>
                <a:ea typeface="Arial"/>
                <a:cs typeface="Arial"/>
                <a:sym typeface="Arial"/>
              </a:rPr>
              <a:t>1</a:t>
            </a:r>
            <a:endParaRPr/>
          </a:p>
          <a:p>
            <a:pPr marL="0" marR="0" lvl="0" indent="0" algn="ctr" rtl="0">
              <a:lnSpc>
                <a:spcPct val="2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2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9" name="Google Shape;329;g160d08615c6_0_179"/>
          <p:cNvSpPr txBox="1">
            <a:spLocks noGrp="1"/>
          </p:cNvSpPr>
          <p:nvPr>
            <p:ph type="sldNum" idx="12"/>
          </p:nvPr>
        </p:nvSpPr>
        <p:spPr>
          <a:xfrm>
            <a:off x="10723224" y="6311584"/>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160d08615c6_0_18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Teaching Word Knowledge Routine </a:t>
            </a:r>
            <a:r>
              <a:rPr lang="en-US" sz="2000"/>
              <a:t>(1 of 3)</a:t>
            </a:r>
            <a:endParaRPr/>
          </a:p>
        </p:txBody>
      </p:sp>
      <p:sp>
        <p:nvSpPr>
          <p:cNvPr id="335" name="Google Shape;335;g160d08615c6_0_18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648493" lvl="0" indent="-514350" algn="l" rtl="0">
              <a:lnSpc>
                <a:spcPct val="115000"/>
              </a:lnSpc>
              <a:spcBef>
                <a:spcPts val="0"/>
              </a:spcBef>
              <a:spcAft>
                <a:spcPts val="0"/>
              </a:spcAft>
              <a:buClr>
                <a:srgbClr val="000000"/>
              </a:buClr>
              <a:buSzPts val="2800"/>
              <a:buFont typeface="Arial"/>
              <a:buAutoNum type="arabicPeriod"/>
            </a:pPr>
            <a:r>
              <a:rPr lang="en-US" b="0">
                <a:solidFill>
                  <a:srgbClr val="000000"/>
                </a:solidFill>
                <a:latin typeface="Georgia"/>
                <a:ea typeface="Georgia"/>
                <a:cs typeface="Georgia"/>
                <a:sym typeface="Georgia"/>
              </a:rPr>
              <a:t>Display word for students to read and view. </a:t>
            </a:r>
            <a:r>
              <a:rPr lang="en-US" b="0" i="1">
                <a:solidFill>
                  <a:srgbClr val="000000"/>
                </a:solidFill>
                <a:latin typeface="Georgia"/>
                <a:ea typeface="Georgia"/>
                <a:cs typeface="Georgia"/>
                <a:sym typeface="Georgia"/>
              </a:rPr>
              <a:t>“This word is _.” </a:t>
            </a:r>
            <a:endParaRPr b="0">
              <a:solidFill>
                <a:srgbClr val="000000"/>
              </a:solidFill>
              <a:latin typeface="Georgia"/>
              <a:ea typeface="Georgia"/>
              <a:cs typeface="Georgia"/>
              <a:sym typeface="Georgia"/>
            </a:endParaRPr>
          </a:p>
          <a:p>
            <a:pPr marL="648493" lvl="0" indent="-514350" algn="l" rtl="0">
              <a:lnSpc>
                <a:spcPct val="115000"/>
              </a:lnSpc>
              <a:spcBef>
                <a:spcPts val="0"/>
              </a:spcBef>
              <a:spcAft>
                <a:spcPts val="0"/>
              </a:spcAft>
              <a:buClr>
                <a:srgbClr val="000000"/>
              </a:buClr>
              <a:buSzPts val="2800"/>
              <a:buFont typeface="Arial"/>
              <a:buAutoNum type="arabicPeriod"/>
            </a:pPr>
            <a:r>
              <a:rPr lang="en-US" b="0">
                <a:solidFill>
                  <a:srgbClr val="000000"/>
                </a:solidFill>
                <a:latin typeface="Georgia"/>
                <a:ea typeface="Georgia"/>
                <a:cs typeface="Georgia"/>
                <a:sym typeface="Georgia"/>
              </a:rPr>
              <a:t>Decode the word by syllables. Identify roots and affixes</a:t>
            </a:r>
            <a:endParaRPr/>
          </a:p>
          <a:p>
            <a:pPr marL="648493" lvl="0" indent="-514350" algn="l" rtl="0">
              <a:lnSpc>
                <a:spcPct val="115000"/>
              </a:lnSpc>
              <a:spcBef>
                <a:spcPts val="0"/>
              </a:spcBef>
              <a:spcAft>
                <a:spcPts val="0"/>
              </a:spcAft>
              <a:buClr>
                <a:srgbClr val="000000"/>
              </a:buClr>
              <a:buSzPts val="2800"/>
              <a:buFont typeface="Arial"/>
              <a:buAutoNum type="arabicPeriod"/>
            </a:pPr>
            <a:r>
              <a:rPr lang="en-US" b="0" i="1">
                <a:solidFill>
                  <a:srgbClr val="000000"/>
                </a:solidFill>
                <a:latin typeface="Georgia"/>
                <a:ea typeface="Georgia"/>
                <a:cs typeface="Georgia"/>
                <a:sym typeface="Georgia"/>
              </a:rPr>
              <a:t>Ask, “What is the word?” </a:t>
            </a:r>
            <a:r>
              <a:rPr lang="en-US" b="0">
                <a:solidFill>
                  <a:srgbClr val="000000"/>
                </a:solidFill>
                <a:latin typeface="Georgia"/>
                <a:ea typeface="Georgia"/>
                <a:cs typeface="Georgia"/>
                <a:sym typeface="Georgia"/>
              </a:rPr>
              <a:t>Have the students repeat the vocabulary word. </a:t>
            </a:r>
            <a:endParaRPr/>
          </a:p>
          <a:p>
            <a:pPr marL="648493" lvl="0" indent="-514350" algn="l" rtl="0">
              <a:lnSpc>
                <a:spcPct val="115000"/>
              </a:lnSpc>
              <a:spcBef>
                <a:spcPts val="0"/>
              </a:spcBef>
              <a:spcAft>
                <a:spcPts val="0"/>
              </a:spcAft>
              <a:buClr>
                <a:srgbClr val="000000"/>
              </a:buClr>
              <a:buSzPts val="2800"/>
              <a:buFont typeface="Arial"/>
              <a:buAutoNum type="arabicPeriod"/>
            </a:pPr>
            <a:r>
              <a:rPr lang="en-US" b="0">
                <a:solidFill>
                  <a:srgbClr val="000000"/>
                </a:solidFill>
                <a:latin typeface="Georgia"/>
                <a:ea typeface="Georgia"/>
                <a:cs typeface="Georgia"/>
                <a:sym typeface="Georgia"/>
              </a:rPr>
              <a:t>Repeat steps 1 and 2 for difficult to pronounce words. May want students to write the word and highlight phonics.</a:t>
            </a:r>
            <a:endParaRPr/>
          </a:p>
          <a:p>
            <a:pPr marL="457200" lvl="0" indent="-228600" algn="l" rtl="0">
              <a:lnSpc>
                <a:spcPct val="90000"/>
              </a:lnSpc>
              <a:spcBef>
                <a:spcPts val="1000"/>
              </a:spcBef>
              <a:spcAft>
                <a:spcPts val="0"/>
              </a:spcAft>
              <a:buClr>
                <a:schemeClr val="dk1"/>
              </a:buClr>
              <a:buSzPts val="2800"/>
              <a:buNone/>
            </a:pPr>
            <a:endParaRPr/>
          </a:p>
        </p:txBody>
      </p:sp>
      <p:pic>
        <p:nvPicPr>
          <p:cNvPr id="336" name="Google Shape;336;g160d08615c6_0_187" descr="Visual of a child's brain"/>
          <p:cNvPicPr preferRelativeResize="0"/>
          <p:nvPr/>
        </p:nvPicPr>
        <p:blipFill rotWithShape="1">
          <a:blip r:embed="rId3">
            <a:alphaModFix/>
          </a:blip>
          <a:srcRect/>
          <a:stretch/>
        </p:blipFill>
        <p:spPr>
          <a:xfrm>
            <a:off x="4895850" y="4827461"/>
            <a:ext cx="1809750" cy="1665414"/>
          </a:xfrm>
          <a:prstGeom prst="rect">
            <a:avLst/>
          </a:prstGeom>
          <a:noFill/>
          <a:ln>
            <a:noFill/>
          </a:ln>
        </p:spPr>
      </p:pic>
      <p:sp>
        <p:nvSpPr>
          <p:cNvPr id="337" name="Google Shape;337;g160d08615c6_0_187"/>
          <p:cNvSpPr txBox="1">
            <a:spLocks noGrp="1"/>
          </p:cNvSpPr>
          <p:nvPr>
            <p:ph type="sldNum" idx="12"/>
          </p:nvPr>
        </p:nvSpPr>
        <p:spPr>
          <a:xfrm>
            <a:off x="10698192" y="6310313"/>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60d08615c6_0_19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Teaching Word Knowledge Routine </a:t>
            </a:r>
            <a:r>
              <a:rPr lang="en-US" sz="2000"/>
              <a:t>(2 of 3)</a:t>
            </a:r>
            <a:endParaRPr/>
          </a:p>
        </p:txBody>
      </p:sp>
      <p:sp>
        <p:nvSpPr>
          <p:cNvPr id="343" name="Google Shape;343;g160d08615c6_0_19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134143" lvl="0" indent="0" algn="l" rtl="0">
              <a:lnSpc>
                <a:spcPct val="115000"/>
              </a:lnSpc>
              <a:spcBef>
                <a:spcPts val="0"/>
              </a:spcBef>
              <a:spcAft>
                <a:spcPts val="0"/>
              </a:spcAft>
              <a:buClr>
                <a:srgbClr val="000000"/>
              </a:buClr>
              <a:buSzPts val="2400"/>
              <a:buNone/>
            </a:pPr>
            <a:r>
              <a:rPr lang="en-US" sz="2400" b="0">
                <a:solidFill>
                  <a:srgbClr val="000000"/>
                </a:solidFill>
                <a:latin typeface="Georgia"/>
                <a:ea typeface="Georgia"/>
                <a:cs typeface="Georgia"/>
                <a:sym typeface="Georgia"/>
              </a:rPr>
              <a:t>5. Display student-friendly definition.  </a:t>
            </a:r>
            <a:r>
              <a:rPr lang="en-US" sz="2400" b="0" i="1">
                <a:solidFill>
                  <a:srgbClr val="000000"/>
                </a:solidFill>
                <a:latin typeface="Georgia"/>
                <a:ea typeface="Georgia"/>
                <a:cs typeface="Georgia"/>
                <a:sym typeface="Georgia"/>
              </a:rPr>
              <a:t> “_ means _.” </a:t>
            </a:r>
            <a:r>
              <a:rPr lang="en-US" sz="2400" b="0">
                <a:solidFill>
                  <a:srgbClr val="000000"/>
                </a:solidFill>
                <a:latin typeface="Georgia"/>
                <a:ea typeface="Georgia"/>
                <a:cs typeface="Georgia"/>
                <a:sym typeface="Georgia"/>
              </a:rPr>
              <a:t>Chorally</a:t>
            </a:r>
            <a:r>
              <a:rPr lang="en-US" sz="2400" b="0" i="1">
                <a:solidFill>
                  <a:srgbClr val="000000"/>
                </a:solidFill>
                <a:latin typeface="Georgia"/>
                <a:ea typeface="Georgia"/>
                <a:cs typeface="Georgia"/>
                <a:sym typeface="Georgia"/>
              </a:rPr>
              <a:t> </a:t>
            </a:r>
            <a:r>
              <a:rPr lang="en-US" sz="2400" b="0">
                <a:solidFill>
                  <a:srgbClr val="000000"/>
                </a:solidFill>
                <a:latin typeface="Georgia"/>
                <a:ea typeface="Georgia"/>
                <a:cs typeface="Georgia"/>
                <a:sym typeface="Georgia"/>
              </a:rPr>
              <a:t>repeat the student-friendly definition (as you point to the words).</a:t>
            </a:r>
            <a:endParaRPr sz="2400" b="0" i="1">
              <a:solidFill>
                <a:srgbClr val="000000"/>
              </a:solidFill>
              <a:latin typeface="Georgia"/>
              <a:ea typeface="Georgia"/>
              <a:cs typeface="Georgia"/>
              <a:sym typeface="Georgia"/>
            </a:endParaRPr>
          </a:p>
          <a:p>
            <a:pPr marL="134143" lvl="0" indent="0" algn="l" rtl="0">
              <a:lnSpc>
                <a:spcPct val="115000"/>
              </a:lnSpc>
              <a:spcBef>
                <a:spcPts val="0"/>
              </a:spcBef>
              <a:spcAft>
                <a:spcPts val="0"/>
              </a:spcAft>
              <a:buClr>
                <a:srgbClr val="000000"/>
              </a:buClr>
              <a:buSzPts val="2400"/>
              <a:buNone/>
            </a:pPr>
            <a:r>
              <a:rPr lang="en-US" sz="2400" b="0" i="1">
                <a:solidFill>
                  <a:srgbClr val="000000"/>
                </a:solidFill>
                <a:latin typeface="Georgia"/>
                <a:ea typeface="Georgia"/>
                <a:cs typeface="Georgia"/>
                <a:sym typeface="Georgia"/>
              </a:rPr>
              <a:t>6. </a:t>
            </a:r>
            <a:r>
              <a:rPr lang="en-US" sz="2400" b="0">
                <a:solidFill>
                  <a:srgbClr val="000000"/>
                </a:solidFill>
                <a:latin typeface="Georgia"/>
                <a:ea typeface="Georgia"/>
                <a:cs typeface="Georgia"/>
                <a:sym typeface="Georgia"/>
              </a:rPr>
              <a:t>Identify the word etymology and any “related” words known by the students and/or teacher.</a:t>
            </a:r>
            <a:endParaRPr/>
          </a:p>
          <a:p>
            <a:pPr marL="134143" lvl="0" indent="0" algn="l" rtl="0">
              <a:lnSpc>
                <a:spcPct val="115000"/>
              </a:lnSpc>
              <a:spcBef>
                <a:spcPts val="0"/>
              </a:spcBef>
              <a:spcAft>
                <a:spcPts val="0"/>
              </a:spcAft>
              <a:buClr>
                <a:srgbClr val="000000"/>
              </a:buClr>
              <a:buSzPts val="2400"/>
              <a:buNone/>
            </a:pPr>
            <a:r>
              <a:rPr lang="en-US" sz="2400" b="0">
                <a:solidFill>
                  <a:srgbClr val="000000"/>
                </a:solidFill>
                <a:latin typeface="Georgia"/>
                <a:ea typeface="Georgia"/>
                <a:cs typeface="Georgia"/>
                <a:sym typeface="Georgia"/>
              </a:rPr>
              <a:t>7. Provide examples of the vocabulary word that will help your students understand the word. Here are some options:</a:t>
            </a:r>
            <a:endParaRPr/>
          </a:p>
          <a:p>
            <a:pPr marL="914400" lvl="1" indent="-323056" algn="l" rtl="0">
              <a:lnSpc>
                <a:spcPct val="115000"/>
              </a:lnSpc>
              <a:spcBef>
                <a:spcPts val="0"/>
              </a:spcBef>
              <a:spcAft>
                <a:spcPts val="0"/>
              </a:spcAft>
              <a:buClr>
                <a:srgbClr val="000000"/>
              </a:buClr>
              <a:buSzPts val="2400"/>
              <a:buFont typeface="Georgia"/>
              <a:buAutoNum type="alphaLcPeriod"/>
            </a:pPr>
            <a:r>
              <a:rPr lang="en-US" b="0">
                <a:solidFill>
                  <a:srgbClr val="000000"/>
                </a:solidFill>
                <a:latin typeface="Georgia"/>
                <a:ea typeface="Georgia"/>
                <a:cs typeface="Georgia"/>
                <a:sym typeface="Georgia"/>
              </a:rPr>
              <a:t>Pictures</a:t>
            </a:r>
            <a:endParaRPr/>
          </a:p>
          <a:p>
            <a:pPr marL="914400" lvl="1" indent="-323056" algn="l" rtl="0">
              <a:lnSpc>
                <a:spcPct val="115000"/>
              </a:lnSpc>
              <a:spcBef>
                <a:spcPts val="0"/>
              </a:spcBef>
              <a:spcAft>
                <a:spcPts val="0"/>
              </a:spcAft>
              <a:buClr>
                <a:srgbClr val="000000"/>
              </a:buClr>
              <a:buSzPts val="2400"/>
              <a:buFont typeface="Georgia"/>
              <a:buAutoNum type="alphaLcPeriod"/>
            </a:pPr>
            <a:r>
              <a:rPr lang="en-US" b="0">
                <a:solidFill>
                  <a:srgbClr val="000000"/>
                </a:solidFill>
                <a:latin typeface="Georgia"/>
                <a:ea typeface="Georgia"/>
                <a:cs typeface="Georgia"/>
                <a:sym typeface="Georgia"/>
              </a:rPr>
              <a:t>Acting out the word</a:t>
            </a:r>
            <a:endParaRPr/>
          </a:p>
          <a:p>
            <a:pPr marL="914400" lvl="1" indent="-323056" algn="l" rtl="0">
              <a:lnSpc>
                <a:spcPct val="115000"/>
              </a:lnSpc>
              <a:spcBef>
                <a:spcPts val="0"/>
              </a:spcBef>
              <a:spcAft>
                <a:spcPts val="0"/>
              </a:spcAft>
              <a:buClr>
                <a:srgbClr val="000000"/>
              </a:buClr>
              <a:buSzPts val="2400"/>
              <a:buFont typeface="Georgia"/>
              <a:buAutoNum type="alphaLcPeriod"/>
            </a:pPr>
            <a:r>
              <a:rPr lang="en-US" b="0">
                <a:solidFill>
                  <a:srgbClr val="000000"/>
                </a:solidFill>
                <a:latin typeface="Georgia"/>
                <a:ea typeface="Georgia"/>
                <a:cs typeface="Georgia"/>
                <a:sym typeface="Georgia"/>
              </a:rPr>
              <a:t>Novel sentences using the word</a:t>
            </a:r>
            <a:endParaRPr/>
          </a:p>
          <a:p>
            <a:pPr marL="914400" lvl="1" indent="-323056" algn="l" rtl="0">
              <a:lnSpc>
                <a:spcPct val="115000"/>
              </a:lnSpc>
              <a:spcBef>
                <a:spcPts val="0"/>
              </a:spcBef>
              <a:spcAft>
                <a:spcPts val="0"/>
              </a:spcAft>
              <a:buClr>
                <a:srgbClr val="000000"/>
              </a:buClr>
              <a:buSzPts val="2400"/>
              <a:buFont typeface="Georgia"/>
              <a:buAutoNum type="alphaLcPeriod"/>
            </a:pPr>
            <a:r>
              <a:rPr lang="en-US" b="0">
                <a:solidFill>
                  <a:srgbClr val="000000"/>
                </a:solidFill>
                <a:latin typeface="Georgia"/>
                <a:ea typeface="Georgia"/>
                <a:cs typeface="Georgia"/>
                <a:sym typeface="Georgia"/>
              </a:rPr>
              <a:t>Sentences from the read-aloud text using the word</a:t>
            </a:r>
            <a:endParaRPr/>
          </a:p>
        </p:txBody>
      </p:sp>
      <p:pic>
        <p:nvPicPr>
          <p:cNvPr id="344" name="Google Shape;344;g160d08615c6_0_195" descr="Visual of a child's brain"/>
          <p:cNvPicPr preferRelativeResize="0"/>
          <p:nvPr/>
        </p:nvPicPr>
        <p:blipFill rotWithShape="1">
          <a:blip r:embed="rId3">
            <a:alphaModFix/>
          </a:blip>
          <a:srcRect/>
          <a:stretch/>
        </p:blipFill>
        <p:spPr>
          <a:xfrm>
            <a:off x="9105900" y="4275011"/>
            <a:ext cx="1809750" cy="1665414"/>
          </a:xfrm>
          <a:prstGeom prst="rect">
            <a:avLst/>
          </a:prstGeom>
          <a:noFill/>
          <a:ln>
            <a:noFill/>
          </a:ln>
        </p:spPr>
      </p:pic>
      <p:sp>
        <p:nvSpPr>
          <p:cNvPr id="345" name="Google Shape;345;g160d08615c6_0_195"/>
          <p:cNvSpPr txBox="1">
            <a:spLocks noGrp="1"/>
          </p:cNvSpPr>
          <p:nvPr>
            <p:ph type="sldNum" idx="12"/>
          </p:nvPr>
        </p:nvSpPr>
        <p:spPr>
          <a:xfrm>
            <a:off x="10594675" y="6310313"/>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160d08615c6_0_20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Teaching Word Knowledge Routine </a:t>
            </a:r>
            <a:r>
              <a:rPr lang="en-US" sz="2000"/>
              <a:t>(3 of 3)</a:t>
            </a:r>
            <a:endParaRPr>
              <a:latin typeface="Georgia"/>
              <a:ea typeface="Georgia"/>
              <a:cs typeface="Georgia"/>
              <a:sym typeface="Georgia"/>
            </a:endParaRPr>
          </a:p>
        </p:txBody>
      </p:sp>
      <p:sp>
        <p:nvSpPr>
          <p:cNvPr id="351" name="Google Shape;351;g160d08615c6_0_203"/>
          <p:cNvSpPr txBox="1">
            <a:spLocks noGrp="1"/>
          </p:cNvSpPr>
          <p:nvPr>
            <p:ph type="body" idx="1"/>
          </p:nvPr>
        </p:nvSpPr>
        <p:spPr>
          <a:xfrm>
            <a:off x="593675" y="1494425"/>
            <a:ext cx="11259300" cy="5249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2800"/>
              <a:buNone/>
            </a:pPr>
            <a:endParaRPr sz="1200">
              <a:solidFill>
                <a:srgbClr val="000000"/>
              </a:solidFill>
              <a:latin typeface="Comfortaa"/>
              <a:ea typeface="Comfortaa"/>
              <a:cs typeface="Comfortaa"/>
              <a:sym typeface="Comfortaa"/>
            </a:endParaRPr>
          </a:p>
          <a:p>
            <a:pPr marL="134143" lvl="0" indent="0" algn="l" rtl="0">
              <a:lnSpc>
                <a:spcPct val="115000"/>
              </a:lnSpc>
              <a:spcBef>
                <a:spcPts val="0"/>
              </a:spcBef>
              <a:spcAft>
                <a:spcPts val="0"/>
              </a:spcAft>
              <a:buClr>
                <a:srgbClr val="000000"/>
              </a:buClr>
              <a:buSzPts val="2400"/>
              <a:buNone/>
            </a:pPr>
            <a:r>
              <a:rPr lang="en-US" sz="2400" b="0">
                <a:solidFill>
                  <a:srgbClr val="000000"/>
                </a:solidFill>
                <a:latin typeface="Georgia"/>
                <a:ea typeface="Georgia"/>
                <a:cs typeface="Georgia"/>
                <a:sym typeface="Georgia"/>
              </a:rPr>
              <a:t>8. Check for understanding by asking students questions where they will have to use the vocabulary word correctly in their answer. Choose one or two of the options listed below. Provide a sentence frame for student responses.  For example: </a:t>
            </a:r>
            <a:r>
              <a:rPr lang="en-US" sz="2400" b="0" i="1">
                <a:solidFill>
                  <a:srgbClr val="000000"/>
                </a:solidFill>
                <a:latin typeface="Georgia"/>
                <a:ea typeface="Georgia"/>
                <a:cs typeface="Georgia"/>
                <a:sym typeface="Georgia"/>
              </a:rPr>
              <a:t>Start your answer with [sentence frame]</a:t>
            </a:r>
            <a:r>
              <a:rPr lang="en-US" sz="2400" b="0">
                <a:solidFill>
                  <a:srgbClr val="000000"/>
                </a:solidFill>
                <a:latin typeface="Georgia"/>
                <a:ea typeface="Georgia"/>
                <a:cs typeface="Georgia"/>
                <a:sym typeface="Georgia"/>
              </a:rPr>
              <a:t>.</a:t>
            </a:r>
            <a:endParaRPr sz="2400" b="0">
              <a:solidFill>
                <a:srgbClr val="000000"/>
              </a:solidFill>
              <a:latin typeface="Georgia"/>
              <a:ea typeface="Georgia"/>
              <a:cs typeface="Georgia"/>
              <a:sym typeface="Georgia"/>
            </a:endParaRPr>
          </a:p>
          <a:p>
            <a:pPr marL="914400" lvl="1" indent="-323056" algn="l" rtl="0">
              <a:lnSpc>
                <a:spcPct val="115000"/>
              </a:lnSpc>
              <a:spcBef>
                <a:spcPts val="0"/>
              </a:spcBef>
              <a:spcAft>
                <a:spcPts val="0"/>
              </a:spcAft>
              <a:buClr>
                <a:srgbClr val="000000"/>
              </a:buClr>
              <a:buSzPts val="2400"/>
              <a:buFont typeface="Georgia"/>
              <a:buAutoNum type="alphaLcPeriod"/>
            </a:pPr>
            <a:r>
              <a:rPr lang="en-US" b="0">
                <a:solidFill>
                  <a:srgbClr val="000000"/>
                </a:solidFill>
                <a:latin typeface="Georgia"/>
                <a:ea typeface="Georgia"/>
                <a:cs typeface="Georgia"/>
                <a:sym typeface="Georgia"/>
              </a:rPr>
              <a:t>Ask the students questions that will prompt a complete understanding of the vocabulary word or its meaning.</a:t>
            </a:r>
            <a:endParaRPr b="0">
              <a:solidFill>
                <a:srgbClr val="000000"/>
              </a:solidFill>
              <a:latin typeface="Georgia"/>
              <a:ea typeface="Georgia"/>
              <a:cs typeface="Georgia"/>
              <a:sym typeface="Georgia"/>
            </a:endParaRPr>
          </a:p>
          <a:p>
            <a:pPr marL="914400" lvl="1" indent="-323056" algn="l" rtl="0">
              <a:lnSpc>
                <a:spcPct val="115000"/>
              </a:lnSpc>
              <a:spcBef>
                <a:spcPts val="0"/>
              </a:spcBef>
              <a:spcAft>
                <a:spcPts val="0"/>
              </a:spcAft>
              <a:buClr>
                <a:srgbClr val="000000"/>
              </a:buClr>
              <a:buSzPts val="2400"/>
              <a:buFont typeface="Georgia"/>
              <a:buAutoNum type="alphaLcPeriod"/>
            </a:pPr>
            <a:r>
              <a:rPr lang="en-US" b="0">
                <a:solidFill>
                  <a:srgbClr val="000000"/>
                </a:solidFill>
                <a:latin typeface="Georgia"/>
                <a:ea typeface="Georgia"/>
                <a:cs typeface="Georgia"/>
                <a:sym typeface="Georgia"/>
              </a:rPr>
              <a:t>Ask students to generate examples or nonexamples to show that they understand the correct use of the vocabulary word.</a:t>
            </a:r>
            <a:endParaRPr b="0">
              <a:solidFill>
                <a:srgbClr val="000000"/>
              </a:solidFill>
              <a:latin typeface="Georgia"/>
              <a:ea typeface="Georgia"/>
              <a:cs typeface="Georgia"/>
              <a:sym typeface="Georgia"/>
            </a:endParaRPr>
          </a:p>
          <a:p>
            <a:pPr marL="914400" lvl="1" indent="-323056" algn="l" rtl="0">
              <a:lnSpc>
                <a:spcPct val="115000"/>
              </a:lnSpc>
              <a:spcBef>
                <a:spcPts val="0"/>
              </a:spcBef>
              <a:spcAft>
                <a:spcPts val="0"/>
              </a:spcAft>
              <a:buClr>
                <a:srgbClr val="000000"/>
              </a:buClr>
              <a:buSzPts val="2400"/>
              <a:buFont typeface="Georgia"/>
              <a:buAutoNum type="alphaLcPeriod"/>
            </a:pPr>
            <a:r>
              <a:rPr lang="en-US" b="0">
                <a:solidFill>
                  <a:srgbClr val="000000"/>
                </a:solidFill>
                <a:latin typeface="Georgia"/>
                <a:ea typeface="Georgia"/>
                <a:cs typeface="Georgia"/>
                <a:sym typeface="Georgia"/>
              </a:rPr>
              <a:t>Ask students to say a sentence that uses the vocabulary word.</a:t>
            </a:r>
            <a:endParaRPr b="0">
              <a:solidFill>
                <a:srgbClr val="000000"/>
              </a:solidFill>
              <a:latin typeface="Georgia"/>
              <a:ea typeface="Georgia"/>
              <a:cs typeface="Georgia"/>
              <a:sym typeface="Georgia"/>
            </a:endParaRPr>
          </a:p>
        </p:txBody>
      </p:sp>
      <p:pic>
        <p:nvPicPr>
          <p:cNvPr id="352" name="Google Shape;352;g160d08615c6_0_203" descr="Visual of a child's brain"/>
          <p:cNvPicPr preferRelativeResize="0"/>
          <p:nvPr/>
        </p:nvPicPr>
        <p:blipFill rotWithShape="1">
          <a:blip r:embed="rId3">
            <a:alphaModFix/>
          </a:blip>
          <a:srcRect/>
          <a:stretch/>
        </p:blipFill>
        <p:spPr>
          <a:xfrm>
            <a:off x="10227788" y="4798925"/>
            <a:ext cx="1227173" cy="1129300"/>
          </a:xfrm>
          <a:prstGeom prst="rect">
            <a:avLst/>
          </a:prstGeom>
          <a:noFill/>
          <a:ln>
            <a:noFill/>
          </a:ln>
        </p:spPr>
      </p:pic>
      <p:sp>
        <p:nvSpPr>
          <p:cNvPr id="353" name="Google Shape;353;g160d08615c6_0_203"/>
          <p:cNvSpPr txBox="1">
            <a:spLocks noGrp="1"/>
          </p:cNvSpPr>
          <p:nvPr>
            <p:ph type="sldNum" idx="12"/>
          </p:nvPr>
        </p:nvSpPr>
        <p:spPr>
          <a:xfrm>
            <a:off x="10841375" y="6310326"/>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60d08615c6_0_21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Etymology</a:t>
            </a:r>
            <a:endParaRPr/>
          </a:p>
        </p:txBody>
      </p:sp>
      <p:sp>
        <p:nvSpPr>
          <p:cNvPr id="360" name="Google Shape;360;g160d08615c6_0_211" descr="Definition of Etymology"/>
          <p:cNvSpPr txBox="1">
            <a:spLocks noGrp="1"/>
          </p:cNvSpPr>
          <p:nvPr>
            <p:ph type="body" idx="1"/>
          </p:nvPr>
        </p:nvSpPr>
        <p:spPr>
          <a:xfrm>
            <a:off x="525780" y="1348740"/>
            <a:ext cx="4705200" cy="50946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15000"/>
              </a:lnSpc>
              <a:spcBef>
                <a:spcPts val="0"/>
              </a:spcBef>
              <a:spcAft>
                <a:spcPts val="0"/>
              </a:spcAft>
              <a:buSzPct val="82373"/>
              <a:buNone/>
            </a:pPr>
            <a:r>
              <a:rPr lang="en-US" sz="3999" dirty="0"/>
              <a:t>E</a:t>
            </a:r>
            <a:r>
              <a:rPr lang="en-US" sz="2399" dirty="0">
                <a:latin typeface="Georgia"/>
                <a:ea typeface="Georgia"/>
                <a:cs typeface="Georgia"/>
                <a:sym typeface="Georgia"/>
              </a:rPr>
              <a:t>tymologies</a:t>
            </a:r>
            <a:r>
              <a:rPr lang="en-US" sz="2399" b="0" dirty="0">
                <a:latin typeface="Georgia"/>
                <a:ea typeface="Georgia"/>
                <a:cs typeface="Georgia"/>
                <a:sym typeface="Georgia"/>
              </a:rPr>
              <a:t> </a:t>
            </a:r>
            <a:r>
              <a:rPr lang="en-US" sz="2399" b="0" dirty="0">
                <a:solidFill>
                  <a:srgbClr val="555555"/>
                </a:solidFill>
                <a:latin typeface="Georgia"/>
                <a:ea typeface="Georgia"/>
                <a:cs typeface="Georgia"/>
                <a:sym typeface="Georgia"/>
              </a:rPr>
              <a:t>are not definitions; they're explanations of what our words meant and how they sounded 600 or 2,000 years </a:t>
            </a:r>
            <a:r>
              <a:rPr lang="en-US" sz="2361" b="0" dirty="0">
                <a:solidFill>
                  <a:srgbClr val="555555"/>
                </a:solidFill>
                <a:latin typeface="Georgia"/>
                <a:ea typeface="Georgia"/>
                <a:cs typeface="Georgia"/>
                <a:sym typeface="Georgia"/>
              </a:rPr>
              <a:t>ago.</a:t>
            </a:r>
            <a:endParaRPr sz="2361" b="0" dirty="0">
              <a:solidFill>
                <a:srgbClr val="555555"/>
              </a:solidFill>
              <a:latin typeface="Georgia"/>
              <a:ea typeface="Georgia"/>
              <a:cs typeface="Georgia"/>
              <a:sym typeface="Georgia"/>
            </a:endParaRPr>
          </a:p>
          <a:p>
            <a:pPr marL="0" lvl="0" indent="0" algn="l" rtl="0">
              <a:lnSpc>
                <a:spcPct val="115000"/>
              </a:lnSpc>
              <a:spcBef>
                <a:spcPts val="400"/>
              </a:spcBef>
              <a:spcAft>
                <a:spcPts val="0"/>
              </a:spcAft>
              <a:buSzPct val="113590"/>
              <a:buNone/>
            </a:pPr>
            <a:endParaRPr sz="2900" dirty="0">
              <a:solidFill>
                <a:srgbClr val="333333"/>
              </a:solidFill>
              <a:highlight>
                <a:srgbClr val="FFFCF2"/>
              </a:highlight>
              <a:latin typeface="Georgia"/>
              <a:ea typeface="Georgia"/>
              <a:cs typeface="Georgia"/>
              <a:sym typeface="Georgia"/>
            </a:endParaRPr>
          </a:p>
          <a:p>
            <a:pPr marL="0" lvl="0" indent="0" algn="l" rtl="0">
              <a:lnSpc>
                <a:spcPct val="115000"/>
              </a:lnSpc>
              <a:spcBef>
                <a:spcPts val="400"/>
              </a:spcBef>
              <a:spcAft>
                <a:spcPts val="0"/>
              </a:spcAft>
              <a:buSzPct val="113590"/>
              <a:buNone/>
            </a:pPr>
            <a:r>
              <a:rPr lang="en-US" sz="2900" dirty="0">
                <a:solidFill>
                  <a:srgbClr val="333333"/>
                </a:solidFill>
                <a:latin typeface="Georgia"/>
                <a:ea typeface="Georgia"/>
                <a:cs typeface="Georgia"/>
                <a:sym typeface="Georgia"/>
              </a:rPr>
              <a:t>Example: education (n.)</a:t>
            </a:r>
            <a:endParaRPr sz="2900" dirty="0">
              <a:solidFill>
                <a:srgbClr val="333333"/>
              </a:solidFill>
              <a:latin typeface="Georgia"/>
              <a:ea typeface="Georgia"/>
              <a:cs typeface="Georgia"/>
              <a:sym typeface="Georgia"/>
            </a:endParaRPr>
          </a:p>
          <a:p>
            <a:pPr marL="0" lvl="0" indent="0" algn="l" rtl="0">
              <a:lnSpc>
                <a:spcPct val="115000"/>
              </a:lnSpc>
              <a:spcBef>
                <a:spcPts val="400"/>
              </a:spcBef>
              <a:spcAft>
                <a:spcPts val="0"/>
              </a:spcAft>
              <a:buSzPct val="164706"/>
              <a:buNone/>
            </a:pPr>
            <a:r>
              <a:rPr lang="en-US" sz="2000" b="0" dirty="0">
                <a:solidFill>
                  <a:srgbClr val="555555"/>
                </a:solidFill>
                <a:latin typeface="Georgia"/>
                <a:ea typeface="Georgia"/>
                <a:cs typeface="Georgia"/>
                <a:sym typeface="Georgia"/>
              </a:rPr>
              <a:t>1530s, "child-rearing," also "the training of animals," from French </a:t>
            </a:r>
            <a:r>
              <a:rPr lang="en-US" sz="2000" b="0" i="1" dirty="0">
                <a:solidFill>
                  <a:srgbClr val="555555"/>
                </a:solidFill>
                <a:latin typeface="Georgia"/>
                <a:ea typeface="Georgia"/>
                <a:cs typeface="Georgia"/>
                <a:sym typeface="Georgia"/>
              </a:rPr>
              <a:t>education</a:t>
            </a:r>
            <a:r>
              <a:rPr lang="en-US" sz="2000" b="0" dirty="0">
                <a:solidFill>
                  <a:srgbClr val="555555"/>
                </a:solidFill>
                <a:latin typeface="Georgia"/>
                <a:ea typeface="Georgia"/>
                <a:cs typeface="Georgia"/>
                <a:sym typeface="Georgia"/>
              </a:rPr>
              <a:t> (14c.) and directly from Latin </a:t>
            </a:r>
            <a:r>
              <a:rPr lang="en-US" sz="2000" b="0" i="1" dirty="0" err="1">
                <a:solidFill>
                  <a:srgbClr val="555555"/>
                </a:solidFill>
                <a:latin typeface="Georgia"/>
                <a:ea typeface="Georgia"/>
                <a:cs typeface="Georgia"/>
                <a:sym typeface="Georgia"/>
              </a:rPr>
              <a:t>educationem</a:t>
            </a:r>
            <a:r>
              <a:rPr lang="en-US" sz="2000" b="0" dirty="0">
                <a:solidFill>
                  <a:srgbClr val="555555"/>
                </a:solidFill>
                <a:latin typeface="Georgia"/>
                <a:ea typeface="Georgia"/>
                <a:cs typeface="Georgia"/>
                <a:sym typeface="Georgia"/>
              </a:rPr>
              <a:t> (nominative </a:t>
            </a:r>
            <a:r>
              <a:rPr lang="en-US" sz="2000" b="0" i="1" dirty="0" err="1">
                <a:solidFill>
                  <a:srgbClr val="555555"/>
                </a:solidFill>
                <a:latin typeface="Georgia"/>
                <a:ea typeface="Georgia"/>
                <a:cs typeface="Georgia"/>
                <a:sym typeface="Georgia"/>
              </a:rPr>
              <a:t>educatio</a:t>
            </a:r>
            <a:r>
              <a:rPr lang="en-US" sz="2000" b="0" dirty="0">
                <a:solidFill>
                  <a:srgbClr val="555555"/>
                </a:solidFill>
                <a:latin typeface="Georgia"/>
                <a:ea typeface="Georgia"/>
                <a:cs typeface="Georgia"/>
                <a:sym typeface="Georgia"/>
              </a:rPr>
              <a:t>) "a rearing, training," noun of action from past-participle stem of </a:t>
            </a:r>
            <a:r>
              <a:rPr lang="en-US" sz="2000" b="0" i="1" dirty="0" err="1">
                <a:solidFill>
                  <a:srgbClr val="555555"/>
                </a:solidFill>
                <a:latin typeface="Georgia"/>
                <a:ea typeface="Georgia"/>
                <a:cs typeface="Georgia"/>
                <a:sym typeface="Georgia"/>
              </a:rPr>
              <a:t>educare</a:t>
            </a:r>
            <a:r>
              <a:rPr lang="en-US" sz="2000" b="0" dirty="0">
                <a:solidFill>
                  <a:srgbClr val="555555"/>
                </a:solidFill>
                <a:latin typeface="Georgia"/>
                <a:ea typeface="Georgia"/>
                <a:cs typeface="Georgia"/>
                <a:sym typeface="Georgia"/>
              </a:rPr>
              <a:t> (see </a:t>
            </a:r>
            <a:r>
              <a:rPr lang="en-US" sz="2000" u="sng" dirty="0">
                <a:solidFill>
                  <a:schemeClr val="hlink"/>
                </a:solidFill>
                <a:latin typeface="Georgia"/>
                <a:ea typeface="Georgia"/>
                <a:cs typeface="Georgia"/>
                <a:sym typeface="Georgia"/>
                <a:hlinkClick r:id="rId3"/>
              </a:rPr>
              <a:t>educate</a:t>
            </a:r>
            <a:r>
              <a:rPr lang="en-US" sz="2000" b="0" dirty="0">
                <a:solidFill>
                  <a:srgbClr val="555555"/>
                </a:solidFill>
                <a:latin typeface="Georgia"/>
                <a:ea typeface="Georgia"/>
                <a:cs typeface="Georgia"/>
                <a:sym typeface="Georgia"/>
              </a:rPr>
              <a:t>). Originally of instruction in social codes and manners; meaning "systematic schooling and training for work" is from 1610s.</a:t>
            </a:r>
            <a:endParaRPr sz="2000" b="0" dirty="0">
              <a:solidFill>
                <a:srgbClr val="555555"/>
              </a:solidFill>
              <a:latin typeface="Georgia"/>
              <a:ea typeface="Georgia"/>
              <a:cs typeface="Georgia"/>
              <a:sym typeface="Georgia"/>
            </a:endParaRPr>
          </a:p>
          <a:p>
            <a:pPr marL="0" lvl="0" indent="0" algn="l" rtl="0">
              <a:lnSpc>
                <a:spcPct val="90000"/>
              </a:lnSpc>
              <a:spcBef>
                <a:spcPts val="1000"/>
              </a:spcBef>
              <a:spcAft>
                <a:spcPts val="0"/>
              </a:spcAft>
              <a:buSzPct val="149732"/>
              <a:buNone/>
            </a:pPr>
            <a:r>
              <a:rPr lang="en-US" sz="2200" b="0" dirty="0">
                <a:solidFill>
                  <a:srgbClr val="202124"/>
                </a:solidFill>
                <a:highlight>
                  <a:srgbClr val="FFFFFF"/>
                </a:highlight>
                <a:latin typeface="Roboto"/>
                <a:ea typeface="Roboto"/>
                <a:cs typeface="Roboto"/>
                <a:sym typeface="Roboto"/>
              </a:rPr>
              <a:t>Resource: </a:t>
            </a:r>
            <a:r>
              <a:rPr lang="en-US" sz="2200" b="0" u="sng" dirty="0" smtClean="0">
                <a:solidFill>
                  <a:schemeClr val="hlink"/>
                </a:solidFill>
                <a:highlight>
                  <a:srgbClr val="FFFFFF"/>
                </a:highlight>
                <a:latin typeface="Roboto"/>
                <a:ea typeface="Roboto"/>
                <a:cs typeface="Roboto"/>
                <a:sym typeface="Roboto"/>
                <a:hlinkClick r:id="rId4"/>
              </a:rPr>
              <a:t>ETYM Online</a:t>
            </a:r>
            <a:endParaRPr sz="2200" b="0" dirty="0">
              <a:solidFill>
                <a:srgbClr val="202124"/>
              </a:solidFill>
              <a:highlight>
                <a:srgbClr val="FFFFFF"/>
              </a:highlight>
              <a:latin typeface="Roboto"/>
              <a:ea typeface="Roboto"/>
              <a:cs typeface="Roboto"/>
              <a:sym typeface="Roboto"/>
            </a:endParaRPr>
          </a:p>
        </p:txBody>
      </p:sp>
      <p:pic>
        <p:nvPicPr>
          <p:cNvPr id="361" name="Google Shape;361;g160d08615c6_0_211" descr="The origin of the word education is based on the combination of ex (Latin) meaning &quot;out&quot; and ducere (Latin) meaning &quot;to lead.&quot;" title="Visual for the etymology of the word educate"/>
          <p:cNvPicPr preferRelativeResize="0"/>
          <p:nvPr/>
        </p:nvPicPr>
        <p:blipFill rotWithShape="1">
          <a:blip r:embed="rId5">
            <a:alphaModFix/>
          </a:blip>
          <a:srcRect/>
          <a:stretch/>
        </p:blipFill>
        <p:spPr>
          <a:xfrm>
            <a:off x="5579750" y="365113"/>
            <a:ext cx="3768251" cy="6410224"/>
          </a:xfrm>
          <a:prstGeom prst="rect">
            <a:avLst/>
          </a:prstGeom>
          <a:noFill/>
          <a:ln>
            <a:noFill/>
          </a:ln>
        </p:spPr>
      </p:pic>
      <p:pic>
        <p:nvPicPr>
          <p:cNvPr id="362" name="Google Shape;362;g160d08615c6_0_211" title="Visual showing dictionary entries near education"/>
          <p:cNvPicPr preferRelativeResize="0"/>
          <p:nvPr/>
        </p:nvPicPr>
        <p:blipFill rotWithShape="1">
          <a:blip r:embed="rId6">
            <a:alphaModFix/>
          </a:blip>
          <a:srcRect/>
          <a:stretch/>
        </p:blipFill>
        <p:spPr>
          <a:xfrm>
            <a:off x="9500401" y="1843524"/>
            <a:ext cx="2539199" cy="3074572"/>
          </a:xfrm>
          <a:prstGeom prst="rect">
            <a:avLst/>
          </a:prstGeom>
          <a:noFill/>
          <a:ln>
            <a:noFill/>
          </a:ln>
        </p:spPr>
      </p:pic>
      <p:sp>
        <p:nvSpPr>
          <p:cNvPr id="363" name="Google Shape;363;g160d08615c6_0_211"/>
          <p:cNvSpPr txBox="1">
            <a:spLocks noGrp="1"/>
          </p:cNvSpPr>
          <p:nvPr>
            <p:ph type="sldNum" idx="12"/>
          </p:nvPr>
        </p:nvSpPr>
        <p:spPr>
          <a:xfrm>
            <a:off x="10847930" y="6155431"/>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160d08615c6_0_22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Become a “Word Nerd”</a:t>
            </a:r>
            <a:endParaRPr/>
          </a:p>
        </p:txBody>
      </p:sp>
      <p:sp>
        <p:nvSpPr>
          <p:cNvPr id="370" name="Google Shape;370;g160d08615c6_0_221"/>
          <p:cNvSpPr txBox="1">
            <a:spLocks noGrp="1"/>
          </p:cNvSpPr>
          <p:nvPr>
            <p:ph type="body" idx="1"/>
          </p:nvPr>
        </p:nvSpPr>
        <p:spPr>
          <a:xfrm>
            <a:off x="838200" y="1540300"/>
            <a:ext cx="10846800" cy="12339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1000"/>
              </a:spcBef>
              <a:spcAft>
                <a:spcPts val="0"/>
              </a:spcAft>
              <a:buSzPct val="129032"/>
              <a:buNone/>
            </a:pPr>
            <a:r>
              <a:rPr lang="en-US" u="sng">
                <a:solidFill>
                  <a:schemeClr val="hlink"/>
                </a:solidFill>
                <a:hlinkClick r:id="rId3"/>
              </a:rPr>
              <a:t>Oxford English Dictionary at OED.com</a:t>
            </a:r>
            <a:endParaRPr/>
          </a:p>
          <a:p>
            <a:pPr marL="0" lvl="0" indent="0" algn="l" rtl="0">
              <a:lnSpc>
                <a:spcPct val="90000"/>
              </a:lnSpc>
              <a:spcBef>
                <a:spcPts val="1000"/>
              </a:spcBef>
              <a:spcAft>
                <a:spcPts val="0"/>
              </a:spcAft>
              <a:buSzPct val="129032"/>
              <a:buNone/>
            </a:pPr>
            <a:r>
              <a:rPr lang="en-US" u="sng">
                <a:solidFill>
                  <a:schemeClr val="hlink"/>
                </a:solidFill>
                <a:hlinkClick r:id="rId4"/>
              </a:rPr>
              <a:t>Miriam Webster Dictionary</a:t>
            </a:r>
            <a:endParaRPr/>
          </a:p>
          <a:p>
            <a:pPr marL="0" lvl="0" indent="0" algn="l" rtl="0">
              <a:lnSpc>
                <a:spcPct val="90000"/>
              </a:lnSpc>
              <a:spcBef>
                <a:spcPts val="1000"/>
              </a:spcBef>
              <a:spcAft>
                <a:spcPts val="0"/>
              </a:spcAft>
              <a:buSzPct val="129032"/>
              <a:buNone/>
            </a:pPr>
            <a:r>
              <a:rPr lang="en-US" u="sng">
                <a:solidFill>
                  <a:schemeClr val="hlink"/>
                </a:solidFill>
                <a:hlinkClick r:id="rId5"/>
              </a:rPr>
              <a:t>Dictionary.com</a:t>
            </a:r>
            <a:endParaRPr/>
          </a:p>
          <a:p>
            <a:pPr marL="0" lvl="0" indent="0" algn="l" rtl="0">
              <a:lnSpc>
                <a:spcPct val="90000"/>
              </a:lnSpc>
              <a:spcBef>
                <a:spcPts val="1000"/>
              </a:spcBef>
              <a:spcAft>
                <a:spcPts val="0"/>
              </a:spcAft>
              <a:buSzPct val="129032"/>
              <a:buNone/>
            </a:pPr>
            <a:endParaRPr/>
          </a:p>
        </p:txBody>
      </p:sp>
      <p:pic>
        <p:nvPicPr>
          <p:cNvPr id="371" name="Google Shape;371;g160d08615c6_0_221" descr="https://public.oed.com/wp-content/uploads/My-birthday-word-front-148x105mm.pdf" title="My Birthday Word Is Visual">
            <a:hlinkClick r:id="rId6"/>
          </p:cNvPr>
          <p:cNvPicPr preferRelativeResize="0"/>
          <p:nvPr/>
        </p:nvPicPr>
        <p:blipFill rotWithShape="1">
          <a:blip r:embed="rId7">
            <a:alphaModFix/>
          </a:blip>
          <a:srcRect/>
          <a:stretch/>
        </p:blipFill>
        <p:spPr>
          <a:xfrm>
            <a:off x="434700" y="2861300"/>
            <a:ext cx="4015825" cy="2730450"/>
          </a:xfrm>
          <a:prstGeom prst="rect">
            <a:avLst/>
          </a:prstGeom>
          <a:noFill/>
          <a:ln>
            <a:noFill/>
          </a:ln>
        </p:spPr>
      </p:pic>
      <p:pic>
        <p:nvPicPr>
          <p:cNvPr id="372" name="Google Shape;372;g160d08615c6_0_221" descr="https://www.etymologynerd.com/videos.html" title="Link to Video on the origin of the word &quot;turkey&quot; by Word Nerd">
            <a:hlinkClick r:id="rId8"/>
          </p:cNvPr>
          <p:cNvPicPr preferRelativeResize="0"/>
          <p:nvPr/>
        </p:nvPicPr>
        <p:blipFill rotWithShape="1">
          <a:blip r:embed="rId9">
            <a:alphaModFix/>
          </a:blip>
          <a:srcRect/>
          <a:stretch/>
        </p:blipFill>
        <p:spPr>
          <a:xfrm>
            <a:off x="4558325" y="3005725"/>
            <a:ext cx="5586671" cy="3616500"/>
          </a:xfrm>
          <a:prstGeom prst="rect">
            <a:avLst/>
          </a:prstGeom>
          <a:noFill/>
          <a:ln>
            <a:noFill/>
          </a:ln>
        </p:spPr>
      </p:pic>
      <p:pic>
        <p:nvPicPr>
          <p:cNvPr id="373" name="Google Shape;373;g160d08615c6_0_221" descr="LInk to online resource https://www.etymologynerd.com/" title="Visual for the EtymologyNerd">
            <a:hlinkClick r:id="rId10"/>
          </p:cNvPr>
          <p:cNvPicPr preferRelativeResize="0"/>
          <p:nvPr/>
        </p:nvPicPr>
        <p:blipFill rotWithShape="1">
          <a:blip r:embed="rId11">
            <a:alphaModFix/>
          </a:blip>
          <a:srcRect/>
          <a:stretch/>
        </p:blipFill>
        <p:spPr>
          <a:xfrm>
            <a:off x="8730200" y="1618067"/>
            <a:ext cx="3079700" cy="1326000"/>
          </a:xfrm>
          <a:prstGeom prst="rect">
            <a:avLst/>
          </a:prstGeom>
          <a:noFill/>
          <a:ln>
            <a:noFill/>
          </a:ln>
        </p:spPr>
      </p:pic>
      <p:sp>
        <p:nvSpPr>
          <p:cNvPr id="374" name="Google Shape;374;g160d08615c6_0_221"/>
          <p:cNvSpPr txBox="1">
            <a:spLocks noGrp="1"/>
          </p:cNvSpPr>
          <p:nvPr>
            <p:ph type="sldNum" idx="12"/>
          </p:nvPr>
        </p:nvSpPr>
        <p:spPr>
          <a:xfrm>
            <a:off x="10736360" y="6353685"/>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160d08615c6_0_23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More Direct Instruction for Word Knowledge   </a:t>
            </a:r>
            <a:endParaRPr>
              <a:latin typeface="Georgia"/>
              <a:ea typeface="Georgia"/>
              <a:cs typeface="Georgia"/>
              <a:sym typeface="Georgia"/>
            </a:endParaRPr>
          </a:p>
        </p:txBody>
      </p:sp>
      <p:sp>
        <p:nvSpPr>
          <p:cNvPr id="380" name="Google Shape;380;g160d08615c6_0_232"/>
          <p:cNvSpPr txBox="1">
            <a:spLocks noGrp="1"/>
          </p:cNvSpPr>
          <p:nvPr>
            <p:ph type="body" idx="1"/>
          </p:nvPr>
        </p:nvSpPr>
        <p:spPr>
          <a:xfrm>
            <a:off x="593675" y="1494425"/>
            <a:ext cx="11259300" cy="5249400"/>
          </a:xfrm>
          <a:prstGeom prst="rect">
            <a:avLst/>
          </a:prstGeom>
          <a:noFill/>
          <a:ln>
            <a:noFill/>
          </a:ln>
        </p:spPr>
        <p:txBody>
          <a:bodyPr spcFirstLastPara="1" wrap="square" lIns="91425" tIns="45700" rIns="91425" bIns="45700" anchor="t" anchorCtr="0">
            <a:normAutofit fontScale="77500" lnSpcReduction="20000"/>
          </a:bodyPr>
          <a:lstStyle/>
          <a:p>
            <a:pPr marL="457200" lvl="0" indent="-421257" algn="l" rtl="0">
              <a:lnSpc>
                <a:spcPct val="115000"/>
              </a:lnSpc>
              <a:spcBef>
                <a:spcPts val="1200"/>
              </a:spcBef>
              <a:spcAft>
                <a:spcPts val="0"/>
              </a:spcAft>
              <a:buSzPct val="100000"/>
              <a:buFont typeface="Georgia"/>
              <a:buChar char="•"/>
            </a:pPr>
            <a:r>
              <a:rPr lang="en-US" sz="3600" b="0">
                <a:latin typeface="Georgia"/>
                <a:ea typeface="Georgia"/>
                <a:cs typeface="Georgia"/>
                <a:sym typeface="Georgia"/>
              </a:rPr>
              <a:t>“Giving students information about a word is important to initiate word learning. However, students will need to work with the words and their meanings to remember them. Once or twice a week, provide additional opportunities for students to work with the words and their meanings after reading.” </a:t>
            </a:r>
            <a:endParaRPr/>
          </a:p>
          <a:p>
            <a:pPr marL="457200" lvl="0" indent="-422959" algn="l" rtl="0">
              <a:lnSpc>
                <a:spcPct val="115000"/>
              </a:lnSpc>
              <a:spcBef>
                <a:spcPts val="1200"/>
              </a:spcBef>
              <a:spcAft>
                <a:spcPts val="0"/>
              </a:spcAft>
              <a:buSzPct val="100000"/>
              <a:buFont typeface="Georgia"/>
              <a:buChar char="•"/>
            </a:pPr>
            <a:r>
              <a:rPr lang="en-US" sz="3948" b="0">
                <a:latin typeface="Georgia"/>
                <a:ea typeface="Georgia"/>
                <a:cs typeface="Georgia"/>
                <a:sym typeface="Georgia"/>
              </a:rPr>
              <a:t>Strategies to use: </a:t>
            </a:r>
            <a:endParaRPr sz="3948" b="0">
              <a:latin typeface="Georgia"/>
              <a:ea typeface="Georgia"/>
              <a:cs typeface="Georgia"/>
              <a:sym typeface="Georgia"/>
            </a:endParaRPr>
          </a:p>
          <a:p>
            <a:pPr marL="914400" lvl="1" indent="-422959" algn="l" rtl="0">
              <a:lnSpc>
                <a:spcPct val="115000"/>
              </a:lnSpc>
              <a:spcBef>
                <a:spcPts val="0"/>
              </a:spcBef>
              <a:spcAft>
                <a:spcPts val="0"/>
              </a:spcAft>
              <a:buSzPct val="100000"/>
              <a:buFont typeface="Georgia"/>
              <a:buChar char="•"/>
            </a:pPr>
            <a:r>
              <a:rPr lang="en-US" sz="3948" b="0">
                <a:latin typeface="Georgia"/>
                <a:ea typeface="Georgia"/>
                <a:cs typeface="Georgia"/>
                <a:sym typeface="Georgia"/>
              </a:rPr>
              <a:t>Frayer and layer </a:t>
            </a:r>
            <a:endParaRPr sz="3948" b="0">
              <a:latin typeface="Georgia"/>
              <a:ea typeface="Georgia"/>
              <a:cs typeface="Georgia"/>
              <a:sym typeface="Georgia"/>
            </a:endParaRPr>
          </a:p>
          <a:p>
            <a:pPr marL="914400" lvl="1" indent="-422959" algn="l" rtl="0">
              <a:lnSpc>
                <a:spcPct val="115000"/>
              </a:lnSpc>
              <a:spcBef>
                <a:spcPts val="0"/>
              </a:spcBef>
              <a:spcAft>
                <a:spcPts val="0"/>
              </a:spcAft>
              <a:buSzPct val="100000"/>
              <a:buFont typeface="Georgia"/>
              <a:buChar char="•"/>
            </a:pPr>
            <a:r>
              <a:rPr lang="en-US" sz="3948" b="0">
                <a:latin typeface="Georgia"/>
                <a:ea typeface="Georgia"/>
                <a:cs typeface="Georgia"/>
                <a:sym typeface="Georgia"/>
              </a:rPr>
              <a:t>Cloze and context clues</a:t>
            </a:r>
            <a:endParaRPr/>
          </a:p>
          <a:p>
            <a:pPr marL="914400" lvl="1" indent="-422959" algn="l" rtl="0">
              <a:lnSpc>
                <a:spcPct val="115000"/>
              </a:lnSpc>
              <a:spcBef>
                <a:spcPts val="0"/>
              </a:spcBef>
              <a:spcAft>
                <a:spcPts val="0"/>
              </a:spcAft>
              <a:buSzPct val="100000"/>
              <a:buFont typeface="Georgia"/>
              <a:buChar char="•"/>
            </a:pPr>
            <a:r>
              <a:rPr lang="en-US" sz="3948" b="0">
                <a:latin typeface="Georgia"/>
                <a:ea typeface="Georgia"/>
                <a:cs typeface="Georgia"/>
                <a:sym typeface="Georgia"/>
              </a:rPr>
              <a:t>Regular vocab building structures</a:t>
            </a:r>
            <a:endParaRPr/>
          </a:p>
          <a:p>
            <a:pPr marL="0" lvl="0" indent="0" algn="l" rtl="0">
              <a:lnSpc>
                <a:spcPct val="90000"/>
              </a:lnSpc>
              <a:spcBef>
                <a:spcPts val="0"/>
              </a:spcBef>
              <a:spcAft>
                <a:spcPts val="0"/>
              </a:spcAft>
              <a:buSzPct val="146268"/>
              <a:buNone/>
            </a:pPr>
            <a:endParaRPr sz="1914" u="sng">
              <a:solidFill>
                <a:schemeClr val="hlink"/>
              </a:solidFill>
              <a:latin typeface="Georgia"/>
              <a:ea typeface="Georgia"/>
              <a:cs typeface="Georgia"/>
              <a:sym typeface="Georgia"/>
              <a:hlinkClick r:id="rId3"/>
            </a:endParaRPr>
          </a:p>
          <a:p>
            <a:pPr marL="0" lvl="0" indent="0" algn="l" rtl="0">
              <a:lnSpc>
                <a:spcPct val="90000"/>
              </a:lnSpc>
              <a:spcBef>
                <a:spcPts val="0"/>
              </a:spcBef>
              <a:spcAft>
                <a:spcPts val="0"/>
              </a:spcAft>
              <a:buSzPct val="146268"/>
              <a:buNone/>
            </a:pPr>
            <a:r>
              <a:rPr lang="en-US" sz="1914" u="sng">
                <a:solidFill>
                  <a:schemeClr val="hlink"/>
                </a:solidFill>
                <a:latin typeface="Georgia"/>
                <a:ea typeface="Georgia"/>
                <a:cs typeface="Georgia"/>
                <a:sym typeface="Georgia"/>
                <a:hlinkClick r:id="rId3"/>
              </a:rPr>
              <a:t>Vhttps://ies.ed.gov/ncee/wwc/Docs/PracticeGuide/WWC-practice-guide-reading-intervention-full-text.pdf</a:t>
            </a:r>
            <a:r>
              <a:rPr lang="en-US" sz="1914">
                <a:latin typeface="Georgia"/>
                <a:ea typeface="Georgia"/>
                <a:cs typeface="Georgia"/>
                <a:sym typeface="Georgia"/>
              </a:rPr>
              <a:t> </a:t>
            </a:r>
            <a:endParaRPr sz="1914">
              <a:latin typeface="Georgia"/>
              <a:ea typeface="Georgia"/>
              <a:cs typeface="Georgia"/>
              <a:sym typeface="Georgia"/>
            </a:endParaRPr>
          </a:p>
        </p:txBody>
      </p:sp>
      <p:sp>
        <p:nvSpPr>
          <p:cNvPr id="381" name="Google Shape;381;g160d08615c6_0_232"/>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60d08615c6_0_2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Let’s Connect!</a:t>
            </a:r>
            <a:endParaRPr>
              <a:latin typeface="Georgia"/>
              <a:ea typeface="Georgia"/>
              <a:cs typeface="Georgia"/>
              <a:sym typeface="Georgia"/>
            </a:endParaRPr>
          </a:p>
        </p:txBody>
      </p:sp>
      <p:sp>
        <p:nvSpPr>
          <p:cNvPr id="171" name="Google Shape;171;g160d08615c6_0_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800"/>
              <a:buNone/>
            </a:pPr>
            <a:r>
              <a:rPr lang="en-US" b="0">
                <a:latin typeface="Georgia"/>
                <a:ea typeface="Georgia"/>
                <a:cs typeface="Georgia"/>
                <a:sym typeface="Georgia"/>
              </a:rPr>
              <a:t>Our dynamic colleagues have done fantastic sessions! </a:t>
            </a:r>
            <a:endParaRPr b="0">
              <a:latin typeface="Georgia"/>
              <a:ea typeface="Georgia"/>
              <a:cs typeface="Georgia"/>
              <a:sym typeface="Georgia"/>
            </a:endParaRPr>
          </a:p>
          <a:p>
            <a:pPr marL="0" lvl="0" indent="0" algn="l" rtl="0">
              <a:lnSpc>
                <a:spcPct val="150000"/>
              </a:lnSpc>
              <a:spcBef>
                <a:spcPts val="0"/>
              </a:spcBef>
              <a:spcAft>
                <a:spcPts val="0"/>
              </a:spcAft>
              <a:buSzPts val="2800"/>
              <a:buNone/>
            </a:pPr>
            <a:r>
              <a:rPr lang="en-US" b="0">
                <a:latin typeface="Georgia"/>
                <a:ea typeface="Georgia"/>
                <a:cs typeface="Georgia"/>
                <a:sym typeface="Georgia"/>
              </a:rPr>
              <a:t>Add to our Padlet</a:t>
            </a:r>
            <a:endParaRPr b="0">
              <a:latin typeface="Georgia"/>
              <a:ea typeface="Georgia"/>
              <a:cs typeface="Georgia"/>
              <a:sym typeface="Georgia"/>
            </a:endParaRPr>
          </a:p>
          <a:p>
            <a:pPr marL="228600" lvl="0" indent="0" algn="l" rtl="0">
              <a:lnSpc>
                <a:spcPct val="90000"/>
              </a:lnSpc>
              <a:spcBef>
                <a:spcPts val="0"/>
              </a:spcBef>
              <a:spcAft>
                <a:spcPts val="0"/>
              </a:spcAft>
              <a:buSzPts val="2800"/>
              <a:buNone/>
            </a:pPr>
            <a:r>
              <a:rPr lang="en-US" sz="2700" b="0" u="sng">
                <a:solidFill>
                  <a:schemeClr val="hlink"/>
                </a:solidFill>
                <a:latin typeface="Georgia"/>
                <a:ea typeface="Georgia"/>
                <a:cs typeface="Georgia"/>
                <a:sym typeface="Georgia"/>
                <a:hlinkClick r:id="rId3"/>
              </a:rPr>
              <a:t>https://tinyurl.com/vdoe3to5</a:t>
            </a:r>
            <a:r>
              <a:rPr lang="en-US" sz="4400">
                <a:latin typeface="Georgia"/>
                <a:ea typeface="Georgia"/>
                <a:cs typeface="Georgia"/>
                <a:sym typeface="Georgia"/>
              </a:rPr>
              <a:t> </a:t>
            </a:r>
            <a:endParaRPr sz="4400">
              <a:latin typeface="Georgia"/>
              <a:ea typeface="Georgia"/>
              <a:cs typeface="Georgia"/>
              <a:sym typeface="Georgia"/>
            </a:endParaRPr>
          </a:p>
          <a:p>
            <a:pPr marL="228600" lvl="0" indent="0" algn="l" rtl="0">
              <a:lnSpc>
                <a:spcPct val="90000"/>
              </a:lnSpc>
              <a:spcBef>
                <a:spcPts val="0"/>
              </a:spcBef>
              <a:spcAft>
                <a:spcPts val="0"/>
              </a:spcAft>
              <a:buSzPts val="2800"/>
              <a:buNone/>
            </a:pPr>
            <a:endParaRPr sz="4400">
              <a:latin typeface="Georgia"/>
              <a:ea typeface="Georgia"/>
              <a:cs typeface="Georgia"/>
              <a:sym typeface="Georgia"/>
            </a:endParaRPr>
          </a:p>
          <a:p>
            <a:pPr marL="228600" lvl="0" indent="0" algn="l" rtl="0">
              <a:lnSpc>
                <a:spcPct val="90000"/>
              </a:lnSpc>
              <a:spcBef>
                <a:spcPts val="0"/>
              </a:spcBef>
              <a:spcAft>
                <a:spcPts val="0"/>
              </a:spcAft>
              <a:buSzPts val="2800"/>
              <a:buNone/>
            </a:pPr>
            <a:endParaRPr sz="4400">
              <a:latin typeface="Georgia"/>
              <a:ea typeface="Georgia"/>
              <a:cs typeface="Georgia"/>
              <a:sym typeface="Georgia"/>
            </a:endParaRPr>
          </a:p>
        </p:txBody>
      </p:sp>
      <p:pic>
        <p:nvPicPr>
          <p:cNvPr id="172" name="Google Shape;172;g160d08615c6_0_23" descr="Hyperlink to the VDOE Padlet"/>
          <p:cNvPicPr preferRelativeResize="0"/>
          <p:nvPr/>
        </p:nvPicPr>
        <p:blipFill rotWithShape="1">
          <a:blip r:embed="rId4">
            <a:alphaModFix/>
          </a:blip>
          <a:srcRect/>
          <a:stretch/>
        </p:blipFill>
        <p:spPr>
          <a:xfrm>
            <a:off x="6296025" y="3112675"/>
            <a:ext cx="2314576" cy="2314576"/>
          </a:xfrm>
          <a:prstGeom prst="rect">
            <a:avLst/>
          </a:prstGeom>
          <a:noFill/>
          <a:ln>
            <a:noFill/>
          </a:ln>
        </p:spPr>
      </p:pic>
      <p:sp>
        <p:nvSpPr>
          <p:cNvPr id="173" name="Google Shape;173;g160d08615c6_0_23"/>
          <p:cNvSpPr txBox="1">
            <a:spLocks noGrp="1"/>
          </p:cNvSpPr>
          <p:nvPr>
            <p:ph type="sldNum" idx="12"/>
          </p:nvPr>
        </p:nvSpPr>
        <p:spPr>
          <a:xfrm>
            <a:off x="10491159" y="6310326"/>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160d08615c6_0_23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latin typeface="Georgia"/>
                <a:ea typeface="Georgia"/>
                <a:cs typeface="Georgia"/>
                <a:sym typeface="Georgia"/>
              </a:rPr>
              <a:t>Strategies for Constructing Word  Knowledge </a:t>
            </a:r>
            <a:r>
              <a:rPr lang="en-US" sz="2200">
                <a:latin typeface="Georgia"/>
                <a:ea typeface="Georgia"/>
                <a:cs typeface="Georgia"/>
                <a:sym typeface="Georgia"/>
              </a:rPr>
              <a:t>(1 of 6)</a:t>
            </a:r>
            <a:endParaRPr>
              <a:latin typeface="Georgia"/>
              <a:ea typeface="Georgia"/>
              <a:cs typeface="Georgia"/>
              <a:sym typeface="Georgia"/>
            </a:endParaRPr>
          </a:p>
        </p:txBody>
      </p:sp>
      <p:sp>
        <p:nvSpPr>
          <p:cNvPr id="387" name="Google Shape;387;g160d08615c6_0_239"/>
          <p:cNvSpPr txBox="1">
            <a:spLocks noGrp="1"/>
          </p:cNvSpPr>
          <p:nvPr>
            <p:ph type="body" idx="1"/>
          </p:nvPr>
        </p:nvSpPr>
        <p:spPr>
          <a:xfrm>
            <a:off x="593675" y="2145791"/>
            <a:ext cx="4795200" cy="4598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sz="3348">
                <a:latin typeface="Georgia"/>
                <a:ea typeface="Georgia"/>
                <a:cs typeface="Georgia"/>
                <a:sym typeface="Georgia"/>
              </a:rPr>
              <a:t>Frayer and Layer </a:t>
            </a:r>
            <a:endParaRPr sz="3348">
              <a:latin typeface="Georgia"/>
              <a:ea typeface="Georgia"/>
              <a:cs typeface="Georgia"/>
              <a:sym typeface="Georgia"/>
            </a:endParaRPr>
          </a:p>
          <a:p>
            <a:pPr marL="0" lvl="0" indent="0" algn="l" rtl="0">
              <a:lnSpc>
                <a:spcPct val="90000"/>
              </a:lnSpc>
              <a:spcBef>
                <a:spcPts val="0"/>
              </a:spcBef>
              <a:spcAft>
                <a:spcPts val="0"/>
              </a:spcAft>
              <a:buSzPts val="2800"/>
              <a:buNone/>
            </a:pPr>
            <a:endParaRPr sz="3348" b="0">
              <a:latin typeface="Georgia"/>
              <a:ea typeface="Georgia"/>
              <a:cs typeface="Georgia"/>
              <a:sym typeface="Georgia"/>
            </a:endParaRPr>
          </a:p>
          <a:p>
            <a:pPr marL="0" lvl="0" indent="0" algn="l" rtl="0">
              <a:lnSpc>
                <a:spcPct val="90000"/>
              </a:lnSpc>
              <a:spcBef>
                <a:spcPts val="0"/>
              </a:spcBef>
              <a:spcAft>
                <a:spcPts val="0"/>
              </a:spcAft>
              <a:buSzPts val="2800"/>
              <a:buNone/>
            </a:pPr>
            <a:r>
              <a:rPr lang="en-US" sz="3348" b="0">
                <a:latin typeface="Georgia"/>
                <a:ea typeface="Georgia"/>
                <a:cs typeface="Georgia"/>
                <a:sym typeface="Georgia"/>
              </a:rPr>
              <a:t>The Frayer is awesome, but it’s not enough. You have to do lots of review and add layers. </a:t>
            </a:r>
            <a:endParaRPr sz="3348" b="0">
              <a:latin typeface="Georgia"/>
              <a:ea typeface="Georgia"/>
              <a:cs typeface="Georgia"/>
              <a:sym typeface="Georgia"/>
            </a:endParaRPr>
          </a:p>
          <a:p>
            <a:pPr marL="0" lvl="0" indent="0" algn="l" rtl="0">
              <a:lnSpc>
                <a:spcPct val="90000"/>
              </a:lnSpc>
              <a:spcBef>
                <a:spcPts val="0"/>
              </a:spcBef>
              <a:spcAft>
                <a:spcPts val="0"/>
              </a:spcAft>
              <a:buSzPts val="2800"/>
              <a:buNone/>
            </a:pPr>
            <a:endParaRPr sz="3948" b="0">
              <a:latin typeface="Georgia"/>
              <a:ea typeface="Georgia"/>
              <a:cs typeface="Georgia"/>
              <a:sym typeface="Georgia"/>
            </a:endParaRPr>
          </a:p>
        </p:txBody>
      </p:sp>
      <p:pic>
        <p:nvPicPr>
          <p:cNvPr id="388" name="Google Shape;388;g160d08615c6_0_239" descr="Visual of the Frayer Model Graphic Organizer"/>
          <p:cNvPicPr preferRelativeResize="0"/>
          <p:nvPr/>
        </p:nvPicPr>
        <p:blipFill rotWithShape="1">
          <a:blip r:embed="rId3">
            <a:alphaModFix/>
          </a:blip>
          <a:srcRect/>
          <a:stretch/>
        </p:blipFill>
        <p:spPr>
          <a:xfrm>
            <a:off x="5230368" y="1691124"/>
            <a:ext cx="6961632" cy="4665227"/>
          </a:xfrm>
          <a:prstGeom prst="rect">
            <a:avLst/>
          </a:prstGeom>
          <a:noFill/>
          <a:ln>
            <a:noFill/>
          </a:ln>
        </p:spPr>
      </p:pic>
      <p:sp>
        <p:nvSpPr>
          <p:cNvPr id="389" name="Google Shape;389;g160d08615c6_0_23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60d08615c6_0_24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latin typeface="Georgia"/>
                <a:ea typeface="Georgia"/>
                <a:cs typeface="Georgia"/>
                <a:sym typeface="Georgia"/>
              </a:rPr>
              <a:t>Strategies for Constructing Word  Knowledge </a:t>
            </a:r>
            <a:r>
              <a:rPr lang="en-US" sz="2200">
                <a:latin typeface="Georgia"/>
                <a:ea typeface="Georgia"/>
                <a:cs typeface="Georgia"/>
                <a:sym typeface="Georgia"/>
              </a:rPr>
              <a:t>(2 of 6)</a:t>
            </a:r>
            <a:endParaRPr>
              <a:latin typeface="Georgia"/>
              <a:ea typeface="Georgia"/>
              <a:cs typeface="Georgia"/>
              <a:sym typeface="Georgia"/>
            </a:endParaRPr>
          </a:p>
        </p:txBody>
      </p:sp>
      <p:sp>
        <p:nvSpPr>
          <p:cNvPr id="395" name="Google Shape;395;g160d08615c6_0_247"/>
          <p:cNvSpPr txBox="1">
            <a:spLocks noGrp="1"/>
          </p:cNvSpPr>
          <p:nvPr>
            <p:ph type="body" idx="1"/>
          </p:nvPr>
        </p:nvSpPr>
        <p:spPr>
          <a:xfrm>
            <a:off x="593675" y="2097023"/>
            <a:ext cx="11259300" cy="1182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sz="3200">
                <a:latin typeface="Georgia"/>
                <a:ea typeface="Georgia"/>
                <a:cs typeface="Georgia"/>
                <a:sym typeface="Georgia"/>
              </a:rPr>
              <a:t>The good old CLOZE technique - not for assessment, for instruction </a:t>
            </a:r>
            <a:endParaRPr sz="3200">
              <a:latin typeface="Georgia"/>
              <a:ea typeface="Georgia"/>
              <a:cs typeface="Georgia"/>
              <a:sym typeface="Georgia"/>
            </a:endParaRPr>
          </a:p>
          <a:p>
            <a:pPr marL="0" lvl="0" indent="0" algn="l" rtl="0">
              <a:lnSpc>
                <a:spcPct val="90000"/>
              </a:lnSpc>
              <a:spcBef>
                <a:spcPts val="0"/>
              </a:spcBef>
              <a:spcAft>
                <a:spcPts val="0"/>
              </a:spcAft>
              <a:buSzPts val="2800"/>
              <a:buNone/>
            </a:pPr>
            <a:endParaRPr sz="3200">
              <a:latin typeface="Georgia"/>
              <a:ea typeface="Georgia"/>
              <a:cs typeface="Georgia"/>
              <a:sym typeface="Georgia"/>
            </a:endParaRPr>
          </a:p>
        </p:txBody>
      </p:sp>
      <p:pic>
        <p:nvPicPr>
          <p:cNvPr id="396" name="Google Shape;396;g160d08615c6_0_247" descr="Visual of a CLOZE passage using the &quot;Pledge of Allegiance.&quot;"/>
          <p:cNvPicPr preferRelativeResize="0"/>
          <p:nvPr/>
        </p:nvPicPr>
        <p:blipFill rotWithShape="1">
          <a:blip r:embed="rId3">
            <a:alphaModFix/>
          </a:blip>
          <a:srcRect/>
          <a:stretch/>
        </p:blipFill>
        <p:spPr>
          <a:xfrm>
            <a:off x="1415419" y="3413932"/>
            <a:ext cx="9938380" cy="2365248"/>
          </a:xfrm>
          <a:prstGeom prst="rect">
            <a:avLst/>
          </a:prstGeom>
          <a:noFill/>
          <a:ln>
            <a:noFill/>
          </a:ln>
        </p:spPr>
      </p:pic>
      <p:sp>
        <p:nvSpPr>
          <p:cNvPr id="397" name="Google Shape;397;g160d08615c6_0_247"/>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160d08615c6_0_25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latin typeface="Georgia"/>
                <a:ea typeface="Georgia"/>
                <a:cs typeface="Georgia"/>
                <a:sym typeface="Georgia"/>
              </a:rPr>
              <a:t>Strategies for Constructing Word  Knowledge </a:t>
            </a:r>
            <a:r>
              <a:rPr lang="en-US" sz="2200">
                <a:latin typeface="Georgia"/>
                <a:ea typeface="Georgia"/>
                <a:cs typeface="Georgia"/>
                <a:sym typeface="Georgia"/>
              </a:rPr>
              <a:t>(3 of 6)</a:t>
            </a:r>
            <a:endParaRPr>
              <a:latin typeface="Georgia"/>
              <a:ea typeface="Georgia"/>
              <a:cs typeface="Georgia"/>
              <a:sym typeface="Georgia"/>
            </a:endParaRPr>
          </a:p>
        </p:txBody>
      </p:sp>
      <p:sp>
        <p:nvSpPr>
          <p:cNvPr id="403" name="Google Shape;403;g160d08615c6_0_255"/>
          <p:cNvSpPr txBox="1">
            <a:spLocks noGrp="1"/>
          </p:cNvSpPr>
          <p:nvPr>
            <p:ph type="body" idx="1"/>
          </p:nvPr>
        </p:nvSpPr>
        <p:spPr>
          <a:xfrm>
            <a:off x="818399" y="1916154"/>
            <a:ext cx="11259300" cy="132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ct val="87500"/>
              <a:buNone/>
            </a:pPr>
            <a:r>
              <a:rPr lang="en-US" sz="3200">
                <a:latin typeface="Georgia"/>
                <a:ea typeface="Georgia"/>
                <a:cs typeface="Georgia"/>
                <a:sym typeface="Georgia"/>
              </a:rPr>
              <a:t>Another example for Cloze - can be used before, during and after reading  </a:t>
            </a:r>
            <a:endParaRPr sz="3200">
              <a:latin typeface="Georgia"/>
              <a:ea typeface="Georgia"/>
              <a:cs typeface="Georgia"/>
              <a:sym typeface="Georgia"/>
            </a:endParaRPr>
          </a:p>
          <a:p>
            <a:pPr marL="0" lvl="0" indent="0" algn="l" rtl="0">
              <a:lnSpc>
                <a:spcPct val="90000"/>
              </a:lnSpc>
              <a:spcBef>
                <a:spcPts val="0"/>
              </a:spcBef>
              <a:spcAft>
                <a:spcPts val="0"/>
              </a:spcAft>
              <a:buSzPct val="87500"/>
              <a:buNone/>
            </a:pPr>
            <a:endParaRPr sz="3200">
              <a:latin typeface="Georgia"/>
              <a:ea typeface="Georgia"/>
              <a:cs typeface="Georgia"/>
              <a:sym typeface="Georgia"/>
            </a:endParaRPr>
          </a:p>
          <a:p>
            <a:pPr marL="0" lvl="0" indent="0" algn="l" rtl="0">
              <a:lnSpc>
                <a:spcPct val="90000"/>
              </a:lnSpc>
              <a:spcBef>
                <a:spcPts val="0"/>
              </a:spcBef>
              <a:spcAft>
                <a:spcPts val="0"/>
              </a:spcAft>
              <a:buSzPct val="56582"/>
              <a:buNone/>
            </a:pPr>
            <a:endParaRPr sz="4948" b="0">
              <a:latin typeface="Georgia"/>
              <a:ea typeface="Georgia"/>
              <a:cs typeface="Georgia"/>
              <a:sym typeface="Georgia"/>
            </a:endParaRPr>
          </a:p>
        </p:txBody>
      </p:sp>
      <p:pic>
        <p:nvPicPr>
          <p:cNvPr id="404" name="Google Shape;404;g160d08615c6_0_255" descr="Visual of a text passage for CLOZE procedure"/>
          <p:cNvPicPr preferRelativeResize="0"/>
          <p:nvPr/>
        </p:nvPicPr>
        <p:blipFill rotWithShape="1">
          <a:blip r:embed="rId3">
            <a:alphaModFix/>
          </a:blip>
          <a:srcRect/>
          <a:stretch/>
        </p:blipFill>
        <p:spPr>
          <a:xfrm>
            <a:off x="1157986" y="3005882"/>
            <a:ext cx="9876026" cy="3155142"/>
          </a:xfrm>
          <a:prstGeom prst="rect">
            <a:avLst/>
          </a:prstGeom>
          <a:noFill/>
          <a:ln>
            <a:noFill/>
          </a:ln>
        </p:spPr>
      </p:pic>
      <p:sp>
        <p:nvSpPr>
          <p:cNvPr id="405" name="Google Shape;405;g160d08615c6_0_25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60d08615c6_0_26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latin typeface="Georgia"/>
                <a:ea typeface="Georgia"/>
                <a:cs typeface="Georgia"/>
                <a:sym typeface="Georgia"/>
              </a:rPr>
              <a:t>Strategies for Constructing Word  Knowledge </a:t>
            </a:r>
            <a:r>
              <a:rPr lang="en-US" sz="2200">
                <a:latin typeface="Georgia"/>
                <a:ea typeface="Georgia"/>
                <a:cs typeface="Georgia"/>
                <a:sym typeface="Georgia"/>
              </a:rPr>
              <a:t>(4 of 6)</a:t>
            </a:r>
            <a:endParaRPr>
              <a:latin typeface="Georgia"/>
              <a:ea typeface="Georgia"/>
              <a:cs typeface="Georgia"/>
              <a:sym typeface="Georgia"/>
            </a:endParaRPr>
          </a:p>
        </p:txBody>
      </p:sp>
      <p:sp>
        <p:nvSpPr>
          <p:cNvPr id="411" name="Google Shape;411;g160d08615c6_0_263"/>
          <p:cNvSpPr txBox="1">
            <a:spLocks noGrp="1"/>
          </p:cNvSpPr>
          <p:nvPr>
            <p:ph type="body" idx="1"/>
          </p:nvPr>
        </p:nvSpPr>
        <p:spPr>
          <a:xfrm>
            <a:off x="593675" y="1691123"/>
            <a:ext cx="11259300" cy="5052600"/>
          </a:xfrm>
          <a:prstGeom prst="rect">
            <a:avLst/>
          </a:prstGeom>
          <a:noFill/>
          <a:ln>
            <a:noFill/>
          </a:ln>
        </p:spPr>
        <p:txBody>
          <a:bodyPr spcFirstLastPara="1" wrap="square" lIns="91425" tIns="45700" rIns="91425" bIns="45700" anchor="t" anchorCtr="0">
            <a:normAutofit/>
          </a:bodyPr>
          <a:lstStyle/>
          <a:p>
            <a:pPr marL="0" lvl="0" indent="0" algn="l" rtl="0">
              <a:lnSpc>
                <a:spcPct val="200000"/>
              </a:lnSpc>
              <a:spcBef>
                <a:spcPts val="0"/>
              </a:spcBef>
              <a:spcAft>
                <a:spcPts val="0"/>
              </a:spcAft>
              <a:buSzPts val="2800"/>
              <a:buNone/>
            </a:pPr>
            <a:r>
              <a:rPr lang="en-US" sz="3200">
                <a:latin typeface="Georgia"/>
                <a:ea typeface="Georgia"/>
                <a:cs typeface="Georgia"/>
                <a:sym typeface="Georgia"/>
              </a:rPr>
              <a:t>Context Clues - using nonsense words</a:t>
            </a:r>
            <a:endParaRPr sz="3200">
              <a:latin typeface="Georgia"/>
              <a:ea typeface="Georgia"/>
              <a:cs typeface="Georgia"/>
              <a:sym typeface="Georgia"/>
            </a:endParaRPr>
          </a:p>
          <a:p>
            <a:pPr marL="457200" lvl="1" indent="0" algn="l" rtl="0">
              <a:lnSpc>
                <a:spcPct val="100000"/>
              </a:lnSpc>
              <a:spcBef>
                <a:spcPts val="0"/>
              </a:spcBef>
              <a:spcAft>
                <a:spcPts val="0"/>
              </a:spcAft>
              <a:buClr>
                <a:srgbClr val="000000"/>
              </a:buClr>
              <a:buSzPts val="2400"/>
              <a:buNone/>
            </a:pPr>
            <a:r>
              <a:rPr lang="en-US" sz="4000" b="0">
                <a:solidFill>
                  <a:srgbClr val="000000"/>
                </a:solidFill>
                <a:latin typeface="Georgia"/>
                <a:ea typeface="Georgia"/>
                <a:cs typeface="Georgia"/>
                <a:sym typeface="Georgia"/>
              </a:rPr>
              <a:t>I don’t like going to the </a:t>
            </a:r>
            <a:r>
              <a:rPr lang="en-US" sz="4000" b="0" u="sng">
                <a:solidFill>
                  <a:srgbClr val="000000"/>
                </a:solidFill>
                <a:latin typeface="Georgia"/>
                <a:ea typeface="Georgia"/>
                <a:cs typeface="Georgia"/>
                <a:sym typeface="Georgia"/>
              </a:rPr>
              <a:t>foogle</a:t>
            </a:r>
            <a:r>
              <a:rPr lang="en-US" sz="4000" b="0">
                <a:solidFill>
                  <a:srgbClr val="000000"/>
                </a:solidFill>
                <a:latin typeface="Georgia"/>
                <a:ea typeface="Georgia"/>
                <a:cs typeface="Georgia"/>
                <a:sym typeface="Georgia"/>
              </a:rPr>
              <a:t> with my mom. It takes so long to go through all of the aisles, and our basket gets full so fast. It is so boring to wait until everything is checked out too. </a:t>
            </a:r>
            <a:endParaRPr sz="4000" b="0">
              <a:solidFill>
                <a:srgbClr val="000000"/>
              </a:solidFill>
              <a:latin typeface="Georgia"/>
              <a:ea typeface="Georgia"/>
              <a:cs typeface="Georgia"/>
              <a:sym typeface="Georgia"/>
            </a:endParaRPr>
          </a:p>
          <a:p>
            <a:pPr marL="0" lvl="0" indent="0" algn="l" rtl="0">
              <a:lnSpc>
                <a:spcPct val="200000"/>
              </a:lnSpc>
              <a:spcBef>
                <a:spcPts val="0"/>
              </a:spcBef>
              <a:spcAft>
                <a:spcPts val="0"/>
              </a:spcAft>
              <a:buSzPts val="2800"/>
              <a:buNone/>
            </a:pPr>
            <a:endParaRPr sz="3200" b="0">
              <a:latin typeface="Georgia"/>
              <a:ea typeface="Georgia"/>
              <a:cs typeface="Georgia"/>
              <a:sym typeface="Georgia"/>
            </a:endParaRPr>
          </a:p>
        </p:txBody>
      </p:sp>
      <p:sp>
        <p:nvSpPr>
          <p:cNvPr id="412" name="Google Shape;412;g160d08615c6_0_263"/>
          <p:cNvSpPr txBox="1">
            <a:spLocks noGrp="1"/>
          </p:cNvSpPr>
          <p:nvPr>
            <p:ph type="sldNum" idx="12"/>
          </p:nvPr>
        </p:nvSpPr>
        <p:spPr>
          <a:xfrm>
            <a:off x="10841375" y="6127776"/>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160d08615c6_0_27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latin typeface="Georgia"/>
                <a:ea typeface="Georgia"/>
                <a:cs typeface="Georgia"/>
                <a:sym typeface="Georgia"/>
              </a:rPr>
              <a:t>Strategies for Constructing Word  Knowledge </a:t>
            </a:r>
            <a:r>
              <a:rPr lang="en-US" sz="2200">
                <a:latin typeface="Georgia"/>
                <a:ea typeface="Georgia"/>
                <a:cs typeface="Georgia"/>
                <a:sym typeface="Georgia"/>
              </a:rPr>
              <a:t>(5 of 6)</a:t>
            </a:r>
            <a:endParaRPr>
              <a:latin typeface="Georgia"/>
              <a:ea typeface="Georgia"/>
              <a:cs typeface="Georgia"/>
              <a:sym typeface="Georgia"/>
            </a:endParaRPr>
          </a:p>
        </p:txBody>
      </p:sp>
      <p:sp>
        <p:nvSpPr>
          <p:cNvPr id="418" name="Google Shape;418;g160d08615c6_0_270"/>
          <p:cNvSpPr txBox="1">
            <a:spLocks noGrp="1"/>
          </p:cNvSpPr>
          <p:nvPr>
            <p:ph type="body" idx="1"/>
          </p:nvPr>
        </p:nvSpPr>
        <p:spPr>
          <a:xfrm>
            <a:off x="593675" y="1691123"/>
            <a:ext cx="11259300" cy="5052600"/>
          </a:xfrm>
          <a:prstGeom prst="rect">
            <a:avLst/>
          </a:prstGeom>
          <a:noFill/>
          <a:ln>
            <a:noFill/>
          </a:ln>
        </p:spPr>
        <p:txBody>
          <a:bodyPr spcFirstLastPara="1" wrap="square" lIns="91425" tIns="45700" rIns="91425" bIns="45700" anchor="t" anchorCtr="0">
            <a:normAutofit/>
          </a:bodyPr>
          <a:lstStyle/>
          <a:p>
            <a:pPr marL="0" lvl="0" indent="0" algn="l" rtl="0">
              <a:lnSpc>
                <a:spcPct val="200000"/>
              </a:lnSpc>
              <a:spcBef>
                <a:spcPts val="0"/>
              </a:spcBef>
              <a:spcAft>
                <a:spcPts val="0"/>
              </a:spcAft>
              <a:buSzPts val="2800"/>
              <a:buNone/>
            </a:pPr>
            <a:r>
              <a:rPr lang="en-US" sz="3200">
                <a:latin typeface="Georgia"/>
                <a:ea typeface="Georgia"/>
                <a:cs typeface="Georgia"/>
                <a:sym typeface="Georgia"/>
              </a:rPr>
              <a:t>Context Clues Examples:</a:t>
            </a:r>
            <a:endParaRPr/>
          </a:p>
          <a:p>
            <a:pPr marL="0" lvl="0" indent="0" algn="l" rtl="0">
              <a:lnSpc>
                <a:spcPct val="90000"/>
              </a:lnSpc>
              <a:spcBef>
                <a:spcPts val="0"/>
              </a:spcBef>
              <a:spcAft>
                <a:spcPts val="0"/>
              </a:spcAft>
              <a:buSzPts val="2800"/>
              <a:buNone/>
            </a:pPr>
            <a:r>
              <a:rPr lang="en-US" sz="3200" b="0">
                <a:latin typeface="Georgia"/>
                <a:ea typeface="Georgia"/>
                <a:cs typeface="Georgia"/>
                <a:sym typeface="Georgia"/>
              </a:rPr>
              <a:t>The sun is so bright today that I will definitely have to wear my </a:t>
            </a:r>
            <a:r>
              <a:rPr lang="en-US" sz="3200" b="0" u="sng">
                <a:latin typeface="Georgia"/>
                <a:ea typeface="Georgia"/>
                <a:cs typeface="Georgia"/>
                <a:sym typeface="Georgia"/>
              </a:rPr>
              <a:t>foogles.</a:t>
            </a:r>
            <a:r>
              <a:rPr lang="en-US" sz="3200" b="0">
                <a:latin typeface="Georgia"/>
                <a:ea typeface="Georgia"/>
                <a:cs typeface="Georgia"/>
                <a:sym typeface="Georgia"/>
              </a:rPr>
              <a:t>  I just bought some the other day thankfully!</a:t>
            </a:r>
            <a:endParaRPr/>
          </a:p>
          <a:p>
            <a:pPr marL="0" lvl="0" indent="0" algn="l" rtl="0">
              <a:lnSpc>
                <a:spcPct val="90000"/>
              </a:lnSpc>
              <a:spcBef>
                <a:spcPts val="0"/>
              </a:spcBef>
              <a:spcAft>
                <a:spcPts val="0"/>
              </a:spcAft>
              <a:buSzPts val="2800"/>
              <a:buNone/>
            </a:pPr>
            <a:endParaRPr sz="3200" b="0">
              <a:latin typeface="Georgia"/>
              <a:ea typeface="Georgia"/>
              <a:cs typeface="Georgia"/>
              <a:sym typeface="Georgia"/>
            </a:endParaRPr>
          </a:p>
          <a:p>
            <a:pPr marL="0" lvl="0" indent="0" algn="l" rtl="0">
              <a:lnSpc>
                <a:spcPct val="80000"/>
              </a:lnSpc>
              <a:spcBef>
                <a:spcPts val="0"/>
              </a:spcBef>
              <a:spcAft>
                <a:spcPts val="0"/>
              </a:spcAft>
              <a:buClr>
                <a:srgbClr val="000000"/>
              </a:buClr>
              <a:buSzPts val="4400"/>
              <a:buNone/>
            </a:pPr>
            <a:r>
              <a:rPr lang="en-US" sz="3200" b="0">
                <a:latin typeface="Georgia"/>
                <a:ea typeface="Georgia"/>
                <a:cs typeface="Georgia"/>
                <a:sym typeface="Georgia"/>
              </a:rPr>
              <a:t>Dear Diary,</a:t>
            </a:r>
            <a:endParaRPr/>
          </a:p>
          <a:p>
            <a:pPr marL="0" lvl="0" indent="0" algn="l" rtl="0">
              <a:lnSpc>
                <a:spcPct val="80000"/>
              </a:lnSpc>
              <a:spcBef>
                <a:spcPts val="0"/>
              </a:spcBef>
              <a:spcAft>
                <a:spcPts val="0"/>
              </a:spcAft>
              <a:buClr>
                <a:srgbClr val="000000"/>
              </a:buClr>
              <a:buSzPts val="4400"/>
              <a:buNone/>
            </a:pPr>
            <a:r>
              <a:rPr lang="en-US" sz="3200" b="0">
                <a:latin typeface="Georgia"/>
                <a:ea typeface="Georgia"/>
                <a:cs typeface="Georgia"/>
                <a:sym typeface="Georgia"/>
              </a:rPr>
              <a:t>I overslept this morning. I had to eat my bowl of </a:t>
            </a:r>
            <a:r>
              <a:rPr lang="en-US" sz="3200" b="0" u="sng">
                <a:latin typeface="Georgia"/>
                <a:ea typeface="Georgia"/>
                <a:cs typeface="Georgia"/>
                <a:sym typeface="Georgia"/>
              </a:rPr>
              <a:t>poof-poofs</a:t>
            </a:r>
            <a:r>
              <a:rPr lang="en-US" sz="3200" b="0">
                <a:latin typeface="Georgia"/>
                <a:ea typeface="Georgia"/>
                <a:cs typeface="Georgia"/>
                <a:sym typeface="Georgia"/>
              </a:rPr>
              <a:t> very quickly, and I almost missed the </a:t>
            </a:r>
            <a:r>
              <a:rPr lang="en-US" sz="3200" b="0" u="sng">
                <a:latin typeface="Georgia"/>
                <a:ea typeface="Georgia"/>
                <a:cs typeface="Georgia"/>
                <a:sym typeface="Georgia"/>
              </a:rPr>
              <a:t>tramzam</a:t>
            </a:r>
            <a:r>
              <a:rPr lang="en-US" sz="3200" b="0">
                <a:latin typeface="Georgia"/>
                <a:ea typeface="Georgia"/>
                <a:cs typeface="Georgia"/>
                <a:sym typeface="Georgia"/>
              </a:rPr>
              <a:t>. When I got to school, I realized I had forgotten my </a:t>
            </a:r>
            <a:r>
              <a:rPr lang="en-US" sz="3200" b="0" u="sng">
                <a:latin typeface="Georgia"/>
                <a:ea typeface="Georgia"/>
                <a:cs typeface="Georgia"/>
                <a:sym typeface="Georgia"/>
              </a:rPr>
              <a:t>zilgping</a:t>
            </a:r>
            <a:r>
              <a:rPr lang="en-US" sz="3200" b="0">
                <a:latin typeface="Georgia"/>
                <a:ea typeface="Georgia"/>
                <a:cs typeface="Georgia"/>
                <a:sym typeface="Georgia"/>
              </a:rPr>
              <a:t> . Luckily, Ms. Jutzi is very </a:t>
            </a:r>
            <a:r>
              <a:rPr lang="en-US" sz="3200" b="0" u="sng">
                <a:latin typeface="Georgia"/>
                <a:ea typeface="Georgia"/>
                <a:cs typeface="Georgia"/>
                <a:sym typeface="Georgia"/>
              </a:rPr>
              <a:t>zoosh</a:t>
            </a:r>
            <a:r>
              <a:rPr lang="en-US" sz="3200" b="0">
                <a:latin typeface="Georgia"/>
                <a:ea typeface="Georgia"/>
                <a:cs typeface="Georgia"/>
                <a:sym typeface="Georgia"/>
              </a:rPr>
              <a:t>, and told me I could bring it tomorrow.</a:t>
            </a:r>
            <a:endParaRPr sz="500" b="0">
              <a:latin typeface="Georgia"/>
              <a:ea typeface="Georgia"/>
              <a:cs typeface="Georgia"/>
              <a:sym typeface="Georgia"/>
            </a:endParaRPr>
          </a:p>
          <a:p>
            <a:pPr marL="0" lvl="0" indent="0" algn="l" rtl="0">
              <a:lnSpc>
                <a:spcPct val="200000"/>
              </a:lnSpc>
              <a:spcBef>
                <a:spcPts val="0"/>
              </a:spcBef>
              <a:spcAft>
                <a:spcPts val="0"/>
              </a:spcAft>
              <a:buSzPts val="2800"/>
              <a:buNone/>
            </a:pPr>
            <a:endParaRPr sz="3200" b="0">
              <a:latin typeface="Georgia"/>
              <a:ea typeface="Georgia"/>
              <a:cs typeface="Georgia"/>
              <a:sym typeface="Georgia"/>
            </a:endParaRPr>
          </a:p>
        </p:txBody>
      </p:sp>
      <p:sp>
        <p:nvSpPr>
          <p:cNvPr id="419" name="Google Shape;419;g160d08615c6_0_270"/>
          <p:cNvSpPr txBox="1">
            <a:spLocks noGrp="1"/>
          </p:cNvSpPr>
          <p:nvPr>
            <p:ph type="sldNum" idx="12"/>
          </p:nvPr>
        </p:nvSpPr>
        <p:spPr>
          <a:xfrm>
            <a:off x="10342200" y="6196175"/>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160d08615c6_0_27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latin typeface="Georgia"/>
                <a:ea typeface="Georgia"/>
                <a:cs typeface="Georgia"/>
                <a:sym typeface="Georgia"/>
              </a:rPr>
              <a:t>Strategies for Constructing Word  Knowledge </a:t>
            </a:r>
            <a:r>
              <a:rPr lang="en-US" sz="2200">
                <a:latin typeface="Georgia"/>
                <a:ea typeface="Georgia"/>
                <a:cs typeface="Georgia"/>
                <a:sym typeface="Georgia"/>
              </a:rPr>
              <a:t>(6 of 6)</a:t>
            </a:r>
            <a:endParaRPr>
              <a:latin typeface="Georgia"/>
              <a:ea typeface="Georgia"/>
              <a:cs typeface="Georgia"/>
              <a:sym typeface="Georgia"/>
            </a:endParaRPr>
          </a:p>
        </p:txBody>
      </p:sp>
      <p:sp>
        <p:nvSpPr>
          <p:cNvPr id="425" name="Google Shape;425;g160d08615c6_0_277"/>
          <p:cNvSpPr txBox="1">
            <a:spLocks noGrp="1"/>
          </p:cNvSpPr>
          <p:nvPr>
            <p:ph type="body" idx="1"/>
          </p:nvPr>
        </p:nvSpPr>
        <p:spPr>
          <a:xfrm>
            <a:off x="593675" y="1804415"/>
            <a:ext cx="11259300" cy="4939500"/>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200000"/>
              </a:lnSpc>
              <a:spcBef>
                <a:spcPts val="0"/>
              </a:spcBef>
              <a:spcAft>
                <a:spcPts val="0"/>
              </a:spcAft>
              <a:buSzPts val="2800"/>
              <a:buChar char="•"/>
            </a:pPr>
            <a:r>
              <a:rPr lang="en-US" sz="3200" b="0">
                <a:latin typeface="Georgia"/>
                <a:ea typeface="Georgia"/>
                <a:cs typeface="Georgia"/>
                <a:sym typeface="Georgia"/>
              </a:rPr>
              <a:t>Create ownership around growing vocabulary </a:t>
            </a:r>
            <a:endParaRPr/>
          </a:p>
          <a:p>
            <a:pPr marL="457200" lvl="0" indent="-457200" algn="l" rtl="0">
              <a:lnSpc>
                <a:spcPct val="200000"/>
              </a:lnSpc>
              <a:spcBef>
                <a:spcPts val="0"/>
              </a:spcBef>
              <a:spcAft>
                <a:spcPts val="0"/>
              </a:spcAft>
              <a:buSzPts val="2800"/>
              <a:buChar char="•"/>
            </a:pPr>
            <a:r>
              <a:rPr lang="en-US" sz="3200" b="0">
                <a:latin typeface="Georgia"/>
                <a:ea typeface="Georgia"/>
                <a:cs typeface="Georgia"/>
                <a:sym typeface="Georgia"/>
              </a:rPr>
              <a:t>Daily practice and usage </a:t>
            </a:r>
            <a:endParaRPr sz="3200" b="0">
              <a:latin typeface="Georgia"/>
              <a:ea typeface="Georgia"/>
              <a:cs typeface="Georgia"/>
              <a:sym typeface="Georgia"/>
            </a:endParaRPr>
          </a:p>
          <a:p>
            <a:pPr marL="457200" lvl="0" indent="-457200" algn="l" rtl="0">
              <a:lnSpc>
                <a:spcPct val="200000"/>
              </a:lnSpc>
              <a:spcBef>
                <a:spcPts val="0"/>
              </a:spcBef>
              <a:spcAft>
                <a:spcPts val="0"/>
              </a:spcAft>
              <a:buSzPts val="2800"/>
              <a:buChar char="•"/>
            </a:pPr>
            <a:r>
              <a:rPr lang="en-US" sz="3200" b="0">
                <a:latin typeface="Georgia"/>
                <a:ea typeface="Georgia"/>
                <a:cs typeface="Georgia"/>
                <a:sym typeface="Georgia"/>
              </a:rPr>
              <a:t>Vocabulary Journals/Anchor charts/Vocab Partners</a:t>
            </a:r>
            <a:endParaRPr/>
          </a:p>
          <a:p>
            <a:pPr marL="457200" lvl="0" indent="-457200" algn="l" rtl="0">
              <a:lnSpc>
                <a:spcPct val="200000"/>
              </a:lnSpc>
              <a:spcBef>
                <a:spcPts val="0"/>
              </a:spcBef>
              <a:spcAft>
                <a:spcPts val="0"/>
              </a:spcAft>
              <a:buSzPts val="2800"/>
              <a:buChar char="•"/>
            </a:pPr>
            <a:r>
              <a:rPr lang="en-US" sz="3200" b="0">
                <a:latin typeface="Georgia"/>
                <a:ea typeface="Georgia"/>
                <a:cs typeface="Georgia"/>
                <a:sym typeface="Georgia"/>
              </a:rPr>
              <a:t>“I’m Thinking of a Word” and other games</a:t>
            </a:r>
            <a:endParaRPr/>
          </a:p>
          <a:p>
            <a:pPr marL="457200" lvl="0" indent="-457200" algn="l" rtl="0">
              <a:lnSpc>
                <a:spcPct val="200000"/>
              </a:lnSpc>
              <a:spcBef>
                <a:spcPts val="0"/>
              </a:spcBef>
              <a:spcAft>
                <a:spcPts val="0"/>
              </a:spcAft>
              <a:buSzPts val="2800"/>
              <a:buChar char="•"/>
            </a:pPr>
            <a:r>
              <a:rPr lang="en-US" sz="3200" b="0">
                <a:latin typeface="Georgia"/>
                <a:ea typeface="Georgia"/>
                <a:cs typeface="Georgia"/>
                <a:sym typeface="Georgia"/>
              </a:rPr>
              <a:t>Online resources</a:t>
            </a:r>
            <a:endParaRPr sz="3200" b="0">
              <a:latin typeface="Georgia"/>
              <a:ea typeface="Georgia"/>
              <a:cs typeface="Georgia"/>
              <a:sym typeface="Georgia"/>
            </a:endParaRPr>
          </a:p>
        </p:txBody>
      </p:sp>
      <p:sp>
        <p:nvSpPr>
          <p:cNvPr id="426" name="Google Shape;426;g160d08615c6_0_277"/>
          <p:cNvSpPr txBox="1">
            <a:spLocks noGrp="1"/>
          </p:cNvSpPr>
          <p:nvPr>
            <p:ph type="sldNum" idx="12"/>
          </p:nvPr>
        </p:nvSpPr>
        <p:spPr>
          <a:xfrm>
            <a:off x="10586725" y="6127776"/>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pic>
        <p:nvPicPr>
          <p:cNvPr id="427" name="Google Shape;427;g160d08615c6_0_277" descr="Visual of books with a lightbulb"/>
          <p:cNvPicPr preferRelativeResize="0"/>
          <p:nvPr/>
        </p:nvPicPr>
        <p:blipFill rotWithShape="1">
          <a:blip r:embed="rId3">
            <a:alphaModFix/>
          </a:blip>
          <a:srcRect/>
          <a:stretch/>
        </p:blipFill>
        <p:spPr>
          <a:xfrm>
            <a:off x="9564818" y="1582258"/>
            <a:ext cx="2033507" cy="222179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160d08615c6_0_28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Applying Word Knowledge   </a:t>
            </a:r>
            <a:endParaRPr>
              <a:latin typeface="Georgia"/>
              <a:ea typeface="Georgia"/>
              <a:cs typeface="Georgia"/>
              <a:sym typeface="Georgia"/>
            </a:endParaRPr>
          </a:p>
        </p:txBody>
      </p:sp>
      <p:sp>
        <p:nvSpPr>
          <p:cNvPr id="433" name="Google Shape;433;g160d08615c6_0_285"/>
          <p:cNvSpPr txBox="1">
            <a:spLocks noGrp="1"/>
          </p:cNvSpPr>
          <p:nvPr>
            <p:ph type="body" idx="1"/>
          </p:nvPr>
        </p:nvSpPr>
        <p:spPr>
          <a:xfrm>
            <a:off x="593675" y="1494425"/>
            <a:ext cx="11259300" cy="4998600"/>
          </a:xfrm>
          <a:prstGeom prst="rect">
            <a:avLst/>
          </a:prstGeom>
          <a:noFill/>
          <a:ln>
            <a:noFill/>
          </a:ln>
        </p:spPr>
        <p:txBody>
          <a:bodyPr spcFirstLastPara="1" wrap="square" lIns="91425" tIns="45700" rIns="91425" bIns="45700" anchor="t" anchorCtr="0">
            <a:normAutofit/>
          </a:bodyPr>
          <a:lstStyle/>
          <a:p>
            <a:pPr marL="0" lvl="0" indent="0" algn="l" rtl="0">
              <a:lnSpc>
                <a:spcPct val="200000"/>
              </a:lnSpc>
              <a:spcBef>
                <a:spcPts val="0"/>
              </a:spcBef>
              <a:spcAft>
                <a:spcPts val="0"/>
              </a:spcAft>
              <a:buSzPts val="2800"/>
              <a:buNone/>
            </a:pPr>
            <a:r>
              <a:rPr lang="en-US" sz="3200" b="0">
                <a:latin typeface="Georgia"/>
                <a:ea typeface="Georgia"/>
                <a:cs typeface="Georgia"/>
                <a:sym typeface="Georgia"/>
              </a:rPr>
              <a:t>Return to the </a:t>
            </a:r>
            <a:r>
              <a:rPr lang="en-US" sz="3200" b="0" u="sng">
                <a:solidFill>
                  <a:schemeClr val="hlink"/>
                </a:solidFill>
                <a:latin typeface="Georgia"/>
                <a:ea typeface="Georgia"/>
                <a:cs typeface="Georgia"/>
                <a:sym typeface="Georgia"/>
                <a:hlinkClick r:id="rId3"/>
              </a:rPr>
              <a:t>robot text</a:t>
            </a:r>
            <a:r>
              <a:rPr lang="en-US" sz="3200" b="0">
                <a:latin typeface="Georgia"/>
                <a:ea typeface="Georgia"/>
                <a:cs typeface="Georgia"/>
                <a:sym typeface="Georgia"/>
              </a:rPr>
              <a:t>.</a:t>
            </a:r>
            <a:endParaRPr/>
          </a:p>
          <a:p>
            <a:pPr marL="0" lvl="0" indent="0" algn="l" rtl="0">
              <a:lnSpc>
                <a:spcPct val="200000"/>
              </a:lnSpc>
              <a:spcBef>
                <a:spcPts val="0"/>
              </a:spcBef>
              <a:spcAft>
                <a:spcPts val="0"/>
              </a:spcAft>
              <a:buSzPts val="2800"/>
              <a:buNone/>
            </a:pPr>
            <a:r>
              <a:rPr lang="en-US" sz="3200" b="0">
                <a:latin typeface="Georgia"/>
                <a:ea typeface="Georgia"/>
                <a:cs typeface="Georgia"/>
                <a:sym typeface="Georgia"/>
              </a:rPr>
              <a:t>Choose a Tier 3 word to review with a partner.</a:t>
            </a:r>
            <a:endParaRPr/>
          </a:p>
          <a:p>
            <a:pPr marL="0" lvl="0" indent="0" algn="l" rtl="0">
              <a:lnSpc>
                <a:spcPct val="200000"/>
              </a:lnSpc>
              <a:spcBef>
                <a:spcPts val="0"/>
              </a:spcBef>
              <a:spcAft>
                <a:spcPts val="0"/>
              </a:spcAft>
              <a:buSzPts val="2800"/>
              <a:buNone/>
            </a:pPr>
            <a:r>
              <a:rPr lang="en-US" sz="3200" b="0">
                <a:latin typeface="Georgia"/>
                <a:ea typeface="Georgia"/>
                <a:cs typeface="Georgia"/>
                <a:sym typeface="Georgia"/>
              </a:rPr>
              <a:t>Try a strategy:</a:t>
            </a:r>
            <a:endParaRPr/>
          </a:p>
          <a:p>
            <a:pPr marL="457200" lvl="0" indent="-457200" algn="l" rtl="0">
              <a:lnSpc>
                <a:spcPct val="120000"/>
              </a:lnSpc>
              <a:spcBef>
                <a:spcPts val="0"/>
              </a:spcBef>
              <a:spcAft>
                <a:spcPts val="0"/>
              </a:spcAft>
              <a:buSzPts val="2800"/>
              <a:buChar char="•"/>
            </a:pPr>
            <a:r>
              <a:rPr lang="en-US" sz="3200" b="0">
                <a:latin typeface="Georgia"/>
                <a:ea typeface="Georgia"/>
                <a:cs typeface="Georgia"/>
                <a:sym typeface="Georgia"/>
              </a:rPr>
              <a:t>8 step structure</a:t>
            </a:r>
            <a:endParaRPr/>
          </a:p>
          <a:p>
            <a:pPr marL="457200" lvl="0" indent="-457200" algn="l" rtl="0">
              <a:lnSpc>
                <a:spcPct val="120000"/>
              </a:lnSpc>
              <a:spcBef>
                <a:spcPts val="0"/>
              </a:spcBef>
              <a:spcAft>
                <a:spcPts val="0"/>
              </a:spcAft>
              <a:buSzPts val="2800"/>
              <a:buChar char="•"/>
            </a:pPr>
            <a:r>
              <a:rPr lang="en-US" sz="3200" b="0">
                <a:latin typeface="Georgia"/>
                <a:ea typeface="Georgia"/>
                <a:cs typeface="Georgia"/>
                <a:sym typeface="Georgia"/>
              </a:rPr>
              <a:t>Figure out the etymology</a:t>
            </a:r>
            <a:endParaRPr/>
          </a:p>
          <a:p>
            <a:pPr marL="457200" lvl="0" indent="-457200" algn="l" rtl="0">
              <a:lnSpc>
                <a:spcPct val="120000"/>
              </a:lnSpc>
              <a:spcBef>
                <a:spcPts val="0"/>
              </a:spcBef>
              <a:spcAft>
                <a:spcPts val="0"/>
              </a:spcAft>
              <a:buSzPts val="2800"/>
              <a:buChar char="•"/>
            </a:pPr>
            <a:r>
              <a:rPr lang="en-US" sz="3200" b="0">
                <a:latin typeface="Georgia"/>
                <a:ea typeface="Georgia"/>
                <a:cs typeface="Georgia"/>
                <a:sym typeface="Georgia"/>
              </a:rPr>
              <a:t>Create a nonsense context clues example</a:t>
            </a:r>
            <a:endParaRPr sz="3200" b="0">
              <a:latin typeface="Georgia"/>
              <a:ea typeface="Georgia"/>
              <a:cs typeface="Georgia"/>
              <a:sym typeface="Georgia"/>
            </a:endParaRPr>
          </a:p>
        </p:txBody>
      </p:sp>
      <p:sp>
        <p:nvSpPr>
          <p:cNvPr id="434" name="Google Shape;434;g160d08615c6_0_285"/>
          <p:cNvSpPr txBox="1">
            <a:spLocks noGrp="1"/>
          </p:cNvSpPr>
          <p:nvPr>
            <p:ph type="sldNum" idx="12"/>
          </p:nvPr>
        </p:nvSpPr>
        <p:spPr>
          <a:xfrm>
            <a:off x="10342200" y="6127776"/>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160d08615c6_0_29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Tying it All Together    </a:t>
            </a:r>
            <a:endParaRPr>
              <a:latin typeface="Georgia"/>
              <a:ea typeface="Georgia"/>
              <a:cs typeface="Georgia"/>
              <a:sym typeface="Georgia"/>
            </a:endParaRPr>
          </a:p>
        </p:txBody>
      </p:sp>
      <p:sp>
        <p:nvSpPr>
          <p:cNvPr id="440" name="Google Shape;440;g160d08615c6_0_292"/>
          <p:cNvSpPr txBox="1">
            <a:spLocks noGrp="1"/>
          </p:cNvSpPr>
          <p:nvPr>
            <p:ph type="body" idx="1"/>
          </p:nvPr>
        </p:nvSpPr>
        <p:spPr>
          <a:xfrm>
            <a:off x="1767839" y="1494425"/>
            <a:ext cx="10085100" cy="5249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sz="3200">
                <a:latin typeface="Georgia"/>
                <a:ea typeface="Georgia"/>
                <a:cs typeface="Georgia"/>
                <a:sym typeface="Georgia"/>
              </a:rPr>
              <a:t>We’d love to connect!</a:t>
            </a:r>
            <a:endParaRPr sz="3200">
              <a:latin typeface="Georgia"/>
              <a:ea typeface="Georgia"/>
              <a:cs typeface="Georgia"/>
              <a:sym typeface="Georgia"/>
            </a:endParaRPr>
          </a:p>
          <a:p>
            <a:pPr marL="0" lvl="0" indent="0" algn="l" rtl="0">
              <a:lnSpc>
                <a:spcPct val="90000"/>
              </a:lnSpc>
              <a:spcBef>
                <a:spcPts val="0"/>
              </a:spcBef>
              <a:spcAft>
                <a:spcPts val="0"/>
              </a:spcAft>
              <a:buSzPts val="2800"/>
              <a:buNone/>
            </a:pPr>
            <a:endParaRPr sz="3200">
              <a:latin typeface="Georgia"/>
              <a:ea typeface="Georgia"/>
              <a:cs typeface="Georgia"/>
              <a:sym typeface="Georgia"/>
            </a:endParaRPr>
          </a:p>
          <a:p>
            <a:pPr marL="0" lvl="0" indent="0" algn="l" rtl="0">
              <a:lnSpc>
                <a:spcPct val="90000"/>
              </a:lnSpc>
              <a:spcBef>
                <a:spcPts val="0"/>
              </a:spcBef>
              <a:spcAft>
                <a:spcPts val="0"/>
              </a:spcAft>
              <a:buSzPts val="2800"/>
              <a:buNone/>
            </a:pPr>
            <a:r>
              <a:rPr lang="en-US" sz="3200">
                <a:latin typeface="Georgia"/>
                <a:ea typeface="Georgia"/>
                <a:cs typeface="Georgia"/>
                <a:sym typeface="Georgia"/>
              </a:rPr>
              <a:t>Jennifer Haws </a:t>
            </a:r>
            <a:endParaRPr/>
          </a:p>
          <a:p>
            <a:pPr marL="0" lvl="0" indent="0" algn="l" rtl="0">
              <a:lnSpc>
                <a:spcPct val="90000"/>
              </a:lnSpc>
              <a:spcBef>
                <a:spcPts val="0"/>
              </a:spcBef>
              <a:spcAft>
                <a:spcPts val="0"/>
              </a:spcAft>
              <a:buSzPts val="2800"/>
              <a:buNone/>
            </a:pPr>
            <a:r>
              <a:rPr lang="en-US" sz="3200" b="0">
                <a:latin typeface="Georgia"/>
                <a:ea typeface="Georgia"/>
                <a:cs typeface="Georgia"/>
                <a:sym typeface="Georgia"/>
              </a:rPr>
              <a:t>Twitter</a:t>
            </a:r>
            <a:r>
              <a:rPr lang="en-US" sz="3200">
                <a:latin typeface="Georgia"/>
                <a:ea typeface="Georgia"/>
                <a:cs typeface="Georgia"/>
                <a:sym typeface="Georgia"/>
              </a:rPr>
              <a:t> </a:t>
            </a:r>
            <a:r>
              <a:rPr lang="en-US" sz="2950" b="0">
                <a:solidFill>
                  <a:srgbClr val="536471"/>
                </a:solidFill>
                <a:highlight>
                  <a:srgbClr val="FFFFFF"/>
                </a:highlight>
                <a:latin typeface="Georgia"/>
                <a:ea typeface="Georgia"/>
                <a:cs typeface="Georgia"/>
                <a:sym typeface="Georgia"/>
              </a:rPr>
              <a:t>@jehaws </a:t>
            </a:r>
            <a:endParaRPr sz="2950" b="0">
              <a:solidFill>
                <a:srgbClr val="536471"/>
              </a:solidFill>
              <a:highlight>
                <a:srgbClr val="FFFFFF"/>
              </a:highlight>
              <a:latin typeface="Georgia"/>
              <a:ea typeface="Georgia"/>
              <a:cs typeface="Georgia"/>
              <a:sym typeface="Georgia"/>
            </a:endParaRPr>
          </a:p>
          <a:p>
            <a:pPr marL="0" lvl="0" indent="0" algn="l" rtl="0">
              <a:lnSpc>
                <a:spcPct val="90000"/>
              </a:lnSpc>
              <a:spcBef>
                <a:spcPts val="0"/>
              </a:spcBef>
              <a:spcAft>
                <a:spcPts val="0"/>
              </a:spcAft>
              <a:buSzPts val="2800"/>
              <a:buNone/>
            </a:pPr>
            <a:r>
              <a:rPr lang="en-US" sz="2950" b="0" u="sng">
                <a:solidFill>
                  <a:schemeClr val="hlink"/>
                </a:solidFill>
                <a:highlight>
                  <a:srgbClr val="FFFFFF"/>
                </a:highlight>
                <a:latin typeface="Georgia"/>
                <a:ea typeface="Georgia"/>
                <a:cs typeface="Georgia"/>
                <a:sym typeface="Georgia"/>
                <a:hlinkClick r:id="rId3"/>
              </a:rPr>
              <a:t>Jennifer.Haws@vbschools.com</a:t>
            </a:r>
            <a:r>
              <a:rPr lang="en-US" sz="2950" b="0">
                <a:solidFill>
                  <a:srgbClr val="536471"/>
                </a:solidFill>
                <a:highlight>
                  <a:srgbClr val="FFFFFF"/>
                </a:highlight>
                <a:latin typeface="Georgia"/>
                <a:ea typeface="Georgia"/>
                <a:cs typeface="Georgia"/>
                <a:sym typeface="Georgia"/>
              </a:rPr>
              <a:t> </a:t>
            </a:r>
            <a:endParaRPr sz="2950" b="0">
              <a:solidFill>
                <a:srgbClr val="536471"/>
              </a:solidFill>
              <a:highlight>
                <a:srgbClr val="FFFFFF"/>
              </a:highlight>
              <a:latin typeface="Georgia"/>
              <a:ea typeface="Georgia"/>
              <a:cs typeface="Georgia"/>
              <a:sym typeface="Georgia"/>
            </a:endParaRPr>
          </a:p>
          <a:p>
            <a:pPr marL="0" lvl="0" indent="0" algn="l" rtl="0">
              <a:lnSpc>
                <a:spcPct val="90000"/>
              </a:lnSpc>
              <a:spcBef>
                <a:spcPts val="0"/>
              </a:spcBef>
              <a:spcAft>
                <a:spcPts val="0"/>
              </a:spcAft>
              <a:buSzPts val="2800"/>
              <a:buNone/>
            </a:pPr>
            <a:endParaRPr sz="2950" b="0">
              <a:solidFill>
                <a:srgbClr val="536471"/>
              </a:solidFill>
              <a:highlight>
                <a:srgbClr val="FFFFFF"/>
              </a:highlight>
              <a:latin typeface="Georgia"/>
              <a:ea typeface="Georgia"/>
              <a:cs typeface="Georgia"/>
              <a:sym typeface="Georgia"/>
            </a:endParaRPr>
          </a:p>
          <a:p>
            <a:pPr marL="0" lvl="0" indent="0" algn="l" rtl="0">
              <a:lnSpc>
                <a:spcPct val="90000"/>
              </a:lnSpc>
              <a:spcBef>
                <a:spcPts val="0"/>
              </a:spcBef>
              <a:spcAft>
                <a:spcPts val="0"/>
              </a:spcAft>
              <a:buSzPts val="2800"/>
              <a:buNone/>
            </a:pPr>
            <a:r>
              <a:rPr lang="en-US" sz="2950">
                <a:solidFill>
                  <a:srgbClr val="536471"/>
                </a:solidFill>
                <a:highlight>
                  <a:srgbClr val="FFFFFF"/>
                </a:highlight>
                <a:latin typeface="Georgia"/>
                <a:ea typeface="Georgia"/>
                <a:cs typeface="Georgia"/>
                <a:sym typeface="Georgia"/>
              </a:rPr>
              <a:t>Annette Conley</a:t>
            </a:r>
            <a:r>
              <a:rPr lang="en-US" sz="2950" b="0">
                <a:solidFill>
                  <a:srgbClr val="536471"/>
                </a:solidFill>
                <a:highlight>
                  <a:srgbClr val="FFFFFF"/>
                </a:highlight>
                <a:latin typeface="Georgia"/>
                <a:ea typeface="Georgia"/>
                <a:cs typeface="Georgia"/>
                <a:sym typeface="Georgia"/>
              </a:rPr>
              <a:t> – </a:t>
            </a:r>
            <a:endParaRPr/>
          </a:p>
          <a:p>
            <a:pPr marL="0" lvl="0" indent="0" algn="l" rtl="0">
              <a:lnSpc>
                <a:spcPct val="90000"/>
              </a:lnSpc>
              <a:spcBef>
                <a:spcPts val="0"/>
              </a:spcBef>
              <a:spcAft>
                <a:spcPts val="0"/>
              </a:spcAft>
              <a:buSzPts val="2800"/>
              <a:buNone/>
            </a:pPr>
            <a:r>
              <a:rPr lang="en-US" sz="2950" b="0">
                <a:solidFill>
                  <a:srgbClr val="536471"/>
                </a:solidFill>
                <a:highlight>
                  <a:srgbClr val="FFFFFF"/>
                </a:highlight>
                <a:latin typeface="Georgia"/>
                <a:ea typeface="Georgia"/>
                <a:cs typeface="Georgia"/>
                <a:sym typeface="Georgia"/>
              </a:rPr>
              <a:t>Twitter: @Amconley49</a:t>
            </a:r>
            <a:endParaRPr sz="2950" b="0">
              <a:solidFill>
                <a:srgbClr val="536471"/>
              </a:solidFill>
              <a:highlight>
                <a:srgbClr val="FFFFFF"/>
              </a:highlight>
              <a:latin typeface="Georgia"/>
              <a:ea typeface="Georgia"/>
              <a:cs typeface="Georgia"/>
              <a:sym typeface="Georgia"/>
            </a:endParaRPr>
          </a:p>
          <a:p>
            <a:pPr marL="0" lvl="0" indent="0" algn="l" rtl="0">
              <a:lnSpc>
                <a:spcPct val="90000"/>
              </a:lnSpc>
              <a:spcBef>
                <a:spcPts val="0"/>
              </a:spcBef>
              <a:spcAft>
                <a:spcPts val="0"/>
              </a:spcAft>
              <a:buSzPts val="2800"/>
              <a:buNone/>
            </a:pPr>
            <a:r>
              <a:rPr lang="en-US" sz="2950" b="0" u="sng">
                <a:solidFill>
                  <a:schemeClr val="hlink"/>
                </a:solidFill>
                <a:highlight>
                  <a:srgbClr val="FFFFFF"/>
                </a:highlight>
                <a:latin typeface="Georgia"/>
                <a:ea typeface="Georgia"/>
                <a:cs typeface="Georgia"/>
                <a:sym typeface="Georgia"/>
                <a:hlinkClick r:id="rId4"/>
              </a:rPr>
              <a:t>Annette.Conley@vbschools.com</a:t>
            </a:r>
            <a:r>
              <a:rPr lang="en-US" sz="2950" b="0">
                <a:solidFill>
                  <a:srgbClr val="536471"/>
                </a:solidFill>
                <a:highlight>
                  <a:srgbClr val="FFFFFF"/>
                </a:highlight>
                <a:latin typeface="Georgia"/>
                <a:ea typeface="Georgia"/>
                <a:cs typeface="Georgia"/>
                <a:sym typeface="Georgia"/>
              </a:rPr>
              <a:t> </a:t>
            </a:r>
            <a:endParaRPr sz="2950" b="0">
              <a:solidFill>
                <a:srgbClr val="536471"/>
              </a:solidFill>
              <a:highlight>
                <a:srgbClr val="FFFFFF"/>
              </a:highlight>
              <a:latin typeface="Georgia"/>
              <a:ea typeface="Georgia"/>
              <a:cs typeface="Georgia"/>
              <a:sym typeface="Georgia"/>
            </a:endParaRPr>
          </a:p>
        </p:txBody>
      </p:sp>
      <p:pic>
        <p:nvPicPr>
          <p:cNvPr id="441" name="Google Shape;441;g160d08615c6_0_292" descr="Visual stating &quot;Thinking Welcome&quot;"/>
          <p:cNvPicPr preferRelativeResize="0"/>
          <p:nvPr/>
        </p:nvPicPr>
        <p:blipFill rotWithShape="1">
          <a:blip r:embed="rId5">
            <a:alphaModFix/>
          </a:blip>
          <a:srcRect/>
          <a:stretch/>
        </p:blipFill>
        <p:spPr>
          <a:xfrm>
            <a:off x="8034611" y="1028124"/>
            <a:ext cx="3319189" cy="2833454"/>
          </a:xfrm>
          <a:prstGeom prst="rect">
            <a:avLst/>
          </a:prstGeom>
          <a:noFill/>
          <a:ln>
            <a:noFill/>
          </a:ln>
        </p:spPr>
      </p:pic>
      <p:sp>
        <p:nvSpPr>
          <p:cNvPr id="442" name="Google Shape;442;g160d08615c6_0_292"/>
          <p:cNvSpPr txBox="1">
            <a:spLocks noGrp="1"/>
          </p:cNvSpPr>
          <p:nvPr>
            <p:ph type="sldNum" idx="12"/>
          </p:nvPr>
        </p:nvSpPr>
        <p:spPr>
          <a:xfrm>
            <a:off x="10648950" y="6127776"/>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160d08615c6_0_30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Reference Page     </a:t>
            </a:r>
            <a:endParaRPr>
              <a:latin typeface="Georgia"/>
              <a:ea typeface="Georgia"/>
              <a:cs typeface="Georgia"/>
              <a:sym typeface="Georgia"/>
            </a:endParaRPr>
          </a:p>
        </p:txBody>
      </p:sp>
      <p:sp>
        <p:nvSpPr>
          <p:cNvPr id="448" name="Google Shape;448;g160d08615c6_0_300"/>
          <p:cNvSpPr txBox="1">
            <a:spLocks noGrp="1"/>
          </p:cNvSpPr>
          <p:nvPr>
            <p:ph type="body" idx="1"/>
          </p:nvPr>
        </p:nvSpPr>
        <p:spPr>
          <a:xfrm>
            <a:off x="593675" y="1494425"/>
            <a:ext cx="11259300" cy="52494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sz="2200" b="0"/>
              <a:t>“Collection of Virtual Field Trips” retrieved at</a:t>
            </a:r>
            <a:r>
              <a:rPr lang="en-US" sz="2200" b="0" u="sng">
                <a:solidFill>
                  <a:schemeClr val="hlink"/>
                </a:solidFill>
                <a:hlinkClick r:id="rId3"/>
              </a:rPr>
              <a:t> (https://ditchthattextbook.com/virtual-field-trips/</a:t>
            </a:r>
            <a:endParaRPr sz="2200" b="0"/>
          </a:p>
          <a:p>
            <a:pPr marL="457200" lvl="0" indent="-406400" algn="l" rtl="0">
              <a:lnSpc>
                <a:spcPct val="90000"/>
              </a:lnSpc>
              <a:spcBef>
                <a:spcPts val="1000"/>
              </a:spcBef>
              <a:spcAft>
                <a:spcPts val="0"/>
              </a:spcAft>
              <a:buSzPts val="2800"/>
              <a:buChar char="•"/>
            </a:pPr>
            <a:r>
              <a:rPr lang="en-US" sz="2200" b="0"/>
              <a:t>“The Nation’s Report Card on Reading” retrieved at </a:t>
            </a:r>
            <a:r>
              <a:rPr lang="en-US" sz="2200" u="sng">
                <a:solidFill>
                  <a:schemeClr val="hlink"/>
                </a:solidFill>
                <a:hlinkClick r:id="rId4"/>
              </a:rPr>
              <a:t>https://nces.ed.gov/nationsreportcard/pdf/main2011/2013452.pdf</a:t>
            </a:r>
            <a:r>
              <a:rPr lang="en-US" sz="2200"/>
              <a:t>  </a:t>
            </a:r>
            <a:endParaRPr sz="2200" b="0"/>
          </a:p>
          <a:p>
            <a:pPr marL="457200" lvl="0" indent="-406400" algn="l" rtl="0">
              <a:lnSpc>
                <a:spcPct val="90000"/>
              </a:lnSpc>
              <a:spcBef>
                <a:spcPts val="1000"/>
              </a:spcBef>
              <a:spcAft>
                <a:spcPts val="0"/>
              </a:spcAft>
              <a:buSzPts val="2800"/>
              <a:buChar char="•"/>
            </a:pPr>
            <a:r>
              <a:rPr lang="en-US" sz="2200" b="0"/>
              <a:t>“Providing Reading Interventions in Students 4-9: An Educators Praction Guide” retrieved at:</a:t>
            </a:r>
            <a:r>
              <a:rPr lang="en-US" sz="2200" b="0" u="sng">
                <a:solidFill>
                  <a:schemeClr val="hlink"/>
                </a:solidFill>
                <a:hlinkClick r:id="rId5"/>
              </a:rPr>
              <a:t> https://ies.ed.gov/ncee/wwc/Docs/PracticeGuide/WWC-practice-guide-reading-intervention-full-text.pdf</a:t>
            </a:r>
            <a:endParaRPr sz="2200" b="0"/>
          </a:p>
          <a:p>
            <a:pPr marL="457200" lvl="0" indent="-406400" algn="l" rtl="0">
              <a:lnSpc>
                <a:spcPct val="90000"/>
              </a:lnSpc>
              <a:spcBef>
                <a:spcPts val="1000"/>
              </a:spcBef>
              <a:spcAft>
                <a:spcPts val="0"/>
              </a:spcAft>
              <a:buSzPts val="2800"/>
              <a:buChar char="•"/>
            </a:pPr>
            <a:r>
              <a:rPr lang="en-US" sz="2200" b="0"/>
              <a:t>Question Formulation Technique retrieved at </a:t>
            </a:r>
            <a:r>
              <a:rPr lang="en-US" sz="2200" b="0" u="sng">
                <a:solidFill>
                  <a:schemeClr val="hlink"/>
                </a:solidFill>
                <a:hlinkClick r:id="rId6"/>
              </a:rPr>
              <a:t>https://rightquestion.org/what-is-the-qft/</a:t>
            </a:r>
            <a:endParaRPr sz="2200" b="0"/>
          </a:p>
          <a:p>
            <a:pPr marL="457200" lvl="0" indent="-406400" algn="l" rtl="0">
              <a:lnSpc>
                <a:spcPct val="90000"/>
              </a:lnSpc>
              <a:spcBef>
                <a:spcPts val="1000"/>
              </a:spcBef>
              <a:spcAft>
                <a:spcPts val="0"/>
              </a:spcAft>
              <a:buSzPts val="2800"/>
              <a:buChar char="•"/>
            </a:pPr>
            <a:r>
              <a:rPr lang="en-US" sz="2200" b="0"/>
              <a:t>Virginia Department of Education ELA Standards of Learning</a:t>
            </a:r>
            <a:endParaRPr/>
          </a:p>
          <a:p>
            <a:pPr marL="457200" lvl="0" indent="-406400" algn="l" rtl="0">
              <a:lnSpc>
                <a:spcPct val="90000"/>
              </a:lnSpc>
              <a:spcBef>
                <a:spcPts val="1000"/>
              </a:spcBef>
              <a:spcAft>
                <a:spcPts val="0"/>
              </a:spcAft>
              <a:buClr>
                <a:schemeClr val="dk1"/>
              </a:buClr>
              <a:buSzPts val="2800"/>
              <a:buChar char="•"/>
            </a:pPr>
            <a:r>
              <a:rPr lang="en-US" sz="2200" b="0"/>
              <a:t>•“What is Prior Knowledge”retrieved at</a:t>
            </a:r>
            <a:r>
              <a:rPr lang="en-US" sz="2200" b="0" u="sng">
                <a:solidFill>
                  <a:schemeClr val="hlink"/>
                </a:solidFill>
                <a:hlinkClick r:id="rId7"/>
              </a:rPr>
              <a:t> https://yup.com/blog/importance-building-on-prior-knowledge/</a:t>
            </a:r>
            <a:endParaRPr sz="2200">
              <a:latin typeface="Georgia"/>
              <a:ea typeface="Georgia"/>
              <a:cs typeface="Georgia"/>
              <a:sym typeface="Georgia"/>
            </a:endParaRPr>
          </a:p>
          <a:p>
            <a:pPr marL="342900" lvl="0" indent="-165100" algn="l" rtl="0">
              <a:lnSpc>
                <a:spcPct val="150000"/>
              </a:lnSpc>
              <a:spcBef>
                <a:spcPts val="0"/>
              </a:spcBef>
              <a:spcAft>
                <a:spcPts val="0"/>
              </a:spcAft>
              <a:buSzPts val="2800"/>
              <a:buNone/>
            </a:pPr>
            <a:endParaRPr sz="2000" b="0">
              <a:latin typeface="Georgia"/>
              <a:ea typeface="Georgia"/>
              <a:cs typeface="Georgia"/>
              <a:sym typeface="Georgia"/>
            </a:endParaRPr>
          </a:p>
          <a:p>
            <a:pPr marL="457200" lvl="0" indent="-279400" algn="l" rtl="0">
              <a:lnSpc>
                <a:spcPct val="90000"/>
              </a:lnSpc>
              <a:spcBef>
                <a:spcPts val="0"/>
              </a:spcBef>
              <a:spcAft>
                <a:spcPts val="0"/>
              </a:spcAft>
              <a:buSzPts val="2800"/>
              <a:buNone/>
            </a:pPr>
            <a:endParaRPr sz="3200">
              <a:latin typeface="Georgia"/>
              <a:ea typeface="Georgia"/>
              <a:cs typeface="Georgia"/>
              <a:sym typeface="Georgia"/>
            </a:endParaRPr>
          </a:p>
          <a:p>
            <a:pPr marL="0" lvl="0" indent="0" algn="l" rtl="0">
              <a:lnSpc>
                <a:spcPct val="90000"/>
              </a:lnSpc>
              <a:spcBef>
                <a:spcPts val="0"/>
              </a:spcBef>
              <a:spcAft>
                <a:spcPts val="0"/>
              </a:spcAft>
              <a:buSzPts val="2800"/>
              <a:buNone/>
            </a:pPr>
            <a:endParaRPr sz="3200">
              <a:latin typeface="Georgia"/>
              <a:ea typeface="Georgia"/>
              <a:cs typeface="Georgia"/>
              <a:sym typeface="Georgia"/>
            </a:endParaRPr>
          </a:p>
        </p:txBody>
      </p:sp>
      <p:sp>
        <p:nvSpPr>
          <p:cNvPr id="449" name="Google Shape;449;g160d08615c6_0_300"/>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160d08615c6_0_30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b="1"/>
              <a:t>Disclaimer</a:t>
            </a:r>
            <a:endParaRPr/>
          </a:p>
        </p:txBody>
      </p:sp>
      <p:sp>
        <p:nvSpPr>
          <p:cNvPr id="455" name="Google Shape;455;g160d08615c6_0_30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4000"/>
              <a:buChar char="•"/>
            </a:pPr>
            <a:r>
              <a:rPr lang="en-US" sz="400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p>
        </p:txBody>
      </p:sp>
      <p:sp>
        <p:nvSpPr>
          <p:cNvPr id="456" name="Google Shape;456;g160d08615c6_0_307"/>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60d08615c6_0_31"/>
          <p:cNvSpPr txBox="1">
            <a:spLocks noGrp="1"/>
          </p:cNvSpPr>
          <p:nvPr>
            <p:ph type="title"/>
          </p:nvPr>
        </p:nvSpPr>
        <p:spPr>
          <a:xfrm>
            <a:off x="831850" y="1709743"/>
            <a:ext cx="10515600" cy="1109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latin typeface="Georgia"/>
                <a:ea typeface="Georgia"/>
                <a:cs typeface="Georgia"/>
                <a:sym typeface="Georgia"/>
              </a:rPr>
              <a:t>Why oh why?? </a:t>
            </a:r>
            <a:endParaRPr>
              <a:latin typeface="Georgia"/>
              <a:ea typeface="Georgia"/>
              <a:cs typeface="Georgia"/>
              <a:sym typeface="Georgia"/>
            </a:endParaRPr>
          </a:p>
        </p:txBody>
      </p:sp>
      <p:sp>
        <p:nvSpPr>
          <p:cNvPr id="179" name="Google Shape;179;g160d08615c6_0_31"/>
          <p:cNvSpPr txBox="1">
            <a:spLocks noGrp="1"/>
          </p:cNvSpPr>
          <p:nvPr>
            <p:ph type="body" idx="1"/>
          </p:nvPr>
        </p:nvSpPr>
        <p:spPr>
          <a:xfrm>
            <a:off x="831850" y="2875525"/>
            <a:ext cx="10515600" cy="7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A3"/>
              </a:buClr>
              <a:buSzPts val="2400"/>
              <a:buNone/>
            </a:pPr>
            <a:r>
              <a:rPr lang="en-US" dirty="0">
                <a:latin typeface="Georgia"/>
                <a:ea typeface="Georgia"/>
                <a:cs typeface="Georgia"/>
                <a:sym typeface="Georgia"/>
              </a:rPr>
              <a:t>Understanding and applying the research on world  and word knowledge  </a:t>
            </a:r>
            <a:r>
              <a:rPr lang="en-US" dirty="0" smtClean="0">
                <a:latin typeface="Georgia"/>
                <a:ea typeface="Georgia"/>
                <a:cs typeface="Georgia"/>
                <a:sym typeface="Georgia"/>
              </a:rPr>
              <a:t> </a:t>
            </a:r>
            <a:r>
              <a:rPr lang="en-US" sz="1700" u="sng" dirty="0" smtClean="0">
                <a:solidFill>
                  <a:schemeClr val="hlink"/>
                </a:solidFill>
                <a:latin typeface="Georgia"/>
                <a:ea typeface="Georgia"/>
                <a:cs typeface="Georgia"/>
                <a:sym typeface="Georgia"/>
                <a:hlinkClick r:id="rId3"/>
              </a:rPr>
              <a:t>IES Practice Guide Providing Reading Interventions 4-9</a:t>
            </a:r>
            <a:endParaRPr dirty="0">
              <a:latin typeface="Georgia"/>
              <a:ea typeface="Georgia"/>
              <a:cs typeface="Georgia"/>
              <a:sym typeface="Georgia"/>
            </a:endParaRPr>
          </a:p>
        </p:txBody>
      </p:sp>
      <p:pic>
        <p:nvPicPr>
          <p:cNvPr id="180" name="Google Shape;180;g160d08615c6_0_31" title="Visual of the front cover of &quot;Providing Reading Interventions for Students in Grades 4-9">
            <a:hlinkClick r:id="rId3"/>
          </p:cNvPr>
          <p:cNvPicPr preferRelativeResize="0"/>
          <p:nvPr/>
        </p:nvPicPr>
        <p:blipFill rotWithShape="1">
          <a:blip r:embed="rId4">
            <a:alphaModFix/>
          </a:blip>
          <a:srcRect/>
          <a:stretch/>
        </p:blipFill>
        <p:spPr>
          <a:xfrm>
            <a:off x="1472525" y="3743450"/>
            <a:ext cx="7057987" cy="2928575"/>
          </a:xfrm>
          <a:prstGeom prst="rect">
            <a:avLst/>
          </a:prstGeom>
          <a:noFill/>
          <a:ln>
            <a:noFill/>
          </a:ln>
        </p:spPr>
      </p:pic>
      <p:pic>
        <p:nvPicPr>
          <p:cNvPr id="181" name="Google Shape;181;g160d08615c6_0_31" descr="Visual for Road Bock&#10;"/>
          <p:cNvPicPr preferRelativeResize="0"/>
          <p:nvPr/>
        </p:nvPicPr>
        <p:blipFill rotWithShape="1">
          <a:blip r:embed="rId5">
            <a:alphaModFix/>
          </a:blip>
          <a:srcRect/>
          <a:stretch/>
        </p:blipFill>
        <p:spPr>
          <a:xfrm>
            <a:off x="6698162" y="416147"/>
            <a:ext cx="1443613" cy="1529700"/>
          </a:xfrm>
          <a:prstGeom prst="rect">
            <a:avLst/>
          </a:prstGeom>
          <a:noFill/>
          <a:ln>
            <a:noFill/>
          </a:ln>
        </p:spPr>
      </p:pic>
      <p:pic>
        <p:nvPicPr>
          <p:cNvPr id="182" name="Google Shape;182;g160d08615c6_0_31" title="Visual of a clear path"/>
          <p:cNvPicPr preferRelativeResize="0"/>
          <p:nvPr/>
        </p:nvPicPr>
        <p:blipFill rotWithShape="1">
          <a:blip r:embed="rId6">
            <a:alphaModFix/>
          </a:blip>
          <a:srcRect/>
          <a:stretch/>
        </p:blipFill>
        <p:spPr>
          <a:xfrm>
            <a:off x="8319550" y="416147"/>
            <a:ext cx="2850125" cy="2134625"/>
          </a:xfrm>
          <a:prstGeom prst="rect">
            <a:avLst/>
          </a:prstGeom>
          <a:noFill/>
          <a:ln>
            <a:noFill/>
          </a:ln>
        </p:spPr>
      </p:pic>
      <p:sp>
        <p:nvSpPr>
          <p:cNvPr id="183" name="Google Shape;183;g160d08615c6_0_31"/>
          <p:cNvSpPr txBox="1">
            <a:spLocks noGrp="1"/>
          </p:cNvSpPr>
          <p:nvPr>
            <p:ph type="sldNum" idx="12"/>
          </p:nvPr>
        </p:nvSpPr>
        <p:spPr>
          <a:xfrm>
            <a:off x="10663805" y="625929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60d08615c6_0_4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latin typeface="Georgia"/>
                <a:ea typeface="Georgia"/>
                <a:cs typeface="Georgia"/>
                <a:sym typeface="Georgia"/>
              </a:rPr>
              <a:t>World Knowledge</a:t>
            </a:r>
            <a:endParaRPr>
              <a:latin typeface="Georgia"/>
              <a:ea typeface="Georgia"/>
              <a:cs typeface="Georgia"/>
              <a:sym typeface="Georgia"/>
            </a:endParaRPr>
          </a:p>
        </p:txBody>
      </p:sp>
      <p:sp>
        <p:nvSpPr>
          <p:cNvPr id="189" name="Google Shape;189;g160d08615c6_0_4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A3"/>
              </a:buClr>
              <a:buSzPts val="2400"/>
              <a:buNone/>
            </a:pPr>
            <a:r>
              <a:rPr lang="en-US">
                <a:latin typeface="Georgia"/>
                <a:ea typeface="Georgia"/>
                <a:cs typeface="Georgia"/>
                <a:sym typeface="Georgia"/>
              </a:rPr>
              <a:t>Providing students with relevant knowledge to comprehend text. </a:t>
            </a:r>
            <a:endParaRPr>
              <a:latin typeface="Georgia"/>
              <a:ea typeface="Georgia"/>
              <a:cs typeface="Georgia"/>
              <a:sym typeface="Georgia"/>
            </a:endParaRPr>
          </a:p>
        </p:txBody>
      </p:sp>
      <p:pic>
        <p:nvPicPr>
          <p:cNvPr id="190" name="Google Shape;190;g160d08615c6_0_41" title="Image of a brain &quot;inflating&quot;/growing a brain from Depositphotos"/>
          <p:cNvPicPr preferRelativeResize="0"/>
          <p:nvPr/>
        </p:nvPicPr>
        <p:blipFill rotWithShape="1">
          <a:blip r:embed="rId3">
            <a:alphaModFix/>
          </a:blip>
          <a:srcRect/>
          <a:stretch/>
        </p:blipFill>
        <p:spPr>
          <a:xfrm>
            <a:off x="6420279" y="559375"/>
            <a:ext cx="4282051" cy="2998275"/>
          </a:xfrm>
          <a:prstGeom prst="rect">
            <a:avLst/>
          </a:prstGeom>
          <a:noFill/>
          <a:ln>
            <a:noFill/>
          </a:ln>
        </p:spPr>
      </p:pic>
      <p:sp>
        <p:nvSpPr>
          <p:cNvPr id="191" name="Google Shape;191;g160d08615c6_0_41"/>
          <p:cNvSpPr txBox="1">
            <a:spLocks noGrp="1"/>
          </p:cNvSpPr>
          <p:nvPr>
            <p:ph type="sldNum" idx="12"/>
          </p:nvPr>
        </p:nvSpPr>
        <p:spPr>
          <a:xfrm>
            <a:off x="10770468" y="6223056"/>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60d08615c6_0_4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Why bother?  </a:t>
            </a:r>
            <a:endParaRPr>
              <a:latin typeface="Georgia"/>
              <a:ea typeface="Georgia"/>
              <a:cs typeface="Georgia"/>
              <a:sym typeface="Georgia"/>
            </a:endParaRPr>
          </a:p>
        </p:txBody>
      </p:sp>
      <p:sp>
        <p:nvSpPr>
          <p:cNvPr id="197" name="Google Shape;197;g160d08615c6_0_49"/>
          <p:cNvSpPr txBox="1">
            <a:spLocks noGrp="1"/>
          </p:cNvSpPr>
          <p:nvPr>
            <p:ph type="body" idx="1"/>
          </p:nvPr>
        </p:nvSpPr>
        <p:spPr>
          <a:xfrm>
            <a:off x="495475" y="1504825"/>
            <a:ext cx="11444400" cy="5353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sz="3200" b="0">
                <a:latin typeface="Georgia"/>
                <a:ea typeface="Georgia"/>
                <a:cs typeface="Georgia"/>
                <a:sym typeface="Georgia"/>
              </a:rPr>
              <a:t>Evidence-Based Practices </a:t>
            </a:r>
            <a:endParaRPr sz="3200" b="0">
              <a:latin typeface="Georgia"/>
              <a:ea typeface="Georgia"/>
              <a:cs typeface="Georgia"/>
              <a:sym typeface="Georgia"/>
            </a:endParaRPr>
          </a:p>
          <a:p>
            <a:pPr marL="0" lvl="0" indent="0" algn="l" rtl="0">
              <a:lnSpc>
                <a:spcPct val="90000"/>
              </a:lnSpc>
              <a:spcBef>
                <a:spcPts val="0"/>
              </a:spcBef>
              <a:spcAft>
                <a:spcPts val="0"/>
              </a:spcAft>
              <a:buSzPts val="2800"/>
              <a:buNone/>
            </a:pPr>
            <a:endParaRPr sz="3200" b="0">
              <a:latin typeface="Georgia"/>
              <a:ea typeface="Georgia"/>
              <a:cs typeface="Georgia"/>
              <a:sym typeface="Georgia"/>
            </a:endParaRPr>
          </a:p>
          <a:p>
            <a:pPr marL="0" lvl="0" indent="0" algn="l" rtl="0">
              <a:lnSpc>
                <a:spcPct val="90000"/>
              </a:lnSpc>
              <a:spcBef>
                <a:spcPts val="0"/>
              </a:spcBef>
              <a:spcAft>
                <a:spcPts val="0"/>
              </a:spcAft>
              <a:buSzPts val="2800"/>
              <a:buNone/>
            </a:pPr>
            <a:r>
              <a:rPr lang="en-US" sz="3200" b="0">
                <a:latin typeface="Georgia"/>
                <a:ea typeface="Georgia"/>
                <a:cs typeface="Georgia"/>
                <a:sym typeface="Georgia"/>
              </a:rPr>
              <a:t>What does the research say about world knowledge?  </a:t>
            </a:r>
            <a:endParaRPr sz="3200" b="0">
              <a:latin typeface="Georgia"/>
              <a:ea typeface="Georgia"/>
              <a:cs typeface="Georgia"/>
              <a:sym typeface="Georgia"/>
            </a:endParaRPr>
          </a:p>
          <a:p>
            <a:pPr marL="0" lvl="0" indent="0" algn="l" rtl="0">
              <a:lnSpc>
                <a:spcPct val="90000"/>
              </a:lnSpc>
              <a:spcBef>
                <a:spcPts val="0"/>
              </a:spcBef>
              <a:spcAft>
                <a:spcPts val="0"/>
              </a:spcAft>
              <a:buSzPts val="2800"/>
              <a:buNone/>
            </a:pPr>
            <a:endParaRPr sz="3200" b="0">
              <a:latin typeface="Georgia"/>
              <a:ea typeface="Georgia"/>
              <a:cs typeface="Georgia"/>
              <a:sym typeface="Georgia"/>
            </a:endParaRPr>
          </a:p>
          <a:p>
            <a:pPr marL="914400" lvl="1" indent="-431800" algn="l" rtl="0">
              <a:lnSpc>
                <a:spcPct val="90000"/>
              </a:lnSpc>
              <a:spcBef>
                <a:spcPts val="0"/>
              </a:spcBef>
              <a:spcAft>
                <a:spcPts val="0"/>
              </a:spcAft>
              <a:buSzPts val="3200"/>
              <a:buFont typeface="Georgia"/>
              <a:buChar char="•"/>
            </a:pPr>
            <a:r>
              <a:rPr lang="en-US" sz="3200" b="0">
                <a:latin typeface="Georgia"/>
                <a:ea typeface="Georgia"/>
                <a:cs typeface="Georgia"/>
                <a:sym typeface="Georgia"/>
              </a:rPr>
              <a:t>“Students need enough knowledge about a topic to read and understand a text on that topic.” </a:t>
            </a:r>
            <a:endParaRPr sz="3200" b="0">
              <a:latin typeface="Georgia"/>
              <a:ea typeface="Georgia"/>
              <a:cs typeface="Georgia"/>
              <a:sym typeface="Georgia"/>
            </a:endParaRPr>
          </a:p>
          <a:p>
            <a:pPr marL="914400" lvl="1" indent="-431800" algn="l" rtl="0">
              <a:lnSpc>
                <a:spcPct val="90000"/>
              </a:lnSpc>
              <a:spcBef>
                <a:spcPts val="0"/>
              </a:spcBef>
              <a:spcAft>
                <a:spcPts val="0"/>
              </a:spcAft>
              <a:buSzPts val="3200"/>
              <a:buFont typeface="Georgia"/>
              <a:buChar char="•"/>
            </a:pPr>
            <a:r>
              <a:rPr lang="en-US" sz="3129" b="0">
                <a:latin typeface="Georgia"/>
                <a:ea typeface="Georgia"/>
                <a:cs typeface="Georgia"/>
                <a:sym typeface="Georgia"/>
              </a:rPr>
              <a:t>“Experts estimate between 30%-60% of variance in learning outcomes can be traced to prior knowledge disparities.”</a:t>
            </a:r>
            <a:r>
              <a:rPr lang="en-US" sz="2871" b="0">
                <a:latin typeface="Georgia"/>
                <a:ea typeface="Georgia"/>
                <a:cs typeface="Georgia"/>
                <a:sym typeface="Georgia"/>
              </a:rPr>
              <a:t> </a:t>
            </a:r>
            <a:endParaRPr sz="2871" b="0">
              <a:latin typeface="Georgia"/>
              <a:ea typeface="Georgia"/>
              <a:cs typeface="Georgia"/>
              <a:sym typeface="Georgia"/>
            </a:endParaRPr>
          </a:p>
          <a:p>
            <a:pPr marL="457200" lvl="0" indent="0" algn="l" rtl="0">
              <a:lnSpc>
                <a:spcPct val="150000"/>
              </a:lnSpc>
              <a:spcBef>
                <a:spcPts val="0"/>
              </a:spcBef>
              <a:spcAft>
                <a:spcPts val="0"/>
              </a:spcAft>
              <a:buSzPts val="2800"/>
              <a:buNone/>
            </a:pPr>
            <a:r>
              <a:rPr lang="en-US" sz="1776" b="0">
                <a:latin typeface="Georgia"/>
                <a:ea typeface="Georgia"/>
                <a:cs typeface="Georgia"/>
                <a:sym typeface="Georgia"/>
              </a:rPr>
              <a:t>* “What is Prior Knowledge” https://yup.com/blog/importance-building-on-prior-knowledge/</a:t>
            </a:r>
            <a:endParaRPr sz="3200" b="0">
              <a:latin typeface="Georgia"/>
              <a:ea typeface="Georgia"/>
              <a:cs typeface="Georgia"/>
              <a:sym typeface="Georgia"/>
            </a:endParaRPr>
          </a:p>
          <a:p>
            <a:pPr marL="0" lvl="0" indent="0" algn="l" rtl="0">
              <a:lnSpc>
                <a:spcPct val="90000"/>
              </a:lnSpc>
              <a:spcBef>
                <a:spcPts val="500"/>
              </a:spcBef>
              <a:spcAft>
                <a:spcPts val="0"/>
              </a:spcAft>
              <a:buSzPts val="2800"/>
              <a:buNone/>
            </a:pPr>
            <a:endParaRPr sz="1700">
              <a:latin typeface="Georgia"/>
              <a:ea typeface="Georgia"/>
              <a:cs typeface="Georgia"/>
              <a:sym typeface="Georgia"/>
            </a:endParaRPr>
          </a:p>
          <a:p>
            <a:pPr marL="0" lvl="0" indent="0" algn="l" rtl="0">
              <a:lnSpc>
                <a:spcPct val="90000"/>
              </a:lnSpc>
              <a:spcBef>
                <a:spcPts val="500"/>
              </a:spcBef>
              <a:spcAft>
                <a:spcPts val="0"/>
              </a:spcAft>
              <a:buSzPts val="2800"/>
              <a:buNone/>
            </a:pPr>
            <a:endParaRPr>
              <a:latin typeface="Georgia"/>
              <a:ea typeface="Georgia"/>
              <a:cs typeface="Georgia"/>
              <a:sym typeface="Georgia"/>
            </a:endParaRPr>
          </a:p>
          <a:p>
            <a:pPr marL="228600" lvl="0" indent="0" algn="l" rtl="0">
              <a:lnSpc>
                <a:spcPct val="90000"/>
              </a:lnSpc>
              <a:spcBef>
                <a:spcPts val="0"/>
              </a:spcBef>
              <a:spcAft>
                <a:spcPts val="0"/>
              </a:spcAft>
              <a:buSzPts val="2800"/>
              <a:buNone/>
            </a:pPr>
            <a:endParaRPr>
              <a:latin typeface="Georgia"/>
              <a:ea typeface="Georgia"/>
              <a:cs typeface="Georgia"/>
              <a:sym typeface="Georgia"/>
            </a:endParaRPr>
          </a:p>
        </p:txBody>
      </p:sp>
      <p:pic>
        <p:nvPicPr>
          <p:cNvPr id="198" name="Google Shape;198;g160d08615c6_0_49" descr="Decoration Visual of a clear path"/>
          <p:cNvPicPr preferRelativeResize="0"/>
          <p:nvPr/>
        </p:nvPicPr>
        <p:blipFill rotWithShape="1">
          <a:blip r:embed="rId3">
            <a:alphaModFix/>
          </a:blip>
          <a:srcRect/>
          <a:stretch/>
        </p:blipFill>
        <p:spPr>
          <a:xfrm>
            <a:off x="8789425" y="114297"/>
            <a:ext cx="2850125" cy="2134625"/>
          </a:xfrm>
          <a:prstGeom prst="rect">
            <a:avLst/>
          </a:prstGeom>
          <a:noFill/>
          <a:ln>
            <a:noFill/>
          </a:ln>
        </p:spPr>
      </p:pic>
      <p:sp>
        <p:nvSpPr>
          <p:cNvPr id="199" name="Google Shape;199;g160d08615c6_0_49"/>
          <p:cNvSpPr txBox="1">
            <a:spLocks noGrp="1"/>
          </p:cNvSpPr>
          <p:nvPr>
            <p:ph type="sldNum" idx="12"/>
          </p:nvPr>
        </p:nvSpPr>
        <p:spPr>
          <a:xfrm>
            <a:off x="10684925" y="6310326"/>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60d08615c6_0_5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A Review of the Rope   </a:t>
            </a:r>
            <a:endParaRPr>
              <a:latin typeface="Georgia"/>
              <a:ea typeface="Georgia"/>
              <a:cs typeface="Georgia"/>
              <a:sym typeface="Georgia"/>
            </a:endParaRPr>
          </a:p>
        </p:txBody>
      </p:sp>
      <p:pic>
        <p:nvPicPr>
          <p:cNvPr id="205" name="Google Shape;205;g160d08615c6_0_57" title="Visual of Scarborough's Reading Rope"/>
          <p:cNvPicPr preferRelativeResize="0"/>
          <p:nvPr/>
        </p:nvPicPr>
        <p:blipFill rotWithShape="1">
          <a:blip r:embed="rId3">
            <a:alphaModFix/>
          </a:blip>
          <a:srcRect/>
          <a:stretch/>
        </p:blipFill>
        <p:spPr>
          <a:xfrm>
            <a:off x="1223750" y="1400662"/>
            <a:ext cx="9744499" cy="5186300"/>
          </a:xfrm>
          <a:prstGeom prst="rect">
            <a:avLst/>
          </a:prstGeom>
          <a:noFill/>
          <a:ln>
            <a:noFill/>
          </a:ln>
        </p:spPr>
      </p:pic>
      <p:sp>
        <p:nvSpPr>
          <p:cNvPr id="206" name="Google Shape;206;g160d08615c6_0_57" title="Visual Arrow pointing to Vocabulary as a key component on Scarborough's Reading Rope"/>
          <p:cNvSpPr/>
          <p:nvPr/>
        </p:nvSpPr>
        <p:spPr>
          <a:xfrm>
            <a:off x="3550475" y="1859800"/>
            <a:ext cx="1863000" cy="1064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160d08615c6_0_57"/>
          <p:cNvSpPr txBox="1">
            <a:spLocks noGrp="1"/>
          </p:cNvSpPr>
          <p:nvPr>
            <p:ph type="sldNum" idx="12"/>
          </p:nvPr>
        </p:nvSpPr>
        <p:spPr>
          <a:xfrm>
            <a:off x="10789125" y="629650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60d08615c6_0_6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Focus on World Knowledge  </a:t>
            </a:r>
            <a:endParaRPr>
              <a:latin typeface="Georgia"/>
              <a:ea typeface="Georgia"/>
              <a:cs typeface="Georgia"/>
              <a:sym typeface="Georgia"/>
            </a:endParaRPr>
          </a:p>
        </p:txBody>
      </p:sp>
      <p:sp>
        <p:nvSpPr>
          <p:cNvPr id="213" name="Google Shape;213;g160d08615c6_0_65"/>
          <p:cNvSpPr txBox="1">
            <a:spLocks noGrp="1"/>
          </p:cNvSpPr>
          <p:nvPr>
            <p:ph type="body" idx="1"/>
          </p:nvPr>
        </p:nvSpPr>
        <p:spPr>
          <a:xfrm>
            <a:off x="593675" y="1494425"/>
            <a:ext cx="10760100" cy="4861800"/>
          </a:xfrm>
          <a:prstGeom prst="rect">
            <a:avLst/>
          </a:prstGeom>
          <a:noFill/>
          <a:ln>
            <a:noFill/>
          </a:ln>
        </p:spPr>
        <p:txBody>
          <a:bodyPr spcFirstLastPara="1" wrap="square" lIns="91425" tIns="45700" rIns="91425" bIns="45700" anchor="t" anchorCtr="0">
            <a:normAutofit fontScale="92500"/>
          </a:bodyPr>
          <a:lstStyle/>
          <a:p>
            <a:pPr marL="914400" lvl="1" indent="-412465" algn="l" rtl="0">
              <a:lnSpc>
                <a:spcPct val="150000"/>
              </a:lnSpc>
              <a:spcBef>
                <a:spcPts val="0"/>
              </a:spcBef>
              <a:spcAft>
                <a:spcPts val="0"/>
              </a:spcAft>
              <a:buSzPct val="100000"/>
              <a:buFont typeface="Georgia"/>
              <a:buChar char="•"/>
            </a:pPr>
            <a:r>
              <a:rPr lang="en-US" sz="3129" b="0">
                <a:latin typeface="Georgia"/>
                <a:ea typeface="Georgia"/>
                <a:cs typeface="Georgia"/>
                <a:sym typeface="Georgia"/>
              </a:rPr>
              <a:t>Must address the misconceptions that students have </a:t>
            </a:r>
            <a:endParaRPr sz="3129" b="0">
              <a:latin typeface="Georgia"/>
              <a:ea typeface="Georgia"/>
              <a:cs typeface="Georgia"/>
              <a:sym typeface="Georgia"/>
            </a:endParaRPr>
          </a:p>
          <a:p>
            <a:pPr marL="914400" lvl="1" indent="-412465" algn="l" rtl="0">
              <a:lnSpc>
                <a:spcPct val="150000"/>
              </a:lnSpc>
              <a:spcBef>
                <a:spcPts val="0"/>
              </a:spcBef>
              <a:spcAft>
                <a:spcPts val="0"/>
              </a:spcAft>
              <a:buSzPct val="100000"/>
              <a:buFont typeface="Georgia"/>
              <a:buChar char="•"/>
            </a:pPr>
            <a:r>
              <a:rPr lang="en-US" sz="3129" b="0">
                <a:latin typeface="Georgia"/>
                <a:ea typeface="Georgia"/>
                <a:cs typeface="Georgia"/>
                <a:sym typeface="Georgia"/>
              </a:rPr>
              <a:t>Brain Research- “Constructivism” and Long-term memory</a:t>
            </a:r>
            <a:endParaRPr sz="3129" b="0">
              <a:latin typeface="Georgia"/>
              <a:ea typeface="Georgia"/>
              <a:cs typeface="Georgia"/>
              <a:sym typeface="Georgia"/>
            </a:endParaRPr>
          </a:p>
          <a:p>
            <a:pPr marL="914400" lvl="1" indent="-412465" algn="l" rtl="0">
              <a:lnSpc>
                <a:spcPct val="150000"/>
              </a:lnSpc>
              <a:spcBef>
                <a:spcPts val="0"/>
              </a:spcBef>
              <a:spcAft>
                <a:spcPts val="0"/>
              </a:spcAft>
              <a:buSzPct val="100000"/>
              <a:buFont typeface="Georgia"/>
              <a:buChar char="•"/>
            </a:pPr>
            <a:r>
              <a:rPr lang="en-US" sz="3129" b="0">
                <a:latin typeface="Georgia"/>
                <a:ea typeface="Georgia"/>
                <a:cs typeface="Georgia"/>
                <a:sym typeface="Georgia"/>
              </a:rPr>
              <a:t>Struggling readers - the roadblocks of working memory</a:t>
            </a:r>
            <a:endParaRPr sz="3129" b="0">
              <a:latin typeface="Georgia"/>
              <a:ea typeface="Georgia"/>
              <a:cs typeface="Georgia"/>
              <a:sym typeface="Georgia"/>
            </a:endParaRPr>
          </a:p>
          <a:p>
            <a:pPr marL="914400" lvl="1" indent="-412465" algn="l" rtl="0">
              <a:lnSpc>
                <a:spcPct val="150000"/>
              </a:lnSpc>
              <a:spcBef>
                <a:spcPts val="0"/>
              </a:spcBef>
              <a:spcAft>
                <a:spcPts val="0"/>
              </a:spcAft>
              <a:buSzPct val="100000"/>
              <a:buFont typeface="Georgia"/>
              <a:buChar char="•"/>
            </a:pPr>
            <a:r>
              <a:rPr lang="en-US" sz="3129" b="0">
                <a:latin typeface="Georgia"/>
                <a:ea typeface="Georgia"/>
                <a:cs typeface="Georgia"/>
                <a:sym typeface="Georgia"/>
              </a:rPr>
              <a:t>The old method “What do you know about the circus?” took WAY too much time!</a:t>
            </a:r>
            <a:endParaRPr sz="3129" b="0">
              <a:latin typeface="Georgia"/>
              <a:ea typeface="Georgia"/>
              <a:cs typeface="Georgia"/>
              <a:sym typeface="Georgia"/>
            </a:endParaRPr>
          </a:p>
          <a:p>
            <a:pPr marL="914400" lvl="1" indent="-412465" algn="l" rtl="0">
              <a:lnSpc>
                <a:spcPct val="150000"/>
              </a:lnSpc>
              <a:spcBef>
                <a:spcPts val="0"/>
              </a:spcBef>
              <a:spcAft>
                <a:spcPts val="0"/>
              </a:spcAft>
              <a:buSzPct val="100000"/>
              <a:buFont typeface="Georgia"/>
              <a:buChar char="•"/>
            </a:pPr>
            <a:r>
              <a:rPr lang="en-US" sz="3129" b="0">
                <a:latin typeface="Georgia"/>
                <a:ea typeface="Georgia"/>
                <a:cs typeface="Georgia"/>
                <a:sym typeface="Georgia"/>
              </a:rPr>
              <a:t>Explicit instruction is the way to go! </a:t>
            </a:r>
            <a:endParaRPr sz="3129" b="0">
              <a:latin typeface="Georgia"/>
              <a:ea typeface="Georgia"/>
              <a:cs typeface="Georgia"/>
              <a:sym typeface="Georgia"/>
            </a:endParaRPr>
          </a:p>
          <a:p>
            <a:pPr marL="457200" lvl="0" indent="0" algn="l" rtl="0">
              <a:lnSpc>
                <a:spcPct val="150000"/>
              </a:lnSpc>
              <a:spcBef>
                <a:spcPts val="0"/>
              </a:spcBef>
              <a:spcAft>
                <a:spcPts val="0"/>
              </a:spcAft>
              <a:buSzPct val="108108"/>
              <a:buNone/>
            </a:pPr>
            <a:endParaRPr>
              <a:latin typeface="Georgia"/>
              <a:ea typeface="Georgia"/>
              <a:cs typeface="Georgia"/>
              <a:sym typeface="Georgia"/>
            </a:endParaRPr>
          </a:p>
        </p:txBody>
      </p:sp>
      <p:pic>
        <p:nvPicPr>
          <p:cNvPr id="214" name="Google Shape;214;g160d08615c6_0_65" title="Image of the text cover Explicit Instruction by Anita Archer and Charles Hughes"/>
          <p:cNvPicPr preferRelativeResize="0"/>
          <p:nvPr/>
        </p:nvPicPr>
        <p:blipFill rotWithShape="1">
          <a:blip r:embed="rId3">
            <a:alphaModFix/>
          </a:blip>
          <a:srcRect/>
          <a:stretch/>
        </p:blipFill>
        <p:spPr>
          <a:xfrm>
            <a:off x="9512050" y="4139400"/>
            <a:ext cx="1608100" cy="2136851"/>
          </a:xfrm>
          <a:prstGeom prst="rect">
            <a:avLst/>
          </a:prstGeom>
          <a:noFill/>
          <a:ln>
            <a:noFill/>
          </a:ln>
        </p:spPr>
      </p:pic>
      <p:sp>
        <p:nvSpPr>
          <p:cNvPr id="215" name="Google Shape;215;g160d08615c6_0_65"/>
          <p:cNvSpPr txBox="1">
            <a:spLocks noGrp="1"/>
          </p:cNvSpPr>
          <p:nvPr>
            <p:ph type="sldNum" idx="12"/>
          </p:nvPr>
        </p:nvSpPr>
        <p:spPr>
          <a:xfrm>
            <a:off x="10946185" y="6356225"/>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60d08615c6_0_73"/>
          <p:cNvSpPr txBox="1">
            <a:spLocks noGrp="1"/>
          </p:cNvSpPr>
          <p:nvPr>
            <p:ph type="title"/>
          </p:nvPr>
        </p:nvSpPr>
        <p:spPr>
          <a:xfrm>
            <a:off x="838200" y="365125"/>
            <a:ext cx="10534200" cy="1879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latin typeface="Georgia"/>
                <a:ea typeface="Georgia"/>
                <a:cs typeface="Georgia"/>
                <a:sym typeface="Georgia"/>
              </a:rPr>
              <a:t>What do the standards say? </a:t>
            </a:r>
            <a:r>
              <a:rPr lang="en-US" sz="2000">
                <a:latin typeface="Georgia"/>
                <a:ea typeface="Georgia"/>
                <a:cs typeface="Georgia"/>
                <a:sym typeface="Georgia"/>
              </a:rPr>
              <a:t>(1 of 2) </a:t>
            </a:r>
            <a:r>
              <a:rPr lang="en-US">
                <a:latin typeface="Georgia"/>
                <a:ea typeface="Georgia"/>
                <a:cs typeface="Georgia"/>
                <a:sym typeface="Georgia"/>
              </a:rPr>
              <a:t> </a:t>
            </a:r>
            <a:endParaRPr>
              <a:latin typeface="Georgia"/>
              <a:ea typeface="Georgia"/>
              <a:cs typeface="Georgia"/>
              <a:sym typeface="Georgia"/>
            </a:endParaRPr>
          </a:p>
        </p:txBody>
      </p:sp>
      <p:sp>
        <p:nvSpPr>
          <p:cNvPr id="221" name="Google Shape;221;g160d08615c6_0_73"/>
          <p:cNvSpPr txBox="1">
            <a:spLocks noGrp="1"/>
          </p:cNvSpPr>
          <p:nvPr>
            <p:ph type="body" idx="1"/>
          </p:nvPr>
        </p:nvSpPr>
        <p:spPr>
          <a:xfrm>
            <a:off x="616725" y="1726825"/>
            <a:ext cx="11460900" cy="48354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SzPct val="155555"/>
              <a:buNone/>
            </a:pPr>
            <a:r>
              <a:rPr lang="en-US" sz="7200">
                <a:solidFill>
                  <a:srgbClr val="000000"/>
                </a:solidFill>
                <a:latin typeface="Georgia"/>
                <a:ea typeface="Georgia"/>
                <a:cs typeface="Georgia"/>
                <a:sym typeface="Georgia"/>
              </a:rPr>
              <a:t>3.5 The student will read and demonstrate comprehension of fictional texts, literary nonfiction, and poetry. </a:t>
            </a:r>
            <a:endParaRPr sz="7200"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ct val="186666"/>
              <a:buNone/>
            </a:pPr>
            <a:r>
              <a:rPr lang="en-US" sz="6000" b="0">
                <a:solidFill>
                  <a:srgbClr val="000000"/>
                </a:solidFill>
                <a:latin typeface="Georgia"/>
                <a:ea typeface="Georgia"/>
                <a:cs typeface="Georgia"/>
                <a:sym typeface="Georgia"/>
              </a:rPr>
              <a:t>a) Set a </a:t>
            </a:r>
            <a:r>
              <a:rPr lang="en-US" sz="6000" b="0" u="sng">
                <a:solidFill>
                  <a:srgbClr val="000000"/>
                </a:solidFill>
                <a:latin typeface="Georgia"/>
                <a:ea typeface="Georgia"/>
                <a:cs typeface="Georgia"/>
                <a:sym typeface="Georgia"/>
              </a:rPr>
              <a:t>purpose </a:t>
            </a:r>
            <a:r>
              <a:rPr lang="en-US" sz="6000" b="0">
                <a:solidFill>
                  <a:srgbClr val="000000"/>
                </a:solidFill>
                <a:latin typeface="Georgia"/>
                <a:ea typeface="Georgia"/>
                <a:cs typeface="Georgia"/>
                <a:sym typeface="Georgia"/>
              </a:rPr>
              <a:t>for reading.</a:t>
            </a:r>
            <a:endParaRPr sz="6000"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ct val="186666"/>
              <a:buNone/>
            </a:pPr>
            <a:r>
              <a:rPr lang="en-US" sz="6000" b="0">
                <a:solidFill>
                  <a:srgbClr val="000000"/>
                </a:solidFill>
                <a:latin typeface="Georgia"/>
                <a:ea typeface="Georgia"/>
                <a:cs typeface="Georgia"/>
                <a:sym typeface="Georgia"/>
              </a:rPr>
              <a:t>b) Make </a:t>
            </a:r>
            <a:r>
              <a:rPr lang="en-US" sz="6000" b="0" u="sng">
                <a:solidFill>
                  <a:srgbClr val="000000"/>
                </a:solidFill>
                <a:latin typeface="Georgia"/>
                <a:ea typeface="Georgia"/>
                <a:cs typeface="Georgia"/>
                <a:sym typeface="Georgia"/>
              </a:rPr>
              <a:t>connections between </a:t>
            </a:r>
            <a:r>
              <a:rPr lang="en-US" sz="6000" b="0">
                <a:solidFill>
                  <a:srgbClr val="000000"/>
                </a:solidFill>
                <a:latin typeface="Georgia"/>
                <a:ea typeface="Georgia"/>
                <a:cs typeface="Georgia"/>
                <a:sym typeface="Georgia"/>
              </a:rPr>
              <a:t>reading selections.</a:t>
            </a:r>
            <a:endParaRPr sz="6000"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ct val="186666"/>
              <a:buNone/>
            </a:pPr>
            <a:r>
              <a:rPr lang="en-US" sz="6000" b="0">
                <a:solidFill>
                  <a:srgbClr val="000000"/>
                </a:solidFill>
                <a:latin typeface="Georgia"/>
                <a:ea typeface="Georgia"/>
                <a:cs typeface="Georgia"/>
                <a:sym typeface="Georgia"/>
              </a:rPr>
              <a:t>c)	</a:t>
            </a:r>
            <a:r>
              <a:rPr lang="en-US" sz="6000" b="0" u="sng">
                <a:solidFill>
                  <a:srgbClr val="000000"/>
                </a:solidFill>
                <a:latin typeface="Georgia"/>
                <a:ea typeface="Georgia"/>
                <a:cs typeface="Georgia"/>
                <a:sym typeface="Georgia"/>
              </a:rPr>
              <a:t>Make</a:t>
            </a:r>
            <a:r>
              <a:rPr lang="en-US" sz="6000" b="0">
                <a:solidFill>
                  <a:srgbClr val="000000"/>
                </a:solidFill>
                <a:latin typeface="Georgia"/>
                <a:ea typeface="Georgia"/>
                <a:cs typeface="Georgia"/>
                <a:sym typeface="Georgia"/>
              </a:rPr>
              <a:t>, confirm, and revise predictions.</a:t>
            </a:r>
            <a:endParaRPr sz="6000"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ct val="186666"/>
              <a:buNone/>
            </a:pPr>
            <a:r>
              <a:rPr lang="en-US" sz="6000" b="0">
                <a:solidFill>
                  <a:srgbClr val="000000"/>
                </a:solidFill>
                <a:latin typeface="Georgia"/>
                <a:ea typeface="Georgia"/>
                <a:cs typeface="Georgia"/>
                <a:sym typeface="Georgia"/>
              </a:rPr>
              <a:t>d) </a:t>
            </a:r>
            <a:r>
              <a:rPr lang="en-US" sz="6000" b="0" u="sng">
                <a:solidFill>
                  <a:srgbClr val="000000"/>
                </a:solidFill>
                <a:latin typeface="Georgia"/>
                <a:ea typeface="Georgia"/>
                <a:cs typeface="Georgia"/>
                <a:sym typeface="Georgia"/>
              </a:rPr>
              <a:t>Compare and contrast</a:t>
            </a:r>
            <a:r>
              <a:rPr lang="en-US" sz="6000" b="0">
                <a:solidFill>
                  <a:srgbClr val="000000"/>
                </a:solidFill>
                <a:latin typeface="Georgia"/>
                <a:ea typeface="Georgia"/>
                <a:cs typeface="Georgia"/>
                <a:sym typeface="Georgia"/>
              </a:rPr>
              <a:t> settings, characters, and plot events. </a:t>
            </a:r>
            <a:endParaRPr sz="6000" b="0">
              <a:latin typeface="Georgia"/>
              <a:ea typeface="Georgia"/>
              <a:cs typeface="Georgia"/>
              <a:sym typeface="Georgia"/>
            </a:endParaRPr>
          </a:p>
          <a:p>
            <a:pPr marL="228600" lvl="0" indent="0" algn="l" rtl="0">
              <a:lnSpc>
                <a:spcPct val="115000"/>
              </a:lnSpc>
              <a:spcBef>
                <a:spcPts val="1000"/>
              </a:spcBef>
              <a:spcAft>
                <a:spcPts val="0"/>
              </a:spcAft>
              <a:buSzPct val="186666"/>
              <a:buNone/>
            </a:pPr>
            <a:r>
              <a:rPr lang="en-US" sz="6000" b="0">
                <a:solidFill>
                  <a:srgbClr val="000000"/>
                </a:solidFill>
                <a:latin typeface="Georgia"/>
                <a:ea typeface="Georgia"/>
                <a:cs typeface="Georgia"/>
                <a:sym typeface="Georgia"/>
              </a:rPr>
              <a:t>e) Draw </a:t>
            </a:r>
            <a:r>
              <a:rPr lang="en-US" sz="6000" b="0" u="sng">
                <a:solidFill>
                  <a:srgbClr val="000000"/>
                </a:solidFill>
                <a:latin typeface="Georgia"/>
                <a:ea typeface="Georgia"/>
                <a:cs typeface="Georgia"/>
                <a:sym typeface="Georgia"/>
              </a:rPr>
              <a:t>conclusions</a:t>
            </a:r>
            <a:r>
              <a:rPr lang="en-US" sz="6000" b="0">
                <a:solidFill>
                  <a:srgbClr val="000000"/>
                </a:solidFill>
                <a:latin typeface="Georgia"/>
                <a:ea typeface="Georgia"/>
                <a:cs typeface="Georgia"/>
                <a:sym typeface="Georgia"/>
              </a:rPr>
              <a:t> using the text for support.</a:t>
            </a:r>
            <a:r>
              <a:rPr lang="en-US" sz="6000" b="0">
                <a:solidFill>
                  <a:srgbClr val="000000"/>
                </a:solidFill>
                <a:highlight>
                  <a:srgbClr val="FFFF00"/>
                </a:highlight>
                <a:latin typeface="Georgia"/>
                <a:ea typeface="Georgia"/>
                <a:cs typeface="Georgia"/>
                <a:sym typeface="Georgia"/>
              </a:rPr>
              <a:t> </a:t>
            </a:r>
            <a:endParaRPr sz="6000"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ct val="186666"/>
              <a:buNone/>
            </a:pPr>
            <a:r>
              <a:rPr lang="en-US" sz="6000" b="0">
                <a:solidFill>
                  <a:srgbClr val="000000"/>
                </a:solidFill>
                <a:latin typeface="Georgia"/>
                <a:ea typeface="Georgia"/>
                <a:cs typeface="Georgia"/>
                <a:sym typeface="Georgia"/>
              </a:rPr>
              <a:t>i)	Use reading strategies to </a:t>
            </a:r>
            <a:r>
              <a:rPr lang="en-US" sz="6000" b="0" u="sng">
                <a:solidFill>
                  <a:srgbClr val="000000"/>
                </a:solidFill>
                <a:latin typeface="Georgia"/>
                <a:ea typeface="Georgia"/>
                <a:cs typeface="Georgia"/>
                <a:sym typeface="Georgia"/>
              </a:rPr>
              <a:t>monitor comprehension</a:t>
            </a:r>
            <a:r>
              <a:rPr lang="en-US" sz="6000" b="0">
                <a:solidFill>
                  <a:srgbClr val="000000"/>
                </a:solidFill>
                <a:latin typeface="Georgia"/>
                <a:ea typeface="Georgia"/>
                <a:cs typeface="Georgia"/>
                <a:sym typeface="Georgia"/>
              </a:rPr>
              <a:t> throughout the reading process.</a:t>
            </a:r>
            <a:endParaRPr sz="6000" b="0">
              <a:solidFill>
                <a:srgbClr val="000000"/>
              </a:solidFill>
              <a:latin typeface="Georgia"/>
              <a:ea typeface="Georgia"/>
              <a:cs typeface="Georgia"/>
              <a:sym typeface="Georgia"/>
            </a:endParaRPr>
          </a:p>
          <a:p>
            <a:pPr marL="0" lvl="0" indent="0" algn="l" rtl="0">
              <a:lnSpc>
                <a:spcPct val="115000"/>
              </a:lnSpc>
              <a:spcBef>
                <a:spcPts val="1000"/>
              </a:spcBef>
              <a:spcAft>
                <a:spcPts val="0"/>
              </a:spcAft>
              <a:buSzPct val="155017"/>
              <a:buNone/>
            </a:pPr>
            <a:r>
              <a:rPr lang="en-US" sz="7225">
                <a:solidFill>
                  <a:srgbClr val="000000"/>
                </a:solidFill>
                <a:latin typeface="Georgia"/>
                <a:ea typeface="Georgia"/>
                <a:cs typeface="Georgia"/>
                <a:sym typeface="Georgia"/>
              </a:rPr>
              <a:t>3.6 The student will read and demonstrate comprehension of nonfiction texts.</a:t>
            </a:r>
            <a:endParaRPr sz="7225">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ct val="185892"/>
              <a:buNone/>
            </a:pPr>
            <a:r>
              <a:rPr lang="en-US" sz="6025" b="0">
                <a:solidFill>
                  <a:srgbClr val="000000"/>
                </a:solidFill>
                <a:latin typeface="Georgia"/>
                <a:ea typeface="Georgia"/>
                <a:cs typeface="Georgia"/>
                <a:sym typeface="Georgia"/>
              </a:rPr>
              <a:t>a)	Identify the author’s </a:t>
            </a:r>
            <a:r>
              <a:rPr lang="en-US" sz="6025" b="0" u="sng">
                <a:solidFill>
                  <a:srgbClr val="000000"/>
                </a:solidFill>
                <a:latin typeface="Georgia"/>
                <a:ea typeface="Georgia"/>
                <a:cs typeface="Georgia"/>
                <a:sym typeface="Georgia"/>
              </a:rPr>
              <a:t>purpose</a:t>
            </a:r>
            <a:r>
              <a:rPr lang="en-US" sz="6025" b="0">
                <a:solidFill>
                  <a:srgbClr val="000000"/>
                </a:solidFill>
                <a:latin typeface="Georgia"/>
                <a:ea typeface="Georgia"/>
                <a:cs typeface="Georgia"/>
                <a:sym typeface="Georgia"/>
              </a:rPr>
              <a:t>.</a:t>
            </a:r>
            <a:endParaRPr sz="6025"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ct val="185892"/>
              <a:buNone/>
            </a:pPr>
            <a:r>
              <a:rPr lang="en-US" sz="6025" b="0">
                <a:solidFill>
                  <a:srgbClr val="000000"/>
                </a:solidFill>
                <a:latin typeface="Georgia"/>
                <a:ea typeface="Georgia"/>
                <a:cs typeface="Georgia"/>
                <a:sym typeface="Georgia"/>
              </a:rPr>
              <a:t>b)	</a:t>
            </a:r>
            <a:r>
              <a:rPr lang="en-US" sz="6025" b="0" u="sng">
                <a:solidFill>
                  <a:srgbClr val="000000"/>
                </a:solidFill>
                <a:highlight>
                  <a:srgbClr val="FFFF00"/>
                </a:highlight>
                <a:latin typeface="Georgia"/>
                <a:ea typeface="Georgia"/>
                <a:cs typeface="Georgia"/>
                <a:sym typeface="Georgia"/>
              </a:rPr>
              <a:t>Use prior and background knowledge</a:t>
            </a:r>
            <a:r>
              <a:rPr lang="en-US" sz="6025" b="0">
                <a:solidFill>
                  <a:srgbClr val="000000"/>
                </a:solidFill>
                <a:latin typeface="Georgia"/>
                <a:ea typeface="Georgia"/>
                <a:cs typeface="Georgia"/>
                <a:sym typeface="Georgia"/>
              </a:rPr>
              <a:t> as context for new learning.</a:t>
            </a:r>
            <a:endParaRPr sz="6025"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ct val="185892"/>
              <a:buNone/>
            </a:pPr>
            <a:r>
              <a:rPr lang="en-US" sz="6025" b="0">
                <a:solidFill>
                  <a:srgbClr val="000000"/>
                </a:solidFill>
                <a:latin typeface="Georgia"/>
                <a:ea typeface="Georgia"/>
                <a:cs typeface="Georgia"/>
                <a:sym typeface="Georgia"/>
              </a:rPr>
              <a:t>d)	Ask and answer </a:t>
            </a:r>
            <a:r>
              <a:rPr lang="en-US" sz="6025" b="0" u="sng">
                <a:solidFill>
                  <a:srgbClr val="000000"/>
                </a:solidFill>
                <a:latin typeface="Georgia"/>
                <a:ea typeface="Georgia"/>
                <a:cs typeface="Georgia"/>
                <a:sym typeface="Georgia"/>
              </a:rPr>
              <a:t>questions</a:t>
            </a:r>
            <a:r>
              <a:rPr lang="en-US" sz="6025" b="0">
                <a:solidFill>
                  <a:srgbClr val="000000"/>
                </a:solidFill>
                <a:latin typeface="Georgia"/>
                <a:ea typeface="Georgia"/>
                <a:cs typeface="Georgia"/>
                <a:sym typeface="Georgia"/>
              </a:rPr>
              <a:t> about what is read using the text for support.</a:t>
            </a:r>
            <a:r>
              <a:rPr lang="en-US" sz="6025" b="0" strike="sngStrike">
                <a:solidFill>
                  <a:srgbClr val="000000"/>
                </a:solidFill>
                <a:latin typeface="Georgia"/>
                <a:ea typeface="Georgia"/>
                <a:cs typeface="Georgia"/>
                <a:sym typeface="Georgia"/>
              </a:rPr>
              <a:t> </a:t>
            </a:r>
            <a:endParaRPr sz="6025" b="0" strike="sngStrike">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ct val="185892"/>
              <a:buNone/>
            </a:pPr>
            <a:r>
              <a:rPr lang="en-US" sz="6025" b="0">
                <a:solidFill>
                  <a:srgbClr val="000000"/>
                </a:solidFill>
                <a:latin typeface="Georgia"/>
                <a:ea typeface="Georgia"/>
                <a:cs typeface="Georgia"/>
                <a:sym typeface="Georgia"/>
              </a:rPr>
              <a:t>e)	Draw </a:t>
            </a:r>
            <a:r>
              <a:rPr lang="en-US" sz="6025" b="0" u="sng">
                <a:solidFill>
                  <a:srgbClr val="000000"/>
                </a:solidFill>
                <a:latin typeface="Georgia"/>
                <a:ea typeface="Georgia"/>
                <a:cs typeface="Georgia"/>
                <a:sym typeface="Georgia"/>
              </a:rPr>
              <a:t>conclusions</a:t>
            </a:r>
            <a:r>
              <a:rPr lang="en-US" sz="6025" b="0">
                <a:solidFill>
                  <a:srgbClr val="000000"/>
                </a:solidFill>
                <a:latin typeface="Georgia"/>
                <a:ea typeface="Georgia"/>
                <a:cs typeface="Georgia"/>
                <a:sym typeface="Georgia"/>
              </a:rPr>
              <a:t> using the text for support.</a:t>
            </a:r>
            <a:r>
              <a:rPr lang="en-US" sz="6025" b="0">
                <a:solidFill>
                  <a:srgbClr val="000000"/>
                </a:solidFill>
                <a:highlight>
                  <a:srgbClr val="FFFF00"/>
                </a:highlight>
                <a:latin typeface="Georgia"/>
                <a:ea typeface="Georgia"/>
                <a:cs typeface="Georgia"/>
                <a:sym typeface="Georgia"/>
              </a:rPr>
              <a:t> </a:t>
            </a:r>
            <a:endParaRPr sz="6025" b="0">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ct val="185892"/>
              <a:buNone/>
            </a:pPr>
            <a:r>
              <a:rPr lang="en-US" sz="6025" b="0">
                <a:solidFill>
                  <a:srgbClr val="000000"/>
                </a:solidFill>
                <a:latin typeface="Georgia"/>
                <a:ea typeface="Georgia"/>
                <a:cs typeface="Georgia"/>
                <a:sym typeface="Georgia"/>
              </a:rPr>
              <a:t>i)	Use reading strategies to </a:t>
            </a:r>
            <a:r>
              <a:rPr lang="en-US" sz="6025" b="0" u="sng">
                <a:solidFill>
                  <a:srgbClr val="000000"/>
                </a:solidFill>
                <a:latin typeface="Georgia"/>
                <a:ea typeface="Georgia"/>
                <a:cs typeface="Georgia"/>
                <a:sym typeface="Georgia"/>
              </a:rPr>
              <a:t>monitor comprehension</a:t>
            </a:r>
            <a:r>
              <a:rPr lang="en-US" sz="6025" b="0">
                <a:solidFill>
                  <a:srgbClr val="000000"/>
                </a:solidFill>
                <a:latin typeface="Georgia"/>
                <a:ea typeface="Georgia"/>
                <a:cs typeface="Georgia"/>
                <a:sym typeface="Georgia"/>
              </a:rPr>
              <a:t> throughout the reading process.</a:t>
            </a:r>
            <a:endParaRPr sz="6025" b="0" strike="sngStrike">
              <a:solidFill>
                <a:srgbClr val="000000"/>
              </a:solidFill>
              <a:latin typeface="Georgia"/>
              <a:ea typeface="Georgia"/>
              <a:cs typeface="Georgia"/>
              <a:sym typeface="Georgia"/>
            </a:endParaRPr>
          </a:p>
          <a:p>
            <a:pPr marL="228600" lvl="0" indent="0" algn="l" rtl="0">
              <a:lnSpc>
                <a:spcPct val="115000"/>
              </a:lnSpc>
              <a:spcBef>
                <a:spcPts val="1000"/>
              </a:spcBef>
              <a:spcAft>
                <a:spcPts val="0"/>
              </a:spcAft>
              <a:buSzPct val="155555"/>
              <a:buNone/>
            </a:pPr>
            <a:endParaRPr sz="7200" b="0">
              <a:solidFill>
                <a:srgbClr val="000000"/>
              </a:solidFill>
              <a:latin typeface="Georgia"/>
              <a:ea typeface="Georgia"/>
              <a:cs typeface="Georgia"/>
              <a:sym typeface="Georgia"/>
            </a:endParaRPr>
          </a:p>
          <a:p>
            <a:pPr marL="0" lvl="0" indent="0" algn="l" rtl="0">
              <a:lnSpc>
                <a:spcPct val="115000"/>
              </a:lnSpc>
              <a:spcBef>
                <a:spcPts val="1000"/>
              </a:spcBef>
              <a:spcAft>
                <a:spcPts val="0"/>
              </a:spcAft>
              <a:buSzPct val="100000"/>
              <a:buNone/>
            </a:pPr>
            <a:endParaRPr b="0">
              <a:latin typeface="Georgia"/>
              <a:ea typeface="Georgia"/>
              <a:cs typeface="Georgia"/>
              <a:sym typeface="Georgia"/>
            </a:endParaRPr>
          </a:p>
          <a:p>
            <a:pPr marL="228600" lvl="0" indent="0" algn="l" rtl="0">
              <a:lnSpc>
                <a:spcPct val="90000"/>
              </a:lnSpc>
              <a:spcBef>
                <a:spcPts val="0"/>
              </a:spcBef>
              <a:spcAft>
                <a:spcPts val="0"/>
              </a:spcAft>
              <a:buSzPct val="100000"/>
              <a:buNone/>
            </a:pPr>
            <a:endParaRPr>
              <a:latin typeface="Georgia"/>
              <a:ea typeface="Georgia"/>
              <a:cs typeface="Georgia"/>
              <a:sym typeface="Georgia"/>
            </a:endParaRPr>
          </a:p>
        </p:txBody>
      </p:sp>
      <p:sp>
        <p:nvSpPr>
          <p:cNvPr id="222" name="Google Shape;222;g160d08615c6_0_73"/>
          <p:cNvSpPr txBox="1">
            <a:spLocks noGrp="1"/>
          </p:cNvSpPr>
          <p:nvPr>
            <p:ph type="sldNum" idx="12"/>
          </p:nvPr>
        </p:nvSpPr>
        <p:spPr>
          <a:xfrm>
            <a:off x="10866600" y="6197125"/>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2206</Words>
  <Application>Microsoft Office PowerPoint</Application>
  <PresentationFormat>Widescreen</PresentationFormat>
  <Paragraphs>286</Paragraphs>
  <Slides>39</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Comfortaa</vt:lpstr>
      <vt:lpstr>Trebuchet MS</vt:lpstr>
      <vt:lpstr>Calibri</vt:lpstr>
      <vt:lpstr>Georgia</vt:lpstr>
      <vt:lpstr>Roboto</vt:lpstr>
      <vt:lpstr>Arial</vt:lpstr>
      <vt:lpstr>Times New Roman</vt:lpstr>
      <vt:lpstr>Courier New</vt:lpstr>
      <vt:lpstr>Rockwell</vt:lpstr>
      <vt:lpstr>Office Theme</vt:lpstr>
      <vt:lpstr>World and Word Knowledge</vt:lpstr>
      <vt:lpstr>Overview </vt:lpstr>
      <vt:lpstr>Let’s Connect!</vt:lpstr>
      <vt:lpstr>Why oh why?? </vt:lpstr>
      <vt:lpstr>World Knowledge</vt:lpstr>
      <vt:lpstr>Why bother?  </vt:lpstr>
      <vt:lpstr>A Review of the Rope   </vt:lpstr>
      <vt:lpstr>Focus on World Knowledge  </vt:lpstr>
      <vt:lpstr>What do the standards say? (1 of 2)  </vt:lpstr>
      <vt:lpstr>What do the standards say? (2 of 2)  </vt:lpstr>
      <vt:lpstr>Partner Sharing -Identify the Vocabulary in Fifth Grade Standards</vt:lpstr>
      <vt:lpstr>Strategies for World Knowledge  (1 of 4)   </vt:lpstr>
      <vt:lpstr>Strategies for World Knowledge (2 of 4)  </vt:lpstr>
      <vt:lpstr>Strategies for World Knowledge (3 of 4) </vt:lpstr>
      <vt:lpstr>Strategies for World Knowledge (4 of 4)   </vt:lpstr>
      <vt:lpstr>Try It! World Knowledge   </vt:lpstr>
      <vt:lpstr>Word Knowledge </vt:lpstr>
      <vt:lpstr>Remember the Reading Rope   </vt:lpstr>
      <vt:lpstr>Word Knowledge  - The Why  </vt:lpstr>
      <vt:lpstr>Word Knowledge  - Our Why  </vt:lpstr>
      <vt:lpstr>Word Knowledge: the Standards (1 of 2) </vt:lpstr>
      <vt:lpstr>Word Knowledge: The Standards (2 of 2)</vt:lpstr>
      <vt:lpstr>“Tiered” Vocabulary Model</vt:lpstr>
      <vt:lpstr>Teaching Word Knowledge Routine (1 of 3)</vt:lpstr>
      <vt:lpstr>Teaching Word Knowledge Routine (2 of 3)</vt:lpstr>
      <vt:lpstr>Teaching Word Knowledge Routine (3 of 3)</vt:lpstr>
      <vt:lpstr>Etymology</vt:lpstr>
      <vt:lpstr>Become a “Word Nerd”</vt:lpstr>
      <vt:lpstr>More Direct Instruction for Word Knowledge   </vt:lpstr>
      <vt:lpstr>Strategies for Constructing Word  Knowledge (1 of 6)</vt:lpstr>
      <vt:lpstr>Strategies for Constructing Word  Knowledge (2 of 6)</vt:lpstr>
      <vt:lpstr>Strategies for Constructing Word  Knowledge (3 of 6)</vt:lpstr>
      <vt:lpstr>Strategies for Constructing Word  Knowledge (4 of 6)</vt:lpstr>
      <vt:lpstr>Strategies for Constructing Word  Knowledge (5 of 6)</vt:lpstr>
      <vt:lpstr>Strategies for Constructing Word  Knowledge (6 of 6)</vt:lpstr>
      <vt:lpstr>Applying Word Knowledge   </vt:lpstr>
      <vt:lpstr>Tying it All Together    </vt:lpstr>
      <vt:lpstr>Reference Page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and Word Knowledge</dc:title>
  <dc:creator>VITA Program</dc:creator>
  <cp:lastModifiedBy>VITA Program</cp:lastModifiedBy>
  <cp:revision>2</cp:revision>
  <dcterms:created xsi:type="dcterms:W3CDTF">2022-07-20T12:39:39Z</dcterms:created>
  <dcterms:modified xsi:type="dcterms:W3CDTF">2022-10-06T14:59:19Z</dcterms:modified>
</cp:coreProperties>
</file>