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Trebuchet MS" panose="020B060302020202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Georgia" panose="02040502050405020303" pitchFamily="18" charset="0"/>
      <p:regular r:id="rId65"/>
      <p:bold r:id="rId66"/>
      <p:italic r:id="rId67"/>
      <p:boldItalic r:id="rId68"/>
    </p:embeddedFont>
    <p:embeddedFont>
      <p:font typeface="Barlow"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g//3KZPc0MwN7dDGvdMylxu5Lo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60d3b6293e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60d3b6293e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0d3b6293e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2" name="Google Shape;232;g160d3b6293e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0d3b6293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160d3b6293e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0" name="Google Shape;240;g160d3b6293e_0_8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0d3b6293e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60d3b6293e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160d3b6293e_0_9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0d3b6293e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160d3b6293e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60d3b6293e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160d3b6293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0d3b6293e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160d3b6293e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60d3b6293e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160d3b6293e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0d3b6293e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5555"/>
              </a:lnSpc>
              <a:spcBef>
                <a:spcPts val="300"/>
              </a:spcBef>
              <a:spcAft>
                <a:spcPts val="0"/>
              </a:spcAft>
              <a:buNone/>
            </a:pPr>
            <a:endParaRPr sz="800"/>
          </a:p>
          <a:p>
            <a:pPr marL="0" lvl="0" indent="0" algn="l" rtl="0">
              <a:lnSpc>
                <a:spcPct val="100000"/>
              </a:lnSpc>
              <a:spcBef>
                <a:spcPts val="0"/>
              </a:spcBef>
              <a:spcAft>
                <a:spcPts val="0"/>
              </a:spcAft>
              <a:buSzPts val="1400"/>
              <a:buNone/>
            </a:pPr>
            <a:endParaRPr/>
          </a:p>
        </p:txBody>
      </p:sp>
      <p:sp>
        <p:nvSpPr>
          <p:cNvPr id="288" name="Google Shape;288;g160d3b6293e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60d3b6293e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60d3b6293e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160d3b6293e_0_14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60d3b6293e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160d3b6293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0d3b6293e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60d3b6293e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60d3b6293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1" name="Google Shape;311;g160d3b6293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60d3b6293e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8" name="Google Shape;318;g160d3b6293e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60d3b6293e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28" name="Google Shape;328;g160d3b6293e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60d3b6293e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60d3b6293e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60d3b6293e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160d3b6293e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60d3b6293e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160d3b6293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60d3b6293e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160d3b6293e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60d3b6293e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160d3b6293e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60d3b6293e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160d3b6293e_0_2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7" name="Google Shape;377;g160d3b6293e_0_21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60d3b6293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60d3b6293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60d3b6293e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160d3b6293e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160d3b6293e_0_22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60d3b6293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60d3b6293e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160d3b6293e_0_23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60d3b6293e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160d3b6293e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60d3b6293e_0_24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60d3b6293e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60d3b6293e_0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160d3b6293e_0_25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60d3b6293e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160d3b6293e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160d3b6293e_0_26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60d3b6293e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160d3b6293e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60d3b6293e_0_26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60d3b6293e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160d3b6293e_0_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160d3b6293e_0_28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0d3b6293e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160d3b6293e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56" name="Google Shape;456;g160d3b6293e_0_29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60d3b6293e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160d3b6293e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
        <p:nvSpPr>
          <p:cNvPr id="465" name="Google Shape;465;g160d3b6293e_0_29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60d3b6293e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160d3b6293e_0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3" name="Google Shape;473;g160d3b6293e_0_30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0d3b6293e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60d3b6293e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0d3b6293e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60d3b6293e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60d3b6293e_0_31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60d3b6293e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160d3b6293e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endParaRPr/>
          </a:p>
        </p:txBody>
      </p:sp>
      <p:sp>
        <p:nvSpPr>
          <p:cNvPr id="488" name="Google Shape;488;g160d3b6293e_0_31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60d3b6293e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60d3b6293e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endParaRPr/>
          </a:p>
        </p:txBody>
      </p:sp>
      <p:sp>
        <p:nvSpPr>
          <p:cNvPr id="495" name="Google Shape;495;g160d3b6293e_0_32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60d3b6293e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160d3b6293e_0_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2000"/>
              </a:spcAft>
              <a:buSzPts val="1400"/>
              <a:buNone/>
            </a:pPr>
            <a:endParaRPr/>
          </a:p>
        </p:txBody>
      </p:sp>
      <p:sp>
        <p:nvSpPr>
          <p:cNvPr id="506" name="Google Shape;506;g160d3b6293e_0_33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60d3b6293e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160d3b6293e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60d3b6293e_0_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22" name="Google Shape;522;g160d3b6293e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60d3b6293e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532" name="Google Shape;532;g160d3b6293e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60d3b6293e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160d3b6293e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160d3b6293e_0_36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60d3b6293e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160d3b6293e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60d3b6293e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160d3b6293e_0_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160d3b6293e_0_38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0d3b6293e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60d3b6293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60d3b6293e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160d3b6293e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160d3b6293e_0_38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60d3b6293e_0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160d3b6293e_0_3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g160d3b6293e_0_39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60d3b6293e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160d3b6293e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160d3b6293e_0_39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60d3b6293e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160d3b6293e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160d3b6293e_0_40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60d3b6293e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160d3b6293e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0d3b6293e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60d3b6293e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60d3b6293e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01" name="Google Shape;201;g160d3b6293e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60d3b6293e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60d3b6293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60d3b6293e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160d3b6293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1"/>
        <p:cNvGrpSpPr/>
        <p:nvPr/>
      </p:nvGrpSpPr>
      <p:grpSpPr>
        <a:xfrm>
          <a:off x="0" y="0"/>
          <a:ext cx="0" cy="0"/>
          <a:chOff x="0" y="0"/>
          <a:chExt cx="0" cy="0"/>
        </a:xfrm>
      </p:grpSpPr>
      <p:sp>
        <p:nvSpPr>
          <p:cNvPr id="132" name="Google Shape;132;g160d3b6293e_0_5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60d3b6293e_0_5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160d3b6293e_0_5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160d3b6293e_0_515"/>
          <p:cNvSpPr txBox="1">
            <a:spLocks noGrp="1"/>
          </p:cNvSpPr>
          <p:nvPr>
            <p:ph type="ctrTitle"/>
          </p:nvPr>
        </p:nvSpPr>
        <p:spPr>
          <a:xfrm>
            <a:off x="1524000" y="2235199"/>
            <a:ext cx="9144000" cy="2387700"/>
          </a:xfrm>
          <a:prstGeom prst="rect">
            <a:avLst/>
          </a:prstGeom>
          <a:solidFill>
            <a:schemeClr val="lt1">
              <a:alpha val="61960"/>
            </a:schemeClr>
          </a:solidFill>
          <a:ln w="79375" cap="rnd" cmpd="sng">
            <a:solidFill>
              <a:srgbClr val="003B71">
                <a:alpha val="78040"/>
              </a:srgbClr>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4E95"/>
              </a:buClr>
              <a:buSzPts val="6000"/>
              <a:buFont typeface="Times New Roman"/>
              <a:buNone/>
              <a:defRPr sz="6000">
                <a:solidFill>
                  <a:srgbClr val="004E9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g160d3b6293e_0_515"/>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rgbClr val="004E95"/>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rgbClr val="004E95"/>
              </a:buClr>
              <a:buSzPts val="1600"/>
              <a:buNone/>
              <a:defRPr sz="1600"/>
            </a:lvl4pPr>
            <a:lvl5pPr lvl="4" algn="ctr" rtl="0">
              <a:lnSpc>
                <a:spcPct val="90000"/>
              </a:lnSpc>
              <a:spcBef>
                <a:spcPts val="500"/>
              </a:spcBef>
              <a:spcAft>
                <a:spcPts val="0"/>
              </a:spcAft>
              <a:buClr>
                <a:srgbClr val="31313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7"/>
        <p:cNvGrpSpPr/>
        <p:nvPr/>
      </p:nvGrpSpPr>
      <p:grpSpPr>
        <a:xfrm>
          <a:off x="0" y="0"/>
          <a:ext cx="0" cy="0"/>
          <a:chOff x="0" y="0"/>
          <a:chExt cx="0" cy="0"/>
        </a:xfrm>
      </p:grpSpPr>
      <p:sp>
        <p:nvSpPr>
          <p:cNvPr id="138" name="Google Shape;138;g160d3b6293e_0_52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160d3b6293e_0_5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rtl="0">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rtl="0">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rtl="0">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rtl="0">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160d3b6293e_0_5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160d3b6293e_0_5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160d3b6293e_0_52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160d3b6293e_0_527"/>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160d3b6293e_0_527"/>
          <p:cNvSpPr txBox="1">
            <a:spLocks noGrp="1"/>
          </p:cNvSpPr>
          <p:nvPr>
            <p:ph type="title"/>
          </p:nvPr>
        </p:nvSpPr>
        <p:spPr>
          <a:xfrm>
            <a:off x="415600" y="593367"/>
            <a:ext cx="11360700" cy="943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160d3b6293e_0_527"/>
          <p:cNvSpPr txBox="1">
            <a:spLocks noGrp="1"/>
          </p:cNvSpPr>
          <p:nvPr>
            <p:ph type="body" idx="1"/>
          </p:nvPr>
        </p:nvSpPr>
        <p:spPr>
          <a:xfrm>
            <a:off x="415600" y="1688433"/>
            <a:ext cx="11360700" cy="44037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47" name="Google Shape;147;g160d3b6293e_0_527"/>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48"/>
        <p:cNvGrpSpPr/>
        <p:nvPr/>
      </p:nvGrpSpPr>
      <p:grpSpPr>
        <a:xfrm>
          <a:off x="0" y="0"/>
          <a:ext cx="0" cy="0"/>
          <a:chOff x="0" y="0"/>
          <a:chExt cx="0" cy="0"/>
        </a:xfrm>
      </p:grpSpPr>
      <p:sp>
        <p:nvSpPr>
          <p:cNvPr id="149" name="Google Shape;149;g160d3b6293e_0_53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g160d3b6293e_0_5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 name="Google Shape;151;g160d3b6293e_0_5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160d3b6293e_0_5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160d3b6293e_0_5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g160d3b6293e_0_53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s://tinyurl.com/vdoe3to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hyperlink" Target="https://tinyurl.com/vdoe3to5"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s://ies.edu.gov/ncee/wwc/PracticeGuide/21"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s://ies.edu.gov/ncee/wwc/Docs/PracticeGuide/WWC-practice-guide-reading-intervention-full-text.pdf" TargetMode="External"/><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hyperlink" Target="https://ies.ed.gov/ncee/wwc/Docs/PracticeGuide/english_learners_pg_040114.pdf#page=2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jmcsweeney@gc.k12.va.us"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mailto:agyim@fcps.edu"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838200" y="1130897"/>
            <a:ext cx="6209100" cy="3097500"/>
          </a:xfrm>
          <a:prstGeom prst="rect">
            <a:avLst/>
          </a:prstGeom>
          <a:noFill/>
          <a:ln>
            <a:noFill/>
          </a:ln>
        </p:spPr>
        <p:txBody>
          <a:bodyPr spcFirstLastPara="1" wrap="square" lIns="91425" tIns="45700" rIns="91425" bIns="45700" anchor="b" anchorCtr="0">
            <a:normAutofit/>
          </a:bodyPr>
          <a:lstStyle/>
          <a:p>
            <a:pPr marL="0" lvl="0" indent="0" algn="ctr" rtl="0">
              <a:lnSpc>
                <a:spcPct val="115000"/>
              </a:lnSpc>
              <a:spcBef>
                <a:spcPts val="0"/>
              </a:spcBef>
              <a:spcAft>
                <a:spcPts val="0"/>
              </a:spcAft>
              <a:buClr>
                <a:srgbClr val="000000"/>
              </a:buClr>
              <a:buSzPts val="990"/>
              <a:buFont typeface="Arial"/>
              <a:buNone/>
            </a:pPr>
            <a:r>
              <a:rPr lang="en-US" sz="3840"/>
              <a:t>Advanced Phonics: Everything You Need to Know About Syllables and Morphology</a:t>
            </a:r>
            <a:endParaRPr/>
          </a:p>
        </p:txBody>
      </p:sp>
      <p:sp>
        <p:nvSpPr>
          <p:cNvPr id="160" name="Google Shape;160;p1"/>
          <p:cNvSpPr txBox="1">
            <a:spLocks noGrp="1"/>
          </p:cNvSpPr>
          <p:nvPr>
            <p:ph type="subTitle" idx="1"/>
          </p:nvPr>
        </p:nvSpPr>
        <p:spPr>
          <a:xfrm>
            <a:off x="1453500" y="4228399"/>
            <a:ext cx="4978500" cy="13791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040"/>
              <a:buFont typeface="Arial"/>
              <a:buNone/>
            </a:pPr>
            <a:r>
              <a:rPr lang="en-US" sz="2660">
                <a:solidFill>
                  <a:schemeClr val="accent3"/>
                </a:solidFill>
                <a:latin typeface="Georgia"/>
                <a:ea typeface="Georgia"/>
                <a:cs typeface="Georgia"/>
                <a:sym typeface="Georgia"/>
              </a:rPr>
              <a:t>Dr. Jennifer McSweeney, K-5 Instructional Literacy Specialist</a:t>
            </a:r>
            <a:endParaRPr sz="2660">
              <a:solidFill>
                <a:schemeClr val="accent3"/>
              </a:solidFill>
              <a:latin typeface="Georgia"/>
              <a:ea typeface="Georgia"/>
              <a:cs typeface="Georgia"/>
              <a:sym typeface="Georgia"/>
            </a:endParaRPr>
          </a:p>
          <a:p>
            <a:pPr marL="0" lvl="0" indent="0" algn="ctr" rtl="0">
              <a:lnSpc>
                <a:spcPct val="80000"/>
              </a:lnSpc>
              <a:spcBef>
                <a:spcPts val="0"/>
              </a:spcBef>
              <a:spcAft>
                <a:spcPts val="0"/>
              </a:spcAft>
              <a:buClr>
                <a:schemeClr val="dk1"/>
              </a:buClr>
              <a:buSzPts val="2040"/>
              <a:buFont typeface="Arial"/>
              <a:buNone/>
            </a:pPr>
            <a:r>
              <a:rPr lang="en-US" sz="2660">
                <a:solidFill>
                  <a:schemeClr val="accent3"/>
                </a:solidFill>
                <a:latin typeface="Georgia"/>
                <a:ea typeface="Georgia"/>
                <a:cs typeface="Georgia"/>
                <a:sym typeface="Georgia"/>
              </a:rPr>
              <a:t>Anna Yim, Reading Specialist</a:t>
            </a:r>
            <a:endParaRPr sz="1640"/>
          </a:p>
        </p:txBody>
      </p:sp>
      <p:sp>
        <p:nvSpPr>
          <p:cNvPr id="161" name="Google Shape;16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60d3b6293e_0_68"/>
          <p:cNvSpPr txBox="1">
            <a:spLocks noGrp="1"/>
          </p:cNvSpPr>
          <p:nvPr>
            <p:ph type="title"/>
          </p:nvPr>
        </p:nvSpPr>
        <p:spPr>
          <a:xfrm>
            <a:off x="442975" y="283450"/>
            <a:ext cx="11464500" cy="161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latin typeface="Georgia"/>
                <a:ea typeface="Georgia"/>
                <a:cs typeface="Georgia"/>
                <a:sym typeface="Georgia"/>
              </a:rPr>
              <a:t>Syllables: Connecting Science Of Reading to</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ts val="3200"/>
              <a:buFont typeface="Trebuchet MS"/>
              <a:buNone/>
            </a:pPr>
            <a:r>
              <a:rPr lang="en-US">
                <a:latin typeface="Georgia"/>
                <a:ea typeface="Georgia"/>
                <a:cs typeface="Georgia"/>
                <a:sym typeface="Georgia"/>
              </a:rPr>
              <a:t>Standards of Learning (SOL) and Evidence-Based Practices</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ts val="6000"/>
              <a:buFont typeface="Trebuchet MS"/>
              <a:buNone/>
            </a:pPr>
            <a:endParaRPr/>
          </a:p>
        </p:txBody>
      </p:sp>
      <p:sp>
        <p:nvSpPr>
          <p:cNvPr id="226" name="Google Shape;226;g160d3b6293e_0_68"/>
          <p:cNvSpPr txBox="1"/>
          <p:nvPr/>
        </p:nvSpPr>
        <p:spPr>
          <a:xfrm>
            <a:off x="680175" y="1708500"/>
            <a:ext cx="1007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Georgia"/>
                <a:ea typeface="Georgia"/>
                <a:cs typeface="Georgia"/>
                <a:sym typeface="Georgia"/>
              </a:rPr>
              <a:t>Reading Rope Strand: Decoding and SOL strands of reading, writing, communication</a:t>
            </a:r>
            <a:endParaRPr sz="2000" b="0" i="0" u="none" strike="noStrike" cap="none">
              <a:solidFill>
                <a:srgbClr val="000000"/>
              </a:solidFill>
              <a:latin typeface="Times New Roman"/>
              <a:ea typeface="Times New Roman"/>
              <a:cs typeface="Times New Roman"/>
              <a:sym typeface="Times New Roman"/>
            </a:endParaRPr>
          </a:p>
        </p:txBody>
      </p:sp>
      <p:sp>
        <p:nvSpPr>
          <p:cNvPr id="227" name="Google Shape;227;g160d3b6293e_0_68"/>
          <p:cNvSpPr txBox="1"/>
          <p:nvPr/>
        </p:nvSpPr>
        <p:spPr>
          <a:xfrm>
            <a:off x="781275" y="2257850"/>
            <a:ext cx="3124500" cy="406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0000"/>
                </a:solidFill>
                <a:latin typeface="Georgia"/>
                <a:ea typeface="Georgia"/>
                <a:cs typeface="Georgia"/>
                <a:sym typeface="Georgia"/>
              </a:rPr>
              <a:t>Grade 3</a:t>
            </a:r>
            <a:endParaRPr sz="1400" b="1" i="0" u="sng"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3.3 The student will use knowledge of regular and irregular vowel patterns and</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decode regular multisyllabic words.</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3.5 m) Read with</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fluency, accuracy, and</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meaningful expression.</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3.6 j) Read with</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fluency, accuracy, and</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meaningful expression.</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3.9 The student will edit writing for capitalization, punctuation, spelling, and Standard English.</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p:txBody>
      </p:sp>
      <p:sp>
        <p:nvSpPr>
          <p:cNvPr id="228" name="Google Shape;228;g160d3b6293e_0_68"/>
          <p:cNvSpPr txBox="1"/>
          <p:nvPr/>
        </p:nvSpPr>
        <p:spPr>
          <a:xfrm>
            <a:off x="4216025" y="2268200"/>
            <a:ext cx="3411900" cy="35280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1" i="0" u="sng" strike="noStrike" cap="none">
                <a:solidFill>
                  <a:srgbClr val="000000"/>
                </a:solidFill>
                <a:latin typeface="Georgia"/>
                <a:ea typeface="Georgia"/>
                <a:cs typeface="Georgia"/>
                <a:sym typeface="Georgia"/>
              </a:rPr>
              <a:t>Grade 4</a:t>
            </a:r>
            <a:endParaRPr sz="1400" b="1" i="0" u="sng" strike="noStrike" cap="none">
              <a:solidFill>
                <a:srgbClr val="000000"/>
              </a:solidFill>
              <a:latin typeface="Georgia"/>
              <a:ea typeface="Georgia"/>
              <a:cs typeface="Georgia"/>
              <a:sym typeface="Georgia"/>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4.4 b) Use knowledge of roots, affixes, synonyms, antonyms, and homophones to determine the meaning of new words.</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4.5 l)	Read with fluency, accuracy, and meaningful expression.</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4.6 i) Read with fluency, accuracy, and meaningful expression.</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4.8 The student will self- and peer-edit writing for capitalization, spelling, punctuation, sentence structure, paragraphing, and Standard English.</a:t>
            </a:r>
            <a:endParaRPr sz="1400" b="0" i="0" u="none" strike="noStrike" cap="none">
              <a:solidFill>
                <a:srgbClr val="000000"/>
              </a:solidFill>
              <a:latin typeface="Georgia"/>
              <a:ea typeface="Georgia"/>
              <a:cs typeface="Georgia"/>
              <a:sym typeface="Georgia"/>
            </a:endParaRPr>
          </a:p>
        </p:txBody>
      </p:sp>
      <p:sp>
        <p:nvSpPr>
          <p:cNvPr id="229" name="Google Shape;229;g160d3b6293e_0_68"/>
          <p:cNvSpPr txBox="1"/>
          <p:nvPr/>
        </p:nvSpPr>
        <p:spPr>
          <a:xfrm>
            <a:off x="7892000" y="2268200"/>
            <a:ext cx="3618600" cy="363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0000"/>
                </a:solidFill>
                <a:latin typeface="Georgia"/>
                <a:ea typeface="Georgia"/>
                <a:cs typeface="Georgia"/>
                <a:sym typeface="Georgia"/>
              </a:rPr>
              <a:t>Grade 5</a:t>
            </a:r>
            <a:endParaRPr sz="1400" b="1" i="0" u="sng"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5.4 c)	Use knowledge of roots, affixes, synonyms, antonyms, and homophones to determine the meaning of new words.</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5.5 m) Use reading strategies throughout the reading process to monitor comprehension.</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5.6 k)	Use reading strategies throughout the reading process to monitor comprehension. </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5.8 The student will self- and peer-edit writing for capitalization, spelling, punctuation, sentence structure, paragraphing, and Standard English.</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60d3b6293e_0_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35" name="Google Shape;235;g160d3b6293e_0_78"/>
          <p:cNvSpPr txBox="1"/>
          <p:nvPr/>
        </p:nvSpPr>
        <p:spPr>
          <a:xfrm>
            <a:off x="643425" y="1666250"/>
            <a:ext cx="10717800" cy="360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Research says:</a:t>
            </a:r>
            <a:endParaRPr sz="2200" b="1" i="0" u="none" strike="noStrike" cap="none">
              <a:solidFill>
                <a:srgbClr val="000000"/>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rgbClr val="000000"/>
              </a:buClr>
              <a:buSzPts val="2000"/>
              <a:buFont typeface="Georgia"/>
              <a:buChar char="●"/>
            </a:pPr>
            <a:r>
              <a:rPr lang="en-US" sz="2000" b="0" i="0" u="none" strike="noStrike" cap="none">
                <a:solidFill>
                  <a:srgbClr val="000000"/>
                </a:solidFill>
                <a:latin typeface="Georgia"/>
                <a:ea typeface="Georgia"/>
                <a:cs typeface="Georgia"/>
                <a:sym typeface="Georgia"/>
              </a:rPr>
              <a:t>By upper elementary and middle school grades, texts include more complex multisyllabic words, such as disorganization and equilibrium. Many of these difficult multisyllabic words are essential for understanding the meaning of the texts. </a:t>
            </a:r>
            <a:r>
              <a:rPr lang="en-US" sz="2000" b="0" i="0" u="none" strike="noStrike" cap="none">
                <a:solidFill>
                  <a:srgbClr val="000000"/>
                </a:solidFill>
                <a:highlight>
                  <a:srgbClr val="00FFFF"/>
                </a:highlight>
                <a:latin typeface="Georgia"/>
                <a:ea typeface="Georgia"/>
                <a:cs typeface="Georgia"/>
                <a:sym typeface="Georgia"/>
              </a:rPr>
              <a:t>Therefore, we need to…</a:t>
            </a:r>
            <a:endParaRPr sz="2000" b="0" i="0" u="none" strike="noStrike" cap="none">
              <a:solidFill>
                <a:srgbClr val="000000"/>
              </a:solidFill>
              <a:highlight>
                <a:srgbClr val="00FFFF"/>
              </a:highlight>
              <a:latin typeface="Georgia"/>
              <a:ea typeface="Georgia"/>
              <a:cs typeface="Georgia"/>
              <a:sym typeface="Georgia"/>
            </a:endParaRPr>
          </a:p>
          <a:p>
            <a:pPr marL="457200" marR="0" lvl="0" indent="-355600" algn="l" rtl="0">
              <a:lnSpc>
                <a:spcPct val="100000"/>
              </a:lnSpc>
              <a:spcBef>
                <a:spcPts val="0"/>
              </a:spcBef>
              <a:spcAft>
                <a:spcPts val="0"/>
              </a:spcAft>
              <a:buClr>
                <a:srgbClr val="000000"/>
              </a:buClr>
              <a:buSzPts val="2000"/>
              <a:buFont typeface="Georgia"/>
              <a:buChar char="●"/>
            </a:pPr>
            <a:r>
              <a:rPr lang="en-US" sz="2000" b="0" i="0" u="none" strike="noStrike" cap="none">
                <a:solidFill>
                  <a:srgbClr val="000000"/>
                </a:solidFill>
                <a:latin typeface="Georgia"/>
                <a:ea typeface="Georgia"/>
                <a:cs typeface="Georgia"/>
                <a:sym typeface="Georgia"/>
              </a:rPr>
              <a:t>Build students’ decoding skills so they can read multisyllabic words.</a:t>
            </a:r>
            <a:endParaRPr sz="2000" b="0" i="0" u="none" strike="noStrike" cap="none">
              <a:solidFill>
                <a:srgbClr val="000000"/>
              </a:solidFill>
              <a:latin typeface="Georgia"/>
              <a:ea typeface="Georgia"/>
              <a:cs typeface="Georgia"/>
              <a:sym typeface="Georgia"/>
            </a:endParaRPr>
          </a:p>
          <a:p>
            <a:pPr marL="457200" marR="0" lvl="0" indent="-355600" algn="l" rtl="0">
              <a:lnSpc>
                <a:spcPct val="100000"/>
              </a:lnSpc>
              <a:spcBef>
                <a:spcPts val="0"/>
              </a:spcBef>
              <a:spcAft>
                <a:spcPts val="0"/>
              </a:spcAft>
              <a:buClr>
                <a:srgbClr val="000000"/>
              </a:buClr>
              <a:buSzPts val="2000"/>
              <a:buFont typeface="Georgia"/>
              <a:buChar char="●"/>
            </a:pPr>
            <a:r>
              <a:rPr lang="en-US" sz="2000" b="0" i="0" u="none" strike="noStrike" cap="none">
                <a:solidFill>
                  <a:srgbClr val="000000"/>
                </a:solidFill>
                <a:latin typeface="Georgia"/>
                <a:ea typeface="Georgia"/>
                <a:cs typeface="Georgia"/>
                <a:sym typeface="Georgia"/>
              </a:rPr>
              <a:t>Prepare students with the skills needed to break apart and accurately sound out multisyllabic words. </a:t>
            </a:r>
            <a:endParaRPr sz="2000" b="0" i="0" u="none" strike="noStrike" cap="none">
              <a:solidFill>
                <a:srgbClr val="000000"/>
              </a:solidFill>
              <a:latin typeface="Georgia"/>
              <a:ea typeface="Georgia"/>
              <a:cs typeface="Georgia"/>
              <a:sym typeface="Georgia"/>
            </a:endParaRPr>
          </a:p>
          <a:p>
            <a:pPr marL="457200" marR="0" lvl="0" indent="-355600" algn="l" rtl="0">
              <a:lnSpc>
                <a:spcPct val="100000"/>
              </a:lnSpc>
              <a:spcBef>
                <a:spcPts val="0"/>
              </a:spcBef>
              <a:spcAft>
                <a:spcPts val="0"/>
              </a:spcAft>
              <a:buClr>
                <a:srgbClr val="000000"/>
              </a:buClr>
              <a:buSzPts val="2000"/>
              <a:buFont typeface="Georgia"/>
              <a:buChar char="●"/>
            </a:pPr>
            <a:r>
              <a:rPr lang="en-US" sz="2000" b="0" i="0" u="none" strike="noStrike" cap="none">
                <a:solidFill>
                  <a:srgbClr val="000000"/>
                </a:solidFill>
                <a:latin typeface="Georgia"/>
                <a:ea typeface="Georgia"/>
                <a:cs typeface="Georgia"/>
                <a:sym typeface="Georgia"/>
              </a:rPr>
              <a:t>Explicitly teach students the routine to use when they encounter unfamiliar multisyllabic words.</a:t>
            </a:r>
            <a:endParaRPr sz="2000" b="0" i="0" u="none" strike="noStrike" cap="none">
              <a:solidFill>
                <a:srgbClr val="000000"/>
              </a:solidFill>
              <a:latin typeface="Georgia"/>
              <a:ea typeface="Georgia"/>
              <a:cs typeface="Georgia"/>
              <a:sym typeface="Georgia"/>
            </a:endParaRPr>
          </a:p>
          <a:p>
            <a:pPr marL="457200" marR="0" lvl="0" indent="-355600" algn="l" rtl="0">
              <a:lnSpc>
                <a:spcPct val="100000"/>
              </a:lnSpc>
              <a:spcBef>
                <a:spcPts val="0"/>
              </a:spcBef>
              <a:spcAft>
                <a:spcPts val="0"/>
              </a:spcAft>
              <a:buClr>
                <a:srgbClr val="000000"/>
              </a:buClr>
              <a:buSzPts val="2000"/>
              <a:buFont typeface="Georgia"/>
              <a:buChar char="●"/>
            </a:pPr>
            <a:r>
              <a:rPr lang="en-US" sz="2000" b="0" i="0" u="none" strike="noStrike" cap="none">
                <a:solidFill>
                  <a:srgbClr val="000000"/>
                </a:solidFill>
                <a:latin typeface="Georgia"/>
                <a:ea typeface="Georgia"/>
                <a:cs typeface="Georgia"/>
                <a:sym typeface="Georgia"/>
              </a:rPr>
              <a:t>Teach students to decode words, analyze word parts, and write and</a:t>
            </a:r>
            <a:endParaRPr sz="2000" b="0" i="0" u="none" strike="noStrike" cap="none">
              <a:solidFill>
                <a:srgbClr val="000000"/>
              </a:solidFill>
              <a:latin typeface="Georgia"/>
              <a:ea typeface="Georgia"/>
              <a:cs typeface="Georgia"/>
              <a:sym typeface="Georgia"/>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Georgia"/>
                <a:ea typeface="Georgia"/>
                <a:cs typeface="Georgia"/>
                <a:sym typeface="Georgia"/>
              </a:rPr>
              <a:t>recognize words.</a:t>
            </a:r>
            <a:endParaRPr sz="1400" b="0" i="0" u="none" strike="noStrike" cap="none">
              <a:solidFill>
                <a:srgbClr val="000000"/>
              </a:solidFill>
              <a:latin typeface="Times New Roman"/>
              <a:ea typeface="Times New Roman"/>
              <a:cs typeface="Times New Roman"/>
              <a:sym typeface="Times New Roman"/>
            </a:endParaRPr>
          </a:p>
        </p:txBody>
      </p:sp>
      <p:sp>
        <p:nvSpPr>
          <p:cNvPr id="236" name="Google Shape;236;g160d3b6293e_0_78"/>
          <p:cNvSpPr txBox="1">
            <a:spLocks noGrp="1"/>
          </p:cNvSpPr>
          <p:nvPr>
            <p:ph type="title"/>
          </p:nvPr>
        </p:nvSpPr>
        <p:spPr>
          <a:xfrm>
            <a:off x="429450" y="301275"/>
            <a:ext cx="11333100" cy="121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latin typeface="Georgia"/>
                <a:ea typeface="Georgia"/>
                <a:cs typeface="Georgia"/>
                <a:sym typeface="Georgia"/>
              </a:rPr>
              <a:t>Syllables: </a:t>
            </a:r>
            <a:r>
              <a:rPr lang="en-US" sz="2800">
                <a:latin typeface="Georgia"/>
                <a:ea typeface="Georgia"/>
                <a:cs typeface="Georgia"/>
                <a:sym typeface="Georgia"/>
              </a:rPr>
              <a:t>Connecting Science Of Reading to</a:t>
            </a:r>
            <a:endParaRPr sz="2800">
              <a:latin typeface="Georgia"/>
              <a:ea typeface="Georgia"/>
              <a:cs typeface="Georgia"/>
              <a:sym typeface="Georgia"/>
            </a:endParaRPr>
          </a:p>
          <a:p>
            <a:pPr marL="0" lvl="0" indent="0" algn="l" rtl="0">
              <a:lnSpc>
                <a:spcPct val="90000"/>
              </a:lnSpc>
              <a:spcBef>
                <a:spcPts val="0"/>
              </a:spcBef>
              <a:spcAft>
                <a:spcPts val="0"/>
              </a:spcAft>
              <a:buClr>
                <a:schemeClr val="accent1"/>
              </a:buClr>
              <a:buSzPts val="3200"/>
              <a:buFont typeface="Trebuchet MS"/>
              <a:buNone/>
            </a:pPr>
            <a:r>
              <a:rPr lang="en-US" sz="2800">
                <a:latin typeface="Georgia"/>
                <a:ea typeface="Georgia"/>
                <a:cs typeface="Georgia"/>
                <a:sym typeface="Georgia"/>
              </a:rPr>
              <a:t>Standards of Learning (SOL) and Evidence-Based Practices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60d3b6293e_0_8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Syllables: Orthographic Mapping with BIG words</a:t>
            </a:r>
            <a:endParaRPr/>
          </a:p>
        </p:txBody>
      </p:sp>
      <p:sp>
        <p:nvSpPr>
          <p:cNvPr id="243" name="Google Shape;243;g160d3b6293e_0_85"/>
          <p:cNvSpPr txBox="1">
            <a:spLocks noGrp="1"/>
          </p:cNvSpPr>
          <p:nvPr>
            <p:ph type="body" idx="1"/>
          </p:nvPr>
        </p:nvSpPr>
        <p:spPr>
          <a:xfrm>
            <a:off x="838200" y="1491700"/>
            <a:ext cx="7647000" cy="513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3800" i="1"/>
              <a:t>Flexible</a:t>
            </a:r>
            <a:endParaRPr sz="3800" i="1"/>
          </a:p>
          <a:p>
            <a:pPr marL="0" lvl="0" indent="0" algn="l" rtl="0">
              <a:lnSpc>
                <a:spcPct val="90000"/>
              </a:lnSpc>
              <a:spcBef>
                <a:spcPts val="1000"/>
              </a:spcBef>
              <a:spcAft>
                <a:spcPts val="0"/>
              </a:spcAft>
              <a:buSzPts val="2800"/>
              <a:buNone/>
            </a:pPr>
            <a:r>
              <a:rPr lang="en-US" b="0"/>
              <a:t>* What are the morphemes, or meaningful parts?  </a:t>
            </a:r>
            <a:r>
              <a:rPr lang="en-US" b="0" i="1"/>
              <a:t>flex-ible      flex = to bend,  ible = adjective</a:t>
            </a:r>
            <a:endParaRPr b="0" i="1"/>
          </a:p>
          <a:p>
            <a:pPr marL="0" lvl="0" indent="0" algn="l" rtl="0">
              <a:lnSpc>
                <a:spcPct val="90000"/>
              </a:lnSpc>
              <a:spcBef>
                <a:spcPts val="1000"/>
              </a:spcBef>
              <a:spcAft>
                <a:spcPts val="0"/>
              </a:spcAft>
              <a:buSzPts val="2800"/>
              <a:buNone/>
            </a:pPr>
            <a:r>
              <a:rPr lang="en-US" b="0"/>
              <a:t>*How many syllables? </a:t>
            </a:r>
            <a:r>
              <a:rPr lang="en-US" b="0" i="1"/>
              <a:t>flex-i-ble</a:t>
            </a:r>
            <a:endParaRPr b="0" i="1"/>
          </a:p>
          <a:p>
            <a:pPr marL="0" lvl="0" indent="0" algn="l" rtl="0">
              <a:lnSpc>
                <a:spcPct val="90000"/>
              </a:lnSpc>
              <a:spcBef>
                <a:spcPts val="1000"/>
              </a:spcBef>
              <a:spcAft>
                <a:spcPts val="0"/>
              </a:spcAft>
              <a:buSzPts val="2800"/>
              <a:buNone/>
            </a:pPr>
            <a:r>
              <a:rPr lang="en-US" b="0"/>
              <a:t>*How many graphemes are in the word? </a:t>
            </a:r>
            <a:r>
              <a:rPr lang="en-US" b="0" i="1"/>
              <a:t>f-l-e-x-i-b-l-e</a:t>
            </a:r>
            <a:endParaRPr b="0" i="1"/>
          </a:p>
          <a:p>
            <a:pPr marL="0" lvl="0" indent="0" algn="l" rtl="0">
              <a:lnSpc>
                <a:spcPct val="90000"/>
              </a:lnSpc>
              <a:spcBef>
                <a:spcPts val="1000"/>
              </a:spcBef>
              <a:spcAft>
                <a:spcPts val="0"/>
              </a:spcAft>
              <a:buSzPts val="2800"/>
              <a:buNone/>
            </a:pPr>
            <a:r>
              <a:rPr lang="en-US" b="0"/>
              <a:t>*How many phonemes are in the word? /</a:t>
            </a:r>
            <a:r>
              <a:rPr lang="en-US" b="0" i="1"/>
              <a:t>f/-/l/-/e/-/k/-/s/-/i/-/b/-/e/-/l/</a:t>
            </a:r>
            <a:endParaRPr b="0" i="1"/>
          </a:p>
          <a:p>
            <a:pPr marL="0" lvl="0" indent="0" algn="l" rtl="0">
              <a:lnSpc>
                <a:spcPct val="90000"/>
              </a:lnSpc>
              <a:spcBef>
                <a:spcPts val="1000"/>
              </a:spcBef>
              <a:spcAft>
                <a:spcPts val="0"/>
              </a:spcAft>
              <a:buSzPts val="2800"/>
              <a:buNone/>
            </a:pPr>
            <a:r>
              <a:rPr lang="en-US" b="0"/>
              <a:t>*What part of speech is the word? </a:t>
            </a:r>
            <a:r>
              <a:rPr lang="en-US" b="0" i="1"/>
              <a:t>ible = an adjective   </a:t>
            </a:r>
            <a:endParaRPr b="0" i="1"/>
          </a:p>
        </p:txBody>
      </p:sp>
      <p:pic>
        <p:nvPicPr>
          <p:cNvPr id="244" name="Google Shape;244;g160d3b6293e_0_85" descr="A graphic of the definition of orthographic mapping with the words :Orthographic mapping is the process we use to permanently store words into long-term memory."/>
          <p:cNvPicPr preferRelativeResize="0"/>
          <p:nvPr/>
        </p:nvPicPr>
        <p:blipFill rotWithShape="1">
          <a:blip r:embed="rId3">
            <a:alphaModFix/>
          </a:blip>
          <a:srcRect/>
          <a:stretch/>
        </p:blipFill>
        <p:spPr>
          <a:xfrm>
            <a:off x="7407200" y="2702650"/>
            <a:ext cx="4496151" cy="3302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60d3b6293e_0_9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Syllables: Orthographic Mapping: Syllables vs. Morphemes</a:t>
            </a:r>
            <a:endParaRPr>
              <a:latin typeface="Georgia"/>
              <a:ea typeface="Georgia"/>
              <a:cs typeface="Georgia"/>
              <a:sym typeface="Georgia"/>
            </a:endParaRPr>
          </a:p>
        </p:txBody>
      </p:sp>
      <p:sp>
        <p:nvSpPr>
          <p:cNvPr id="251" name="Google Shape;251;g160d3b6293e_0_92"/>
          <p:cNvSpPr txBox="1"/>
          <p:nvPr/>
        </p:nvSpPr>
        <p:spPr>
          <a:xfrm>
            <a:off x="563025" y="2102775"/>
            <a:ext cx="150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Times New Roman"/>
                <a:ea typeface="Times New Roman"/>
                <a:cs typeface="Times New Roman"/>
                <a:sym typeface="Times New Roman"/>
              </a:rPr>
              <a:t>Word</a:t>
            </a:r>
            <a:endParaRPr sz="3200" b="1" i="0" u="sng" strike="noStrike" cap="none">
              <a:solidFill>
                <a:srgbClr val="000000"/>
              </a:solidFill>
              <a:latin typeface="Times New Roman"/>
              <a:ea typeface="Times New Roman"/>
              <a:cs typeface="Times New Roman"/>
              <a:sym typeface="Times New Roman"/>
            </a:endParaRPr>
          </a:p>
        </p:txBody>
      </p:sp>
      <p:sp>
        <p:nvSpPr>
          <p:cNvPr id="252" name="Google Shape;252;g160d3b6293e_0_92"/>
          <p:cNvSpPr txBox="1"/>
          <p:nvPr/>
        </p:nvSpPr>
        <p:spPr>
          <a:xfrm>
            <a:off x="2332075" y="2102775"/>
            <a:ext cx="1585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Times New Roman"/>
                <a:ea typeface="Times New Roman"/>
                <a:cs typeface="Times New Roman"/>
                <a:sym typeface="Times New Roman"/>
              </a:rPr>
              <a:t>Syllable</a:t>
            </a:r>
            <a:endParaRPr sz="2400" b="1" i="0" u="sng" strike="noStrike" cap="none">
              <a:solidFill>
                <a:srgbClr val="000000"/>
              </a:solidFill>
              <a:latin typeface="Times New Roman"/>
              <a:ea typeface="Times New Roman"/>
              <a:cs typeface="Times New Roman"/>
              <a:sym typeface="Times New Roman"/>
            </a:endParaRPr>
          </a:p>
        </p:txBody>
      </p:sp>
      <p:sp>
        <p:nvSpPr>
          <p:cNvPr id="253" name="Google Shape;253;g160d3b6293e_0_92"/>
          <p:cNvSpPr txBox="1"/>
          <p:nvPr/>
        </p:nvSpPr>
        <p:spPr>
          <a:xfrm>
            <a:off x="4563675" y="2102775"/>
            <a:ext cx="2283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Times New Roman"/>
                <a:ea typeface="Times New Roman"/>
                <a:cs typeface="Times New Roman"/>
                <a:sym typeface="Times New Roman"/>
              </a:rPr>
              <a:t>Morpheme</a:t>
            </a:r>
            <a:endParaRPr sz="3200" b="1" i="0" u="sng" strike="noStrike" cap="none">
              <a:solidFill>
                <a:srgbClr val="000000"/>
              </a:solidFill>
              <a:latin typeface="Times New Roman"/>
              <a:ea typeface="Times New Roman"/>
              <a:cs typeface="Times New Roman"/>
              <a:sym typeface="Times New Roman"/>
            </a:endParaRPr>
          </a:p>
        </p:txBody>
      </p:sp>
      <p:sp>
        <p:nvSpPr>
          <p:cNvPr id="254" name="Google Shape;254;g160d3b6293e_0_92"/>
          <p:cNvSpPr txBox="1"/>
          <p:nvPr/>
        </p:nvSpPr>
        <p:spPr>
          <a:xfrm>
            <a:off x="704200" y="2693975"/>
            <a:ext cx="10373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Times New Roman"/>
                <a:ea typeface="Times New Roman"/>
                <a:cs typeface="Times New Roman"/>
                <a:sym typeface="Times New Roman"/>
              </a:rPr>
              <a:t>prevent	</a:t>
            </a:r>
            <a:r>
              <a:rPr lang="en-US" sz="2400" b="0" i="0" u="none" strike="noStrike" cap="none">
                <a:solidFill>
                  <a:srgbClr val="000000"/>
                </a:solidFill>
                <a:latin typeface="Times New Roman"/>
                <a:ea typeface="Times New Roman"/>
                <a:cs typeface="Times New Roman"/>
                <a:sym typeface="Times New Roman"/>
              </a:rPr>
              <a:t>	pre-vent		pre=before, vent = come			</a:t>
            </a:r>
            <a:endParaRPr sz="2400" b="0" i="0" u="none" strike="noStrike" cap="none">
              <a:solidFill>
                <a:srgbClr val="000000"/>
              </a:solidFill>
              <a:latin typeface="Times New Roman"/>
              <a:ea typeface="Times New Roman"/>
              <a:cs typeface="Times New Roman"/>
              <a:sym typeface="Times New Roman"/>
            </a:endParaRPr>
          </a:p>
        </p:txBody>
      </p:sp>
      <p:sp>
        <p:nvSpPr>
          <p:cNvPr id="255" name="Google Shape;255;g160d3b6293e_0_92"/>
          <p:cNvSpPr txBox="1"/>
          <p:nvPr/>
        </p:nvSpPr>
        <p:spPr>
          <a:xfrm>
            <a:off x="700875" y="3481250"/>
            <a:ext cx="8282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Times New Roman"/>
                <a:ea typeface="Times New Roman"/>
                <a:cs typeface="Times New Roman"/>
                <a:sym typeface="Times New Roman"/>
              </a:rPr>
              <a:t>quietly	</a:t>
            </a:r>
            <a:r>
              <a:rPr lang="en-US" sz="2400" b="0" i="0" u="none" strike="noStrike" cap="none">
                <a:solidFill>
                  <a:srgbClr val="000000"/>
                </a:solidFill>
                <a:latin typeface="Times New Roman"/>
                <a:ea typeface="Times New Roman"/>
                <a:cs typeface="Times New Roman"/>
                <a:sym typeface="Times New Roman"/>
              </a:rPr>
              <a:t>		qui-et-ly		quiet = with little noise, ly = adverb</a:t>
            </a:r>
            <a:endParaRPr sz="2400" b="0" i="0" u="none" strike="noStrike" cap="none">
              <a:solidFill>
                <a:srgbClr val="000000"/>
              </a:solidFill>
              <a:latin typeface="Times New Roman"/>
              <a:ea typeface="Times New Roman"/>
              <a:cs typeface="Times New Roman"/>
              <a:sym typeface="Times New Roman"/>
            </a:endParaRPr>
          </a:p>
        </p:txBody>
      </p:sp>
      <p:sp>
        <p:nvSpPr>
          <p:cNvPr id="256" name="Google Shape;256;g160d3b6293e_0_92"/>
          <p:cNvSpPr txBox="1"/>
          <p:nvPr/>
        </p:nvSpPr>
        <p:spPr>
          <a:xfrm>
            <a:off x="704200" y="4250925"/>
            <a:ext cx="10269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Times New Roman"/>
                <a:ea typeface="Times New Roman"/>
                <a:cs typeface="Times New Roman"/>
                <a:sym typeface="Times New Roman"/>
              </a:rPr>
              <a:t>disable	</a:t>
            </a:r>
            <a:r>
              <a:rPr lang="en-US" sz="2400" b="0" i="0" u="none" strike="noStrike" cap="none">
                <a:solidFill>
                  <a:srgbClr val="000000"/>
                </a:solidFill>
                <a:latin typeface="Times New Roman"/>
                <a:ea typeface="Times New Roman"/>
                <a:cs typeface="Times New Roman"/>
                <a:sym typeface="Times New Roman"/>
              </a:rPr>
              <a:t>		dis-a-ble		dis = not, able = having the skill to do something</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60d3b6293e_0_10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t>Syllables: 6 Syllable Types</a:t>
            </a:r>
            <a:endParaRPr/>
          </a:p>
        </p:txBody>
      </p:sp>
      <p:sp>
        <p:nvSpPr>
          <p:cNvPr id="262" name="Google Shape;262;g160d3b6293e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365760" lvl="0" indent="-365760" algn="l" rtl="0">
              <a:lnSpc>
                <a:spcPct val="107142"/>
              </a:lnSpc>
              <a:spcBef>
                <a:spcPts val="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Closed syllables, simple and complex (e.g., </a:t>
            </a:r>
            <a:r>
              <a:rPr lang="en-US" b="0" i="1">
                <a:solidFill>
                  <a:srgbClr val="000000"/>
                </a:solidFill>
                <a:latin typeface="Calibri"/>
                <a:ea typeface="Calibri"/>
                <a:cs typeface="Calibri"/>
                <a:sym typeface="Calibri"/>
              </a:rPr>
              <a:t>pet, cats</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365760" lvl="0" indent="-365760" algn="l" rtl="0">
              <a:lnSpc>
                <a:spcPct val="107142"/>
              </a:lnSpc>
              <a:spcBef>
                <a:spcPts val="60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Vowel Consonant-e (VCe, magic </a:t>
            </a:r>
            <a:r>
              <a:rPr lang="en-US" b="0" i="1">
                <a:solidFill>
                  <a:srgbClr val="000000"/>
                </a:solidFill>
                <a:latin typeface="Calibri"/>
                <a:ea typeface="Calibri"/>
                <a:cs typeface="Calibri"/>
                <a:sym typeface="Calibri"/>
              </a:rPr>
              <a:t>e</a:t>
            </a:r>
            <a:r>
              <a:rPr lang="en-US" b="0">
                <a:solidFill>
                  <a:srgbClr val="000000"/>
                </a:solidFill>
                <a:latin typeface="Calibri"/>
                <a:ea typeface="Calibri"/>
                <a:cs typeface="Calibri"/>
                <a:sym typeface="Calibri"/>
              </a:rPr>
              <a:t>, or silent</a:t>
            </a:r>
            <a:r>
              <a:rPr lang="en-US">
                <a:solidFill>
                  <a:srgbClr val="000000"/>
                </a:solidFill>
                <a:latin typeface="Calibri"/>
                <a:ea typeface="Calibri"/>
                <a:cs typeface="Calibri"/>
                <a:sym typeface="Calibri"/>
              </a:rPr>
              <a:t> </a:t>
            </a:r>
            <a:r>
              <a:rPr lang="en-US" b="0" i="1">
                <a:solidFill>
                  <a:srgbClr val="000000"/>
                </a:solidFill>
                <a:latin typeface="Calibri"/>
                <a:ea typeface="Calibri"/>
                <a:cs typeface="Calibri"/>
                <a:sym typeface="Calibri"/>
              </a:rPr>
              <a:t>e</a:t>
            </a:r>
            <a:r>
              <a:rPr lang="en-US" b="0">
                <a:solidFill>
                  <a:srgbClr val="000000"/>
                </a:solidFill>
                <a:latin typeface="Calibri"/>
                <a:ea typeface="Calibri"/>
                <a:cs typeface="Calibri"/>
                <a:sym typeface="Calibri"/>
              </a:rPr>
              <a:t>) syllables (e.g., </a:t>
            </a:r>
            <a:r>
              <a:rPr lang="en-US" b="0" i="1">
                <a:solidFill>
                  <a:srgbClr val="000000"/>
                </a:solidFill>
                <a:latin typeface="Calibri"/>
                <a:ea typeface="Calibri"/>
                <a:cs typeface="Calibri"/>
                <a:sym typeface="Calibri"/>
              </a:rPr>
              <a:t>slide, scare, cute</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365760" lvl="0" indent="-365760" algn="l" rtl="0">
              <a:lnSpc>
                <a:spcPct val="107142"/>
              </a:lnSpc>
              <a:spcBef>
                <a:spcPts val="60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Open syllables (e.g., </a:t>
            </a:r>
            <a:r>
              <a:rPr lang="en-US" b="0" i="1" u="sng">
                <a:solidFill>
                  <a:srgbClr val="000000"/>
                </a:solidFill>
                <a:latin typeface="Calibri"/>
                <a:ea typeface="Calibri"/>
                <a:cs typeface="Calibri"/>
                <a:sym typeface="Calibri"/>
              </a:rPr>
              <a:t>ri</a:t>
            </a:r>
            <a:r>
              <a:rPr lang="en-US" b="0" i="1">
                <a:solidFill>
                  <a:srgbClr val="000000"/>
                </a:solidFill>
                <a:latin typeface="Calibri"/>
                <a:ea typeface="Calibri"/>
                <a:cs typeface="Calibri"/>
                <a:sym typeface="Calibri"/>
              </a:rPr>
              <a:t> – pen</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365760" lvl="0" indent="-365760" algn="l" rtl="0">
              <a:lnSpc>
                <a:spcPct val="107142"/>
              </a:lnSpc>
              <a:spcBef>
                <a:spcPts val="60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Vowel team syllables (e.g., </a:t>
            </a:r>
            <a:r>
              <a:rPr lang="en-US" b="0" i="1">
                <a:solidFill>
                  <a:srgbClr val="000000"/>
                </a:solidFill>
                <a:latin typeface="Calibri"/>
                <a:ea typeface="Calibri"/>
                <a:cs typeface="Calibri"/>
                <a:sym typeface="Calibri"/>
              </a:rPr>
              <a:t>teeth</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365760" lvl="0" indent="-365760" algn="l" rtl="0">
              <a:lnSpc>
                <a:spcPct val="107142"/>
              </a:lnSpc>
              <a:spcBef>
                <a:spcPts val="60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Vowel-r syllables (e.g., </a:t>
            </a:r>
            <a:r>
              <a:rPr lang="en-US" b="0" i="1">
                <a:solidFill>
                  <a:srgbClr val="000000"/>
                </a:solidFill>
                <a:latin typeface="Calibri"/>
                <a:ea typeface="Calibri"/>
                <a:cs typeface="Calibri"/>
                <a:sym typeface="Calibri"/>
              </a:rPr>
              <a:t>car</a:t>
            </a:r>
            <a:r>
              <a:rPr lang="en-US" b="0">
                <a:solidFill>
                  <a:srgbClr val="000000"/>
                </a:solidFill>
                <a:latin typeface="Calibri"/>
                <a:ea typeface="Calibri"/>
                <a:cs typeface="Calibri"/>
                <a:sym typeface="Calibri"/>
              </a:rPr>
              <a:t>, </a:t>
            </a:r>
            <a:r>
              <a:rPr lang="en-US" b="0" i="1">
                <a:solidFill>
                  <a:srgbClr val="000000"/>
                </a:solidFill>
                <a:latin typeface="Calibri"/>
                <a:ea typeface="Calibri"/>
                <a:cs typeface="Calibri"/>
                <a:sym typeface="Calibri"/>
              </a:rPr>
              <a:t>bird</a:t>
            </a:r>
            <a:r>
              <a:rPr lang="en-US" b="0">
                <a:solidFill>
                  <a:srgbClr val="000000"/>
                </a:solidFill>
                <a:latin typeface="Calibri"/>
                <a:ea typeface="Calibri"/>
                <a:cs typeface="Calibri"/>
                <a:sym typeface="Calibri"/>
              </a:rPr>
              <a:t>, </a:t>
            </a:r>
            <a:r>
              <a:rPr lang="en-US" b="0" i="1">
                <a:solidFill>
                  <a:srgbClr val="000000"/>
                </a:solidFill>
                <a:latin typeface="Calibri"/>
                <a:ea typeface="Calibri"/>
                <a:cs typeface="Calibri"/>
                <a:sym typeface="Calibri"/>
              </a:rPr>
              <a:t>her</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365760" lvl="0" indent="-365760" algn="l" rtl="0">
              <a:lnSpc>
                <a:spcPct val="107142"/>
              </a:lnSpc>
              <a:spcBef>
                <a:spcPts val="600"/>
              </a:spcBef>
              <a:spcAft>
                <a:spcPts val="0"/>
              </a:spcAft>
              <a:buClr>
                <a:srgbClr val="000000"/>
              </a:buClr>
              <a:buSzPts val="2800"/>
              <a:buFont typeface="Calibri"/>
              <a:buAutoNum type="arabicPeriod"/>
            </a:pPr>
            <a:r>
              <a:rPr lang="en-US" b="0">
                <a:solidFill>
                  <a:srgbClr val="000000"/>
                </a:solidFill>
                <a:latin typeface="Calibri"/>
                <a:ea typeface="Calibri"/>
                <a:cs typeface="Calibri"/>
                <a:sym typeface="Calibri"/>
              </a:rPr>
              <a:t>Consonant-le (Cle) syllables (e.g., </a:t>
            </a:r>
            <a:r>
              <a:rPr lang="en-US" b="0" i="1">
                <a:solidFill>
                  <a:srgbClr val="000000"/>
                </a:solidFill>
                <a:latin typeface="Calibri"/>
                <a:ea typeface="Calibri"/>
                <a:cs typeface="Calibri"/>
                <a:sym typeface="Calibri"/>
              </a:rPr>
              <a:t>ap – </a:t>
            </a:r>
            <a:r>
              <a:rPr lang="en-US" b="0" i="1" u="sng">
                <a:solidFill>
                  <a:srgbClr val="000000"/>
                </a:solidFill>
                <a:latin typeface="Calibri"/>
                <a:ea typeface="Calibri"/>
                <a:cs typeface="Calibri"/>
                <a:sym typeface="Calibri"/>
              </a:rPr>
              <a:t>ple</a:t>
            </a:r>
            <a:r>
              <a:rPr lang="en-US" b="0">
                <a:solidFill>
                  <a:srgbClr val="000000"/>
                </a:solidFill>
                <a:latin typeface="Calibri"/>
                <a:ea typeface="Calibri"/>
                <a:cs typeface="Calibri"/>
                <a:sym typeface="Calibri"/>
              </a:rPr>
              <a:t>)</a:t>
            </a:r>
            <a:endParaRPr sz="2100" b="0">
              <a:solidFill>
                <a:srgbClr val="000000"/>
              </a:solidFill>
              <a:latin typeface="Calibri"/>
              <a:ea typeface="Calibri"/>
              <a:cs typeface="Calibri"/>
              <a:sym typeface="Calibri"/>
            </a:endParaRPr>
          </a:p>
          <a:p>
            <a:pPr marL="0" lvl="0" indent="0" algn="l" rtl="0">
              <a:lnSpc>
                <a:spcPct val="90000"/>
              </a:lnSpc>
              <a:spcBef>
                <a:spcPts val="0"/>
              </a:spcBef>
              <a:spcAft>
                <a:spcPts val="0"/>
              </a:spcAft>
              <a:buClr>
                <a:srgbClr val="888FA3"/>
              </a:buClr>
              <a:buSzPts val="2400"/>
              <a:buNone/>
            </a:pPr>
            <a:endParaRPr/>
          </a:p>
          <a:p>
            <a:pPr marL="0" lvl="0" indent="0" algn="l" rtl="0">
              <a:lnSpc>
                <a:spcPct val="90000"/>
              </a:lnSpc>
              <a:spcBef>
                <a:spcPts val="0"/>
              </a:spcBef>
              <a:spcAft>
                <a:spcPts val="0"/>
              </a:spcAft>
              <a:buClr>
                <a:srgbClr val="888FA3"/>
              </a:buClr>
              <a:buSzPts val="2400"/>
              <a:buNone/>
            </a:pPr>
            <a:endParaRPr/>
          </a:p>
          <a:p>
            <a:pPr marL="0" lvl="0" indent="0" algn="l" rtl="0">
              <a:lnSpc>
                <a:spcPct val="90000"/>
              </a:lnSpc>
              <a:spcBef>
                <a:spcPts val="0"/>
              </a:spcBef>
              <a:spcAft>
                <a:spcPts val="0"/>
              </a:spcAft>
              <a:buClr>
                <a:srgbClr val="888FA3"/>
              </a:buClr>
              <a:buSzPts val="2400"/>
              <a:buNone/>
            </a:pPr>
            <a:endParaRPr/>
          </a:p>
        </p:txBody>
      </p:sp>
      <p:sp>
        <p:nvSpPr>
          <p:cNvPr id="263" name="Google Shape;263;g160d3b6293e_0_10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60d3b6293e_0_11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Syllables: 6 Syllable Division Rules</a:t>
            </a:r>
            <a:endParaRPr>
              <a:latin typeface="Georgia"/>
              <a:ea typeface="Georgia"/>
              <a:cs typeface="Georgia"/>
              <a:sym typeface="Georgia"/>
            </a:endParaRPr>
          </a:p>
        </p:txBody>
      </p:sp>
      <p:sp>
        <p:nvSpPr>
          <p:cNvPr id="269" name="Google Shape;269;g160d3b6293e_0_11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lnSpcReduction="10000"/>
          </a:bodyPr>
          <a:lstStyle/>
          <a:p>
            <a:pPr marL="457200" lvl="0" indent="-397818" algn="l" rtl="0">
              <a:lnSpc>
                <a:spcPct val="107142"/>
              </a:lnSpc>
              <a:spcBef>
                <a:spcPts val="0"/>
              </a:spcBef>
              <a:spcAft>
                <a:spcPts val="0"/>
              </a:spcAft>
              <a:buSzPts val="2665"/>
              <a:buFont typeface="Georgia"/>
              <a:buAutoNum type="arabicPeriod"/>
            </a:pPr>
            <a:r>
              <a:rPr lang="en-US">
                <a:latin typeface="Georgia"/>
                <a:ea typeface="Georgia"/>
                <a:cs typeface="Georgia"/>
                <a:sym typeface="Georgia"/>
              </a:rPr>
              <a:t>Rabbit: Divide between 2 consonants VC/CV</a:t>
            </a:r>
            <a:endParaRPr>
              <a:latin typeface="Georgia"/>
              <a:ea typeface="Georgia"/>
              <a:cs typeface="Georgia"/>
              <a:sym typeface="Georgia"/>
            </a:endParaRPr>
          </a:p>
          <a:p>
            <a:pPr marL="457200" lvl="0" indent="-397818" algn="l" rtl="0">
              <a:lnSpc>
                <a:spcPct val="107142"/>
              </a:lnSpc>
              <a:spcBef>
                <a:spcPts val="0"/>
              </a:spcBef>
              <a:spcAft>
                <a:spcPts val="0"/>
              </a:spcAft>
              <a:buSzPts val="2665"/>
              <a:buFont typeface="Georgia"/>
              <a:buAutoNum type="arabicPeriod"/>
            </a:pPr>
            <a:r>
              <a:rPr lang="en-US">
                <a:latin typeface="Georgia"/>
                <a:ea typeface="Georgia"/>
                <a:cs typeface="Georgia"/>
                <a:sym typeface="Georgia"/>
              </a:rPr>
              <a:t>Tiger: Divide between long vowel and consonant V/CV</a:t>
            </a:r>
            <a:endParaRPr>
              <a:latin typeface="Georgia"/>
              <a:ea typeface="Georgia"/>
              <a:cs typeface="Georgia"/>
              <a:sym typeface="Georgia"/>
            </a:endParaRPr>
          </a:p>
          <a:p>
            <a:pPr marL="457200" lvl="0" indent="-397818" algn="l" rtl="0">
              <a:lnSpc>
                <a:spcPct val="107142"/>
              </a:lnSpc>
              <a:spcBef>
                <a:spcPts val="0"/>
              </a:spcBef>
              <a:spcAft>
                <a:spcPts val="0"/>
              </a:spcAft>
              <a:buSzPts val="2665"/>
              <a:buFont typeface="Georgia"/>
              <a:buAutoNum type="arabicPeriod"/>
            </a:pPr>
            <a:r>
              <a:rPr lang="en-US">
                <a:latin typeface="Georgia"/>
                <a:ea typeface="Georgia"/>
                <a:cs typeface="Georgia"/>
                <a:sym typeface="Georgia"/>
              </a:rPr>
              <a:t>Camel: Divide between consonant and vowel VC/V</a:t>
            </a:r>
            <a:endParaRPr>
              <a:latin typeface="Georgia"/>
              <a:ea typeface="Georgia"/>
              <a:cs typeface="Georgia"/>
              <a:sym typeface="Georgia"/>
            </a:endParaRPr>
          </a:p>
          <a:p>
            <a:pPr marL="457200" lvl="0" indent="-397818" algn="l" rtl="0">
              <a:lnSpc>
                <a:spcPct val="107142"/>
              </a:lnSpc>
              <a:spcBef>
                <a:spcPts val="0"/>
              </a:spcBef>
              <a:spcAft>
                <a:spcPts val="0"/>
              </a:spcAft>
              <a:buSzPts val="2665"/>
              <a:buFont typeface="Georgia"/>
              <a:buAutoNum type="arabicPeriod"/>
            </a:pPr>
            <a:r>
              <a:rPr lang="en-US">
                <a:latin typeface="Georgia"/>
                <a:ea typeface="Georgia"/>
                <a:cs typeface="Georgia"/>
                <a:sym typeface="Georgia"/>
              </a:rPr>
              <a:t>Turtle: See -le, count back 3  /Cle</a:t>
            </a:r>
            <a:endParaRPr>
              <a:latin typeface="Georgia"/>
              <a:ea typeface="Georgia"/>
              <a:cs typeface="Georgia"/>
              <a:sym typeface="Georgia"/>
            </a:endParaRPr>
          </a:p>
          <a:p>
            <a:pPr marL="457200" lvl="0" indent="-397818" algn="l" rtl="0">
              <a:lnSpc>
                <a:spcPct val="107142"/>
              </a:lnSpc>
              <a:spcBef>
                <a:spcPts val="0"/>
              </a:spcBef>
              <a:spcAft>
                <a:spcPts val="0"/>
              </a:spcAft>
              <a:buSzPts val="2665"/>
              <a:buFont typeface="Georgia"/>
              <a:buAutoNum type="arabicPeriod"/>
            </a:pPr>
            <a:r>
              <a:rPr lang="en-US">
                <a:latin typeface="Georgia"/>
                <a:ea typeface="Georgia"/>
                <a:cs typeface="Georgia"/>
                <a:sym typeface="Georgia"/>
              </a:rPr>
              <a:t>Lion: Divide between 2 vowels  V/V</a:t>
            </a:r>
            <a:endParaRPr>
              <a:latin typeface="Georgia"/>
              <a:ea typeface="Georgia"/>
              <a:cs typeface="Georgia"/>
              <a:sym typeface="Georgia"/>
            </a:endParaRPr>
          </a:p>
          <a:p>
            <a:pPr marL="0" lvl="0" indent="0" algn="l" rtl="0">
              <a:lnSpc>
                <a:spcPct val="107142"/>
              </a:lnSpc>
              <a:spcBef>
                <a:spcPts val="0"/>
              </a:spcBef>
              <a:spcAft>
                <a:spcPts val="0"/>
              </a:spcAft>
              <a:buSzPts val="1946"/>
              <a:buNone/>
            </a:pPr>
            <a:endParaRPr>
              <a:latin typeface="Georgia"/>
              <a:ea typeface="Georgia"/>
              <a:cs typeface="Georgia"/>
              <a:sym typeface="Georgia"/>
            </a:endParaRPr>
          </a:p>
        </p:txBody>
      </p:sp>
      <p:sp>
        <p:nvSpPr>
          <p:cNvPr id="270" name="Google Shape;270;g160d3b6293e_0_11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71" name="Google Shape;271;g160d3b6293e_0_110"/>
          <p:cNvSpPr txBox="1">
            <a:spLocks noGrp="1"/>
          </p:cNvSpPr>
          <p:nvPr>
            <p:ph type="body" idx="2"/>
          </p:nvPr>
        </p:nvSpPr>
        <p:spPr>
          <a:xfrm>
            <a:off x="6172200" y="1825625"/>
            <a:ext cx="56259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7142"/>
              </a:lnSpc>
              <a:spcBef>
                <a:spcPts val="0"/>
              </a:spcBef>
              <a:spcAft>
                <a:spcPts val="0"/>
              </a:spcAft>
              <a:buSzPct val="28705"/>
              <a:buNone/>
            </a:pPr>
            <a:r>
              <a:rPr lang="en-US">
                <a:latin typeface="Georgia"/>
                <a:ea typeface="Georgia"/>
                <a:cs typeface="Georgia"/>
                <a:sym typeface="Georgia"/>
              </a:rPr>
              <a:t>*</a:t>
            </a:r>
            <a:r>
              <a:rPr lang="en-US" sz="7350">
                <a:latin typeface="Georgia"/>
                <a:ea typeface="Georgia"/>
                <a:cs typeface="Georgia"/>
                <a:sym typeface="Georgia"/>
              </a:rPr>
              <a:t>Remember: </a:t>
            </a: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r>
              <a:rPr lang="en-US" sz="7350">
                <a:latin typeface="Georgia"/>
                <a:ea typeface="Georgia"/>
                <a:cs typeface="Georgia"/>
                <a:sym typeface="Georgia"/>
              </a:rPr>
              <a:t>Divide after prefixes pre/view</a:t>
            </a: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r>
              <a:rPr lang="en-US" sz="7350">
                <a:latin typeface="Georgia"/>
                <a:ea typeface="Georgia"/>
                <a:cs typeface="Georgia"/>
                <a:sym typeface="Georgia"/>
              </a:rPr>
              <a:t>Divide before suffixes work/ing</a:t>
            </a: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r>
              <a:rPr lang="en-US" sz="7350">
                <a:latin typeface="Georgia"/>
                <a:ea typeface="Georgia"/>
                <a:cs typeface="Georgia"/>
                <a:sym typeface="Georgia"/>
              </a:rPr>
              <a:t>Divide between compound words     Cat/fish</a:t>
            </a: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r>
              <a:rPr lang="en-US" sz="7350">
                <a:latin typeface="Georgia"/>
                <a:ea typeface="Georgia"/>
                <a:cs typeface="Georgia"/>
                <a:sym typeface="Georgia"/>
              </a:rPr>
              <a:t>Divide before final stable syllables</a:t>
            </a:r>
            <a:endParaRPr sz="7350">
              <a:latin typeface="Georgia"/>
              <a:ea typeface="Georgia"/>
              <a:cs typeface="Georgia"/>
              <a:sym typeface="Georgia"/>
            </a:endParaRPr>
          </a:p>
          <a:p>
            <a:pPr marL="0" lvl="0" indent="0" algn="l" rtl="0">
              <a:lnSpc>
                <a:spcPct val="107142"/>
              </a:lnSpc>
              <a:spcBef>
                <a:spcPts val="0"/>
              </a:spcBef>
              <a:spcAft>
                <a:spcPts val="0"/>
              </a:spcAft>
              <a:buSzPct val="75353"/>
              <a:buNone/>
            </a:pPr>
            <a:r>
              <a:rPr lang="en-US" sz="7350">
                <a:latin typeface="Georgia"/>
                <a:ea typeface="Georgia"/>
                <a:cs typeface="Georgia"/>
                <a:sym typeface="Georgia"/>
              </a:rPr>
              <a:t>lo/tion, vi/sion</a:t>
            </a:r>
            <a:endParaRPr sz="7350">
              <a:latin typeface="Georgia"/>
              <a:ea typeface="Georgia"/>
              <a:cs typeface="Georgia"/>
              <a:sym typeface="Georgia"/>
            </a:endParaRPr>
          </a:p>
          <a:p>
            <a:pPr marL="0" lvl="0" indent="0" algn="l" rtl="0">
              <a:lnSpc>
                <a:spcPct val="107142"/>
              </a:lnSpc>
              <a:spcBef>
                <a:spcPts val="0"/>
              </a:spcBef>
              <a:spcAft>
                <a:spcPts val="0"/>
              </a:spcAft>
              <a:buSzPct val="125959"/>
              <a:buNone/>
            </a:pPr>
            <a:endParaRPr sz="4397">
              <a:latin typeface="Georgia"/>
              <a:ea typeface="Georgia"/>
              <a:cs typeface="Georgia"/>
              <a:sym typeface="Georgia"/>
            </a:endParaRPr>
          </a:p>
          <a:p>
            <a:pPr marL="0" lvl="0" indent="0" algn="l" rtl="0">
              <a:lnSpc>
                <a:spcPct val="90000"/>
              </a:lnSpc>
              <a:spcBef>
                <a:spcPts val="1000"/>
              </a:spcBef>
              <a:spcAft>
                <a:spcPts val="0"/>
              </a:spcAft>
              <a:buSzPct val="197802"/>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60d3b6293e_0_11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t>Syllables: Strategy #1 to break down BIG words using prefixes and suffixes</a:t>
            </a:r>
            <a:endParaRPr/>
          </a:p>
        </p:txBody>
      </p:sp>
      <p:sp>
        <p:nvSpPr>
          <p:cNvPr id="277" name="Google Shape;277;g160d3b6293e_0_11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78" name="Google Shape;278;g160d3b6293e_0_118"/>
          <p:cNvSpPr txBox="1"/>
          <p:nvPr/>
        </p:nvSpPr>
        <p:spPr>
          <a:xfrm>
            <a:off x="206700" y="1859250"/>
            <a:ext cx="11778600" cy="4380900"/>
          </a:xfrm>
          <a:prstGeom prst="rect">
            <a:avLst/>
          </a:prstGeom>
          <a:noFill/>
          <a:ln>
            <a:noFill/>
          </a:ln>
        </p:spPr>
        <p:txBody>
          <a:bodyPr spcFirstLastPara="1" wrap="square" lIns="91425" tIns="91425" rIns="91425" bIns="91425" anchor="t" anchorCtr="0">
            <a:spAutoFit/>
          </a:bodyPr>
          <a:lstStyle/>
          <a:p>
            <a:pPr marL="365760" marR="0" lvl="0" indent="-365760" algn="l" rtl="0">
              <a:lnSpc>
                <a:spcPct val="107692"/>
              </a:lnSpc>
              <a:spcBef>
                <a:spcPts val="0"/>
              </a:spcBef>
              <a:spcAft>
                <a:spcPts val="0"/>
              </a:spcAft>
              <a:buClr>
                <a:srgbClr val="000000"/>
              </a:buClr>
              <a:buSzPts val="2600"/>
              <a:buFont typeface="Calibri"/>
              <a:buAutoNum type="arabicPeriod"/>
            </a:pPr>
            <a:r>
              <a:rPr lang="en-US" sz="2900" b="0" i="0" u="none" strike="noStrike" cap="none">
                <a:solidFill>
                  <a:srgbClr val="000000"/>
                </a:solidFill>
                <a:latin typeface="Times New Roman"/>
                <a:ea typeface="Times New Roman"/>
                <a:cs typeface="Times New Roman"/>
                <a:sym typeface="Times New Roman"/>
              </a:rPr>
              <a:t>Box any familiar suffixes (e.g., </a:t>
            </a:r>
            <a:r>
              <a:rPr lang="en-US" sz="2900" b="0" i="1" u="none" strike="noStrike" cap="none">
                <a:solidFill>
                  <a:srgbClr val="000000"/>
                </a:solidFill>
                <a:latin typeface="Times New Roman"/>
                <a:ea typeface="Times New Roman"/>
                <a:cs typeface="Times New Roman"/>
                <a:sym typeface="Times New Roman"/>
              </a:rPr>
              <a:t>-ing</a:t>
            </a:r>
            <a:r>
              <a:rPr lang="en-US" sz="2900" b="0" i="0" u="none" strike="noStrike" cap="none">
                <a:solidFill>
                  <a:srgbClr val="000000"/>
                </a:solidFill>
                <a:latin typeface="Times New Roman"/>
                <a:ea typeface="Times New Roman"/>
                <a:cs typeface="Times New Roman"/>
                <a:sym typeface="Times New Roman"/>
              </a:rPr>
              <a:t>, </a:t>
            </a:r>
            <a:r>
              <a:rPr lang="en-US" sz="2900" b="0" i="1" u="none" strike="noStrike" cap="none">
                <a:solidFill>
                  <a:srgbClr val="000000"/>
                </a:solidFill>
                <a:latin typeface="Times New Roman"/>
                <a:ea typeface="Times New Roman"/>
                <a:cs typeface="Times New Roman"/>
                <a:sym typeface="Times New Roman"/>
              </a:rPr>
              <a:t>-ous</a:t>
            </a:r>
            <a:r>
              <a:rPr lang="en-US" sz="2900" b="0" i="0" u="none" strike="noStrike" cap="none">
                <a:solidFill>
                  <a:srgbClr val="000000"/>
                </a:solidFill>
                <a:latin typeface="Times New Roman"/>
                <a:ea typeface="Times New Roman"/>
                <a:cs typeface="Times New Roman"/>
                <a:sym typeface="Times New Roman"/>
              </a:rPr>
              <a:t>, -</a:t>
            </a:r>
            <a:r>
              <a:rPr lang="en-US" sz="2900" b="0" i="1" u="none" strike="noStrike" cap="none">
                <a:solidFill>
                  <a:srgbClr val="000000"/>
                </a:solidFill>
                <a:latin typeface="Times New Roman"/>
                <a:ea typeface="Times New Roman"/>
                <a:cs typeface="Times New Roman"/>
                <a:sym typeface="Times New Roman"/>
              </a:rPr>
              <a:t>ful</a:t>
            </a:r>
            <a:r>
              <a:rPr lang="en-US" sz="2900" b="0" i="0" u="none" strike="noStrike" cap="none">
                <a:solidFill>
                  <a:srgbClr val="000000"/>
                </a:solidFill>
                <a:latin typeface="Times New Roman"/>
                <a:ea typeface="Times New Roman"/>
                <a:cs typeface="Times New Roman"/>
                <a:sym typeface="Times New Roman"/>
              </a:rPr>
              <a:t>).</a:t>
            </a:r>
            <a:endParaRPr sz="2400" b="0" i="0" u="none" strike="noStrike" cap="none">
              <a:solidFill>
                <a:srgbClr val="000000"/>
              </a:solidFill>
              <a:latin typeface="Times New Roman"/>
              <a:ea typeface="Times New Roman"/>
              <a:cs typeface="Times New Roman"/>
              <a:sym typeface="Times New Roman"/>
            </a:endParaRPr>
          </a:p>
          <a:p>
            <a:pPr marL="365760" marR="0" lvl="0" indent="-365760" algn="l" rtl="0">
              <a:lnSpc>
                <a:spcPct val="107692"/>
              </a:lnSpc>
              <a:spcBef>
                <a:spcPts val="60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Circle any familiar prefixes (e.g., </a:t>
            </a:r>
            <a:r>
              <a:rPr lang="en-US" sz="2900" b="0" i="1" u="none" strike="noStrike" cap="none">
                <a:solidFill>
                  <a:srgbClr val="000000"/>
                </a:solidFill>
                <a:latin typeface="Times New Roman"/>
                <a:ea typeface="Times New Roman"/>
                <a:cs typeface="Times New Roman"/>
                <a:sym typeface="Times New Roman"/>
              </a:rPr>
              <a:t>re-</a:t>
            </a:r>
            <a:r>
              <a:rPr lang="en-US" sz="2900" b="0" i="0" u="none" strike="noStrike" cap="none">
                <a:solidFill>
                  <a:srgbClr val="000000"/>
                </a:solidFill>
                <a:latin typeface="Times New Roman"/>
                <a:ea typeface="Times New Roman"/>
                <a:cs typeface="Times New Roman"/>
                <a:sym typeface="Times New Roman"/>
              </a:rPr>
              <a:t>, </a:t>
            </a:r>
            <a:r>
              <a:rPr lang="en-US" sz="2900" b="0" i="1" u="none" strike="noStrike" cap="none">
                <a:solidFill>
                  <a:srgbClr val="000000"/>
                </a:solidFill>
                <a:latin typeface="Times New Roman"/>
                <a:ea typeface="Times New Roman"/>
                <a:cs typeface="Times New Roman"/>
                <a:sym typeface="Times New Roman"/>
              </a:rPr>
              <a:t>un</a:t>
            </a:r>
            <a:r>
              <a:rPr lang="en-US" sz="2900" b="0" i="0" u="none" strike="noStrike" cap="none">
                <a:solidFill>
                  <a:srgbClr val="000000"/>
                </a:solidFill>
                <a:latin typeface="Times New Roman"/>
                <a:ea typeface="Times New Roman"/>
                <a:cs typeface="Times New Roman"/>
                <a:sym typeface="Times New Roman"/>
              </a:rPr>
              <a:t>-, </a:t>
            </a:r>
            <a:r>
              <a:rPr lang="en-US" sz="2900" b="0" i="1" u="none" strike="noStrike" cap="none">
                <a:solidFill>
                  <a:srgbClr val="000000"/>
                </a:solidFill>
                <a:latin typeface="Times New Roman"/>
                <a:ea typeface="Times New Roman"/>
                <a:cs typeface="Times New Roman"/>
                <a:sym typeface="Times New Roman"/>
              </a:rPr>
              <a:t>sub</a:t>
            </a:r>
            <a:r>
              <a:rPr lang="en-US" sz="2900" b="0" i="0" u="none" strike="noStrike" cap="none">
                <a:solidFill>
                  <a:srgbClr val="000000"/>
                </a:solidFill>
                <a:latin typeface="Times New Roman"/>
                <a:ea typeface="Times New Roman"/>
                <a:cs typeface="Times New Roman"/>
                <a:sym typeface="Times New Roman"/>
              </a:rPr>
              <a:t>-).</a:t>
            </a:r>
            <a:endParaRPr sz="2400" b="0" i="0" u="none" strike="noStrike" cap="none">
              <a:solidFill>
                <a:srgbClr val="000000"/>
              </a:solidFill>
              <a:latin typeface="Times New Roman"/>
              <a:ea typeface="Times New Roman"/>
              <a:cs typeface="Times New Roman"/>
              <a:sym typeface="Times New Roman"/>
            </a:endParaRPr>
          </a:p>
          <a:p>
            <a:pPr marL="365760" marR="0" lvl="0" indent="-365760" algn="l" rtl="0">
              <a:lnSpc>
                <a:spcPct val="107692"/>
              </a:lnSpc>
              <a:spcBef>
                <a:spcPts val="60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Locate and put a line under each vowel grapheme in the word.</a:t>
            </a:r>
            <a:endParaRPr sz="2400" b="0" i="0" u="none" strike="noStrike" cap="none">
              <a:solidFill>
                <a:srgbClr val="000000"/>
              </a:solidFill>
              <a:latin typeface="Times New Roman"/>
              <a:ea typeface="Times New Roman"/>
              <a:cs typeface="Times New Roman"/>
              <a:sym typeface="Times New Roman"/>
            </a:endParaRPr>
          </a:p>
          <a:p>
            <a:pPr marL="365760" marR="0" lvl="0" indent="-365760" algn="l" rtl="0">
              <a:lnSpc>
                <a:spcPct val="107692"/>
              </a:lnSpc>
              <a:spcBef>
                <a:spcPts val="60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Use knowledge of syllables to decode the vowel sounds. </a:t>
            </a:r>
            <a:br>
              <a:rPr lang="en-US" sz="2900" b="0" i="0" u="none" strike="noStrike" cap="none">
                <a:solidFill>
                  <a:srgbClr val="000000"/>
                </a:solidFill>
                <a:latin typeface="Times New Roman"/>
                <a:ea typeface="Times New Roman"/>
                <a:cs typeface="Times New Roman"/>
                <a:sym typeface="Times New Roman"/>
              </a:rPr>
            </a:br>
            <a:r>
              <a:rPr lang="en-US" sz="2900" b="0" i="0" u="none" strike="noStrike" cap="none">
                <a:solidFill>
                  <a:srgbClr val="000000"/>
                </a:solidFill>
                <a:latin typeface="Times New Roman"/>
                <a:ea typeface="Times New Roman"/>
                <a:cs typeface="Times New Roman"/>
                <a:sym typeface="Times New Roman"/>
              </a:rPr>
              <a:t>Scoop a pencil under each syllable, blending left to right. </a:t>
            </a:r>
            <a:endParaRPr sz="2400" b="0" i="0" u="none" strike="noStrike" cap="none">
              <a:solidFill>
                <a:srgbClr val="000000"/>
              </a:solidFill>
              <a:latin typeface="Times New Roman"/>
              <a:ea typeface="Times New Roman"/>
              <a:cs typeface="Times New Roman"/>
              <a:sym typeface="Times New Roman"/>
            </a:endParaRPr>
          </a:p>
          <a:p>
            <a:pPr marL="365760" marR="0" lvl="0" indent="-365760" algn="l" rtl="0">
              <a:lnSpc>
                <a:spcPct val="107692"/>
              </a:lnSpc>
              <a:spcBef>
                <a:spcPts val="60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Say the whole word and see if it makes sense. Flex the vowel sound, and try it different ways if it doesn’t sound right.</a:t>
            </a:r>
            <a:endParaRPr sz="2400" b="0" i="0" u="none" strike="noStrike" cap="none">
              <a:solidFill>
                <a:srgbClr val="000000"/>
              </a:solidFill>
              <a:latin typeface="Times New Roman"/>
              <a:ea typeface="Times New Roman"/>
              <a:cs typeface="Times New Roman"/>
              <a:sym typeface="Times New Roman"/>
            </a:endParaRPr>
          </a:p>
          <a:p>
            <a:pPr marL="365760" marR="0" lvl="0" indent="-365760" algn="l" rtl="0">
              <a:lnSpc>
                <a:spcPct val="107692"/>
              </a:lnSpc>
              <a:spcBef>
                <a:spcPts val="60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If necessary, check the context for clarification</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60d3b6293e_0_12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t>Syllables: Strategy #2 to break down BIG words using vowels and syllables</a:t>
            </a:r>
            <a:endParaRPr/>
          </a:p>
        </p:txBody>
      </p:sp>
      <p:sp>
        <p:nvSpPr>
          <p:cNvPr id="284" name="Google Shape;284;g160d3b6293e_0_12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85" name="Google Shape;285;g160d3b6293e_0_125"/>
          <p:cNvSpPr txBox="1"/>
          <p:nvPr/>
        </p:nvSpPr>
        <p:spPr>
          <a:xfrm>
            <a:off x="206700" y="1691125"/>
            <a:ext cx="11778600" cy="3996000"/>
          </a:xfrm>
          <a:prstGeom prst="rect">
            <a:avLst/>
          </a:prstGeom>
          <a:noFill/>
          <a:ln>
            <a:noFill/>
          </a:ln>
        </p:spPr>
        <p:txBody>
          <a:bodyPr spcFirstLastPara="1" wrap="square" lIns="91425" tIns="91425" rIns="91425" bIns="91425" anchor="t" anchorCtr="0">
            <a:spAutoFit/>
          </a:bodyPr>
          <a:lstStyle/>
          <a:p>
            <a:pPr marL="457200" marR="0" lvl="0" indent="-412750" algn="l" rtl="0">
              <a:lnSpc>
                <a:spcPct val="107692"/>
              </a:lnSpc>
              <a:spcBef>
                <a:spcPts val="0"/>
              </a:spcBef>
              <a:spcAft>
                <a:spcPts val="0"/>
              </a:spcAft>
              <a:buClr>
                <a:srgbClr val="000000"/>
              </a:buClr>
              <a:buSzPts val="2900"/>
              <a:buFont typeface="Times New Roman"/>
              <a:buAutoNum type="arabicPeriod"/>
            </a:pPr>
            <a:r>
              <a:rPr lang="en-US" sz="2900" b="0" i="0" u="none" strike="noStrike" cap="none">
                <a:solidFill>
                  <a:srgbClr val="000000"/>
                </a:solidFill>
                <a:latin typeface="Times New Roman"/>
                <a:ea typeface="Times New Roman"/>
                <a:cs typeface="Times New Roman"/>
                <a:sym typeface="Times New Roman"/>
              </a:rPr>
              <a:t>Underline single vowels and vowel or vowel-consonant combinations.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7692"/>
              </a:lnSpc>
              <a:spcBef>
                <a:spcPts val="0"/>
              </a:spcBef>
              <a:spcAft>
                <a:spcPts val="0"/>
              </a:spcAft>
              <a:buClr>
                <a:srgbClr val="000000"/>
              </a:buClr>
              <a:buSzPts val="2900"/>
              <a:buFont typeface="Arial"/>
              <a:buNone/>
            </a:pPr>
            <a:r>
              <a:rPr lang="en-US" sz="2900" b="0" i="0" u="none" strike="noStrike" cap="none">
                <a:solidFill>
                  <a:srgbClr val="000000"/>
                </a:solidFill>
                <a:latin typeface="Times New Roman"/>
                <a:ea typeface="Times New Roman"/>
                <a:cs typeface="Times New Roman"/>
                <a:sym typeface="Times New Roman"/>
              </a:rPr>
              <a:t>2.  Count the number of vowel sounds to determine how many syllables are in the word.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7692"/>
              </a:lnSpc>
              <a:spcBef>
                <a:spcPts val="0"/>
              </a:spcBef>
              <a:spcAft>
                <a:spcPts val="0"/>
              </a:spcAft>
              <a:buClr>
                <a:srgbClr val="000000"/>
              </a:buClr>
              <a:buSzPts val="2900"/>
              <a:buFont typeface="Arial"/>
              <a:buNone/>
            </a:pPr>
            <a:r>
              <a:rPr lang="en-US" sz="2900" b="0" i="0" u="none" strike="noStrike" cap="none">
                <a:solidFill>
                  <a:srgbClr val="000000"/>
                </a:solidFill>
                <a:latin typeface="Times New Roman"/>
                <a:ea typeface="Times New Roman"/>
                <a:cs typeface="Times New Roman"/>
                <a:sym typeface="Times New Roman"/>
              </a:rPr>
              <a:t>3.  Break the word into parts, with every syllable having a vowel sound in it.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7692"/>
              </a:lnSpc>
              <a:spcBef>
                <a:spcPts val="0"/>
              </a:spcBef>
              <a:spcAft>
                <a:spcPts val="0"/>
              </a:spcAft>
              <a:buClr>
                <a:srgbClr val="000000"/>
              </a:buClr>
              <a:buSzPts val="2900"/>
              <a:buFont typeface="Arial"/>
              <a:buNone/>
            </a:pPr>
            <a:r>
              <a:rPr lang="en-US" sz="2900" b="0" i="0" u="none" strike="noStrike" cap="none">
                <a:solidFill>
                  <a:srgbClr val="000000"/>
                </a:solidFill>
                <a:latin typeface="Times New Roman"/>
                <a:ea typeface="Times New Roman"/>
                <a:cs typeface="Times New Roman"/>
                <a:sym typeface="Times New Roman"/>
              </a:rPr>
              <a:t>4.  Blend each part together to form a word you recognize.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7692"/>
              </a:lnSpc>
              <a:spcBef>
                <a:spcPts val="0"/>
              </a:spcBef>
              <a:spcAft>
                <a:spcPts val="0"/>
              </a:spcAft>
              <a:buClr>
                <a:srgbClr val="000000"/>
              </a:buClr>
              <a:buSzPts val="2900"/>
              <a:buFont typeface="Arial"/>
              <a:buNone/>
            </a:pPr>
            <a:endParaRPr sz="2900" b="0" i="0" u="none" strike="noStrike" cap="none">
              <a:solidFill>
                <a:srgbClr val="000000"/>
              </a:solidFill>
              <a:latin typeface="Times New Roman"/>
              <a:ea typeface="Times New Roman"/>
              <a:cs typeface="Times New Roman"/>
              <a:sym typeface="Times New Roman"/>
            </a:endParaRPr>
          </a:p>
          <a:p>
            <a:pPr marL="0" marR="0" lvl="0" indent="0" algn="ctr" rtl="0">
              <a:lnSpc>
                <a:spcPct val="107692"/>
              </a:lnSpc>
              <a:spcBef>
                <a:spcPts val="0"/>
              </a:spcBef>
              <a:spcAft>
                <a:spcPts val="0"/>
              </a:spcAft>
              <a:buClr>
                <a:srgbClr val="000000"/>
              </a:buClr>
              <a:buSzPts val="2900"/>
              <a:buFont typeface="Arial"/>
              <a:buNone/>
            </a:pPr>
            <a:r>
              <a:rPr lang="en-US" sz="2900" b="0" i="0" u="none" strike="noStrike" cap="none">
                <a:solidFill>
                  <a:srgbClr val="000000"/>
                </a:solidFill>
                <a:latin typeface="Times New Roman"/>
                <a:ea typeface="Times New Roman"/>
                <a:cs typeface="Times New Roman"/>
                <a:sym typeface="Times New Roman"/>
              </a:rPr>
              <a:t>unreasonable</a:t>
            </a:r>
            <a:endParaRPr sz="2900" b="0" i="0" u="none" strike="noStrike" cap="none">
              <a:solidFill>
                <a:srgbClr val="000000"/>
              </a:solidFill>
              <a:latin typeface="Times New Roman"/>
              <a:ea typeface="Times New Roman"/>
              <a:cs typeface="Times New Roman"/>
              <a:sym typeface="Times New Roman"/>
            </a:endParaRPr>
          </a:p>
          <a:p>
            <a:pPr marL="0" marR="0" lvl="0" indent="0" algn="ctr" rtl="0">
              <a:lnSpc>
                <a:spcPct val="107692"/>
              </a:lnSpc>
              <a:spcBef>
                <a:spcPts val="0"/>
              </a:spcBef>
              <a:spcAft>
                <a:spcPts val="0"/>
              </a:spcAft>
              <a:buClr>
                <a:srgbClr val="000000"/>
              </a:buClr>
              <a:buSzPts val="2900"/>
              <a:buFont typeface="Arial"/>
              <a:buNone/>
            </a:pPr>
            <a:r>
              <a:rPr lang="en-US" sz="2900" b="0" i="0" u="none" strike="noStrike" cap="none">
                <a:solidFill>
                  <a:srgbClr val="000000"/>
                </a:solidFill>
                <a:latin typeface="Times New Roman"/>
                <a:ea typeface="Times New Roman"/>
                <a:cs typeface="Times New Roman"/>
                <a:sym typeface="Times New Roman"/>
              </a:rPr>
              <a:t>un/rea/son/a/ble </a:t>
            </a:r>
            <a:endParaRPr sz="29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60d3b6293e_0_13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t>Syllables: Activities for students</a:t>
            </a:r>
            <a:endParaRPr/>
          </a:p>
        </p:txBody>
      </p:sp>
      <p:sp>
        <p:nvSpPr>
          <p:cNvPr id="291" name="Google Shape;291;g160d3b6293e_0_13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92" name="Google Shape;292;g160d3b6293e_0_132"/>
          <p:cNvSpPr txBox="1"/>
          <p:nvPr/>
        </p:nvSpPr>
        <p:spPr>
          <a:xfrm>
            <a:off x="206700" y="1825625"/>
            <a:ext cx="11778600" cy="4710000"/>
          </a:xfrm>
          <a:prstGeom prst="rect">
            <a:avLst/>
          </a:prstGeom>
          <a:noFill/>
          <a:ln>
            <a:noFill/>
          </a:ln>
        </p:spPr>
        <p:txBody>
          <a:bodyPr spcFirstLastPara="1" wrap="square" lIns="91425" tIns="91425" rIns="91425" bIns="91425" anchor="t" anchorCtr="0">
            <a:spAutoFit/>
          </a:bodyPr>
          <a:lstStyle/>
          <a:p>
            <a:pPr marL="365760" marR="0" lvl="0" indent="-365760" algn="l" rtl="0">
              <a:lnSpc>
                <a:spcPct val="107142"/>
              </a:lnSpc>
              <a:spcBef>
                <a:spcPts val="0"/>
              </a:spcBef>
              <a:spcAft>
                <a:spcPts val="0"/>
              </a:spcAft>
              <a:buClr>
                <a:srgbClr val="000000"/>
              </a:buClr>
              <a:buSzPts val="2800"/>
              <a:buFont typeface="Georgia"/>
              <a:buAutoNum type="arabicPeriod"/>
            </a:pPr>
            <a:r>
              <a:rPr lang="en-US" sz="2800" b="0" i="0" u="none" strike="noStrike" cap="none">
                <a:solidFill>
                  <a:srgbClr val="000000"/>
                </a:solidFill>
                <a:latin typeface="Georgia"/>
                <a:ea typeface="Georgia"/>
                <a:cs typeface="Georgia"/>
                <a:sym typeface="Georgia"/>
              </a:rPr>
              <a:t>Give each student a card that contains a word part. (Add a picture card for words that might be more difficult—or to enhance the activity for EL students.)</a:t>
            </a:r>
            <a:endParaRPr sz="2800" b="0" i="0" u="none" strike="noStrike" cap="none">
              <a:solidFill>
                <a:srgbClr val="000000"/>
              </a:solidFill>
              <a:latin typeface="Georgia"/>
              <a:ea typeface="Georgia"/>
              <a:cs typeface="Georgia"/>
              <a:sym typeface="Georgia"/>
            </a:endParaRPr>
          </a:p>
          <a:p>
            <a:pPr marL="365760" marR="0" lvl="0" indent="-365760" algn="l" rtl="0">
              <a:lnSpc>
                <a:spcPct val="107142"/>
              </a:lnSpc>
              <a:spcBef>
                <a:spcPts val="600"/>
              </a:spcBef>
              <a:spcAft>
                <a:spcPts val="0"/>
              </a:spcAft>
              <a:buClr>
                <a:srgbClr val="000000"/>
              </a:buClr>
              <a:buSzPts val="2800"/>
              <a:buFont typeface="Georgia"/>
              <a:buAutoNum type="arabicPeriod"/>
            </a:pPr>
            <a:r>
              <a:rPr lang="en-US" sz="2800" b="0" i="0" u="none" strike="noStrike" cap="none">
                <a:solidFill>
                  <a:srgbClr val="000000"/>
                </a:solidFill>
                <a:latin typeface="Georgia"/>
                <a:ea typeface="Georgia"/>
                <a:cs typeface="Georgia"/>
                <a:sym typeface="Georgia"/>
              </a:rPr>
              <a:t>Have students walk around until they find another student to complete their word. </a:t>
            </a:r>
            <a:endParaRPr sz="2800" b="0" i="0" u="none" strike="noStrike" cap="none">
              <a:solidFill>
                <a:srgbClr val="000000"/>
              </a:solidFill>
              <a:latin typeface="Georgia"/>
              <a:ea typeface="Georgia"/>
              <a:cs typeface="Georgia"/>
              <a:sym typeface="Georgia"/>
            </a:endParaRPr>
          </a:p>
          <a:p>
            <a:pPr marL="365760" marR="0" lvl="0" indent="-365760" algn="l" rtl="0">
              <a:lnSpc>
                <a:spcPct val="107142"/>
              </a:lnSpc>
              <a:spcBef>
                <a:spcPts val="600"/>
              </a:spcBef>
              <a:spcAft>
                <a:spcPts val="0"/>
              </a:spcAft>
              <a:buClr>
                <a:srgbClr val="000000"/>
              </a:buClr>
              <a:buSzPts val="2800"/>
              <a:buFont typeface="Georgia"/>
              <a:buAutoNum type="arabicPeriod"/>
            </a:pPr>
            <a:r>
              <a:rPr lang="en-US" sz="2800" b="0" i="0" u="none" strike="noStrike" cap="none">
                <a:solidFill>
                  <a:srgbClr val="000000"/>
                </a:solidFill>
                <a:latin typeface="Georgia"/>
                <a:ea typeface="Georgia"/>
                <a:cs typeface="Georgia"/>
                <a:sym typeface="Georgia"/>
              </a:rPr>
              <a:t>Ask questions about the words.</a:t>
            </a:r>
            <a:endParaRPr sz="2800" b="0" i="0" u="none" strike="noStrike" cap="none">
              <a:solidFill>
                <a:srgbClr val="000000"/>
              </a:solidFill>
              <a:latin typeface="Georgia"/>
              <a:ea typeface="Georgia"/>
              <a:cs typeface="Georgia"/>
              <a:sym typeface="Georgia"/>
            </a:endParaRPr>
          </a:p>
          <a:p>
            <a:pPr marL="365760" marR="0" lvl="0" indent="-365760" algn="l" rtl="0">
              <a:lnSpc>
                <a:spcPct val="107142"/>
              </a:lnSpc>
              <a:spcBef>
                <a:spcPts val="600"/>
              </a:spcBef>
              <a:spcAft>
                <a:spcPts val="0"/>
              </a:spcAft>
              <a:buClr>
                <a:srgbClr val="000000"/>
              </a:buClr>
              <a:buSzPts val="2800"/>
              <a:buFont typeface="Georgia"/>
              <a:buAutoNum type="arabicPeriod"/>
            </a:pPr>
            <a:r>
              <a:rPr lang="en-US" sz="2800" b="0" i="0" u="none" strike="noStrike" cap="none">
                <a:solidFill>
                  <a:srgbClr val="000000"/>
                </a:solidFill>
                <a:latin typeface="Georgia"/>
                <a:ea typeface="Georgia"/>
                <a:cs typeface="Georgia"/>
                <a:sym typeface="Georgia"/>
              </a:rPr>
              <a:t>Re-sort, if appropriate.</a:t>
            </a:r>
            <a:endParaRPr sz="2800" b="0" i="0" u="none" strike="noStrike" cap="none">
              <a:solidFill>
                <a:srgbClr val="000000"/>
              </a:solidFill>
              <a:latin typeface="Georgia"/>
              <a:ea typeface="Georgia"/>
              <a:cs typeface="Georgia"/>
              <a:sym typeface="Georgia"/>
            </a:endParaRPr>
          </a:p>
          <a:p>
            <a:pPr marL="0" marR="0" lvl="0" indent="0" algn="l" rtl="0">
              <a:lnSpc>
                <a:spcPct val="107142"/>
              </a:lnSpc>
              <a:spcBef>
                <a:spcPts val="6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7692"/>
              </a:lnSpc>
              <a:spcBef>
                <a:spcPts val="600"/>
              </a:spcBef>
              <a:spcAft>
                <a:spcPts val="0"/>
              </a:spcAft>
              <a:buClr>
                <a:srgbClr val="000000"/>
              </a:buClr>
              <a:buSzPts val="2900"/>
              <a:buFont typeface="Arial"/>
              <a:buNone/>
            </a:pPr>
            <a:endParaRPr sz="2900" b="0" i="0" u="none" strike="noStrike" cap="none">
              <a:solidFill>
                <a:srgbClr val="000000"/>
              </a:solidFill>
              <a:latin typeface="Times New Roman"/>
              <a:ea typeface="Times New Roman"/>
              <a:cs typeface="Times New Roman"/>
              <a:sym typeface="Times New Roman"/>
            </a:endParaRPr>
          </a:p>
        </p:txBody>
      </p:sp>
      <p:pic>
        <p:nvPicPr>
          <p:cNvPr id="293" name="Google Shape;293;g160d3b6293e_0_132" descr="Photo of the leveled book called &quot;Robots.&quot;"/>
          <p:cNvPicPr preferRelativeResize="0"/>
          <p:nvPr/>
        </p:nvPicPr>
        <p:blipFill rotWithShape="1">
          <a:blip r:embed="rId3">
            <a:alphaModFix/>
          </a:blip>
          <a:srcRect/>
          <a:stretch/>
        </p:blipFill>
        <p:spPr>
          <a:xfrm>
            <a:off x="6420350" y="3951447"/>
            <a:ext cx="2531825" cy="2584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60d3b6293e_0_140"/>
          <p:cNvSpPr txBox="1">
            <a:spLocks noGrp="1"/>
          </p:cNvSpPr>
          <p:nvPr>
            <p:ph type="title"/>
          </p:nvPr>
        </p:nvSpPr>
        <p:spPr>
          <a:xfrm>
            <a:off x="683200"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Syllables: An activity with </a:t>
            </a:r>
            <a:r>
              <a:rPr lang="en-US" u="sng"/>
              <a:t>Robots</a:t>
            </a:r>
            <a:endParaRPr u="sng"/>
          </a:p>
        </p:txBody>
      </p:sp>
      <p:sp>
        <p:nvSpPr>
          <p:cNvPr id="300" name="Google Shape;300;g160d3b6293e_0_140"/>
          <p:cNvSpPr txBox="1">
            <a:spLocks noGrp="1"/>
          </p:cNvSpPr>
          <p:nvPr>
            <p:ph type="body" idx="1"/>
          </p:nvPr>
        </p:nvSpPr>
        <p:spPr>
          <a:xfrm>
            <a:off x="838200" y="1825625"/>
            <a:ext cx="5181600" cy="4636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946"/>
              <a:buNone/>
            </a:pPr>
            <a:r>
              <a:rPr lang="en-US">
                <a:latin typeface="Georgia"/>
                <a:ea typeface="Georgia"/>
                <a:cs typeface="Georgia"/>
                <a:sym typeface="Georgia"/>
              </a:rPr>
              <a:t>ro-bot			la-bor	</a:t>
            </a: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fac-tor-y		me-chan-i-cal</a:t>
            </a: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bor-ing			in-for-ma-tion</a:t>
            </a: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sen-sors		com-pu-ter</a:t>
            </a: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peo-ple			in-sects</a:t>
            </a:r>
            <a:endParaRPr>
              <a:latin typeface="Georgia"/>
              <a:ea typeface="Georgia"/>
              <a:cs typeface="Georgia"/>
              <a:sym typeface="Georgia"/>
            </a:endParaRPr>
          </a:p>
          <a:p>
            <a:pPr marL="0" lvl="0" indent="0" algn="l" rtl="0">
              <a:lnSpc>
                <a:spcPct val="90000"/>
              </a:lnSpc>
              <a:spcBef>
                <a:spcPts val="1000"/>
              </a:spcBef>
              <a:spcAft>
                <a:spcPts val="0"/>
              </a:spcAft>
              <a:buSzPts val="1946"/>
              <a:buNone/>
            </a:pP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Questions:</a:t>
            </a:r>
            <a:endParaRPr>
              <a:latin typeface="Georgia"/>
              <a:ea typeface="Georgia"/>
              <a:cs typeface="Georgia"/>
              <a:sym typeface="Georgia"/>
            </a:endParaRPr>
          </a:p>
          <a:p>
            <a:pPr marL="0" lvl="0" indent="0" algn="l" rtl="0">
              <a:lnSpc>
                <a:spcPct val="90000"/>
              </a:lnSpc>
              <a:spcBef>
                <a:spcPts val="1000"/>
              </a:spcBef>
              <a:spcAft>
                <a:spcPts val="0"/>
              </a:spcAft>
              <a:buSzPts val="1946"/>
              <a:buNone/>
            </a:pPr>
            <a:r>
              <a:rPr lang="en-US">
                <a:latin typeface="Georgia"/>
                <a:ea typeface="Georgia"/>
                <a:cs typeface="Georgia"/>
                <a:sym typeface="Georgia"/>
              </a:rPr>
              <a:t>			</a:t>
            </a:r>
            <a:endParaRPr>
              <a:latin typeface="Georgia"/>
              <a:ea typeface="Georgia"/>
              <a:cs typeface="Georgia"/>
              <a:sym typeface="Georgia"/>
            </a:endParaRPr>
          </a:p>
          <a:p>
            <a:pPr marL="0" lvl="0" indent="0" algn="l" rtl="0">
              <a:lnSpc>
                <a:spcPct val="90000"/>
              </a:lnSpc>
              <a:spcBef>
                <a:spcPts val="1000"/>
              </a:spcBef>
              <a:spcAft>
                <a:spcPts val="0"/>
              </a:spcAft>
              <a:buSzPts val="1946"/>
              <a:buNone/>
            </a:pPr>
            <a:endParaRPr/>
          </a:p>
        </p:txBody>
      </p:sp>
      <p:pic>
        <p:nvPicPr>
          <p:cNvPr id="301" name="Google Shape;301;g160d3b6293e_0_140" descr="a photo of an excerpt from the level book &quot;Robots&quot;"/>
          <p:cNvPicPr preferRelativeResize="0"/>
          <p:nvPr/>
        </p:nvPicPr>
        <p:blipFill rotWithShape="1">
          <a:blip r:embed="rId3">
            <a:alphaModFix/>
          </a:blip>
          <a:srcRect/>
          <a:stretch/>
        </p:blipFill>
        <p:spPr>
          <a:xfrm>
            <a:off x="6927678" y="1222025"/>
            <a:ext cx="4426125" cy="555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60d3b6293e_0_1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Presenters</a:t>
            </a:r>
            <a:endParaRPr>
              <a:latin typeface="Georgia"/>
              <a:ea typeface="Georgia"/>
              <a:cs typeface="Georgia"/>
              <a:sym typeface="Georgia"/>
            </a:endParaRPr>
          </a:p>
        </p:txBody>
      </p:sp>
      <p:sp>
        <p:nvSpPr>
          <p:cNvPr id="167" name="Google Shape;167;g160d3b6293e_0_14"/>
          <p:cNvSpPr txBox="1">
            <a:spLocks noGrp="1"/>
          </p:cNvSpPr>
          <p:nvPr>
            <p:ph type="body" idx="1"/>
          </p:nvPr>
        </p:nvSpPr>
        <p:spPr>
          <a:xfrm>
            <a:off x="838200" y="1825625"/>
            <a:ext cx="4582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Dr. Jennifer McSweeney</a:t>
            </a:r>
            <a:endParaRPr/>
          </a:p>
        </p:txBody>
      </p:sp>
      <p:pic>
        <p:nvPicPr>
          <p:cNvPr id="168" name="Google Shape;168;g160d3b6293e_0_14" descr="Photo of presenter Jennifer McSweeney"/>
          <p:cNvPicPr preferRelativeResize="0"/>
          <p:nvPr/>
        </p:nvPicPr>
        <p:blipFill rotWithShape="1">
          <a:blip r:embed="rId3">
            <a:alphaModFix/>
          </a:blip>
          <a:srcRect/>
          <a:stretch/>
        </p:blipFill>
        <p:spPr>
          <a:xfrm>
            <a:off x="1283772" y="2962280"/>
            <a:ext cx="2885209" cy="2885209"/>
          </a:xfrm>
          <a:prstGeom prst="rect">
            <a:avLst/>
          </a:prstGeom>
          <a:noFill/>
          <a:ln w="9525" cap="flat" cmpd="sng">
            <a:solidFill>
              <a:srgbClr val="000000"/>
            </a:solidFill>
            <a:prstDash val="solid"/>
            <a:round/>
            <a:headEnd type="none" w="sm" len="sm"/>
            <a:tailEnd type="none" w="sm" len="sm"/>
          </a:ln>
        </p:spPr>
      </p:pic>
      <p:sp>
        <p:nvSpPr>
          <p:cNvPr id="169" name="Google Shape;169;g160d3b6293e_0_14"/>
          <p:cNvSpPr txBox="1">
            <a:spLocks noGrp="1"/>
          </p:cNvSpPr>
          <p:nvPr>
            <p:ph type="body" idx="1"/>
          </p:nvPr>
        </p:nvSpPr>
        <p:spPr>
          <a:xfrm>
            <a:off x="6285500" y="1825625"/>
            <a:ext cx="45822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a:t>Anna Yim</a:t>
            </a:r>
            <a:endParaRPr/>
          </a:p>
        </p:txBody>
      </p:sp>
      <p:pic>
        <p:nvPicPr>
          <p:cNvPr id="170" name="Google Shape;170;g160d3b6293e_0_14" descr="Photo of presenter Anna "/>
          <p:cNvPicPr preferRelativeResize="0"/>
          <p:nvPr/>
        </p:nvPicPr>
        <p:blipFill rotWithShape="1">
          <a:blip r:embed="rId4">
            <a:alphaModFix/>
          </a:blip>
          <a:srcRect/>
          <a:stretch/>
        </p:blipFill>
        <p:spPr>
          <a:xfrm>
            <a:off x="7134000" y="2953975"/>
            <a:ext cx="2885199" cy="28851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60d3b6293e_0_14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Morphology</a:t>
            </a:r>
            <a:r>
              <a:rPr lang="en-US"/>
              <a:t> </a:t>
            </a:r>
            <a:endParaRPr/>
          </a:p>
        </p:txBody>
      </p:sp>
      <p:sp>
        <p:nvSpPr>
          <p:cNvPr id="307" name="Google Shape;307;g160d3b6293e_0_14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latin typeface="Georgia"/>
                <a:ea typeface="Georgia"/>
                <a:cs typeface="Georgia"/>
                <a:sym typeface="Georgia"/>
              </a:rPr>
              <a:t>Understanding the Role of Morphology in Word Recognition and Comprehension</a:t>
            </a:r>
            <a:endParaRPr>
              <a:latin typeface="Georgia"/>
              <a:ea typeface="Georgia"/>
              <a:cs typeface="Georgia"/>
              <a:sym typeface="Georgia"/>
            </a:endParaRPr>
          </a:p>
        </p:txBody>
      </p:sp>
      <p:sp>
        <p:nvSpPr>
          <p:cNvPr id="308" name="Google Shape;308;g160d3b6293e_0_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60d3b6293e_0_15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14" name="Google Shape;314;g160d3b6293e_0_154" descr="a comic showing 2 men talking about agreements"/>
          <p:cNvPicPr preferRelativeResize="0"/>
          <p:nvPr/>
        </p:nvPicPr>
        <p:blipFill rotWithShape="1">
          <a:blip r:embed="rId3">
            <a:alphaModFix/>
          </a:blip>
          <a:srcRect/>
          <a:stretch/>
        </p:blipFill>
        <p:spPr>
          <a:xfrm>
            <a:off x="2896000" y="1464539"/>
            <a:ext cx="6726200" cy="4891800"/>
          </a:xfrm>
          <a:prstGeom prst="rect">
            <a:avLst/>
          </a:prstGeom>
          <a:noFill/>
          <a:ln w="9525" cap="flat" cmpd="sng">
            <a:solidFill>
              <a:schemeClr val="dk2"/>
            </a:solidFill>
            <a:prstDash val="solid"/>
            <a:round/>
            <a:headEnd type="none" w="sm" len="sm"/>
            <a:tailEnd type="none" w="sm" len="sm"/>
          </a:ln>
        </p:spPr>
      </p:pic>
      <p:sp>
        <p:nvSpPr>
          <p:cNvPr id="315" name="Google Shape;315;g160d3b6293e_0_15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Morphology</a:t>
            </a:r>
            <a:endParaRPr>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60d3b6293e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321" name="Google Shape;321;g160d3b6293e_0_161"/>
          <p:cNvSpPr txBox="1"/>
          <p:nvPr/>
        </p:nvSpPr>
        <p:spPr>
          <a:xfrm>
            <a:off x="8144725" y="2489913"/>
            <a:ext cx="3699000" cy="3164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sng" strike="noStrike" cap="none">
                <a:solidFill>
                  <a:srgbClr val="000000"/>
                </a:solidFill>
                <a:latin typeface="Georgia"/>
                <a:ea typeface="Georgia"/>
                <a:cs typeface="Georgia"/>
                <a:sym typeface="Georgia"/>
              </a:rPr>
              <a:t>Grade 5</a:t>
            </a:r>
            <a:endParaRPr sz="1800" b="1" i="0" u="sng" strike="noStrike" cap="none">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5.4 c)   Use knowledge of roots, affixes, synonyms, antonyms, and homophones to determine the meaning of new words.</a:t>
            </a:r>
            <a:endParaRPr sz="1800" b="0" i="0" u="none" strike="noStrike" cap="none">
              <a:solidFill>
                <a:srgbClr val="000000"/>
              </a:solidFill>
              <a:latin typeface="Georgia"/>
              <a:ea typeface="Georgia"/>
              <a:cs typeface="Georgia"/>
              <a:sym typeface="Georgia"/>
            </a:endParaRPr>
          </a:p>
          <a:p>
            <a:pPr marL="0" marR="0" lvl="0" indent="0" algn="l" rtl="0">
              <a:lnSpc>
                <a:spcPct val="115000"/>
              </a:lnSpc>
              <a:spcBef>
                <a:spcPts val="120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5.4 f)   Develop and use general and specialized content area vocabulary through speaking, listening, reading, and writing. </a:t>
            </a:r>
            <a:endParaRPr sz="1700" b="0" i="0" u="none" strike="noStrike" cap="none">
              <a:solidFill>
                <a:srgbClr val="000000"/>
              </a:solidFill>
              <a:latin typeface="Times New Roman"/>
              <a:ea typeface="Times New Roman"/>
              <a:cs typeface="Times New Roman"/>
              <a:sym typeface="Times New Roman"/>
            </a:endParaRPr>
          </a:p>
        </p:txBody>
      </p:sp>
      <p:sp>
        <p:nvSpPr>
          <p:cNvPr id="322" name="Google Shape;322;g160d3b6293e_0_161"/>
          <p:cNvSpPr txBox="1"/>
          <p:nvPr/>
        </p:nvSpPr>
        <p:spPr>
          <a:xfrm>
            <a:off x="4756000" y="2489925"/>
            <a:ext cx="3319800" cy="4274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sng" strike="noStrike" cap="none">
                <a:solidFill>
                  <a:srgbClr val="000000"/>
                </a:solidFill>
                <a:latin typeface="Georgia"/>
                <a:ea typeface="Georgia"/>
                <a:cs typeface="Georgia"/>
                <a:sym typeface="Georgia"/>
              </a:rPr>
              <a:t>Grade 4</a:t>
            </a:r>
            <a:endParaRPr sz="1800" b="1" i="0" u="sng" strike="noStrike" cap="none">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4.4 b)   Use knowledge of roots, affixes, synonyms, antonyms, and homophones to determine the meaning of new words.</a:t>
            </a:r>
            <a:endParaRPr sz="1800" b="0" i="0" u="none" strike="noStrike" cap="none">
              <a:solidFill>
                <a:srgbClr val="000000"/>
              </a:solidFill>
              <a:latin typeface="Georgia"/>
              <a:ea typeface="Georgia"/>
              <a:cs typeface="Georgia"/>
              <a:sym typeface="Georgia"/>
            </a:endParaRPr>
          </a:p>
          <a:p>
            <a:pPr marL="0" marR="0" lvl="0" indent="0" algn="l" rtl="0">
              <a:lnSpc>
                <a:spcPct val="115000"/>
              </a:lnSpc>
              <a:spcBef>
                <a:spcPts val="120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4.4 d)   Use vocabulary from other content areas.</a:t>
            </a:r>
            <a:endParaRPr sz="1800" b="0" i="0" u="none" strike="noStrike" cap="none">
              <a:solidFill>
                <a:srgbClr val="000000"/>
              </a:solidFill>
              <a:latin typeface="Georgia"/>
              <a:ea typeface="Georgia"/>
              <a:cs typeface="Georgia"/>
              <a:sym typeface="Georgia"/>
            </a:endParaRPr>
          </a:p>
          <a:p>
            <a:pPr marL="0" marR="0" lvl="0" indent="0" algn="l" rtl="0">
              <a:lnSpc>
                <a:spcPct val="115000"/>
              </a:lnSpc>
              <a:spcBef>
                <a:spcPts val="120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4.4 e)   Develop and use general and specialized vocabulary through speaking, listening, reading, and writing.</a:t>
            </a:r>
            <a:endParaRPr sz="1800" b="0" i="0" u="none" strike="noStrike" cap="none">
              <a:solidFill>
                <a:srgbClr val="000000"/>
              </a:solidFill>
              <a:latin typeface="Georgia"/>
              <a:ea typeface="Georgia"/>
              <a:cs typeface="Georgia"/>
              <a:sym typeface="Georgia"/>
            </a:endParaRPr>
          </a:p>
        </p:txBody>
      </p:sp>
      <p:sp>
        <p:nvSpPr>
          <p:cNvPr id="323" name="Google Shape;323;g160d3b6293e_0_161"/>
          <p:cNvSpPr txBox="1"/>
          <p:nvPr/>
        </p:nvSpPr>
        <p:spPr>
          <a:xfrm>
            <a:off x="413700" y="2489925"/>
            <a:ext cx="4181400" cy="406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Georgia"/>
                <a:ea typeface="Georgia"/>
                <a:cs typeface="Georgia"/>
                <a:sym typeface="Georgia"/>
              </a:rPr>
              <a:t>Grade 3</a:t>
            </a:r>
            <a:endParaRPr sz="1800" b="1" i="0" u="sng"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3.3 The student will and</a:t>
            </a: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decode regular multisyllabic words.</a:t>
            </a: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3.4 b) Use knowledge of roots, affixes, synonyms, and antonyms to determine the meaning of new words.  </a:t>
            </a: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3.4 c) Discuss meanings of words and develop vocabulary by listening to and reading a variety of texts. </a:t>
            </a: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Georgia"/>
                <a:ea typeface="Georgia"/>
                <a:cs typeface="Georgia"/>
                <a:sym typeface="Georgia"/>
              </a:rPr>
              <a:t>3.4d) Use vocabulary from other content areas </a:t>
            </a:r>
            <a:endParaRPr sz="1800" b="0" i="0" u="none" strike="noStrike" cap="none">
              <a:solidFill>
                <a:srgbClr val="000000"/>
              </a:solidFill>
              <a:latin typeface="Georgia"/>
              <a:ea typeface="Georgia"/>
              <a:cs typeface="Georgia"/>
              <a:sym typeface="Georgia"/>
            </a:endParaRPr>
          </a:p>
        </p:txBody>
      </p:sp>
      <p:sp>
        <p:nvSpPr>
          <p:cNvPr id="324" name="Google Shape;324;g160d3b6293e_0_161"/>
          <p:cNvSpPr txBox="1"/>
          <p:nvPr/>
        </p:nvSpPr>
        <p:spPr>
          <a:xfrm>
            <a:off x="804250" y="1723675"/>
            <a:ext cx="108900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100" b="0" i="0" u="none" strike="noStrike" cap="none">
                <a:solidFill>
                  <a:srgbClr val="000000"/>
                </a:solidFill>
                <a:latin typeface="Georgia"/>
                <a:ea typeface="Georgia"/>
                <a:cs typeface="Georgia"/>
                <a:sym typeface="Georgia"/>
              </a:rPr>
              <a:t>Reading Rope Strand: Decoding and SOL strands of reading, writing, communication</a:t>
            </a:r>
            <a:endParaRPr sz="2000" b="0" i="0" u="none" strike="noStrike" cap="none">
              <a:solidFill>
                <a:srgbClr val="000000"/>
              </a:solidFill>
              <a:latin typeface="Times New Roman"/>
              <a:ea typeface="Times New Roman"/>
              <a:cs typeface="Times New Roman"/>
              <a:sym typeface="Times New Roman"/>
            </a:endParaRPr>
          </a:p>
        </p:txBody>
      </p:sp>
      <p:sp>
        <p:nvSpPr>
          <p:cNvPr id="325" name="Google Shape;325;g160d3b6293e_0_161"/>
          <p:cNvSpPr txBox="1">
            <a:spLocks noGrp="1"/>
          </p:cNvSpPr>
          <p:nvPr>
            <p:ph type="title"/>
          </p:nvPr>
        </p:nvSpPr>
        <p:spPr>
          <a:xfrm>
            <a:off x="693825" y="204650"/>
            <a:ext cx="10729500" cy="161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ct val="187500"/>
              <a:buFont typeface="Trebuchet MS"/>
              <a:buNone/>
            </a:pPr>
            <a:r>
              <a:rPr lang="en-US">
                <a:latin typeface="Georgia"/>
                <a:ea typeface="Georgia"/>
                <a:cs typeface="Georgia"/>
                <a:sym typeface="Georgia"/>
              </a:rPr>
              <a:t>Morphology: Connecting Science Of Reading to</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ct val="100000"/>
              <a:buFont typeface="Trebuchet MS"/>
              <a:buNone/>
            </a:pPr>
            <a:r>
              <a:rPr lang="en-US">
                <a:latin typeface="Georgia"/>
                <a:ea typeface="Georgia"/>
                <a:cs typeface="Georgia"/>
                <a:sym typeface="Georgia"/>
              </a:rPr>
              <a:t>Standards of Learning (SOL) and Evidence-Based Practices Part 1</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ct val="187500"/>
              <a:buFont typeface="Trebuchet MS"/>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60d3b6293e_0_1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31" name="Google Shape;331;g160d3b6293e_0_171"/>
          <p:cNvSpPr txBox="1"/>
          <p:nvPr/>
        </p:nvSpPr>
        <p:spPr>
          <a:xfrm>
            <a:off x="1091450" y="1735175"/>
            <a:ext cx="8443500" cy="459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sng" strike="noStrike" cap="none">
                <a:solidFill>
                  <a:srgbClr val="000000"/>
                </a:solidFill>
                <a:latin typeface="Georgia"/>
                <a:ea typeface="Georgia"/>
                <a:cs typeface="Georgia"/>
                <a:sym typeface="Georgia"/>
              </a:rPr>
              <a:t>Research Says: Evidenced-Based Practices:</a:t>
            </a:r>
            <a:endParaRPr sz="2600" b="1" i="0" u="sng" strike="noStrike" cap="none">
              <a:solidFill>
                <a:srgbClr val="000000"/>
              </a:solidFill>
              <a:latin typeface="Georgia"/>
              <a:ea typeface="Georgia"/>
              <a:cs typeface="Georgia"/>
              <a:sym typeface="Georgia"/>
            </a:endParaRPr>
          </a:p>
          <a:p>
            <a:pPr marL="457200" marR="0" lvl="0" indent="-381000" algn="l" rtl="0">
              <a:lnSpc>
                <a:spcPct val="90000"/>
              </a:lnSpc>
              <a:spcBef>
                <a:spcPts val="0"/>
              </a:spcBef>
              <a:spcAft>
                <a:spcPts val="0"/>
              </a:spcAft>
              <a:buClr>
                <a:srgbClr val="003B71"/>
              </a:buClr>
              <a:buSzPts val="2400"/>
              <a:buFont typeface="Georgia"/>
              <a:buChar char="●"/>
            </a:pPr>
            <a:r>
              <a:rPr lang="en-US" sz="2400" b="1" i="0" u="none" strike="noStrike" cap="none">
                <a:solidFill>
                  <a:srgbClr val="003B71"/>
                </a:solidFill>
                <a:latin typeface="Georgia"/>
                <a:ea typeface="Georgia"/>
                <a:cs typeface="Georgia"/>
                <a:sym typeface="Georgia"/>
              </a:rPr>
              <a:t>Teach students academic language skills, including vocabulary knowledge. </a:t>
            </a:r>
            <a:endParaRPr sz="2400" b="1" i="0" u="none" strike="noStrike" cap="none">
              <a:solidFill>
                <a:srgbClr val="003B71"/>
              </a:solidFill>
              <a:latin typeface="Georgia"/>
              <a:ea typeface="Georgia"/>
              <a:cs typeface="Georgia"/>
              <a:sym typeface="Georgia"/>
            </a:endParaRPr>
          </a:p>
          <a:p>
            <a:pPr marL="457200" marR="0" lvl="0" indent="-381000" algn="l" rtl="0">
              <a:lnSpc>
                <a:spcPct val="90000"/>
              </a:lnSpc>
              <a:spcBef>
                <a:spcPts val="0"/>
              </a:spcBef>
              <a:spcAft>
                <a:spcPts val="0"/>
              </a:spcAft>
              <a:buClr>
                <a:srgbClr val="003B71"/>
              </a:buClr>
              <a:buSzPts val="2400"/>
              <a:buFont typeface="Georgia"/>
              <a:buChar char="●"/>
            </a:pPr>
            <a:r>
              <a:rPr lang="en-US" sz="2400" b="1" i="0" u="none" strike="noStrike" cap="none">
                <a:solidFill>
                  <a:srgbClr val="003B71"/>
                </a:solidFill>
                <a:latin typeface="Georgia"/>
                <a:ea typeface="Georgia"/>
                <a:cs typeface="Georgia"/>
                <a:sym typeface="Georgia"/>
              </a:rPr>
              <a:t>Teach student to decode words, analyze word parts, and write and recognize words</a:t>
            </a:r>
            <a:endParaRPr sz="2400" b="1" i="0" u="none" strike="noStrike" cap="none">
              <a:solidFill>
                <a:srgbClr val="003B71"/>
              </a:solidFill>
              <a:latin typeface="Georgia"/>
              <a:ea typeface="Georgia"/>
              <a:cs typeface="Georgia"/>
              <a:sym typeface="Georgia"/>
            </a:endParaRPr>
          </a:p>
          <a:p>
            <a:pPr marL="457200" marR="0" lvl="0" indent="-381000" algn="l" rtl="0">
              <a:lnSpc>
                <a:spcPct val="90000"/>
              </a:lnSpc>
              <a:spcBef>
                <a:spcPts val="0"/>
              </a:spcBef>
              <a:spcAft>
                <a:spcPts val="0"/>
              </a:spcAft>
              <a:buClr>
                <a:srgbClr val="003B71"/>
              </a:buClr>
              <a:buSzPts val="2400"/>
              <a:buFont typeface="Georgia"/>
              <a:buChar char="●"/>
            </a:pPr>
            <a:r>
              <a:rPr lang="en-US" sz="2400" b="1" i="0" u="none" strike="noStrike" cap="none">
                <a:solidFill>
                  <a:srgbClr val="003B71"/>
                </a:solidFill>
                <a:latin typeface="Georgia"/>
                <a:ea typeface="Georgia"/>
                <a:cs typeface="Georgia"/>
                <a:sym typeface="Georgia"/>
              </a:rPr>
              <a:t>Focus on practices to improve students’ ability to read words accurately and automatically</a:t>
            </a:r>
            <a:endParaRPr sz="2400" b="1" i="0" u="none" strike="noStrike" cap="none">
              <a:solidFill>
                <a:srgbClr val="003B71"/>
              </a:solidFill>
              <a:latin typeface="Georgia"/>
              <a:ea typeface="Georgia"/>
              <a:cs typeface="Georgia"/>
              <a:sym typeface="Georgia"/>
            </a:endParaRPr>
          </a:p>
          <a:p>
            <a:pPr marL="457200" marR="0" lvl="0" indent="-381000" algn="l" rtl="0">
              <a:lnSpc>
                <a:spcPct val="90000"/>
              </a:lnSpc>
              <a:spcBef>
                <a:spcPts val="0"/>
              </a:spcBef>
              <a:spcAft>
                <a:spcPts val="0"/>
              </a:spcAft>
              <a:buClr>
                <a:srgbClr val="003B71"/>
              </a:buClr>
              <a:buSzPts val="2400"/>
              <a:buFont typeface="Georgia"/>
              <a:buChar char="●"/>
            </a:pPr>
            <a:r>
              <a:rPr lang="en-US" sz="2400" b="1" i="0" u="none" strike="noStrike" cap="none">
                <a:solidFill>
                  <a:srgbClr val="003B71"/>
                </a:solidFill>
                <a:latin typeface="Georgia"/>
                <a:ea typeface="Georgia"/>
                <a:cs typeface="Georgia"/>
                <a:sym typeface="Georgia"/>
              </a:rPr>
              <a:t>Focus on practices for helping students to understand the text they read. </a:t>
            </a:r>
            <a:endParaRPr sz="2400" b="1" i="0" u="none" strike="noStrike" cap="none">
              <a:solidFill>
                <a:srgbClr val="003B71"/>
              </a:solidFill>
              <a:latin typeface="Georgia"/>
              <a:ea typeface="Georgia"/>
              <a:cs typeface="Georgia"/>
              <a:sym typeface="Georgia"/>
            </a:endParaRPr>
          </a:p>
          <a:p>
            <a:pPr marL="457200" marR="0" lvl="0" indent="-381000" algn="l" rtl="0">
              <a:lnSpc>
                <a:spcPct val="90000"/>
              </a:lnSpc>
              <a:spcBef>
                <a:spcPts val="0"/>
              </a:spcBef>
              <a:spcAft>
                <a:spcPts val="0"/>
              </a:spcAft>
              <a:buClr>
                <a:srgbClr val="003B71"/>
              </a:buClr>
              <a:buSzPts val="2400"/>
              <a:buFont typeface="Georgia"/>
              <a:buChar char="●"/>
            </a:pPr>
            <a:r>
              <a:rPr lang="en-US" sz="2400" b="1" i="0" u="none" strike="noStrike" cap="none">
                <a:solidFill>
                  <a:schemeClr val="dk1"/>
                </a:solidFill>
                <a:latin typeface="Georgia"/>
                <a:ea typeface="Georgia"/>
                <a:cs typeface="Georgia"/>
                <a:sym typeface="Georgia"/>
              </a:rPr>
              <a:t>Systematic, </a:t>
            </a:r>
            <a:r>
              <a:rPr lang="en-US" sz="2400" b="1" i="0" u="none" strike="noStrike" cap="none">
                <a:solidFill>
                  <a:srgbClr val="003B71"/>
                </a:solidFill>
                <a:latin typeface="Georgia"/>
                <a:ea typeface="Georgia"/>
                <a:cs typeface="Georgia"/>
                <a:sym typeface="Georgia"/>
              </a:rPr>
              <a:t>explicit and intentional instruction on the spoken and written form of the English language (sound, syllable, </a:t>
            </a:r>
            <a:r>
              <a:rPr lang="en-US" sz="2400" b="1" i="0" u="none" strike="noStrike" cap="none">
                <a:solidFill>
                  <a:srgbClr val="003B71"/>
                </a:solidFill>
                <a:highlight>
                  <a:schemeClr val="lt1"/>
                </a:highlight>
                <a:latin typeface="Georgia"/>
                <a:ea typeface="Georgia"/>
                <a:cs typeface="Georgia"/>
                <a:sym typeface="Georgia"/>
              </a:rPr>
              <a:t>morpheme</a:t>
            </a:r>
            <a:r>
              <a:rPr lang="en-US" sz="2400" b="1" i="0" u="none" strike="noStrike" cap="none">
                <a:solidFill>
                  <a:srgbClr val="003B71"/>
                </a:solidFill>
                <a:latin typeface="Georgia"/>
                <a:ea typeface="Georgia"/>
                <a:cs typeface="Georgia"/>
                <a:sym typeface="Georgia"/>
              </a:rPr>
              <a:t>, word)</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Georgia"/>
              <a:ea typeface="Georgia"/>
              <a:cs typeface="Georgia"/>
              <a:sym typeface="Georgia"/>
            </a:endParaRPr>
          </a:p>
        </p:txBody>
      </p:sp>
      <p:sp>
        <p:nvSpPr>
          <p:cNvPr id="332" name="Google Shape;332;g160d3b6293e_0_171"/>
          <p:cNvSpPr txBox="1">
            <a:spLocks noGrp="1"/>
          </p:cNvSpPr>
          <p:nvPr>
            <p:ph type="title"/>
          </p:nvPr>
        </p:nvSpPr>
        <p:spPr>
          <a:xfrm>
            <a:off x="754900" y="411425"/>
            <a:ext cx="10729500" cy="161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ct val="187500"/>
              <a:buFont typeface="Trebuchet MS"/>
              <a:buNone/>
            </a:pPr>
            <a:r>
              <a:rPr lang="en-US">
                <a:latin typeface="Georgia"/>
                <a:ea typeface="Georgia"/>
                <a:cs typeface="Georgia"/>
                <a:sym typeface="Georgia"/>
              </a:rPr>
              <a:t>Morphology: Connecting Science Of Reading to</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ct val="100000"/>
              <a:buFont typeface="Trebuchet MS"/>
              <a:buNone/>
            </a:pPr>
            <a:r>
              <a:rPr lang="en-US">
                <a:latin typeface="Georgia"/>
                <a:ea typeface="Georgia"/>
                <a:cs typeface="Georgia"/>
                <a:sym typeface="Georgia"/>
              </a:rPr>
              <a:t>Standards of Learning (SOL) and Evidence-Based Practices Part 2</a:t>
            </a:r>
            <a:endParaRPr>
              <a:latin typeface="Georgia"/>
              <a:ea typeface="Georgia"/>
              <a:cs typeface="Georgia"/>
              <a:sym typeface="Georgia"/>
            </a:endParaRPr>
          </a:p>
          <a:p>
            <a:pPr marL="0" lvl="0" indent="0" algn="l" rtl="0">
              <a:lnSpc>
                <a:spcPct val="90000"/>
              </a:lnSpc>
              <a:spcBef>
                <a:spcPts val="0"/>
              </a:spcBef>
              <a:spcAft>
                <a:spcPts val="0"/>
              </a:spcAft>
              <a:buClr>
                <a:schemeClr val="accent1"/>
              </a:buClr>
              <a:buSzPct val="187500"/>
              <a:buFont typeface="Trebuchet MS"/>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60d3b6293e_0_17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Morphology: Word Division by Syllable vs. by Morpheme</a:t>
            </a:r>
            <a:endParaRPr>
              <a:latin typeface="Georgia"/>
              <a:ea typeface="Georgia"/>
              <a:cs typeface="Georgia"/>
              <a:sym typeface="Georgia"/>
            </a:endParaRPr>
          </a:p>
        </p:txBody>
      </p:sp>
      <p:sp>
        <p:nvSpPr>
          <p:cNvPr id="338" name="Google Shape;338;g160d3b6293e_0_17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203200" algn="l" rtl="0">
              <a:lnSpc>
                <a:spcPct val="80000"/>
              </a:lnSpc>
              <a:spcBef>
                <a:spcPts val="0"/>
              </a:spcBef>
              <a:spcAft>
                <a:spcPts val="0"/>
              </a:spcAft>
              <a:buClr>
                <a:schemeClr val="dk1"/>
              </a:buClr>
              <a:buSzPts val="2400"/>
              <a:buFont typeface="Georgia"/>
              <a:buChar char="•"/>
            </a:pPr>
            <a:r>
              <a:rPr lang="en-US" sz="2400">
                <a:latin typeface="Georgia"/>
                <a:ea typeface="Georgia"/>
                <a:cs typeface="Georgia"/>
                <a:sym typeface="Georgia"/>
              </a:rPr>
              <a:t>Word Division by Syllable</a:t>
            </a:r>
            <a:endParaRPr sz="2400">
              <a:latin typeface="Georgia"/>
              <a:ea typeface="Georgia"/>
              <a:cs typeface="Georgia"/>
              <a:sym typeface="Georgia"/>
            </a:endParaRPr>
          </a:p>
          <a:p>
            <a:pPr marL="685800" lvl="1" indent="-266700" algn="l" rtl="0">
              <a:lnSpc>
                <a:spcPct val="80000"/>
              </a:lnSpc>
              <a:spcBef>
                <a:spcPts val="500"/>
              </a:spcBef>
              <a:spcAft>
                <a:spcPts val="0"/>
              </a:spcAft>
              <a:buClr>
                <a:srgbClr val="696969"/>
              </a:buClr>
              <a:buSzPts val="2400"/>
              <a:buFont typeface="Georgia"/>
              <a:buChar char="•"/>
            </a:pPr>
            <a:r>
              <a:rPr lang="en-US">
                <a:solidFill>
                  <a:srgbClr val="696969"/>
                </a:solidFill>
                <a:highlight>
                  <a:schemeClr val="lt1"/>
                </a:highlight>
                <a:latin typeface="Georgia"/>
                <a:ea typeface="Georgia"/>
                <a:cs typeface="Georgia"/>
                <a:sym typeface="Georgia"/>
              </a:rPr>
              <a:t>For example, the word </a:t>
            </a:r>
            <a:r>
              <a:rPr lang="en-US" i="1">
                <a:solidFill>
                  <a:srgbClr val="696969"/>
                </a:solidFill>
                <a:highlight>
                  <a:schemeClr val="lt1"/>
                </a:highlight>
                <a:latin typeface="Georgia"/>
                <a:ea typeface="Georgia"/>
                <a:cs typeface="Georgia"/>
                <a:sym typeface="Georgia"/>
              </a:rPr>
              <a:t>contradiction</a:t>
            </a:r>
            <a:r>
              <a:rPr lang="en-US">
                <a:solidFill>
                  <a:srgbClr val="696969"/>
                </a:solidFill>
                <a:highlight>
                  <a:schemeClr val="lt1"/>
                </a:highlight>
                <a:latin typeface="Georgia"/>
                <a:ea typeface="Georgia"/>
                <a:cs typeface="Georgia"/>
                <a:sym typeface="Georgia"/>
              </a:rPr>
              <a:t> may be divided by syllable (</a:t>
            </a:r>
            <a:r>
              <a:rPr lang="en-US" i="1">
                <a:solidFill>
                  <a:srgbClr val="696969"/>
                </a:solidFill>
                <a:highlight>
                  <a:schemeClr val="lt1"/>
                </a:highlight>
                <a:latin typeface="Georgia"/>
                <a:ea typeface="Georgia"/>
                <a:cs typeface="Georgia"/>
                <a:sym typeface="Georgia"/>
              </a:rPr>
              <a:t>con-tra-dic-tion</a:t>
            </a:r>
            <a:r>
              <a:rPr lang="en-US">
                <a:solidFill>
                  <a:srgbClr val="696969"/>
                </a:solidFill>
                <a:highlight>
                  <a:schemeClr val="lt1"/>
                </a:highlight>
                <a:latin typeface="Georgia"/>
                <a:ea typeface="Georgia"/>
                <a:cs typeface="Georgia"/>
                <a:sym typeface="Georgia"/>
              </a:rPr>
              <a:t>) </a:t>
            </a:r>
            <a:endParaRPr>
              <a:solidFill>
                <a:srgbClr val="696969"/>
              </a:solidFill>
              <a:highlight>
                <a:schemeClr val="lt1"/>
              </a:highlight>
              <a:latin typeface="Georgia"/>
              <a:ea typeface="Georgia"/>
              <a:cs typeface="Georgia"/>
              <a:sym typeface="Georgia"/>
            </a:endParaRPr>
          </a:p>
          <a:p>
            <a:pPr marL="1143000" lvl="2" indent="-266700" algn="l" rtl="0">
              <a:lnSpc>
                <a:spcPct val="80000"/>
              </a:lnSpc>
              <a:spcBef>
                <a:spcPts val="1000"/>
              </a:spcBef>
              <a:spcAft>
                <a:spcPts val="0"/>
              </a:spcAft>
              <a:buClr>
                <a:srgbClr val="696969"/>
              </a:buClr>
              <a:buSzPts val="2400"/>
              <a:buFont typeface="Georgia"/>
              <a:buChar char="•"/>
            </a:pPr>
            <a:r>
              <a:rPr lang="en-US" sz="2400">
                <a:solidFill>
                  <a:srgbClr val="696969"/>
                </a:solidFill>
                <a:highlight>
                  <a:schemeClr val="lt1"/>
                </a:highlight>
                <a:latin typeface="Georgia"/>
                <a:ea typeface="Georgia"/>
                <a:cs typeface="Georgia"/>
                <a:sym typeface="Georgia"/>
              </a:rPr>
              <a:t>Syllables are units of sound organized around a vowel, and they do not necessarily convey meaning.  </a:t>
            </a:r>
            <a:endParaRPr sz="2400">
              <a:solidFill>
                <a:srgbClr val="696969"/>
              </a:solidFill>
              <a:highlight>
                <a:schemeClr val="lt1"/>
              </a:highlight>
              <a:latin typeface="Georgia"/>
              <a:ea typeface="Georgia"/>
              <a:cs typeface="Georgia"/>
              <a:sym typeface="Georgia"/>
            </a:endParaRPr>
          </a:p>
        </p:txBody>
      </p:sp>
      <p:sp>
        <p:nvSpPr>
          <p:cNvPr id="339" name="Google Shape;339;g160d3b6293e_0_17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203200" algn="l" rtl="0">
              <a:lnSpc>
                <a:spcPct val="80000"/>
              </a:lnSpc>
              <a:spcBef>
                <a:spcPts val="0"/>
              </a:spcBef>
              <a:spcAft>
                <a:spcPts val="0"/>
              </a:spcAft>
              <a:buClr>
                <a:schemeClr val="dk1"/>
              </a:buClr>
              <a:buSzPts val="2400"/>
              <a:buFont typeface="Georgia"/>
              <a:buChar char="•"/>
            </a:pPr>
            <a:r>
              <a:rPr lang="en-US" sz="2400">
                <a:latin typeface="Georgia"/>
                <a:ea typeface="Georgia"/>
                <a:cs typeface="Georgia"/>
                <a:sym typeface="Georgia"/>
              </a:rPr>
              <a:t>Word Division by Morpheme</a:t>
            </a:r>
            <a:endParaRPr sz="2400">
              <a:latin typeface="Georgia"/>
              <a:ea typeface="Georgia"/>
              <a:cs typeface="Georgia"/>
              <a:sym typeface="Georgia"/>
            </a:endParaRPr>
          </a:p>
          <a:p>
            <a:pPr marL="685800" lvl="1" indent="-266700" algn="l" rtl="0">
              <a:lnSpc>
                <a:spcPct val="80000"/>
              </a:lnSpc>
              <a:spcBef>
                <a:spcPts val="500"/>
              </a:spcBef>
              <a:spcAft>
                <a:spcPts val="0"/>
              </a:spcAft>
              <a:buClr>
                <a:srgbClr val="696969"/>
              </a:buClr>
              <a:buSzPts val="2400"/>
              <a:buFont typeface="Georgia"/>
              <a:buChar char="•"/>
            </a:pPr>
            <a:r>
              <a:rPr lang="en-US">
                <a:solidFill>
                  <a:srgbClr val="696969"/>
                </a:solidFill>
                <a:highlight>
                  <a:schemeClr val="lt1"/>
                </a:highlight>
                <a:latin typeface="Georgia"/>
                <a:ea typeface="Georgia"/>
                <a:cs typeface="Georgia"/>
                <a:sym typeface="Georgia"/>
              </a:rPr>
              <a:t>For example, the word </a:t>
            </a:r>
            <a:r>
              <a:rPr lang="en-US" i="1">
                <a:solidFill>
                  <a:srgbClr val="696969"/>
                </a:solidFill>
                <a:highlight>
                  <a:schemeClr val="lt1"/>
                </a:highlight>
                <a:latin typeface="Georgia"/>
                <a:ea typeface="Georgia"/>
                <a:cs typeface="Georgia"/>
                <a:sym typeface="Georgia"/>
              </a:rPr>
              <a:t>contradiction</a:t>
            </a:r>
            <a:r>
              <a:rPr lang="en-US">
                <a:solidFill>
                  <a:srgbClr val="696969"/>
                </a:solidFill>
                <a:highlight>
                  <a:schemeClr val="lt1"/>
                </a:highlight>
                <a:latin typeface="Georgia"/>
                <a:ea typeface="Georgia"/>
                <a:cs typeface="Georgia"/>
                <a:sym typeface="Georgia"/>
              </a:rPr>
              <a:t> may be divided by morpheme (</a:t>
            </a:r>
            <a:r>
              <a:rPr lang="en-US" i="1">
                <a:solidFill>
                  <a:srgbClr val="696969"/>
                </a:solidFill>
                <a:highlight>
                  <a:schemeClr val="lt1"/>
                </a:highlight>
                <a:latin typeface="Georgia"/>
                <a:ea typeface="Georgia"/>
                <a:cs typeface="Georgia"/>
                <a:sym typeface="Georgia"/>
              </a:rPr>
              <a:t>contra-dict-ion</a:t>
            </a:r>
            <a:r>
              <a:rPr lang="en-US">
                <a:solidFill>
                  <a:srgbClr val="696969"/>
                </a:solidFill>
                <a:highlight>
                  <a:schemeClr val="lt1"/>
                </a:highlight>
                <a:latin typeface="Georgia"/>
                <a:ea typeface="Georgia"/>
                <a:cs typeface="Georgia"/>
                <a:sym typeface="Georgia"/>
              </a:rPr>
              <a:t>).</a:t>
            </a:r>
            <a:endParaRPr>
              <a:solidFill>
                <a:srgbClr val="696969"/>
              </a:solidFill>
              <a:highlight>
                <a:schemeClr val="lt1"/>
              </a:highlight>
              <a:latin typeface="Georgia"/>
              <a:ea typeface="Georgia"/>
              <a:cs typeface="Georgia"/>
              <a:sym typeface="Georgia"/>
            </a:endParaRPr>
          </a:p>
          <a:p>
            <a:pPr marL="1143000" lvl="2" indent="-266700" algn="l" rtl="0">
              <a:lnSpc>
                <a:spcPct val="80000"/>
              </a:lnSpc>
              <a:spcBef>
                <a:spcPts val="1000"/>
              </a:spcBef>
              <a:spcAft>
                <a:spcPts val="0"/>
              </a:spcAft>
              <a:buClr>
                <a:srgbClr val="696969"/>
              </a:buClr>
              <a:buSzPts val="2400"/>
              <a:buFont typeface="Georgia"/>
              <a:buChar char="•"/>
            </a:pPr>
            <a:r>
              <a:rPr lang="en-US" sz="2400">
                <a:solidFill>
                  <a:srgbClr val="696969"/>
                </a:solidFill>
                <a:highlight>
                  <a:schemeClr val="lt1"/>
                </a:highlight>
                <a:latin typeface="Georgia"/>
                <a:ea typeface="Georgia"/>
                <a:cs typeface="Georgia"/>
                <a:sym typeface="Georgia"/>
              </a:rPr>
              <a:t>Morphemes are the smallest unit of meaning in a word, and enables readers to directly get at the meaning of words.</a:t>
            </a:r>
            <a:endParaRPr sz="2400">
              <a:latin typeface="Georgia"/>
              <a:ea typeface="Georgia"/>
              <a:cs typeface="Georgia"/>
              <a:sym typeface="Georgia"/>
            </a:endParaRPr>
          </a:p>
        </p:txBody>
      </p:sp>
      <p:sp>
        <p:nvSpPr>
          <p:cNvPr id="340" name="Google Shape;340;g160d3b6293e_0_17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60d3b6293e_0_18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3200"/>
              <a:buFont typeface="Times New Roman"/>
              <a:buNone/>
            </a:pPr>
            <a:r>
              <a:rPr lang="en-US">
                <a:latin typeface="Georgia"/>
                <a:ea typeface="Georgia"/>
                <a:cs typeface="Georgia"/>
                <a:sym typeface="Georgia"/>
              </a:rPr>
              <a:t>Morphology: Terminology</a:t>
            </a:r>
            <a:endParaRPr>
              <a:latin typeface="Georgia"/>
              <a:ea typeface="Georgia"/>
              <a:cs typeface="Georgia"/>
              <a:sym typeface="Georgia"/>
            </a:endParaRPr>
          </a:p>
        </p:txBody>
      </p:sp>
      <p:sp>
        <p:nvSpPr>
          <p:cNvPr id="346" name="Google Shape;346;g160d3b6293e_0_186"/>
          <p:cNvSpPr txBox="1">
            <a:spLocks noGrp="1"/>
          </p:cNvSpPr>
          <p:nvPr>
            <p:ph type="body" idx="1"/>
          </p:nvPr>
        </p:nvSpPr>
        <p:spPr>
          <a:xfrm>
            <a:off x="838200" y="1825625"/>
            <a:ext cx="45399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sz="2400">
                <a:latin typeface="Georgia"/>
                <a:ea typeface="Georgia"/>
                <a:cs typeface="Georgia"/>
                <a:sym typeface="Georgia"/>
              </a:rPr>
              <a:t>morpheme: </a:t>
            </a:r>
            <a:r>
              <a:rPr lang="en-US" sz="2400" b="0">
                <a:latin typeface="Georgia"/>
                <a:ea typeface="Georgia"/>
                <a:cs typeface="Georgia"/>
                <a:sym typeface="Georgia"/>
              </a:rPr>
              <a:t>smallest unit of meaning in a word. </a:t>
            </a:r>
            <a:endParaRPr sz="2400" b="0">
              <a:latin typeface="Georgia"/>
              <a:ea typeface="Georgia"/>
              <a:cs typeface="Georgia"/>
              <a:sym typeface="Georgia"/>
            </a:endParaRPr>
          </a:p>
          <a:p>
            <a:pPr marL="457200" lvl="0" indent="-381000" algn="l" rtl="0">
              <a:lnSpc>
                <a:spcPct val="90000"/>
              </a:lnSpc>
              <a:spcBef>
                <a:spcPts val="0"/>
              </a:spcBef>
              <a:spcAft>
                <a:spcPts val="0"/>
              </a:spcAft>
              <a:buSzPts val="2400"/>
              <a:buChar char="•"/>
            </a:pPr>
            <a:r>
              <a:rPr lang="en-US" sz="2400">
                <a:latin typeface="Georgia"/>
                <a:ea typeface="Georgia"/>
                <a:cs typeface="Georgia"/>
                <a:sym typeface="Georgia"/>
              </a:rPr>
              <a:t>morphology: </a:t>
            </a:r>
            <a:r>
              <a:rPr lang="en-US" sz="2400" b="0">
                <a:latin typeface="Georgia"/>
                <a:ea typeface="Georgia"/>
                <a:cs typeface="Georgia"/>
                <a:sym typeface="Georgia"/>
              </a:rPr>
              <a:t>the study of morphemes.</a:t>
            </a:r>
            <a:endParaRPr sz="2400" b="0">
              <a:latin typeface="Georgia"/>
              <a:ea typeface="Georgia"/>
              <a:cs typeface="Georgia"/>
              <a:sym typeface="Georgia"/>
            </a:endParaRPr>
          </a:p>
          <a:p>
            <a:pPr marL="457200" lvl="0" indent="-381000" algn="l" rtl="0">
              <a:lnSpc>
                <a:spcPct val="90000"/>
              </a:lnSpc>
              <a:spcBef>
                <a:spcPts val="0"/>
              </a:spcBef>
              <a:spcAft>
                <a:spcPts val="0"/>
              </a:spcAft>
              <a:buSzPts val="2400"/>
              <a:buChar char="•"/>
            </a:pPr>
            <a:r>
              <a:rPr lang="en-US" sz="2400">
                <a:latin typeface="Georgia"/>
                <a:ea typeface="Georgia"/>
                <a:cs typeface="Georgia"/>
                <a:sym typeface="Georgia"/>
              </a:rPr>
              <a:t>morphological awareness: </a:t>
            </a:r>
            <a:r>
              <a:rPr lang="en-US" sz="2400" b="0">
                <a:latin typeface="Georgia"/>
                <a:ea typeface="Georgia"/>
                <a:cs typeface="Georgia"/>
                <a:sym typeface="Georgia"/>
              </a:rPr>
              <a:t>the ability to understand, analyze, and manipulate morphemes within words.</a:t>
            </a:r>
            <a:endParaRPr sz="2400">
              <a:solidFill>
                <a:srgbClr val="0F150D"/>
              </a:solidFill>
              <a:latin typeface="Georgia"/>
              <a:ea typeface="Georgia"/>
              <a:cs typeface="Georgia"/>
              <a:sym typeface="Georgia"/>
            </a:endParaRPr>
          </a:p>
        </p:txBody>
      </p:sp>
      <p:sp>
        <p:nvSpPr>
          <p:cNvPr id="347" name="Google Shape;347;g160d3b6293e_0_18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pic>
        <p:nvPicPr>
          <p:cNvPr id="348" name="Google Shape;348;g160d3b6293e_0_186" descr="a photo of lego pieces in a pile"/>
          <p:cNvPicPr preferRelativeResize="0"/>
          <p:nvPr/>
        </p:nvPicPr>
        <p:blipFill rotWithShape="1">
          <a:blip r:embed="rId3">
            <a:alphaModFix/>
          </a:blip>
          <a:srcRect/>
          <a:stretch/>
        </p:blipFill>
        <p:spPr>
          <a:xfrm>
            <a:off x="5927427" y="1922699"/>
            <a:ext cx="5614800" cy="3758674"/>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60d3b6293e_0_19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354" name="Google Shape;354;g160d3b6293e_0_194"/>
          <p:cNvSpPr txBox="1">
            <a:spLocks noGrp="1"/>
          </p:cNvSpPr>
          <p:nvPr>
            <p:ph type="body" idx="2"/>
          </p:nvPr>
        </p:nvSpPr>
        <p:spPr>
          <a:xfrm>
            <a:off x="6172200" y="2054225"/>
            <a:ext cx="5181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696969"/>
              </a:buClr>
              <a:buSzPts val="2400"/>
              <a:buFont typeface="Georgia"/>
              <a:buChar char="•"/>
            </a:pPr>
            <a:r>
              <a:rPr lang="en-US" sz="2400">
                <a:solidFill>
                  <a:srgbClr val="696969"/>
                </a:solidFill>
                <a:highlight>
                  <a:schemeClr val="lt1"/>
                </a:highlight>
                <a:latin typeface="Georgia"/>
                <a:ea typeface="Georgia"/>
                <a:cs typeface="Georgia"/>
                <a:sym typeface="Georgia"/>
              </a:rPr>
              <a:t>Root word refers to a word part from an original language, such as Latin or Greek. </a:t>
            </a:r>
            <a:endParaRPr sz="2400">
              <a:solidFill>
                <a:srgbClr val="696969"/>
              </a:solidFill>
              <a:highlight>
                <a:schemeClr val="lt1"/>
              </a:highlight>
              <a:latin typeface="Georgia"/>
              <a:ea typeface="Georgia"/>
              <a:cs typeface="Georgia"/>
              <a:sym typeface="Georgia"/>
            </a:endParaRPr>
          </a:p>
          <a:p>
            <a:pPr marL="685800" lvl="1" indent="-266700" algn="l" rtl="0">
              <a:lnSpc>
                <a:spcPct val="90000"/>
              </a:lnSpc>
              <a:spcBef>
                <a:spcPts val="500"/>
              </a:spcBef>
              <a:spcAft>
                <a:spcPts val="0"/>
              </a:spcAft>
              <a:buClr>
                <a:srgbClr val="696969"/>
              </a:buClr>
              <a:buSzPts val="2400"/>
              <a:buFont typeface="Georgia"/>
              <a:buChar char="•"/>
            </a:pPr>
            <a:r>
              <a:rPr lang="en-US">
                <a:solidFill>
                  <a:srgbClr val="696969"/>
                </a:solidFill>
                <a:highlight>
                  <a:schemeClr val="lt1"/>
                </a:highlight>
                <a:latin typeface="Georgia"/>
                <a:ea typeface="Georgia"/>
                <a:cs typeface="Georgia"/>
                <a:sym typeface="Georgia"/>
              </a:rPr>
              <a:t>For example, </a:t>
            </a:r>
            <a:r>
              <a:rPr lang="en-US" i="1">
                <a:solidFill>
                  <a:srgbClr val="696969"/>
                </a:solidFill>
                <a:highlight>
                  <a:schemeClr val="lt1"/>
                </a:highlight>
                <a:latin typeface="Georgia"/>
                <a:ea typeface="Georgia"/>
                <a:cs typeface="Georgia"/>
                <a:sym typeface="Georgia"/>
              </a:rPr>
              <a:t>cred</a:t>
            </a:r>
            <a:r>
              <a:rPr lang="en-US">
                <a:solidFill>
                  <a:srgbClr val="696969"/>
                </a:solidFill>
                <a:highlight>
                  <a:schemeClr val="lt1"/>
                </a:highlight>
                <a:latin typeface="Georgia"/>
                <a:ea typeface="Georgia"/>
                <a:cs typeface="Georgia"/>
                <a:sym typeface="Georgia"/>
              </a:rPr>
              <a:t> is the root in incredible and credit. </a:t>
            </a:r>
            <a:endParaRPr>
              <a:solidFill>
                <a:srgbClr val="696969"/>
              </a:solidFill>
              <a:highlight>
                <a:schemeClr val="lt1"/>
              </a:highlight>
              <a:latin typeface="Georgia"/>
              <a:ea typeface="Georgia"/>
              <a:cs typeface="Georgia"/>
              <a:sym typeface="Georgia"/>
            </a:endParaRPr>
          </a:p>
          <a:p>
            <a:pPr marL="685800" lvl="1" indent="-266700" algn="l" rtl="0">
              <a:lnSpc>
                <a:spcPct val="90000"/>
              </a:lnSpc>
              <a:spcBef>
                <a:spcPts val="500"/>
              </a:spcBef>
              <a:spcAft>
                <a:spcPts val="0"/>
              </a:spcAft>
              <a:buClr>
                <a:srgbClr val="696969"/>
              </a:buClr>
              <a:buSzPts val="2400"/>
              <a:buFont typeface="Georgia"/>
              <a:buChar char="•"/>
            </a:pPr>
            <a:r>
              <a:rPr lang="en-US">
                <a:solidFill>
                  <a:srgbClr val="696969"/>
                </a:solidFill>
                <a:highlight>
                  <a:schemeClr val="lt1"/>
                </a:highlight>
                <a:latin typeface="Georgia"/>
                <a:ea typeface="Georgia"/>
                <a:cs typeface="Georgia"/>
                <a:sym typeface="Georgia"/>
              </a:rPr>
              <a:t>Unlike a base word, a root cannot stand alone but is used to form a family of words with related meanings.</a:t>
            </a:r>
            <a:endParaRPr>
              <a:latin typeface="Georgia"/>
              <a:ea typeface="Georgia"/>
              <a:cs typeface="Georgia"/>
              <a:sym typeface="Georgia"/>
            </a:endParaRPr>
          </a:p>
          <a:p>
            <a:pPr marL="0" lvl="0" indent="0" algn="l" rtl="0">
              <a:lnSpc>
                <a:spcPct val="90000"/>
              </a:lnSpc>
              <a:spcBef>
                <a:spcPts val="1000"/>
              </a:spcBef>
              <a:spcAft>
                <a:spcPts val="0"/>
              </a:spcAft>
              <a:buClr>
                <a:schemeClr val="dk1"/>
              </a:buClr>
              <a:buSzPts val="2800"/>
              <a:buNone/>
            </a:pPr>
            <a:endParaRPr sz="2400">
              <a:latin typeface="Georgia"/>
              <a:ea typeface="Georgia"/>
              <a:cs typeface="Georgia"/>
              <a:sym typeface="Georgia"/>
            </a:endParaRPr>
          </a:p>
        </p:txBody>
      </p:sp>
      <p:sp>
        <p:nvSpPr>
          <p:cNvPr id="355" name="Google Shape;355;g160d3b6293e_0_194"/>
          <p:cNvSpPr txBox="1">
            <a:spLocks noGrp="1"/>
          </p:cNvSpPr>
          <p:nvPr>
            <p:ph type="body" idx="1"/>
          </p:nvPr>
        </p:nvSpPr>
        <p:spPr>
          <a:xfrm>
            <a:off x="838200" y="2054225"/>
            <a:ext cx="5181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rgbClr val="696969"/>
              </a:buClr>
              <a:buSzPts val="2400"/>
              <a:buFont typeface="Georgia"/>
              <a:buChar char="•"/>
            </a:pPr>
            <a:r>
              <a:rPr lang="en-US" sz="2400">
                <a:solidFill>
                  <a:srgbClr val="696969"/>
                </a:solidFill>
                <a:highlight>
                  <a:schemeClr val="lt1"/>
                </a:highlight>
                <a:latin typeface="Georgia"/>
                <a:ea typeface="Georgia"/>
                <a:cs typeface="Georgia"/>
                <a:sym typeface="Georgia"/>
              </a:rPr>
              <a:t>Base word refers to a word stripped of its affixes. </a:t>
            </a:r>
            <a:endParaRPr sz="2400">
              <a:solidFill>
                <a:srgbClr val="696969"/>
              </a:solidFill>
              <a:highlight>
                <a:schemeClr val="lt1"/>
              </a:highlight>
              <a:latin typeface="Georgia"/>
              <a:ea typeface="Georgia"/>
              <a:cs typeface="Georgia"/>
              <a:sym typeface="Georgia"/>
            </a:endParaRPr>
          </a:p>
          <a:p>
            <a:pPr marL="685800" lvl="1" indent="-266700" algn="l" rtl="0">
              <a:lnSpc>
                <a:spcPct val="90000"/>
              </a:lnSpc>
              <a:spcBef>
                <a:spcPts val="500"/>
              </a:spcBef>
              <a:spcAft>
                <a:spcPts val="0"/>
              </a:spcAft>
              <a:buClr>
                <a:srgbClr val="696969"/>
              </a:buClr>
              <a:buSzPts val="2400"/>
              <a:buFont typeface="Georgia"/>
              <a:buChar char="•"/>
            </a:pPr>
            <a:r>
              <a:rPr lang="en-US">
                <a:solidFill>
                  <a:srgbClr val="696969"/>
                </a:solidFill>
                <a:highlight>
                  <a:schemeClr val="lt1"/>
                </a:highlight>
                <a:latin typeface="Georgia"/>
                <a:ea typeface="Georgia"/>
                <a:cs typeface="Georgia"/>
                <a:sym typeface="Georgia"/>
              </a:rPr>
              <a:t>For example, </a:t>
            </a:r>
            <a:r>
              <a:rPr lang="en-US" i="1">
                <a:solidFill>
                  <a:srgbClr val="696969"/>
                </a:solidFill>
                <a:highlight>
                  <a:schemeClr val="lt1"/>
                </a:highlight>
                <a:latin typeface="Georgia"/>
                <a:ea typeface="Georgia"/>
                <a:cs typeface="Georgia"/>
                <a:sym typeface="Georgia"/>
              </a:rPr>
              <a:t>spell</a:t>
            </a:r>
            <a:r>
              <a:rPr lang="en-US">
                <a:solidFill>
                  <a:srgbClr val="696969"/>
                </a:solidFill>
                <a:highlight>
                  <a:schemeClr val="lt1"/>
                </a:highlight>
                <a:latin typeface="Georgia"/>
                <a:ea typeface="Georgia"/>
                <a:cs typeface="Georgia"/>
                <a:sym typeface="Georgia"/>
              </a:rPr>
              <a:t> is the base word in spelling and misspell;</a:t>
            </a:r>
            <a:endParaRPr>
              <a:latin typeface="Georgia"/>
              <a:ea typeface="Georgia"/>
              <a:cs typeface="Georgia"/>
              <a:sym typeface="Georgia"/>
            </a:endParaRPr>
          </a:p>
        </p:txBody>
      </p:sp>
      <p:sp>
        <p:nvSpPr>
          <p:cNvPr id="356" name="Google Shape;356;g160d3b6293e_0_194"/>
          <p:cNvSpPr txBox="1"/>
          <p:nvPr/>
        </p:nvSpPr>
        <p:spPr>
          <a:xfrm>
            <a:off x="915325" y="1495625"/>
            <a:ext cx="89409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400"/>
              <a:buFont typeface="Arial"/>
              <a:buNone/>
            </a:pPr>
            <a:r>
              <a:rPr lang="en-US" sz="2400" b="1" i="0" u="none" strike="noStrike" cap="none">
                <a:solidFill>
                  <a:srgbClr val="696969"/>
                </a:solidFill>
                <a:highlight>
                  <a:schemeClr val="lt1"/>
                </a:highlight>
                <a:latin typeface="Georgia"/>
                <a:ea typeface="Georgia"/>
                <a:cs typeface="Georgia"/>
                <a:sym typeface="Georgia"/>
              </a:rPr>
              <a:t>Root and base word are two different concepts.  </a:t>
            </a:r>
            <a:endParaRPr sz="2400" b="0" i="0" u="none" strike="noStrike" cap="none">
              <a:solidFill>
                <a:srgbClr val="000000"/>
              </a:solidFill>
              <a:latin typeface="Georgia"/>
              <a:ea typeface="Georgia"/>
              <a:cs typeface="Georgia"/>
              <a:sym typeface="Georgia"/>
            </a:endParaRPr>
          </a:p>
        </p:txBody>
      </p:sp>
      <p:sp>
        <p:nvSpPr>
          <p:cNvPr id="357" name="Google Shape;357;g160d3b6293e_0_19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Morphology: Root Words and Base Words</a:t>
            </a:r>
            <a:endParaRPr>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60d3b6293e_0_2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63" name="Google Shape;363;g160d3b6293e_0_203" title="chart including the most common prefixes as identified by White, Sowell, and Yanagihara"/>
          <p:cNvPicPr preferRelativeResize="0"/>
          <p:nvPr/>
        </p:nvPicPr>
        <p:blipFill rotWithShape="1">
          <a:blip r:embed="rId3">
            <a:alphaModFix/>
          </a:blip>
          <a:srcRect/>
          <a:stretch/>
        </p:blipFill>
        <p:spPr>
          <a:xfrm>
            <a:off x="4986925" y="152400"/>
            <a:ext cx="6273489" cy="6051550"/>
          </a:xfrm>
          <a:prstGeom prst="rect">
            <a:avLst/>
          </a:prstGeom>
          <a:noFill/>
          <a:ln>
            <a:noFill/>
          </a:ln>
        </p:spPr>
      </p:pic>
      <p:sp>
        <p:nvSpPr>
          <p:cNvPr id="364" name="Google Shape;364;g160d3b6293e_0_203"/>
          <p:cNvSpPr txBox="1">
            <a:spLocks noGrp="1"/>
          </p:cNvSpPr>
          <p:nvPr>
            <p:ph type="body" idx="1"/>
          </p:nvPr>
        </p:nvSpPr>
        <p:spPr>
          <a:xfrm>
            <a:off x="602125" y="2361000"/>
            <a:ext cx="4232400" cy="4497000"/>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0"/>
              </a:spcBef>
              <a:spcAft>
                <a:spcPts val="0"/>
              </a:spcAft>
              <a:buClr>
                <a:srgbClr val="334147"/>
              </a:buClr>
              <a:buSzPts val="2800"/>
              <a:buFont typeface="Georgia"/>
              <a:buChar char="•"/>
            </a:pPr>
            <a:r>
              <a:rPr lang="en-US" sz="2800">
                <a:solidFill>
                  <a:srgbClr val="334147"/>
                </a:solidFill>
                <a:latin typeface="Georgia"/>
                <a:ea typeface="Georgia"/>
                <a:cs typeface="Georgia"/>
                <a:sym typeface="Georgia"/>
              </a:rPr>
              <a:t>20 prefixes accounted for 97% of prefixed words</a:t>
            </a:r>
            <a:endParaRPr sz="2800">
              <a:solidFill>
                <a:srgbClr val="334147"/>
              </a:solidFill>
              <a:latin typeface="Georgia"/>
              <a:ea typeface="Georgia"/>
              <a:cs typeface="Georgia"/>
              <a:sym typeface="Georgia"/>
            </a:endParaRPr>
          </a:p>
          <a:p>
            <a:pPr marL="457200" lvl="0" indent="-406400" algn="l" rtl="0">
              <a:lnSpc>
                <a:spcPct val="115000"/>
              </a:lnSpc>
              <a:spcBef>
                <a:spcPts val="0"/>
              </a:spcBef>
              <a:spcAft>
                <a:spcPts val="0"/>
              </a:spcAft>
              <a:buClr>
                <a:srgbClr val="334147"/>
              </a:buClr>
              <a:buSzPts val="2800"/>
              <a:buFont typeface="Georgia"/>
              <a:buChar char="•"/>
            </a:pPr>
            <a:r>
              <a:rPr lang="en-US" sz="2800">
                <a:solidFill>
                  <a:srgbClr val="334147"/>
                </a:solidFill>
                <a:latin typeface="Georgia"/>
                <a:ea typeface="Georgia"/>
                <a:cs typeface="Georgia"/>
                <a:sym typeface="Georgia"/>
              </a:rPr>
              <a:t>Un-, re-, dis-, and in- (im-, ir-, il-) accounted for 58% of these</a:t>
            </a:r>
            <a:endParaRPr>
              <a:solidFill>
                <a:srgbClr val="2A95B7"/>
              </a:solidFill>
              <a:latin typeface="Georgia"/>
              <a:ea typeface="Georgia"/>
              <a:cs typeface="Georgia"/>
              <a:sym typeface="Georgia"/>
            </a:endParaRPr>
          </a:p>
        </p:txBody>
      </p:sp>
      <p:sp>
        <p:nvSpPr>
          <p:cNvPr id="365" name="Google Shape;365;g160d3b6293e_0_203"/>
          <p:cNvSpPr txBox="1">
            <a:spLocks noGrp="1"/>
          </p:cNvSpPr>
          <p:nvPr>
            <p:ph type="title"/>
          </p:nvPr>
        </p:nvSpPr>
        <p:spPr>
          <a:xfrm>
            <a:off x="752275" y="1417619"/>
            <a:ext cx="3932100" cy="843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80807"/>
              <a:buNone/>
            </a:pPr>
            <a:r>
              <a:rPr lang="en-US" sz="4400">
                <a:latin typeface="Georgia"/>
                <a:ea typeface="Georgia"/>
                <a:cs typeface="Georgia"/>
                <a:sym typeface="Georgia"/>
              </a:rPr>
              <a:t>Morphology: Prefixes</a:t>
            </a:r>
            <a:endParaRPr>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60d3b6293e_0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71" name="Google Shape;371;g160d3b6293e_0_211" title="chart including the most common suffixes as identified by White, Sowell, and Yanagihara"/>
          <p:cNvPicPr preferRelativeResize="0"/>
          <p:nvPr/>
        </p:nvPicPr>
        <p:blipFill rotWithShape="1">
          <a:blip r:embed="rId3">
            <a:alphaModFix/>
          </a:blip>
          <a:srcRect/>
          <a:stretch/>
        </p:blipFill>
        <p:spPr>
          <a:xfrm>
            <a:off x="5375700" y="152400"/>
            <a:ext cx="5767248" cy="6051549"/>
          </a:xfrm>
          <a:prstGeom prst="rect">
            <a:avLst/>
          </a:prstGeom>
          <a:noFill/>
          <a:ln>
            <a:noFill/>
          </a:ln>
        </p:spPr>
      </p:pic>
      <p:sp>
        <p:nvSpPr>
          <p:cNvPr id="372" name="Google Shape;372;g160d3b6293e_0_211"/>
          <p:cNvSpPr txBox="1"/>
          <p:nvPr/>
        </p:nvSpPr>
        <p:spPr>
          <a:xfrm>
            <a:off x="239400" y="2223000"/>
            <a:ext cx="4983900" cy="30939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15000"/>
              </a:lnSpc>
              <a:spcBef>
                <a:spcPts val="0"/>
              </a:spcBef>
              <a:spcAft>
                <a:spcPts val="0"/>
              </a:spcAft>
              <a:buClr>
                <a:srgbClr val="334147"/>
              </a:buClr>
              <a:buSzPts val="2800"/>
              <a:buFont typeface="Georgia"/>
              <a:buChar char="●"/>
            </a:pPr>
            <a:r>
              <a:rPr lang="en-US" sz="2800" b="1" i="0" u="none" strike="noStrike" cap="none">
                <a:solidFill>
                  <a:srgbClr val="334147"/>
                </a:solidFill>
                <a:latin typeface="Georgia"/>
                <a:ea typeface="Georgia"/>
                <a:cs typeface="Georgia"/>
                <a:sym typeface="Georgia"/>
              </a:rPr>
              <a:t>12 types of suffixes accounted for 87% of suffixed words</a:t>
            </a:r>
            <a:endParaRPr sz="2800" b="1" i="0" u="none" strike="noStrike" cap="none">
              <a:solidFill>
                <a:srgbClr val="334147"/>
              </a:solidFill>
              <a:latin typeface="Georgia"/>
              <a:ea typeface="Georgia"/>
              <a:cs typeface="Georgia"/>
              <a:sym typeface="Georgia"/>
            </a:endParaRPr>
          </a:p>
          <a:p>
            <a:pPr marL="457200" marR="0" lvl="0" indent="-406400" algn="l" rtl="0">
              <a:lnSpc>
                <a:spcPct val="115000"/>
              </a:lnSpc>
              <a:spcBef>
                <a:spcPts val="0"/>
              </a:spcBef>
              <a:spcAft>
                <a:spcPts val="0"/>
              </a:spcAft>
              <a:buClr>
                <a:srgbClr val="334147"/>
              </a:buClr>
              <a:buSzPts val="2800"/>
              <a:buFont typeface="Georgia"/>
              <a:buChar char="●"/>
            </a:pPr>
            <a:r>
              <a:rPr lang="en-US" sz="2800" b="1" i="0" u="none" strike="noStrike" cap="none">
                <a:solidFill>
                  <a:srgbClr val="334147"/>
                </a:solidFill>
                <a:latin typeface="Georgia"/>
                <a:ea typeface="Georgia"/>
                <a:cs typeface="Georgia"/>
                <a:sym typeface="Georgia"/>
              </a:rPr>
              <a:t>-s/es, -ed, and -ing accounted for 65% of suffixed words</a:t>
            </a:r>
            <a:endParaRPr sz="1300" b="0" i="0" u="none" strike="noStrike" cap="none">
              <a:solidFill>
                <a:srgbClr val="000000"/>
              </a:solidFill>
              <a:latin typeface="Georgia"/>
              <a:ea typeface="Georgia"/>
              <a:cs typeface="Georgia"/>
              <a:sym typeface="Georgia"/>
            </a:endParaRPr>
          </a:p>
        </p:txBody>
      </p:sp>
      <p:sp>
        <p:nvSpPr>
          <p:cNvPr id="373" name="Google Shape;373;g160d3b6293e_0_211"/>
          <p:cNvSpPr txBox="1">
            <a:spLocks noGrp="1"/>
          </p:cNvSpPr>
          <p:nvPr>
            <p:ph type="title"/>
          </p:nvPr>
        </p:nvSpPr>
        <p:spPr>
          <a:xfrm>
            <a:off x="724125" y="1220494"/>
            <a:ext cx="3932100" cy="843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80807"/>
              <a:buNone/>
            </a:pPr>
            <a:r>
              <a:rPr lang="en-US" sz="4400">
                <a:latin typeface="Georgia"/>
                <a:ea typeface="Georgia"/>
                <a:cs typeface="Georgia"/>
                <a:sym typeface="Georgia"/>
              </a:rPr>
              <a:t>Morphology: Suffixes</a:t>
            </a:r>
            <a:endParaRPr>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60d3b6293e_0_21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1</a:t>
            </a:r>
            <a:endParaRPr>
              <a:latin typeface="Georgia"/>
              <a:ea typeface="Georgia"/>
              <a:cs typeface="Georgia"/>
              <a:sym typeface="Georgia"/>
            </a:endParaRPr>
          </a:p>
        </p:txBody>
      </p:sp>
      <p:sp>
        <p:nvSpPr>
          <p:cNvPr id="380" name="Google Shape;380;g160d3b6293e_0_219"/>
          <p:cNvSpPr txBox="1">
            <a:spLocks noGrp="1"/>
          </p:cNvSpPr>
          <p:nvPr>
            <p:ph type="body" idx="1"/>
          </p:nvPr>
        </p:nvSpPr>
        <p:spPr>
          <a:xfrm>
            <a:off x="838200" y="1825625"/>
            <a:ext cx="3781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latin typeface="Georgia"/>
                <a:ea typeface="Georgia"/>
                <a:cs typeface="Georgia"/>
                <a:sym typeface="Georgia"/>
              </a:rPr>
              <a:t>There are numerous routines that can be used to break down and decode multisyllabic words. </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Choose one routine to teach students to read a multisyllabic word. </a:t>
            </a:r>
            <a:endParaRPr>
              <a:latin typeface="Georgia"/>
              <a:ea typeface="Georgia"/>
              <a:cs typeface="Georgia"/>
              <a:sym typeface="Georgia"/>
            </a:endParaRPr>
          </a:p>
        </p:txBody>
      </p:sp>
      <p:pic>
        <p:nvPicPr>
          <p:cNvPr id="381" name="Google Shape;381;g160d3b6293e_0_219" descr="a list of the steps for decoding multi-syllable words for the word &quot;unreasonable&quot;"/>
          <p:cNvPicPr preferRelativeResize="0"/>
          <p:nvPr/>
        </p:nvPicPr>
        <p:blipFill rotWithShape="1">
          <a:blip r:embed="rId3">
            <a:alphaModFix/>
          </a:blip>
          <a:srcRect/>
          <a:stretch/>
        </p:blipFill>
        <p:spPr>
          <a:xfrm>
            <a:off x="5121107" y="1825632"/>
            <a:ext cx="6797800" cy="46143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60d3b6293e_0_22"/>
          <p:cNvSpPr txBox="1">
            <a:spLocks noGrp="1"/>
          </p:cNvSpPr>
          <p:nvPr>
            <p:ph type="title"/>
          </p:nvPr>
        </p:nvSpPr>
        <p:spPr>
          <a:xfrm>
            <a:off x="554133" y="791156"/>
            <a:ext cx="15147600" cy="125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Questions or Ponderings?</a:t>
            </a:r>
            <a:endParaRPr>
              <a:latin typeface="Georgia"/>
              <a:ea typeface="Georgia"/>
              <a:cs typeface="Georgia"/>
              <a:sym typeface="Georgia"/>
            </a:endParaRPr>
          </a:p>
        </p:txBody>
      </p:sp>
      <p:sp>
        <p:nvSpPr>
          <p:cNvPr id="176" name="Google Shape;176;g160d3b6293e_0_22"/>
          <p:cNvSpPr txBox="1">
            <a:spLocks noGrp="1"/>
          </p:cNvSpPr>
          <p:nvPr>
            <p:ph type="body" idx="1"/>
          </p:nvPr>
        </p:nvSpPr>
        <p:spPr>
          <a:xfrm>
            <a:off x="1040903" y="2048750"/>
            <a:ext cx="9168900" cy="5871600"/>
          </a:xfrm>
          <a:prstGeom prst="rect">
            <a:avLst/>
          </a:prstGeom>
          <a:noFill/>
          <a:ln w="9525" cap="flat" cmpd="sng">
            <a:solidFill>
              <a:srgbClr val="000000"/>
            </a:solidFill>
            <a:prstDash val="dot"/>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latin typeface="Georgia"/>
                <a:ea typeface="Georgia"/>
                <a:cs typeface="Georgia"/>
                <a:sym typeface="Georgia"/>
              </a:rPr>
              <a:t>We will revisit all questions during the November Learning Labs.  Please sign up. </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r>
              <a:rPr lang="en-US">
                <a:latin typeface="Georgia"/>
                <a:ea typeface="Georgia"/>
                <a:cs typeface="Georgia"/>
                <a:sym typeface="Georgia"/>
              </a:rPr>
              <a:t>Scan the QR code or click on the link:</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p>
        </p:txBody>
      </p:sp>
      <p:pic>
        <p:nvPicPr>
          <p:cNvPr id="177" name="Google Shape;177;g160d3b6293e_0_22" descr="QR code for questions and comments"/>
          <p:cNvPicPr preferRelativeResize="0"/>
          <p:nvPr/>
        </p:nvPicPr>
        <p:blipFill rotWithShape="1">
          <a:blip r:embed="rId3">
            <a:alphaModFix/>
          </a:blip>
          <a:srcRect/>
          <a:stretch/>
        </p:blipFill>
        <p:spPr>
          <a:xfrm>
            <a:off x="2180478" y="4045881"/>
            <a:ext cx="1677398" cy="1677398"/>
          </a:xfrm>
          <a:prstGeom prst="rect">
            <a:avLst/>
          </a:prstGeom>
          <a:noFill/>
          <a:ln>
            <a:noFill/>
          </a:ln>
        </p:spPr>
      </p:pic>
      <p:sp>
        <p:nvSpPr>
          <p:cNvPr id="178" name="Google Shape;178;g160d3b6293e_0_22"/>
          <p:cNvSpPr txBox="1"/>
          <p:nvPr/>
        </p:nvSpPr>
        <p:spPr>
          <a:xfrm>
            <a:off x="5787750" y="3957075"/>
            <a:ext cx="5124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Georgia"/>
                <a:ea typeface="Georgia"/>
                <a:cs typeface="Georgia"/>
                <a:sym typeface="Georgia"/>
                <a:hlinkClick r:id="rId4"/>
              </a:rPr>
              <a:t>https://tinyurl.com/vdoe3to5</a:t>
            </a:r>
            <a:endParaRPr sz="2400" b="0" i="0" u="none" strike="noStrike" cap="none">
              <a:solidFill>
                <a:srgbClr val="000000"/>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60d3b6293e_0_22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2</a:t>
            </a:r>
            <a:endParaRPr>
              <a:latin typeface="Georgia"/>
              <a:ea typeface="Georgia"/>
              <a:cs typeface="Georgia"/>
              <a:sym typeface="Georgia"/>
            </a:endParaRPr>
          </a:p>
        </p:txBody>
      </p:sp>
      <p:sp>
        <p:nvSpPr>
          <p:cNvPr id="388" name="Google Shape;388;g160d3b6293e_0_226"/>
          <p:cNvSpPr txBox="1"/>
          <p:nvPr/>
        </p:nvSpPr>
        <p:spPr>
          <a:xfrm>
            <a:off x="837450" y="2489700"/>
            <a:ext cx="4730400" cy="20319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000000"/>
              </a:buClr>
              <a:buSzPts val="3000"/>
              <a:buFont typeface="Georgia"/>
              <a:buAutoNum type="arabicPeriod"/>
            </a:pPr>
            <a:r>
              <a:rPr lang="en-US" sz="3000" b="0" i="0" u="none" strike="noStrike" cap="none">
                <a:solidFill>
                  <a:srgbClr val="000000"/>
                </a:solidFill>
                <a:latin typeface="Georgia"/>
                <a:ea typeface="Georgia"/>
                <a:cs typeface="Georgia"/>
                <a:sym typeface="Georgia"/>
              </a:rPr>
              <a:t>Look for prefixes and suffixes. Circle prefixes and suffixes in the word. </a:t>
            </a:r>
            <a:endParaRPr sz="3000" b="0" i="0" u="none" strike="noStrike" cap="none">
              <a:solidFill>
                <a:srgbClr val="000000"/>
              </a:solidFill>
              <a:latin typeface="Georgia"/>
              <a:ea typeface="Georgia"/>
              <a:cs typeface="Georgia"/>
              <a:sym typeface="Georgia"/>
            </a:endParaRPr>
          </a:p>
        </p:txBody>
      </p:sp>
      <p:sp>
        <p:nvSpPr>
          <p:cNvPr id="389" name="Google Shape;389;g160d3b6293e_0_226"/>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disagreement</a:t>
            </a:r>
            <a:endParaRPr sz="6000" b="0" i="0" u="none" strike="noStrike" cap="none">
              <a:solidFill>
                <a:srgbClr val="000000"/>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60d3b6293e_0_2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3</a:t>
            </a:r>
            <a:endParaRPr>
              <a:latin typeface="Georgia"/>
              <a:ea typeface="Georgia"/>
              <a:cs typeface="Georgia"/>
              <a:sym typeface="Georgia"/>
            </a:endParaRPr>
          </a:p>
        </p:txBody>
      </p:sp>
      <p:sp>
        <p:nvSpPr>
          <p:cNvPr id="396" name="Google Shape;396;g160d3b6293e_0_233"/>
          <p:cNvSpPr txBox="1"/>
          <p:nvPr/>
        </p:nvSpPr>
        <p:spPr>
          <a:xfrm>
            <a:off x="837450" y="2489700"/>
            <a:ext cx="4730400" cy="20319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000000"/>
              </a:buClr>
              <a:buSzPts val="3000"/>
              <a:buFont typeface="Georgia"/>
              <a:buAutoNum type="arabicPeriod"/>
            </a:pPr>
            <a:r>
              <a:rPr lang="en-US" sz="3000" b="0" i="0" u="none" strike="noStrike" cap="none">
                <a:solidFill>
                  <a:srgbClr val="000000"/>
                </a:solidFill>
                <a:latin typeface="Georgia"/>
                <a:ea typeface="Georgia"/>
                <a:cs typeface="Georgia"/>
                <a:sym typeface="Georgia"/>
              </a:rPr>
              <a:t>Look for prefixes and suffixes. Circle prefixes and suffixes in the word. </a:t>
            </a:r>
            <a:endParaRPr sz="3000" b="0" i="0" u="none" strike="noStrike" cap="none">
              <a:solidFill>
                <a:srgbClr val="000000"/>
              </a:solidFill>
              <a:latin typeface="Georgia"/>
              <a:ea typeface="Georgia"/>
              <a:cs typeface="Georgia"/>
              <a:sym typeface="Georgia"/>
            </a:endParaRPr>
          </a:p>
        </p:txBody>
      </p:sp>
      <p:sp>
        <p:nvSpPr>
          <p:cNvPr id="397" name="Google Shape;397;g160d3b6293e_0_233" descr="the word disagreement with a red oval around dis and ment"/>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disagreement</a:t>
            </a:r>
            <a:endParaRPr sz="6000" b="0" i="0" u="none" strike="noStrike" cap="none">
              <a:solidFill>
                <a:srgbClr val="000000"/>
              </a:solidFill>
              <a:latin typeface="Georgia"/>
              <a:ea typeface="Georgia"/>
              <a:cs typeface="Georgia"/>
              <a:sym typeface="Georgia"/>
            </a:endParaRPr>
          </a:p>
        </p:txBody>
      </p:sp>
      <p:sp>
        <p:nvSpPr>
          <p:cNvPr id="398" name="Google Shape;398;g160d3b6293e_0_233" descr="red oval around the letters dis"/>
          <p:cNvSpPr/>
          <p:nvPr/>
        </p:nvSpPr>
        <p:spPr>
          <a:xfrm>
            <a:off x="6195475" y="2795250"/>
            <a:ext cx="11280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160d3b6293e_0_233" descr="a red oval around the suffix &quot;ment&quot;"/>
          <p:cNvSpPr/>
          <p:nvPr/>
        </p:nvSpPr>
        <p:spPr>
          <a:xfrm>
            <a:off x="9060450" y="2874900"/>
            <a:ext cx="21432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60d3b6293e_0_24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4</a:t>
            </a:r>
            <a:endParaRPr>
              <a:latin typeface="Georgia"/>
              <a:ea typeface="Georgia"/>
              <a:cs typeface="Georgia"/>
              <a:sym typeface="Georgia"/>
            </a:endParaRPr>
          </a:p>
        </p:txBody>
      </p:sp>
      <p:sp>
        <p:nvSpPr>
          <p:cNvPr id="406" name="Google Shape;406;g160d3b6293e_0_242"/>
          <p:cNvSpPr txBox="1"/>
          <p:nvPr/>
        </p:nvSpPr>
        <p:spPr>
          <a:xfrm>
            <a:off x="837450" y="2489700"/>
            <a:ext cx="4730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Georgia"/>
                <a:ea typeface="Georgia"/>
                <a:cs typeface="Georgia"/>
                <a:sym typeface="Georgia"/>
              </a:rPr>
              <a:t>2. Underline the remaining single vowels and vowel or vowel-consonant combinations.</a:t>
            </a:r>
            <a:endParaRPr sz="3000" b="0" i="0" u="none" strike="noStrike" cap="none">
              <a:solidFill>
                <a:srgbClr val="000000"/>
              </a:solidFill>
              <a:latin typeface="Georgia"/>
              <a:ea typeface="Georgia"/>
              <a:cs typeface="Georgia"/>
              <a:sym typeface="Georgia"/>
            </a:endParaRPr>
          </a:p>
        </p:txBody>
      </p:sp>
      <p:sp>
        <p:nvSpPr>
          <p:cNvPr id="407" name="Google Shape;407;g160d3b6293e_0_242" descr="the word &quot;disagreement&quot; with red ovals around &quot;dis&quot; and &quot;ment&quot;"/>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disagreement</a:t>
            </a:r>
            <a:endParaRPr sz="6000" b="0" i="0" u="none" strike="noStrike" cap="none">
              <a:solidFill>
                <a:srgbClr val="000000"/>
              </a:solidFill>
              <a:latin typeface="Georgia"/>
              <a:ea typeface="Georgia"/>
              <a:cs typeface="Georgia"/>
              <a:sym typeface="Georgia"/>
            </a:endParaRPr>
          </a:p>
        </p:txBody>
      </p:sp>
      <p:sp>
        <p:nvSpPr>
          <p:cNvPr id="408" name="Google Shape;408;g160d3b6293e_0_242" descr="a read oval around the prefix &quot;dis&quot;"/>
          <p:cNvSpPr/>
          <p:nvPr/>
        </p:nvSpPr>
        <p:spPr>
          <a:xfrm>
            <a:off x="6195475" y="2795250"/>
            <a:ext cx="11280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160d3b6293e_0_242" descr="red oval around the letters ment in the word disagreement"/>
          <p:cNvSpPr/>
          <p:nvPr/>
        </p:nvSpPr>
        <p:spPr>
          <a:xfrm>
            <a:off x="9060450" y="2874900"/>
            <a:ext cx="21432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60d3b6293e_0_25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5</a:t>
            </a:r>
            <a:endParaRPr>
              <a:latin typeface="Georgia"/>
              <a:ea typeface="Georgia"/>
              <a:cs typeface="Georgia"/>
              <a:sym typeface="Georgia"/>
            </a:endParaRPr>
          </a:p>
        </p:txBody>
      </p:sp>
      <p:sp>
        <p:nvSpPr>
          <p:cNvPr id="416" name="Google Shape;416;g160d3b6293e_0_251"/>
          <p:cNvSpPr txBox="1"/>
          <p:nvPr/>
        </p:nvSpPr>
        <p:spPr>
          <a:xfrm>
            <a:off x="837450" y="2489700"/>
            <a:ext cx="4730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Georgia"/>
                <a:ea typeface="Georgia"/>
                <a:cs typeface="Georgia"/>
                <a:sym typeface="Georgia"/>
              </a:rPr>
              <a:t>2. Underline the remaining single vowels and vowel or vowel-consonant combinations.</a:t>
            </a:r>
            <a:endParaRPr sz="3000" b="0" i="0" u="none" strike="noStrike" cap="none">
              <a:solidFill>
                <a:srgbClr val="000000"/>
              </a:solidFill>
              <a:latin typeface="Georgia"/>
              <a:ea typeface="Georgia"/>
              <a:cs typeface="Georgia"/>
              <a:sym typeface="Georgia"/>
            </a:endParaRPr>
          </a:p>
        </p:txBody>
      </p:sp>
      <p:sp>
        <p:nvSpPr>
          <p:cNvPr id="417" name="Google Shape;417;g160d3b6293e_0_251" descr="disagreement with the letters dis and ment with red ovals around them"/>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t>
            </a:r>
            <a:r>
              <a:rPr lang="en-US" sz="6000" b="0" i="0" u="sng" strike="noStrike" cap="none">
                <a:solidFill>
                  <a:srgbClr val="000000"/>
                </a:solidFill>
                <a:latin typeface="Georgia"/>
                <a:ea typeface="Georgia"/>
                <a:cs typeface="Georgia"/>
                <a:sym typeface="Georgia"/>
              </a:rPr>
              <a:t>a</a:t>
            </a:r>
            <a:r>
              <a:rPr lang="en-US" sz="6000" b="0" i="0" u="none" strike="noStrike" cap="none">
                <a:solidFill>
                  <a:srgbClr val="000000"/>
                </a:solidFill>
                <a:latin typeface="Georgia"/>
                <a:ea typeface="Georgia"/>
                <a:cs typeface="Georgia"/>
                <a:sym typeface="Georgia"/>
              </a:rPr>
              <a:t>gr</a:t>
            </a:r>
            <a:r>
              <a:rPr lang="en-US" sz="6000" b="0" i="0" u="sng" strike="noStrike" cap="none">
                <a:solidFill>
                  <a:srgbClr val="000000"/>
                </a:solidFill>
                <a:latin typeface="Georgia"/>
                <a:ea typeface="Georgia"/>
                <a:cs typeface="Georgia"/>
                <a:sym typeface="Georgia"/>
              </a:rPr>
              <a:t>ee</a:t>
            </a:r>
            <a:r>
              <a:rPr lang="en-US" sz="6000" b="0" i="0" u="none" strike="noStrike" cap="none">
                <a:solidFill>
                  <a:srgbClr val="000000"/>
                </a:solidFill>
                <a:latin typeface="Georgia"/>
                <a:ea typeface="Georgia"/>
                <a:cs typeface="Georgia"/>
                <a:sym typeface="Georgia"/>
              </a:rPr>
              <a:t>ment</a:t>
            </a:r>
            <a:endParaRPr sz="6000" b="0" i="0" u="none" strike="noStrike" cap="none">
              <a:solidFill>
                <a:srgbClr val="000000"/>
              </a:solidFill>
              <a:latin typeface="Georgia"/>
              <a:ea typeface="Georgia"/>
              <a:cs typeface="Georgia"/>
              <a:sym typeface="Georgia"/>
            </a:endParaRPr>
          </a:p>
        </p:txBody>
      </p:sp>
      <p:sp>
        <p:nvSpPr>
          <p:cNvPr id="418" name="Google Shape;418;g160d3b6293e_0_251" descr="a red oval around the prefix dis"/>
          <p:cNvSpPr/>
          <p:nvPr/>
        </p:nvSpPr>
        <p:spPr>
          <a:xfrm>
            <a:off x="6195475" y="2795250"/>
            <a:ext cx="11280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160d3b6293e_0_251" descr="a red oval around the suffix ment"/>
          <p:cNvSpPr/>
          <p:nvPr/>
        </p:nvSpPr>
        <p:spPr>
          <a:xfrm>
            <a:off x="9060450" y="2874900"/>
            <a:ext cx="21432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160d3b6293e_0_26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6</a:t>
            </a:r>
            <a:endParaRPr>
              <a:latin typeface="Georgia"/>
              <a:ea typeface="Georgia"/>
              <a:cs typeface="Georgia"/>
              <a:sym typeface="Georgia"/>
            </a:endParaRPr>
          </a:p>
        </p:txBody>
      </p:sp>
      <p:sp>
        <p:nvSpPr>
          <p:cNvPr id="426" name="Google Shape;426;g160d3b6293e_0_260"/>
          <p:cNvSpPr txBox="1"/>
          <p:nvPr/>
        </p:nvSpPr>
        <p:spPr>
          <a:xfrm>
            <a:off x="837450" y="2489700"/>
            <a:ext cx="47304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Georgia"/>
                <a:ea typeface="Georgia"/>
                <a:cs typeface="Georgia"/>
                <a:sym typeface="Georgia"/>
              </a:rPr>
              <a:t>3. Loop under each word part as you say it.</a:t>
            </a:r>
            <a:endParaRPr sz="3000" b="0" i="0" u="none" strike="noStrike" cap="none">
              <a:solidFill>
                <a:srgbClr val="000000"/>
              </a:solidFill>
              <a:latin typeface="Georgia"/>
              <a:ea typeface="Georgia"/>
              <a:cs typeface="Georgia"/>
              <a:sym typeface="Georgia"/>
            </a:endParaRPr>
          </a:p>
        </p:txBody>
      </p:sp>
      <p:sp>
        <p:nvSpPr>
          <p:cNvPr id="427" name="Google Shape;427;g160d3b6293e_0_260" descr="the word disagreement with the letters dis and ment with red ovals around them"/>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t>
            </a:r>
            <a:r>
              <a:rPr lang="en-US" sz="6000" b="0" i="0" u="sng" strike="noStrike" cap="none">
                <a:solidFill>
                  <a:srgbClr val="000000"/>
                </a:solidFill>
                <a:latin typeface="Georgia"/>
                <a:ea typeface="Georgia"/>
                <a:cs typeface="Georgia"/>
                <a:sym typeface="Georgia"/>
              </a:rPr>
              <a:t>a</a:t>
            </a:r>
            <a:r>
              <a:rPr lang="en-US" sz="6000" b="0" i="0" u="none" strike="noStrike" cap="none">
                <a:solidFill>
                  <a:srgbClr val="000000"/>
                </a:solidFill>
                <a:latin typeface="Georgia"/>
                <a:ea typeface="Georgia"/>
                <a:cs typeface="Georgia"/>
                <a:sym typeface="Georgia"/>
              </a:rPr>
              <a:t>gr</a:t>
            </a:r>
            <a:r>
              <a:rPr lang="en-US" sz="6000" b="0" i="0" u="sng" strike="noStrike" cap="none">
                <a:solidFill>
                  <a:srgbClr val="000000"/>
                </a:solidFill>
                <a:latin typeface="Georgia"/>
                <a:ea typeface="Georgia"/>
                <a:cs typeface="Georgia"/>
                <a:sym typeface="Georgia"/>
              </a:rPr>
              <a:t>ee</a:t>
            </a:r>
            <a:r>
              <a:rPr lang="en-US" sz="6000" b="0" i="0" u="none" strike="noStrike" cap="none">
                <a:solidFill>
                  <a:srgbClr val="000000"/>
                </a:solidFill>
                <a:latin typeface="Georgia"/>
                <a:ea typeface="Georgia"/>
                <a:cs typeface="Georgia"/>
                <a:sym typeface="Georgia"/>
              </a:rPr>
              <a:t>ment</a:t>
            </a:r>
            <a:endParaRPr sz="6000" b="0" i="0" u="none" strike="noStrike" cap="none">
              <a:solidFill>
                <a:srgbClr val="000000"/>
              </a:solidFill>
              <a:latin typeface="Georgia"/>
              <a:ea typeface="Georgia"/>
              <a:cs typeface="Georgia"/>
              <a:sym typeface="Georgia"/>
            </a:endParaRPr>
          </a:p>
        </p:txBody>
      </p:sp>
      <p:sp>
        <p:nvSpPr>
          <p:cNvPr id="428" name="Google Shape;428;g160d3b6293e_0_260" descr="red oval around the letters dis in disagreement"/>
          <p:cNvSpPr/>
          <p:nvPr/>
        </p:nvSpPr>
        <p:spPr>
          <a:xfrm>
            <a:off x="6195475" y="2795250"/>
            <a:ext cx="11280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160d3b6293e_0_260" descr="red oval around the letters ment"/>
          <p:cNvSpPr/>
          <p:nvPr/>
        </p:nvSpPr>
        <p:spPr>
          <a:xfrm>
            <a:off x="9060450" y="2874900"/>
            <a:ext cx="21432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60d3b6293e_0_269" descr="Bracket around the letters &quot;ment&quot; in disagreement"/>
          <p:cNvSpPr/>
          <p:nvPr/>
        </p:nvSpPr>
        <p:spPr>
          <a:xfrm rot="-5400000">
            <a:off x="9754600" y="3484050"/>
            <a:ext cx="588600" cy="1905300"/>
          </a:xfrm>
          <a:prstGeom prst="lef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160d3b6293e_0_269" descr="the letters ment have a red oval around them"/>
          <p:cNvSpPr/>
          <p:nvPr/>
        </p:nvSpPr>
        <p:spPr>
          <a:xfrm>
            <a:off x="9060450" y="2874900"/>
            <a:ext cx="21432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60d3b6293e_0_269" descr="bracket around the letters &quot;gree&quot;"/>
          <p:cNvSpPr/>
          <p:nvPr/>
        </p:nvSpPr>
        <p:spPr>
          <a:xfrm rot="-5400000">
            <a:off x="8085725" y="3720450"/>
            <a:ext cx="588600" cy="1432500"/>
          </a:xfrm>
          <a:prstGeom prst="lef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160d3b6293e_0_269" descr="bracket around the letter a in disagreement"/>
          <p:cNvSpPr/>
          <p:nvPr/>
        </p:nvSpPr>
        <p:spPr>
          <a:xfrm rot="-5400000">
            <a:off x="7163500" y="4248750"/>
            <a:ext cx="588600" cy="375900"/>
          </a:xfrm>
          <a:prstGeom prst="lef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60d3b6293e_0_269" descr="bracket around the word &quot;dis"/>
          <p:cNvSpPr/>
          <p:nvPr/>
        </p:nvSpPr>
        <p:spPr>
          <a:xfrm rot="-5400000">
            <a:off x="6490200" y="3964725"/>
            <a:ext cx="588600" cy="934800"/>
          </a:xfrm>
          <a:prstGeom prst="lef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60d3b6293e_0_269" descr="the letters dis with a red oval around them"/>
          <p:cNvSpPr/>
          <p:nvPr/>
        </p:nvSpPr>
        <p:spPr>
          <a:xfrm>
            <a:off x="6195475" y="2795250"/>
            <a:ext cx="1128000" cy="126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60d3b6293e_0_269" descr="the word disagreement with red ovals around dis and ment"/>
          <p:cNvSpPr txBox="1"/>
          <p:nvPr/>
        </p:nvSpPr>
        <p:spPr>
          <a:xfrm>
            <a:off x="6195475" y="2874900"/>
            <a:ext cx="5355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Georgia"/>
                <a:ea typeface="Georgia"/>
                <a:cs typeface="Georgia"/>
                <a:sym typeface="Georgia"/>
              </a:rPr>
              <a:t>dis</a:t>
            </a:r>
            <a:r>
              <a:rPr lang="en-US" sz="6000" b="0" i="0" u="sng" strike="noStrike" cap="none">
                <a:solidFill>
                  <a:srgbClr val="000000"/>
                </a:solidFill>
                <a:latin typeface="Georgia"/>
                <a:ea typeface="Georgia"/>
                <a:cs typeface="Georgia"/>
                <a:sym typeface="Georgia"/>
              </a:rPr>
              <a:t>a</a:t>
            </a:r>
            <a:r>
              <a:rPr lang="en-US" sz="6000" b="0" i="0" u="none" strike="noStrike" cap="none">
                <a:solidFill>
                  <a:srgbClr val="000000"/>
                </a:solidFill>
                <a:latin typeface="Georgia"/>
                <a:ea typeface="Georgia"/>
                <a:cs typeface="Georgia"/>
                <a:sym typeface="Georgia"/>
              </a:rPr>
              <a:t>gr</a:t>
            </a:r>
            <a:r>
              <a:rPr lang="en-US" sz="6000" b="0" i="0" u="sng" strike="noStrike" cap="none">
                <a:solidFill>
                  <a:srgbClr val="000000"/>
                </a:solidFill>
                <a:latin typeface="Georgia"/>
                <a:ea typeface="Georgia"/>
                <a:cs typeface="Georgia"/>
                <a:sym typeface="Georgia"/>
              </a:rPr>
              <a:t>ee</a:t>
            </a:r>
            <a:r>
              <a:rPr lang="en-US" sz="6000" b="0" i="0" u="none" strike="noStrike" cap="none">
                <a:solidFill>
                  <a:srgbClr val="000000"/>
                </a:solidFill>
                <a:latin typeface="Georgia"/>
                <a:ea typeface="Georgia"/>
                <a:cs typeface="Georgia"/>
                <a:sym typeface="Georgia"/>
              </a:rPr>
              <a:t>ment</a:t>
            </a:r>
            <a:endParaRPr sz="6000" b="0" i="0" u="none" strike="noStrike" cap="none">
              <a:solidFill>
                <a:srgbClr val="000000"/>
              </a:solidFill>
              <a:latin typeface="Georgia"/>
              <a:ea typeface="Georgia"/>
              <a:cs typeface="Georgia"/>
              <a:sym typeface="Georgia"/>
            </a:endParaRPr>
          </a:p>
        </p:txBody>
      </p:sp>
      <p:sp>
        <p:nvSpPr>
          <p:cNvPr id="442" name="Google Shape;442;g160d3b6293e_0_269"/>
          <p:cNvSpPr txBox="1"/>
          <p:nvPr/>
        </p:nvSpPr>
        <p:spPr>
          <a:xfrm>
            <a:off x="837450" y="2489700"/>
            <a:ext cx="47304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Georgia"/>
                <a:ea typeface="Georgia"/>
                <a:cs typeface="Georgia"/>
                <a:sym typeface="Georgia"/>
              </a:rPr>
              <a:t>3. Loop under each word part as you say it.</a:t>
            </a:r>
            <a:endParaRPr sz="3000" b="0" i="0" u="none" strike="noStrike" cap="none">
              <a:solidFill>
                <a:srgbClr val="000000"/>
              </a:solidFill>
              <a:latin typeface="Georgia"/>
              <a:ea typeface="Georgia"/>
              <a:cs typeface="Georgia"/>
              <a:sym typeface="Georgia"/>
            </a:endParaRPr>
          </a:p>
        </p:txBody>
      </p:sp>
      <p:sp>
        <p:nvSpPr>
          <p:cNvPr id="443" name="Google Shape;443;g160d3b6293e_0_26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Teach students a routine they can use to decode multisyllabic words Part 7</a:t>
            </a:r>
            <a:endParaRPr>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60d3b6293e_0_28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Have students practice building and manipulating words. </a:t>
            </a:r>
            <a:endParaRPr>
              <a:latin typeface="Georgia"/>
              <a:ea typeface="Georgia"/>
              <a:cs typeface="Georgia"/>
              <a:sym typeface="Georgia"/>
            </a:endParaRPr>
          </a:p>
        </p:txBody>
      </p:sp>
      <p:sp>
        <p:nvSpPr>
          <p:cNvPr id="450" name="Google Shape;450;g160d3b6293e_0_282"/>
          <p:cNvSpPr txBox="1">
            <a:spLocks noGrp="1"/>
          </p:cNvSpPr>
          <p:nvPr>
            <p:ph type="body" idx="1"/>
          </p:nvPr>
        </p:nvSpPr>
        <p:spPr>
          <a:xfrm>
            <a:off x="838200" y="1825625"/>
            <a:ext cx="4522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latin typeface="Georgia"/>
                <a:ea typeface="Georgia"/>
                <a:cs typeface="Georgia"/>
                <a:sym typeface="Georgia"/>
              </a:rPr>
              <a:t>In addition to teaching students about suffixes, prefixes, and basic roots, give students opportunities to practice combining them to create new words. </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pic>
        <p:nvPicPr>
          <p:cNvPr id="451" name="Google Shape;451;g160d3b6293e_0_282" descr="instructions for practicing and dividing multisyllabic words"/>
          <p:cNvPicPr preferRelativeResize="0"/>
          <p:nvPr/>
        </p:nvPicPr>
        <p:blipFill rotWithShape="1">
          <a:blip r:embed="rId3">
            <a:alphaModFix/>
          </a:blip>
          <a:srcRect b="62858"/>
          <a:stretch/>
        </p:blipFill>
        <p:spPr>
          <a:xfrm>
            <a:off x="6610988" y="1691125"/>
            <a:ext cx="3580100" cy="2023825"/>
          </a:xfrm>
          <a:prstGeom prst="rect">
            <a:avLst/>
          </a:prstGeom>
          <a:noFill/>
          <a:ln>
            <a:noFill/>
          </a:ln>
        </p:spPr>
      </p:pic>
      <p:pic>
        <p:nvPicPr>
          <p:cNvPr id="452" name="Google Shape;452;g160d3b6293e_0_282" descr="List of the words fatests, faster, happy, happiness, preheat, preheated"/>
          <p:cNvPicPr preferRelativeResize="0"/>
          <p:nvPr/>
        </p:nvPicPr>
        <p:blipFill rotWithShape="1">
          <a:blip r:embed="rId3">
            <a:alphaModFix/>
          </a:blip>
          <a:srcRect t="34887"/>
          <a:stretch/>
        </p:blipFill>
        <p:spPr>
          <a:xfrm>
            <a:off x="7016361" y="3714950"/>
            <a:ext cx="2769363" cy="2744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60d3b6293e_0_29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Have students practice building and manipulating words</a:t>
            </a:r>
            <a:endParaRPr>
              <a:latin typeface="Georgia"/>
              <a:ea typeface="Georgia"/>
              <a:cs typeface="Georgia"/>
              <a:sym typeface="Georgia"/>
            </a:endParaRPr>
          </a:p>
        </p:txBody>
      </p:sp>
      <p:sp>
        <p:nvSpPr>
          <p:cNvPr id="459" name="Google Shape;459;g160d3b6293e_0_290"/>
          <p:cNvSpPr txBox="1">
            <a:spLocks noGrp="1"/>
          </p:cNvSpPr>
          <p:nvPr>
            <p:ph type="body" idx="1"/>
          </p:nvPr>
        </p:nvSpPr>
        <p:spPr>
          <a:xfrm>
            <a:off x="838200" y="1825625"/>
            <a:ext cx="3417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agreement</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approval</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engage</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appointment</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obey</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honest</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dis</a:t>
            </a:r>
            <a:r>
              <a:rPr lang="en-US">
                <a:latin typeface="Georgia"/>
                <a:ea typeface="Georgia"/>
                <a:cs typeface="Georgia"/>
                <a:sym typeface="Georgia"/>
              </a:rPr>
              <a:t>connect</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latin typeface="Georgia"/>
              <a:ea typeface="Georgia"/>
              <a:cs typeface="Georgia"/>
              <a:sym typeface="Georgia"/>
            </a:endParaRPr>
          </a:p>
        </p:txBody>
      </p:sp>
      <p:sp>
        <p:nvSpPr>
          <p:cNvPr id="460" name="Google Shape;460;g160d3b6293e_0_290"/>
          <p:cNvSpPr txBox="1">
            <a:spLocks noGrp="1"/>
          </p:cNvSpPr>
          <p:nvPr>
            <p:ph type="body" idx="1"/>
          </p:nvPr>
        </p:nvSpPr>
        <p:spPr>
          <a:xfrm>
            <a:off x="4815675" y="1825625"/>
            <a:ext cx="3417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dis</a:t>
            </a:r>
            <a:r>
              <a:rPr lang="en-US">
                <a:highlight>
                  <a:srgbClr val="FFFF00"/>
                </a:highlight>
                <a:latin typeface="Georgia"/>
                <a:ea typeface="Georgia"/>
                <a:cs typeface="Georgia"/>
                <a:sym typeface="Georgia"/>
              </a:rPr>
              <a:t>agree</a:t>
            </a:r>
            <a:r>
              <a:rPr lang="en-US">
                <a:latin typeface="Georgia"/>
                <a:ea typeface="Georgia"/>
                <a:cs typeface="Georgia"/>
                <a:sym typeface="Georgia"/>
              </a:rPr>
              <a:t>ment</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dis</a:t>
            </a:r>
            <a:r>
              <a:rPr lang="en-US">
                <a:highlight>
                  <a:srgbClr val="FFFF00"/>
                </a:highlight>
                <a:latin typeface="Georgia"/>
                <a:ea typeface="Georgia"/>
                <a:cs typeface="Georgia"/>
                <a:sym typeface="Georgia"/>
              </a:rPr>
              <a:t>agree</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dis</a:t>
            </a:r>
            <a:r>
              <a:rPr lang="en-US">
                <a:highlight>
                  <a:srgbClr val="FFFF00"/>
                </a:highlight>
                <a:latin typeface="Georgia"/>
                <a:ea typeface="Georgia"/>
                <a:cs typeface="Georgia"/>
                <a:sym typeface="Georgia"/>
              </a:rPr>
              <a:t>agree</a:t>
            </a:r>
            <a:r>
              <a:rPr lang="en-US">
                <a:latin typeface="Georgia"/>
                <a:ea typeface="Georgia"/>
                <a:cs typeface="Georgia"/>
                <a:sym typeface="Georgia"/>
              </a:rPr>
              <a:t>s</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dis</a:t>
            </a:r>
            <a:r>
              <a:rPr lang="en-US">
                <a:highlight>
                  <a:srgbClr val="FFFF00"/>
                </a:highlight>
                <a:latin typeface="Georgia"/>
                <a:ea typeface="Georgia"/>
                <a:cs typeface="Georgia"/>
                <a:sym typeface="Georgia"/>
              </a:rPr>
              <a:t>agree</a:t>
            </a:r>
            <a:r>
              <a:rPr lang="en-US">
                <a:latin typeface="Georgia"/>
                <a:ea typeface="Georgia"/>
                <a:cs typeface="Georgia"/>
                <a:sym typeface="Georgia"/>
              </a:rPr>
              <a:t>d </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agree</a:t>
            </a:r>
            <a:r>
              <a:rPr lang="en-US">
                <a:latin typeface="Georgia"/>
                <a:ea typeface="Georgia"/>
                <a:cs typeface="Georgia"/>
                <a:sym typeface="Georgia"/>
              </a:rPr>
              <a:t>ment</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agree</a:t>
            </a:r>
            <a:r>
              <a:rPr lang="en-US">
                <a:latin typeface="Georgia"/>
                <a:ea typeface="Georgia"/>
                <a:cs typeface="Georgia"/>
                <a:sym typeface="Georgia"/>
              </a:rPr>
              <a:t>able</a:t>
            </a: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highlight>
                  <a:srgbClr val="FFFF00"/>
                </a:highlight>
                <a:latin typeface="Georgia"/>
                <a:ea typeface="Georgia"/>
                <a:cs typeface="Georgia"/>
                <a:sym typeface="Georgia"/>
              </a:rPr>
              <a:t>agree</a:t>
            </a:r>
            <a:r>
              <a:rPr lang="en-US">
                <a:latin typeface="Georgia"/>
                <a:ea typeface="Georgia"/>
                <a:cs typeface="Georgia"/>
                <a:sym typeface="Georgia"/>
              </a:rPr>
              <a:t>ably</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461" name="Google Shape;461;g160d3b6293e_0_290"/>
          <p:cNvSpPr txBox="1">
            <a:spLocks noGrp="1"/>
          </p:cNvSpPr>
          <p:nvPr>
            <p:ph type="body" idx="1"/>
          </p:nvPr>
        </p:nvSpPr>
        <p:spPr>
          <a:xfrm>
            <a:off x="8498925" y="1825625"/>
            <a:ext cx="3417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disagree</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abandon</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entertain</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treat</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govern</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a:p>
            <a:pPr marL="0" lvl="0" indent="0" algn="l" rtl="0">
              <a:lnSpc>
                <a:spcPct val="90000"/>
              </a:lnSpc>
              <a:spcBef>
                <a:spcPts val="1000"/>
              </a:spcBef>
              <a:spcAft>
                <a:spcPts val="0"/>
              </a:spcAft>
              <a:buSzPts val="2800"/>
              <a:buNone/>
            </a:pPr>
            <a:r>
              <a:rPr lang="en-US">
                <a:latin typeface="Georgia"/>
                <a:ea typeface="Georgia"/>
                <a:cs typeface="Georgia"/>
                <a:sym typeface="Georgia"/>
              </a:rPr>
              <a:t>employ</a:t>
            </a:r>
            <a:r>
              <a:rPr lang="en-US">
                <a:highlight>
                  <a:srgbClr val="FFFF00"/>
                </a:highlight>
                <a:latin typeface="Georgia"/>
                <a:ea typeface="Georgia"/>
                <a:cs typeface="Georgia"/>
                <a:sym typeface="Georgia"/>
              </a:rPr>
              <a:t>ment</a:t>
            </a:r>
            <a:endParaRPr>
              <a:highlight>
                <a:srgbClr val="FFFF00"/>
              </a:highlight>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160d3b6293e_0_29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Use Cognates as a bridge to English language development</a:t>
            </a:r>
            <a:endParaRPr>
              <a:latin typeface="Georgia"/>
              <a:ea typeface="Georgia"/>
              <a:cs typeface="Georgia"/>
              <a:sym typeface="Georgia"/>
            </a:endParaRPr>
          </a:p>
        </p:txBody>
      </p:sp>
      <p:sp>
        <p:nvSpPr>
          <p:cNvPr id="468" name="Google Shape;468;g160d3b6293e_0_298"/>
          <p:cNvSpPr txBox="1">
            <a:spLocks noGrp="1"/>
          </p:cNvSpPr>
          <p:nvPr>
            <p:ph type="body" idx="1"/>
          </p:nvPr>
        </p:nvSpPr>
        <p:spPr>
          <a:xfrm>
            <a:off x="838200" y="1825625"/>
            <a:ext cx="4540500" cy="4351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SzPts val="2800"/>
              <a:buNone/>
            </a:pPr>
            <a:r>
              <a:rPr lang="en-US" sz="2400">
                <a:latin typeface="Georgia"/>
                <a:ea typeface="Georgia"/>
                <a:cs typeface="Georgia"/>
                <a:sym typeface="Georgia"/>
              </a:rPr>
              <a:t>Cognates are words in two or more languages that share a common origin and help English learners link English words to their primary languages. </a:t>
            </a:r>
            <a:endParaRPr sz="2400">
              <a:latin typeface="Georgia"/>
              <a:ea typeface="Georgia"/>
              <a:cs typeface="Georgia"/>
              <a:sym typeface="Georgia"/>
            </a:endParaRPr>
          </a:p>
          <a:p>
            <a:pPr marL="457200" lvl="0" indent="-381000" algn="l" rtl="0">
              <a:lnSpc>
                <a:spcPct val="80000"/>
              </a:lnSpc>
              <a:spcBef>
                <a:spcPts val="1000"/>
              </a:spcBef>
              <a:spcAft>
                <a:spcPts val="0"/>
              </a:spcAft>
              <a:buSzPts val="2400"/>
              <a:buFont typeface="Georgia"/>
              <a:buChar char="•"/>
            </a:pPr>
            <a:r>
              <a:rPr lang="en-US" sz="2400">
                <a:latin typeface="Georgia"/>
                <a:ea typeface="Georgia"/>
                <a:cs typeface="Georgia"/>
                <a:sym typeface="Georgia"/>
              </a:rPr>
              <a:t>For example, in Spanish, electricidad means electricity and organismo means organism. </a:t>
            </a:r>
            <a:endParaRPr sz="2400">
              <a:latin typeface="Georgia"/>
              <a:ea typeface="Georgia"/>
              <a:cs typeface="Georgia"/>
              <a:sym typeface="Georgia"/>
            </a:endParaRPr>
          </a:p>
        </p:txBody>
      </p:sp>
      <p:pic>
        <p:nvPicPr>
          <p:cNvPr id="469" name="Google Shape;469;g160d3b6293e_0_298" descr="Photo of a yellow triangle with a black lightening bolt in the triangle"/>
          <p:cNvPicPr preferRelativeResize="0"/>
          <p:nvPr/>
        </p:nvPicPr>
        <p:blipFill rotWithShape="1">
          <a:blip r:embed="rId3">
            <a:alphaModFix/>
          </a:blip>
          <a:srcRect/>
          <a:stretch/>
        </p:blipFill>
        <p:spPr>
          <a:xfrm>
            <a:off x="7000200" y="2077100"/>
            <a:ext cx="3303450" cy="3303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160d3b6293e_0_305"/>
          <p:cNvSpPr txBox="1">
            <a:spLocks noGrp="1"/>
          </p:cNvSpPr>
          <p:nvPr>
            <p:ph type="title"/>
          </p:nvPr>
        </p:nvSpPr>
        <p:spPr>
          <a:xfrm>
            <a:off x="345175" y="2536725"/>
            <a:ext cx="3272700" cy="9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7500"/>
              </a:lnSpc>
              <a:spcBef>
                <a:spcPts val="1800"/>
              </a:spcBef>
              <a:spcAft>
                <a:spcPts val="0"/>
              </a:spcAft>
              <a:buSzPct val="140605"/>
              <a:buNone/>
            </a:pPr>
            <a:r>
              <a:rPr lang="en-US" sz="3477" b="0">
                <a:solidFill>
                  <a:srgbClr val="00539B"/>
                </a:solidFill>
                <a:highlight>
                  <a:srgbClr val="FFFFFF"/>
                </a:highlight>
                <a:latin typeface="Georgia"/>
                <a:ea typeface="Georgia"/>
                <a:cs typeface="Georgia"/>
                <a:sym typeface="Georgia"/>
              </a:rPr>
              <a:t>Morphology: Common Greek and Latin roots that are cognates in English and Spanish</a:t>
            </a:r>
            <a:endParaRPr sz="3477" b="0">
              <a:solidFill>
                <a:srgbClr val="00539B"/>
              </a:solidFill>
              <a:highlight>
                <a:srgbClr val="FFFFFF"/>
              </a:highlight>
              <a:latin typeface="Georgia"/>
              <a:ea typeface="Georgia"/>
              <a:cs typeface="Georgia"/>
              <a:sym typeface="Georgia"/>
            </a:endParaRPr>
          </a:p>
          <a:p>
            <a:pPr marL="0" lvl="0" indent="0" algn="l" rtl="0">
              <a:lnSpc>
                <a:spcPct val="90000"/>
              </a:lnSpc>
              <a:spcBef>
                <a:spcPts val="400"/>
              </a:spcBef>
              <a:spcAft>
                <a:spcPts val="0"/>
              </a:spcAft>
              <a:buSzPct val="111110"/>
              <a:buNone/>
            </a:pPr>
            <a:endParaRPr/>
          </a:p>
        </p:txBody>
      </p:sp>
      <p:pic>
        <p:nvPicPr>
          <p:cNvPr id="476" name="Google Shape;476;g160d3b6293e_0_305" descr="a chart of roots, meanings, origin, English examples, and Spanish examples"/>
          <p:cNvPicPr preferRelativeResize="0"/>
          <p:nvPr/>
        </p:nvPicPr>
        <p:blipFill rotWithShape="1">
          <a:blip r:embed="rId3">
            <a:alphaModFix/>
          </a:blip>
          <a:srcRect/>
          <a:stretch/>
        </p:blipFill>
        <p:spPr>
          <a:xfrm>
            <a:off x="3835250" y="339578"/>
            <a:ext cx="7868550" cy="6159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60d3b6293e_0_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Introduction</a:t>
            </a:r>
            <a:endParaRPr>
              <a:latin typeface="Georgia"/>
              <a:ea typeface="Georgia"/>
              <a:cs typeface="Georgia"/>
              <a:sym typeface="Georgia"/>
            </a:endParaRPr>
          </a:p>
        </p:txBody>
      </p:sp>
      <p:sp>
        <p:nvSpPr>
          <p:cNvPr id="184" name="Google Shape;184;g160d3b6293e_0_2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latin typeface="Georgia"/>
                <a:ea typeface="Georgia"/>
                <a:cs typeface="Georgia"/>
                <a:sym typeface="Georgia"/>
              </a:rPr>
              <a:t>Understanding Advanced Phonics</a:t>
            </a:r>
            <a:endParaRPr>
              <a:latin typeface="Georgia"/>
              <a:ea typeface="Georgia"/>
              <a:cs typeface="Georgia"/>
              <a:sym typeface="Georgia"/>
            </a:endParaRPr>
          </a:p>
        </p:txBody>
      </p:sp>
      <p:sp>
        <p:nvSpPr>
          <p:cNvPr id="185" name="Google Shape;185;g160d3b6293e_0_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60d3b6293e_0_31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Choose a small set of vocabulary words for in-depth instruction </a:t>
            </a:r>
            <a:endParaRPr>
              <a:latin typeface="Georgia"/>
              <a:ea typeface="Georgia"/>
              <a:cs typeface="Georgia"/>
              <a:sym typeface="Georgia"/>
            </a:endParaRPr>
          </a:p>
        </p:txBody>
      </p:sp>
      <p:sp>
        <p:nvSpPr>
          <p:cNvPr id="483" name="Google Shape;483;g160d3b6293e_0_311"/>
          <p:cNvSpPr txBox="1">
            <a:spLocks noGrp="1"/>
          </p:cNvSpPr>
          <p:nvPr>
            <p:ph type="body" idx="1"/>
          </p:nvPr>
        </p:nvSpPr>
        <p:spPr>
          <a:xfrm>
            <a:off x="838200" y="1825625"/>
            <a:ext cx="4608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a:latin typeface="Georgia"/>
                <a:ea typeface="Georgia"/>
                <a:cs typeface="Georgia"/>
                <a:sym typeface="Georgia"/>
              </a:rPr>
              <a:t>It is beneficial to provide intensive instruction on a few select words across several days using a variety of instructional activities</a:t>
            </a:r>
            <a:endParaRPr sz="2400">
              <a:latin typeface="Georgia"/>
              <a:ea typeface="Georgia"/>
              <a:cs typeface="Georgia"/>
              <a:sym typeface="Georgia"/>
            </a:endParaRPr>
          </a:p>
          <a:p>
            <a:pPr marL="457200" lvl="0" indent="-381000" algn="l" rtl="0">
              <a:lnSpc>
                <a:spcPct val="90000"/>
              </a:lnSpc>
              <a:spcBef>
                <a:spcPts val="1000"/>
              </a:spcBef>
              <a:spcAft>
                <a:spcPts val="0"/>
              </a:spcAft>
              <a:buSzPts val="2400"/>
              <a:buFont typeface="Georgia"/>
              <a:buChar char="•"/>
            </a:pPr>
            <a:r>
              <a:rPr lang="en-US" sz="2400">
                <a:latin typeface="Georgia"/>
                <a:ea typeface="Georgia"/>
                <a:cs typeface="Georgia"/>
                <a:sym typeface="Georgia"/>
              </a:rPr>
              <a:t>When students are taught a large number of words in a day, they often develop only a shallow understanding of a word’s meaning that is rarely retained later.</a:t>
            </a:r>
            <a:endParaRPr sz="2400">
              <a:latin typeface="Georgia"/>
              <a:ea typeface="Georgia"/>
              <a:cs typeface="Georgia"/>
              <a:sym typeface="Georgia"/>
            </a:endParaRPr>
          </a:p>
        </p:txBody>
      </p:sp>
      <p:sp>
        <p:nvSpPr>
          <p:cNvPr id="484" name="Google Shape;484;g160d3b6293e_0_311"/>
          <p:cNvSpPr txBox="1"/>
          <p:nvPr/>
        </p:nvSpPr>
        <p:spPr>
          <a:xfrm>
            <a:off x="6367375" y="1903800"/>
            <a:ext cx="49863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Six Criteria When Choosing Words to Teach</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AutoNum type="arabicPeriod"/>
            </a:pPr>
            <a:r>
              <a:rPr lang="en-US" sz="2400" b="0" i="0" u="none" strike="noStrike" cap="none">
                <a:solidFill>
                  <a:srgbClr val="000000"/>
                </a:solidFill>
                <a:latin typeface="Georgia"/>
                <a:ea typeface="Georgia"/>
                <a:cs typeface="Georgia"/>
                <a:sym typeface="Georgia"/>
              </a:rPr>
              <a:t>Words central to understanding the text.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AutoNum type="arabicPeriod"/>
            </a:pPr>
            <a:r>
              <a:rPr lang="en-US" sz="2400" b="0" i="0" u="none" strike="noStrike" cap="none">
                <a:solidFill>
                  <a:srgbClr val="000000"/>
                </a:solidFill>
                <a:latin typeface="Georgia"/>
                <a:ea typeface="Georgia"/>
                <a:cs typeface="Georgia"/>
                <a:sym typeface="Georgia"/>
              </a:rPr>
              <a:t>Words frequently used in the text.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AutoNum type="arabicPeriod"/>
            </a:pPr>
            <a:r>
              <a:rPr lang="en-US" sz="2400" b="0" i="0" u="none" strike="noStrike" cap="none">
                <a:solidFill>
                  <a:srgbClr val="000000"/>
                </a:solidFill>
                <a:latin typeface="Georgia"/>
                <a:ea typeface="Georgia"/>
                <a:cs typeface="Georgia"/>
                <a:sym typeface="Georgia"/>
              </a:rPr>
              <a:t>Words that might appear in other content areas.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AutoNum type="arabicPeriod"/>
            </a:pPr>
            <a:r>
              <a:rPr lang="en-US" sz="2400" b="0" i="0" u="none" strike="noStrike" cap="none">
                <a:solidFill>
                  <a:srgbClr val="000000"/>
                </a:solidFill>
                <a:latin typeface="Georgia"/>
                <a:ea typeface="Georgia"/>
                <a:cs typeface="Georgia"/>
                <a:sym typeface="Georgia"/>
              </a:rPr>
              <a:t>Words with multiple meanings.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AutoNum type="arabicPeriod"/>
            </a:pPr>
            <a:r>
              <a:rPr lang="en-US" sz="2400" b="0" i="0" u="none" strike="noStrike" cap="none">
                <a:solidFill>
                  <a:srgbClr val="000000"/>
                </a:solidFill>
                <a:latin typeface="Georgia"/>
                <a:ea typeface="Georgia"/>
                <a:cs typeface="Georgia"/>
                <a:sym typeface="Georgia"/>
              </a:rPr>
              <a:t>Words with affixes. </a:t>
            </a:r>
            <a:endParaRPr sz="2400" b="0" i="0" u="none" strike="noStrike" cap="none">
              <a:solidFill>
                <a:srgbClr val="000000"/>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160d3b6293e_0_31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859">
                <a:latin typeface="Georgia"/>
                <a:ea typeface="Georgia"/>
                <a:cs typeface="Georgia"/>
                <a:sym typeface="Georgia"/>
              </a:rPr>
              <a:t>Morphology: Teach academic vocabulary in-depth using multiple modalities (writing, speaking, and listening)   Part 1</a:t>
            </a:r>
            <a:endParaRPr sz="3859">
              <a:latin typeface="Georgia"/>
              <a:ea typeface="Georgia"/>
              <a:cs typeface="Georgia"/>
              <a:sym typeface="Georgia"/>
            </a:endParaRPr>
          </a:p>
        </p:txBody>
      </p:sp>
      <p:sp>
        <p:nvSpPr>
          <p:cNvPr id="491" name="Google Shape;491;g160d3b6293e_0_318"/>
          <p:cNvSpPr txBox="1"/>
          <p:nvPr/>
        </p:nvSpPr>
        <p:spPr>
          <a:xfrm>
            <a:off x="706650" y="1756500"/>
            <a:ext cx="10778700" cy="4987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Provide student-friendly definitions of the target academic words and apply these definitions to the context of the text.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Explicitly clarify and reinforce the definitions using examples, non-examples, and concrete representations</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Facilitate structured discussions to increase opportunities to talk about academic words</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Provide opportunities for students to respond to questions where they have to show their understanding of subtle differences in usage and meaning.   </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Require students to use the target academic words in their writing activities</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Engage student in activities that will increase exposure to and experiences with the word </a:t>
            </a:r>
            <a:endParaRPr sz="2400" b="0" i="0" u="none" strike="noStrike" cap="none">
              <a:solidFill>
                <a:srgbClr val="000000"/>
              </a:solidFill>
              <a:latin typeface="Georgia"/>
              <a:ea typeface="Georgia"/>
              <a:cs typeface="Georgia"/>
              <a:sym typeface="Georgi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60d3b6293e_0_32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859">
                <a:latin typeface="Georgia"/>
                <a:ea typeface="Georgia"/>
                <a:cs typeface="Georgia"/>
                <a:sym typeface="Georgia"/>
              </a:rPr>
              <a:t>Morphology: Teach academic vocabulary in-depth using multiple modalities (writing, speaking, and listening)  Part 2 </a:t>
            </a:r>
            <a:endParaRPr sz="3859">
              <a:latin typeface="Georgia"/>
              <a:ea typeface="Georgia"/>
              <a:cs typeface="Georgia"/>
              <a:sym typeface="Georgia"/>
            </a:endParaRPr>
          </a:p>
        </p:txBody>
      </p:sp>
      <p:sp>
        <p:nvSpPr>
          <p:cNvPr id="498" name="Google Shape;498;g160d3b6293e_0_324"/>
          <p:cNvSpPr txBox="1"/>
          <p:nvPr/>
        </p:nvSpPr>
        <p:spPr>
          <a:xfrm>
            <a:off x="376725" y="1772825"/>
            <a:ext cx="5100900" cy="4987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Speaking/Listening (facilitate discussions where students have to respond to questions where they have to show their understanding of the word) complete a graphic organizer or task together</a:t>
            </a:r>
            <a:endParaRPr sz="2400" b="0" i="0" u="none" strike="noStrike" cap="none">
              <a:solidFill>
                <a:srgbClr val="000000"/>
              </a:solidFill>
              <a:latin typeface="Georgia"/>
              <a:ea typeface="Georgia"/>
              <a:cs typeface="Georgia"/>
              <a:sym typeface="Georgia"/>
            </a:endParaRPr>
          </a:p>
          <a:p>
            <a:pPr marL="457200" marR="0" lvl="0" indent="-381000" algn="l" rtl="0">
              <a:lnSpc>
                <a:spcPct val="100000"/>
              </a:lnSpc>
              <a:spcBef>
                <a:spcPts val="0"/>
              </a:spcBef>
              <a:spcAft>
                <a:spcPts val="0"/>
              </a:spcAft>
              <a:buClr>
                <a:srgbClr val="000000"/>
              </a:buClr>
              <a:buSzPts val="2400"/>
              <a:buFont typeface="Georgia"/>
              <a:buChar char="●"/>
            </a:pPr>
            <a:r>
              <a:rPr lang="en-US" sz="2400" b="0" i="0" u="none" strike="noStrike" cap="none">
                <a:solidFill>
                  <a:srgbClr val="000000"/>
                </a:solidFill>
                <a:latin typeface="Georgia"/>
                <a:ea typeface="Georgia"/>
                <a:cs typeface="Georgia"/>
                <a:sym typeface="Georgia"/>
              </a:rPr>
              <a:t>Other activities (crosswords, charades, sketching, and drawing to represent word meanings can help increase exposure and experience with target academic words.</a:t>
            </a:r>
            <a:endParaRPr sz="2400" b="0" i="0" u="none" strike="noStrike" cap="none">
              <a:solidFill>
                <a:srgbClr val="000000"/>
              </a:solidFill>
              <a:latin typeface="Georgia"/>
              <a:ea typeface="Georgia"/>
              <a:cs typeface="Georgia"/>
              <a:sym typeface="Georgia"/>
            </a:endParaRPr>
          </a:p>
        </p:txBody>
      </p:sp>
      <p:pic>
        <p:nvPicPr>
          <p:cNvPr id="499" name="Google Shape;499;g160d3b6293e_0_324" descr="photo of pockets of words"/>
          <p:cNvPicPr preferRelativeResize="0"/>
          <p:nvPr/>
        </p:nvPicPr>
        <p:blipFill rotWithShape="1">
          <a:blip r:embed="rId3">
            <a:alphaModFix/>
          </a:blip>
          <a:srcRect/>
          <a:stretch/>
        </p:blipFill>
        <p:spPr>
          <a:xfrm>
            <a:off x="5918638" y="2029874"/>
            <a:ext cx="2466975" cy="1847850"/>
          </a:xfrm>
          <a:prstGeom prst="rect">
            <a:avLst/>
          </a:prstGeom>
          <a:noFill/>
          <a:ln>
            <a:noFill/>
          </a:ln>
        </p:spPr>
      </p:pic>
      <p:pic>
        <p:nvPicPr>
          <p:cNvPr id="500" name="Google Shape;500;g160d3b6293e_0_324" descr="picture of the word hydro on a faucet, a cup of water, and droplets falling in the water"/>
          <p:cNvPicPr preferRelativeResize="0"/>
          <p:nvPr/>
        </p:nvPicPr>
        <p:blipFill rotWithShape="1">
          <a:blip r:embed="rId4">
            <a:alphaModFix/>
          </a:blip>
          <a:srcRect/>
          <a:stretch/>
        </p:blipFill>
        <p:spPr>
          <a:xfrm>
            <a:off x="6153050" y="4216487"/>
            <a:ext cx="2162175" cy="2114550"/>
          </a:xfrm>
          <a:prstGeom prst="rect">
            <a:avLst/>
          </a:prstGeom>
          <a:noFill/>
          <a:ln>
            <a:noFill/>
          </a:ln>
        </p:spPr>
      </p:pic>
      <p:pic>
        <p:nvPicPr>
          <p:cNvPr id="501" name="Google Shape;501;g160d3b6293e_0_324" descr="photo of 3 trees with the prefeixes un, dis, and re on the trucks"/>
          <p:cNvPicPr preferRelativeResize="0"/>
          <p:nvPr/>
        </p:nvPicPr>
        <p:blipFill rotWithShape="1">
          <a:blip r:embed="rId5">
            <a:alphaModFix/>
          </a:blip>
          <a:srcRect/>
          <a:stretch/>
        </p:blipFill>
        <p:spPr>
          <a:xfrm>
            <a:off x="8685825" y="2052098"/>
            <a:ext cx="2466976" cy="1847851"/>
          </a:xfrm>
          <a:prstGeom prst="rect">
            <a:avLst/>
          </a:prstGeom>
          <a:noFill/>
          <a:ln>
            <a:noFill/>
          </a:ln>
        </p:spPr>
      </p:pic>
      <p:pic>
        <p:nvPicPr>
          <p:cNvPr id="502" name="Google Shape;502;g160d3b6293e_0_324" descr="photo of a flipbook with the prefix dis"/>
          <p:cNvPicPr preferRelativeResize="0"/>
          <p:nvPr/>
        </p:nvPicPr>
        <p:blipFill rotWithShape="1">
          <a:blip r:embed="rId6">
            <a:alphaModFix/>
          </a:blip>
          <a:srcRect/>
          <a:stretch/>
        </p:blipFill>
        <p:spPr>
          <a:xfrm>
            <a:off x="8685813" y="4202188"/>
            <a:ext cx="2143125" cy="2143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60d3b6293e_0_33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a:latin typeface="Georgia"/>
                <a:ea typeface="Georgia"/>
                <a:cs typeface="Georgia"/>
                <a:sym typeface="Georgia"/>
              </a:rPr>
              <a:t>Morphology: Teach the Meanings of Morphemes within the Context of a Sentence</a:t>
            </a:r>
            <a:endParaRPr>
              <a:latin typeface="Georgia"/>
              <a:ea typeface="Georgia"/>
              <a:cs typeface="Georgia"/>
              <a:sym typeface="Georgia"/>
            </a:endParaRPr>
          </a:p>
        </p:txBody>
      </p:sp>
      <p:sp>
        <p:nvSpPr>
          <p:cNvPr id="509" name="Google Shape;509;g160d3b6293e_0_334"/>
          <p:cNvSpPr txBox="1">
            <a:spLocks noGrp="1"/>
          </p:cNvSpPr>
          <p:nvPr>
            <p:ph type="body" idx="1"/>
          </p:nvPr>
        </p:nvSpPr>
        <p:spPr>
          <a:xfrm>
            <a:off x="505375" y="1811550"/>
            <a:ext cx="5181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231F20"/>
              </a:buClr>
              <a:buSzPts val="2400"/>
              <a:buFont typeface="Georgia"/>
              <a:buChar char="•"/>
            </a:pPr>
            <a:r>
              <a:rPr lang="en-US" sz="2400" b="0">
                <a:solidFill>
                  <a:srgbClr val="231F20"/>
                </a:solidFill>
                <a:highlight>
                  <a:srgbClr val="FAFAFA"/>
                </a:highlight>
                <a:latin typeface="Georgia"/>
                <a:ea typeface="Georgia"/>
                <a:cs typeface="Georgia"/>
                <a:sym typeface="Georgia"/>
              </a:rPr>
              <a:t>Attention can be given to the word’s internal structure and meaning within the context of a sentence.</a:t>
            </a:r>
            <a:endParaRPr sz="2400" b="0">
              <a:solidFill>
                <a:srgbClr val="231F20"/>
              </a:solidFill>
              <a:highlight>
                <a:srgbClr val="FAFAFA"/>
              </a:highlight>
              <a:latin typeface="Georgia"/>
              <a:ea typeface="Georgia"/>
              <a:cs typeface="Georgia"/>
              <a:sym typeface="Georgia"/>
            </a:endParaRPr>
          </a:p>
          <a:p>
            <a:pPr marL="457200" lvl="0" indent="-381000" algn="l" rtl="0">
              <a:lnSpc>
                <a:spcPct val="115000"/>
              </a:lnSpc>
              <a:spcBef>
                <a:spcPts val="0"/>
              </a:spcBef>
              <a:spcAft>
                <a:spcPts val="0"/>
              </a:spcAft>
              <a:buClr>
                <a:srgbClr val="231F20"/>
              </a:buClr>
              <a:buSzPts val="2400"/>
              <a:buFont typeface="Georgia"/>
              <a:buChar char="•"/>
            </a:pPr>
            <a:r>
              <a:rPr lang="en-US" sz="2400" b="0">
                <a:solidFill>
                  <a:srgbClr val="231F20"/>
                </a:solidFill>
                <a:highlight>
                  <a:srgbClr val="FAFAFA"/>
                </a:highlight>
                <a:latin typeface="Georgia"/>
                <a:ea typeface="Georgia"/>
                <a:cs typeface="Georgia"/>
                <a:sym typeface="Georgia"/>
              </a:rPr>
              <a:t>Instruction should include not only the spelling, but also the role the morpheme has in changing the meaning of the word. </a:t>
            </a:r>
            <a:endParaRPr sz="2400" b="0">
              <a:solidFill>
                <a:srgbClr val="231F20"/>
              </a:solidFill>
              <a:highlight>
                <a:srgbClr val="FAFAFA"/>
              </a:highlight>
              <a:latin typeface="Georgia"/>
              <a:ea typeface="Georgia"/>
              <a:cs typeface="Georgia"/>
              <a:sym typeface="Georgia"/>
            </a:endParaRPr>
          </a:p>
          <a:p>
            <a:pPr marL="457200" lvl="0" indent="-381000" algn="l" rtl="0">
              <a:lnSpc>
                <a:spcPct val="115000"/>
              </a:lnSpc>
              <a:spcBef>
                <a:spcPts val="0"/>
              </a:spcBef>
              <a:spcAft>
                <a:spcPts val="0"/>
              </a:spcAft>
              <a:buClr>
                <a:srgbClr val="231F20"/>
              </a:buClr>
              <a:buSzPts val="2400"/>
              <a:buFont typeface="Georgia"/>
              <a:buChar char="•"/>
            </a:pPr>
            <a:r>
              <a:rPr lang="en-US" sz="2400" b="0">
                <a:solidFill>
                  <a:srgbClr val="231F20"/>
                </a:solidFill>
                <a:highlight>
                  <a:srgbClr val="FAFAFA"/>
                </a:highlight>
                <a:latin typeface="Georgia"/>
                <a:ea typeface="Georgia"/>
                <a:cs typeface="Georgia"/>
                <a:sym typeface="Georgia"/>
              </a:rPr>
              <a:t>It is very common for students to make grammatical errors with the endings on words.</a:t>
            </a:r>
            <a:endParaRPr sz="2400" b="0">
              <a:solidFill>
                <a:srgbClr val="231F20"/>
              </a:solidFill>
              <a:highlight>
                <a:srgbClr val="FAFAFA"/>
              </a:highlight>
              <a:latin typeface="Georgia"/>
              <a:ea typeface="Georgia"/>
              <a:cs typeface="Georgia"/>
              <a:sym typeface="Georgia"/>
            </a:endParaRPr>
          </a:p>
          <a:p>
            <a:pPr marL="0" lvl="0" indent="0" algn="l" rtl="0">
              <a:lnSpc>
                <a:spcPct val="90000"/>
              </a:lnSpc>
              <a:spcBef>
                <a:spcPts val="2000"/>
              </a:spcBef>
              <a:spcAft>
                <a:spcPts val="0"/>
              </a:spcAft>
              <a:buSzPts val="1800"/>
              <a:buNone/>
            </a:pPr>
            <a:endParaRPr>
              <a:latin typeface="Georgia"/>
              <a:ea typeface="Georgia"/>
              <a:cs typeface="Georgia"/>
              <a:sym typeface="Georgia"/>
            </a:endParaRPr>
          </a:p>
        </p:txBody>
      </p:sp>
      <p:pic>
        <p:nvPicPr>
          <p:cNvPr id="510" name="Google Shape;510;g160d3b6293e_0_334" descr="photo of the book cover for a book called Robots"/>
          <p:cNvPicPr preferRelativeResize="0"/>
          <p:nvPr/>
        </p:nvPicPr>
        <p:blipFill rotWithShape="1">
          <a:blip r:embed="rId3">
            <a:alphaModFix/>
          </a:blip>
          <a:srcRect/>
          <a:stretch/>
        </p:blipFill>
        <p:spPr>
          <a:xfrm>
            <a:off x="5799625" y="2287158"/>
            <a:ext cx="2000725" cy="3399975"/>
          </a:xfrm>
          <a:prstGeom prst="rect">
            <a:avLst/>
          </a:prstGeom>
          <a:noFill/>
          <a:ln>
            <a:noFill/>
          </a:ln>
        </p:spPr>
      </p:pic>
      <p:pic>
        <p:nvPicPr>
          <p:cNvPr id="511" name="Google Shape;511;g160d3b6293e_0_334" descr="photo of an excerpt of sentences from the book Robots"/>
          <p:cNvPicPr preferRelativeResize="0"/>
          <p:nvPr/>
        </p:nvPicPr>
        <p:blipFill rotWithShape="1">
          <a:blip r:embed="rId4">
            <a:alphaModFix/>
          </a:blip>
          <a:srcRect t="21247"/>
          <a:stretch/>
        </p:blipFill>
        <p:spPr>
          <a:xfrm>
            <a:off x="7985200" y="2584275"/>
            <a:ext cx="4092500" cy="2484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60d3b6293e_0_342"/>
          <p:cNvSpPr txBox="1">
            <a:spLocks noGrp="1"/>
          </p:cNvSpPr>
          <p:nvPr>
            <p:ph type="title"/>
          </p:nvPr>
        </p:nvSpPr>
        <p:spPr>
          <a:xfrm>
            <a:off x="415600" y="151867"/>
            <a:ext cx="11360700" cy="9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0"/>
              <a:buNone/>
            </a:pPr>
            <a:r>
              <a:rPr lang="en-US">
                <a:latin typeface="Georgia"/>
                <a:ea typeface="Georgia"/>
                <a:cs typeface="Georgia"/>
                <a:sym typeface="Georgia"/>
              </a:rPr>
              <a:t>Morphology: Use Visuals to Teach a Root or Base word and its Derivative Forms</a:t>
            </a:r>
            <a:endParaRPr>
              <a:latin typeface="Georgia"/>
              <a:ea typeface="Georgia"/>
              <a:cs typeface="Georgia"/>
              <a:sym typeface="Georgia"/>
            </a:endParaRPr>
          </a:p>
        </p:txBody>
      </p:sp>
      <p:pic>
        <p:nvPicPr>
          <p:cNvPr id="517" name="Google Shape;517;g160d3b6293e_0_342" descr="a word web with the word port in the center and words with the root port on other words"/>
          <p:cNvPicPr preferRelativeResize="0"/>
          <p:nvPr/>
        </p:nvPicPr>
        <p:blipFill rotWithShape="1">
          <a:blip r:embed="rId3">
            <a:alphaModFix/>
          </a:blip>
          <a:srcRect/>
          <a:stretch/>
        </p:blipFill>
        <p:spPr>
          <a:xfrm>
            <a:off x="511600" y="1396551"/>
            <a:ext cx="3500807" cy="2682250"/>
          </a:xfrm>
          <a:prstGeom prst="rect">
            <a:avLst/>
          </a:prstGeom>
          <a:noFill/>
          <a:ln w="28575" cap="flat" cmpd="sng">
            <a:solidFill>
              <a:schemeClr val="dk2"/>
            </a:solidFill>
            <a:prstDash val="solid"/>
            <a:round/>
            <a:headEnd type="none" w="sm" len="sm"/>
            <a:tailEnd type="none" w="sm" len="sm"/>
          </a:ln>
        </p:spPr>
      </p:pic>
      <p:pic>
        <p:nvPicPr>
          <p:cNvPr id="518" name="Google Shape;518;g160d3b6293e_0_342" descr="the word joy as a root word with a column for prefixes and a column for suffixes"/>
          <p:cNvPicPr preferRelativeResize="0"/>
          <p:nvPr/>
        </p:nvPicPr>
        <p:blipFill rotWithShape="1">
          <a:blip r:embed="rId4">
            <a:alphaModFix/>
          </a:blip>
          <a:srcRect/>
          <a:stretch/>
        </p:blipFill>
        <p:spPr>
          <a:xfrm>
            <a:off x="4193738" y="3889263"/>
            <a:ext cx="3994225" cy="2682250"/>
          </a:xfrm>
          <a:prstGeom prst="rect">
            <a:avLst/>
          </a:prstGeom>
          <a:noFill/>
          <a:ln w="28575" cap="flat" cmpd="sng">
            <a:solidFill>
              <a:schemeClr val="dk2"/>
            </a:solidFill>
            <a:prstDash val="solid"/>
            <a:round/>
            <a:headEnd type="none" w="sm" len="sm"/>
            <a:tailEnd type="none" w="sm" len="sm"/>
          </a:ln>
        </p:spPr>
      </p:pic>
      <p:pic>
        <p:nvPicPr>
          <p:cNvPr id="519" name="Google Shape;519;g160d3b6293e_0_342" descr="the word unreliability with explanations of un, rely, able, and ity"/>
          <p:cNvPicPr preferRelativeResize="0"/>
          <p:nvPr/>
        </p:nvPicPr>
        <p:blipFill rotWithShape="1">
          <a:blip r:embed="rId5">
            <a:alphaModFix/>
          </a:blip>
          <a:srcRect/>
          <a:stretch/>
        </p:blipFill>
        <p:spPr>
          <a:xfrm>
            <a:off x="8369300" y="1316883"/>
            <a:ext cx="3121776" cy="3392392"/>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160d3b6293e_0_34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pic>
        <p:nvPicPr>
          <p:cNvPr id="525" name="Google Shape;525;g160d3b6293e_0_349" descr="photo of a boxed game for words"/>
          <p:cNvPicPr preferRelativeResize="0"/>
          <p:nvPr/>
        </p:nvPicPr>
        <p:blipFill rotWithShape="1">
          <a:blip r:embed="rId3">
            <a:alphaModFix/>
          </a:blip>
          <a:srcRect/>
          <a:stretch/>
        </p:blipFill>
        <p:spPr>
          <a:xfrm>
            <a:off x="5446200" y="4139049"/>
            <a:ext cx="2064901" cy="2064901"/>
          </a:xfrm>
          <a:prstGeom prst="rect">
            <a:avLst/>
          </a:prstGeom>
          <a:noFill/>
          <a:ln>
            <a:noFill/>
          </a:ln>
        </p:spPr>
      </p:pic>
      <p:pic>
        <p:nvPicPr>
          <p:cNvPr id="526" name="Google Shape;526;g160d3b6293e_0_349" descr="photo of the game Jeopardy"/>
          <p:cNvPicPr preferRelativeResize="0"/>
          <p:nvPr/>
        </p:nvPicPr>
        <p:blipFill rotWithShape="1">
          <a:blip r:embed="rId4">
            <a:alphaModFix/>
          </a:blip>
          <a:srcRect/>
          <a:stretch/>
        </p:blipFill>
        <p:spPr>
          <a:xfrm>
            <a:off x="8113200" y="1843524"/>
            <a:ext cx="2143125" cy="2143125"/>
          </a:xfrm>
          <a:prstGeom prst="rect">
            <a:avLst/>
          </a:prstGeom>
          <a:noFill/>
          <a:ln>
            <a:noFill/>
          </a:ln>
        </p:spPr>
      </p:pic>
      <p:pic>
        <p:nvPicPr>
          <p:cNvPr id="527" name="Google Shape;527;g160d3b6293e_0_349" descr="photo of the word Bingo"/>
          <p:cNvPicPr preferRelativeResize="0"/>
          <p:nvPr/>
        </p:nvPicPr>
        <p:blipFill rotWithShape="1">
          <a:blip r:embed="rId5">
            <a:alphaModFix/>
          </a:blip>
          <a:srcRect/>
          <a:stretch/>
        </p:blipFill>
        <p:spPr>
          <a:xfrm>
            <a:off x="5446200" y="1843524"/>
            <a:ext cx="2514600" cy="1819275"/>
          </a:xfrm>
          <a:prstGeom prst="rect">
            <a:avLst/>
          </a:prstGeom>
          <a:noFill/>
          <a:ln>
            <a:noFill/>
          </a:ln>
        </p:spPr>
      </p:pic>
      <p:sp>
        <p:nvSpPr>
          <p:cNvPr id="528" name="Google Shape;528;g160d3b6293e_0_349"/>
          <p:cNvSpPr txBox="1">
            <a:spLocks noGrp="1"/>
          </p:cNvSpPr>
          <p:nvPr>
            <p:ph type="body" idx="1"/>
          </p:nvPr>
        </p:nvSpPr>
        <p:spPr>
          <a:xfrm>
            <a:off x="838200" y="1825625"/>
            <a:ext cx="445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Font typeface="Georgia"/>
              <a:buChar char="•"/>
            </a:pPr>
            <a:r>
              <a:rPr lang="en-US" sz="2400">
                <a:latin typeface="Georgia"/>
                <a:ea typeface="Georgia"/>
                <a:cs typeface="Georgia"/>
                <a:sym typeface="Georgia"/>
              </a:rPr>
              <a:t>flashcards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concentration games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dice-like morpheme cubes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morpheme linking sticks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morpheme bingo games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matching cards games</a:t>
            </a:r>
            <a:endParaRPr sz="2400">
              <a:latin typeface="Georgia"/>
              <a:ea typeface="Georgia"/>
              <a:cs typeface="Georgia"/>
              <a:sym typeface="Georgia"/>
            </a:endParaRPr>
          </a:p>
          <a:p>
            <a:pPr marL="457200" lvl="0" indent="-381000" algn="l" rtl="0">
              <a:lnSpc>
                <a:spcPct val="90000"/>
              </a:lnSpc>
              <a:spcBef>
                <a:spcPts val="0"/>
              </a:spcBef>
              <a:spcAft>
                <a:spcPts val="0"/>
              </a:spcAft>
              <a:buSzPts val="2400"/>
              <a:buFont typeface="Georgia"/>
              <a:buChar char="•"/>
            </a:pPr>
            <a:r>
              <a:rPr lang="en-US" sz="2400">
                <a:latin typeface="Georgia"/>
                <a:ea typeface="Georgia"/>
                <a:cs typeface="Georgia"/>
                <a:sym typeface="Georgia"/>
              </a:rPr>
              <a:t>memory card concentration</a:t>
            </a:r>
            <a:endParaRPr sz="2400">
              <a:latin typeface="Georgia"/>
              <a:ea typeface="Georgia"/>
              <a:cs typeface="Georgia"/>
              <a:sym typeface="Georgia"/>
            </a:endParaRPr>
          </a:p>
        </p:txBody>
      </p:sp>
      <p:sp>
        <p:nvSpPr>
          <p:cNvPr id="529" name="Google Shape;529;g160d3b6293e_0_34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Morphology: Playing Around with Words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160d3b6293e_0_35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Morphology: Steep Students in Words</a:t>
            </a:r>
            <a:endParaRPr>
              <a:latin typeface="Georgia"/>
              <a:ea typeface="Georgia"/>
              <a:cs typeface="Georgia"/>
              <a:sym typeface="Georgia"/>
            </a:endParaRPr>
          </a:p>
        </p:txBody>
      </p:sp>
      <p:sp>
        <p:nvSpPr>
          <p:cNvPr id="535" name="Google Shape;535;g160d3b6293e_0_359"/>
          <p:cNvSpPr txBox="1">
            <a:spLocks noGrp="1"/>
          </p:cNvSpPr>
          <p:nvPr>
            <p:ph type="body" idx="4294967295"/>
          </p:nvPr>
        </p:nvSpPr>
        <p:spPr>
          <a:xfrm>
            <a:off x="838200" y="1766200"/>
            <a:ext cx="5357400" cy="368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900">
                <a:latin typeface="Georgia"/>
                <a:ea typeface="Georgia"/>
                <a:cs typeface="Georgia"/>
                <a:sym typeface="Georgia"/>
              </a:rPr>
              <a:t>“The vocabulary-rich classroom resounds with language, including morphological word play.” </a:t>
            </a:r>
            <a:endParaRPr sz="3900">
              <a:latin typeface="Georgia"/>
              <a:ea typeface="Georgia"/>
              <a:cs typeface="Georgia"/>
              <a:sym typeface="Georgia"/>
            </a:endParaRPr>
          </a:p>
          <a:p>
            <a:pPr marL="0" lvl="0" indent="0" algn="l" rtl="0">
              <a:lnSpc>
                <a:spcPct val="90000"/>
              </a:lnSpc>
              <a:spcBef>
                <a:spcPts val="1000"/>
              </a:spcBef>
              <a:spcAft>
                <a:spcPts val="0"/>
              </a:spcAft>
              <a:buSzPts val="2800"/>
              <a:buNone/>
            </a:pPr>
            <a:r>
              <a:rPr lang="en-US" b="0">
                <a:latin typeface="Georgia"/>
                <a:ea typeface="Georgia"/>
                <a:cs typeface="Georgia"/>
                <a:sym typeface="Georgia"/>
              </a:rPr>
              <a:t>- Susan M. Ebbers</a:t>
            </a:r>
            <a:endParaRPr b="0">
              <a:latin typeface="Georgia"/>
              <a:ea typeface="Georgia"/>
              <a:cs typeface="Georgia"/>
              <a:sym typeface="Georgia"/>
            </a:endParaRPr>
          </a:p>
          <a:p>
            <a:pPr marL="0" lvl="0" indent="0" algn="l" rtl="0">
              <a:lnSpc>
                <a:spcPct val="90000"/>
              </a:lnSpc>
              <a:spcBef>
                <a:spcPts val="0"/>
              </a:spcBef>
              <a:spcAft>
                <a:spcPts val="0"/>
              </a:spcAft>
              <a:buSzPts val="2800"/>
              <a:buNone/>
            </a:pPr>
            <a:endParaRPr sz="4300"/>
          </a:p>
        </p:txBody>
      </p:sp>
      <p:sp>
        <p:nvSpPr>
          <p:cNvPr id="536" name="Google Shape;536;g160d3b6293e_0_35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pic>
        <p:nvPicPr>
          <p:cNvPr id="537" name="Google Shape;537;g160d3b6293e_0_359" descr="photo of a cup with water and teabag inside"/>
          <p:cNvPicPr preferRelativeResize="0"/>
          <p:nvPr/>
        </p:nvPicPr>
        <p:blipFill rotWithShape="1">
          <a:blip r:embed="rId3">
            <a:alphaModFix/>
          </a:blip>
          <a:srcRect/>
          <a:stretch/>
        </p:blipFill>
        <p:spPr>
          <a:xfrm>
            <a:off x="6333251" y="1766211"/>
            <a:ext cx="5222702" cy="3917027"/>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60d3b6293e_0_36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Stay Tuned!</a:t>
            </a:r>
            <a:endParaRPr>
              <a:latin typeface="Georgia"/>
              <a:ea typeface="Georgia"/>
              <a:cs typeface="Georgia"/>
              <a:sym typeface="Georgia"/>
            </a:endParaRPr>
          </a:p>
        </p:txBody>
      </p:sp>
      <p:sp>
        <p:nvSpPr>
          <p:cNvPr id="544" name="Google Shape;544;g160d3b6293e_0_367"/>
          <p:cNvSpPr txBox="1"/>
          <p:nvPr/>
        </p:nvSpPr>
        <p:spPr>
          <a:xfrm>
            <a:off x="953600" y="1436500"/>
            <a:ext cx="10108800" cy="3978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900"/>
              <a:buFont typeface="Arial"/>
              <a:buNone/>
            </a:pPr>
            <a:r>
              <a:rPr lang="en-US" sz="2900" b="0" i="0" u="sng" strike="noStrike" cap="none">
                <a:solidFill>
                  <a:srgbClr val="000000"/>
                </a:solidFill>
                <a:latin typeface="Times New Roman"/>
                <a:ea typeface="Times New Roman"/>
                <a:cs typeface="Times New Roman"/>
                <a:sym typeface="Times New Roman"/>
              </a:rPr>
              <a:t>Thursday, October 13, 2022</a:t>
            </a:r>
            <a:endParaRPr sz="2900" b="0" i="0" u="sng" strike="noStrike" cap="none">
              <a:solidFill>
                <a:srgbClr val="000000"/>
              </a:solidFill>
              <a:latin typeface="Times New Roman"/>
              <a:ea typeface="Times New Roman"/>
              <a:cs typeface="Times New Roman"/>
              <a:sym typeface="Times New Roman"/>
            </a:endParaRPr>
          </a:p>
          <a:p>
            <a:pPr marL="457200" marR="0" lvl="0" indent="-412750" algn="l" rtl="0">
              <a:lnSpc>
                <a:spcPct val="150000"/>
              </a:lnSpc>
              <a:spcBef>
                <a:spcPts val="0"/>
              </a:spcBef>
              <a:spcAft>
                <a:spcPts val="0"/>
              </a:spcAft>
              <a:buClr>
                <a:srgbClr val="000000"/>
              </a:buClr>
              <a:buSzPts val="2900"/>
              <a:buFont typeface="Times New Roman"/>
              <a:buChar char="●"/>
            </a:pPr>
            <a:r>
              <a:rPr lang="en-US" sz="2900" b="0" i="0" u="none" strike="noStrike" cap="none">
                <a:solidFill>
                  <a:srgbClr val="000000"/>
                </a:solidFill>
                <a:latin typeface="Times New Roman"/>
                <a:ea typeface="Times New Roman"/>
                <a:cs typeface="Times New Roman"/>
                <a:sym typeface="Times New Roman"/>
              </a:rPr>
              <a:t>4:00-5:00 p.m. Reading and Writing = Skilled Readers/Writers (Susan Hoch and Jessica Kidd)</a:t>
            </a:r>
            <a:endParaRPr sz="2900" b="0" i="0" u="none" strike="noStrike" cap="none">
              <a:solidFill>
                <a:srgbClr val="000000"/>
              </a:solidFill>
              <a:latin typeface="Times New Roman"/>
              <a:ea typeface="Times New Roman"/>
              <a:cs typeface="Times New Roman"/>
              <a:sym typeface="Times New Roman"/>
            </a:endParaRPr>
          </a:p>
          <a:p>
            <a:pPr marL="457200" marR="0" lvl="0" indent="-412750" algn="l" rtl="0">
              <a:lnSpc>
                <a:spcPct val="150000"/>
              </a:lnSpc>
              <a:spcBef>
                <a:spcPts val="0"/>
              </a:spcBef>
              <a:spcAft>
                <a:spcPts val="0"/>
              </a:spcAft>
              <a:buClr>
                <a:srgbClr val="000000"/>
              </a:buClr>
              <a:buSzPts val="2900"/>
              <a:buFont typeface="Times New Roman"/>
              <a:buChar char="●"/>
            </a:pPr>
            <a:r>
              <a:rPr lang="en-US" sz="2900" b="0" i="0" u="none" strike="noStrike" cap="none">
                <a:solidFill>
                  <a:srgbClr val="000000"/>
                </a:solidFill>
                <a:latin typeface="Times New Roman"/>
                <a:ea typeface="Times New Roman"/>
                <a:cs typeface="Times New Roman"/>
                <a:sym typeface="Times New Roman"/>
              </a:rPr>
              <a:t>5:00-6:00 p.m. Building Vocabulary and Background Knowledge (Annette Conley and Jennifer Haws)</a:t>
            </a:r>
            <a:endParaRPr sz="2900" b="0" i="0" u="none" strike="noStrike" cap="none">
              <a:solidFill>
                <a:srgbClr val="000000"/>
              </a:solidFill>
              <a:latin typeface="Times New Roman"/>
              <a:ea typeface="Times New Roman"/>
              <a:cs typeface="Times New Roman"/>
              <a:sym typeface="Times New Roman"/>
            </a:endParaRPr>
          </a:p>
          <a:p>
            <a:pPr marL="457200" marR="0" lvl="0" indent="-412750" algn="l" rtl="0">
              <a:lnSpc>
                <a:spcPct val="150000"/>
              </a:lnSpc>
              <a:spcBef>
                <a:spcPts val="0"/>
              </a:spcBef>
              <a:spcAft>
                <a:spcPts val="0"/>
              </a:spcAft>
              <a:buClr>
                <a:srgbClr val="000000"/>
              </a:buClr>
              <a:buSzPts val="2900"/>
              <a:buFont typeface="Times New Roman"/>
              <a:buChar char="●"/>
            </a:pPr>
            <a:r>
              <a:rPr lang="en-US" sz="2900" b="0" i="0" u="none" strike="noStrike" cap="none">
                <a:solidFill>
                  <a:srgbClr val="000000"/>
                </a:solidFill>
                <a:latin typeface="Times New Roman"/>
                <a:ea typeface="Times New Roman"/>
                <a:cs typeface="Times New Roman"/>
                <a:sym typeface="Times New Roman"/>
              </a:rPr>
              <a:t>6:00-7:00 p.m. VDOE Assessment and Data</a:t>
            </a:r>
            <a:endParaRPr sz="29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160d3b6293e_0_373"/>
          <p:cNvSpPr txBox="1">
            <a:spLocks noGrp="1"/>
          </p:cNvSpPr>
          <p:nvPr>
            <p:ph type="title"/>
          </p:nvPr>
        </p:nvSpPr>
        <p:spPr>
          <a:xfrm>
            <a:off x="2006154" y="791150"/>
            <a:ext cx="7614300" cy="125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Questions and Ponderings?</a:t>
            </a:r>
            <a:endParaRPr/>
          </a:p>
        </p:txBody>
      </p:sp>
      <p:sp>
        <p:nvSpPr>
          <p:cNvPr id="550" name="Google Shape;550;g160d3b6293e_0_373"/>
          <p:cNvSpPr txBox="1">
            <a:spLocks noGrp="1"/>
          </p:cNvSpPr>
          <p:nvPr>
            <p:ph type="body" idx="1"/>
          </p:nvPr>
        </p:nvSpPr>
        <p:spPr>
          <a:xfrm>
            <a:off x="615950" y="2048750"/>
            <a:ext cx="10534200" cy="5871600"/>
          </a:xfrm>
          <a:prstGeom prst="rect">
            <a:avLst/>
          </a:prstGeom>
          <a:noFill/>
          <a:ln w="9525" cap="flat" cmpd="sng">
            <a:solidFill>
              <a:srgbClr val="000000"/>
            </a:solidFill>
            <a:prstDash val="dot"/>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latin typeface="Georgia"/>
                <a:ea typeface="Georgia"/>
                <a:cs typeface="Georgia"/>
                <a:sym typeface="Georgia"/>
              </a:rPr>
              <a:t>We will revisit all questions during the November Learning Labs.  </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latin typeface="Georgia"/>
              <a:ea typeface="Georgia"/>
              <a:cs typeface="Georgia"/>
              <a:sym typeface="Georgia"/>
            </a:endParaRPr>
          </a:p>
          <a:p>
            <a:pPr marL="0" lvl="0" indent="0" algn="ctr" rtl="0">
              <a:lnSpc>
                <a:spcPct val="90000"/>
              </a:lnSpc>
              <a:spcBef>
                <a:spcPts val="1000"/>
              </a:spcBef>
              <a:spcAft>
                <a:spcPts val="0"/>
              </a:spcAft>
              <a:buSzPts val="2800"/>
              <a:buNone/>
            </a:pPr>
            <a:r>
              <a:rPr lang="en-US">
                <a:latin typeface="Georgia"/>
                <a:ea typeface="Georgia"/>
                <a:cs typeface="Georgia"/>
                <a:sym typeface="Georgia"/>
              </a:rPr>
              <a:t>Scan the QR code or click on the link:</a:t>
            </a:r>
            <a:endParaRPr>
              <a:latin typeface="Georgia"/>
              <a:ea typeface="Georgia"/>
              <a:cs typeface="Georgia"/>
              <a:sym typeface="Georgia"/>
            </a:endParaRPr>
          </a:p>
          <a:p>
            <a:pPr marL="0" lvl="0" indent="0" algn="l" rtl="0">
              <a:lnSpc>
                <a:spcPct val="90000"/>
              </a:lnSpc>
              <a:spcBef>
                <a:spcPts val="1000"/>
              </a:spcBef>
              <a:spcAft>
                <a:spcPts val="0"/>
              </a:spcAft>
              <a:buSzPts val="2800"/>
              <a:buNone/>
            </a:pPr>
            <a:endParaRPr>
              <a:latin typeface="Georgia"/>
              <a:ea typeface="Georgia"/>
              <a:cs typeface="Georgia"/>
              <a:sym typeface="Georgia"/>
            </a:endParaRPr>
          </a:p>
        </p:txBody>
      </p:sp>
      <p:pic>
        <p:nvPicPr>
          <p:cNvPr id="551" name="Google Shape;551;g160d3b6293e_0_373" descr="QR code for questions and comments"/>
          <p:cNvPicPr preferRelativeResize="0"/>
          <p:nvPr/>
        </p:nvPicPr>
        <p:blipFill rotWithShape="1">
          <a:blip r:embed="rId3">
            <a:alphaModFix/>
          </a:blip>
          <a:srcRect/>
          <a:stretch/>
        </p:blipFill>
        <p:spPr>
          <a:xfrm>
            <a:off x="2180478" y="4045881"/>
            <a:ext cx="1677398" cy="1677398"/>
          </a:xfrm>
          <a:prstGeom prst="rect">
            <a:avLst/>
          </a:prstGeom>
          <a:noFill/>
          <a:ln>
            <a:noFill/>
          </a:ln>
        </p:spPr>
      </p:pic>
      <p:sp>
        <p:nvSpPr>
          <p:cNvPr id="552" name="Google Shape;552;g160d3b6293e_0_373"/>
          <p:cNvSpPr txBox="1"/>
          <p:nvPr/>
        </p:nvSpPr>
        <p:spPr>
          <a:xfrm>
            <a:off x="5787750" y="3957075"/>
            <a:ext cx="5124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Georgia"/>
                <a:ea typeface="Georgia"/>
                <a:cs typeface="Georgia"/>
                <a:sym typeface="Georgia"/>
                <a:hlinkClick r:id="rId4"/>
              </a:rPr>
              <a:t>https://tinyurl.com/vdoe3to5</a:t>
            </a:r>
            <a:endParaRPr sz="2400" b="0" i="0" u="none" strike="noStrike" cap="none">
              <a:solidFill>
                <a:srgbClr val="000000"/>
              </a:solidFill>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60d3b6293e_0_380"/>
          <p:cNvSpPr txBox="1">
            <a:spLocks noGrp="1"/>
          </p:cNvSpPr>
          <p:nvPr>
            <p:ph type="title"/>
          </p:nvPr>
        </p:nvSpPr>
        <p:spPr>
          <a:xfrm>
            <a:off x="415600" y="593367"/>
            <a:ext cx="11360700" cy="94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Conclusion &amp; Final Thoughts</a:t>
            </a:r>
            <a:endParaRPr/>
          </a:p>
        </p:txBody>
      </p:sp>
      <p:sp>
        <p:nvSpPr>
          <p:cNvPr id="559" name="Google Shape;559;g160d3b6293e_0_380"/>
          <p:cNvSpPr txBox="1">
            <a:spLocks noGrp="1"/>
          </p:cNvSpPr>
          <p:nvPr>
            <p:ph type="body" idx="1"/>
          </p:nvPr>
        </p:nvSpPr>
        <p:spPr>
          <a:xfrm>
            <a:off x="415600" y="1688433"/>
            <a:ext cx="11360700" cy="4403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sz="4800" b="0">
                <a:latin typeface="Georgia"/>
                <a:ea typeface="Georgia"/>
                <a:cs typeface="Georgia"/>
                <a:sym typeface="Georgia"/>
              </a:rPr>
              <a:t>“English is not crazy; it is dense, rich, complex, challenging, but it is not crazy.”</a:t>
            </a:r>
            <a:endParaRPr sz="4800" b="0">
              <a:latin typeface="Georgia"/>
              <a:ea typeface="Georgia"/>
              <a:cs typeface="Georgia"/>
              <a:sym typeface="Georgia"/>
            </a:endParaRPr>
          </a:p>
          <a:p>
            <a:pPr marL="0" lvl="0" indent="0" algn="ctr" rtl="0">
              <a:lnSpc>
                <a:spcPct val="90000"/>
              </a:lnSpc>
              <a:spcBef>
                <a:spcPts val="0"/>
              </a:spcBef>
              <a:spcAft>
                <a:spcPts val="0"/>
              </a:spcAft>
              <a:buClr>
                <a:srgbClr val="2B3E42"/>
              </a:buClr>
              <a:buSzPts val="4400"/>
              <a:buFont typeface="Arial"/>
              <a:buNone/>
            </a:pPr>
            <a:r>
              <a:rPr lang="en-US" sz="4800" b="0">
                <a:latin typeface="Georgia"/>
                <a:ea typeface="Georgia"/>
                <a:cs typeface="Georgia"/>
                <a:sym typeface="Georgia"/>
              </a:rPr>
              <a:t>-VanCleave, 2021</a:t>
            </a:r>
            <a:endParaRPr sz="4800" b="0">
              <a:latin typeface="Georgia"/>
              <a:ea typeface="Georgia"/>
              <a:cs typeface="Georgia"/>
              <a:sym typeface="Georgia"/>
            </a:endParaRPr>
          </a:p>
          <a:p>
            <a:pPr marL="457200" lvl="0" indent="-457200" algn="r" rtl="0">
              <a:lnSpc>
                <a:spcPct val="90000"/>
              </a:lnSpc>
              <a:spcBef>
                <a:spcPts val="0"/>
              </a:spcBef>
              <a:spcAft>
                <a:spcPts val="0"/>
              </a:spcAft>
              <a:buClr>
                <a:schemeClr val="lt1"/>
              </a:buClr>
              <a:buSzPts val="4300"/>
              <a:buFont typeface="Barlow"/>
              <a:buChar char="-"/>
            </a:pPr>
            <a:r>
              <a:rPr lang="en-US" sz="4300" b="0">
                <a:solidFill>
                  <a:schemeClr val="lt1"/>
                </a:solidFill>
                <a:latin typeface="Barlow"/>
                <a:ea typeface="Barlow"/>
                <a:cs typeface="Barlow"/>
                <a:sym typeface="Barlow"/>
              </a:rPr>
              <a:t>VanCleave,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60d3b6293e_0_3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Introduction: Learning Intentions</a:t>
            </a:r>
            <a:endParaRPr>
              <a:latin typeface="Georgia"/>
              <a:ea typeface="Georgia"/>
              <a:cs typeface="Georgia"/>
              <a:sym typeface="Georgia"/>
            </a:endParaRPr>
          </a:p>
        </p:txBody>
      </p:sp>
      <p:sp>
        <p:nvSpPr>
          <p:cNvPr id="191" name="Google Shape;191;g160d3b6293e_0_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Georgia"/>
              <a:buChar char="•"/>
            </a:pPr>
            <a:r>
              <a:rPr lang="en-US">
                <a:latin typeface="Georgia"/>
                <a:ea typeface="Georgia"/>
                <a:cs typeface="Georgia"/>
                <a:sym typeface="Georgia"/>
              </a:rPr>
              <a:t>What is Advanced Phonics? Learning about Syllables</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about the 6 syllable types</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about the 6 syllable division rules for multi-syllable words</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strategies to teach students how to break down a hard word</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how students can practice working with syllables</a:t>
            </a:r>
            <a:endParaRPr>
              <a:latin typeface="Georgia"/>
              <a:ea typeface="Georgia"/>
              <a:cs typeface="Georgia"/>
              <a:sym typeface="Georgia"/>
            </a:endParaRPr>
          </a:p>
          <a:p>
            <a:pPr marL="228600" lvl="0" indent="-228600" algn="l" rtl="0">
              <a:lnSpc>
                <a:spcPct val="90000"/>
              </a:lnSpc>
              <a:spcBef>
                <a:spcPts val="0"/>
              </a:spcBef>
              <a:spcAft>
                <a:spcPts val="0"/>
              </a:spcAft>
              <a:buSzPts val="2800"/>
              <a:buFont typeface="Georgia"/>
              <a:buChar char="•"/>
            </a:pPr>
            <a:r>
              <a:rPr lang="en-US">
                <a:latin typeface="Georgia"/>
                <a:ea typeface="Georgia"/>
                <a:cs typeface="Georgia"/>
                <a:sym typeface="Georgia"/>
              </a:rPr>
              <a:t>What is Morphology? Learning about Meaning</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the difference between morphemes, morphology, and morphological awareness. </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where to start with prefixes and suffixes. </a:t>
            </a:r>
            <a:endParaRPr>
              <a:latin typeface="Georgia"/>
              <a:ea typeface="Georgia"/>
              <a:cs typeface="Georgia"/>
              <a:sym typeface="Georgia"/>
            </a:endParaRPr>
          </a:p>
          <a:p>
            <a:pPr marL="685800" lvl="1" indent="-228600" algn="l" rtl="0">
              <a:lnSpc>
                <a:spcPct val="90000"/>
              </a:lnSpc>
              <a:spcBef>
                <a:spcPts val="0"/>
              </a:spcBef>
              <a:spcAft>
                <a:spcPts val="0"/>
              </a:spcAft>
              <a:buSzPts val="2400"/>
              <a:buFont typeface="Georgia"/>
              <a:buChar char="•"/>
            </a:pPr>
            <a:r>
              <a:rPr lang="en-US">
                <a:latin typeface="Georgia"/>
                <a:ea typeface="Georgia"/>
                <a:cs typeface="Georgia"/>
                <a:sym typeface="Georgia"/>
              </a:rPr>
              <a:t>To learn how students can practice working with morphemes.</a:t>
            </a:r>
            <a:endParaRPr>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160d3b6293e_0_38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References Part 1</a:t>
            </a:r>
            <a:endParaRPr/>
          </a:p>
        </p:txBody>
      </p:sp>
      <p:sp>
        <p:nvSpPr>
          <p:cNvPr id="566" name="Google Shape;566;g160d3b6293e_0_386"/>
          <p:cNvSpPr txBox="1">
            <a:spLocks noGrp="1"/>
          </p:cNvSpPr>
          <p:nvPr>
            <p:ph type="body" idx="1"/>
          </p:nvPr>
        </p:nvSpPr>
        <p:spPr>
          <a:xfrm>
            <a:off x="838200" y="1356100"/>
            <a:ext cx="10515600" cy="517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rgbClr val="000000"/>
              </a:buClr>
              <a:buSzPts val="1189"/>
              <a:buFont typeface="Arial"/>
              <a:buNone/>
            </a:pPr>
            <a:r>
              <a:rPr lang="en-US" sz="2400" b="0">
                <a:latin typeface="Georgia"/>
                <a:ea typeface="Georgia"/>
                <a:cs typeface="Georgia"/>
                <a:sym typeface="Georgia"/>
              </a:rPr>
              <a:t>Archer, A.; Hughes, C.A. (2010). </a:t>
            </a:r>
            <a:r>
              <a:rPr lang="en-US" sz="2400" b="0" i="1">
                <a:latin typeface="Georgia"/>
                <a:ea typeface="Georgia"/>
                <a:cs typeface="Georgia"/>
                <a:sym typeface="Georgia"/>
              </a:rPr>
              <a:t>Explicit instruction: Effective and efficient teaching</a:t>
            </a:r>
            <a:r>
              <a:rPr lang="en-US" sz="2400" b="0">
                <a:latin typeface="Georgia"/>
                <a:ea typeface="Georgia"/>
                <a:cs typeface="Georgia"/>
                <a:sym typeface="Georgia"/>
              </a:rPr>
              <a:t>. New York: Guilford Press.</a:t>
            </a: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Carlisle, J. F. (2000). Awareness of the structure and meaning of morphologically complex words: Impact on reading. Reading and Writing, 12(3), 169-190. </a:t>
            </a:r>
            <a:endParaRPr sz="2400" b="0">
              <a:latin typeface="Georgia"/>
              <a:ea typeface="Georgia"/>
              <a:cs typeface="Georgia"/>
              <a:sym typeface="Georgia"/>
            </a:endParaRPr>
          </a:p>
          <a:p>
            <a:pPr marL="0" lvl="0" indent="0" algn="l" rtl="0">
              <a:lnSpc>
                <a:spcPct val="115000"/>
              </a:lnSpc>
              <a:spcBef>
                <a:spcPts val="1200"/>
              </a:spcBef>
              <a:spcAft>
                <a:spcPts val="0"/>
              </a:spcAft>
              <a:buSzPts val="2800"/>
              <a:buNone/>
            </a:pPr>
            <a:endParaRPr sz="2400" b="0">
              <a:latin typeface="Georgia"/>
              <a:ea typeface="Georgia"/>
              <a:cs typeface="Georgia"/>
              <a:sym typeface="Georgia"/>
            </a:endParaRPr>
          </a:p>
          <a:p>
            <a:pPr marL="0" lvl="0" indent="0" algn="l" rtl="0">
              <a:lnSpc>
                <a:spcPct val="115000"/>
              </a:lnSpc>
              <a:spcBef>
                <a:spcPts val="1200"/>
              </a:spcBef>
              <a:spcAft>
                <a:spcPts val="1200"/>
              </a:spcAft>
              <a:buSzPts val="2800"/>
              <a:buNone/>
            </a:pPr>
            <a:r>
              <a:rPr lang="en-US" sz="2400" b="0">
                <a:latin typeface="Georgia"/>
                <a:ea typeface="Georgia"/>
                <a:cs typeface="Georgia"/>
                <a:sym typeface="Georgia"/>
              </a:rPr>
              <a:t>Colorin Colorado. (2018, August 15). </a:t>
            </a:r>
            <a:r>
              <a:rPr lang="en-US" sz="2400" b="0" i="1">
                <a:latin typeface="Georgia"/>
                <a:ea typeface="Georgia"/>
                <a:cs typeface="Georgia"/>
                <a:sym typeface="Georgia"/>
              </a:rPr>
              <a:t>Using cognates to develop comprehension</a:t>
            </a:r>
            <a:r>
              <a:rPr lang="en-US" sz="2400" b="0">
                <a:latin typeface="Georgia"/>
                <a:ea typeface="Georgia"/>
                <a:cs typeface="Georgia"/>
                <a:sym typeface="Georgia"/>
              </a:rPr>
              <a:t>. Reading Rockets. Retrieved August 11, 2022, from https://www.readingrockets.org/article/using-cognates-develop-comprehension</a:t>
            </a:r>
            <a:endParaRPr sz="2400" b="0">
              <a:latin typeface="Georgia"/>
              <a:ea typeface="Georgia"/>
              <a:cs typeface="Georgia"/>
              <a:sym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60d3b6293e_0_39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References Part 2</a:t>
            </a:r>
            <a:endParaRPr/>
          </a:p>
        </p:txBody>
      </p:sp>
      <p:sp>
        <p:nvSpPr>
          <p:cNvPr id="573" name="Google Shape;573;g160d3b6293e_0_392"/>
          <p:cNvSpPr txBox="1">
            <a:spLocks noGrp="1"/>
          </p:cNvSpPr>
          <p:nvPr>
            <p:ph type="body" idx="1"/>
          </p:nvPr>
        </p:nvSpPr>
        <p:spPr>
          <a:xfrm>
            <a:off x="838200" y="146750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Ebbers, S. M. (2017). Morphological awareness strategies for the general and special education classroom: A vehicle for vocabulary enhancement. Perspectives on Language and Literacy, 42(2), 29-34.</a:t>
            </a: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Foundational Skills to Support Reading for Understanding in Kindergarten Through 3rd Grade. (2016). Institute of Education Sciences. Retrieved from </a:t>
            </a:r>
            <a:r>
              <a:rPr lang="en-US" sz="2400" b="0" u="sng">
                <a:solidFill>
                  <a:schemeClr val="hlink"/>
                </a:solidFill>
                <a:latin typeface="Georgia"/>
                <a:ea typeface="Georgia"/>
                <a:cs typeface="Georgia"/>
                <a:sym typeface="Georgia"/>
                <a:hlinkClick r:id="rId3"/>
              </a:rPr>
              <a:t>https://ies.edu.gov/ncee/wwc/PracticeGuide/21</a:t>
            </a: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Mann, V. &amp; Singson, M. (2003). Linking morphological knowledge to English decoding ability: Large effects of little suffixes. In E. Assink &amp; D. Sandra (Eds.), Reading complex words: Cross-language studies (1-25). New York: Plenum Publishers </a:t>
            </a:r>
            <a:endParaRPr sz="3200" b="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160d3b6293e_0_39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References Part 3</a:t>
            </a:r>
            <a:endParaRPr/>
          </a:p>
        </p:txBody>
      </p:sp>
      <p:sp>
        <p:nvSpPr>
          <p:cNvPr id="580" name="Google Shape;580;g160d3b6293e_0_398"/>
          <p:cNvSpPr txBox="1">
            <a:spLocks noGrp="1"/>
          </p:cNvSpPr>
          <p:nvPr>
            <p:ph type="body" idx="1"/>
          </p:nvPr>
        </p:nvSpPr>
        <p:spPr>
          <a:xfrm>
            <a:off x="838200" y="139587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Providing Reading Interventions for Students in Grades 4–9. (2022). Institute of Education Sciences. Retrieved from </a:t>
            </a:r>
            <a:r>
              <a:rPr lang="en-US" sz="2400" b="0" u="sng">
                <a:solidFill>
                  <a:schemeClr val="hlink"/>
                </a:solidFill>
                <a:latin typeface="Georgia"/>
                <a:ea typeface="Georgia"/>
                <a:cs typeface="Georgia"/>
                <a:sym typeface="Georgia"/>
                <a:hlinkClick r:id="rId3"/>
              </a:rPr>
              <a:t>https://ies.edu.gov/ncee/wwc/Docs/PracticeGuide/WWC-practice-guide-reading-intervention-full-text.pdf</a:t>
            </a:r>
            <a:endParaRPr sz="3200" b="0"/>
          </a:p>
          <a:p>
            <a:pPr marL="0" lvl="0" indent="0" algn="l" rtl="0">
              <a:lnSpc>
                <a:spcPct val="100000"/>
              </a:lnSpc>
              <a:spcBef>
                <a:spcPts val="1000"/>
              </a:spcBef>
              <a:spcAft>
                <a:spcPts val="0"/>
              </a:spcAft>
              <a:buSzPts val="2800"/>
              <a:buNone/>
            </a:pP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Teaching Academic Content and Literacy to English Learners in Elementary and Middle School. (2014).  Institute of Education Sciences. Retrieved from </a:t>
            </a:r>
            <a:r>
              <a:rPr lang="en-US" sz="2400" b="0" u="sng">
                <a:solidFill>
                  <a:schemeClr val="hlink"/>
                </a:solidFill>
                <a:latin typeface="Georgia"/>
                <a:ea typeface="Georgia"/>
                <a:cs typeface="Georgia"/>
                <a:sym typeface="Georgia"/>
                <a:hlinkClick r:id="rId4"/>
              </a:rPr>
              <a:t>https://ies.ed.gov/ncee/wwc/Docs/PracticeGuide/english_learners_pg_040114.pdf#page=20</a:t>
            </a: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endParaRPr sz="2400" b="0">
              <a:latin typeface="Georgia"/>
              <a:ea typeface="Georgia"/>
              <a:cs typeface="Georgia"/>
              <a:sym typeface="Georgia"/>
            </a:endParaRPr>
          </a:p>
          <a:p>
            <a:pPr marL="0" lvl="0" indent="0" algn="l" rtl="0">
              <a:lnSpc>
                <a:spcPct val="100000"/>
              </a:lnSpc>
              <a:spcBef>
                <a:spcPts val="1000"/>
              </a:spcBef>
              <a:spcAft>
                <a:spcPts val="0"/>
              </a:spcAft>
              <a:buSzPts val="2800"/>
              <a:buNone/>
            </a:pPr>
            <a:r>
              <a:rPr lang="en-US" sz="2400" b="0">
                <a:latin typeface="Georgia"/>
                <a:ea typeface="Georgia"/>
                <a:cs typeface="Georgia"/>
                <a:sym typeface="Georgia"/>
              </a:rPr>
              <a:t>White, Thomas, Joanne Sowell, and Alice Yanagihara. “Teaching Elementary Students to Use Word-Part Clues.” The Reading Teacher 42 (1989): 302-308.</a:t>
            </a:r>
            <a:endParaRPr sz="2400" b="0">
              <a:latin typeface="Georgia"/>
              <a:ea typeface="Georgia"/>
              <a:cs typeface="Georgia"/>
              <a:sym typeface="Georgia"/>
            </a:endParaRPr>
          </a:p>
          <a:p>
            <a:pPr marL="0" lvl="0" indent="0" algn="l" rtl="0">
              <a:lnSpc>
                <a:spcPct val="70000"/>
              </a:lnSpc>
              <a:spcBef>
                <a:spcPts val="1000"/>
              </a:spcBef>
              <a:spcAft>
                <a:spcPts val="0"/>
              </a:spcAft>
              <a:buSzPts val="2800"/>
              <a:buNone/>
            </a:pPr>
            <a:endParaRPr sz="2000" b="0">
              <a:latin typeface="Georgia"/>
              <a:ea typeface="Georgia"/>
              <a:cs typeface="Georgia"/>
              <a:sym typeface="Georgia"/>
            </a:endParaRPr>
          </a:p>
          <a:p>
            <a:pPr marL="0" lvl="0" indent="0" algn="l" rtl="0">
              <a:lnSpc>
                <a:spcPct val="70000"/>
              </a:lnSpc>
              <a:spcBef>
                <a:spcPts val="1000"/>
              </a:spcBef>
              <a:spcAft>
                <a:spcPts val="0"/>
              </a:spcAft>
              <a:buSzPts val="2800"/>
              <a:buNone/>
            </a:pPr>
            <a:endParaRPr sz="2000" b="0">
              <a:latin typeface="Georgia"/>
              <a:ea typeface="Georgia"/>
              <a:cs typeface="Georgia"/>
              <a:sym typeface="Georgia"/>
            </a:endParaRPr>
          </a:p>
          <a:p>
            <a:pPr marL="0" lvl="0" indent="0" algn="l" rtl="0">
              <a:lnSpc>
                <a:spcPct val="90000"/>
              </a:lnSpc>
              <a:spcBef>
                <a:spcPts val="1000"/>
              </a:spcBef>
              <a:spcAft>
                <a:spcPts val="0"/>
              </a:spcAft>
              <a:buSzPts val="2800"/>
              <a:buNone/>
            </a:pPr>
            <a:endParaRPr b="0">
              <a:latin typeface="Georgia"/>
              <a:ea typeface="Georgia"/>
              <a:cs typeface="Georgia"/>
              <a:sym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160d3b6293e_0_404"/>
          <p:cNvSpPr txBox="1">
            <a:spLocks noGrp="1"/>
          </p:cNvSpPr>
          <p:nvPr>
            <p:ph type="ctrTitle"/>
          </p:nvPr>
        </p:nvSpPr>
        <p:spPr>
          <a:xfrm>
            <a:off x="1524000" y="378618"/>
            <a:ext cx="9144000" cy="953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a:t>Contact Information</a:t>
            </a:r>
            <a:endParaRPr/>
          </a:p>
        </p:txBody>
      </p:sp>
      <p:sp>
        <p:nvSpPr>
          <p:cNvPr id="587" name="Google Shape;587;g160d3b6293e_0_404"/>
          <p:cNvSpPr txBox="1">
            <a:spLocks noGrp="1"/>
          </p:cNvSpPr>
          <p:nvPr>
            <p:ph type="subTitle" idx="1"/>
          </p:nvPr>
        </p:nvSpPr>
        <p:spPr>
          <a:xfrm>
            <a:off x="648750" y="1235450"/>
            <a:ext cx="11046900" cy="49236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2400"/>
              <a:buNone/>
            </a:pPr>
            <a:r>
              <a:rPr lang="en-US" sz="2420">
                <a:solidFill>
                  <a:schemeClr val="dk1"/>
                </a:solidFill>
                <a:latin typeface="Georgia"/>
                <a:ea typeface="Georgia"/>
                <a:cs typeface="Georgia"/>
                <a:sym typeface="Georgia"/>
              </a:rPr>
              <a:t>Dr. Jennifer McSweeney:</a:t>
            </a:r>
            <a:r>
              <a:rPr lang="en-US" sz="2420" b="0">
                <a:solidFill>
                  <a:schemeClr val="dk1"/>
                </a:solidFill>
                <a:latin typeface="Georgia"/>
                <a:ea typeface="Georgia"/>
                <a:cs typeface="Georgia"/>
                <a:sym typeface="Georgia"/>
              </a:rPr>
              <a:t> </a:t>
            </a:r>
            <a:r>
              <a:rPr lang="en-US" sz="2420" u="sng">
                <a:solidFill>
                  <a:schemeClr val="hlink"/>
                </a:solidFill>
                <a:latin typeface="Georgia"/>
                <a:ea typeface="Georgia"/>
                <a:cs typeface="Georgia"/>
                <a:sym typeface="Georgia"/>
                <a:hlinkClick r:id="rId3"/>
              </a:rPr>
              <a:t>jmcsweeney@gc.k12.va.us</a:t>
            </a:r>
            <a:r>
              <a:rPr lang="en-US" sz="2420">
                <a:solidFill>
                  <a:schemeClr val="dk1"/>
                </a:solidFill>
                <a:latin typeface="Georgia"/>
                <a:ea typeface="Georgia"/>
                <a:cs typeface="Georgia"/>
                <a:sym typeface="Georgia"/>
              </a:rPr>
              <a:t> </a:t>
            </a:r>
            <a:endParaRPr sz="2420">
              <a:solidFill>
                <a:schemeClr val="dk1"/>
              </a:solidFill>
              <a:latin typeface="Georgia"/>
              <a:ea typeface="Georgia"/>
              <a:cs typeface="Georgia"/>
              <a:sym typeface="Georgia"/>
            </a:endParaRPr>
          </a:p>
          <a:p>
            <a:pPr marL="0" lvl="0" indent="0" algn="l" rtl="0">
              <a:lnSpc>
                <a:spcPct val="70000"/>
              </a:lnSpc>
              <a:spcBef>
                <a:spcPts val="1000"/>
              </a:spcBef>
              <a:spcAft>
                <a:spcPts val="0"/>
              </a:spcAft>
              <a:buSzPts val="2400"/>
              <a:buNone/>
            </a:pPr>
            <a:r>
              <a:rPr lang="en-US" sz="2420" b="0">
                <a:solidFill>
                  <a:schemeClr val="dk1"/>
                </a:solidFill>
                <a:latin typeface="Georgia"/>
                <a:ea typeface="Georgia"/>
                <a:cs typeface="Georgia"/>
                <a:sym typeface="Georgia"/>
              </a:rPr>
              <a:t>Jennifer is the K-5 Instructional Literacy Specialist for Gloucester County Public Schools. She was a teacher for 20 years and has experience as a special education teacher, a 2nd grade teacher, 3rd grade teacher, 6th-8th teacher, and a reading specialist. She holds a master’s degree in reading and an Ed. D in Educational Policy, Planning, and Leadership. Jennifer is a Local LETRS Facilitator for her county. Her mission is to make a difference in the reading lives of children, families, and all teachers within their school buildings.</a:t>
            </a:r>
            <a:r>
              <a:rPr lang="en-US" sz="2420">
                <a:solidFill>
                  <a:schemeClr val="dk1"/>
                </a:solidFill>
                <a:latin typeface="Georgia"/>
                <a:ea typeface="Georgia"/>
                <a:cs typeface="Georgia"/>
                <a:sym typeface="Georgia"/>
              </a:rPr>
              <a:t> </a:t>
            </a:r>
            <a:endParaRPr sz="2420">
              <a:solidFill>
                <a:schemeClr val="dk1"/>
              </a:solidFill>
              <a:latin typeface="Georgia"/>
              <a:ea typeface="Georgia"/>
              <a:cs typeface="Georgia"/>
              <a:sym typeface="Georgia"/>
            </a:endParaRPr>
          </a:p>
          <a:p>
            <a:pPr marL="0" lvl="0" indent="0" algn="l" rtl="0">
              <a:lnSpc>
                <a:spcPct val="70000"/>
              </a:lnSpc>
              <a:spcBef>
                <a:spcPts val="1000"/>
              </a:spcBef>
              <a:spcAft>
                <a:spcPts val="0"/>
              </a:spcAft>
              <a:buSzPts val="2400"/>
              <a:buNone/>
            </a:pPr>
            <a:endParaRPr sz="2420">
              <a:latin typeface="Georgia"/>
              <a:ea typeface="Georgia"/>
              <a:cs typeface="Georgia"/>
              <a:sym typeface="Georgia"/>
            </a:endParaRPr>
          </a:p>
          <a:p>
            <a:pPr marL="0" lvl="0" indent="0" algn="l" rtl="0">
              <a:lnSpc>
                <a:spcPct val="70000"/>
              </a:lnSpc>
              <a:spcBef>
                <a:spcPts val="1000"/>
              </a:spcBef>
              <a:spcAft>
                <a:spcPts val="0"/>
              </a:spcAft>
              <a:buSzPts val="2400"/>
              <a:buNone/>
            </a:pPr>
            <a:r>
              <a:rPr lang="en-US" sz="2420">
                <a:latin typeface="Georgia"/>
                <a:ea typeface="Georgia"/>
                <a:cs typeface="Georgia"/>
                <a:sym typeface="Georgia"/>
              </a:rPr>
              <a:t>Anna Yim: </a:t>
            </a:r>
            <a:r>
              <a:rPr lang="en-US" sz="2420" u="sng">
                <a:solidFill>
                  <a:schemeClr val="hlink"/>
                </a:solidFill>
                <a:latin typeface="Georgia"/>
                <a:ea typeface="Georgia"/>
                <a:cs typeface="Georgia"/>
                <a:sym typeface="Georgia"/>
                <a:hlinkClick r:id="rId4"/>
              </a:rPr>
              <a:t>agyim@fcps.edu</a:t>
            </a:r>
            <a:endParaRPr sz="2420" b="0">
              <a:latin typeface="Georgia"/>
              <a:ea typeface="Georgia"/>
              <a:cs typeface="Georgia"/>
              <a:sym typeface="Georgia"/>
            </a:endParaRPr>
          </a:p>
          <a:p>
            <a:pPr marL="0" lvl="0" indent="0" algn="l" rtl="0">
              <a:lnSpc>
                <a:spcPct val="70000"/>
              </a:lnSpc>
              <a:spcBef>
                <a:spcPts val="1000"/>
              </a:spcBef>
              <a:spcAft>
                <a:spcPts val="0"/>
              </a:spcAft>
              <a:buSzPts val="2400"/>
              <a:buNone/>
            </a:pPr>
            <a:r>
              <a:rPr lang="en-US" sz="2420" b="0">
                <a:latin typeface="Georgia"/>
                <a:ea typeface="Georgia"/>
                <a:cs typeface="Georgia"/>
                <a:sym typeface="Georgia"/>
              </a:rPr>
              <a:t>Anna is the reading specialist at Westlawn Elementary School in Fairfax County Public Schools.  She has been a teacher for 14 years and started her educational career as a special education teacher.  She holds educational specialist degree in reading and master’s degree in special education.  She holds endorsements in ESOL and AAP and is currently pursuing her certification in Educational Leadership.  She believes that learning to read is not a privilege and all students are entitled to the right to read.</a:t>
            </a:r>
            <a:r>
              <a:rPr lang="en-US" sz="2420">
                <a:latin typeface="Georgia"/>
                <a:ea typeface="Georgia"/>
                <a:cs typeface="Georgia"/>
                <a:sym typeface="Georgia"/>
              </a:rPr>
              <a:t> </a:t>
            </a:r>
            <a:endParaRPr sz="2420">
              <a:latin typeface="Georgia"/>
              <a:ea typeface="Georgia"/>
              <a:cs typeface="Georgia"/>
              <a:sym typeface="Georgia"/>
            </a:endParaRPr>
          </a:p>
        </p:txBody>
      </p:sp>
      <p:sp>
        <p:nvSpPr>
          <p:cNvPr id="588" name="Google Shape;588;g160d3b6293e_0_4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160d3b6293e_0_41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594" name="Google Shape;594;g160d3b6293e_0_4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60d3b6293e_0_4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Introduction- Think About This…</a:t>
            </a:r>
            <a:endParaRPr/>
          </a:p>
        </p:txBody>
      </p:sp>
      <p:sp>
        <p:nvSpPr>
          <p:cNvPr id="197" name="Google Shape;197;g160d3b6293e_0_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2800"/>
              <a:buNone/>
            </a:pPr>
            <a:endParaRPr/>
          </a:p>
          <a:p>
            <a:pPr marL="228600" lvl="0" indent="0" algn="l" rtl="0">
              <a:lnSpc>
                <a:spcPct val="90000"/>
              </a:lnSpc>
              <a:spcBef>
                <a:spcPts val="0"/>
              </a:spcBef>
              <a:spcAft>
                <a:spcPts val="0"/>
              </a:spcAft>
              <a:buSzPts val="2800"/>
              <a:buNone/>
            </a:pPr>
            <a:r>
              <a:rPr lang="en-US" sz="2900" b="0">
                <a:solidFill>
                  <a:srgbClr val="000000"/>
                </a:solidFill>
                <a:latin typeface="Georgia"/>
                <a:ea typeface="Georgia"/>
                <a:cs typeface="Georgia"/>
                <a:sym typeface="Georgia"/>
              </a:rPr>
              <a:t>“There is no comprehension strategy powerful enough to compensate for the fact that you can’t read the words”</a:t>
            </a:r>
            <a:endParaRPr sz="2900" b="0">
              <a:solidFill>
                <a:srgbClr val="000000"/>
              </a:solidFill>
              <a:latin typeface="Georgia"/>
              <a:ea typeface="Georgia"/>
              <a:cs typeface="Georgia"/>
              <a:sym typeface="Georgia"/>
            </a:endParaRPr>
          </a:p>
          <a:p>
            <a:pPr marL="228600" lvl="0" indent="0" algn="l" rtl="0">
              <a:lnSpc>
                <a:spcPct val="90000"/>
              </a:lnSpc>
              <a:spcBef>
                <a:spcPts val="0"/>
              </a:spcBef>
              <a:spcAft>
                <a:spcPts val="0"/>
              </a:spcAft>
              <a:buSzPts val="2800"/>
              <a:buNone/>
            </a:pPr>
            <a:endParaRPr sz="2900" b="0">
              <a:solidFill>
                <a:srgbClr val="000000"/>
              </a:solidFill>
              <a:latin typeface="Georgia"/>
              <a:ea typeface="Georgia"/>
              <a:cs typeface="Georgia"/>
              <a:sym typeface="Georgia"/>
            </a:endParaRPr>
          </a:p>
          <a:p>
            <a:pPr marL="228600" lvl="0" indent="0" algn="l" rtl="0">
              <a:lnSpc>
                <a:spcPct val="90000"/>
              </a:lnSpc>
              <a:spcBef>
                <a:spcPts val="0"/>
              </a:spcBef>
              <a:spcAft>
                <a:spcPts val="0"/>
              </a:spcAft>
              <a:buSzPts val="2800"/>
              <a:buNone/>
            </a:pPr>
            <a:r>
              <a:rPr lang="en-US" sz="2900" b="0">
                <a:solidFill>
                  <a:srgbClr val="000000"/>
                </a:solidFill>
                <a:latin typeface="Georgia"/>
                <a:ea typeface="Georgia"/>
                <a:cs typeface="Georgia"/>
                <a:sym typeface="Georgia"/>
              </a:rPr>
              <a:t>-Archer &amp; Hughes, 2010, Guilford Press.</a:t>
            </a:r>
            <a:endParaRPr sz="2900" b="0">
              <a:solidFill>
                <a:srgbClr val="000000"/>
              </a:solidFill>
              <a:latin typeface="Georgia"/>
              <a:ea typeface="Georgia"/>
              <a:cs typeface="Georgia"/>
              <a:sym typeface="Georgia"/>
            </a:endParaRPr>
          </a:p>
          <a:p>
            <a:pPr marL="228600" lvl="0" indent="0" algn="l" rtl="0">
              <a:lnSpc>
                <a:spcPct val="90000"/>
              </a:lnSpc>
              <a:spcBef>
                <a:spcPts val="0"/>
              </a:spcBef>
              <a:spcAft>
                <a:spcPts val="0"/>
              </a:spcAft>
              <a:buSzPts val="2800"/>
              <a:buNone/>
            </a:pPr>
            <a:endParaRPr sz="2900" b="0">
              <a:solidFill>
                <a:srgbClr val="000000"/>
              </a:solidFill>
              <a:latin typeface="Georgia"/>
              <a:ea typeface="Georgia"/>
              <a:cs typeface="Georgia"/>
              <a:sym typeface="Georgia"/>
            </a:endParaRPr>
          </a:p>
          <a:p>
            <a:pPr marL="228600" lvl="0" indent="0" algn="l" rtl="0">
              <a:lnSpc>
                <a:spcPct val="90000"/>
              </a:lnSpc>
              <a:spcBef>
                <a:spcPts val="375"/>
              </a:spcBef>
              <a:spcAft>
                <a:spcPts val="0"/>
              </a:spcAft>
              <a:buSzPts val="2800"/>
              <a:buNone/>
            </a:pPr>
            <a:endParaRPr>
              <a:latin typeface="Georgia"/>
              <a:ea typeface="Georgia"/>
              <a:cs typeface="Georgia"/>
              <a:sym typeface="Georgia"/>
            </a:endParaRPr>
          </a:p>
          <a:p>
            <a:pPr marL="228600" lvl="0" indent="0" algn="l" rtl="0">
              <a:lnSpc>
                <a:spcPct val="90000"/>
              </a:lnSpc>
              <a:spcBef>
                <a:spcPts val="0"/>
              </a:spcBef>
              <a:spcAft>
                <a:spcPts val="0"/>
              </a:spcAft>
              <a:buSzPts val="2800"/>
              <a:buNone/>
            </a:pPr>
            <a:endParaRPr/>
          </a:p>
        </p:txBody>
      </p:sp>
      <p:pic>
        <p:nvPicPr>
          <p:cNvPr id="198" name="Google Shape;198;g160d3b6293e_0_41" descr="Photo of a boy reading a book"/>
          <p:cNvPicPr preferRelativeResize="0"/>
          <p:nvPr/>
        </p:nvPicPr>
        <p:blipFill rotWithShape="1">
          <a:blip r:embed="rId3">
            <a:alphaModFix/>
          </a:blip>
          <a:srcRect/>
          <a:stretch/>
        </p:blipFill>
        <p:spPr>
          <a:xfrm>
            <a:off x="7710125" y="3555475"/>
            <a:ext cx="4298426" cy="295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60d3b6293e_0_4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Introduction: Reading Rope</a:t>
            </a:r>
            <a:endParaRPr>
              <a:latin typeface="Georgia"/>
              <a:ea typeface="Georgia"/>
              <a:cs typeface="Georgia"/>
              <a:sym typeface="Georgia"/>
            </a:endParaRPr>
          </a:p>
        </p:txBody>
      </p:sp>
      <p:sp>
        <p:nvSpPr>
          <p:cNvPr id="204" name="Google Shape;204;g160d3b6293e_0_47"/>
          <p:cNvSpPr txBox="1">
            <a:spLocks noGrp="1"/>
          </p:cNvSpPr>
          <p:nvPr>
            <p:ph type="body" idx="1"/>
          </p:nvPr>
        </p:nvSpPr>
        <p:spPr>
          <a:xfrm>
            <a:off x="838200" y="1825625"/>
            <a:ext cx="41793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latin typeface="Georgia"/>
                <a:ea typeface="Georgia"/>
                <a:cs typeface="Georgia"/>
                <a:sym typeface="Georgia"/>
              </a:rPr>
              <a:t>Strands of the reading rope develop over time to develop skilled readers. </a:t>
            </a:r>
            <a:endParaRPr>
              <a:latin typeface="Georgia"/>
              <a:ea typeface="Georgia"/>
              <a:cs typeface="Georgia"/>
              <a:sym typeface="Georgia"/>
            </a:endParaRPr>
          </a:p>
          <a:p>
            <a:pPr marL="0" lvl="0" indent="0" algn="l" rtl="0">
              <a:lnSpc>
                <a:spcPct val="90000"/>
              </a:lnSpc>
              <a:spcBef>
                <a:spcPts val="0"/>
              </a:spcBef>
              <a:spcAft>
                <a:spcPts val="0"/>
              </a:spcAft>
              <a:buSzPts val="2800"/>
              <a:buNone/>
            </a:pPr>
            <a:endParaRPr>
              <a:latin typeface="Georgia"/>
              <a:ea typeface="Georgia"/>
              <a:cs typeface="Georgia"/>
              <a:sym typeface="Georgia"/>
            </a:endParaRPr>
          </a:p>
          <a:p>
            <a:pPr marL="0" lvl="0" indent="0" algn="l" rtl="0">
              <a:lnSpc>
                <a:spcPct val="90000"/>
              </a:lnSpc>
              <a:spcBef>
                <a:spcPts val="0"/>
              </a:spcBef>
              <a:spcAft>
                <a:spcPts val="0"/>
              </a:spcAft>
              <a:buSzPts val="2800"/>
              <a:buNone/>
            </a:pPr>
            <a:r>
              <a:rPr lang="en-US">
                <a:latin typeface="Georgia"/>
                <a:ea typeface="Georgia"/>
                <a:cs typeface="Georgia"/>
                <a:sym typeface="Georgia"/>
              </a:rPr>
              <a:t>We will focus on :</a:t>
            </a:r>
            <a:endParaRPr>
              <a:latin typeface="Georgia"/>
              <a:ea typeface="Georgia"/>
              <a:cs typeface="Georgia"/>
              <a:sym typeface="Georgia"/>
            </a:endParaRPr>
          </a:p>
          <a:p>
            <a:pPr marL="0" lvl="0" indent="0" algn="l" rtl="0">
              <a:lnSpc>
                <a:spcPct val="90000"/>
              </a:lnSpc>
              <a:spcBef>
                <a:spcPts val="0"/>
              </a:spcBef>
              <a:spcAft>
                <a:spcPts val="0"/>
              </a:spcAft>
              <a:buSzPts val="2800"/>
              <a:buNone/>
            </a:pPr>
            <a:r>
              <a:rPr lang="en-US">
                <a:latin typeface="Georgia"/>
                <a:ea typeface="Georgia"/>
                <a:cs typeface="Georgia"/>
                <a:sym typeface="Georgia"/>
              </a:rPr>
              <a:t>-Decoding</a:t>
            </a:r>
            <a:endParaRPr>
              <a:latin typeface="Georgia"/>
              <a:ea typeface="Georgia"/>
              <a:cs typeface="Georgia"/>
              <a:sym typeface="Georgia"/>
            </a:endParaRPr>
          </a:p>
          <a:p>
            <a:pPr marL="0" lvl="0" indent="0" algn="l" rtl="0">
              <a:lnSpc>
                <a:spcPct val="90000"/>
              </a:lnSpc>
              <a:spcBef>
                <a:spcPts val="0"/>
              </a:spcBef>
              <a:spcAft>
                <a:spcPts val="0"/>
              </a:spcAft>
              <a:buSzPts val="2800"/>
              <a:buNone/>
            </a:pPr>
            <a:r>
              <a:rPr lang="en-US">
                <a:latin typeface="Georgia"/>
                <a:ea typeface="Georgia"/>
                <a:cs typeface="Georgia"/>
                <a:sym typeface="Georgia"/>
              </a:rPr>
              <a:t>-Vocabulary (Morphology)</a:t>
            </a:r>
            <a:endParaRPr>
              <a:latin typeface="Georgia"/>
              <a:ea typeface="Georgia"/>
              <a:cs typeface="Georgia"/>
              <a:sym typeface="Georgia"/>
            </a:endParaRPr>
          </a:p>
        </p:txBody>
      </p:sp>
      <p:pic>
        <p:nvPicPr>
          <p:cNvPr id="205" name="Google Shape;205;g160d3b6293e_0_47" descr="A detailed image of Dr. Hollis Scarborough's reading rope.  This includes both language comprehension and word recognition skills as they move through time."/>
          <p:cNvPicPr preferRelativeResize="0"/>
          <p:nvPr/>
        </p:nvPicPr>
        <p:blipFill rotWithShape="1">
          <a:blip r:embed="rId3">
            <a:alphaModFix/>
          </a:blip>
          <a:srcRect l="2503" r="821"/>
          <a:stretch/>
        </p:blipFill>
        <p:spPr>
          <a:xfrm>
            <a:off x="5250025" y="1425088"/>
            <a:ext cx="6641350" cy="515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60d3b6293e_0_5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Syllables</a:t>
            </a:r>
            <a:endParaRPr>
              <a:latin typeface="Georgia"/>
              <a:ea typeface="Georgia"/>
              <a:cs typeface="Georgia"/>
              <a:sym typeface="Georgia"/>
            </a:endParaRPr>
          </a:p>
        </p:txBody>
      </p:sp>
      <p:sp>
        <p:nvSpPr>
          <p:cNvPr id="211" name="Google Shape;211;g160d3b6293e_0_5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latin typeface="Georgia"/>
                <a:ea typeface="Georgia"/>
                <a:cs typeface="Georgia"/>
                <a:sym typeface="Georgia"/>
              </a:rPr>
              <a:t>Understanding the role of syllables in decoding and building fluency</a:t>
            </a:r>
            <a:endParaRPr>
              <a:latin typeface="Georgia"/>
              <a:ea typeface="Georgia"/>
              <a:cs typeface="Georgia"/>
              <a:sym typeface="Georgia"/>
            </a:endParaRPr>
          </a:p>
        </p:txBody>
      </p:sp>
      <p:sp>
        <p:nvSpPr>
          <p:cNvPr id="212" name="Google Shape;212;g160d3b6293e_0_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60d3b6293e_0_6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Syllables: </a:t>
            </a:r>
            <a:r>
              <a:rPr lang="en-US" sz="2788">
                <a:solidFill>
                  <a:schemeClr val="dk1"/>
                </a:solidFill>
                <a:latin typeface="Georgia"/>
                <a:ea typeface="Georgia"/>
                <a:cs typeface="Georgia"/>
                <a:sym typeface="Georgia"/>
              </a:rPr>
              <a:t>Read this passage… Why do students need to know syllables types and syllable division rules?</a:t>
            </a:r>
            <a:endParaRPr sz="2788">
              <a:latin typeface="Georgia"/>
              <a:ea typeface="Georgia"/>
              <a:cs typeface="Georgia"/>
              <a:sym typeface="Georgia"/>
            </a:endParaRPr>
          </a:p>
        </p:txBody>
      </p:sp>
      <p:sp>
        <p:nvSpPr>
          <p:cNvPr id="218" name="Google Shape;218;g160d3b6293e_0_6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2400"/>
              </a:spcBef>
              <a:spcAft>
                <a:spcPts val="0"/>
              </a:spcAft>
              <a:buSzPct val="67288"/>
              <a:buNone/>
            </a:pPr>
            <a:r>
              <a:rPr lang="en-US" sz="10700" b="0">
                <a:solidFill>
                  <a:srgbClr val="000080"/>
                </a:solidFill>
                <a:latin typeface="Georgia"/>
                <a:ea typeface="Georgia"/>
                <a:cs typeface="Georgia"/>
                <a:sym typeface="Georgia"/>
              </a:rPr>
              <a:t>Jabberwocky</a:t>
            </a:r>
            <a:endParaRPr sz="10700" b="0">
              <a:solidFill>
                <a:srgbClr val="000080"/>
              </a:solidFill>
              <a:latin typeface="Georgia"/>
              <a:ea typeface="Georgia"/>
              <a:cs typeface="Georgia"/>
              <a:sym typeface="Georgia"/>
            </a:endParaRPr>
          </a:p>
          <a:p>
            <a:pPr marL="0" lvl="0" indent="0" algn="l" rtl="0">
              <a:lnSpc>
                <a:spcPct val="115000"/>
              </a:lnSpc>
              <a:spcBef>
                <a:spcPts val="1400"/>
              </a:spcBef>
              <a:spcAft>
                <a:spcPts val="0"/>
              </a:spcAft>
              <a:buSzPct val="67288"/>
              <a:buNone/>
            </a:pPr>
            <a:r>
              <a:rPr lang="en-US" sz="10700" b="0" i="1">
                <a:solidFill>
                  <a:srgbClr val="000000"/>
                </a:solidFill>
                <a:latin typeface="Georgia"/>
                <a:ea typeface="Georgia"/>
                <a:cs typeface="Georgia"/>
                <a:sym typeface="Georgia"/>
              </a:rPr>
              <a:t>by Lewis Carroll</a:t>
            </a:r>
            <a:endParaRPr sz="10700" b="0" i="1" u="sng">
              <a:solidFill>
                <a:srgbClr val="0000FF"/>
              </a:solidFill>
              <a:latin typeface="Georgia"/>
              <a:ea typeface="Georgia"/>
              <a:cs typeface="Georgia"/>
              <a:sym typeface="Georgia"/>
            </a:endParaRPr>
          </a:p>
          <a:p>
            <a:pPr marL="0" lvl="0" indent="0" algn="l" rtl="0">
              <a:lnSpc>
                <a:spcPct val="115000"/>
              </a:lnSpc>
              <a:spcBef>
                <a:spcPts val="1400"/>
              </a:spcBef>
              <a:spcAft>
                <a:spcPts val="0"/>
              </a:spcAft>
              <a:buSzPct val="67288"/>
              <a:buNone/>
            </a:pPr>
            <a:r>
              <a:rPr lang="en-US" sz="10700" b="0">
                <a:solidFill>
                  <a:srgbClr val="000000"/>
                </a:solidFill>
                <a:latin typeface="Georgia"/>
                <a:ea typeface="Georgia"/>
                <a:cs typeface="Georgia"/>
                <a:sym typeface="Georgia"/>
              </a:rPr>
              <a:t>'Twas brillig, and the slithy toves</a:t>
            </a:r>
            <a:endParaRPr sz="10700" b="0">
              <a:solidFill>
                <a:srgbClr val="000000"/>
              </a:solidFill>
              <a:latin typeface="Georgia"/>
              <a:ea typeface="Georgia"/>
              <a:cs typeface="Georgia"/>
              <a:sym typeface="Georgia"/>
            </a:endParaRPr>
          </a:p>
          <a:p>
            <a:pPr marL="0" lvl="0" indent="0" algn="l" rtl="0">
              <a:lnSpc>
                <a:spcPct val="115000"/>
              </a:lnSpc>
              <a:spcBef>
                <a:spcPts val="1400"/>
              </a:spcBef>
              <a:spcAft>
                <a:spcPts val="0"/>
              </a:spcAft>
              <a:buSzPct val="67288"/>
              <a:buNone/>
            </a:pPr>
            <a:r>
              <a:rPr lang="en-US" sz="10700" b="0">
                <a:solidFill>
                  <a:srgbClr val="000000"/>
                </a:solidFill>
                <a:latin typeface="Georgia"/>
                <a:ea typeface="Georgia"/>
                <a:cs typeface="Georgia"/>
                <a:sym typeface="Georgia"/>
              </a:rPr>
              <a:t>   Did gyre and gimble in the wabe:</a:t>
            </a:r>
            <a:endParaRPr sz="10700" b="0">
              <a:solidFill>
                <a:srgbClr val="000000"/>
              </a:solidFill>
              <a:latin typeface="Georgia"/>
              <a:ea typeface="Georgia"/>
              <a:cs typeface="Georgia"/>
              <a:sym typeface="Georgia"/>
            </a:endParaRPr>
          </a:p>
          <a:p>
            <a:pPr marL="0" lvl="0" indent="0" algn="l" rtl="0">
              <a:lnSpc>
                <a:spcPct val="115000"/>
              </a:lnSpc>
              <a:spcBef>
                <a:spcPts val="1400"/>
              </a:spcBef>
              <a:spcAft>
                <a:spcPts val="0"/>
              </a:spcAft>
              <a:buSzPct val="67288"/>
              <a:buNone/>
            </a:pPr>
            <a:r>
              <a:rPr lang="en-US" sz="10700" b="0">
                <a:solidFill>
                  <a:srgbClr val="000000"/>
                </a:solidFill>
                <a:latin typeface="Georgia"/>
                <a:ea typeface="Georgia"/>
                <a:cs typeface="Georgia"/>
                <a:sym typeface="Georgia"/>
              </a:rPr>
              <a:t>All mimsy were the borogoves,</a:t>
            </a:r>
            <a:endParaRPr sz="10700" b="0">
              <a:solidFill>
                <a:srgbClr val="000000"/>
              </a:solidFill>
              <a:latin typeface="Georgia"/>
              <a:ea typeface="Georgia"/>
              <a:cs typeface="Georgia"/>
              <a:sym typeface="Georgia"/>
            </a:endParaRPr>
          </a:p>
          <a:p>
            <a:pPr marL="0" lvl="0" indent="0" algn="l" rtl="0">
              <a:lnSpc>
                <a:spcPct val="115000"/>
              </a:lnSpc>
              <a:spcBef>
                <a:spcPts val="1400"/>
              </a:spcBef>
              <a:spcAft>
                <a:spcPts val="0"/>
              </a:spcAft>
              <a:buSzPct val="67288"/>
              <a:buNone/>
            </a:pPr>
            <a:r>
              <a:rPr lang="en-US" sz="10700" b="0">
                <a:solidFill>
                  <a:srgbClr val="000000"/>
                </a:solidFill>
                <a:latin typeface="Georgia"/>
                <a:ea typeface="Georgia"/>
                <a:cs typeface="Georgia"/>
                <a:sym typeface="Georgia"/>
              </a:rPr>
              <a:t>   And the mome raths outgrabe.</a:t>
            </a:r>
            <a:endParaRPr sz="10700" b="0">
              <a:solidFill>
                <a:srgbClr val="000000"/>
              </a:solidFill>
              <a:latin typeface="Georgia"/>
              <a:ea typeface="Georgia"/>
              <a:cs typeface="Georgia"/>
              <a:sym typeface="Georgia"/>
            </a:endParaRPr>
          </a:p>
          <a:p>
            <a:pPr marL="0" lvl="0" indent="0" algn="l" rtl="0">
              <a:lnSpc>
                <a:spcPct val="115000"/>
              </a:lnSpc>
              <a:spcBef>
                <a:spcPts val="1400"/>
              </a:spcBef>
              <a:spcAft>
                <a:spcPts val="0"/>
              </a:spcAft>
              <a:buSzPct val="96000"/>
              <a:buNone/>
            </a:pPr>
            <a:endParaRPr sz="7500" b="0">
              <a:solidFill>
                <a:srgbClr val="000000"/>
              </a:solidFill>
              <a:latin typeface="Georgia"/>
              <a:ea typeface="Georgia"/>
              <a:cs typeface="Georgia"/>
              <a:sym typeface="Georgia"/>
            </a:endParaRPr>
          </a:p>
          <a:p>
            <a:pPr marL="0" lvl="0" indent="0" algn="l" rtl="0">
              <a:lnSpc>
                <a:spcPct val="115000"/>
              </a:lnSpc>
              <a:spcBef>
                <a:spcPts val="1400"/>
              </a:spcBef>
              <a:spcAft>
                <a:spcPts val="0"/>
              </a:spcAft>
              <a:buSzPct val="96000"/>
              <a:buNone/>
            </a:pPr>
            <a:r>
              <a:rPr lang="en-US" sz="7500" b="0">
                <a:solidFill>
                  <a:srgbClr val="000000"/>
                </a:solidFill>
                <a:latin typeface="Georgia"/>
                <a:ea typeface="Georgia"/>
                <a:cs typeface="Georgia"/>
                <a:sym typeface="Georgia"/>
              </a:rPr>
              <a:t>'</a:t>
            </a:r>
            <a:endParaRPr sz="7500">
              <a:latin typeface="Georgia"/>
              <a:ea typeface="Georgia"/>
              <a:cs typeface="Georgia"/>
              <a:sym typeface="Georgia"/>
            </a:endParaRPr>
          </a:p>
          <a:p>
            <a:pPr marL="0" lvl="0" indent="0" algn="l" rtl="0">
              <a:lnSpc>
                <a:spcPct val="90000"/>
              </a:lnSpc>
              <a:spcBef>
                <a:spcPts val="1400"/>
              </a:spcBef>
              <a:spcAft>
                <a:spcPts val="0"/>
              </a:spcAft>
              <a:buClr>
                <a:srgbClr val="888FA3"/>
              </a:buClr>
              <a:buSzPct val="32000"/>
              <a:buNone/>
            </a:pPr>
            <a:endParaRPr sz="7500">
              <a:latin typeface="Georgia"/>
              <a:ea typeface="Georgia"/>
              <a:cs typeface="Georgia"/>
              <a:sym typeface="Georgia"/>
            </a:endParaRPr>
          </a:p>
          <a:p>
            <a:pPr marL="0" lvl="0" indent="0" algn="l" rtl="0">
              <a:lnSpc>
                <a:spcPct val="90000"/>
              </a:lnSpc>
              <a:spcBef>
                <a:spcPts val="0"/>
              </a:spcBef>
              <a:spcAft>
                <a:spcPts val="0"/>
              </a:spcAft>
              <a:buClr>
                <a:srgbClr val="888FA3"/>
              </a:buClr>
              <a:buSzPct val="32000"/>
              <a:buNone/>
            </a:pPr>
            <a:endParaRPr sz="7500">
              <a:latin typeface="Georgia"/>
              <a:ea typeface="Georgia"/>
              <a:cs typeface="Georgia"/>
              <a:sym typeface="Georgia"/>
            </a:endParaRPr>
          </a:p>
        </p:txBody>
      </p:sp>
      <p:sp>
        <p:nvSpPr>
          <p:cNvPr id="219" name="Google Shape;219;g160d3b6293e_0_6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220" name="Google Shape;220;g160d3b6293e_0_6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-What did you need to know to decode this passage?</a:t>
            </a:r>
            <a:endParaRPr/>
          </a:p>
          <a:p>
            <a:pPr marL="0" lvl="0" indent="0" algn="l" rtl="0">
              <a:lnSpc>
                <a:spcPct val="90000"/>
              </a:lnSpc>
              <a:spcBef>
                <a:spcPts val="1000"/>
              </a:spcBef>
              <a:spcAft>
                <a:spcPts val="0"/>
              </a:spcAft>
              <a:buSzPts val="1800"/>
              <a:buNone/>
            </a:pPr>
            <a:r>
              <a:rPr lang="en-US"/>
              <a:t>-Are the /g/ sounds in gyre and gimbal hard or soft?</a:t>
            </a:r>
            <a:endParaRPr/>
          </a:p>
          <a:p>
            <a:pPr marL="0" lvl="0" indent="0" algn="l" rtl="0">
              <a:lnSpc>
                <a:spcPct val="90000"/>
              </a:lnSpc>
              <a:spcBef>
                <a:spcPts val="1000"/>
              </a:spcBef>
              <a:spcAft>
                <a:spcPts val="0"/>
              </a:spcAft>
              <a:buSzPts val="1800"/>
              <a:buNone/>
            </a:pPr>
            <a:r>
              <a:rPr lang="en-US"/>
              <a:t>-What part of speech is the word slithy? How do you know?</a:t>
            </a:r>
            <a:endParaRPr/>
          </a:p>
          <a:p>
            <a:pPr marL="0" lvl="0" indent="0" algn="l" rtl="0">
              <a:lnSpc>
                <a:spcPct val="90000"/>
              </a:lnSpc>
              <a:spcBef>
                <a:spcPts val="1000"/>
              </a:spcBef>
              <a:spcAft>
                <a:spcPts val="0"/>
              </a:spcAft>
              <a:buSzPts val="1800"/>
              <a:buNone/>
            </a:pPr>
            <a:r>
              <a:rPr lang="en-US"/>
              <a:t>-Do you see words with a CVCsilent e pattern?</a:t>
            </a:r>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3334</Words>
  <Application>Microsoft Office PowerPoint</Application>
  <PresentationFormat>Widescreen</PresentationFormat>
  <Paragraphs>388</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Trebuchet MS</vt:lpstr>
      <vt:lpstr>Calibri</vt:lpstr>
      <vt:lpstr>Georgia</vt:lpstr>
      <vt:lpstr>Arial</vt:lpstr>
      <vt:lpstr>Barlow</vt:lpstr>
      <vt:lpstr>Times New Roman</vt:lpstr>
      <vt:lpstr>Courier New</vt:lpstr>
      <vt:lpstr>Office Theme</vt:lpstr>
      <vt:lpstr>Advanced Phonics: Everything You Need to Know About Syllables and Morphology</vt:lpstr>
      <vt:lpstr>Presenters</vt:lpstr>
      <vt:lpstr>Questions or Ponderings?</vt:lpstr>
      <vt:lpstr>Introduction</vt:lpstr>
      <vt:lpstr>Introduction: Learning Intentions</vt:lpstr>
      <vt:lpstr>Introduction- Think About This…</vt:lpstr>
      <vt:lpstr>Introduction: Reading Rope</vt:lpstr>
      <vt:lpstr>Syllables</vt:lpstr>
      <vt:lpstr>Syllables: Read this passage… Why do students need to know syllables types and syllable division rules?</vt:lpstr>
      <vt:lpstr>Syllables: Connecting Science Of Reading to Standards of Learning (SOL) and Evidence-Based Practices </vt:lpstr>
      <vt:lpstr>Syllables: Connecting Science Of Reading to Standards of Learning (SOL) and Evidence-Based Practices</vt:lpstr>
      <vt:lpstr>Syllables: Orthographic Mapping with BIG words</vt:lpstr>
      <vt:lpstr>Syllables: Orthographic Mapping: Syllables vs. Morphemes</vt:lpstr>
      <vt:lpstr>Syllables: 6 Syllable Types</vt:lpstr>
      <vt:lpstr>Syllables: 6 Syllable Division Rules</vt:lpstr>
      <vt:lpstr>Syllables: Strategy #1 to break down BIG words using prefixes and suffixes</vt:lpstr>
      <vt:lpstr>Syllables: Strategy #2 to break down BIG words using vowels and syllables</vt:lpstr>
      <vt:lpstr>Syllables: Activities for students</vt:lpstr>
      <vt:lpstr>Syllables: An activity with Robots</vt:lpstr>
      <vt:lpstr>Morphology </vt:lpstr>
      <vt:lpstr>Morphology</vt:lpstr>
      <vt:lpstr>Morphology: Connecting Science Of Reading to Standards of Learning (SOL) and Evidence-Based Practices Part 1 </vt:lpstr>
      <vt:lpstr>Morphology: Connecting Science Of Reading to Standards of Learning (SOL) and Evidence-Based Practices Part 2 </vt:lpstr>
      <vt:lpstr>Morphology: Word Division by Syllable vs. by Morpheme</vt:lpstr>
      <vt:lpstr>Morphology: Terminology</vt:lpstr>
      <vt:lpstr>Morphology: Root Words and Base Words</vt:lpstr>
      <vt:lpstr>Morphology: Prefixes</vt:lpstr>
      <vt:lpstr>Morphology: Suffixes</vt:lpstr>
      <vt:lpstr>Morphology: Teach students a routine they can use to decode multisyllabic words Part 1</vt:lpstr>
      <vt:lpstr>Morphology: Teach students a routine they can use to decode multisyllabic words Part 2</vt:lpstr>
      <vt:lpstr>Morphology: Teach students a routine they can use to decode multisyllabic words. Part 3</vt:lpstr>
      <vt:lpstr>Morphology: Teach students a routine they can use to decode multisyllabic words Part 4</vt:lpstr>
      <vt:lpstr>Morphology: Teach students a routine they can use to decode multisyllabic words Part 5</vt:lpstr>
      <vt:lpstr>Morphology: Teach students a routine they can use to decode multisyllabic words Part 6</vt:lpstr>
      <vt:lpstr>Morphology: Teach students a routine they can use to decode multisyllabic words Part 7</vt:lpstr>
      <vt:lpstr>Morphology: Have students practice building and manipulating words. </vt:lpstr>
      <vt:lpstr>Morphology: Have students practice building and manipulating words</vt:lpstr>
      <vt:lpstr>Morphology: Use Cognates as a bridge to English language development</vt:lpstr>
      <vt:lpstr>Morphology: Common Greek and Latin roots that are cognates in English and Spanish </vt:lpstr>
      <vt:lpstr>Morphology: Choose a small set of vocabulary words for in-depth instruction </vt:lpstr>
      <vt:lpstr>Morphology: Teach academic vocabulary in-depth using multiple modalities (writing, speaking, and listening)   Part 1</vt:lpstr>
      <vt:lpstr>Morphology: Teach academic vocabulary in-depth using multiple modalities (writing, speaking, and listening)  Part 2 </vt:lpstr>
      <vt:lpstr>Morphology: Teach the Meanings of Morphemes within the Context of a Sentence</vt:lpstr>
      <vt:lpstr>Morphology: Use Visuals to Teach a Root or Base word and its Derivative Forms</vt:lpstr>
      <vt:lpstr>Morphology: Playing Around with Words</vt:lpstr>
      <vt:lpstr>Morphology: Steep Students in Words</vt:lpstr>
      <vt:lpstr>Stay Tuned!</vt:lpstr>
      <vt:lpstr>Questions and Ponderings?</vt:lpstr>
      <vt:lpstr>Conclusion &amp; Final Thoughts</vt:lpstr>
      <vt:lpstr>References Part 1</vt:lpstr>
      <vt:lpstr>References Part 2</vt:lpstr>
      <vt:lpstr>References Part 3</vt:lpstr>
      <vt:lpstr>Contact Information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Phonics: Everything You Need to Know About Syllables and Morphology</dc:title>
  <dc:creator>VITA Program</dc:creator>
  <cp:lastModifiedBy>VITA Program</cp:lastModifiedBy>
  <cp:revision>2</cp:revision>
  <dcterms:created xsi:type="dcterms:W3CDTF">2022-07-20T12:39:39Z</dcterms:created>
  <dcterms:modified xsi:type="dcterms:W3CDTF">2022-10-06T14:51:10Z</dcterms:modified>
</cp:coreProperties>
</file>