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12192000" cy="6858000"/>
  <p:notesSz cx="6858000" cy="9144000"/>
  <p:embeddedFontLst>
    <p:embeddedFont>
      <p:font typeface="Josefin Sans" panose="020B060402020202020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
      <p:font typeface="Cardo" panose="020B0604020202020204" charset="-79"/>
      <p:regular r:id="rId65"/>
      <p:bold r:id="rId66"/>
      <p:italic r:id="rId67"/>
    </p:embeddedFont>
    <p:embeddedFont>
      <p:font typeface="Georgia" panose="02040502050405020303" pitchFamily="18" charset="0"/>
      <p:regular r:id="rId68"/>
      <p:bold r:id="rId69"/>
      <p:italic r:id="rId70"/>
      <p:boldItalic r:id="rId71"/>
    </p:embeddedFont>
    <p:embeddedFont>
      <p:font typeface="Roboto" panose="020B0604020202020204" charset="0"/>
      <p:regular r:id="rId72"/>
      <p:bold r:id="rId73"/>
      <p:italic r:id="rId74"/>
      <p:boldItalic r:id="rId75"/>
    </p:embeddedFont>
    <p:embeddedFont>
      <p:font typeface="Trebuchet MS" panose="020B0603020202020204"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cpRgIV/1PKmIOdrbFDypFi5k/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B1C1F7-99F1-40ED-947E-B610BF25BA99}">
  <a:tblStyle styleId="{7EB1C1F7-99F1-40ED-947E-B610BF25BA99}"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11C2474-8E69-457A-AACC-8724AD8C9516}"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6E7"/>
          </a:solidFill>
        </a:fill>
      </a:tcStyle>
    </a:wholeTbl>
    <a:band1H>
      <a:tcTxStyle b="off" i="off"/>
      <a:tcStyle>
        <a:tcBdr/>
        <a:fill>
          <a:solidFill>
            <a:srgbClr val="EFCACC"/>
          </a:solidFill>
        </a:fill>
      </a:tcStyle>
    </a:band1H>
    <a:band2H>
      <a:tcTxStyle b="off" i="off"/>
      <a:tcStyle>
        <a:tcBdr/>
      </a:tcStyle>
    </a:band2H>
    <a:band1V>
      <a:tcTxStyle b="off" i="off"/>
      <a:tcStyle>
        <a:tcBdr/>
        <a:fill>
          <a:solidFill>
            <a:srgbClr val="EFCACC"/>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246B23E-D6EE-49E2-88F8-E75F61CED110}"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C0817BC-52B1-428E-9707-3D980A20B2DA}"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3.xml"/><Relationship Id="rId61" Type="http://schemas.openxmlformats.org/officeDocument/2006/relationships/font" Target="fonts/font5.fntdata"/><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6.fntdata"/><Relationship Id="rId80"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0.fntdata"/><Relationship Id="rId7" Type="http://schemas.openxmlformats.org/officeDocument/2006/relationships/slide" Target="slides/slide5.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5aae862ef4_7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15aae862ef4_7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aae862ef4_7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15aae862ef4_7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5aae862ef4_7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15aae862ef4_7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5aae862ef4_7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15aae862ef4_7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5aae862ef4_7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15aae862ef4_7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df747aac0_1_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5df747aac0_1_4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6" name="Google Shape;446;g15df747aac0_1_48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5df747aac0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5df747aac0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g15df747aac0_7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53667b6a26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153667b6a26_0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153667b6a26_0_18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53667b6a26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153667b6a26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g153667b6a26_0_31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53667b6a26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153667b6a26_0_3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153667b6a26_0_32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53667b6a2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153667b6a26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53bec40d4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153bec40d4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53bec40d42_0_31: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SzPts val="1400"/>
              <a:buNone/>
            </a:pPr>
            <a:endParaRPr sz="1400"/>
          </a:p>
        </p:txBody>
      </p:sp>
      <p:sp>
        <p:nvSpPr>
          <p:cNvPr id="499" name="Google Shape;499;g153bec40d4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5aae862ef4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15aae862ef4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15aae862ef4_1_3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53bec40d4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53bec40d42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53bec40d42_0_55: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SzPts val="1400"/>
              <a:buNone/>
            </a:pPr>
            <a:endParaRPr sz="1400"/>
          </a:p>
        </p:txBody>
      </p:sp>
      <p:sp>
        <p:nvSpPr>
          <p:cNvPr id="520" name="Google Shape;520;g153bec40d4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53bec40d4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153bec40d4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50fc98d8fa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150fc98d8fa_1_3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50fc98d8fa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150fc98d8fa_1_3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50fc98d8fa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150fc98d8fa_1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5df747aa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5df747aac0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df747aac0_1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5df747aac0_1_4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15df747aac0_1_49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53bec40d42_0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153bec40d42_0_9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53bec40d42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153bec40d42_0_9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53bec40d4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153bec40d42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5db89fba3c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5db89fba3c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15db89fba3c_0_19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5df747aac0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15df747aac0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7" name="Google Shape;597;g15df747aac0_2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5df747aac0_1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5df747aac0_1_5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g15df747aac0_1_50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53072a826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153072a826c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53072a826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153072a826c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53bec40d42_0_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153bec40d42_0_1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df747aac0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5df747aac0_1_1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53bec40d42_0_1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g153bec40d42_0_1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53667b6a2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153667b6a2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153667b6a26_0_4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5df747aac0_3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5df747aac0_3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15df747aac0_32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5db89fba3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g15db89fba3c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64" name="Google Shape;664;g15db89fba3c_0_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52762016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1527620164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g15276201644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5db89fba3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5db89fba3c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g15db89fba3c_0_1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53667b6a26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g153667b6a26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g153667b6a26_0_19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5df747aac0_2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5df747aac0_2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g15df747aac0_22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5df747aac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5df747aac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g15df747aac0_0_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6035779e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6035779e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g16035779e35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53667b6a26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53667b6a26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153667b6a26_0_3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5db89fba3c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5db89fba3c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g15db89fba3c_0_27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4b1b0e04ab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g14b1b0e04ab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g14b1b0e04ab_0_17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5df747aac0_13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5df747aac0_13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g15df747aac0_13_15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5aae862ef4_7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5aae862ef4_7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b="1" dirty="0"/>
          </a:p>
        </p:txBody>
      </p:sp>
      <p:sp>
        <p:nvSpPr>
          <p:cNvPr id="357" name="Google Shape;357;g15aae862ef4_7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5aae862ef4_7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15aae862ef4_7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5aae862ef4_7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15aae862ef4_7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5aae862ef4_7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15aae862ef4_7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25"/>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003B71">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Page 4">
  <p:cSld name="SECTION_HEADER_5">
    <p:spTree>
      <p:nvGrpSpPr>
        <p:cNvPr id="1" name="Shape 57"/>
        <p:cNvGrpSpPr/>
        <p:nvPr/>
      </p:nvGrpSpPr>
      <p:grpSpPr>
        <a:xfrm>
          <a:off x="0" y="0"/>
          <a:ext cx="0" cy="0"/>
          <a:chOff x="0" y="0"/>
          <a:chExt cx="0" cy="0"/>
        </a:xfrm>
      </p:grpSpPr>
      <p:sp>
        <p:nvSpPr>
          <p:cNvPr id="58" name="Google Shape;58;g153bec40d42_0_1317"/>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9" name="Google Shape;59;g153bec40d42_0_1317"/>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g153bec40d42_0_1320"/>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2" name="Google Shape;62;g153bec40d42_0_132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3" name="Google Shape;63;g153bec40d42_0_132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 name="Google Shape;64;g153bec40d42_0_132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Page 5">
  <p:cSld name="SECTION_HEADER_6">
    <p:spTree>
      <p:nvGrpSpPr>
        <p:cNvPr id="1" name="Shape 65"/>
        <p:cNvGrpSpPr/>
        <p:nvPr/>
      </p:nvGrpSpPr>
      <p:grpSpPr>
        <a:xfrm>
          <a:off x="0" y="0"/>
          <a:ext cx="0" cy="0"/>
          <a:chOff x="0" y="0"/>
          <a:chExt cx="0" cy="0"/>
        </a:xfrm>
      </p:grpSpPr>
      <p:sp>
        <p:nvSpPr>
          <p:cNvPr id="66" name="Google Shape;66;g153bec40d42_0_132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67" name="Google Shape;67;g153bec40d42_0_1325"/>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age 2">
  <p:cSld name="SECTION_HEADER_3">
    <p:spTree>
      <p:nvGrpSpPr>
        <p:cNvPr id="1" name="Shape 68"/>
        <p:cNvGrpSpPr/>
        <p:nvPr/>
      </p:nvGrpSpPr>
      <p:grpSpPr>
        <a:xfrm>
          <a:off x="0" y="0"/>
          <a:ext cx="0" cy="0"/>
          <a:chOff x="0" y="0"/>
          <a:chExt cx="0" cy="0"/>
        </a:xfrm>
      </p:grpSpPr>
      <p:sp>
        <p:nvSpPr>
          <p:cNvPr id="69" name="Google Shape;69;g153bec40d42_0_439"/>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70" name="Google Shape;70;g153bec40d42_0_43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71"/>
        <p:cNvGrpSpPr/>
        <p:nvPr/>
      </p:nvGrpSpPr>
      <p:grpSpPr>
        <a:xfrm>
          <a:off x="0" y="0"/>
          <a:ext cx="0" cy="0"/>
          <a:chOff x="0" y="0"/>
          <a:chExt cx="0" cy="0"/>
        </a:xfrm>
      </p:grpSpPr>
      <p:sp>
        <p:nvSpPr>
          <p:cNvPr id="72" name="Google Shape;7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B7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2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a:spLocks noGrp="1"/>
          </p:cNvSpPr>
          <p:nvPr>
            <p:ph type="pic" idx="2"/>
          </p:nvPr>
        </p:nvSpPr>
        <p:spPr>
          <a:xfrm>
            <a:off x="5183188" y="987425"/>
            <a:ext cx="6172200" cy="4873625"/>
          </a:xfrm>
          <a:prstGeom prst="rect">
            <a:avLst/>
          </a:prstGeom>
          <a:noFill/>
          <a:ln>
            <a:noFill/>
          </a:ln>
        </p:spPr>
      </p:sp>
      <p:sp>
        <p:nvSpPr>
          <p:cNvPr id="87" name="Google Shape;87;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Page 1">
  <p:cSld name="SECTION_HEADER_2">
    <p:spTree>
      <p:nvGrpSpPr>
        <p:cNvPr id="1" name="Shape 91"/>
        <p:cNvGrpSpPr/>
        <p:nvPr/>
      </p:nvGrpSpPr>
      <p:grpSpPr>
        <a:xfrm>
          <a:off x="0" y="0"/>
          <a:ext cx="0" cy="0"/>
          <a:chOff x="0" y="0"/>
          <a:chExt cx="0" cy="0"/>
        </a:xfrm>
      </p:grpSpPr>
      <p:sp>
        <p:nvSpPr>
          <p:cNvPr id="92" name="Google Shape;92;g153bec40d42_0_43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93" name="Google Shape;93;g153bec40d42_0_436"/>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A3"/>
              </a:buClr>
              <a:buSzPts val="2400"/>
              <a:buNone/>
              <a:defRPr sz="2400">
                <a:solidFill>
                  <a:srgbClr val="888FA3"/>
                </a:solidFill>
              </a:defRPr>
            </a:lvl1pPr>
            <a:lvl2pPr marL="914400" lvl="1" indent="-228600" algn="l">
              <a:lnSpc>
                <a:spcPct val="90000"/>
              </a:lnSpc>
              <a:spcBef>
                <a:spcPts val="500"/>
              </a:spcBef>
              <a:spcAft>
                <a:spcPts val="0"/>
              </a:spcAft>
              <a:buClr>
                <a:srgbClr val="888FA3"/>
              </a:buClr>
              <a:buSzPts val="2000"/>
              <a:buNone/>
              <a:defRPr sz="2000">
                <a:solidFill>
                  <a:srgbClr val="888FA3"/>
                </a:solidFill>
              </a:defRPr>
            </a:lvl2pPr>
            <a:lvl3pPr marL="1371600" lvl="2" indent="-228600" algn="l">
              <a:lnSpc>
                <a:spcPct val="90000"/>
              </a:lnSpc>
              <a:spcBef>
                <a:spcPts val="500"/>
              </a:spcBef>
              <a:spcAft>
                <a:spcPts val="0"/>
              </a:spcAft>
              <a:buClr>
                <a:srgbClr val="888FA3"/>
              </a:buClr>
              <a:buSzPts val="1800"/>
              <a:buNone/>
              <a:defRPr sz="1800">
                <a:solidFill>
                  <a:srgbClr val="888FA3"/>
                </a:solidFill>
              </a:defRPr>
            </a:lvl3pPr>
            <a:lvl4pPr marL="1828800" lvl="3" indent="-228600" algn="l">
              <a:lnSpc>
                <a:spcPct val="90000"/>
              </a:lnSpc>
              <a:spcBef>
                <a:spcPts val="500"/>
              </a:spcBef>
              <a:spcAft>
                <a:spcPts val="0"/>
              </a:spcAft>
              <a:buClr>
                <a:srgbClr val="888FA3"/>
              </a:buClr>
              <a:buSzPts val="1600"/>
              <a:buNone/>
              <a:defRPr sz="1600">
                <a:solidFill>
                  <a:srgbClr val="888FA3"/>
                </a:solidFill>
              </a:defRPr>
            </a:lvl4pPr>
            <a:lvl5pPr marL="2286000" lvl="4" indent="-228600" algn="l">
              <a:lnSpc>
                <a:spcPct val="90000"/>
              </a:lnSpc>
              <a:spcBef>
                <a:spcPts val="500"/>
              </a:spcBef>
              <a:spcAft>
                <a:spcPts val="0"/>
              </a:spcAft>
              <a:buClr>
                <a:srgbClr val="888FA3"/>
              </a:buClr>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97" name="Google Shape;9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9"/>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004E95"/>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004E95"/>
              </a:buClr>
              <a:buSzPts val="2000"/>
              <a:buChar char="•"/>
              <a:defRPr sz="2000"/>
            </a:lvl4pPr>
            <a:lvl5pPr marL="2286000" lvl="4" indent="-355600" algn="l">
              <a:lnSpc>
                <a:spcPct val="90000"/>
              </a:lnSpc>
              <a:spcBef>
                <a:spcPts val="500"/>
              </a:spcBef>
              <a:spcAft>
                <a:spcPts val="0"/>
              </a:spcAft>
              <a:buClr>
                <a:srgbClr val="3131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2" name="Google Shape;11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2"/>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F2F2F2"/>
        </a:solidFill>
        <a:effectLst/>
      </p:bgPr>
    </p:bg>
    <p:spTree>
      <p:nvGrpSpPr>
        <p:cNvPr id="1" name="Shape 116"/>
        <p:cNvGrpSpPr/>
        <p:nvPr/>
      </p:nvGrpSpPr>
      <p:grpSpPr>
        <a:xfrm>
          <a:off x="0" y="0"/>
          <a:ext cx="0" cy="0"/>
          <a:chOff x="0" y="0"/>
          <a:chExt cx="0" cy="0"/>
        </a:xfrm>
      </p:grpSpPr>
      <p:sp>
        <p:nvSpPr>
          <p:cNvPr id="117" name="Google Shape;117;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solidFill>
                  <a:srgbClr val="003B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6666"/>
              </a:buClr>
              <a:buSzPts val="2400"/>
              <a:buNone/>
              <a:defRPr sz="2400">
                <a:solidFill>
                  <a:srgbClr val="666666"/>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19" name="Google Shape;11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3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134"/>
        <p:cNvGrpSpPr/>
        <p:nvPr/>
      </p:nvGrpSpPr>
      <p:grpSpPr>
        <a:xfrm>
          <a:off x="0" y="0"/>
          <a:ext cx="0" cy="0"/>
          <a:chOff x="0" y="0"/>
          <a:chExt cx="0" cy="0"/>
        </a:xfrm>
      </p:grpSpPr>
      <p:sp>
        <p:nvSpPr>
          <p:cNvPr id="135" name="Google Shape;135;g14b1b0e04ab_0_161"/>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4b1b0e04ab_0_161"/>
          <p:cNvSpPr>
            <a:spLocks noGrp="1"/>
          </p:cNvSpPr>
          <p:nvPr>
            <p:ph type="pic" idx="2"/>
          </p:nvPr>
        </p:nvSpPr>
        <p:spPr>
          <a:xfrm>
            <a:off x="5183188" y="987425"/>
            <a:ext cx="6171900" cy="4873500"/>
          </a:xfrm>
          <a:prstGeom prst="rect">
            <a:avLst/>
          </a:prstGeom>
          <a:noFill/>
          <a:ln>
            <a:noFill/>
          </a:ln>
        </p:spPr>
      </p:sp>
      <p:sp>
        <p:nvSpPr>
          <p:cNvPr id="137" name="Google Shape;137;g14b1b0e04ab_0_161"/>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100"/>
              <a:buNone/>
              <a:defRPr sz="1100"/>
            </a:lvl4pPr>
            <a:lvl5pPr marL="2286000" lvl="4" indent="-228600" algn="l">
              <a:lnSpc>
                <a:spcPct val="90000"/>
              </a:lnSpc>
              <a:spcBef>
                <a:spcPts val="500"/>
              </a:spcBef>
              <a:spcAft>
                <a:spcPts val="0"/>
              </a:spcAft>
              <a:buClr>
                <a:srgbClr val="C22536"/>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38" name="Google Shape;138;g14b1b0e04ab_0_1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4b1b0e04ab_0_1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4b1b0e04ab_0_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g14b1b0e04ab_0_161"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142" name="Google Shape;142;g14b1b0e04ab_0_161"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Page">
  <p:cSld name="SECTION_HEADER_1">
    <p:spTree>
      <p:nvGrpSpPr>
        <p:cNvPr id="1" name="Shape 143"/>
        <p:cNvGrpSpPr/>
        <p:nvPr/>
      </p:nvGrpSpPr>
      <p:grpSpPr>
        <a:xfrm>
          <a:off x="0" y="0"/>
          <a:ext cx="0" cy="0"/>
          <a:chOff x="0" y="0"/>
          <a:chExt cx="0" cy="0"/>
        </a:xfrm>
      </p:grpSpPr>
      <p:sp>
        <p:nvSpPr>
          <p:cNvPr id="144" name="Google Shape;144;g153bec40d42_0_229"/>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45" name="Google Shape;145;g153bec40d42_0_22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Page 3">
  <p:cSld name="SECTION_HEADER_4">
    <p:spTree>
      <p:nvGrpSpPr>
        <p:cNvPr id="1" name="Shape 146"/>
        <p:cNvGrpSpPr/>
        <p:nvPr/>
      </p:nvGrpSpPr>
      <p:grpSpPr>
        <a:xfrm>
          <a:off x="0" y="0"/>
          <a:ext cx="0" cy="0"/>
          <a:chOff x="0" y="0"/>
          <a:chExt cx="0" cy="0"/>
        </a:xfrm>
      </p:grpSpPr>
      <p:sp>
        <p:nvSpPr>
          <p:cNvPr id="147" name="Google Shape;147;g153bec40d42_0_943"/>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48" name="Google Shape;148;g153bec40d42_0_943"/>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Page 6">
  <p:cSld name="SECTION_HEADER_7">
    <p:spTree>
      <p:nvGrpSpPr>
        <p:cNvPr id="1" name="Shape 149"/>
        <p:cNvGrpSpPr/>
        <p:nvPr/>
      </p:nvGrpSpPr>
      <p:grpSpPr>
        <a:xfrm>
          <a:off x="0" y="0"/>
          <a:ext cx="0" cy="0"/>
          <a:chOff x="0" y="0"/>
          <a:chExt cx="0" cy="0"/>
        </a:xfrm>
      </p:grpSpPr>
      <p:sp>
        <p:nvSpPr>
          <p:cNvPr id="150" name="Google Shape;150;g153bec40d42_0_1836"/>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1" name="Google Shape;151;g153bec40d42_0_1836"/>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age 7">
  <p:cSld name="SECTION_HEADER_8">
    <p:spTree>
      <p:nvGrpSpPr>
        <p:cNvPr id="1" name="Shape 152"/>
        <p:cNvGrpSpPr/>
        <p:nvPr/>
      </p:nvGrpSpPr>
      <p:grpSpPr>
        <a:xfrm>
          <a:off x="0" y="0"/>
          <a:ext cx="0" cy="0"/>
          <a:chOff x="0" y="0"/>
          <a:chExt cx="0" cy="0"/>
        </a:xfrm>
      </p:grpSpPr>
      <p:sp>
        <p:nvSpPr>
          <p:cNvPr id="153" name="Google Shape;153;g153bec40d42_0_183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4" name="Google Shape;154;g153bec40d42_0_1839"/>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g15aae862ef4_7_7"/>
          <p:cNvPicPr preferRelativeResize="0"/>
          <p:nvPr/>
        </p:nvPicPr>
        <p:blipFill rotWithShape="1">
          <a:blip r:embed="rId3">
            <a:alphaModFix/>
          </a:blip>
          <a:srcRect/>
          <a:stretch/>
        </p:blipFill>
        <p:spPr>
          <a:xfrm>
            <a:off x="0" y="3175"/>
            <a:ext cx="12192000" cy="6851651"/>
          </a:xfrm>
          <a:prstGeom prst="rect">
            <a:avLst/>
          </a:prstGeom>
          <a:noFill/>
          <a:ln>
            <a:noFill/>
          </a:ln>
        </p:spPr>
      </p:pic>
      <p:sp>
        <p:nvSpPr>
          <p:cNvPr id="157" name="Google Shape;157;g15aae862ef4_7_7"/>
          <p:cNvSpPr/>
          <p:nvPr/>
        </p:nvSpPr>
        <p:spPr>
          <a:xfrm>
            <a:off x="856800" y="1811933"/>
            <a:ext cx="10590800" cy="3778400"/>
          </a:xfrm>
          <a:prstGeom prst="roundRect">
            <a:avLst>
              <a:gd name="adj" fmla="val 16667"/>
            </a:avLst>
          </a:prstGeom>
          <a:solidFill>
            <a:srgbClr val="FFFFFF">
              <a:alpha val="69411"/>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8" name="Google Shape;158;g15aae862ef4_7_7"/>
          <p:cNvSpPr txBox="1">
            <a:spLocks noGrp="1"/>
          </p:cNvSpPr>
          <p:nvPr>
            <p:ph type="ctrTitle"/>
          </p:nvPr>
        </p:nvSpPr>
        <p:spPr>
          <a:xfrm>
            <a:off x="415611" y="1659933"/>
            <a:ext cx="11360800" cy="2736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9" name="Google Shape;159;g15aae862ef4_7_7"/>
          <p:cNvSpPr txBox="1">
            <a:spLocks noGrp="1"/>
          </p:cNvSpPr>
          <p:nvPr>
            <p:ph type="subTitle" idx="1"/>
          </p:nvPr>
        </p:nvSpPr>
        <p:spPr>
          <a:xfrm>
            <a:off x="415600" y="4446000"/>
            <a:ext cx="11360800" cy="10568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0" name="Google Shape;160;g15aae862ef4_7_7"/>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
        <p:cNvGrpSpPr/>
        <p:nvPr/>
      </p:nvGrpSpPr>
      <p:grpSpPr>
        <a:xfrm>
          <a:off x="0" y="0"/>
          <a:ext cx="0" cy="0"/>
          <a:chOff x="0" y="0"/>
          <a:chExt cx="0" cy="0"/>
        </a:xfrm>
      </p:grpSpPr>
      <p:sp>
        <p:nvSpPr>
          <p:cNvPr id="162" name="Google Shape;162;g15df747aac0_1_483"/>
          <p:cNvSpPr txBox="1">
            <a:spLocks noGrp="1"/>
          </p:cNvSpPr>
          <p:nvPr>
            <p:ph type="body" idx="1"/>
          </p:nvPr>
        </p:nvSpPr>
        <p:spPr>
          <a:xfrm>
            <a:off x="415600" y="1852800"/>
            <a:ext cx="5673300" cy="4239300"/>
          </a:xfrm>
          <a:prstGeom prst="rect">
            <a:avLst/>
          </a:prstGeom>
        </p:spPr>
        <p:txBody>
          <a:bodyPr spcFirstLastPara="1" wrap="square" lIns="121900" tIns="121900" rIns="121900" bIns="121900" anchor="t" anchorCtr="0">
            <a:normAutofit/>
          </a:bodyPr>
          <a:lstStyle>
            <a:lvl1pPr marL="457200" lvl="0" indent="-330200" rtl="0">
              <a:spcBef>
                <a:spcPts val="1000"/>
              </a:spcBef>
              <a:spcAft>
                <a:spcPts val="0"/>
              </a:spcAft>
              <a:buSzPts val="1600"/>
              <a:buChar char="•"/>
              <a:defRPr sz="16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163" name="Google Shape;163;g15df747aac0_1_483"/>
          <p:cNvSpPr txBox="1">
            <a:spLocks noGrp="1"/>
          </p:cNvSpPr>
          <p:nvPr>
            <p:ph type="sldNum" idx="12"/>
          </p:nvPr>
        </p:nvSpPr>
        <p:spPr>
          <a:xfrm>
            <a:off x="640510" y="6171089"/>
            <a:ext cx="731700" cy="524700"/>
          </a:xfrm>
          <a:prstGeom prst="rect">
            <a:avLst/>
          </a:prstGeom>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r" rtl="0">
              <a:spcBef>
                <a:spcPts val="0"/>
              </a:spcBef>
              <a:spcAft>
                <a:spcPts val="0"/>
              </a:spcAft>
              <a:buNone/>
            </a:pPr>
            <a:fld id="{00000000-1234-1234-1234-123412341234}" type="slidenum">
              <a:rPr lang="en-US"/>
              <a:t>‹#›</a:t>
            </a:fld>
            <a:endParaRPr/>
          </a:p>
        </p:txBody>
      </p:sp>
      <p:sp>
        <p:nvSpPr>
          <p:cNvPr id="164" name="Google Shape;164;g15df747aac0_1_483"/>
          <p:cNvSpPr txBox="1">
            <a:spLocks noGrp="1"/>
          </p:cNvSpPr>
          <p:nvPr>
            <p:ph type="title"/>
          </p:nvPr>
        </p:nvSpPr>
        <p:spPr>
          <a:xfrm>
            <a:off x="598333" y="5545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Page">
  <p:cSld name="SECTION_HEADER_10">
    <p:spTree>
      <p:nvGrpSpPr>
        <p:cNvPr id="1" name="Shape 165"/>
        <p:cNvGrpSpPr/>
        <p:nvPr/>
      </p:nvGrpSpPr>
      <p:grpSpPr>
        <a:xfrm>
          <a:off x="0" y="0"/>
          <a:ext cx="0" cy="0"/>
          <a:chOff x="0" y="0"/>
          <a:chExt cx="0" cy="0"/>
        </a:xfrm>
      </p:grpSpPr>
      <p:sp>
        <p:nvSpPr>
          <p:cNvPr id="166" name="Google Shape;166;g15df747aac0_17_6"/>
          <p:cNvSpPr txBox="1">
            <a:spLocks noGrp="1"/>
          </p:cNvSpPr>
          <p:nvPr>
            <p:ph type="title"/>
          </p:nvPr>
        </p:nvSpPr>
        <p:spPr>
          <a:xfrm>
            <a:off x="415600" y="2867800"/>
            <a:ext cx="11360800" cy="11224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7" name="Google Shape;167;g15df747aac0_17_6"/>
          <p:cNvSpPr txBox="1">
            <a:spLocks noGrp="1"/>
          </p:cNvSpPr>
          <p:nvPr>
            <p:ph type="sldNum" idx="12"/>
          </p:nvPr>
        </p:nvSpPr>
        <p:spPr>
          <a:xfrm>
            <a:off x="316344" y="6143189"/>
            <a:ext cx="731600" cy="524800"/>
          </a:xfrm>
          <a:prstGeom prst="rect">
            <a:avLst/>
          </a:prstGeom>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5"/>
        <p:cNvGrpSpPr/>
        <p:nvPr/>
      </p:nvGrpSpPr>
      <p:grpSpPr>
        <a:xfrm>
          <a:off x="0" y="0"/>
          <a:ext cx="0" cy="0"/>
          <a:chOff x="0" y="0"/>
          <a:chExt cx="0" cy="0"/>
        </a:xfrm>
      </p:grpSpPr>
      <p:sp>
        <p:nvSpPr>
          <p:cNvPr id="176" name="Google Shape;176;g15df747aac0_13_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B7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g15df747aac0_13_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8" name="Google Shape;178;g15df747aac0_13_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g15df747aac0_13_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15df747aac0_13_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1"/>
        <p:cNvGrpSpPr/>
        <p:nvPr/>
      </p:nvGrpSpPr>
      <p:grpSpPr>
        <a:xfrm>
          <a:off x="0" y="0"/>
          <a:ext cx="0" cy="0"/>
          <a:chOff x="0" y="0"/>
          <a:chExt cx="0" cy="0"/>
        </a:xfrm>
      </p:grpSpPr>
      <p:sp>
        <p:nvSpPr>
          <p:cNvPr id="182" name="Google Shape;182;g15df747aac0_13_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g15df747aac0_13_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g15df747aac0_13_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g15df747aac0_13_13"/>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003B71">
                <a:alpha val="78823"/>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g15df747aac0_13_1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
        <p:cNvGrpSpPr/>
        <p:nvPr/>
      </p:nvGrpSpPr>
      <p:grpSpPr>
        <a:xfrm>
          <a:off x="0" y="0"/>
          <a:ext cx="0" cy="0"/>
          <a:chOff x="0" y="0"/>
          <a:chExt cx="0" cy="0"/>
        </a:xfrm>
      </p:grpSpPr>
      <p:sp>
        <p:nvSpPr>
          <p:cNvPr id="188" name="Google Shape;188;g15df747aac0_13_1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g15df747aac0_13_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g15df747aac0_13_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g15df747aac0_13_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g15df747aac0_13_1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3"/>
        <p:cNvGrpSpPr/>
        <p:nvPr/>
      </p:nvGrpSpPr>
      <p:grpSpPr>
        <a:xfrm>
          <a:off x="0" y="0"/>
          <a:ext cx="0" cy="0"/>
          <a:chOff x="0" y="0"/>
          <a:chExt cx="0" cy="0"/>
        </a:xfrm>
      </p:grpSpPr>
      <p:sp>
        <p:nvSpPr>
          <p:cNvPr id="194" name="Google Shape;194;g15df747aac0_13_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g15df747aac0_13_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A3"/>
              </a:buClr>
              <a:buSzPts val="2400"/>
              <a:buNone/>
              <a:defRPr sz="2400">
                <a:solidFill>
                  <a:srgbClr val="888FA3"/>
                </a:solidFill>
              </a:defRPr>
            </a:lvl1pPr>
            <a:lvl2pPr marL="914400" lvl="1" indent="-228600" algn="l">
              <a:lnSpc>
                <a:spcPct val="90000"/>
              </a:lnSpc>
              <a:spcBef>
                <a:spcPts val="500"/>
              </a:spcBef>
              <a:spcAft>
                <a:spcPts val="0"/>
              </a:spcAft>
              <a:buClr>
                <a:srgbClr val="888FA3"/>
              </a:buClr>
              <a:buSzPts val="2000"/>
              <a:buNone/>
              <a:defRPr sz="2000">
                <a:solidFill>
                  <a:srgbClr val="888FA3"/>
                </a:solidFill>
              </a:defRPr>
            </a:lvl2pPr>
            <a:lvl3pPr marL="1371600" lvl="2" indent="-228600" algn="l">
              <a:lnSpc>
                <a:spcPct val="90000"/>
              </a:lnSpc>
              <a:spcBef>
                <a:spcPts val="500"/>
              </a:spcBef>
              <a:spcAft>
                <a:spcPts val="0"/>
              </a:spcAft>
              <a:buClr>
                <a:srgbClr val="888FA3"/>
              </a:buClr>
              <a:buSzPts val="1800"/>
              <a:buNone/>
              <a:defRPr sz="1800">
                <a:solidFill>
                  <a:srgbClr val="888FA3"/>
                </a:solidFill>
              </a:defRPr>
            </a:lvl3pPr>
            <a:lvl4pPr marL="1828800" lvl="3" indent="-228600" algn="l">
              <a:lnSpc>
                <a:spcPct val="90000"/>
              </a:lnSpc>
              <a:spcBef>
                <a:spcPts val="500"/>
              </a:spcBef>
              <a:spcAft>
                <a:spcPts val="0"/>
              </a:spcAft>
              <a:buClr>
                <a:srgbClr val="888FA3"/>
              </a:buClr>
              <a:buSzPts val="1600"/>
              <a:buNone/>
              <a:defRPr sz="1600">
                <a:solidFill>
                  <a:srgbClr val="888FA3"/>
                </a:solidFill>
              </a:defRPr>
            </a:lvl4pPr>
            <a:lvl5pPr marL="2286000" lvl="4" indent="-228600" algn="l">
              <a:lnSpc>
                <a:spcPct val="90000"/>
              </a:lnSpc>
              <a:spcBef>
                <a:spcPts val="500"/>
              </a:spcBef>
              <a:spcAft>
                <a:spcPts val="0"/>
              </a:spcAft>
              <a:buClr>
                <a:srgbClr val="888FA3"/>
              </a:buClr>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196" name="Google Shape;196;g15df747aac0_13_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g15df747aac0_13_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g15df747aac0_13_2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9"/>
        <p:cNvGrpSpPr/>
        <p:nvPr/>
      </p:nvGrpSpPr>
      <p:grpSpPr>
        <a:xfrm>
          <a:off x="0" y="0"/>
          <a:ext cx="0" cy="0"/>
          <a:chOff x="0" y="0"/>
          <a:chExt cx="0" cy="0"/>
        </a:xfrm>
      </p:grpSpPr>
      <p:sp>
        <p:nvSpPr>
          <p:cNvPr id="200" name="Google Shape;200;g15df747aac0_13_3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g15df747aac0_13_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g15df747aac0_13_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g15df747aac0_13_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g15df747aac0_13_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g15df747aac0_13_3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6"/>
        <p:cNvGrpSpPr/>
        <p:nvPr/>
      </p:nvGrpSpPr>
      <p:grpSpPr>
        <a:xfrm>
          <a:off x="0" y="0"/>
          <a:ext cx="0" cy="0"/>
          <a:chOff x="0" y="0"/>
          <a:chExt cx="0" cy="0"/>
        </a:xfrm>
      </p:grpSpPr>
      <p:sp>
        <p:nvSpPr>
          <p:cNvPr id="207" name="Google Shape;207;g15df747aac0_13_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g15df747aac0_13_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9" name="Google Shape;209;g15df747aac0_13_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g15df747aac0_13_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g15df747aac0_13_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g15df747aac0_13_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g15df747aac0_13_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g15df747aac0_13_38"/>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sp>
        <p:nvSpPr>
          <p:cNvPr id="216" name="Google Shape;216;g15df747aac0_13_4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g15df747aac0_13_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g15df747aac0_13_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g15df747aac0_13_4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Google Shape;221;g15df747aac0_13_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g15df747aac0_13_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g15df747aac0_13_52"/>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g15df747aac0_13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g15df747aac0_13_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004E95"/>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004E95"/>
              </a:buClr>
              <a:buSzPts val="2000"/>
              <a:buChar char="•"/>
              <a:defRPr sz="2000"/>
            </a:lvl4pPr>
            <a:lvl5pPr marL="2286000" lvl="4" indent="-355600" algn="l">
              <a:lnSpc>
                <a:spcPct val="90000"/>
              </a:lnSpc>
              <a:spcBef>
                <a:spcPts val="500"/>
              </a:spcBef>
              <a:spcAft>
                <a:spcPts val="0"/>
              </a:spcAft>
              <a:buClr>
                <a:srgbClr val="3131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7" name="Google Shape;227;g15df747aac0_13_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g15df747aac0_13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g15df747aac0_13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g15df747aac0_13_56"/>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1"/>
        <p:cNvGrpSpPr/>
        <p:nvPr/>
      </p:nvGrpSpPr>
      <p:grpSpPr>
        <a:xfrm>
          <a:off x="0" y="0"/>
          <a:ext cx="0" cy="0"/>
          <a:chOff x="0" y="0"/>
          <a:chExt cx="0" cy="0"/>
        </a:xfrm>
      </p:grpSpPr>
      <p:sp>
        <p:nvSpPr>
          <p:cNvPr id="232" name="Google Shape;232;g15df747aac0_13_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g15df747aac0_13_63"/>
          <p:cNvSpPr>
            <a:spLocks noGrp="1"/>
          </p:cNvSpPr>
          <p:nvPr>
            <p:ph type="pic" idx="2"/>
          </p:nvPr>
        </p:nvSpPr>
        <p:spPr>
          <a:xfrm>
            <a:off x="5183188" y="987425"/>
            <a:ext cx="6172200" cy="4873625"/>
          </a:xfrm>
          <a:prstGeom prst="rect">
            <a:avLst/>
          </a:prstGeom>
          <a:noFill/>
          <a:ln>
            <a:noFill/>
          </a:ln>
        </p:spPr>
      </p:sp>
      <p:sp>
        <p:nvSpPr>
          <p:cNvPr id="234" name="Google Shape;234;g15df747aac0_13_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5" name="Google Shape;235;g15df747aac0_13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g15df747aac0_13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g15df747aac0_13_6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238"/>
        <p:cNvGrpSpPr/>
        <p:nvPr/>
      </p:nvGrpSpPr>
      <p:grpSpPr>
        <a:xfrm>
          <a:off x="0" y="0"/>
          <a:ext cx="0" cy="0"/>
          <a:chOff x="0" y="0"/>
          <a:chExt cx="0" cy="0"/>
        </a:xfrm>
      </p:grpSpPr>
      <p:sp>
        <p:nvSpPr>
          <p:cNvPr id="239" name="Google Shape;239;g15df747aac0_13_7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g15df747aac0_13_7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41" name="Google Shape;241;g15df747aac0_13_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g15df747aac0_13_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g15df747aac0_13_7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F2F2F2"/>
        </a:solidFill>
        <a:effectLst/>
      </p:bgPr>
    </p:bg>
    <p:spTree>
      <p:nvGrpSpPr>
        <p:cNvPr id="1" name="Shape 244"/>
        <p:cNvGrpSpPr/>
        <p:nvPr/>
      </p:nvGrpSpPr>
      <p:grpSpPr>
        <a:xfrm>
          <a:off x="0" y="0"/>
          <a:ext cx="0" cy="0"/>
          <a:chOff x="0" y="0"/>
          <a:chExt cx="0" cy="0"/>
        </a:xfrm>
      </p:grpSpPr>
      <p:sp>
        <p:nvSpPr>
          <p:cNvPr id="245" name="Google Shape;245;g15df747aac0_13_7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solidFill>
                  <a:srgbClr val="003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g15df747aac0_13_7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6666"/>
              </a:buClr>
              <a:buSzPts val="2400"/>
              <a:buNone/>
              <a:defRPr sz="2400">
                <a:solidFill>
                  <a:srgbClr val="666666"/>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47" name="Google Shape;247;g15df747aac0_13_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g15df747aac0_13_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g15df747aac0_13_7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0"/>
        <p:cNvGrpSpPr/>
        <p:nvPr/>
      </p:nvGrpSpPr>
      <p:grpSpPr>
        <a:xfrm>
          <a:off x="0" y="0"/>
          <a:ext cx="0" cy="0"/>
          <a:chOff x="0" y="0"/>
          <a:chExt cx="0" cy="0"/>
        </a:xfrm>
      </p:grpSpPr>
      <p:sp>
        <p:nvSpPr>
          <p:cNvPr id="251" name="Google Shape;251;g15df747aac0_13_8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g15df747aac0_13_8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g15df747aac0_13_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g15df747aac0_13_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g15df747aac0_13_8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6"/>
        <p:cNvGrpSpPr/>
        <p:nvPr/>
      </p:nvGrpSpPr>
      <p:grpSpPr>
        <a:xfrm>
          <a:off x="0" y="0"/>
          <a:ext cx="0" cy="0"/>
          <a:chOff x="0" y="0"/>
          <a:chExt cx="0" cy="0"/>
        </a:xfrm>
      </p:grpSpPr>
      <p:sp>
        <p:nvSpPr>
          <p:cNvPr id="257" name="Google Shape;257;g15df747aac0_13_8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g15df747aac0_13_8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g15df747aac0_13_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g15df747aac0_13_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g15df747aac0_13_8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262"/>
        <p:cNvGrpSpPr/>
        <p:nvPr/>
      </p:nvGrpSpPr>
      <p:grpSpPr>
        <a:xfrm>
          <a:off x="0" y="0"/>
          <a:ext cx="0" cy="0"/>
          <a:chOff x="0" y="0"/>
          <a:chExt cx="0" cy="0"/>
        </a:xfrm>
      </p:grpSpPr>
      <p:sp>
        <p:nvSpPr>
          <p:cNvPr id="263" name="Google Shape;263;g15df747aac0_13_94"/>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Trebuchet MS"/>
              <a:buNone/>
              <a:defRPr sz="3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g15df747aac0_13_94"/>
          <p:cNvSpPr>
            <a:spLocks noGrp="1"/>
          </p:cNvSpPr>
          <p:nvPr>
            <p:ph type="pic" idx="2"/>
          </p:nvPr>
        </p:nvSpPr>
        <p:spPr>
          <a:xfrm>
            <a:off x="5183188" y="987425"/>
            <a:ext cx="61719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5" name="Google Shape;265;g15df747aac0_13_9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accent1"/>
              </a:buClr>
              <a:buSzPts val="1200"/>
              <a:buNone/>
              <a:defRPr sz="1200"/>
            </a:lvl3pPr>
            <a:lvl4pPr marL="1828800" lvl="3" indent="-228600" algn="l" rtl="0">
              <a:lnSpc>
                <a:spcPct val="90000"/>
              </a:lnSpc>
              <a:spcBef>
                <a:spcPts val="500"/>
              </a:spcBef>
              <a:spcAft>
                <a:spcPts val="0"/>
              </a:spcAft>
              <a:buClr>
                <a:srgbClr val="3F3F3F"/>
              </a:buClr>
              <a:buSzPts val="1100"/>
              <a:buNone/>
              <a:defRPr sz="1100"/>
            </a:lvl4pPr>
            <a:lvl5pPr marL="2286000" lvl="4" indent="-228600" algn="l" rtl="0">
              <a:lnSpc>
                <a:spcPct val="90000"/>
              </a:lnSpc>
              <a:spcBef>
                <a:spcPts val="500"/>
              </a:spcBef>
              <a:spcAft>
                <a:spcPts val="0"/>
              </a:spcAft>
              <a:buClr>
                <a:srgbClr val="C22536"/>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66" name="Google Shape;266;g15df747aac0_13_9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7" name="Google Shape;267;g15df747aac0_13_9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8" name="Google Shape;268;g15df747aac0_13_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9" name="Google Shape;269;g15df747aac0_13_94"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270" name="Google Shape;270;g15df747aac0_13_94"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Page">
  <p:cSld name="SECTION_HEADER_1">
    <p:spTree>
      <p:nvGrpSpPr>
        <p:cNvPr id="1" name="Shape 271"/>
        <p:cNvGrpSpPr/>
        <p:nvPr/>
      </p:nvGrpSpPr>
      <p:grpSpPr>
        <a:xfrm>
          <a:off x="0" y="0"/>
          <a:ext cx="0" cy="0"/>
          <a:chOff x="0" y="0"/>
          <a:chExt cx="0" cy="0"/>
        </a:xfrm>
      </p:grpSpPr>
      <p:sp>
        <p:nvSpPr>
          <p:cNvPr id="272" name="Google Shape;272;g15df747aac0_13_103"/>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73" name="Google Shape;273;g15df747aac0_13_103"/>
          <p:cNvSpPr txBox="1">
            <a:spLocks noGrp="1"/>
          </p:cNvSpPr>
          <p:nvPr>
            <p:ph type="sldNum" idx="12"/>
          </p:nvPr>
        </p:nvSpPr>
        <p:spPr>
          <a:xfrm>
            <a:off x="316344" y="614318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4"/>
        <p:cNvGrpSpPr/>
        <p:nvPr/>
      </p:nvGrpSpPr>
      <p:grpSpPr>
        <a:xfrm>
          <a:off x="0" y="0"/>
          <a:ext cx="0" cy="0"/>
          <a:chOff x="0" y="0"/>
          <a:chExt cx="0" cy="0"/>
        </a:xfrm>
      </p:grpSpPr>
      <p:sp>
        <p:nvSpPr>
          <p:cNvPr id="275" name="Google Shape;275;g15df747aac0_13_106"/>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276" name="Google Shape;276;g15df747aac0_13_106"/>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rtl="0">
              <a:lnSpc>
                <a:spcPct val="115000"/>
              </a:lnSpc>
              <a:spcBef>
                <a:spcPts val="0"/>
              </a:spcBef>
              <a:spcAft>
                <a:spcPts val="0"/>
              </a:spcAft>
              <a:buSzPts val="2100"/>
              <a:buChar char="●"/>
              <a:defRPr/>
            </a:lvl1pPr>
            <a:lvl2pPr marL="914400" lvl="1" indent="-361950" algn="l" rtl="0">
              <a:lnSpc>
                <a:spcPct val="115000"/>
              </a:lnSpc>
              <a:spcBef>
                <a:spcPts val="2100"/>
              </a:spcBef>
              <a:spcAft>
                <a:spcPts val="0"/>
              </a:spcAft>
              <a:buSzPts val="21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277" name="Google Shape;277;g15df747aac0_13_106"/>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Page 1">
  <p:cSld name="SECTION_HEADER_2">
    <p:spTree>
      <p:nvGrpSpPr>
        <p:cNvPr id="1" name="Shape 278"/>
        <p:cNvGrpSpPr/>
        <p:nvPr/>
      </p:nvGrpSpPr>
      <p:grpSpPr>
        <a:xfrm>
          <a:off x="0" y="0"/>
          <a:ext cx="0" cy="0"/>
          <a:chOff x="0" y="0"/>
          <a:chExt cx="0" cy="0"/>
        </a:xfrm>
      </p:grpSpPr>
      <p:sp>
        <p:nvSpPr>
          <p:cNvPr id="279" name="Google Shape;279;g15df747aac0_13_110"/>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280" name="Google Shape;280;g15df747aac0_13_11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2" name="Google Shape;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Page 2">
  <p:cSld name="SECTION_HEADER_3">
    <p:spTree>
      <p:nvGrpSpPr>
        <p:cNvPr id="1" name="Shape 281"/>
        <p:cNvGrpSpPr/>
        <p:nvPr/>
      </p:nvGrpSpPr>
      <p:grpSpPr>
        <a:xfrm>
          <a:off x="0" y="0"/>
          <a:ext cx="0" cy="0"/>
          <a:chOff x="0" y="0"/>
          <a:chExt cx="0" cy="0"/>
        </a:xfrm>
      </p:grpSpPr>
      <p:sp>
        <p:nvSpPr>
          <p:cNvPr id="282" name="Google Shape;282;g15df747aac0_13_113"/>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83" name="Google Shape;283;g15df747aac0_13_113"/>
          <p:cNvSpPr txBox="1">
            <a:spLocks noGrp="1"/>
          </p:cNvSpPr>
          <p:nvPr>
            <p:ph type="sldNum" idx="12"/>
          </p:nvPr>
        </p:nvSpPr>
        <p:spPr>
          <a:xfrm>
            <a:off x="316344" y="614318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Page 3">
  <p:cSld name="SECTION_HEADER_4">
    <p:spTree>
      <p:nvGrpSpPr>
        <p:cNvPr id="1" name="Shape 284"/>
        <p:cNvGrpSpPr/>
        <p:nvPr/>
      </p:nvGrpSpPr>
      <p:grpSpPr>
        <a:xfrm>
          <a:off x="0" y="0"/>
          <a:ext cx="0" cy="0"/>
          <a:chOff x="0" y="0"/>
          <a:chExt cx="0" cy="0"/>
        </a:xfrm>
      </p:grpSpPr>
      <p:sp>
        <p:nvSpPr>
          <p:cNvPr id="285" name="Google Shape;285;g15df747aac0_13_11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286" name="Google Shape;286;g15df747aac0_13_116"/>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Page 4">
  <p:cSld name="SECTION_HEADER_5">
    <p:spTree>
      <p:nvGrpSpPr>
        <p:cNvPr id="1" name="Shape 287"/>
        <p:cNvGrpSpPr/>
        <p:nvPr/>
      </p:nvGrpSpPr>
      <p:grpSpPr>
        <a:xfrm>
          <a:off x="0" y="0"/>
          <a:ext cx="0" cy="0"/>
          <a:chOff x="0" y="0"/>
          <a:chExt cx="0" cy="0"/>
        </a:xfrm>
      </p:grpSpPr>
      <p:sp>
        <p:nvSpPr>
          <p:cNvPr id="288" name="Google Shape;288;g15df747aac0_13_119"/>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89" name="Google Shape;289;g15df747aac0_13_119"/>
          <p:cNvSpPr txBox="1">
            <a:spLocks noGrp="1"/>
          </p:cNvSpPr>
          <p:nvPr>
            <p:ph type="sldNum" idx="12"/>
          </p:nvPr>
        </p:nvSpPr>
        <p:spPr>
          <a:xfrm>
            <a:off x="316344" y="614318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0"/>
        <p:cNvGrpSpPr/>
        <p:nvPr/>
      </p:nvGrpSpPr>
      <p:grpSpPr>
        <a:xfrm>
          <a:off x="0" y="0"/>
          <a:ext cx="0" cy="0"/>
          <a:chOff x="0" y="0"/>
          <a:chExt cx="0" cy="0"/>
        </a:xfrm>
      </p:grpSpPr>
      <p:sp>
        <p:nvSpPr>
          <p:cNvPr id="291" name="Google Shape;291;g15df747aac0_13_122"/>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292" name="Google Shape;292;g15df747aac0_13_122"/>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293" name="Google Shape;293;g15df747aac0_13_122"/>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294" name="Google Shape;294;g15df747aac0_13_12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Page 5">
  <p:cSld name="SECTION_HEADER_6">
    <p:spTree>
      <p:nvGrpSpPr>
        <p:cNvPr id="1" name="Shape 295"/>
        <p:cNvGrpSpPr/>
        <p:nvPr/>
      </p:nvGrpSpPr>
      <p:grpSpPr>
        <a:xfrm>
          <a:off x="0" y="0"/>
          <a:ext cx="0" cy="0"/>
          <a:chOff x="0" y="0"/>
          <a:chExt cx="0" cy="0"/>
        </a:xfrm>
      </p:grpSpPr>
      <p:sp>
        <p:nvSpPr>
          <p:cNvPr id="296" name="Google Shape;296;g15df747aac0_13_12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297" name="Google Shape;297;g15df747aac0_13_12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Page 6">
  <p:cSld name="SECTION_HEADER_7">
    <p:spTree>
      <p:nvGrpSpPr>
        <p:cNvPr id="1" name="Shape 298"/>
        <p:cNvGrpSpPr/>
        <p:nvPr/>
      </p:nvGrpSpPr>
      <p:grpSpPr>
        <a:xfrm>
          <a:off x="0" y="0"/>
          <a:ext cx="0" cy="0"/>
          <a:chOff x="0" y="0"/>
          <a:chExt cx="0" cy="0"/>
        </a:xfrm>
      </p:grpSpPr>
      <p:sp>
        <p:nvSpPr>
          <p:cNvPr id="299" name="Google Shape;299;g15df747aac0_13_130"/>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00" name="Google Shape;300;g15df747aac0_13_130"/>
          <p:cNvSpPr txBox="1">
            <a:spLocks noGrp="1"/>
          </p:cNvSpPr>
          <p:nvPr>
            <p:ph type="sldNum" idx="12"/>
          </p:nvPr>
        </p:nvSpPr>
        <p:spPr>
          <a:xfrm>
            <a:off x="316344" y="6143189"/>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Page 7">
  <p:cSld name="SECTION_HEADER_8">
    <p:spTree>
      <p:nvGrpSpPr>
        <p:cNvPr id="1" name="Shape 301"/>
        <p:cNvGrpSpPr/>
        <p:nvPr/>
      </p:nvGrpSpPr>
      <p:grpSpPr>
        <a:xfrm>
          <a:off x="0" y="0"/>
          <a:ext cx="0" cy="0"/>
          <a:chOff x="0" y="0"/>
          <a:chExt cx="0" cy="0"/>
        </a:xfrm>
      </p:grpSpPr>
      <p:sp>
        <p:nvSpPr>
          <p:cNvPr id="302" name="Google Shape;302;g15df747aac0_13_133"/>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303" name="Google Shape;303;g15df747aac0_13_133"/>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304"/>
        <p:cNvGrpSpPr/>
        <p:nvPr/>
      </p:nvGrpSpPr>
      <p:grpSpPr>
        <a:xfrm>
          <a:off x="0" y="0"/>
          <a:ext cx="0" cy="0"/>
          <a:chOff x="0" y="0"/>
          <a:chExt cx="0" cy="0"/>
        </a:xfrm>
      </p:grpSpPr>
      <p:pic>
        <p:nvPicPr>
          <p:cNvPr id="305" name="Google Shape;305;g15df747aac0_13_136"/>
          <p:cNvPicPr preferRelativeResize="0"/>
          <p:nvPr/>
        </p:nvPicPr>
        <p:blipFill rotWithShape="1">
          <a:blip r:embed="rId3">
            <a:alphaModFix/>
          </a:blip>
          <a:srcRect/>
          <a:stretch/>
        </p:blipFill>
        <p:spPr>
          <a:xfrm>
            <a:off x="0" y="3175"/>
            <a:ext cx="12192000" cy="6851651"/>
          </a:xfrm>
          <a:prstGeom prst="rect">
            <a:avLst/>
          </a:prstGeom>
          <a:noFill/>
          <a:ln>
            <a:noFill/>
          </a:ln>
        </p:spPr>
      </p:pic>
      <p:sp>
        <p:nvSpPr>
          <p:cNvPr id="306" name="Google Shape;306;g15df747aac0_13_136"/>
          <p:cNvSpPr/>
          <p:nvPr/>
        </p:nvSpPr>
        <p:spPr>
          <a:xfrm>
            <a:off x="856800" y="1811933"/>
            <a:ext cx="10590800" cy="3778400"/>
          </a:xfrm>
          <a:prstGeom prst="roundRect">
            <a:avLst>
              <a:gd name="adj" fmla="val 16667"/>
            </a:avLst>
          </a:prstGeom>
          <a:solidFill>
            <a:srgbClr val="FFFFFF">
              <a:alpha val="70196"/>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7" name="Google Shape;307;g15df747aac0_13_136"/>
          <p:cNvSpPr txBox="1">
            <a:spLocks noGrp="1"/>
          </p:cNvSpPr>
          <p:nvPr>
            <p:ph type="ctrTitle"/>
          </p:nvPr>
        </p:nvSpPr>
        <p:spPr>
          <a:xfrm>
            <a:off x="415611" y="1659933"/>
            <a:ext cx="11360800" cy="2736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08" name="Google Shape;308;g15df747aac0_13_136"/>
          <p:cNvSpPr txBox="1">
            <a:spLocks noGrp="1"/>
          </p:cNvSpPr>
          <p:nvPr>
            <p:ph type="subTitle" idx="1"/>
          </p:nvPr>
        </p:nvSpPr>
        <p:spPr>
          <a:xfrm>
            <a:off x="415600" y="4446000"/>
            <a:ext cx="11360800" cy="10568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09" name="Google Shape;309;g15df747aac0_13_136"/>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10"/>
        <p:cNvGrpSpPr/>
        <p:nvPr/>
      </p:nvGrpSpPr>
      <p:grpSpPr>
        <a:xfrm>
          <a:off x="0" y="0"/>
          <a:ext cx="0" cy="0"/>
          <a:chOff x="0" y="0"/>
          <a:chExt cx="0" cy="0"/>
        </a:xfrm>
      </p:grpSpPr>
      <p:sp>
        <p:nvSpPr>
          <p:cNvPr id="311" name="Google Shape;311;g15df747aac0_13_142"/>
          <p:cNvSpPr txBox="1">
            <a:spLocks noGrp="1"/>
          </p:cNvSpPr>
          <p:nvPr>
            <p:ph type="body" idx="1"/>
          </p:nvPr>
        </p:nvSpPr>
        <p:spPr>
          <a:xfrm>
            <a:off x="598167" y="1467033"/>
            <a:ext cx="113608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sz="1900"/>
            </a:lvl1pPr>
            <a:lvl2pPr marL="914400" lvl="1" indent="-361950" algn="l">
              <a:lnSpc>
                <a:spcPct val="115000"/>
              </a:lnSpc>
              <a:spcBef>
                <a:spcPts val="2100"/>
              </a:spcBef>
              <a:spcAft>
                <a:spcPts val="0"/>
              </a:spcAft>
              <a:buSzPts val="2100"/>
              <a:buChar char="○"/>
              <a:defRPr sz="1900"/>
            </a:lvl2pPr>
            <a:lvl3pPr marL="1371600" lvl="2" indent="-349250" algn="l">
              <a:lnSpc>
                <a:spcPct val="115000"/>
              </a:lnSpc>
              <a:spcBef>
                <a:spcPts val="2100"/>
              </a:spcBef>
              <a:spcAft>
                <a:spcPts val="0"/>
              </a:spcAft>
              <a:buSzPts val="1900"/>
              <a:buChar char="■"/>
              <a:defRPr sz="1900"/>
            </a:lvl3pPr>
            <a:lvl4pPr marL="1828800" lvl="3" indent="-349250" algn="l">
              <a:lnSpc>
                <a:spcPct val="115000"/>
              </a:lnSpc>
              <a:spcBef>
                <a:spcPts val="2100"/>
              </a:spcBef>
              <a:spcAft>
                <a:spcPts val="0"/>
              </a:spcAft>
              <a:buSzPts val="1900"/>
              <a:buChar char="●"/>
              <a:defRPr sz="1900"/>
            </a:lvl4pPr>
            <a:lvl5pPr marL="2286000" lvl="4" indent="-349250" algn="l">
              <a:lnSpc>
                <a:spcPct val="115000"/>
              </a:lnSpc>
              <a:spcBef>
                <a:spcPts val="2100"/>
              </a:spcBef>
              <a:spcAft>
                <a:spcPts val="0"/>
              </a:spcAft>
              <a:buSzPts val="1900"/>
              <a:buChar char="○"/>
              <a:defRPr sz="1900"/>
            </a:lvl5pPr>
            <a:lvl6pPr marL="2743200" lvl="5" indent="-349250" algn="l">
              <a:lnSpc>
                <a:spcPct val="115000"/>
              </a:lnSpc>
              <a:spcBef>
                <a:spcPts val="2100"/>
              </a:spcBef>
              <a:spcAft>
                <a:spcPts val="0"/>
              </a:spcAft>
              <a:buSzPts val="1900"/>
              <a:buChar char="■"/>
              <a:defRPr sz="1900"/>
            </a:lvl6pPr>
            <a:lvl7pPr marL="3200400" lvl="6" indent="-349250" algn="l">
              <a:lnSpc>
                <a:spcPct val="115000"/>
              </a:lnSpc>
              <a:spcBef>
                <a:spcPts val="2100"/>
              </a:spcBef>
              <a:spcAft>
                <a:spcPts val="0"/>
              </a:spcAft>
              <a:buSzPts val="1900"/>
              <a:buChar char="●"/>
              <a:defRPr sz="1900"/>
            </a:lvl7pPr>
            <a:lvl8pPr marL="3657600" lvl="7" indent="-349250" algn="l">
              <a:lnSpc>
                <a:spcPct val="115000"/>
              </a:lnSpc>
              <a:spcBef>
                <a:spcPts val="2100"/>
              </a:spcBef>
              <a:spcAft>
                <a:spcPts val="0"/>
              </a:spcAft>
              <a:buSzPts val="1900"/>
              <a:buChar char="○"/>
              <a:defRPr sz="1900"/>
            </a:lvl8pPr>
            <a:lvl9pPr marL="4114800" lvl="8" indent="-349250" algn="l">
              <a:lnSpc>
                <a:spcPct val="115000"/>
              </a:lnSpc>
              <a:spcBef>
                <a:spcPts val="2100"/>
              </a:spcBef>
              <a:spcAft>
                <a:spcPts val="2100"/>
              </a:spcAft>
              <a:buSzPts val="1900"/>
              <a:buChar char="■"/>
              <a:defRPr sz="1900"/>
            </a:lvl9pPr>
          </a:lstStyle>
          <a:p>
            <a:endParaRPr/>
          </a:p>
        </p:txBody>
      </p:sp>
      <p:sp>
        <p:nvSpPr>
          <p:cNvPr id="312" name="Google Shape;312;g15df747aac0_13_142"/>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3" name="Google Shape;313;g15df747aac0_13_142"/>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Page">
  <p:cSld name="SECTION_HEADER_9">
    <p:spTree>
      <p:nvGrpSpPr>
        <p:cNvPr id="1" name="Shape 314"/>
        <p:cNvGrpSpPr/>
        <p:nvPr/>
      </p:nvGrpSpPr>
      <p:grpSpPr>
        <a:xfrm>
          <a:off x="0" y="0"/>
          <a:ext cx="0" cy="0"/>
          <a:chOff x="0" y="0"/>
          <a:chExt cx="0" cy="0"/>
        </a:xfrm>
      </p:grpSpPr>
      <p:sp>
        <p:nvSpPr>
          <p:cNvPr id="315" name="Google Shape;315;g15df747aac0_13_146"/>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6" name="Google Shape;316;g15df747aac0_13_146"/>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45"/>
        <p:cNvGrpSpPr/>
        <p:nvPr/>
      </p:nvGrpSpPr>
      <p:grpSpPr>
        <a:xfrm>
          <a:off x="0" y="0"/>
          <a:ext cx="0" cy="0"/>
          <a:chOff x="0" y="0"/>
          <a:chExt cx="0" cy="0"/>
        </a:xfrm>
      </p:grpSpPr>
      <p:sp>
        <p:nvSpPr>
          <p:cNvPr id="46" name="Google Shape;46;g15aae862ef4_7_19"/>
          <p:cNvSpPr txBox="1">
            <a:spLocks noGrp="1"/>
          </p:cNvSpPr>
          <p:nvPr>
            <p:ph type="body" idx="1"/>
          </p:nvPr>
        </p:nvSpPr>
        <p:spPr>
          <a:xfrm>
            <a:off x="598167" y="1467033"/>
            <a:ext cx="113608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sz="1900"/>
            </a:lvl1pPr>
            <a:lvl2pPr marL="914400" lvl="1" indent="-361950" algn="l">
              <a:lnSpc>
                <a:spcPct val="115000"/>
              </a:lnSpc>
              <a:spcBef>
                <a:spcPts val="2100"/>
              </a:spcBef>
              <a:spcAft>
                <a:spcPts val="0"/>
              </a:spcAft>
              <a:buSzPts val="2100"/>
              <a:buChar char="○"/>
              <a:defRPr sz="1900"/>
            </a:lvl2pPr>
            <a:lvl3pPr marL="1371600" lvl="2" indent="-349250" algn="l">
              <a:lnSpc>
                <a:spcPct val="115000"/>
              </a:lnSpc>
              <a:spcBef>
                <a:spcPts val="2100"/>
              </a:spcBef>
              <a:spcAft>
                <a:spcPts val="0"/>
              </a:spcAft>
              <a:buSzPts val="1900"/>
              <a:buChar char="■"/>
              <a:defRPr sz="1900"/>
            </a:lvl3pPr>
            <a:lvl4pPr marL="1828800" lvl="3" indent="-349250" algn="l">
              <a:lnSpc>
                <a:spcPct val="115000"/>
              </a:lnSpc>
              <a:spcBef>
                <a:spcPts val="2100"/>
              </a:spcBef>
              <a:spcAft>
                <a:spcPts val="0"/>
              </a:spcAft>
              <a:buSzPts val="1900"/>
              <a:buChar char="●"/>
              <a:defRPr sz="1900"/>
            </a:lvl4pPr>
            <a:lvl5pPr marL="2286000" lvl="4" indent="-349250" algn="l">
              <a:lnSpc>
                <a:spcPct val="115000"/>
              </a:lnSpc>
              <a:spcBef>
                <a:spcPts val="2100"/>
              </a:spcBef>
              <a:spcAft>
                <a:spcPts val="0"/>
              </a:spcAft>
              <a:buSzPts val="1900"/>
              <a:buChar char="○"/>
              <a:defRPr sz="1900"/>
            </a:lvl5pPr>
            <a:lvl6pPr marL="2743200" lvl="5" indent="-349250" algn="l">
              <a:lnSpc>
                <a:spcPct val="115000"/>
              </a:lnSpc>
              <a:spcBef>
                <a:spcPts val="2100"/>
              </a:spcBef>
              <a:spcAft>
                <a:spcPts val="0"/>
              </a:spcAft>
              <a:buSzPts val="1900"/>
              <a:buChar char="■"/>
              <a:defRPr sz="1900"/>
            </a:lvl6pPr>
            <a:lvl7pPr marL="3200400" lvl="6" indent="-349250" algn="l">
              <a:lnSpc>
                <a:spcPct val="115000"/>
              </a:lnSpc>
              <a:spcBef>
                <a:spcPts val="2100"/>
              </a:spcBef>
              <a:spcAft>
                <a:spcPts val="0"/>
              </a:spcAft>
              <a:buSzPts val="1900"/>
              <a:buChar char="●"/>
              <a:defRPr sz="1900"/>
            </a:lvl7pPr>
            <a:lvl8pPr marL="3657600" lvl="7" indent="-349250" algn="l">
              <a:lnSpc>
                <a:spcPct val="115000"/>
              </a:lnSpc>
              <a:spcBef>
                <a:spcPts val="2100"/>
              </a:spcBef>
              <a:spcAft>
                <a:spcPts val="0"/>
              </a:spcAft>
              <a:buSzPts val="1900"/>
              <a:buChar char="○"/>
              <a:defRPr sz="1900"/>
            </a:lvl8pPr>
            <a:lvl9pPr marL="4114800" lvl="8" indent="-349250" algn="l">
              <a:lnSpc>
                <a:spcPct val="115000"/>
              </a:lnSpc>
              <a:spcBef>
                <a:spcPts val="2100"/>
              </a:spcBef>
              <a:spcAft>
                <a:spcPts val="2100"/>
              </a:spcAft>
              <a:buSzPts val="1900"/>
              <a:buChar char="■"/>
              <a:defRPr sz="1900"/>
            </a:lvl9pPr>
          </a:lstStyle>
          <a:p>
            <a:endParaRPr/>
          </a:p>
        </p:txBody>
      </p:sp>
      <p:sp>
        <p:nvSpPr>
          <p:cNvPr id="47" name="Google Shape;47;g15aae862ef4_7_19"/>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g15aae862ef4_7_19"/>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Full Image without Header &amp; Footer">
  <p:cSld name="1_Full Image without Header &amp; Footer">
    <p:spTree>
      <p:nvGrpSpPr>
        <p:cNvPr id="1" name="Shape 3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Full Image without Header &amp; Footer">
  <p:cSld name="1_Full Image without Header &amp; Footer">
    <p:spTree>
      <p:nvGrpSpPr>
        <p:cNvPr id="1" name="Shape 4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age">
  <p:cSld name="SECTION_HEADER_9">
    <p:spTree>
      <p:nvGrpSpPr>
        <p:cNvPr id="1" name="Shape 50"/>
        <p:cNvGrpSpPr/>
        <p:nvPr/>
      </p:nvGrpSpPr>
      <p:grpSpPr>
        <a:xfrm>
          <a:off x="0" y="0"/>
          <a:ext cx="0" cy="0"/>
          <a:chOff x="0" y="0"/>
          <a:chExt cx="0" cy="0"/>
        </a:xfrm>
      </p:grpSpPr>
      <p:sp>
        <p:nvSpPr>
          <p:cNvPr id="51" name="Google Shape;51;g15aae862ef4_7_27"/>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2" name="Google Shape;52;g15aae862ef4_7_27"/>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g153bec40d42_0_232"/>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5" name="Google Shape;55;g153bec40d42_0_232"/>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6" name="Google Shape;56;g153bec40d42_0_23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3"/>
          <p:cNvPicPr preferRelativeResize="0"/>
          <p:nvPr/>
        </p:nvPicPr>
        <p:blipFill rotWithShape="1">
          <a:blip r:embed="rId33">
            <a:alphaModFix/>
          </a:blip>
          <a:srcRect/>
          <a:stretch/>
        </p:blipFill>
        <p:spPr>
          <a:xfrm>
            <a:off x="0" y="0"/>
            <a:ext cx="12192000" cy="6858000"/>
          </a:xfrm>
          <a:prstGeom prst="rect">
            <a:avLst/>
          </a:prstGeom>
          <a:noFill/>
          <a:ln>
            <a:noFill/>
          </a:ln>
        </p:spPr>
      </p:pic>
      <p:sp>
        <p:nvSpPr>
          <p:cNvPr id="13" name="Google Shape;13;p2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B71"/>
              </a:buClr>
              <a:buSzPts val="4400"/>
              <a:buFont typeface="Times New Roman"/>
              <a:buNone/>
              <a:defRPr sz="4400" b="1" i="0" u="none" strike="noStrike" cap="none">
                <a:solidFill>
                  <a:srgbClr val="003B7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4E95"/>
              </a:buClr>
              <a:buSzPts val="2400"/>
              <a:buFont typeface="Arial"/>
              <a:buChar char="•"/>
              <a:defRPr sz="2400" b="1" i="0" u="none" strike="noStrike" cap="none">
                <a:solidFill>
                  <a:srgbClr val="004E95"/>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004E95"/>
              </a:buClr>
              <a:buSzPts val="1800"/>
              <a:buFont typeface="Arial"/>
              <a:buChar char="•"/>
              <a:defRPr sz="1800" b="1" i="0" u="none" strike="noStrike" cap="none">
                <a:solidFill>
                  <a:srgbClr val="004E95"/>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313131"/>
              </a:buClr>
              <a:buSzPts val="1800"/>
              <a:buFont typeface="Arial"/>
              <a:buChar char="•"/>
              <a:defRPr sz="1800" b="1" i="0" u="none" strike="noStrike" cap="none">
                <a:solidFill>
                  <a:srgbClr val="31313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 name="Google Shape;1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g15df747aac0_13_0"/>
          <p:cNvPicPr preferRelativeResize="0"/>
          <p:nvPr/>
        </p:nvPicPr>
        <p:blipFill rotWithShape="1">
          <a:blip r:embed="rId31">
            <a:alphaModFix/>
          </a:blip>
          <a:srcRect/>
          <a:stretch/>
        </p:blipFill>
        <p:spPr>
          <a:xfrm>
            <a:off x="0" y="0"/>
            <a:ext cx="12192000" cy="6858000"/>
          </a:xfrm>
          <a:prstGeom prst="rect">
            <a:avLst/>
          </a:prstGeom>
          <a:noFill/>
          <a:ln>
            <a:noFill/>
          </a:ln>
        </p:spPr>
      </p:pic>
      <p:sp>
        <p:nvSpPr>
          <p:cNvPr id="170" name="Google Shape;170;g15df747aac0_13_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B71"/>
              </a:buClr>
              <a:buSzPts val="4400"/>
              <a:buFont typeface="Times New Roman"/>
              <a:buNone/>
              <a:defRPr sz="4400" b="1" i="0" u="none" strike="noStrike" cap="none">
                <a:solidFill>
                  <a:srgbClr val="003B7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g15df747aac0_13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4E95"/>
              </a:buClr>
              <a:buSzPts val="2400"/>
              <a:buFont typeface="Arial"/>
              <a:buChar char="•"/>
              <a:defRPr sz="2400" b="1" i="0" u="none" strike="noStrike" cap="none">
                <a:solidFill>
                  <a:srgbClr val="004E95"/>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004E95"/>
              </a:buClr>
              <a:buSzPts val="1800"/>
              <a:buFont typeface="Arial"/>
              <a:buChar char="•"/>
              <a:defRPr sz="1800" b="1" i="0" u="none" strike="noStrike" cap="none">
                <a:solidFill>
                  <a:srgbClr val="004E95"/>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313131"/>
              </a:buClr>
              <a:buSzPts val="1800"/>
              <a:buFont typeface="Arial"/>
              <a:buChar char="•"/>
              <a:defRPr sz="1800" b="1" i="0" u="none" strike="noStrike" cap="none">
                <a:solidFill>
                  <a:srgbClr val="31313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2" name="Google Shape;172;g15df747aac0_13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g15df747aac0_13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4" name="Google Shape;174;g15df747aac0_13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Arial"/>
                <a:ea typeface="Arial"/>
                <a:cs typeface="Arial"/>
                <a:sym typeface="Arial"/>
              </a:defRPr>
            </a:lvl1pPr>
            <a:lvl2pPr marL="0" marR="0" lvl="1" indent="0" algn="r" rtl="0">
              <a:spcBef>
                <a:spcPts val="0"/>
              </a:spcBef>
              <a:buNone/>
              <a:defRPr sz="1200" b="0" i="0" u="none" strike="noStrike" cap="none">
                <a:solidFill>
                  <a:srgbClr val="888FA3"/>
                </a:solidFill>
                <a:latin typeface="Arial"/>
                <a:ea typeface="Arial"/>
                <a:cs typeface="Arial"/>
                <a:sym typeface="Arial"/>
              </a:defRPr>
            </a:lvl2pPr>
            <a:lvl3pPr marL="0" marR="0" lvl="2" indent="0" algn="r" rtl="0">
              <a:spcBef>
                <a:spcPts val="0"/>
              </a:spcBef>
              <a:buNone/>
              <a:defRPr sz="1200" b="0" i="0" u="none" strike="noStrike" cap="none">
                <a:solidFill>
                  <a:srgbClr val="888FA3"/>
                </a:solidFill>
                <a:latin typeface="Arial"/>
                <a:ea typeface="Arial"/>
                <a:cs typeface="Arial"/>
                <a:sym typeface="Arial"/>
              </a:defRPr>
            </a:lvl3pPr>
            <a:lvl4pPr marL="0" marR="0" lvl="3" indent="0" algn="r" rtl="0">
              <a:spcBef>
                <a:spcPts val="0"/>
              </a:spcBef>
              <a:buNone/>
              <a:defRPr sz="1200" b="0" i="0" u="none" strike="noStrike" cap="none">
                <a:solidFill>
                  <a:srgbClr val="888FA3"/>
                </a:solidFill>
                <a:latin typeface="Arial"/>
                <a:ea typeface="Arial"/>
                <a:cs typeface="Arial"/>
                <a:sym typeface="Arial"/>
              </a:defRPr>
            </a:lvl4pPr>
            <a:lvl5pPr marL="0" marR="0" lvl="4" indent="0" algn="r" rtl="0">
              <a:spcBef>
                <a:spcPts val="0"/>
              </a:spcBef>
              <a:buNone/>
              <a:defRPr sz="1200" b="0" i="0" u="none" strike="noStrike" cap="none">
                <a:solidFill>
                  <a:srgbClr val="888FA3"/>
                </a:solidFill>
                <a:latin typeface="Arial"/>
                <a:ea typeface="Arial"/>
                <a:cs typeface="Arial"/>
                <a:sym typeface="Arial"/>
              </a:defRPr>
            </a:lvl5pPr>
            <a:lvl6pPr marL="0" marR="0" lvl="5" indent="0" algn="r" rtl="0">
              <a:spcBef>
                <a:spcPts val="0"/>
              </a:spcBef>
              <a:buNone/>
              <a:defRPr sz="1200" b="0" i="0" u="none" strike="noStrike" cap="none">
                <a:solidFill>
                  <a:srgbClr val="888FA3"/>
                </a:solidFill>
                <a:latin typeface="Arial"/>
                <a:ea typeface="Arial"/>
                <a:cs typeface="Arial"/>
                <a:sym typeface="Arial"/>
              </a:defRPr>
            </a:lvl6pPr>
            <a:lvl7pPr marL="0" marR="0" lvl="6" indent="0" algn="r" rtl="0">
              <a:spcBef>
                <a:spcPts val="0"/>
              </a:spcBef>
              <a:buNone/>
              <a:defRPr sz="1200" b="0" i="0" u="none" strike="noStrike" cap="none">
                <a:solidFill>
                  <a:srgbClr val="888FA3"/>
                </a:solidFill>
                <a:latin typeface="Arial"/>
                <a:ea typeface="Arial"/>
                <a:cs typeface="Arial"/>
                <a:sym typeface="Arial"/>
              </a:defRPr>
            </a:lvl7pPr>
            <a:lvl8pPr marL="0" marR="0" lvl="7" indent="0" algn="r" rtl="0">
              <a:spcBef>
                <a:spcPts val="0"/>
              </a:spcBef>
              <a:buNone/>
              <a:defRPr sz="1200" b="0" i="0" u="none" strike="noStrike" cap="none">
                <a:solidFill>
                  <a:srgbClr val="888FA3"/>
                </a:solidFill>
                <a:latin typeface="Arial"/>
                <a:ea typeface="Arial"/>
                <a:cs typeface="Arial"/>
                <a:sym typeface="Arial"/>
              </a:defRPr>
            </a:lvl8pPr>
            <a:lvl9pPr marL="0" marR="0" lvl="8" indent="0" algn="r" rtl="0">
              <a:spcBef>
                <a:spcPts val="0"/>
              </a:spcBef>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doe.virginia.gov/instruction/english/literacy/vla/index.s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reading/2019-reading-framework.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reading/2019-reading-framework.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nichd.nih.gov/sites/default/files/publications/pubs/nrp/Documents/repor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753a0706.flowpaper.com/CCSSOReadingResource/#page=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8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ft.org/sites/default/files/moat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s.virginia.gov/cgi-bin/legp604.exe?221+ful+CHAP0550"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improvingliteracy.or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improvingliteracy.or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teracyworldwide.org/docs/default-source/where-we-stand/ila-meeting-challenges-early-literacy-phonics-instruction.pdf"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8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youtu.be/l0GmXoP-BQk" TargetMode="Externa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aft.org/sites/default/files/moats.pdf"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hyperlink" Target="https://ies.ed.gov/ncee/wwc/PracticeGuide/2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csso.org/blog/ccsso-releases-restart-recovery-considerations-teaching-learning"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PXH2rzANM8k&amp;list=PLRTyI0-OTuVMaAv0G4qKgYTveauoTBz-z&amp;index=5"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ies.ed.gov/ncee/edlabs/infographics/pdf/REL_SE_Evidence-based_teaching_practices.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ies.ed.gov/ncee/edlabs/infographics/pdf/REL_SE_Evidence-based_teaching_practices.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ies.ed.gov/ncee/edlabs/infographics/pdf/REL_SE_Evidence-based_teaching_practices.pdf" TargetMode="External"/><Relationship Id="rId4" Type="http://schemas.openxmlformats.org/officeDocument/2006/relationships/hyperlink" Target="https://achievethecore.or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register.cpe.vt.edu/search/publicCourseSearchDetails.do?method=load&amp;courseId=5244528"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registration.sitesolutionsworldwide.com/synergy/v_1_/home/login.php?ccc=9_133_1452&amp;syntrack=&amp;scid=1452"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s://www.doe.virginia.gov/instruction/english/professional_development/development-on-demand/index.shtml" TargetMode="External"/><Relationship Id="rId3" Type="http://schemas.openxmlformats.org/officeDocument/2006/relationships/hyperlink" Target="https://www.doe.virginia.gov/testing/sol/standards_docs/english/2017/eng-instruct-plans/index.shtml" TargetMode="External"/><Relationship Id="rId7" Type="http://schemas.openxmlformats.org/officeDocument/2006/relationships/hyperlink" Target="https://www.doe.virginia.gov/instruction/english/literacy-webinar-series.shtml"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hyperlink" Target="https://doe.virginia.gov/instruction/english/professional_development/2022/index.shtml" TargetMode="External"/><Relationship Id="rId5" Type="http://schemas.openxmlformats.org/officeDocument/2006/relationships/hyperlink" Target="https://www.doe.virginia.gov/instruction/english/professional_development/2021/index.shtml" TargetMode="External"/><Relationship Id="rId4" Type="http://schemas.openxmlformats.org/officeDocument/2006/relationships/hyperlink" Target="https://www.doe.virginia.gov/instruction/english/assessment-supports-webinar-series.s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7"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hyperlink" Target="mailto:Student_Assessment@doe.virginia.gov" TargetMode="External"/><Relationship Id="rId5" Type="http://schemas.openxmlformats.org/officeDocument/2006/relationships/hyperlink" Target="mailto:Colleen.Cassada@doe.Virginia.gov" TargetMode="External"/><Relationship Id="rId4" Type="http://schemas.openxmlformats.org/officeDocument/2006/relationships/hyperlink" Target="mailto:Carmen.Kurek@doe.virginia.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hub.jhu.edu/2021/05/06/accelerate-learning-to-bridge-covid-19-education-gaps/" TargetMode="External"/><Relationship Id="rId2" Type="http://schemas.openxmlformats.org/officeDocument/2006/relationships/notesSlide" Target="../notesSlides/notesSlide52.xml"/><Relationship Id="rId1" Type="http://schemas.openxmlformats.org/officeDocument/2006/relationships/slideLayout" Target="../slideLayouts/slideLayout34.xml"/><Relationship Id="rId6" Type="http://schemas.openxmlformats.org/officeDocument/2006/relationships/hyperlink" Target="https://753a0706.flowpaper.com/CCSSOReadingResource/#page=1" TargetMode="External"/><Relationship Id="rId5" Type="http://schemas.openxmlformats.org/officeDocument/2006/relationships/hyperlink" Target="https://ies.ed.gov/ncee/wwc/Docs/PracticeGuide/" TargetMode="External"/><Relationship Id="rId4" Type="http://schemas.openxmlformats.org/officeDocument/2006/relationships/hyperlink" Target="https://www.aft.org/sites/default/file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003B71">
                <a:alpha val="78039"/>
              </a:srgbClr>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4E95"/>
              </a:buClr>
              <a:buSzPts val="6000"/>
              <a:buFont typeface="Times New Roman"/>
              <a:buNone/>
            </a:pPr>
            <a:r>
              <a:rPr lang="en-US"/>
              <a:t>K-2 VDOE Virtual English SOL Institutes</a:t>
            </a:r>
            <a:endParaRPr/>
          </a:p>
        </p:txBody>
      </p:sp>
      <p:sp>
        <p:nvSpPr>
          <p:cNvPr id="323" name="Google Shape;323;p2"/>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General Session</a:t>
            </a:r>
            <a:endParaRPr/>
          </a:p>
        </p:txBody>
      </p:sp>
      <p:sp>
        <p:nvSpPr>
          <p:cNvPr id="324" name="Google Shape;32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g15aae862ef4_7_195"/>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Every K-3 Teacher…</a:t>
            </a:r>
            <a:endParaRPr sz="3000"/>
          </a:p>
        </p:txBody>
      </p:sp>
      <p:graphicFrame>
        <p:nvGraphicFramePr>
          <p:cNvPr id="409" name="Google Shape;409;g15aae862ef4_7_195" descr="Uses evidence-based literacy curriculum for the entire literacy block&#10;Assesses student learning using approved literacy screeners routinely throughout the year&#10;Uses student-level data to inform both whole group instruction and individualized instruction and intervention&#10;Participates in pre-service preparation and/or in-service training in evidence-based literacy instruction&#10;"/>
          <p:cNvGraphicFramePr/>
          <p:nvPr>
            <p:extLst>
              <p:ext uri="{D42A27DB-BD31-4B8C-83A1-F6EECF244321}">
                <p14:modId xmlns:p14="http://schemas.microsoft.com/office/powerpoint/2010/main" val="1187499597"/>
              </p:ext>
            </p:extLst>
          </p:nvPr>
        </p:nvGraphicFramePr>
        <p:xfrm>
          <a:off x="774967" y="1634667"/>
          <a:ext cx="10870875" cy="3835938"/>
        </p:xfrm>
        <a:graphic>
          <a:graphicData uri="http://schemas.openxmlformats.org/drawingml/2006/table">
            <a:tbl>
              <a:tblPr firstRow="1">
                <a:noFill/>
                <a:tableStyleId>{7EB1C1F7-99F1-40ED-947E-B610BF25BA99}</a:tableStyleId>
              </a:tblPr>
              <a:tblGrid>
                <a:gridCol w="2016325">
                  <a:extLst>
                    <a:ext uri="{9D8B030D-6E8A-4147-A177-3AD203B41FA5}">
                      <a16:colId xmlns:a16="http://schemas.microsoft.com/office/drawing/2014/main" val="20000"/>
                    </a:ext>
                  </a:extLst>
                </a:gridCol>
                <a:gridCol w="8854550">
                  <a:extLst>
                    <a:ext uri="{9D8B030D-6E8A-4147-A177-3AD203B41FA5}">
                      <a16:colId xmlns:a16="http://schemas.microsoft.com/office/drawing/2014/main" val="20001"/>
                    </a:ext>
                  </a:extLst>
                </a:gridCol>
              </a:tblGrid>
              <a:tr h="304800">
                <a:tc>
                  <a:txBody>
                    <a:bodyPr/>
                    <a:lstStyle/>
                    <a:p>
                      <a:pPr marL="0" marR="0" lvl="0" indent="0" algn="l" rtl="0">
                        <a:lnSpc>
                          <a:spcPct val="100000"/>
                        </a:lnSpc>
                        <a:spcBef>
                          <a:spcPts val="0"/>
                        </a:spcBef>
                        <a:spcAft>
                          <a:spcPts val="0"/>
                        </a:spcAft>
                        <a:buClr>
                          <a:srgbClr val="000000"/>
                        </a:buClr>
                        <a:buSzPts val="2900"/>
                        <a:buFont typeface="Arial"/>
                        <a:buNone/>
                      </a:pPr>
                      <a:endParaRPr sz="2900" u="none" strike="noStrike" cap="none">
                        <a:latin typeface="Josefin Sans"/>
                        <a:ea typeface="Josefin Sans"/>
                        <a:cs typeface="Josefin Sans"/>
                        <a:sym typeface="Josefin Sans"/>
                      </a:endParaRPr>
                    </a:p>
                  </a:txBody>
                  <a:tcPr marL="84675" marR="84675" marT="84675" marB="846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tc>
                  <a:txBody>
                    <a:bodyPr/>
                    <a:lstStyle/>
                    <a:p>
                      <a:pPr marL="609600" marR="0" lvl="0" indent="-457200" algn="l" rtl="0">
                        <a:lnSpc>
                          <a:spcPct val="110000"/>
                        </a:lnSpc>
                        <a:spcBef>
                          <a:spcPts val="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Uses evidence-based literacy curriculum for the entire literacy block</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Assesses student learning using approved literacy screeners routinely throughout the year</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Uses student-level data to inform both whole group instruction and individualized instruction and intervention</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Participates in pre-service preparation and/or in-service training in evidence-based literacy instruction</a:t>
                      </a:r>
                      <a:endParaRPr sz="4000" u="none" strike="noStrike" cap="none" dirty="0">
                        <a:latin typeface="Josefin Sans"/>
                        <a:ea typeface="Josefin Sans"/>
                        <a:cs typeface="Josefin Sans"/>
                        <a:sym typeface="Josefin Sans"/>
                      </a:endParaRPr>
                    </a:p>
                  </a:txBody>
                  <a:tcPr marL="60975" marR="60975" marT="60975" marB="609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10" name="Google Shape;410;g15aae862ef4_7_195" descr="Ligthbulb"/>
          <p:cNvPicPr preferRelativeResize="0"/>
          <p:nvPr/>
        </p:nvPicPr>
        <p:blipFill rotWithShape="1">
          <a:blip r:embed="rId3">
            <a:alphaModFix/>
          </a:blip>
          <a:srcRect/>
          <a:stretch/>
        </p:blipFill>
        <p:spPr>
          <a:xfrm>
            <a:off x="1118233" y="3033433"/>
            <a:ext cx="1219200" cy="12192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g15aae862ef4_7_203"/>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Every K-3 Reading Specialist…</a:t>
            </a:r>
            <a:endParaRPr sz="3000"/>
          </a:p>
        </p:txBody>
      </p:sp>
      <p:graphicFrame>
        <p:nvGraphicFramePr>
          <p:cNvPr id="417" name="Google Shape;417;g15aae862ef4_7_203" descr="Coordinates intervention services for students not meeting literacy benchmarks&#10;Develops,oversees implementation of, and monitors student progress on student reading plans, in collaboration with teachers and families&#10;"/>
          <p:cNvGraphicFramePr/>
          <p:nvPr>
            <p:extLst>
              <p:ext uri="{D42A27DB-BD31-4B8C-83A1-F6EECF244321}">
                <p14:modId xmlns:p14="http://schemas.microsoft.com/office/powerpoint/2010/main" val="3297160975"/>
              </p:ext>
            </p:extLst>
          </p:nvPr>
        </p:nvGraphicFramePr>
        <p:xfrm>
          <a:off x="774967" y="2142667"/>
          <a:ext cx="10870875" cy="2550190"/>
        </p:xfrm>
        <a:graphic>
          <a:graphicData uri="http://schemas.openxmlformats.org/drawingml/2006/table">
            <a:tbl>
              <a:tblPr firstRow="1">
                <a:noFill/>
                <a:tableStyleId>{7EB1C1F7-99F1-40ED-947E-B610BF25BA99}</a:tableStyleId>
              </a:tblPr>
              <a:tblGrid>
                <a:gridCol w="1732150">
                  <a:extLst>
                    <a:ext uri="{9D8B030D-6E8A-4147-A177-3AD203B41FA5}">
                      <a16:colId xmlns:a16="http://schemas.microsoft.com/office/drawing/2014/main" val="20000"/>
                    </a:ext>
                  </a:extLst>
                </a:gridCol>
                <a:gridCol w="9138725">
                  <a:extLst>
                    <a:ext uri="{9D8B030D-6E8A-4147-A177-3AD203B41FA5}">
                      <a16:colId xmlns:a16="http://schemas.microsoft.com/office/drawing/2014/main" val="20001"/>
                    </a:ext>
                  </a:extLst>
                </a:gridCol>
              </a:tblGrid>
              <a:tr h="338650">
                <a:tc>
                  <a:txBody>
                    <a:bodyPr/>
                    <a:lstStyle/>
                    <a:p>
                      <a:pPr marL="0" marR="0" lvl="0" indent="0" algn="l" rtl="0">
                        <a:lnSpc>
                          <a:spcPct val="100000"/>
                        </a:lnSpc>
                        <a:spcBef>
                          <a:spcPts val="0"/>
                        </a:spcBef>
                        <a:spcAft>
                          <a:spcPts val="0"/>
                        </a:spcAft>
                        <a:buClr>
                          <a:srgbClr val="000000"/>
                        </a:buClr>
                        <a:buSzPts val="2900"/>
                        <a:buFont typeface="Arial"/>
                        <a:buNone/>
                      </a:pPr>
                      <a:endParaRPr sz="2900" u="none" strike="noStrike" cap="none">
                        <a:latin typeface="Josefin Sans"/>
                        <a:ea typeface="Josefin Sans"/>
                        <a:cs typeface="Josefin Sans"/>
                        <a:sym typeface="Josefin Sans"/>
                      </a:endParaRPr>
                    </a:p>
                  </a:txBody>
                  <a:tcPr marL="84675" marR="84675" marT="84675" marB="846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tc>
                  <a:txBody>
                    <a:bodyPr/>
                    <a:lstStyle/>
                    <a:p>
                      <a:pPr marL="609600" marR="0" lvl="0" indent="-476250" algn="l" rtl="0">
                        <a:lnSpc>
                          <a:spcPct val="110000"/>
                        </a:lnSpc>
                        <a:spcBef>
                          <a:spcPts val="0"/>
                        </a:spcBef>
                        <a:spcAft>
                          <a:spcPts val="0"/>
                        </a:spcAft>
                        <a:buClr>
                          <a:schemeClr val="dk1"/>
                        </a:buClr>
                        <a:buSzPts val="2700"/>
                        <a:buFont typeface="Josefin Sans"/>
                        <a:buChar char="✓"/>
                      </a:pPr>
                      <a:r>
                        <a:rPr lang="en-US" sz="2700" u="none" strike="noStrike" cap="none" dirty="0">
                          <a:solidFill>
                            <a:schemeClr val="dk1"/>
                          </a:solidFill>
                          <a:latin typeface="Josefin Sans"/>
                          <a:ea typeface="Josefin Sans"/>
                          <a:cs typeface="Josefin Sans"/>
                          <a:sym typeface="Josefin Sans"/>
                        </a:rPr>
                        <a:t>Coordinates intervention services for students not meeting literacy benchmarks</a:t>
                      </a:r>
                      <a:endParaRPr sz="2700" u="none" strike="noStrike" cap="none" dirty="0">
                        <a:solidFill>
                          <a:schemeClr val="dk1"/>
                        </a:solidFill>
                        <a:latin typeface="Josefin Sans"/>
                        <a:ea typeface="Josefin Sans"/>
                        <a:cs typeface="Josefin Sans"/>
                        <a:sym typeface="Josefin Sans"/>
                      </a:endParaRPr>
                    </a:p>
                    <a:p>
                      <a:pPr marL="609600" marR="0" lvl="0" indent="-476250" algn="l" rtl="0">
                        <a:lnSpc>
                          <a:spcPct val="110000"/>
                        </a:lnSpc>
                        <a:spcBef>
                          <a:spcPts val="1300"/>
                        </a:spcBef>
                        <a:spcAft>
                          <a:spcPts val="0"/>
                        </a:spcAft>
                        <a:buClr>
                          <a:schemeClr val="dk1"/>
                        </a:buClr>
                        <a:buSzPts val="2700"/>
                        <a:buFont typeface="Josefin Sans"/>
                        <a:buChar char="✓"/>
                      </a:pPr>
                      <a:r>
                        <a:rPr lang="en-US" sz="2700" u="none" strike="noStrike" cap="none" dirty="0">
                          <a:solidFill>
                            <a:schemeClr val="dk1"/>
                          </a:solidFill>
                          <a:latin typeface="Josefin Sans"/>
                          <a:ea typeface="Josefin Sans"/>
                          <a:cs typeface="Josefin Sans"/>
                          <a:sym typeface="Josefin Sans"/>
                        </a:rPr>
                        <a:t>Develops</a:t>
                      </a:r>
                      <a:r>
                        <a:rPr lang="en-US" sz="2700" u="none" strike="noStrike" cap="none" dirty="0" smtClean="0">
                          <a:solidFill>
                            <a:schemeClr val="dk1"/>
                          </a:solidFill>
                          <a:latin typeface="Josefin Sans"/>
                          <a:ea typeface="Josefin Sans"/>
                          <a:cs typeface="Josefin Sans"/>
                          <a:sym typeface="Josefin Sans"/>
                        </a:rPr>
                        <a:t>, oversees </a:t>
                      </a:r>
                      <a:r>
                        <a:rPr lang="en-US" sz="2700" u="none" strike="noStrike" cap="none" dirty="0">
                          <a:solidFill>
                            <a:schemeClr val="dk1"/>
                          </a:solidFill>
                          <a:latin typeface="Josefin Sans"/>
                          <a:ea typeface="Josefin Sans"/>
                          <a:cs typeface="Josefin Sans"/>
                          <a:sym typeface="Josefin Sans"/>
                        </a:rPr>
                        <a:t>implementation of, and monitors student progress on student reading plans, in collaboration with teachers and families</a:t>
                      </a:r>
                      <a:endParaRPr sz="4300" u="none" strike="noStrike" cap="none" dirty="0">
                        <a:latin typeface="Josefin Sans"/>
                        <a:ea typeface="Josefin Sans"/>
                        <a:cs typeface="Josefin Sans"/>
                        <a:sym typeface="Josefin Sans"/>
                      </a:endParaRPr>
                    </a:p>
                  </a:txBody>
                  <a:tcPr marL="60975" marR="60975" marT="60975" marB="609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18" name="Google Shape;418;g15aae862ef4_7_203" descr="Book"/>
          <p:cNvPicPr preferRelativeResize="0"/>
          <p:nvPr/>
        </p:nvPicPr>
        <p:blipFill rotWithShape="1">
          <a:blip r:embed="rId3">
            <a:alphaModFix/>
          </a:blip>
          <a:srcRect/>
          <a:stretch/>
        </p:blipFill>
        <p:spPr>
          <a:xfrm>
            <a:off x="774967" y="3096384"/>
            <a:ext cx="1436900" cy="10933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4" name="Google Shape;424;g15aae862ef4_7_211"/>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Every School Division…</a:t>
            </a:r>
            <a:endParaRPr sz="3000"/>
          </a:p>
        </p:txBody>
      </p:sp>
      <p:graphicFrame>
        <p:nvGraphicFramePr>
          <p:cNvPr id="425" name="Google Shape;425;g15aae862ef4_7_211" descr="Develops a division-wide literacy plan &#10;Ensures all kindergarten through grade 3 teachers have and use evidence-based literacy curriculum&#10;Staffs at least one reading specialist for every 550 students in kindergarten through grade 3&#10;Provides professional development in evidence-based literacy instruction to teachers, reading specialists and principals&#10;Receives coaching and support from regional literacy coaches&#10;"/>
          <p:cNvGraphicFramePr/>
          <p:nvPr>
            <p:extLst>
              <p:ext uri="{D42A27DB-BD31-4B8C-83A1-F6EECF244321}">
                <p14:modId xmlns:p14="http://schemas.microsoft.com/office/powerpoint/2010/main" val="1659169772"/>
              </p:ext>
            </p:extLst>
          </p:nvPr>
        </p:nvGraphicFramePr>
        <p:xfrm>
          <a:off x="774967" y="1533067"/>
          <a:ext cx="10870875" cy="4805710"/>
        </p:xfrm>
        <a:graphic>
          <a:graphicData uri="http://schemas.openxmlformats.org/drawingml/2006/table">
            <a:tbl>
              <a:tblPr firstRow="1">
                <a:noFill/>
                <a:tableStyleId>{7EB1C1F7-99F1-40ED-947E-B610BF25BA99}</a:tableStyleId>
              </a:tblPr>
              <a:tblGrid>
                <a:gridCol w="1732150">
                  <a:extLst>
                    <a:ext uri="{9D8B030D-6E8A-4147-A177-3AD203B41FA5}">
                      <a16:colId xmlns:a16="http://schemas.microsoft.com/office/drawing/2014/main" val="20000"/>
                    </a:ext>
                  </a:extLst>
                </a:gridCol>
                <a:gridCol w="9138725">
                  <a:extLst>
                    <a:ext uri="{9D8B030D-6E8A-4147-A177-3AD203B41FA5}">
                      <a16:colId xmlns:a16="http://schemas.microsoft.com/office/drawing/2014/main" val="20001"/>
                    </a:ext>
                  </a:extLst>
                </a:gridCol>
              </a:tblGrid>
              <a:tr h="304800">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Josefin Sans"/>
                        <a:ea typeface="Josefin Sans"/>
                        <a:cs typeface="Josefin Sans"/>
                        <a:sym typeface="Josefin Sans"/>
                      </a:endParaRPr>
                    </a:p>
                  </a:txBody>
                  <a:tcPr marL="84675" marR="84675" marT="84675" marB="846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tc>
                  <a:txBody>
                    <a:bodyPr/>
                    <a:lstStyle/>
                    <a:p>
                      <a:pPr marL="609600" marR="0" lvl="0" indent="-457200" algn="l" rtl="0">
                        <a:lnSpc>
                          <a:spcPct val="110000"/>
                        </a:lnSpc>
                        <a:spcBef>
                          <a:spcPts val="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Develops a division-wide literacy plan </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Ensures all kindergarten through grade 3 teachers have and use evidence-based literacy curriculum</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Staffs at least one reading specialist for every 550 students in kindergarten through grade 3</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Provides professional development in evidence-based literacy instruction to teachers, reading specialists and principals</a:t>
                      </a:r>
                      <a:endParaRPr sz="2400" u="none" strike="noStrike" cap="none" dirty="0">
                        <a:solidFill>
                          <a:schemeClr val="dk1"/>
                        </a:solidFill>
                        <a:latin typeface="Josefin Sans"/>
                        <a:ea typeface="Josefin Sans"/>
                        <a:cs typeface="Josefin Sans"/>
                        <a:sym typeface="Josefin Sans"/>
                      </a:endParaRPr>
                    </a:p>
                    <a:p>
                      <a:pPr marL="609600" marR="0" lvl="0" indent="-457200" algn="l" rtl="0">
                        <a:lnSpc>
                          <a:spcPct val="110000"/>
                        </a:lnSpc>
                        <a:spcBef>
                          <a:spcPts val="1300"/>
                        </a:spcBef>
                        <a:spcAft>
                          <a:spcPts val="0"/>
                        </a:spcAft>
                        <a:buClr>
                          <a:schemeClr val="dk1"/>
                        </a:buClr>
                        <a:buSzPts val="2400"/>
                        <a:buFont typeface="Josefin Sans"/>
                        <a:buChar char="✓"/>
                      </a:pPr>
                      <a:r>
                        <a:rPr lang="en-US" sz="2400" u="none" strike="noStrike" cap="none" dirty="0">
                          <a:solidFill>
                            <a:schemeClr val="dk1"/>
                          </a:solidFill>
                          <a:latin typeface="Josefin Sans"/>
                          <a:ea typeface="Josefin Sans"/>
                          <a:cs typeface="Josefin Sans"/>
                          <a:sym typeface="Josefin Sans"/>
                        </a:rPr>
                        <a:t>Receives coaching and support from regional literacy coaches</a:t>
                      </a:r>
                      <a:endParaRPr sz="2400" u="none" strike="noStrike" cap="none" dirty="0">
                        <a:solidFill>
                          <a:schemeClr val="dk1"/>
                        </a:solidFill>
                        <a:latin typeface="Josefin Sans"/>
                        <a:ea typeface="Josefin Sans"/>
                        <a:cs typeface="Josefin Sans"/>
                        <a:sym typeface="Josefin Sans"/>
                      </a:endParaRPr>
                    </a:p>
                  </a:txBody>
                  <a:tcPr marL="60975" marR="60975" marT="60975" marB="609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26" name="Google Shape;426;g15aae862ef4_7_211" descr="House"/>
          <p:cNvPicPr preferRelativeResize="0"/>
          <p:nvPr/>
        </p:nvPicPr>
        <p:blipFill rotWithShape="1">
          <a:blip r:embed="rId3">
            <a:alphaModFix/>
          </a:blip>
          <a:srcRect/>
          <a:stretch/>
        </p:blipFill>
        <p:spPr>
          <a:xfrm>
            <a:off x="774967" y="3010849"/>
            <a:ext cx="1585800" cy="121766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g15aae862ef4_7_219"/>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Every Family of a K-3 Student…</a:t>
            </a:r>
            <a:endParaRPr sz="3000"/>
          </a:p>
        </p:txBody>
      </p:sp>
      <p:graphicFrame>
        <p:nvGraphicFramePr>
          <p:cNvPr id="433" name="Google Shape;433;g15aae862ef4_7_219" descr="Has access to free online evidence-based literacy instruction resources to support their child’s literacy development at home &#10;Can participate in the development of their child’s student reading plan, if they do not meet literacy benchmarks&#10;"/>
          <p:cNvGraphicFramePr/>
          <p:nvPr>
            <p:extLst>
              <p:ext uri="{D42A27DB-BD31-4B8C-83A1-F6EECF244321}">
                <p14:modId xmlns:p14="http://schemas.microsoft.com/office/powerpoint/2010/main" val="1649292741"/>
              </p:ext>
            </p:extLst>
          </p:nvPr>
        </p:nvGraphicFramePr>
        <p:xfrm>
          <a:off x="571767" y="1837867"/>
          <a:ext cx="10870875" cy="3002818"/>
        </p:xfrm>
        <a:graphic>
          <a:graphicData uri="http://schemas.openxmlformats.org/drawingml/2006/table">
            <a:tbl>
              <a:tblPr firstRow="1">
                <a:noFill/>
                <a:tableStyleId>{7EB1C1F7-99F1-40ED-947E-B610BF25BA99}</a:tableStyleId>
              </a:tblPr>
              <a:tblGrid>
                <a:gridCol w="1732150">
                  <a:extLst>
                    <a:ext uri="{9D8B030D-6E8A-4147-A177-3AD203B41FA5}">
                      <a16:colId xmlns:a16="http://schemas.microsoft.com/office/drawing/2014/main" val="20000"/>
                    </a:ext>
                  </a:extLst>
                </a:gridCol>
                <a:gridCol w="9138725">
                  <a:extLst>
                    <a:ext uri="{9D8B030D-6E8A-4147-A177-3AD203B41FA5}">
                      <a16:colId xmlns:a16="http://schemas.microsoft.com/office/drawing/2014/main" val="20001"/>
                    </a:ext>
                  </a:extLst>
                </a:gridCol>
              </a:tblGrid>
              <a:tr h="338650">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rebuchet MS"/>
                        <a:ea typeface="Trebuchet MS"/>
                        <a:cs typeface="Trebuchet MS"/>
                        <a:sym typeface="Trebuchet MS"/>
                      </a:endParaRPr>
                    </a:p>
                  </a:txBody>
                  <a:tcPr marL="84675" marR="84675" marT="84675" marB="846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tc>
                  <a:txBody>
                    <a:bodyPr/>
                    <a:lstStyle/>
                    <a:p>
                      <a:pPr marL="609600" marR="0" lvl="0" indent="-476250" algn="l" rtl="0">
                        <a:lnSpc>
                          <a:spcPct val="110000"/>
                        </a:lnSpc>
                        <a:spcBef>
                          <a:spcPts val="0"/>
                        </a:spcBef>
                        <a:spcAft>
                          <a:spcPts val="0"/>
                        </a:spcAft>
                        <a:buClr>
                          <a:srgbClr val="000000"/>
                        </a:buClr>
                        <a:buSzPts val="2700"/>
                        <a:buFont typeface="Josefin Sans"/>
                        <a:buChar char="✓"/>
                      </a:pPr>
                      <a:r>
                        <a:rPr lang="en-US" sz="2700" u="none" strike="noStrike" cap="none" dirty="0">
                          <a:latin typeface="Josefin Sans"/>
                          <a:ea typeface="Josefin Sans"/>
                          <a:cs typeface="Josefin Sans"/>
                          <a:sym typeface="Josefin Sans"/>
                        </a:rPr>
                        <a:t>Has access to free online evidence-based literacy instruction resources to support their child’s literacy development at home </a:t>
                      </a:r>
                      <a:endParaRPr sz="2700" u="none" strike="noStrike" cap="none" dirty="0">
                        <a:latin typeface="Josefin Sans"/>
                        <a:ea typeface="Josefin Sans"/>
                        <a:cs typeface="Josefin Sans"/>
                        <a:sym typeface="Josefin Sans"/>
                      </a:endParaRPr>
                    </a:p>
                    <a:p>
                      <a:pPr marL="609600" marR="0" lvl="0" indent="-476250" algn="l" rtl="0">
                        <a:lnSpc>
                          <a:spcPct val="110000"/>
                        </a:lnSpc>
                        <a:spcBef>
                          <a:spcPts val="1300"/>
                        </a:spcBef>
                        <a:spcAft>
                          <a:spcPts val="0"/>
                        </a:spcAft>
                        <a:buClr>
                          <a:srgbClr val="000000"/>
                        </a:buClr>
                        <a:buSzPts val="2700"/>
                        <a:buFont typeface="Josefin Sans"/>
                        <a:buChar char="✓"/>
                      </a:pPr>
                      <a:r>
                        <a:rPr lang="en-US" sz="2700" u="none" strike="noStrike" cap="none" dirty="0">
                          <a:latin typeface="Josefin Sans"/>
                          <a:ea typeface="Josefin Sans"/>
                          <a:cs typeface="Josefin Sans"/>
                          <a:sym typeface="Josefin Sans"/>
                        </a:rPr>
                        <a:t>Can participate in the development of their child’s student reading plan, if they do not meet literacy benchmarks</a:t>
                      </a:r>
                      <a:endParaRPr sz="2700" u="none" strike="noStrike" cap="none" dirty="0">
                        <a:latin typeface="Josefin Sans"/>
                        <a:ea typeface="Josefin Sans"/>
                        <a:cs typeface="Josefin Sans"/>
                        <a:sym typeface="Josefin Sans"/>
                      </a:endParaRPr>
                    </a:p>
                  </a:txBody>
                  <a:tcPr marL="60975" marR="60975" marT="60975" marB="609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34" name="Google Shape;434;g15aae862ef4_7_219" descr="clip art of people"/>
          <p:cNvPicPr preferRelativeResize="0"/>
          <p:nvPr/>
        </p:nvPicPr>
        <p:blipFill rotWithShape="1">
          <a:blip r:embed="rId3">
            <a:alphaModFix/>
          </a:blip>
          <a:srcRect/>
          <a:stretch/>
        </p:blipFill>
        <p:spPr>
          <a:xfrm>
            <a:off x="598327" y="2760523"/>
            <a:ext cx="1445567" cy="147701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g15aae862ef4_7_227"/>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Every K-3 Educator Preparation Program …</a:t>
            </a:r>
            <a:endParaRPr sz="3000"/>
          </a:p>
        </p:txBody>
      </p:sp>
      <p:graphicFrame>
        <p:nvGraphicFramePr>
          <p:cNvPr id="441" name="Google Shape;441;g15aae862ef4_7_227" descr="Requires aspiring teachers and reading specialists to complete coursework in and demonstrate a mastery of evidence-based literacy instruction&#10;"/>
          <p:cNvGraphicFramePr/>
          <p:nvPr>
            <p:extLst>
              <p:ext uri="{D42A27DB-BD31-4B8C-83A1-F6EECF244321}">
                <p14:modId xmlns:p14="http://schemas.microsoft.com/office/powerpoint/2010/main" val="2611155322"/>
              </p:ext>
            </p:extLst>
          </p:nvPr>
        </p:nvGraphicFramePr>
        <p:xfrm>
          <a:off x="571767" y="1837867"/>
          <a:ext cx="10870875" cy="3736800"/>
        </p:xfrm>
        <a:graphic>
          <a:graphicData uri="http://schemas.openxmlformats.org/drawingml/2006/table">
            <a:tbl>
              <a:tblPr firstRow="1">
                <a:noFill/>
                <a:tableStyleId>{7EB1C1F7-99F1-40ED-947E-B610BF25BA99}</a:tableStyleId>
              </a:tblPr>
              <a:tblGrid>
                <a:gridCol w="1732150">
                  <a:extLst>
                    <a:ext uri="{9D8B030D-6E8A-4147-A177-3AD203B41FA5}">
                      <a16:colId xmlns:a16="http://schemas.microsoft.com/office/drawing/2014/main" val="20000"/>
                    </a:ext>
                  </a:extLst>
                </a:gridCol>
                <a:gridCol w="9138725">
                  <a:extLst>
                    <a:ext uri="{9D8B030D-6E8A-4147-A177-3AD203B41FA5}">
                      <a16:colId xmlns:a16="http://schemas.microsoft.com/office/drawing/2014/main" val="20001"/>
                    </a:ext>
                  </a:extLst>
                </a:gridCol>
              </a:tblGrid>
              <a:tr h="3736800">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rebuchet MS"/>
                        <a:ea typeface="Trebuchet MS"/>
                        <a:cs typeface="Trebuchet MS"/>
                        <a:sym typeface="Trebuchet MS"/>
                      </a:endParaRPr>
                    </a:p>
                  </a:txBody>
                  <a:tcPr marL="84675" marR="84675" marT="84675" marB="846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tc>
                  <a:txBody>
                    <a:bodyPr/>
                    <a:lstStyle/>
                    <a:p>
                      <a:pPr marL="609600" marR="0" lvl="0" indent="-476250" algn="l" rtl="0">
                        <a:lnSpc>
                          <a:spcPct val="110000"/>
                        </a:lnSpc>
                        <a:spcBef>
                          <a:spcPts val="0"/>
                        </a:spcBef>
                        <a:spcAft>
                          <a:spcPts val="0"/>
                        </a:spcAft>
                        <a:buClr>
                          <a:schemeClr val="dk1"/>
                        </a:buClr>
                        <a:buSzPts val="2700"/>
                        <a:buFont typeface="Josefin Sans"/>
                        <a:buChar char="✓"/>
                      </a:pPr>
                      <a:r>
                        <a:rPr lang="en-US" sz="2700" u="none" strike="noStrike" cap="none" dirty="0">
                          <a:solidFill>
                            <a:schemeClr val="dk1"/>
                          </a:solidFill>
                          <a:latin typeface="Josefin Sans"/>
                          <a:ea typeface="Josefin Sans"/>
                          <a:cs typeface="Josefin Sans"/>
                          <a:sym typeface="Josefin Sans"/>
                        </a:rPr>
                        <a:t>Requires aspiring teachers and reading specialists to complete coursework in and demonstrate a mastery of evidence-based literacy instruction</a:t>
                      </a:r>
                      <a:endParaRPr sz="2700" u="none" strike="noStrike" cap="none" dirty="0">
                        <a:latin typeface="Josefin Sans"/>
                        <a:ea typeface="Josefin Sans"/>
                        <a:cs typeface="Josefin Sans"/>
                        <a:sym typeface="Josefin Sans"/>
                      </a:endParaRPr>
                    </a:p>
                  </a:txBody>
                  <a:tcPr marL="60975" marR="60975" marT="60975" marB="609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42" name="Google Shape;442;g15aae862ef4_7_227" descr="clip art of graduation cap"/>
          <p:cNvPicPr preferRelativeResize="0"/>
          <p:nvPr/>
        </p:nvPicPr>
        <p:blipFill rotWithShape="1">
          <a:blip r:embed="rId3">
            <a:alphaModFix/>
          </a:blip>
          <a:srcRect l="7956" r="15389"/>
          <a:stretch/>
        </p:blipFill>
        <p:spPr>
          <a:xfrm>
            <a:off x="571767" y="2860667"/>
            <a:ext cx="1585067" cy="1440967"/>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5df747aac0_1_487"/>
          <p:cNvSpPr txBox="1">
            <a:spLocks noGrp="1"/>
          </p:cNvSpPr>
          <p:nvPr>
            <p:ph type="body" idx="1"/>
          </p:nvPr>
        </p:nvSpPr>
        <p:spPr>
          <a:xfrm>
            <a:off x="598167" y="14670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a:p>
        </p:txBody>
      </p:sp>
      <p:sp>
        <p:nvSpPr>
          <p:cNvPr id="449" name="Google Shape;449;g15df747aac0_1_487"/>
          <p:cNvSpPr txBox="1">
            <a:spLocks noGrp="1"/>
          </p:cNvSpPr>
          <p:nvPr>
            <p:ph type="title"/>
          </p:nvPr>
        </p:nvSpPr>
        <p:spPr>
          <a:xfrm>
            <a:off x="598333" y="5545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chemeClr val="dk1"/>
                </a:solidFill>
                <a:latin typeface="Times New Roman"/>
                <a:ea typeface="Times New Roman"/>
                <a:cs typeface="Times New Roman"/>
                <a:sym typeface="Times New Roman"/>
              </a:rPr>
              <a:t>Visit the </a:t>
            </a:r>
            <a:r>
              <a:rPr lang="en-US" u="sng">
                <a:solidFill>
                  <a:schemeClr val="hlink"/>
                </a:solidFill>
                <a:latin typeface="Times New Roman"/>
                <a:ea typeface="Times New Roman"/>
                <a:cs typeface="Times New Roman"/>
                <a:sym typeface="Times New Roman"/>
                <a:hlinkClick r:id="rId3"/>
              </a:rPr>
              <a:t>VDOE VLA Webpage</a:t>
            </a: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p:txBody>
      </p:sp>
      <p:pic>
        <p:nvPicPr>
          <p:cNvPr id="450" name="Google Shape;450;g15df747aac0_1_487" descr="screenshot of VLA webpage"/>
          <p:cNvPicPr preferRelativeResize="0"/>
          <p:nvPr/>
        </p:nvPicPr>
        <p:blipFill>
          <a:blip r:embed="rId4">
            <a:alphaModFix/>
          </a:blip>
          <a:stretch>
            <a:fillRect/>
          </a:stretch>
        </p:blipFill>
        <p:spPr>
          <a:xfrm>
            <a:off x="598324" y="1467025"/>
            <a:ext cx="10912648" cy="52276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15df747aac0_7_0"/>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Working Together to Improve Literacy</a:t>
            </a:r>
            <a:endParaRPr/>
          </a:p>
        </p:txBody>
      </p:sp>
      <p:pic>
        <p:nvPicPr>
          <p:cNvPr id="457" name="Google Shape;457;g15df747aac0_7_0" descr="Screenshot of Standards of Learning Coverpage&#10;https://doe.virginia.gov/testing/sol/standards_docs/english/2017/stds-all-english-2017.docx"/>
          <p:cNvPicPr preferRelativeResize="0"/>
          <p:nvPr/>
        </p:nvPicPr>
        <p:blipFill>
          <a:blip r:embed="rId3">
            <a:alphaModFix/>
          </a:blip>
          <a:stretch>
            <a:fillRect/>
          </a:stretch>
        </p:blipFill>
        <p:spPr>
          <a:xfrm>
            <a:off x="214950" y="2005575"/>
            <a:ext cx="3374749" cy="4351199"/>
          </a:xfrm>
          <a:prstGeom prst="rect">
            <a:avLst/>
          </a:prstGeom>
          <a:noFill/>
          <a:ln w="76200" cap="flat" cmpd="sng">
            <a:solidFill>
              <a:schemeClr val="dk2"/>
            </a:solidFill>
            <a:prstDash val="solid"/>
            <a:round/>
            <a:headEnd type="none" w="sm" len="sm"/>
            <a:tailEnd type="none" w="sm" len="sm"/>
          </a:ln>
        </p:spPr>
      </p:pic>
      <p:pic>
        <p:nvPicPr>
          <p:cNvPr id="458" name="Google Shape;458;g15df747aac0_7_0" descr="Superintendent's Memo 186-22"/>
          <p:cNvPicPr preferRelativeResize="0"/>
          <p:nvPr/>
        </p:nvPicPr>
        <p:blipFill>
          <a:blip r:embed="rId4">
            <a:alphaModFix/>
          </a:blip>
          <a:stretch>
            <a:fillRect/>
          </a:stretch>
        </p:blipFill>
        <p:spPr>
          <a:xfrm>
            <a:off x="3858900" y="2005575"/>
            <a:ext cx="3836005" cy="4351200"/>
          </a:xfrm>
          <a:prstGeom prst="rect">
            <a:avLst/>
          </a:prstGeom>
          <a:noFill/>
          <a:ln w="76200" cap="flat" cmpd="sng">
            <a:solidFill>
              <a:schemeClr val="dk2"/>
            </a:solidFill>
            <a:prstDash val="solid"/>
            <a:round/>
            <a:headEnd type="none" w="sm" len="sm"/>
            <a:tailEnd type="none" w="sm" len="sm"/>
          </a:ln>
        </p:spPr>
      </p:pic>
      <p:pic>
        <p:nvPicPr>
          <p:cNvPr id="459" name="Google Shape;459;g15df747aac0_7_0" descr="Screenshot of Virginia SOL &amp; Curriculum Framework cover page"/>
          <p:cNvPicPr preferRelativeResize="0"/>
          <p:nvPr/>
        </p:nvPicPr>
        <p:blipFill rotWithShape="1">
          <a:blip r:embed="rId5">
            <a:alphaModFix/>
          </a:blip>
          <a:srcRect/>
          <a:stretch/>
        </p:blipFill>
        <p:spPr>
          <a:xfrm>
            <a:off x="7964100" y="1954063"/>
            <a:ext cx="3836001" cy="4454225"/>
          </a:xfrm>
          <a:prstGeom prst="rect">
            <a:avLst/>
          </a:prstGeom>
          <a:noFill/>
          <a:ln w="3810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53667b6a26_0_18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Essential Components of Literacy</a:t>
            </a:r>
            <a:endParaRPr/>
          </a:p>
        </p:txBody>
      </p:sp>
      <p:sp>
        <p:nvSpPr>
          <p:cNvPr id="466" name="Google Shape;466;g153667b6a26_0_18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53667b6a26_0_318"/>
          <p:cNvSpPr txBox="1">
            <a:spLocks noGrp="1"/>
          </p:cNvSpPr>
          <p:nvPr>
            <p:ph type="title"/>
          </p:nvPr>
        </p:nvSpPr>
        <p:spPr>
          <a:xfrm>
            <a:off x="277600" y="32774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Essential Components of Literacy</a:t>
            </a:r>
            <a:endParaRPr/>
          </a:p>
        </p:txBody>
      </p:sp>
      <p:sp>
        <p:nvSpPr>
          <p:cNvPr id="473" name="Google Shape;473;g153667b6a26_0_318"/>
          <p:cNvSpPr txBox="1">
            <a:spLocks noGrp="1"/>
          </p:cNvSpPr>
          <p:nvPr>
            <p:ph type="body" idx="1"/>
          </p:nvPr>
        </p:nvSpPr>
        <p:spPr>
          <a:xfrm>
            <a:off x="468450" y="1480275"/>
            <a:ext cx="11167800" cy="5040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sz="3400"/>
              <a:t>Text comprehension is influenced by readers’ ability to apply the essential components of reading: phonemic awareness, phonics knowledge, fluency, and understanding of word meanings or vocabulary. </a:t>
            </a:r>
            <a:endParaRPr sz="3400"/>
          </a:p>
          <a:p>
            <a:pPr marL="0" lvl="0" indent="0" algn="l" rtl="0">
              <a:lnSpc>
                <a:spcPct val="90000"/>
              </a:lnSpc>
              <a:spcBef>
                <a:spcPts val="1000"/>
              </a:spcBef>
              <a:spcAft>
                <a:spcPts val="0"/>
              </a:spcAft>
              <a:buSzPts val="2800"/>
              <a:buNone/>
            </a:pPr>
            <a:r>
              <a:rPr lang="en-US" sz="3400"/>
              <a:t>Without these foundational skills, comprehension will not occur. </a:t>
            </a:r>
            <a:endParaRPr sz="3400"/>
          </a:p>
          <a:p>
            <a:pPr marL="0" lvl="0" indent="0" algn="l" rtl="0">
              <a:lnSpc>
                <a:spcPct val="90000"/>
              </a:lnSpc>
              <a:spcBef>
                <a:spcPts val="1000"/>
              </a:spcBef>
              <a:spcAft>
                <a:spcPts val="0"/>
              </a:spcAft>
              <a:buSzPts val="2800"/>
              <a:buNone/>
            </a:pPr>
            <a:endParaRPr sz="1800"/>
          </a:p>
          <a:p>
            <a:pPr marL="0" lvl="0" indent="0" algn="l" rtl="0">
              <a:lnSpc>
                <a:spcPct val="90000"/>
              </a:lnSpc>
              <a:spcBef>
                <a:spcPts val="1000"/>
              </a:spcBef>
              <a:spcAft>
                <a:spcPts val="0"/>
              </a:spcAft>
              <a:buSzPts val="2800"/>
              <a:buNone/>
            </a:pPr>
            <a:endParaRPr sz="1800"/>
          </a:p>
          <a:p>
            <a:pPr marL="0" lvl="0" indent="0" algn="l" rtl="0">
              <a:lnSpc>
                <a:spcPct val="90000"/>
              </a:lnSpc>
              <a:spcBef>
                <a:spcPts val="1000"/>
              </a:spcBef>
              <a:spcAft>
                <a:spcPts val="0"/>
              </a:spcAft>
              <a:buSzPts val="2800"/>
              <a:buNone/>
            </a:pPr>
            <a:endParaRPr sz="1800"/>
          </a:p>
          <a:p>
            <a:pPr marL="0" lvl="0" indent="0" algn="l" rtl="0">
              <a:lnSpc>
                <a:spcPct val="90000"/>
              </a:lnSpc>
              <a:spcBef>
                <a:spcPts val="1000"/>
              </a:spcBef>
              <a:spcAft>
                <a:spcPts val="0"/>
              </a:spcAft>
              <a:buSzPts val="2800"/>
              <a:buNone/>
            </a:pPr>
            <a:endParaRPr sz="1800"/>
          </a:p>
          <a:p>
            <a:pPr marL="0" lvl="0" indent="0" algn="l" rtl="0">
              <a:lnSpc>
                <a:spcPct val="90000"/>
              </a:lnSpc>
              <a:spcBef>
                <a:spcPts val="1000"/>
              </a:spcBef>
              <a:spcAft>
                <a:spcPts val="0"/>
              </a:spcAft>
              <a:buSzPts val="2800"/>
              <a:buNone/>
            </a:pPr>
            <a:endParaRPr sz="1800"/>
          </a:p>
          <a:p>
            <a:pPr marL="0" lvl="0" indent="0" algn="l" rtl="0">
              <a:lnSpc>
                <a:spcPct val="90000"/>
              </a:lnSpc>
              <a:spcBef>
                <a:spcPts val="1000"/>
              </a:spcBef>
              <a:spcAft>
                <a:spcPts val="0"/>
              </a:spcAft>
              <a:buSzPts val="2800"/>
              <a:buNone/>
            </a:pPr>
            <a:r>
              <a:rPr lang="en-US" sz="1800" u="sng">
                <a:solidFill>
                  <a:schemeClr val="hlink"/>
                </a:solidFill>
                <a:hlinkClick r:id="rId3"/>
              </a:rPr>
              <a:t>READING FRAMEWORK FOR THE 2019 NATIONAL ASSESSMENT OF EDUCATIONAL PROGRESS </a:t>
            </a:r>
            <a:endParaRPr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53667b6a26_0_32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Essential Components of Literacy</a:t>
            </a:r>
            <a:endParaRPr/>
          </a:p>
        </p:txBody>
      </p:sp>
      <p:sp>
        <p:nvSpPr>
          <p:cNvPr id="480" name="Google Shape;480;g153667b6a26_0_325"/>
          <p:cNvSpPr txBox="1">
            <a:spLocks noGrp="1"/>
          </p:cNvSpPr>
          <p:nvPr>
            <p:ph type="body" idx="1"/>
          </p:nvPr>
        </p:nvSpPr>
        <p:spPr>
          <a:xfrm>
            <a:off x="393500" y="1825625"/>
            <a:ext cx="11298900" cy="491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By grade 4, when the NAEP Reading Assessment is first administered, students should have a well-developed understanding of how sounds are represented alphabetically and should have had sufficient practice in reading to achieve fluency with different kinds of texts (National Research Council 1998). </a:t>
            </a:r>
            <a:endParaRPr/>
          </a:p>
          <a:p>
            <a:pPr marL="0" lvl="0" indent="0" algn="l" rtl="0">
              <a:lnSpc>
                <a:spcPct val="90000"/>
              </a:lnSpc>
              <a:spcBef>
                <a:spcPts val="1000"/>
              </a:spcBef>
              <a:spcAft>
                <a:spcPts val="0"/>
              </a:spcAft>
              <a:buSzPts val="2800"/>
              <a:buNone/>
            </a:pPr>
            <a:r>
              <a:rPr lang="en-US"/>
              <a:t>Because NAEP tests at grades 4, 8, and 12, the assessment focuses on students’ reading comprehension, not their foundational skills related to alphabetic knowledge.1</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sz="1800" u="sng">
                <a:solidFill>
                  <a:schemeClr val="hlink"/>
                </a:solidFill>
                <a:hlinkClick r:id="rId3"/>
              </a:rPr>
              <a:t>READING FRAMEWORK FOR THE 2019 NATIONAL ASSESSMENT OF EDUCATIONAL PROGRESS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Agenda</a:t>
            </a:r>
            <a:endParaRPr/>
          </a:p>
        </p:txBody>
      </p:sp>
      <p:sp>
        <p:nvSpPr>
          <p:cNvPr id="330" name="Google Shape;330;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Overview of K-2 and 3-5 Virtual Sessions</a:t>
            </a:r>
            <a:endParaRPr/>
          </a:p>
          <a:p>
            <a:pPr marL="228600" lvl="0" indent="-228600" algn="l" rtl="0">
              <a:lnSpc>
                <a:spcPct val="90000"/>
              </a:lnSpc>
              <a:spcBef>
                <a:spcPts val="0"/>
              </a:spcBef>
              <a:spcAft>
                <a:spcPts val="0"/>
              </a:spcAft>
              <a:buClr>
                <a:schemeClr val="dk1"/>
              </a:buClr>
              <a:buSzPts val="2800"/>
              <a:buChar char="•"/>
            </a:pPr>
            <a:r>
              <a:rPr lang="en-US"/>
              <a:t>Overview of the Virginia Literacy Act (VLA)</a:t>
            </a:r>
            <a:endParaRPr/>
          </a:p>
          <a:p>
            <a:pPr marL="228600" lvl="0" indent="-228600" algn="l" rtl="0">
              <a:lnSpc>
                <a:spcPct val="90000"/>
              </a:lnSpc>
              <a:spcBef>
                <a:spcPts val="0"/>
              </a:spcBef>
              <a:spcAft>
                <a:spcPts val="0"/>
              </a:spcAft>
              <a:buSzPts val="2800"/>
              <a:buChar char="•"/>
            </a:pPr>
            <a:r>
              <a:rPr lang="en-US"/>
              <a:t>Essential Components of Literacy</a:t>
            </a:r>
            <a:endParaRPr/>
          </a:p>
          <a:p>
            <a:pPr marL="228600" lvl="0" indent="-228600" algn="l" rtl="0">
              <a:lnSpc>
                <a:spcPct val="90000"/>
              </a:lnSpc>
              <a:spcBef>
                <a:spcPts val="0"/>
              </a:spcBef>
              <a:spcAft>
                <a:spcPts val="0"/>
              </a:spcAft>
              <a:buSzPts val="2800"/>
              <a:buChar char="•"/>
            </a:pPr>
            <a:r>
              <a:rPr lang="en-US"/>
              <a:t>The Science of Reading</a:t>
            </a:r>
            <a:endParaRPr/>
          </a:p>
          <a:p>
            <a:pPr marL="228600" lvl="0" indent="-228600" algn="l" rtl="0">
              <a:lnSpc>
                <a:spcPct val="90000"/>
              </a:lnSpc>
              <a:spcBef>
                <a:spcPts val="0"/>
              </a:spcBef>
              <a:spcAft>
                <a:spcPts val="0"/>
              </a:spcAft>
              <a:buSzPts val="2800"/>
              <a:buChar char="•"/>
            </a:pPr>
            <a:r>
              <a:rPr lang="en-US"/>
              <a:t>Literacy Research and Evidence-Based Practices for Grades K-3</a:t>
            </a:r>
            <a:endParaRPr/>
          </a:p>
          <a:p>
            <a:pPr marL="228600" lvl="0" indent="-228600" algn="l" rtl="0">
              <a:lnSpc>
                <a:spcPct val="90000"/>
              </a:lnSpc>
              <a:spcBef>
                <a:spcPts val="0"/>
              </a:spcBef>
              <a:spcAft>
                <a:spcPts val="0"/>
              </a:spcAft>
              <a:buSzPts val="2800"/>
              <a:buChar char="•"/>
            </a:pPr>
            <a:r>
              <a:rPr lang="en-US"/>
              <a:t>Changing the Trajectory</a:t>
            </a:r>
            <a:endParaRPr/>
          </a:p>
          <a:p>
            <a:pPr marL="228600" lvl="0" indent="-228600" algn="l" rtl="0">
              <a:lnSpc>
                <a:spcPct val="90000"/>
              </a:lnSpc>
              <a:spcBef>
                <a:spcPts val="0"/>
              </a:spcBef>
              <a:spcAft>
                <a:spcPts val="0"/>
              </a:spcAft>
              <a:buSzPts val="2800"/>
              <a:buChar char="•"/>
            </a:pPr>
            <a:r>
              <a:rPr lang="en-US"/>
              <a:t>Evidence-Based Practices and Strategies for Literacy Instruction</a:t>
            </a:r>
            <a:endParaRPr/>
          </a:p>
          <a:p>
            <a:pPr marL="228600" lvl="0" indent="-228600" algn="l" rtl="0">
              <a:lnSpc>
                <a:spcPct val="90000"/>
              </a:lnSpc>
              <a:spcBef>
                <a:spcPts val="0"/>
              </a:spcBef>
              <a:spcAft>
                <a:spcPts val="0"/>
              </a:spcAft>
              <a:buSzPts val="2800"/>
              <a:buChar char="•"/>
            </a:pPr>
            <a:r>
              <a:rPr lang="en-US"/>
              <a:t>Upcoming Opportunities</a:t>
            </a:r>
            <a:endParaRPr/>
          </a:p>
          <a:p>
            <a:pPr marL="228600" lvl="0" indent="-228600" algn="l" rtl="0">
              <a:lnSpc>
                <a:spcPct val="90000"/>
              </a:lnSpc>
              <a:spcBef>
                <a:spcPts val="0"/>
              </a:spcBef>
              <a:spcAft>
                <a:spcPts val="0"/>
              </a:spcAft>
              <a:buSzPts val="2800"/>
              <a:buChar char="•"/>
            </a:pPr>
            <a:r>
              <a:rPr lang="en-US"/>
              <a:t>VDOE Resources</a:t>
            </a:r>
            <a:endParaRPr/>
          </a:p>
          <a:p>
            <a:pPr marL="457200" lvl="0" indent="0" algn="l" rtl="0">
              <a:lnSpc>
                <a:spcPct val="90000"/>
              </a:lnSpc>
              <a:spcBef>
                <a:spcPts val="0"/>
              </a:spcBef>
              <a:spcAft>
                <a:spcPts val="0"/>
              </a:spcAft>
              <a:buNone/>
            </a:pPr>
            <a:endParaRPr/>
          </a:p>
          <a:p>
            <a:pPr marL="0" lvl="0" indent="0" algn="l" rtl="0">
              <a:lnSpc>
                <a:spcPct val="90000"/>
              </a:lnSpc>
              <a:spcBef>
                <a:spcPts val="0"/>
              </a:spcBef>
              <a:spcAft>
                <a:spcPts val="0"/>
              </a:spcAft>
              <a:buSzPts val="2800"/>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153667b6a26_0_57"/>
          <p:cNvSpPr txBox="1">
            <a:spLocks noGrp="1"/>
          </p:cNvSpPr>
          <p:nvPr>
            <p:ph type="title"/>
          </p:nvPr>
        </p:nvSpPr>
        <p:spPr>
          <a:xfrm>
            <a:off x="0" y="0"/>
            <a:ext cx="12192000" cy="1125600"/>
          </a:xfrm>
          <a:prstGeom prst="rect">
            <a:avLst/>
          </a:prstGeom>
          <a:solidFill>
            <a:schemeClr val="lt1"/>
          </a:solid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0000FF"/>
              </a:buClr>
              <a:buSzPts val="4800"/>
              <a:buFont typeface="Times New Roman"/>
              <a:buNone/>
            </a:pPr>
            <a:r>
              <a:rPr lang="en-US" sz="3300"/>
              <a:t>Comprehensive Literacy:</a:t>
            </a:r>
            <a:endParaRPr sz="3300"/>
          </a:p>
          <a:p>
            <a:pPr marL="0" lvl="0" indent="0" algn="ctr" rtl="0">
              <a:lnSpc>
                <a:spcPct val="100000"/>
              </a:lnSpc>
              <a:spcBef>
                <a:spcPts val="0"/>
              </a:spcBef>
              <a:spcAft>
                <a:spcPts val="0"/>
              </a:spcAft>
              <a:buClr>
                <a:srgbClr val="0000FF"/>
              </a:buClr>
              <a:buSzPts val="4800"/>
              <a:buFont typeface="Times New Roman"/>
              <a:buNone/>
            </a:pPr>
            <a:r>
              <a:rPr lang="en-US" sz="3200">
                <a:solidFill>
                  <a:schemeClr val="dk1"/>
                </a:solidFill>
              </a:rPr>
              <a:t>Successful English Instruction-Integrates the Strands</a:t>
            </a:r>
            <a:endParaRPr sz="3200">
              <a:solidFill>
                <a:schemeClr val="dk1"/>
              </a:solidFill>
            </a:endParaRPr>
          </a:p>
        </p:txBody>
      </p:sp>
      <p:sp>
        <p:nvSpPr>
          <p:cNvPr id="486" name="Google Shape;486;g153667b6a26_0_57"/>
          <p:cNvSpPr txBox="1">
            <a:spLocks noGrp="1"/>
          </p:cNvSpPr>
          <p:nvPr>
            <p:ph type="body" idx="1"/>
          </p:nvPr>
        </p:nvSpPr>
        <p:spPr>
          <a:xfrm>
            <a:off x="316333" y="1197200"/>
            <a:ext cx="11097300" cy="54708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2100"/>
              <a:buNone/>
            </a:pPr>
            <a:r>
              <a:rPr lang="en-US" sz="1700">
                <a:solidFill>
                  <a:schemeClr val="dk1"/>
                </a:solidFill>
                <a:latin typeface="Roboto"/>
                <a:ea typeface="Roboto"/>
                <a:cs typeface="Roboto"/>
                <a:sym typeface="Roboto"/>
              </a:rPr>
              <a:t>Vocabulary Development </a:t>
            </a:r>
            <a:endParaRPr sz="170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Specific vocabulary from authentic text</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Content vocabulary from math, science, and social studies</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Reading</a:t>
            </a:r>
            <a:endParaRPr sz="170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Both fiction &amp; nonfiction text</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Text-rich environment with variety of text and media</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Student choice whenever possible</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Writing </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Writing as a process for a variety of authentic purposes</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Regular writing conferences</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Use of Writing Portfolios</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Research</a:t>
            </a:r>
            <a:endParaRPr sz="1700" b="0">
              <a:solidFill>
                <a:schemeClr val="dk1"/>
              </a:solidFill>
              <a:latin typeface="Roboto"/>
              <a:ea typeface="Roboto"/>
              <a:cs typeface="Roboto"/>
              <a:sym typeface="Roboto"/>
            </a:endParaRPr>
          </a:p>
          <a:p>
            <a:pPr marL="609600" lvl="0" indent="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Ongoing and embedded in the learning process (when applicable)</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Communication/Multimodal Literacies</a:t>
            </a:r>
            <a:endParaRPr sz="1700" b="0">
              <a:solidFill>
                <a:schemeClr val="dk1"/>
              </a:solidFill>
              <a:latin typeface="Roboto"/>
              <a:ea typeface="Roboto"/>
              <a:cs typeface="Roboto"/>
              <a:sym typeface="Roboto"/>
            </a:endParaRPr>
          </a:p>
          <a:p>
            <a:pPr marL="0" lvl="0" indent="609600" algn="l" rtl="0">
              <a:lnSpc>
                <a:spcPct val="100000"/>
              </a:lnSpc>
              <a:spcBef>
                <a:spcPts val="0"/>
              </a:spcBef>
              <a:spcAft>
                <a:spcPts val="0"/>
              </a:spcAft>
              <a:buSzPts val="2100"/>
              <a:buNone/>
            </a:pPr>
            <a:r>
              <a:rPr lang="en-US" sz="1700" b="0">
                <a:solidFill>
                  <a:schemeClr val="dk1"/>
                </a:solidFill>
                <a:latin typeface="Roboto"/>
                <a:ea typeface="Roboto"/>
                <a:cs typeface="Roboto"/>
                <a:sym typeface="Roboto"/>
              </a:rPr>
              <a:t>Opportunities to communicate, collaborate and engage critically with peers and a variety of texts.</a:t>
            </a:r>
            <a:endParaRPr sz="1200">
              <a:latin typeface="Roboto"/>
              <a:ea typeface="Roboto"/>
              <a:cs typeface="Roboto"/>
              <a:sym typeface="Roboto"/>
            </a:endParaRPr>
          </a:p>
        </p:txBody>
      </p:sp>
      <p:sp>
        <p:nvSpPr>
          <p:cNvPr id="487" name="Google Shape;487;g153667b6a26_0_57"/>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pic>
        <p:nvPicPr>
          <p:cNvPr id="488" name="Google Shape;488;g153667b6a26_0_57" descr="clip art of rope/braid" title="graphic of rope/braid"/>
          <p:cNvPicPr preferRelativeResize="0"/>
          <p:nvPr/>
        </p:nvPicPr>
        <p:blipFill rotWithShape="1">
          <a:blip r:embed="rId3">
            <a:alphaModFix/>
          </a:blip>
          <a:srcRect/>
          <a:stretch/>
        </p:blipFill>
        <p:spPr>
          <a:xfrm>
            <a:off x="7543833" y="1746596"/>
            <a:ext cx="4133499" cy="2755034"/>
          </a:xfrm>
          <a:prstGeom prst="rect">
            <a:avLst/>
          </a:prstGeom>
          <a:noFill/>
          <a:ln>
            <a:noFill/>
          </a:ln>
          <a:effectLst>
            <a:outerShdw blurRad="342900" dist="19050" dir="7200000" algn="bl" rotWithShape="0">
              <a:schemeClr val="lt1">
                <a:alpha val="48627"/>
              </a:scheme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53bec40d42_0_25"/>
          <p:cNvSpPr txBox="1">
            <a:spLocks noGrp="1"/>
          </p:cNvSpPr>
          <p:nvPr>
            <p:ph type="title"/>
          </p:nvPr>
        </p:nvSpPr>
        <p:spPr>
          <a:xfrm>
            <a:off x="965192" y="56803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900"/>
              <a:buNone/>
            </a:pPr>
            <a:r>
              <a:rPr lang="en-US"/>
              <a:t>Essential Components of Teaching Reading</a:t>
            </a:r>
            <a:endParaRPr/>
          </a:p>
        </p:txBody>
      </p:sp>
      <p:sp>
        <p:nvSpPr>
          <p:cNvPr id="494" name="Google Shape;494;g153bec40d42_0_25"/>
          <p:cNvSpPr txBox="1">
            <a:spLocks noGrp="1"/>
          </p:cNvSpPr>
          <p:nvPr>
            <p:ph type="body" idx="1"/>
          </p:nvPr>
        </p:nvSpPr>
        <p:spPr>
          <a:xfrm>
            <a:off x="631500" y="1893725"/>
            <a:ext cx="10929000" cy="416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1900"/>
              <a:buNone/>
            </a:pPr>
            <a:r>
              <a:rPr lang="en-US" sz="2400" b="0">
                <a:latin typeface="Roboto"/>
                <a:ea typeface="Roboto"/>
                <a:cs typeface="Roboto"/>
                <a:sym typeface="Roboto"/>
              </a:rPr>
              <a:t>As reported in the </a:t>
            </a:r>
            <a:r>
              <a:rPr lang="en-US" sz="2400" b="0" u="sng">
                <a:solidFill>
                  <a:schemeClr val="hlink"/>
                </a:solidFill>
                <a:latin typeface="Roboto"/>
                <a:ea typeface="Roboto"/>
                <a:cs typeface="Roboto"/>
                <a:sym typeface="Roboto"/>
                <a:hlinkClick r:id="rId3"/>
              </a:rPr>
              <a:t>National Reading Panel </a:t>
            </a:r>
            <a:r>
              <a:rPr lang="en-US" sz="2400" b="0">
                <a:latin typeface="Roboto"/>
                <a:ea typeface="Roboto"/>
                <a:cs typeface="Roboto"/>
                <a:sym typeface="Roboto"/>
              </a:rPr>
              <a:t>and later recognized in CCSSO’s </a:t>
            </a:r>
            <a:r>
              <a:rPr lang="en-US" sz="2400" b="0" u="sng">
                <a:solidFill>
                  <a:schemeClr val="hlink"/>
                </a:solidFill>
                <a:latin typeface="Roboto"/>
                <a:ea typeface="Roboto"/>
                <a:cs typeface="Roboto"/>
                <a:sym typeface="Roboto"/>
                <a:hlinkClick r:id="rId4"/>
              </a:rPr>
              <a:t>A Nation of Readers</a:t>
            </a:r>
            <a:r>
              <a:rPr lang="en-US" sz="2400" b="0">
                <a:latin typeface="Roboto"/>
                <a:ea typeface="Roboto"/>
                <a:cs typeface="Roboto"/>
                <a:sym typeface="Roboto"/>
              </a:rPr>
              <a:t> report, additional research has shown the significant impact of instruction that explicitly addresses all five pillars of reading. </a:t>
            </a:r>
            <a:endParaRPr sz="2400" b="0">
              <a:latin typeface="Roboto"/>
              <a:ea typeface="Roboto"/>
              <a:cs typeface="Roboto"/>
              <a:sym typeface="Roboto"/>
            </a:endParaRPr>
          </a:p>
          <a:p>
            <a:pPr marL="0" lvl="0" indent="0" algn="l" rtl="0">
              <a:lnSpc>
                <a:spcPct val="90000"/>
              </a:lnSpc>
              <a:spcBef>
                <a:spcPts val="1100"/>
              </a:spcBef>
              <a:spcAft>
                <a:spcPts val="0"/>
              </a:spcAft>
              <a:buSzPts val="1900"/>
              <a:buNone/>
            </a:pPr>
            <a:endParaRPr sz="2400">
              <a:latin typeface="Roboto"/>
              <a:ea typeface="Roboto"/>
              <a:cs typeface="Roboto"/>
              <a:sym typeface="Roboto"/>
            </a:endParaRPr>
          </a:p>
          <a:p>
            <a:pPr marL="609600" lvl="0" indent="-482600" algn="l" rtl="0">
              <a:lnSpc>
                <a:spcPct val="90000"/>
              </a:lnSpc>
              <a:spcBef>
                <a:spcPts val="1100"/>
              </a:spcBef>
              <a:spcAft>
                <a:spcPts val="0"/>
              </a:spcAft>
              <a:buClr>
                <a:schemeClr val="dk1"/>
              </a:buClr>
              <a:buSzPts val="2800"/>
              <a:buFont typeface="Roboto"/>
              <a:buChar char="•"/>
            </a:pPr>
            <a:r>
              <a:rPr lang="en-US" sz="2800">
                <a:latin typeface="Roboto"/>
                <a:ea typeface="Roboto"/>
                <a:cs typeface="Roboto"/>
                <a:sym typeface="Roboto"/>
              </a:rPr>
              <a:t>Phonemic Awareness</a:t>
            </a:r>
            <a:endParaRPr sz="2800">
              <a:latin typeface="Roboto"/>
              <a:ea typeface="Roboto"/>
              <a:cs typeface="Roboto"/>
              <a:sym typeface="Roboto"/>
            </a:endParaRPr>
          </a:p>
          <a:p>
            <a:pPr marL="609600" lvl="0" indent="-482600" algn="l" rtl="0">
              <a:lnSpc>
                <a:spcPct val="90000"/>
              </a:lnSpc>
              <a:spcBef>
                <a:spcPts val="0"/>
              </a:spcBef>
              <a:spcAft>
                <a:spcPts val="0"/>
              </a:spcAft>
              <a:buClr>
                <a:schemeClr val="dk1"/>
              </a:buClr>
              <a:buSzPts val="2800"/>
              <a:buFont typeface="Roboto"/>
              <a:buChar char="•"/>
            </a:pPr>
            <a:r>
              <a:rPr lang="en-US" sz="2800">
                <a:latin typeface="Roboto"/>
                <a:ea typeface="Roboto"/>
                <a:cs typeface="Roboto"/>
                <a:sym typeface="Roboto"/>
              </a:rPr>
              <a:t>Phon</a:t>
            </a:r>
            <a:r>
              <a:rPr lang="en-US">
                <a:latin typeface="Roboto"/>
                <a:ea typeface="Roboto"/>
                <a:cs typeface="Roboto"/>
                <a:sym typeface="Roboto"/>
              </a:rPr>
              <a:t>ics</a:t>
            </a:r>
            <a:endParaRPr sz="2800">
              <a:latin typeface="Roboto"/>
              <a:ea typeface="Roboto"/>
              <a:cs typeface="Roboto"/>
              <a:sym typeface="Roboto"/>
            </a:endParaRPr>
          </a:p>
          <a:p>
            <a:pPr marL="609600" lvl="0" indent="-482600" algn="l" rtl="0">
              <a:lnSpc>
                <a:spcPct val="90000"/>
              </a:lnSpc>
              <a:spcBef>
                <a:spcPts val="0"/>
              </a:spcBef>
              <a:spcAft>
                <a:spcPts val="0"/>
              </a:spcAft>
              <a:buClr>
                <a:schemeClr val="dk1"/>
              </a:buClr>
              <a:buSzPts val="2800"/>
              <a:buFont typeface="Roboto"/>
              <a:buChar char="•"/>
            </a:pPr>
            <a:r>
              <a:rPr lang="en-US" sz="2800">
                <a:latin typeface="Roboto"/>
                <a:ea typeface="Roboto"/>
                <a:cs typeface="Roboto"/>
                <a:sym typeface="Roboto"/>
              </a:rPr>
              <a:t>Fluency</a:t>
            </a:r>
            <a:endParaRPr sz="2800">
              <a:latin typeface="Roboto"/>
              <a:ea typeface="Roboto"/>
              <a:cs typeface="Roboto"/>
              <a:sym typeface="Roboto"/>
            </a:endParaRPr>
          </a:p>
          <a:p>
            <a:pPr marL="609600" lvl="0" indent="-482600" algn="l" rtl="0">
              <a:lnSpc>
                <a:spcPct val="90000"/>
              </a:lnSpc>
              <a:spcBef>
                <a:spcPts val="0"/>
              </a:spcBef>
              <a:spcAft>
                <a:spcPts val="0"/>
              </a:spcAft>
              <a:buClr>
                <a:schemeClr val="dk1"/>
              </a:buClr>
              <a:buSzPts val="2800"/>
              <a:buFont typeface="Roboto"/>
              <a:buChar char="•"/>
            </a:pPr>
            <a:r>
              <a:rPr lang="en-US" sz="2800">
                <a:latin typeface="Roboto"/>
                <a:ea typeface="Roboto"/>
                <a:cs typeface="Roboto"/>
                <a:sym typeface="Roboto"/>
              </a:rPr>
              <a:t>Vocabulary</a:t>
            </a:r>
            <a:endParaRPr sz="2800">
              <a:latin typeface="Roboto"/>
              <a:ea typeface="Roboto"/>
              <a:cs typeface="Roboto"/>
              <a:sym typeface="Roboto"/>
            </a:endParaRPr>
          </a:p>
          <a:p>
            <a:pPr marL="609600" lvl="0" indent="-482600" algn="l" rtl="0">
              <a:lnSpc>
                <a:spcPct val="90000"/>
              </a:lnSpc>
              <a:spcBef>
                <a:spcPts val="0"/>
              </a:spcBef>
              <a:spcAft>
                <a:spcPts val="0"/>
              </a:spcAft>
              <a:buClr>
                <a:schemeClr val="dk1"/>
              </a:buClr>
              <a:buSzPts val="2800"/>
              <a:buFont typeface="Roboto"/>
              <a:buChar char="•"/>
            </a:pPr>
            <a:r>
              <a:rPr lang="en-US" sz="2800">
                <a:latin typeface="Roboto"/>
                <a:ea typeface="Roboto"/>
                <a:cs typeface="Roboto"/>
                <a:sym typeface="Roboto"/>
              </a:rPr>
              <a:t>Comprehension</a:t>
            </a:r>
            <a:endParaRPr sz="2800">
              <a:latin typeface="Roboto"/>
              <a:ea typeface="Roboto"/>
              <a:cs typeface="Roboto"/>
              <a:sym typeface="Roboto"/>
            </a:endParaRPr>
          </a:p>
        </p:txBody>
      </p:sp>
      <p:sp>
        <p:nvSpPr>
          <p:cNvPr id="495" name="Google Shape;495;g153bec40d42_0_25"/>
          <p:cNvSpPr txBox="1">
            <a:spLocks noGrp="1"/>
          </p:cNvSpPr>
          <p:nvPr>
            <p:ph type="sldNum" idx="12"/>
          </p:nvPr>
        </p:nvSpPr>
        <p:spPr>
          <a:xfrm>
            <a:off x="11480800" y="8475133"/>
            <a:ext cx="13488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pic>
        <p:nvPicPr>
          <p:cNvPr id="496" name="Google Shape;496;g153bec40d42_0_25" descr="VDOE Logo"/>
          <p:cNvPicPr preferRelativeResize="0"/>
          <p:nvPr/>
        </p:nvPicPr>
        <p:blipFill rotWithShape="1">
          <a:blip r:embed="rId5">
            <a:alphaModFix/>
          </a:blip>
          <a:srcRect/>
          <a:stretch/>
        </p:blipFill>
        <p:spPr>
          <a:xfrm>
            <a:off x="10362585" y="5418010"/>
            <a:ext cx="1715118" cy="132569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aphicFrame>
        <p:nvGraphicFramePr>
          <p:cNvPr id="501" name="Google Shape;501;g153bec40d42_0_31" descr="5 pillars of reading"/>
          <p:cNvGraphicFramePr/>
          <p:nvPr>
            <p:extLst>
              <p:ext uri="{D42A27DB-BD31-4B8C-83A1-F6EECF244321}">
                <p14:modId xmlns:p14="http://schemas.microsoft.com/office/powerpoint/2010/main" val="3955477953"/>
              </p:ext>
            </p:extLst>
          </p:nvPr>
        </p:nvGraphicFramePr>
        <p:xfrm>
          <a:off x="2949200" y="859485"/>
          <a:ext cx="9128500" cy="6130564"/>
        </p:xfrm>
        <a:graphic>
          <a:graphicData uri="http://schemas.openxmlformats.org/drawingml/2006/table">
            <a:tbl>
              <a:tblPr firstRow="1" bandRow="1">
                <a:noFill/>
                <a:tableStyleId>{D11C2474-8E69-457A-AACC-8724AD8C9516}</a:tableStyleId>
              </a:tblPr>
              <a:tblGrid>
                <a:gridCol w="1825700">
                  <a:extLst>
                    <a:ext uri="{9D8B030D-6E8A-4147-A177-3AD203B41FA5}">
                      <a16:colId xmlns:a16="http://schemas.microsoft.com/office/drawing/2014/main" val="20000"/>
                    </a:ext>
                  </a:extLst>
                </a:gridCol>
                <a:gridCol w="1825700">
                  <a:extLst>
                    <a:ext uri="{9D8B030D-6E8A-4147-A177-3AD203B41FA5}">
                      <a16:colId xmlns:a16="http://schemas.microsoft.com/office/drawing/2014/main" val="20001"/>
                    </a:ext>
                  </a:extLst>
                </a:gridCol>
                <a:gridCol w="1825700">
                  <a:extLst>
                    <a:ext uri="{9D8B030D-6E8A-4147-A177-3AD203B41FA5}">
                      <a16:colId xmlns:a16="http://schemas.microsoft.com/office/drawing/2014/main" val="20002"/>
                    </a:ext>
                  </a:extLst>
                </a:gridCol>
                <a:gridCol w="1825700">
                  <a:extLst>
                    <a:ext uri="{9D8B030D-6E8A-4147-A177-3AD203B41FA5}">
                      <a16:colId xmlns:a16="http://schemas.microsoft.com/office/drawing/2014/main" val="20003"/>
                    </a:ext>
                  </a:extLst>
                </a:gridCol>
                <a:gridCol w="1825700">
                  <a:extLst>
                    <a:ext uri="{9D8B030D-6E8A-4147-A177-3AD203B41FA5}">
                      <a16:colId xmlns:a16="http://schemas.microsoft.com/office/drawing/2014/main" val="20004"/>
                    </a:ext>
                  </a:extLst>
                </a:gridCol>
              </a:tblGrid>
              <a:tr h="566825">
                <a:tc>
                  <a:txBody>
                    <a:bodyPr/>
                    <a:lstStyle/>
                    <a:p>
                      <a:pPr marL="0" marR="0" lvl="0" indent="0" algn="ctr" rtl="0">
                        <a:lnSpc>
                          <a:spcPct val="100000"/>
                        </a:lnSpc>
                        <a:spcBef>
                          <a:spcPts val="0"/>
                        </a:spcBef>
                        <a:spcAft>
                          <a:spcPts val="0"/>
                        </a:spcAft>
                        <a:buClr>
                          <a:srgbClr val="000000"/>
                        </a:buClr>
                        <a:buSzPts val="1900"/>
                        <a:buFont typeface="Arial"/>
                        <a:buNone/>
                      </a:pPr>
                      <a:r>
                        <a:rPr lang="en-US" sz="1600" u="none" strike="noStrike" cap="none" dirty="0">
                          <a:solidFill>
                            <a:schemeClr val="dk1"/>
                          </a:solidFill>
                        </a:rPr>
                        <a:t>Phonemic </a:t>
                      </a:r>
                      <a:endParaRPr sz="1200" u="none" strike="noStrike" cap="none" dirty="0"/>
                    </a:p>
                    <a:p>
                      <a:pPr marL="0" marR="0" lvl="0" indent="0" algn="ctr" rtl="0">
                        <a:lnSpc>
                          <a:spcPct val="100000"/>
                        </a:lnSpc>
                        <a:spcBef>
                          <a:spcPts val="0"/>
                        </a:spcBef>
                        <a:spcAft>
                          <a:spcPts val="0"/>
                        </a:spcAft>
                        <a:buClr>
                          <a:srgbClr val="000000"/>
                        </a:buClr>
                        <a:buSzPts val="1900"/>
                        <a:buFont typeface="Arial"/>
                        <a:buNone/>
                      </a:pPr>
                      <a:r>
                        <a:rPr lang="en-US" sz="1600" u="none" strike="noStrike" cap="none" dirty="0">
                          <a:solidFill>
                            <a:schemeClr val="dk1"/>
                          </a:solidFill>
                        </a:rPr>
                        <a:t>Awareness</a:t>
                      </a:r>
                      <a:endParaRPr sz="1200" u="none" strike="noStrike" cap="none" dirty="0"/>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Phonics </a:t>
                      </a:r>
                      <a:endParaRPr sz="1200" u="none" strike="noStrike" cap="none"/>
                    </a:p>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Instruction</a:t>
                      </a:r>
                      <a:endParaRPr sz="1200" u="none" strike="noStrike" cap="none"/>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Fluency Instruction</a:t>
                      </a:r>
                      <a:endParaRPr sz="1200" u="none" strike="noStrike" cap="none"/>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Vocabulary </a:t>
                      </a:r>
                      <a:endParaRPr sz="1200" u="none" strike="noStrike" cap="none"/>
                    </a:p>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Instruction</a:t>
                      </a:r>
                      <a:endParaRPr sz="1200" u="none" strike="noStrike" cap="none"/>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Comprehension </a:t>
                      </a:r>
                      <a:endParaRPr sz="1200" u="none" strike="noStrike" cap="none"/>
                    </a:p>
                    <a:p>
                      <a:pPr marL="0" marR="0" lvl="0" indent="0" algn="ctr" rtl="0">
                        <a:lnSpc>
                          <a:spcPct val="100000"/>
                        </a:lnSpc>
                        <a:spcBef>
                          <a:spcPts val="0"/>
                        </a:spcBef>
                        <a:spcAft>
                          <a:spcPts val="0"/>
                        </a:spcAft>
                        <a:buClr>
                          <a:srgbClr val="000000"/>
                        </a:buClr>
                        <a:buSzPts val="1900"/>
                        <a:buFont typeface="Arial"/>
                        <a:buNone/>
                      </a:pPr>
                      <a:r>
                        <a:rPr lang="en-US" sz="1600" u="none" strike="noStrike" cap="none">
                          <a:solidFill>
                            <a:schemeClr val="dk1"/>
                          </a:solidFill>
                        </a:rPr>
                        <a:t>Instruction</a:t>
                      </a:r>
                      <a:endParaRPr sz="1200" u="none" strike="noStrike" cap="none"/>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31525">
                <a:tc>
                  <a:txBody>
                    <a:bodyPr/>
                    <a:lstStyle/>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K.3- The student will orally identify, segment and blend various phonemes to develop phonological and phonemic awareness </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1.3- The student will orally identify, produce, and manipulate various phonemes within words to develop phonological and phonemic awareness.</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2.3- The student will orally identify, produce, and manipulate various phonemes within words to develop phonemic awareness.</a:t>
                      </a:r>
                      <a:endParaRPr sz="1100" u="none" strike="noStrike" cap="none" dirty="0"/>
                    </a:p>
                    <a:p>
                      <a:pPr marL="0" marR="0" lvl="0" indent="0" algn="l" rtl="0">
                        <a:lnSpc>
                          <a:spcPct val="90000"/>
                        </a:lnSpc>
                        <a:spcBef>
                          <a:spcPts val="0"/>
                        </a:spcBef>
                        <a:spcAft>
                          <a:spcPts val="0"/>
                        </a:spcAft>
                        <a:buClr>
                          <a:srgbClr val="000000"/>
                        </a:buClr>
                        <a:buSzPts val="1100"/>
                        <a:buFont typeface="Arial"/>
                        <a:buNone/>
                      </a:pPr>
                      <a:endParaRPr sz="1100" u="none" strike="noStrike" cap="none" dirty="0"/>
                    </a:p>
                    <a:p>
                      <a:pPr marL="0" marR="0" lvl="0" indent="0" algn="l" rtl="0">
                        <a:lnSpc>
                          <a:spcPct val="90000"/>
                        </a:lnSpc>
                        <a:spcBef>
                          <a:spcPts val="0"/>
                        </a:spcBef>
                        <a:spcAft>
                          <a:spcPts val="0"/>
                        </a:spcAft>
                        <a:buClr>
                          <a:srgbClr val="000000"/>
                        </a:buClr>
                        <a:buSzPts val="1100"/>
                        <a:buFont typeface="Arial"/>
                        <a:buNone/>
                      </a:pPr>
                      <a:endParaRPr sz="1100" u="none" strike="noStrike" cap="none" dirty="0"/>
                    </a:p>
                    <a:p>
                      <a:pPr marL="0" marR="0" lvl="0" indent="0" algn="l" rtl="0">
                        <a:lnSpc>
                          <a:spcPct val="100000"/>
                        </a:lnSpc>
                        <a:spcBef>
                          <a:spcPts val="0"/>
                        </a:spcBef>
                        <a:spcAft>
                          <a:spcPts val="0"/>
                        </a:spcAft>
                        <a:buClr>
                          <a:srgbClr val="000000"/>
                        </a:buClr>
                        <a:buSzPts val="1300"/>
                        <a:buFont typeface="Arial"/>
                        <a:buNone/>
                      </a:pPr>
                      <a:endParaRPr sz="1100" u="none" strike="noStrike" cap="none" dirty="0">
                        <a:solidFill>
                          <a:schemeClr val="dk1"/>
                        </a:solidFill>
                      </a:endParaRPr>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K.6- The student will develop an understanding of basic phonetic principles.</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1.5- The student will apply phonetic principles to read and spell.</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2.4- The student will use phonetic strategies when reading and spelling. </a:t>
                      </a:r>
                      <a:endParaRPr sz="1100" u="none" strike="noStrike" cap="none" dirty="0"/>
                    </a:p>
                    <a:p>
                      <a:pPr marL="241300" marR="0" lvl="0" indent="-120650" algn="l" rtl="0">
                        <a:lnSpc>
                          <a:spcPct val="90000"/>
                        </a:lnSpc>
                        <a:spcBef>
                          <a:spcPts val="1300"/>
                        </a:spcBef>
                        <a:spcAft>
                          <a:spcPts val="0"/>
                        </a:spcAft>
                        <a:buClr>
                          <a:schemeClr val="accent1"/>
                        </a:buClr>
                        <a:buSzPts val="1100"/>
                        <a:buFont typeface="Arial"/>
                        <a:buChar char="•"/>
                      </a:pPr>
                      <a:r>
                        <a:rPr lang="en-US" sz="1100" u="none" strike="noStrike" cap="none" dirty="0"/>
                        <a:t>3.3 The student will use knowledge of regular and irregular vowel patterns and decode regular multisyllabic words.</a:t>
                      </a:r>
                      <a:endParaRPr sz="1100" u="none" strike="noStrike" cap="none" dirty="0"/>
                    </a:p>
                    <a:p>
                      <a:pPr marL="0" marR="0" lvl="0" indent="0" algn="l" rtl="0">
                        <a:lnSpc>
                          <a:spcPct val="100000"/>
                        </a:lnSpc>
                        <a:spcBef>
                          <a:spcPts val="1300"/>
                        </a:spcBef>
                        <a:spcAft>
                          <a:spcPts val="0"/>
                        </a:spcAft>
                        <a:buClr>
                          <a:srgbClr val="000000"/>
                        </a:buClr>
                        <a:buSzPts val="1300"/>
                        <a:buFont typeface="Arial"/>
                        <a:buNone/>
                      </a:pPr>
                      <a:endParaRPr sz="1100" u="none" strike="noStrike" cap="none" dirty="0">
                        <a:solidFill>
                          <a:schemeClr val="dk1"/>
                        </a:solidFill>
                      </a:endParaRPr>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t>1.9 i) Read and reread familiar stories and poems with fluency, accuracy and meaningful expression. </a:t>
                      </a:r>
                      <a:endParaRPr sz="1100" u="none" strike="noStrike" cap="none"/>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t>1.10 h) Read and reread familiar texts with fluency, accuracy and meaningful expression</a:t>
                      </a:r>
                      <a:endParaRPr sz="1100" u="none" strike="noStrike" cap="none"/>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t>2.7 i) Read and reread familiar stories and poems with fluency, accuracy, and meaningful expression. </a:t>
                      </a:r>
                      <a:endParaRPr sz="1100" u="none" strike="noStrike" cap="none"/>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a:solidFill>
                          <a:schemeClr val="dk1"/>
                        </a:solidFill>
                      </a:endParaRPr>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solidFill>
                            <a:schemeClr val="dk1"/>
                          </a:solidFill>
                        </a:rPr>
                        <a:t>2.8 h) Read and reread familiar texts with fluency, accuracy, and meaningful expression.</a:t>
                      </a:r>
                      <a:endParaRPr sz="1100" u="none" strike="noStrike" cap="none">
                        <a:solidFill>
                          <a:schemeClr val="dk1"/>
                        </a:solidFill>
                      </a:endParaRPr>
                    </a:p>
                    <a:p>
                      <a:pPr marL="241300" marR="0" lvl="0" indent="-120650" algn="l" rtl="0">
                        <a:lnSpc>
                          <a:spcPct val="90000"/>
                        </a:lnSpc>
                        <a:spcBef>
                          <a:spcPts val="1300"/>
                        </a:spcBef>
                        <a:spcAft>
                          <a:spcPts val="0"/>
                        </a:spcAft>
                        <a:buClr>
                          <a:schemeClr val="accent1"/>
                        </a:buClr>
                        <a:buSzPts val="1100"/>
                        <a:buFont typeface="Arial"/>
                        <a:buChar char="•"/>
                      </a:pPr>
                      <a:r>
                        <a:rPr lang="en-US" sz="1100" u="none" strike="noStrike" cap="none"/>
                        <a:t>3.5 m) Read with fluency, accuracy, and meaningful expression.</a:t>
                      </a:r>
                      <a:endParaRPr sz="1100" u="none" strike="noStrike" cap="none"/>
                    </a:p>
                    <a:p>
                      <a:pPr marL="241300" marR="0" lvl="0" indent="-120650" algn="l" rtl="0">
                        <a:lnSpc>
                          <a:spcPct val="90000"/>
                        </a:lnSpc>
                        <a:spcBef>
                          <a:spcPts val="1300"/>
                        </a:spcBef>
                        <a:spcAft>
                          <a:spcPts val="0"/>
                        </a:spcAft>
                        <a:buClr>
                          <a:schemeClr val="accent1"/>
                        </a:buClr>
                        <a:buSzPts val="1100"/>
                        <a:buFont typeface="Arial"/>
                        <a:buChar char="•"/>
                      </a:pPr>
                      <a:r>
                        <a:rPr lang="en-US" sz="1100" u="none" strike="noStrike" cap="none"/>
                        <a:t>3.6</a:t>
                      </a:r>
                      <a:r>
                        <a:rPr lang="en-US" sz="1100" u="none" strike="noStrike" cap="none">
                          <a:solidFill>
                            <a:schemeClr val="dk1"/>
                          </a:solidFill>
                        </a:rPr>
                        <a:t> </a:t>
                      </a:r>
                      <a:r>
                        <a:rPr lang="en-US" sz="1100" u="none" strike="noStrike" cap="none"/>
                        <a:t>m) Read with fluency, accuracy, and meaningful expression.</a:t>
                      </a:r>
                      <a:endParaRPr sz="1100" u="none" strike="noStrike" cap="none"/>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t>K.7- The student will expand vocabulary and use of word meanings. </a:t>
                      </a:r>
                      <a:endParaRPr sz="1100" u="none" strike="noStrike" cap="none"/>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t>1.7- The student will expand vocabulary and use of word meanings. </a:t>
                      </a:r>
                      <a:endParaRPr sz="1100" u="none" strike="noStrike" cap="none"/>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t>2.5-The student will use semantic clues and syntax to expand vocabulary when reading. </a:t>
                      </a:r>
                      <a:endParaRPr sz="1100" u="none" strike="noStrike" cap="none"/>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a:solidFill>
                          <a:schemeClr val="dk1"/>
                        </a:solidFill>
                      </a:endParaRPr>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a:solidFill>
                            <a:schemeClr val="dk1"/>
                          </a:solidFill>
                        </a:rPr>
                        <a:t>2.6- The student will expand vocabulary and use of word meanings.</a:t>
                      </a:r>
                      <a:endParaRPr sz="1100" u="none" strike="noStrike" cap="none"/>
                    </a:p>
                    <a:p>
                      <a:pPr marL="241300" marR="0" lvl="0" indent="-120650" algn="l" rtl="0">
                        <a:lnSpc>
                          <a:spcPct val="90000"/>
                        </a:lnSpc>
                        <a:spcBef>
                          <a:spcPts val="1300"/>
                        </a:spcBef>
                        <a:spcAft>
                          <a:spcPts val="0"/>
                        </a:spcAft>
                        <a:buClr>
                          <a:schemeClr val="accent1"/>
                        </a:buClr>
                        <a:buSzPts val="1100"/>
                        <a:buFont typeface="Arial"/>
                        <a:buChar char="•"/>
                      </a:pPr>
                      <a:r>
                        <a:rPr lang="en-US" sz="1100" u="none" strike="noStrike" cap="none"/>
                        <a:t>3.4 The student will expand vocabulary when reading </a:t>
                      </a:r>
                      <a:endParaRPr sz="1100" u="none" strike="noStrike" cap="none"/>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K.8-The student will demonstrate comprehension of fictional text. </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K.9- The student will demonstrate comprehension of nonfiction text. </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1.9, 2.7, 3.6- The student will read and demonstrate comprehension of a variety of fictional texts. </a:t>
                      </a:r>
                      <a:endParaRPr sz="1100" u="none" strike="noStrike" cap="none" dirty="0"/>
                    </a:p>
                    <a:p>
                      <a:pPr marL="241300" marR="0" lvl="0" indent="-50800" algn="l" rtl="0">
                        <a:lnSpc>
                          <a:spcPct val="90000"/>
                        </a:lnSpc>
                        <a:spcBef>
                          <a:spcPts val="0"/>
                        </a:spcBef>
                        <a:spcAft>
                          <a:spcPts val="0"/>
                        </a:spcAft>
                        <a:buClr>
                          <a:schemeClr val="accent1"/>
                        </a:buClr>
                        <a:buSzPts val="2800"/>
                        <a:buFont typeface="Arial"/>
                        <a:buNone/>
                      </a:pPr>
                      <a:endParaRPr sz="1100" u="none" strike="noStrike" cap="none" dirty="0"/>
                    </a:p>
                    <a:p>
                      <a:pPr marL="241300" marR="0" lvl="0" indent="-120650" algn="l" rtl="0">
                        <a:lnSpc>
                          <a:spcPct val="90000"/>
                        </a:lnSpc>
                        <a:spcBef>
                          <a:spcPts val="0"/>
                        </a:spcBef>
                        <a:spcAft>
                          <a:spcPts val="0"/>
                        </a:spcAft>
                        <a:buClr>
                          <a:schemeClr val="accent1"/>
                        </a:buClr>
                        <a:buSzPts val="1100"/>
                        <a:buFont typeface="Arial"/>
                        <a:buChar char="•"/>
                      </a:pPr>
                      <a:r>
                        <a:rPr lang="en-US" sz="1100" u="none" strike="noStrike" cap="none" dirty="0"/>
                        <a:t>1.10, 2.8, 3.7- The student will read and demonstrate comprehension of a variety of nonfiction texts. </a:t>
                      </a:r>
                      <a:endParaRPr sz="1100" u="none" strike="noStrike" cap="none" dirty="0"/>
                    </a:p>
                    <a:p>
                      <a:pPr marL="0" marR="0" lvl="0" indent="0" algn="l" rtl="0">
                        <a:lnSpc>
                          <a:spcPct val="100000"/>
                        </a:lnSpc>
                        <a:spcBef>
                          <a:spcPts val="0"/>
                        </a:spcBef>
                        <a:spcAft>
                          <a:spcPts val="0"/>
                        </a:spcAft>
                        <a:buClr>
                          <a:srgbClr val="000000"/>
                        </a:buClr>
                        <a:buSzPts val="1300"/>
                        <a:buFont typeface="Arial"/>
                        <a:buNone/>
                      </a:pPr>
                      <a:endParaRPr sz="1100" u="none" strike="noStrike" cap="none" dirty="0">
                        <a:solidFill>
                          <a:schemeClr val="dk1"/>
                        </a:solidFill>
                      </a:endParaRPr>
                    </a:p>
                  </a:txBody>
                  <a:tcPr marL="91475" marR="91475"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502" name="Google Shape;502;g153bec40d42_0_31"/>
          <p:cNvSpPr txBox="1"/>
          <p:nvPr/>
        </p:nvSpPr>
        <p:spPr>
          <a:xfrm>
            <a:off x="402600" y="1595533"/>
            <a:ext cx="2264100" cy="4633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Josefin Sans"/>
                <a:ea typeface="Josefin Sans"/>
                <a:cs typeface="Josefin Sans"/>
                <a:sym typeface="Josefin Sans"/>
              </a:rPr>
              <a:t>Here are some examples of where science based reading is evident in the 2017 English </a:t>
            </a:r>
            <a:r>
              <a:rPr lang="en-US" sz="1900" b="0" i="1" u="none" strike="noStrike" cap="none">
                <a:solidFill>
                  <a:srgbClr val="000000"/>
                </a:solidFill>
                <a:latin typeface="Josefin Sans"/>
                <a:ea typeface="Josefin Sans"/>
                <a:cs typeface="Josefin Sans"/>
                <a:sym typeface="Josefin Sans"/>
              </a:rPr>
              <a:t>Standards of Learning</a:t>
            </a:r>
            <a:r>
              <a:rPr lang="en-US" sz="1900" b="0" i="0" u="none" strike="noStrike" cap="none">
                <a:solidFill>
                  <a:srgbClr val="000000"/>
                </a:solidFill>
                <a:latin typeface="Josefin Sans"/>
                <a:ea typeface="Josefin Sans"/>
                <a:cs typeface="Josefin Sans"/>
                <a:sym typeface="Josefin Sans"/>
              </a:rPr>
              <a:t>. School divisions are required to teach the comprehensive set of standards as outlined in </a:t>
            </a:r>
            <a:r>
              <a:rPr lang="en-US" sz="1900" b="0" i="0" u="sng" strike="noStrike" cap="none">
                <a:solidFill>
                  <a:schemeClr val="hlink"/>
                </a:solidFill>
                <a:latin typeface="Josefin Sans"/>
                <a:ea typeface="Josefin Sans"/>
                <a:cs typeface="Josefin Sans"/>
                <a:sym typeface="Josefin Sans"/>
                <a:hlinkClick r:id="rId3"/>
              </a:rPr>
              <a:t>8VAC20-131-80</a:t>
            </a:r>
            <a:r>
              <a:rPr lang="en-US" sz="1900" b="0" i="0" u="none" strike="noStrike" cap="none">
                <a:solidFill>
                  <a:srgbClr val="444444"/>
                </a:solidFill>
                <a:latin typeface="Josefin Sans"/>
                <a:ea typeface="Josefin Sans"/>
                <a:cs typeface="Josefin Sans"/>
                <a:sym typeface="Josefin Sans"/>
              </a:rPr>
              <a:t>.</a:t>
            </a:r>
            <a:endParaRPr sz="1900" b="0" i="0" u="none" strike="noStrike" cap="none">
              <a:solidFill>
                <a:srgbClr val="444444"/>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503" name="Google Shape;503;g153bec40d42_0_31"/>
          <p:cNvSpPr txBox="1"/>
          <p:nvPr/>
        </p:nvSpPr>
        <p:spPr>
          <a:xfrm>
            <a:off x="3948533" y="290075"/>
            <a:ext cx="7787700" cy="569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dk2"/>
                </a:solidFill>
                <a:latin typeface="Josefin Sans"/>
                <a:ea typeface="Josefin Sans"/>
                <a:cs typeface="Josefin Sans"/>
                <a:sym typeface="Josefin Sans"/>
              </a:rPr>
              <a:t>The Five Pillars of Reading in the </a:t>
            </a:r>
            <a:r>
              <a:rPr lang="en-US" sz="2100" b="1" i="1" u="none" strike="noStrike" cap="none">
                <a:solidFill>
                  <a:schemeClr val="dk2"/>
                </a:solidFill>
                <a:latin typeface="Josefin Sans"/>
                <a:ea typeface="Josefin Sans"/>
                <a:cs typeface="Josefin Sans"/>
                <a:sym typeface="Josefin Sans"/>
              </a:rPr>
              <a:t>Standards of Learning</a:t>
            </a:r>
            <a:endParaRPr sz="2100" b="1" i="1" u="none" strike="noStrike" cap="none">
              <a:solidFill>
                <a:schemeClr val="dk2"/>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15aae862ef4_1_3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The Science of Reading</a:t>
            </a:r>
            <a:endParaRPr/>
          </a:p>
        </p:txBody>
      </p:sp>
      <p:sp>
        <p:nvSpPr>
          <p:cNvPr id="510" name="Google Shape;510;g15aae862ef4_1_3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153bec40d42_0_37"/>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What is the Science of Reading?</a:t>
            </a:r>
            <a:endParaRPr/>
          </a:p>
        </p:txBody>
      </p:sp>
      <p:sp>
        <p:nvSpPr>
          <p:cNvPr id="516" name="Google Shape;516;g153bec40d42_0_3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1300"/>
              <a:buNone/>
            </a:pPr>
            <a:fld id="{00000000-1234-1234-1234-123412341234}" type="slidenum">
              <a:rPr lang="en-US"/>
              <a:t>24</a:t>
            </a:fld>
            <a:endParaRPr/>
          </a:p>
        </p:txBody>
      </p:sp>
      <p:sp>
        <p:nvSpPr>
          <p:cNvPr id="517" name="Google Shape;517;g153bec40d42_0_37"/>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500" b="0">
                <a:solidFill>
                  <a:schemeClr val="dk1"/>
                </a:solidFill>
                <a:latin typeface="Roboto"/>
                <a:ea typeface="Roboto"/>
                <a:cs typeface="Roboto"/>
                <a:sym typeface="Roboto"/>
              </a:rPr>
              <a:t>There is over 50 years of research from a variety of career fields that support how the brain learns to read and speak and how we should be taught. More recently the connection between these fields of research has become more apparent and talked about in educational settings.</a:t>
            </a:r>
            <a:endParaRPr sz="25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endParaRPr sz="1500" b="0">
              <a:solidFill>
                <a:schemeClr val="dk1"/>
              </a:solidFill>
              <a:latin typeface="Roboto"/>
              <a:ea typeface="Roboto"/>
              <a:cs typeface="Roboto"/>
              <a:sym typeface="Roboto"/>
            </a:endParaRPr>
          </a:p>
          <a:p>
            <a:pPr marL="0" lvl="0" indent="0" algn="l" rtl="0">
              <a:lnSpc>
                <a:spcPct val="115000"/>
              </a:lnSpc>
              <a:spcBef>
                <a:spcPts val="0"/>
              </a:spcBef>
              <a:spcAft>
                <a:spcPts val="0"/>
              </a:spcAft>
              <a:buSzPts val="2100"/>
              <a:buNone/>
            </a:pPr>
            <a:r>
              <a:rPr lang="en-US" sz="2700">
                <a:solidFill>
                  <a:srgbClr val="4E4B48"/>
                </a:solidFill>
                <a:latin typeface="Roboto"/>
                <a:ea typeface="Roboto"/>
                <a:cs typeface="Roboto"/>
                <a:sym typeface="Roboto"/>
              </a:rPr>
              <a:t>Science of reading.</a:t>
            </a:r>
            <a:r>
              <a:rPr lang="en-US" sz="2700" b="0">
                <a:solidFill>
                  <a:srgbClr val="4E4B48"/>
                </a:solidFill>
                <a:latin typeface="Roboto"/>
                <a:ea typeface="Roboto"/>
                <a:cs typeface="Roboto"/>
                <a:sym typeface="Roboto"/>
              </a:rPr>
              <a:t> </a:t>
            </a:r>
            <a:r>
              <a:rPr lang="en-US" sz="2700" b="0" i="1">
                <a:solidFill>
                  <a:srgbClr val="4E4B48"/>
                </a:solidFill>
                <a:latin typeface="Roboto"/>
                <a:ea typeface="Roboto"/>
                <a:cs typeface="Roboto"/>
                <a:sym typeface="Roboto"/>
              </a:rPr>
              <a:t>A term that refers to a corpus of objective investigation and accumulation of reliable evidence about how humans learn to read and how reading should be taught</a:t>
            </a:r>
            <a:r>
              <a:rPr lang="en-US" sz="2700" b="0">
                <a:solidFill>
                  <a:srgbClr val="4E4B48"/>
                </a:solidFill>
                <a:latin typeface="Roboto"/>
                <a:ea typeface="Roboto"/>
                <a:cs typeface="Roboto"/>
                <a:sym typeface="Roboto"/>
              </a:rPr>
              <a:t>.</a:t>
            </a:r>
            <a:endParaRPr sz="2700" b="0">
              <a:solidFill>
                <a:srgbClr val="4E4B4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2700" b="0">
                <a:solidFill>
                  <a:srgbClr val="4E4B48"/>
                </a:solidFill>
                <a:latin typeface="Roboto"/>
                <a:ea typeface="Roboto"/>
                <a:cs typeface="Roboto"/>
                <a:sym typeface="Roboto"/>
              </a:rPr>
              <a:t>                                                 (International Literacy Association)</a:t>
            </a:r>
            <a:endParaRPr sz="33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3137"/>
          </a:srgbClr>
        </a:solidFill>
        <a:effectLst/>
      </p:bgPr>
    </p:bg>
    <p:spTree>
      <p:nvGrpSpPr>
        <p:cNvPr id="1" name="Shape 521"/>
        <p:cNvGrpSpPr/>
        <p:nvPr/>
      </p:nvGrpSpPr>
      <p:grpSpPr>
        <a:xfrm>
          <a:off x="0" y="0"/>
          <a:ext cx="0" cy="0"/>
          <a:chOff x="0" y="0"/>
          <a:chExt cx="0" cy="0"/>
        </a:xfrm>
      </p:grpSpPr>
      <p:sp>
        <p:nvSpPr>
          <p:cNvPr id="522" name="Google Shape;522;g153bec40d42_0_55"/>
          <p:cNvSpPr txBox="1">
            <a:spLocks noGrp="1"/>
          </p:cNvSpPr>
          <p:nvPr>
            <p:ph type="body" idx="1"/>
          </p:nvPr>
        </p:nvSpPr>
        <p:spPr>
          <a:xfrm>
            <a:off x="10023231" y="1825633"/>
            <a:ext cx="2060700" cy="47721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100"/>
              </a:spcBef>
              <a:spcAft>
                <a:spcPts val="0"/>
              </a:spcAft>
              <a:buSzPct val="142857"/>
              <a:buNone/>
            </a:pPr>
            <a:endParaRPr/>
          </a:p>
          <a:p>
            <a:pPr marL="0" lvl="0" indent="0" algn="l" rtl="0">
              <a:lnSpc>
                <a:spcPct val="90000"/>
              </a:lnSpc>
              <a:spcBef>
                <a:spcPts val="1100"/>
              </a:spcBef>
              <a:spcAft>
                <a:spcPts val="0"/>
              </a:spcAft>
              <a:buSzPct val="142857"/>
              <a:buNone/>
            </a:pPr>
            <a:endParaRPr/>
          </a:p>
          <a:p>
            <a:pPr marL="0" lvl="0" indent="0" algn="l" rtl="0">
              <a:lnSpc>
                <a:spcPct val="90000"/>
              </a:lnSpc>
              <a:spcBef>
                <a:spcPts val="1100"/>
              </a:spcBef>
              <a:spcAft>
                <a:spcPts val="0"/>
              </a:spcAft>
              <a:buSzPct val="142857"/>
              <a:buNone/>
            </a:pPr>
            <a:endParaRPr/>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42857"/>
              <a:buNone/>
            </a:pPr>
            <a:endParaRPr/>
          </a:p>
          <a:p>
            <a:pPr marL="0" lvl="0" indent="0" algn="l" rtl="0">
              <a:lnSpc>
                <a:spcPct val="90000"/>
              </a:lnSpc>
              <a:spcBef>
                <a:spcPts val="1100"/>
              </a:spcBef>
              <a:spcAft>
                <a:spcPts val="0"/>
              </a:spcAft>
              <a:buSzPct val="142857"/>
              <a:buNone/>
            </a:pPr>
            <a:endParaRPr/>
          </a:p>
          <a:p>
            <a:pPr marL="0" lvl="0" indent="0" algn="r" rtl="0">
              <a:lnSpc>
                <a:spcPct val="90000"/>
              </a:lnSpc>
              <a:spcBef>
                <a:spcPts val="1100"/>
              </a:spcBef>
              <a:spcAft>
                <a:spcPts val="0"/>
              </a:spcAft>
              <a:buSzPct val="166666"/>
              <a:buNone/>
            </a:pPr>
            <a:endParaRPr sz="2400"/>
          </a:p>
          <a:p>
            <a:pPr marL="0" lvl="0" indent="0" algn="r" rtl="0">
              <a:lnSpc>
                <a:spcPct val="90000"/>
              </a:lnSpc>
              <a:spcBef>
                <a:spcPts val="1100"/>
              </a:spcBef>
              <a:spcAft>
                <a:spcPts val="0"/>
              </a:spcAft>
              <a:buSzPct val="166666"/>
              <a:buNone/>
            </a:pPr>
            <a:r>
              <a:rPr lang="en-US" sz="2400"/>
              <a:t>Scarborough, 2001</a:t>
            </a:r>
            <a:endParaRPr/>
          </a:p>
        </p:txBody>
      </p:sp>
      <p:sp>
        <p:nvSpPr>
          <p:cNvPr id="523" name="Google Shape;523;g153bec40d42_0_55"/>
          <p:cNvSpPr txBox="1">
            <a:spLocks noGrp="1"/>
          </p:cNvSpPr>
          <p:nvPr>
            <p:ph type="title"/>
          </p:nvPr>
        </p:nvSpPr>
        <p:spPr>
          <a:xfrm>
            <a:off x="4016663" y="3011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Scarborough’s Reading Rope </a:t>
            </a:r>
            <a:endParaRPr/>
          </a:p>
        </p:txBody>
      </p:sp>
      <p:pic>
        <p:nvPicPr>
          <p:cNvPr id="524" name="Google Shape;524;g153bec40d42_0_55" descr="Visual of Scarborough's Reading Rope "/>
          <p:cNvPicPr preferRelativeResize="0"/>
          <p:nvPr/>
        </p:nvPicPr>
        <p:blipFill rotWithShape="1">
          <a:blip r:embed="rId3">
            <a:alphaModFix/>
          </a:blip>
          <a:srcRect/>
          <a:stretch/>
        </p:blipFill>
        <p:spPr>
          <a:xfrm>
            <a:off x="1940155" y="1210367"/>
            <a:ext cx="8311678" cy="5305333"/>
          </a:xfrm>
          <a:prstGeom prst="rect">
            <a:avLst/>
          </a:prstGeom>
          <a:noFill/>
          <a:ln>
            <a:noFill/>
          </a:ln>
        </p:spPr>
      </p:pic>
      <p:sp>
        <p:nvSpPr>
          <p:cNvPr id="525" name="Google Shape;525;g153bec40d42_0_55"/>
          <p:cNvSpPr txBox="1"/>
          <p:nvPr/>
        </p:nvSpPr>
        <p:spPr>
          <a:xfrm rot="-5400000">
            <a:off x="-4244673" y="3539183"/>
            <a:ext cx="10515600" cy="647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4400"/>
              <a:buFont typeface="Trebuchet MS"/>
              <a:buNone/>
            </a:pPr>
            <a:r>
              <a:rPr lang="en-US" sz="3200" b="1" i="0" u="none" strike="noStrike" cap="none">
                <a:solidFill>
                  <a:srgbClr val="D50032"/>
                </a:solidFill>
                <a:latin typeface="Josefin Sans"/>
                <a:ea typeface="Josefin Sans"/>
                <a:cs typeface="Josefin Sans"/>
                <a:sym typeface="Josefin Sans"/>
              </a:rPr>
              <a:t>The Science of Reading</a:t>
            </a:r>
            <a:endParaRPr sz="3200" b="1" i="0" u="none" strike="noStrike" cap="none">
              <a:solidFill>
                <a:srgbClr val="D50032"/>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153bec40d42_0_65"/>
          <p:cNvSpPr txBox="1">
            <a:spLocks noGrp="1"/>
          </p:cNvSpPr>
          <p:nvPr>
            <p:ph type="title"/>
          </p:nvPr>
        </p:nvSpPr>
        <p:spPr>
          <a:xfrm>
            <a:off x="671325" y="738867"/>
            <a:ext cx="120048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900"/>
              <a:buNone/>
            </a:pPr>
            <a:r>
              <a:rPr lang="en-US" sz="2700"/>
              <a:t>Science of Reading and Instructional Practices</a:t>
            </a:r>
            <a:endParaRPr sz="2700"/>
          </a:p>
        </p:txBody>
      </p:sp>
      <p:sp>
        <p:nvSpPr>
          <p:cNvPr id="531" name="Google Shape;531;g153bec40d42_0_65"/>
          <p:cNvSpPr txBox="1">
            <a:spLocks noGrp="1"/>
          </p:cNvSpPr>
          <p:nvPr>
            <p:ph type="body" idx="1"/>
          </p:nvPr>
        </p:nvSpPr>
        <p:spPr>
          <a:xfrm>
            <a:off x="351700" y="1690733"/>
            <a:ext cx="117423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300">
                <a:solidFill>
                  <a:schemeClr val="dk1"/>
                </a:solidFill>
              </a:rPr>
              <a:t>Key practices that demonstrate research and evidence-based instruction:</a:t>
            </a:r>
            <a:endParaRPr sz="2300">
              <a:solidFill>
                <a:schemeClr val="dk1"/>
              </a:solidFill>
            </a:endParaRPr>
          </a:p>
          <a:p>
            <a:pPr marL="609600" lvl="0" indent="-450850" algn="l" rtl="0">
              <a:lnSpc>
                <a:spcPct val="115000"/>
              </a:lnSpc>
              <a:spcBef>
                <a:spcPts val="0"/>
              </a:spcBef>
              <a:spcAft>
                <a:spcPts val="0"/>
              </a:spcAft>
              <a:buClr>
                <a:schemeClr val="dk1"/>
              </a:buClr>
              <a:buSzPts val="2300"/>
              <a:buFont typeface="Roboto"/>
              <a:buChar char="●"/>
            </a:pPr>
            <a:r>
              <a:rPr lang="en-US" sz="2300" b="0">
                <a:solidFill>
                  <a:schemeClr val="dk1"/>
                </a:solidFill>
                <a:latin typeface="Roboto"/>
                <a:ea typeface="Roboto"/>
                <a:cs typeface="Roboto"/>
                <a:sym typeface="Roboto"/>
              </a:rPr>
              <a:t>Direct instruction of decoding, encoding, comprehension, and wide reading of literature</a:t>
            </a:r>
            <a:endParaRPr sz="2300" b="0">
              <a:solidFill>
                <a:schemeClr val="dk1"/>
              </a:solidFill>
              <a:latin typeface="Roboto"/>
              <a:ea typeface="Roboto"/>
              <a:cs typeface="Roboto"/>
              <a:sym typeface="Roboto"/>
            </a:endParaRPr>
          </a:p>
          <a:p>
            <a:pPr marL="609600" lvl="0" indent="-450850" algn="l" rtl="0">
              <a:lnSpc>
                <a:spcPct val="115000"/>
              </a:lnSpc>
              <a:spcBef>
                <a:spcPts val="0"/>
              </a:spcBef>
              <a:spcAft>
                <a:spcPts val="0"/>
              </a:spcAft>
              <a:buClr>
                <a:schemeClr val="dk1"/>
              </a:buClr>
              <a:buSzPts val="2300"/>
              <a:buFont typeface="Roboto"/>
              <a:buChar char="●"/>
            </a:pPr>
            <a:r>
              <a:rPr lang="en-US" sz="2300" b="0">
                <a:solidFill>
                  <a:schemeClr val="dk1"/>
                </a:solidFill>
                <a:latin typeface="Roboto"/>
                <a:ea typeface="Roboto"/>
                <a:cs typeface="Roboto"/>
                <a:sym typeface="Roboto"/>
              </a:rPr>
              <a:t>Specific focus on phoneme awareness instruction as well as its connection to encoding and decoding</a:t>
            </a:r>
            <a:endParaRPr sz="2300" b="0">
              <a:solidFill>
                <a:schemeClr val="dk1"/>
              </a:solidFill>
              <a:latin typeface="Roboto"/>
              <a:ea typeface="Roboto"/>
              <a:cs typeface="Roboto"/>
              <a:sym typeface="Roboto"/>
            </a:endParaRPr>
          </a:p>
          <a:p>
            <a:pPr marL="609600" lvl="0" indent="-450850" algn="l" rtl="0">
              <a:lnSpc>
                <a:spcPct val="115000"/>
              </a:lnSpc>
              <a:spcBef>
                <a:spcPts val="0"/>
              </a:spcBef>
              <a:spcAft>
                <a:spcPts val="0"/>
              </a:spcAft>
              <a:buClr>
                <a:schemeClr val="dk1"/>
              </a:buClr>
              <a:buSzPts val="2300"/>
              <a:buFont typeface="Roboto"/>
              <a:buChar char="●"/>
            </a:pPr>
            <a:r>
              <a:rPr lang="en-US" sz="2300" b="0">
                <a:solidFill>
                  <a:schemeClr val="dk1"/>
                </a:solidFill>
                <a:latin typeface="Roboto"/>
                <a:ea typeface="Roboto"/>
                <a:cs typeface="Roboto"/>
                <a:sym typeface="Roboto"/>
              </a:rPr>
              <a:t>Systematic, explicit, and intentional instruction on the spoken and written form of the English language (sound, syllable, morpheme, word)</a:t>
            </a:r>
            <a:endParaRPr sz="2300" b="0">
              <a:solidFill>
                <a:schemeClr val="dk1"/>
              </a:solidFill>
              <a:latin typeface="Roboto"/>
              <a:ea typeface="Roboto"/>
              <a:cs typeface="Roboto"/>
              <a:sym typeface="Roboto"/>
            </a:endParaRPr>
          </a:p>
          <a:p>
            <a:pPr marL="609600" lvl="0" indent="-450850" algn="l" rtl="0">
              <a:lnSpc>
                <a:spcPct val="115000"/>
              </a:lnSpc>
              <a:spcBef>
                <a:spcPts val="0"/>
              </a:spcBef>
              <a:spcAft>
                <a:spcPts val="0"/>
              </a:spcAft>
              <a:buClr>
                <a:schemeClr val="dk1"/>
              </a:buClr>
              <a:buSzPts val="2300"/>
              <a:buFont typeface="Roboto"/>
              <a:buChar char="●"/>
            </a:pPr>
            <a:r>
              <a:rPr lang="en-US" sz="2300" b="0">
                <a:solidFill>
                  <a:schemeClr val="dk1"/>
                </a:solidFill>
                <a:latin typeface="Roboto"/>
                <a:ea typeface="Roboto"/>
                <a:cs typeface="Roboto"/>
                <a:sym typeface="Roboto"/>
              </a:rPr>
              <a:t>Direct and incidental vocabulary instruction using texts to explore word meanings and sentence structure</a:t>
            </a:r>
            <a:endParaRPr sz="2300" b="0">
              <a:solidFill>
                <a:schemeClr val="dk1"/>
              </a:solidFill>
              <a:latin typeface="Roboto"/>
              <a:ea typeface="Roboto"/>
              <a:cs typeface="Roboto"/>
              <a:sym typeface="Roboto"/>
            </a:endParaRPr>
          </a:p>
          <a:p>
            <a:pPr marL="609600" lvl="0" indent="-450850" algn="l" rtl="0">
              <a:lnSpc>
                <a:spcPct val="115000"/>
              </a:lnSpc>
              <a:spcBef>
                <a:spcPts val="0"/>
              </a:spcBef>
              <a:spcAft>
                <a:spcPts val="0"/>
              </a:spcAft>
              <a:buClr>
                <a:schemeClr val="dk1"/>
              </a:buClr>
              <a:buSzPts val="2300"/>
              <a:buFont typeface="Roboto"/>
              <a:buChar char="●"/>
            </a:pPr>
            <a:r>
              <a:rPr lang="en-US" sz="2300" b="0">
                <a:solidFill>
                  <a:schemeClr val="dk1"/>
                </a:solidFill>
                <a:latin typeface="Roboto"/>
                <a:ea typeface="Roboto"/>
                <a:cs typeface="Roboto"/>
                <a:sym typeface="Roboto"/>
              </a:rPr>
              <a:t>Emphasis and intention on building background knowledge and listening comprehension through texts, multimedia, and other print resources that will lead to independent reading comprehension (</a:t>
            </a:r>
            <a:r>
              <a:rPr lang="en-US" sz="2300" b="0" u="sng">
                <a:solidFill>
                  <a:schemeClr val="dk1"/>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Moats, 2020</a:t>
            </a:r>
            <a:r>
              <a:rPr lang="en-US" sz="2300" b="0">
                <a:solidFill>
                  <a:schemeClr val="dk1"/>
                </a:solidFill>
                <a:latin typeface="Roboto"/>
                <a:ea typeface="Roboto"/>
                <a:cs typeface="Roboto"/>
                <a:sym typeface="Roboto"/>
              </a:rPr>
              <a:t>).</a:t>
            </a:r>
            <a:endParaRPr sz="2900">
              <a:solidFill>
                <a:schemeClr val="dk1"/>
              </a:solidFill>
              <a:latin typeface="Roboto"/>
              <a:ea typeface="Roboto"/>
              <a:cs typeface="Roboto"/>
              <a:sym typeface="Roboto"/>
            </a:endParaRPr>
          </a:p>
        </p:txBody>
      </p:sp>
      <p:sp>
        <p:nvSpPr>
          <p:cNvPr id="532" name="Google Shape;532;g153bec40d42_0_65"/>
          <p:cNvSpPr txBox="1">
            <a:spLocks noGrp="1"/>
          </p:cNvSpPr>
          <p:nvPr>
            <p:ph type="sldNum" idx="12"/>
          </p:nvPr>
        </p:nvSpPr>
        <p:spPr>
          <a:xfrm>
            <a:off x="11480800" y="8475133"/>
            <a:ext cx="13488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150fc98d8fa_1_351"/>
          <p:cNvSpPr txBox="1">
            <a:spLocks noGrp="1"/>
          </p:cNvSpPr>
          <p:nvPr>
            <p:ph type="title"/>
          </p:nvPr>
        </p:nvSpPr>
        <p:spPr>
          <a:xfrm>
            <a:off x="554133" y="1446622"/>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Evidence-Based Literacy Instruction</a:t>
            </a:r>
            <a:endParaRPr/>
          </a:p>
        </p:txBody>
      </p:sp>
      <p:sp>
        <p:nvSpPr>
          <p:cNvPr id="538" name="Google Shape;538;g150fc98d8fa_1_351"/>
          <p:cNvSpPr txBox="1">
            <a:spLocks noGrp="1"/>
          </p:cNvSpPr>
          <p:nvPr>
            <p:ph type="body" idx="1"/>
          </p:nvPr>
        </p:nvSpPr>
        <p:spPr>
          <a:xfrm>
            <a:off x="598175" y="752450"/>
            <a:ext cx="11360700" cy="5478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u="sng">
                <a:solidFill>
                  <a:schemeClr val="hlink"/>
                </a:solidFill>
                <a:hlinkClick r:id="rId3"/>
              </a:rPr>
              <a:t>Virginia Literacy Act</a:t>
            </a:r>
            <a:endParaRPr/>
          </a:p>
          <a:p>
            <a:pPr marL="0" lvl="0" indent="0" algn="l" rtl="0">
              <a:lnSpc>
                <a:spcPct val="115000"/>
              </a:lnSpc>
              <a:spcBef>
                <a:spcPts val="0"/>
              </a:spcBef>
              <a:spcAft>
                <a:spcPts val="0"/>
              </a:spcAft>
              <a:buSzPts val="2100"/>
              <a:buNone/>
            </a:pPr>
            <a:endParaRPr/>
          </a:p>
          <a:p>
            <a:pPr marL="0" lvl="0" indent="0" algn="l" rtl="0">
              <a:lnSpc>
                <a:spcPct val="115000"/>
              </a:lnSpc>
              <a:spcBef>
                <a:spcPts val="0"/>
              </a:spcBef>
              <a:spcAft>
                <a:spcPts val="0"/>
              </a:spcAft>
              <a:buSzPts val="2100"/>
              <a:buNone/>
            </a:pPr>
            <a:endParaRPr/>
          </a:p>
          <a:p>
            <a:pPr marL="0" lvl="0" indent="0" algn="l" rtl="0">
              <a:lnSpc>
                <a:spcPct val="115000"/>
              </a:lnSpc>
              <a:spcBef>
                <a:spcPts val="0"/>
              </a:spcBef>
              <a:spcAft>
                <a:spcPts val="0"/>
              </a:spcAft>
              <a:buSzPts val="2100"/>
              <a:buNone/>
            </a:pPr>
            <a:r>
              <a:rPr lang="en-US" sz="2300" b="0" i="1">
                <a:solidFill>
                  <a:srgbClr val="333333"/>
                </a:solidFill>
                <a:highlight>
                  <a:srgbClr val="FFFFFF"/>
                </a:highlight>
                <a:latin typeface="Arial"/>
                <a:ea typeface="Arial"/>
                <a:cs typeface="Arial"/>
                <a:sym typeface="Arial"/>
              </a:rPr>
              <a:t>"Evidence-based literacy instruction" means structured instructional practices, including sequential, systematic, explicit, and cumulative teaching, that (i) are based on reliable, trustworthy, and valid evidence consistent with science-based reading research; (ii) are used in core or general instruction, supplemental instruction, intervention services, and intensive intervention services; (iii) have a demonstrated record of success in adequately increasing students' reading competency, vocabulary, oral language, and comprehension and in building mastery of the foundational reading skills of phonological and phonemic awareness, alphabetic principle, phonics, spelling, and text reading fluency; and (iv) are able to be differentiated in order to meet the individual needs of students.</a:t>
            </a:r>
            <a:endParaRPr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50fc98d8fa_1_356"/>
          <p:cNvSpPr txBox="1">
            <a:spLocks noGrp="1"/>
          </p:cNvSpPr>
          <p:nvPr>
            <p:ph type="title"/>
          </p:nvPr>
        </p:nvSpPr>
        <p:spPr>
          <a:xfrm>
            <a:off x="554133" y="1446622"/>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What does Evidence-Based Mean?</a:t>
            </a:r>
            <a:endParaRPr/>
          </a:p>
        </p:txBody>
      </p:sp>
      <p:sp>
        <p:nvSpPr>
          <p:cNvPr id="544" name="Google Shape;544;g150fc98d8fa_1_356"/>
          <p:cNvSpPr txBox="1">
            <a:spLocks noGrp="1"/>
          </p:cNvSpPr>
          <p:nvPr>
            <p:ph type="body" idx="1"/>
          </p:nvPr>
        </p:nvSpPr>
        <p:spPr>
          <a:xfrm>
            <a:off x="598167" y="1848567"/>
            <a:ext cx="11360700" cy="3624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400" b="0">
                <a:solidFill>
                  <a:srgbClr val="555658"/>
                </a:solidFill>
                <a:highlight>
                  <a:srgbClr val="FFFFFF"/>
                </a:highlight>
                <a:latin typeface="Arial"/>
                <a:ea typeface="Arial"/>
                <a:cs typeface="Arial"/>
                <a:sym typeface="Arial"/>
              </a:rPr>
              <a:t> </a:t>
            </a:r>
            <a:endParaRPr sz="2400" b="0">
              <a:solidFill>
                <a:srgbClr val="555658"/>
              </a:solidFill>
              <a:highlight>
                <a:srgbClr val="FFFFFF"/>
              </a:highlight>
              <a:latin typeface="Arial"/>
              <a:ea typeface="Arial"/>
              <a:cs typeface="Arial"/>
              <a:sym typeface="Arial"/>
            </a:endParaRPr>
          </a:p>
          <a:p>
            <a:pPr marL="0" lvl="0" indent="0" algn="l" rtl="0">
              <a:lnSpc>
                <a:spcPct val="115000"/>
              </a:lnSpc>
              <a:spcBef>
                <a:spcPts val="1600"/>
              </a:spcBef>
              <a:spcAft>
                <a:spcPts val="0"/>
              </a:spcAft>
              <a:buClr>
                <a:schemeClr val="dk1"/>
              </a:buClr>
              <a:buSzPts val="1500"/>
              <a:buFont typeface="Arial"/>
              <a:buNone/>
            </a:pPr>
            <a:r>
              <a:rPr lang="en-US" sz="2800" b="0">
                <a:solidFill>
                  <a:schemeClr val="dk1"/>
                </a:solidFill>
                <a:highlight>
                  <a:srgbClr val="FFFFFF"/>
                </a:highlight>
              </a:rPr>
              <a:t>Definition:</a:t>
            </a:r>
            <a:endParaRPr sz="2800" b="0">
              <a:solidFill>
                <a:schemeClr val="dk1"/>
              </a:solidFill>
              <a:highlight>
                <a:srgbClr val="FFFFFF"/>
              </a:highlight>
            </a:endParaRPr>
          </a:p>
          <a:p>
            <a:pPr marL="0" lvl="0" indent="0" algn="l" rtl="0">
              <a:lnSpc>
                <a:spcPct val="140000"/>
              </a:lnSpc>
              <a:spcBef>
                <a:spcPts val="1600"/>
              </a:spcBef>
              <a:spcAft>
                <a:spcPts val="0"/>
              </a:spcAft>
              <a:buClr>
                <a:schemeClr val="dk1"/>
              </a:buClr>
              <a:buSzPts val="1500"/>
              <a:buFont typeface="Arial"/>
              <a:buNone/>
            </a:pPr>
            <a:r>
              <a:rPr lang="en-US" sz="2800" b="0">
                <a:solidFill>
                  <a:schemeClr val="dk1"/>
                </a:solidFill>
                <a:highlight>
                  <a:srgbClr val="FFFFFF"/>
                </a:highlight>
              </a:rPr>
              <a:t>An intervention, tool, or practice that meets one of the four evidence levels in the federal Elementary and Secondary Education Act, as amended by ESSA (strong, moderate, promising, or demonstrates a rationale).</a:t>
            </a:r>
            <a:endParaRPr sz="2800" b="0">
              <a:solidFill>
                <a:schemeClr val="dk1"/>
              </a:solidFill>
              <a:highlight>
                <a:srgbClr val="FFFFFF"/>
              </a:highlight>
            </a:endParaRPr>
          </a:p>
          <a:p>
            <a:pPr marL="0" lvl="0" indent="0" algn="l" rtl="0">
              <a:lnSpc>
                <a:spcPct val="115000"/>
              </a:lnSpc>
              <a:spcBef>
                <a:spcPts val="3600"/>
              </a:spcBef>
              <a:spcAft>
                <a:spcPts val="0"/>
              </a:spcAft>
              <a:buSzPts val="2100"/>
              <a:buNone/>
            </a:pPr>
            <a:endParaRPr/>
          </a:p>
        </p:txBody>
      </p:sp>
      <p:sp>
        <p:nvSpPr>
          <p:cNvPr id="545" name="Google Shape;545;g150fc98d8fa_1_356"/>
          <p:cNvSpPr txBox="1"/>
          <p:nvPr/>
        </p:nvSpPr>
        <p:spPr>
          <a:xfrm>
            <a:off x="598167" y="5743000"/>
            <a:ext cx="114996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55658"/>
                </a:solidFill>
                <a:highlight>
                  <a:srgbClr val="FFFFFF"/>
                </a:highlight>
                <a:latin typeface="Arial"/>
                <a:ea typeface="Arial"/>
                <a:cs typeface="Arial"/>
                <a:sym typeface="Arial"/>
              </a:rPr>
              <a:t>National Center on Improving Literacy (2018). What do we mean by evidence-based?. Washington, DC: U.S. Department of Education, Office of Elementary and Secondary Education, Office of Special Education Programs, National Center on Improving Literacy. Retrieved from </a:t>
            </a:r>
            <a:r>
              <a:rPr lang="en-US" sz="1600" b="0" i="0" u="none" strike="noStrike" cap="none">
                <a:solidFill>
                  <a:srgbClr val="0E5DA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http://improvingliteracy.org</a:t>
            </a:r>
            <a:r>
              <a:rPr lang="en-US" sz="1600" b="0" i="0" u="none" strike="noStrike" cap="none">
                <a:solidFill>
                  <a:srgbClr val="555658"/>
                </a:solidFill>
                <a:highlight>
                  <a:srgbClr val="FFFFFF"/>
                </a:highlight>
                <a:latin typeface="Arial"/>
                <a:ea typeface="Arial"/>
                <a:cs typeface="Arial"/>
                <a:sym typeface="Arial"/>
              </a:rPr>
              <a:t>.</a:t>
            </a:r>
            <a:endParaRPr sz="1900" b="0" i="0" u="none" strike="noStrike" cap="none">
              <a:solidFill>
                <a:srgbClr val="000000"/>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150fc98d8fa_1_362"/>
          <p:cNvSpPr txBox="1">
            <a:spLocks noGrp="1"/>
          </p:cNvSpPr>
          <p:nvPr>
            <p:ph type="title"/>
          </p:nvPr>
        </p:nvSpPr>
        <p:spPr>
          <a:xfrm>
            <a:off x="427600" y="1415533"/>
            <a:ext cx="43593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Evidence-Based Instruction</a:t>
            </a:r>
            <a:endParaRPr/>
          </a:p>
        </p:txBody>
      </p:sp>
      <p:sp>
        <p:nvSpPr>
          <p:cNvPr id="551" name="Google Shape;551;g150fc98d8fa_1_362"/>
          <p:cNvSpPr txBox="1"/>
          <p:nvPr/>
        </p:nvSpPr>
        <p:spPr>
          <a:xfrm>
            <a:off x="692400" y="5872800"/>
            <a:ext cx="114996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555658"/>
                </a:solidFill>
                <a:highlight>
                  <a:srgbClr val="FFFFFF"/>
                </a:highlight>
                <a:latin typeface="Arial"/>
                <a:ea typeface="Arial"/>
                <a:cs typeface="Arial"/>
                <a:sym typeface="Arial"/>
              </a:rPr>
              <a:t>National Center on Improving Literacy (2018). What do we mean by evidence-based?. Washington, DC: U.S. Department of Education, Office of Elementary and Secondary Education, Office of Special Education Programs, National Center on Improving Literacy. Retrieved from </a:t>
            </a:r>
            <a:r>
              <a:rPr lang="en-US" sz="1600" b="0" i="0" u="none" strike="noStrike" cap="none" dirty="0">
                <a:solidFill>
                  <a:srgbClr val="0E5DA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http://improvingliteracy.org</a:t>
            </a:r>
            <a:r>
              <a:rPr lang="en-US" sz="1600" b="0" i="0" u="none" strike="noStrike" cap="none" dirty="0">
                <a:solidFill>
                  <a:srgbClr val="555658"/>
                </a:solidFill>
                <a:highlight>
                  <a:srgbClr val="FFFFFF"/>
                </a:highlight>
                <a:latin typeface="Arial"/>
                <a:ea typeface="Arial"/>
                <a:cs typeface="Arial"/>
                <a:sym typeface="Arial"/>
              </a:rPr>
              <a:t>.</a:t>
            </a:r>
            <a:endParaRPr sz="1900" b="0" i="0" u="none" strike="noStrike" cap="none" dirty="0">
              <a:solidFill>
                <a:srgbClr val="000000"/>
              </a:solidFill>
              <a:latin typeface="Josefin Sans"/>
              <a:ea typeface="Josefin Sans"/>
              <a:cs typeface="Josefin Sans"/>
              <a:sym typeface="Josefin Sans"/>
            </a:endParaRPr>
          </a:p>
        </p:txBody>
      </p:sp>
      <p:pic>
        <p:nvPicPr>
          <p:cNvPr id="552" name="Google Shape;552;g150fc98d8fa_1_362" descr="Evidence based-clip art"/>
          <p:cNvPicPr preferRelativeResize="0"/>
          <p:nvPr/>
        </p:nvPicPr>
        <p:blipFill rotWithShape="1">
          <a:blip r:embed="rId4">
            <a:alphaModFix/>
          </a:blip>
          <a:srcRect/>
          <a:stretch/>
        </p:blipFill>
        <p:spPr>
          <a:xfrm>
            <a:off x="6341500" y="110300"/>
            <a:ext cx="4945803" cy="576250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5df747aac0_1_0"/>
          <p:cNvSpPr txBox="1">
            <a:spLocks noGrp="1"/>
          </p:cNvSpPr>
          <p:nvPr>
            <p:ph type="title"/>
          </p:nvPr>
        </p:nvSpPr>
        <p:spPr>
          <a:xfrm>
            <a:off x="114300" y="299975"/>
            <a:ext cx="11863800" cy="1307100"/>
          </a:xfrm>
          <a:prstGeom prst="rect">
            <a:avLst/>
          </a:prstGeom>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500"/>
              <a:buFont typeface="Arial"/>
              <a:buNone/>
            </a:pPr>
            <a:r>
              <a:rPr lang="en-US" sz="3800"/>
              <a:t>K-2 Virtual English SOL Institutes</a:t>
            </a:r>
            <a:endParaRPr sz="3800"/>
          </a:p>
        </p:txBody>
      </p:sp>
      <p:sp>
        <p:nvSpPr>
          <p:cNvPr id="336" name="Google Shape;336;g15df747aac0_1_0"/>
          <p:cNvSpPr txBox="1">
            <a:spLocks noGrp="1"/>
          </p:cNvSpPr>
          <p:nvPr>
            <p:ph type="body" idx="1"/>
          </p:nvPr>
        </p:nvSpPr>
        <p:spPr>
          <a:xfrm>
            <a:off x="670000" y="1690733"/>
            <a:ext cx="5181600" cy="4428900"/>
          </a:xfrm>
          <a:prstGeom prst="rect">
            <a:avLst/>
          </a:prstGeom>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0000" lnSpcReduction="20000"/>
          </a:bodyPr>
          <a:lstStyle/>
          <a:p>
            <a:pPr marL="0" lvl="0" indent="0" algn="ctr" rtl="0">
              <a:spcBef>
                <a:spcPts val="0"/>
              </a:spcBef>
              <a:spcAft>
                <a:spcPts val="0"/>
              </a:spcAft>
              <a:buNone/>
            </a:pPr>
            <a:r>
              <a:rPr lang="en-US" sz="6200">
                <a:solidFill>
                  <a:schemeClr val="dk2"/>
                </a:solidFill>
                <a:latin typeface="Arial"/>
                <a:ea typeface="Arial"/>
                <a:cs typeface="Arial"/>
                <a:sym typeface="Arial"/>
              </a:rPr>
              <a:t>Tuesday, October 4th </a:t>
            </a:r>
            <a:endParaRPr sz="6200">
              <a:solidFill>
                <a:schemeClr val="dk2"/>
              </a:solidFill>
              <a:latin typeface="Arial"/>
              <a:ea typeface="Arial"/>
              <a:cs typeface="Arial"/>
              <a:sym typeface="Arial"/>
            </a:endParaRPr>
          </a:p>
          <a:p>
            <a:pPr marL="0" lvl="0" indent="0" algn="l" rtl="0">
              <a:lnSpc>
                <a:spcPct val="115000"/>
              </a:lnSpc>
              <a:spcBef>
                <a:spcPts val="0"/>
              </a:spcBef>
              <a:spcAft>
                <a:spcPts val="0"/>
              </a:spcAft>
              <a:buNone/>
            </a:pPr>
            <a:endParaRPr sz="420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US" sz="4900">
                <a:solidFill>
                  <a:schemeClr val="dk2"/>
                </a:solidFill>
                <a:latin typeface="Arial"/>
                <a:ea typeface="Arial"/>
                <a:cs typeface="Arial"/>
                <a:sym typeface="Arial"/>
              </a:rPr>
              <a:t>4:00-4:55 PM</a:t>
            </a:r>
            <a:r>
              <a:rPr lang="en-US" sz="4900" b="0">
                <a:solidFill>
                  <a:schemeClr val="dk2"/>
                </a:solidFill>
                <a:latin typeface="Arial"/>
                <a:ea typeface="Arial"/>
                <a:cs typeface="Arial"/>
                <a:sym typeface="Arial"/>
              </a:rPr>
              <a:t>: VDOE General Session</a:t>
            </a:r>
            <a:endParaRPr sz="4900" b="0">
              <a:solidFill>
                <a:schemeClr val="dk2"/>
              </a:solidFill>
              <a:latin typeface="Arial"/>
              <a:ea typeface="Arial"/>
              <a:cs typeface="Arial"/>
              <a:sym typeface="Arial"/>
            </a:endParaRPr>
          </a:p>
          <a:p>
            <a:pPr marL="0" lvl="0" indent="0" algn="l" rtl="0">
              <a:lnSpc>
                <a:spcPct val="115000"/>
              </a:lnSpc>
              <a:spcBef>
                <a:spcPts val="0"/>
              </a:spcBef>
              <a:spcAft>
                <a:spcPts val="0"/>
              </a:spcAft>
              <a:buNone/>
            </a:pPr>
            <a:endParaRPr sz="49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US" sz="4900">
                <a:solidFill>
                  <a:schemeClr val="dk2"/>
                </a:solidFill>
                <a:latin typeface="Arial"/>
                <a:ea typeface="Arial"/>
                <a:cs typeface="Arial"/>
                <a:sym typeface="Arial"/>
              </a:rPr>
              <a:t>5:00-5:55 PM</a:t>
            </a:r>
            <a:r>
              <a:rPr lang="en-US" sz="4900" b="0">
                <a:solidFill>
                  <a:schemeClr val="dk2"/>
                </a:solidFill>
                <a:latin typeface="Arial"/>
                <a:ea typeface="Arial"/>
                <a:cs typeface="Arial"/>
                <a:sym typeface="Arial"/>
              </a:rPr>
              <a:t>: Enhancing Background Knowledge to Propel Vocabulary, Comprehension, and Writing</a:t>
            </a:r>
            <a:endParaRPr sz="4900" b="0">
              <a:solidFill>
                <a:schemeClr val="dk2"/>
              </a:solidFill>
              <a:latin typeface="Arial"/>
              <a:ea typeface="Arial"/>
              <a:cs typeface="Arial"/>
              <a:sym typeface="Arial"/>
            </a:endParaRPr>
          </a:p>
          <a:p>
            <a:pPr marL="0" lvl="0" indent="0" algn="l" rtl="0">
              <a:lnSpc>
                <a:spcPct val="115000"/>
              </a:lnSpc>
              <a:spcBef>
                <a:spcPts val="0"/>
              </a:spcBef>
              <a:spcAft>
                <a:spcPts val="0"/>
              </a:spcAft>
              <a:buNone/>
            </a:pPr>
            <a:endParaRPr sz="4900" b="0">
              <a:solidFill>
                <a:schemeClr val="dk2"/>
              </a:solidFill>
              <a:latin typeface="Arial"/>
              <a:ea typeface="Arial"/>
              <a:cs typeface="Arial"/>
              <a:sym typeface="Arial"/>
            </a:endParaRPr>
          </a:p>
          <a:p>
            <a:pPr marL="0" lvl="0" indent="0" algn="l" rtl="0">
              <a:lnSpc>
                <a:spcPct val="115000"/>
              </a:lnSpc>
              <a:spcBef>
                <a:spcPts val="0"/>
              </a:spcBef>
              <a:spcAft>
                <a:spcPts val="0"/>
              </a:spcAft>
              <a:buNone/>
            </a:pPr>
            <a:r>
              <a:rPr lang="en-US" sz="4900">
                <a:solidFill>
                  <a:schemeClr val="dk2"/>
                </a:solidFill>
                <a:latin typeface="Arial"/>
                <a:ea typeface="Arial"/>
                <a:cs typeface="Arial"/>
                <a:sym typeface="Arial"/>
              </a:rPr>
              <a:t>6:00-6:55 PM: </a:t>
            </a:r>
            <a:r>
              <a:rPr lang="en-US" sz="4900" b="0">
                <a:solidFill>
                  <a:schemeClr val="dk2"/>
                </a:solidFill>
                <a:latin typeface="Arial"/>
                <a:ea typeface="Arial"/>
                <a:cs typeface="Arial"/>
                <a:sym typeface="Arial"/>
              </a:rPr>
              <a:t>Skilled Reading Through Shared Reading in K-2: Strengthen the Fibers of Literacy Through the Intentional Integration of Standards</a:t>
            </a:r>
            <a:endParaRPr sz="3700" b="0">
              <a:solidFill>
                <a:schemeClr val="dk2"/>
              </a:solidFill>
              <a:latin typeface="Arial"/>
              <a:ea typeface="Arial"/>
              <a:cs typeface="Arial"/>
              <a:sym typeface="Arial"/>
            </a:endParaRPr>
          </a:p>
        </p:txBody>
      </p:sp>
      <p:sp>
        <p:nvSpPr>
          <p:cNvPr id="337" name="Google Shape;337;g15df747aac0_1_0"/>
          <p:cNvSpPr txBox="1">
            <a:spLocks noGrp="1"/>
          </p:cNvSpPr>
          <p:nvPr>
            <p:ph type="body" idx="2"/>
          </p:nvPr>
        </p:nvSpPr>
        <p:spPr>
          <a:xfrm>
            <a:off x="6238900" y="1690733"/>
            <a:ext cx="5181600" cy="4428900"/>
          </a:xfrm>
          <a:prstGeom prst="rect">
            <a:avLst/>
          </a:prstGeom>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0000" lnSpcReduction="20000"/>
          </a:bodyPr>
          <a:lstStyle/>
          <a:p>
            <a:pPr marL="0" lvl="0" indent="0" algn="ctr" rtl="0">
              <a:spcBef>
                <a:spcPts val="0"/>
              </a:spcBef>
              <a:spcAft>
                <a:spcPts val="0"/>
              </a:spcAft>
              <a:buNone/>
            </a:pPr>
            <a:r>
              <a:rPr lang="en-US" sz="6100">
                <a:solidFill>
                  <a:schemeClr val="dk1"/>
                </a:solidFill>
                <a:latin typeface="Arial"/>
                <a:ea typeface="Arial"/>
                <a:cs typeface="Arial"/>
                <a:sym typeface="Arial"/>
              </a:rPr>
              <a:t>T</a:t>
            </a:r>
            <a:r>
              <a:rPr lang="en-US" sz="6100">
                <a:latin typeface="Arial"/>
                <a:ea typeface="Arial"/>
                <a:cs typeface="Arial"/>
                <a:sym typeface="Arial"/>
              </a:rPr>
              <a:t>hursday, October 6th</a:t>
            </a:r>
            <a:endParaRPr sz="61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490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4:00-4:55 PM</a:t>
            </a:r>
            <a:r>
              <a:rPr lang="en-US" sz="4900" b="0">
                <a:latin typeface="Arial"/>
                <a:ea typeface="Arial"/>
                <a:cs typeface="Arial"/>
                <a:sym typeface="Arial"/>
              </a:rPr>
              <a:t>:Orthographic Mapping: Every Word Wants to Be a Sight Word </a:t>
            </a:r>
            <a:endParaRPr sz="4900" b="0">
              <a:latin typeface="Arial"/>
              <a:ea typeface="Arial"/>
              <a:cs typeface="Arial"/>
              <a:sym typeface="Arial"/>
            </a:endParaRPr>
          </a:p>
          <a:p>
            <a:pPr marL="0" lvl="0" indent="0" algn="l" rtl="0">
              <a:lnSpc>
                <a:spcPct val="115000"/>
              </a:lnSpc>
              <a:spcBef>
                <a:spcPts val="0"/>
              </a:spcBef>
              <a:spcAft>
                <a:spcPts val="0"/>
              </a:spcAft>
              <a:buNone/>
            </a:pPr>
            <a:endParaRPr sz="4900" b="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5:00-5:55 PM</a:t>
            </a:r>
            <a:r>
              <a:rPr lang="en-US" sz="4900" b="0">
                <a:latin typeface="Arial"/>
                <a:ea typeface="Arial"/>
                <a:cs typeface="Arial"/>
                <a:sym typeface="Arial"/>
              </a:rPr>
              <a:t>: Primary Writing Instruction for All: What? So What? Now What?</a:t>
            </a:r>
            <a:endParaRPr sz="4900" b="0">
              <a:latin typeface="Arial"/>
              <a:ea typeface="Arial"/>
              <a:cs typeface="Arial"/>
              <a:sym typeface="Arial"/>
            </a:endParaRPr>
          </a:p>
          <a:p>
            <a:pPr marL="0" lvl="0" indent="0" algn="l" rtl="0">
              <a:lnSpc>
                <a:spcPct val="115000"/>
              </a:lnSpc>
              <a:spcBef>
                <a:spcPts val="0"/>
              </a:spcBef>
              <a:spcAft>
                <a:spcPts val="0"/>
              </a:spcAft>
              <a:buNone/>
            </a:pPr>
            <a:endParaRPr sz="4900" b="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6:00-6:55 PM: </a:t>
            </a:r>
            <a:r>
              <a:rPr lang="en-US" sz="4900" b="0">
                <a:latin typeface="Arial"/>
                <a:ea typeface="Arial"/>
                <a:cs typeface="Arial"/>
                <a:sym typeface="Arial"/>
              </a:rPr>
              <a:t>Early Literacy- Virginia Department of Education and Virginia Literacy Partnerships (formerly the PALS Office)</a:t>
            </a:r>
            <a:endParaRPr sz="3700" b="0">
              <a:latin typeface="Arial"/>
              <a:ea typeface="Arial"/>
              <a:cs typeface="Arial"/>
              <a:sym typeface="Arial"/>
            </a:endParaRPr>
          </a:p>
          <a:p>
            <a:pPr marL="0" lvl="0" indent="0" algn="l" rtl="0">
              <a:lnSpc>
                <a:spcPct val="115000"/>
              </a:lnSpc>
              <a:spcBef>
                <a:spcPts val="0"/>
              </a:spcBef>
              <a:spcAft>
                <a:spcPts val="0"/>
              </a:spcAft>
              <a:buNone/>
            </a:pPr>
            <a:endParaRPr sz="2000">
              <a:solidFill>
                <a:schemeClr val="dk1"/>
              </a:solidFill>
              <a:latin typeface="Arial"/>
              <a:ea typeface="Arial"/>
              <a:cs typeface="Arial"/>
              <a:sym typeface="Arial"/>
            </a:endParaRPr>
          </a:p>
          <a:p>
            <a:pPr marL="0" lvl="0" indent="0" algn="l" rtl="0">
              <a:spcBef>
                <a:spcPts val="0"/>
              </a:spcBef>
              <a:spcAft>
                <a:spcPts val="0"/>
              </a:spcAft>
              <a:buClr>
                <a:schemeClr val="dk1"/>
              </a:buClr>
              <a:buSzPct val="40540"/>
              <a:buFont typeface="Arial"/>
              <a:buNone/>
            </a:pPr>
            <a:endParaRPr sz="3700" b="0">
              <a:solidFill>
                <a:schemeClr val="dk1"/>
              </a:solidFill>
              <a:latin typeface="Arial"/>
              <a:ea typeface="Arial"/>
              <a:cs typeface="Arial"/>
              <a:sym typeface="Arial"/>
            </a:endParaRPr>
          </a:p>
        </p:txBody>
      </p:sp>
      <p:sp>
        <p:nvSpPr>
          <p:cNvPr id="338" name="Google Shape;338;g15df747aac0_1_0"/>
          <p:cNvSpPr txBox="1">
            <a:spLocks noGrp="1"/>
          </p:cNvSpPr>
          <p:nvPr>
            <p:ph type="sldNum" idx="12"/>
          </p:nvPr>
        </p:nvSpPr>
        <p:spPr>
          <a:xfrm>
            <a:off x="11480800" y="8475133"/>
            <a:ext cx="1349100" cy="4869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5df747aac0_1_49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Literacy Research and Evidence-Based Practices For Grades K-3</a:t>
            </a:r>
            <a:endParaRPr/>
          </a:p>
        </p:txBody>
      </p:sp>
      <p:sp>
        <p:nvSpPr>
          <p:cNvPr id="559" name="Google Shape;559;g15df747aac0_1_49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53bec40d42_0_960"/>
          <p:cNvSpPr txBox="1">
            <a:spLocks noGrp="1"/>
          </p:cNvSpPr>
          <p:nvPr>
            <p:ph type="title"/>
          </p:nvPr>
        </p:nvSpPr>
        <p:spPr>
          <a:xfrm>
            <a:off x="421800" y="673100"/>
            <a:ext cx="111813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a:t>What Research Says</a:t>
            </a:r>
            <a:endParaRPr sz="3300"/>
          </a:p>
        </p:txBody>
      </p:sp>
      <p:sp>
        <p:nvSpPr>
          <p:cNvPr id="565" name="Google Shape;565;g153bec40d42_0_960"/>
          <p:cNvSpPr txBox="1">
            <a:spLocks noGrp="1"/>
          </p:cNvSpPr>
          <p:nvPr>
            <p:ph type="body" idx="1"/>
          </p:nvPr>
        </p:nvSpPr>
        <p:spPr>
          <a:xfrm>
            <a:off x="598167" y="1848567"/>
            <a:ext cx="11360700" cy="426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a:latin typeface="Roboto"/>
                <a:ea typeface="Roboto"/>
                <a:cs typeface="Roboto"/>
                <a:sym typeface="Roboto"/>
              </a:rPr>
              <a:t>Kindergarten through Grade 3</a:t>
            </a:r>
            <a:endParaRPr>
              <a:latin typeface="Roboto"/>
              <a:ea typeface="Roboto"/>
              <a:cs typeface="Roboto"/>
              <a:sym typeface="Roboto"/>
            </a:endParaRPr>
          </a:p>
          <a:p>
            <a:pPr marL="609600" lvl="0" indent="-457200" algn="l" rtl="0">
              <a:lnSpc>
                <a:spcPct val="115000"/>
              </a:lnSpc>
              <a:spcBef>
                <a:spcPts val="2100"/>
              </a:spcBef>
              <a:spcAft>
                <a:spcPts val="0"/>
              </a:spcAft>
              <a:buClr>
                <a:schemeClr val="dk1"/>
              </a:buClr>
              <a:buSzPts val="2400"/>
              <a:buFont typeface="Roboto"/>
              <a:buChar char="●"/>
            </a:pPr>
            <a:r>
              <a:rPr lang="en-US" sz="2500" b="0">
                <a:solidFill>
                  <a:schemeClr val="dk1"/>
                </a:solidFill>
                <a:latin typeface="Roboto"/>
                <a:ea typeface="Roboto"/>
                <a:cs typeface="Roboto"/>
                <a:sym typeface="Roboto"/>
              </a:rPr>
              <a:t>Teach students academic language skills, including the use of inferential and narrative language, and vocabulary knowledge.</a:t>
            </a:r>
            <a:endParaRPr sz="2500" b="0">
              <a:solidFill>
                <a:schemeClr val="dk1"/>
              </a:solidFill>
              <a:latin typeface="Roboto"/>
              <a:ea typeface="Roboto"/>
              <a:cs typeface="Roboto"/>
              <a:sym typeface="Roboto"/>
            </a:endParaRPr>
          </a:p>
          <a:p>
            <a:pPr marL="609600" lvl="0" indent="-457200" algn="l" rtl="0">
              <a:lnSpc>
                <a:spcPct val="115000"/>
              </a:lnSpc>
              <a:spcBef>
                <a:spcPts val="0"/>
              </a:spcBef>
              <a:spcAft>
                <a:spcPts val="0"/>
              </a:spcAft>
              <a:buClr>
                <a:schemeClr val="dk1"/>
              </a:buClr>
              <a:buSzPts val="2400"/>
              <a:buFont typeface="Roboto"/>
              <a:buChar char="●"/>
            </a:pPr>
            <a:r>
              <a:rPr lang="en-US" sz="2500" b="0">
                <a:solidFill>
                  <a:schemeClr val="dk1"/>
                </a:solidFill>
                <a:latin typeface="Roboto"/>
                <a:ea typeface="Roboto"/>
                <a:cs typeface="Roboto"/>
                <a:sym typeface="Roboto"/>
              </a:rPr>
              <a:t>Develop awareness of the segments of sounds in speech and how they link to letters.  </a:t>
            </a:r>
            <a:endParaRPr sz="2500" b="0">
              <a:solidFill>
                <a:schemeClr val="dk1"/>
              </a:solidFill>
              <a:latin typeface="Roboto"/>
              <a:ea typeface="Roboto"/>
              <a:cs typeface="Roboto"/>
              <a:sym typeface="Roboto"/>
            </a:endParaRPr>
          </a:p>
          <a:p>
            <a:pPr marL="609600" lvl="0" indent="-457200" algn="l" rtl="0">
              <a:lnSpc>
                <a:spcPct val="115000"/>
              </a:lnSpc>
              <a:spcBef>
                <a:spcPts val="0"/>
              </a:spcBef>
              <a:spcAft>
                <a:spcPts val="0"/>
              </a:spcAft>
              <a:buClr>
                <a:schemeClr val="dk1"/>
              </a:buClr>
              <a:buSzPts val="2400"/>
              <a:buFont typeface="Roboto"/>
              <a:buChar char="●"/>
            </a:pPr>
            <a:r>
              <a:rPr lang="en-US" sz="2500" b="0">
                <a:solidFill>
                  <a:schemeClr val="dk1"/>
                </a:solidFill>
                <a:latin typeface="Roboto"/>
                <a:ea typeface="Roboto"/>
                <a:cs typeface="Roboto"/>
                <a:sym typeface="Roboto"/>
              </a:rPr>
              <a:t>Teach students to decode words, analyze word parts, and write and recognize words. </a:t>
            </a:r>
            <a:endParaRPr sz="2500" b="0">
              <a:solidFill>
                <a:schemeClr val="dk1"/>
              </a:solidFill>
              <a:latin typeface="Roboto"/>
              <a:ea typeface="Roboto"/>
              <a:cs typeface="Roboto"/>
              <a:sym typeface="Roboto"/>
            </a:endParaRPr>
          </a:p>
          <a:p>
            <a:pPr marL="609600" lvl="0" indent="-457200" algn="l" rtl="0">
              <a:lnSpc>
                <a:spcPct val="115000"/>
              </a:lnSpc>
              <a:spcBef>
                <a:spcPts val="0"/>
              </a:spcBef>
              <a:spcAft>
                <a:spcPts val="0"/>
              </a:spcAft>
              <a:buClr>
                <a:schemeClr val="dk1"/>
              </a:buClr>
              <a:buSzPts val="2400"/>
              <a:buFont typeface="Roboto"/>
              <a:buChar char="●"/>
            </a:pPr>
            <a:r>
              <a:rPr lang="en-US" sz="2500" b="0">
                <a:solidFill>
                  <a:schemeClr val="dk1"/>
                </a:solidFill>
                <a:latin typeface="Roboto"/>
                <a:ea typeface="Roboto"/>
                <a:cs typeface="Roboto"/>
                <a:sym typeface="Roboto"/>
              </a:rPr>
              <a:t>Ensure that each student reads connected text everyday to support reading accuracy, fluency, and comprehension.   </a:t>
            </a:r>
            <a:endParaRPr sz="2500" b="0">
              <a:solidFill>
                <a:schemeClr val="dk1"/>
              </a:solidFill>
              <a:latin typeface="Roboto"/>
              <a:ea typeface="Roboto"/>
              <a:cs typeface="Roboto"/>
              <a:sym typeface="Roboto"/>
            </a:endParaRPr>
          </a:p>
          <a:p>
            <a:pPr marL="609600" lvl="0" indent="-304800" algn="r" rtl="0">
              <a:lnSpc>
                <a:spcPct val="115000"/>
              </a:lnSpc>
              <a:spcBef>
                <a:spcPts val="0"/>
              </a:spcBef>
              <a:spcAft>
                <a:spcPts val="0"/>
              </a:spcAft>
              <a:buClr>
                <a:srgbClr val="007DBA"/>
              </a:buClr>
              <a:buSzPts val="2400"/>
              <a:buNone/>
            </a:pPr>
            <a:endParaRPr sz="1600" b="0">
              <a:solidFill>
                <a:srgbClr val="007DBA"/>
              </a:solidFill>
            </a:endParaRPr>
          </a:p>
        </p:txBody>
      </p:sp>
      <p:sp>
        <p:nvSpPr>
          <p:cNvPr id="566" name="Google Shape;566;g153bec40d42_0_960"/>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31</a:t>
            </a:fld>
            <a:endParaRPr/>
          </a:p>
        </p:txBody>
      </p:sp>
      <p:sp>
        <p:nvSpPr>
          <p:cNvPr id="567" name="Google Shape;567;g153bec40d42_0_960"/>
          <p:cNvSpPr txBox="1"/>
          <p:nvPr/>
        </p:nvSpPr>
        <p:spPr>
          <a:xfrm>
            <a:off x="7450900" y="5940300"/>
            <a:ext cx="4268700" cy="4926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7DBA"/>
                </a:solidFill>
                <a:latin typeface="Cardo"/>
                <a:ea typeface="Cardo"/>
                <a:cs typeface="Cardo"/>
                <a:sym typeface="Cardo"/>
              </a:rPr>
              <a:t>https://ies.ed.gov/ncee/wwc/PracticeGuide/21</a:t>
            </a:r>
            <a:endParaRPr sz="1900" b="0" i="0" u="none" strike="noStrike" cap="none">
              <a:solidFill>
                <a:srgbClr val="000000"/>
              </a:solidFill>
              <a:latin typeface="Cardo"/>
              <a:ea typeface="Cardo"/>
              <a:cs typeface="Cardo"/>
              <a:sym typeface="Cardo"/>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153bec40d42_0_967"/>
          <p:cNvSpPr txBox="1">
            <a:spLocks noGrp="1"/>
          </p:cNvSpPr>
          <p:nvPr>
            <p:ph type="title"/>
          </p:nvPr>
        </p:nvSpPr>
        <p:spPr>
          <a:xfrm>
            <a:off x="462825" y="6038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a:t>Science-Based Phonics Instruction</a:t>
            </a:r>
            <a:endParaRPr sz="3300"/>
          </a:p>
        </p:txBody>
      </p:sp>
      <p:sp>
        <p:nvSpPr>
          <p:cNvPr id="573" name="Google Shape;573;g153bec40d42_0_967"/>
          <p:cNvSpPr txBox="1">
            <a:spLocks noGrp="1"/>
          </p:cNvSpPr>
          <p:nvPr>
            <p:ph type="body" idx="1"/>
          </p:nvPr>
        </p:nvSpPr>
        <p:spPr>
          <a:xfrm>
            <a:off x="415600" y="1699833"/>
            <a:ext cx="5333100" cy="439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900"/>
              <a:buNone/>
            </a:pPr>
            <a:r>
              <a:rPr lang="en-US" sz="2700"/>
              <a:t>Effective Phonics Instruction</a:t>
            </a:r>
            <a:endParaRPr sz="2700"/>
          </a:p>
          <a:p>
            <a:pPr marL="342900" lvl="0" indent="-342900" algn="l" rtl="0">
              <a:lnSpc>
                <a:spcPct val="90000"/>
              </a:lnSpc>
              <a:spcBef>
                <a:spcPts val="2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Explicit and systematic</a:t>
            </a:r>
            <a:endParaRPr sz="3200" b="0">
              <a:solidFill>
                <a:schemeClr val="dk1"/>
              </a:solidFill>
              <a:latin typeface="Roboto"/>
              <a:ea typeface="Roboto"/>
              <a:cs typeface="Roboto"/>
              <a:sym typeface="Roboto"/>
            </a:endParaRPr>
          </a:p>
          <a:p>
            <a:pPr marL="342900" lvl="0" indent="-3429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Readiness Skills</a:t>
            </a:r>
            <a:endParaRPr sz="3200" b="0">
              <a:solidFill>
                <a:schemeClr val="dk1"/>
              </a:solidFill>
              <a:latin typeface="Roboto"/>
              <a:ea typeface="Roboto"/>
              <a:cs typeface="Roboto"/>
              <a:sym typeface="Roboto"/>
            </a:endParaRPr>
          </a:p>
          <a:p>
            <a:pPr marL="342900" lvl="0" indent="-3429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Scope and Sequence</a:t>
            </a:r>
            <a:endParaRPr sz="3200" b="0">
              <a:solidFill>
                <a:schemeClr val="dk1"/>
              </a:solidFill>
              <a:latin typeface="Roboto"/>
              <a:ea typeface="Roboto"/>
              <a:cs typeface="Roboto"/>
              <a:sym typeface="Roboto"/>
            </a:endParaRPr>
          </a:p>
          <a:p>
            <a:pPr marL="342900" lvl="0" indent="-3429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Blending</a:t>
            </a:r>
            <a:endParaRPr sz="3200" b="0">
              <a:solidFill>
                <a:schemeClr val="dk1"/>
              </a:solidFill>
              <a:latin typeface="Roboto"/>
              <a:ea typeface="Roboto"/>
              <a:cs typeface="Roboto"/>
              <a:sym typeface="Roboto"/>
            </a:endParaRPr>
          </a:p>
          <a:p>
            <a:pPr marL="342900" lvl="0" indent="-3429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Dictation</a:t>
            </a:r>
            <a:endParaRPr sz="3200" b="0">
              <a:solidFill>
                <a:schemeClr val="dk1"/>
              </a:solidFill>
              <a:latin typeface="Roboto"/>
              <a:ea typeface="Roboto"/>
              <a:cs typeface="Roboto"/>
              <a:sym typeface="Roboto"/>
            </a:endParaRPr>
          </a:p>
          <a:p>
            <a:pPr marL="0" lvl="0" indent="0" algn="l" rtl="0">
              <a:lnSpc>
                <a:spcPct val="90000"/>
              </a:lnSpc>
              <a:spcBef>
                <a:spcPts val="1100"/>
              </a:spcBef>
              <a:spcAft>
                <a:spcPts val="0"/>
              </a:spcAft>
              <a:buSzPts val="1900"/>
              <a:buNone/>
            </a:pPr>
            <a:endParaRPr sz="2400" b="0">
              <a:solidFill>
                <a:srgbClr val="007DBA"/>
              </a:solidFill>
            </a:endParaRPr>
          </a:p>
        </p:txBody>
      </p:sp>
      <p:sp>
        <p:nvSpPr>
          <p:cNvPr id="574" name="Google Shape;574;g153bec40d42_0_96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SzPts val="1300"/>
              <a:buNone/>
            </a:pPr>
            <a:fld id="{00000000-1234-1234-1234-123412341234}" type="slidenum">
              <a:rPr lang="en-US"/>
              <a:t>32</a:t>
            </a:fld>
            <a:endParaRPr/>
          </a:p>
        </p:txBody>
      </p:sp>
      <p:sp>
        <p:nvSpPr>
          <p:cNvPr id="575" name="Google Shape;575;g153bec40d42_0_967"/>
          <p:cNvSpPr txBox="1">
            <a:spLocks noGrp="1"/>
          </p:cNvSpPr>
          <p:nvPr>
            <p:ph type="body" idx="2"/>
          </p:nvPr>
        </p:nvSpPr>
        <p:spPr>
          <a:xfrm>
            <a:off x="6443200" y="2443233"/>
            <a:ext cx="5333100" cy="3282900"/>
          </a:xfrm>
          <a:prstGeom prst="rect">
            <a:avLst/>
          </a:prstGeom>
          <a:noFill/>
          <a:ln>
            <a:noFill/>
          </a:ln>
        </p:spPr>
        <p:txBody>
          <a:bodyPr spcFirstLastPara="1" wrap="square" lIns="121900" tIns="121900" rIns="121900" bIns="121900" anchor="t" anchorCtr="0">
            <a:noAutofit/>
          </a:bodyPr>
          <a:lstStyle/>
          <a:p>
            <a:pPr marL="609600" lvl="0" indent="-5080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Word Awareness</a:t>
            </a:r>
            <a:endParaRPr sz="3200" b="0">
              <a:solidFill>
                <a:schemeClr val="dk1"/>
              </a:solidFill>
              <a:latin typeface="Roboto"/>
              <a:ea typeface="Roboto"/>
              <a:cs typeface="Roboto"/>
              <a:sym typeface="Roboto"/>
            </a:endParaRPr>
          </a:p>
          <a:p>
            <a:pPr marL="609600" lvl="0" indent="-5080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High-Frequency Words</a:t>
            </a:r>
            <a:endParaRPr sz="3200" b="0">
              <a:solidFill>
                <a:schemeClr val="dk1"/>
              </a:solidFill>
              <a:latin typeface="Roboto"/>
              <a:ea typeface="Roboto"/>
              <a:cs typeface="Roboto"/>
              <a:sym typeface="Roboto"/>
            </a:endParaRPr>
          </a:p>
          <a:p>
            <a:pPr marL="609600" lvl="0" indent="-5080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Reading Connected Text</a:t>
            </a:r>
            <a:endParaRPr sz="3200" b="0">
              <a:solidFill>
                <a:schemeClr val="dk1"/>
              </a:solidFill>
              <a:latin typeface="Roboto"/>
              <a:ea typeface="Roboto"/>
              <a:cs typeface="Roboto"/>
              <a:sym typeface="Roboto"/>
            </a:endParaRPr>
          </a:p>
          <a:p>
            <a:pPr marL="609600" lvl="0" indent="-508000" algn="l" rtl="0">
              <a:lnSpc>
                <a:spcPct val="90000"/>
              </a:lnSpc>
              <a:spcBef>
                <a:spcPts val="1100"/>
              </a:spcBef>
              <a:spcAft>
                <a:spcPts val="0"/>
              </a:spcAft>
              <a:buClr>
                <a:schemeClr val="dk1"/>
              </a:buClr>
              <a:buSzPts val="3200"/>
              <a:buFont typeface="Roboto"/>
              <a:buChar char="●"/>
            </a:pPr>
            <a:r>
              <a:rPr lang="en-US" sz="3200" b="0">
                <a:solidFill>
                  <a:schemeClr val="dk1"/>
                </a:solidFill>
                <a:latin typeface="Roboto"/>
                <a:ea typeface="Roboto"/>
                <a:cs typeface="Roboto"/>
                <a:sym typeface="Roboto"/>
              </a:rPr>
              <a:t>Building vocabulary and background knowledge</a:t>
            </a:r>
            <a:endParaRPr sz="3200">
              <a:solidFill>
                <a:schemeClr val="dk1"/>
              </a:solidFill>
              <a:latin typeface="Roboto"/>
              <a:ea typeface="Roboto"/>
              <a:cs typeface="Roboto"/>
              <a:sym typeface="Roboto"/>
            </a:endParaRPr>
          </a:p>
        </p:txBody>
      </p:sp>
      <p:sp>
        <p:nvSpPr>
          <p:cNvPr id="576" name="Google Shape;576;g153bec40d42_0_967"/>
          <p:cNvSpPr txBox="1"/>
          <p:nvPr/>
        </p:nvSpPr>
        <p:spPr>
          <a:xfrm>
            <a:off x="7253267" y="5889567"/>
            <a:ext cx="44469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hlink"/>
                </a:solidFill>
                <a:latin typeface="Cardo"/>
                <a:ea typeface="Cardo"/>
                <a:cs typeface="Cardo"/>
                <a:sym typeface="Cardo"/>
                <a:hlinkClick r:id="rId3"/>
              </a:rPr>
              <a:t>ILA Literacy Leadership Brief</a:t>
            </a:r>
            <a:endParaRPr sz="1900" b="0" i="0" u="none" strike="noStrike" cap="none">
              <a:solidFill>
                <a:srgbClr val="007DBA"/>
              </a:solidFill>
              <a:latin typeface="Cardo"/>
              <a:ea typeface="Cardo"/>
              <a:cs typeface="Cardo"/>
              <a:sym typeface="Card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153bec40d42_0_71"/>
          <p:cNvSpPr txBox="1">
            <a:spLocks noGrp="1"/>
          </p:cNvSpPr>
          <p:nvPr>
            <p:ph type="title"/>
          </p:nvPr>
        </p:nvSpPr>
        <p:spPr>
          <a:xfrm>
            <a:off x="452550" y="524417"/>
            <a:ext cx="11286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500"/>
              <a:buFont typeface="Arial"/>
              <a:buNone/>
            </a:pPr>
            <a:r>
              <a:rPr lang="en-US"/>
              <a:t>Building Language and Comprehension</a:t>
            </a:r>
            <a:endParaRPr/>
          </a:p>
        </p:txBody>
      </p:sp>
      <p:sp>
        <p:nvSpPr>
          <p:cNvPr id="582" name="Google Shape;582;g153bec40d42_0_71"/>
          <p:cNvSpPr txBox="1">
            <a:spLocks noGrp="1"/>
          </p:cNvSpPr>
          <p:nvPr>
            <p:ph type="body" idx="1"/>
          </p:nvPr>
        </p:nvSpPr>
        <p:spPr>
          <a:xfrm>
            <a:off x="613975" y="2335967"/>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500"/>
              <a:buFont typeface="Arial"/>
              <a:buNone/>
            </a:pPr>
            <a:r>
              <a:rPr lang="en-US" sz="2700" b="0">
                <a:solidFill>
                  <a:srgbClr val="0E1634"/>
                </a:solidFill>
                <a:latin typeface="Roboto"/>
                <a:ea typeface="Roboto"/>
                <a:cs typeface="Roboto"/>
                <a:sym typeface="Roboto"/>
              </a:rPr>
              <a:t> “</a:t>
            </a:r>
            <a:r>
              <a:rPr lang="en-US" sz="2700">
                <a:solidFill>
                  <a:srgbClr val="0E1634"/>
                </a:solidFill>
                <a:latin typeface="Roboto"/>
                <a:ea typeface="Roboto"/>
                <a:cs typeface="Roboto"/>
                <a:sym typeface="Roboto"/>
              </a:rPr>
              <a:t>In addition to teaching explicit word-reading skills, literacy instruction requires the teaching of text analysis, discussion, and writing about reading” (Duke, et al. 2021).</a:t>
            </a:r>
            <a:endParaRPr sz="2700">
              <a:solidFill>
                <a:srgbClr val="0E1634"/>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endParaRPr sz="2700">
              <a:solidFill>
                <a:srgbClr val="0E1634"/>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endParaRPr sz="2700">
              <a:solidFill>
                <a:srgbClr val="0E1634"/>
              </a:solidFill>
              <a:latin typeface="Roboto"/>
              <a:ea typeface="Roboto"/>
              <a:cs typeface="Roboto"/>
              <a:sym typeface="Roboto"/>
            </a:endParaRPr>
          </a:p>
        </p:txBody>
      </p:sp>
      <p:sp>
        <p:nvSpPr>
          <p:cNvPr id="583" name="Google Shape;583;g153bec40d42_0_71"/>
          <p:cNvSpPr txBox="1">
            <a:spLocks noGrp="1"/>
          </p:cNvSpPr>
          <p:nvPr>
            <p:ph type="sldNum" idx="12"/>
          </p:nvPr>
        </p:nvSpPr>
        <p:spPr>
          <a:xfrm>
            <a:off x="11480800" y="8475133"/>
            <a:ext cx="13488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
        <p:nvSpPr>
          <p:cNvPr id="584" name="Google Shape;584;g153bec40d42_0_71"/>
          <p:cNvSpPr txBox="1"/>
          <p:nvPr/>
        </p:nvSpPr>
        <p:spPr>
          <a:xfrm>
            <a:off x="6291900" y="4093550"/>
            <a:ext cx="2607300" cy="2124000"/>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900"/>
              <a:buFont typeface="Arial"/>
              <a:buNone/>
            </a:pPr>
            <a:r>
              <a:rPr lang="en-US" sz="2100">
                <a:latin typeface="Josefin Sans"/>
                <a:ea typeface="Josefin Sans"/>
                <a:cs typeface="Josefin Sans"/>
                <a:sym typeface="Josefin Sans"/>
              </a:rPr>
              <a:t>School divisions are required to teach the comprehensive set of standards as outlined in </a:t>
            </a:r>
            <a:r>
              <a:rPr lang="en-US" sz="2100" u="sng">
                <a:solidFill>
                  <a:schemeClr val="hlink"/>
                </a:solidFill>
                <a:latin typeface="Josefin Sans"/>
                <a:ea typeface="Josefin Sans"/>
                <a:cs typeface="Josefin Sans"/>
                <a:sym typeface="Josefin Sans"/>
                <a:hlinkClick r:id="rId3"/>
              </a:rPr>
              <a:t>8VAC20-131-80</a:t>
            </a:r>
            <a:r>
              <a:rPr lang="en-US" sz="2100">
                <a:solidFill>
                  <a:srgbClr val="444444"/>
                </a:solidFill>
                <a:latin typeface="Josefin Sans"/>
                <a:ea typeface="Josefin Sans"/>
                <a:cs typeface="Josefin Sans"/>
                <a:sym typeface="Josefin Sans"/>
              </a:rPr>
              <a:t>.</a:t>
            </a:r>
            <a:endParaRPr sz="1600">
              <a:latin typeface="Times New Roman"/>
              <a:ea typeface="Times New Roman"/>
              <a:cs typeface="Times New Roman"/>
              <a:sym typeface="Times New Roman"/>
            </a:endParaRPr>
          </a:p>
        </p:txBody>
      </p:sp>
      <p:pic>
        <p:nvPicPr>
          <p:cNvPr id="585" name="Google Shape;585;g153bec40d42_0_71" descr="Curriculum Framework clipart"/>
          <p:cNvPicPr preferRelativeResize="0"/>
          <p:nvPr/>
        </p:nvPicPr>
        <p:blipFill>
          <a:blip r:embed="rId4">
            <a:alphaModFix/>
          </a:blip>
          <a:stretch>
            <a:fillRect/>
          </a:stretch>
        </p:blipFill>
        <p:spPr>
          <a:xfrm>
            <a:off x="1418900" y="4147550"/>
            <a:ext cx="2299620" cy="2124000"/>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15db89fba3c_0_195"/>
          <p:cNvSpPr txBox="1">
            <a:spLocks noGrp="1"/>
          </p:cNvSpPr>
          <p:nvPr>
            <p:ph type="title"/>
          </p:nvPr>
        </p:nvSpPr>
        <p:spPr>
          <a:xfrm>
            <a:off x="617858" y="12471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Early Elementary Instructional Practices </a:t>
            </a:r>
            <a:endParaRPr/>
          </a:p>
        </p:txBody>
      </p:sp>
      <p:pic>
        <p:nvPicPr>
          <p:cNvPr id="592" name="Google Shape;592;g15db89fba3c_0_195" descr="Academic Language: the formal communication structure and words that are common in books and at school&#10;&#10;Academic language skills- the skills that enable students to use and comprehend academic language&#10;&#10;Inferential language skills- the ability to discuss topics beyond their immediate context&#10;&#10;Narrative language skills- the ability to clearly relate a series of events&#10;&#10;Academic vocabulary knowledge- the ability to comprehend and use words and grammatical structures common to formal writing."/>
          <p:cNvPicPr preferRelativeResize="0"/>
          <p:nvPr/>
        </p:nvPicPr>
        <p:blipFill>
          <a:blip r:embed="rId3">
            <a:alphaModFix/>
          </a:blip>
          <a:stretch>
            <a:fillRect/>
          </a:stretch>
        </p:blipFill>
        <p:spPr>
          <a:xfrm>
            <a:off x="1129350" y="888217"/>
            <a:ext cx="9582150" cy="5210175"/>
          </a:xfrm>
          <a:prstGeom prst="rect">
            <a:avLst/>
          </a:prstGeom>
          <a:noFill/>
          <a:ln>
            <a:noFill/>
          </a:ln>
        </p:spPr>
      </p:pic>
      <p:sp>
        <p:nvSpPr>
          <p:cNvPr id="593" name="Google Shape;593;g15db89fba3c_0_195"/>
          <p:cNvSpPr txBox="1"/>
          <p:nvPr/>
        </p:nvSpPr>
        <p:spPr>
          <a:xfrm>
            <a:off x="781550" y="6213225"/>
            <a:ext cx="8616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Josefin Sans"/>
                <a:ea typeface="Josefin Sans"/>
                <a:cs typeface="Josefin Sans"/>
                <a:sym typeface="Josefin Sans"/>
              </a:rPr>
              <a:t>Foundational Skills to Support Reading for Understanding (2019) </a:t>
            </a:r>
            <a:r>
              <a:rPr lang="en-US" i="1">
                <a:latin typeface="Josefin Sans"/>
                <a:ea typeface="Josefin Sans"/>
                <a:cs typeface="Josefin Sans"/>
                <a:sym typeface="Josefin Sans"/>
              </a:rPr>
              <a:t>Institute of Education Sciences</a:t>
            </a:r>
            <a:r>
              <a:rPr lang="en-US">
                <a:latin typeface="Josefin Sans"/>
                <a:ea typeface="Josefin Sans"/>
                <a:cs typeface="Josefin Sans"/>
                <a:sym typeface="Josefin Sans"/>
              </a:rPr>
              <a:t> Retrieved from https://ies.ed.gov/ncee/wwc/Docs/PracticeGuide/wwc_foundationalreading_040717.pdf</a:t>
            </a:r>
            <a:endParaRPr>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3" name="Picture 2" descr="Participate in discussions&#10;Set a purpose for reading&#10;write to express an opinion&#10;find information from provided sources"/>
          <p:cNvPicPr>
            <a:picLocks noChangeAspect="1"/>
          </p:cNvPicPr>
          <p:nvPr/>
        </p:nvPicPr>
        <p:blipFill>
          <a:blip r:embed="rId3"/>
          <a:stretch>
            <a:fillRect/>
          </a:stretch>
        </p:blipFill>
        <p:spPr>
          <a:xfrm>
            <a:off x="4933700" y="2199321"/>
            <a:ext cx="5868274" cy="3484288"/>
          </a:xfrm>
          <a:prstGeom prst="rect">
            <a:avLst/>
          </a:prstGeom>
        </p:spPr>
      </p:pic>
      <p:sp>
        <p:nvSpPr>
          <p:cNvPr id="600" name="Google Shape;600;g15df747aac0_2_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Literacy Strands Work Together</a:t>
            </a:r>
            <a:endParaRPr/>
          </a:p>
        </p:txBody>
      </p:sp>
      <p:pic>
        <p:nvPicPr>
          <p:cNvPr id="601" name="Google Shape;601;g15df747aac0_2_0" descr="clipart of spiral"/>
          <p:cNvPicPr preferRelativeResize="0"/>
          <p:nvPr/>
        </p:nvPicPr>
        <p:blipFill rotWithShape="1">
          <a:blip r:embed="rId4">
            <a:alphaModFix/>
          </a:blip>
          <a:srcRect/>
          <a:stretch/>
        </p:blipFill>
        <p:spPr>
          <a:xfrm>
            <a:off x="376650" y="1691113"/>
            <a:ext cx="4156775" cy="4603375"/>
          </a:xfrm>
          <a:prstGeom prst="rect">
            <a:avLst/>
          </a:prstGeom>
          <a:noFill/>
          <a:ln>
            <a:noFill/>
          </a:ln>
        </p:spPr>
      </p:pic>
      <p:sp>
        <p:nvSpPr>
          <p:cNvPr id="602" name="Google Shape;602;g15df747aac0_2_0"/>
          <p:cNvSpPr txBox="1"/>
          <p:nvPr/>
        </p:nvSpPr>
        <p:spPr>
          <a:xfrm>
            <a:off x="4873800" y="1377025"/>
            <a:ext cx="61107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Strand</a:t>
            </a:r>
            <a:r>
              <a:rPr lang="en-US" sz="3200" b="1" i="0" u="none" strike="noStrike" cap="none">
                <a:solidFill>
                  <a:schemeClr val="dk1"/>
                </a:solidFill>
                <a:latin typeface="Times New Roman"/>
                <a:ea typeface="Times New Roman"/>
                <a:cs typeface="Times New Roman"/>
                <a:sym typeface="Times New Roman"/>
              </a:rPr>
              <a:t> Integration</a:t>
            </a:r>
            <a:endParaRPr sz="3200" b="1" i="0" u="none" strike="noStrike" cap="none">
              <a:solidFill>
                <a:schemeClr val="dk1"/>
              </a:solidFill>
              <a:latin typeface="Times New Roman"/>
              <a:ea typeface="Times New Roman"/>
              <a:cs typeface="Times New Roman"/>
              <a:sym typeface="Times New Roman"/>
            </a:endParaRPr>
          </a:p>
        </p:txBody>
      </p:sp>
      <p:sp>
        <p:nvSpPr>
          <p:cNvPr id="603" name="Google Shape;603;g15df747aac0_2_0" descr="arrows pointing down"/>
          <p:cNvSpPr/>
          <p:nvPr/>
        </p:nvSpPr>
        <p:spPr>
          <a:xfrm>
            <a:off x="10338150" y="4380550"/>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15df747aac0_2_0" descr="arrows pointing down"/>
          <p:cNvSpPr/>
          <p:nvPr/>
        </p:nvSpPr>
        <p:spPr>
          <a:xfrm>
            <a:off x="10283400" y="3354975"/>
            <a:ext cx="1794300" cy="1521000"/>
          </a:xfrm>
          <a:prstGeom prst="curvedLeftArrow">
            <a:avLst>
              <a:gd name="adj1" fmla="val 25000"/>
              <a:gd name="adj2" fmla="val 4723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5" name="Google Shape;605;g15df747aac0_2_0" descr="arrows pointing down"/>
          <p:cNvSpPr/>
          <p:nvPr/>
        </p:nvSpPr>
        <p:spPr>
          <a:xfrm>
            <a:off x="10073200" y="2413188"/>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15df747aac0_2_0"/>
          <p:cNvSpPr txBox="1"/>
          <p:nvPr/>
        </p:nvSpPr>
        <p:spPr>
          <a:xfrm>
            <a:off x="915650" y="6176825"/>
            <a:ext cx="9777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hlink"/>
                </a:solidFill>
                <a:latin typeface="Times New Roman"/>
                <a:ea typeface="Times New Roman"/>
                <a:cs typeface="Times New Roman"/>
                <a:sym typeface="Times New Roman"/>
                <a:hlinkClick r:id="rId5"/>
              </a:rPr>
              <a:t>VDOE Utilizing Data To Maximize Instruction Webinar 2021-2022</a:t>
            </a:r>
            <a:endParaRPr sz="1900" b="0" i="0" u="none" strike="noStrike" cap="none">
              <a:solidFill>
                <a:srgbClr val="000000"/>
              </a:solidFill>
              <a:latin typeface="Times New Roman"/>
              <a:ea typeface="Times New Roman"/>
              <a:cs typeface="Times New Roman"/>
              <a:sym typeface="Times New Roman"/>
            </a:endParaRPr>
          </a:p>
        </p:txBody>
      </p:sp>
      <p:sp>
        <p:nvSpPr>
          <p:cNvPr id="607" name="Google Shape;607;g15df747aac0_2_0" descr="arrows pointing up"/>
          <p:cNvSpPr/>
          <p:nvPr/>
        </p:nvSpPr>
        <p:spPr>
          <a:xfrm rot="10800000">
            <a:off x="4036700" y="2193650"/>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15df747aac0_2_0" descr="arrows pointing up"/>
          <p:cNvSpPr/>
          <p:nvPr/>
        </p:nvSpPr>
        <p:spPr>
          <a:xfrm rot="10800000">
            <a:off x="4089950" y="3296500"/>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g15df747aac0_2_0" descr="arrows pointing up"/>
          <p:cNvSpPr/>
          <p:nvPr/>
        </p:nvSpPr>
        <p:spPr>
          <a:xfrm rot="-10799425">
            <a:off x="4188837" y="4304617"/>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15df747aac0_1_500"/>
          <p:cNvSpPr txBox="1">
            <a:spLocks noGrp="1"/>
          </p:cNvSpPr>
          <p:nvPr>
            <p:ph type="title"/>
          </p:nvPr>
        </p:nvSpPr>
        <p:spPr>
          <a:xfrm>
            <a:off x="682350" y="2756213"/>
            <a:ext cx="10515600" cy="2852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US"/>
              <a:t>Changing the Trajectory </a:t>
            </a:r>
            <a:endParaRPr/>
          </a:p>
          <a:p>
            <a:pPr marL="0" lvl="0" indent="0" algn="ctr" rtl="0">
              <a:spcBef>
                <a:spcPts val="0"/>
              </a:spcBef>
              <a:spcAft>
                <a:spcPts val="0"/>
              </a:spcAft>
              <a:buNone/>
            </a:pPr>
            <a:r>
              <a:rPr lang="en-US"/>
              <a:t>in </a:t>
            </a:r>
            <a:endParaRPr/>
          </a:p>
          <a:p>
            <a:pPr marL="0" lvl="0" indent="0" algn="ctr" rtl="0">
              <a:spcBef>
                <a:spcPts val="0"/>
              </a:spcBef>
              <a:spcAft>
                <a:spcPts val="0"/>
              </a:spcAft>
              <a:buNone/>
            </a:pPr>
            <a:r>
              <a:rPr lang="en-US"/>
              <a:t>Literacy Instruction </a:t>
            </a:r>
            <a:endParaRPr/>
          </a:p>
          <a:p>
            <a:pPr marL="0" lvl="0" indent="0" algn="ctr" rtl="0">
              <a:spcBef>
                <a:spcPts val="0"/>
              </a:spcBef>
              <a:spcAft>
                <a:spcPts val="0"/>
              </a:spcAft>
              <a:buNone/>
            </a:pPr>
            <a:r>
              <a:rPr lang="en-US"/>
              <a:t>Showing Work </a:t>
            </a:r>
            <a:endParaRPr/>
          </a:p>
          <a:p>
            <a:pPr marL="0" lvl="0" indent="0" algn="ctr" rtl="0">
              <a:spcBef>
                <a:spcPts val="0"/>
              </a:spcBef>
              <a:spcAft>
                <a:spcPts val="0"/>
              </a:spcAft>
              <a:buNone/>
            </a:pPr>
            <a:r>
              <a:rPr lang="en-US"/>
              <a:t>versus</a:t>
            </a:r>
            <a:endParaRPr/>
          </a:p>
          <a:p>
            <a:pPr marL="0" lvl="0" indent="0" algn="ctr" rtl="0">
              <a:spcBef>
                <a:spcPts val="0"/>
              </a:spcBef>
              <a:spcAft>
                <a:spcPts val="0"/>
              </a:spcAft>
              <a:buNone/>
            </a:pPr>
            <a:r>
              <a:rPr lang="en-US"/>
              <a:t>Demonstrating Thinking</a:t>
            </a:r>
            <a:endParaRPr/>
          </a:p>
          <a:p>
            <a:pPr marL="0" lvl="0" indent="0" algn="l" rtl="0">
              <a:spcBef>
                <a:spcPts val="0"/>
              </a:spcBef>
              <a:spcAft>
                <a:spcPts val="0"/>
              </a:spcAft>
              <a:buNone/>
            </a:pPr>
            <a:endParaRPr/>
          </a:p>
        </p:txBody>
      </p:sp>
      <p:sp>
        <p:nvSpPr>
          <p:cNvPr id="616" name="Google Shape;616;g15df747aac0_1_50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153072a826c_0_62"/>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37</a:t>
            </a:fld>
            <a:endParaRPr/>
          </a:p>
        </p:txBody>
      </p:sp>
      <p:sp>
        <p:nvSpPr>
          <p:cNvPr id="622" name="Google Shape;622;g153072a826c_0_62"/>
          <p:cNvSpPr txBox="1">
            <a:spLocks noGrp="1"/>
          </p:cNvSpPr>
          <p:nvPr>
            <p:ph type="title"/>
          </p:nvPr>
        </p:nvSpPr>
        <p:spPr>
          <a:xfrm>
            <a:off x="114302" y="400175"/>
            <a:ext cx="115275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sz="3600"/>
              <a:t>How Students “Show Work” in Elementary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English</a:t>
            </a:r>
            <a:endParaRPr sz="3600"/>
          </a:p>
          <a:p>
            <a:pPr marL="0" lvl="0" indent="0" algn="l" rtl="0">
              <a:lnSpc>
                <a:spcPct val="100000"/>
              </a:lnSpc>
              <a:spcBef>
                <a:spcPts val="0"/>
              </a:spcBef>
              <a:spcAft>
                <a:spcPts val="0"/>
              </a:spcAft>
              <a:buSzPts val="3700"/>
              <a:buNone/>
            </a:pPr>
            <a:endParaRPr/>
          </a:p>
        </p:txBody>
      </p:sp>
      <p:sp>
        <p:nvSpPr>
          <p:cNvPr id="623" name="Google Shape;623;g153072a826c_0_62"/>
          <p:cNvSpPr txBox="1">
            <a:spLocks noGrp="1"/>
          </p:cNvSpPr>
          <p:nvPr>
            <p:ph type="body" idx="1"/>
          </p:nvPr>
        </p:nvSpPr>
        <p:spPr>
          <a:xfrm>
            <a:off x="421800" y="1301825"/>
            <a:ext cx="10734000" cy="3232800"/>
          </a:xfrm>
          <a:prstGeom prst="rect">
            <a:avLst/>
          </a:prstGeom>
          <a:noFill/>
          <a:ln>
            <a:noFill/>
          </a:ln>
        </p:spPr>
        <p:txBody>
          <a:bodyPr spcFirstLastPara="1" wrap="square" lIns="121900" tIns="121900" rIns="121900" bIns="121900" anchor="t" anchorCtr="0">
            <a:noAutofit/>
          </a:bodyPr>
          <a:lstStyle/>
          <a:p>
            <a:pPr marL="609600" lvl="0" indent="-438150" algn="l" rtl="0">
              <a:lnSpc>
                <a:spcPct val="115000"/>
              </a:lnSpc>
              <a:spcBef>
                <a:spcPts val="0"/>
              </a:spcBef>
              <a:spcAft>
                <a:spcPts val="0"/>
              </a:spcAft>
              <a:buSzPts val="2100"/>
              <a:buChar char="●"/>
            </a:pPr>
            <a:r>
              <a:rPr lang="en-US"/>
              <a:t>Identifying letters and sounds</a:t>
            </a:r>
            <a:endParaRPr/>
          </a:p>
          <a:p>
            <a:pPr marL="609600" lvl="0" indent="-438150" algn="l" rtl="0">
              <a:lnSpc>
                <a:spcPct val="115000"/>
              </a:lnSpc>
              <a:spcBef>
                <a:spcPts val="0"/>
              </a:spcBef>
              <a:spcAft>
                <a:spcPts val="0"/>
              </a:spcAft>
              <a:buSzPts val="2100"/>
              <a:buChar char="●"/>
            </a:pPr>
            <a:r>
              <a:rPr lang="en-US"/>
              <a:t>Sort spelling patterns in words</a:t>
            </a:r>
            <a:endParaRPr/>
          </a:p>
          <a:p>
            <a:pPr marL="609600" lvl="0" indent="-438150" algn="l" rtl="0">
              <a:lnSpc>
                <a:spcPct val="115000"/>
              </a:lnSpc>
              <a:spcBef>
                <a:spcPts val="0"/>
              </a:spcBef>
              <a:spcAft>
                <a:spcPts val="0"/>
              </a:spcAft>
              <a:buSzPts val="2100"/>
              <a:buChar char="●"/>
            </a:pPr>
            <a:r>
              <a:rPr lang="en-US"/>
              <a:t>Discussion</a:t>
            </a:r>
            <a:endParaRPr/>
          </a:p>
          <a:p>
            <a:pPr marL="609600" lvl="0" indent="-438150" algn="l" rtl="0">
              <a:lnSpc>
                <a:spcPct val="115000"/>
              </a:lnSpc>
              <a:spcBef>
                <a:spcPts val="0"/>
              </a:spcBef>
              <a:spcAft>
                <a:spcPts val="0"/>
              </a:spcAft>
              <a:buSzPts val="2100"/>
              <a:buChar char="●"/>
            </a:pPr>
            <a:r>
              <a:rPr lang="en-US"/>
              <a:t>Writing/drawing</a:t>
            </a:r>
            <a:endParaRPr/>
          </a:p>
          <a:p>
            <a:pPr marL="609600" lvl="0" indent="-438150" algn="l" rtl="0">
              <a:lnSpc>
                <a:spcPct val="115000"/>
              </a:lnSpc>
              <a:spcBef>
                <a:spcPts val="0"/>
              </a:spcBef>
              <a:spcAft>
                <a:spcPts val="0"/>
              </a:spcAft>
              <a:buSzPts val="2100"/>
              <a:buChar char="●"/>
            </a:pPr>
            <a:r>
              <a:rPr lang="en-US"/>
              <a:t>Highlighting evidence in texts</a:t>
            </a: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153072a826c_0_68"/>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38</a:t>
            </a:fld>
            <a:endParaRPr/>
          </a:p>
        </p:txBody>
      </p:sp>
      <p:sp>
        <p:nvSpPr>
          <p:cNvPr id="629" name="Google Shape;629;g153072a826c_0_68"/>
          <p:cNvSpPr txBox="1">
            <a:spLocks noGrp="1"/>
          </p:cNvSpPr>
          <p:nvPr>
            <p:ph type="title"/>
          </p:nvPr>
        </p:nvSpPr>
        <p:spPr>
          <a:xfrm>
            <a:off x="114300" y="114300"/>
            <a:ext cx="123498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sz="4300"/>
              <a:t>Demonstrating Thinking in English: K-2 Examples</a:t>
            </a:r>
            <a:endParaRPr sz="4300"/>
          </a:p>
        </p:txBody>
      </p:sp>
      <p:sp>
        <p:nvSpPr>
          <p:cNvPr id="630" name="Google Shape;630;g153072a826c_0_68"/>
          <p:cNvSpPr txBox="1">
            <a:spLocks noGrp="1"/>
          </p:cNvSpPr>
          <p:nvPr>
            <p:ph type="body" idx="1"/>
          </p:nvPr>
        </p:nvSpPr>
        <p:spPr>
          <a:xfrm>
            <a:off x="244408" y="971633"/>
            <a:ext cx="10911300" cy="3844800"/>
          </a:xfrm>
          <a:prstGeom prst="rect">
            <a:avLst/>
          </a:prstGeom>
          <a:noFill/>
          <a:ln>
            <a:noFill/>
          </a:ln>
        </p:spPr>
        <p:txBody>
          <a:bodyPr spcFirstLastPara="1" wrap="square" lIns="121900" tIns="121900" rIns="121900" bIns="121900" anchor="t" anchorCtr="0">
            <a:noAutofit/>
          </a:bodyPr>
          <a:lstStyle/>
          <a:p>
            <a:pPr marL="609600" lvl="0" indent="-438150" algn="l" rtl="0">
              <a:lnSpc>
                <a:spcPct val="115000"/>
              </a:lnSpc>
              <a:spcBef>
                <a:spcPts val="0"/>
              </a:spcBef>
              <a:spcAft>
                <a:spcPts val="0"/>
              </a:spcAft>
              <a:buSzPts val="2100"/>
              <a:buChar char="●"/>
            </a:pPr>
            <a:r>
              <a:rPr lang="en-US"/>
              <a:t>Having students look in mirrors and describe what their mouth is doing when making sounds. </a:t>
            </a:r>
            <a:endParaRPr/>
          </a:p>
          <a:p>
            <a:pPr marL="609600" lvl="0" indent="-438150" algn="l" rtl="0">
              <a:lnSpc>
                <a:spcPct val="115000"/>
              </a:lnSpc>
              <a:spcBef>
                <a:spcPts val="0"/>
              </a:spcBef>
              <a:spcAft>
                <a:spcPts val="0"/>
              </a:spcAft>
              <a:buSzPts val="2100"/>
              <a:buChar char="●"/>
            </a:pPr>
            <a:r>
              <a:rPr lang="en-US"/>
              <a:t>Think alouds and engaging in conversations about text</a:t>
            </a:r>
            <a:endParaRPr/>
          </a:p>
          <a:p>
            <a:pPr marL="609600" lvl="0" indent="-438150" algn="l" rtl="0">
              <a:lnSpc>
                <a:spcPct val="115000"/>
              </a:lnSpc>
              <a:spcBef>
                <a:spcPts val="0"/>
              </a:spcBef>
              <a:spcAft>
                <a:spcPts val="0"/>
              </a:spcAft>
              <a:buSzPts val="2100"/>
              <a:buChar char="●"/>
            </a:pPr>
            <a:r>
              <a:rPr lang="en-US"/>
              <a:t>Pushing manipulatives or a concrete object to segment sounds in words</a:t>
            </a:r>
            <a:endParaRPr/>
          </a:p>
          <a:p>
            <a:pPr marL="609600" lvl="0" indent="-438150" algn="l" rtl="0">
              <a:lnSpc>
                <a:spcPct val="115000"/>
              </a:lnSpc>
              <a:spcBef>
                <a:spcPts val="0"/>
              </a:spcBef>
              <a:spcAft>
                <a:spcPts val="0"/>
              </a:spcAft>
              <a:buSzPts val="2100"/>
              <a:buChar char="●"/>
            </a:pPr>
            <a:r>
              <a:rPr lang="en-US"/>
              <a:t>Conferencing about student thinking of a text </a:t>
            </a:r>
            <a:endParaRPr/>
          </a:p>
          <a:p>
            <a:pPr marL="609600" lvl="0" indent="-438150" algn="l" rtl="0">
              <a:lnSpc>
                <a:spcPct val="115000"/>
              </a:lnSpc>
              <a:spcBef>
                <a:spcPts val="0"/>
              </a:spcBef>
              <a:spcAft>
                <a:spcPts val="0"/>
              </a:spcAft>
              <a:buSzPts val="2100"/>
              <a:buChar char="●"/>
            </a:pPr>
            <a:r>
              <a:rPr lang="en-US"/>
              <a:t>Application of phonics through reading and writing experiences</a:t>
            </a:r>
            <a:endParaRPr/>
          </a:p>
          <a:p>
            <a:pPr marL="609600" lvl="0" indent="-438150" algn="l" rtl="0">
              <a:lnSpc>
                <a:spcPct val="115000"/>
              </a:lnSpc>
              <a:spcBef>
                <a:spcPts val="0"/>
              </a:spcBef>
              <a:spcAft>
                <a:spcPts val="0"/>
              </a:spcAft>
              <a:buSzPts val="2100"/>
              <a:buChar char="●"/>
            </a:pPr>
            <a:r>
              <a:rPr lang="en-US"/>
              <a:t>Using new words learned in discussions</a:t>
            </a:r>
            <a:endParaRPr/>
          </a:p>
          <a:p>
            <a:pPr marL="0" lvl="0" indent="0" algn="ctr" rtl="0">
              <a:lnSpc>
                <a:spcPct val="100000"/>
              </a:lnSpc>
              <a:spcBef>
                <a:spcPts val="2100"/>
              </a:spcBef>
              <a:spcAft>
                <a:spcPts val="0"/>
              </a:spcAft>
              <a:buSzPts val="2100"/>
              <a:buNone/>
            </a:pPr>
            <a:r>
              <a:rPr lang="en-US" sz="3600">
                <a:solidFill>
                  <a:srgbClr val="C22536"/>
                </a:solidFill>
              </a:rPr>
              <a:t>Reading is a metacognitive process.</a:t>
            </a:r>
            <a:endParaRPr sz="3600">
              <a:solidFill>
                <a:srgbClr val="C22536"/>
              </a:solidFill>
            </a:endParaRPr>
          </a:p>
          <a:p>
            <a:pPr marL="0" lvl="0" indent="0" algn="l" rtl="0">
              <a:lnSpc>
                <a:spcPct val="115000"/>
              </a:lnSpc>
              <a:spcBef>
                <a:spcPts val="0"/>
              </a:spcBef>
              <a:spcAft>
                <a:spcPts val="0"/>
              </a:spcAft>
              <a:buSzPts val="2100"/>
              <a:buNone/>
            </a:pPr>
            <a:endParaRPr/>
          </a:p>
        </p:txBody>
      </p:sp>
      <p:sp>
        <p:nvSpPr>
          <p:cNvPr id="631" name="Google Shape;631;g153072a826c_0_68"/>
          <p:cNvSpPr txBox="1"/>
          <p:nvPr/>
        </p:nvSpPr>
        <p:spPr>
          <a:xfrm>
            <a:off x="1397400" y="6017100"/>
            <a:ext cx="8338200" cy="831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accent5"/>
                </a:solidFill>
                <a:latin typeface="Josefin Sans"/>
                <a:ea typeface="Josefin Sans"/>
                <a:cs typeface="Josefin Sans"/>
                <a:sym typeface="Josefi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Teaching Reading is Rocket Science</a:t>
            </a:r>
            <a:endParaRPr sz="1900" b="0" i="0" u="none" strike="noStrike" cap="none">
              <a:solidFill>
                <a:schemeClr val="dk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accent5"/>
                </a:solidFill>
                <a:latin typeface="Josefin Sans"/>
                <a:ea typeface="Josefin Sans"/>
                <a:cs typeface="Josefin Sans"/>
                <a:sym typeface="Josefi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IES Practice Guides</a:t>
            </a:r>
            <a:endParaRPr sz="19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153bec40d42_0_1842"/>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39</a:t>
            </a:fld>
            <a:endParaRPr/>
          </a:p>
        </p:txBody>
      </p:sp>
      <p:sp>
        <p:nvSpPr>
          <p:cNvPr id="637" name="Google Shape;637;g153bec40d42_0_1842"/>
          <p:cNvSpPr txBox="1">
            <a:spLocks noGrp="1"/>
          </p:cNvSpPr>
          <p:nvPr>
            <p:ph type="title"/>
          </p:nvPr>
        </p:nvSpPr>
        <p:spPr>
          <a:xfrm>
            <a:off x="544702" y="182575"/>
            <a:ext cx="11001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a:t>What Research Shows </a:t>
            </a:r>
            <a:endParaRPr/>
          </a:p>
        </p:txBody>
      </p:sp>
      <p:sp>
        <p:nvSpPr>
          <p:cNvPr id="638" name="Google Shape;638;g153bec40d42_0_1842"/>
          <p:cNvSpPr txBox="1">
            <a:spLocks noGrp="1"/>
          </p:cNvSpPr>
          <p:nvPr>
            <p:ph type="body" idx="1"/>
          </p:nvPr>
        </p:nvSpPr>
        <p:spPr>
          <a:xfrm>
            <a:off x="497376" y="1700327"/>
            <a:ext cx="11930400" cy="3701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200">
                <a:solidFill>
                  <a:schemeClr val="dk1"/>
                </a:solidFill>
              </a:rPr>
              <a:t>Routines that create cohesion across learning environments-</a:t>
            </a:r>
            <a:endParaRPr/>
          </a:p>
          <a:p>
            <a:pPr marL="241300" lvl="0" indent="-241300" algn="l" rtl="0">
              <a:lnSpc>
                <a:spcPct val="90000"/>
              </a:lnSpc>
              <a:spcBef>
                <a:spcPts val="1100"/>
              </a:spcBef>
              <a:spcAft>
                <a:spcPts val="0"/>
              </a:spcAft>
              <a:buClr>
                <a:schemeClr val="dk1"/>
              </a:buClr>
              <a:buSzPts val="3200"/>
              <a:buChar char="●"/>
            </a:pPr>
            <a:r>
              <a:rPr lang="en-US" sz="3200"/>
              <a:t>Reading Grade Level Text</a:t>
            </a:r>
            <a:endParaRPr/>
          </a:p>
          <a:p>
            <a:pPr marL="241300" lvl="0" indent="-241300" algn="l" rtl="0">
              <a:lnSpc>
                <a:spcPct val="90000"/>
              </a:lnSpc>
              <a:spcBef>
                <a:spcPts val="1100"/>
              </a:spcBef>
              <a:spcAft>
                <a:spcPts val="0"/>
              </a:spcAft>
              <a:buClr>
                <a:schemeClr val="dk1"/>
              </a:buClr>
              <a:buSzPts val="3200"/>
              <a:buChar char="●"/>
            </a:pPr>
            <a:r>
              <a:rPr lang="en-US" sz="3200">
                <a:solidFill>
                  <a:schemeClr val="dk1"/>
                </a:solidFill>
              </a:rPr>
              <a:t>Responding to Text</a:t>
            </a:r>
            <a:endParaRPr sz="3200">
              <a:solidFill>
                <a:schemeClr val="dk1"/>
              </a:solidFill>
            </a:endParaRPr>
          </a:p>
          <a:p>
            <a:pPr marL="241300" lvl="0" indent="-241300" algn="l" rtl="0">
              <a:lnSpc>
                <a:spcPct val="90000"/>
              </a:lnSpc>
              <a:spcBef>
                <a:spcPts val="1100"/>
              </a:spcBef>
              <a:spcAft>
                <a:spcPts val="0"/>
              </a:spcAft>
              <a:buClr>
                <a:schemeClr val="dk1"/>
              </a:buClr>
              <a:buSzPts val="3200"/>
              <a:buChar char="●"/>
            </a:pPr>
            <a:r>
              <a:rPr lang="en-US" sz="3200">
                <a:solidFill>
                  <a:schemeClr val="dk1"/>
                </a:solidFill>
              </a:rPr>
              <a:t>Foundational Skills Work</a:t>
            </a:r>
            <a:endParaRPr sz="3200">
              <a:solidFill>
                <a:schemeClr val="dk1"/>
              </a:solidFill>
            </a:endParaRPr>
          </a:p>
          <a:p>
            <a:pPr marL="609600" lvl="0" indent="0" algn="l" rtl="0">
              <a:lnSpc>
                <a:spcPct val="90000"/>
              </a:lnSpc>
              <a:spcBef>
                <a:spcPts val="1100"/>
              </a:spcBef>
              <a:spcAft>
                <a:spcPts val="0"/>
              </a:spcAft>
              <a:buSzPts val="2100"/>
              <a:buNone/>
            </a:pPr>
            <a:endParaRPr sz="3200">
              <a:solidFill>
                <a:schemeClr val="dk1"/>
              </a:solidFill>
            </a:endParaRPr>
          </a:p>
          <a:p>
            <a:pPr marL="609600" lvl="0" indent="0" algn="l" rtl="0">
              <a:lnSpc>
                <a:spcPct val="90000"/>
              </a:lnSpc>
              <a:spcBef>
                <a:spcPts val="1100"/>
              </a:spcBef>
              <a:spcAft>
                <a:spcPts val="0"/>
              </a:spcAft>
              <a:buSzPts val="2100"/>
              <a:buNone/>
            </a:pPr>
            <a:endParaRPr/>
          </a:p>
        </p:txBody>
      </p:sp>
      <p:sp>
        <p:nvSpPr>
          <p:cNvPr id="639" name="Google Shape;639;g153bec40d42_0_1842"/>
          <p:cNvSpPr txBox="1"/>
          <p:nvPr/>
        </p:nvSpPr>
        <p:spPr>
          <a:xfrm>
            <a:off x="544700" y="5402017"/>
            <a:ext cx="8016000" cy="8310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hlink"/>
                </a:solidFill>
                <a:latin typeface="Trebuchet MS"/>
                <a:ea typeface="Trebuchet MS"/>
                <a:cs typeface="Trebuchet MS"/>
                <a:sym typeface="Trebuchet MS"/>
                <a:hlinkClick r:id="rId3"/>
              </a:rPr>
              <a:t>https://ccsso.org/blog/ccsso-releases-restart-recovery-considerations-teaching-learning</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5df747aac0_1_161"/>
          <p:cNvSpPr txBox="1">
            <a:spLocks noGrp="1"/>
          </p:cNvSpPr>
          <p:nvPr>
            <p:ph type="title"/>
          </p:nvPr>
        </p:nvSpPr>
        <p:spPr>
          <a:xfrm>
            <a:off x="213900" y="383625"/>
            <a:ext cx="11863800" cy="1307100"/>
          </a:xfrm>
          <a:prstGeom prst="rect">
            <a:avLst/>
          </a:prstGeom>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500"/>
              <a:buFont typeface="Arial"/>
              <a:buNone/>
            </a:pPr>
            <a:r>
              <a:rPr lang="en-US" sz="3800"/>
              <a:t>3-5 Virtual English SOL Institutes</a:t>
            </a:r>
            <a:endParaRPr sz="3800"/>
          </a:p>
        </p:txBody>
      </p:sp>
      <p:sp>
        <p:nvSpPr>
          <p:cNvPr id="344" name="Google Shape;344;g15df747aac0_1_161"/>
          <p:cNvSpPr txBox="1">
            <a:spLocks noGrp="1"/>
          </p:cNvSpPr>
          <p:nvPr>
            <p:ph type="body" idx="1"/>
          </p:nvPr>
        </p:nvSpPr>
        <p:spPr>
          <a:xfrm>
            <a:off x="670000" y="1690733"/>
            <a:ext cx="5181600" cy="4428900"/>
          </a:xfrm>
          <a:prstGeom prst="rect">
            <a:avLst/>
          </a:prstGeom>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20000"/>
          </a:bodyPr>
          <a:lstStyle/>
          <a:p>
            <a:pPr marL="0" lvl="0" indent="0" algn="ctr" rtl="0">
              <a:spcBef>
                <a:spcPts val="0"/>
              </a:spcBef>
              <a:spcAft>
                <a:spcPts val="0"/>
              </a:spcAft>
              <a:buNone/>
            </a:pPr>
            <a:r>
              <a:rPr lang="en-US" sz="5200">
                <a:latin typeface="Arial"/>
                <a:ea typeface="Arial"/>
                <a:cs typeface="Arial"/>
                <a:sym typeface="Arial"/>
              </a:rPr>
              <a:t>Tuesday, October 11th </a:t>
            </a:r>
            <a:endParaRPr sz="52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420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4:00-4:55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VDOE General Session</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4900" b="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5:00-5:55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:Guided Reading to Reading Guides- Supporting All Students with Grade Level Texts </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4900" b="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6:00</a:t>
            </a:r>
            <a:r>
              <a:rPr lang="en-US" sz="4900">
                <a:solidFill>
                  <a:schemeClr val="dk1"/>
                </a:solidFill>
                <a:latin typeface="Arial"/>
                <a:ea typeface="Arial"/>
                <a:cs typeface="Arial"/>
                <a:sym typeface="Arial"/>
              </a:rPr>
              <a:t>-</a:t>
            </a:r>
            <a:r>
              <a:rPr lang="en-US" sz="4900">
                <a:latin typeface="Arial"/>
                <a:ea typeface="Arial"/>
                <a:cs typeface="Arial"/>
                <a:sym typeface="Arial"/>
              </a:rPr>
              <a:t>6</a:t>
            </a:r>
            <a:r>
              <a:rPr lang="en-US" sz="4900">
                <a:solidFill>
                  <a:schemeClr val="dk1"/>
                </a:solidFill>
                <a:latin typeface="Arial"/>
                <a:ea typeface="Arial"/>
                <a:cs typeface="Arial"/>
                <a:sym typeface="Arial"/>
              </a:rPr>
              <a:t>:55 PM: </a:t>
            </a:r>
            <a:r>
              <a:rPr lang="en-US" sz="4900" b="0">
                <a:solidFill>
                  <a:schemeClr val="dk1"/>
                </a:solidFill>
                <a:latin typeface="Arial"/>
                <a:ea typeface="Arial"/>
                <a:cs typeface="Arial"/>
                <a:sym typeface="Arial"/>
              </a:rPr>
              <a:t>Advanced Phonics: Everything You Need to Know About Syllables and Morphology</a:t>
            </a:r>
            <a:endParaRPr sz="3700" b="0">
              <a:solidFill>
                <a:schemeClr val="dk1"/>
              </a:solidFill>
              <a:latin typeface="Arial"/>
              <a:ea typeface="Arial"/>
              <a:cs typeface="Arial"/>
              <a:sym typeface="Arial"/>
            </a:endParaRPr>
          </a:p>
        </p:txBody>
      </p:sp>
      <p:sp>
        <p:nvSpPr>
          <p:cNvPr id="345" name="Google Shape;345;g15df747aac0_1_161"/>
          <p:cNvSpPr txBox="1">
            <a:spLocks noGrp="1"/>
          </p:cNvSpPr>
          <p:nvPr>
            <p:ph type="body" idx="2"/>
          </p:nvPr>
        </p:nvSpPr>
        <p:spPr>
          <a:xfrm>
            <a:off x="6238900" y="1690733"/>
            <a:ext cx="5181600" cy="4428900"/>
          </a:xfrm>
          <a:prstGeom prst="rect">
            <a:avLst/>
          </a:prstGeom>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20000"/>
          </a:bodyPr>
          <a:lstStyle/>
          <a:p>
            <a:pPr marL="0" lvl="0" indent="0" algn="ctr" rtl="0">
              <a:spcBef>
                <a:spcPts val="0"/>
              </a:spcBef>
              <a:spcAft>
                <a:spcPts val="0"/>
              </a:spcAft>
              <a:buNone/>
            </a:pPr>
            <a:r>
              <a:rPr lang="en-US" sz="5177">
                <a:solidFill>
                  <a:schemeClr val="dk1"/>
                </a:solidFill>
                <a:latin typeface="Arial"/>
                <a:ea typeface="Arial"/>
                <a:cs typeface="Arial"/>
                <a:sym typeface="Arial"/>
              </a:rPr>
              <a:t>T</a:t>
            </a:r>
            <a:r>
              <a:rPr lang="en-US" sz="5177">
                <a:latin typeface="Arial"/>
                <a:ea typeface="Arial"/>
                <a:cs typeface="Arial"/>
                <a:sym typeface="Arial"/>
              </a:rPr>
              <a:t>hursday, October 13th</a:t>
            </a:r>
            <a:endParaRPr sz="6877">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490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4:00-4:55 PM</a:t>
            </a:r>
            <a:r>
              <a:rPr lang="en-US" sz="4900" b="0">
                <a:latin typeface="Arial"/>
                <a:ea typeface="Arial"/>
                <a:cs typeface="Arial"/>
                <a:sym typeface="Arial"/>
              </a:rPr>
              <a:t>: Reading + Writing= Skilled Readers and Writers</a:t>
            </a:r>
            <a:endParaRPr sz="4900" b="0">
              <a:latin typeface="Arial"/>
              <a:ea typeface="Arial"/>
              <a:cs typeface="Arial"/>
              <a:sym typeface="Arial"/>
            </a:endParaRPr>
          </a:p>
          <a:p>
            <a:pPr marL="0" lvl="0" indent="0" algn="l" rtl="0">
              <a:lnSpc>
                <a:spcPct val="115000"/>
              </a:lnSpc>
              <a:spcBef>
                <a:spcPts val="0"/>
              </a:spcBef>
              <a:spcAft>
                <a:spcPts val="0"/>
              </a:spcAft>
              <a:buNone/>
            </a:pPr>
            <a:endParaRPr sz="4900" b="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5:00-5:55 PM</a:t>
            </a:r>
            <a:r>
              <a:rPr lang="en-US" sz="4900" b="0">
                <a:latin typeface="Arial"/>
                <a:ea typeface="Arial"/>
                <a:cs typeface="Arial"/>
                <a:sym typeface="Arial"/>
              </a:rPr>
              <a:t>: World and Word Knowledge</a:t>
            </a:r>
            <a:endParaRPr sz="4900" b="0">
              <a:latin typeface="Arial"/>
              <a:ea typeface="Arial"/>
              <a:cs typeface="Arial"/>
              <a:sym typeface="Arial"/>
            </a:endParaRPr>
          </a:p>
          <a:p>
            <a:pPr marL="0" lvl="0" indent="0" algn="l" rtl="0">
              <a:lnSpc>
                <a:spcPct val="115000"/>
              </a:lnSpc>
              <a:spcBef>
                <a:spcPts val="0"/>
              </a:spcBef>
              <a:spcAft>
                <a:spcPts val="0"/>
              </a:spcAft>
              <a:buNone/>
            </a:pPr>
            <a:endParaRPr sz="4900" b="0">
              <a:latin typeface="Arial"/>
              <a:ea typeface="Arial"/>
              <a:cs typeface="Arial"/>
              <a:sym typeface="Arial"/>
            </a:endParaRPr>
          </a:p>
          <a:p>
            <a:pPr marL="0" lvl="0" indent="0" algn="l" rtl="0">
              <a:lnSpc>
                <a:spcPct val="115000"/>
              </a:lnSpc>
              <a:spcBef>
                <a:spcPts val="0"/>
              </a:spcBef>
              <a:spcAft>
                <a:spcPts val="0"/>
              </a:spcAft>
              <a:buNone/>
            </a:pPr>
            <a:r>
              <a:rPr lang="en-US" sz="4900">
                <a:latin typeface="Arial"/>
                <a:ea typeface="Arial"/>
                <a:cs typeface="Arial"/>
                <a:sym typeface="Arial"/>
              </a:rPr>
              <a:t>6:00-6:55 PM:</a:t>
            </a:r>
            <a:r>
              <a:rPr lang="en-US" sz="4900" b="0">
                <a:latin typeface="Arial"/>
                <a:ea typeface="Arial"/>
                <a:cs typeface="Arial"/>
                <a:sym typeface="Arial"/>
              </a:rPr>
              <a:t>Virginia Department of Education Instruction &amp; Assessment</a:t>
            </a:r>
            <a:endParaRPr sz="3700" b="0">
              <a:latin typeface="Arial"/>
              <a:ea typeface="Arial"/>
              <a:cs typeface="Arial"/>
              <a:sym typeface="Arial"/>
            </a:endParaRPr>
          </a:p>
          <a:p>
            <a:pPr marL="0" lvl="0" indent="0" algn="l" rtl="0">
              <a:lnSpc>
                <a:spcPct val="115000"/>
              </a:lnSpc>
              <a:spcBef>
                <a:spcPts val="0"/>
              </a:spcBef>
              <a:spcAft>
                <a:spcPts val="0"/>
              </a:spcAft>
              <a:buNone/>
            </a:pPr>
            <a:endParaRPr sz="2000">
              <a:solidFill>
                <a:schemeClr val="dk1"/>
              </a:solidFill>
              <a:latin typeface="Arial"/>
              <a:ea typeface="Arial"/>
              <a:cs typeface="Arial"/>
              <a:sym typeface="Arial"/>
            </a:endParaRPr>
          </a:p>
          <a:p>
            <a:pPr marL="0" lvl="0" indent="0" algn="l" rtl="0">
              <a:spcBef>
                <a:spcPts val="0"/>
              </a:spcBef>
              <a:spcAft>
                <a:spcPts val="0"/>
              </a:spcAft>
              <a:buClr>
                <a:schemeClr val="dk1"/>
              </a:buClr>
              <a:buSzPct val="40540"/>
              <a:buFont typeface="Arial"/>
              <a:buNone/>
            </a:pPr>
            <a:endParaRPr sz="3700" b="0">
              <a:solidFill>
                <a:schemeClr val="dk1"/>
              </a:solidFill>
              <a:latin typeface="Arial"/>
              <a:ea typeface="Arial"/>
              <a:cs typeface="Arial"/>
              <a:sym typeface="Arial"/>
            </a:endParaRPr>
          </a:p>
        </p:txBody>
      </p:sp>
      <p:sp>
        <p:nvSpPr>
          <p:cNvPr id="346" name="Google Shape;346;g15df747aac0_1_161"/>
          <p:cNvSpPr txBox="1">
            <a:spLocks noGrp="1"/>
          </p:cNvSpPr>
          <p:nvPr>
            <p:ph type="sldNum" idx="12"/>
          </p:nvPr>
        </p:nvSpPr>
        <p:spPr>
          <a:xfrm>
            <a:off x="11480800" y="8475133"/>
            <a:ext cx="1349100" cy="4869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153bec40d42_0_1849"/>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40</a:t>
            </a:fld>
            <a:endParaRPr/>
          </a:p>
        </p:txBody>
      </p:sp>
      <p:sp>
        <p:nvSpPr>
          <p:cNvPr id="645" name="Google Shape;645;g153bec40d42_0_1849"/>
          <p:cNvSpPr txBox="1">
            <a:spLocks noGrp="1"/>
          </p:cNvSpPr>
          <p:nvPr>
            <p:ph type="title"/>
          </p:nvPr>
        </p:nvSpPr>
        <p:spPr>
          <a:xfrm>
            <a:off x="481100" y="182575"/>
            <a:ext cx="111312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a:t>Evidence from the Field</a:t>
            </a:r>
            <a:endParaRPr/>
          </a:p>
        </p:txBody>
      </p:sp>
      <p:sp>
        <p:nvSpPr>
          <p:cNvPr id="646" name="Google Shape;646;g153bec40d42_0_1849"/>
          <p:cNvSpPr txBox="1">
            <a:spLocks noGrp="1"/>
          </p:cNvSpPr>
          <p:nvPr>
            <p:ph type="body" idx="1"/>
          </p:nvPr>
        </p:nvSpPr>
        <p:spPr>
          <a:xfrm>
            <a:off x="717926" y="1492502"/>
            <a:ext cx="11288100" cy="3352200"/>
          </a:xfrm>
          <a:prstGeom prst="rect">
            <a:avLst/>
          </a:prstGeom>
          <a:noFill/>
          <a:ln>
            <a:noFill/>
          </a:ln>
        </p:spPr>
        <p:txBody>
          <a:bodyPr spcFirstLastPara="1" wrap="square" lIns="121900" tIns="121900" rIns="121900" bIns="121900" anchor="t" anchorCtr="0">
            <a:noAutofit/>
          </a:bodyPr>
          <a:lstStyle/>
          <a:p>
            <a:pPr marL="609600" lvl="0" indent="-508000" algn="l" rtl="0">
              <a:lnSpc>
                <a:spcPct val="115000"/>
              </a:lnSpc>
              <a:spcBef>
                <a:spcPts val="0"/>
              </a:spcBef>
              <a:spcAft>
                <a:spcPts val="0"/>
              </a:spcAft>
              <a:buSzPts val="3200"/>
              <a:buChar char="●"/>
            </a:pPr>
            <a:r>
              <a:rPr lang="en-US" sz="3200"/>
              <a:t>Reading is a metacognitive process.</a:t>
            </a:r>
            <a:endParaRPr sz="3200"/>
          </a:p>
          <a:p>
            <a:pPr marL="609600" lvl="0" indent="-508000" algn="l" rtl="0">
              <a:lnSpc>
                <a:spcPct val="115000"/>
              </a:lnSpc>
              <a:spcBef>
                <a:spcPts val="0"/>
              </a:spcBef>
              <a:spcAft>
                <a:spcPts val="0"/>
              </a:spcAft>
              <a:buSzPts val="3200"/>
              <a:buChar char="●"/>
            </a:pPr>
            <a:r>
              <a:rPr lang="en-US" sz="3200"/>
              <a:t>Get books and texts in the hands of kids.</a:t>
            </a:r>
            <a:endParaRPr sz="3200"/>
          </a:p>
          <a:p>
            <a:pPr marL="609600" lvl="0" indent="-508000" algn="l" rtl="0">
              <a:lnSpc>
                <a:spcPct val="115000"/>
              </a:lnSpc>
              <a:spcBef>
                <a:spcPts val="0"/>
              </a:spcBef>
              <a:spcAft>
                <a:spcPts val="0"/>
              </a:spcAft>
              <a:buSzPts val="3200"/>
              <a:buChar char="●"/>
            </a:pPr>
            <a:r>
              <a:rPr lang="en-US" sz="3200"/>
              <a:t>Provide daily opportunities for students to read.</a:t>
            </a:r>
            <a:endParaRPr sz="3200"/>
          </a:p>
          <a:p>
            <a:pPr marL="609600" lvl="0" indent="-508000" algn="l" rtl="0">
              <a:lnSpc>
                <a:spcPct val="115000"/>
              </a:lnSpc>
              <a:spcBef>
                <a:spcPts val="0"/>
              </a:spcBef>
              <a:spcAft>
                <a:spcPts val="0"/>
              </a:spcAft>
              <a:buSzPts val="3200"/>
              <a:buChar char="●"/>
            </a:pPr>
            <a:r>
              <a:rPr lang="en-US" sz="3200"/>
              <a:t>Prioritize literacy across contents.</a:t>
            </a:r>
            <a:endParaRPr sz="3200"/>
          </a:p>
          <a:p>
            <a:pPr marL="609600" lvl="0" indent="-508000" algn="l" rtl="0">
              <a:lnSpc>
                <a:spcPct val="115000"/>
              </a:lnSpc>
              <a:spcBef>
                <a:spcPts val="0"/>
              </a:spcBef>
              <a:spcAft>
                <a:spcPts val="0"/>
              </a:spcAft>
              <a:buSzPts val="3200"/>
              <a:buChar char="●"/>
            </a:pPr>
            <a:r>
              <a:rPr lang="en-US" sz="3200"/>
              <a:t>Teaching skills in isolation is not authentic to real reading experiences.</a:t>
            </a:r>
            <a:endParaRPr sz="1700"/>
          </a:p>
          <a:p>
            <a:pPr marL="0" lvl="0" indent="0" algn="l" rtl="0">
              <a:lnSpc>
                <a:spcPct val="115000"/>
              </a:lnSpc>
              <a:spcBef>
                <a:spcPts val="2100"/>
              </a:spcBef>
              <a:spcAft>
                <a:spcPts val="2100"/>
              </a:spcAft>
              <a:buClr>
                <a:schemeClr val="dk1"/>
              </a:buClr>
              <a:buSzPts val="1500"/>
              <a:buFont typeface="Arial"/>
              <a:buNone/>
            </a:pPr>
            <a:r>
              <a:rPr lang="en-US" sz="1700"/>
              <a:t>From: </a:t>
            </a:r>
            <a:r>
              <a:rPr lang="en-US" sz="19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Educator to Educator: Sharing Lessons Learned from School Divisions on Best Practices </a:t>
            </a:r>
            <a:r>
              <a:rPr lang="en-US" sz="1900"/>
              <a:t>(Winter, 2019).</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153667b6a26_0_45"/>
          <p:cNvSpPr txBox="1">
            <a:spLocks noGrp="1"/>
          </p:cNvSpPr>
          <p:nvPr>
            <p:ph type="title"/>
          </p:nvPr>
        </p:nvSpPr>
        <p:spPr>
          <a:xfrm>
            <a:off x="838200" y="1762113"/>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ct val="92591"/>
              <a:buNone/>
            </a:pPr>
            <a:r>
              <a:rPr lang="en-US" sz="6000"/>
              <a:t>Evidence-Based Practices and Strategies For Literacy Instruction</a:t>
            </a:r>
            <a:endParaRPr sz="6000"/>
          </a:p>
          <a:p>
            <a:pPr marL="0" lvl="0" indent="0" algn="l" rtl="0">
              <a:lnSpc>
                <a:spcPct val="90000"/>
              </a:lnSpc>
              <a:spcBef>
                <a:spcPts val="0"/>
              </a:spcBef>
              <a:spcAft>
                <a:spcPts val="0"/>
              </a:spcAft>
              <a:buSzPct val="111111"/>
              <a:buNone/>
            </a:pP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15df747aac0_32_0"/>
          <p:cNvSpPr txBox="1">
            <a:spLocks noGrp="1"/>
          </p:cNvSpPr>
          <p:nvPr>
            <p:ph type="title"/>
          </p:nvPr>
        </p:nvSpPr>
        <p:spPr>
          <a:xfrm>
            <a:off x="838200" y="114299"/>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Evidence-based Practices </a:t>
            </a:r>
            <a:endParaRPr/>
          </a:p>
        </p:txBody>
      </p:sp>
      <p:graphicFrame>
        <p:nvGraphicFramePr>
          <p:cNvPr id="659" name="Google Shape;659;g15df747aac0_32_0" descr="Teaching practices infographic&#10;"/>
          <p:cNvGraphicFramePr/>
          <p:nvPr>
            <p:extLst>
              <p:ext uri="{D42A27DB-BD31-4B8C-83A1-F6EECF244321}">
                <p14:modId xmlns:p14="http://schemas.microsoft.com/office/powerpoint/2010/main" val="3875576657"/>
              </p:ext>
            </p:extLst>
          </p:nvPr>
        </p:nvGraphicFramePr>
        <p:xfrm>
          <a:off x="1164075" y="1110650"/>
          <a:ext cx="9863825" cy="5394660"/>
        </p:xfrm>
        <a:graphic>
          <a:graphicData uri="http://schemas.openxmlformats.org/drawingml/2006/table">
            <a:tbl>
              <a:tblPr firstRow="1">
                <a:noFill/>
                <a:tableStyleId>{A246B23E-D6EE-49E2-88F8-E75F61CED110}</a:tableStyleId>
              </a:tblPr>
              <a:tblGrid>
                <a:gridCol w="9863825">
                  <a:extLst>
                    <a:ext uri="{9D8B030D-6E8A-4147-A177-3AD203B41FA5}">
                      <a16:colId xmlns:a16="http://schemas.microsoft.com/office/drawing/2014/main" val="20000"/>
                    </a:ext>
                  </a:extLst>
                </a:gridCol>
              </a:tblGrid>
              <a:tr h="441925">
                <a:tc>
                  <a:txBody>
                    <a:bodyPr/>
                    <a:lstStyle/>
                    <a:p>
                      <a:pPr marL="0" lvl="0" indent="0" algn="l" rtl="0">
                        <a:spcBef>
                          <a:spcPts val="0"/>
                        </a:spcBef>
                        <a:spcAft>
                          <a:spcPts val="0"/>
                        </a:spcAft>
                        <a:buNone/>
                      </a:pPr>
                      <a:r>
                        <a:rPr lang="en-US" sz="1800">
                          <a:latin typeface="Calibri"/>
                          <a:ea typeface="Calibri"/>
                          <a:cs typeface="Calibri"/>
                          <a:sym typeface="Calibri"/>
                        </a:rPr>
                        <a:t>1. Begin lessons with short reviews of previous learning.</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41925">
                <a:tc>
                  <a:txBody>
                    <a:bodyPr/>
                    <a:lstStyle/>
                    <a:p>
                      <a:pPr marL="0" lvl="0" indent="0" algn="l" rtl="0">
                        <a:spcBef>
                          <a:spcPts val="0"/>
                        </a:spcBef>
                        <a:spcAft>
                          <a:spcPts val="0"/>
                        </a:spcAft>
                        <a:buNone/>
                      </a:pPr>
                      <a:r>
                        <a:rPr lang="en-US" sz="1800">
                          <a:latin typeface="Calibri"/>
                          <a:ea typeface="Calibri"/>
                          <a:cs typeface="Calibri"/>
                          <a:sym typeface="Calibri"/>
                        </a:rPr>
                        <a:t>2. Present new material in small amounts; assist students as they practice the material.</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000">
                <a:tc>
                  <a:txBody>
                    <a:bodyPr/>
                    <a:lstStyle/>
                    <a:p>
                      <a:pPr marL="0" lvl="0" indent="0" algn="l" rtl="0">
                        <a:spcBef>
                          <a:spcPts val="0"/>
                        </a:spcBef>
                        <a:spcAft>
                          <a:spcPts val="0"/>
                        </a:spcAft>
                        <a:buNone/>
                      </a:pPr>
                      <a:r>
                        <a:rPr lang="en-US" sz="1800" dirty="0">
                          <a:latin typeface="Calibri"/>
                          <a:ea typeface="Calibri"/>
                          <a:cs typeface="Calibri"/>
                          <a:sym typeface="Calibri"/>
                        </a:rPr>
                        <a:t>3. Ask many questions and observe student responses; questions allow students to connect new material to prior learning.</a:t>
                      </a:r>
                      <a:endParaRPr sz="1800" dirty="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41925">
                <a:tc>
                  <a:txBody>
                    <a:bodyPr/>
                    <a:lstStyle/>
                    <a:p>
                      <a:pPr marL="0" lvl="0" indent="0" algn="l" rtl="0">
                        <a:spcBef>
                          <a:spcPts val="0"/>
                        </a:spcBef>
                        <a:spcAft>
                          <a:spcPts val="0"/>
                        </a:spcAft>
                        <a:buNone/>
                      </a:pPr>
                      <a:r>
                        <a:rPr lang="en-US" sz="1800">
                          <a:latin typeface="Calibri"/>
                          <a:ea typeface="Calibri"/>
                          <a:cs typeface="Calibri"/>
                          <a:sym typeface="Calibri"/>
                        </a:rPr>
                        <a:t>4. Provide models such as step-by-step demonstrations or think alouds to work out the problem.</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41925">
                <a:tc>
                  <a:txBody>
                    <a:bodyPr/>
                    <a:lstStyle/>
                    <a:p>
                      <a:pPr marL="0" lvl="0" indent="0" algn="l" rtl="0">
                        <a:spcBef>
                          <a:spcPts val="0"/>
                        </a:spcBef>
                        <a:spcAft>
                          <a:spcPts val="0"/>
                        </a:spcAft>
                        <a:buNone/>
                      </a:pPr>
                      <a:r>
                        <a:rPr lang="en-US" sz="1800">
                          <a:latin typeface="Calibri"/>
                          <a:ea typeface="Calibri"/>
                          <a:cs typeface="Calibri"/>
                          <a:sym typeface="Calibri"/>
                        </a:rPr>
                        <a:t>5. Guide student practice by asking good questions and providing feedback.</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41925">
                <a:tc>
                  <a:txBody>
                    <a:bodyPr/>
                    <a:lstStyle/>
                    <a:p>
                      <a:pPr marL="0" lvl="0" indent="0" algn="l" rtl="0">
                        <a:spcBef>
                          <a:spcPts val="0"/>
                        </a:spcBef>
                        <a:spcAft>
                          <a:spcPts val="0"/>
                        </a:spcAft>
                        <a:buNone/>
                      </a:pPr>
                      <a:r>
                        <a:rPr lang="en-US" sz="1800">
                          <a:latin typeface="Calibri"/>
                          <a:ea typeface="Calibri"/>
                          <a:cs typeface="Calibri"/>
                          <a:sym typeface="Calibri"/>
                        </a:rPr>
                        <a:t>6. Check that students understand the material; doing so can help students learn with fewer errors.</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41925">
                <a:tc>
                  <a:txBody>
                    <a:bodyPr/>
                    <a:lstStyle/>
                    <a:p>
                      <a:pPr marL="0" lvl="0" indent="0" algn="l" rtl="0">
                        <a:spcBef>
                          <a:spcPts val="0"/>
                        </a:spcBef>
                        <a:spcAft>
                          <a:spcPts val="0"/>
                        </a:spcAft>
                        <a:buNone/>
                      </a:pPr>
                      <a:r>
                        <a:rPr lang="en-US" sz="1800">
                          <a:latin typeface="Calibri"/>
                          <a:ea typeface="Calibri"/>
                          <a:cs typeface="Calibri"/>
                          <a:sym typeface="Calibri"/>
                        </a:rPr>
                        <a:t>7. Obtain a high success rate (~80%) through teaching in small steps, guiding practice, and employing mastery learning techniques.</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41925">
                <a:tc>
                  <a:txBody>
                    <a:bodyPr/>
                    <a:lstStyle/>
                    <a:p>
                      <a:pPr marL="0" lvl="0" indent="0" algn="l" rtl="0">
                        <a:spcBef>
                          <a:spcPts val="0"/>
                        </a:spcBef>
                        <a:spcAft>
                          <a:spcPts val="0"/>
                        </a:spcAft>
                        <a:buNone/>
                      </a:pPr>
                      <a:r>
                        <a:rPr lang="en-US" sz="1800">
                          <a:latin typeface="Calibri"/>
                          <a:ea typeface="Calibri"/>
                          <a:cs typeface="Calibri"/>
                          <a:sym typeface="Calibri"/>
                        </a:rPr>
                        <a:t>8. Provide scaffolds, or temporary supports, for difficult material.</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701000">
                <a:tc>
                  <a:txBody>
                    <a:bodyPr/>
                    <a:lstStyle/>
                    <a:p>
                      <a:pPr marL="0" lvl="0" indent="0" algn="l" rtl="0">
                        <a:spcBef>
                          <a:spcPts val="0"/>
                        </a:spcBef>
                        <a:spcAft>
                          <a:spcPts val="0"/>
                        </a:spcAft>
                        <a:buNone/>
                      </a:pPr>
                      <a:r>
                        <a:rPr lang="en-US" sz="1800">
                          <a:latin typeface="Calibri"/>
                          <a:ea typeface="Calibri"/>
                          <a:cs typeface="Calibri"/>
                          <a:sym typeface="Calibri"/>
                        </a:rPr>
                        <a:t>9. Prepare students for and monitor independent practice; ample independent practice is necessary for skills and knowledge to become automatic.</a:t>
                      </a:r>
                      <a:endParaRPr sz="180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441925">
                <a:tc>
                  <a:txBody>
                    <a:bodyPr/>
                    <a:lstStyle/>
                    <a:p>
                      <a:pPr marL="0" lvl="0" indent="0" algn="l" rtl="0">
                        <a:spcBef>
                          <a:spcPts val="0"/>
                        </a:spcBef>
                        <a:spcAft>
                          <a:spcPts val="0"/>
                        </a:spcAft>
                        <a:buNone/>
                      </a:pPr>
                      <a:r>
                        <a:rPr lang="en-US" sz="1800" dirty="0">
                          <a:latin typeface="Calibri"/>
                          <a:ea typeface="Calibri"/>
                          <a:cs typeface="Calibri"/>
                          <a:sym typeface="Calibri"/>
                        </a:rPr>
                        <a:t>10. Engage students in weekly and monthly reviews of past material.</a:t>
                      </a:r>
                      <a:endParaRPr sz="1800" dirty="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660" name="Google Shape;660;g15df747aac0_32_0"/>
          <p:cNvSpPr txBox="1"/>
          <p:nvPr/>
        </p:nvSpPr>
        <p:spPr>
          <a:xfrm>
            <a:off x="1476250" y="6457800"/>
            <a:ext cx="797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dirty="0">
                <a:solidFill>
                  <a:schemeClr val="hlink"/>
                </a:solidFill>
                <a:latin typeface="Times New Roman"/>
                <a:ea typeface="Times New Roman"/>
                <a:cs typeface="Times New Roman"/>
                <a:sym typeface="Times New Roman"/>
                <a:hlinkClick r:id="rId3"/>
              </a:rPr>
              <a:t>Institute of Educational Sciences: Evidence-based Teaching Practices Infographic </a:t>
            </a:r>
            <a:endParaRPr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g15db89fba3c_0_6" descr="scaffold clip art"/>
          <p:cNvPicPr preferRelativeResize="0"/>
          <p:nvPr/>
        </p:nvPicPr>
        <p:blipFill rotWithShape="1">
          <a:blip r:embed="rId3">
            <a:alphaModFix/>
          </a:blip>
          <a:srcRect l="-750" t="-1000" r="-628" b="999"/>
          <a:stretch/>
        </p:blipFill>
        <p:spPr>
          <a:xfrm>
            <a:off x="1878125" y="340537"/>
            <a:ext cx="7434225" cy="6176924"/>
          </a:xfrm>
          <a:prstGeom prst="rect">
            <a:avLst/>
          </a:prstGeom>
          <a:noFill/>
          <a:ln>
            <a:noFill/>
          </a:ln>
        </p:spPr>
      </p:pic>
      <p:sp>
        <p:nvSpPr>
          <p:cNvPr id="668" name="Google Shape;668;g15db89fba3c_0_6"/>
          <p:cNvSpPr txBox="1"/>
          <p:nvPr/>
        </p:nvSpPr>
        <p:spPr>
          <a:xfrm>
            <a:off x="344500" y="6457800"/>
            <a:ext cx="97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rgbClr val="0077E5"/>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Educational Sciences: Evidence-based Teaching Practices Infographic </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15276201644_0_0"/>
          <p:cNvSpPr txBox="1">
            <a:spLocks noGrp="1"/>
          </p:cNvSpPr>
          <p:nvPr>
            <p:ph type="title"/>
          </p:nvPr>
        </p:nvSpPr>
        <p:spPr>
          <a:xfrm>
            <a:off x="838200" y="-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900"/>
              <a:t>Evidence-based Practices in Literacy Instruction</a:t>
            </a:r>
            <a:endParaRPr sz="3900"/>
          </a:p>
        </p:txBody>
      </p:sp>
      <p:graphicFrame>
        <p:nvGraphicFramePr>
          <p:cNvPr id="675" name="Google Shape;675;g15276201644_0_0" descr="Evidence-based practices: Reviews of previous learning (weekly, monthly, opening)&#10;Connect new material to prior learning&#10;Present new material in small amounts&#10;Assist students as they practice the material&#10;Observe student responses&#10;Think alouds&#10;Asking good questions&#10;Providing feedback&#10;Check that students understand the material&#10;Teach in small steps&#10;Provide scaffolds&#10;Provide model&#10;Guide practice&#10;Provide independent practice &#10;&#10;Literacy Connections and Instructional Focus&#10;Explicit, Systematic&#10;Direct Instruction&#10;Gradual Release (I do, We do, You do)&#10;Small group differentiated instruction&#10;Conferences&#10;Whole group learning&#10;&#10;Intentional Focus on:&#10;Building language skills (oral, academic, inferential, etc)&#10;Listening and language comprehension&#10;Writing about what was read&#10;Handwriting&#10;Engaging students in grade level text&#10;Decoding&#10;Speech sounds and their connection to print&#10;Balancing fiction and nonfiction&#10;Reading connected text daily&#10;Integrating strands of English Standards&#10;Communication &amp; Multimodal Literacies&#10;Reading&#10;Writing&#10;Research&#10;&#10;"/>
          <p:cNvGraphicFramePr/>
          <p:nvPr>
            <p:extLst>
              <p:ext uri="{D42A27DB-BD31-4B8C-83A1-F6EECF244321}">
                <p14:modId xmlns:p14="http://schemas.microsoft.com/office/powerpoint/2010/main" val="1805081030"/>
              </p:ext>
            </p:extLst>
          </p:nvPr>
        </p:nvGraphicFramePr>
        <p:xfrm>
          <a:off x="398900" y="930225"/>
          <a:ext cx="11394175" cy="5852105"/>
        </p:xfrm>
        <a:graphic>
          <a:graphicData uri="http://schemas.openxmlformats.org/drawingml/2006/table">
            <a:tbl>
              <a:tblPr firstRow="1">
                <a:noFill/>
                <a:tableStyleId>{9C0817BC-52B1-428E-9707-3D980A20B2DA}</a:tableStyleId>
              </a:tblPr>
              <a:tblGrid>
                <a:gridCol w="4036325">
                  <a:extLst>
                    <a:ext uri="{9D8B030D-6E8A-4147-A177-3AD203B41FA5}">
                      <a16:colId xmlns:a16="http://schemas.microsoft.com/office/drawing/2014/main" val="20000"/>
                    </a:ext>
                  </a:extLst>
                </a:gridCol>
                <a:gridCol w="2531450">
                  <a:extLst>
                    <a:ext uri="{9D8B030D-6E8A-4147-A177-3AD203B41FA5}">
                      <a16:colId xmlns:a16="http://schemas.microsoft.com/office/drawing/2014/main" val="20001"/>
                    </a:ext>
                  </a:extLst>
                </a:gridCol>
                <a:gridCol w="4826400">
                  <a:extLst>
                    <a:ext uri="{9D8B030D-6E8A-4147-A177-3AD203B41FA5}">
                      <a16:colId xmlns:a16="http://schemas.microsoft.com/office/drawing/2014/main" val="20002"/>
                    </a:ext>
                  </a:extLst>
                </a:gridCol>
              </a:tblGrid>
              <a:tr h="4571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Evidence-based Practices</a:t>
                      </a:r>
                      <a:endParaRPr sz="1800" b="1"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Literacy Connections &amp; Instructional Focus</a:t>
                      </a:r>
                      <a:endParaRPr sz="1800" b="1"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73525">
                <a:tc rowSpan="7">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Reviews of previous learning (weekly, monthly, opening)</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Connect new material to prior learning</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Present new material in small amounts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Assist students as they practice the material</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Observe student responses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Think </a:t>
                      </a:r>
                      <a:r>
                        <a:rPr lang="en-US" sz="1800" u="none" strike="noStrike" cap="none" dirty="0" err="1">
                          <a:latin typeface="Calibri"/>
                          <a:ea typeface="Calibri"/>
                          <a:cs typeface="Calibri"/>
                          <a:sym typeface="Calibri"/>
                        </a:rPr>
                        <a:t>alouds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Asking good questions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Providing feedback</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Check that students understand the material</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Teach in small steps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Provide scaffolds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Provide model</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Guide practice</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Provide independent practice </a:t>
                      </a: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7">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Explicit, Systematic</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Direct Instruction</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Gradual Release (I do, We do, You do)</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Small group differentiated instruction</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Conferences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Whole group learning</a:t>
                      </a:r>
                      <a:endParaRPr sz="1800" u="none" strike="noStrike" cap="none" dirty="0">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7">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Intentional Focus on:</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Building language skills (oral, academic, inferential, </a:t>
                      </a:r>
                      <a:r>
                        <a:rPr lang="en-US" sz="1800" u="none" strike="noStrike" cap="none" dirty="0" err="1">
                          <a:latin typeface="Calibri"/>
                          <a:ea typeface="Calibri"/>
                          <a:cs typeface="Calibri"/>
                          <a:sym typeface="Calibri"/>
                        </a:rPr>
                        <a:t>etc</a:t>
                      </a:r>
                      <a:r>
                        <a:rPr lang="en-US" sz="1800" u="none" strike="noStrike" cap="none" dirty="0">
                          <a:latin typeface="Calibri"/>
                          <a:ea typeface="Calibri"/>
                          <a:cs typeface="Calibri"/>
                          <a:sym typeface="Calibri"/>
                        </a:rPr>
                        <a:t>)</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Listening and language comprehension</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Writing about what was read</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Handwriting</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Engaging students in grade level text</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Decoding</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Speech sounds and their connection to print</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Balancing fiction and nonfiction</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Reading connected text daily</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Integrating strands of English Standards</a:t>
                      </a:r>
                      <a:endParaRPr sz="1800" u="none" strike="noStrike" cap="none" dirty="0">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Communication &amp; Multimodal Literacies</a:t>
                      </a:r>
                      <a:endParaRPr sz="1800" u="none" strike="noStrike" cap="none" dirty="0">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Reading</a:t>
                      </a:r>
                      <a:endParaRPr sz="1800" u="none" strike="noStrike" cap="none" dirty="0">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Writing</a:t>
                      </a:r>
                      <a:endParaRPr sz="1800" u="none" strike="noStrike" cap="none" dirty="0">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Research</a:t>
                      </a: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403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996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263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198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455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4511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15db89fba3c_0_12"/>
          <p:cNvSpPr txBox="1">
            <a:spLocks noGrp="1"/>
          </p:cNvSpPr>
          <p:nvPr>
            <p:ph type="title"/>
          </p:nvPr>
        </p:nvSpPr>
        <p:spPr>
          <a:xfrm>
            <a:off x="761500" y="114299"/>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t>Evidence-based Practices in Literacy Instruction</a:t>
            </a:r>
            <a:endParaRPr sz="3900"/>
          </a:p>
        </p:txBody>
      </p:sp>
      <p:pic>
        <p:nvPicPr>
          <p:cNvPr id="682" name="Google Shape;682;g15db89fba3c_0_12" descr="scaffold clipart"/>
          <p:cNvPicPr preferRelativeResize="0"/>
          <p:nvPr/>
        </p:nvPicPr>
        <p:blipFill>
          <a:blip r:embed="rId3">
            <a:alphaModFix/>
          </a:blip>
          <a:stretch>
            <a:fillRect/>
          </a:stretch>
        </p:blipFill>
        <p:spPr>
          <a:xfrm>
            <a:off x="337275" y="1085350"/>
            <a:ext cx="4193950" cy="5829300"/>
          </a:xfrm>
          <a:prstGeom prst="rect">
            <a:avLst/>
          </a:prstGeom>
          <a:noFill/>
          <a:ln>
            <a:noFill/>
          </a:ln>
        </p:spPr>
      </p:pic>
      <p:sp>
        <p:nvSpPr>
          <p:cNvPr id="683" name="Google Shape;683;g15db89fba3c_0_12"/>
          <p:cNvSpPr/>
          <p:nvPr/>
        </p:nvSpPr>
        <p:spPr>
          <a:xfrm>
            <a:off x="5300375" y="115250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a:p>
            <a:pPr marL="0" lvl="0" indent="0" algn="l" rtl="0">
              <a:spcBef>
                <a:spcPts val="0"/>
              </a:spcBef>
              <a:spcAft>
                <a:spcPts val="0"/>
              </a:spcAft>
              <a:buNone/>
            </a:pPr>
            <a:r>
              <a:rPr lang="en-US" sz="1500"/>
              <a:t>Chunking text, read alouds</a:t>
            </a:r>
            <a:endParaRPr sz="1500"/>
          </a:p>
          <a:p>
            <a:pPr marL="0" lvl="0" indent="0" algn="l" rtl="0">
              <a:spcBef>
                <a:spcPts val="0"/>
              </a:spcBef>
              <a:spcAft>
                <a:spcPts val="0"/>
              </a:spcAft>
              <a:buNone/>
            </a:pPr>
            <a:r>
              <a:rPr lang="en-US" sz="1500"/>
              <a:t>Discussion </a:t>
            </a:r>
            <a:endParaRPr sz="1500"/>
          </a:p>
          <a:p>
            <a:pPr marL="0" lvl="0" indent="0" algn="l" rtl="0">
              <a:spcBef>
                <a:spcPts val="0"/>
              </a:spcBef>
              <a:spcAft>
                <a:spcPts val="0"/>
              </a:spcAft>
              <a:buNone/>
            </a:pPr>
            <a:r>
              <a:rPr lang="en-US" sz="1500"/>
              <a:t>Small group</a:t>
            </a:r>
            <a:endParaRPr sz="1500"/>
          </a:p>
          <a:p>
            <a:pPr marL="0" lvl="0" indent="0" algn="l" rtl="0">
              <a:spcBef>
                <a:spcPts val="0"/>
              </a:spcBef>
              <a:spcAft>
                <a:spcPts val="0"/>
              </a:spcAft>
              <a:buNone/>
            </a:pPr>
            <a:endParaRPr sz="1500"/>
          </a:p>
        </p:txBody>
      </p:sp>
      <p:sp>
        <p:nvSpPr>
          <p:cNvPr id="684" name="Google Shape;684;g15db89fba3c_0_12"/>
          <p:cNvSpPr/>
          <p:nvPr/>
        </p:nvSpPr>
        <p:spPr>
          <a:xfrm>
            <a:off x="5300375" y="203220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Calibri"/>
                <a:ea typeface="Calibri"/>
                <a:cs typeface="Calibri"/>
                <a:sym typeface="Calibri"/>
              </a:rPr>
              <a:t>Explicit and systematic</a:t>
            </a:r>
            <a:endParaRPr sz="1700">
              <a:latin typeface="Calibri"/>
              <a:ea typeface="Calibri"/>
              <a:cs typeface="Calibri"/>
              <a:sym typeface="Calibri"/>
            </a:endParaRPr>
          </a:p>
          <a:p>
            <a:pPr marL="0" lvl="0" indent="0" algn="l" rtl="0">
              <a:spcBef>
                <a:spcPts val="0"/>
              </a:spcBef>
              <a:spcAft>
                <a:spcPts val="0"/>
              </a:spcAft>
              <a:buNone/>
            </a:pPr>
            <a:r>
              <a:rPr lang="en-US" sz="1700">
                <a:latin typeface="Calibri"/>
                <a:ea typeface="Calibri"/>
                <a:cs typeface="Calibri"/>
                <a:sym typeface="Calibri"/>
              </a:rPr>
              <a:t>Direct Instruction</a:t>
            </a:r>
            <a:endParaRPr sz="1700">
              <a:latin typeface="Calibri"/>
              <a:ea typeface="Calibri"/>
              <a:cs typeface="Calibri"/>
              <a:sym typeface="Calibri"/>
            </a:endParaRPr>
          </a:p>
          <a:p>
            <a:pPr marL="0" lvl="0" indent="0" algn="l" rtl="0">
              <a:spcBef>
                <a:spcPts val="0"/>
              </a:spcBef>
              <a:spcAft>
                <a:spcPts val="0"/>
              </a:spcAft>
              <a:buNone/>
            </a:pPr>
            <a:endParaRPr sz="1300"/>
          </a:p>
        </p:txBody>
      </p:sp>
      <p:sp>
        <p:nvSpPr>
          <p:cNvPr id="685" name="Google Shape;685;g15db89fba3c_0_12"/>
          <p:cNvSpPr/>
          <p:nvPr/>
        </p:nvSpPr>
        <p:spPr>
          <a:xfrm>
            <a:off x="5300375" y="300645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latin typeface="Calibri"/>
                <a:ea typeface="Calibri"/>
                <a:cs typeface="Calibri"/>
                <a:sym typeface="Calibri"/>
              </a:rPr>
              <a:t>Gradual Release (I do, We do, You do)</a:t>
            </a:r>
            <a:endParaRPr/>
          </a:p>
          <a:p>
            <a:pPr marL="0" lvl="0" indent="0" algn="l" rtl="0">
              <a:spcBef>
                <a:spcPts val="0"/>
              </a:spcBef>
              <a:spcAft>
                <a:spcPts val="0"/>
              </a:spcAft>
              <a:buNone/>
            </a:pPr>
            <a:r>
              <a:rPr lang="en-US" sz="1800">
                <a:latin typeface="Calibri"/>
                <a:ea typeface="Calibri"/>
                <a:cs typeface="Calibri"/>
                <a:sym typeface="Calibri"/>
              </a:rPr>
              <a:t>Small group differentiated instruction</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Whole group learning</a:t>
            </a:r>
            <a:endParaRPr/>
          </a:p>
        </p:txBody>
      </p:sp>
      <p:sp>
        <p:nvSpPr>
          <p:cNvPr id="686" name="Google Shape;686;g15db89fba3c_0_12"/>
          <p:cNvSpPr/>
          <p:nvPr/>
        </p:nvSpPr>
        <p:spPr>
          <a:xfrm>
            <a:off x="5300375" y="3933425"/>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Conferences and written feedback</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
        <p:nvSpPr>
          <p:cNvPr id="687" name="Google Shape;687;g15db89fba3c_0_12"/>
          <p:cNvSpPr/>
          <p:nvPr/>
        </p:nvSpPr>
        <p:spPr>
          <a:xfrm>
            <a:off x="5300525" y="4860400"/>
            <a:ext cx="4067100" cy="80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500">
                <a:latin typeface="Calibri"/>
                <a:ea typeface="Calibri"/>
                <a:cs typeface="Calibri"/>
                <a:sym typeface="Calibri"/>
              </a:rPr>
              <a:t>Consider the level of rigor in skills of the standards when designing, selecting tasks and activities or learning experiences</a:t>
            </a:r>
            <a:endParaRPr sz="1500">
              <a:latin typeface="Calibri"/>
              <a:ea typeface="Calibri"/>
              <a:cs typeface="Calibri"/>
              <a:sym typeface="Calibri"/>
            </a:endParaRPr>
          </a:p>
          <a:p>
            <a:pPr marL="0" lvl="0" indent="0" algn="l" rtl="0">
              <a:spcBef>
                <a:spcPts val="0"/>
              </a:spcBef>
              <a:spcAft>
                <a:spcPts val="0"/>
              </a:spcAft>
              <a:buNone/>
            </a:pPr>
            <a:endParaRPr sz="1200"/>
          </a:p>
        </p:txBody>
      </p:sp>
      <p:sp>
        <p:nvSpPr>
          <p:cNvPr id="688" name="Google Shape;688;g15db89fba3c_0_12"/>
          <p:cNvSpPr/>
          <p:nvPr/>
        </p:nvSpPr>
        <p:spPr>
          <a:xfrm>
            <a:off x="5271725" y="5834650"/>
            <a:ext cx="40956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Use formative data to gauge student understanding and inform pacing</a:t>
            </a:r>
            <a:endParaRPr/>
          </a:p>
          <a:p>
            <a:pPr marL="0" lvl="0" indent="0" algn="l" rtl="0">
              <a:spcBef>
                <a:spcPts val="0"/>
              </a:spcBef>
              <a:spcAft>
                <a:spcPts val="0"/>
              </a:spcAft>
              <a:buNone/>
            </a:pPr>
            <a:r>
              <a:rPr lang="en-US" sz="1600">
                <a:latin typeface="Calibri"/>
                <a:ea typeface="Calibri"/>
                <a:cs typeface="Calibri"/>
                <a:sym typeface="Calibri"/>
              </a:rPr>
              <a:t>Track learning progression, diagnose, go back</a:t>
            </a:r>
            <a:endParaRPr/>
          </a:p>
        </p:txBody>
      </p:sp>
      <p:cxnSp>
        <p:nvCxnSpPr>
          <p:cNvPr id="689" name="Google Shape;689;g15db89fba3c_0_12" descr="clip art"/>
          <p:cNvCxnSpPr/>
          <p:nvPr/>
        </p:nvCxnSpPr>
        <p:spPr>
          <a:xfrm>
            <a:off x="1275250" y="2032200"/>
            <a:ext cx="906900" cy="906900"/>
          </a:xfrm>
          <a:prstGeom prst="straightConnector1">
            <a:avLst/>
          </a:prstGeom>
          <a:noFill/>
          <a:ln w="9525" cap="flat" cmpd="sng">
            <a:solidFill>
              <a:schemeClr val="dk2"/>
            </a:solidFill>
            <a:prstDash val="solid"/>
            <a:round/>
            <a:headEnd type="none" w="med" len="med"/>
            <a:tailEnd type="none" w="med" len="med"/>
          </a:ln>
        </p:spPr>
      </p:cxnSp>
      <p:cxnSp>
        <p:nvCxnSpPr>
          <p:cNvPr id="690" name="Google Shape;690;g15db89fba3c_0_12" descr="line"/>
          <p:cNvCxnSpPr/>
          <p:nvPr/>
        </p:nvCxnSpPr>
        <p:spPr>
          <a:xfrm rot="10800000" flipH="1">
            <a:off x="3088925" y="1615600"/>
            <a:ext cx="2314500" cy="443700"/>
          </a:xfrm>
          <a:prstGeom prst="straightConnector1">
            <a:avLst/>
          </a:prstGeom>
          <a:noFill/>
          <a:ln w="9525" cap="flat" cmpd="sng">
            <a:solidFill>
              <a:schemeClr val="dk2"/>
            </a:solidFill>
            <a:prstDash val="solid"/>
            <a:round/>
            <a:headEnd type="none" w="med" len="med"/>
            <a:tailEnd type="none" w="med" len="med"/>
          </a:ln>
        </p:spPr>
      </p:cxnSp>
      <p:cxnSp>
        <p:nvCxnSpPr>
          <p:cNvPr id="691" name="Google Shape;691;g15db89fba3c_0_12" descr="line"/>
          <p:cNvCxnSpPr>
            <a:endCxn id="684" idx="1"/>
          </p:cNvCxnSpPr>
          <p:nvPr/>
        </p:nvCxnSpPr>
        <p:spPr>
          <a:xfrm rot="10800000" flipH="1">
            <a:off x="2683475" y="2400600"/>
            <a:ext cx="2616900" cy="616200"/>
          </a:xfrm>
          <a:prstGeom prst="straightConnector1">
            <a:avLst/>
          </a:prstGeom>
          <a:noFill/>
          <a:ln w="9525" cap="flat" cmpd="sng">
            <a:solidFill>
              <a:schemeClr val="dk2"/>
            </a:solidFill>
            <a:prstDash val="solid"/>
            <a:round/>
            <a:headEnd type="none" w="med" len="med"/>
            <a:tailEnd type="none" w="med" len="med"/>
          </a:ln>
        </p:spPr>
      </p:cxnSp>
      <p:cxnSp>
        <p:nvCxnSpPr>
          <p:cNvPr id="692" name="Google Shape;692;g15db89fba3c_0_12" descr="line"/>
          <p:cNvCxnSpPr>
            <a:endCxn id="685" idx="1"/>
          </p:cNvCxnSpPr>
          <p:nvPr/>
        </p:nvCxnSpPr>
        <p:spPr>
          <a:xfrm rot="10800000" flipH="1">
            <a:off x="3358175" y="3374850"/>
            <a:ext cx="1942200" cy="91500"/>
          </a:xfrm>
          <a:prstGeom prst="straightConnector1">
            <a:avLst/>
          </a:prstGeom>
          <a:noFill/>
          <a:ln w="9525" cap="flat" cmpd="sng">
            <a:solidFill>
              <a:schemeClr val="dk2"/>
            </a:solidFill>
            <a:prstDash val="solid"/>
            <a:round/>
            <a:headEnd type="none" w="med" len="med"/>
            <a:tailEnd type="none" w="med" len="med"/>
          </a:ln>
        </p:spPr>
      </p:cxnSp>
      <p:cxnSp>
        <p:nvCxnSpPr>
          <p:cNvPr id="693" name="Google Shape;693;g15db89fba3c_0_12" descr="line"/>
          <p:cNvCxnSpPr>
            <a:endCxn id="686" idx="1"/>
          </p:cNvCxnSpPr>
          <p:nvPr/>
        </p:nvCxnSpPr>
        <p:spPr>
          <a:xfrm rot="10800000" flipH="1">
            <a:off x="1233275" y="4301825"/>
            <a:ext cx="4067100" cy="1638000"/>
          </a:xfrm>
          <a:prstGeom prst="straightConnector1">
            <a:avLst/>
          </a:prstGeom>
          <a:noFill/>
          <a:ln w="9525" cap="flat" cmpd="sng">
            <a:solidFill>
              <a:schemeClr val="dk2"/>
            </a:solidFill>
            <a:prstDash val="solid"/>
            <a:round/>
            <a:headEnd type="none" w="med" len="med"/>
            <a:tailEnd type="none" w="med" len="med"/>
          </a:ln>
        </p:spPr>
      </p:cxnSp>
      <p:cxnSp>
        <p:nvCxnSpPr>
          <p:cNvPr id="694" name="Google Shape;694;g15db89fba3c_0_12" descr="line"/>
          <p:cNvCxnSpPr>
            <a:endCxn id="687" idx="1"/>
          </p:cNvCxnSpPr>
          <p:nvPr/>
        </p:nvCxnSpPr>
        <p:spPr>
          <a:xfrm rot="10800000" flipH="1">
            <a:off x="2908625" y="5260750"/>
            <a:ext cx="2391900" cy="354900"/>
          </a:xfrm>
          <a:prstGeom prst="straightConnector1">
            <a:avLst/>
          </a:prstGeom>
          <a:noFill/>
          <a:ln w="9525" cap="flat" cmpd="sng">
            <a:solidFill>
              <a:schemeClr val="dk2"/>
            </a:solidFill>
            <a:prstDash val="solid"/>
            <a:round/>
            <a:headEnd type="none" w="med" len="med"/>
            <a:tailEnd type="none" w="med" len="med"/>
          </a:ln>
        </p:spPr>
      </p:cxnSp>
      <p:cxnSp>
        <p:nvCxnSpPr>
          <p:cNvPr id="695" name="Google Shape;695;g15db89fba3c_0_12" descr="line"/>
          <p:cNvCxnSpPr>
            <a:endCxn id="688" idx="1"/>
          </p:cNvCxnSpPr>
          <p:nvPr/>
        </p:nvCxnSpPr>
        <p:spPr>
          <a:xfrm rot="10800000" flipH="1">
            <a:off x="1961525" y="6203050"/>
            <a:ext cx="3310200" cy="430200"/>
          </a:xfrm>
          <a:prstGeom prst="straightConnector1">
            <a:avLst/>
          </a:prstGeom>
          <a:noFill/>
          <a:ln w="9525" cap="flat" cmpd="sng">
            <a:solidFill>
              <a:schemeClr val="dk2"/>
            </a:solidFill>
            <a:prstDash val="solid"/>
            <a:round/>
            <a:headEnd type="none" w="med" len="med"/>
            <a:tailEnd type="none" w="med" len="med"/>
          </a:ln>
        </p:spPr>
      </p:cxnSp>
      <p:sp>
        <p:nvSpPr>
          <p:cNvPr id="696" name="Google Shape;696;g15db89fba3c_0_12"/>
          <p:cNvSpPr/>
          <p:nvPr/>
        </p:nvSpPr>
        <p:spPr>
          <a:xfrm>
            <a:off x="9225375" y="3065613"/>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 Students know what to   </a:t>
            </a:r>
            <a:endParaRPr>
              <a:solidFill>
                <a:schemeClr val="lt1"/>
              </a:solidFill>
            </a:endParaRPr>
          </a:p>
          <a:p>
            <a:pPr marL="0" lvl="0" indent="0" algn="l" rtl="0">
              <a:spcBef>
                <a:spcPts val="0"/>
              </a:spcBef>
              <a:spcAft>
                <a:spcPts val="0"/>
              </a:spcAft>
              <a:buNone/>
            </a:pPr>
            <a:r>
              <a:rPr lang="en-US">
                <a:solidFill>
                  <a:schemeClr val="lt1"/>
                </a:solidFill>
              </a:rPr>
              <a:t>  expect </a:t>
            </a:r>
            <a:endParaRPr>
              <a:solidFill>
                <a:schemeClr val="lt1"/>
              </a:solidFill>
            </a:endParaRPr>
          </a:p>
        </p:txBody>
      </p:sp>
      <p:sp>
        <p:nvSpPr>
          <p:cNvPr id="697" name="Google Shape;697;g15db89fba3c_0_12"/>
          <p:cNvSpPr/>
          <p:nvPr/>
        </p:nvSpPr>
        <p:spPr>
          <a:xfrm>
            <a:off x="9225375" y="2115000"/>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 Students have a purpose for </a:t>
            </a:r>
            <a:endParaRPr>
              <a:solidFill>
                <a:schemeClr val="lt1"/>
              </a:solidFill>
            </a:endParaRPr>
          </a:p>
          <a:p>
            <a:pPr marL="0" lvl="0" indent="0" algn="l" rtl="0">
              <a:spcBef>
                <a:spcPts val="0"/>
              </a:spcBef>
              <a:spcAft>
                <a:spcPts val="0"/>
              </a:spcAft>
              <a:buNone/>
            </a:pPr>
            <a:r>
              <a:rPr lang="en-US">
                <a:solidFill>
                  <a:schemeClr val="lt1"/>
                </a:solidFill>
              </a:rPr>
              <a:t>  learning </a:t>
            </a:r>
            <a:endParaRPr>
              <a:solidFill>
                <a:schemeClr val="lt1"/>
              </a:solidFill>
            </a:endParaRPr>
          </a:p>
        </p:txBody>
      </p:sp>
      <p:sp>
        <p:nvSpPr>
          <p:cNvPr id="698" name="Google Shape;698;g15db89fba3c_0_12"/>
          <p:cNvSpPr/>
          <p:nvPr/>
        </p:nvSpPr>
        <p:spPr>
          <a:xfrm>
            <a:off x="9225375" y="1223550"/>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 Students are engaged </a:t>
            </a:r>
            <a:endParaRPr>
              <a:solidFill>
                <a:schemeClr val="lt1"/>
              </a:solidFill>
            </a:endParaRPr>
          </a:p>
        </p:txBody>
      </p:sp>
      <p:sp>
        <p:nvSpPr>
          <p:cNvPr id="699" name="Google Shape;699;g15db89fba3c_0_12"/>
          <p:cNvSpPr/>
          <p:nvPr/>
        </p:nvSpPr>
        <p:spPr>
          <a:xfrm>
            <a:off x="9225375" y="3993725"/>
            <a:ext cx="2616900" cy="616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Students show what they </a:t>
            </a:r>
            <a:endParaRPr>
              <a:solidFill>
                <a:schemeClr val="lt1"/>
              </a:solidFill>
            </a:endParaRPr>
          </a:p>
          <a:p>
            <a:pPr marL="0" lvl="0" indent="0" algn="l" rtl="0">
              <a:spcBef>
                <a:spcPts val="0"/>
              </a:spcBef>
              <a:spcAft>
                <a:spcPts val="0"/>
              </a:spcAft>
              <a:buNone/>
            </a:pPr>
            <a:r>
              <a:rPr lang="en-US">
                <a:solidFill>
                  <a:schemeClr val="lt1"/>
                </a:solidFill>
              </a:rPr>
              <a:t> understand and where they  need support</a:t>
            </a:r>
            <a:endParaRPr>
              <a:solidFill>
                <a:schemeClr val="lt1"/>
              </a:solidFill>
            </a:endParaRPr>
          </a:p>
        </p:txBody>
      </p:sp>
      <p:sp>
        <p:nvSpPr>
          <p:cNvPr id="700" name="Google Shape;700;g15db89fba3c_0_12"/>
          <p:cNvSpPr/>
          <p:nvPr/>
        </p:nvSpPr>
        <p:spPr>
          <a:xfrm>
            <a:off x="9225375" y="4985112"/>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Students practice grade-level</a:t>
            </a:r>
            <a:endParaRPr>
              <a:solidFill>
                <a:schemeClr val="lt1"/>
              </a:solidFill>
            </a:endParaRPr>
          </a:p>
          <a:p>
            <a:pPr marL="0" lvl="0" indent="0" algn="l" rtl="0">
              <a:spcBef>
                <a:spcPts val="0"/>
              </a:spcBef>
              <a:spcAft>
                <a:spcPts val="0"/>
              </a:spcAft>
              <a:buNone/>
            </a:pPr>
            <a:r>
              <a:rPr lang="en-US">
                <a:solidFill>
                  <a:schemeClr val="lt1"/>
                </a:solidFill>
              </a:rPr>
              <a:t>skills using appropriate texts</a:t>
            </a:r>
            <a:endParaRPr>
              <a:solidFill>
                <a:schemeClr val="lt1"/>
              </a:solidFill>
            </a:endParaRPr>
          </a:p>
        </p:txBody>
      </p:sp>
      <p:sp>
        <p:nvSpPr>
          <p:cNvPr id="701" name="Google Shape;701;g15db89fba3c_0_12"/>
          <p:cNvSpPr/>
          <p:nvPr/>
        </p:nvSpPr>
        <p:spPr>
          <a:xfrm>
            <a:off x="9225375" y="5851275"/>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lt1"/>
                </a:solidFill>
              </a:rPr>
              <a:t>Students focus  on skills that  </a:t>
            </a:r>
            <a:endParaRPr>
              <a:solidFill>
                <a:schemeClr val="lt1"/>
              </a:solidFill>
            </a:endParaRPr>
          </a:p>
          <a:p>
            <a:pPr marL="0" lvl="0" indent="0" algn="l" rtl="0">
              <a:spcBef>
                <a:spcPts val="0"/>
              </a:spcBef>
              <a:spcAft>
                <a:spcPts val="0"/>
              </a:spcAft>
              <a:buNone/>
            </a:pPr>
            <a:r>
              <a:rPr lang="en-US">
                <a:solidFill>
                  <a:schemeClr val="lt1"/>
                </a:solidFill>
              </a:rPr>
              <a:t>   they need to strengthen </a:t>
            </a:r>
            <a:endParaRPr>
              <a:solidFill>
                <a:schemeClr val="lt1"/>
              </a:solidFill>
            </a:endParaRPr>
          </a:p>
        </p:txBody>
      </p:sp>
      <p:sp>
        <p:nvSpPr>
          <p:cNvPr id="702" name="Google Shape;702;g15db89fba3c_0_12"/>
          <p:cNvSpPr txBox="1"/>
          <p:nvPr/>
        </p:nvSpPr>
        <p:spPr>
          <a:xfrm>
            <a:off x="6728725" y="6434774"/>
            <a:ext cx="3733200" cy="291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600" i="0" u="none" strike="noStrike" cap="none">
                <a:solidFill>
                  <a:srgbClr val="000000"/>
                </a:solidFill>
                <a:latin typeface="Josefin Sans"/>
                <a:ea typeface="Josefin Sans"/>
                <a:cs typeface="Josefin Sans"/>
                <a:sym typeface="Josefin Sans"/>
              </a:rPr>
              <a:t>Adapted from </a:t>
            </a:r>
            <a:r>
              <a:rPr lang="en-US" sz="1600" i="0" u="sng" strike="noStrike" cap="none">
                <a:solidFill>
                  <a:schemeClr val="hlink"/>
                </a:solidFill>
                <a:latin typeface="Josefin Sans"/>
                <a:ea typeface="Josefin Sans"/>
                <a:cs typeface="Josefin Sans"/>
                <a:sym typeface="Josefin Sans"/>
                <a:hlinkClick r:id="rId4"/>
              </a:rPr>
              <a:t>Achieve the Core</a:t>
            </a:r>
            <a:endParaRPr sz="1600" i="0" u="none" strike="noStrike" cap="none">
              <a:solidFill>
                <a:srgbClr val="000000"/>
              </a:solidFill>
              <a:latin typeface="Josefin Sans"/>
              <a:ea typeface="Josefin Sans"/>
              <a:cs typeface="Josefin Sans"/>
              <a:sym typeface="Josefin Sans"/>
            </a:endParaRPr>
          </a:p>
        </p:txBody>
      </p:sp>
      <p:sp>
        <p:nvSpPr>
          <p:cNvPr id="703" name="Google Shape;703;g15db89fba3c_0_12" descr="Dot"/>
          <p:cNvSpPr/>
          <p:nvPr/>
        </p:nvSpPr>
        <p:spPr>
          <a:xfrm>
            <a:off x="9025625" y="1413550"/>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g15db89fba3c_0_12" descr="Dot"/>
          <p:cNvSpPr/>
          <p:nvPr/>
        </p:nvSpPr>
        <p:spPr>
          <a:xfrm>
            <a:off x="9025625" y="3205263"/>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g15db89fba3c_0_12" descr="Dot"/>
          <p:cNvSpPr/>
          <p:nvPr/>
        </p:nvSpPr>
        <p:spPr>
          <a:xfrm>
            <a:off x="9025625" y="4155875"/>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g15db89fba3c_0_12" descr="Dot"/>
          <p:cNvSpPr/>
          <p:nvPr/>
        </p:nvSpPr>
        <p:spPr>
          <a:xfrm>
            <a:off x="9025625" y="5120938"/>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g15db89fba3c_0_12" descr="Dot"/>
          <p:cNvSpPr/>
          <p:nvPr/>
        </p:nvSpPr>
        <p:spPr>
          <a:xfrm>
            <a:off x="9025625" y="6073725"/>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g15db89fba3c_0_12" descr="Dot"/>
          <p:cNvSpPr/>
          <p:nvPr/>
        </p:nvSpPr>
        <p:spPr>
          <a:xfrm>
            <a:off x="9025625" y="2210000"/>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g15db89fba3c_0_12"/>
          <p:cNvSpPr txBox="1"/>
          <p:nvPr/>
        </p:nvSpPr>
        <p:spPr>
          <a:xfrm>
            <a:off x="62075" y="6498400"/>
            <a:ext cx="640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5"/>
              </a:rPr>
              <a:t>Institute of Educational Sciences: Evidence-based Teaching Practices Infographic </a:t>
            </a:r>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153667b6a26_0_19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Upcoming Opportunities</a:t>
            </a: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15df747aac0_22_0"/>
          <p:cNvSpPr txBox="1">
            <a:spLocks noGrp="1"/>
          </p:cNvSpPr>
          <p:nvPr>
            <p:ph type="title"/>
          </p:nvPr>
        </p:nvSpPr>
        <p:spPr>
          <a:xfrm>
            <a:off x="415650" y="2564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700" u="sng">
                <a:solidFill>
                  <a:schemeClr val="hlink"/>
                </a:solidFill>
                <a:hlinkClick r:id="rId3"/>
              </a:rPr>
              <a:t>November Learning Labs</a:t>
            </a:r>
            <a:endParaRPr sz="5300"/>
          </a:p>
        </p:txBody>
      </p:sp>
      <p:sp>
        <p:nvSpPr>
          <p:cNvPr id="722" name="Google Shape;722;g15df747aac0_22_0"/>
          <p:cNvSpPr txBox="1">
            <a:spLocks noGrp="1"/>
          </p:cNvSpPr>
          <p:nvPr>
            <p:ph type="body" idx="1"/>
          </p:nvPr>
        </p:nvSpPr>
        <p:spPr>
          <a:xfrm>
            <a:off x="415642" y="1250217"/>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300"/>
              <a:t>For participants interested in workshopping and applying ideas presented at the virtual institutes, three in-person K-12 English SOL Learning Labs will be offered around the state. Educators will attend one full-day learning lab facilitated by presenters from the virtual English SOL Institutes. These full-day sessions will allow for teachers to connect within grade-band groups to workshop ideas presented at the institutes, examine student work samples, dialogue with educators from around the Commonwealth, and plan next steps for instruction based on the virtual session topics.</a:t>
            </a:r>
            <a:endParaRPr sz="2700"/>
          </a:p>
          <a:p>
            <a:pPr marL="0" lvl="0" indent="0" algn="l" rtl="0">
              <a:spcBef>
                <a:spcPts val="0"/>
              </a:spcBef>
              <a:spcAft>
                <a:spcPts val="0"/>
              </a:spcAft>
              <a:buNone/>
            </a:pPr>
            <a:r>
              <a:rPr lang="en-US" sz="3000"/>
              <a:t>● Fredericksburg Learning Lab: Monday, November 7, 2022</a:t>
            </a:r>
            <a:endParaRPr sz="3000"/>
          </a:p>
          <a:p>
            <a:pPr marL="0" lvl="0" indent="0" algn="l" rtl="0">
              <a:spcBef>
                <a:spcPts val="0"/>
              </a:spcBef>
              <a:spcAft>
                <a:spcPts val="0"/>
              </a:spcAft>
              <a:buNone/>
            </a:pPr>
            <a:r>
              <a:rPr lang="en-US" sz="3000"/>
              <a:t>● Newport News Learning Lab: Wednesday, November 9, 2022</a:t>
            </a:r>
            <a:endParaRPr sz="3000"/>
          </a:p>
          <a:p>
            <a:pPr marL="0" lvl="0" indent="0" algn="l" rtl="0">
              <a:spcBef>
                <a:spcPts val="0"/>
              </a:spcBef>
              <a:spcAft>
                <a:spcPts val="0"/>
              </a:spcAft>
              <a:buNone/>
            </a:pPr>
            <a:r>
              <a:rPr lang="en-US" sz="3000"/>
              <a:t>● Roanoke Learning Lab: Thursday, November 17, 2022</a:t>
            </a:r>
            <a:endParaRPr sz="3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15df747aac0_0_1"/>
          <p:cNvSpPr txBox="1">
            <a:spLocks noGrp="1"/>
          </p:cNvSpPr>
          <p:nvPr>
            <p:ph type="title"/>
          </p:nvPr>
        </p:nvSpPr>
        <p:spPr>
          <a:xfrm>
            <a:off x="415600" y="1084975"/>
            <a:ext cx="4386600" cy="325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Virginia State Literacy Association Conference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Call for Proposals</a:t>
            </a:r>
            <a:endParaRPr/>
          </a:p>
        </p:txBody>
      </p:sp>
      <p:pic>
        <p:nvPicPr>
          <p:cNvPr id="729" name="Google Shape;729;g15df747aac0_0_1" descr="VSLA Clip art&#10;&#10;2023 conference: Honoring the Past and Embracing the Future&#10;&#10;March 16-18 Norfolk, VA&#10;&#10;More info at VSLAtoday.org"/>
          <p:cNvPicPr preferRelativeResize="0"/>
          <p:nvPr/>
        </p:nvPicPr>
        <p:blipFill>
          <a:blip r:embed="rId4">
            <a:alphaModFix/>
          </a:blip>
          <a:stretch>
            <a:fillRect/>
          </a:stretch>
        </p:blipFill>
        <p:spPr>
          <a:xfrm>
            <a:off x="5146900" y="190500"/>
            <a:ext cx="6629400" cy="6667500"/>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16035779e35_0_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VDOE Resources</a:t>
            </a:r>
            <a:endParaRPr/>
          </a:p>
        </p:txBody>
      </p:sp>
      <p:sp>
        <p:nvSpPr>
          <p:cNvPr id="736" name="Google Shape;736;g16035779e35_0_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53667b6a26_0_3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The Virginia Literacy Act</a:t>
            </a:r>
            <a:endParaRPr/>
          </a:p>
        </p:txBody>
      </p:sp>
      <p:sp>
        <p:nvSpPr>
          <p:cNvPr id="353" name="Google Shape;353;g153667b6a26_0_3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g15db89fba3c_0_279"/>
          <p:cNvSpPr txBox="1">
            <a:spLocks noGrp="1"/>
          </p:cNvSpPr>
          <p:nvPr>
            <p:ph type="title"/>
          </p:nvPr>
        </p:nvSpPr>
        <p:spPr>
          <a:xfrm>
            <a:off x="415650" y="42184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VDOE Resources</a:t>
            </a:r>
            <a:endParaRPr/>
          </a:p>
        </p:txBody>
      </p:sp>
      <p:sp>
        <p:nvSpPr>
          <p:cNvPr id="743" name="Google Shape;743;g15db89fba3c_0_279"/>
          <p:cNvSpPr txBox="1">
            <a:spLocks noGrp="1"/>
          </p:cNvSpPr>
          <p:nvPr>
            <p:ph type="body" idx="1"/>
          </p:nvPr>
        </p:nvSpPr>
        <p:spPr>
          <a:xfrm>
            <a:off x="615617" y="1307592"/>
            <a:ext cx="11360700" cy="4555200"/>
          </a:xfrm>
          <a:prstGeom prst="rect">
            <a:avLst/>
          </a:prstGeom>
        </p:spPr>
        <p:txBody>
          <a:bodyPr spcFirstLastPara="1" wrap="square" lIns="121900" tIns="121900" rIns="121900" bIns="121900" anchor="t" anchorCtr="0">
            <a:noAutofit/>
          </a:bodyPr>
          <a:lstStyle/>
          <a:p>
            <a:pPr marL="457200" lvl="0" indent="-381000" algn="l" rtl="0">
              <a:lnSpc>
                <a:spcPct val="100000"/>
              </a:lnSpc>
              <a:spcBef>
                <a:spcPts val="0"/>
              </a:spcBef>
              <a:spcAft>
                <a:spcPts val="0"/>
              </a:spcAft>
              <a:buClr>
                <a:schemeClr val="accent1"/>
              </a:buClr>
              <a:buSzPts val="2400"/>
              <a:buChar char="●"/>
            </a:pPr>
            <a:r>
              <a:rPr lang="en-US" sz="2500" u="sng">
                <a:solidFill>
                  <a:schemeClr val="accen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English Comprehensive Instructional Plans</a:t>
            </a:r>
            <a:endParaRPr sz="2500">
              <a:solidFill>
                <a:schemeClr val="accent1"/>
              </a:solidFill>
            </a:endParaRPr>
          </a:p>
          <a:p>
            <a:pPr marL="457200" lvl="0" indent="-381000" algn="l" rtl="0">
              <a:lnSpc>
                <a:spcPct val="100000"/>
              </a:lnSpc>
              <a:spcBef>
                <a:spcPts val="0"/>
              </a:spcBef>
              <a:spcAft>
                <a:spcPts val="0"/>
              </a:spcAft>
              <a:buClr>
                <a:schemeClr val="accent1"/>
              </a:buClr>
              <a:buSzPts val="2400"/>
              <a:buChar char="●"/>
            </a:pPr>
            <a:r>
              <a:rPr lang="en-US" sz="2500">
                <a:solidFill>
                  <a:schemeClr val="accent1"/>
                </a:solidFill>
              </a:rPr>
              <a:t>VDOE Webinar: </a:t>
            </a:r>
            <a:r>
              <a:rPr lang="en-US" sz="2500" u="sng">
                <a:solidFill>
                  <a:schemeClr val="accen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Utilizing Data to Maximize Literacy Instruction in the 2021-2022 Academic Year</a:t>
            </a:r>
            <a:endParaRPr sz="2500">
              <a:solidFill>
                <a:schemeClr val="accent1"/>
              </a:solidFill>
            </a:endParaRPr>
          </a:p>
          <a:p>
            <a:pPr marL="457200" lvl="0" indent="-381000" algn="l" rtl="0">
              <a:lnSpc>
                <a:spcPct val="100000"/>
              </a:lnSpc>
              <a:spcBef>
                <a:spcPts val="0"/>
              </a:spcBef>
              <a:spcAft>
                <a:spcPts val="0"/>
              </a:spcAft>
              <a:buClr>
                <a:schemeClr val="accent1"/>
              </a:buClr>
              <a:buSzPts val="2400"/>
              <a:buChar char="●"/>
            </a:pPr>
            <a:r>
              <a:rPr lang="en-US" sz="2500" u="sng">
                <a:solidFill>
                  <a:schemeClr val="accen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2021 VDOE K-12 SOL Conferences In English </a:t>
            </a:r>
            <a:r>
              <a:rPr lang="en-US" sz="2500" u="sng">
                <a:solidFill>
                  <a:schemeClr val="accen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Language Arts</a:t>
            </a:r>
            <a:endParaRPr sz="250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87350" algn="l" rtl="0">
              <a:lnSpc>
                <a:spcPct val="100000"/>
              </a:lnSpc>
              <a:spcBef>
                <a:spcPts val="0"/>
              </a:spcBef>
              <a:spcAft>
                <a:spcPts val="0"/>
              </a:spcAft>
              <a:buClr>
                <a:schemeClr val="accent1"/>
              </a:buClr>
              <a:buSzPts val="2500"/>
              <a:buChar char="●"/>
            </a:pPr>
            <a:r>
              <a:rPr lang="en-US" sz="2500" u="sng">
                <a:solidFill>
                  <a:schemeClr val="accent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2022 VDOE K-12 Virtual  SOL English Institutes</a:t>
            </a:r>
            <a:endParaRPr sz="2500">
              <a:solidFill>
                <a:schemeClr val="accent1"/>
              </a:solidFill>
            </a:endParaRPr>
          </a:p>
          <a:p>
            <a:pPr marL="457200" lvl="0" indent="-381000" algn="l" rtl="0">
              <a:lnSpc>
                <a:spcPct val="100000"/>
              </a:lnSpc>
              <a:spcBef>
                <a:spcPts val="0"/>
              </a:spcBef>
              <a:spcAft>
                <a:spcPts val="0"/>
              </a:spcAft>
              <a:buClr>
                <a:schemeClr val="accent1"/>
              </a:buClr>
              <a:buSzPts val="2400"/>
              <a:buChar char="●"/>
            </a:pPr>
            <a:r>
              <a:rPr lang="en-US" sz="2400" u="sng">
                <a:solidFill>
                  <a:schemeClr val="accent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English Comprehensive Literacy Webinars</a:t>
            </a:r>
            <a:endParaRPr sz="500">
              <a:solidFill>
                <a:schemeClr val="accent1"/>
              </a:solidFill>
            </a:endParaRPr>
          </a:p>
          <a:p>
            <a:pPr marL="457200" lvl="0" indent="-381000" algn="l" rtl="0">
              <a:lnSpc>
                <a:spcPct val="100000"/>
              </a:lnSpc>
              <a:spcBef>
                <a:spcPts val="0"/>
              </a:spcBef>
              <a:spcAft>
                <a:spcPts val="0"/>
              </a:spcAft>
              <a:buClr>
                <a:schemeClr val="accent1"/>
              </a:buClr>
              <a:buSzPts val="2400"/>
              <a:buChar char="●"/>
            </a:pPr>
            <a:r>
              <a:rPr lang="en-US" sz="2400" u="sng">
                <a:solidFill>
                  <a:schemeClr val="accent1"/>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Professional Development on Demand</a:t>
            </a:r>
            <a:endParaRPr sz="2400">
              <a:solidFill>
                <a:schemeClr val="accent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14b1b0e04ab_0_170"/>
          <p:cNvSpPr txBox="1">
            <a:spLocks noGrp="1"/>
          </p:cNvSpPr>
          <p:nvPr>
            <p:ph type="title"/>
          </p:nvPr>
        </p:nvSpPr>
        <p:spPr>
          <a:xfrm>
            <a:off x="606025" y="431875"/>
            <a:ext cx="4876200" cy="937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300">
                <a:latin typeface="Georgia"/>
                <a:ea typeface="Georgia"/>
                <a:cs typeface="Georgia"/>
                <a:sym typeface="Georgia"/>
              </a:rPr>
              <a:t>Stay Connected!</a:t>
            </a:r>
            <a:endParaRPr sz="4300">
              <a:latin typeface="Georgia"/>
              <a:ea typeface="Georgia"/>
              <a:cs typeface="Georgia"/>
              <a:sym typeface="Georgia"/>
            </a:endParaRPr>
          </a:p>
        </p:txBody>
      </p:sp>
      <p:sp>
        <p:nvSpPr>
          <p:cNvPr id="750" name="Google Shape;750;g14b1b0e04ab_0_170"/>
          <p:cNvSpPr txBox="1">
            <a:spLocks noGrp="1"/>
          </p:cNvSpPr>
          <p:nvPr>
            <p:ph type="body" idx="1"/>
          </p:nvPr>
        </p:nvSpPr>
        <p:spPr>
          <a:xfrm>
            <a:off x="114300" y="1567625"/>
            <a:ext cx="5772300" cy="43014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Jill Nogueras</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650"/>
              <a:buFont typeface="Arial"/>
              <a:buNone/>
            </a:pPr>
            <a:r>
              <a:rPr lang="en-US" sz="2552">
                <a:solidFill>
                  <a:srgbClr val="000000"/>
                </a:solidFill>
                <a:latin typeface="Calibri"/>
                <a:ea typeface="Calibri"/>
                <a:cs typeface="Calibri"/>
                <a:sym typeface="Calibri"/>
              </a:rPr>
              <a:t>K-12 English Coordinator</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3"/>
              </a:rPr>
              <a:t>Jill.Nogueras@doe.virginia.gov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endParaRPr sz="2852">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Carmen Kurek</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a:solidFill>
                  <a:srgbClr val="000000"/>
                </a:solidFill>
                <a:latin typeface="Calibri"/>
                <a:ea typeface="Calibri"/>
                <a:cs typeface="Calibri"/>
                <a:sym typeface="Calibri"/>
              </a:rPr>
              <a:t>Elementary English/Reading Specialist</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4"/>
              </a:rPr>
              <a:t>Carmen.Kurek@doe.virginia.gov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endParaRPr sz="2752">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Colleen Cassada</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a:solidFill>
                  <a:srgbClr val="000000"/>
                </a:solidFill>
                <a:latin typeface="Calibri"/>
                <a:ea typeface="Calibri"/>
                <a:cs typeface="Calibri"/>
                <a:sym typeface="Calibri"/>
              </a:rPr>
              <a:t>Middle School English Specialist</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5"/>
              </a:rPr>
              <a:t>Colleen.Cassada@doe.Virginia.gov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7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Assessment Office</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390"/>
              <a:buFont typeface="Arial"/>
              <a:buNone/>
            </a:pPr>
            <a:r>
              <a:rPr lang="en-US" sz="2552" u="sng">
                <a:solidFill>
                  <a:schemeClr val="hlink"/>
                </a:solidFill>
                <a:latin typeface="Calibri"/>
                <a:ea typeface="Calibri"/>
                <a:cs typeface="Calibri"/>
                <a:sym typeface="Calibri"/>
                <a:hlinkClick r:id="rId6"/>
              </a:rPr>
              <a:t>Student_Assessment@doe.virginia.gov</a:t>
            </a:r>
            <a:endParaRPr sz="1220">
              <a:latin typeface="Calibri"/>
              <a:ea typeface="Calibri"/>
              <a:cs typeface="Calibri"/>
              <a:sym typeface="Calibri"/>
            </a:endParaRPr>
          </a:p>
        </p:txBody>
      </p:sp>
      <p:pic>
        <p:nvPicPr>
          <p:cNvPr id="751" name="Google Shape;751;g14b1b0e04ab_0_170" descr="VDOE logo"/>
          <p:cNvPicPr preferRelativeResize="0"/>
          <p:nvPr/>
        </p:nvPicPr>
        <p:blipFill rotWithShape="1">
          <a:blip r:embed="rId7">
            <a:alphaModFix/>
          </a:blip>
          <a:srcRect/>
          <a:stretch/>
        </p:blipFill>
        <p:spPr>
          <a:xfrm>
            <a:off x="5886575" y="1126525"/>
            <a:ext cx="5957627" cy="4604951"/>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15df747aac0_13_150"/>
          <p:cNvSpPr txBox="1">
            <a:spLocks noGrp="1"/>
          </p:cNvSpPr>
          <p:nvPr>
            <p:ph type="title"/>
          </p:nvPr>
        </p:nvSpPr>
        <p:spPr>
          <a:xfrm>
            <a:off x="501850" y="114299"/>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758" name="Google Shape;758;g15df747aac0_13_150"/>
          <p:cNvSpPr txBox="1">
            <a:spLocks noGrp="1"/>
          </p:cNvSpPr>
          <p:nvPr>
            <p:ph type="body" idx="1"/>
          </p:nvPr>
        </p:nvSpPr>
        <p:spPr>
          <a:xfrm>
            <a:off x="208506" y="571960"/>
            <a:ext cx="11660400" cy="5437800"/>
          </a:xfrm>
          <a:prstGeom prst="rect">
            <a:avLst/>
          </a:prstGeom>
        </p:spPr>
        <p:txBody>
          <a:bodyPr spcFirstLastPara="1" wrap="square" lIns="91425" tIns="45700" rIns="91425" bIns="45700" anchor="t" anchorCtr="0">
            <a:normAutofit fontScale="47500" lnSpcReduction="20000"/>
          </a:bodyPr>
          <a:lstStyle/>
          <a:p>
            <a:pPr marL="0" lvl="0" indent="0" algn="l" rtl="0">
              <a:lnSpc>
                <a:spcPct val="115000"/>
              </a:lnSpc>
              <a:spcBef>
                <a:spcPts val="1200"/>
              </a:spcBef>
              <a:spcAft>
                <a:spcPts val="0"/>
              </a:spcAft>
              <a:buNone/>
            </a:pPr>
            <a:endParaRPr sz="3256"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3750" b="0">
                <a:solidFill>
                  <a:srgbClr val="000000"/>
                </a:solidFill>
                <a:latin typeface="Arial"/>
                <a:ea typeface="Arial"/>
                <a:cs typeface="Arial"/>
                <a:sym typeface="Arial"/>
              </a:rPr>
              <a:t>Meyers, A. (2021). To catch students up, don’t remediate. accelerate. </a:t>
            </a:r>
            <a:r>
              <a:rPr lang="en-US" sz="3750" b="0" i="1">
                <a:solidFill>
                  <a:srgbClr val="000000"/>
                </a:solidFill>
                <a:latin typeface="Arial"/>
                <a:ea typeface="Arial"/>
                <a:cs typeface="Arial"/>
                <a:sym typeface="Arial"/>
              </a:rPr>
              <a:t>Johns Hopkins University Magazine</a:t>
            </a:r>
            <a:r>
              <a:rPr lang="en-US" sz="3750" b="0">
                <a:solidFill>
                  <a:srgbClr val="000000"/>
                </a:solidFill>
                <a:latin typeface="Arial"/>
                <a:ea typeface="Arial"/>
                <a:cs typeface="Arial"/>
                <a:sym typeface="Arial"/>
              </a:rPr>
              <a:t>. Retrieved August 28, 2021, from </a:t>
            </a:r>
            <a:r>
              <a:rPr lang="en-US" sz="3750" b="0" u="sng">
                <a:solidFill>
                  <a:schemeClr val="hlink"/>
                </a:solidFill>
                <a:latin typeface="Arial"/>
                <a:ea typeface="Arial"/>
                <a:cs typeface="Arial"/>
                <a:sym typeface="Arial"/>
                <a:hlinkClick r:id="rId3"/>
              </a:rPr>
              <a:t>https://hub.jhu.edu/2021/05/06/accelerate-learning-to-bridge-covid-19-education-gaps/</a:t>
            </a:r>
            <a:r>
              <a:rPr lang="en-US" sz="3750" b="0">
                <a:solidFill>
                  <a:srgbClr val="000000"/>
                </a:solidFill>
                <a:latin typeface="Arial"/>
                <a:ea typeface="Arial"/>
                <a:cs typeface="Arial"/>
                <a:sym typeface="Arial"/>
              </a:rPr>
              <a:t>. </a:t>
            </a:r>
            <a:endParaRPr sz="3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3750" b="0">
                <a:solidFill>
                  <a:srgbClr val="000000"/>
                </a:solidFill>
                <a:latin typeface="Arial"/>
                <a:ea typeface="Arial"/>
                <a:cs typeface="Arial"/>
                <a:sym typeface="Arial"/>
              </a:rPr>
              <a:t>Rosenshine, B. (2012). Principles of instruction: Research-based strategies that all teachers should know. American Educator, 36(1), 12-39. Retrieved from </a:t>
            </a:r>
            <a:r>
              <a:rPr lang="en-US" sz="3750" b="0" u="sng">
                <a:solidFill>
                  <a:schemeClr val="hlink"/>
                </a:solidFill>
                <a:latin typeface="Arial"/>
                <a:ea typeface="Arial"/>
                <a:cs typeface="Arial"/>
                <a:sym typeface="Arial"/>
                <a:hlinkClick r:id="rId4"/>
              </a:rPr>
              <a:t>https://www.aft.org/sites/default/files/ periodicals/Rosenshine.pdf </a:t>
            </a:r>
            <a:endParaRPr sz="3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3750" b="0">
                <a:solidFill>
                  <a:srgbClr val="000000"/>
                </a:solidFill>
                <a:latin typeface="Arial"/>
                <a:ea typeface="Arial"/>
                <a:cs typeface="Arial"/>
                <a:sym typeface="Arial"/>
              </a:rPr>
              <a:t>Shanahan, T., Callison, K., Carriere, C., Duke, N. K., Pearson, P. D., Schatschneider, C., &amp; Torgesen, J. (2010). Improving reading comprehension in Kindergarten through 3rd grade. Washington, DC: National Center for Education Evaluation and Regional Assistance, Institute of Education Sciences, U.S. Department of Education. Retrieved from </a:t>
            </a:r>
            <a:r>
              <a:rPr lang="en-US" sz="3750" b="0" u="sng">
                <a:solidFill>
                  <a:schemeClr val="hlink"/>
                </a:solidFill>
                <a:latin typeface="Arial"/>
                <a:ea typeface="Arial"/>
                <a:cs typeface="Arial"/>
                <a:sym typeface="Arial"/>
                <a:hlinkClick r:id="rId5"/>
              </a:rPr>
              <a:t>https://ies.ed.gov/ncee/wwc/Docs/PracticeGuide/ readingcomp_pg_092810.pdf</a:t>
            </a:r>
            <a:endParaRPr sz="3750" b="0">
              <a:solidFill>
                <a:srgbClr val="000000"/>
              </a:solidFill>
              <a:latin typeface="Arial"/>
              <a:ea typeface="Arial"/>
              <a:cs typeface="Arial"/>
              <a:sym typeface="Arial"/>
            </a:endParaRPr>
          </a:p>
          <a:p>
            <a:pPr marL="0" lvl="0" indent="0" algn="l" rtl="0">
              <a:lnSpc>
                <a:spcPct val="100000"/>
              </a:lnSpc>
              <a:spcBef>
                <a:spcPts val="1200"/>
              </a:spcBef>
              <a:spcAft>
                <a:spcPts val="0"/>
              </a:spcAft>
              <a:buNone/>
            </a:pPr>
            <a:r>
              <a:rPr lang="en-US" sz="3750" b="0">
                <a:solidFill>
                  <a:srgbClr val="000000"/>
                </a:solidFill>
                <a:latin typeface="Arial"/>
                <a:ea typeface="Arial"/>
                <a:cs typeface="Arial"/>
                <a:sym typeface="Arial"/>
              </a:rPr>
              <a:t>Foundational Skills to Support Reading for Understanding (2019) </a:t>
            </a:r>
            <a:r>
              <a:rPr lang="en-US" sz="3750" b="0" i="1">
                <a:solidFill>
                  <a:srgbClr val="000000"/>
                </a:solidFill>
                <a:latin typeface="Arial"/>
                <a:ea typeface="Arial"/>
                <a:cs typeface="Arial"/>
                <a:sym typeface="Arial"/>
              </a:rPr>
              <a:t>Institute of Education Sciences</a:t>
            </a:r>
            <a:r>
              <a:rPr lang="en-US" sz="3750" b="0">
                <a:solidFill>
                  <a:srgbClr val="000000"/>
                </a:solidFill>
                <a:latin typeface="Arial"/>
                <a:ea typeface="Arial"/>
                <a:cs typeface="Arial"/>
                <a:sym typeface="Arial"/>
              </a:rPr>
              <a:t> Retrieved from https://ies.ed.gov/ncee/wwc/Docs/PracticeGuide/wwc_foundationalreading_040717.pdf</a:t>
            </a:r>
            <a:endParaRPr sz="3750" b="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3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r>
              <a:rPr lang="en-US" sz="3750" b="0">
                <a:solidFill>
                  <a:srgbClr val="000000"/>
                </a:solidFill>
                <a:latin typeface="Arial"/>
                <a:ea typeface="Arial"/>
                <a:cs typeface="Arial"/>
                <a:sym typeface="Arial"/>
              </a:rPr>
              <a:t>Council of Chief State School Officers (2021). A Nation of Readers: How State Chiefs Can Help Every Child Learn To Read. Retrieved from: </a:t>
            </a:r>
            <a:r>
              <a:rPr lang="en-US" sz="3750" b="0" u="sng">
                <a:solidFill>
                  <a:srgbClr val="0000FF"/>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https://753a0706.flowpaper.com/CCSSOReadingResource/#page=1</a:t>
            </a:r>
            <a:endParaRPr sz="3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400" b="0">
              <a:solidFill>
                <a:srgbClr val="000000"/>
              </a:solidFill>
              <a:latin typeface="Arial"/>
              <a:ea typeface="Arial"/>
              <a:cs typeface="Arial"/>
              <a:sym typeface="Arial"/>
            </a:endParaRPr>
          </a:p>
          <a:p>
            <a:pPr marL="0" lvl="0" indent="0" algn="l" rtl="0">
              <a:lnSpc>
                <a:spcPct val="115000"/>
              </a:lnSpc>
              <a:spcBef>
                <a:spcPts val="2100"/>
              </a:spcBef>
              <a:spcAft>
                <a:spcPts val="0"/>
              </a:spcAft>
              <a:buClr>
                <a:schemeClr val="dk1"/>
              </a:buClr>
              <a:buSzPct val="53571"/>
              <a:buFont typeface="Arial"/>
              <a:buNone/>
            </a:pPr>
            <a:endParaRPr/>
          </a:p>
          <a:p>
            <a:pPr marL="0" lvl="0" indent="0" algn="l" rtl="0">
              <a:lnSpc>
                <a:spcPct val="115000"/>
              </a:lnSpc>
              <a:spcBef>
                <a:spcPts val="2100"/>
              </a:spcBef>
              <a:spcAft>
                <a:spcPts val="0"/>
              </a:spcAft>
              <a:buNone/>
            </a:pPr>
            <a:endParaRPr sz="1400" b="0">
              <a:solidFill>
                <a:srgbClr val="000000"/>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2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764" name="Google Shape;76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359" name="Google Shape;359;g15aae862ef4_7_120" descr="Circles"/>
          <p:cNvGrpSpPr/>
          <p:nvPr/>
        </p:nvGrpSpPr>
        <p:grpSpPr>
          <a:xfrm>
            <a:off x="3677253" y="2476568"/>
            <a:ext cx="4891245" cy="4127797"/>
            <a:chOff x="2633408" y="35903"/>
            <a:chExt cx="5566667" cy="5066854"/>
          </a:xfrm>
        </p:grpSpPr>
        <p:sp>
          <p:nvSpPr>
            <p:cNvPr id="360" name="Google Shape;360;g15aae862ef4_7_120"/>
            <p:cNvSpPr/>
            <p:nvPr/>
          </p:nvSpPr>
          <p:spPr>
            <a:xfrm>
              <a:off x="4285046" y="1611471"/>
              <a:ext cx="2201400" cy="2210400"/>
            </a:xfrm>
            <a:prstGeom prst="ellipse">
              <a:avLst/>
            </a:prstGeom>
            <a:solidFill>
              <a:srgbClr val="D8D8D8"/>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61" name="Google Shape;361;g15aae862ef4_7_120"/>
            <p:cNvSpPr txBox="1"/>
            <p:nvPr/>
          </p:nvSpPr>
          <p:spPr>
            <a:xfrm>
              <a:off x="4607439" y="1935189"/>
              <a:ext cx="1556700" cy="1563000"/>
            </a:xfrm>
            <a:prstGeom prst="rect">
              <a:avLst/>
            </a:prstGeom>
            <a:noFill/>
            <a:ln>
              <a:noFill/>
            </a:ln>
          </p:spPr>
          <p:txBody>
            <a:bodyPr spcFirstLastPara="1" wrap="square" lIns="35575" tIns="35575" rIns="35575" bIns="35575" anchor="ctr" anchorCtr="0">
              <a:noAutofit/>
            </a:bodyPr>
            <a:lstStyle/>
            <a:p>
              <a:pPr marL="0" marR="0" lvl="0" indent="0" algn="ctr" rtl="0">
                <a:lnSpc>
                  <a:spcPct val="90000"/>
                </a:lnSpc>
                <a:spcBef>
                  <a:spcPts val="0"/>
                </a:spcBef>
                <a:spcAft>
                  <a:spcPts val="0"/>
                </a:spcAft>
                <a:buClr>
                  <a:schemeClr val="dk1"/>
                </a:buClr>
                <a:buSzPts val="2800"/>
                <a:buFont typeface="Twentieth Century"/>
                <a:buNone/>
              </a:pPr>
              <a:r>
                <a:rPr lang="en-US" sz="2500" b="0" i="0" u="none" strike="noStrike" cap="none" dirty="0">
                  <a:solidFill>
                    <a:schemeClr val="dk1"/>
                  </a:solidFill>
                  <a:latin typeface="Josefin Sans"/>
                  <a:ea typeface="Josefin Sans"/>
                  <a:cs typeface="Josefin Sans"/>
                  <a:sym typeface="Josefin Sans"/>
                </a:rPr>
                <a:t>The Virginia Literacy Act</a:t>
              </a:r>
              <a:endParaRPr sz="1200" b="0" i="0" u="none" strike="noStrike" cap="none" dirty="0">
                <a:solidFill>
                  <a:srgbClr val="000000"/>
                </a:solidFill>
                <a:latin typeface="Josefin Sans"/>
                <a:ea typeface="Josefin Sans"/>
                <a:cs typeface="Josefin Sans"/>
                <a:sym typeface="Josefin Sans"/>
              </a:endParaRPr>
            </a:p>
          </p:txBody>
        </p:sp>
        <p:sp>
          <p:nvSpPr>
            <p:cNvPr id="362" name="Google Shape;362;g15aae862ef4_7_120"/>
            <p:cNvSpPr/>
            <p:nvPr/>
          </p:nvSpPr>
          <p:spPr>
            <a:xfrm rot="-7909481">
              <a:off x="4485190" y="1549104"/>
              <a:ext cx="149358" cy="485494"/>
            </a:xfrm>
            <a:prstGeom prst="rightArrow">
              <a:avLst>
                <a:gd name="adj1" fmla="val 60000"/>
                <a:gd name="adj2" fmla="val 50000"/>
              </a:avLst>
            </a:prstGeom>
            <a:solidFill>
              <a:srgbClr val="4ACA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63" name="Google Shape;363;g15aae862ef4_7_120"/>
            <p:cNvSpPr txBox="1"/>
            <p:nvPr/>
          </p:nvSpPr>
          <p:spPr>
            <a:xfrm rot="2895433">
              <a:off x="4522636" y="1662922"/>
              <a:ext cx="104538" cy="2912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Twentieth Century"/>
                <a:buNone/>
              </a:pPr>
              <a:endParaRPr sz="1900" b="0" i="0" u="none" strike="noStrike" cap="none">
                <a:solidFill>
                  <a:schemeClr val="lt1"/>
                </a:solidFill>
                <a:latin typeface="Josefin Sans"/>
                <a:ea typeface="Josefin Sans"/>
                <a:cs typeface="Josefin Sans"/>
                <a:sym typeface="Josefin Sans"/>
              </a:endParaRPr>
            </a:p>
          </p:txBody>
        </p:sp>
        <p:sp>
          <p:nvSpPr>
            <p:cNvPr id="364" name="Google Shape;364;g15aae862ef4_7_120"/>
            <p:cNvSpPr/>
            <p:nvPr/>
          </p:nvSpPr>
          <p:spPr>
            <a:xfrm>
              <a:off x="2891065" y="35903"/>
              <a:ext cx="1887300" cy="1887300"/>
            </a:xfrm>
            <a:prstGeom prst="ellipse">
              <a:avLst/>
            </a:prstGeom>
            <a:solidFill>
              <a:srgbClr val="4ACA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65" name="Google Shape;365;g15aae862ef4_7_120"/>
            <p:cNvSpPr txBox="1"/>
            <p:nvPr/>
          </p:nvSpPr>
          <p:spPr>
            <a:xfrm>
              <a:off x="3167468" y="312306"/>
              <a:ext cx="1334700" cy="133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900" b="1" i="0" u="none" strike="noStrike" cap="none" dirty="0">
                  <a:solidFill>
                    <a:schemeClr val="lt1"/>
                  </a:solidFill>
                  <a:latin typeface="Josefin Sans"/>
                  <a:ea typeface="Josefin Sans"/>
                  <a:cs typeface="Josefin Sans"/>
                  <a:sym typeface="Josefin Sans"/>
                </a:rPr>
                <a:t>Prepare Teachers</a:t>
              </a:r>
              <a:endParaRPr sz="1900" b="0" i="0" u="none" strike="noStrike" cap="none" dirty="0">
                <a:solidFill>
                  <a:srgbClr val="000000"/>
                </a:solidFill>
                <a:latin typeface="Josefin Sans"/>
                <a:ea typeface="Josefin Sans"/>
                <a:cs typeface="Josefin Sans"/>
                <a:sym typeface="Josefin Sans"/>
              </a:endParaRPr>
            </a:p>
          </p:txBody>
        </p:sp>
        <p:sp>
          <p:nvSpPr>
            <p:cNvPr id="366" name="Google Shape;366;g15aae862ef4_7_120"/>
            <p:cNvSpPr/>
            <p:nvPr/>
          </p:nvSpPr>
          <p:spPr>
            <a:xfrm rot="-2714205">
              <a:off x="6191802" y="1556954"/>
              <a:ext cx="205346" cy="485576"/>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67" name="Google Shape;367;g15aae862ef4_7_120"/>
            <p:cNvSpPr txBox="1"/>
            <p:nvPr/>
          </p:nvSpPr>
          <p:spPr>
            <a:xfrm rot="-2715234">
              <a:off x="6200893" y="1675957"/>
              <a:ext cx="143615" cy="29126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Twentieth Century"/>
                <a:buNone/>
              </a:pPr>
              <a:endParaRPr sz="1900" b="0" i="0" u="none" strike="noStrike" cap="none">
                <a:solidFill>
                  <a:schemeClr val="lt1"/>
                </a:solidFill>
                <a:latin typeface="Josefin Sans"/>
                <a:ea typeface="Josefin Sans"/>
                <a:cs typeface="Josefin Sans"/>
                <a:sym typeface="Josefin Sans"/>
              </a:endParaRPr>
            </a:p>
          </p:txBody>
        </p:sp>
        <p:sp>
          <p:nvSpPr>
            <p:cNvPr id="368" name="Google Shape;368;g15aae862ef4_7_120"/>
            <p:cNvSpPr/>
            <p:nvPr/>
          </p:nvSpPr>
          <p:spPr>
            <a:xfrm>
              <a:off x="6155371" y="43920"/>
              <a:ext cx="1887300" cy="1887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69" name="Google Shape;369;g15aae862ef4_7_120"/>
            <p:cNvSpPr txBox="1"/>
            <p:nvPr/>
          </p:nvSpPr>
          <p:spPr>
            <a:xfrm>
              <a:off x="6311486" y="155296"/>
              <a:ext cx="1556700" cy="1563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1" i="0" u="none" strike="noStrike" cap="none">
                  <a:solidFill>
                    <a:schemeClr val="lt1"/>
                  </a:solidFill>
                  <a:latin typeface="Josefin Sans"/>
                  <a:ea typeface="Josefin Sans"/>
                  <a:cs typeface="Josefin Sans"/>
                  <a:sym typeface="Josefin Sans"/>
                </a:rPr>
                <a:t>Align Curricula, Screening &amp; Intervention Methods</a:t>
              </a:r>
              <a:endParaRPr sz="1700" b="1" i="0" u="none" strike="noStrike" cap="none">
                <a:solidFill>
                  <a:schemeClr val="lt1"/>
                </a:solidFill>
                <a:latin typeface="Josefin Sans"/>
                <a:ea typeface="Josefin Sans"/>
                <a:cs typeface="Josefin Sans"/>
                <a:sym typeface="Josefin Sans"/>
              </a:endParaRPr>
            </a:p>
          </p:txBody>
        </p:sp>
        <p:sp>
          <p:nvSpPr>
            <p:cNvPr id="370" name="Google Shape;370;g15aae862ef4_7_120"/>
            <p:cNvSpPr/>
            <p:nvPr/>
          </p:nvSpPr>
          <p:spPr>
            <a:xfrm rot="2258997">
              <a:off x="6296451" y="3240756"/>
              <a:ext cx="167476" cy="485562"/>
            </a:xfrm>
            <a:prstGeom prst="rightArrow">
              <a:avLst>
                <a:gd name="adj1" fmla="val 60000"/>
                <a:gd name="adj2" fmla="val 50000"/>
              </a:avLst>
            </a:prstGeom>
            <a:solidFill>
              <a:srgbClr val="AAD9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71" name="Google Shape;371;g15aae862ef4_7_120"/>
            <p:cNvSpPr txBox="1"/>
            <p:nvPr/>
          </p:nvSpPr>
          <p:spPr>
            <a:xfrm rot="2257864">
              <a:off x="6301632" y="3322520"/>
              <a:ext cx="117430" cy="2913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Twentieth Century"/>
                <a:buNone/>
              </a:pPr>
              <a:endParaRPr sz="1900" b="0" i="0" u="none" strike="noStrike" cap="none">
                <a:solidFill>
                  <a:schemeClr val="lt1"/>
                </a:solidFill>
                <a:latin typeface="Josefin Sans"/>
                <a:ea typeface="Josefin Sans"/>
                <a:cs typeface="Josefin Sans"/>
                <a:sym typeface="Josefin Sans"/>
              </a:endParaRPr>
            </a:p>
          </p:txBody>
        </p:sp>
        <p:sp>
          <p:nvSpPr>
            <p:cNvPr id="372" name="Google Shape;372;g15aae862ef4_7_120"/>
            <p:cNvSpPr/>
            <p:nvPr/>
          </p:nvSpPr>
          <p:spPr>
            <a:xfrm>
              <a:off x="6312775" y="3215445"/>
              <a:ext cx="1887300" cy="1887300"/>
            </a:xfrm>
            <a:prstGeom prst="ellipse">
              <a:avLst/>
            </a:prstGeom>
            <a:solidFill>
              <a:srgbClr val="80C7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73" name="Google Shape;373;g15aae862ef4_7_120"/>
            <p:cNvSpPr txBox="1"/>
            <p:nvPr/>
          </p:nvSpPr>
          <p:spPr>
            <a:xfrm>
              <a:off x="6485955" y="3326940"/>
              <a:ext cx="1556700" cy="1499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600" b="1" i="0" u="none" strike="noStrike" cap="none">
                  <a:solidFill>
                    <a:schemeClr val="lt1"/>
                  </a:solidFill>
                  <a:latin typeface="Josefin Sans"/>
                  <a:ea typeface="Josefin Sans"/>
                  <a:cs typeface="Josefin Sans"/>
                  <a:sym typeface="Josefin Sans"/>
                </a:rPr>
                <a:t>Require Continuing Professional Development</a:t>
              </a:r>
              <a:endParaRPr sz="1600" b="1" i="0" u="none" strike="noStrike" cap="none">
                <a:solidFill>
                  <a:schemeClr val="lt1"/>
                </a:solidFill>
                <a:latin typeface="Josefin Sans"/>
                <a:ea typeface="Josefin Sans"/>
                <a:cs typeface="Josefin Sans"/>
                <a:sym typeface="Josefin Sans"/>
              </a:endParaRPr>
            </a:p>
          </p:txBody>
        </p:sp>
        <p:sp>
          <p:nvSpPr>
            <p:cNvPr id="374" name="Google Shape;374;g15aae862ef4_7_120"/>
            <p:cNvSpPr/>
            <p:nvPr/>
          </p:nvSpPr>
          <p:spPr>
            <a:xfrm rot="8487239">
              <a:off x="4351762" y="3242196"/>
              <a:ext cx="141541" cy="485435"/>
            </a:xfrm>
            <a:prstGeom prst="rightArrow">
              <a:avLst>
                <a:gd name="adj1" fmla="val 60000"/>
                <a:gd name="adj2" fmla="val 50000"/>
              </a:avLst>
            </a:prstGeom>
            <a:solidFill>
              <a:srgbClr val="EB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75" name="Google Shape;375;g15aae862ef4_7_120"/>
            <p:cNvSpPr txBox="1"/>
            <p:nvPr/>
          </p:nvSpPr>
          <p:spPr>
            <a:xfrm rot="-2316336">
              <a:off x="4389468" y="3326079"/>
              <a:ext cx="99045" cy="291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Twentieth Century"/>
                <a:buNone/>
              </a:pPr>
              <a:endParaRPr sz="1900" b="0" i="0" u="none" strike="noStrike" cap="none">
                <a:solidFill>
                  <a:schemeClr val="lt1"/>
                </a:solidFill>
                <a:latin typeface="Josefin Sans"/>
                <a:ea typeface="Josefin Sans"/>
                <a:cs typeface="Josefin Sans"/>
                <a:sym typeface="Josefin Sans"/>
              </a:endParaRPr>
            </a:p>
          </p:txBody>
        </p:sp>
        <p:sp>
          <p:nvSpPr>
            <p:cNvPr id="376" name="Google Shape;376;g15aae862ef4_7_120"/>
            <p:cNvSpPr/>
            <p:nvPr/>
          </p:nvSpPr>
          <p:spPr>
            <a:xfrm>
              <a:off x="2633408" y="3215457"/>
              <a:ext cx="1887300" cy="1887300"/>
            </a:xfrm>
            <a:prstGeom prst="ellipse">
              <a:avLst/>
            </a:prstGeom>
            <a:solidFill>
              <a:srgbClr val="E1A2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Josefin Sans"/>
                <a:ea typeface="Josefin Sans"/>
                <a:cs typeface="Josefin Sans"/>
                <a:sym typeface="Josefin Sans"/>
              </a:endParaRPr>
            </a:p>
          </p:txBody>
        </p:sp>
        <p:sp>
          <p:nvSpPr>
            <p:cNvPr id="377" name="Google Shape;377;g15aae862ef4_7_120"/>
            <p:cNvSpPr txBox="1"/>
            <p:nvPr/>
          </p:nvSpPr>
          <p:spPr>
            <a:xfrm>
              <a:off x="2909811" y="3491860"/>
              <a:ext cx="1334700" cy="1334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wentieth Century"/>
                <a:buNone/>
              </a:pPr>
              <a:r>
                <a:rPr lang="en-US" sz="1900" b="1" i="0" u="none" strike="noStrike" cap="none" dirty="0">
                  <a:solidFill>
                    <a:schemeClr val="lt1"/>
                  </a:solidFill>
                  <a:latin typeface="Josefin Sans"/>
                  <a:ea typeface="Josefin Sans"/>
                  <a:cs typeface="Josefin Sans"/>
                  <a:sym typeface="Josefin Sans"/>
                </a:rPr>
                <a:t>Partner with Families</a:t>
              </a:r>
              <a:endParaRPr sz="1900" b="0" i="0" u="none" strike="noStrike" cap="none" dirty="0">
                <a:solidFill>
                  <a:srgbClr val="000000"/>
                </a:solidFill>
                <a:latin typeface="Josefin Sans"/>
                <a:ea typeface="Josefin Sans"/>
                <a:cs typeface="Josefin Sans"/>
                <a:sym typeface="Josefin Sans"/>
              </a:endParaRPr>
            </a:p>
          </p:txBody>
        </p:sp>
      </p:grpSp>
      <p:sp>
        <p:nvSpPr>
          <p:cNvPr id="378" name="Google Shape;378;g15aae862ef4_7_120"/>
          <p:cNvSpPr txBox="1"/>
          <p:nvPr/>
        </p:nvSpPr>
        <p:spPr>
          <a:xfrm rot="-5400000">
            <a:off x="-346369" y="4085803"/>
            <a:ext cx="2628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wentieth Century"/>
                <a:ea typeface="Twentieth Century"/>
                <a:cs typeface="Twentieth Century"/>
                <a:sym typeface="Twentieth Century"/>
              </a:rPr>
              <a:t>Science Based Reading Research</a:t>
            </a:r>
            <a:endParaRPr sz="1500" b="0" i="0" u="none" strike="noStrike" cap="none">
              <a:solidFill>
                <a:srgbClr val="000000"/>
              </a:solidFill>
              <a:latin typeface="Arial"/>
              <a:ea typeface="Arial"/>
              <a:cs typeface="Arial"/>
              <a:sym typeface="Arial"/>
            </a:endParaRPr>
          </a:p>
        </p:txBody>
      </p:sp>
      <p:sp>
        <p:nvSpPr>
          <p:cNvPr id="379" name="Google Shape;379;g15aae862ef4_7_120"/>
          <p:cNvSpPr txBox="1"/>
          <p:nvPr/>
        </p:nvSpPr>
        <p:spPr>
          <a:xfrm>
            <a:off x="613633" y="1380533"/>
            <a:ext cx="11483600" cy="10404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Josefin Sans"/>
                <a:ea typeface="Josefin Sans"/>
                <a:cs typeface="Josefin Sans"/>
                <a:sym typeface="Josefin Sans"/>
              </a:rPr>
              <a:t>Virginia is taking the lead nationwide to reverse these trends and improve early literacy outcomes for the Commonwealth’s youngest learners. </a:t>
            </a:r>
            <a:endParaRPr sz="2400" b="1" i="0" u="none" strike="noStrike" cap="none">
              <a:solidFill>
                <a:schemeClr val="dk1"/>
              </a:solidFill>
              <a:latin typeface="Josefin Sans"/>
              <a:ea typeface="Josefin Sans"/>
              <a:cs typeface="Josefin Sans"/>
              <a:sym typeface="Josefin Sans"/>
            </a:endParaRPr>
          </a:p>
        </p:txBody>
      </p:sp>
      <p:sp>
        <p:nvSpPr>
          <p:cNvPr id="380" name="Google Shape;380;g15aae862ef4_7_120"/>
          <p:cNvSpPr/>
          <p:nvPr/>
        </p:nvSpPr>
        <p:spPr>
          <a:xfrm>
            <a:off x="604524" y="3315333"/>
            <a:ext cx="2879600" cy="2122000"/>
          </a:xfrm>
          <a:prstGeom prst="homePlate">
            <a:avLst>
              <a:gd name="adj" fmla="val 50000"/>
            </a:avLst>
          </a:prstGeom>
          <a:solidFill>
            <a:srgbClr val="D5003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a:solidFill>
                  <a:schemeClr val="lt1"/>
                </a:solidFill>
                <a:latin typeface="Josefin Sans"/>
                <a:ea typeface="Josefin Sans"/>
                <a:cs typeface="Josefin Sans"/>
                <a:sym typeface="Josefin Sans"/>
              </a:rPr>
              <a:t>Science Based Reading Research</a:t>
            </a:r>
            <a:endParaRPr sz="1900" b="0" i="0" u="none" strike="noStrike" cap="none">
              <a:solidFill>
                <a:srgbClr val="000000"/>
              </a:solidFill>
              <a:latin typeface="Josefin Sans"/>
              <a:ea typeface="Josefin Sans"/>
              <a:cs typeface="Josefin Sans"/>
              <a:sym typeface="Josefin Sans"/>
            </a:endParaRPr>
          </a:p>
        </p:txBody>
      </p:sp>
      <p:sp>
        <p:nvSpPr>
          <p:cNvPr id="381" name="Google Shape;381;g15aae862ef4_7_120"/>
          <p:cNvSpPr/>
          <p:nvPr/>
        </p:nvSpPr>
        <p:spPr>
          <a:xfrm flipH="1">
            <a:off x="8761824" y="3378800"/>
            <a:ext cx="2915200" cy="2122000"/>
          </a:xfrm>
          <a:prstGeom prst="homePlate">
            <a:avLst>
              <a:gd name="adj" fmla="val 50000"/>
            </a:avLst>
          </a:prstGeom>
          <a:solidFill>
            <a:srgbClr val="D5003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Josefin Sans"/>
                <a:ea typeface="Josefin Sans"/>
                <a:cs typeface="Josefin Sans"/>
                <a:sym typeface="Josefin Sans"/>
              </a:rPr>
              <a:t>  </a:t>
            </a:r>
            <a:r>
              <a:rPr lang="en-US" sz="2100" b="1" i="0" u="none" strike="noStrike" cap="none">
                <a:solidFill>
                  <a:schemeClr val="lt1"/>
                </a:solidFill>
                <a:latin typeface="Josefin Sans"/>
                <a:ea typeface="Josefin Sans"/>
                <a:cs typeface="Josefin Sans"/>
                <a:sym typeface="Josefin Sans"/>
              </a:rPr>
              <a:t>Evidence-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lt1"/>
                </a:solidFill>
                <a:latin typeface="Josefin Sans"/>
                <a:ea typeface="Josefin Sans"/>
                <a:cs typeface="Josefin Sans"/>
                <a:sym typeface="Josefin Sans"/>
              </a:rPr>
              <a:t>    based      </a:t>
            </a:r>
            <a:endParaRPr sz="2100" b="1"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lt1"/>
                </a:solidFill>
                <a:latin typeface="Josefin Sans"/>
                <a:ea typeface="Josefin Sans"/>
                <a:cs typeface="Josefin Sans"/>
                <a:sym typeface="Josefin Sans"/>
              </a:rPr>
              <a:t>    Literacy </a:t>
            </a:r>
            <a:endParaRPr sz="2100" b="1"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chemeClr val="lt1"/>
                </a:solidFill>
                <a:latin typeface="Josefin Sans"/>
                <a:ea typeface="Josefin Sans"/>
                <a:cs typeface="Josefin Sans"/>
                <a:sym typeface="Josefin Sans"/>
              </a:rPr>
              <a:t>    Instruction</a:t>
            </a:r>
            <a:endParaRPr sz="2100" b="1"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Josefin Sans"/>
              <a:ea typeface="Josefin Sans"/>
              <a:cs typeface="Josefin Sans"/>
              <a:sym typeface="Josefin Sans"/>
            </a:endParaRPr>
          </a:p>
        </p:txBody>
      </p:sp>
      <p:sp>
        <p:nvSpPr>
          <p:cNvPr id="382" name="Google Shape;382;g15aae862ef4_7_120"/>
          <p:cNvSpPr txBox="1"/>
          <p:nvPr/>
        </p:nvSpPr>
        <p:spPr>
          <a:xfrm>
            <a:off x="1790211" y="524767"/>
            <a:ext cx="8812000" cy="666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rgbClr val="D50032"/>
                </a:solidFill>
                <a:latin typeface="Josefin Sans"/>
                <a:ea typeface="Josefin Sans"/>
                <a:cs typeface="Josefin Sans"/>
                <a:sym typeface="Josefin Sans"/>
              </a:rPr>
              <a:t>How the VLA Will Improve Literacy</a:t>
            </a:r>
            <a:endParaRPr sz="3700" b="1" i="0" u="none" strike="noStrike" cap="none">
              <a:solidFill>
                <a:srgbClr val="D50032"/>
              </a:solidFill>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5aae862ef4_7_148"/>
          <p:cNvSpPr txBox="1">
            <a:spLocks noGrp="1"/>
          </p:cNvSpPr>
          <p:nvPr>
            <p:ph type="body" idx="1"/>
          </p:nvPr>
        </p:nvSpPr>
        <p:spPr>
          <a:xfrm>
            <a:off x="598167" y="12638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100"/>
              <a:buNone/>
            </a:pPr>
            <a:r>
              <a:rPr lang="en-US" sz="2400">
                <a:solidFill>
                  <a:srgbClr val="D50032"/>
                </a:solidFill>
              </a:rPr>
              <a:t>Defines Key Terms</a:t>
            </a:r>
            <a:endParaRPr sz="2400">
              <a:solidFill>
                <a:srgbClr val="D50032"/>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Establishes the definition of evidence-based literacy instruction and science-based reading instruction.</a:t>
            </a:r>
            <a:endParaRPr sz="1900" b="0">
              <a:solidFill>
                <a:schemeClr val="dk1"/>
              </a:solidFill>
            </a:endParaRPr>
          </a:p>
          <a:p>
            <a:pPr marL="0" lvl="0" indent="0" algn="l" rtl="0">
              <a:lnSpc>
                <a:spcPct val="90000"/>
              </a:lnSpc>
              <a:spcBef>
                <a:spcPts val="0"/>
              </a:spcBef>
              <a:spcAft>
                <a:spcPts val="0"/>
              </a:spcAft>
              <a:buSzPts val="2100"/>
              <a:buNone/>
            </a:pPr>
            <a:endParaRPr sz="2000" b="0">
              <a:solidFill>
                <a:srgbClr val="1D7E74"/>
              </a:solidFill>
            </a:endParaRPr>
          </a:p>
          <a:p>
            <a:pPr marL="0" lvl="0" indent="0" algn="l" rtl="0">
              <a:lnSpc>
                <a:spcPct val="90000"/>
              </a:lnSpc>
              <a:spcBef>
                <a:spcPts val="0"/>
              </a:spcBef>
              <a:spcAft>
                <a:spcPts val="0"/>
              </a:spcAft>
              <a:buSzPts val="2100"/>
              <a:buNone/>
            </a:pPr>
            <a:r>
              <a:rPr lang="en-US" sz="2400">
                <a:solidFill>
                  <a:srgbClr val="D50032"/>
                </a:solidFill>
              </a:rPr>
              <a:t>Aligns Curricula, Screening and Intervention Methods</a:t>
            </a:r>
            <a:endParaRPr sz="2400">
              <a:solidFill>
                <a:srgbClr val="D50032"/>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Requires both the instructional and intervention programs in grades K-3 be aligned </a:t>
            </a:r>
            <a:r>
              <a:rPr lang="en-US" sz="1900" b="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with science-based reading research, as set out in a division-wide literacy plan.</a:t>
            </a:r>
            <a:endParaRPr sz="1900" b="0">
              <a:solidFill>
                <a:schemeClr val="dk1"/>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Maintains the current screening model to identify students in need of intervention, and requires the development of reading plans for students below the benchmark.</a:t>
            </a:r>
            <a:endParaRPr sz="1900" b="0">
              <a:solidFill>
                <a:schemeClr val="dk1"/>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Adds a division-wide staffing ratio of one reading specialist per 550 students in K-3.</a:t>
            </a:r>
            <a:endParaRPr sz="1900" b="0">
              <a:solidFill>
                <a:schemeClr val="dk1"/>
              </a:solidFill>
            </a:endParaRPr>
          </a:p>
          <a:p>
            <a:pPr marL="0" lvl="0" indent="0" algn="l" rtl="0">
              <a:lnSpc>
                <a:spcPct val="90000"/>
              </a:lnSpc>
              <a:spcBef>
                <a:spcPts val="0"/>
              </a:spcBef>
              <a:spcAft>
                <a:spcPts val="0"/>
              </a:spcAft>
              <a:buSzPts val="2100"/>
              <a:buNone/>
            </a:pPr>
            <a:endParaRPr sz="1900">
              <a:solidFill>
                <a:schemeClr val="dk1"/>
              </a:solidFill>
            </a:endParaRPr>
          </a:p>
          <a:p>
            <a:pPr marL="0" lvl="0" indent="0" algn="l" rtl="0">
              <a:lnSpc>
                <a:spcPct val="90000"/>
              </a:lnSpc>
              <a:spcBef>
                <a:spcPts val="0"/>
              </a:spcBef>
              <a:spcAft>
                <a:spcPts val="0"/>
              </a:spcAft>
              <a:buSzPts val="2100"/>
              <a:buNone/>
            </a:pPr>
            <a:r>
              <a:rPr lang="en-US" sz="2400">
                <a:solidFill>
                  <a:srgbClr val="D50032"/>
                </a:solidFill>
              </a:rPr>
              <a:t>Requires Continuing Professional Development and Training</a:t>
            </a:r>
            <a:endParaRPr sz="2400">
              <a:solidFill>
                <a:srgbClr val="D50032"/>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Requires principals and certain teachers be provided with professional development in science-based reading research and evidence-based literacy instruction.</a:t>
            </a:r>
            <a:endParaRPr sz="2400">
              <a:solidFill>
                <a:srgbClr val="D50032"/>
              </a:solidFill>
            </a:endParaRPr>
          </a:p>
        </p:txBody>
      </p:sp>
      <p:sp>
        <p:nvSpPr>
          <p:cNvPr id="388" name="Google Shape;388;g15aae862ef4_7_148"/>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VLA - Key Components (1 of 2)</a:t>
            </a:r>
            <a:endParaRPr sz="3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5aae862ef4_7_154"/>
          <p:cNvSpPr txBox="1">
            <a:spLocks noGrp="1"/>
          </p:cNvSpPr>
          <p:nvPr>
            <p:ph type="body" idx="1"/>
          </p:nvPr>
        </p:nvSpPr>
        <p:spPr>
          <a:xfrm>
            <a:off x="598167" y="13654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100"/>
              <a:buNone/>
            </a:pPr>
            <a:r>
              <a:rPr lang="en-US" sz="2400">
                <a:solidFill>
                  <a:srgbClr val="D50032"/>
                </a:solidFill>
              </a:rPr>
              <a:t>Partners with Families</a:t>
            </a:r>
            <a:endParaRPr sz="2400">
              <a:solidFill>
                <a:srgbClr val="D50032"/>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Ensures parents are engaged in the development of student reading plans and have access to resources to support literacy development at home.</a:t>
            </a:r>
            <a:endParaRPr sz="2400">
              <a:solidFill>
                <a:srgbClr val="D50032"/>
              </a:solidFill>
            </a:endParaRPr>
          </a:p>
          <a:p>
            <a:pPr marL="0" lvl="0" indent="0" algn="l" rtl="0">
              <a:lnSpc>
                <a:spcPct val="90000"/>
              </a:lnSpc>
              <a:spcBef>
                <a:spcPts val="0"/>
              </a:spcBef>
              <a:spcAft>
                <a:spcPts val="0"/>
              </a:spcAft>
              <a:buSzPts val="2100"/>
              <a:buNone/>
            </a:pPr>
            <a:endParaRPr sz="2000" b="0">
              <a:solidFill>
                <a:srgbClr val="1D7E74"/>
              </a:solidFill>
            </a:endParaRPr>
          </a:p>
          <a:p>
            <a:pPr marL="0" lvl="0" indent="0" algn="l" rtl="0">
              <a:lnSpc>
                <a:spcPct val="90000"/>
              </a:lnSpc>
              <a:spcBef>
                <a:spcPts val="0"/>
              </a:spcBef>
              <a:spcAft>
                <a:spcPts val="0"/>
              </a:spcAft>
              <a:buSzPts val="2100"/>
              <a:buNone/>
            </a:pPr>
            <a:r>
              <a:rPr lang="en-US" sz="2400">
                <a:solidFill>
                  <a:srgbClr val="D50032"/>
                </a:solidFill>
              </a:rPr>
              <a:t>Aligns Educator Preparation and Licensure</a:t>
            </a:r>
            <a:endParaRPr sz="2400">
              <a:solidFill>
                <a:srgbClr val="D50032"/>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Requires certain educator preparation programs to ensure candidates have a program of coursework and demonstrate mastery in science-based reading research and evidence-based literacy instruction.</a:t>
            </a:r>
            <a:endParaRPr sz="1900" b="0">
              <a:solidFill>
                <a:schemeClr val="dk1"/>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Stipulates that the literacy assessment for licensure or alternate route to licensure with certain endorsements include a test of science-based reading research and evidence-based literacy instruction.</a:t>
            </a:r>
            <a:endParaRPr sz="1900" b="0">
              <a:solidFill>
                <a:schemeClr val="dk1"/>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Requires every person seeking initial licensure with certain endorsements complete study in science-based reading research and evidence-based literacy instruction.</a:t>
            </a:r>
            <a:endParaRPr sz="1900" b="0">
              <a:solidFill>
                <a:schemeClr val="dk1"/>
              </a:solidFill>
            </a:endParaRPr>
          </a:p>
          <a:p>
            <a:pPr marL="609600" lvl="0" indent="-438150" algn="l" rtl="0">
              <a:lnSpc>
                <a:spcPct val="90000"/>
              </a:lnSpc>
              <a:spcBef>
                <a:spcPts val="0"/>
              </a:spcBef>
              <a:spcAft>
                <a:spcPts val="0"/>
              </a:spcAft>
              <a:buClr>
                <a:schemeClr val="dk1"/>
              </a:buClr>
              <a:buSzPts val="2100"/>
              <a:buChar char="●"/>
            </a:pPr>
            <a:r>
              <a:rPr lang="en-US" sz="1900" b="0">
                <a:solidFill>
                  <a:schemeClr val="dk1"/>
                </a:solidFill>
              </a:rPr>
              <a:t>Establishes a microcredential program for earning an add-on reading specialist endorsement (when needed).</a:t>
            </a:r>
            <a:endParaRPr sz="2300">
              <a:solidFill>
                <a:schemeClr val="dk1"/>
              </a:solidFill>
            </a:endParaRPr>
          </a:p>
        </p:txBody>
      </p:sp>
      <p:sp>
        <p:nvSpPr>
          <p:cNvPr id="394" name="Google Shape;394;g15aae862ef4_7_154"/>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VLA - Key Components (2 of 2)</a:t>
            </a:r>
            <a:endParaRPr sz="3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g15aae862ef4_7_187"/>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000"/>
              <a:t>Every K-3 Student…</a:t>
            </a:r>
            <a:endParaRPr sz="3000"/>
          </a:p>
        </p:txBody>
      </p:sp>
      <p:graphicFrame>
        <p:nvGraphicFramePr>
          <p:cNvPr id="401" name="Google Shape;401;g15aae862ef4_7_187" descr="Receives core literacy instruction from an evidence-based literacy curriculum for the entire literacy block&#10;Receives additional evidence-based instruction and intervention, as outlined in a student reading plan, if they do not meet literacy benchmarks&#10;"/>
          <p:cNvGraphicFramePr/>
          <p:nvPr>
            <p:extLst>
              <p:ext uri="{D42A27DB-BD31-4B8C-83A1-F6EECF244321}">
                <p14:modId xmlns:p14="http://schemas.microsoft.com/office/powerpoint/2010/main" val="1055061289"/>
              </p:ext>
            </p:extLst>
          </p:nvPr>
        </p:nvGraphicFramePr>
        <p:xfrm>
          <a:off x="774967" y="2142667"/>
          <a:ext cx="10870875" cy="2550190"/>
        </p:xfrm>
        <a:graphic>
          <a:graphicData uri="http://schemas.openxmlformats.org/drawingml/2006/table">
            <a:tbl>
              <a:tblPr firstRow="1">
                <a:noFill/>
                <a:tableStyleId>{7EB1C1F7-99F1-40ED-947E-B610BF25BA99}</a:tableStyleId>
              </a:tblPr>
              <a:tblGrid>
                <a:gridCol w="1732150">
                  <a:extLst>
                    <a:ext uri="{9D8B030D-6E8A-4147-A177-3AD203B41FA5}">
                      <a16:colId xmlns:a16="http://schemas.microsoft.com/office/drawing/2014/main" val="20000"/>
                    </a:ext>
                  </a:extLst>
                </a:gridCol>
                <a:gridCol w="9138725">
                  <a:extLst>
                    <a:ext uri="{9D8B030D-6E8A-4147-A177-3AD203B41FA5}">
                      <a16:colId xmlns:a16="http://schemas.microsoft.com/office/drawing/2014/main" val="20001"/>
                    </a:ext>
                  </a:extLst>
                </a:gridCol>
              </a:tblGrid>
              <a:tr h="338650">
                <a:tc>
                  <a:txBody>
                    <a:bodyPr/>
                    <a:lstStyle/>
                    <a:p>
                      <a:pPr marL="0" marR="0" lvl="0" indent="0" algn="l" rtl="0">
                        <a:lnSpc>
                          <a:spcPct val="100000"/>
                        </a:lnSpc>
                        <a:spcBef>
                          <a:spcPts val="0"/>
                        </a:spcBef>
                        <a:spcAft>
                          <a:spcPts val="0"/>
                        </a:spcAft>
                        <a:buClr>
                          <a:srgbClr val="000000"/>
                        </a:buClr>
                        <a:buSzPts val="2900"/>
                        <a:buFont typeface="Arial"/>
                        <a:buNone/>
                      </a:pPr>
                      <a:endParaRPr sz="2900" u="none" strike="noStrike" cap="none">
                        <a:latin typeface="Josefin Sans"/>
                        <a:ea typeface="Josefin Sans"/>
                        <a:cs typeface="Josefin Sans"/>
                        <a:sym typeface="Josefin Sans"/>
                      </a:endParaRPr>
                    </a:p>
                  </a:txBody>
                  <a:tcPr marL="84675" marR="84675" marT="84675" marB="846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tc>
                  <a:txBody>
                    <a:bodyPr/>
                    <a:lstStyle/>
                    <a:p>
                      <a:pPr marL="609600" marR="0" lvl="0" indent="-476250" algn="l" rtl="0">
                        <a:lnSpc>
                          <a:spcPct val="110000"/>
                        </a:lnSpc>
                        <a:spcBef>
                          <a:spcPts val="0"/>
                        </a:spcBef>
                        <a:spcAft>
                          <a:spcPts val="0"/>
                        </a:spcAft>
                        <a:buClr>
                          <a:srgbClr val="000000"/>
                        </a:buClr>
                        <a:buSzPts val="2700"/>
                        <a:buFont typeface="Josefin Sans"/>
                        <a:buChar char="✓"/>
                      </a:pPr>
                      <a:r>
                        <a:rPr lang="en-US" sz="2700" u="none" strike="noStrike" cap="none" dirty="0">
                          <a:latin typeface="Josefin Sans"/>
                          <a:ea typeface="Josefin Sans"/>
                          <a:cs typeface="Josefin Sans"/>
                          <a:sym typeface="Josefin Sans"/>
                        </a:rPr>
                        <a:t>Receives core literacy instruction from an evidence-based literacy curriculum for the entire literacy block</a:t>
                      </a:r>
                      <a:endParaRPr sz="2700" u="none" strike="noStrike" cap="none" dirty="0">
                        <a:latin typeface="Josefin Sans"/>
                        <a:ea typeface="Josefin Sans"/>
                        <a:cs typeface="Josefin Sans"/>
                        <a:sym typeface="Josefin Sans"/>
                      </a:endParaRPr>
                    </a:p>
                    <a:p>
                      <a:pPr marL="609600" marR="0" lvl="0" indent="-476250" algn="l" rtl="0">
                        <a:lnSpc>
                          <a:spcPct val="110000"/>
                        </a:lnSpc>
                        <a:spcBef>
                          <a:spcPts val="1300"/>
                        </a:spcBef>
                        <a:spcAft>
                          <a:spcPts val="0"/>
                        </a:spcAft>
                        <a:buClr>
                          <a:srgbClr val="000000"/>
                        </a:buClr>
                        <a:buSzPts val="2700"/>
                        <a:buFont typeface="Josefin Sans"/>
                        <a:buChar char="✓"/>
                      </a:pPr>
                      <a:r>
                        <a:rPr lang="en-US" sz="2700" u="none" strike="noStrike" cap="none" dirty="0">
                          <a:latin typeface="Josefin Sans"/>
                          <a:ea typeface="Josefin Sans"/>
                          <a:cs typeface="Josefin Sans"/>
                          <a:sym typeface="Josefin Sans"/>
                        </a:rPr>
                        <a:t>Receives additional evidence-based </a:t>
                      </a:r>
                      <a:r>
                        <a:rPr lang="en-US" sz="2700" u="none" strike="noStrike" cap="none" dirty="0" smtClean="0">
                          <a:latin typeface="Josefin Sans"/>
                          <a:ea typeface="Josefin Sans"/>
                          <a:cs typeface="Josefin Sans"/>
                          <a:sym typeface="Josefin Sans"/>
                        </a:rPr>
                        <a:t>instruction </a:t>
                      </a:r>
                      <a:r>
                        <a:rPr lang="en-US" sz="2700" u="none" strike="noStrike" cap="none" dirty="0">
                          <a:latin typeface="Josefin Sans"/>
                          <a:ea typeface="Josefin Sans"/>
                          <a:cs typeface="Josefin Sans"/>
                          <a:sym typeface="Josefin Sans"/>
                        </a:rPr>
                        <a:t>and intervention, as outlined in a student reading plan, if they do not meet literacy benchmarks</a:t>
                      </a:r>
                      <a:endParaRPr sz="2700" u="none" strike="noStrike" cap="none" dirty="0">
                        <a:latin typeface="Josefin Sans"/>
                        <a:ea typeface="Josefin Sans"/>
                        <a:cs typeface="Josefin Sans"/>
                        <a:sym typeface="Josefin Sans"/>
                      </a:endParaRPr>
                    </a:p>
                  </a:txBody>
                  <a:tcPr marL="60975" marR="60975" marT="60975" marB="60975">
                    <a:lnL w="38100" cap="flat" cmpd="sng">
                      <a:solidFill>
                        <a:srgbClr val="FFFFFF">
                          <a:alpha val="0"/>
                        </a:srgbClr>
                      </a:solidFill>
                      <a:prstDash val="solid"/>
                      <a:round/>
                      <a:headEnd type="none" w="sm" len="sm"/>
                      <a:tailEnd type="none" w="sm" len="sm"/>
                    </a:lnL>
                    <a:lnR w="38100" cap="flat" cmpd="sng">
                      <a:solidFill>
                        <a:srgbClr val="FFFFFF">
                          <a:alpha val="0"/>
                        </a:srgbClr>
                      </a:solidFill>
                      <a:prstDash val="solid"/>
                      <a:round/>
                      <a:headEnd type="none" w="sm" len="sm"/>
                      <a:tailEnd type="none" w="sm" len="sm"/>
                    </a:lnR>
                    <a:lnT w="38100" cap="flat" cmpd="sng">
                      <a:solidFill>
                        <a:srgbClr val="FFFFFF">
                          <a:alpha val="0"/>
                        </a:srgbClr>
                      </a:solidFill>
                      <a:prstDash val="solid"/>
                      <a:round/>
                      <a:headEnd type="none" w="sm" len="sm"/>
                      <a:tailEnd type="none" w="sm" len="sm"/>
                    </a:lnT>
                    <a:lnB w="381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02" name="Google Shape;402;g15aae862ef4_7_187" descr="girl"/>
          <p:cNvPicPr preferRelativeResize="0"/>
          <p:nvPr/>
        </p:nvPicPr>
        <p:blipFill rotWithShape="1">
          <a:blip r:embed="rId3">
            <a:alphaModFix/>
          </a:blip>
          <a:srcRect/>
          <a:stretch/>
        </p:blipFill>
        <p:spPr>
          <a:xfrm>
            <a:off x="830133" y="3135067"/>
            <a:ext cx="1568300" cy="15683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BOE">
      <a:dk1>
        <a:srgbClr val="003A70"/>
      </a:dk1>
      <a:lt1>
        <a:srgbClr val="FFFFFF"/>
      </a:lt1>
      <a:dk2>
        <a:srgbClr val="003A70"/>
      </a:dk2>
      <a:lt2>
        <a:srgbClr val="CDCDCD"/>
      </a:lt2>
      <a:accent1>
        <a:srgbClr val="005DB3"/>
      </a:accent1>
      <a:accent2>
        <a:srgbClr val="002446"/>
      </a:accent2>
      <a:accent3>
        <a:srgbClr val="636363"/>
      </a:accent3>
      <a:accent4>
        <a:srgbClr val="C9CAC1"/>
      </a:accent4>
      <a:accent5>
        <a:srgbClr val="77B4FF"/>
      </a:accent5>
      <a:accent6>
        <a:srgbClr val="FDFFFE"/>
      </a:accent6>
      <a:hlink>
        <a:srgbClr val="0077E5"/>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BOE">
      <a:dk1>
        <a:srgbClr val="003A70"/>
      </a:dk1>
      <a:lt1>
        <a:srgbClr val="FFFFFF"/>
      </a:lt1>
      <a:dk2>
        <a:srgbClr val="003A70"/>
      </a:dk2>
      <a:lt2>
        <a:srgbClr val="CDCDCD"/>
      </a:lt2>
      <a:accent1>
        <a:srgbClr val="005DB3"/>
      </a:accent1>
      <a:accent2>
        <a:srgbClr val="002446"/>
      </a:accent2>
      <a:accent3>
        <a:srgbClr val="636363"/>
      </a:accent3>
      <a:accent4>
        <a:srgbClr val="C9CAC1"/>
      </a:accent4>
      <a:accent5>
        <a:srgbClr val="77B4FF"/>
      </a:accent5>
      <a:accent6>
        <a:srgbClr val="FDFFFE"/>
      </a:accent6>
      <a:hlink>
        <a:srgbClr val="0077E5"/>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3383</Words>
  <Application>Microsoft Office PowerPoint</Application>
  <PresentationFormat>Widescreen</PresentationFormat>
  <Paragraphs>463</Paragraphs>
  <Slides>53</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Josefin Sans</vt:lpstr>
      <vt:lpstr>Calibri</vt:lpstr>
      <vt:lpstr>Cardo</vt:lpstr>
      <vt:lpstr>Georgia</vt:lpstr>
      <vt:lpstr>Arial</vt:lpstr>
      <vt:lpstr>Twentieth Century</vt:lpstr>
      <vt:lpstr>Times New Roman</vt:lpstr>
      <vt:lpstr>Roboto</vt:lpstr>
      <vt:lpstr>Trebuchet MS</vt:lpstr>
      <vt:lpstr>Office Theme</vt:lpstr>
      <vt:lpstr>Office Theme</vt:lpstr>
      <vt:lpstr>K-2 VDOE Virtual English SOL Institutes</vt:lpstr>
      <vt:lpstr>Agenda</vt:lpstr>
      <vt:lpstr>K-2 Virtual English SOL Institutes</vt:lpstr>
      <vt:lpstr>3-5 Virtual English SOL Institutes</vt:lpstr>
      <vt:lpstr>The Virginia Literacy Act</vt:lpstr>
      <vt:lpstr>PowerPoint Presentation</vt:lpstr>
      <vt:lpstr>VLA - Key Components (1 of 2)</vt:lpstr>
      <vt:lpstr>VLA - Key Components (2 of 2)</vt:lpstr>
      <vt:lpstr>Every K-3 Student…</vt:lpstr>
      <vt:lpstr>Every K-3 Teacher…</vt:lpstr>
      <vt:lpstr>Every K-3 Reading Specialist…</vt:lpstr>
      <vt:lpstr>Every School Division…</vt:lpstr>
      <vt:lpstr>Every Family of a K-3 Student…</vt:lpstr>
      <vt:lpstr>Every K-3 Educator Preparation Program …</vt:lpstr>
      <vt:lpstr>Visit the VDOE VLA Webpage </vt:lpstr>
      <vt:lpstr>Working Together to Improve Literacy</vt:lpstr>
      <vt:lpstr>Essential Components of Literacy</vt:lpstr>
      <vt:lpstr>Essential Components of Literacy</vt:lpstr>
      <vt:lpstr>Essential Components of Literacy</vt:lpstr>
      <vt:lpstr>Comprehensive Literacy: Successful English Instruction-Integrates the Strands</vt:lpstr>
      <vt:lpstr>Essential Components of Teaching Reading</vt:lpstr>
      <vt:lpstr>PowerPoint Presentation</vt:lpstr>
      <vt:lpstr>The Science of Reading</vt:lpstr>
      <vt:lpstr>What is the Science of Reading?</vt:lpstr>
      <vt:lpstr>Scarborough’s Reading Rope </vt:lpstr>
      <vt:lpstr>Science of Reading and Instructional Practices</vt:lpstr>
      <vt:lpstr>Evidence-Based Literacy Instruction</vt:lpstr>
      <vt:lpstr>What does Evidence-Based Mean?</vt:lpstr>
      <vt:lpstr>Evidence-Based Instruction</vt:lpstr>
      <vt:lpstr>Literacy Research and Evidence-Based Practices For Grades K-3</vt:lpstr>
      <vt:lpstr>What Research Says</vt:lpstr>
      <vt:lpstr>Science-Based Phonics Instruction</vt:lpstr>
      <vt:lpstr>Building Language and Comprehension</vt:lpstr>
      <vt:lpstr>Early Elementary Instructional Practices </vt:lpstr>
      <vt:lpstr>Literacy Strands Work Together</vt:lpstr>
      <vt:lpstr>     Changing the Trajectory  in  Literacy Instruction  Showing Work  versus Demonstrating Thinking </vt:lpstr>
      <vt:lpstr>How Students “Show Work” in Elementary English </vt:lpstr>
      <vt:lpstr>Demonstrating Thinking in English: K-2 Examples</vt:lpstr>
      <vt:lpstr>What Research Shows </vt:lpstr>
      <vt:lpstr>Evidence from the Field</vt:lpstr>
      <vt:lpstr>Evidence-Based Practices and Strategies For Literacy Instruction </vt:lpstr>
      <vt:lpstr>Evidence-based Practices </vt:lpstr>
      <vt:lpstr>PowerPoint Presentation</vt:lpstr>
      <vt:lpstr>Evidence-based Practices in Literacy Instruction</vt:lpstr>
      <vt:lpstr>Evidence-based Practices in Literacy Instruction</vt:lpstr>
      <vt:lpstr>Upcoming Opportunities</vt:lpstr>
      <vt:lpstr>November Learning Labs</vt:lpstr>
      <vt:lpstr>Virginia State Literacy Association Conference   Call for Proposals</vt:lpstr>
      <vt:lpstr>VDOE Resources</vt:lpstr>
      <vt:lpstr>VDOE Resources</vt:lpstr>
      <vt:lpstr>Stay Connected!</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K-2 VDOE Virtual English SOL Institutes</dc:title>
  <dc:creator>Pyle, Charles (DOE)</dc:creator>
  <cp:lastModifiedBy>VITA Program</cp:lastModifiedBy>
  <cp:revision>4</cp:revision>
  <dcterms:created xsi:type="dcterms:W3CDTF">2020-08-12T18:15:33Z</dcterms:created>
  <dcterms:modified xsi:type="dcterms:W3CDTF">2022-10-04T15:13:29Z</dcterms:modified>
</cp:coreProperties>
</file>