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omfortaa" panose="020B0604020202020204" charset="0"/>
      <p:regular r:id="rId31"/>
      <p:bold r:id="rId32"/>
    </p:embeddedFont>
    <p:embeddedFont>
      <p:font typeface="DM Sans"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tfuf7R0kLYviy6YgHWx/ZgvL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154474-86A9-4406-A46D-C68F3FEDDE07}">
  <a:tblStyle styleId="{EE154474-86A9-4406-A46D-C68F3FEDDE0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5bc1ec2e00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7" name="Google Shape;227;g15bc1ec2e00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bc1ec2e00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9" name="Google Shape;239;g15bc1ec2e00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5bc1ec2e00_0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6" name="Google Shape;246;g15bc1ec2e00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5bc1ec2e00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9" name="Google Shape;269;g15bc1ec2e0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bc1ec2e00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5" name="Google Shape;275;g15bc1ec2e00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bc1ec2e00_0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2" name="Google Shape;282;g15bc1ec2e00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5bc1ec2e00_0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8" name="Google Shape;288;g15bc1ec2e00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5bc1ec2e00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3" name="Google Shape;303;g15bc1ec2e00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5bc1ec2e00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5" name="Google Shape;315;g15bc1ec2e00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5bc1ec2e00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2" name="Google Shape;322;g15bc1ec2e00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5bc1ec2e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159" name="Google Shape;159;g15bc1ec2e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5bc1ec2e00_0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9" name="Google Shape;329;g15bc1ec2e00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5bc1ec2e00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7" name="Google Shape;337;g15bc1ec2e00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5bc1ec2e00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4" name="Google Shape;344;g15bc1ec2e00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bc1ec2e00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3" name="Google Shape;353;g15bc1ec2e00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5bc1ec2e00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6" name="Google Shape;366;g15bc1ec2e00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5bc1ec2e00_0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3" name="Google Shape;373;g15bc1ec2e00_0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5bc1ec2e00_0_2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g15bc1ec2e00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5bc1ec2e00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5" name="Google Shape;395;g15bc1ec2e00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5bc1ec2e00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15bc1ec2e00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5bc1ec2e0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g15bc1ec2e0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5bc1ec2e0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g15bc1ec2e0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5bc1ec2e00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4" name="Google Shape;184;g15bc1ec2e0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5bc1ec2e0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400"/>
              <a:buNone/>
            </a:pPr>
            <a:endParaRPr dirty="0"/>
          </a:p>
        </p:txBody>
      </p:sp>
      <p:sp>
        <p:nvSpPr>
          <p:cNvPr id="190" name="Google Shape;190;g15bc1ec2e0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bc1ec2e00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dirty="0"/>
          </a:p>
        </p:txBody>
      </p:sp>
      <p:sp>
        <p:nvSpPr>
          <p:cNvPr id="198" name="Google Shape;198;g15bc1ec2e0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bc1ec2e00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6" name="Google Shape;206;g15bc1ec2e00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5bc1ec2e00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15bc1ec2e0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a:spLocks noGrp="1"/>
          </p:cNvSpPr>
          <p:nvPr>
            <p:ph type="pic" idx="2"/>
          </p:nvPr>
        </p:nvSpPr>
        <p:spPr>
          <a:xfrm>
            <a:off x="5183188" y="987425"/>
            <a:ext cx="6172200" cy="2259209"/>
          </a:xfrm>
          <a:prstGeom prst="rect">
            <a:avLst/>
          </a:prstGeom>
          <a:noFill/>
          <a:ln>
            <a:noFill/>
          </a:ln>
        </p:spPr>
      </p:sp>
      <p:sp>
        <p:nvSpPr>
          <p:cNvPr id="80" name="Google Shape;8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a:spLocks noGrp="1"/>
          </p:cNvSpPr>
          <p:nvPr>
            <p:ph type="pic" idx="3"/>
          </p:nvPr>
        </p:nvSpPr>
        <p:spPr>
          <a:xfrm>
            <a:off x="5183188" y="3451509"/>
            <a:ext cx="2970212" cy="2259209"/>
          </a:xfrm>
          <a:prstGeom prst="rect">
            <a:avLst/>
          </a:prstGeom>
          <a:noFill/>
          <a:ln>
            <a:noFill/>
          </a:ln>
        </p:spPr>
      </p:sp>
      <p:sp>
        <p:nvSpPr>
          <p:cNvPr id="85" name="Google Shape;85;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3" name="Google Shape;10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6"/>
        <p:cNvGrpSpPr/>
        <p:nvPr/>
      </p:nvGrpSpPr>
      <p:grpSpPr>
        <a:xfrm>
          <a:off x="0" y="0"/>
          <a:ext cx="0" cy="0"/>
          <a:chOff x="0" y="0"/>
          <a:chExt cx="0" cy="0"/>
        </a:xfrm>
      </p:grpSpPr>
      <p:sp>
        <p:nvSpPr>
          <p:cNvPr id="107" name="Google Shape;10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8"/>
          <p:cNvSpPr txBox="1">
            <a:spLocks noGrp="1"/>
          </p:cNvSpPr>
          <p:nvPr>
            <p:ph type="body" idx="3"/>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9"/>
          <p:cNvSpPr txBox="1">
            <a:spLocks noGrp="1"/>
          </p:cNvSpPr>
          <p:nvPr>
            <p:ph type="body" idx="5"/>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a:spLocks noGrp="1"/>
          </p:cNvSpPr>
          <p:nvPr>
            <p:ph type="body" idx="1"/>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31"/>
        <p:cNvGrpSpPr/>
        <p:nvPr/>
      </p:nvGrpSpPr>
      <p:grpSpPr>
        <a:xfrm>
          <a:off x="0" y="0"/>
          <a:ext cx="0" cy="0"/>
          <a:chOff x="0" y="0"/>
          <a:chExt cx="0" cy="0"/>
        </a:xfrm>
      </p:grpSpPr>
      <p:sp>
        <p:nvSpPr>
          <p:cNvPr id="132" name="Google Shape;132;g15bc1ec2e00_0_3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15bc1ec2e00_0_3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 name="Google Shape;134;g15bc1ec2e00_0_3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15bc1ec2e00_0_325"/>
          <p:cNvSpPr txBox="1">
            <a:spLocks noGrp="1"/>
          </p:cNvSpPr>
          <p:nvPr>
            <p:ph type="ctrTitle"/>
          </p:nvPr>
        </p:nvSpPr>
        <p:spPr>
          <a:xfrm>
            <a:off x="1524000" y="2235199"/>
            <a:ext cx="9144000" cy="2387700"/>
          </a:xfrm>
          <a:prstGeom prst="rect">
            <a:avLst/>
          </a:prstGeom>
          <a:solidFill>
            <a:schemeClr val="lt1">
              <a:alpha val="62350"/>
            </a:schemeClr>
          </a:solidFill>
          <a:ln w="79375" cap="rnd" cmpd="sng">
            <a:solidFill>
              <a:srgbClr val="003B71">
                <a:alpha val="78430"/>
              </a:srgbClr>
            </a:solidFill>
            <a:prstDash val="solid"/>
            <a:round/>
            <a:headEnd type="none" w="sm" len="sm"/>
            <a:tailEnd type="none" w="sm" len="sm"/>
          </a:ln>
        </p:spPr>
        <p:txBody>
          <a:bodyPr spcFirstLastPara="1" wrap="square" lIns="91425" tIns="45700" rIns="91425" bIns="45700" anchor="ctr" anchorCtr="0">
            <a:normAutofit/>
          </a:bodyPr>
          <a:lstStyle>
            <a:lvl1pPr lvl="0" algn="ctr" rtl="0">
              <a:lnSpc>
                <a:spcPct val="90000"/>
              </a:lnSpc>
              <a:spcBef>
                <a:spcPts val="0"/>
              </a:spcBef>
              <a:spcAft>
                <a:spcPts val="0"/>
              </a:spcAft>
              <a:buClr>
                <a:srgbClr val="004E95"/>
              </a:buClr>
              <a:buSzPts val="6000"/>
              <a:buFont typeface="Georgia"/>
              <a:buNone/>
              <a:defRPr sz="6000">
                <a:solidFill>
                  <a:srgbClr val="004E95"/>
                </a:solidFill>
                <a:latin typeface="Georgia"/>
                <a:ea typeface="Georgia"/>
                <a:cs typeface="Georgia"/>
                <a:sym typeface="Georgia"/>
              </a:defRPr>
            </a:lvl1pPr>
            <a:lvl2pPr lvl="1" algn="l" rtl="0">
              <a:lnSpc>
                <a:spcPct val="100000"/>
              </a:lnSpc>
              <a:spcBef>
                <a:spcPts val="0"/>
              </a:spcBef>
              <a:spcAft>
                <a:spcPts val="0"/>
              </a:spcAft>
              <a:buSzPts val="1400"/>
              <a:buFont typeface="Georgia"/>
              <a:buNone/>
              <a:defRPr>
                <a:latin typeface="Georgia"/>
                <a:ea typeface="Georgia"/>
                <a:cs typeface="Georgia"/>
                <a:sym typeface="Georgia"/>
              </a:defRPr>
            </a:lvl2pPr>
            <a:lvl3pPr lvl="2" algn="l" rtl="0">
              <a:lnSpc>
                <a:spcPct val="100000"/>
              </a:lnSpc>
              <a:spcBef>
                <a:spcPts val="0"/>
              </a:spcBef>
              <a:spcAft>
                <a:spcPts val="0"/>
              </a:spcAft>
              <a:buSzPts val="1400"/>
              <a:buFont typeface="Georgia"/>
              <a:buNone/>
              <a:defRPr>
                <a:latin typeface="Georgia"/>
                <a:ea typeface="Georgia"/>
                <a:cs typeface="Georgia"/>
                <a:sym typeface="Georgia"/>
              </a:defRPr>
            </a:lvl3pPr>
            <a:lvl4pPr lvl="3" algn="l" rtl="0">
              <a:lnSpc>
                <a:spcPct val="100000"/>
              </a:lnSpc>
              <a:spcBef>
                <a:spcPts val="0"/>
              </a:spcBef>
              <a:spcAft>
                <a:spcPts val="0"/>
              </a:spcAft>
              <a:buSzPts val="1400"/>
              <a:buFont typeface="Georgia"/>
              <a:buNone/>
              <a:defRPr>
                <a:latin typeface="Georgia"/>
                <a:ea typeface="Georgia"/>
                <a:cs typeface="Georgia"/>
                <a:sym typeface="Georgia"/>
              </a:defRPr>
            </a:lvl4pPr>
            <a:lvl5pPr lvl="4" algn="l" rtl="0">
              <a:lnSpc>
                <a:spcPct val="100000"/>
              </a:lnSpc>
              <a:spcBef>
                <a:spcPts val="0"/>
              </a:spcBef>
              <a:spcAft>
                <a:spcPts val="0"/>
              </a:spcAft>
              <a:buSzPts val="1400"/>
              <a:buFont typeface="Georgia"/>
              <a:buNone/>
              <a:defRPr>
                <a:latin typeface="Georgia"/>
                <a:ea typeface="Georgia"/>
                <a:cs typeface="Georgia"/>
                <a:sym typeface="Georgia"/>
              </a:defRPr>
            </a:lvl5pPr>
            <a:lvl6pPr lvl="5" algn="l" rtl="0">
              <a:lnSpc>
                <a:spcPct val="100000"/>
              </a:lnSpc>
              <a:spcBef>
                <a:spcPts val="0"/>
              </a:spcBef>
              <a:spcAft>
                <a:spcPts val="0"/>
              </a:spcAft>
              <a:buSzPts val="1400"/>
              <a:buFont typeface="Georgia"/>
              <a:buNone/>
              <a:defRPr>
                <a:latin typeface="Georgia"/>
                <a:ea typeface="Georgia"/>
                <a:cs typeface="Georgia"/>
                <a:sym typeface="Georgia"/>
              </a:defRPr>
            </a:lvl6pPr>
            <a:lvl7pPr lvl="6" algn="l" rtl="0">
              <a:lnSpc>
                <a:spcPct val="100000"/>
              </a:lnSpc>
              <a:spcBef>
                <a:spcPts val="0"/>
              </a:spcBef>
              <a:spcAft>
                <a:spcPts val="0"/>
              </a:spcAft>
              <a:buSzPts val="1400"/>
              <a:buFont typeface="Georgia"/>
              <a:buNone/>
              <a:defRPr>
                <a:latin typeface="Georgia"/>
                <a:ea typeface="Georgia"/>
                <a:cs typeface="Georgia"/>
                <a:sym typeface="Georgia"/>
              </a:defRPr>
            </a:lvl7pPr>
            <a:lvl8pPr lvl="7" algn="l" rtl="0">
              <a:lnSpc>
                <a:spcPct val="100000"/>
              </a:lnSpc>
              <a:spcBef>
                <a:spcPts val="0"/>
              </a:spcBef>
              <a:spcAft>
                <a:spcPts val="0"/>
              </a:spcAft>
              <a:buSzPts val="1400"/>
              <a:buFont typeface="Georgia"/>
              <a:buNone/>
              <a:defRPr>
                <a:latin typeface="Georgia"/>
                <a:ea typeface="Georgia"/>
                <a:cs typeface="Georgia"/>
                <a:sym typeface="Georgia"/>
              </a:defRPr>
            </a:lvl8pPr>
            <a:lvl9pPr lvl="8" algn="l" rtl="0">
              <a:lnSpc>
                <a:spcPct val="100000"/>
              </a:lnSpc>
              <a:spcBef>
                <a:spcPts val="0"/>
              </a:spcBef>
              <a:spcAft>
                <a:spcPts val="0"/>
              </a:spcAft>
              <a:buSzPts val="1400"/>
              <a:buFont typeface="Georgia"/>
              <a:buNone/>
              <a:defRPr>
                <a:latin typeface="Georgia"/>
                <a:ea typeface="Georgia"/>
                <a:cs typeface="Georgia"/>
                <a:sym typeface="Georgia"/>
              </a:defRPr>
            </a:lvl9pPr>
          </a:lstStyle>
          <a:p>
            <a:endParaRPr/>
          </a:p>
        </p:txBody>
      </p:sp>
      <p:sp>
        <p:nvSpPr>
          <p:cNvPr id="136" name="Google Shape;136;g15bc1ec2e00_0_325"/>
          <p:cNvSpPr txBox="1">
            <a:spLocks noGrp="1"/>
          </p:cNvSpPr>
          <p:nvPr>
            <p:ph type="subTitle" idx="1"/>
          </p:nvPr>
        </p:nvSpPr>
        <p:spPr>
          <a:xfrm>
            <a:off x="1445341" y="4714875"/>
            <a:ext cx="9144000" cy="1028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Font typeface="Georgia"/>
              <a:buNone/>
              <a:defRPr sz="2400">
                <a:latin typeface="Georgia"/>
                <a:ea typeface="Georgia"/>
                <a:cs typeface="Georgia"/>
                <a:sym typeface="Georgia"/>
              </a:defRPr>
            </a:lvl1pPr>
            <a:lvl2pPr lvl="1" algn="ctr" rtl="0">
              <a:lnSpc>
                <a:spcPct val="90000"/>
              </a:lnSpc>
              <a:spcBef>
                <a:spcPts val="500"/>
              </a:spcBef>
              <a:spcAft>
                <a:spcPts val="0"/>
              </a:spcAft>
              <a:buClr>
                <a:srgbClr val="004E95"/>
              </a:buClr>
              <a:buSzPts val="2000"/>
              <a:buFont typeface="Georgia"/>
              <a:buNone/>
              <a:defRPr sz="2000">
                <a:latin typeface="Georgia"/>
                <a:ea typeface="Georgia"/>
                <a:cs typeface="Georgia"/>
                <a:sym typeface="Georgia"/>
              </a:defRPr>
            </a:lvl2pPr>
            <a:lvl3pPr lvl="2" algn="ctr" rtl="0">
              <a:lnSpc>
                <a:spcPct val="90000"/>
              </a:lnSpc>
              <a:spcBef>
                <a:spcPts val="500"/>
              </a:spcBef>
              <a:spcAft>
                <a:spcPts val="0"/>
              </a:spcAft>
              <a:buClr>
                <a:schemeClr val="dk1"/>
              </a:buClr>
              <a:buSzPts val="1800"/>
              <a:buFont typeface="Georgia"/>
              <a:buNone/>
              <a:defRPr sz="1800">
                <a:latin typeface="Georgia"/>
                <a:ea typeface="Georgia"/>
                <a:cs typeface="Georgia"/>
                <a:sym typeface="Georgia"/>
              </a:defRPr>
            </a:lvl3pPr>
            <a:lvl4pPr lvl="3" algn="ctr" rtl="0">
              <a:lnSpc>
                <a:spcPct val="90000"/>
              </a:lnSpc>
              <a:spcBef>
                <a:spcPts val="500"/>
              </a:spcBef>
              <a:spcAft>
                <a:spcPts val="0"/>
              </a:spcAft>
              <a:buClr>
                <a:srgbClr val="004E95"/>
              </a:buClr>
              <a:buSzPts val="1600"/>
              <a:buFont typeface="Georgia"/>
              <a:buNone/>
              <a:defRPr sz="1600">
                <a:latin typeface="Georgia"/>
                <a:ea typeface="Georgia"/>
                <a:cs typeface="Georgia"/>
                <a:sym typeface="Georgia"/>
              </a:defRPr>
            </a:lvl4pPr>
            <a:lvl5pPr lvl="4" algn="ctr" rtl="0">
              <a:lnSpc>
                <a:spcPct val="90000"/>
              </a:lnSpc>
              <a:spcBef>
                <a:spcPts val="500"/>
              </a:spcBef>
              <a:spcAft>
                <a:spcPts val="0"/>
              </a:spcAft>
              <a:buClr>
                <a:srgbClr val="313131"/>
              </a:buClr>
              <a:buSzPts val="1600"/>
              <a:buFont typeface="Georgia"/>
              <a:buNone/>
              <a:defRPr sz="1600">
                <a:latin typeface="Georgia"/>
                <a:ea typeface="Georgia"/>
                <a:cs typeface="Georgia"/>
                <a:sym typeface="Georgia"/>
              </a:defRPr>
            </a:lvl5pPr>
            <a:lvl6pPr lvl="5" algn="ctr" rtl="0">
              <a:lnSpc>
                <a:spcPct val="90000"/>
              </a:lnSpc>
              <a:spcBef>
                <a:spcPts val="500"/>
              </a:spcBef>
              <a:spcAft>
                <a:spcPts val="0"/>
              </a:spcAft>
              <a:buClr>
                <a:schemeClr val="dk1"/>
              </a:buClr>
              <a:buSzPts val="1600"/>
              <a:buFont typeface="Georgia"/>
              <a:buNone/>
              <a:defRPr sz="1600">
                <a:latin typeface="Georgia"/>
                <a:ea typeface="Georgia"/>
                <a:cs typeface="Georgia"/>
                <a:sym typeface="Georgia"/>
              </a:defRPr>
            </a:lvl6pPr>
            <a:lvl7pPr lvl="6" algn="ctr" rtl="0">
              <a:lnSpc>
                <a:spcPct val="90000"/>
              </a:lnSpc>
              <a:spcBef>
                <a:spcPts val="500"/>
              </a:spcBef>
              <a:spcAft>
                <a:spcPts val="0"/>
              </a:spcAft>
              <a:buClr>
                <a:schemeClr val="dk1"/>
              </a:buClr>
              <a:buSzPts val="1600"/>
              <a:buFont typeface="Georgia"/>
              <a:buNone/>
              <a:defRPr sz="1600">
                <a:latin typeface="Georgia"/>
                <a:ea typeface="Georgia"/>
                <a:cs typeface="Georgia"/>
                <a:sym typeface="Georgia"/>
              </a:defRPr>
            </a:lvl7pPr>
            <a:lvl8pPr lvl="7" algn="ctr" rtl="0">
              <a:lnSpc>
                <a:spcPct val="90000"/>
              </a:lnSpc>
              <a:spcBef>
                <a:spcPts val="500"/>
              </a:spcBef>
              <a:spcAft>
                <a:spcPts val="0"/>
              </a:spcAft>
              <a:buClr>
                <a:schemeClr val="dk1"/>
              </a:buClr>
              <a:buSzPts val="1600"/>
              <a:buFont typeface="Georgia"/>
              <a:buNone/>
              <a:defRPr sz="1600">
                <a:latin typeface="Georgia"/>
                <a:ea typeface="Georgia"/>
                <a:cs typeface="Georgia"/>
                <a:sym typeface="Georgia"/>
              </a:defRPr>
            </a:lvl8pPr>
            <a:lvl9pPr lvl="8" algn="ctr" rtl="0">
              <a:lnSpc>
                <a:spcPct val="90000"/>
              </a:lnSpc>
              <a:spcBef>
                <a:spcPts val="500"/>
              </a:spcBef>
              <a:spcAft>
                <a:spcPts val="0"/>
              </a:spcAft>
              <a:buClr>
                <a:schemeClr val="dk1"/>
              </a:buClr>
              <a:buSzPts val="1600"/>
              <a:buFont typeface="Georgia"/>
              <a:buNone/>
              <a:defRPr sz="1600">
                <a:latin typeface="Georgia"/>
                <a:ea typeface="Georgia"/>
                <a:cs typeface="Georgia"/>
                <a:sym typeface="Georgia"/>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7"/>
        <p:cNvGrpSpPr/>
        <p:nvPr/>
      </p:nvGrpSpPr>
      <p:grpSpPr>
        <a:xfrm>
          <a:off x="0" y="0"/>
          <a:ext cx="0" cy="0"/>
          <a:chOff x="0" y="0"/>
          <a:chExt cx="0" cy="0"/>
        </a:xfrm>
      </p:grpSpPr>
      <p:sp>
        <p:nvSpPr>
          <p:cNvPr id="138" name="Google Shape;138;g15bc1ec2e00_0_33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3B71"/>
              </a:buClr>
              <a:buSzPts val="4400"/>
              <a:buFont typeface="Georgia"/>
              <a:buNone/>
              <a:defRPr i="0">
                <a:solidFill>
                  <a:srgbClr val="003B71"/>
                </a:solidFill>
                <a:latin typeface="Georgia"/>
                <a:ea typeface="Georgia"/>
                <a:cs typeface="Georgia"/>
                <a:sym typeface="Georgia"/>
              </a:defRPr>
            </a:lvl1pPr>
            <a:lvl2pPr lvl="1" algn="l" rtl="0">
              <a:lnSpc>
                <a:spcPct val="100000"/>
              </a:lnSpc>
              <a:spcBef>
                <a:spcPts val="0"/>
              </a:spcBef>
              <a:spcAft>
                <a:spcPts val="0"/>
              </a:spcAft>
              <a:buSzPts val="1400"/>
              <a:buFont typeface="Georgia"/>
              <a:buNone/>
              <a:defRPr>
                <a:latin typeface="Georgia"/>
                <a:ea typeface="Georgia"/>
                <a:cs typeface="Georgia"/>
                <a:sym typeface="Georgia"/>
              </a:defRPr>
            </a:lvl2pPr>
            <a:lvl3pPr lvl="2" algn="l" rtl="0">
              <a:lnSpc>
                <a:spcPct val="100000"/>
              </a:lnSpc>
              <a:spcBef>
                <a:spcPts val="0"/>
              </a:spcBef>
              <a:spcAft>
                <a:spcPts val="0"/>
              </a:spcAft>
              <a:buSzPts val="1400"/>
              <a:buFont typeface="Georgia"/>
              <a:buNone/>
              <a:defRPr>
                <a:latin typeface="Georgia"/>
                <a:ea typeface="Georgia"/>
                <a:cs typeface="Georgia"/>
                <a:sym typeface="Georgia"/>
              </a:defRPr>
            </a:lvl3pPr>
            <a:lvl4pPr lvl="3" algn="l" rtl="0">
              <a:lnSpc>
                <a:spcPct val="100000"/>
              </a:lnSpc>
              <a:spcBef>
                <a:spcPts val="0"/>
              </a:spcBef>
              <a:spcAft>
                <a:spcPts val="0"/>
              </a:spcAft>
              <a:buSzPts val="1400"/>
              <a:buFont typeface="Georgia"/>
              <a:buNone/>
              <a:defRPr>
                <a:latin typeface="Georgia"/>
                <a:ea typeface="Georgia"/>
                <a:cs typeface="Georgia"/>
                <a:sym typeface="Georgia"/>
              </a:defRPr>
            </a:lvl4pPr>
            <a:lvl5pPr lvl="4" algn="l" rtl="0">
              <a:lnSpc>
                <a:spcPct val="100000"/>
              </a:lnSpc>
              <a:spcBef>
                <a:spcPts val="0"/>
              </a:spcBef>
              <a:spcAft>
                <a:spcPts val="0"/>
              </a:spcAft>
              <a:buSzPts val="1400"/>
              <a:buFont typeface="Georgia"/>
              <a:buNone/>
              <a:defRPr>
                <a:latin typeface="Georgia"/>
                <a:ea typeface="Georgia"/>
                <a:cs typeface="Georgia"/>
                <a:sym typeface="Georgia"/>
              </a:defRPr>
            </a:lvl5pPr>
            <a:lvl6pPr lvl="5" algn="l" rtl="0">
              <a:lnSpc>
                <a:spcPct val="100000"/>
              </a:lnSpc>
              <a:spcBef>
                <a:spcPts val="0"/>
              </a:spcBef>
              <a:spcAft>
                <a:spcPts val="0"/>
              </a:spcAft>
              <a:buSzPts val="1400"/>
              <a:buFont typeface="Georgia"/>
              <a:buNone/>
              <a:defRPr>
                <a:latin typeface="Georgia"/>
                <a:ea typeface="Georgia"/>
                <a:cs typeface="Georgia"/>
                <a:sym typeface="Georgia"/>
              </a:defRPr>
            </a:lvl6pPr>
            <a:lvl7pPr lvl="6" algn="l" rtl="0">
              <a:lnSpc>
                <a:spcPct val="100000"/>
              </a:lnSpc>
              <a:spcBef>
                <a:spcPts val="0"/>
              </a:spcBef>
              <a:spcAft>
                <a:spcPts val="0"/>
              </a:spcAft>
              <a:buSzPts val="1400"/>
              <a:buFont typeface="Georgia"/>
              <a:buNone/>
              <a:defRPr>
                <a:latin typeface="Georgia"/>
                <a:ea typeface="Georgia"/>
                <a:cs typeface="Georgia"/>
                <a:sym typeface="Georgia"/>
              </a:defRPr>
            </a:lvl7pPr>
            <a:lvl8pPr lvl="7" algn="l" rtl="0">
              <a:lnSpc>
                <a:spcPct val="100000"/>
              </a:lnSpc>
              <a:spcBef>
                <a:spcPts val="0"/>
              </a:spcBef>
              <a:spcAft>
                <a:spcPts val="0"/>
              </a:spcAft>
              <a:buSzPts val="1400"/>
              <a:buFont typeface="Georgia"/>
              <a:buNone/>
              <a:defRPr>
                <a:latin typeface="Georgia"/>
                <a:ea typeface="Georgia"/>
                <a:cs typeface="Georgia"/>
                <a:sym typeface="Georgia"/>
              </a:defRPr>
            </a:lvl8pPr>
            <a:lvl9pPr lvl="8" algn="l" rtl="0">
              <a:lnSpc>
                <a:spcPct val="100000"/>
              </a:lnSpc>
              <a:spcBef>
                <a:spcPts val="0"/>
              </a:spcBef>
              <a:spcAft>
                <a:spcPts val="0"/>
              </a:spcAft>
              <a:buSzPts val="1400"/>
              <a:buFont typeface="Georgia"/>
              <a:buNone/>
              <a:defRPr>
                <a:latin typeface="Georgia"/>
                <a:ea typeface="Georgia"/>
                <a:cs typeface="Georgia"/>
                <a:sym typeface="Georgia"/>
              </a:defRPr>
            </a:lvl9pPr>
          </a:lstStyle>
          <a:p>
            <a:endParaRPr/>
          </a:p>
        </p:txBody>
      </p:sp>
      <p:sp>
        <p:nvSpPr>
          <p:cNvPr id="139" name="Google Shape;139;g15bc1ec2e00_0_3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Clr>
                <a:schemeClr val="dk1"/>
              </a:buClr>
              <a:buSzPts val="2800"/>
              <a:buFont typeface="Georgia"/>
              <a:buChar char="•"/>
              <a:defRPr>
                <a:latin typeface="Georgia"/>
                <a:ea typeface="Georgia"/>
                <a:cs typeface="Georgia"/>
                <a:sym typeface="Georgia"/>
              </a:defRPr>
            </a:lvl1pPr>
            <a:lvl2pPr marL="914400" lvl="1" indent="-381000" algn="l" rtl="0">
              <a:lnSpc>
                <a:spcPct val="90000"/>
              </a:lnSpc>
              <a:spcBef>
                <a:spcPts val="500"/>
              </a:spcBef>
              <a:spcAft>
                <a:spcPts val="0"/>
              </a:spcAft>
              <a:buClr>
                <a:srgbClr val="004E95"/>
              </a:buClr>
              <a:buSzPts val="2400"/>
              <a:buFont typeface="Georgia"/>
              <a:buChar char="•"/>
              <a:defRPr>
                <a:solidFill>
                  <a:srgbClr val="004E95"/>
                </a:solidFill>
                <a:latin typeface="Georgia"/>
                <a:ea typeface="Georgia"/>
                <a:cs typeface="Georgia"/>
                <a:sym typeface="Georgia"/>
              </a:defRPr>
            </a:lvl2pPr>
            <a:lvl3pPr marL="1371600" lvl="2" indent="-355600" algn="l" rtl="0">
              <a:lnSpc>
                <a:spcPct val="90000"/>
              </a:lnSpc>
              <a:spcBef>
                <a:spcPts val="500"/>
              </a:spcBef>
              <a:spcAft>
                <a:spcPts val="0"/>
              </a:spcAft>
              <a:buClr>
                <a:schemeClr val="dk1"/>
              </a:buClr>
              <a:buSzPts val="2000"/>
              <a:buFont typeface="Georgia"/>
              <a:buChar char="•"/>
              <a:defRPr>
                <a:latin typeface="Georgia"/>
                <a:ea typeface="Georgia"/>
                <a:cs typeface="Georgia"/>
                <a:sym typeface="Georgia"/>
              </a:defRPr>
            </a:lvl3pPr>
            <a:lvl4pPr marL="1828800" lvl="3" indent="-342900" algn="l" rtl="0">
              <a:lnSpc>
                <a:spcPct val="90000"/>
              </a:lnSpc>
              <a:spcBef>
                <a:spcPts val="500"/>
              </a:spcBef>
              <a:spcAft>
                <a:spcPts val="0"/>
              </a:spcAft>
              <a:buClr>
                <a:srgbClr val="003B71"/>
              </a:buClr>
              <a:buSzPts val="1800"/>
              <a:buFont typeface="Georgia"/>
              <a:buChar char="•"/>
              <a:defRPr>
                <a:solidFill>
                  <a:srgbClr val="003B71"/>
                </a:solidFill>
                <a:latin typeface="Georgia"/>
                <a:ea typeface="Georgia"/>
                <a:cs typeface="Georgia"/>
                <a:sym typeface="Georgia"/>
              </a:defRPr>
            </a:lvl4pPr>
            <a:lvl5pPr marL="2286000" lvl="4" indent="-342900" algn="l" rtl="0">
              <a:lnSpc>
                <a:spcPct val="90000"/>
              </a:lnSpc>
              <a:spcBef>
                <a:spcPts val="500"/>
              </a:spcBef>
              <a:spcAft>
                <a:spcPts val="0"/>
              </a:spcAft>
              <a:buClr>
                <a:srgbClr val="313131"/>
              </a:buClr>
              <a:buSzPts val="1800"/>
              <a:buFont typeface="Georgia"/>
              <a:buChar char="•"/>
              <a:defRPr>
                <a:latin typeface="Georgia"/>
                <a:ea typeface="Georgia"/>
                <a:cs typeface="Georgia"/>
                <a:sym typeface="Georgia"/>
              </a:defRPr>
            </a:lvl5pPr>
            <a:lvl6pPr marL="2743200" lvl="5"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6pPr>
            <a:lvl7pPr marL="3200400" lvl="6"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7pPr>
            <a:lvl8pPr marL="3657600" lvl="7"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8pPr>
            <a:lvl9pPr marL="4114800" lvl="8"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9pPr>
          </a:lstStyle>
          <a:p>
            <a:endParaRPr/>
          </a:p>
        </p:txBody>
      </p:sp>
      <p:sp>
        <p:nvSpPr>
          <p:cNvPr id="140" name="Google Shape;140;g15bc1ec2e00_0_3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1" name="Google Shape;141;g15bc1ec2e00_0_3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2" name="Google Shape;142;g15bc1ec2e00_0_331"/>
          <p:cNvSpPr txBox="1">
            <a:spLocks noGrp="1"/>
          </p:cNvSpPr>
          <p:nvPr>
            <p:ph type="sldNum" idx="12"/>
          </p:nvPr>
        </p:nvSpPr>
        <p:spPr>
          <a:xfrm>
            <a:off x="105156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body" idx="2"/>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43"/>
        <p:cNvGrpSpPr/>
        <p:nvPr/>
      </p:nvGrpSpPr>
      <p:grpSpPr>
        <a:xfrm>
          <a:off x="0" y="0"/>
          <a:ext cx="0" cy="0"/>
          <a:chOff x="0" y="0"/>
          <a:chExt cx="0" cy="0"/>
        </a:xfrm>
      </p:grpSpPr>
      <p:sp>
        <p:nvSpPr>
          <p:cNvPr id="144" name="Google Shape;144;g15bc1ec2e00_0_337"/>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3B71"/>
              </a:buClr>
              <a:buSzPts val="1800"/>
              <a:buFont typeface="Georgia"/>
              <a:buNone/>
              <a:defRPr>
                <a:latin typeface="Georgia"/>
                <a:ea typeface="Georgia"/>
                <a:cs typeface="Georgia"/>
                <a:sym typeface="Georgia"/>
              </a:defRPr>
            </a:lvl1pPr>
            <a:lvl2pPr lvl="1" algn="l" rtl="0">
              <a:lnSpc>
                <a:spcPct val="100000"/>
              </a:lnSpc>
              <a:spcBef>
                <a:spcPts val="0"/>
              </a:spcBef>
              <a:spcAft>
                <a:spcPts val="0"/>
              </a:spcAft>
              <a:buSzPts val="1400"/>
              <a:buFont typeface="Georgia"/>
              <a:buNone/>
              <a:defRPr>
                <a:latin typeface="Georgia"/>
                <a:ea typeface="Georgia"/>
                <a:cs typeface="Georgia"/>
                <a:sym typeface="Georgia"/>
              </a:defRPr>
            </a:lvl2pPr>
            <a:lvl3pPr lvl="2" algn="l" rtl="0">
              <a:lnSpc>
                <a:spcPct val="100000"/>
              </a:lnSpc>
              <a:spcBef>
                <a:spcPts val="0"/>
              </a:spcBef>
              <a:spcAft>
                <a:spcPts val="0"/>
              </a:spcAft>
              <a:buSzPts val="1400"/>
              <a:buFont typeface="Georgia"/>
              <a:buNone/>
              <a:defRPr>
                <a:latin typeface="Georgia"/>
                <a:ea typeface="Georgia"/>
                <a:cs typeface="Georgia"/>
                <a:sym typeface="Georgia"/>
              </a:defRPr>
            </a:lvl3pPr>
            <a:lvl4pPr lvl="3" algn="l" rtl="0">
              <a:lnSpc>
                <a:spcPct val="100000"/>
              </a:lnSpc>
              <a:spcBef>
                <a:spcPts val="0"/>
              </a:spcBef>
              <a:spcAft>
                <a:spcPts val="0"/>
              </a:spcAft>
              <a:buSzPts val="1400"/>
              <a:buFont typeface="Georgia"/>
              <a:buNone/>
              <a:defRPr>
                <a:latin typeface="Georgia"/>
                <a:ea typeface="Georgia"/>
                <a:cs typeface="Georgia"/>
                <a:sym typeface="Georgia"/>
              </a:defRPr>
            </a:lvl4pPr>
            <a:lvl5pPr lvl="4" algn="l" rtl="0">
              <a:lnSpc>
                <a:spcPct val="100000"/>
              </a:lnSpc>
              <a:spcBef>
                <a:spcPts val="0"/>
              </a:spcBef>
              <a:spcAft>
                <a:spcPts val="0"/>
              </a:spcAft>
              <a:buSzPts val="1400"/>
              <a:buFont typeface="Georgia"/>
              <a:buNone/>
              <a:defRPr>
                <a:latin typeface="Georgia"/>
                <a:ea typeface="Georgia"/>
                <a:cs typeface="Georgia"/>
                <a:sym typeface="Georgia"/>
              </a:defRPr>
            </a:lvl5pPr>
            <a:lvl6pPr lvl="5" algn="l" rtl="0">
              <a:lnSpc>
                <a:spcPct val="100000"/>
              </a:lnSpc>
              <a:spcBef>
                <a:spcPts val="0"/>
              </a:spcBef>
              <a:spcAft>
                <a:spcPts val="0"/>
              </a:spcAft>
              <a:buSzPts val="1400"/>
              <a:buFont typeface="Georgia"/>
              <a:buNone/>
              <a:defRPr>
                <a:latin typeface="Georgia"/>
                <a:ea typeface="Georgia"/>
                <a:cs typeface="Georgia"/>
                <a:sym typeface="Georgia"/>
              </a:defRPr>
            </a:lvl6pPr>
            <a:lvl7pPr lvl="6" algn="l" rtl="0">
              <a:lnSpc>
                <a:spcPct val="100000"/>
              </a:lnSpc>
              <a:spcBef>
                <a:spcPts val="0"/>
              </a:spcBef>
              <a:spcAft>
                <a:spcPts val="0"/>
              </a:spcAft>
              <a:buSzPts val="1400"/>
              <a:buFont typeface="Georgia"/>
              <a:buNone/>
              <a:defRPr>
                <a:latin typeface="Georgia"/>
                <a:ea typeface="Georgia"/>
                <a:cs typeface="Georgia"/>
                <a:sym typeface="Georgia"/>
              </a:defRPr>
            </a:lvl7pPr>
            <a:lvl8pPr lvl="7" algn="l" rtl="0">
              <a:lnSpc>
                <a:spcPct val="100000"/>
              </a:lnSpc>
              <a:spcBef>
                <a:spcPts val="0"/>
              </a:spcBef>
              <a:spcAft>
                <a:spcPts val="0"/>
              </a:spcAft>
              <a:buSzPts val="1400"/>
              <a:buFont typeface="Georgia"/>
              <a:buNone/>
              <a:defRPr>
                <a:latin typeface="Georgia"/>
                <a:ea typeface="Georgia"/>
                <a:cs typeface="Georgia"/>
                <a:sym typeface="Georgia"/>
              </a:defRPr>
            </a:lvl8pPr>
            <a:lvl9pPr lvl="8" algn="l" rtl="0">
              <a:lnSpc>
                <a:spcPct val="100000"/>
              </a:lnSpc>
              <a:spcBef>
                <a:spcPts val="0"/>
              </a:spcBef>
              <a:spcAft>
                <a:spcPts val="0"/>
              </a:spcAft>
              <a:buSzPts val="1400"/>
              <a:buFont typeface="Georgia"/>
              <a:buNone/>
              <a:defRPr>
                <a:latin typeface="Georgia"/>
                <a:ea typeface="Georgia"/>
                <a:cs typeface="Georgia"/>
                <a:sym typeface="Georgia"/>
              </a:defRPr>
            </a:lvl9pPr>
          </a:lstStyle>
          <a:p>
            <a:endParaRPr/>
          </a:p>
        </p:txBody>
      </p:sp>
      <p:sp>
        <p:nvSpPr>
          <p:cNvPr id="145" name="Google Shape;145;g15bc1ec2e00_0_33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Font typeface="Georgia"/>
              <a:buChar char="•"/>
              <a:defRPr>
                <a:latin typeface="Georgia"/>
                <a:ea typeface="Georgia"/>
                <a:cs typeface="Georgia"/>
                <a:sym typeface="Georgia"/>
              </a:defRPr>
            </a:lvl1pPr>
            <a:lvl2pPr marL="914400" lvl="1" indent="-342900" algn="l" rtl="0">
              <a:lnSpc>
                <a:spcPct val="90000"/>
              </a:lnSpc>
              <a:spcBef>
                <a:spcPts val="500"/>
              </a:spcBef>
              <a:spcAft>
                <a:spcPts val="0"/>
              </a:spcAft>
              <a:buClr>
                <a:srgbClr val="004E95"/>
              </a:buClr>
              <a:buSzPts val="1800"/>
              <a:buFont typeface="Georgia"/>
              <a:buChar char="•"/>
              <a:defRPr>
                <a:latin typeface="Georgia"/>
                <a:ea typeface="Georgia"/>
                <a:cs typeface="Georgia"/>
                <a:sym typeface="Georgia"/>
              </a:defRPr>
            </a:lvl2pPr>
            <a:lvl3pPr marL="1371600" lvl="2"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3pPr>
            <a:lvl4pPr marL="1828800" lvl="3" indent="-342900" algn="l" rtl="0">
              <a:lnSpc>
                <a:spcPct val="90000"/>
              </a:lnSpc>
              <a:spcBef>
                <a:spcPts val="500"/>
              </a:spcBef>
              <a:spcAft>
                <a:spcPts val="0"/>
              </a:spcAft>
              <a:buClr>
                <a:srgbClr val="004E95"/>
              </a:buClr>
              <a:buSzPts val="1800"/>
              <a:buFont typeface="Georgia"/>
              <a:buChar char="•"/>
              <a:defRPr>
                <a:latin typeface="Georgia"/>
                <a:ea typeface="Georgia"/>
                <a:cs typeface="Georgia"/>
                <a:sym typeface="Georgia"/>
              </a:defRPr>
            </a:lvl4pPr>
            <a:lvl5pPr marL="2286000" lvl="4" indent="-342900" algn="l" rtl="0">
              <a:lnSpc>
                <a:spcPct val="90000"/>
              </a:lnSpc>
              <a:spcBef>
                <a:spcPts val="500"/>
              </a:spcBef>
              <a:spcAft>
                <a:spcPts val="0"/>
              </a:spcAft>
              <a:buClr>
                <a:srgbClr val="313131"/>
              </a:buClr>
              <a:buSzPts val="1800"/>
              <a:buFont typeface="Georgia"/>
              <a:buChar char="•"/>
              <a:defRPr>
                <a:latin typeface="Georgia"/>
                <a:ea typeface="Georgia"/>
                <a:cs typeface="Georgia"/>
                <a:sym typeface="Georgia"/>
              </a:defRPr>
            </a:lvl5pPr>
            <a:lvl6pPr marL="2743200" lvl="5"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6pPr>
            <a:lvl7pPr marL="3200400" lvl="6"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7pPr>
            <a:lvl8pPr marL="3657600" lvl="7"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8pPr>
            <a:lvl9pPr marL="4114800" lvl="8"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9pPr>
          </a:lstStyle>
          <a:p>
            <a:endParaRPr/>
          </a:p>
        </p:txBody>
      </p:sp>
      <p:sp>
        <p:nvSpPr>
          <p:cNvPr id="146" name="Google Shape;146;g15bc1ec2e00_0_33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Font typeface="Georgia"/>
              <a:buChar char="•"/>
              <a:defRPr>
                <a:latin typeface="Georgia"/>
                <a:ea typeface="Georgia"/>
                <a:cs typeface="Georgia"/>
                <a:sym typeface="Georgia"/>
              </a:defRPr>
            </a:lvl1pPr>
            <a:lvl2pPr marL="914400" lvl="1" indent="-342900" algn="l" rtl="0">
              <a:lnSpc>
                <a:spcPct val="90000"/>
              </a:lnSpc>
              <a:spcBef>
                <a:spcPts val="500"/>
              </a:spcBef>
              <a:spcAft>
                <a:spcPts val="0"/>
              </a:spcAft>
              <a:buClr>
                <a:srgbClr val="004E95"/>
              </a:buClr>
              <a:buSzPts val="1800"/>
              <a:buFont typeface="Georgia"/>
              <a:buChar char="•"/>
              <a:defRPr>
                <a:latin typeface="Georgia"/>
                <a:ea typeface="Georgia"/>
                <a:cs typeface="Georgia"/>
                <a:sym typeface="Georgia"/>
              </a:defRPr>
            </a:lvl2pPr>
            <a:lvl3pPr marL="1371600" lvl="2"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3pPr>
            <a:lvl4pPr marL="1828800" lvl="3" indent="-342900" algn="l" rtl="0">
              <a:lnSpc>
                <a:spcPct val="90000"/>
              </a:lnSpc>
              <a:spcBef>
                <a:spcPts val="500"/>
              </a:spcBef>
              <a:spcAft>
                <a:spcPts val="0"/>
              </a:spcAft>
              <a:buClr>
                <a:srgbClr val="004E95"/>
              </a:buClr>
              <a:buSzPts val="1800"/>
              <a:buFont typeface="Georgia"/>
              <a:buChar char="•"/>
              <a:defRPr>
                <a:latin typeface="Georgia"/>
                <a:ea typeface="Georgia"/>
                <a:cs typeface="Georgia"/>
                <a:sym typeface="Georgia"/>
              </a:defRPr>
            </a:lvl4pPr>
            <a:lvl5pPr marL="2286000" lvl="4" indent="-342900" algn="l" rtl="0">
              <a:lnSpc>
                <a:spcPct val="90000"/>
              </a:lnSpc>
              <a:spcBef>
                <a:spcPts val="500"/>
              </a:spcBef>
              <a:spcAft>
                <a:spcPts val="0"/>
              </a:spcAft>
              <a:buClr>
                <a:srgbClr val="313131"/>
              </a:buClr>
              <a:buSzPts val="1800"/>
              <a:buFont typeface="Georgia"/>
              <a:buChar char="•"/>
              <a:defRPr>
                <a:latin typeface="Georgia"/>
                <a:ea typeface="Georgia"/>
                <a:cs typeface="Georgia"/>
                <a:sym typeface="Georgia"/>
              </a:defRPr>
            </a:lvl5pPr>
            <a:lvl6pPr marL="2743200" lvl="5"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6pPr>
            <a:lvl7pPr marL="3200400" lvl="6"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7pPr>
            <a:lvl8pPr marL="3657600" lvl="7"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8pPr>
            <a:lvl9pPr marL="4114800" lvl="8" indent="-342900" algn="l" rtl="0">
              <a:lnSpc>
                <a:spcPct val="90000"/>
              </a:lnSpc>
              <a:spcBef>
                <a:spcPts val="500"/>
              </a:spcBef>
              <a:spcAft>
                <a:spcPts val="0"/>
              </a:spcAft>
              <a:buClr>
                <a:schemeClr val="dk1"/>
              </a:buClr>
              <a:buSzPts val="1800"/>
              <a:buFont typeface="Georgia"/>
              <a:buChar char="•"/>
              <a:defRPr>
                <a:latin typeface="Georgia"/>
                <a:ea typeface="Georgia"/>
                <a:cs typeface="Georgia"/>
                <a:sym typeface="Georgia"/>
              </a:defRPr>
            </a:lvl9pPr>
          </a:lstStyle>
          <a:p>
            <a:endParaRPr/>
          </a:p>
        </p:txBody>
      </p:sp>
      <p:sp>
        <p:nvSpPr>
          <p:cNvPr id="147" name="Google Shape;147;g15bc1ec2e00_0_3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8" name="Google Shape;148;g15bc1ec2e00_0_3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g15bc1ec2e00_0_337"/>
          <p:cNvSpPr txBox="1">
            <a:spLocks noGrp="1"/>
          </p:cNvSpPr>
          <p:nvPr>
            <p:ph type="sldNum" idx="12"/>
          </p:nvPr>
        </p:nvSpPr>
        <p:spPr>
          <a:xfrm>
            <a:off x="10591800" y="6356350"/>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8"/>
          <p:cNvSpPr txBox="1">
            <a:spLocks noGrp="1"/>
          </p:cNvSpPr>
          <p:nvPr>
            <p:ph type="body" idx="2"/>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1"/>
          <p:cNvSpPr txBox="1">
            <a:spLocks noGrp="1"/>
          </p:cNvSpPr>
          <p:nvPr>
            <p:ph type="body" idx="3"/>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2"/>
          <p:cNvSpPr txBox="1">
            <a:spLocks noGrp="1"/>
          </p:cNvSpPr>
          <p:nvPr>
            <p:ph type="body" idx="5"/>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a:spLocks noGrp="1"/>
          </p:cNvSpPr>
          <p:nvPr>
            <p:ph type="pic" idx="2"/>
          </p:nvPr>
        </p:nvSpPr>
        <p:spPr>
          <a:xfrm>
            <a:off x="5183188" y="987425"/>
            <a:ext cx="6172200" cy="4873625"/>
          </a:xfrm>
          <a:prstGeom prst="rect">
            <a:avLst/>
          </a:prstGeom>
          <a:noFill/>
          <a:ln>
            <a:noFill/>
          </a:ln>
        </p:spPr>
      </p:sp>
      <p:sp>
        <p:nvSpPr>
          <p:cNvPr id="73" name="Google Shape;7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86QrvPJsiXcSeoPIno0QPEc7T4xuqNwB/edit?usp=sharing&amp;ouid=100756185689186816269&amp;rtpof=true&amp;sd=true"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JJnolNAyw_yKR2xbsAXqDKtDBZQB-h43hpaWR9NeQcg/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docs.google.com/document/d/1nFC9chwksj4XhME9SwV9r9Rf3jP3assLzfSITDTvmyw/edit?usp=shar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hyperlink" Target="https://tinyurl.com/VDOEK-2"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tinyurl.com/VDOEK-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s://lis.virginia.gov/cgi-bin/legp604.exe?221+ful+CHAP055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lis.virginia.gov/cgi-bin/legp604.exe?221+ful+CHAP055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86QrvPJsiXcSeoPIno0QPEc7T4xuqNwB/edit?usp=sharing&amp;ouid=100756185689186816269&amp;rtpof=true&amp;sd=true"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hyperlink" Target="https://docs.google.com/document/d/186QrvPJsiXcSeoPIno0QPEc7T4xuqNwB/edit?usp=sharing&amp;ouid=100756185689186816269&amp;rtpof=true&amp;sd=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
          <p:cNvSpPr txBox="1">
            <a:spLocks noGrp="1"/>
          </p:cNvSpPr>
          <p:nvPr>
            <p:ph type="ctrTitle"/>
          </p:nvPr>
        </p:nvSpPr>
        <p:spPr>
          <a:xfrm>
            <a:off x="165025" y="747875"/>
            <a:ext cx="8754600" cy="1655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4950"/>
              <a:buFont typeface="Arial"/>
              <a:buNone/>
            </a:pPr>
            <a:r>
              <a:rPr lang="en-US" sz="4360" cap="none">
                <a:solidFill>
                  <a:srgbClr val="004E95"/>
                </a:solidFill>
              </a:rPr>
              <a:t>Skilled Reading Through Shared Reading</a:t>
            </a:r>
            <a:endParaRPr sz="5800"/>
          </a:p>
        </p:txBody>
      </p:sp>
      <p:sp>
        <p:nvSpPr>
          <p:cNvPr id="155" name="Google Shape;155;p1"/>
          <p:cNvSpPr txBox="1">
            <a:spLocks noGrp="1"/>
          </p:cNvSpPr>
          <p:nvPr>
            <p:ph type="subTitle" idx="1"/>
          </p:nvPr>
        </p:nvSpPr>
        <p:spPr>
          <a:xfrm>
            <a:off x="1574475" y="2773696"/>
            <a:ext cx="5255100" cy="16557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160"/>
              <a:buFont typeface="Arial"/>
              <a:buNone/>
            </a:pPr>
            <a:r>
              <a:rPr lang="en-US" sz="2560">
                <a:solidFill>
                  <a:schemeClr val="dk1"/>
                </a:solidFill>
                <a:latin typeface="Georgia"/>
                <a:ea typeface="Georgia"/>
                <a:cs typeface="Georgia"/>
                <a:sym typeface="Georgia"/>
              </a:rPr>
              <a:t>Strengthen the Fibers of Literacy Through the Intentional Integration of Standards</a:t>
            </a:r>
            <a:endParaRPr/>
          </a:p>
        </p:txBody>
      </p:sp>
      <p:sp>
        <p:nvSpPr>
          <p:cNvPr id="156" name="Google Shape;156;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5bc1ec2e00_0_62"/>
          <p:cNvSpPr txBox="1">
            <a:spLocks noGrp="1"/>
          </p:cNvSpPr>
          <p:nvPr>
            <p:ph type="title"/>
          </p:nvPr>
        </p:nvSpPr>
        <p:spPr>
          <a:xfrm>
            <a:off x="457200" y="2127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3B71"/>
              </a:buClr>
              <a:buSzPts val="4400"/>
              <a:buFont typeface="Times New Roman"/>
              <a:buNone/>
            </a:pPr>
            <a:r>
              <a:rPr lang="en-US"/>
              <a:t>ELA Standards of Learning (3 of 3)</a:t>
            </a:r>
            <a:endParaRPr/>
          </a:p>
        </p:txBody>
      </p:sp>
      <p:sp>
        <p:nvSpPr>
          <p:cNvPr id="230" name="Google Shape;230;g15bc1ec2e00_0_62"/>
          <p:cNvSpPr txBox="1"/>
          <p:nvPr/>
        </p:nvSpPr>
        <p:spPr>
          <a:xfrm>
            <a:off x="8460925" y="6248700"/>
            <a:ext cx="3300300" cy="37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Georgia"/>
                <a:ea typeface="Georgia"/>
                <a:cs typeface="Georgia"/>
                <a:sym typeface="Georgia"/>
                <a:hlinkClick r:id="rId3"/>
              </a:rPr>
              <a:t>VDOE ELA Standards of Learning</a:t>
            </a:r>
            <a:endParaRPr sz="1400" b="1" i="0" u="none" strike="noStrike" cap="none">
              <a:solidFill>
                <a:srgbClr val="000000"/>
              </a:solidFill>
              <a:latin typeface="Georgia"/>
              <a:ea typeface="Georgia"/>
              <a:cs typeface="Georgia"/>
              <a:sym typeface="Georgia"/>
            </a:endParaRPr>
          </a:p>
        </p:txBody>
      </p:sp>
      <p:pic>
        <p:nvPicPr>
          <p:cNvPr id="231" name="Google Shape;231;g15bc1ec2e00_0_62" descr="ELA Standards of Learning Strand: Writing Teacher Notes"/>
          <p:cNvPicPr preferRelativeResize="0"/>
          <p:nvPr/>
        </p:nvPicPr>
        <p:blipFill rotWithShape="1">
          <a:blip r:embed="rId4">
            <a:alphaModFix/>
          </a:blip>
          <a:srcRect/>
          <a:stretch/>
        </p:blipFill>
        <p:spPr>
          <a:xfrm>
            <a:off x="381000" y="1711101"/>
            <a:ext cx="11439624" cy="3651475"/>
          </a:xfrm>
          <a:prstGeom prst="rect">
            <a:avLst/>
          </a:prstGeom>
          <a:noFill/>
          <a:ln>
            <a:noFill/>
          </a:ln>
        </p:spPr>
      </p:pic>
      <p:cxnSp>
        <p:nvCxnSpPr>
          <p:cNvPr id="232" name="Google Shape;232;g15bc1ec2e00_0_62" descr="Line"/>
          <p:cNvCxnSpPr/>
          <p:nvPr/>
        </p:nvCxnSpPr>
        <p:spPr>
          <a:xfrm>
            <a:off x="4619125" y="2796925"/>
            <a:ext cx="6922800" cy="0"/>
          </a:xfrm>
          <a:prstGeom prst="straightConnector1">
            <a:avLst/>
          </a:prstGeom>
          <a:noFill/>
          <a:ln w="38100" cap="flat" cmpd="sng">
            <a:solidFill>
              <a:srgbClr val="FFFF00"/>
            </a:solidFill>
            <a:prstDash val="solid"/>
            <a:round/>
            <a:headEnd type="none" w="sm" len="sm"/>
            <a:tailEnd type="none" w="sm" len="sm"/>
          </a:ln>
        </p:spPr>
      </p:cxnSp>
      <p:cxnSp>
        <p:nvCxnSpPr>
          <p:cNvPr id="233" name="Google Shape;233;g15bc1ec2e00_0_62" descr="Line"/>
          <p:cNvCxnSpPr/>
          <p:nvPr/>
        </p:nvCxnSpPr>
        <p:spPr>
          <a:xfrm>
            <a:off x="504325" y="2997975"/>
            <a:ext cx="5493000" cy="42300"/>
          </a:xfrm>
          <a:prstGeom prst="straightConnector1">
            <a:avLst/>
          </a:prstGeom>
          <a:noFill/>
          <a:ln w="38100" cap="flat" cmpd="sng">
            <a:solidFill>
              <a:srgbClr val="FFFF00"/>
            </a:solidFill>
            <a:prstDash val="solid"/>
            <a:round/>
            <a:headEnd type="none" w="sm" len="sm"/>
            <a:tailEnd type="none" w="sm" len="sm"/>
          </a:ln>
        </p:spPr>
      </p:cxnSp>
      <p:cxnSp>
        <p:nvCxnSpPr>
          <p:cNvPr id="234" name="Google Shape;234;g15bc1ec2e00_0_62" descr="Line"/>
          <p:cNvCxnSpPr/>
          <p:nvPr/>
        </p:nvCxnSpPr>
        <p:spPr>
          <a:xfrm>
            <a:off x="809125" y="4293375"/>
            <a:ext cx="4481100" cy="27600"/>
          </a:xfrm>
          <a:prstGeom prst="straightConnector1">
            <a:avLst/>
          </a:prstGeom>
          <a:noFill/>
          <a:ln w="38100" cap="flat" cmpd="sng">
            <a:solidFill>
              <a:srgbClr val="FFFF00"/>
            </a:solidFill>
            <a:prstDash val="solid"/>
            <a:round/>
            <a:headEnd type="none" w="sm" len="sm"/>
            <a:tailEnd type="none" w="sm" len="sm"/>
          </a:ln>
        </p:spPr>
      </p:cxnSp>
      <p:cxnSp>
        <p:nvCxnSpPr>
          <p:cNvPr id="235" name="Google Shape;235;g15bc1ec2e00_0_62" descr="Line"/>
          <p:cNvCxnSpPr/>
          <p:nvPr/>
        </p:nvCxnSpPr>
        <p:spPr>
          <a:xfrm rot="10800000" flipH="1">
            <a:off x="961525" y="4969575"/>
            <a:ext cx="8294400" cy="9600"/>
          </a:xfrm>
          <a:prstGeom prst="straightConnector1">
            <a:avLst/>
          </a:prstGeom>
          <a:noFill/>
          <a:ln w="38100" cap="flat" cmpd="sng">
            <a:solidFill>
              <a:srgbClr val="FFFF00"/>
            </a:solidFill>
            <a:prstDash val="solid"/>
            <a:round/>
            <a:headEnd type="none" w="sm" len="sm"/>
            <a:tailEnd type="none" w="sm" len="sm"/>
          </a:ln>
        </p:spPr>
      </p:cxnSp>
      <p:cxnSp>
        <p:nvCxnSpPr>
          <p:cNvPr id="236" name="Google Shape;236;g15bc1ec2e00_0_62" descr="Line"/>
          <p:cNvCxnSpPr/>
          <p:nvPr/>
        </p:nvCxnSpPr>
        <p:spPr>
          <a:xfrm>
            <a:off x="1037725" y="4521975"/>
            <a:ext cx="4481100" cy="27600"/>
          </a:xfrm>
          <a:prstGeom prst="straightConnector1">
            <a:avLst/>
          </a:prstGeom>
          <a:noFill/>
          <a:ln w="38100" cap="flat" cmpd="sng">
            <a:solidFill>
              <a:srgbClr val="FFFF00"/>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5bc1ec2e00_0_73"/>
          <p:cNvSpPr txBox="1">
            <a:spLocks noGrp="1"/>
          </p:cNvSpPr>
          <p:nvPr>
            <p:ph type="title"/>
          </p:nvPr>
        </p:nvSpPr>
        <p:spPr>
          <a:xfrm>
            <a:off x="152400" y="-15876"/>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a:solidFill>
                  <a:schemeClr val="dk1"/>
                </a:solidFill>
              </a:rPr>
              <a:t>Strengthen the Fibers of Literacy</a:t>
            </a:r>
            <a:endParaRPr/>
          </a:p>
        </p:txBody>
      </p:sp>
      <p:pic>
        <p:nvPicPr>
          <p:cNvPr id="242" name="Google Shape;242;g15bc1ec2e00_0_73" descr="Image of Scarborough's Reading Rope"/>
          <p:cNvPicPr preferRelativeResize="0"/>
          <p:nvPr/>
        </p:nvPicPr>
        <p:blipFill rotWithShape="1">
          <a:blip r:embed="rId3">
            <a:alphaModFix/>
          </a:blip>
          <a:srcRect/>
          <a:stretch/>
        </p:blipFill>
        <p:spPr>
          <a:xfrm>
            <a:off x="1728325" y="1464675"/>
            <a:ext cx="3578528" cy="4888125"/>
          </a:xfrm>
          <a:prstGeom prst="rect">
            <a:avLst/>
          </a:prstGeom>
          <a:noFill/>
          <a:ln>
            <a:noFill/>
          </a:ln>
        </p:spPr>
      </p:pic>
      <p:pic>
        <p:nvPicPr>
          <p:cNvPr id="243" name="Google Shape;243;g15bc1ec2e00_0_73" descr="Image of Scarborough's Reading Rope "/>
          <p:cNvPicPr preferRelativeResize="0"/>
          <p:nvPr/>
        </p:nvPicPr>
        <p:blipFill rotWithShape="1">
          <a:blip r:embed="rId4">
            <a:alphaModFix/>
          </a:blip>
          <a:srcRect/>
          <a:stretch/>
        </p:blipFill>
        <p:spPr>
          <a:xfrm>
            <a:off x="5316752" y="2847706"/>
            <a:ext cx="5097498" cy="3428323"/>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5bc1ec2e00_0_79"/>
          <p:cNvSpPr txBox="1">
            <a:spLocks noGrp="1"/>
          </p:cNvSpPr>
          <p:nvPr>
            <p:ph type="title"/>
          </p:nvPr>
        </p:nvSpPr>
        <p:spPr>
          <a:xfrm>
            <a:off x="152400" y="136525"/>
            <a:ext cx="112395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sz="2400">
                <a:solidFill>
                  <a:schemeClr val="dk1"/>
                </a:solidFill>
              </a:rPr>
              <a:t> </a:t>
            </a:r>
            <a:r>
              <a:rPr lang="en-US">
                <a:solidFill>
                  <a:schemeClr val="dk1"/>
                </a:solidFill>
              </a:rPr>
              <a:t>Intentional Integration of Standards</a:t>
            </a:r>
            <a:endParaRPr/>
          </a:p>
        </p:txBody>
      </p:sp>
      <p:cxnSp>
        <p:nvCxnSpPr>
          <p:cNvPr id="249" name="Google Shape;249;g15bc1ec2e00_0_79" descr="Line"/>
          <p:cNvCxnSpPr/>
          <p:nvPr/>
        </p:nvCxnSpPr>
        <p:spPr>
          <a:xfrm rot="10800000">
            <a:off x="4174502" y="1981522"/>
            <a:ext cx="2123400" cy="15900"/>
          </a:xfrm>
          <a:prstGeom prst="straightConnector1">
            <a:avLst/>
          </a:prstGeom>
          <a:noFill/>
          <a:ln w="19050" cap="flat" cmpd="sng">
            <a:solidFill>
              <a:srgbClr val="980000"/>
            </a:solidFill>
            <a:prstDash val="solid"/>
            <a:round/>
            <a:headEnd type="none" w="sm" len="sm"/>
            <a:tailEnd type="none" w="sm" len="sm"/>
          </a:ln>
        </p:spPr>
      </p:cxnSp>
      <p:cxnSp>
        <p:nvCxnSpPr>
          <p:cNvPr id="250" name="Google Shape;250;g15bc1ec2e00_0_79" descr="Line"/>
          <p:cNvCxnSpPr/>
          <p:nvPr/>
        </p:nvCxnSpPr>
        <p:spPr>
          <a:xfrm rot="10800000">
            <a:off x="4159802" y="2444774"/>
            <a:ext cx="2138100" cy="0"/>
          </a:xfrm>
          <a:prstGeom prst="straightConnector1">
            <a:avLst/>
          </a:prstGeom>
          <a:noFill/>
          <a:ln w="19050" cap="flat" cmpd="sng">
            <a:solidFill>
              <a:srgbClr val="980000"/>
            </a:solidFill>
            <a:prstDash val="solid"/>
            <a:round/>
            <a:headEnd type="none" w="sm" len="sm"/>
            <a:tailEnd type="none" w="sm" len="sm"/>
          </a:ln>
        </p:spPr>
      </p:cxnSp>
      <p:cxnSp>
        <p:nvCxnSpPr>
          <p:cNvPr id="251" name="Google Shape;251;g15bc1ec2e00_0_79" descr="Line"/>
          <p:cNvCxnSpPr/>
          <p:nvPr/>
        </p:nvCxnSpPr>
        <p:spPr>
          <a:xfrm rot="10800000">
            <a:off x="4188863" y="2940031"/>
            <a:ext cx="2154600" cy="1800"/>
          </a:xfrm>
          <a:prstGeom prst="straightConnector1">
            <a:avLst/>
          </a:prstGeom>
          <a:noFill/>
          <a:ln w="19050" cap="flat" cmpd="sng">
            <a:solidFill>
              <a:srgbClr val="980000"/>
            </a:solidFill>
            <a:prstDash val="solid"/>
            <a:round/>
            <a:headEnd type="none" w="sm" len="sm"/>
            <a:tailEnd type="none" w="sm" len="sm"/>
          </a:ln>
        </p:spPr>
      </p:cxnSp>
      <p:cxnSp>
        <p:nvCxnSpPr>
          <p:cNvPr id="252" name="Google Shape;252;g15bc1ec2e00_0_79" descr="Line"/>
          <p:cNvCxnSpPr/>
          <p:nvPr/>
        </p:nvCxnSpPr>
        <p:spPr>
          <a:xfrm flipH="1">
            <a:off x="4196363" y="3389183"/>
            <a:ext cx="2147100" cy="6300"/>
          </a:xfrm>
          <a:prstGeom prst="straightConnector1">
            <a:avLst/>
          </a:prstGeom>
          <a:noFill/>
          <a:ln w="19050" cap="flat" cmpd="sng">
            <a:solidFill>
              <a:srgbClr val="980000"/>
            </a:solidFill>
            <a:prstDash val="solid"/>
            <a:round/>
            <a:headEnd type="none" w="sm" len="sm"/>
            <a:tailEnd type="none" w="sm" len="sm"/>
          </a:ln>
        </p:spPr>
      </p:cxnSp>
      <p:cxnSp>
        <p:nvCxnSpPr>
          <p:cNvPr id="253" name="Google Shape;253;g15bc1ec2e00_0_79" descr="Line"/>
          <p:cNvCxnSpPr/>
          <p:nvPr/>
        </p:nvCxnSpPr>
        <p:spPr>
          <a:xfrm rot="10800000">
            <a:off x="4225763" y="3818535"/>
            <a:ext cx="2117700" cy="18000"/>
          </a:xfrm>
          <a:prstGeom prst="straightConnector1">
            <a:avLst/>
          </a:prstGeom>
          <a:noFill/>
          <a:ln w="19050" cap="flat" cmpd="sng">
            <a:solidFill>
              <a:srgbClr val="980000"/>
            </a:solidFill>
            <a:prstDash val="solid"/>
            <a:round/>
            <a:headEnd type="none" w="sm" len="sm"/>
            <a:tailEnd type="none" w="sm" len="sm"/>
          </a:ln>
        </p:spPr>
      </p:cxnSp>
      <p:cxnSp>
        <p:nvCxnSpPr>
          <p:cNvPr id="254" name="Google Shape;254;g15bc1ec2e00_0_79" descr="Line"/>
          <p:cNvCxnSpPr/>
          <p:nvPr/>
        </p:nvCxnSpPr>
        <p:spPr>
          <a:xfrm rot="10800000">
            <a:off x="4218523" y="4724938"/>
            <a:ext cx="2170500" cy="6300"/>
          </a:xfrm>
          <a:prstGeom prst="straightConnector1">
            <a:avLst/>
          </a:prstGeom>
          <a:noFill/>
          <a:ln w="19050" cap="flat" cmpd="sng">
            <a:solidFill>
              <a:srgbClr val="6FA8DC"/>
            </a:solidFill>
            <a:prstDash val="solid"/>
            <a:round/>
            <a:headEnd type="none" w="sm" len="sm"/>
            <a:tailEnd type="none" w="sm" len="sm"/>
          </a:ln>
        </p:spPr>
      </p:cxnSp>
      <p:cxnSp>
        <p:nvCxnSpPr>
          <p:cNvPr id="255" name="Google Shape;255;g15bc1ec2e00_0_79" descr="Line"/>
          <p:cNvCxnSpPr/>
          <p:nvPr/>
        </p:nvCxnSpPr>
        <p:spPr>
          <a:xfrm rot="10800000">
            <a:off x="4225723" y="5154890"/>
            <a:ext cx="2163300" cy="23700"/>
          </a:xfrm>
          <a:prstGeom prst="straightConnector1">
            <a:avLst/>
          </a:prstGeom>
          <a:noFill/>
          <a:ln w="19050" cap="flat" cmpd="sng">
            <a:solidFill>
              <a:srgbClr val="0B5394"/>
            </a:solidFill>
            <a:prstDash val="solid"/>
            <a:round/>
            <a:headEnd type="none" w="sm" len="sm"/>
            <a:tailEnd type="none" w="sm" len="sm"/>
          </a:ln>
        </p:spPr>
      </p:cxnSp>
      <p:cxnSp>
        <p:nvCxnSpPr>
          <p:cNvPr id="256" name="Google Shape;256;g15bc1ec2e00_0_79" descr="Line"/>
          <p:cNvCxnSpPr/>
          <p:nvPr/>
        </p:nvCxnSpPr>
        <p:spPr>
          <a:xfrm rot="10800000">
            <a:off x="4247623" y="5624141"/>
            <a:ext cx="2141400" cy="1800"/>
          </a:xfrm>
          <a:prstGeom prst="straightConnector1">
            <a:avLst/>
          </a:prstGeom>
          <a:noFill/>
          <a:ln w="19050" cap="flat" cmpd="sng">
            <a:solidFill>
              <a:srgbClr val="073763"/>
            </a:solidFill>
            <a:prstDash val="solid"/>
            <a:round/>
            <a:headEnd type="none" w="sm" len="sm"/>
            <a:tailEnd type="none" w="sm" len="sm"/>
          </a:ln>
        </p:spPr>
      </p:cxnSp>
      <p:pic>
        <p:nvPicPr>
          <p:cNvPr id="257" name="Google Shape;257;g15bc1ec2e00_0_79" descr="Image of Scarborough's Reading Rope and connection to SOLs"/>
          <p:cNvPicPr preferRelativeResize="0"/>
          <p:nvPr/>
        </p:nvPicPr>
        <p:blipFill rotWithShape="1">
          <a:blip r:embed="rId3">
            <a:alphaModFix/>
          </a:blip>
          <a:srcRect l="76284" t="86499"/>
          <a:stretch/>
        </p:blipFill>
        <p:spPr>
          <a:xfrm>
            <a:off x="9515613" y="6186109"/>
            <a:ext cx="1335649" cy="439166"/>
          </a:xfrm>
          <a:prstGeom prst="rect">
            <a:avLst/>
          </a:prstGeom>
          <a:noFill/>
          <a:ln>
            <a:noFill/>
          </a:ln>
        </p:spPr>
      </p:pic>
      <p:sp>
        <p:nvSpPr>
          <p:cNvPr id="258" name="Google Shape;258;g15bc1ec2e00_0_79"/>
          <p:cNvSpPr txBox="1"/>
          <p:nvPr/>
        </p:nvSpPr>
        <p:spPr>
          <a:xfrm>
            <a:off x="1171538" y="1749774"/>
            <a:ext cx="2819100" cy="36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80000"/>
                </a:solidFill>
                <a:latin typeface="Comfortaa"/>
                <a:ea typeface="Comfortaa"/>
                <a:cs typeface="Comfortaa"/>
                <a:sym typeface="Comfortaa"/>
              </a:rPr>
              <a:t>K.8b, 1.9c, 2.7b</a:t>
            </a:r>
            <a:endParaRPr sz="1200" b="1" i="0" u="none" strike="noStrike" cap="none">
              <a:solidFill>
                <a:srgbClr val="980000"/>
              </a:solidFill>
              <a:latin typeface="Comfortaa"/>
              <a:ea typeface="Comfortaa"/>
              <a:cs typeface="Comfortaa"/>
              <a:sym typeface="Comfortaa"/>
            </a:endParaRPr>
          </a:p>
        </p:txBody>
      </p:sp>
      <p:sp>
        <p:nvSpPr>
          <p:cNvPr id="259" name="Google Shape;259;g15bc1ec2e00_0_79"/>
          <p:cNvSpPr txBox="1"/>
          <p:nvPr/>
        </p:nvSpPr>
        <p:spPr>
          <a:xfrm>
            <a:off x="1171538" y="2197126"/>
            <a:ext cx="2819100" cy="36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80000"/>
                </a:solidFill>
                <a:latin typeface="Comfortaa"/>
                <a:ea typeface="Comfortaa"/>
                <a:cs typeface="Comfortaa"/>
                <a:sym typeface="Comfortaa"/>
              </a:rPr>
              <a:t>K.7a-h, 1.7a-h,  2.6a-f</a:t>
            </a:r>
            <a:endParaRPr sz="1200" b="1" i="0" u="none" strike="noStrike" cap="none">
              <a:solidFill>
                <a:srgbClr val="980000"/>
              </a:solidFill>
              <a:latin typeface="Comfortaa"/>
              <a:ea typeface="Comfortaa"/>
              <a:cs typeface="Comfortaa"/>
              <a:sym typeface="Comfortaa"/>
            </a:endParaRPr>
          </a:p>
        </p:txBody>
      </p:sp>
      <p:sp>
        <p:nvSpPr>
          <p:cNvPr id="260" name="Google Shape;260;g15bc1ec2e00_0_79"/>
          <p:cNvSpPr txBox="1"/>
          <p:nvPr/>
        </p:nvSpPr>
        <p:spPr>
          <a:xfrm>
            <a:off x="1171538" y="2694183"/>
            <a:ext cx="2819100" cy="36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80000"/>
                </a:solidFill>
                <a:latin typeface="Comfortaa"/>
                <a:ea typeface="Comfortaa"/>
                <a:cs typeface="Comfortaa"/>
                <a:sym typeface="Comfortaa"/>
              </a:rPr>
              <a:t>1.6a-e, 2.5a-b</a:t>
            </a:r>
            <a:endParaRPr sz="1200" b="1" i="0" u="none" strike="noStrike" cap="none">
              <a:solidFill>
                <a:srgbClr val="980000"/>
              </a:solidFill>
              <a:latin typeface="Comfortaa"/>
              <a:ea typeface="Comfortaa"/>
              <a:cs typeface="Comfortaa"/>
              <a:sym typeface="Comfortaa"/>
            </a:endParaRPr>
          </a:p>
        </p:txBody>
      </p:sp>
      <p:sp>
        <p:nvSpPr>
          <p:cNvPr id="261" name="Google Shape;261;g15bc1ec2e00_0_79"/>
          <p:cNvSpPr txBox="1"/>
          <p:nvPr/>
        </p:nvSpPr>
        <p:spPr>
          <a:xfrm>
            <a:off x="1171550" y="3191250"/>
            <a:ext cx="2819100" cy="3387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980000"/>
                </a:solidFill>
                <a:latin typeface="Comfortaa"/>
                <a:ea typeface="Comfortaa"/>
                <a:cs typeface="Comfortaa"/>
                <a:sym typeface="Comfortaa"/>
              </a:rPr>
              <a:t>K.8c-e, K.9a-c, 1.9a-i, 1.10 a-h 2.7a-i, 2.8a-h</a:t>
            </a:r>
            <a:endParaRPr sz="1000" b="1" i="0" u="none" strike="noStrike" cap="none">
              <a:solidFill>
                <a:srgbClr val="980000"/>
              </a:solidFill>
              <a:latin typeface="Comfortaa"/>
              <a:ea typeface="Comfortaa"/>
              <a:cs typeface="Comfortaa"/>
              <a:sym typeface="Comfortaa"/>
            </a:endParaRPr>
          </a:p>
        </p:txBody>
      </p:sp>
      <p:sp>
        <p:nvSpPr>
          <p:cNvPr id="262" name="Google Shape;262;g15bc1ec2e00_0_79"/>
          <p:cNvSpPr txBox="1"/>
          <p:nvPr/>
        </p:nvSpPr>
        <p:spPr>
          <a:xfrm>
            <a:off x="1171538" y="3741286"/>
            <a:ext cx="2819100" cy="3693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80000"/>
                </a:solidFill>
                <a:latin typeface="Comfortaa"/>
                <a:ea typeface="Comfortaa"/>
                <a:cs typeface="Comfortaa"/>
                <a:sym typeface="Comfortaa"/>
              </a:rPr>
              <a:t>K.4a-e, K.5a-c, K.8a, 1.4a-c</a:t>
            </a:r>
            <a:endParaRPr sz="1200" b="1" i="0" u="none" strike="noStrike" cap="none">
              <a:solidFill>
                <a:srgbClr val="980000"/>
              </a:solidFill>
              <a:latin typeface="Comfortaa"/>
              <a:ea typeface="Comfortaa"/>
              <a:cs typeface="Comfortaa"/>
              <a:sym typeface="Comfortaa"/>
            </a:endParaRPr>
          </a:p>
        </p:txBody>
      </p:sp>
      <p:sp>
        <p:nvSpPr>
          <p:cNvPr id="263" name="Google Shape;263;g15bc1ec2e00_0_79"/>
          <p:cNvSpPr txBox="1"/>
          <p:nvPr/>
        </p:nvSpPr>
        <p:spPr>
          <a:xfrm>
            <a:off x="1217098" y="4433884"/>
            <a:ext cx="2819100" cy="369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omfortaa"/>
                <a:ea typeface="Comfortaa"/>
                <a:cs typeface="Comfortaa"/>
                <a:sym typeface="Comfortaa"/>
              </a:rPr>
              <a:t>K.3a-g, 1.3a-f, 2.3a-c</a:t>
            </a:r>
            <a:endParaRPr sz="1200" b="1" i="0" u="none" strike="noStrike" cap="none">
              <a:solidFill>
                <a:schemeClr val="dk1"/>
              </a:solidFill>
              <a:latin typeface="Comfortaa"/>
              <a:ea typeface="Comfortaa"/>
              <a:cs typeface="Comfortaa"/>
              <a:sym typeface="Comfortaa"/>
            </a:endParaRPr>
          </a:p>
        </p:txBody>
      </p:sp>
      <p:sp>
        <p:nvSpPr>
          <p:cNvPr id="264" name="Google Shape;264;g15bc1ec2e00_0_79"/>
          <p:cNvSpPr txBox="1"/>
          <p:nvPr/>
        </p:nvSpPr>
        <p:spPr>
          <a:xfrm>
            <a:off x="1217098" y="4881236"/>
            <a:ext cx="2819100" cy="369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omfortaa"/>
                <a:ea typeface="Comfortaa"/>
                <a:cs typeface="Comfortaa"/>
                <a:sym typeface="Comfortaa"/>
              </a:rPr>
              <a:t> K.6a-e, 1.5a-g, 2.4a-d</a:t>
            </a:r>
            <a:endParaRPr sz="1200" b="1" i="0" u="none" strike="noStrike" cap="none">
              <a:solidFill>
                <a:schemeClr val="dk1"/>
              </a:solidFill>
              <a:latin typeface="Comfortaa"/>
              <a:ea typeface="Comfortaa"/>
              <a:cs typeface="Comfortaa"/>
              <a:sym typeface="Comfortaa"/>
            </a:endParaRPr>
          </a:p>
        </p:txBody>
      </p:sp>
      <p:sp>
        <p:nvSpPr>
          <p:cNvPr id="265" name="Google Shape;265;g15bc1ec2e00_0_79"/>
          <p:cNvSpPr txBox="1"/>
          <p:nvPr/>
        </p:nvSpPr>
        <p:spPr>
          <a:xfrm>
            <a:off x="1217098" y="5328587"/>
            <a:ext cx="2819100" cy="369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omfortaa"/>
                <a:ea typeface="Comfortaa"/>
                <a:cs typeface="Comfortaa"/>
                <a:sym typeface="Comfortaa"/>
              </a:rPr>
              <a:t>K.5d, 1.5h</a:t>
            </a:r>
            <a:endParaRPr sz="1200" b="1" i="0" u="none" strike="noStrike" cap="none">
              <a:solidFill>
                <a:schemeClr val="dk1"/>
              </a:solidFill>
              <a:latin typeface="Comfortaa"/>
              <a:ea typeface="Comfortaa"/>
              <a:cs typeface="Comfortaa"/>
              <a:sym typeface="Comfortaa"/>
            </a:endParaRPr>
          </a:p>
        </p:txBody>
      </p:sp>
      <p:pic>
        <p:nvPicPr>
          <p:cNvPr id="266" name="Google Shape;266;g15bc1ec2e00_0_79" descr="Scarborough's Reading Rope and SOL Correlation "/>
          <p:cNvPicPr preferRelativeResize="0"/>
          <p:nvPr/>
        </p:nvPicPr>
        <p:blipFill rotWithShape="1">
          <a:blip r:embed="rId4">
            <a:alphaModFix/>
          </a:blip>
          <a:srcRect/>
          <a:stretch/>
        </p:blipFill>
        <p:spPr>
          <a:xfrm>
            <a:off x="6564100" y="1498875"/>
            <a:ext cx="3398375" cy="45429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5bc1ec2e00_0_101"/>
          <p:cNvSpPr txBox="1">
            <a:spLocks noGrp="1"/>
          </p:cNvSpPr>
          <p:nvPr>
            <p:ph type="ctrTitle"/>
          </p:nvPr>
        </p:nvSpPr>
        <p:spPr>
          <a:xfrm>
            <a:off x="1524000" y="16557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3B71"/>
              </a:buClr>
              <a:buSzPts val="6000"/>
              <a:buFont typeface="Times New Roman"/>
              <a:buNone/>
            </a:pPr>
            <a:r>
              <a:rPr lang="en-US"/>
              <a:t>Shared Reading:</a:t>
            </a:r>
            <a:endParaRPr/>
          </a:p>
          <a:p>
            <a:pPr marL="0" lvl="0" indent="0" algn="l" rtl="0">
              <a:spcBef>
                <a:spcPts val="0"/>
              </a:spcBef>
              <a:spcAft>
                <a:spcPts val="0"/>
              </a:spcAft>
              <a:buClr>
                <a:schemeClr val="dk1"/>
              </a:buClr>
              <a:buSzPts val="2400"/>
              <a:buFont typeface="Arial"/>
              <a:buNone/>
            </a:pPr>
            <a:r>
              <a:rPr lang="en-US" sz="2400">
                <a:solidFill>
                  <a:schemeClr val="dk1"/>
                </a:solidFill>
              </a:rPr>
              <a:t>Instructional Context that supports the integration of standards</a:t>
            </a:r>
            <a:endParaRPr/>
          </a:p>
        </p:txBody>
      </p:sp>
      <p:sp>
        <p:nvSpPr>
          <p:cNvPr id="272" name="Google Shape;272;g15bc1ec2e00_0_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5bc1ec2e00_0_107"/>
          <p:cNvSpPr txBox="1">
            <a:spLocks noGrp="1"/>
          </p:cNvSpPr>
          <p:nvPr>
            <p:ph type="ctrTitle"/>
          </p:nvPr>
        </p:nvSpPr>
        <p:spPr>
          <a:xfrm>
            <a:off x="411150" y="324525"/>
            <a:ext cx="6029100" cy="747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6000"/>
              <a:buFont typeface="Times New Roman"/>
              <a:buNone/>
            </a:pPr>
            <a:r>
              <a:rPr lang="en-US" sz="4400"/>
              <a:t>Shared Reading</a:t>
            </a:r>
            <a:endParaRPr sz="4400"/>
          </a:p>
        </p:txBody>
      </p:sp>
      <p:sp>
        <p:nvSpPr>
          <p:cNvPr id="278" name="Google Shape;278;g15bc1ec2e00_0_107"/>
          <p:cNvSpPr txBox="1">
            <a:spLocks noGrp="1"/>
          </p:cNvSpPr>
          <p:nvPr>
            <p:ph type="subTitle" idx="1"/>
          </p:nvPr>
        </p:nvSpPr>
        <p:spPr>
          <a:xfrm>
            <a:off x="1295400" y="2312113"/>
            <a:ext cx="9144000" cy="1655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2000" b="0"/>
              <a:t>The goal of literacy instruction is to create independent, strategic readers, writers, thinkers, and communicators.</a:t>
            </a:r>
            <a:r>
              <a:rPr lang="en-US" sz="2000"/>
              <a:t> Shared reading provides an opportunity for students to develop their understanding of language, and to enhance their ability to communicate effectively in a text-rich environment</a:t>
            </a:r>
            <a:r>
              <a:rPr lang="en-US" sz="2000" b="0"/>
              <a:t>. Students will develop phonological awareness, phonemic awareness, vocabulary, comprehension, and develop a connection between oral and written language.</a:t>
            </a:r>
            <a:r>
              <a:rPr lang="en-US" sz="2000" b="0">
                <a:highlight>
                  <a:schemeClr val="lt1"/>
                </a:highlight>
              </a:rPr>
              <a:t> </a:t>
            </a:r>
            <a:endParaRPr sz="2900"/>
          </a:p>
        </p:txBody>
      </p:sp>
      <p:sp>
        <p:nvSpPr>
          <p:cNvPr id="279" name="Google Shape;279;g15bc1ec2e00_0_1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5bc1ec2e00_0_114"/>
          <p:cNvSpPr txBox="1">
            <a:spLocks noGrp="1"/>
          </p:cNvSpPr>
          <p:nvPr>
            <p:ph type="title"/>
          </p:nvPr>
        </p:nvSpPr>
        <p:spPr>
          <a:xfrm>
            <a:off x="457200" y="1365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sz="4100"/>
              <a:t>Instructional Context: Shared Reading</a:t>
            </a:r>
            <a:endParaRPr sz="4100"/>
          </a:p>
        </p:txBody>
      </p:sp>
      <p:pic>
        <p:nvPicPr>
          <p:cNvPr id="285" name="Google Shape;285;g15bc1ec2e00_0_114" descr="Shared Reading Image"/>
          <p:cNvPicPr preferRelativeResize="0"/>
          <p:nvPr/>
        </p:nvPicPr>
        <p:blipFill rotWithShape="1">
          <a:blip r:embed="rId3">
            <a:alphaModFix/>
          </a:blip>
          <a:srcRect/>
          <a:stretch/>
        </p:blipFill>
        <p:spPr>
          <a:xfrm>
            <a:off x="533400" y="1690998"/>
            <a:ext cx="10749464" cy="4900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5bc1ec2e00_0_119"/>
          <p:cNvSpPr txBox="1">
            <a:spLocks noGrp="1"/>
          </p:cNvSpPr>
          <p:nvPr>
            <p:ph type="title"/>
          </p:nvPr>
        </p:nvSpPr>
        <p:spPr>
          <a:xfrm>
            <a:off x="304800" y="1365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sz="4100"/>
              <a:t>Gradual Release: Shared Reading</a:t>
            </a:r>
            <a:endParaRPr sz="4100"/>
          </a:p>
        </p:txBody>
      </p:sp>
      <p:sp>
        <p:nvSpPr>
          <p:cNvPr id="291" name="Google Shape;291;g15bc1ec2e00_0_119"/>
          <p:cNvSpPr txBox="1"/>
          <p:nvPr/>
        </p:nvSpPr>
        <p:spPr>
          <a:xfrm>
            <a:off x="1180150" y="1651925"/>
            <a:ext cx="7789500" cy="73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DM Sans"/>
                <a:ea typeface="DM Sans"/>
                <a:cs typeface="DM Sans"/>
                <a:sym typeface="DM Sans"/>
              </a:rPr>
              <a:t>	</a:t>
            </a:r>
            <a:r>
              <a:rPr lang="en-US" sz="2200" b="1" i="0" u="none" strike="noStrike" cap="none">
                <a:solidFill>
                  <a:srgbClr val="000000"/>
                </a:solidFill>
                <a:latin typeface="Georgia"/>
                <a:ea typeface="Georgia"/>
                <a:cs typeface="Georgia"/>
                <a:sym typeface="Georgia"/>
              </a:rPr>
              <a:t>	      </a:t>
            </a:r>
            <a:r>
              <a:rPr lang="en-US" sz="2200" b="1" i="0" u="none" strike="noStrike" cap="none">
                <a:solidFill>
                  <a:schemeClr val="dk1"/>
                </a:solidFill>
                <a:latin typeface="Georgia"/>
                <a:ea typeface="Georgia"/>
                <a:cs typeface="Georgia"/>
                <a:sym typeface="Georgia"/>
              </a:rPr>
              <a:t>                    </a:t>
            </a:r>
            <a:r>
              <a:rPr lang="en-US" sz="2300" b="1" i="0" u="none" strike="noStrike" cap="none">
                <a:solidFill>
                  <a:schemeClr val="dk1"/>
                </a:solidFill>
                <a:latin typeface="Georgia"/>
                <a:ea typeface="Georgia"/>
                <a:cs typeface="Georgia"/>
                <a:sym typeface="Georgia"/>
              </a:rPr>
              <a:t> </a:t>
            </a:r>
            <a:r>
              <a:rPr lang="en-US" sz="1300" b="1" i="0" u="none" strike="noStrike" cap="none">
                <a:solidFill>
                  <a:schemeClr val="dk1"/>
                </a:solidFill>
                <a:latin typeface="Georgia"/>
                <a:ea typeface="Georgia"/>
                <a:cs typeface="Georgia"/>
                <a:sym typeface="Georgia"/>
              </a:rPr>
              <a:t> low		                                                  high</a:t>
            </a:r>
            <a:endParaRPr sz="1300" b="1"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Georgia"/>
                <a:ea typeface="Georgia"/>
                <a:cs typeface="Georgia"/>
                <a:sym typeface="Georgia"/>
              </a:rPr>
              <a:t>Teacher Support</a:t>
            </a:r>
            <a:endParaRPr sz="2200" b="1"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Georgia"/>
                <a:ea typeface="Georgia"/>
                <a:cs typeface="Georgia"/>
                <a:sym typeface="Georgia"/>
              </a:rPr>
              <a:t>Student Control</a:t>
            </a:r>
            <a:endParaRPr sz="2200" b="1"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DM Sans"/>
                <a:ea typeface="DM Sans"/>
                <a:cs typeface="DM Sans"/>
                <a:sym typeface="DM Sans"/>
              </a:rPr>
              <a:t>				</a:t>
            </a:r>
            <a:endParaRPr sz="1000" b="1" i="0" u="none" strike="noStrike" cap="none">
              <a:solidFill>
                <a:srgbClr val="000000"/>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DM Sans"/>
              <a:ea typeface="DM Sans"/>
              <a:cs typeface="DM Sans"/>
              <a:sym typeface="DM Sans"/>
            </a:endParaRPr>
          </a:p>
        </p:txBody>
      </p:sp>
      <p:sp>
        <p:nvSpPr>
          <p:cNvPr id="292" name="Google Shape;292;g15bc1ec2e00_0_119" title="Rectangle"/>
          <p:cNvSpPr/>
          <p:nvPr/>
        </p:nvSpPr>
        <p:spPr>
          <a:xfrm>
            <a:off x="3939925" y="2309025"/>
            <a:ext cx="799200" cy="434100"/>
          </a:xfrm>
          <a:prstGeom prst="rect">
            <a:avLst/>
          </a:prstGeom>
          <a:solidFill>
            <a:srgbClr val="003B71">
              <a:alpha val="784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93" name="Google Shape;293;g15bc1ec2e00_0_119" title="Rectangle"/>
          <p:cNvSpPr/>
          <p:nvPr/>
        </p:nvSpPr>
        <p:spPr>
          <a:xfrm>
            <a:off x="3939925" y="2994825"/>
            <a:ext cx="799200" cy="434100"/>
          </a:xfrm>
          <a:prstGeom prst="rect">
            <a:avLst/>
          </a:prstGeom>
          <a:solidFill>
            <a:srgbClr val="003B71">
              <a:alpha val="784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94" name="Google Shape;294;g15bc1ec2e00_0_119" title="Rectangle"/>
          <p:cNvSpPr/>
          <p:nvPr/>
        </p:nvSpPr>
        <p:spPr>
          <a:xfrm>
            <a:off x="4930525" y="2994825"/>
            <a:ext cx="799200" cy="434100"/>
          </a:xfrm>
          <a:prstGeom prst="rect">
            <a:avLst/>
          </a:prstGeom>
          <a:solidFill>
            <a:srgbClr val="003B71">
              <a:alpha val="784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95" name="Google Shape;295;g15bc1ec2e00_0_119" title="Rectangle"/>
          <p:cNvSpPr/>
          <p:nvPr/>
        </p:nvSpPr>
        <p:spPr>
          <a:xfrm>
            <a:off x="4930525" y="2309025"/>
            <a:ext cx="799200" cy="434100"/>
          </a:xfrm>
          <a:prstGeom prst="rect">
            <a:avLst/>
          </a:prstGeom>
          <a:solidFill>
            <a:srgbClr val="003B71">
              <a:alpha val="784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96" name="Google Shape;296;g15bc1ec2e00_0_119" title="Rectangle"/>
          <p:cNvSpPr/>
          <p:nvPr/>
        </p:nvSpPr>
        <p:spPr>
          <a:xfrm>
            <a:off x="5921125" y="2309025"/>
            <a:ext cx="799200" cy="434100"/>
          </a:xfrm>
          <a:prstGeom prst="rect">
            <a:avLst/>
          </a:prstGeom>
          <a:solidFill>
            <a:srgbClr val="003B71">
              <a:alpha val="7843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97" name="Google Shape;297;g15bc1ec2e00_0_119" title="Rectangle"/>
          <p:cNvSpPr/>
          <p:nvPr/>
        </p:nvSpPr>
        <p:spPr>
          <a:xfrm>
            <a:off x="5921125" y="2994825"/>
            <a:ext cx="799200" cy="434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98" name="Google Shape;298;g15bc1ec2e00_0_119" title="Rectangle"/>
          <p:cNvSpPr/>
          <p:nvPr/>
        </p:nvSpPr>
        <p:spPr>
          <a:xfrm>
            <a:off x="6911725" y="2309025"/>
            <a:ext cx="799200" cy="434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sp>
        <p:nvSpPr>
          <p:cNvPr id="299" name="Google Shape;299;g15bc1ec2e00_0_119" title="Rectangle"/>
          <p:cNvSpPr/>
          <p:nvPr/>
        </p:nvSpPr>
        <p:spPr>
          <a:xfrm>
            <a:off x="6911725" y="2994825"/>
            <a:ext cx="799200" cy="434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DM Sans"/>
              <a:ea typeface="DM Sans"/>
              <a:cs typeface="DM Sans"/>
              <a:sym typeface="DM Sans"/>
            </a:endParaRPr>
          </a:p>
        </p:txBody>
      </p:sp>
      <p:pic>
        <p:nvPicPr>
          <p:cNvPr id="300" name="Google Shape;300;g15bc1ec2e00_0_119" descr="VDOE Logo&#10;"/>
          <p:cNvPicPr preferRelativeResize="0"/>
          <p:nvPr/>
        </p:nvPicPr>
        <p:blipFill rotWithShape="1">
          <a:blip r:embed="rId3">
            <a:alphaModFix/>
          </a:blip>
          <a:srcRect/>
          <a:stretch/>
        </p:blipFill>
        <p:spPr>
          <a:xfrm>
            <a:off x="10129926" y="5221151"/>
            <a:ext cx="2062075" cy="159387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15bc1ec2e00_0_133" title="Decorative Rectangle "/>
          <p:cNvSpPr/>
          <p:nvPr/>
        </p:nvSpPr>
        <p:spPr>
          <a:xfrm>
            <a:off x="373075" y="1865075"/>
            <a:ext cx="2723700" cy="39321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15bc1ec2e00_0_133"/>
          <p:cNvSpPr txBox="1">
            <a:spLocks noGrp="1"/>
          </p:cNvSpPr>
          <p:nvPr>
            <p:ph type="title"/>
          </p:nvPr>
        </p:nvSpPr>
        <p:spPr>
          <a:xfrm>
            <a:off x="304800" y="288925"/>
            <a:ext cx="109512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Shared Reading Lesson: Components</a:t>
            </a:r>
            <a:endParaRPr/>
          </a:p>
        </p:txBody>
      </p:sp>
      <p:sp>
        <p:nvSpPr>
          <p:cNvPr id="307" name="Google Shape;307;g15bc1ec2e00_0_133"/>
          <p:cNvSpPr txBox="1"/>
          <p:nvPr/>
        </p:nvSpPr>
        <p:spPr>
          <a:xfrm>
            <a:off x="287600" y="2014475"/>
            <a:ext cx="28461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274060"/>
                </a:solidFill>
                <a:latin typeface="Georgia"/>
                <a:ea typeface="Georgia"/>
                <a:cs typeface="Georgia"/>
                <a:sym typeface="Georgia"/>
              </a:rPr>
              <a:t>Introduce</a:t>
            </a:r>
            <a:endParaRPr sz="2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274060"/>
                </a:solidFill>
                <a:latin typeface="Georgia"/>
                <a:ea typeface="Georgia"/>
                <a:cs typeface="Georgia"/>
                <a:sym typeface="Georgia"/>
              </a:rPr>
              <a:t> the Text</a:t>
            </a:r>
            <a:endParaRPr sz="2500" b="0" i="0" u="none" strike="noStrike" cap="none">
              <a:solidFill>
                <a:srgbClr val="000000"/>
              </a:solidFill>
              <a:latin typeface="Georgia"/>
              <a:ea typeface="Georgia"/>
              <a:cs typeface="Georgia"/>
              <a:sym typeface="Georgia"/>
            </a:endParaRPr>
          </a:p>
        </p:txBody>
      </p:sp>
      <p:sp>
        <p:nvSpPr>
          <p:cNvPr id="308" name="Google Shape;308;g15bc1ec2e00_0_133"/>
          <p:cNvSpPr txBox="1"/>
          <p:nvPr/>
        </p:nvSpPr>
        <p:spPr>
          <a:xfrm>
            <a:off x="439850" y="3574750"/>
            <a:ext cx="2846100" cy="15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74060"/>
                </a:solidFill>
                <a:latin typeface="Georgia"/>
                <a:ea typeface="Georgia"/>
                <a:cs typeface="Georgia"/>
                <a:sym typeface="Georgia"/>
              </a:rPr>
              <a:t>The goal is to engage the children’s interest in the text before you begin reading it.</a:t>
            </a:r>
            <a:endParaRPr sz="2000" b="0" i="0" u="none" strike="noStrike" cap="none">
              <a:solidFill>
                <a:srgbClr val="274060"/>
              </a:solidFill>
              <a:latin typeface="Georgia"/>
              <a:ea typeface="Georgia"/>
              <a:cs typeface="Georgia"/>
              <a:sym typeface="Georgia"/>
            </a:endParaRPr>
          </a:p>
        </p:txBody>
      </p:sp>
      <p:sp>
        <p:nvSpPr>
          <p:cNvPr id="309" name="Google Shape;309;g15bc1ec2e00_0_133" title="Decorative Rectangle "/>
          <p:cNvSpPr/>
          <p:nvPr/>
        </p:nvSpPr>
        <p:spPr>
          <a:xfrm>
            <a:off x="3268675" y="1865075"/>
            <a:ext cx="2723700" cy="39321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274060"/>
                </a:solidFill>
                <a:latin typeface="Georgia"/>
                <a:ea typeface="Georgia"/>
                <a:cs typeface="Georgia"/>
                <a:sym typeface="Georgia"/>
              </a:rPr>
              <a:t>First Read: </a:t>
            </a:r>
            <a:endParaRPr sz="2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74060"/>
                </a:solidFill>
                <a:latin typeface="Georgia"/>
                <a:ea typeface="Georgia"/>
                <a:cs typeface="Georgia"/>
                <a:sym typeface="Georgia"/>
              </a:rPr>
              <a:t>Model Reading of the Text</a:t>
            </a:r>
            <a:endParaRPr sz="20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274060"/>
              </a:solidFill>
              <a:latin typeface="Georgia"/>
              <a:ea typeface="Georgia"/>
              <a:cs typeface="Georgia"/>
              <a:sym typeface="Georgia"/>
            </a:endParaRPr>
          </a:p>
          <a:p>
            <a:pPr marL="5715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74060"/>
                </a:solidFill>
                <a:latin typeface="Georgia"/>
                <a:ea typeface="Georgia"/>
                <a:cs typeface="Georgia"/>
                <a:sym typeface="Georgia"/>
              </a:rPr>
              <a:t>Read </a:t>
            </a:r>
            <a:r>
              <a:rPr lang="en-US" sz="2000" b="1" i="0" u="none" strike="noStrike" cap="none">
                <a:solidFill>
                  <a:srgbClr val="274060"/>
                </a:solidFill>
                <a:latin typeface="Georgia"/>
                <a:ea typeface="Georgia"/>
                <a:cs typeface="Georgia"/>
                <a:sym typeface="Georgia"/>
              </a:rPr>
              <a:t>to </a:t>
            </a:r>
            <a:r>
              <a:rPr lang="en-US" sz="2000" b="0" i="0" u="none" strike="noStrike" cap="none">
                <a:solidFill>
                  <a:srgbClr val="274060"/>
                </a:solidFill>
                <a:latin typeface="Georgia"/>
                <a:ea typeface="Georgia"/>
                <a:cs typeface="Georgia"/>
                <a:sym typeface="Georgia"/>
              </a:rPr>
              <a:t>the children interpreting the text with your voice. Make a few brief comments that enable children to think about and enjoy the text.</a:t>
            </a:r>
            <a:endParaRPr sz="2500" b="1" i="0" u="none" strike="noStrike" cap="none">
              <a:solidFill>
                <a:srgbClr val="274060"/>
              </a:solidFill>
              <a:latin typeface="Georgia"/>
              <a:ea typeface="Georgia"/>
              <a:cs typeface="Georgia"/>
              <a:sym typeface="Georgia"/>
            </a:endParaRPr>
          </a:p>
          <a:p>
            <a:pPr marL="45720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274060"/>
              </a:solidFill>
              <a:latin typeface="Georgia"/>
              <a:ea typeface="Georgia"/>
              <a:cs typeface="Georgia"/>
              <a:sym typeface="Georgia"/>
            </a:endParaRPr>
          </a:p>
        </p:txBody>
      </p:sp>
      <p:sp>
        <p:nvSpPr>
          <p:cNvPr id="310" name="Google Shape;310;g15bc1ec2e00_0_133" title="Decorative Rectangle "/>
          <p:cNvSpPr/>
          <p:nvPr/>
        </p:nvSpPr>
        <p:spPr>
          <a:xfrm>
            <a:off x="6164275" y="1865075"/>
            <a:ext cx="2723700" cy="39321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274060"/>
                </a:solidFill>
                <a:latin typeface="Georgia"/>
                <a:ea typeface="Georgia"/>
                <a:cs typeface="Georgia"/>
                <a:sym typeface="Georgia"/>
              </a:rPr>
              <a:t>Additional Reads: </a:t>
            </a:r>
            <a:endParaRPr sz="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74060"/>
                </a:solidFill>
                <a:latin typeface="Georgia"/>
                <a:ea typeface="Georgia"/>
                <a:cs typeface="Georgia"/>
                <a:sym typeface="Georgia"/>
              </a:rPr>
              <a:t>Read the Text Together</a:t>
            </a:r>
            <a:endParaRPr sz="20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00"/>
              <a:buFont typeface="Arial"/>
              <a:buNone/>
            </a:pPr>
            <a:endParaRPr sz="500" b="1" i="0" u="none" strike="noStrike" cap="none">
              <a:solidFill>
                <a:srgbClr val="274060"/>
              </a:solidFill>
              <a:latin typeface="Georgia"/>
              <a:ea typeface="Georgia"/>
              <a:cs typeface="Georgia"/>
              <a:sym typeface="Georgia"/>
            </a:endParaRPr>
          </a:p>
          <a:p>
            <a:pPr marL="5715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74060"/>
                </a:solidFill>
                <a:latin typeface="Georgia"/>
                <a:ea typeface="Georgia"/>
                <a:cs typeface="Georgia"/>
                <a:sym typeface="Georgia"/>
              </a:rPr>
              <a:t>Have students read the whole text or selected parts </a:t>
            </a:r>
            <a:r>
              <a:rPr lang="en-US" sz="2000" b="1" i="0" u="none" strike="noStrike" cap="none">
                <a:solidFill>
                  <a:srgbClr val="274060"/>
                </a:solidFill>
                <a:latin typeface="Georgia"/>
                <a:ea typeface="Georgia"/>
                <a:cs typeface="Georgia"/>
                <a:sym typeface="Georgia"/>
              </a:rPr>
              <a:t>with </a:t>
            </a:r>
            <a:r>
              <a:rPr lang="en-US" sz="2000" b="0" i="0" u="none" strike="noStrike" cap="none">
                <a:solidFill>
                  <a:srgbClr val="274060"/>
                </a:solidFill>
                <a:latin typeface="Georgia"/>
                <a:ea typeface="Georgia"/>
                <a:cs typeface="Georgia"/>
                <a:sym typeface="Georgia"/>
              </a:rPr>
              <a:t>you.  Revisit the text with an intentional teaching point.</a:t>
            </a:r>
            <a:endParaRPr sz="2000" b="0" i="0" u="none" strike="noStrike" cap="none">
              <a:solidFill>
                <a:srgbClr val="274060"/>
              </a:solidFill>
              <a:latin typeface="Georgia"/>
              <a:ea typeface="Georgia"/>
              <a:cs typeface="Georgia"/>
              <a:sym typeface="Georgia"/>
            </a:endParaRPr>
          </a:p>
          <a:p>
            <a:pPr marL="5715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74060"/>
              </a:solidFill>
              <a:latin typeface="Georgia"/>
              <a:ea typeface="Georgia"/>
              <a:cs typeface="Georgia"/>
              <a:sym typeface="Georgia"/>
            </a:endParaRPr>
          </a:p>
        </p:txBody>
      </p:sp>
      <p:sp>
        <p:nvSpPr>
          <p:cNvPr id="311" name="Google Shape;311;g15bc1ec2e00_0_133" title="Decorative Rectangle "/>
          <p:cNvSpPr/>
          <p:nvPr/>
        </p:nvSpPr>
        <p:spPr>
          <a:xfrm>
            <a:off x="9136075" y="1865075"/>
            <a:ext cx="2723700" cy="39321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74060"/>
              </a:solidFill>
              <a:latin typeface="Georgia"/>
              <a:ea typeface="Georgia"/>
              <a:cs typeface="Georgia"/>
              <a:sym typeface="Georgia"/>
            </a:endParaRPr>
          </a:p>
          <a:p>
            <a:pPr marL="5715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74060"/>
                </a:solidFill>
                <a:latin typeface="Georgia"/>
                <a:ea typeface="Georgia"/>
                <a:cs typeface="Georgia"/>
                <a:sym typeface="Georgia"/>
              </a:rPr>
              <a:t>Engage readers in discussion of the whole text. Encourage children to share their thinking.</a:t>
            </a:r>
            <a:endParaRPr sz="2000" b="0" i="0" u="none" strike="noStrike" cap="none">
              <a:solidFill>
                <a:srgbClr val="274060"/>
              </a:solidFill>
              <a:latin typeface="Georgia"/>
              <a:ea typeface="Georgia"/>
              <a:cs typeface="Georgia"/>
              <a:sym typeface="Georgia"/>
            </a:endParaRPr>
          </a:p>
        </p:txBody>
      </p:sp>
      <p:sp>
        <p:nvSpPr>
          <p:cNvPr id="312" name="Google Shape;312;g15bc1ec2e00_0_133"/>
          <p:cNvSpPr txBox="1"/>
          <p:nvPr/>
        </p:nvSpPr>
        <p:spPr>
          <a:xfrm>
            <a:off x="9050600" y="2014475"/>
            <a:ext cx="28461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274060"/>
                </a:solidFill>
                <a:latin typeface="Georgia"/>
                <a:ea typeface="Georgia"/>
                <a:cs typeface="Georgia"/>
                <a:sym typeface="Georgia"/>
              </a:rPr>
              <a:t>Discuss</a:t>
            </a:r>
            <a:endParaRPr sz="2500" b="1" i="0" u="none" strike="noStrike" cap="none">
              <a:solidFill>
                <a:srgbClr val="274060"/>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274060"/>
                </a:solidFill>
                <a:latin typeface="Georgia"/>
                <a:ea typeface="Georgia"/>
                <a:cs typeface="Georgia"/>
                <a:sym typeface="Georgia"/>
              </a:rPr>
              <a:t> the Text</a:t>
            </a:r>
            <a:endParaRPr sz="2500" b="0" i="0" u="none" strike="noStrike" cap="none">
              <a:solidFill>
                <a:srgbClr val="000000"/>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5bc1ec2e00_0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318" name="Google Shape;318;g15bc1ec2e00_0_144"/>
          <p:cNvSpPr txBox="1">
            <a:spLocks noGrp="1"/>
          </p:cNvSpPr>
          <p:nvPr>
            <p:ph type="title"/>
          </p:nvPr>
        </p:nvSpPr>
        <p:spPr>
          <a:xfrm>
            <a:off x="469825" y="342900"/>
            <a:ext cx="9087900" cy="428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4400"/>
              <a:buFont typeface="Times New Roman"/>
              <a:buNone/>
            </a:pPr>
            <a:r>
              <a:rPr lang="en-US" sz="4400"/>
              <a:t>Planning Standard Integration</a:t>
            </a:r>
            <a:endParaRPr sz="4400"/>
          </a:p>
          <a:p>
            <a:pPr marL="0" lvl="0" indent="0" algn="l" rtl="0">
              <a:lnSpc>
                <a:spcPct val="90000"/>
              </a:lnSpc>
              <a:spcBef>
                <a:spcPts val="0"/>
              </a:spcBef>
              <a:spcAft>
                <a:spcPts val="0"/>
              </a:spcAft>
              <a:buClr>
                <a:srgbClr val="003B71"/>
              </a:buClr>
              <a:buSzPts val="4400"/>
              <a:buFont typeface="Times New Roman"/>
              <a:buNone/>
            </a:pPr>
            <a:endParaRPr sz="4400"/>
          </a:p>
          <a:p>
            <a:pPr marL="0" lvl="0" indent="0" algn="l" rtl="0">
              <a:spcBef>
                <a:spcPts val="0"/>
              </a:spcBef>
              <a:spcAft>
                <a:spcPts val="0"/>
              </a:spcAft>
              <a:buClr>
                <a:srgbClr val="003B71"/>
              </a:buClr>
              <a:buSzPts val="4400"/>
              <a:buFont typeface="Times New Roman"/>
              <a:buNone/>
            </a:pPr>
            <a:r>
              <a:rPr lang="en-US" sz="4000"/>
              <a:t>Blank Template: </a:t>
            </a:r>
            <a:r>
              <a:rPr lang="en-US" sz="4000" u="sng">
                <a:solidFill>
                  <a:schemeClr val="hlink"/>
                </a:solidFill>
                <a:hlinkClick r:id="rId3"/>
              </a:rPr>
              <a:t>Shared Reading</a:t>
            </a:r>
            <a:endParaRPr sz="4000"/>
          </a:p>
          <a:p>
            <a:pPr marL="0" lvl="0" indent="0" algn="l" rtl="0">
              <a:spcBef>
                <a:spcPts val="0"/>
              </a:spcBef>
              <a:spcAft>
                <a:spcPts val="0"/>
              </a:spcAft>
              <a:buClr>
                <a:srgbClr val="003B71"/>
              </a:buClr>
              <a:buSzPts val="4400"/>
              <a:buFont typeface="Times New Roman"/>
              <a:buNone/>
            </a:pPr>
            <a:endParaRPr sz="4000"/>
          </a:p>
          <a:p>
            <a:pPr marL="0" lvl="0" indent="0" algn="l" rtl="0">
              <a:spcBef>
                <a:spcPts val="0"/>
              </a:spcBef>
              <a:spcAft>
                <a:spcPts val="0"/>
              </a:spcAft>
              <a:buClr>
                <a:srgbClr val="003B71"/>
              </a:buClr>
              <a:buSzPts val="5000"/>
              <a:buFont typeface="Times New Roman"/>
              <a:buNone/>
            </a:pPr>
            <a:r>
              <a:rPr lang="en-US" sz="4000"/>
              <a:t>Sample:</a:t>
            </a:r>
            <a:r>
              <a:rPr lang="en-US" sz="4000" u="sng">
                <a:solidFill>
                  <a:schemeClr val="hlink"/>
                </a:solidFill>
                <a:hlinkClick r:id="rId4"/>
              </a:rPr>
              <a:t>Shared Reading Lesson Plan for the Week</a:t>
            </a:r>
            <a:endParaRPr sz="4000"/>
          </a:p>
        </p:txBody>
      </p:sp>
      <p:pic>
        <p:nvPicPr>
          <p:cNvPr id="319" name="Google Shape;319;g15bc1ec2e00_0_144" descr="VDOE Logo"/>
          <p:cNvPicPr preferRelativeResize="0"/>
          <p:nvPr/>
        </p:nvPicPr>
        <p:blipFill rotWithShape="1">
          <a:blip r:embed="rId5">
            <a:alphaModFix/>
          </a:blip>
          <a:srcRect/>
          <a:stretch/>
        </p:blipFill>
        <p:spPr>
          <a:xfrm>
            <a:off x="10129926" y="5221151"/>
            <a:ext cx="2062075" cy="1593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5bc1ec2e00_0_150"/>
          <p:cNvSpPr txBox="1">
            <a:spLocks noGrp="1"/>
          </p:cNvSpPr>
          <p:nvPr>
            <p:ph type="sldNum" idx="12"/>
          </p:nvPr>
        </p:nvSpPr>
        <p:spPr>
          <a:xfrm>
            <a:off x="10515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
        <p:nvSpPr>
          <p:cNvPr id="325" name="Google Shape;325;g15bc1ec2e00_0_150"/>
          <p:cNvSpPr txBox="1">
            <a:spLocks noGrp="1"/>
          </p:cNvSpPr>
          <p:nvPr>
            <p:ph type="title"/>
          </p:nvPr>
        </p:nvSpPr>
        <p:spPr>
          <a:xfrm>
            <a:off x="304800" y="441325"/>
            <a:ext cx="10110900" cy="568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3B71"/>
              </a:buClr>
              <a:buSzPts val="4400"/>
              <a:buFont typeface="Times New Roman"/>
              <a:buNone/>
            </a:pPr>
            <a:r>
              <a:rPr lang="en-US"/>
              <a:t>Standard Integration:</a:t>
            </a:r>
            <a:endParaRPr/>
          </a:p>
          <a:p>
            <a:pPr marL="228600" lvl="0" indent="0" algn="l" rtl="0">
              <a:spcBef>
                <a:spcPts val="0"/>
              </a:spcBef>
              <a:spcAft>
                <a:spcPts val="0"/>
              </a:spcAft>
              <a:buNone/>
            </a:pPr>
            <a:r>
              <a:rPr lang="en-US" sz="2800">
                <a:solidFill>
                  <a:schemeClr val="dk1"/>
                </a:solidFill>
              </a:rPr>
              <a:t>Standards Explicitly Taught</a:t>
            </a:r>
            <a:endParaRPr sz="2800">
              <a:solidFill>
                <a:schemeClr val="dk1"/>
              </a:solidFill>
            </a:endParaRPr>
          </a:p>
          <a:p>
            <a:pPr marL="0" lvl="0" indent="0" algn="l" rtl="0">
              <a:spcBef>
                <a:spcPts val="0"/>
              </a:spcBef>
              <a:spcAft>
                <a:spcPts val="0"/>
              </a:spcAft>
              <a:buNone/>
            </a:pPr>
            <a:endParaRPr sz="2800">
              <a:solidFill>
                <a:schemeClr val="dk1"/>
              </a:solidFill>
            </a:endParaRPr>
          </a:p>
          <a:p>
            <a:pPr marL="171450" lvl="0" indent="114300" algn="l" rtl="0">
              <a:lnSpc>
                <a:spcPct val="115000"/>
              </a:lnSpc>
              <a:spcBef>
                <a:spcPts val="0"/>
              </a:spcBef>
              <a:spcAft>
                <a:spcPts val="0"/>
              </a:spcAft>
              <a:buNone/>
            </a:pPr>
            <a:r>
              <a:rPr lang="en-US" sz="1400">
                <a:solidFill>
                  <a:schemeClr val="dk1"/>
                </a:solidFill>
              </a:rPr>
              <a:t>K.3 The student will orally identify, segment, and blend various phonemes to develop phonological and phonemic awareness.</a:t>
            </a:r>
            <a:endParaRPr sz="1400">
              <a:solidFill>
                <a:schemeClr val="dk1"/>
              </a:solidFill>
            </a:endParaRPr>
          </a:p>
          <a:p>
            <a:pPr marL="228600" lvl="0" indent="0" algn="l" rtl="0">
              <a:lnSpc>
                <a:spcPct val="115000"/>
              </a:lnSpc>
              <a:spcBef>
                <a:spcPts val="0"/>
              </a:spcBef>
              <a:spcAft>
                <a:spcPts val="0"/>
              </a:spcAft>
              <a:buNone/>
            </a:pPr>
            <a:r>
              <a:rPr lang="en-US" sz="1200">
                <a:solidFill>
                  <a:schemeClr val="dk1"/>
                </a:solidFill>
              </a:rPr>
              <a:t>     	</a:t>
            </a:r>
            <a:r>
              <a:rPr lang="en-US" sz="1200" b="0">
                <a:solidFill>
                  <a:schemeClr val="dk1"/>
                </a:solidFill>
              </a:rPr>
              <a:t>d) Blend and segment one-syllable words into phonemes including onset and rime.</a:t>
            </a:r>
            <a:endParaRPr sz="1200" b="0">
              <a:solidFill>
                <a:schemeClr val="dk1"/>
              </a:solidFill>
            </a:endParaRPr>
          </a:p>
          <a:p>
            <a:pPr marL="228600" lvl="0" indent="0" algn="l" rtl="0">
              <a:lnSpc>
                <a:spcPct val="115000"/>
              </a:lnSpc>
              <a:spcBef>
                <a:spcPts val="0"/>
              </a:spcBef>
              <a:spcAft>
                <a:spcPts val="0"/>
              </a:spcAft>
              <a:buNone/>
            </a:pPr>
            <a:r>
              <a:rPr lang="en-US" sz="1400">
                <a:solidFill>
                  <a:schemeClr val="dk1"/>
                </a:solidFill>
              </a:rPr>
              <a:t>K.5 The student will demonstrate an understanding that print conveys meaning.</a:t>
            </a:r>
            <a:endParaRPr sz="1400">
              <a:solidFill>
                <a:schemeClr val="dk1"/>
              </a:solidFill>
            </a:endParaRPr>
          </a:p>
          <a:p>
            <a:pPr marL="228600" lvl="0" indent="0" algn="l" rtl="0">
              <a:lnSpc>
                <a:spcPct val="115000"/>
              </a:lnSpc>
              <a:spcBef>
                <a:spcPts val="0"/>
              </a:spcBef>
              <a:spcAft>
                <a:spcPts val="0"/>
              </a:spcAft>
              <a:buNone/>
            </a:pPr>
            <a:r>
              <a:rPr lang="en-US" sz="1200">
                <a:solidFill>
                  <a:schemeClr val="dk1"/>
                </a:solidFill>
              </a:rPr>
              <a:t>      </a:t>
            </a:r>
            <a:r>
              <a:rPr lang="en-US" sz="1200" b="0">
                <a:solidFill>
                  <a:schemeClr val="dk1"/>
                </a:solidFill>
              </a:rPr>
              <a:t>d) Read his/her name and commonly used high-frequency words.</a:t>
            </a:r>
            <a:endParaRPr sz="1200" b="0">
              <a:solidFill>
                <a:schemeClr val="dk1"/>
              </a:solidFill>
            </a:endParaRPr>
          </a:p>
          <a:p>
            <a:pPr marL="228600" lvl="0" indent="0" algn="l" rtl="0">
              <a:lnSpc>
                <a:spcPct val="115000"/>
              </a:lnSpc>
              <a:spcBef>
                <a:spcPts val="0"/>
              </a:spcBef>
              <a:spcAft>
                <a:spcPts val="0"/>
              </a:spcAft>
              <a:buNone/>
            </a:pPr>
            <a:r>
              <a:rPr lang="en-US" sz="1400">
                <a:solidFill>
                  <a:schemeClr val="dk1"/>
                </a:solidFill>
              </a:rPr>
              <a:t>K.6 The student will develop an understanding of basic phonetic principles.</a:t>
            </a:r>
            <a:endParaRPr sz="1200" b="0">
              <a:solidFill>
                <a:schemeClr val="dk1"/>
              </a:solidFill>
            </a:endParaRPr>
          </a:p>
          <a:p>
            <a:pPr marL="0" lvl="0" indent="0" algn="l" rtl="0">
              <a:lnSpc>
                <a:spcPct val="115000"/>
              </a:lnSpc>
              <a:spcBef>
                <a:spcPts val="0"/>
              </a:spcBef>
              <a:spcAft>
                <a:spcPts val="0"/>
              </a:spcAft>
              <a:buNone/>
            </a:pPr>
            <a:r>
              <a:rPr lang="en-US" sz="1200" b="0">
                <a:solidFill>
                  <a:schemeClr val="dk1"/>
                </a:solidFill>
              </a:rPr>
              <a:t>             d) Identify initial consonant sounds in one-syllable words</a:t>
            </a:r>
            <a:endParaRPr sz="1200" b="0">
              <a:solidFill>
                <a:schemeClr val="dk1"/>
              </a:solidFill>
            </a:endParaRPr>
          </a:p>
          <a:p>
            <a:pPr marL="228600" lvl="0" indent="0" algn="l" rtl="0">
              <a:lnSpc>
                <a:spcPct val="115000"/>
              </a:lnSpc>
              <a:spcBef>
                <a:spcPts val="0"/>
              </a:spcBef>
              <a:spcAft>
                <a:spcPts val="0"/>
              </a:spcAft>
              <a:buNone/>
            </a:pPr>
            <a:r>
              <a:rPr lang="en-US" sz="1400">
                <a:solidFill>
                  <a:schemeClr val="dk1"/>
                </a:solidFill>
              </a:rPr>
              <a:t>K.7 The student will expand vocabulary and use of word meanings.</a:t>
            </a:r>
            <a:endParaRPr sz="1400">
              <a:solidFill>
                <a:schemeClr val="dk1"/>
              </a:solidFill>
            </a:endParaRPr>
          </a:p>
          <a:p>
            <a:pPr marL="0" lvl="0" indent="0" algn="l" rtl="0">
              <a:lnSpc>
                <a:spcPct val="115000"/>
              </a:lnSpc>
              <a:spcBef>
                <a:spcPts val="0"/>
              </a:spcBef>
              <a:spcAft>
                <a:spcPts val="0"/>
              </a:spcAft>
              <a:buNone/>
            </a:pPr>
            <a:r>
              <a:rPr lang="en-US" sz="1200" b="0">
                <a:solidFill>
                  <a:schemeClr val="dk1"/>
                </a:solidFill>
              </a:rPr>
              <a:t>              a) Discuss meanings of words</a:t>
            </a:r>
            <a:endParaRPr sz="1200" b="0">
              <a:solidFill>
                <a:schemeClr val="dk1"/>
              </a:solidFill>
            </a:endParaRPr>
          </a:p>
          <a:p>
            <a:pPr marL="228600" lvl="0" indent="0" algn="l" rtl="0">
              <a:lnSpc>
                <a:spcPct val="115000"/>
              </a:lnSpc>
              <a:spcBef>
                <a:spcPts val="0"/>
              </a:spcBef>
              <a:spcAft>
                <a:spcPts val="0"/>
              </a:spcAft>
              <a:buNone/>
            </a:pPr>
            <a:r>
              <a:rPr lang="en-US" sz="1400">
                <a:solidFill>
                  <a:schemeClr val="dk1"/>
                </a:solidFill>
              </a:rPr>
              <a:t>K.8 The student will demonstrate comprehension of fictional texts.</a:t>
            </a:r>
            <a:endParaRPr sz="1400">
              <a:solidFill>
                <a:schemeClr val="dk1"/>
              </a:solidFill>
            </a:endParaRPr>
          </a:p>
          <a:p>
            <a:pPr marL="0" lvl="0" indent="0" algn="l" rtl="0">
              <a:lnSpc>
                <a:spcPct val="115000"/>
              </a:lnSpc>
              <a:spcBef>
                <a:spcPts val="0"/>
              </a:spcBef>
              <a:spcAft>
                <a:spcPts val="0"/>
              </a:spcAft>
              <a:buNone/>
            </a:pPr>
            <a:r>
              <a:rPr lang="en-US" sz="1200" b="0">
                <a:solidFill>
                  <a:schemeClr val="dk1"/>
                </a:solidFill>
              </a:rPr>
              <a:t>             a) Identify the role of an author and an illustrator.</a:t>
            </a:r>
            <a:endParaRPr sz="1200" b="0">
              <a:solidFill>
                <a:schemeClr val="dk1"/>
              </a:solidFill>
            </a:endParaRPr>
          </a:p>
          <a:p>
            <a:pPr marL="457200" lvl="0" indent="0" algn="l" rtl="0">
              <a:lnSpc>
                <a:spcPct val="115000"/>
              </a:lnSpc>
              <a:spcBef>
                <a:spcPts val="0"/>
              </a:spcBef>
              <a:spcAft>
                <a:spcPts val="0"/>
              </a:spcAft>
              <a:buNone/>
            </a:pPr>
            <a:r>
              <a:rPr lang="en-US" sz="1200" b="0">
                <a:solidFill>
                  <a:schemeClr val="dk1"/>
                </a:solidFill>
              </a:rPr>
              <a:t>understand that authors tell stories through words and illustrators tell stories with pictures.</a:t>
            </a:r>
            <a:endParaRPr sz="1200" b="0">
              <a:solidFill>
                <a:schemeClr val="dk1"/>
              </a:solidFill>
            </a:endParaRPr>
          </a:p>
          <a:p>
            <a:pPr marL="0" lvl="0" indent="0" algn="l" rtl="0">
              <a:lnSpc>
                <a:spcPct val="115000"/>
              </a:lnSpc>
              <a:spcBef>
                <a:spcPts val="0"/>
              </a:spcBef>
              <a:spcAft>
                <a:spcPts val="0"/>
              </a:spcAft>
              <a:buNone/>
            </a:pPr>
            <a:r>
              <a:rPr lang="en-US" sz="1200" b="0">
                <a:solidFill>
                  <a:schemeClr val="dk1"/>
                </a:solidFill>
              </a:rPr>
              <a:t>    </a:t>
            </a:r>
            <a:r>
              <a:rPr lang="en-US" sz="1400" b="0">
                <a:solidFill>
                  <a:schemeClr val="dk1"/>
                </a:solidFill>
              </a:rPr>
              <a:t>  </a:t>
            </a:r>
            <a:r>
              <a:rPr lang="en-US" sz="1400">
                <a:solidFill>
                  <a:schemeClr val="dk1"/>
                </a:solidFill>
              </a:rPr>
              <a:t>K.9 The student will demonstrate comprehension of nonfiction texts.</a:t>
            </a:r>
            <a:endParaRPr sz="1400">
              <a:solidFill>
                <a:schemeClr val="dk1"/>
              </a:solidFill>
            </a:endParaRPr>
          </a:p>
          <a:p>
            <a:pPr marL="457200" lvl="0" indent="0" algn="l" rtl="0">
              <a:lnSpc>
                <a:spcPct val="115000"/>
              </a:lnSpc>
              <a:spcBef>
                <a:spcPts val="0"/>
              </a:spcBef>
              <a:spcAft>
                <a:spcPts val="0"/>
              </a:spcAft>
              <a:buNone/>
            </a:pPr>
            <a:r>
              <a:rPr lang="en-US" sz="1200" b="0">
                <a:solidFill>
                  <a:schemeClr val="dk1"/>
                </a:solidFill>
              </a:rPr>
              <a:t>a) Use pictures to identify topic and make predictions</a:t>
            </a:r>
            <a:endParaRPr sz="1200" b="0">
              <a:solidFill>
                <a:schemeClr val="dk1"/>
              </a:solidFill>
            </a:endParaRPr>
          </a:p>
          <a:p>
            <a:pPr marL="457200" lvl="0" indent="0" algn="l" rtl="0">
              <a:lnSpc>
                <a:spcPct val="115000"/>
              </a:lnSpc>
              <a:spcBef>
                <a:spcPts val="0"/>
              </a:spcBef>
              <a:spcAft>
                <a:spcPts val="0"/>
              </a:spcAft>
              <a:buNone/>
            </a:pPr>
            <a:r>
              <a:rPr lang="en-US" sz="1200" b="0">
                <a:solidFill>
                  <a:schemeClr val="dk1"/>
                </a:solidFill>
              </a:rPr>
              <a:t>b) Identify text features specific to the topic, such as titles, headings, and pictures.</a:t>
            </a:r>
            <a:endParaRPr sz="1200" b="0">
              <a:solidFill>
                <a:schemeClr val="dk1"/>
              </a:solidFill>
            </a:endParaRPr>
          </a:p>
          <a:p>
            <a:pPr marL="457200" lvl="0" indent="0" algn="l" rtl="0">
              <a:lnSpc>
                <a:spcPct val="115000"/>
              </a:lnSpc>
              <a:spcBef>
                <a:spcPts val="0"/>
              </a:spcBef>
              <a:spcAft>
                <a:spcPts val="0"/>
              </a:spcAft>
              <a:buNone/>
            </a:pPr>
            <a:r>
              <a:rPr lang="en-US" sz="1200" b="0">
                <a:solidFill>
                  <a:schemeClr val="dk1"/>
                </a:solidFill>
              </a:rPr>
              <a:t>Understand that nonfiction texts provide information</a:t>
            </a:r>
            <a:endParaRPr sz="1200" b="0">
              <a:solidFill>
                <a:schemeClr val="dk1"/>
              </a:solidFill>
            </a:endParaRPr>
          </a:p>
          <a:p>
            <a:pPr marL="457200" lvl="0" indent="0" algn="l" rtl="0">
              <a:lnSpc>
                <a:spcPct val="115000"/>
              </a:lnSpc>
              <a:spcBef>
                <a:spcPts val="0"/>
              </a:spcBef>
              <a:spcAft>
                <a:spcPts val="0"/>
              </a:spcAft>
              <a:buNone/>
            </a:pPr>
            <a:r>
              <a:rPr lang="en-US" sz="1200" b="0">
                <a:solidFill>
                  <a:schemeClr val="dk1"/>
                </a:solidFill>
              </a:rPr>
              <a:t>understand that text features serve a purpose</a:t>
            </a:r>
            <a:endParaRPr sz="1200" b="0">
              <a:solidFill>
                <a:schemeClr val="dk1"/>
              </a:solidFill>
            </a:endParaRPr>
          </a:p>
          <a:p>
            <a:pPr marL="0" lvl="0" indent="0" algn="l" rtl="0">
              <a:lnSpc>
                <a:spcPct val="115000"/>
              </a:lnSpc>
              <a:spcBef>
                <a:spcPts val="0"/>
              </a:spcBef>
              <a:spcAft>
                <a:spcPts val="0"/>
              </a:spcAft>
              <a:buNone/>
            </a:pPr>
            <a:r>
              <a:rPr lang="en-US" sz="1200">
                <a:solidFill>
                  <a:schemeClr val="dk1"/>
                </a:solidFill>
              </a:rPr>
              <a:t>       </a:t>
            </a:r>
            <a:r>
              <a:rPr lang="en-US" sz="1400">
                <a:solidFill>
                  <a:schemeClr val="dk1"/>
                </a:solidFill>
              </a:rPr>
              <a:t>K.11 The student will write in a variety of forms to include narrative and descriptive.</a:t>
            </a:r>
            <a:endParaRPr sz="1400">
              <a:solidFill>
                <a:schemeClr val="dk1"/>
              </a:solidFill>
            </a:endParaRPr>
          </a:p>
          <a:p>
            <a:pPr marL="0" lvl="0" indent="457200" algn="l" rtl="0">
              <a:lnSpc>
                <a:spcPct val="115000"/>
              </a:lnSpc>
              <a:spcBef>
                <a:spcPts val="0"/>
              </a:spcBef>
              <a:spcAft>
                <a:spcPts val="0"/>
              </a:spcAft>
              <a:buNone/>
            </a:pPr>
            <a:r>
              <a:rPr lang="en-US" sz="1200" b="0">
                <a:solidFill>
                  <a:schemeClr val="dk1"/>
                </a:solidFill>
              </a:rPr>
              <a:t>f) Begin each sentence with a capital letter and use ending punctuation</a:t>
            </a:r>
            <a:endParaRPr sz="2800">
              <a:solidFill>
                <a:schemeClr val="dk1"/>
              </a:solidFill>
            </a:endParaRPr>
          </a:p>
        </p:txBody>
      </p:sp>
      <p:pic>
        <p:nvPicPr>
          <p:cNvPr id="326" name="Google Shape;326;g15bc1ec2e00_0_150" descr="VDOE Logo"/>
          <p:cNvPicPr preferRelativeResize="0"/>
          <p:nvPr/>
        </p:nvPicPr>
        <p:blipFill rotWithShape="1">
          <a:blip r:embed="rId3">
            <a:alphaModFix/>
          </a:blip>
          <a:srcRect/>
          <a:stretch/>
        </p:blipFill>
        <p:spPr>
          <a:xfrm>
            <a:off x="10129926" y="1"/>
            <a:ext cx="2062075" cy="15938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5bc1ec2e00_0_0"/>
          <p:cNvSpPr txBox="1">
            <a:spLocks noGrp="1"/>
          </p:cNvSpPr>
          <p:nvPr>
            <p:ph type="sldNum" idx="12"/>
          </p:nvPr>
        </p:nvSpPr>
        <p:spPr>
          <a:xfrm>
            <a:off x="105918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
        <p:nvSpPr>
          <p:cNvPr id="164" name="Google Shape;164;g15bc1ec2e00_0_0" title="Rectangle"/>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sz="4400"/>
          </a:p>
          <a:p>
            <a:pPr marL="0" lvl="0" indent="0" algn="l" rtl="0">
              <a:spcBef>
                <a:spcPts val="0"/>
              </a:spcBef>
              <a:spcAft>
                <a:spcPts val="0"/>
              </a:spcAft>
              <a:buClr>
                <a:srgbClr val="000000"/>
              </a:buClr>
              <a:buSzPts val="5500"/>
              <a:buFont typeface="Arial"/>
              <a:buNone/>
            </a:pPr>
            <a:r>
              <a:rPr lang="en-US" sz="5500"/>
              <a:t>Stay In Touch!</a:t>
            </a:r>
            <a:endParaRPr sz="5500"/>
          </a:p>
          <a:p>
            <a:pPr marL="0" lvl="0" indent="0" algn="l" rtl="0">
              <a:spcBef>
                <a:spcPts val="0"/>
              </a:spcBef>
              <a:spcAft>
                <a:spcPts val="0"/>
              </a:spcAft>
              <a:buNone/>
            </a:pPr>
            <a:endParaRPr/>
          </a:p>
        </p:txBody>
      </p:sp>
      <p:sp>
        <p:nvSpPr>
          <p:cNvPr id="165" name="Google Shape;165;g15bc1ec2e00_0_0"/>
          <p:cNvSpPr txBox="1">
            <a:spLocks noGrp="1"/>
          </p:cNvSpPr>
          <p:nvPr>
            <p:ph type="body" idx="1"/>
          </p:nvPr>
        </p:nvSpPr>
        <p:spPr>
          <a:xfrm>
            <a:off x="838200" y="1825625"/>
            <a:ext cx="5181600" cy="41487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0000"/>
              </a:buClr>
              <a:buSzPts val="1700"/>
              <a:buFont typeface="Arial"/>
              <a:buNone/>
            </a:pPr>
            <a:r>
              <a:rPr lang="en-US" sz="3000" b="1">
                <a:solidFill>
                  <a:schemeClr val="dk1"/>
                </a:solidFill>
              </a:rPr>
              <a:t>Jennifer Sanders</a:t>
            </a:r>
            <a:endParaRPr sz="3000" b="1">
              <a:solidFill>
                <a:schemeClr val="dk1"/>
              </a:solidFill>
            </a:endParaRPr>
          </a:p>
          <a:p>
            <a:pPr marL="0" lvl="0" indent="0" algn="ctr" rtl="0">
              <a:lnSpc>
                <a:spcPct val="100000"/>
              </a:lnSpc>
              <a:spcBef>
                <a:spcPts val="0"/>
              </a:spcBef>
              <a:spcAft>
                <a:spcPts val="0"/>
              </a:spcAft>
              <a:buClr>
                <a:srgbClr val="000000"/>
              </a:buClr>
              <a:buSzPts val="1700"/>
              <a:buFont typeface="Arial"/>
              <a:buNone/>
            </a:pPr>
            <a:r>
              <a:rPr lang="en-US" sz="3000" b="1">
                <a:solidFill>
                  <a:schemeClr val="dk1"/>
                </a:solidFill>
              </a:rPr>
              <a:t>Literacy Coach</a:t>
            </a:r>
            <a:endParaRPr sz="3000" b="1">
              <a:solidFill>
                <a:schemeClr val="dk1"/>
              </a:solidFill>
            </a:endParaRPr>
          </a:p>
          <a:p>
            <a:pPr marL="0" lvl="0" indent="0" algn="ctr" rtl="0">
              <a:lnSpc>
                <a:spcPct val="100000"/>
              </a:lnSpc>
              <a:spcBef>
                <a:spcPts val="0"/>
              </a:spcBef>
              <a:spcAft>
                <a:spcPts val="0"/>
              </a:spcAft>
              <a:buClr>
                <a:srgbClr val="000000"/>
              </a:buClr>
              <a:buSzPts val="1700"/>
              <a:buFont typeface="Arial"/>
              <a:buNone/>
            </a:pPr>
            <a:r>
              <a:rPr lang="en-US" sz="3000" b="1">
                <a:solidFill>
                  <a:schemeClr val="dk1"/>
                </a:solidFill>
              </a:rPr>
              <a:t>Hanover County Public Schools</a:t>
            </a:r>
            <a:endParaRPr sz="3000" b="1">
              <a:solidFill>
                <a:schemeClr val="dk1"/>
              </a:solidFill>
            </a:endParaRPr>
          </a:p>
          <a:p>
            <a:pPr marL="0" lvl="0" indent="0" algn="ctr" rtl="0">
              <a:lnSpc>
                <a:spcPct val="100000"/>
              </a:lnSpc>
              <a:spcBef>
                <a:spcPts val="0"/>
              </a:spcBef>
              <a:spcAft>
                <a:spcPts val="0"/>
              </a:spcAft>
              <a:buNone/>
            </a:pPr>
            <a:endParaRPr sz="3000" b="1">
              <a:solidFill>
                <a:schemeClr val="dk1"/>
              </a:solidFill>
            </a:endParaRPr>
          </a:p>
          <a:p>
            <a:pPr marL="0" lvl="0" indent="0" algn="ctr" rtl="0">
              <a:lnSpc>
                <a:spcPct val="100000"/>
              </a:lnSpc>
              <a:spcBef>
                <a:spcPts val="0"/>
              </a:spcBef>
              <a:spcAft>
                <a:spcPts val="0"/>
              </a:spcAft>
              <a:buNone/>
            </a:pPr>
            <a:endParaRPr sz="3000" b="1">
              <a:solidFill>
                <a:schemeClr val="dk1"/>
              </a:solidFill>
            </a:endParaRPr>
          </a:p>
          <a:p>
            <a:pPr marL="0" lvl="0" indent="0" algn="ctr" rtl="0">
              <a:lnSpc>
                <a:spcPct val="100000"/>
              </a:lnSpc>
              <a:spcBef>
                <a:spcPts val="0"/>
              </a:spcBef>
              <a:spcAft>
                <a:spcPts val="0"/>
              </a:spcAft>
              <a:buClr>
                <a:srgbClr val="000000"/>
              </a:buClr>
              <a:buSzPts val="1700"/>
              <a:buFont typeface="Arial"/>
              <a:buNone/>
            </a:pPr>
            <a:r>
              <a:rPr lang="en-US" sz="3000" b="1">
                <a:solidFill>
                  <a:schemeClr val="dk1"/>
                </a:solidFill>
              </a:rPr>
              <a:t>jsanders@hcps.us</a:t>
            </a:r>
            <a:endParaRPr sz="3000" b="1">
              <a:solidFill>
                <a:schemeClr val="dk1"/>
              </a:solidFill>
            </a:endParaRPr>
          </a:p>
        </p:txBody>
      </p:sp>
      <p:sp>
        <p:nvSpPr>
          <p:cNvPr id="166" name="Google Shape;166;g15bc1ec2e00_0_0"/>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000000"/>
              </a:buClr>
              <a:buSzPts val="1700"/>
              <a:buFont typeface="Arial"/>
              <a:buNone/>
            </a:pPr>
            <a:r>
              <a:rPr lang="en-US" sz="3000" b="1">
                <a:solidFill>
                  <a:schemeClr val="dk1"/>
                </a:solidFill>
              </a:rPr>
              <a:t>Katelyn Wilkerson</a:t>
            </a:r>
            <a:endParaRPr sz="3000" b="1">
              <a:solidFill>
                <a:schemeClr val="dk1"/>
              </a:solidFill>
            </a:endParaRPr>
          </a:p>
          <a:p>
            <a:pPr marL="0" lvl="0" indent="0" algn="ctr" rtl="0">
              <a:lnSpc>
                <a:spcPct val="100000"/>
              </a:lnSpc>
              <a:spcBef>
                <a:spcPts val="0"/>
              </a:spcBef>
              <a:spcAft>
                <a:spcPts val="0"/>
              </a:spcAft>
              <a:buClr>
                <a:srgbClr val="000000"/>
              </a:buClr>
              <a:buSzPts val="1700"/>
              <a:buFont typeface="Arial"/>
              <a:buNone/>
            </a:pPr>
            <a:r>
              <a:rPr lang="en-US" sz="3000" b="1">
                <a:solidFill>
                  <a:schemeClr val="dk1"/>
                </a:solidFill>
              </a:rPr>
              <a:t>Literacy Coach</a:t>
            </a:r>
            <a:endParaRPr sz="3000" b="1">
              <a:solidFill>
                <a:schemeClr val="dk1"/>
              </a:solidFill>
            </a:endParaRPr>
          </a:p>
          <a:p>
            <a:pPr marL="0" lvl="0" indent="0" algn="ctr" rtl="0">
              <a:lnSpc>
                <a:spcPct val="100000"/>
              </a:lnSpc>
              <a:spcBef>
                <a:spcPts val="0"/>
              </a:spcBef>
              <a:spcAft>
                <a:spcPts val="0"/>
              </a:spcAft>
              <a:buClr>
                <a:srgbClr val="000000"/>
              </a:buClr>
              <a:buSzPts val="1700"/>
              <a:buFont typeface="Arial"/>
              <a:buNone/>
            </a:pPr>
            <a:r>
              <a:rPr lang="en-US" sz="3000" b="1">
                <a:solidFill>
                  <a:schemeClr val="dk1"/>
                </a:solidFill>
              </a:rPr>
              <a:t>Hanover County Public Schools</a:t>
            </a:r>
            <a:endParaRPr sz="3000" b="1">
              <a:solidFill>
                <a:schemeClr val="dk1"/>
              </a:solidFill>
            </a:endParaRPr>
          </a:p>
          <a:p>
            <a:pPr marL="0" lvl="0" indent="0" algn="ctr" rtl="0">
              <a:lnSpc>
                <a:spcPct val="100000"/>
              </a:lnSpc>
              <a:spcBef>
                <a:spcPts val="0"/>
              </a:spcBef>
              <a:spcAft>
                <a:spcPts val="0"/>
              </a:spcAft>
              <a:buNone/>
            </a:pPr>
            <a:endParaRPr sz="3000" b="1">
              <a:solidFill>
                <a:schemeClr val="dk1"/>
              </a:solidFill>
            </a:endParaRPr>
          </a:p>
          <a:p>
            <a:pPr marL="0" lvl="0" indent="0" algn="ctr" rtl="0">
              <a:lnSpc>
                <a:spcPct val="100000"/>
              </a:lnSpc>
              <a:spcBef>
                <a:spcPts val="0"/>
              </a:spcBef>
              <a:spcAft>
                <a:spcPts val="0"/>
              </a:spcAft>
              <a:buNone/>
            </a:pPr>
            <a:endParaRPr sz="3000" b="1">
              <a:solidFill>
                <a:schemeClr val="dk1"/>
              </a:solidFill>
            </a:endParaRPr>
          </a:p>
          <a:p>
            <a:pPr marL="0" lvl="0" indent="0" algn="ctr" rtl="0">
              <a:lnSpc>
                <a:spcPct val="100000"/>
              </a:lnSpc>
              <a:spcBef>
                <a:spcPts val="0"/>
              </a:spcBef>
              <a:spcAft>
                <a:spcPts val="0"/>
              </a:spcAft>
              <a:buClr>
                <a:srgbClr val="000000"/>
              </a:buClr>
              <a:buSzPts val="1700"/>
              <a:buFont typeface="Arial"/>
              <a:buNone/>
            </a:pPr>
            <a:r>
              <a:rPr lang="en-US" sz="3000" b="1">
                <a:solidFill>
                  <a:schemeClr val="dk1"/>
                </a:solidFill>
              </a:rPr>
              <a:t>kwilkerson@hcps.us</a:t>
            </a:r>
            <a:endParaRPr sz="3000" b="1">
              <a:solidFill>
                <a:schemeClr val="dk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5bc1ec2e00_0_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332" name="Google Shape;332;g15bc1ec2e00_0_156"/>
          <p:cNvSpPr txBox="1">
            <a:spLocks noGrp="1"/>
          </p:cNvSpPr>
          <p:nvPr>
            <p:ph type="title"/>
          </p:nvPr>
        </p:nvSpPr>
        <p:spPr>
          <a:xfrm>
            <a:off x="216900" y="276275"/>
            <a:ext cx="8782800" cy="1089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B71"/>
              </a:buClr>
              <a:buSzPts val="4400"/>
              <a:buFont typeface="Times New Roman"/>
              <a:buNone/>
            </a:pPr>
            <a:r>
              <a:rPr lang="en-US" sz="4400"/>
              <a:t>Standard Integration:</a:t>
            </a:r>
            <a:endParaRPr sz="4400"/>
          </a:p>
          <a:p>
            <a:pPr marL="228600" lvl="0" indent="0" algn="l" rtl="0">
              <a:spcBef>
                <a:spcPts val="0"/>
              </a:spcBef>
              <a:spcAft>
                <a:spcPts val="0"/>
              </a:spcAft>
              <a:buClr>
                <a:srgbClr val="000000"/>
              </a:buClr>
              <a:buSzPts val="2800"/>
              <a:buFont typeface="Arial"/>
              <a:buNone/>
            </a:pPr>
            <a:r>
              <a:rPr lang="en-US" sz="2800">
                <a:solidFill>
                  <a:schemeClr val="dk1"/>
                </a:solidFill>
              </a:rPr>
              <a:t>Standards Practiced</a:t>
            </a:r>
            <a:endParaRPr sz="4400"/>
          </a:p>
        </p:txBody>
      </p:sp>
      <p:sp>
        <p:nvSpPr>
          <p:cNvPr id="333" name="Google Shape;333;g15bc1ec2e00_0_156"/>
          <p:cNvSpPr txBox="1"/>
          <p:nvPr/>
        </p:nvSpPr>
        <p:spPr>
          <a:xfrm>
            <a:off x="609600" y="1524000"/>
            <a:ext cx="113865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2"/>
                </a:solidFill>
                <a:latin typeface="Georgia"/>
                <a:ea typeface="Georgia"/>
                <a:cs typeface="Georgia"/>
                <a:sym typeface="Georgia"/>
              </a:rPr>
              <a:t>K.1    The student will build oral communication skills.</a:t>
            </a:r>
            <a:endParaRPr sz="1400" b="1"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a) Listen actively and speak using agreed-upon rules for discussion.</a:t>
            </a:r>
            <a:endParaRPr sz="1200" b="0"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b) Express ideas in complete sentences and express needs through direct requests.</a:t>
            </a:r>
            <a:endParaRPr sz="1200" b="0"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c) Initiate conversations.</a:t>
            </a:r>
            <a:endParaRPr sz="1200" b="0"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d) Follow implicit rules for conversation, including taking turns and staying on topic.</a:t>
            </a:r>
            <a:endParaRPr sz="1200" b="0"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e) Listen and speak in informal conversations with peers and adults.</a:t>
            </a:r>
            <a:endParaRPr sz="1200" b="0"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f) Discuss various texts and topics collaboratively and with partners.</a:t>
            </a:r>
            <a:endParaRPr sz="1200" b="0"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g) Use voice level, phrasing, and intonation appropriate for various language situations.</a:t>
            </a:r>
            <a:endParaRPr sz="1200" b="0"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h) Follow one- and two-step directions.</a:t>
            </a:r>
            <a:endParaRPr sz="1800" b="0" i="0" u="none" strike="noStrike" cap="none">
              <a:solidFill>
                <a:schemeClr val="dk2"/>
              </a:solidFill>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2"/>
                </a:solidFill>
                <a:latin typeface="Georgia"/>
                <a:ea typeface="Georgia"/>
                <a:cs typeface="Georgia"/>
                <a:sym typeface="Georgia"/>
              </a:rPr>
              <a:t>K.2  The student will demonstrate growth in oral, early literacy skills.</a:t>
            </a:r>
            <a:endParaRPr sz="1400" b="1"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b)</a:t>
            </a:r>
            <a:r>
              <a:rPr lang="en-US" sz="1200" b="1" i="0" u="none" strike="noStrike" cap="none">
                <a:solidFill>
                  <a:schemeClr val="dk2"/>
                </a:solidFill>
                <a:latin typeface="Georgia"/>
                <a:ea typeface="Georgia"/>
                <a:cs typeface="Georgia"/>
                <a:sym typeface="Georgia"/>
              </a:rPr>
              <a:t> </a:t>
            </a:r>
            <a:r>
              <a:rPr lang="en-US" sz="1200" b="0" i="0" u="none" strike="noStrike" cap="none">
                <a:solidFill>
                  <a:schemeClr val="dk2"/>
                </a:solidFill>
                <a:latin typeface="Georgia"/>
                <a:ea typeface="Georgia"/>
                <a:cs typeface="Georgia"/>
                <a:sym typeface="Georgia"/>
              </a:rPr>
              <a:t>Participate in a variety of oral language activities, including choral and echo speaking and recitation. </a:t>
            </a:r>
            <a:endParaRPr sz="1200" b="0"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d) Participate in creative dramatics.</a:t>
            </a:r>
            <a:endParaRPr sz="1200" b="0" i="0" u="none" strike="noStrike" cap="none">
              <a:solidFill>
                <a:schemeClr val="dk2"/>
              </a:solidFill>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2"/>
                </a:solidFill>
                <a:latin typeface="Georgia"/>
                <a:ea typeface="Georgia"/>
                <a:cs typeface="Georgia"/>
                <a:sym typeface="Georgia"/>
              </a:rPr>
              <a:t>K.9</a:t>
            </a:r>
            <a:r>
              <a:rPr lang="en-US" sz="1400" b="0" i="0" u="none" strike="noStrike" cap="none">
                <a:solidFill>
                  <a:schemeClr val="dk2"/>
                </a:solidFill>
                <a:latin typeface="Georgia"/>
                <a:ea typeface="Georgia"/>
                <a:cs typeface="Georgia"/>
                <a:sym typeface="Georgia"/>
              </a:rPr>
              <a:t> </a:t>
            </a:r>
            <a:r>
              <a:rPr lang="en-US" sz="1400" b="1" i="0" u="none" strike="noStrike" cap="none">
                <a:solidFill>
                  <a:schemeClr val="dk2"/>
                </a:solidFill>
                <a:latin typeface="Georgia"/>
                <a:ea typeface="Georgia"/>
                <a:cs typeface="Georgia"/>
                <a:sym typeface="Georgia"/>
              </a:rPr>
              <a:t>The student will demonstrate comprehension of nonfiction texts.</a:t>
            </a:r>
            <a:endParaRPr sz="1400" b="1" i="0" u="none" strike="noStrike" cap="none">
              <a:solidFill>
                <a:schemeClr val="dk2"/>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2"/>
                </a:solidFill>
                <a:latin typeface="Georgia"/>
                <a:ea typeface="Georgia"/>
                <a:cs typeface="Georgia"/>
                <a:sym typeface="Georgia"/>
              </a:rPr>
              <a:t>c) Ask and answer questions about what is read.</a:t>
            </a:r>
            <a:endParaRPr sz="1200" b="1" i="0" u="none" strike="noStrike" cap="none">
              <a:solidFill>
                <a:srgbClr val="000000"/>
              </a:solidFill>
              <a:latin typeface="Georgia"/>
              <a:ea typeface="Georgia"/>
              <a:cs typeface="Georgia"/>
              <a:sym typeface="Georgia"/>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Georgia"/>
                <a:ea typeface="Georgia"/>
                <a:cs typeface="Georgia"/>
                <a:sym typeface="Georgia"/>
              </a:rPr>
              <a:t>K.11 The student will write in a variety of forms to include narrative and descriptive.</a:t>
            </a:r>
            <a:endParaRPr sz="1400" b="1" i="0" u="none" strike="noStrike" cap="none">
              <a:solidFill>
                <a:schemeClr val="dk1"/>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Georgia"/>
                <a:ea typeface="Georgia"/>
                <a:cs typeface="Georgia"/>
                <a:sym typeface="Georgia"/>
              </a:rPr>
              <a:t>a) Differentiate pictures from writing.</a:t>
            </a:r>
            <a:endParaRPr sz="1200" b="0" i="0" u="none" strike="noStrike" cap="none">
              <a:solidFill>
                <a:schemeClr val="dk1"/>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Georgia"/>
                <a:ea typeface="Georgia"/>
                <a:cs typeface="Georgia"/>
                <a:sym typeface="Georgia"/>
              </a:rPr>
              <a:t>c) Use letters to phonetically spell words that describe pictures or experiences.</a:t>
            </a:r>
            <a:endParaRPr sz="1200" b="0" i="0" u="none" strike="noStrike" cap="none">
              <a:solidFill>
                <a:schemeClr val="dk1"/>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Georgia"/>
                <a:ea typeface="Georgia"/>
                <a:cs typeface="Georgia"/>
                <a:sym typeface="Georgia"/>
              </a:rPr>
              <a:t>e) compose simple sentences.</a:t>
            </a:r>
            <a:endParaRPr sz="1200" b="0" i="0" u="none" strike="noStrike" cap="none">
              <a:solidFill>
                <a:schemeClr val="dk1"/>
              </a:solidFill>
              <a:latin typeface="Georgia"/>
              <a:ea typeface="Georgia"/>
              <a:cs typeface="Georgia"/>
              <a:sym typeface="Georgia"/>
            </a:endParaRPr>
          </a:p>
          <a:p>
            <a:pPr marL="457200" marR="0" lvl="0" indent="0" algn="l" rtl="0">
              <a:lnSpc>
                <a:spcPct val="115000"/>
              </a:lnSpc>
              <a:spcBef>
                <a:spcPts val="0"/>
              </a:spcBef>
              <a:spcAft>
                <a:spcPts val="0"/>
              </a:spcAft>
              <a:buClr>
                <a:srgbClr val="000000"/>
              </a:buClr>
              <a:buSzPts val="1200"/>
              <a:buFont typeface="Arial"/>
              <a:buNone/>
            </a:pPr>
            <a:r>
              <a:rPr lang="en-US" sz="1200" b="0" i="0" u="none" strike="noStrike" cap="none">
                <a:solidFill>
                  <a:schemeClr val="dk1"/>
                </a:solidFill>
                <a:latin typeface="Georgia"/>
                <a:ea typeface="Georgia"/>
                <a:cs typeface="Georgia"/>
                <a:sym typeface="Georgia"/>
              </a:rPr>
              <a:t>f) Begin each sentence with a capital letter and use ending punctuation.</a:t>
            </a:r>
            <a:endParaRPr sz="1200" b="0" i="0" u="none" strike="noStrike" cap="none">
              <a:solidFill>
                <a:schemeClr val="dk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pic>
        <p:nvPicPr>
          <p:cNvPr id="334" name="Google Shape;334;g15bc1ec2e00_0_156" descr="VDOE Logo"/>
          <p:cNvPicPr preferRelativeResize="0"/>
          <p:nvPr/>
        </p:nvPicPr>
        <p:blipFill rotWithShape="1">
          <a:blip r:embed="rId3">
            <a:alphaModFix/>
          </a:blip>
          <a:srcRect/>
          <a:stretch/>
        </p:blipFill>
        <p:spPr>
          <a:xfrm>
            <a:off x="10129926" y="24288"/>
            <a:ext cx="2062075" cy="159387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5bc1ec2e00_0_163"/>
          <p:cNvSpPr txBox="1">
            <a:spLocks noGrp="1"/>
          </p:cNvSpPr>
          <p:nvPr>
            <p:ph type="sldNum" idx="12"/>
          </p:nvPr>
        </p:nvSpPr>
        <p:spPr>
          <a:xfrm>
            <a:off x="10515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340" name="Google Shape;340;g15bc1ec2e00_0_163"/>
          <p:cNvSpPr txBox="1">
            <a:spLocks noGrp="1"/>
          </p:cNvSpPr>
          <p:nvPr>
            <p:ph type="title"/>
          </p:nvPr>
        </p:nvSpPr>
        <p:spPr>
          <a:xfrm>
            <a:off x="609600" y="2127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Extension of Shared Reading</a:t>
            </a:r>
            <a:endParaRPr/>
          </a:p>
        </p:txBody>
      </p:sp>
      <p:graphicFrame>
        <p:nvGraphicFramePr>
          <p:cNvPr id="341" name="Google Shape;341;g15bc1ec2e00_0_163" descr="VDOE Logo"/>
          <p:cNvGraphicFramePr/>
          <p:nvPr>
            <p:extLst>
              <p:ext uri="{D42A27DB-BD31-4B8C-83A1-F6EECF244321}">
                <p14:modId xmlns:p14="http://schemas.microsoft.com/office/powerpoint/2010/main" val="686897171"/>
              </p:ext>
            </p:extLst>
          </p:nvPr>
        </p:nvGraphicFramePr>
        <p:xfrm>
          <a:off x="1104900" y="1638300"/>
          <a:ext cx="10287000" cy="3535650"/>
        </p:xfrm>
        <a:graphic>
          <a:graphicData uri="http://schemas.openxmlformats.org/drawingml/2006/table">
            <a:tbl>
              <a:tblPr firstRow="1">
                <a:noFill/>
                <a:tableStyleId>{EE154474-86A9-4406-A46D-C68F3FEDDE07}</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3000"/>
                        <a:buFont typeface="Arial"/>
                        <a:buNone/>
                      </a:pPr>
                      <a:r>
                        <a:rPr lang="en-US" sz="3000" b="1" u="none" strike="noStrike" cap="none" dirty="0">
                          <a:solidFill>
                            <a:schemeClr val="dk1"/>
                          </a:solidFill>
                          <a:latin typeface="Georgia"/>
                          <a:ea typeface="Georgia"/>
                          <a:cs typeface="Georgia"/>
                          <a:sym typeface="Georgia"/>
                        </a:rPr>
                        <a:t>Respond to the text</a:t>
                      </a:r>
                      <a:endParaRPr sz="3000" b="1" u="none" strike="noStrike" cap="none" dirty="0">
                        <a:solidFill>
                          <a:schemeClr val="dk1"/>
                        </a:solidFill>
                        <a:latin typeface="Georgia"/>
                        <a:ea typeface="Georgia"/>
                        <a:cs typeface="Georgia"/>
                        <a:sym typeface="Georgia"/>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2500"/>
                        <a:buFont typeface="Arial"/>
                        <a:buNone/>
                      </a:pPr>
                      <a:r>
                        <a:rPr lang="en-US" sz="2500" u="none" strike="noStrike" cap="none" dirty="0">
                          <a:solidFill>
                            <a:srgbClr val="274060"/>
                          </a:solidFill>
                          <a:latin typeface="Georgia"/>
                          <a:ea typeface="Georgia"/>
                          <a:cs typeface="Georgia"/>
                          <a:sym typeface="Georgia"/>
                        </a:rPr>
                        <a:t>Engage children in additional experiences to enhance their appreciation and interpretation of the text.</a:t>
                      </a:r>
                      <a:endParaRPr sz="2500" u="none" strike="noStrike" cap="none" dirty="0">
                        <a:solidFill>
                          <a:schemeClr val="dk1"/>
                        </a:solidFill>
                        <a:latin typeface="Georgia"/>
                        <a:ea typeface="Georgia"/>
                        <a:cs typeface="Georgia"/>
                        <a:sym typeface="Georgia"/>
                      </a:endParaRPr>
                    </a:p>
                  </a:txBody>
                  <a:tcPr marL="91425" marR="91425" marT="91425" marB="91425" anchor="ctr"/>
                </a:tc>
                <a:tc>
                  <a:txBody>
                    <a:bodyPr/>
                    <a:lstStyle/>
                    <a:p>
                      <a:pPr marL="285750" marR="0" lvl="0" indent="-241300" algn="l" rtl="0">
                        <a:lnSpc>
                          <a:spcPct val="100000"/>
                        </a:lnSpc>
                        <a:spcBef>
                          <a:spcPts val="0"/>
                        </a:spcBef>
                        <a:spcAft>
                          <a:spcPts val="0"/>
                        </a:spcAft>
                        <a:buClr>
                          <a:srgbClr val="274060"/>
                        </a:buClr>
                        <a:buSzPts val="2000"/>
                        <a:buFont typeface="Georgia"/>
                        <a:buChar char="●"/>
                      </a:pPr>
                      <a:r>
                        <a:rPr lang="en-US" sz="2000" u="none" strike="noStrike" cap="none" dirty="0">
                          <a:solidFill>
                            <a:srgbClr val="274060"/>
                          </a:solidFill>
                          <a:latin typeface="Georgia"/>
                          <a:ea typeface="Georgia"/>
                          <a:cs typeface="Georgia"/>
                          <a:sym typeface="Georgia"/>
                        </a:rPr>
                        <a:t>Respond to the text through shared or interactive writing.</a:t>
                      </a:r>
                      <a:endParaRPr sz="500" u="none" strike="noStrike" cap="none" dirty="0">
                        <a:solidFill>
                          <a:srgbClr val="274060"/>
                        </a:solidFill>
                        <a:latin typeface="Georgia"/>
                        <a:ea typeface="Georgia"/>
                        <a:cs typeface="Georgia"/>
                        <a:sym typeface="Georgia"/>
                      </a:endParaRPr>
                    </a:p>
                    <a:p>
                      <a:pPr marL="285750" marR="0" lvl="0" indent="-241300" algn="l" rtl="0">
                        <a:lnSpc>
                          <a:spcPct val="100000"/>
                        </a:lnSpc>
                        <a:spcBef>
                          <a:spcPts val="0"/>
                        </a:spcBef>
                        <a:spcAft>
                          <a:spcPts val="0"/>
                        </a:spcAft>
                        <a:buClr>
                          <a:srgbClr val="274060"/>
                        </a:buClr>
                        <a:buSzPts val="2000"/>
                        <a:buFont typeface="Georgia"/>
                        <a:buChar char="●"/>
                      </a:pPr>
                      <a:r>
                        <a:rPr lang="en-US" sz="2000" u="none" strike="noStrike" cap="none" dirty="0">
                          <a:solidFill>
                            <a:srgbClr val="274060"/>
                          </a:solidFill>
                          <a:latin typeface="Georgia"/>
                          <a:ea typeface="Georgia"/>
                          <a:cs typeface="Georgia"/>
                          <a:sym typeface="Georgia"/>
                        </a:rPr>
                        <a:t>Students can create their own individual books like the shared reading book.</a:t>
                      </a:r>
                      <a:r>
                        <a:rPr lang="en-US" sz="2000" dirty="0">
                          <a:solidFill>
                            <a:srgbClr val="274060"/>
                          </a:solidFill>
                          <a:latin typeface="Georgia"/>
                          <a:ea typeface="Georgia"/>
                          <a:cs typeface="Georgia"/>
                          <a:sym typeface="Georgia"/>
                        </a:rPr>
                        <a:t>\</a:t>
                      </a:r>
                      <a:endParaRPr sz="500" u="none" strike="noStrike" cap="none" dirty="0">
                        <a:solidFill>
                          <a:srgbClr val="274060"/>
                        </a:solidFill>
                        <a:latin typeface="Georgia"/>
                        <a:ea typeface="Georgia"/>
                        <a:cs typeface="Georgia"/>
                        <a:sym typeface="Georgia"/>
                      </a:endParaRPr>
                    </a:p>
                    <a:p>
                      <a:pPr marL="285750" marR="0" lvl="0" indent="-241300" algn="l" rtl="0">
                        <a:lnSpc>
                          <a:spcPct val="100000"/>
                        </a:lnSpc>
                        <a:spcBef>
                          <a:spcPts val="0"/>
                        </a:spcBef>
                        <a:spcAft>
                          <a:spcPts val="0"/>
                        </a:spcAft>
                        <a:buClr>
                          <a:srgbClr val="274060"/>
                        </a:buClr>
                        <a:buSzPts val="2000"/>
                        <a:buFont typeface="Georgia"/>
                        <a:buChar char="●"/>
                      </a:pPr>
                      <a:r>
                        <a:rPr lang="en-US" sz="2000" u="none" strike="noStrike" cap="none" dirty="0">
                          <a:solidFill>
                            <a:srgbClr val="274060"/>
                          </a:solidFill>
                          <a:latin typeface="Georgia"/>
                          <a:ea typeface="Georgia"/>
                          <a:cs typeface="Georgia"/>
                          <a:sym typeface="Georgia"/>
                        </a:rPr>
                        <a:t>Students can create a story map with pictures/cutouts using sentences from the book as labels.</a:t>
                      </a:r>
                      <a:endParaRPr sz="2000" u="none" strike="noStrike" cap="none" dirty="0">
                        <a:solidFill>
                          <a:schemeClr val="dk1"/>
                        </a:solidFill>
                        <a:latin typeface="Georgia"/>
                        <a:ea typeface="Georgia"/>
                        <a:cs typeface="Georgia"/>
                        <a:sym typeface="Georgia"/>
                      </a:endParaRPr>
                    </a:p>
                  </a:txBody>
                  <a:tcPr marL="91425" marR="91425" marT="91425" marB="91425" anchor="ct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g15bc1ec2e00_0_170" descr="Picture of written response"/>
          <p:cNvPicPr preferRelativeResize="0"/>
          <p:nvPr/>
        </p:nvPicPr>
        <p:blipFill rotWithShape="1">
          <a:blip r:embed="rId3">
            <a:alphaModFix/>
          </a:blip>
          <a:srcRect/>
          <a:stretch/>
        </p:blipFill>
        <p:spPr>
          <a:xfrm>
            <a:off x="8729500" y="1296951"/>
            <a:ext cx="2901374" cy="3207010"/>
          </a:xfrm>
          <a:prstGeom prst="rect">
            <a:avLst/>
          </a:prstGeom>
          <a:noFill/>
          <a:ln>
            <a:noFill/>
          </a:ln>
        </p:spPr>
      </p:pic>
      <p:pic>
        <p:nvPicPr>
          <p:cNvPr id="347" name="Google Shape;347;g15bc1ec2e00_0_170" descr="Picture of written response"/>
          <p:cNvPicPr preferRelativeResize="0"/>
          <p:nvPr/>
        </p:nvPicPr>
        <p:blipFill rotWithShape="1">
          <a:blip r:embed="rId4">
            <a:alphaModFix/>
          </a:blip>
          <a:srcRect/>
          <a:stretch/>
        </p:blipFill>
        <p:spPr>
          <a:xfrm>
            <a:off x="5368803" y="1305109"/>
            <a:ext cx="2901378" cy="3220758"/>
          </a:xfrm>
          <a:prstGeom prst="rect">
            <a:avLst/>
          </a:prstGeom>
          <a:noFill/>
          <a:ln>
            <a:noFill/>
          </a:ln>
        </p:spPr>
      </p:pic>
      <p:pic>
        <p:nvPicPr>
          <p:cNvPr id="348" name="Google Shape;348;g15bc1ec2e00_0_170" descr="Picture of written response"/>
          <p:cNvPicPr preferRelativeResize="0"/>
          <p:nvPr/>
        </p:nvPicPr>
        <p:blipFill rotWithShape="1">
          <a:blip r:embed="rId5">
            <a:alphaModFix/>
          </a:blip>
          <a:srcRect/>
          <a:stretch/>
        </p:blipFill>
        <p:spPr>
          <a:xfrm>
            <a:off x="866475" y="1965150"/>
            <a:ext cx="4190201" cy="3424674"/>
          </a:xfrm>
          <a:prstGeom prst="rect">
            <a:avLst/>
          </a:prstGeom>
          <a:noFill/>
          <a:ln>
            <a:noFill/>
          </a:ln>
        </p:spPr>
      </p:pic>
      <p:pic>
        <p:nvPicPr>
          <p:cNvPr id="349" name="Google Shape;349;g15bc1ec2e00_0_170" descr="Picture of written response"/>
          <p:cNvPicPr preferRelativeResize="0"/>
          <p:nvPr/>
        </p:nvPicPr>
        <p:blipFill rotWithShape="1">
          <a:blip r:embed="rId6">
            <a:alphaModFix/>
          </a:blip>
          <a:srcRect/>
          <a:stretch/>
        </p:blipFill>
        <p:spPr>
          <a:xfrm>
            <a:off x="6352875" y="4732698"/>
            <a:ext cx="4764804" cy="1793427"/>
          </a:xfrm>
          <a:prstGeom prst="rect">
            <a:avLst/>
          </a:prstGeom>
          <a:noFill/>
          <a:ln>
            <a:noFill/>
          </a:ln>
        </p:spPr>
      </p:pic>
      <p:sp>
        <p:nvSpPr>
          <p:cNvPr id="350" name="Google Shape;350;g15bc1ec2e00_0_170"/>
          <p:cNvSpPr txBox="1">
            <a:spLocks noGrp="1"/>
          </p:cNvSpPr>
          <p:nvPr>
            <p:ph type="title"/>
          </p:nvPr>
        </p:nvSpPr>
        <p:spPr>
          <a:xfrm>
            <a:off x="457200" y="-15876"/>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400"/>
              <a:buFont typeface="Arial"/>
              <a:buNone/>
            </a:pPr>
            <a:r>
              <a:rPr lang="en-US"/>
              <a:t>Writing in Response to the Text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5bc1ec2e00_0_178"/>
          <p:cNvSpPr txBox="1">
            <a:spLocks noGrp="1"/>
          </p:cNvSpPr>
          <p:nvPr>
            <p:ph type="title"/>
          </p:nvPr>
        </p:nvSpPr>
        <p:spPr>
          <a:xfrm>
            <a:off x="76200" y="-92076"/>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Considerations for Planning (1 of 3)</a:t>
            </a:r>
            <a:endParaRPr/>
          </a:p>
        </p:txBody>
      </p:sp>
      <p:sp>
        <p:nvSpPr>
          <p:cNvPr id="356" name="Google Shape;356;g15bc1ec2e00_0_178"/>
          <p:cNvSpPr txBox="1">
            <a:spLocks noGrp="1"/>
          </p:cNvSpPr>
          <p:nvPr>
            <p:ph type="body" idx="1"/>
          </p:nvPr>
        </p:nvSpPr>
        <p:spPr>
          <a:xfrm>
            <a:off x="459075" y="1885200"/>
            <a:ext cx="2258700" cy="74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3000"/>
              <a:t>Standards</a:t>
            </a:r>
            <a:endParaRPr sz="3000"/>
          </a:p>
          <a:p>
            <a:pPr marL="0" lvl="0" indent="0" algn="l" rtl="0">
              <a:lnSpc>
                <a:spcPct val="90000"/>
              </a:lnSpc>
              <a:spcBef>
                <a:spcPts val="0"/>
              </a:spcBef>
              <a:spcAft>
                <a:spcPts val="0"/>
              </a:spcAft>
              <a:buSzPts val="1800"/>
              <a:buNone/>
            </a:pPr>
            <a:endParaRPr/>
          </a:p>
          <a:p>
            <a:pPr marL="0" lvl="0" indent="0" algn="l" rtl="0">
              <a:lnSpc>
                <a:spcPct val="90000"/>
              </a:lnSpc>
              <a:spcBef>
                <a:spcPts val="500"/>
              </a:spcBef>
              <a:spcAft>
                <a:spcPts val="0"/>
              </a:spcAft>
              <a:buSzPts val="1800"/>
              <a:buNone/>
            </a:pPr>
            <a:endParaRPr/>
          </a:p>
        </p:txBody>
      </p:sp>
      <p:sp>
        <p:nvSpPr>
          <p:cNvPr id="357" name="Google Shape;357;g15bc1ec2e00_0_178"/>
          <p:cNvSpPr txBox="1">
            <a:spLocks noGrp="1"/>
          </p:cNvSpPr>
          <p:nvPr>
            <p:ph type="body" idx="2"/>
          </p:nvPr>
        </p:nvSpPr>
        <p:spPr>
          <a:xfrm>
            <a:off x="6858000" y="2816225"/>
            <a:ext cx="5181600" cy="3352500"/>
          </a:xfrm>
          <a:prstGeom prst="rect">
            <a:avLst/>
          </a:prstGeom>
          <a:noFill/>
          <a:ln>
            <a:noFill/>
          </a:ln>
        </p:spPr>
        <p:txBody>
          <a:bodyPr spcFirstLastPara="1" wrap="square" lIns="91425" tIns="45700" rIns="91425" bIns="45700" anchor="t" anchorCtr="0">
            <a:noAutofit/>
          </a:bodyPr>
          <a:lstStyle/>
          <a:p>
            <a:pPr marL="457200" lvl="0" indent="-241300" algn="l" rtl="0">
              <a:lnSpc>
                <a:spcPct val="100000"/>
              </a:lnSpc>
              <a:spcBef>
                <a:spcPts val="0"/>
              </a:spcBef>
              <a:spcAft>
                <a:spcPts val="0"/>
              </a:spcAft>
              <a:buClr>
                <a:srgbClr val="274060"/>
              </a:buClr>
              <a:buSzPts val="2000"/>
              <a:buFont typeface="Comfortaa"/>
              <a:buChar char="•"/>
            </a:pPr>
            <a:r>
              <a:rPr lang="en-US" sz="2000">
                <a:solidFill>
                  <a:srgbClr val="274060"/>
                </a:solidFill>
                <a:latin typeface="Comfortaa"/>
                <a:ea typeface="Comfortaa"/>
                <a:cs typeface="Comfortaa"/>
                <a:sym typeface="Comfortaa"/>
              </a:rPr>
              <a:t>Anecdotal notes</a:t>
            </a:r>
            <a:endParaRPr sz="2000">
              <a:solidFill>
                <a:srgbClr val="274060"/>
              </a:solidFill>
              <a:latin typeface="Comfortaa"/>
              <a:ea typeface="Comfortaa"/>
              <a:cs typeface="Comfortaa"/>
              <a:sym typeface="Comfortaa"/>
            </a:endParaRPr>
          </a:p>
          <a:p>
            <a:pPr marL="857250" lvl="2" indent="-184150" algn="l" rtl="0">
              <a:lnSpc>
                <a:spcPct val="100000"/>
              </a:lnSpc>
              <a:spcBef>
                <a:spcPts val="0"/>
              </a:spcBef>
              <a:spcAft>
                <a:spcPts val="0"/>
              </a:spcAft>
              <a:buClr>
                <a:srgbClr val="274060"/>
              </a:buClr>
              <a:buSzPts val="2000"/>
              <a:buFont typeface="Comfortaa"/>
              <a:buChar char="•"/>
            </a:pPr>
            <a:r>
              <a:rPr lang="en-US" b="0">
                <a:solidFill>
                  <a:srgbClr val="274060"/>
                </a:solidFill>
                <a:latin typeface="Comfortaa"/>
                <a:ea typeface="Comfortaa"/>
                <a:cs typeface="Comfortaa"/>
                <a:sym typeface="Comfortaa"/>
              </a:rPr>
              <a:t>Accuracy</a:t>
            </a:r>
            <a:endParaRPr b="0">
              <a:solidFill>
                <a:srgbClr val="274060"/>
              </a:solidFill>
              <a:latin typeface="Comfortaa"/>
              <a:ea typeface="Comfortaa"/>
              <a:cs typeface="Comfortaa"/>
              <a:sym typeface="Comfortaa"/>
            </a:endParaRPr>
          </a:p>
          <a:p>
            <a:pPr marL="857250" lvl="2" indent="-184150" algn="l" rtl="0">
              <a:lnSpc>
                <a:spcPct val="100000"/>
              </a:lnSpc>
              <a:spcBef>
                <a:spcPts val="0"/>
              </a:spcBef>
              <a:spcAft>
                <a:spcPts val="0"/>
              </a:spcAft>
              <a:buClr>
                <a:srgbClr val="274060"/>
              </a:buClr>
              <a:buSzPts val="2000"/>
              <a:buFont typeface="Comfortaa"/>
              <a:buChar char="•"/>
            </a:pPr>
            <a:r>
              <a:rPr lang="en-US" b="0">
                <a:solidFill>
                  <a:srgbClr val="274060"/>
                </a:solidFill>
                <a:latin typeface="Comfortaa"/>
                <a:ea typeface="Comfortaa"/>
                <a:cs typeface="Comfortaa"/>
                <a:sym typeface="Comfortaa"/>
              </a:rPr>
              <a:t>Fluency</a:t>
            </a:r>
            <a:endParaRPr b="0">
              <a:solidFill>
                <a:srgbClr val="274060"/>
              </a:solidFill>
              <a:latin typeface="Comfortaa"/>
              <a:ea typeface="Comfortaa"/>
              <a:cs typeface="Comfortaa"/>
              <a:sym typeface="Comfortaa"/>
            </a:endParaRPr>
          </a:p>
          <a:p>
            <a:pPr marL="857250" lvl="2" indent="-184150" algn="l" rtl="0">
              <a:lnSpc>
                <a:spcPct val="100000"/>
              </a:lnSpc>
              <a:spcBef>
                <a:spcPts val="0"/>
              </a:spcBef>
              <a:spcAft>
                <a:spcPts val="0"/>
              </a:spcAft>
              <a:buClr>
                <a:srgbClr val="274060"/>
              </a:buClr>
              <a:buSzPts val="2000"/>
              <a:buFont typeface="Comfortaa"/>
              <a:buChar char="•"/>
            </a:pPr>
            <a:r>
              <a:rPr lang="en-US" b="0">
                <a:solidFill>
                  <a:srgbClr val="274060"/>
                </a:solidFill>
                <a:latin typeface="Comfortaa"/>
                <a:ea typeface="Comfortaa"/>
                <a:cs typeface="Comfortaa"/>
                <a:sym typeface="Comfortaa"/>
              </a:rPr>
              <a:t>Comprehension</a:t>
            </a:r>
            <a:endParaRPr sz="500" b="0">
              <a:solidFill>
                <a:srgbClr val="274060"/>
              </a:solidFill>
              <a:latin typeface="Comfortaa"/>
              <a:ea typeface="Comfortaa"/>
              <a:cs typeface="Comfortaa"/>
              <a:sym typeface="Comfortaa"/>
            </a:endParaRPr>
          </a:p>
          <a:p>
            <a:pPr marL="457200" lvl="1" indent="-184150" algn="l" rtl="0">
              <a:lnSpc>
                <a:spcPct val="100000"/>
              </a:lnSpc>
              <a:spcBef>
                <a:spcPts val="0"/>
              </a:spcBef>
              <a:spcAft>
                <a:spcPts val="0"/>
              </a:spcAft>
              <a:buClr>
                <a:srgbClr val="274060"/>
              </a:buClr>
              <a:buSzPts val="2000"/>
              <a:buFont typeface="Comfortaa"/>
              <a:buChar char="•"/>
            </a:pPr>
            <a:r>
              <a:rPr lang="en-US" sz="2000">
                <a:solidFill>
                  <a:srgbClr val="274060"/>
                </a:solidFill>
                <a:latin typeface="Comfortaa"/>
                <a:ea typeface="Comfortaa"/>
                <a:cs typeface="Comfortaa"/>
                <a:sym typeface="Comfortaa"/>
              </a:rPr>
              <a:t>Small Group Observations</a:t>
            </a:r>
            <a:endParaRPr sz="500" b="0">
              <a:solidFill>
                <a:srgbClr val="274060"/>
              </a:solidFill>
              <a:latin typeface="Comfortaa"/>
              <a:ea typeface="Comfortaa"/>
              <a:cs typeface="Comfortaa"/>
              <a:sym typeface="Comfortaa"/>
            </a:endParaRPr>
          </a:p>
          <a:p>
            <a:pPr marL="457200" lvl="1" indent="-184150" algn="l" rtl="0">
              <a:lnSpc>
                <a:spcPct val="100000"/>
              </a:lnSpc>
              <a:spcBef>
                <a:spcPts val="0"/>
              </a:spcBef>
              <a:spcAft>
                <a:spcPts val="0"/>
              </a:spcAft>
              <a:buClr>
                <a:srgbClr val="274060"/>
              </a:buClr>
              <a:buSzPts val="2000"/>
              <a:buFont typeface="Comfortaa"/>
              <a:buChar char="•"/>
            </a:pPr>
            <a:r>
              <a:rPr lang="en-US" sz="2000">
                <a:solidFill>
                  <a:srgbClr val="274060"/>
                </a:solidFill>
                <a:latin typeface="Comfortaa"/>
                <a:ea typeface="Comfortaa"/>
                <a:cs typeface="Comfortaa"/>
                <a:sym typeface="Comfortaa"/>
              </a:rPr>
              <a:t>Phonics principles/assessments</a:t>
            </a:r>
            <a:endParaRPr sz="500" b="0">
              <a:solidFill>
                <a:srgbClr val="274060"/>
              </a:solidFill>
              <a:latin typeface="Comfortaa"/>
              <a:ea typeface="Comfortaa"/>
              <a:cs typeface="Comfortaa"/>
              <a:sym typeface="Comfortaa"/>
            </a:endParaRPr>
          </a:p>
          <a:p>
            <a:pPr marL="457200" lvl="1" indent="-184150" algn="l" rtl="0">
              <a:lnSpc>
                <a:spcPct val="100000"/>
              </a:lnSpc>
              <a:spcBef>
                <a:spcPts val="0"/>
              </a:spcBef>
              <a:spcAft>
                <a:spcPts val="0"/>
              </a:spcAft>
              <a:buClr>
                <a:srgbClr val="274060"/>
              </a:buClr>
              <a:buSzPts val="2000"/>
              <a:buFont typeface="Comfortaa"/>
              <a:buChar char="•"/>
            </a:pPr>
            <a:r>
              <a:rPr lang="en-US" sz="2000">
                <a:solidFill>
                  <a:srgbClr val="274060"/>
                </a:solidFill>
                <a:latin typeface="Comfortaa"/>
                <a:ea typeface="Comfortaa"/>
                <a:cs typeface="Comfortaa"/>
                <a:sym typeface="Comfortaa"/>
              </a:rPr>
              <a:t>Writing Samples</a:t>
            </a:r>
            <a:endParaRPr sz="2000">
              <a:solidFill>
                <a:srgbClr val="274060"/>
              </a:solidFill>
              <a:latin typeface="Comfortaa"/>
              <a:ea typeface="Comfortaa"/>
              <a:cs typeface="Comfortaa"/>
              <a:sym typeface="Comfortaa"/>
            </a:endParaRPr>
          </a:p>
          <a:p>
            <a:pPr marL="857250" lvl="2" indent="-184150" algn="l" rtl="0">
              <a:lnSpc>
                <a:spcPct val="100000"/>
              </a:lnSpc>
              <a:spcBef>
                <a:spcPts val="0"/>
              </a:spcBef>
              <a:spcAft>
                <a:spcPts val="0"/>
              </a:spcAft>
              <a:buClr>
                <a:srgbClr val="274060"/>
              </a:buClr>
              <a:buSzPts val="2000"/>
              <a:buFont typeface="Comfortaa"/>
              <a:buChar char="•"/>
            </a:pPr>
            <a:r>
              <a:rPr lang="en-US" b="0">
                <a:solidFill>
                  <a:srgbClr val="274060"/>
                </a:solidFill>
                <a:latin typeface="Comfortaa"/>
                <a:ea typeface="Comfortaa"/>
                <a:cs typeface="Comfortaa"/>
                <a:sym typeface="Comfortaa"/>
              </a:rPr>
              <a:t>Word knowledge</a:t>
            </a:r>
            <a:endParaRPr b="0">
              <a:solidFill>
                <a:srgbClr val="274060"/>
              </a:solidFill>
              <a:latin typeface="Comfortaa"/>
              <a:ea typeface="Comfortaa"/>
              <a:cs typeface="Comfortaa"/>
              <a:sym typeface="Comfortaa"/>
            </a:endParaRPr>
          </a:p>
          <a:p>
            <a:pPr marL="857250" lvl="2" indent="-184150" algn="l" rtl="0">
              <a:lnSpc>
                <a:spcPct val="100000"/>
              </a:lnSpc>
              <a:spcBef>
                <a:spcPts val="0"/>
              </a:spcBef>
              <a:spcAft>
                <a:spcPts val="0"/>
              </a:spcAft>
              <a:buClr>
                <a:srgbClr val="274060"/>
              </a:buClr>
              <a:buSzPts val="2000"/>
              <a:buFont typeface="Comfortaa"/>
              <a:buChar char="•"/>
            </a:pPr>
            <a:r>
              <a:rPr lang="en-US" b="0">
                <a:solidFill>
                  <a:srgbClr val="274060"/>
                </a:solidFill>
                <a:latin typeface="Comfortaa"/>
                <a:ea typeface="Comfortaa"/>
                <a:cs typeface="Comfortaa"/>
                <a:sym typeface="Comfortaa"/>
              </a:rPr>
              <a:t>Spelling features</a:t>
            </a:r>
            <a:endParaRPr b="0">
              <a:solidFill>
                <a:srgbClr val="274060"/>
              </a:solidFill>
              <a:latin typeface="Comfortaa"/>
              <a:ea typeface="Comfortaa"/>
              <a:cs typeface="Comfortaa"/>
              <a:sym typeface="Comfortaa"/>
            </a:endParaRPr>
          </a:p>
          <a:p>
            <a:pPr marL="857250" lvl="2" indent="-184150" algn="l" rtl="0">
              <a:lnSpc>
                <a:spcPct val="100000"/>
              </a:lnSpc>
              <a:spcBef>
                <a:spcPts val="0"/>
              </a:spcBef>
              <a:spcAft>
                <a:spcPts val="0"/>
              </a:spcAft>
              <a:buClr>
                <a:srgbClr val="274060"/>
              </a:buClr>
              <a:buSzPts val="2000"/>
              <a:buFont typeface="Comfortaa"/>
              <a:buChar char="•"/>
            </a:pPr>
            <a:r>
              <a:rPr lang="en-US" b="0">
                <a:solidFill>
                  <a:srgbClr val="274060"/>
                </a:solidFill>
                <a:latin typeface="Comfortaa"/>
                <a:ea typeface="Comfortaa"/>
                <a:cs typeface="Comfortaa"/>
                <a:sym typeface="Comfortaa"/>
              </a:rPr>
              <a:t>Author’s craft</a:t>
            </a:r>
            <a:endParaRPr>
              <a:solidFill>
                <a:srgbClr val="274060"/>
              </a:solidFill>
            </a:endParaRPr>
          </a:p>
          <a:p>
            <a:pPr marL="0" lvl="0" indent="0" algn="l" rtl="0">
              <a:lnSpc>
                <a:spcPct val="90000"/>
              </a:lnSpc>
              <a:spcBef>
                <a:spcPts val="1000"/>
              </a:spcBef>
              <a:spcAft>
                <a:spcPts val="0"/>
              </a:spcAft>
              <a:buClr>
                <a:schemeClr val="dk1"/>
              </a:buClr>
              <a:buSzPts val="2800"/>
              <a:buNone/>
            </a:pPr>
            <a:endParaRPr sz="2000"/>
          </a:p>
        </p:txBody>
      </p:sp>
      <p:sp>
        <p:nvSpPr>
          <p:cNvPr id="358" name="Google Shape;358;g15bc1ec2e00_0_178"/>
          <p:cNvSpPr txBox="1">
            <a:spLocks noGrp="1"/>
          </p:cNvSpPr>
          <p:nvPr>
            <p:ph type="sldNum" idx="12"/>
          </p:nvPr>
        </p:nvSpPr>
        <p:spPr>
          <a:xfrm>
            <a:off x="105918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59" name="Google Shape;359;g15bc1ec2e00_0_178" descr="Image of Standards of Learning Title"/>
          <p:cNvPicPr preferRelativeResize="0"/>
          <p:nvPr/>
        </p:nvPicPr>
        <p:blipFill rotWithShape="1">
          <a:blip r:embed="rId3">
            <a:alphaModFix/>
          </a:blip>
          <a:srcRect/>
          <a:stretch/>
        </p:blipFill>
        <p:spPr>
          <a:xfrm>
            <a:off x="2793824" y="1522846"/>
            <a:ext cx="2608674" cy="1712275"/>
          </a:xfrm>
          <a:prstGeom prst="rect">
            <a:avLst/>
          </a:prstGeom>
          <a:noFill/>
          <a:ln>
            <a:noFill/>
          </a:ln>
        </p:spPr>
      </p:pic>
      <p:pic>
        <p:nvPicPr>
          <p:cNvPr id="360" name="Google Shape;360;g15bc1ec2e00_0_178" descr="Image of Teacher Notes"/>
          <p:cNvPicPr preferRelativeResize="0"/>
          <p:nvPr/>
        </p:nvPicPr>
        <p:blipFill rotWithShape="1">
          <a:blip r:embed="rId4">
            <a:alphaModFix/>
          </a:blip>
          <a:srcRect/>
          <a:stretch/>
        </p:blipFill>
        <p:spPr>
          <a:xfrm>
            <a:off x="402425" y="4562600"/>
            <a:ext cx="5693574" cy="1842950"/>
          </a:xfrm>
          <a:prstGeom prst="rect">
            <a:avLst/>
          </a:prstGeom>
          <a:noFill/>
          <a:ln>
            <a:noFill/>
          </a:ln>
        </p:spPr>
      </p:pic>
      <p:pic>
        <p:nvPicPr>
          <p:cNvPr id="361" name="Google Shape;361;g15bc1ec2e00_0_178" descr="Teacher Note Image"/>
          <p:cNvPicPr preferRelativeResize="0"/>
          <p:nvPr/>
        </p:nvPicPr>
        <p:blipFill rotWithShape="1">
          <a:blip r:embed="rId5">
            <a:alphaModFix/>
          </a:blip>
          <a:srcRect/>
          <a:stretch/>
        </p:blipFill>
        <p:spPr>
          <a:xfrm>
            <a:off x="382875" y="3413875"/>
            <a:ext cx="5181599" cy="843925"/>
          </a:xfrm>
          <a:prstGeom prst="rect">
            <a:avLst/>
          </a:prstGeom>
          <a:noFill/>
          <a:ln>
            <a:noFill/>
          </a:ln>
        </p:spPr>
      </p:pic>
      <p:sp>
        <p:nvSpPr>
          <p:cNvPr id="362" name="Google Shape;362;g15bc1ec2e00_0_178"/>
          <p:cNvSpPr txBox="1"/>
          <p:nvPr/>
        </p:nvSpPr>
        <p:spPr>
          <a:xfrm>
            <a:off x="6858000" y="1752600"/>
            <a:ext cx="3000000" cy="704400"/>
          </a:xfrm>
          <a:prstGeom prst="rect">
            <a:avLst/>
          </a:prstGeom>
          <a:noFill/>
          <a:ln>
            <a:noFill/>
          </a:ln>
        </p:spPr>
        <p:txBody>
          <a:bodyPr spcFirstLastPara="1" wrap="square" lIns="91425" tIns="91425" rIns="91425" bIns="91425" anchor="t" anchorCtr="0">
            <a:noAutofit/>
          </a:bodyPr>
          <a:lstStyle/>
          <a:p>
            <a:pPr marL="228600" lvl="0" indent="0" algn="l" rtl="0">
              <a:lnSpc>
                <a:spcPct val="90000"/>
              </a:lnSpc>
              <a:spcBef>
                <a:spcPts val="0"/>
              </a:spcBef>
              <a:spcAft>
                <a:spcPts val="0"/>
              </a:spcAft>
              <a:buNone/>
            </a:pPr>
            <a:r>
              <a:rPr lang="en-US" sz="3000" b="1">
                <a:solidFill>
                  <a:schemeClr val="dk1"/>
                </a:solidFill>
                <a:latin typeface="Georgia"/>
                <a:ea typeface="Georgia"/>
                <a:cs typeface="Georgia"/>
                <a:sym typeface="Georgia"/>
              </a:rPr>
              <a:t>Student Data</a:t>
            </a:r>
            <a:endParaRPr/>
          </a:p>
        </p:txBody>
      </p:sp>
      <p:pic>
        <p:nvPicPr>
          <p:cNvPr id="363" name="Google Shape;363;g15bc1ec2e00_0_178" descr="VDOE Logo"/>
          <p:cNvPicPr preferRelativeResize="0"/>
          <p:nvPr/>
        </p:nvPicPr>
        <p:blipFill rotWithShape="1">
          <a:blip r:embed="rId6">
            <a:alphaModFix/>
          </a:blip>
          <a:srcRect/>
          <a:stretch/>
        </p:blipFill>
        <p:spPr>
          <a:xfrm>
            <a:off x="10129914" y="1"/>
            <a:ext cx="2062075" cy="159387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5bc1ec2e00_0_1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graphicFrame>
        <p:nvGraphicFramePr>
          <p:cNvPr id="369" name="Google Shape;369;g15bc1ec2e00_0_190" descr="VDOE Logo"/>
          <p:cNvGraphicFramePr/>
          <p:nvPr>
            <p:extLst>
              <p:ext uri="{D42A27DB-BD31-4B8C-83A1-F6EECF244321}">
                <p14:modId xmlns:p14="http://schemas.microsoft.com/office/powerpoint/2010/main" val="4134674390"/>
              </p:ext>
            </p:extLst>
          </p:nvPr>
        </p:nvGraphicFramePr>
        <p:xfrm>
          <a:off x="483200" y="1256499"/>
          <a:ext cx="10251625" cy="5242640"/>
        </p:xfrm>
        <a:graphic>
          <a:graphicData uri="http://schemas.openxmlformats.org/drawingml/2006/table">
            <a:tbl>
              <a:tblPr firstRow="1">
                <a:noFill/>
                <a:tableStyleId>{EE154474-86A9-4406-A46D-C68F3FEDDE07}</a:tableStyleId>
              </a:tblPr>
              <a:tblGrid>
                <a:gridCol w="1833900">
                  <a:extLst>
                    <a:ext uri="{9D8B030D-6E8A-4147-A177-3AD203B41FA5}">
                      <a16:colId xmlns:a16="http://schemas.microsoft.com/office/drawing/2014/main" val="20000"/>
                    </a:ext>
                  </a:extLst>
                </a:gridCol>
                <a:gridCol w="2613200">
                  <a:extLst>
                    <a:ext uri="{9D8B030D-6E8A-4147-A177-3AD203B41FA5}">
                      <a16:colId xmlns:a16="http://schemas.microsoft.com/office/drawing/2014/main" val="20001"/>
                    </a:ext>
                  </a:extLst>
                </a:gridCol>
                <a:gridCol w="2223000">
                  <a:extLst>
                    <a:ext uri="{9D8B030D-6E8A-4147-A177-3AD203B41FA5}">
                      <a16:colId xmlns:a16="http://schemas.microsoft.com/office/drawing/2014/main" val="20002"/>
                    </a:ext>
                  </a:extLst>
                </a:gridCol>
                <a:gridCol w="3581525">
                  <a:extLst>
                    <a:ext uri="{9D8B030D-6E8A-4147-A177-3AD203B41FA5}">
                      <a16:colId xmlns:a16="http://schemas.microsoft.com/office/drawing/2014/main" val="20003"/>
                    </a:ext>
                  </a:extLst>
                </a:gridCol>
              </a:tblGrid>
              <a:tr h="6080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274060"/>
                          </a:solidFill>
                          <a:latin typeface="Georgia"/>
                          <a:ea typeface="Georgia"/>
                          <a:cs typeface="Georgia"/>
                          <a:sym typeface="Georgia"/>
                        </a:rPr>
                        <a:t>Teaching Point</a:t>
                      </a:r>
                      <a:endParaRPr sz="1400" b="1" u="none" strike="noStrike" cap="none" dirty="0">
                        <a:solidFill>
                          <a:srgbClr val="274060"/>
                        </a:solidFill>
                        <a:latin typeface="Georgia"/>
                        <a:ea typeface="Georgia"/>
                        <a:cs typeface="Georgia"/>
                        <a:sym typeface="Georgia"/>
                      </a:endParaRPr>
                    </a:p>
                  </a:txBody>
                  <a:tcPr marL="91425" marR="91425" marT="91425" marB="91425" anchor="ctr">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274060"/>
                          </a:solidFill>
                          <a:latin typeface="Georgia"/>
                          <a:ea typeface="Georgia"/>
                          <a:cs typeface="Georgia"/>
                          <a:sym typeface="Georgia"/>
                        </a:rPr>
                        <a:t>Sample Learning Intention</a:t>
                      </a:r>
                      <a:endParaRPr sz="1400" b="1" u="none" strike="noStrike" cap="none" dirty="0">
                        <a:solidFill>
                          <a:srgbClr val="274060"/>
                        </a:solidFill>
                        <a:latin typeface="Georgia"/>
                        <a:ea typeface="Georgia"/>
                        <a:cs typeface="Georgia"/>
                        <a:sym typeface="Georgia"/>
                      </a:endParaRPr>
                    </a:p>
                  </a:txBody>
                  <a:tcPr marL="91425" marR="91425" marT="91425" marB="91425" anchor="ctr">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274060"/>
                          </a:solidFill>
                          <a:latin typeface="Georgia"/>
                          <a:ea typeface="Georgia"/>
                          <a:cs typeface="Georgia"/>
                          <a:sym typeface="Georgia"/>
                        </a:rPr>
                        <a:t>Sample Success Criteria</a:t>
                      </a:r>
                      <a:endParaRPr sz="1400" b="1" u="none" strike="noStrike" cap="none" dirty="0">
                        <a:solidFill>
                          <a:srgbClr val="274060"/>
                        </a:solidFill>
                        <a:latin typeface="Georgia"/>
                        <a:ea typeface="Georgia"/>
                        <a:cs typeface="Georgia"/>
                        <a:sym typeface="Georgia"/>
                      </a:endParaRPr>
                    </a:p>
                  </a:txBody>
                  <a:tcPr marL="91425" marR="91425" marT="91425" marB="91425" anchor="ctr">
                    <a:solidFill>
                      <a:schemeClr val="accent4"/>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rgbClr val="274060"/>
                          </a:solidFill>
                          <a:latin typeface="Georgia"/>
                          <a:ea typeface="Georgia"/>
                          <a:cs typeface="Georgia"/>
                          <a:sym typeface="Georgia"/>
                        </a:rPr>
                        <a:t>Sample Assessment Practices</a:t>
                      </a:r>
                      <a:endParaRPr sz="1400" b="1" u="none" strike="noStrike" cap="none" dirty="0">
                        <a:solidFill>
                          <a:srgbClr val="274060"/>
                        </a:solidFill>
                        <a:latin typeface="Georgia"/>
                        <a:ea typeface="Georgia"/>
                        <a:cs typeface="Georgia"/>
                        <a:sym typeface="Georgia"/>
                      </a:endParaRPr>
                    </a:p>
                  </a:txBody>
                  <a:tcPr marL="91425" marR="91425" marT="91425" marB="91425" anchor="ctr">
                    <a:solidFill>
                      <a:schemeClr val="accent4"/>
                    </a:solidFill>
                  </a:tcPr>
                </a:tc>
                <a:extLst>
                  <a:ext uri="{0D108BD9-81ED-4DB2-BD59-A6C34878D82A}">
                    <a16:rowId xmlns:a16="http://schemas.microsoft.com/office/drawing/2014/main" val="10000"/>
                  </a:ext>
                </a:extLst>
              </a:tr>
              <a:tr h="6806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274060"/>
                          </a:solidFill>
                          <a:latin typeface="Georgia"/>
                          <a:ea typeface="Georgia"/>
                          <a:cs typeface="Georgia"/>
                          <a:sym typeface="Georgia"/>
                        </a:rPr>
                        <a:t>Phonics &amp; Word Study: Phonics</a:t>
                      </a:r>
                      <a:endParaRPr sz="1400" b="1"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am learning that some words have consonant clusters.</a:t>
                      </a:r>
                      <a:endParaRPr sz="1400"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can use consonant clusters to read words.</a:t>
                      </a:r>
                      <a:endParaRPr sz="1400"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171450" marR="0" lvl="0" indent="-146050" algn="l" rtl="0">
                        <a:lnSpc>
                          <a:spcPct val="100000"/>
                        </a:lnSpc>
                        <a:spcBef>
                          <a:spcPts val="0"/>
                        </a:spcBef>
                        <a:spcAft>
                          <a:spcPts val="0"/>
                        </a:spcAft>
                        <a:buClr>
                          <a:srgbClr val="274060"/>
                        </a:buClr>
                        <a:buSzPts val="1400"/>
                        <a:buFont typeface="Georgia"/>
                        <a:buChar char="●"/>
                      </a:pPr>
                      <a:r>
                        <a:rPr lang="en-US" sz="1400" u="none" strike="noStrike" cap="none">
                          <a:solidFill>
                            <a:srgbClr val="274060"/>
                          </a:solidFill>
                          <a:latin typeface="Georgia"/>
                          <a:ea typeface="Georgia"/>
                          <a:cs typeface="Georgia"/>
                          <a:sym typeface="Georgia"/>
                        </a:rPr>
                        <a:t>Analyze anecdotal notes for correct reading of consonant clusters.</a:t>
                      </a:r>
                      <a:endParaRPr sz="1400" u="none" strike="noStrike" cap="none">
                        <a:solidFill>
                          <a:srgbClr val="274060"/>
                        </a:solidFill>
                        <a:latin typeface="Georgia"/>
                        <a:ea typeface="Georgia"/>
                        <a:cs typeface="Georgia"/>
                        <a:sym typeface="Georgia"/>
                      </a:endParaRPr>
                    </a:p>
                  </a:txBody>
                  <a:tcPr marL="91425" marR="91425" marT="91425" marB="91425" anchor="ctr"/>
                </a:tc>
                <a:extLst>
                  <a:ext uri="{0D108BD9-81ED-4DB2-BD59-A6C34878D82A}">
                    <a16:rowId xmlns:a16="http://schemas.microsoft.com/office/drawing/2014/main" val="10001"/>
                  </a:ext>
                </a:extLst>
              </a:tr>
              <a:tr h="10554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274060"/>
                          </a:solidFill>
                          <a:latin typeface="Georgia"/>
                          <a:ea typeface="Georgia"/>
                          <a:cs typeface="Georgia"/>
                          <a:sym typeface="Georgia"/>
                        </a:rPr>
                        <a:t>Phonics &amp; Word Study: HFW</a:t>
                      </a:r>
                      <a:endParaRPr sz="1400" b="1"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am learning that we can read and write words quickly because we see them often.</a:t>
                      </a:r>
                      <a:endParaRPr sz="1400"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can read and write words quickly.</a:t>
                      </a:r>
                      <a:endParaRPr sz="1400"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171450" marR="0" lvl="0" indent="-146050" algn="l" rtl="0">
                        <a:lnSpc>
                          <a:spcPct val="100000"/>
                        </a:lnSpc>
                        <a:spcBef>
                          <a:spcPts val="0"/>
                        </a:spcBef>
                        <a:spcAft>
                          <a:spcPts val="0"/>
                        </a:spcAft>
                        <a:buClr>
                          <a:srgbClr val="274060"/>
                        </a:buClr>
                        <a:buSzPts val="1400"/>
                        <a:buFont typeface="Georgia"/>
                        <a:buChar char="●"/>
                      </a:pPr>
                      <a:r>
                        <a:rPr lang="en-US" sz="1400" u="none" strike="noStrike" cap="none" dirty="0">
                          <a:solidFill>
                            <a:srgbClr val="274060"/>
                          </a:solidFill>
                          <a:latin typeface="Georgia"/>
                          <a:ea typeface="Georgia"/>
                          <a:cs typeface="Georgia"/>
                          <a:sym typeface="Georgia"/>
                        </a:rPr>
                        <a:t>Analyze anecdotal notes for accurate reading of HFW</a:t>
                      </a:r>
                      <a:endParaRPr sz="1400" u="none" strike="noStrike" cap="none" dirty="0">
                        <a:solidFill>
                          <a:srgbClr val="274060"/>
                        </a:solidFill>
                        <a:latin typeface="Georgia"/>
                        <a:ea typeface="Georgia"/>
                        <a:cs typeface="Georgia"/>
                        <a:sym typeface="Georgia"/>
                      </a:endParaRPr>
                    </a:p>
                    <a:p>
                      <a:pPr marL="171450" marR="0" lvl="0" indent="-146050" algn="l" rtl="0">
                        <a:lnSpc>
                          <a:spcPct val="100000"/>
                        </a:lnSpc>
                        <a:spcBef>
                          <a:spcPts val="0"/>
                        </a:spcBef>
                        <a:spcAft>
                          <a:spcPts val="0"/>
                        </a:spcAft>
                        <a:buClr>
                          <a:srgbClr val="274060"/>
                        </a:buClr>
                        <a:buSzPts val="1400"/>
                        <a:buFont typeface="Georgia"/>
                        <a:buChar char="●"/>
                      </a:pPr>
                      <a:r>
                        <a:rPr lang="en-US" sz="1400" u="none" strike="noStrike" cap="none" dirty="0">
                          <a:solidFill>
                            <a:srgbClr val="274060"/>
                          </a:solidFill>
                          <a:latin typeface="Georgia"/>
                          <a:ea typeface="Georgia"/>
                          <a:cs typeface="Georgia"/>
                          <a:sym typeface="Georgia"/>
                        </a:rPr>
                        <a:t>Analyze writing samples for accurate spelling of HFW</a:t>
                      </a:r>
                      <a:endParaRPr sz="1400" u="none" strike="noStrike" cap="none" dirty="0">
                        <a:solidFill>
                          <a:srgbClr val="274060"/>
                        </a:solidFill>
                        <a:latin typeface="Georgia"/>
                        <a:ea typeface="Georgia"/>
                        <a:cs typeface="Georgia"/>
                        <a:sym typeface="Georgia"/>
                      </a:endParaRPr>
                    </a:p>
                  </a:txBody>
                  <a:tcPr marL="91425" marR="91425" marT="91425" marB="91425" anchor="ctr"/>
                </a:tc>
                <a:extLst>
                  <a:ext uri="{0D108BD9-81ED-4DB2-BD59-A6C34878D82A}">
                    <a16:rowId xmlns:a16="http://schemas.microsoft.com/office/drawing/2014/main" val="10002"/>
                  </a:ext>
                </a:extLst>
              </a:tr>
              <a:tr h="10337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274060"/>
                          </a:solidFill>
                          <a:latin typeface="Georgia"/>
                          <a:ea typeface="Georgia"/>
                          <a:cs typeface="Georgia"/>
                          <a:sym typeface="Georgia"/>
                        </a:rPr>
                        <a:t>Phonics &amp; Word Study: Word Solving &amp; Decoding</a:t>
                      </a:r>
                      <a:endParaRPr sz="1400" b="1"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am learning strategies to read unknown words.</a:t>
                      </a:r>
                      <a:endParaRPr sz="1400"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can use known strategies to read words.</a:t>
                      </a:r>
                      <a:endParaRPr sz="1400" u="none" strike="noStrike" cap="none">
                        <a:solidFill>
                          <a:srgbClr val="274060"/>
                        </a:solidFill>
                        <a:latin typeface="Georgia"/>
                        <a:ea typeface="Georgia"/>
                        <a:cs typeface="Georgia"/>
                        <a:sym typeface="Georgia"/>
                      </a:endParaRPr>
                    </a:p>
                  </a:txBody>
                  <a:tcPr marL="91425" marR="91425" marT="91425" marB="91425" anchor="ctr"/>
                </a:tc>
                <a:tc>
                  <a:txBody>
                    <a:bodyPr/>
                    <a:lstStyle/>
                    <a:p>
                      <a:pPr marL="171450" marR="0" lvl="0" indent="-146050" algn="l" rtl="0">
                        <a:lnSpc>
                          <a:spcPct val="100000"/>
                        </a:lnSpc>
                        <a:spcBef>
                          <a:spcPts val="0"/>
                        </a:spcBef>
                        <a:spcAft>
                          <a:spcPts val="0"/>
                        </a:spcAft>
                        <a:buClr>
                          <a:srgbClr val="274060"/>
                        </a:buClr>
                        <a:buSzPts val="1400"/>
                        <a:buFont typeface="Georgia"/>
                        <a:buChar char="●"/>
                      </a:pPr>
                      <a:r>
                        <a:rPr lang="en-US" sz="1400" u="none" strike="noStrike" cap="none">
                          <a:solidFill>
                            <a:srgbClr val="274060"/>
                          </a:solidFill>
                          <a:latin typeface="Georgia"/>
                          <a:ea typeface="Georgia"/>
                          <a:cs typeface="Georgia"/>
                          <a:sym typeface="Georgia"/>
                        </a:rPr>
                        <a:t>Observe students word solving </a:t>
                      </a:r>
                      <a:endParaRPr sz="1400" u="none" strike="noStrike" cap="none">
                        <a:solidFill>
                          <a:srgbClr val="274060"/>
                        </a:solidFill>
                        <a:latin typeface="Georgia"/>
                        <a:ea typeface="Georgia"/>
                        <a:cs typeface="Georgia"/>
                        <a:sym typeface="Georgia"/>
                      </a:endParaRPr>
                    </a:p>
                  </a:txBody>
                  <a:tcPr marL="91425" marR="91425" marT="91425" marB="91425" anchor="ctr"/>
                </a:tc>
                <a:extLst>
                  <a:ext uri="{0D108BD9-81ED-4DB2-BD59-A6C34878D82A}">
                    <a16:rowId xmlns:a16="http://schemas.microsoft.com/office/drawing/2014/main" val="10003"/>
                  </a:ext>
                </a:extLst>
              </a:tr>
              <a:tr h="8209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274060"/>
                          </a:solidFill>
                          <a:latin typeface="Georgia"/>
                          <a:ea typeface="Georgia"/>
                          <a:cs typeface="Georgia"/>
                          <a:sym typeface="Georgia"/>
                        </a:rPr>
                        <a:t>Fluency</a:t>
                      </a:r>
                      <a:endParaRPr sz="1400" b="1" u="none" strike="noStrike" cap="none">
                        <a:solidFill>
                          <a:srgbClr val="274060"/>
                        </a:solidFill>
                        <a:latin typeface="Georgia"/>
                        <a:ea typeface="Georgia"/>
                        <a:cs typeface="Georgia"/>
                        <a:sym typeface="Georgia"/>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am learning that my voice can match the meaning of what I read.</a:t>
                      </a:r>
                      <a:endParaRPr sz="1400" u="none" strike="noStrike" cap="none">
                        <a:solidFill>
                          <a:srgbClr val="274060"/>
                        </a:solidFill>
                        <a:latin typeface="Georgia"/>
                        <a:ea typeface="Georgia"/>
                        <a:cs typeface="Georgia"/>
                        <a:sym typeface="Georgia"/>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can read the talk the way the character said it.</a:t>
                      </a:r>
                      <a:endParaRPr sz="1400" u="none" strike="noStrike" cap="none">
                        <a:solidFill>
                          <a:srgbClr val="27406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74060"/>
                        </a:solidFill>
                        <a:latin typeface="Georgia"/>
                        <a:ea typeface="Georgia"/>
                        <a:cs typeface="Georgia"/>
                        <a:sym typeface="Georgia"/>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171450" marR="0" lvl="0" indent="-146050" algn="l" rtl="0">
                        <a:lnSpc>
                          <a:spcPct val="100000"/>
                        </a:lnSpc>
                        <a:spcBef>
                          <a:spcPts val="0"/>
                        </a:spcBef>
                        <a:spcAft>
                          <a:spcPts val="0"/>
                        </a:spcAft>
                        <a:buClr>
                          <a:srgbClr val="274060"/>
                        </a:buClr>
                        <a:buSzPts val="1400"/>
                        <a:buFont typeface="Georgia"/>
                        <a:buChar char="●"/>
                      </a:pPr>
                      <a:r>
                        <a:rPr lang="en-US" sz="1400" u="none" strike="noStrike" cap="none">
                          <a:solidFill>
                            <a:srgbClr val="274060"/>
                          </a:solidFill>
                          <a:latin typeface="Georgia"/>
                          <a:ea typeface="Georgia"/>
                          <a:cs typeface="Georgia"/>
                          <a:sym typeface="Georgia"/>
                        </a:rPr>
                        <a:t>Anecdotal notes during oral reading </a:t>
                      </a:r>
                      <a:endParaRPr sz="1400" u="none" strike="noStrike" cap="none">
                        <a:solidFill>
                          <a:srgbClr val="274060"/>
                        </a:solidFill>
                        <a:latin typeface="Georgia"/>
                        <a:ea typeface="Georgia"/>
                        <a:cs typeface="Georgia"/>
                        <a:sym typeface="Georgia"/>
                      </a:endParaRPr>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103785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274060"/>
                          </a:solidFill>
                          <a:latin typeface="Georgia"/>
                          <a:ea typeface="Georgia"/>
                          <a:cs typeface="Georgia"/>
                          <a:sym typeface="Georgia"/>
                        </a:rPr>
                        <a:t>Comprehension</a:t>
                      </a:r>
                      <a:endParaRPr sz="1400" b="1" u="none" strike="noStrike" cap="none">
                        <a:solidFill>
                          <a:srgbClr val="274060"/>
                        </a:solidFill>
                        <a:latin typeface="Georgia"/>
                        <a:ea typeface="Georgia"/>
                        <a:cs typeface="Georgia"/>
                        <a:sym typeface="Georgi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am learning that fictional stories have a theme.</a:t>
                      </a:r>
                      <a:endParaRPr sz="1400" u="none" strike="noStrike" cap="none">
                        <a:solidFill>
                          <a:srgbClr val="274060"/>
                        </a:solidFill>
                        <a:latin typeface="Georgia"/>
                        <a:ea typeface="Georgia"/>
                        <a:cs typeface="Georgia"/>
                        <a:sym typeface="Georgi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74060"/>
                          </a:solidFill>
                          <a:latin typeface="Georgia"/>
                          <a:ea typeface="Georgia"/>
                          <a:cs typeface="Georgia"/>
                          <a:sym typeface="Georgia"/>
                        </a:rPr>
                        <a:t>I can identify the theme of the shared reading fiction book.</a:t>
                      </a:r>
                      <a:endParaRPr sz="1400" u="none" strike="noStrike" cap="none">
                        <a:solidFill>
                          <a:srgbClr val="274060"/>
                        </a:solidFill>
                        <a:latin typeface="Georgia"/>
                        <a:ea typeface="Georgia"/>
                        <a:cs typeface="Georgia"/>
                        <a:sym typeface="Georgi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14300" marR="0" lvl="0" indent="-114300" algn="l" rtl="0">
                        <a:lnSpc>
                          <a:spcPct val="100000"/>
                        </a:lnSpc>
                        <a:spcBef>
                          <a:spcPts val="0"/>
                        </a:spcBef>
                        <a:spcAft>
                          <a:spcPts val="0"/>
                        </a:spcAft>
                        <a:buClr>
                          <a:srgbClr val="274060"/>
                        </a:buClr>
                        <a:buSzPts val="1400"/>
                        <a:buFont typeface="Georgia"/>
                        <a:buChar char="●"/>
                      </a:pPr>
                      <a:r>
                        <a:rPr lang="en-US" sz="1400" u="none" strike="noStrike" cap="none" dirty="0">
                          <a:solidFill>
                            <a:srgbClr val="274060"/>
                          </a:solidFill>
                          <a:latin typeface="Georgia"/>
                          <a:ea typeface="Georgia"/>
                          <a:cs typeface="Georgia"/>
                          <a:sym typeface="Georgia"/>
                        </a:rPr>
                        <a:t>Anecdotal notes during text discussion</a:t>
                      </a:r>
                      <a:endParaRPr sz="1400" u="none" strike="noStrike" cap="none" dirty="0">
                        <a:solidFill>
                          <a:srgbClr val="274060"/>
                        </a:solidFill>
                        <a:latin typeface="Georgia"/>
                        <a:ea typeface="Georgia"/>
                        <a:cs typeface="Georgia"/>
                        <a:sym typeface="Georgia"/>
                      </a:endParaRPr>
                    </a:p>
                    <a:p>
                      <a:pPr marL="114300" marR="0" lvl="0" indent="-114300" algn="l" rtl="0">
                        <a:lnSpc>
                          <a:spcPct val="100000"/>
                        </a:lnSpc>
                        <a:spcBef>
                          <a:spcPts val="0"/>
                        </a:spcBef>
                        <a:spcAft>
                          <a:spcPts val="0"/>
                        </a:spcAft>
                        <a:buClr>
                          <a:srgbClr val="274060"/>
                        </a:buClr>
                        <a:buSzPts val="1400"/>
                        <a:buFont typeface="Georgia"/>
                        <a:buChar char="●"/>
                      </a:pPr>
                      <a:r>
                        <a:rPr lang="en-US" sz="1400" u="none" strike="noStrike" cap="none" dirty="0">
                          <a:solidFill>
                            <a:srgbClr val="274060"/>
                          </a:solidFill>
                          <a:latin typeface="Georgia"/>
                          <a:ea typeface="Georgia"/>
                          <a:cs typeface="Georgia"/>
                          <a:sym typeface="Georgia"/>
                        </a:rPr>
                        <a:t>Exit ticket: write theme on a sticky note </a:t>
                      </a:r>
                      <a:endParaRPr sz="1400" u="none" strike="noStrike" cap="none" dirty="0">
                        <a:solidFill>
                          <a:srgbClr val="274060"/>
                        </a:solidFill>
                        <a:latin typeface="Georgia"/>
                        <a:ea typeface="Georgia"/>
                        <a:cs typeface="Georgia"/>
                        <a:sym typeface="Georgi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70" name="Google Shape;370;g15bc1ec2e00_0_190"/>
          <p:cNvSpPr txBox="1">
            <a:spLocks noGrp="1"/>
          </p:cNvSpPr>
          <p:nvPr>
            <p:ph type="title"/>
          </p:nvPr>
        </p:nvSpPr>
        <p:spPr>
          <a:xfrm>
            <a:off x="152400" y="-92076"/>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sz="4400"/>
              <a:t>Considerations for Planning (2 of 3)</a:t>
            </a:r>
            <a:endParaRPr sz="4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5bc1ec2e00_0_196"/>
          <p:cNvSpPr txBox="1">
            <a:spLocks noGrp="1"/>
          </p:cNvSpPr>
          <p:nvPr>
            <p:ph type="title"/>
          </p:nvPr>
        </p:nvSpPr>
        <p:spPr>
          <a:xfrm>
            <a:off x="374650" y="695376"/>
            <a:ext cx="10515600" cy="742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3B71"/>
              </a:buClr>
              <a:buSzPct val="113636"/>
              <a:buFont typeface="Times New Roman"/>
              <a:buNone/>
            </a:pPr>
            <a:r>
              <a:rPr lang="en-US" sz="4400"/>
              <a:t>Considerations for Planning (3 of 3)</a:t>
            </a:r>
            <a:endParaRPr sz="4400"/>
          </a:p>
          <a:p>
            <a:pPr marL="0" lvl="0" indent="0" algn="l" rtl="0">
              <a:spcBef>
                <a:spcPts val="0"/>
              </a:spcBef>
              <a:spcAft>
                <a:spcPts val="0"/>
              </a:spcAft>
              <a:buClr>
                <a:srgbClr val="003B71"/>
              </a:buClr>
              <a:buSzPct val="125000"/>
              <a:buFont typeface="Times New Roman"/>
              <a:buNone/>
            </a:pPr>
            <a:r>
              <a:rPr lang="en-US" sz="4000"/>
              <a:t>Intentional Text Selection</a:t>
            </a:r>
            <a:endParaRPr sz="4400"/>
          </a:p>
        </p:txBody>
      </p:sp>
      <p:sp>
        <p:nvSpPr>
          <p:cNvPr id="376" name="Google Shape;376;g15bc1ec2e00_0_1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77" name="Google Shape;377;g15bc1ec2e00_0_196"/>
          <p:cNvSpPr txBox="1"/>
          <p:nvPr/>
        </p:nvSpPr>
        <p:spPr>
          <a:xfrm>
            <a:off x="6881425" y="2434125"/>
            <a:ext cx="4519500" cy="133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274060"/>
                </a:solidFill>
                <a:latin typeface="Georgia"/>
                <a:ea typeface="Georgia"/>
                <a:cs typeface="Georgia"/>
                <a:sym typeface="Georgia"/>
              </a:rPr>
              <a:t>Select texts with topics that provide an opportunity to build background knowledge. </a:t>
            </a:r>
            <a:endParaRPr sz="2500" b="0" i="0" u="none" strike="noStrike" cap="none">
              <a:solidFill>
                <a:srgbClr val="274060"/>
              </a:solidFill>
              <a:latin typeface="Georgia"/>
              <a:ea typeface="Georgia"/>
              <a:cs typeface="Georgia"/>
              <a:sym typeface="Georgia"/>
            </a:endParaRPr>
          </a:p>
        </p:txBody>
      </p:sp>
      <p:sp>
        <p:nvSpPr>
          <p:cNvPr id="378" name="Google Shape;378;g15bc1ec2e00_0_196"/>
          <p:cNvSpPr txBox="1"/>
          <p:nvPr/>
        </p:nvSpPr>
        <p:spPr>
          <a:xfrm>
            <a:off x="1118275" y="2399475"/>
            <a:ext cx="4437900" cy="1560900"/>
          </a:xfrm>
          <a:prstGeom prst="rect">
            <a:avLst/>
          </a:prstGeom>
          <a:no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274060"/>
                </a:solidFill>
                <a:latin typeface="Georgia"/>
                <a:ea typeface="Georgia"/>
                <a:cs typeface="Georgia"/>
                <a:sym typeface="Georgia"/>
              </a:rPr>
              <a:t>Select texts that match your standards &amp; learning intentions.</a:t>
            </a:r>
            <a:endParaRPr sz="2500" b="0" i="0" u="none" strike="noStrike" cap="none">
              <a:solidFill>
                <a:srgbClr val="274060"/>
              </a:solidFill>
              <a:latin typeface="Georgia"/>
              <a:ea typeface="Georgia"/>
              <a:cs typeface="Georgia"/>
              <a:sym typeface="Georgia"/>
            </a:endParaRPr>
          </a:p>
        </p:txBody>
      </p:sp>
      <p:sp>
        <p:nvSpPr>
          <p:cNvPr id="379" name="Google Shape;379;g15bc1ec2e00_0_196"/>
          <p:cNvSpPr txBox="1"/>
          <p:nvPr/>
        </p:nvSpPr>
        <p:spPr>
          <a:xfrm>
            <a:off x="994200" y="4163450"/>
            <a:ext cx="4868100" cy="1649400"/>
          </a:xfrm>
          <a:prstGeom prst="rect">
            <a:avLst/>
          </a:prstGeom>
          <a:no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274060"/>
                </a:solidFill>
                <a:latin typeface="Georgia"/>
                <a:ea typeface="Georgia"/>
                <a:cs typeface="Georgia"/>
                <a:sym typeface="Georgia"/>
              </a:rPr>
              <a:t>Select texts that are just beyond those that most children can process </a:t>
            </a:r>
            <a:r>
              <a:rPr lang="en-US" sz="2500">
                <a:solidFill>
                  <a:srgbClr val="274060"/>
                </a:solidFill>
                <a:latin typeface="Georgia"/>
                <a:ea typeface="Georgia"/>
                <a:cs typeface="Georgia"/>
                <a:sym typeface="Georgia"/>
              </a:rPr>
              <a:t>during small group instruction</a:t>
            </a:r>
            <a:r>
              <a:rPr lang="en-US" sz="2500" b="0" i="0" u="none" strike="noStrike" cap="none">
                <a:solidFill>
                  <a:srgbClr val="274060"/>
                </a:solidFill>
                <a:latin typeface="Georgia"/>
                <a:ea typeface="Georgia"/>
                <a:cs typeface="Georgia"/>
                <a:sym typeface="Georgia"/>
              </a:rPr>
              <a:t>.</a:t>
            </a:r>
            <a:endParaRPr sz="2500" b="0" i="0" u="none" strike="noStrike" cap="none">
              <a:solidFill>
                <a:srgbClr val="274060"/>
              </a:solidFill>
              <a:latin typeface="Georgia"/>
              <a:ea typeface="Georgia"/>
              <a:cs typeface="Georgia"/>
              <a:sym typeface="Georgia"/>
            </a:endParaRPr>
          </a:p>
        </p:txBody>
      </p:sp>
      <p:sp>
        <p:nvSpPr>
          <p:cNvPr id="380" name="Google Shape;380;g15bc1ec2e00_0_196"/>
          <p:cNvSpPr txBox="1"/>
          <p:nvPr/>
        </p:nvSpPr>
        <p:spPr>
          <a:xfrm>
            <a:off x="6936625" y="4062700"/>
            <a:ext cx="4003800" cy="1560900"/>
          </a:xfrm>
          <a:prstGeom prst="rect">
            <a:avLst/>
          </a:prstGeom>
          <a:noFill/>
          <a:ln>
            <a:noFill/>
          </a:ln>
        </p:spPr>
        <p:txBody>
          <a:bodyPr spcFirstLastPara="1" wrap="square" lIns="137150" tIns="137150" rIns="137150" bIns="13715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0" u="none" strike="noStrike" cap="none">
                <a:solidFill>
                  <a:srgbClr val="274060"/>
                </a:solidFill>
                <a:latin typeface="Georgia"/>
                <a:ea typeface="Georgia"/>
                <a:cs typeface="Georgia"/>
                <a:sym typeface="Georgia"/>
              </a:rPr>
              <a:t>Select texts that are worth reading and rereading.</a:t>
            </a:r>
            <a:endParaRPr sz="2500" b="0" i="0" u="none" strike="noStrike" cap="none">
              <a:solidFill>
                <a:srgbClr val="274060"/>
              </a:solidFill>
              <a:latin typeface="Georgia"/>
              <a:ea typeface="Georgia"/>
              <a:cs typeface="Georgia"/>
              <a:sym typeface="Georgia"/>
            </a:endParaRPr>
          </a:p>
        </p:txBody>
      </p:sp>
      <p:pic>
        <p:nvPicPr>
          <p:cNvPr id="381" name="Google Shape;381;g15bc1ec2e00_0_196" descr="Book icon image"/>
          <p:cNvPicPr preferRelativeResize="0"/>
          <p:nvPr/>
        </p:nvPicPr>
        <p:blipFill rotWithShape="1">
          <a:blip r:embed="rId3">
            <a:alphaModFix/>
          </a:blip>
          <a:srcRect/>
          <a:stretch/>
        </p:blipFill>
        <p:spPr>
          <a:xfrm>
            <a:off x="374649" y="2715650"/>
            <a:ext cx="664699" cy="572452"/>
          </a:xfrm>
          <a:prstGeom prst="rect">
            <a:avLst/>
          </a:prstGeom>
          <a:noFill/>
          <a:ln>
            <a:noFill/>
          </a:ln>
        </p:spPr>
      </p:pic>
      <p:pic>
        <p:nvPicPr>
          <p:cNvPr id="382" name="Google Shape;382;g15bc1ec2e00_0_196" descr="Book icon image"/>
          <p:cNvPicPr preferRelativeResize="0"/>
          <p:nvPr/>
        </p:nvPicPr>
        <p:blipFill rotWithShape="1">
          <a:blip r:embed="rId3">
            <a:alphaModFix/>
          </a:blip>
          <a:srcRect/>
          <a:stretch/>
        </p:blipFill>
        <p:spPr>
          <a:xfrm>
            <a:off x="374649" y="4696850"/>
            <a:ext cx="664699" cy="572452"/>
          </a:xfrm>
          <a:prstGeom prst="rect">
            <a:avLst/>
          </a:prstGeom>
          <a:noFill/>
          <a:ln>
            <a:noFill/>
          </a:ln>
        </p:spPr>
      </p:pic>
      <p:pic>
        <p:nvPicPr>
          <p:cNvPr id="383" name="Google Shape;383;g15bc1ec2e00_0_196" descr="Book icon image"/>
          <p:cNvPicPr preferRelativeResize="0"/>
          <p:nvPr/>
        </p:nvPicPr>
        <p:blipFill rotWithShape="1">
          <a:blip r:embed="rId3">
            <a:alphaModFix/>
          </a:blip>
          <a:srcRect/>
          <a:stretch/>
        </p:blipFill>
        <p:spPr>
          <a:xfrm>
            <a:off x="6242049" y="4544450"/>
            <a:ext cx="664699" cy="572452"/>
          </a:xfrm>
          <a:prstGeom prst="rect">
            <a:avLst/>
          </a:prstGeom>
          <a:noFill/>
          <a:ln>
            <a:noFill/>
          </a:ln>
        </p:spPr>
      </p:pic>
      <p:pic>
        <p:nvPicPr>
          <p:cNvPr id="384" name="Google Shape;384;g15bc1ec2e00_0_196" descr="Book icon image"/>
          <p:cNvPicPr preferRelativeResize="0"/>
          <p:nvPr/>
        </p:nvPicPr>
        <p:blipFill rotWithShape="1">
          <a:blip r:embed="rId3">
            <a:alphaModFix/>
          </a:blip>
          <a:srcRect/>
          <a:stretch/>
        </p:blipFill>
        <p:spPr>
          <a:xfrm>
            <a:off x="6165849" y="2639450"/>
            <a:ext cx="664699" cy="5724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5bc1ec2e00_0_210"/>
          <p:cNvSpPr txBox="1">
            <a:spLocks noGrp="1"/>
          </p:cNvSpPr>
          <p:nvPr>
            <p:ph type="sldNum" idx="12"/>
          </p:nvPr>
        </p:nvSpPr>
        <p:spPr>
          <a:xfrm>
            <a:off x="10515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
        <p:nvSpPr>
          <p:cNvPr id="390" name="Google Shape;390;g15bc1ec2e00_0_210"/>
          <p:cNvSpPr txBox="1">
            <a:spLocks noGrp="1"/>
          </p:cNvSpPr>
          <p:nvPr>
            <p:ph type="title"/>
          </p:nvPr>
        </p:nvSpPr>
        <p:spPr>
          <a:xfrm>
            <a:off x="685800" y="603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a:t>Share your thinking! (2 of 2)</a:t>
            </a:r>
            <a:endParaRPr/>
          </a:p>
        </p:txBody>
      </p:sp>
      <p:pic>
        <p:nvPicPr>
          <p:cNvPr id="391" name="Google Shape;391;g15bc1ec2e00_0_210" descr="QR code"/>
          <p:cNvPicPr preferRelativeResize="0"/>
          <p:nvPr/>
        </p:nvPicPr>
        <p:blipFill rotWithShape="1">
          <a:blip r:embed="rId3">
            <a:alphaModFix/>
          </a:blip>
          <a:srcRect/>
          <a:stretch/>
        </p:blipFill>
        <p:spPr>
          <a:xfrm>
            <a:off x="4836240" y="2012674"/>
            <a:ext cx="1819275" cy="2209800"/>
          </a:xfrm>
          <a:prstGeom prst="rect">
            <a:avLst/>
          </a:prstGeom>
          <a:noFill/>
          <a:ln>
            <a:noFill/>
          </a:ln>
        </p:spPr>
      </p:pic>
      <p:sp>
        <p:nvSpPr>
          <p:cNvPr id="392" name="Google Shape;392;g15bc1ec2e00_0_210" descr="https://tinyurl.com/VDOEK-2"/>
          <p:cNvSpPr txBox="1"/>
          <p:nvPr/>
        </p:nvSpPr>
        <p:spPr>
          <a:xfrm>
            <a:off x="2508825" y="4458500"/>
            <a:ext cx="8772600" cy="106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500"/>
              <a:buFont typeface="Arial"/>
              <a:buNone/>
            </a:pPr>
            <a:r>
              <a:rPr lang="en-US" sz="3500" b="1" i="0" u="sng" strike="noStrike" cap="none">
                <a:solidFill>
                  <a:schemeClr val="hlink"/>
                </a:solidFill>
                <a:latin typeface="Georgia"/>
                <a:ea typeface="Georgia"/>
                <a:cs typeface="Georgia"/>
                <a:sym typeface="Georgia"/>
                <a:hlinkClick r:id="rId4"/>
              </a:rPr>
              <a:t>https://tinyurl.com/VDOEK-2</a:t>
            </a:r>
            <a:endParaRPr sz="3500" b="1" i="0" u="none" strike="noStrike" cap="none">
              <a:solidFill>
                <a:srgbClr val="000000"/>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5bc1ec2e00_0_2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98" name="Google Shape;398;g15bc1ec2e00_0_218"/>
          <p:cNvSpPr txBox="1"/>
          <p:nvPr/>
        </p:nvSpPr>
        <p:spPr>
          <a:xfrm>
            <a:off x="2143425" y="4962650"/>
            <a:ext cx="3775800" cy="87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Georgia"/>
                <a:ea typeface="Georgia"/>
                <a:cs typeface="Georgia"/>
                <a:sym typeface="Georgia"/>
              </a:rPr>
              <a:t>Jennifer Sanders</a:t>
            </a:r>
            <a:endParaRPr sz="1700" b="1"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Georgia"/>
                <a:ea typeface="Georgia"/>
                <a:cs typeface="Georgia"/>
                <a:sym typeface="Georgia"/>
              </a:rPr>
              <a:t>Literacy Coach</a:t>
            </a:r>
            <a:endParaRPr sz="1700" b="1"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Georgia"/>
                <a:ea typeface="Georgia"/>
                <a:cs typeface="Georgia"/>
                <a:sym typeface="Georgia"/>
              </a:rPr>
              <a:t>Hanover County Public Schools</a:t>
            </a:r>
            <a:endParaRPr sz="1700" b="1"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Georgia"/>
                <a:ea typeface="Georgia"/>
                <a:cs typeface="Georgia"/>
                <a:sym typeface="Georgia"/>
              </a:rPr>
              <a:t>jsanders@hcps.us</a:t>
            </a:r>
            <a:endParaRPr sz="1700" b="1" i="0" u="none" strike="noStrike" cap="none">
              <a:solidFill>
                <a:schemeClr val="dk1"/>
              </a:solidFill>
              <a:latin typeface="Georgia"/>
              <a:ea typeface="Georgia"/>
              <a:cs typeface="Georgia"/>
              <a:sym typeface="Georgia"/>
            </a:endParaRPr>
          </a:p>
        </p:txBody>
      </p:sp>
      <p:sp>
        <p:nvSpPr>
          <p:cNvPr id="399" name="Google Shape;399;g15bc1ec2e00_0_218"/>
          <p:cNvSpPr txBox="1"/>
          <p:nvPr/>
        </p:nvSpPr>
        <p:spPr>
          <a:xfrm>
            <a:off x="6867825" y="4962650"/>
            <a:ext cx="3775800" cy="87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Georgia"/>
                <a:ea typeface="Georgia"/>
                <a:cs typeface="Georgia"/>
                <a:sym typeface="Georgia"/>
              </a:rPr>
              <a:t>Katelyn Wilkerson</a:t>
            </a:r>
            <a:endParaRPr sz="1700" b="1"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Georgia"/>
                <a:ea typeface="Georgia"/>
                <a:cs typeface="Georgia"/>
                <a:sym typeface="Georgia"/>
              </a:rPr>
              <a:t>Literacy Coach</a:t>
            </a:r>
            <a:endParaRPr sz="1700" b="1"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Georgia"/>
                <a:ea typeface="Georgia"/>
                <a:cs typeface="Georgia"/>
                <a:sym typeface="Georgia"/>
              </a:rPr>
              <a:t>Hanover County Public Schools</a:t>
            </a:r>
            <a:endParaRPr sz="1700" b="1" i="0" u="none" strike="noStrike" cap="none">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Georgia"/>
                <a:ea typeface="Georgia"/>
                <a:cs typeface="Georgia"/>
                <a:sym typeface="Georgia"/>
              </a:rPr>
              <a:t>kwilkerson@hcps.us</a:t>
            </a:r>
            <a:endParaRPr sz="1700" b="1" i="0" u="none" strike="noStrike" cap="none">
              <a:solidFill>
                <a:schemeClr val="dk1"/>
              </a:solidFill>
              <a:latin typeface="Georgia"/>
              <a:ea typeface="Georgia"/>
              <a:cs typeface="Georgia"/>
              <a:sym typeface="Georgia"/>
            </a:endParaRPr>
          </a:p>
        </p:txBody>
      </p:sp>
      <p:sp>
        <p:nvSpPr>
          <p:cNvPr id="400" name="Google Shape;400;g15bc1ec2e00_0_218"/>
          <p:cNvSpPr txBox="1">
            <a:spLocks noGrp="1"/>
          </p:cNvSpPr>
          <p:nvPr>
            <p:ph type="ctrTitle"/>
          </p:nvPr>
        </p:nvSpPr>
        <p:spPr>
          <a:xfrm>
            <a:off x="1524000" y="1506150"/>
            <a:ext cx="9144000" cy="3192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a:t>Thank you!</a:t>
            </a:r>
            <a:endParaRPr sz="4400"/>
          </a:p>
          <a:p>
            <a:pPr marL="0" lvl="0" indent="0" algn="ctr" rtl="0">
              <a:spcBef>
                <a:spcPts val="0"/>
              </a:spcBef>
              <a:spcAft>
                <a:spcPts val="0"/>
              </a:spcAft>
              <a:buNone/>
            </a:pPr>
            <a:endParaRPr sz="4400"/>
          </a:p>
          <a:p>
            <a:pPr marL="0" lvl="0" indent="0" algn="ctr" rtl="0">
              <a:spcBef>
                <a:spcPts val="0"/>
              </a:spcBef>
              <a:spcAft>
                <a:spcPts val="0"/>
              </a:spcAft>
              <a:buNone/>
            </a:pPr>
            <a:r>
              <a:rPr lang="en-US" sz="4400"/>
              <a:t>Skilled Reading Through Shared Reading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5bc1ec2e00_0_22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t>Disclaimer</a:t>
            </a:r>
            <a:endParaRPr/>
          </a:p>
        </p:txBody>
      </p:sp>
      <p:sp>
        <p:nvSpPr>
          <p:cNvPr id="406" name="Google Shape;406;g15bc1ec2e00_0_2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r>
              <a:rPr lang="en-US" sz="4000"/>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5bc1ec2e00_0_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a:ea typeface="Calibri"/>
                <a:cs typeface="Calibri"/>
                <a:sym typeface="Calibri"/>
              </a:rPr>
              <a:t>3</a:t>
            </a:fld>
            <a:endParaRPr>
              <a:latin typeface="Calibri"/>
              <a:ea typeface="Calibri"/>
              <a:cs typeface="Calibri"/>
              <a:sym typeface="Calibri"/>
            </a:endParaRPr>
          </a:p>
        </p:txBody>
      </p:sp>
      <p:sp>
        <p:nvSpPr>
          <p:cNvPr id="2" name="Text Placeholder 1"/>
          <p:cNvSpPr>
            <a:spLocks noGrp="1"/>
          </p:cNvSpPr>
          <p:nvPr>
            <p:ph type="body" idx="2"/>
          </p:nvPr>
        </p:nvSpPr>
        <p:spPr/>
        <p:txBody>
          <a:bodyPr>
            <a:normAutofit fontScale="92500" lnSpcReduction="10000"/>
          </a:bodyPr>
          <a:lstStyle/>
          <a:p>
            <a:r>
              <a:rPr lang="en-US" dirty="0" smtClean="0"/>
              <a:t>Share Your Thinking! (1 of 2)</a:t>
            </a:r>
            <a:endParaRPr lang="en-US" dirty="0"/>
          </a:p>
        </p:txBody>
      </p:sp>
      <p:pic>
        <p:nvPicPr>
          <p:cNvPr id="172" name="Google Shape;172;g15bc1ec2e00_0_8" descr="QR code"/>
          <p:cNvPicPr preferRelativeResize="0"/>
          <p:nvPr/>
        </p:nvPicPr>
        <p:blipFill rotWithShape="1">
          <a:blip r:embed="rId3">
            <a:alphaModFix/>
          </a:blip>
          <a:srcRect/>
          <a:stretch/>
        </p:blipFill>
        <p:spPr>
          <a:xfrm>
            <a:off x="4836240" y="2012674"/>
            <a:ext cx="1819275" cy="2209800"/>
          </a:xfrm>
          <a:prstGeom prst="rect">
            <a:avLst/>
          </a:prstGeom>
          <a:noFill/>
          <a:ln>
            <a:noFill/>
          </a:ln>
        </p:spPr>
      </p:pic>
      <p:sp>
        <p:nvSpPr>
          <p:cNvPr id="173" name="Google Shape;173;g15bc1ec2e00_0_8" descr="https://tinyurl.com/VDOEK-2"/>
          <p:cNvSpPr txBox="1"/>
          <p:nvPr/>
        </p:nvSpPr>
        <p:spPr>
          <a:xfrm>
            <a:off x="2508825" y="4458500"/>
            <a:ext cx="8772600" cy="106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500"/>
              <a:buFont typeface="Arial"/>
              <a:buNone/>
            </a:pPr>
            <a:r>
              <a:rPr lang="en-US" sz="3500" b="1" i="0" u="sng" strike="noStrike" cap="none">
                <a:solidFill>
                  <a:schemeClr val="hlink"/>
                </a:solidFill>
                <a:latin typeface="Georgia"/>
                <a:ea typeface="Georgia"/>
                <a:cs typeface="Georgia"/>
                <a:sym typeface="Georgia"/>
                <a:hlinkClick r:id="rId4"/>
              </a:rPr>
              <a:t>https://tinyurl.com/VDOEK-2</a:t>
            </a:r>
            <a:endParaRPr sz="3500" b="1" i="0" u="none" strike="noStrike" cap="none">
              <a:solidFill>
                <a:srgbClr val="000000"/>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5bc1ec2e00_0_16"/>
          <p:cNvSpPr txBox="1">
            <a:spLocks noGrp="1"/>
          </p:cNvSpPr>
          <p:nvPr>
            <p:ph type="ctrTitle"/>
          </p:nvPr>
        </p:nvSpPr>
        <p:spPr>
          <a:xfrm>
            <a:off x="2130000" y="217975"/>
            <a:ext cx="7699800" cy="843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3B71"/>
              </a:buClr>
              <a:buSzPts val="6000"/>
              <a:buFont typeface="Times New Roman"/>
              <a:buNone/>
            </a:pPr>
            <a:r>
              <a:rPr lang="en-US" sz="4400"/>
              <a:t>Learning Intentions</a:t>
            </a:r>
            <a:endParaRPr sz="4400"/>
          </a:p>
        </p:txBody>
      </p:sp>
      <p:sp>
        <p:nvSpPr>
          <p:cNvPr id="180" name="Google Shape;180;g15bc1ec2e00_0_16"/>
          <p:cNvSpPr txBox="1">
            <a:spLocks noGrp="1"/>
          </p:cNvSpPr>
          <p:nvPr>
            <p:ph type="subTitle" idx="1"/>
          </p:nvPr>
        </p:nvSpPr>
        <p:spPr>
          <a:xfrm>
            <a:off x="1524000" y="2129923"/>
            <a:ext cx="9144000" cy="287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I am learning to identify the alignment of science-based reading research and evidence-based instruction in our ELA Standards of Learning.</a:t>
            </a:r>
            <a:endParaRPr/>
          </a:p>
          <a:p>
            <a:pPr marL="0" lvl="0" indent="0" algn="l" rtl="0">
              <a:lnSpc>
                <a:spcPct val="90000"/>
              </a:lnSpc>
              <a:spcBef>
                <a:spcPts val="0"/>
              </a:spcBef>
              <a:spcAft>
                <a:spcPts val="0"/>
              </a:spcAft>
              <a:buSzPts val="2400"/>
              <a:buNone/>
            </a:pPr>
            <a:endParaRPr/>
          </a:p>
          <a:p>
            <a:pPr marL="0" lvl="0" indent="0" algn="l" rtl="0">
              <a:lnSpc>
                <a:spcPct val="90000"/>
              </a:lnSpc>
              <a:spcBef>
                <a:spcPts val="0"/>
              </a:spcBef>
              <a:spcAft>
                <a:spcPts val="0"/>
              </a:spcAft>
              <a:buSzPts val="2400"/>
              <a:buNone/>
            </a:pPr>
            <a:endParaRPr/>
          </a:p>
          <a:p>
            <a:pPr marL="0" lvl="0" indent="0" algn="l" rtl="0">
              <a:lnSpc>
                <a:spcPct val="90000"/>
              </a:lnSpc>
              <a:spcBef>
                <a:spcPts val="0"/>
              </a:spcBef>
              <a:spcAft>
                <a:spcPts val="0"/>
              </a:spcAft>
              <a:buSzPts val="2400"/>
              <a:buNone/>
            </a:pPr>
            <a:r>
              <a:rPr lang="en-US"/>
              <a:t>I am learning to utilize shared reading as an instructional context in which to intentionally integrate standards.</a:t>
            </a:r>
            <a:endParaRPr sz="2600"/>
          </a:p>
        </p:txBody>
      </p:sp>
      <p:sp>
        <p:nvSpPr>
          <p:cNvPr id="181" name="Google Shape;181;g15bc1ec2e00_0_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5bc1ec2e00_0_23"/>
          <p:cNvSpPr txBox="1">
            <a:spLocks noGrp="1"/>
          </p:cNvSpPr>
          <p:nvPr>
            <p:ph type="ctrTitle"/>
          </p:nvPr>
        </p:nvSpPr>
        <p:spPr>
          <a:xfrm>
            <a:off x="1676400" y="2777470"/>
            <a:ext cx="9144000" cy="1311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None/>
            </a:pPr>
            <a:r>
              <a:rPr lang="en-US" sz="4400">
                <a:solidFill>
                  <a:schemeClr val="dk1"/>
                </a:solidFill>
              </a:rPr>
              <a:t>ELA Standards of Learning</a:t>
            </a:r>
            <a:endParaRPr sz="4400">
              <a:solidFill>
                <a:schemeClr val="dk1"/>
              </a:solidFill>
            </a:endParaRPr>
          </a:p>
          <a:p>
            <a:pPr marL="0" lvl="0" indent="0" algn="ctr" rtl="0">
              <a:lnSpc>
                <a:spcPct val="90000"/>
              </a:lnSpc>
              <a:spcBef>
                <a:spcPts val="0"/>
              </a:spcBef>
              <a:spcAft>
                <a:spcPts val="0"/>
              </a:spcAft>
              <a:buSzPts val="6000"/>
              <a:buNone/>
            </a:pPr>
            <a:endParaRPr sz="2000">
              <a:solidFill>
                <a:schemeClr val="dk1"/>
              </a:solidFill>
            </a:endParaRPr>
          </a:p>
          <a:p>
            <a:pPr marL="0" lvl="0" indent="0" algn="ctr" rtl="0">
              <a:lnSpc>
                <a:spcPct val="90000"/>
              </a:lnSpc>
              <a:spcBef>
                <a:spcPts val="0"/>
              </a:spcBef>
              <a:spcAft>
                <a:spcPts val="0"/>
              </a:spcAft>
              <a:buSzPts val="6000"/>
              <a:buNone/>
            </a:pPr>
            <a:r>
              <a:rPr lang="en-US" sz="2900">
                <a:solidFill>
                  <a:schemeClr val="dk1"/>
                </a:solidFill>
              </a:rPr>
              <a:t>Science-Based Reading Research &amp; Evidence- Based instruction</a:t>
            </a:r>
            <a:endParaRPr sz="2900">
              <a:solidFill>
                <a:schemeClr val="dk1"/>
              </a:solidFill>
            </a:endParaRPr>
          </a:p>
        </p:txBody>
      </p:sp>
      <p:sp>
        <p:nvSpPr>
          <p:cNvPr id="187" name="Google Shape;187;g15bc1ec2e00_0_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5bc1ec2e00_0_29"/>
          <p:cNvSpPr txBox="1">
            <a:spLocks noGrp="1"/>
          </p:cNvSpPr>
          <p:nvPr>
            <p:ph type="title"/>
          </p:nvPr>
        </p:nvSpPr>
        <p:spPr>
          <a:xfrm>
            <a:off x="304800" y="1365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Science-Based Reading Research</a:t>
            </a:r>
            <a:endParaRPr/>
          </a:p>
        </p:txBody>
      </p:sp>
      <p:sp>
        <p:nvSpPr>
          <p:cNvPr id="193" name="Google Shape;193;g15bc1ec2e00_0_29"/>
          <p:cNvSpPr txBox="1">
            <a:spLocks noGrp="1"/>
          </p:cNvSpPr>
          <p:nvPr>
            <p:ph type="body" idx="1"/>
          </p:nvPr>
        </p:nvSpPr>
        <p:spPr>
          <a:xfrm>
            <a:off x="838200" y="1520825"/>
            <a:ext cx="6078300" cy="435120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000"/>
              </a:spcBef>
              <a:spcAft>
                <a:spcPts val="0"/>
              </a:spcAft>
              <a:buSzPts val="2800"/>
              <a:buNone/>
            </a:pPr>
            <a:r>
              <a:rPr lang="en-US" sz="1650" b="0"/>
              <a:t>"Science-based reading research" </a:t>
            </a:r>
            <a:r>
              <a:rPr lang="en-US" sz="1650"/>
              <a:t>Direct instruction of decoding, encoding, comprehension, and wide reading of literature</a:t>
            </a:r>
            <a:r>
              <a:rPr lang="en-US" sz="1650" b="0"/>
              <a:t> specific focus on </a:t>
            </a:r>
            <a:r>
              <a:rPr lang="en-US" sz="1650"/>
              <a:t>phoneme awareness instruction</a:t>
            </a:r>
            <a:r>
              <a:rPr lang="en-US" sz="1650" b="0"/>
              <a:t> as well as its </a:t>
            </a:r>
            <a:r>
              <a:rPr lang="en-US" sz="1650"/>
              <a:t>connection to encoding and decoding systematic, explicit, and intentional instruction on the spoken and written form</a:t>
            </a:r>
            <a:r>
              <a:rPr lang="en-US" sz="1650" b="0"/>
              <a:t> of the English language (sound, syllable, morpheme, word) Direct and incidental vocabulary instruction </a:t>
            </a:r>
            <a:r>
              <a:rPr lang="en-US" sz="1650"/>
              <a:t>using texts to explore word meaning and sentence structure</a:t>
            </a:r>
            <a:r>
              <a:rPr lang="en-US" sz="1650" b="0"/>
              <a:t>. Emphasis and intention on </a:t>
            </a:r>
            <a:r>
              <a:rPr lang="en-US" sz="1650"/>
              <a:t>building background knowledge</a:t>
            </a:r>
            <a:r>
              <a:rPr lang="en-US" sz="1650" b="0"/>
              <a:t> and listening comprehension </a:t>
            </a:r>
            <a:r>
              <a:rPr lang="en-US" sz="1650"/>
              <a:t>through texts, multimedia, and other print resources</a:t>
            </a:r>
            <a:r>
              <a:rPr lang="en-US" sz="1650" b="0"/>
              <a:t> that will lead to independent reading comprehension.”</a:t>
            </a:r>
            <a:r>
              <a:rPr lang="en-US" sz="1750" b="0">
                <a:solidFill>
                  <a:srgbClr val="333333"/>
                </a:solidFill>
              </a:rPr>
              <a:t>	</a:t>
            </a:r>
            <a:endParaRPr sz="2082" b="0">
              <a:solidFill>
                <a:srgbClr val="333333"/>
              </a:solidFill>
            </a:endParaRPr>
          </a:p>
        </p:txBody>
      </p:sp>
      <p:pic>
        <p:nvPicPr>
          <p:cNvPr id="194" name="Google Shape;194;g15bc1ec2e00_0_29" descr="What is Science Based Reading Research infographic"/>
          <p:cNvPicPr preferRelativeResize="0"/>
          <p:nvPr/>
        </p:nvPicPr>
        <p:blipFill rotWithShape="1">
          <a:blip r:embed="rId3">
            <a:alphaModFix/>
          </a:blip>
          <a:srcRect/>
          <a:stretch/>
        </p:blipFill>
        <p:spPr>
          <a:xfrm>
            <a:off x="7398026" y="1325125"/>
            <a:ext cx="3474950" cy="5261550"/>
          </a:xfrm>
          <a:prstGeom prst="rect">
            <a:avLst/>
          </a:prstGeom>
          <a:noFill/>
          <a:ln>
            <a:noFill/>
          </a:ln>
        </p:spPr>
      </p:pic>
      <p:sp>
        <p:nvSpPr>
          <p:cNvPr id="195" name="Google Shape;195;g15bc1ec2e00_0_29"/>
          <p:cNvSpPr txBox="1"/>
          <p:nvPr/>
        </p:nvSpPr>
        <p:spPr>
          <a:xfrm>
            <a:off x="297450" y="6180475"/>
            <a:ext cx="3000000" cy="406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US" sz="1600" b="1" i="0" u="sng" strike="noStrike" cap="none">
                <a:solidFill>
                  <a:schemeClr val="hlink"/>
                </a:solidFill>
                <a:latin typeface="Georgia"/>
                <a:ea typeface="Georgia"/>
                <a:cs typeface="Georgia"/>
                <a:sym typeface="Georgia"/>
                <a:hlinkClick r:id="rId4"/>
              </a:rPr>
              <a:t>Virginia Literacy Act</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5bc1ec2e00_0_36"/>
          <p:cNvSpPr txBox="1">
            <a:spLocks noGrp="1"/>
          </p:cNvSpPr>
          <p:nvPr>
            <p:ph type="title"/>
          </p:nvPr>
        </p:nvSpPr>
        <p:spPr>
          <a:xfrm>
            <a:off x="457200" y="-92076"/>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Evidence-Based Instruction</a:t>
            </a:r>
            <a:endParaRPr/>
          </a:p>
        </p:txBody>
      </p:sp>
      <p:sp>
        <p:nvSpPr>
          <p:cNvPr id="201" name="Google Shape;201;g15bc1ec2e00_0_36"/>
          <p:cNvSpPr txBox="1">
            <a:spLocks noGrp="1"/>
          </p:cNvSpPr>
          <p:nvPr>
            <p:ph type="body" idx="1"/>
          </p:nvPr>
        </p:nvSpPr>
        <p:spPr>
          <a:xfrm>
            <a:off x="533400" y="1216025"/>
            <a:ext cx="6094800" cy="4351200"/>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000"/>
              </a:spcBef>
              <a:spcAft>
                <a:spcPts val="0"/>
              </a:spcAft>
              <a:buSzPts val="2800"/>
              <a:buNone/>
            </a:pPr>
            <a:r>
              <a:rPr lang="en-US" sz="1650" b="0"/>
              <a:t>"Evidence-based literacy instruction" means </a:t>
            </a:r>
            <a:r>
              <a:rPr lang="en-US" sz="1650"/>
              <a:t>structured instructional practices,</a:t>
            </a:r>
            <a:r>
              <a:rPr lang="en-US" sz="1650" b="0"/>
              <a:t> including </a:t>
            </a:r>
            <a:r>
              <a:rPr lang="en-US" sz="1650"/>
              <a:t>sequential</a:t>
            </a:r>
            <a:r>
              <a:rPr lang="en-US" sz="1650" b="0"/>
              <a:t>, </a:t>
            </a:r>
            <a:r>
              <a:rPr lang="en-US" sz="1650"/>
              <a:t>systematic</a:t>
            </a:r>
            <a:r>
              <a:rPr lang="en-US" sz="1650" b="0"/>
              <a:t>, </a:t>
            </a:r>
            <a:r>
              <a:rPr lang="en-US" sz="1650"/>
              <a:t>explicit</a:t>
            </a:r>
            <a:r>
              <a:rPr lang="en-US" sz="1650" b="0"/>
              <a:t>, and</a:t>
            </a:r>
            <a:r>
              <a:rPr lang="en-US" sz="1650"/>
              <a:t> cumulative teaching</a:t>
            </a:r>
            <a:r>
              <a:rPr lang="en-US" sz="1650" b="0"/>
              <a:t>, that (i) are based on </a:t>
            </a:r>
            <a:r>
              <a:rPr lang="en-US" sz="1650"/>
              <a:t>reliable, trustworthy, and valid evidence consistent with science-based reading research</a:t>
            </a:r>
            <a:r>
              <a:rPr lang="en-US" sz="1650" b="0"/>
              <a:t>; (ii) are used in core or general instruction, supplemental instruction, intervention services, and intensive intervention services; (iii) have a </a:t>
            </a:r>
            <a:r>
              <a:rPr lang="en-US" sz="1650"/>
              <a:t>demonstrated record of success</a:t>
            </a:r>
            <a:r>
              <a:rPr lang="en-US" sz="1650" b="0"/>
              <a:t> in adequately </a:t>
            </a:r>
            <a:r>
              <a:rPr lang="en-US" sz="1650"/>
              <a:t>increasing students' reading competency, vocabulary, oral language, and comprehension and in building mastery of the foundational reading skills of phonological and phonemic awareness, alphabetic principle, phonics, spelling, and text reading fluency</a:t>
            </a:r>
            <a:r>
              <a:rPr lang="en-US" sz="1650" b="0"/>
              <a:t>; and (iv) </a:t>
            </a:r>
            <a:r>
              <a:rPr lang="en-US" sz="1650"/>
              <a:t>are able to be differentiated </a:t>
            </a:r>
            <a:r>
              <a:rPr lang="en-US" sz="1650" b="0"/>
              <a:t>in order to meet the individual needs of students.”</a:t>
            </a:r>
            <a:endParaRPr sz="1650"/>
          </a:p>
        </p:txBody>
      </p:sp>
      <p:pic>
        <p:nvPicPr>
          <p:cNvPr id="202" name="Google Shape;202;g15bc1ec2e00_0_36" descr="What do we mean by evidence based infographic"/>
          <p:cNvPicPr preferRelativeResize="0"/>
          <p:nvPr/>
        </p:nvPicPr>
        <p:blipFill rotWithShape="1">
          <a:blip r:embed="rId3">
            <a:alphaModFix/>
          </a:blip>
          <a:srcRect/>
          <a:stretch/>
        </p:blipFill>
        <p:spPr>
          <a:xfrm>
            <a:off x="7089625" y="1052650"/>
            <a:ext cx="4331199" cy="5605800"/>
          </a:xfrm>
          <a:prstGeom prst="rect">
            <a:avLst/>
          </a:prstGeom>
          <a:noFill/>
          <a:ln>
            <a:noFill/>
          </a:ln>
        </p:spPr>
      </p:pic>
      <p:sp>
        <p:nvSpPr>
          <p:cNvPr id="203" name="Google Shape;203;g15bc1ec2e00_0_36"/>
          <p:cNvSpPr txBox="1"/>
          <p:nvPr/>
        </p:nvSpPr>
        <p:spPr>
          <a:xfrm>
            <a:off x="461425" y="6100625"/>
            <a:ext cx="3000000" cy="406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US" sz="1600" b="1" i="0" u="sng" strike="noStrike" cap="none">
                <a:solidFill>
                  <a:schemeClr val="hlink"/>
                </a:solidFill>
                <a:latin typeface="Georgia"/>
                <a:ea typeface="Georgia"/>
                <a:cs typeface="Georgia"/>
                <a:sym typeface="Georgia"/>
                <a:hlinkClick r:id="rId4"/>
              </a:rPr>
              <a:t>Virginia Literacy Act</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5bc1ec2e00_0_43"/>
          <p:cNvSpPr txBox="1">
            <a:spLocks noGrp="1"/>
          </p:cNvSpPr>
          <p:nvPr>
            <p:ph type="title"/>
          </p:nvPr>
        </p:nvSpPr>
        <p:spPr>
          <a:xfrm>
            <a:off x="381000" y="2127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3B71"/>
              </a:buClr>
              <a:buSzPts val="4400"/>
              <a:buFont typeface="Times New Roman"/>
              <a:buNone/>
            </a:pPr>
            <a:r>
              <a:rPr lang="en-US"/>
              <a:t>ELA Standards of Learning (1 of 3)</a:t>
            </a:r>
            <a:endParaRPr/>
          </a:p>
        </p:txBody>
      </p:sp>
      <p:sp>
        <p:nvSpPr>
          <p:cNvPr id="209" name="Google Shape;209;g15bc1ec2e00_0_43"/>
          <p:cNvSpPr txBox="1"/>
          <p:nvPr/>
        </p:nvSpPr>
        <p:spPr>
          <a:xfrm>
            <a:off x="8460925" y="6248700"/>
            <a:ext cx="3300300" cy="37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Georgia"/>
                <a:ea typeface="Georgia"/>
                <a:cs typeface="Georgia"/>
                <a:sym typeface="Georgia"/>
                <a:hlinkClick r:id="rId3"/>
              </a:rPr>
              <a:t>VDOE ELA Standards of Learning</a:t>
            </a:r>
            <a:endParaRPr sz="1400" b="1" i="0" u="none" strike="noStrike" cap="none">
              <a:solidFill>
                <a:srgbClr val="000000"/>
              </a:solidFill>
              <a:latin typeface="Georgia"/>
              <a:ea typeface="Georgia"/>
              <a:cs typeface="Georgia"/>
              <a:sym typeface="Georgia"/>
            </a:endParaRPr>
          </a:p>
        </p:txBody>
      </p:sp>
      <p:pic>
        <p:nvPicPr>
          <p:cNvPr id="210" name="Google Shape;210;g15bc1ec2e00_0_43" descr="ELA Standards of Learning Strand: Communication and Multimodal Literacy Teacher Notes"/>
          <p:cNvPicPr preferRelativeResize="0"/>
          <p:nvPr/>
        </p:nvPicPr>
        <p:blipFill rotWithShape="1">
          <a:blip r:embed="rId4">
            <a:alphaModFix/>
          </a:blip>
          <a:srcRect/>
          <a:stretch/>
        </p:blipFill>
        <p:spPr>
          <a:xfrm>
            <a:off x="320000" y="1658175"/>
            <a:ext cx="11643549" cy="3235350"/>
          </a:xfrm>
          <a:prstGeom prst="rect">
            <a:avLst/>
          </a:prstGeom>
          <a:noFill/>
          <a:ln>
            <a:noFill/>
          </a:ln>
        </p:spPr>
      </p:pic>
      <p:cxnSp>
        <p:nvCxnSpPr>
          <p:cNvPr id="211" name="Google Shape;211;g15bc1ec2e00_0_43" descr="Line&#10;&#10;"/>
          <p:cNvCxnSpPr/>
          <p:nvPr/>
        </p:nvCxnSpPr>
        <p:spPr>
          <a:xfrm rot="10800000" flipH="1">
            <a:off x="4103525" y="3074775"/>
            <a:ext cx="4599600" cy="16500"/>
          </a:xfrm>
          <a:prstGeom prst="straightConnector1">
            <a:avLst/>
          </a:prstGeom>
          <a:noFill/>
          <a:ln w="28575" cap="flat" cmpd="sng">
            <a:solidFill>
              <a:srgbClr val="FFFF00"/>
            </a:solidFill>
            <a:prstDash val="solid"/>
            <a:round/>
            <a:headEnd type="none" w="sm" len="sm"/>
            <a:tailEnd type="none" w="sm" len="sm"/>
          </a:ln>
        </p:spPr>
      </p:cxnSp>
      <p:cxnSp>
        <p:nvCxnSpPr>
          <p:cNvPr id="212" name="Google Shape;212;g15bc1ec2e00_0_43" descr="Line"/>
          <p:cNvCxnSpPr/>
          <p:nvPr/>
        </p:nvCxnSpPr>
        <p:spPr>
          <a:xfrm rot="10800000" flipH="1">
            <a:off x="612625" y="4641050"/>
            <a:ext cx="10316100" cy="3900"/>
          </a:xfrm>
          <a:prstGeom prst="straightConnector1">
            <a:avLst/>
          </a:prstGeom>
          <a:noFill/>
          <a:ln w="28575" cap="flat" cmpd="sng">
            <a:solidFill>
              <a:srgbClr val="FFFF00"/>
            </a:solidFill>
            <a:prstDash val="solid"/>
            <a:round/>
            <a:headEnd type="none" w="sm" len="sm"/>
            <a:tailEnd type="none" w="sm" len="sm"/>
          </a:ln>
        </p:spPr>
      </p:cxnSp>
      <p:cxnSp>
        <p:nvCxnSpPr>
          <p:cNvPr id="213" name="Google Shape;213;g15bc1ec2e00_0_43" descr="Line"/>
          <p:cNvCxnSpPr/>
          <p:nvPr/>
        </p:nvCxnSpPr>
        <p:spPr>
          <a:xfrm rot="10800000" flipH="1">
            <a:off x="536425" y="4871750"/>
            <a:ext cx="9139200" cy="1800"/>
          </a:xfrm>
          <a:prstGeom prst="straightConnector1">
            <a:avLst/>
          </a:prstGeom>
          <a:noFill/>
          <a:ln w="28575" cap="flat" cmpd="sng">
            <a:solidFill>
              <a:srgbClr val="FFFF00"/>
            </a:solidFill>
            <a:prstDash val="solid"/>
            <a:round/>
            <a:headEnd type="none" w="sm" len="sm"/>
            <a:tailEnd type="none" w="sm" len="sm"/>
          </a:ln>
        </p:spPr>
      </p:cxnSp>
      <p:sp>
        <p:nvSpPr>
          <p:cNvPr id="2" name="Rectangle 1"/>
          <p:cNvSpPr/>
          <p:nvPr/>
        </p:nvSpPr>
        <p:spPr>
          <a:xfrm>
            <a:off x="5834550" y="3275112"/>
            <a:ext cx="522900" cy="307777"/>
          </a:xfrm>
          <a:prstGeom prst="rect">
            <a:avLst/>
          </a:prstGeom>
        </p:spPr>
        <p:txBody>
          <a:bodyPr wrap="none">
            <a:spAutoFit/>
          </a:bodyPr>
          <a:lstStyle/>
          <a:p>
            <a:r>
              <a:rPr lang="en-US" dirty="0"/>
              <a:t>Line</a:t>
            </a:r>
          </a:p>
        </p:txBody>
      </p:sp>
      <p:sp>
        <p:nvSpPr>
          <p:cNvPr id="3" name="Rectangle 2"/>
          <p:cNvSpPr/>
          <p:nvPr/>
        </p:nvSpPr>
        <p:spPr>
          <a:xfrm>
            <a:off x="5834550" y="3275112"/>
            <a:ext cx="522900" cy="307777"/>
          </a:xfrm>
          <a:prstGeom prst="rect">
            <a:avLst/>
          </a:prstGeom>
        </p:spPr>
        <p:txBody>
          <a:bodyPr wrap="none">
            <a:spAutoFit/>
          </a:bodyPr>
          <a:lstStyle/>
          <a:p>
            <a:r>
              <a:rPr lang="en-US" dirty="0"/>
              <a:t>Line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5bc1ec2e00_0_52"/>
          <p:cNvSpPr txBox="1">
            <a:spLocks noGrp="1"/>
          </p:cNvSpPr>
          <p:nvPr>
            <p:ph type="title"/>
          </p:nvPr>
        </p:nvSpPr>
        <p:spPr>
          <a:xfrm>
            <a:off x="533400" y="1365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ELA Standards of Learning (2 of 3)</a:t>
            </a:r>
            <a:endParaRPr/>
          </a:p>
        </p:txBody>
      </p:sp>
      <p:pic>
        <p:nvPicPr>
          <p:cNvPr id="219" name="Google Shape;219;g15bc1ec2e00_0_52" descr="ELA Standards of Learning Strand: Reading Teacher Notes"/>
          <p:cNvPicPr preferRelativeResize="0"/>
          <p:nvPr/>
        </p:nvPicPr>
        <p:blipFill rotWithShape="1">
          <a:blip r:embed="rId3">
            <a:alphaModFix/>
          </a:blip>
          <a:srcRect/>
          <a:stretch/>
        </p:blipFill>
        <p:spPr>
          <a:xfrm>
            <a:off x="447050" y="1241500"/>
            <a:ext cx="10644026" cy="4931000"/>
          </a:xfrm>
          <a:prstGeom prst="rect">
            <a:avLst/>
          </a:prstGeom>
          <a:noFill/>
          <a:ln>
            <a:noFill/>
          </a:ln>
        </p:spPr>
      </p:pic>
      <p:sp>
        <p:nvSpPr>
          <p:cNvPr id="220" name="Google Shape;220;g15bc1ec2e00_0_52"/>
          <p:cNvSpPr txBox="1"/>
          <p:nvPr/>
        </p:nvSpPr>
        <p:spPr>
          <a:xfrm>
            <a:off x="8613325" y="6324900"/>
            <a:ext cx="3300300" cy="37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Georgia"/>
                <a:ea typeface="Georgia"/>
                <a:cs typeface="Georgia"/>
                <a:sym typeface="Georgia"/>
                <a:hlinkClick r:id="rId4"/>
              </a:rPr>
              <a:t>VDOE ELA Standards of Learning</a:t>
            </a:r>
            <a:endParaRPr sz="1400" b="1" i="0" u="none" strike="noStrike" cap="none">
              <a:solidFill>
                <a:srgbClr val="000000"/>
              </a:solidFill>
              <a:latin typeface="Georgia"/>
              <a:ea typeface="Georgia"/>
              <a:cs typeface="Georgia"/>
              <a:sym typeface="Georgia"/>
            </a:endParaRPr>
          </a:p>
        </p:txBody>
      </p:sp>
      <p:cxnSp>
        <p:nvCxnSpPr>
          <p:cNvPr id="221" name="Google Shape;221;g15bc1ec2e00_0_52" descr="Line"/>
          <p:cNvCxnSpPr/>
          <p:nvPr/>
        </p:nvCxnSpPr>
        <p:spPr>
          <a:xfrm>
            <a:off x="2633750" y="2452800"/>
            <a:ext cx="7971000" cy="0"/>
          </a:xfrm>
          <a:prstGeom prst="straightConnector1">
            <a:avLst/>
          </a:prstGeom>
          <a:noFill/>
          <a:ln w="28575" cap="flat" cmpd="sng">
            <a:solidFill>
              <a:srgbClr val="FFFF00"/>
            </a:solidFill>
            <a:prstDash val="solid"/>
            <a:round/>
            <a:headEnd type="none" w="sm" len="sm"/>
            <a:tailEnd type="none" w="sm" len="sm"/>
          </a:ln>
        </p:spPr>
      </p:cxnSp>
      <p:cxnSp>
        <p:nvCxnSpPr>
          <p:cNvPr id="222" name="Google Shape;222;g15bc1ec2e00_0_52" descr="Line"/>
          <p:cNvCxnSpPr/>
          <p:nvPr/>
        </p:nvCxnSpPr>
        <p:spPr>
          <a:xfrm rot="10800000" flipH="1">
            <a:off x="565625" y="2861900"/>
            <a:ext cx="4965300" cy="21000"/>
          </a:xfrm>
          <a:prstGeom prst="straightConnector1">
            <a:avLst/>
          </a:prstGeom>
          <a:noFill/>
          <a:ln w="28575" cap="flat" cmpd="sng">
            <a:solidFill>
              <a:srgbClr val="FFFF00"/>
            </a:solidFill>
            <a:prstDash val="solid"/>
            <a:round/>
            <a:headEnd type="none" w="sm" len="sm"/>
            <a:tailEnd type="none" w="sm" len="sm"/>
          </a:ln>
        </p:spPr>
      </p:cxnSp>
      <p:cxnSp>
        <p:nvCxnSpPr>
          <p:cNvPr id="223" name="Google Shape;223;g15bc1ec2e00_0_52" descr="Line"/>
          <p:cNvCxnSpPr/>
          <p:nvPr/>
        </p:nvCxnSpPr>
        <p:spPr>
          <a:xfrm rot="10800000" flipH="1">
            <a:off x="1218675" y="4662575"/>
            <a:ext cx="6358200" cy="38400"/>
          </a:xfrm>
          <a:prstGeom prst="straightConnector1">
            <a:avLst/>
          </a:prstGeom>
          <a:noFill/>
          <a:ln w="28575" cap="flat" cmpd="sng">
            <a:solidFill>
              <a:srgbClr val="FFFF00"/>
            </a:solidFill>
            <a:prstDash val="solid"/>
            <a:round/>
            <a:headEnd type="none" w="sm" len="sm"/>
            <a:tailEnd type="none" w="sm" len="sm"/>
          </a:ln>
        </p:spPr>
      </p:cxnSp>
      <p:cxnSp>
        <p:nvCxnSpPr>
          <p:cNvPr id="224" name="Google Shape;224;g15bc1ec2e00_0_52" descr="Line"/>
          <p:cNvCxnSpPr/>
          <p:nvPr/>
        </p:nvCxnSpPr>
        <p:spPr>
          <a:xfrm rot="10800000" flipH="1">
            <a:off x="1142475" y="5272175"/>
            <a:ext cx="6358200" cy="38400"/>
          </a:xfrm>
          <a:prstGeom prst="straightConnector1">
            <a:avLst/>
          </a:prstGeom>
          <a:noFill/>
          <a:ln w="28575" cap="flat" cmpd="sng">
            <a:solidFill>
              <a:srgbClr val="FFFF00"/>
            </a:solidFill>
            <a:prstDash val="solid"/>
            <a:round/>
            <a:headEnd type="none" w="sm" len="sm"/>
            <a:tailEnd type="none" w="sm" len="sm"/>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1593</Words>
  <Application>Microsoft Office PowerPoint</Application>
  <PresentationFormat>Widescreen</PresentationFormat>
  <Paragraphs>216</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Comfortaa</vt:lpstr>
      <vt:lpstr>DM Sans</vt:lpstr>
      <vt:lpstr>Calibri</vt:lpstr>
      <vt:lpstr>Georgia</vt:lpstr>
      <vt:lpstr>Arial</vt:lpstr>
      <vt:lpstr>Times New Roman</vt:lpstr>
      <vt:lpstr>Courier New</vt:lpstr>
      <vt:lpstr>Trebuchet MS</vt:lpstr>
      <vt:lpstr>Office Theme</vt:lpstr>
      <vt:lpstr>Skilled Reading Through Shared Reading</vt:lpstr>
      <vt:lpstr> Stay In Touch! </vt:lpstr>
      <vt:lpstr>PowerPoint Presentation</vt:lpstr>
      <vt:lpstr>Learning Intentions</vt:lpstr>
      <vt:lpstr>ELA Standards of Learning  Science-Based Reading Research &amp; Evidence- Based instruction</vt:lpstr>
      <vt:lpstr>Science-Based Reading Research</vt:lpstr>
      <vt:lpstr>Evidence-Based Instruction</vt:lpstr>
      <vt:lpstr>ELA Standards of Learning (1 of 3)</vt:lpstr>
      <vt:lpstr>ELA Standards of Learning (2 of 3)</vt:lpstr>
      <vt:lpstr>ELA Standards of Learning (3 of 3)</vt:lpstr>
      <vt:lpstr>Strengthen the Fibers of Literacy</vt:lpstr>
      <vt:lpstr> Intentional Integration of Standards</vt:lpstr>
      <vt:lpstr>Shared Reading: Instructional Context that supports the integration of standards</vt:lpstr>
      <vt:lpstr>Shared Reading</vt:lpstr>
      <vt:lpstr>Instructional Context: Shared Reading</vt:lpstr>
      <vt:lpstr>Gradual Release: Shared Reading</vt:lpstr>
      <vt:lpstr>Shared Reading Lesson: Components</vt:lpstr>
      <vt:lpstr>Planning Standard Integration  Blank Template: Shared Reading  Sample:Shared Reading Lesson Plan for the Week</vt:lpstr>
      <vt:lpstr>Standard Integration: Standards Explicitly Taught  K.3 The student will orally identify, segment, and blend various phonemes to develop phonological and phonemic awareness.       d) Blend and segment one-syllable words into phonemes including onset and rime. K.5 The student will demonstrate an understanding that print conveys meaning.       d) Read his/her name and commonly used high-frequency words. K.6 The student will develop an understanding of basic phonetic principles.              d) Identify initial consonant sounds in one-syllable words K.7 The student will expand vocabulary and use of word meanings.               a) Discuss meanings of words K.8 The student will demonstrate comprehension of fictional texts.              a) Identify the role of an author and an illustrator. understand that authors tell stories through words and illustrators tell stories with pictures.       K.9 The student will demonstrate comprehension of nonfiction texts. a) Use pictures to identify topic and make predictions b) Identify text features specific to the topic, such as titles, headings, and pictures. Understand that nonfiction texts provide information understand that text features serve a purpose        K.11 The student will write in a variety of forms to include narrative and descriptive. f) Begin each sentence with a capital letter and use ending punctuation</vt:lpstr>
      <vt:lpstr>Standard Integration: Standards Practiced</vt:lpstr>
      <vt:lpstr>Extension of Shared Reading</vt:lpstr>
      <vt:lpstr>Writing in Response to the Text</vt:lpstr>
      <vt:lpstr>Considerations for Planning (1 of 3)</vt:lpstr>
      <vt:lpstr>Considerations for Planning (2 of 3)</vt:lpstr>
      <vt:lpstr>Considerations for Planning (3 of 3) Intentional Text Selection</vt:lpstr>
      <vt:lpstr>Share your thinking! (2 of 2)</vt:lpstr>
      <vt:lpstr>Thank you!  Skilled Reading Through Shared Reading</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Skilled Reading Through Shared Reading</dc:title>
  <dc:creator>VITA Program</dc:creator>
  <cp:lastModifiedBy>VITA Program</cp:lastModifiedBy>
  <cp:revision>3</cp:revision>
  <dcterms:created xsi:type="dcterms:W3CDTF">2022-07-20T12:39:39Z</dcterms:created>
  <dcterms:modified xsi:type="dcterms:W3CDTF">2022-10-04T15:16:59Z</dcterms:modified>
</cp:coreProperties>
</file>