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Georgia" panose="02040502050405020303" pitchFamily="18" charset="0"/>
      <p:regular r:id="rId32"/>
      <p:bold r:id="rId33"/>
      <p:italic r:id="rId34"/>
      <p:boldItalic r:id="rId35"/>
    </p:embeddedFont>
    <p:embeddedFont>
      <p:font typeface="Source Code Pro" panose="020B0604020202020204"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POWNGt8Id28LqUnoZVzPLLyG6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273454-D5BE-4126-A739-3A1B2AA4E637}">
  <a:tblStyle styleId="{40273454-D5BE-4126-A739-3A1B2AA4E63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5bb84a57ae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15bb84a57ae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g15bb84a57ae_0_6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5bb84a57ae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9" name="Google Shape;239;g15bb84a57ae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5bb84a57ae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FF00"/>
              </a:highlight>
            </a:endParaRPr>
          </a:p>
        </p:txBody>
      </p:sp>
      <p:sp>
        <p:nvSpPr>
          <p:cNvPr id="247" name="Google Shape;247;g15bb84a57ae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5bb84a57ae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7" name="Google Shape;257;g15bb84a57ae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5bb84a57ae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6" name="Google Shape;266;g15bb84a57ae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5bb84a57ae_0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7" name="Google Shape;287;g15bb84a57ae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5bb84a57ae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7" name="Google Shape;307;g15bb84a57ae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5bb84a57ae_0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7" name="Google Shape;317;g15bb84a57ae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5bb84a57ae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g15bb84a57ae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5bb84a57ae_0_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4" name="Google Shape;334;g15bb84a57ae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5bb84a57a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highlight>
                  <a:srgbClr val="FFFF00"/>
                </a:highlight>
              </a:rPr>
              <a:t>Add pictures </a:t>
            </a:r>
            <a:endParaRPr>
              <a:highlight>
                <a:srgbClr val="FFFF00"/>
              </a:highlight>
            </a:endParaRPr>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r>
              <a:rPr lang="en-US">
                <a:highlight>
                  <a:schemeClr val="lt1"/>
                </a:highlight>
              </a:rPr>
              <a:t>Carrie and Lauren will both introduce themselves.</a:t>
            </a:r>
            <a:endParaRPr>
              <a:highlight>
                <a:schemeClr val="lt1"/>
              </a:highlight>
            </a:endParaRPr>
          </a:p>
        </p:txBody>
      </p:sp>
      <p:sp>
        <p:nvSpPr>
          <p:cNvPr id="162" name="Google Shape;162;g15bb84a57a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5bb84a57ae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15bb84a57ae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5" name="Google Shape;355;g15bb84a57ae_0_181: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5bb84a57ae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4" name="Google Shape;364;g15bb84a57ae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5bb84a57ae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2" name="Google Shape;372;g15bb84a57ae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5bb84a57ae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2" name="Google Shape;382;g15bb84a57ae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5bb84a57ae_0_2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0" name="Google Shape;390;g15bb84a57ae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5bb84a57ae_0_2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1" name="Google Shape;401;g15bb84a57ae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5bb84a57ae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9" name="Google Shape;409;g15bb84a57ae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5bb84a57ae_0_2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419" name="Google Shape;419;g15bb84a57ae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5bb84a57ae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g15bb84a57ae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5bb84a57ae_0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15bb84a57ae_0_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g15bb84a57ae_0_25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bb84a57ae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SzPts val="1400"/>
              <a:buNone/>
            </a:pPr>
            <a:r>
              <a:rPr lang="en-US" sz="1400"/>
              <a:t>You can scan the URL or type in this Url link to post questions about our session at any time since we are unable to communicate with you directly during today’s presentation.</a:t>
            </a:r>
            <a:endParaRPr sz="1400"/>
          </a:p>
        </p:txBody>
      </p:sp>
      <p:sp>
        <p:nvSpPr>
          <p:cNvPr id="173" name="Google Shape;173;g15bb84a57a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5bb84a57ae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dirty="0"/>
          </a:p>
        </p:txBody>
      </p:sp>
      <p:sp>
        <p:nvSpPr>
          <p:cNvPr id="183" name="Google Shape;183;g15bb84a57a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bb84a57ae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p>
        </p:txBody>
      </p:sp>
      <p:sp>
        <p:nvSpPr>
          <p:cNvPr id="192" name="Google Shape;192;g15bb84a57ae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5bb84a57ae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SzPts val="1400"/>
              <a:buNone/>
            </a:pPr>
            <a:endParaRPr>
              <a:highlight>
                <a:schemeClr val="lt1"/>
              </a:highlight>
            </a:endParaRPr>
          </a:p>
        </p:txBody>
      </p:sp>
      <p:sp>
        <p:nvSpPr>
          <p:cNvPr id="199" name="Google Shape;199;g15bb84a57ae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5bb84a57ae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6" name="Google Shape;206;g15bb84a57ae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bb84a57ae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g15bb84a57ae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5bb84a57ae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2" name="Google Shape;222;g15bb84a57ae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dk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a:spLocks noGrp="1"/>
          </p:cNvSpPr>
          <p:nvPr>
            <p:ph type="pic" idx="2"/>
          </p:nvPr>
        </p:nvSpPr>
        <p:spPr>
          <a:xfrm>
            <a:off x="5183188" y="987425"/>
            <a:ext cx="6172200" cy="2259209"/>
          </a:xfrm>
          <a:prstGeom prst="rect">
            <a:avLst/>
          </a:prstGeom>
          <a:noFill/>
          <a:ln>
            <a:noFill/>
          </a:ln>
        </p:spPr>
      </p:sp>
      <p:sp>
        <p:nvSpPr>
          <p:cNvPr id="80" name="Google Shape;80;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5"/>
          <p:cNvSpPr>
            <a:spLocks noGrp="1"/>
          </p:cNvSpPr>
          <p:nvPr>
            <p:ph type="pic" idx="3"/>
          </p:nvPr>
        </p:nvSpPr>
        <p:spPr>
          <a:xfrm>
            <a:off x="5183188" y="3451509"/>
            <a:ext cx="2970212" cy="2259209"/>
          </a:xfrm>
          <a:prstGeom prst="rect">
            <a:avLst/>
          </a:prstGeom>
          <a:noFill/>
          <a:ln>
            <a:noFill/>
          </a:ln>
        </p:spPr>
      </p:sp>
      <p:sp>
        <p:nvSpPr>
          <p:cNvPr id="85" name="Google Shape;85;p25"/>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26"/>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lt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100"/>
        <p:cNvGrpSpPr/>
        <p:nvPr/>
      </p:nvGrpSpPr>
      <p:grpSpPr>
        <a:xfrm>
          <a:off x="0" y="0"/>
          <a:ext cx="0" cy="0"/>
          <a:chOff x="0" y="0"/>
          <a:chExt cx="0" cy="0"/>
        </a:xfrm>
      </p:grpSpPr>
      <p:sp>
        <p:nvSpPr>
          <p:cNvPr id="101" name="Google Shape;101;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3" name="Google Shape;10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6"/>
        <p:cNvGrpSpPr/>
        <p:nvPr/>
      </p:nvGrpSpPr>
      <p:grpSpPr>
        <a:xfrm>
          <a:off x="0" y="0"/>
          <a:ext cx="0" cy="0"/>
          <a:chOff x="0" y="0"/>
          <a:chExt cx="0" cy="0"/>
        </a:xfrm>
      </p:grpSpPr>
      <p:sp>
        <p:nvSpPr>
          <p:cNvPr id="107" name="Google Shape;10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8"/>
          <p:cNvSpPr txBox="1">
            <a:spLocks noGrp="1"/>
          </p:cNvSpPr>
          <p:nvPr>
            <p:ph type="body" idx="3"/>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3"/>
        <p:cNvGrpSpPr/>
        <p:nvPr/>
      </p:nvGrpSpPr>
      <p:grpSpPr>
        <a:xfrm>
          <a:off x="0" y="0"/>
          <a:ext cx="0" cy="0"/>
          <a:chOff x="0" y="0"/>
          <a:chExt cx="0" cy="0"/>
        </a:xfrm>
      </p:grpSpPr>
      <p:sp>
        <p:nvSpPr>
          <p:cNvPr id="114" name="Google Shape;114;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29"/>
          <p:cNvSpPr txBox="1">
            <a:spLocks noGrp="1"/>
          </p:cNvSpPr>
          <p:nvPr>
            <p:ph type="body" idx="5"/>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0"/>
          <p:cNvSpPr txBox="1">
            <a:spLocks noGrp="1"/>
          </p:cNvSpPr>
          <p:nvPr>
            <p:ph type="body" idx="1"/>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31"/>
        <p:cNvGrpSpPr/>
        <p:nvPr/>
      </p:nvGrpSpPr>
      <p:grpSpPr>
        <a:xfrm>
          <a:off x="0" y="0"/>
          <a:ext cx="0" cy="0"/>
          <a:chOff x="0" y="0"/>
          <a:chExt cx="0" cy="0"/>
        </a:xfrm>
      </p:grpSpPr>
      <p:sp>
        <p:nvSpPr>
          <p:cNvPr id="132" name="Google Shape;132;g15bb84a57ae_0_35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3B7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15bb84a57ae_0_35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rgbClr val="004E95"/>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004E95"/>
              </a:buClr>
              <a:buSzPts val="1800"/>
              <a:buChar char="•"/>
              <a:defRPr/>
            </a:lvl4pPr>
            <a:lvl5pPr marL="2286000" lvl="4" indent="-342900" algn="l" rtl="0">
              <a:lnSpc>
                <a:spcPct val="90000"/>
              </a:lnSpc>
              <a:spcBef>
                <a:spcPts val="500"/>
              </a:spcBef>
              <a:spcAft>
                <a:spcPts val="0"/>
              </a:spcAft>
              <a:buClr>
                <a:srgbClr val="31313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4" name="Google Shape;134;g15bb84a57ae_0_35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rgbClr val="004E95"/>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004E95"/>
              </a:buClr>
              <a:buSzPts val="1800"/>
              <a:buChar char="•"/>
              <a:defRPr/>
            </a:lvl4pPr>
            <a:lvl5pPr marL="2286000" lvl="4" indent="-342900" algn="l" rtl="0">
              <a:lnSpc>
                <a:spcPct val="90000"/>
              </a:lnSpc>
              <a:spcBef>
                <a:spcPts val="500"/>
              </a:spcBef>
              <a:spcAft>
                <a:spcPts val="0"/>
              </a:spcAft>
              <a:buClr>
                <a:srgbClr val="31313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 name="Google Shape;135;g15bb84a57ae_0_3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g15bb84a57ae_0_3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g15bb84a57ae_0_353"/>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1" type="twoTxTwoObj">
  <p:cSld name="TWO_OBJECTS_WITH_TEXT">
    <p:spTree>
      <p:nvGrpSpPr>
        <p:cNvPr id="1" name="Shape 138"/>
        <p:cNvGrpSpPr/>
        <p:nvPr/>
      </p:nvGrpSpPr>
      <p:grpSpPr>
        <a:xfrm>
          <a:off x="0" y="0"/>
          <a:ext cx="0" cy="0"/>
          <a:chOff x="0" y="0"/>
          <a:chExt cx="0" cy="0"/>
        </a:xfrm>
      </p:grpSpPr>
      <p:sp>
        <p:nvSpPr>
          <p:cNvPr id="139" name="Google Shape;139;g15bb84a57ae_0_36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3B7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g15bb84a57ae_0_360"/>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solidFill>
                  <a:schemeClr val="dk1"/>
                </a:solidFill>
              </a:defRPr>
            </a:lvl1pPr>
            <a:lvl2pPr marL="914400" lvl="1" indent="-228600" algn="l" rtl="0">
              <a:lnSpc>
                <a:spcPct val="90000"/>
              </a:lnSpc>
              <a:spcBef>
                <a:spcPts val="500"/>
              </a:spcBef>
              <a:spcAft>
                <a:spcPts val="0"/>
              </a:spcAft>
              <a:buClr>
                <a:srgbClr val="004E95"/>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rgbClr val="004E95"/>
              </a:buClr>
              <a:buSzPts val="1600"/>
              <a:buNone/>
              <a:defRPr sz="1600" b="1"/>
            </a:lvl4pPr>
            <a:lvl5pPr marL="2286000" lvl="4" indent="-228600" algn="l" rtl="0">
              <a:lnSpc>
                <a:spcPct val="90000"/>
              </a:lnSpc>
              <a:spcBef>
                <a:spcPts val="500"/>
              </a:spcBef>
              <a:spcAft>
                <a:spcPts val="0"/>
              </a:spcAft>
              <a:buClr>
                <a:srgbClr val="31313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1" name="Google Shape;141;g15bb84a57ae_0_36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rgbClr val="004E95"/>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004E95"/>
              </a:buClr>
              <a:buSzPts val="1800"/>
              <a:buChar char="•"/>
              <a:defRPr/>
            </a:lvl4pPr>
            <a:lvl5pPr marL="2286000" lvl="4" indent="-342900" algn="l" rtl="0">
              <a:lnSpc>
                <a:spcPct val="90000"/>
              </a:lnSpc>
              <a:spcBef>
                <a:spcPts val="500"/>
              </a:spcBef>
              <a:spcAft>
                <a:spcPts val="0"/>
              </a:spcAft>
              <a:buClr>
                <a:srgbClr val="31313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2" name="Google Shape;142;g15bb84a57ae_0_36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solidFill>
                  <a:schemeClr val="dk1"/>
                </a:solidFill>
              </a:defRPr>
            </a:lvl1pPr>
            <a:lvl2pPr marL="914400" lvl="1" indent="-228600" algn="l" rtl="0">
              <a:lnSpc>
                <a:spcPct val="90000"/>
              </a:lnSpc>
              <a:spcBef>
                <a:spcPts val="500"/>
              </a:spcBef>
              <a:spcAft>
                <a:spcPts val="0"/>
              </a:spcAft>
              <a:buClr>
                <a:srgbClr val="004E95"/>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rgbClr val="004E95"/>
              </a:buClr>
              <a:buSzPts val="1600"/>
              <a:buNone/>
              <a:defRPr sz="1600" b="1"/>
            </a:lvl4pPr>
            <a:lvl5pPr marL="2286000" lvl="4" indent="-228600" algn="l" rtl="0">
              <a:lnSpc>
                <a:spcPct val="90000"/>
              </a:lnSpc>
              <a:spcBef>
                <a:spcPts val="500"/>
              </a:spcBef>
              <a:spcAft>
                <a:spcPts val="0"/>
              </a:spcAft>
              <a:buClr>
                <a:srgbClr val="31313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3" name="Google Shape;143;g15bb84a57ae_0_36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rgbClr val="004E95"/>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004E95"/>
              </a:buClr>
              <a:buSzPts val="1800"/>
              <a:buChar char="•"/>
              <a:defRPr/>
            </a:lvl4pPr>
            <a:lvl5pPr marL="2286000" lvl="4" indent="-342900" algn="l" rtl="0">
              <a:lnSpc>
                <a:spcPct val="90000"/>
              </a:lnSpc>
              <a:spcBef>
                <a:spcPts val="500"/>
              </a:spcBef>
              <a:spcAft>
                <a:spcPts val="0"/>
              </a:spcAft>
              <a:buClr>
                <a:srgbClr val="31313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4" name="Google Shape;144;g15bb84a57ae_0_3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g15bb84a57ae_0_3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g15bb84a57ae_0_360"/>
          <p:cNvSpPr txBox="1">
            <a:spLocks noGrp="1"/>
          </p:cNvSpPr>
          <p:nvPr>
            <p:ph type="sldNum" idx="12"/>
          </p:nvPr>
        </p:nvSpPr>
        <p:spPr>
          <a:xfrm>
            <a:off x="8610600" y="6356350"/>
            <a:ext cx="111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body" idx="2"/>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47"/>
        <p:cNvGrpSpPr/>
        <p:nvPr/>
      </p:nvGrpSpPr>
      <p:grpSpPr>
        <a:xfrm>
          <a:off x="0" y="0"/>
          <a:ext cx="0" cy="0"/>
          <a:chOff x="0" y="0"/>
          <a:chExt cx="0" cy="0"/>
        </a:xfrm>
      </p:grpSpPr>
      <p:sp>
        <p:nvSpPr>
          <p:cNvPr id="148" name="Google Shape;148;g15bb84a57ae_0_36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9" name="Google Shape;149;g15bb84a57ae_0_36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rtl="0">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rtl="0">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rtl="0">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rtl="0">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0" name="Google Shape;150;g15bb84a57ae_0_3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15bb84a57ae_0_3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g15bb84a57ae_0_36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18"/>
          <p:cNvSpPr txBox="1">
            <a:spLocks noGrp="1"/>
          </p:cNvSpPr>
          <p:nvPr>
            <p:ph type="body" idx="2"/>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21"/>
          <p:cNvSpPr txBox="1">
            <a:spLocks noGrp="1"/>
          </p:cNvSpPr>
          <p:nvPr>
            <p:ph type="body" idx="3"/>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4"/>
        <p:cNvGrpSpPr/>
        <p:nvPr/>
      </p:nvGrpSpPr>
      <p:grpSpPr>
        <a:xfrm>
          <a:off x="0" y="0"/>
          <a:ext cx="0" cy="0"/>
          <a:chOff x="0" y="0"/>
          <a:chExt cx="0" cy="0"/>
        </a:xfrm>
      </p:grpSpPr>
      <p:sp>
        <p:nvSpPr>
          <p:cNvPr id="55" name="Google Shape;55;p22"/>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2"/>
          <p:cNvSpPr txBox="1">
            <a:spLocks noGrp="1"/>
          </p:cNvSpPr>
          <p:nvPr>
            <p:ph type="body" idx="5"/>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a:spLocks noGrp="1"/>
          </p:cNvSpPr>
          <p:nvPr>
            <p:ph type="pic" idx="2"/>
          </p:nvPr>
        </p:nvSpPr>
        <p:spPr>
          <a:xfrm>
            <a:off x="5183188" y="987425"/>
            <a:ext cx="6172200" cy="4873625"/>
          </a:xfrm>
          <a:prstGeom prst="rect">
            <a:avLst/>
          </a:prstGeom>
          <a:noFill/>
          <a:ln>
            <a:noFill/>
          </a:ln>
        </p:spPr>
      </p:sp>
      <p:sp>
        <p:nvSpPr>
          <p:cNvPr id="73" name="Google Shape;7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SLeestma@fcp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jsurber@fcps.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3qus_nGn0F4"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psychclassics.yorku.ca/Stroop/"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tinyurl.com/VDOEK-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003B71"/>
              </a:buClr>
              <a:buSzPct val="100000"/>
              <a:buFont typeface="Times New Roman"/>
              <a:buNone/>
            </a:pPr>
            <a:r>
              <a:rPr lang="en-US"/>
              <a:t>Orthographic Mapping:</a:t>
            </a:r>
            <a:endParaRPr/>
          </a:p>
          <a:p>
            <a:pPr marL="0" lvl="0" indent="0" algn="ctr" rtl="0">
              <a:spcBef>
                <a:spcPts val="0"/>
              </a:spcBef>
              <a:spcAft>
                <a:spcPts val="0"/>
              </a:spcAft>
              <a:buClr>
                <a:srgbClr val="003B71"/>
              </a:buClr>
              <a:buSzPct val="174142"/>
              <a:buFont typeface="Times New Roman"/>
              <a:buNone/>
            </a:pPr>
            <a:r>
              <a:rPr lang="en-US" sz="3443"/>
              <a:t>Every word wants to be a sight word</a:t>
            </a:r>
            <a:endParaRPr/>
          </a:p>
        </p:txBody>
      </p:sp>
      <p:sp>
        <p:nvSpPr>
          <p:cNvPr id="158" name="Google Shape;158;p1"/>
          <p:cNvSpPr txBox="1">
            <a:spLocks noGrp="1"/>
          </p:cNvSpPr>
          <p:nvPr>
            <p:ph type="subTitle" idx="1"/>
          </p:nvPr>
        </p:nvSpPr>
        <p:spPr>
          <a:xfrm>
            <a:off x="838200" y="3636225"/>
            <a:ext cx="5893500" cy="16557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400"/>
              <a:buFont typeface="Arial"/>
              <a:buNone/>
            </a:pPr>
            <a:r>
              <a:rPr lang="en-US">
                <a:solidFill>
                  <a:schemeClr val="accent3"/>
                </a:solidFill>
                <a:latin typeface="Georgia"/>
                <a:ea typeface="Georgia"/>
                <a:cs typeface="Georgia"/>
                <a:sym typeface="Georgia"/>
              </a:rPr>
              <a:t>Carrie Leestma - </a:t>
            </a:r>
            <a:r>
              <a:rPr lang="en-US" u="sng">
                <a:solidFill>
                  <a:schemeClr val="hlink"/>
                </a:solidFill>
                <a:latin typeface="Georgia"/>
                <a:ea typeface="Georgia"/>
                <a:cs typeface="Georgia"/>
                <a:sym typeface="Georgia"/>
                <a:hlinkClick r:id="rId3"/>
              </a:rPr>
              <a:t>CSLeestma@fcps.edu</a:t>
            </a:r>
            <a:endParaRPr>
              <a:solidFill>
                <a:schemeClr val="accent3"/>
              </a:solidFill>
              <a:latin typeface="Georgia"/>
              <a:ea typeface="Georgia"/>
              <a:cs typeface="Georgia"/>
              <a:sym typeface="Georgia"/>
            </a:endParaRPr>
          </a:p>
          <a:p>
            <a:pPr marL="0" lvl="0" indent="0" algn="ctr" rtl="0">
              <a:spcBef>
                <a:spcPts val="0"/>
              </a:spcBef>
              <a:spcAft>
                <a:spcPts val="0"/>
              </a:spcAft>
              <a:buClr>
                <a:schemeClr val="dk1"/>
              </a:buClr>
              <a:buSzPts val="2400"/>
              <a:buFont typeface="Arial"/>
              <a:buNone/>
            </a:pPr>
            <a:r>
              <a:rPr lang="en-US">
                <a:solidFill>
                  <a:schemeClr val="accent3"/>
                </a:solidFill>
                <a:latin typeface="Georgia"/>
                <a:ea typeface="Georgia"/>
                <a:cs typeface="Georgia"/>
                <a:sym typeface="Georgia"/>
              </a:rPr>
              <a:t>Lauren Surber - </a:t>
            </a:r>
            <a:r>
              <a:rPr lang="en-US" u="sng">
                <a:solidFill>
                  <a:schemeClr val="hlink"/>
                </a:solidFill>
                <a:latin typeface="Georgia"/>
                <a:ea typeface="Georgia"/>
                <a:cs typeface="Georgia"/>
                <a:sym typeface="Georgia"/>
                <a:hlinkClick r:id="rId4"/>
              </a:rPr>
              <a:t>ljsurber@fcps.edu</a:t>
            </a:r>
            <a:endParaRPr>
              <a:solidFill>
                <a:schemeClr val="accent3"/>
              </a:solidFill>
              <a:latin typeface="Georgia"/>
              <a:ea typeface="Georgia"/>
              <a:cs typeface="Georgia"/>
              <a:sym typeface="Georgia"/>
            </a:endParaRPr>
          </a:p>
          <a:p>
            <a:pPr marL="0" lvl="0" indent="0" algn="ctr" rtl="0">
              <a:spcBef>
                <a:spcPts val="0"/>
              </a:spcBef>
              <a:spcAft>
                <a:spcPts val="0"/>
              </a:spcAft>
              <a:buClr>
                <a:schemeClr val="dk1"/>
              </a:buClr>
              <a:buSzPts val="2400"/>
              <a:buFont typeface="Arial"/>
              <a:buNone/>
            </a:pPr>
            <a:endParaRPr sz="600">
              <a:solidFill>
                <a:schemeClr val="accent3"/>
              </a:solidFill>
              <a:latin typeface="Georgia"/>
              <a:ea typeface="Georgia"/>
              <a:cs typeface="Georgia"/>
              <a:sym typeface="Georgia"/>
            </a:endParaRPr>
          </a:p>
          <a:p>
            <a:pPr marL="0" lvl="0" indent="0" algn="ctr" rtl="0">
              <a:spcBef>
                <a:spcPts val="0"/>
              </a:spcBef>
              <a:spcAft>
                <a:spcPts val="0"/>
              </a:spcAft>
              <a:buClr>
                <a:schemeClr val="dk1"/>
              </a:buClr>
              <a:buSzPts val="2400"/>
              <a:buFont typeface="Arial"/>
              <a:buNone/>
            </a:pPr>
            <a:endParaRPr sz="900">
              <a:solidFill>
                <a:schemeClr val="accent3"/>
              </a:solidFill>
              <a:latin typeface="Georgia"/>
              <a:ea typeface="Georgia"/>
              <a:cs typeface="Georgia"/>
              <a:sym typeface="Georgia"/>
            </a:endParaRPr>
          </a:p>
          <a:p>
            <a:pPr marL="0" lvl="0" indent="0" algn="ctr" rtl="0">
              <a:spcBef>
                <a:spcPts val="0"/>
              </a:spcBef>
              <a:spcAft>
                <a:spcPts val="0"/>
              </a:spcAft>
              <a:buClr>
                <a:schemeClr val="dk1"/>
              </a:buClr>
              <a:buSzPts val="2400"/>
              <a:buFont typeface="Arial"/>
              <a:buNone/>
            </a:pPr>
            <a:r>
              <a:rPr lang="en-US">
                <a:solidFill>
                  <a:schemeClr val="accent3"/>
                </a:solidFill>
                <a:latin typeface="Georgia"/>
                <a:ea typeface="Georgia"/>
                <a:cs typeface="Georgia"/>
                <a:sym typeface="Georgia"/>
              </a:rPr>
              <a:t>Fairfax County Public Schools</a:t>
            </a:r>
            <a:endParaRPr/>
          </a:p>
        </p:txBody>
      </p:sp>
      <p:sp>
        <p:nvSpPr>
          <p:cNvPr id="159" name="Google Shape;15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5bb84a57ae_0_6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Georgia"/>
                <a:ea typeface="Georgia"/>
                <a:cs typeface="Georgia"/>
                <a:sym typeface="Georgia"/>
              </a:rPr>
              <a:t>Reflecting on Sight Words</a:t>
            </a:r>
            <a:endParaRPr>
              <a:latin typeface="Georgia"/>
              <a:ea typeface="Georgia"/>
              <a:cs typeface="Georgia"/>
              <a:sym typeface="Georgia"/>
            </a:endParaRPr>
          </a:p>
        </p:txBody>
      </p:sp>
      <p:sp>
        <p:nvSpPr>
          <p:cNvPr id="233" name="Google Shape;233;g15bb84a57ae_0_66"/>
          <p:cNvSpPr txBox="1">
            <a:spLocks noGrp="1"/>
          </p:cNvSpPr>
          <p:nvPr>
            <p:ph type="body" idx="2"/>
          </p:nvPr>
        </p:nvSpPr>
        <p:spPr>
          <a:xfrm>
            <a:off x="1159450" y="2015200"/>
            <a:ext cx="9813300" cy="368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1800"/>
              <a:buNone/>
            </a:pPr>
            <a:r>
              <a:rPr lang="en-US" sz="3300"/>
              <a:t>Did this information confirm your thinking around what a sight word is or change your thinking?</a:t>
            </a:r>
            <a:endParaRPr sz="3300"/>
          </a:p>
          <a:p>
            <a:pPr marL="0" lvl="0" indent="0" algn="ctr" rtl="0">
              <a:lnSpc>
                <a:spcPct val="90000"/>
              </a:lnSpc>
              <a:spcBef>
                <a:spcPts val="1000"/>
              </a:spcBef>
              <a:spcAft>
                <a:spcPts val="0"/>
              </a:spcAft>
              <a:buSzPts val="1800"/>
              <a:buNone/>
            </a:pPr>
            <a:endParaRPr/>
          </a:p>
          <a:p>
            <a:pPr marL="0" lvl="0" indent="0" algn="ctr" rtl="0">
              <a:lnSpc>
                <a:spcPct val="90000"/>
              </a:lnSpc>
              <a:spcBef>
                <a:spcPts val="1000"/>
              </a:spcBef>
              <a:spcAft>
                <a:spcPts val="0"/>
              </a:spcAft>
              <a:buSzPts val="1800"/>
              <a:buNone/>
            </a:pPr>
            <a:endParaRPr/>
          </a:p>
        </p:txBody>
      </p:sp>
      <p:pic>
        <p:nvPicPr>
          <p:cNvPr id="234" name="Google Shape;234;g15bb84a57ae_0_66" descr="clip art"/>
          <p:cNvPicPr preferRelativeResize="0"/>
          <p:nvPr/>
        </p:nvPicPr>
        <p:blipFill rotWithShape="1">
          <a:blip r:embed="rId3">
            <a:alphaModFix/>
          </a:blip>
          <a:srcRect/>
          <a:stretch/>
        </p:blipFill>
        <p:spPr>
          <a:xfrm>
            <a:off x="1039475" y="4254400"/>
            <a:ext cx="2001501" cy="2001501"/>
          </a:xfrm>
          <a:prstGeom prst="rect">
            <a:avLst/>
          </a:prstGeom>
          <a:noFill/>
          <a:ln>
            <a:noFill/>
          </a:ln>
        </p:spPr>
      </p:pic>
      <p:sp>
        <p:nvSpPr>
          <p:cNvPr id="235" name="Google Shape;235;g15bb84a57ae_0_66"/>
          <p:cNvSpPr txBox="1"/>
          <p:nvPr/>
        </p:nvSpPr>
        <p:spPr>
          <a:xfrm>
            <a:off x="1952250" y="5103300"/>
            <a:ext cx="4579200" cy="1754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US" sz="3000" i="0" u="none" strike="noStrike" cap="none">
                <a:solidFill>
                  <a:schemeClr val="dk1"/>
                </a:solidFill>
                <a:latin typeface="Georgia"/>
                <a:ea typeface="Georgia"/>
                <a:cs typeface="Georgia"/>
                <a:sym typeface="Georgia"/>
              </a:rPr>
              <a:t>Share your thinking</a:t>
            </a:r>
            <a:endParaRPr sz="3000" i="0" u="none" strike="noStrike" cap="none">
              <a:solidFill>
                <a:schemeClr val="dk1"/>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3000"/>
              <a:buFont typeface="Arial"/>
              <a:buNone/>
            </a:pPr>
            <a:r>
              <a:rPr lang="en-US" sz="3000" i="0" u="none" strike="noStrike" cap="none">
                <a:solidFill>
                  <a:schemeClr val="dk1"/>
                </a:solidFill>
                <a:latin typeface="Georgia"/>
                <a:ea typeface="Georgia"/>
                <a:cs typeface="Georgia"/>
                <a:sym typeface="Georgia"/>
              </a:rPr>
              <a:t> on the Padlet.</a:t>
            </a:r>
            <a:endParaRPr sz="300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pic>
        <p:nvPicPr>
          <p:cNvPr id="236" name="Google Shape;236;g15bb84a57ae_0_66" descr="clipart"/>
          <p:cNvPicPr preferRelativeResize="0"/>
          <p:nvPr/>
        </p:nvPicPr>
        <p:blipFill rotWithShape="1">
          <a:blip r:embed="rId4">
            <a:alphaModFix/>
          </a:blip>
          <a:srcRect/>
          <a:stretch/>
        </p:blipFill>
        <p:spPr>
          <a:xfrm>
            <a:off x="9140450" y="4254385"/>
            <a:ext cx="2001500" cy="2001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5bb84a57ae_0_7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Orthographic Mapping</a:t>
            </a:r>
            <a:endParaRPr>
              <a:latin typeface="Georgia"/>
              <a:ea typeface="Georgia"/>
              <a:cs typeface="Georgia"/>
              <a:sym typeface="Georgia"/>
            </a:endParaRPr>
          </a:p>
        </p:txBody>
      </p:sp>
      <p:sp>
        <p:nvSpPr>
          <p:cNvPr id="242" name="Google Shape;242;g15bb84a57ae_0_7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sz="2800">
                <a:latin typeface="Georgia"/>
                <a:ea typeface="Georgia"/>
                <a:cs typeface="Georgia"/>
                <a:sym typeface="Georgia"/>
              </a:rPr>
              <a:t>How does a word become a sight word?</a:t>
            </a:r>
            <a:endParaRPr sz="2800">
              <a:latin typeface="Georgia"/>
              <a:ea typeface="Georgia"/>
              <a:cs typeface="Georgia"/>
              <a:sym typeface="Georgia"/>
            </a:endParaRPr>
          </a:p>
        </p:txBody>
      </p:sp>
      <p:sp>
        <p:nvSpPr>
          <p:cNvPr id="243" name="Google Shape;243;g15bb84a57ae_0_75"/>
          <p:cNvSpPr txBox="1">
            <a:spLocks noGrp="1"/>
          </p:cNvSpPr>
          <p:nvPr>
            <p:ph type="sldNum" idx="12"/>
          </p:nvPr>
        </p:nvSpPr>
        <p:spPr>
          <a:xfrm>
            <a:off x="10972175" y="637860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244" name="Google Shape;244;g15bb84a57ae_0_75" descr="VDOE logo"/>
          <p:cNvPicPr preferRelativeResize="0"/>
          <p:nvPr/>
        </p:nvPicPr>
        <p:blipFill rotWithShape="1">
          <a:blip r:embed="rId3">
            <a:alphaModFix/>
          </a:blip>
          <a:srcRect/>
          <a:stretch/>
        </p:blipFill>
        <p:spPr>
          <a:xfrm>
            <a:off x="10129926" y="5221151"/>
            <a:ext cx="2062075" cy="1593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5bb84a57ae_0_8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What has brain research shown us about how we read words?</a:t>
            </a:r>
            <a:endParaRPr>
              <a:latin typeface="Georgia"/>
              <a:ea typeface="Georgia"/>
              <a:cs typeface="Georgia"/>
              <a:sym typeface="Georgia"/>
            </a:endParaRPr>
          </a:p>
        </p:txBody>
      </p:sp>
      <p:sp>
        <p:nvSpPr>
          <p:cNvPr id="250" name="Google Shape;250;g15bb84a57ae_0_82"/>
          <p:cNvSpPr txBox="1">
            <a:spLocks noGrp="1"/>
          </p:cNvSpPr>
          <p:nvPr>
            <p:ph type="body" idx="1"/>
          </p:nvPr>
        </p:nvSpPr>
        <p:spPr>
          <a:xfrm>
            <a:off x="2605725" y="2005150"/>
            <a:ext cx="9207000" cy="1530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2900">
                <a:latin typeface="Georgia"/>
                <a:ea typeface="Georgia"/>
                <a:cs typeface="Georgia"/>
                <a:sym typeface="Georgia"/>
              </a:rPr>
              <a:t>Readers have NOT memorized a word as a whole word visually when they read a word effortlessly and automatically.</a:t>
            </a:r>
            <a:endParaRPr/>
          </a:p>
        </p:txBody>
      </p:sp>
      <p:sp>
        <p:nvSpPr>
          <p:cNvPr id="251" name="Google Shape;251;g15bb84a57ae_0_82"/>
          <p:cNvSpPr txBox="1">
            <a:spLocks noGrp="1"/>
          </p:cNvSpPr>
          <p:nvPr>
            <p:ph type="sldNum" idx="12"/>
          </p:nvPr>
        </p:nvSpPr>
        <p:spPr>
          <a:xfrm>
            <a:off x="10877700" y="637860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52" name="Google Shape;252;g15bb84a57ae_0_82" descr="Icon&#10;&#10;Description automatically generated"/>
          <p:cNvPicPr preferRelativeResize="0"/>
          <p:nvPr/>
        </p:nvPicPr>
        <p:blipFill rotWithShape="1">
          <a:blip r:embed="rId3">
            <a:alphaModFix/>
          </a:blip>
          <a:srcRect/>
          <a:stretch/>
        </p:blipFill>
        <p:spPr>
          <a:xfrm>
            <a:off x="1260050" y="2197050"/>
            <a:ext cx="843925" cy="843925"/>
          </a:xfrm>
          <a:prstGeom prst="rect">
            <a:avLst/>
          </a:prstGeom>
          <a:noFill/>
          <a:ln>
            <a:noFill/>
          </a:ln>
        </p:spPr>
      </p:pic>
      <p:sp>
        <p:nvSpPr>
          <p:cNvPr id="253" name="Google Shape;253;g15bb84a57ae_0_82"/>
          <p:cNvSpPr txBox="1"/>
          <p:nvPr/>
        </p:nvSpPr>
        <p:spPr>
          <a:xfrm>
            <a:off x="2530150" y="3749363"/>
            <a:ext cx="8745600" cy="2415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900"/>
              <a:buFont typeface="Arial"/>
              <a:buNone/>
            </a:pPr>
            <a:r>
              <a:rPr lang="en-US" sz="2900" b="1" i="0" u="none" strike="noStrike" cap="none">
                <a:solidFill>
                  <a:schemeClr val="dk1"/>
                </a:solidFill>
                <a:latin typeface="Georgia"/>
                <a:ea typeface="Georgia"/>
                <a:cs typeface="Georgia"/>
                <a:sym typeface="Georgia"/>
              </a:rPr>
              <a:t>When readers read a word effortlessly and automatically they have connected the letters in the word to the sounds in the words and have had a lot of exposure to the word.</a:t>
            </a:r>
            <a:endParaRPr sz="2900" b="1" i="0" u="none" strike="noStrike" cap="none">
              <a:solidFill>
                <a:schemeClr val="dk1"/>
              </a:solidFill>
              <a:latin typeface="Georgia"/>
              <a:ea typeface="Georgia"/>
              <a:cs typeface="Georgia"/>
              <a:sym typeface="Georgia"/>
            </a:endParaRPr>
          </a:p>
          <a:p>
            <a:pPr marL="0" marR="0" lvl="0" indent="0" algn="l" rtl="0">
              <a:lnSpc>
                <a:spcPct val="90000"/>
              </a:lnSpc>
              <a:spcBef>
                <a:spcPts val="0"/>
              </a:spcBef>
              <a:spcAft>
                <a:spcPts val="0"/>
              </a:spcAft>
              <a:buClr>
                <a:srgbClr val="000000"/>
              </a:buClr>
              <a:buSzPts val="2900"/>
              <a:buFont typeface="Arial"/>
              <a:buNone/>
            </a:pPr>
            <a:endParaRPr sz="2900" b="1" i="0" u="none" strike="noStrike" cap="none">
              <a:solidFill>
                <a:schemeClr val="dk1"/>
              </a:solidFill>
              <a:latin typeface="Georgia"/>
              <a:ea typeface="Georgia"/>
              <a:cs typeface="Georgia"/>
              <a:sym typeface="Georgia"/>
            </a:endParaRPr>
          </a:p>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dk1"/>
                </a:solidFill>
                <a:latin typeface="Georgia"/>
                <a:ea typeface="Georgia"/>
                <a:cs typeface="Georgia"/>
                <a:sym typeface="Georgia"/>
              </a:rPr>
              <a:t>                                                                                                                                                                 </a:t>
            </a:r>
            <a:r>
              <a:rPr lang="en-US" sz="1600" b="1" i="0" u="none" strike="noStrike" cap="none">
                <a:solidFill>
                  <a:schemeClr val="dk1"/>
                </a:solidFill>
                <a:latin typeface="Georgia"/>
                <a:ea typeface="Georgia"/>
                <a:cs typeface="Georgia"/>
                <a:sym typeface="Georgia"/>
              </a:rPr>
              <a:t>(Ehri, 2013)</a:t>
            </a:r>
            <a:endParaRPr sz="1600" b="1" i="0" u="none" strike="noStrike" cap="none">
              <a:solidFill>
                <a:schemeClr val="dk1"/>
              </a:solidFill>
              <a:latin typeface="Georgia"/>
              <a:ea typeface="Georgia"/>
              <a:cs typeface="Georgia"/>
              <a:sym typeface="Georgia"/>
            </a:endParaRPr>
          </a:p>
        </p:txBody>
      </p:sp>
      <p:pic>
        <p:nvPicPr>
          <p:cNvPr id="254" name="Google Shape;254;g15bb84a57ae_0_82" descr="checkmark icon"/>
          <p:cNvPicPr preferRelativeResize="0"/>
          <p:nvPr/>
        </p:nvPicPr>
        <p:blipFill rotWithShape="1">
          <a:blip r:embed="rId4">
            <a:alphaModFix/>
          </a:blip>
          <a:srcRect/>
          <a:stretch/>
        </p:blipFill>
        <p:spPr>
          <a:xfrm>
            <a:off x="1176209" y="4230300"/>
            <a:ext cx="1011600" cy="10116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5bb84a57ae_0_9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What is orthographic mapping?</a:t>
            </a:r>
            <a:endParaRPr>
              <a:latin typeface="Georgia"/>
              <a:ea typeface="Georgia"/>
              <a:cs typeface="Georgia"/>
              <a:sym typeface="Georgia"/>
            </a:endParaRPr>
          </a:p>
        </p:txBody>
      </p:sp>
      <p:sp>
        <p:nvSpPr>
          <p:cNvPr id="260" name="Google Shape;260;g15bb84a57ae_0_91"/>
          <p:cNvSpPr txBox="1">
            <a:spLocks noGrp="1"/>
          </p:cNvSpPr>
          <p:nvPr>
            <p:ph type="body" idx="1"/>
          </p:nvPr>
        </p:nvSpPr>
        <p:spPr>
          <a:xfrm>
            <a:off x="838200" y="1848138"/>
            <a:ext cx="9475800" cy="43512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SzPts val="1800"/>
              <a:buNone/>
            </a:pPr>
            <a:r>
              <a:rPr lang="en-US" sz="3000">
                <a:latin typeface="Georgia"/>
                <a:ea typeface="Georgia"/>
                <a:cs typeface="Georgia"/>
                <a:sym typeface="Georgia"/>
              </a:rPr>
              <a:t>“Orthographic mapping is the process readers use to store written words for immediate, effortless retrieval. It is a means by which readers turn unfamiliar written words into familiar, instantaneously accessible sight words”.</a:t>
            </a:r>
            <a:endParaRPr sz="3000">
              <a:latin typeface="Georgia"/>
              <a:ea typeface="Georgia"/>
              <a:cs typeface="Georgia"/>
              <a:sym typeface="Georgia"/>
            </a:endParaRPr>
          </a:p>
          <a:p>
            <a:pPr marL="228600" lvl="0" indent="0" algn="l" rtl="0">
              <a:lnSpc>
                <a:spcPct val="90000"/>
              </a:lnSpc>
              <a:spcBef>
                <a:spcPts val="0"/>
              </a:spcBef>
              <a:spcAft>
                <a:spcPts val="0"/>
              </a:spcAft>
              <a:buSzPts val="1800"/>
              <a:buNone/>
            </a:pPr>
            <a:endParaRPr sz="3000">
              <a:latin typeface="Georgia"/>
              <a:ea typeface="Georgia"/>
              <a:cs typeface="Georgia"/>
              <a:sym typeface="Georgia"/>
            </a:endParaRPr>
          </a:p>
          <a:p>
            <a:pPr marL="228600" lvl="0" indent="0" algn="l" rtl="0">
              <a:lnSpc>
                <a:spcPct val="90000"/>
              </a:lnSpc>
              <a:spcBef>
                <a:spcPts val="0"/>
              </a:spcBef>
              <a:spcAft>
                <a:spcPts val="0"/>
              </a:spcAft>
              <a:buSzPts val="1800"/>
              <a:buNone/>
            </a:pPr>
            <a:r>
              <a:rPr lang="en-US" sz="2600" b="0">
                <a:latin typeface="Georgia"/>
                <a:ea typeface="Georgia"/>
                <a:cs typeface="Georgia"/>
                <a:sym typeface="Georgia"/>
              </a:rPr>
              <a:t>(Kilpatrick, 2015)</a:t>
            </a:r>
            <a:endParaRPr sz="2600" b="0">
              <a:latin typeface="Georgia"/>
              <a:ea typeface="Georgia"/>
              <a:cs typeface="Georgia"/>
              <a:sym typeface="Georgia"/>
            </a:endParaRPr>
          </a:p>
          <a:p>
            <a:pPr marL="228600" lvl="0" indent="0" algn="l" rtl="0">
              <a:lnSpc>
                <a:spcPct val="115000"/>
              </a:lnSpc>
              <a:spcBef>
                <a:spcPts val="0"/>
              </a:spcBef>
              <a:spcAft>
                <a:spcPts val="0"/>
              </a:spcAft>
              <a:buSzPts val="1800"/>
              <a:buNone/>
            </a:pPr>
            <a:endParaRPr sz="1800" b="0">
              <a:solidFill>
                <a:srgbClr val="666666"/>
              </a:solidFill>
              <a:latin typeface="Source Code Pro"/>
              <a:ea typeface="Source Code Pro"/>
              <a:cs typeface="Source Code Pro"/>
              <a:sym typeface="Source Code Pro"/>
            </a:endParaRPr>
          </a:p>
          <a:p>
            <a:pPr marL="228600" lvl="0" indent="0" algn="l" rtl="0">
              <a:lnSpc>
                <a:spcPct val="115000"/>
              </a:lnSpc>
              <a:spcBef>
                <a:spcPts val="1200"/>
              </a:spcBef>
              <a:spcAft>
                <a:spcPts val="0"/>
              </a:spcAft>
              <a:buSzPts val="1800"/>
              <a:buNone/>
            </a:pPr>
            <a:endParaRPr sz="1800" b="0">
              <a:solidFill>
                <a:srgbClr val="666666"/>
              </a:solidFill>
              <a:latin typeface="Source Code Pro"/>
              <a:ea typeface="Source Code Pro"/>
              <a:cs typeface="Source Code Pro"/>
              <a:sym typeface="Source Code Pro"/>
            </a:endParaRPr>
          </a:p>
          <a:p>
            <a:pPr marL="228600" lvl="0" indent="0" algn="l" rtl="0">
              <a:lnSpc>
                <a:spcPct val="115000"/>
              </a:lnSpc>
              <a:spcBef>
                <a:spcPts val="1200"/>
              </a:spcBef>
              <a:spcAft>
                <a:spcPts val="1200"/>
              </a:spcAft>
              <a:buSzPts val="1800"/>
              <a:buNone/>
            </a:pPr>
            <a:endParaRPr sz="1800" b="0">
              <a:solidFill>
                <a:srgbClr val="666666"/>
              </a:solidFill>
              <a:latin typeface="Source Code Pro"/>
              <a:ea typeface="Source Code Pro"/>
              <a:cs typeface="Source Code Pro"/>
              <a:sym typeface="Source Code Pro"/>
            </a:endParaRPr>
          </a:p>
        </p:txBody>
      </p:sp>
      <p:sp>
        <p:nvSpPr>
          <p:cNvPr id="261" name="Google Shape;261;g15bb84a57ae_0_91"/>
          <p:cNvSpPr txBox="1">
            <a:spLocks noGrp="1"/>
          </p:cNvSpPr>
          <p:nvPr>
            <p:ph type="sldNum" idx="12"/>
          </p:nvPr>
        </p:nvSpPr>
        <p:spPr>
          <a:xfrm>
            <a:off x="10783225" y="64554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62" name="Google Shape;262;g15bb84a57ae_0_91" descr="brain icon"/>
          <p:cNvPicPr preferRelativeResize="0"/>
          <p:nvPr/>
        </p:nvPicPr>
        <p:blipFill rotWithShape="1">
          <a:blip r:embed="rId3">
            <a:alphaModFix/>
          </a:blip>
          <a:srcRect/>
          <a:stretch/>
        </p:blipFill>
        <p:spPr>
          <a:xfrm>
            <a:off x="6698350" y="3923625"/>
            <a:ext cx="2531825" cy="2531825"/>
          </a:xfrm>
          <a:prstGeom prst="rect">
            <a:avLst/>
          </a:prstGeom>
          <a:noFill/>
          <a:ln>
            <a:noFill/>
          </a:ln>
        </p:spPr>
      </p:pic>
      <p:pic>
        <p:nvPicPr>
          <p:cNvPr id="263" name="Google Shape;263;g15bb84a57ae_0_91" descr="clip art of the brain"/>
          <p:cNvPicPr preferRelativeResize="0"/>
          <p:nvPr/>
        </p:nvPicPr>
        <p:blipFill rotWithShape="1">
          <a:blip r:embed="rId4">
            <a:alphaModFix/>
          </a:blip>
          <a:srcRect/>
          <a:stretch/>
        </p:blipFill>
        <p:spPr>
          <a:xfrm>
            <a:off x="8275250" y="5077725"/>
            <a:ext cx="510801" cy="510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5bb84a57ae_0_9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Four Part Processor </a:t>
            </a:r>
            <a:endParaRPr>
              <a:latin typeface="Georgia"/>
              <a:ea typeface="Georgia"/>
              <a:cs typeface="Georgia"/>
              <a:sym typeface="Georgia"/>
            </a:endParaRPr>
          </a:p>
        </p:txBody>
      </p:sp>
      <p:sp>
        <p:nvSpPr>
          <p:cNvPr id="269" name="Google Shape;269;g15bb84a57ae_0_99"/>
          <p:cNvSpPr txBox="1">
            <a:spLocks noGrp="1"/>
          </p:cNvSpPr>
          <p:nvPr>
            <p:ph type="body" idx="1"/>
          </p:nvPr>
        </p:nvSpPr>
        <p:spPr>
          <a:xfrm>
            <a:off x="8200450" y="6579450"/>
            <a:ext cx="5181600" cy="3285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SzPts val="1800"/>
              <a:buNone/>
            </a:pPr>
            <a:r>
              <a:rPr lang="en-US" sz="1200">
                <a:latin typeface="Georgia"/>
                <a:ea typeface="Georgia"/>
                <a:cs typeface="Georgia"/>
                <a:sym typeface="Georgia"/>
              </a:rPr>
              <a:t>Seidenberg &amp; McClelland, 1989</a:t>
            </a:r>
            <a:endParaRPr sz="1200">
              <a:latin typeface="Georgia"/>
              <a:ea typeface="Georgia"/>
              <a:cs typeface="Georgia"/>
              <a:sym typeface="Georgia"/>
            </a:endParaRPr>
          </a:p>
        </p:txBody>
      </p:sp>
      <p:sp>
        <p:nvSpPr>
          <p:cNvPr id="270" name="Google Shape;270;g15bb84a57ae_0_99"/>
          <p:cNvSpPr txBox="1">
            <a:spLocks noGrp="1"/>
          </p:cNvSpPr>
          <p:nvPr>
            <p:ph type="sldNum" idx="12"/>
          </p:nvPr>
        </p:nvSpPr>
        <p:spPr>
          <a:xfrm>
            <a:off x="10712500" y="638790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71" name="Google Shape;271;g15bb84a57ae_0_99"/>
          <p:cNvSpPr/>
          <p:nvPr/>
        </p:nvSpPr>
        <p:spPr>
          <a:xfrm>
            <a:off x="4725050" y="1552825"/>
            <a:ext cx="1840200" cy="775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Context</a:t>
            </a:r>
            <a:endParaRPr sz="2200" b="1" i="0" u="none" strike="noStrike" cap="none">
              <a:solidFill>
                <a:schemeClr val="dk1"/>
              </a:solidFill>
              <a:latin typeface="Arial"/>
              <a:ea typeface="Arial"/>
              <a:cs typeface="Arial"/>
              <a:sym typeface="Arial"/>
            </a:endParaRPr>
          </a:p>
        </p:txBody>
      </p:sp>
      <p:sp>
        <p:nvSpPr>
          <p:cNvPr id="272" name="Google Shape;272;g15bb84a57ae_0_99"/>
          <p:cNvSpPr/>
          <p:nvPr/>
        </p:nvSpPr>
        <p:spPr>
          <a:xfrm>
            <a:off x="2396650" y="5701800"/>
            <a:ext cx="1958100" cy="775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Phonological</a:t>
            </a:r>
            <a:endParaRPr sz="2000" b="1" i="0" u="none" strike="noStrike" cap="none">
              <a:solidFill>
                <a:schemeClr val="dk1"/>
              </a:solidFill>
              <a:latin typeface="Arial"/>
              <a:ea typeface="Arial"/>
              <a:cs typeface="Arial"/>
              <a:sym typeface="Arial"/>
            </a:endParaRPr>
          </a:p>
        </p:txBody>
      </p:sp>
      <p:sp>
        <p:nvSpPr>
          <p:cNvPr id="273" name="Google Shape;273;g15bb84a57ae_0_99"/>
          <p:cNvSpPr/>
          <p:nvPr/>
        </p:nvSpPr>
        <p:spPr>
          <a:xfrm>
            <a:off x="4820600" y="3534988"/>
            <a:ext cx="1840200" cy="775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Meaning</a:t>
            </a:r>
            <a:endParaRPr sz="2000" b="1" i="0" u="none" strike="noStrike" cap="none">
              <a:solidFill>
                <a:schemeClr val="dk1"/>
              </a:solidFill>
              <a:latin typeface="Arial"/>
              <a:ea typeface="Arial"/>
              <a:cs typeface="Arial"/>
              <a:sym typeface="Arial"/>
            </a:endParaRPr>
          </a:p>
        </p:txBody>
      </p:sp>
      <p:sp>
        <p:nvSpPr>
          <p:cNvPr id="274" name="Google Shape;274;g15bb84a57ae_0_99"/>
          <p:cNvSpPr/>
          <p:nvPr/>
        </p:nvSpPr>
        <p:spPr>
          <a:xfrm>
            <a:off x="7221025" y="5668275"/>
            <a:ext cx="1958100" cy="7755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Orthographic</a:t>
            </a:r>
            <a:endParaRPr sz="2000" b="1" i="0" u="none" strike="noStrike" cap="none">
              <a:solidFill>
                <a:schemeClr val="dk1"/>
              </a:solidFill>
              <a:latin typeface="Arial"/>
              <a:ea typeface="Arial"/>
              <a:cs typeface="Arial"/>
              <a:sym typeface="Arial"/>
            </a:endParaRPr>
          </a:p>
        </p:txBody>
      </p:sp>
      <p:sp>
        <p:nvSpPr>
          <p:cNvPr id="275" name="Google Shape;275;g15bb84a57ae_0_99" descr="Double sided arrow&#10;"/>
          <p:cNvSpPr/>
          <p:nvPr/>
        </p:nvSpPr>
        <p:spPr>
          <a:xfrm rot="5400000">
            <a:off x="5233100" y="2630550"/>
            <a:ext cx="1015200" cy="5964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15bb84a57ae_0_99" descr="double sided arrow"/>
          <p:cNvSpPr/>
          <p:nvPr/>
        </p:nvSpPr>
        <p:spPr>
          <a:xfrm rot="7579921">
            <a:off x="3800731" y="4730405"/>
            <a:ext cx="1099308" cy="596305"/>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15bb84a57ae_0_99" descr="double sided arrow"/>
          <p:cNvSpPr/>
          <p:nvPr/>
        </p:nvSpPr>
        <p:spPr>
          <a:xfrm rot="-7120222">
            <a:off x="6346541" y="4730600"/>
            <a:ext cx="1099277" cy="596219"/>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15bb84a57ae_0_99" descr="double sided arrow text says phonics&#10;"/>
          <p:cNvSpPr/>
          <p:nvPr/>
        </p:nvSpPr>
        <p:spPr>
          <a:xfrm rot="-758">
            <a:off x="5119512" y="5791352"/>
            <a:ext cx="1359900" cy="5964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phonics</a:t>
            </a:r>
            <a:endParaRPr sz="1400" b="1" i="0" u="none" strike="noStrike" cap="none">
              <a:solidFill>
                <a:schemeClr val="dk1"/>
              </a:solidFill>
              <a:latin typeface="Arial"/>
              <a:ea typeface="Arial"/>
              <a:cs typeface="Arial"/>
              <a:sym typeface="Arial"/>
            </a:endParaRPr>
          </a:p>
        </p:txBody>
      </p:sp>
      <p:pic>
        <p:nvPicPr>
          <p:cNvPr id="279" name="Google Shape;279;g15bb84a57ae_0_99" descr="sound icon"/>
          <p:cNvPicPr preferRelativeResize="0"/>
          <p:nvPr/>
        </p:nvPicPr>
        <p:blipFill rotWithShape="1">
          <a:blip r:embed="rId3">
            <a:alphaModFix/>
          </a:blip>
          <a:srcRect/>
          <a:stretch/>
        </p:blipFill>
        <p:spPr>
          <a:xfrm>
            <a:off x="838201" y="5053950"/>
            <a:ext cx="596400" cy="558259"/>
          </a:xfrm>
          <a:prstGeom prst="rect">
            <a:avLst/>
          </a:prstGeom>
          <a:noFill/>
          <a:ln>
            <a:noFill/>
          </a:ln>
        </p:spPr>
      </p:pic>
      <p:sp>
        <p:nvSpPr>
          <p:cNvPr id="280" name="Google Shape;280;g15bb84a57ae_0_99"/>
          <p:cNvSpPr/>
          <p:nvPr/>
        </p:nvSpPr>
        <p:spPr>
          <a:xfrm>
            <a:off x="8200450" y="4766874"/>
            <a:ext cx="1485076" cy="52547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dk1"/>
                </a:solidFill>
                <a:latin typeface="Arial"/>
              </a:rPr>
              <a:t>bat</a:t>
            </a:r>
          </a:p>
        </p:txBody>
      </p:sp>
      <p:sp>
        <p:nvSpPr>
          <p:cNvPr id="281" name="Google Shape;281;g15bb84a57ae_0_99"/>
          <p:cNvSpPr txBox="1"/>
          <p:nvPr/>
        </p:nvSpPr>
        <p:spPr>
          <a:xfrm>
            <a:off x="1499400" y="5079125"/>
            <a:ext cx="13599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latin typeface="Times New Roman"/>
                <a:ea typeface="Times New Roman"/>
                <a:cs typeface="Times New Roman"/>
                <a:sym typeface="Times New Roman"/>
              </a:rPr>
              <a:t>/b/ /ă/ /t/</a:t>
            </a:r>
            <a:endParaRPr sz="2300" b="1" i="0" u="none" strike="noStrike" cap="none">
              <a:solidFill>
                <a:schemeClr val="dk1"/>
              </a:solidFill>
              <a:latin typeface="Times New Roman"/>
              <a:ea typeface="Times New Roman"/>
              <a:cs typeface="Times New Roman"/>
              <a:sym typeface="Times New Roman"/>
            </a:endParaRPr>
          </a:p>
        </p:txBody>
      </p:sp>
      <p:pic>
        <p:nvPicPr>
          <p:cNvPr id="282" name="Google Shape;282;g15bb84a57ae_0_99" descr="picture of a baseball bat"/>
          <p:cNvPicPr preferRelativeResize="0"/>
          <p:nvPr/>
        </p:nvPicPr>
        <p:blipFill rotWithShape="1">
          <a:blip r:embed="rId4">
            <a:alphaModFix/>
          </a:blip>
          <a:srcRect/>
          <a:stretch/>
        </p:blipFill>
        <p:spPr>
          <a:xfrm>
            <a:off x="7004024" y="3293800"/>
            <a:ext cx="886575" cy="886575"/>
          </a:xfrm>
          <a:prstGeom prst="rect">
            <a:avLst/>
          </a:prstGeom>
          <a:noFill/>
          <a:ln>
            <a:noFill/>
          </a:ln>
        </p:spPr>
      </p:pic>
      <p:pic>
        <p:nvPicPr>
          <p:cNvPr id="283" name="Google Shape;283;g15bb84a57ae_0_99" descr="Picture of a baseball bat"/>
          <p:cNvPicPr preferRelativeResize="0"/>
          <p:nvPr/>
        </p:nvPicPr>
        <p:blipFill rotWithShape="1">
          <a:blip r:embed="rId4">
            <a:alphaModFix/>
          </a:blip>
          <a:srcRect/>
          <a:stretch/>
        </p:blipFill>
        <p:spPr>
          <a:xfrm>
            <a:off x="6760899" y="1441750"/>
            <a:ext cx="886575" cy="886575"/>
          </a:xfrm>
          <a:prstGeom prst="rect">
            <a:avLst/>
          </a:prstGeom>
          <a:noFill/>
          <a:ln>
            <a:noFill/>
          </a:ln>
        </p:spPr>
      </p:pic>
      <p:pic>
        <p:nvPicPr>
          <p:cNvPr id="284" name="Google Shape;284;g15bb84a57ae_0_99" descr="picture of a bat"/>
          <p:cNvPicPr preferRelativeResize="0"/>
          <p:nvPr/>
        </p:nvPicPr>
        <p:blipFill rotWithShape="1">
          <a:blip r:embed="rId5">
            <a:alphaModFix/>
          </a:blip>
          <a:srcRect/>
          <a:stretch/>
        </p:blipFill>
        <p:spPr>
          <a:xfrm>
            <a:off x="8329375" y="3293812"/>
            <a:ext cx="1179200" cy="100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79"/>
                                        </p:tgtEl>
                                        <p:attrNameLst>
                                          <p:attrName>style.visibility</p:attrName>
                                        </p:attrNameLst>
                                      </p:cBhvr>
                                      <p:to>
                                        <p:strVal val="visible"/>
                                      </p:to>
                                    </p:set>
                                    <p:animEffect transition="in" filter="fade">
                                      <p:cBhvr>
                                        <p:cTn id="11" dur="1000"/>
                                        <p:tgtEl>
                                          <p:spTgt spid="2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1"/>
                                        </p:tgtEl>
                                        <p:attrNameLst>
                                          <p:attrName>style.visibility</p:attrName>
                                        </p:attrNameLst>
                                      </p:cBhvr>
                                      <p:to>
                                        <p:strVal val="visible"/>
                                      </p:to>
                                    </p:set>
                                    <p:animEffect transition="in" filter="fade">
                                      <p:cBhvr>
                                        <p:cTn id="16" dur="1000"/>
                                        <p:tgtEl>
                                          <p:spTgt spid="28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4"/>
                                        </p:tgtEl>
                                        <p:attrNameLst>
                                          <p:attrName>style.visibility</p:attrName>
                                        </p:attrNameLst>
                                      </p:cBhvr>
                                      <p:to>
                                        <p:strVal val="visible"/>
                                      </p:to>
                                    </p:set>
                                    <p:animEffect transition="in" filter="fade">
                                      <p:cBhvr>
                                        <p:cTn id="21" dur="1000"/>
                                        <p:tgtEl>
                                          <p:spTgt spid="27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0"/>
                                        </p:tgtEl>
                                        <p:attrNameLst>
                                          <p:attrName>style.visibility</p:attrName>
                                        </p:attrNameLst>
                                      </p:cBhvr>
                                      <p:to>
                                        <p:strVal val="visible"/>
                                      </p:to>
                                    </p:set>
                                    <p:animEffect transition="in" filter="fade">
                                      <p:cBhvr>
                                        <p:cTn id="26" dur="1000"/>
                                        <p:tgtEl>
                                          <p:spTgt spid="2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8"/>
                                        </p:tgtEl>
                                        <p:attrNameLst>
                                          <p:attrName>style.visibility</p:attrName>
                                        </p:attrNameLst>
                                      </p:cBhvr>
                                      <p:to>
                                        <p:strVal val="visible"/>
                                      </p:to>
                                    </p:set>
                                    <p:animEffect transition="in" filter="fade">
                                      <p:cBhvr>
                                        <p:cTn id="31" dur="1000"/>
                                        <p:tgtEl>
                                          <p:spTgt spid="27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3"/>
                                        </p:tgtEl>
                                        <p:attrNameLst>
                                          <p:attrName>style.visibility</p:attrName>
                                        </p:attrNameLst>
                                      </p:cBhvr>
                                      <p:to>
                                        <p:strVal val="visible"/>
                                      </p:to>
                                    </p:set>
                                    <p:animEffect transition="in" filter="fade">
                                      <p:cBhvr>
                                        <p:cTn id="36" dur="1000"/>
                                        <p:tgtEl>
                                          <p:spTgt spid="27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2"/>
                                        </p:tgtEl>
                                        <p:attrNameLst>
                                          <p:attrName>style.visibility</p:attrName>
                                        </p:attrNameLst>
                                      </p:cBhvr>
                                      <p:to>
                                        <p:strVal val="visible"/>
                                      </p:to>
                                    </p:set>
                                    <p:animEffect transition="in" filter="fade">
                                      <p:cBhvr>
                                        <p:cTn id="41" dur="1000"/>
                                        <p:tgtEl>
                                          <p:spTgt spid="28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7"/>
                                        </p:tgtEl>
                                        <p:attrNameLst>
                                          <p:attrName>style.visibility</p:attrName>
                                        </p:attrNameLst>
                                      </p:cBhvr>
                                      <p:to>
                                        <p:strVal val="visible"/>
                                      </p:to>
                                    </p:set>
                                    <p:animEffect transition="in" filter="fade">
                                      <p:cBhvr>
                                        <p:cTn id="46" dur="1000"/>
                                        <p:tgtEl>
                                          <p:spTgt spid="27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6"/>
                                        </p:tgtEl>
                                        <p:attrNameLst>
                                          <p:attrName>style.visibility</p:attrName>
                                        </p:attrNameLst>
                                      </p:cBhvr>
                                      <p:to>
                                        <p:strVal val="visible"/>
                                      </p:to>
                                    </p:set>
                                    <p:animEffect transition="in" filter="fade">
                                      <p:cBhvr>
                                        <p:cTn id="51" dur="1000"/>
                                        <p:tgtEl>
                                          <p:spTgt spid="27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1"/>
                                        </p:tgtEl>
                                        <p:attrNameLst>
                                          <p:attrName>style.visibility</p:attrName>
                                        </p:attrNameLst>
                                      </p:cBhvr>
                                      <p:to>
                                        <p:strVal val="visible"/>
                                      </p:to>
                                    </p:set>
                                    <p:animEffect transition="in" filter="fade">
                                      <p:cBhvr>
                                        <p:cTn id="56" dur="1000"/>
                                        <p:tgtEl>
                                          <p:spTgt spid="27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83"/>
                                        </p:tgtEl>
                                        <p:attrNameLst>
                                          <p:attrName>style.visibility</p:attrName>
                                        </p:attrNameLst>
                                      </p:cBhvr>
                                      <p:to>
                                        <p:strVal val="visible"/>
                                      </p:to>
                                    </p:set>
                                    <p:animEffect transition="in" filter="fade">
                                      <p:cBhvr>
                                        <p:cTn id="61" dur="1000"/>
                                        <p:tgtEl>
                                          <p:spTgt spid="28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84"/>
                                        </p:tgtEl>
                                        <p:attrNameLst>
                                          <p:attrName>style.visibility</p:attrName>
                                        </p:attrNameLst>
                                      </p:cBhvr>
                                      <p:to>
                                        <p:strVal val="visible"/>
                                      </p:to>
                                    </p:set>
                                    <p:animEffect transition="in" filter="fade">
                                      <p:cBhvr>
                                        <p:cTn id="66" dur="1000"/>
                                        <p:tgtEl>
                                          <p:spTgt spid="28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5"/>
                                        </p:tgtEl>
                                        <p:attrNameLst>
                                          <p:attrName>style.visibility</p:attrName>
                                        </p:attrNameLst>
                                      </p:cBhvr>
                                      <p:to>
                                        <p:strVal val="visible"/>
                                      </p:to>
                                    </p:set>
                                    <p:animEffect transition="in" filter="fade">
                                      <p:cBhvr>
                                        <p:cTn id="71"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5bb84a57ae_0_119"/>
          <p:cNvSpPr txBox="1">
            <a:spLocks noGrp="1"/>
          </p:cNvSpPr>
          <p:nvPr>
            <p:ph type="title"/>
          </p:nvPr>
        </p:nvSpPr>
        <p:spPr>
          <a:xfrm>
            <a:off x="838200" y="385672"/>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sz="4700">
                <a:latin typeface="Georgia"/>
                <a:ea typeface="Georgia"/>
                <a:cs typeface="Georgia"/>
                <a:sym typeface="Georgia"/>
              </a:rPr>
              <a:t>Stroop Test</a:t>
            </a:r>
            <a:endParaRPr sz="4700">
              <a:latin typeface="Georgia"/>
              <a:ea typeface="Georgia"/>
              <a:cs typeface="Georgia"/>
              <a:sym typeface="Georgia"/>
            </a:endParaRPr>
          </a:p>
        </p:txBody>
      </p:sp>
      <p:sp>
        <p:nvSpPr>
          <p:cNvPr id="290" name="Google Shape;290;g15bb84a57ae_0_119"/>
          <p:cNvSpPr txBox="1">
            <a:spLocks noGrp="1"/>
          </p:cNvSpPr>
          <p:nvPr>
            <p:ph type="sldNum" idx="12"/>
          </p:nvPr>
        </p:nvSpPr>
        <p:spPr>
          <a:xfrm>
            <a:off x="107823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91" name="Google Shape;291;g15bb84a57ae_0_119" descr="Animated digital timer. Counting up to 1 hour.&#10;&#10;Use it to keep track of time while studying, cooking, waiting, etc. Or, just stare at this original falling digit animation. Enjoy :)" title="Stopwatch Timer">
            <a:hlinkClick r:id="rId3"/>
          </p:cNvPr>
          <p:cNvPicPr preferRelativeResize="0"/>
          <p:nvPr/>
        </p:nvPicPr>
        <p:blipFill rotWithShape="1">
          <a:blip r:embed="rId4">
            <a:alphaModFix/>
          </a:blip>
          <a:srcRect/>
          <a:stretch/>
        </p:blipFill>
        <p:spPr>
          <a:xfrm>
            <a:off x="9622200" y="532825"/>
            <a:ext cx="1371600" cy="990600"/>
          </a:xfrm>
          <a:prstGeom prst="rect">
            <a:avLst/>
          </a:prstGeom>
          <a:noFill/>
          <a:ln>
            <a:noFill/>
          </a:ln>
        </p:spPr>
      </p:pic>
      <p:sp>
        <p:nvSpPr>
          <p:cNvPr id="292" name="Google Shape;292;g15bb84a57ae_0_119"/>
          <p:cNvSpPr txBox="1"/>
          <p:nvPr/>
        </p:nvSpPr>
        <p:spPr>
          <a:xfrm>
            <a:off x="8397288" y="6138550"/>
            <a:ext cx="2596500" cy="477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Stroop (1935)</a:t>
            </a:r>
            <a:endParaRPr sz="1900" b="1" i="0" u="none" strike="noStrike" cap="none">
              <a:solidFill>
                <a:schemeClr val="dk1"/>
              </a:solidFill>
              <a:latin typeface="Times New Roman"/>
              <a:ea typeface="Times New Roman"/>
              <a:cs typeface="Times New Roman"/>
              <a:sym typeface="Times New Roman"/>
            </a:endParaRPr>
          </a:p>
        </p:txBody>
      </p:sp>
      <p:sp>
        <p:nvSpPr>
          <p:cNvPr id="293" name="Google Shape;293;g15bb84a57ae_0_119"/>
          <p:cNvSpPr txBox="1"/>
          <p:nvPr/>
        </p:nvSpPr>
        <p:spPr>
          <a:xfrm>
            <a:off x="1181100" y="2034550"/>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FF0000"/>
                </a:solidFill>
                <a:latin typeface="Georgia"/>
                <a:ea typeface="Georgia"/>
                <a:cs typeface="Georgia"/>
                <a:sym typeface="Georgia"/>
              </a:rPr>
              <a:t>Blue</a:t>
            </a:r>
            <a:endParaRPr sz="4000" b="0" i="0" u="none" strike="noStrike" cap="none">
              <a:solidFill>
                <a:srgbClr val="FF0000"/>
              </a:solidFill>
              <a:latin typeface="Arial"/>
              <a:ea typeface="Arial"/>
              <a:cs typeface="Arial"/>
              <a:sym typeface="Arial"/>
            </a:endParaRPr>
          </a:p>
        </p:txBody>
      </p:sp>
      <p:sp>
        <p:nvSpPr>
          <p:cNvPr id="294" name="Google Shape;294;g15bb84a57ae_0_119"/>
          <p:cNvSpPr txBox="1"/>
          <p:nvPr/>
        </p:nvSpPr>
        <p:spPr>
          <a:xfrm>
            <a:off x="3413775" y="2034550"/>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FF9900"/>
                </a:solidFill>
                <a:latin typeface="Georgia"/>
                <a:ea typeface="Georgia"/>
                <a:cs typeface="Georgia"/>
                <a:sym typeface="Georgia"/>
              </a:rPr>
              <a:t>Green</a:t>
            </a:r>
            <a:endParaRPr sz="4000" b="0" i="0" u="none" strike="noStrike" cap="none">
              <a:solidFill>
                <a:srgbClr val="FF9900"/>
              </a:solidFill>
              <a:latin typeface="Arial"/>
              <a:ea typeface="Arial"/>
              <a:cs typeface="Arial"/>
              <a:sym typeface="Arial"/>
            </a:endParaRPr>
          </a:p>
        </p:txBody>
      </p:sp>
      <p:sp>
        <p:nvSpPr>
          <p:cNvPr id="295" name="Google Shape;295;g15bb84a57ae_0_119"/>
          <p:cNvSpPr txBox="1"/>
          <p:nvPr/>
        </p:nvSpPr>
        <p:spPr>
          <a:xfrm>
            <a:off x="5890250" y="2034550"/>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00FF00"/>
                </a:solidFill>
                <a:latin typeface="Georgia"/>
                <a:ea typeface="Georgia"/>
                <a:cs typeface="Georgia"/>
                <a:sym typeface="Georgia"/>
              </a:rPr>
              <a:t>Yellow</a:t>
            </a:r>
            <a:endParaRPr sz="1400" b="0" i="0" u="none" strike="noStrike" cap="none">
              <a:solidFill>
                <a:srgbClr val="00FF00"/>
              </a:solidFill>
              <a:latin typeface="Arial"/>
              <a:ea typeface="Arial"/>
              <a:cs typeface="Arial"/>
              <a:sym typeface="Arial"/>
            </a:endParaRPr>
          </a:p>
        </p:txBody>
      </p:sp>
      <p:sp>
        <p:nvSpPr>
          <p:cNvPr id="296" name="Google Shape;296;g15bb84a57ae_0_119"/>
          <p:cNvSpPr txBox="1"/>
          <p:nvPr/>
        </p:nvSpPr>
        <p:spPr>
          <a:xfrm>
            <a:off x="8555550" y="2026750"/>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9900FF"/>
                </a:solidFill>
                <a:latin typeface="Georgia"/>
                <a:ea typeface="Georgia"/>
                <a:cs typeface="Georgia"/>
                <a:sym typeface="Georgia"/>
              </a:rPr>
              <a:t>Brown</a:t>
            </a:r>
            <a:endParaRPr sz="1400" b="0" i="0" u="none" strike="noStrike" cap="none">
              <a:solidFill>
                <a:srgbClr val="9900FF"/>
              </a:solidFill>
              <a:latin typeface="Arial"/>
              <a:ea typeface="Arial"/>
              <a:cs typeface="Arial"/>
              <a:sym typeface="Arial"/>
            </a:endParaRPr>
          </a:p>
        </p:txBody>
      </p:sp>
      <p:sp>
        <p:nvSpPr>
          <p:cNvPr id="297" name="Google Shape;297;g15bb84a57ae_0_119"/>
          <p:cNvSpPr txBox="1"/>
          <p:nvPr/>
        </p:nvSpPr>
        <p:spPr>
          <a:xfrm>
            <a:off x="1181100" y="3268975"/>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3C78D8"/>
                </a:solidFill>
                <a:latin typeface="Georgia"/>
                <a:ea typeface="Georgia"/>
                <a:cs typeface="Georgia"/>
                <a:sym typeface="Georgia"/>
              </a:rPr>
              <a:t>Gray</a:t>
            </a:r>
            <a:endParaRPr sz="1400" b="0" i="0" u="none" strike="noStrike" cap="none">
              <a:solidFill>
                <a:srgbClr val="3C78D8"/>
              </a:solidFill>
              <a:latin typeface="Arial"/>
              <a:ea typeface="Arial"/>
              <a:cs typeface="Arial"/>
              <a:sym typeface="Arial"/>
            </a:endParaRPr>
          </a:p>
        </p:txBody>
      </p:sp>
      <p:sp>
        <p:nvSpPr>
          <p:cNvPr id="298" name="Google Shape;298;g15bb84a57ae_0_119"/>
          <p:cNvSpPr txBox="1"/>
          <p:nvPr/>
        </p:nvSpPr>
        <p:spPr>
          <a:xfrm>
            <a:off x="3512825" y="3268975"/>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181818"/>
                </a:solidFill>
                <a:latin typeface="Georgia"/>
                <a:ea typeface="Georgia"/>
                <a:cs typeface="Georgia"/>
                <a:sym typeface="Georgia"/>
              </a:rPr>
              <a:t>Pink</a:t>
            </a:r>
            <a:endParaRPr sz="1400" b="0" i="0" u="none" strike="noStrike" cap="none">
              <a:solidFill>
                <a:srgbClr val="181818"/>
              </a:solidFill>
              <a:latin typeface="Arial"/>
              <a:ea typeface="Arial"/>
              <a:cs typeface="Arial"/>
              <a:sym typeface="Arial"/>
            </a:endParaRPr>
          </a:p>
        </p:txBody>
      </p:sp>
      <p:sp>
        <p:nvSpPr>
          <p:cNvPr id="299" name="Google Shape;299;g15bb84a57ae_0_119"/>
          <p:cNvSpPr txBox="1"/>
          <p:nvPr/>
        </p:nvSpPr>
        <p:spPr>
          <a:xfrm>
            <a:off x="5890250" y="3268975"/>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783F04"/>
                </a:solidFill>
                <a:latin typeface="Georgia"/>
                <a:ea typeface="Georgia"/>
                <a:cs typeface="Georgia"/>
                <a:sym typeface="Georgia"/>
              </a:rPr>
              <a:t>Black</a:t>
            </a:r>
            <a:endParaRPr sz="1400" b="0" i="0" u="none" strike="noStrike" cap="none">
              <a:solidFill>
                <a:srgbClr val="783F04"/>
              </a:solidFill>
              <a:latin typeface="Arial"/>
              <a:ea typeface="Arial"/>
              <a:cs typeface="Arial"/>
              <a:sym typeface="Arial"/>
            </a:endParaRPr>
          </a:p>
        </p:txBody>
      </p:sp>
      <p:sp>
        <p:nvSpPr>
          <p:cNvPr id="300" name="Google Shape;300;g15bb84a57ae_0_119"/>
          <p:cNvSpPr txBox="1"/>
          <p:nvPr/>
        </p:nvSpPr>
        <p:spPr>
          <a:xfrm>
            <a:off x="8555550" y="3268975"/>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FF0000"/>
                </a:solidFill>
                <a:latin typeface="Georgia"/>
                <a:ea typeface="Georgia"/>
                <a:cs typeface="Georgia"/>
                <a:sym typeface="Georgia"/>
              </a:rPr>
              <a:t>White</a:t>
            </a:r>
            <a:endParaRPr sz="1400" b="0" i="0" u="none" strike="noStrike" cap="none">
              <a:solidFill>
                <a:srgbClr val="FF0000"/>
              </a:solidFill>
              <a:latin typeface="Arial"/>
              <a:ea typeface="Arial"/>
              <a:cs typeface="Arial"/>
              <a:sym typeface="Arial"/>
            </a:endParaRPr>
          </a:p>
        </p:txBody>
      </p:sp>
      <p:sp>
        <p:nvSpPr>
          <p:cNvPr id="301" name="Google Shape;301;g15bb84a57ae_0_119"/>
          <p:cNvSpPr txBox="1"/>
          <p:nvPr/>
        </p:nvSpPr>
        <p:spPr>
          <a:xfrm>
            <a:off x="1181100" y="4503400"/>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FFFF00"/>
                </a:solidFill>
                <a:latin typeface="Georgia"/>
                <a:ea typeface="Georgia"/>
                <a:cs typeface="Georgia"/>
                <a:sym typeface="Georgia"/>
              </a:rPr>
              <a:t>Red</a:t>
            </a:r>
            <a:endParaRPr sz="1400" b="0" i="0" u="none" strike="noStrike" cap="none">
              <a:solidFill>
                <a:srgbClr val="FFFF00"/>
              </a:solidFill>
              <a:latin typeface="Arial"/>
              <a:ea typeface="Arial"/>
              <a:cs typeface="Arial"/>
              <a:sym typeface="Arial"/>
            </a:endParaRPr>
          </a:p>
        </p:txBody>
      </p:sp>
      <p:sp>
        <p:nvSpPr>
          <p:cNvPr id="302" name="Google Shape;302;g15bb84a57ae_0_119"/>
          <p:cNvSpPr txBox="1"/>
          <p:nvPr/>
        </p:nvSpPr>
        <p:spPr>
          <a:xfrm>
            <a:off x="3512825" y="4503400"/>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897248"/>
                </a:solidFill>
                <a:latin typeface="Georgia"/>
                <a:ea typeface="Georgia"/>
                <a:cs typeface="Georgia"/>
                <a:sym typeface="Georgia"/>
              </a:rPr>
              <a:t>Purple</a:t>
            </a:r>
            <a:endParaRPr sz="1400" b="0" i="0" u="none" strike="noStrike" cap="none">
              <a:solidFill>
                <a:srgbClr val="897248"/>
              </a:solidFill>
              <a:latin typeface="Arial"/>
              <a:ea typeface="Arial"/>
              <a:cs typeface="Arial"/>
              <a:sym typeface="Arial"/>
            </a:endParaRPr>
          </a:p>
        </p:txBody>
      </p:sp>
      <p:sp>
        <p:nvSpPr>
          <p:cNvPr id="303" name="Google Shape;303;g15bb84a57ae_0_119"/>
          <p:cNvSpPr txBox="1"/>
          <p:nvPr/>
        </p:nvSpPr>
        <p:spPr>
          <a:xfrm>
            <a:off x="5985900" y="4503400"/>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38761D"/>
                </a:solidFill>
                <a:latin typeface="Georgia"/>
                <a:ea typeface="Georgia"/>
                <a:cs typeface="Georgia"/>
                <a:sym typeface="Georgia"/>
              </a:rPr>
              <a:t>Orange</a:t>
            </a:r>
            <a:endParaRPr sz="1400" b="0" i="0" u="none" strike="noStrike" cap="none">
              <a:solidFill>
                <a:srgbClr val="38761D"/>
              </a:solidFill>
              <a:latin typeface="Arial"/>
              <a:ea typeface="Arial"/>
              <a:cs typeface="Arial"/>
              <a:sym typeface="Arial"/>
            </a:endParaRPr>
          </a:p>
        </p:txBody>
      </p:sp>
      <p:sp>
        <p:nvSpPr>
          <p:cNvPr id="304" name="Google Shape;304;g15bb84a57ae_0_119"/>
          <p:cNvSpPr txBox="1"/>
          <p:nvPr/>
        </p:nvSpPr>
        <p:spPr>
          <a:xfrm>
            <a:off x="8610600" y="4503400"/>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FF00FF"/>
                </a:solidFill>
                <a:latin typeface="Georgia"/>
                <a:ea typeface="Georgia"/>
                <a:cs typeface="Georgia"/>
                <a:sym typeface="Georgia"/>
              </a:rPr>
              <a:t>Beige</a:t>
            </a:r>
            <a:endParaRPr sz="1400" b="0" i="0" u="none" strike="noStrike" cap="none">
              <a:solidFill>
                <a:srgbClr val="FF00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5bb84a57ae_0_13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Reflecting on orthographic mapping and current teaching practices</a:t>
            </a:r>
            <a:endParaRPr>
              <a:latin typeface="Georgia"/>
              <a:ea typeface="Georgia"/>
              <a:cs typeface="Georgia"/>
              <a:sym typeface="Georgia"/>
            </a:endParaRPr>
          </a:p>
        </p:txBody>
      </p:sp>
      <p:sp>
        <p:nvSpPr>
          <p:cNvPr id="310" name="Google Shape;310;g15bb84a57ae_0_138"/>
          <p:cNvSpPr txBox="1">
            <a:spLocks noGrp="1"/>
          </p:cNvSpPr>
          <p:nvPr>
            <p:ph type="body" idx="1"/>
          </p:nvPr>
        </p:nvSpPr>
        <p:spPr>
          <a:xfrm>
            <a:off x="1293500" y="2005150"/>
            <a:ext cx="8810700" cy="4351200"/>
          </a:xfrm>
          <a:prstGeom prst="rect">
            <a:avLst/>
          </a:prstGeom>
          <a:noFill/>
          <a:ln>
            <a:noFill/>
          </a:ln>
        </p:spPr>
        <p:txBody>
          <a:bodyPr spcFirstLastPara="1" wrap="square" lIns="91425" tIns="45700" rIns="91425" bIns="45700" anchor="t" anchorCtr="0">
            <a:normAutofit/>
          </a:bodyPr>
          <a:lstStyle/>
          <a:p>
            <a:pPr marL="457200" lvl="0" indent="-336550" algn="l" rtl="0">
              <a:lnSpc>
                <a:spcPct val="90000"/>
              </a:lnSpc>
              <a:spcBef>
                <a:spcPts val="0"/>
              </a:spcBef>
              <a:spcAft>
                <a:spcPts val="0"/>
              </a:spcAft>
              <a:buSzPts val="1700"/>
              <a:buFont typeface="Georgia"/>
              <a:buAutoNum type="arabicPeriod"/>
            </a:pPr>
            <a:r>
              <a:rPr lang="en-US" sz="2700">
                <a:latin typeface="Georgia"/>
                <a:ea typeface="Georgia"/>
                <a:cs typeface="Georgia"/>
                <a:sym typeface="Georgia"/>
              </a:rPr>
              <a:t>Reflect on the 4 part processor and what the brain does to make a word a sight word.</a:t>
            </a:r>
            <a:endParaRPr sz="2700">
              <a:latin typeface="Georgia"/>
              <a:ea typeface="Georgia"/>
              <a:cs typeface="Georgia"/>
              <a:sym typeface="Georgia"/>
            </a:endParaRPr>
          </a:p>
          <a:p>
            <a:pPr marL="457200" lvl="0" indent="0" algn="l" rtl="0">
              <a:lnSpc>
                <a:spcPct val="90000"/>
              </a:lnSpc>
              <a:spcBef>
                <a:spcPts val="0"/>
              </a:spcBef>
              <a:spcAft>
                <a:spcPts val="0"/>
              </a:spcAft>
              <a:buSzPts val="1800"/>
              <a:buNone/>
            </a:pPr>
            <a:endParaRPr sz="2700">
              <a:latin typeface="Georgia"/>
              <a:ea typeface="Georgia"/>
              <a:cs typeface="Georgia"/>
              <a:sym typeface="Georgia"/>
            </a:endParaRPr>
          </a:p>
          <a:p>
            <a:pPr marL="457200" lvl="0" indent="-336550" algn="l" rtl="0">
              <a:lnSpc>
                <a:spcPct val="90000"/>
              </a:lnSpc>
              <a:spcBef>
                <a:spcPts val="0"/>
              </a:spcBef>
              <a:spcAft>
                <a:spcPts val="0"/>
              </a:spcAft>
              <a:buSzPts val="1700"/>
              <a:buFont typeface="Georgia"/>
              <a:buAutoNum type="arabicPeriod"/>
            </a:pPr>
            <a:r>
              <a:rPr lang="en-US" sz="2700">
                <a:latin typeface="Georgia"/>
                <a:ea typeface="Georgia"/>
                <a:cs typeface="Georgia"/>
                <a:sym typeface="Georgia"/>
              </a:rPr>
              <a:t>Think about how you have taught high frequency words in your classroom.</a:t>
            </a:r>
            <a:endParaRPr sz="2700">
              <a:latin typeface="Georgia"/>
              <a:ea typeface="Georgia"/>
              <a:cs typeface="Georgia"/>
              <a:sym typeface="Georgia"/>
            </a:endParaRPr>
          </a:p>
          <a:p>
            <a:pPr marL="457200" lvl="0" indent="0" algn="l" rtl="0">
              <a:lnSpc>
                <a:spcPct val="90000"/>
              </a:lnSpc>
              <a:spcBef>
                <a:spcPts val="0"/>
              </a:spcBef>
              <a:spcAft>
                <a:spcPts val="0"/>
              </a:spcAft>
              <a:buSzPts val="1800"/>
              <a:buNone/>
            </a:pPr>
            <a:endParaRPr sz="2700">
              <a:latin typeface="Georgia"/>
              <a:ea typeface="Georgia"/>
              <a:cs typeface="Georgia"/>
              <a:sym typeface="Georgia"/>
            </a:endParaRPr>
          </a:p>
          <a:p>
            <a:pPr marL="457200" lvl="0" indent="-336550" algn="l" rtl="0">
              <a:lnSpc>
                <a:spcPct val="90000"/>
              </a:lnSpc>
              <a:spcBef>
                <a:spcPts val="0"/>
              </a:spcBef>
              <a:spcAft>
                <a:spcPts val="0"/>
              </a:spcAft>
              <a:buSzPts val="1700"/>
              <a:buFont typeface="Georgia"/>
              <a:buAutoNum type="arabicPeriod"/>
            </a:pPr>
            <a:r>
              <a:rPr lang="en-US" sz="2700">
                <a:latin typeface="Georgia"/>
                <a:ea typeface="Georgia"/>
                <a:cs typeface="Georgia"/>
                <a:sym typeface="Georgia"/>
              </a:rPr>
              <a:t>What parts of the brain were you activating or not activating when you taught that way?</a:t>
            </a:r>
            <a:endParaRPr sz="2700">
              <a:latin typeface="Georgia"/>
              <a:ea typeface="Georgia"/>
              <a:cs typeface="Georgia"/>
              <a:sym typeface="Georgia"/>
            </a:endParaRPr>
          </a:p>
        </p:txBody>
      </p:sp>
      <p:sp>
        <p:nvSpPr>
          <p:cNvPr id="311" name="Google Shape;311;g15bb84a57ae_0_138"/>
          <p:cNvSpPr txBox="1">
            <a:spLocks noGrp="1"/>
          </p:cNvSpPr>
          <p:nvPr>
            <p:ph type="sldNum" idx="12"/>
          </p:nvPr>
        </p:nvSpPr>
        <p:spPr>
          <a:xfrm>
            <a:off x="108777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312" name="Google Shape;312;g15bb84a57ae_0_138" descr="clip art"/>
          <p:cNvPicPr preferRelativeResize="0"/>
          <p:nvPr/>
        </p:nvPicPr>
        <p:blipFill rotWithShape="1">
          <a:blip r:embed="rId3">
            <a:alphaModFix/>
          </a:blip>
          <a:srcRect/>
          <a:stretch/>
        </p:blipFill>
        <p:spPr>
          <a:xfrm>
            <a:off x="10104200" y="4762725"/>
            <a:ext cx="1593626" cy="1593626"/>
          </a:xfrm>
          <a:prstGeom prst="rect">
            <a:avLst/>
          </a:prstGeom>
          <a:noFill/>
          <a:ln>
            <a:noFill/>
          </a:ln>
        </p:spPr>
      </p:pic>
      <p:sp>
        <p:nvSpPr>
          <p:cNvPr id="313" name="Google Shape;313;g15bb84a57ae_0_138"/>
          <p:cNvSpPr txBox="1"/>
          <p:nvPr/>
        </p:nvSpPr>
        <p:spPr>
          <a:xfrm>
            <a:off x="1166700" y="5767150"/>
            <a:ext cx="4012500" cy="9543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Times New Roman"/>
                <a:ea typeface="Times New Roman"/>
                <a:cs typeface="Times New Roman"/>
                <a:sym typeface="Times New Roman"/>
              </a:rPr>
              <a:t>Share your thinking</a:t>
            </a:r>
            <a:endParaRPr sz="2500" b="0" i="0" u="none" strike="noStrike" cap="none">
              <a:solidFill>
                <a:schemeClr val="dk1"/>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Times New Roman"/>
                <a:ea typeface="Times New Roman"/>
                <a:cs typeface="Times New Roman"/>
                <a:sym typeface="Times New Roman"/>
              </a:rPr>
              <a:t> on the Padlet.</a:t>
            </a:r>
            <a:endParaRPr sz="2500" b="0" i="0" u="none" strike="noStrike" cap="none">
              <a:solidFill>
                <a:srgbClr val="000000"/>
              </a:solidFill>
              <a:latin typeface="Arial"/>
              <a:ea typeface="Arial"/>
              <a:cs typeface="Arial"/>
              <a:sym typeface="Arial"/>
            </a:endParaRPr>
          </a:p>
        </p:txBody>
      </p:sp>
      <p:pic>
        <p:nvPicPr>
          <p:cNvPr id="314" name="Google Shape;314;g15bb84a57ae_0_138" descr="clip art"/>
          <p:cNvPicPr preferRelativeResize="0"/>
          <p:nvPr/>
        </p:nvPicPr>
        <p:blipFill rotWithShape="1">
          <a:blip r:embed="rId4">
            <a:alphaModFix/>
          </a:blip>
          <a:srcRect/>
          <a:stretch/>
        </p:blipFill>
        <p:spPr>
          <a:xfrm>
            <a:off x="838200" y="5127825"/>
            <a:ext cx="1593626" cy="1593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15bb84a57ae_0_147"/>
          <p:cNvSpPr txBox="1">
            <a:spLocks noGrp="1"/>
          </p:cNvSpPr>
          <p:nvPr>
            <p:ph type="title"/>
          </p:nvPr>
        </p:nvSpPr>
        <p:spPr>
          <a:xfrm>
            <a:off x="554975" y="1736763"/>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Setting Students up for Orthographic Mapping</a:t>
            </a:r>
            <a:endParaRPr>
              <a:latin typeface="Georgia"/>
              <a:ea typeface="Georgia"/>
              <a:cs typeface="Georgia"/>
              <a:sym typeface="Georgia"/>
            </a:endParaRPr>
          </a:p>
        </p:txBody>
      </p:sp>
      <p:sp>
        <p:nvSpPr>
          <p:cNvPr id="320" name="Google Shape;320;g15bb84a57ae_0_147"/>
          <p:cNvSpPr txBox="1">
            <a:spLocks noGrp="1"/>
          </p:cNvSpPr>
          <p:nvPr>
            <p:ph type="body" idx="1"/>
          </p:nvPr>
        </p:nvSpPr>
        <p:spPr>
          <a:xfrm>
            <a:off x="554975" y="4589475"/>
            <a:ext cx="111195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sz="2800">
                <a:latin typeface="Georgia"/>
                <a:ea typeface="Georgia"/>
                <a:cs typeface="Georgia"/>
                <a:sym typeface="Georgia"/>
              </a:rPr>
              <a:t>What prerequisite skills do students need to be able to engage in the process of orthographic mapping?</a:t>
            </a:r>
            <a:endParaRPr sz="2800">
              <a:latin typeface="Georgia"/>
              <a:ea typeface="Georgia"/>
              <a:cs typeface="Georgia"/>
              <a:sym typeface="Georgia"/>
            </a:endParaRPr>
          </a:p>
        </p:txBody>
      </p:sp>
      <p:sp>
        <p:nvSpPr>
          <p:cNvPr id="321" name="Google Shape;321;g15bb84a57ae_0_147"/>
          <p:cNvSpPr txBox="1">
            <a:spLocks noGrp="1"/>
          </p:cNvSpPr>
          <p:nvPr>
            <p:ph type="sldNum" idx="12"/>
          </p:nvPr>
        </p:nvSpPr>
        <p:spPr>
          <a:xfrm>
            <a:off x="11070575" y="637860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322" name="Google Shape;322;g15bb84a57ae_0_147" descr="VDOE Logo"/>
          <p:cNvPicPr preferRelativeResize="0"/>
          <p:nvPr/>
        </p:nvPicPr>
        <p:blipFill rotWithShape="1">
          <a:blip r:embed="rId3">
            <a:alphaModFix/>
          </a:blip>
          <a:srcRect/>
          <a:stretch/>
        </p:blipFill>
        <p:spPr>
          <a:xfrm>
            <a:off x="10129926" y="5221151"/>
            <a:ext cx="2062075" cy="1593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15bb84a57ae_0_15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What are the prerequisite skills for orthographic mapping?</a:t>
            </a:r>
            <a:endParaRPr>
              <a:latin typeface="Georgia"/>
              <a:ea typeface="Georgia"/>
              <a:cs typeface="Georgia"/>
              <a:sym typeface="Georgia"/>
            </a:endParaRPr>
          </a:p>
        </p:txBody>
      </p:sp>
      <p:sp>
        <p:nvSpPr>
          <p:cNvPr id="328" name="Google Shape;328;g15bb84a57ae_0_154"/>
          <p:cNvSpPr txBox="1">
            <a:spLocks noGrp="1"/>
          </p:cNvSpPr>
          <p:nvPr>
            <p:ph type="body" idx="1"/>
          </p:nvPr>
        </p:nvSpPr>
        <p:spPr>
          <a:xfrm>
            <a:off x="943375" y="2370250"/>
            <a:ext cx="10921500" cy="2473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3000">
                <a:latin typeface="Georgia"/>
                <a:ea typeface="Georgia"/>
                <a:cs typeface="Georgia"/>
                <a:sym typeface="Georgia"/>
              </a:rPr>
              <a:t>Automatic letter-sound correspondence knowledge </a:t>
            </a:r>
            <a:endParaRPr sz="3000">
              <a:latin typeface="Georgia"/>
              <a:ea typeface="Georgia"/>
              <a:cs typeface="Georgia"/>
              <a:sym typeface="Georgia"/>
            </a:endParaRPr>
          </a:p>
          <a:p>
            <a:pPr marL="0" lvl="0" indent="0" algn="l" rtl="0">
              <a:lnSpc>
                <a:spcPct val="90000"/>
              </a:lnSpc>
              <a:spcBef>
                <a:spcPts val="0"/>
              </a:spcBef>
              <a:spcAft>
                <a:spcPts val="0"/>
              </a:spcAft>
              <a:buSzPts val="1800"/>
              <a:buNone/>
            </a:pPr>
            <a:endParaRPr sz="3000">
              <a:latin typeface="Georgia"/>
              <a:ea typeface="Georgia"/>
              <a:cs typeface="Georgia"/>
              <a:sym typeface="Georgia"/>
            </a:endParaRPr>
          </a:p>
          <a:p>
            <a:pPr marL="0" lvl="0" indent="0" algn="l" rtl="0">
              <a:lnSpc>
                <a:spcPct val="90000"/>
              </a:lnSpc>
              <a:spcBef>
                <a:spcPts val="0"/>
              </a:spcBef>
              <a:spcAft>
                <a:spcPts val="0"/>
              </a:spcAft>
              <a:buSzPts val="1800"/>
              <a:buNone/>
            </a:pPr>
            <a:r>
              <a:rPr lang="en-US" sz="3000">
                <a:latin typeface="Georgia"/>
                <a:ea typeface="Georgia"/>
                <a:cs typeface="Georgia"/>
                <a:sym typeface="Georgia"/>
              </a:rPr>
              <a:t>Phonemic awareness proficiency</a:t>
            </a:r>
            <a:endParaRPr sz="3000">
              <a:latin typeface="Georgia"/>
              <a:ea typeface="Georgia"/>
              <a:cs typeface="Georgia"/>
              <a:sym typeface="Georgia"/>
            </a:endParaRPr>
          </a:p>
          <a:p>
            <a:pPr marL="0" lvl="0" indent="0" algn="l" rtl="0">
              <a:lnSpc>
                <a:spcPct val="90000"/>
              </a:lnSpc>
              <a:spcBef>
                <a:spcPts val="0"/>
              </a:spcBef>
              <a:spcAft>
                <a:spcPts val="0"/>
              </a:spcAft>
              <a:buSzPts val="1800"/>
              <a:buNone/>
            </a:pPr>
            <a:endParaRPr sz="3000">
              <a:latin typeface="Georgia"/>
              <a:ea typeface="Georgia"/>
              <a:cs typeface="Georgia"/>
              <a:sym typeface="Georgia"/>
            </a:endParaRPr>
          </a:p>
          <a:p>
            <a:pPr marL="0" lvl="0" indent="0" algn="l" rtl="0">
              <a:lnSpc>
                <a:spcPct val="90000"/>
              </a:lnSpc>
              <a:spcBef>
                <a:spcPts val="0"/>
              </a:spcBef>
              <a:spcAft>
                <a:spcPts val="0"/>
              </a:spcAft>
              <a:buSzPts val="1800"/>
              <a:buNone/>
            </a:pPr>
            <a:r>
              <a:rPr lang="en-US" sz="3000">
                <a:latin typeface="Georgia"/>
                <a:ea typeface="Georgia"/>
                <a:cs typeface="Georgia"/>
                <a:sym typeface="Georgia"/>
              </a:rPr>
              <a:t>Ability to accurately and quickly decode</a:t>
            </a:r>
            <a:endParaRPr sz="3000">
              <a:latin typeface="Georgia"/>
              <a:ea typeface="Georgia"/>
              <a:cs typeface="Georgia"/>
              <a:sym typeface="Georgia"/>
            </a:endParaRPr>
          </a:p>
        </p:txBody>
      </p:sp>
      <p:sp>
        <p:nvSpPr>
          <p:cNvPr id="329" name="Google Shape;329;g15bb84a57ae_0_154"/>
          <p:cNvSpPr txBox="1">
            <a:spLocks noGrp="1"/>
          </p:cNvSpPr>
          <p:nvPr>
            <p:ph type="sldNum" idx="12"/>
          </p:nvPr>
        </p:nvSpPr>
        <p:spPr>
          <a:xfrm>
            <a:off x="10853275" y="637860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330" name="Google Shape;330;g15bb84a57ae_0_154"/>
          <p:cNvSpPr txBox="1"/>
          <p:nvPr/>
        </p:nvSpPr>
        <p:spPr>
          <a:xfrm>
            <a:off x="8187600" y="6288750"/>
            <a:ext cx="4004400" cy="544800"/>
          </a:xfrm>
          <a:prstGeom prst="rect">
            <a:avLst/>
          </a:prstGeom>
          <a:noFill/>
          <a:ln>
            <a:noFill/>
          </a:ln>
        </p:spPr>
        <p:txBody>
          <a:bodyPr spcFirstLastPara="1" wrap="square" lIns="91425" tIns="91425" rIns="91425" bIns="91425" anchor="t" anchorCtr="0">
            <a:spAutoFit/>
          </a:bodyPr>
          <a:lstStyle/>
          <a:p>
            <a:pPr marL="228600" marR="0" lvl="0" indent="0" algn="l" rtl="0">
              <a:lnSpc>
                <a:spcPct val="90000"/>
              </a:lnSpc>
              <a:spcBef>
                <a:spcPts val="0"/>
              </a:spcBef>
              <a:spcAft>
                <a:spcPts val="0"/>
              </a:spcAft>
              <a:buClr>
                <a:srgbClr val="000000"/>
              </a:buClr>
              <a:buSzPts val="2600"/>
              <a:buFont typeface="Arial"/>
              <a:buNone/>
            </a:pPr>
            <a:r>
              <a:rPr lang="en-US" sz="2600" b="0" i="0" u="none" strike="noStrike" cap="none">
                <a:solidFill>
                  <a:schemeClr val="dk1"/>
                </a:solidFill>
                <a:latin typeface="Georgia"/>
                <a:ea typeface="Georgia"/>
                <a:cs typeface="Georgia"/>
                <a:sym typeface="Georgia"/>
              </a:rPr>
              <a:t>(Kilpatrick, 2022)</a:t>
            </a:r>
            <a:endParaRPr sz="1400" b="0" i="0" u="none" strike="noStrike" cap="none">
              <a:solidFill>
                <a:srgbClr val="000000"/>
              </a:solidFill>
              <a:latin typeface="Arial"/>
              <a:ea typeface="Arial"/>
              <a:cs typeface="Arial"/>
              <a:sym typeface="Arial"/>
            </a:endParaRPr>
          </a:p>
        </p:txBody>
      </p:sp>
      <p:pic>
        <p:nvPicPr>
          <p:cNvPr id="331" name="Google Shape;331;g15bb84a57ae_0_154" descr="Three sided Venn diagram"/>
          <p:cNvPicPr preferRelativeResize="0"/>
          <p:nvPr/>
        </p:nvPicPr>
        <p:blipFill rotWithShape="1">
          <a:blip r:embed="rId3">
            <a:alphaModFix/>
          </a:blip>
          <a:srcRect/>
          <a:stretch/>
        </p:blipFill>
        <p:spPr>
          <a:xfrm>
            <a:off x="9220500" y="4225250"/>
            <a:ext cx="1938589" cy="1709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5bb84a57ae_0_162"/>
          <p:cNvSpPr txBox="1">
            <a:spLocks noGrp="1"/>
          </p:cNvSpPr>
          <p:nvPr>
            <p:ph type="title"/>
          </p:nvPr>
        </p:nvSpPr>
        <p:spPr>
          <a:xfrm rot="-5400000">
            <a:off x="-2384800" y="2808225"/>
            <a:ext cx="6205800" cy="1326000"/>
          </a:xfrm>
          <a:prstGeom prst="rect">
            <a:avLst/>
          </a:prstGeom>
          <a:solidFill>
            <a:srgbClr val="CFE2F3"/>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sz="2400">
                <a:latin typeface="Georgia"/>
                <a:ea typeface="Georgia"/>
                <a:cs typeface="Georgia"/>
                <a:sym typeface="Georgia"/>
              </a:rPr>
              <a:t>Ehri’s Phases of Word Reading Development</a:t>
            </a:r>
            <a:endParaRPr sz="2400">
              <a:latin typeface="Georgia"/>
              <a:ea typeface="Georgia"/>
              <a:cs typeface="Georgia"/>
              <a:sym typeface="Georgia"/>
            </a:endParaRPr>
          </a:p>
        </p:txBody>
      </p:sp>
      <p:sp>
        <p:nvSpPr>
          <p:cNvPr id="337" name="Google Shape;337;g15bb84a57ae_0_162"/>
          <p:cNvSpPr txBox="1">
            <a:spLocks noGrp="1"/>
          </p:cNvSpPr>
          <p:nvPr>
            <p:ph type="sldNum" idx="12"/>
          </p:nvPr>
        </p:nvSpPr>
        <p:spPr>
          <a:xfrm>
            <a:off x="110661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338" name="Google Shape;338;g15bb84a57ae_0_162"/>
          <p:cNvSpPr/>
          <p:nvPr/>
        </p:nvSpPr>
        <p:spPr>
          <a:xfrm>
            <a:off x="1476825" y="3537700"/>
            <a:ext cx="2007000" cy="13695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Incidental visual cues</a:t>
            </a:r>
            <a:endParaRPr sz="1400" b="0" i="0" u="none" strike="noStrike" cap="none">
              <a:solidFill>
                <a:srgbClr val="000000"/>
              </a:solidFill>
              <a:latin typeface="Arial"/>
              <a:ea typeface="Arial"/>
              <a:cs typeface="Arial"/>
              <a:sym typeface="Arial"/>
            </a:endParaRPr>
          </a:p>
        </p:txBody>
      </p:sp>
      <p:sp>
        <p:nvSpPr>
          <p:cNvPr id="339" name="Google Shape;339;g15bb84a57ae_0_162"/>
          <p:cNvSpPr/>
          <p:nvPr/>
        </p:nvSpPr>
        <p:spPr>
          <a:xfrm>
            <a:off x="3794350" y="2671325"/>
            <a:ext cx="2256300" cy="13695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Letter Knowledge</a:t>
            </a:r>
            <a:endParaRPr sz="1400" b="0" i="0" u="none" strike="noStrike" cap="none">
              <a:solidFill>
                <a:srgbClr val="000000"/>
              </a:solidFill>
              <a:latin typeface="Arial"/>
              <a:ea typeface="Arial"/>
              <a:cs typeface="Arial"/>
              <a:sym typeface="Arial"/>
            </a:endParaRPr>
          </a:p>
        </p:txBody>
      </p:sp>
      <p:sp>
        <p:nvSpPr>
          <p:cNvPr id="340" name="Google Shape;340;g15bb84a57ae_0_162"/>
          <p:cNvSpPr/>
          <p:nvPr/>
        </p:nvSpPr>
        <p:spPr>
          <a:xfrm>
            <a:off x="3794350" y="4336350"/>
            <a:ext cx="2256300" cy="13695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Partial Phoneme Awareness</a:t>
            </a:r>
            <a:endParaRPr sz="1400" b="0" i="0" u="none" strike="noStrike" cap="none">
              <a:solidFill>
                <a:srgbClr val="000000"/>
              </a:solidFill>
              <a:latin typeface="Arial"/>
              <a:ea typeface="Arial"/>
              <a:cs typeface="Arial"/>
              <a:sym typeface="Arial"/>
            </a:endParaRPr>
          </a:p>
        </p:txBody>
      </p:sp>
      <p:sp>
        <p:nvSpPr>
          <p:cNvPr id="341" name="Google Shape;341;g15bb84a57ae_0_162"/>
          <p:cNvSpPr/>
          <p:nvPr/>
        </p:nvSpPr>
        <p:spPr>
          <a:xfrm>
            <a:off x="6346175" y="1825625"/>
            <a:ext cx="2395500" cy="13695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Early Sight Word Learning</a:t>
            </a:r>
            <a:endParaRPr sz="1400" b="0" i="0" u="none" strike="noStrike" cap="none">
              <a:solidFill>
                <a:srgbClr val="000000"/>
              </a:solidFill>
              <a:latin typeface="Arial"/>
              <a:ea typeface="Arial"/>
              <a:cs typeface="Arial"/>
              <a:sym typeface="Arial"/>
            </a:endParaRPr>
          </a:p>
        </p:txBody>
      </p:sp>
      <p:sp>
        <p:nvSpPr>
          <p:cNvPr id="342" name="Google Shape;342;g15bb84a57ae_0_162"/>
          <p:cNvSpPr/>
          <p:nvPr/>
        </p:nvSpPr>
        <p:spPr>
          <a:xfrm>
            <a:off x="6361175" y="3335175"/>
            <a:ext cx="2395500" cy="13695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Phoneme- Grapheme Correspondance</a:t>
            </a:r>
            <a:endParaRPr sz="1400" b="0" i="0" u="none" strike="noStrike" cap="none">
              <a:solidFill>
                <a:srgbClr val="000000"/>
              </a:solidFill>
              <a:latin typeface="Arial"/>
              <a:ea typeface="Arial"/>
              <a:cs typeface="Arial"/>
              <a:sym typeface="Arial"/>
            </a:endParaRPr>
          </a:p>
        </p:txBody>
      </p:sp>
      <p:sp>
        <p:nvSpPr>
          <p:cNvPr id="343" name="Google Shape;343;g15bb84a57ae_0_162"/>
          <p:cNvSpPr/>
          <p:nvPr/>
        </p:nvSpPr>
        <p:spPr>
          <a:xfrm>
            <a:off x="6346175" y="4845763"/>
            <a:ext cx="2425500" cy="13695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Complete Phoneme Awareness</a:t>
            </a:r>
            <a:endParaRPr sz="1400" b="0" i="0" u="none" strike="noStrike" cap="none">
              <a:solidFill>
                <a:srgbClr val="000000"/>
              </a:solidFill>
              <a:latin typeface="Arial"/>
              <a:ea typeface="Arial"/>
              <a:cs typeface="Arial"/>
              <a:sym typeface="Arial"/>
            </a:endParaRPr>
          </a:p>
        </p:txBody>
      </p:sp>
      <p:sp>
        <p:nvSpPr>
          <p:cNvPr id="344" name="Google Shape;344;g15bb84a57ae_0_162"/>
          <p:cNvSpPr/>
          <p:nvPr/>
        </p:nvSpPr>
        <p:spPr>
          <a:xfrm>
            <a:off x="8895875" y="4986850"/>
            <a:ext cx="2256300" cy="13695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Advanced phoneme awareness: Deletion, substitution, reversal of phonemes</a:t>
            </a:r>
            <a:endParaRPr sz="1400" b="0" i="0" u="none" strike="noStrike" cap="none">
              <a:solidFill>
                <a:srgbClr val="000000"/>
              </a:solidFill>
              <a:latin typeface="Arial"/>
              <a:ea typeface="Arial"/>
              <a:cs typeface="Arial"/>
              <a:sym typeface="Arial"/>
            </a:endParaRPr>
          </a:p>
        </p:txBody>
      </p:sp>
      <p:sp>
        <p:nvSpPr>
          <p:cNvPr id="345" name="Google Shape;345;g15bb84a57ae_0_162"/>
          <p:cNvSpPr/>
          <p:nvPr/>
        </p:nvSpPr>
        <p:spPr>
          <a:xfrm>
            <a:off x="8853550" y="3195125"/>
            <a:ext cx="2298600" cy="13695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Orthographic mapping: Phoneme-Grapheme links, phonograms (word families) syllable patterns, morphemes</a:t>
            </a:r>
            <a:endParaRPr sz="1400" b="0" i="0" u="none" strike="noStrike" cap="none">
              <a:solidFill>
                <a:srgbClr val="000000"/>
              </a:solidFill>
              <a:latin typeface="Arial"/>
              <a:ea typeface="Arial"/>
              <a:cs typeface="Arial"/>
              <a:sym typeface="Arial"/>
            </a:endParaRPr>
          </a:p>
        </p:txBody>
      </p:sp>
      <p:sp>
        <p:nvSpPr>
          <p:cNvPr id="346" name="Google Shape;346;g15bb84a57ae_0_162"/>
          <p:cNvSpPr/>
          <p:nvPr/>
        </p:nvSpPr>
        <p:spPr>
          <a:xfrm>
            <a:off x="8853525" y="1505450"/>
            <a:ext cx="2298600" cy="13695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Increased Automatic Sight Word Recognition (regular and irregular)</a:t>
            </a:r>
            <a:endParaRPr sz="1400" b="0" i="0" u="none" strike="noStrike" cap="none">
              <a:solidFill>
                <a:srgbClr val="000000"/>
              </a:solidFill>
              <a:latin typeface="Arial"/>
              <a:ea typeface="Arial"/>
              <a:cs typeface="Arial"/>
              <a:sym typeface="Arial"/>
            </a:endParaRPr>
          </a:p>
        </p:txBody>
      </p:sp>
      <p:sp>
        <p:nvSpPr>
          <p:cNvPr id="347" name="Google Shape;347;g15bb84a57ae_0_162"/>
          <p:cNvSpPr/>
          <p:nvPr/>
        </p:nvSpPr>
        <p:spPr>
          <a:xfrm>
            <a:off x="1476825" y="267200"/>
            <a:ext cx="2115000" cy="677700"/>
          </a:xfrm>
          <a:prstGeom prst="homePlate">
            <a:avLst>
              <a:gd name="adj"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Pre-Alphabetic</a:t>
            </a:r>
            <a:endParaRPr sz="1400" b="0" i="0" u="none" strike="noStrike" cap="none">
              <a:solidFill>
                <a:schemeClr val="lt1"/>
              </a:solidFill>
              <a:latin typeface="Arial"/>
              <a:ea typeface="Arial"/>
              <a:cs typeface="Arial"/>
              <a:sym typeface="Arial"/>
            </a:endParaRPr>
          </a:p>
        </p:txBody>
      </p:sp>
      <p:sp>
        <p:nvSpPr>
          <p:cNvPr id="348" name="Google Shape;348;g15bb84a57ae_0_162"/>
          <p:cNvSpPr/>
          <p:nvPr/>
        </p:nvSpPr>
        <p:spPr>
          <a:xfrm>
            <a:off x="3687550" y="265550"/>
            <a:ext cx="2395500" cy="681000"/>
          </a:xfrm>
          <a:prstGeom prst="chevron">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Early Alphabetic</a:t>
            </a:r>
            <a:endParaRPr sz="1400" b="0" i="0" u="none" strike="noStrike" cap="none">
              <a:solidFill>
                <a:srgbClr val="000000"/>
              </a:solidFill>
              <a:latin typeface="Arial"/>
              <a:ea typeface="Arial"/>
              <a:cs typeface="Arial"/>
              <a:sym typeface="Arial"/>
            </a:endParaRPr>
          </a:p>
        </p:txBody>
      </p:sp>
      <p:sp>
        <p:nvSpPr>
          <p:cNvPr id="349" name="Google Shape;349;g15bb84a57ae_0_162"/>
          <p:cNvSpPr/>
          <p:nvPr/>
        </p:nvSpPr>
        <p:spPr>
          <a:xfrm>
            <a:off x="6346175" y="265550"/>
            <a:ext cx="2395500" cy="681000"/>
          </a:xfrm>
          <a:prstGeom prst="chevron">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Later Alphabetic</a:t>
            </a:r>
            <a:endParaRPr sz="1400" b="0" i="0" u="none" strike="noStrike" cap="none">
              <a:solidFill>
                <a:srgbClr val="000000"/>
              </a:solidFill>
              <a:latin typeface="Arial"/>
              <a:ea typeface="Arial"/>
              <a:cs typeface="Arial"/>
              <a:sym typeface="Arial"/>
            </a:endParaRPr>
          </a:p>
        </p:txBody>
      </p:sp>
      <p:sp>
        <p:nvSpPr>
          <p:cNvPr id="350" name="Google Shape;350;g15bb84a57ae_0_162"/>
          <p:cNvSpPr/>
          <p:nvPr/>
        </p:nvSpPr>
        <p:spPr>
          <a:xfrm>
            <a:off x="8895875" y="265550"/>
            <a:ext cx="2395500" cy="681000"/>
          </a:xfrm>
          <a:prstGeom prst="chevron">
            <a:avLst>
              <a:gd name="adj"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Consolidated Alphabetic</a:t>
            </a:r>
            <a:endParaRPr sz="1400" b="1" i="0" u="none" strike="noStrike" cap="none">
              <a:solidFill>
                <a:srgbClr val="000000"/>
              </a:solidFill>
              <a:latin typeface="Arial"/>
              <a:ea typeface="Arial"/>
              <a:cs typeface="Arial"/>
              <a:sym typeface="Arial"/>
            </a:endParaRPr>
          </a:p>
        </p:txBody>
      </p:sp>
      <p:sp>
        <p:nvSpPr>
          <p:cNvPr id="351" name="Google Shape;351;g15bb84a57ae_0_162" descr="Red box to highlight the later and consolidated alphabetic"/>
          <p:cNvSpPr/>
          <p:nvPr/>
        </p:nvSpPr>
        <p:spPr>
          <a:xfrm>
            <a:off x="6243500" y="1171650"/>
            <a:ext cx="5207100" cy="3590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5bb84a57ae_0_7"/>
          <p:cNvSpPr txBox="1">
            <a:spLocks noGrp="1"/>
          </p:cNvSpPr>
          <p:nvPr>
            <p:ph type="body" idx="1"/>
          </p:nvPr>
        </p:nvSpPr>
        <p:spPr>
          <a:xfrm>
            <a:off x="382325" y="4207500"/>
            <a:ext cx="57444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latin typeface="Georgia"/>
                <a:ea typeface="Georgia"/>
                <a:cs typeface="Georgia"/>
                <a:sym typeface="Georgia"/>
              </a:rPr>
              <a:t>Carrie Leestma</a:t>
            </a:r>
            <a:endParaRPr>
              <a:latin typeface="Georgia"/>
              <a:ea typeface="Georgia"/>
              <a:cs typeface="Georgia"/>
              <a:sym typeface="Georgia"/>
            </a:endParaRPr>
          </a:p>
          <a:p>
            <a:pPr marL="0" lvl="0" indent="0" algn="l" rtl="0">
              <a:lnSpc>
                <a:spcPct val="90000"/>
              </a:lnSpc>
              <a:spcBef>
                <a:spcPts val="500"/>
              </a:spcBef>
              <a:spcAft>
                <a:spcPts val="0"/>
              </a:spcAft>
              <a:buSzPts val="1800"/>
              <a:buNone/>
            </a:pPr>
            <a:r>
              <a:rPr lang="en-US" sz="2400">
                <a:solidFill>
                  <a:srgbClr val="004E95"/>
                </a:solidFill>
                <a:latin typeface="Georgia"/>
                <a:ea typeface="Georgia"/>
                <a:cs typeface="Georgia"/>
                <a:sym typeface="Georgia"/>
              </a:rPr>
              <a:t>Intervention Specialist K - 12  </a:t>
            </a:r>
            <a:endParaRPr sz="2400">
              <a:solidFill>
                <a:srgbClr val="004E95"/>
              </a:solidFill>
              <a:latin typeface="Georgia"/>
              <a:ea typeface="Georgia"/>
              <a:cs typeface="Georgia"/>
              <a:sym typeface="Georgia"/>
            </a:endParaRPr>
          </a:p>
          <a:p>
            <a:pPr marL="0" lvl="0" indent="0" algn="l" rtl="0">
              <a:lnSpc>
                <a:spcPct val="90000"/>
              </a:lnSpc>
              <a:spcBef>
                <a:spcPts val="500"/>
              </a:spcBef>
              <a:spcAft>
                <a:spcPts val="0"/>
              </a:spcAft>
              <a:buSzPts val="1800"/>
              <a:buNone/>
            </a:pPr>
            <a:r>
              <a:rPr lang="en-US" sz="2400">
                <a:solidFill>
                  <a:srgbClr val="004E95"/>
                </a:solidFill>
                <a:latin typeface="Georgia"/>
                <a:ea typeface="Georgia"/>
                <a:cs typeface="Georgia"/>
                <a:sym typeface="Georgia"/>
              </a:rPr>
              <a:t>Former FCPS Dyslexia Specialist</a:t>
            </a:r>
            <a:endParaRPr sz="2400">
              <a:solidFill>
                <a:srgbClr val="004E95"/>
              </a:solidFill>
              <a:latin typeface="Georgia"/>
              <a:ea typeface="Georgia"/>
              <a:cs typeface="Georgia"/>
              <a:sym typeface="Georgia"/>
            </a:endParaRPr>
          </a:p>
        </p:txBody>
      </p:sp>
      <p:sp>
        <p:nvSpPr>
          <p:cNvPr id="165" name="Google Shape;165;g15bb84a57ae_0_7"/>
          <p:cNvSpPr txBox="1">
            <a:spLocks noGrp="1"/>
          </p:cNvSpPr>
          <p:nvPr>
            <p:ph type="body" idx="2"/>
          </p:nvPr>
        </p:nvSpPr>
        <p:spPr>
          <a:xfrm>
            <a:off x="6244200" y="4207500"/>
            <a:ext cx="57444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t> Lauren Surber</a:t>
            </a:r>
            <a:endParaRPr/>
          </a:p>
          <a:p>
            <a:pPr marL="0" lvl="0" indent="0" algn="l" rtl="0">
              <a:lnSpc>
                <a:spcPct val="90000"/>
              </a:lnSpc>
              <a:spcBef>
                <a:spcPts val="500"/>
              </a:spcBef>
              <a:spcAft>
                <a:spcPts val="0"/>
              </a:spcAft>
              <a:buSzPts val="1800"/>
              <a:buNone/>
            </a:pPr>
            <a:r>
              <a:rPr lang="en-US" sz="2400">
                <a:solidFill>
                  <a:srgbClr val="004E95"/>
                </a:solidFill>
                <a:latin typeface="Georgia"/>
                <a:ea typeface="Georgia"/>
                <a:cs typeface="Georgia"/>
                <a:sym typeface="Georgia"/>
              </a:rPr>
              <a:t> 1st Grade Teacher</a:t>
            </a:r>
            <a:endParaRPr/>
          </a:p>
          <a:p>
            <a:pPr marL="0" lvl="0" indent="0" algn="l" rtl="0">
              <a:lnSpc>
                <a:spcPct val="90000"/>
              </a:lnSpc>
              <a:spcBef>
                <a:spcPts val="500"/>
              </a:spcBef>
              <a:spcAft>
                <a:spcPts val="0"/>
              </a:spcAft>
              <a:buSzPts val="1800"/>
              <a:buNone/>
            </a:pPr>
            <a:r>
              <a:rPr lang="en-US"/>
              <a:t> </a:t>
            </a:r>
            <a:r>
              <a:rPr lang="en-US" sz="2400">
                <a:solidFill>
                  <a:srgbClr val="004E95"/>
                </a:solidFill>
                <a:latin typeface="Georgia"/>
                <a:ea typeface="Georgia"/>
                <a:cs typeface="Georgia"/>
                <a:sym typeface="Georgia"/>
              </a:rPr>
              <a:t>Former Literacy Specialist / Coach</a:t>
            </a:r>
            <a:endParaRPr/>
          </a:p>
          <a:p>
            <a:pPr marL="685800" lvl="0" indent="0" algn="l" rtl="0">
              <a:lnSpc>
                <a:spcPct val="90000"/>
              </a:lnSpc>
              <a:spcBef>
                <a:spcPts val="5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sp>
        <p:nvSpPr>
          <p:cNvPr id="166" name="Google Shape;166;g15bb84a57ae_0_7"/>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67" name="Google Shape;167;g15bb84a57ae_0_7" descr="Picture of Lauren Surber&#10;"/>
          <p:cNvPicPr preferRelativeResize="0"/>
          <p:nvPr/>
        </p:nvPicPr>
        <p:blipFill rotWithShape="1">
          <a:blip r:embed="rId3">
            <a:alphaModFix/>
          </a:blip>
          <a:srcRect/>
          <a:stretch/>
        </p:blipFill>
        <p:spPr>
          <a:xfrm>
            <a:off x="6414000" y="1396800"/>
            <a:ext cx="2025224" cy="2700298"/>
          </a:xfrm>
          <a:prstGeom prst="rect">
            <a:avLst/>
          </a:prstGeom>
          <a:noFill/>
          <a:ln>
            <a:noFill/>
          </a:ln>
        </p:spPr>
      </p:pic>
      <p:sp>
        <p:nvSpPr>
          <p:cNvPr id="168" name="Google Shape;168;g15bb84a57ae_0_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Meet your presenters!</a:t>
            </a:r>
            <a:endParaRPr>
              <a:latin typeface="Georgia"/>
              <a:ea typeface="Georgia"/>
              <a:cs typeface="Georgia"/>
              <a:sym typeface="Georgia"/>
            </a:endParaRPr>
          </a:p>
        </p:txBody>
      </p:sp>
      <p:pic>
        <p:nvPicPr>
          <p:cNvPr id="169" name="Google Shape;169;g15bb84a57ae_0_7" descr="Image of presenter"/>
          <p:cNvPicPr preferRelativeResize="0"/>
          <p:nvPr/>
        </p:nvPicPr>
        <p:blipFill rotWithShape="1">
          <a:blip r:embed="rId4">
            <a:alphaModFix/>
          </a:blip>
          <a:srcRect/>
          <a:stretch/>
        </p:blipFill>
        <p:spPr>
          <a:xfrm>
            <a:off x="1262402" y="1599967"/>
            <a:ext cx="1766688" cy="2355584"/>
          </a:xfrm>
          <a:prstGeom prst="rect">
            <a:avLst/>
          </a:prstGeom>
          <a:noFill/>
          <a:ln>
            <a:noFill/>
          </a:ln>
        </p:spPr>
      </p:pic>
      <p:pic>
        <p:nvPicPr>
          <p:cNvPr id="170" name="Google Shape;170;g15bb84a57ae_0_7" descr="VDOE Logo"/>
          <p:cNvPicPr preferRelativeResize="0"/>
          <p:nvPr/>
        </p:nvPicPr>
        <p:blipFill rotWithShape="1">
          <a:blip r:embed="rId5">
            <a:alphaModFix/>
          </a:blip>
          <a:srcRect/>
          <a:stretch/>
        </p:blipFill>
        <p:spPr>
          <a:xfrm>
            <a:off x="10129926" y="5221151"/>
            <a:ext cx="2062075" cy="1593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5bb84a57ae_0_18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Georgia"/>
                <a:ea typeface="Georgia"/>
                <a:cs typeface="Georgia"/>
                <a:sym typeface="Georgia"/>
              </a:rPr>
              <a:t>Reflecting on Prerequisite Skills for Orthographic Mapping</a:t>
            </a:r>
            <a:endParaRPr>
              <a:latin typeface="Georgia"/>
              <a:ea typeface="Georgia"/>
              <a:cs typeface="Georgia"/>
              <a:sym typeface="Georgia"/>
            </a:endParaRPr>
          </a:p>
        </p:txBody>
      </p:sp>
      <p:sp>
        <p:nvSpPr>
          <p:cNvPr id="358" name="Google Shape;358;g15bb84a57ae_0_181"/>
          <p:cNvSpPr txBox="1">
            <a:spLocks noGrp="1"/>
          </p:cNvSpPr>
          <p:nvPr>
            <p:ph type="body" idx="2"/>
          </p:nvPr>
        </p:nvSpPr>
        <p:spPr>
          <a:xfrm>
            <a:off x="1189350" y="2267500"/>
            <a:ext cx="9813300" cy="368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1800"/>
              <a:buNone/>
            </a:pPr>
            <a:r>
              <a:rPr lang="en-US" sz="3300"/>
              <a:t>Are the prerequisite skills needed for orthographic mapping explicitly and systematically taught in your school/classroom?</a:t>
            </a:r>
            <a:endParaRPr sz="3300"/>
          </a:p>
          <a:p>
            <a:pPr marL="0" lvl="0" indent="0" algn="ctr" rtl="0">
              <a:lnSpc>
                <a:spcPct val="90000"/>
              </a:lnSpc>
              <a:spcBef>
                <a:spcPts val="1000"/>
              </a:spcBef>
              <a:spcAft>
                <a:spcPts val="0"/>
              </a:spcAft>
              <a:buSzPts val="1800"/>
              <a:buNone/>
            </a:pPr>
            <a:endParaRPr/>
          </a:p>
          <a:p>
            <a:pPr marL="0" lvl="0" indent="0" algn="ctr" rtl="0">
              <a:lnSpc>
                <a:spcPct val="90000"/>
              </a:lnSpc>
              <a:spcBef>
                <a:spcPts val="1000"/>
              </a:spcBef>
              <a:spcAft>
                <a:spcPts val="0"/>
              </a:spcAft>
              <a:buSzPts val="1800"/>
              <a:buNone/>
            </a:pPr>
            <a:endParaRPr/>
          </a:p>
        </p:txBody>
      </p:sp>
      <p:pic>
        <p:nvPicPr>
          <p:cNvPr id="359" name="Google Shape;359;g15bb84a57ae_0_181" descr="clip art"/>
          <p:cNvPicPr preferRelativeResize="0"/>
          <p:nvPr/>
        </p:nvPicPr>
        <p:blipFill rotWithShape="1">
          <a:blip r:embed="rId3">
            <a:alphaModFix/>
          </a:blip>
          <a:srcRect/>
          <a:stretch/>
        </p:blipFill>
        <p:spPr>
          <a:xfrm>
            <a:off x="1039475" y="4254400"/>
            <a:ext cx="2001501" cy="2001501"/>
          </a:xfrm>
          <a:prstGeom prst="rect">
            <a:avLst/>
          </a:prstGeom>
          <a:noFill/>
          <a:ln>
            <a:noFill/>
          </a:ln>
        </p:spPr>
      </p:pic>
      <p:sp>
        <p:nvSpPr>
          <p:cNvPr id="360" name="Google Shape;360;g15bb84a57ae_0_181"/>
          <p:cNvSpPr txBox="1"/>
          <p:nvPr/>
        </p:nvSpPr>
        <p:spPr>
          <a:xfrm>
            <a:off x="1657725" y="4989000"/>
            <a:ext cx="4579200" cy="1754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Times New Roman"/>
                <a:ea typeface="Times New Roman"/>
                <a:cs typeface="Times New Roman"/>
                <a:sym typeface="Times New Roman"/>
              </a:rPr>
              <a:t>Share your thinking</a:t>
            </a:r>
            <a:endParaRPr sz="3000" b="0" i="0" u="none" strike="noStrike" cap="none">
              <a:solidFill>
                <a:schemeClr val="dk1"/>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Times New Roman"/>
                <a:ea typeface="Times New Roman"/>
                <a:cs typeface="Times New Roman"/>
                <a:sym typeface="Times New Roman"/>
              </a:rPr>
              <a:t> on the Padlet.</a:t>
            </a:r>
            <a:endParaRPr sz="3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pic>
        <p:nvPicPr>
          <p:cNvPr id="361" name="Google Shape;361;g15bb84a57ae_0_181" descr="clip art"/>
          <p:cNvPicPr preferRelativeResize="0"/>
          <p:nvPr/>
        </p:nvPicPr>
        <p:blipFill rotWithShape="1">
          <a:blip r:embed="rId4">
            <a:alphaModFix/>
          </a:blip>
          <a:srcRect/>
          <a:stretch/>
        </p:blipFill>
        <p:spPr>
          <a:xfrm>
            <a:off x="9140450" y="4254385"/>
            <a:ext cx="2001500" cy="20015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5bb84a57ae_0_19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Teaching Reading in the Classroom</a:t>
            </a:r>
            <a:endParaRPr>
              <a:latin typeface="Georgia"/>
              <a:ea typeface="Georgia"/>
              <a:cs typeface="Georgia"/>
              <a:sym typeface="Georgia"/>
            </a:endParaRPr>
          </a:p>
        </p:txBody>
      </p:sp>
      <p:sp>
        <p:nvSpPr>
          <p:cNvPr id="367" name="Google Shape;367;g15bb84a57ae_0_19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sz="2800">
                <a:latin typeface="Georgia"/>
                <a:ea typeface="Georgia"/>
                <a:cs typeface="Georgia"/>
                <a:sym typeface="Georgia"/>
              </a:rPr>
              <a:t>How does our knowledge of orthographic mapping shape our instruction in the classroom?</a:t>
            </a:r>
            <a:endParaRPr sz="2800">
              <a:latin typeface="Georgia"/>
              <a:ea typeface="Georgia"/>
              <a:cs typeface="Georgia"/>
              <a:sym typeface="Georgia"/>
            </a:endParaRPr>
          </a:p>
        </p:txBody>
      </p:sp>
      <p:sp>
        <p:nvSpPr>
          <p:cNvPr id="368" name="Google Shape;368;g15bb84a57ae_0_190"/>
          <p:cNvSpPr txBox="1">
            <a:spLocks noGrp="1"/>
          </p:cNvSpPr>
          <p:nvPr>
            <p:ph type="sldNum" idx="12"/>
          </p:nvPr>
        </p:nvSpPr>
        <p:spPr>
          <a:xfrm>
            <a:off x="10881325" y="637860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369" name="Google Shape;369;g15bb84a57ae_0_190" descr="VDOE logo"/>
          <p:cNvPicPr preferRelativeResize="0"/>
          <p:nvPr/>
        </p:nvPicPr>
        <p:blipFill rotWithShape="1">
          <a:blip r:embed="rId3">
            <a:alphaModFix/>
          </a:blip>
          <a:srcRect/>
          <a:stretch/>
        </p:blipFill>
        <p:spPr>
          <a:xfrm>
            <a:off x="10129926" y="5221151"/>
            <a:ext cx="2062075" cy="1593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15bb84a57ae_0_19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Evidence-based instructional practices that support orthographic mapping</a:t>
            </a:r>
            <a:endParaRPr>
              <a:latin typeface="Georgia"/>
              <a:ea typeface="Georgia"/>
              <a:cs typeface="Georgia"/>
              <a:sym typeface="Georgia"/>
            </a:endParaRPr>
          </a:p>
        </p:txBody>
      </p:sp>
      <p:sp>
        <p:nvSpPr>
          <p:cNvPr id="375" name="Google Shape;375;g15bb84a57ae_0_197"/>
          <p:cNvSpPr txBox="1">
            <a:spLocks noGrp="1"/>
          </p:cNvSpPr>
          <p:nvPr>
            <p:ph type="body" idx="1"/>
          </p:nvPr>
        </p:nvSpPr>
        <p:spPr>
          <a:xfrm>
            <a:off x="838200" y="2183250"/>
            <a:ext cx="9175200" cy="4351200"/>
          </a:xfrm>
          <a:prstGeom prst="rect">
            <a:avLst/>
          </a:prstGeom>
          <a:noFill/>
          <a:ln>
            <a:noFill/>
          </a:ln>
        </p:spPr>
        <p:txBody>
          <a:bodyPr spcFirstLastPara="1" wrap="square" lIns="91425" tIns="45700" rIns="91425" bIns="45700" anchor="t" anchorCtr="0">
            <a:normAutofit/>
          </a:bodyPr>
          <a:lstStyle/>
          <a:p>
            <a:pPr marL="457200" lvl="0" indent="-412750" algn="l" rtl="0">
              <a:lnSpc>
                <a:spcPct val="90000"/>
              </a:lnSpc>
              <a:spcBef>
                <a:spcPts val="0"/>
              </a:spcBef>
              <a:spcAft>
                <a:spcPts val="0"/>
              </a:spcAft>
              <a:buSzPts val="2900"/>
              <a:buFont typeface="Georgia"/>
              <a:buChar char="●"/>
            </a:pPr>
            <a:r>
              <a:rPr lang="en-US" sz="2900">
                <a:latin typeface="Georgia"/>
                <a:ea typeface="Georgia"/>
                <a:cs typeface="Georgia"/>
                <a:sym typeface="Georgia"/>
              </a:rPr>
              <a:t>Introduce words orally first</a:t>
            </a:r>
            <a:endParaRPr sz="2900">
              <a:latin typeface="Georgia"/>
              <a:ea typeface="Georgia"/>
              <a:cs typeface="Georgia"/>
              <a:sym typeface="Georgia"/>
            </a:endParaRPr>
          </a:p>
          <a:p>
            <a:pPr marL="457200" lvl="0" indent="0" algn="l" rtl="0">
              <a:lnSpc>
                <a:spcPct val="90000"/>
              </a:lnSpc>
              <a:spcBef>
                <a:spcPts val="0"/>
              </a:spcBef>
              <a:spcAft>
                <a:spcPts val="0"/>
              </a:spcAft>
              <a:buSzPts val="1800"/>
              <a:buNone/>
            </a:pPr>
            <a:endParaRPr sz="2900">
              <a:latin typeface="Georgia"/>
              <a:ea typeface="Georgia"/>
              <a:cs typeface="Georgia"/>
              <a:sym typeface="Georgia"/>
            </a:endParaRPr>
          </a:p>
          <a:p>
            <a:pPr marL="457200" lvl="0" indent="-412750" algn="l" rtl="0">
              <a:lnSpc>
                <a:spcPct val="90000"/>
              </a:lnSpc>
              <a:spcBef>
                <a:spcPts val="0"/>
              </a:spcBef>
              <a:spcAft>
                <a:spcPts val="0"/>
              </a:spcAft>
              <a:buSzPts val="2900"/>
              <a:buFont typeface="Georgia"/>
              <a:buChar char="●"/>
            </a:pPr>
            <a:r>
              <a:rPr lang="en-US" sz="2900">
                <a:latin typeface="Georgia"/>
                <a:ea typeface="Georgia"/>
                <a:cs typeface="Georgia"/>
                <a:sym typeface="Georgia"/>
              </a:rPr>
              <a:t>Use phoneme grapheme mapping to connect speech to print</a:t>
            </a:r>
            <a:endParaRPr sz="2900">
              <a:latin typeface="Georgia"/>
              <a:ea typeface="Georgia"/>
              <a:cs typeface="Georgia"/>
              <a:sym typeface="Georgia"/>
            </a:endParaRPr>
          </a:p>
          <a:p>
            <a:pPr marL="457200" lvl="0" indent="0" algn="l" rtl="0">
              <a:lnSpc>
                <a:spcPct val="90000"/>
              </a:lnSpc>
              <a:spcBef>
                <a:spcPts val="0"/>
              </a:spcBef>
              <a:spcAft>
                <a:spcPts val="0"/>
              </a:spcAft>
              <a:buSzPts val="1800"/>
              <a:buNone/>
            </a:pPr>
            <a:endParaRPr sz="2900">
              <a:latin typeface="Georgia"/>
              <a:ea typeface="Georgia"/>
              <a:cs typeface="Georgia"/>
              <a:sym typeface="Georgia"/>
            </a:endParaRPr>
          </a:p>
          <a:p>
            <a:pPr marL="457200" lvl="0" indent="-412750" algn="l" rtl="0">
              <a:lnSpc>
                <a:spcPct val="90000"/>
              </a:lnSpc>
              <a:spcBef>
                <a:spcPts val="0"/>
              </a:spcBef>
              <a:spcAft>
                <a:spcPts val="0"/>
              </a:spcAft>
              <a:buSzPts val="2900"/>
              <a:buFont typeface="Georgia"/>
              <a:buChar char="●"/>
            </a:pPr>
            <a:r>
              <a:rPr lang="en-US" sz="2900">
                <a:latin typeface="Georgia"/>
                <a:ea typeface="Georgia"/>
                <a:cs typeface="Georgia"/>
                <a:sym typeface="Georgia"/>
              </a:rPr>
              <a:t>Application in context (reading and writing)</a:t>
            </a:r>
            <a:endParaRPr sz="2900">
              <a:latin typeface="Georgia"/>
              <a:ea typeface="Georgia"/>
              <a:cs typeface="Georgia"/>
              <a:sym typeface="Georgia"/>
            </a:endParaRPr>
          </a:p>
          <a:p>
            <a:pPr marL="457200" lvl="0" indent="0" algn="l" rtl="0">
              <a:lnSpc>
                <a:spcPct val="90000"/>
              </a:lnSpc>
              <a:spcBef>
                <a:spcPts val="0"/>
              </a:spcBef>
              <a:spcAft>
                <a:spcPts val="0"/>
              </a:spcAft>
              <a:buSzPts val="1800"/>
              <a:buNone/>
            </a:pPr>
            <a:endParaRPr sz="2900">
              <a:latin typeface="Georgia"/>
              <a:ea typeface="Georgia"/>
              <a:cs typeface="Georgia"/>
              <a:sym typeface="Georgia"/>
            </a:endParaRPr>
          </a:p>
          <a:p>
            <a:pPr marL="457200" lvl="0" indent="-412750" algn="l" rtl="0">
              <a:lnSpc>
                <a:spcPct val="90000"/>
              </a:lnSpc>
              <a:spcBef>
                <a:spcPts val="0"/>
              </a:spcBef>
              <a:spcAft>
                <a:spcPts val="0"/>
              </a:spcAft>
              <a:buSzPts val="2900"/>
              <a:buFont typeface="Georgia"/>
              <a:buChar char="●"/>
            </a:pPr>
            <a:r>
              <a:rPr lang="en-US" sz="2900">
                <a:latin typeface="Georgia"/>
                <a:ea typeface="Georgia"/>
                <a:cs typeface="Georgia"/>
                <a:sym typeface="Georgia"/>
              </a:rPr>
              <a:t>Don’t leave out meaning</a:t>
            </a:r>
            <a:endParaRPr sz="2900">
              <a:latin typeface="Georgia"/>
              <a:ea typeface="Georgia"/>
              <a:cs typeface="Georgia"/>
              <a:sym typeface="Georgia"/>
            </a:endParaRPr>
          </a:p>
        </p:txBody>
      </p:sp>
      <p:sp>
        <p:nvSpPr>
          <p:cNvPr id="376" name="Google Shape;376;g15bb84a57ae_0_197"/>
          <p:cNvSpPr txBox="1">
            <a:spLocks noGrp="1"/>
          </p:cNvSpPr>
          <p:nvPr>
            <p:ph type="sldNum" idx="12"/>
          </p:nvPr>
        </p:nvSpPr>
        <p:spPr>
          <a:xfrm>
            <a:off x="108700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77" name="Google Shape;377;g15bb84a57ae_0_197" descr="eye icon"/>
          <p:cNvPicPr preferRelativeResize="0"/>
          <p:nvPr/>
        </p:nvPicPr>
        <p:blipFill rotWithShape="1">
          <a:blip r:embed="rId3">
            <a:alphaModFix/>
          </a:blip>
          <a:srcRect/>
          <a:stretch/>
        </p:blipFill>
        <p:spPr>
          <a:xfrm>
            <a:off x="7040650" y="5239350"/>
            <a:ext cx="1326001" cy="1326001"/>
          </a:xfrm>
          <a:prstGeom prst="rect">
            <a:avLst/>
          </a:prstGeom>
          <a:noFill/>
          <a:ln>
            <a:noFill/>
          </a:ln>
        </p:spPr>
      </p:pic>
      <p:pic>
        <p:nvPicPr>
          <p:cNvPr id="378" name="Google Shape;378;g15bb84a57ae_0_197" descr="text icon"/>
          <p:cNvPicPr preferRelativeResize="0"/>
          <p:nvPr/>
        </p:nvPicPr>
        <p:blipFill rotWithShape="1">
          <a:blip r:embed="rId4">
            <a:alphaModFix/>
          </a:blip>
          <a:srcRect/>
          <a:stretch/>
        </p:blipFill>
        <p:spPr>
          <a:xfrm>
            <a:off x="10134600" y="5292762"/>
            <a:ext cx="1219200" cy="1219200"/>
          </a:xfrm>
          <a:prstGeom prst="rect">
            <a:avLst/>
          </a:prstGeom>
          <a:noFill/>
          <a:ln>
            <a:noFill/>
          </a:ln>
        </p:spPr>
      </p:pic>
      <p:pic>
        <p:nvPicPr>
          <p:cNvPr id="379" name="Google Shape;379;g15bb84a57ae_0_197" descr="arrow icon"/>
          <p:cNvPicPr preferRelativeResize="0"/>
          <p:nvPr/>
        </p:nvPicPr>
        <p:blipFill rotWithShape="1">
          <a:blip r:embed="rId5">
            <a:alphaModFix/>
          </a:blip>
          <a:srcRect/>
          <a:stretch/>
        </p:blipFill>
        <p:spPr>
          <a:xfrm>
            <a:off x="8943075" y="5501775"/>
            <a:ext cx="801175" cy="801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15bb84a57ae_0_20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Watch it in action!</a:t>
            </a:r>
            <a:endParaRPr>
              <a:latin typeface="Georgia"/>
              <a:ea typeface="Georgia"/>
              <a:cs typeface="Georgia"/>
              <a:sym typeface="Georgia"/>
            </a:endParaRPr>
          </a:p>
        </p:txBody>
      </p:sp>
      <p:sp>
        <p:nvSpPr>
          <p:cNvPr id="385" name="Google Shape;385;g15bb84a57ae_0_20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86" name="Google Shape;386;g15bb84a57ae_0_206" descr="video icon"/>
          <p:cNvPicPr preferRelativeResize="0"/>
          <p:nvPr/>
        </p:nvPicPr>
        <p:blipFill rotWithShape="1">
          <a:blip r:embed="rId3">
            <a:alphaModFix/>
          </a:blip>
          <a:srcRect/>
          <a:stretch/>
        </p:blipFill>
        <p:spPr>
          <a:xfrm>
            <a:off x="6664250" y="418525"/>
            <a:ext cx="1156275" cy="1156275"/>
          </a:xfrm>
          <a:prstGeom prst="rect">
            <a:avLst/>
          </a:prstGeom>
          <a:noFill/>
          <a:ln>
            <a:noFill/>
          </a:ln>
        </p:spPr>
      </p:pic>
      <p:pic>
        <p:nvPicPr>
          <p:cNvPr id="387" name="Google Shape;387;g15bb84a57ae_0_206" descr="Video of an irregular word lesson. "/>
          <p:cNvPicPr preferRelativeResize="0"/>
          <p:nvPr/>
        </p:nvPicPr>
        <p:blipFill rotWithShape="1">
          <a:blip r:embed="rId4">
            <a:alphaModFix/>
          </a:blip>
          <a:srcRect/>
          <a:stretch/>
        </p:blipFill>
        <p:spPr>
          <a:xfrm>
            <a:off x="2103120" y="1744525"/>
            <a:ext cx="7274560" cy="41101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15bb84a57ae_0_21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Reflecting on the video</a:t>
            </a:r>
            <a:endParaRPr>
              <a:latin typeface="Georgia"/>
              <a:ea typeface="Georgia"/>
              <a:cs typeface="Georgia"/>
              <a:sym typeface="Georgia"/>
            </a:endParaRPr>
          </a:p>
        </p:txBody>
      </p:sp>
      <p:sp>
        <p:nvSpPr>
          <p:cNvPr id="393" name="Google Shape;393;g15bb84a57ae_0_213"/>
          <p:cNvSpPr txBox="1">
            <a:spLocks noGrp="1"/>
          </p:cNvSpPr>
          <p:nvPr>
            <p:ph type="sldNum" idx="12"/>
          </p:nvPr>
        </p:nvSpPr>
        <p:spPr>
          <a:xfrm>
            <a:off x="10763675" y="637860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394" name="Google Shape;394;g15bb84a57ae_0_213"/>
          <p:cNvSpPr txBox="1"/>
          <p:nvPr/>
        </p:nvSpPr>
        <p:spPr>
          <a:xfrm>
            <a:off x="838200" y="1895338"/>
            <a:ext cx="10233900" cy="2401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Times New Roman"/>
                <a:ea typeface="Times New Roman"/>
                <a:cs typeface="Times New Roman"/>
                <a:sym typeface="Times New Roman"/>
              </a:rPr>
              <a:t>What instructional practices did you observe in the video that would support the process of orthographic mapping?</a:t>
            </a:r>
            <a:endParaRPr sz="3200" b="1" i="0" u="none" strike="noStrike" cap="none">
              <a:solidFill>
                <a:schemeClr val="dk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200"/>
              <a:buFont typeface="Arial"/>
              <a:buNone/>
            </a:pPr>
            <a:endParaRPr sz="3200" b="1" i="0" u="none" strike="noStrike" cap="none">
              <a:solidFill>
                <a:schemeClr val="dk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Times New Roman"/>
                <a:ea typeface="Times New Roman"/>
                <a:cs typeface="Times New Roman"/>
                <a:sym typeface="Times New Roman"/>
              </a:rPr>
              <a:t>    Which processors in the four part processor model were addressed in this video?</a:t>
            </a:r>
            <a:endParaRPr sz="3200" b="1" i="0" u="none" strike="noStrike" cap="none">
              <a:solidFill>
                <a:schemeClr val="dk1"/>
              </a:solidFill>
              <a:latin typeface="Times New Roman"/>
              <a:ea typeface="Times New Roman"/>
              <a:cs typeface="Times New Roman"/>
              <a:sym typeface="Times New Roman"/>
            </a:endParaRPr>
          </a:p>
        </p:txBody>
      </p:sp>
      <p:pic>
        <p:nvPicPr>
          <p:cNvPr id="395" name="Google Shape;395;g15bb84a57ae_0_213" descr="video icon"/>
          <p:cNvPicPr preferRelativeResize="0"/>
          <p:nvPr/>
        </p:nvPicPr>
        <p:blipFill rotWithShape="1">
          <a:blip r:embed="rId3">
            <a:alphaModFix/>
          </a:blip>
          <a:srcRect/>
          <a:stretch/>
        </p:blipFill>
        <p:spPr>
          <a:xfrm>
            <a:off x="7767650" y="522325"/>
            <a:ext cx="1011600" cy="1011600"/>
          </a:xfrm>
          <a:prstGeom prst="rect">
            <a:avLst/>
          </a:prstGeom>
          <a:noFill/>
          <a:ln>
            <a:noFill/>
          </a:ln>
        </p:spPr>
      </p:pic>
      <p:pic>
        <p:nvPicPr>
          <p:cNvPr id="396" name="Google Shape;396;g15bb84a57ae_0_213" descr="clip art"/>
          <p:cNvPicPr preferRelativeResize="0"/>
          <p:nvPr/>
        </p:nvPicPr>
        <p:blipFill rotWithShape="1">
          <a:blip r:embed="rId4">
            <a:alphaModFix/>
          </a:blip>
          <a:srcRect/>
          <a:stretch/>
        </p:blipFill>
        <p:spPr>
          <a:xfrm>
            <a:off x="9647700" y="5142650"/>
            <a:ext cx="1477500" cy="1477541"/>
          </a:xfrm>
          <a:prstGeom prst="rect">
            <a:avLst/>
          </a:prstGeom>
          <a:noFill/>
          <a:ln>
            <a:noFill/>
          </a:ln>
        </p:spPr>
      </p:pic>
      <p:pic>
        <p:nvPicPr>
          <p:cNvPr id="397" name="Google Shape;397;g15bb84a57ae_0_213" descr="clip art"/>
          <p:cNvPicPr preferRelativeResize="0"/>
          <p:nvPr/>
        </p:nvPicPr>
        <p:blipFill rotWithShape="1">
          <a:blip r:embed="rId5">
            <a:alphaModFix/>
          </a:blip>
          <a:srcRect/>
          <a:stretch/>
        </p:blipFill>
        <p:spPr>
          <a:xfrm>
            <a:off x="838200" y="5142675"/>
            <a:ext cx="1477501" cy="1477501"/>
          </a:xfrm>
          <a:prstGeom prst="rect">
            <a:avLst/>
          </a:prstGeom>
          <a:noFill/>
          <a:ln>
            <a:noFill/>
          </a:ln>
        </p:spPr>
      </p:pic>
      <p:sp>
        <p:nvSpPr>
          <p:cNvPr id="398" name="Google Shape;398;g15bb84a57ae_0_213"/>
          <p:cNvSpPr txBox="1"/>
          <p:nvPr/>
        </p:nvSpPr>
        <p:spPr>
          <a:xfrm>
            <a:off x="1807700" y="5358075"/>
            <a:ext cx="3602400" cy="1046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Share your thinking</a:t>
            </a:r>
            <a:endParaRPr sz="2800" b="0" i="0" u="none" strike="noStrike" cap="none">
              <a:solidFill>
                <a:schemeClr val="dk1"/>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 on the Padlet.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5bb84a57ae_0_22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sz="4500">
                <a:latin typeface="Georgia"/>
                <a:ea typeface="Georgia"/>
                <a:cs typeface="Georgia"/>
                <a:sym typeface="Georgia"/>
              </a:rPr>
              <a:t>So which words do I teach?</a:t>
            </a:r>
            <a:endParaRPr sz="4500">
              <a:latin typeface="Georgia"/>
              <a:ea typeface="Georgia"/>
              <a:cs typeface="Georgia"/>
              <a:sym typeface="Georgia"/>
            </a:endParaRPr>
          </a:p>
        </p:txBody>
      </p:sp>
      <p:sp>
        <p:nvSpPr>
          <p:cNvPr id="404" name="Google Shape;404;g15bb84a57ae_0_223"/>
          <p:cNvSpPr txBox="1">
            <a:spLocks noGrp="1"/>
          </p:cNvSpPr>
          <p:nvPr>
            <p:ph type="body" idx="1"/>
          </p:nvPr>
        </p:nvSpPr>
        <p:spPr>
          <a:xfrm>
            <a:off x="958100" y="1803213"/>
            <a:ext cx="10515600" cy="4351200"/>
          </a:xfrm>
          <a:prstGeom prst="rect">
            <a:avLst/>
          </a:prstGeom>
          <a:noFill/>
          <a:ln>
            <a:noFill/>
          </a:ln>
        </p:spPr>
        <p:txBody>
          <a:bodyPr spcFirstLastPara="1" wrap="square" lIns="91425" tIns="45700" rIns="91425" bIns="45700" anchor="t" anchorCtr="0">
            <a:normAutofit/>
          </a:bodyPr>
          <a:lstStyle/>
          <a:p>
            <a:pPr marL="457200" lvl="0" indent="-361950" algn="l" rtl="0">
              <a:lnSpc>
                <a:spcPct val="90000"/>
              </a:lnSpc>
              <a:spcBef>
                <a:spcPts val="0"/>
              </a:spcBef>
              <a:spcAft>
                <a:spcPts val="0"/>
              </a:spcAft>
              <a:buSzPts val="2100"/>
              <a:buFont typeface="Georgia"/>
              <a:buChar char="•"/>
            </a:pPr>
            <a:r>
              <a:rPr lang="en-US" sz="3100">
                <a:latin typeface="Georgia"/>
                <a:ea typeface="Georgia"/>
                <a:cs typeface="Georgia"/>
                <a:sym typeface="Georgia"/>
              </a:rPr>
              <a:t>Does the word appear with high frequency in early texts?</a:t>
            </a:r>
            <a:endParaRPr sz="3100">
              <a:latin typeface="Georgia"/>
              <a:ea typeface="Georgia"/>
              <a:cs typeface="Georgia"/>
              <a:sym typeface="Georgia"/>
            </a:endParaRPr>
          </a:p>
          <a:p>
            <a:pPr marL="228600" lvl="0" indent="0" algn="l" rtl="0">
              <a:lnSpc>
                <a:spcPct val="90000"/>
              </a:lnSpc>
              <a:spcBef>
                <a:spcPts val="0"/>
              </a:spcBef>
              <a:spcAft>
                <a:spcPts val="0"/>
              </a:spcAft>
              <a:buSzPts val="1800"/>
              <a:buNone/>
            </a:pPr>
            <a:endParaRPr sz="3100">
              <a:latin typeface="Georgia"/>
              <a:ea typeface="Georgia"/>
              <a:cs typeface="Georgia"/>
              <a:sym typeface="Georgia"/>
            </a:endParaRPr>
          </a:p>
          <a:p>
            <a:pPr marL="457200" lvl="0" indent="-361950" algn="l" rtl="0">
              <a:lnSpc>
                <a:spcPct val="90000"/>
              </a:lnSpc>
              <a:spcBef>
                <a:spcPts val="0"/>
              </a:spcBef>
              <a:spcAft>
                <a:spcPts val="0"/>
              </a:spcAft>
              <a:buSzPts val="2100"/>
              <a:buFont typeface="Georgia"/>
              <a:buChar char="•"/>
            </a:pPr>
            <a:r>
              <a:rPr lang="en-US" sz="3100">
                <a:latin typeface="Georgia"/>
                <a:ea typeface="Georgia"/>
                <a:cs typeface="Georgia"/>
                <a:sym typeface="Georgia"/>
              </a:rPr>
              <a:t>Is the word easily decodable? Should it be taught with the phonetic concept to which it aligns?</a:t>
            </a:r>
            <a:endParaRPr sz="3100">
              <a:latin typeface="Georgia"/>
              <a:ea typeface="Georgia"/>
              <a:cs typeface="Georgia"/>
              <a:sym typeface="Georgia"/>
            </a:endParaRPr>
          </a:p>
          <a:p>
            <a:pPr marL="228600" lvl="0" indent="0" algn="l" rtl="0">
              <a:lnSpc>
                <a:spcPct val="90000"/>
              </a:lnSpc>
              <a:spcBef>
                <a:spcPts val="0"/>
              </a:spcBef>
              <a:spcAft>
                <a:spcPts val="0"/>
              </a:spcAft>
              <a:buSzPts val="1800"/>
              <a:buNone/>
            </a:pPr>
            <a:endParaRPr sz="3100">
              <a:latin typeface="Georgia"/>
              <a:ea typeface="Georgia"/>
              <a:cs typeface="Georgia"/>
              <a:sym typeface="Georgia"/>
            </a:endParaRPr>
          </a:p>
          <a:p>
            <a:pPr marL="457200" lvl="0" indent="-361950" algn="l" rtl="0">
              <a:lnSpc>
                <a:spcPct val="90000"/>
              </a:lnSpc>
              <a:spcBef>
                <a:spcPts val="0"/>
              </a:spcBef>
              <a:spcAft>
                <a:spcPts val="0"/>
              </a:spcAft>
              <a:buSzPts val="2100"/>
              <a:buFont typeface="Georgia"/>
              <a:buChar char="•"/>
            </a:pPr>
            <a:r>
              <a:rPr lang="en-US" sz="3100">
                <a:latin typeface="Georgia"/>
                <a:ea typeface="Georgia"/>
                <a:cs typeface="Georgia"/>
                <a:sym typeface="Georgia"/>
              </a:rPr>
              <a:t>Does the word have one or more irregular sound spellings? Is it temporarily irregular or always irregular?</a:t>
            </a:r>
            <a:endParaRPr sz="3100">
              <a:latin typeface="Georgia"/>
              <a:ea typeface="Georgia"/>
              <a:cs typeface="Georgia"/>
              <a:sym typeface="Georgia"/>
            </a:endParaRPr>
          </a:p>
        </p:txBody>
      </p:sp>
      <p:sp>
        <p:nvSpPr>
          <p:cNvPr id="405" name="Google Shape;405;g15bb84a57ae_0_223"/>
          <p:cNvSpPr txBox="1">
            <a:spLocks noGrp="1"/>
          </p:cNvSpPr>
          <p:nvPr>
            <p:ph type="sldNum" idx="12"/>
          </p:nvPr>
        </p:nvSpPr>
        <p:spPr>
          <a:xfrm>
            <a:off x="10232050" y="6266500"/>
            <a:ext cx="1570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406" name="Google Shape;406;g15bb84a57ae_0_223"/>
          <p:cNvSpPr txBox="1"/>
          <p:nvPr/>
        </p:nvSpPr>
        <p:spPr>
          <a:xfrm>
            <a:off x="7328900" y="6266525"/>
            <a:ext cx="4144800" cy="544800"/>
          </a:xfrm>
          <a:prstGeom prst="rect">
            <a:avLst/>
          </a:prstGeom>
          <a:noFill/>
          <a:ln>
            <a:noFill/>
          </a:ln>
        </p:spPr>
        <p:txBody>
          <a:bodyPr spcFirstLastPara="1" wrap="square" lIns="91425" tIns="91425" rIns="91425" bIns="91425" anchor="t" anchorCtr="0">
            <a:spAutoFit/>
          </a:bodyPr>
          <a:lstStyle/>
          <a:p>
            <a:pPr marL="228600" marR="0" lvl="0" indent="0" algn="l" rtl="0">
              <a:lnSpc>
                <a:spcPct val="90000"/>
              </a:lnSpc>
              <a:spcBef>
                <a:spcPts val="0"/>
              </a:spcBef>
              <a:spcAft>
                <a:spcPts val="0"/>
              </a:spcAft>
              <a:buClr>
                <a:srgbClr val="000000"/>
              </a:buClr>
              <a:buSzPts val="2600"/>
              <a:buFont typeface="Arial"/>
              <a:buNone/>
            </a:pPr>
            <a:r>
              <a:rPr lang="en-US" sz="2600" b="0" i="0" u="none" strike="noStrike" cap="none">
                <a:solidFill>
                  <a:schemeClr val="dk1"/>
                </a:solidFill>
                <a:latin typeface="Georgia"/>
                <a:ea typeface="Georgia"/>
                <a:cs typeface="Georgia"/>
                <a:sym typeface="Georgia"/>
              </a:rPr>
              <a:t>(Burkins &amp; Yates, 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15bb84a57ae_0_23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Reflecting on evidence-based practices that support orthographic mapping</a:t>
            </a:r>
            <a:endParaRPr>
              <a:latin typeface="Georgia"/>
              <a:ea typeface="Georgia"/>
              <a:cs typeface="Georgia"/>
              <a:sym typeface="Georgia"/>
            </a:endParaRPr>
          </a:p>
        </p:txBody>
      </p:sp>
      <p:sp>
        <p:nvSpPr>
          <p:cNvPr id="412" name="Google Shape;412;g15bb84a57ae_0_230"/>
          <p:cNvSpPr txBox="1">
            <a:spLocks noGrp="1"/>
          </p:cNvSpPr>
          <p:nvPr>
            <p:ph type="body" idx="1"/>
          </p:nvPr>
        </p:nvSpPr>
        <p:spPr>
          <a:xfrm>
            <a:off x="720500" y="2115750"/>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800"/>
              <a:buNone/>
            </a:pPr>
            <a:r>
              <a:rPr lang="en-US" sz="2900">
                <a:latin typeface="Georgia"/>
                <a:ea typeface="Georgia"/>
                <a:cs typeface="Georgia"/>
                <a:sym typeface="Georgia"/>
              </a:rPr>
              <a:t>Reflect on what you have learned about orthographic mapping and evidence-based instructional practices that support orthographic mapping.</a:t>
            </a:r>
            <a:endParaRPr sz="2900">
              <a:latin typeface="Georgia"/>
              <a:ea typeface="Georgia"/>
              <a:cs typeface="Georgia"/>
              <a:sym typeface="Georgia"/>
            </a:endParaRPr>
          </a:p>
          <a:p>
            <a:pPr marL="0" lvl="0" indent="0" algn="ctr" rtl="0">
              <a:lnSpc>
                <a:spcPct val="90000"/>
              </a:lnSpc>
              <a:spcBef>
                <a:spcPts val="0"/>
              </a:spcBef>
              <a:spcAft>
                <a:spcPts val="0"/>
              </a:spcAft>
              <a:buSzPts val="1800"/>
              <a:buNone/>
            </a:pPr>
            <a:endParaRPr sz="2900">
              <a:latin typeface="Georgia"/>
              <a:ea typeface="Georgia"/>
              <a:cs typeface="Georgia"/>
              <a:sym typeface="Georgia"/>
            </a:endParaRPr>
          </a:p>
          <a:p>
            <a:pPr marL="0" lvl="0" indent="0" algn="ctr" rtl="0">
              <a:lnSpc>
                <a:spcPct val="90000"/>
              </a:lnSpc>
              <a:spcBef>
                <a:spcPts val="0"/>
              </a:spcBef>
              <a:spcAft>
                <a:spcPts val="0"/>
              </a:spcAft>
              <a:buSzPts val="1800"/>
              <a:buNone/>
            </a:pPr>
            <a:r>
              <a:rPr lang="en-US" sz="2900">
                <a:latin typeface="Georgia"/>
                <a:ea typeface="Georgia"/>
                <a:cs typeface="Georgia"/>
                <a:sym typeface="Georgia"/>
              </a:rPr>
              <a:t>What do you want to try in your classroom? What do you want to stop doing in your classroom?</a:t>
            </a:r>
            <a:endParaRPr sz="2900">
              <a:latin typeface="Georgia"/>
              <a:ea typeface="Georgia"/>
              <a:cs typeface="Georgia"/>
              <a:sym typeface="Georgia"/>
            </a:endParaRPr>
          </a:p>
        </p:txBody>
      </p:sp>
      <p:sp>
        <p:nvSpPr>
          <p:cNvPr id="413" name="Google Shape;413;g15bb84a57ae_0_230"/>
          <p:cNvSpPr txBox="1">
            <a:spLocks noGrp="1"/>
          </p:cNvSpPr>
          <p:nvPr>
            <p:ph type="sldNum" idx="12"/>
          </p:nvPr>
        </p:nvSpPr>
        <p:spPr>
          <a:xfrm>
            <a:off x="11025825" y="634240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414" name="Google Shape;414;g15bb84a57ae_0_230" descr="clip art"/>
          <p:cNvPicPr preferRelativeResize="0"/>
          <p:nvPr/>
        </p:nvPicPr>
        <p:blipFill rotWithShape="1">
          <a:blip r:embed="rId3">
            <a:alphaModFix/>
          </a:blip>
          <a:srcRect t="-21680" b="21679"/>
          <a:stretch/>
        </p:blipFill>
        <p:spPr>
          <a:xfrm>
            <a:off x="9760175" y="4836775"/>
            <a:ext cx="1593626" cy="1593626"/>
          </a:xfrm>
          <a:prstGeom prst="rect">
            <a:avLst/>
          </a:prstGeom>
          <a:noFill/>
          <a:ln>
            <a:noFill/>
          </a:ln>
        </p:spPr>
      </p:pic>
      <p:sp>
        <p:nvSpPr>
          <p:cNvPr id="415" name="Google Shape;415;g15bb84a57ae_0_230"/>
          <p:cNvSpPr txBox="1"/>
          <p:nvPr/>
        </p:nvSpPr>
        <p:spPr>
          <a:xfrm>
            <a:off x="1752475" y="5295700"/>
            <a:ext cx="3735000" cy="1046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Share your thinking</a:t>
            </a:r>
            <a:endParaRPr sz="2800" b="0" i="0" u="none" strike="noStrike" cap="none">
              <a:solidFill>
                <a:schemeClr val="dk1"/>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 on the Padlet.</a:t>
            </a:r>
            <a:endParaRPr sz="2800" b="0" i="0" u="none" strike="noStrike" cap="none">
              <a:solidFill>
                <a:schemeClr val="dk1"/>
              </a:solidFill>
              <a:latin typeface="Times New Roman"/>
              <a:ea typeface="Times New Roman"/>
              <a:cs typeface="Times New Roman"/>
              <a:sym typeface="Times New Roman"/>
            </a:endParaRPr>
          </a:p>
        </p:txBody>
      </p:sp>
      <p:pic>
        <p:nvPicPr>
          <p:cNvPr id="416" name="Google Shape;416;g15bb84a57ae_0_230" descr="clip art"/>
          <p:cNvPicPr preferRelativeResize="0"/>
          <p:nvPr/>
        </p:nvPicPr>
        <p:blipFill rotWithShape="1">
          <a:blip r:embed="rId4">
            <a:alphaModFix/>
          </a:blip>
          <a:srcRect/>
          <a:stretch/>
        </p:blipFill>
        <p:spPr>
          <a:xfrm>
            <a:off x="838200" y="5156050"/>
            <a:ext cx="1326000" cy="1326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15bb84a57ae_0_23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Every word wants to be a sight word when it grows up!</a:t>
            </a:r>
            <a:endParaRPr>
              <a:latin typeface="Georgia"/>
              <a:ea typeface="Georgia"/>
              <a:cs typeface="Georgia"/>
              <a:sym typeface="Georgia"/>
            </a:endParaRPr>
          </a:p>
        </p:txBody>
      </p:sp>
      <p:sp>
        <p:nvSpPr>
          <p:cNvPr id="422" name="Google Shape;422;g15bb84a57ae_0_239"/>
          <p:cNvSpPr txBox="1">
            <a:spLocks noGrp="1"/>
          </p:cNvSpPr>
          <p:nvPr>
            <p:ph type="body" idx="1"/>
          </p:nvPr>
        </p:nvSpPr>
        <p:spPr>
          <a:xfrm>
            <a:off x="1036425" y="2370250"/>
            <a:ext cx="96867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800"/>
              <a:buNone/>
            </a:pPr>
            <a:r>
              <a:rPr lang="en-US" sz="3000">
                <a:latin typeface="Georgia"/>
                <a:ea typeface="Georgia"/>
                <a:cs typeface="Georgia"/>
                <a:sym typeface="Georgia"/>
              </a:rPr>
              <a:t>The ultimate goal of reading is to comprehend. Automatic recognition of words is necessary so that the reader can focus on making meaning and not decoding words.</a:t>
            </a:r>
            <a:endParaRPr sz="3000">
              <a:latin typeface="Georgia"/>
              <a:ea typeface="Georgia"/>
              <a:cs typeface="Georgia"/>
              <a:sym typeface="Georgia"/>
            </a:endParaRPr>
          </a:p>
          <a:p>
            <a:pPr marL="0" lvl="0" indent="0" algn="l" rtl="0">
              <a:lnSpc>
                <a:spcPct val="115000"/>
              </a:lnSpc>
              <a:spcBef>
                <a:spcPts val="0"/>
              </a:spcBef>
              <a:spcAft>
                <a:spcPts val="1200"/>
              </a:spcAft>
              <a:buSzPts val="1800"/>
              <a:buNone/>
            </a:pPr>
            <a:endParaRPr/>
          </a:p>
        </p:txBody>
      </p:sp>
      <p:sp>
        <p:nvSpPr>
          <p:cNvPr id="423" name="Google Shape;423;g15bb84a57ae_0_239"/>
          <p:cNvSpPr txBox="1">
            <a:spLocks noGrp="1"/>
          </p:cNvSpPr>
          <p:nvPr>
            <p:ph type="sldNum" idx="12"/>
          </p:nvPr>
        </p:nvSpPr>
        <p:spPr>
          <a:xfrm>
            <a:off x="10723125"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424" name="Google Shape;424;g15bb84a57ae_0_239" descr="clip art"/>
          <p:cNvPicPr preferRelativeResize="0"/>
          <p:nvPr/>
        </p:nvPicPr>
        <p:blipFill rotWithShape="1">
          <a:blip r:embed="rId3">
            <a:alphaModFix/>
          </a:blip>
          <a:srcRect/>
          <a:stretch/>
        </p:blipFill>
        <p:spPr>
          <a:xfrm>
            <a:off x="4921625" y="4440051"/>
            <a:ext cx="1916300" cy="1916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15bb84a57ae_0_24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Disclaimer</a:t>
            </a:r>
            <a:endParaRPr>
              <a:latin typeface="Georgia"/>
              <a:ea typeface="Georgia"/>
              <a:cs typeface="Georgia"/>
              <a:sym typeface="Georgia"/>
            </a:endParaRPr>
          </a:p>
        </p:txBody>
      </p:sp>
      <p:sp>
        <p:nvSpPr>
          <p:cNvPr id="430" name="Google Shape;430;g15bb84a57ae_0_24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0" algn="ctr" rtl="0">
              <a:lnSpc>
                <a:spcPct val="80000"/>
              </a:lnSpc>
              <a:spcBef>
                <a:spcPts val="0"/>
              </a:spcBef>
              <a:spcAft>
                <a:spcPts val="0"/>
              </a:spcAft>
              <a:buSzPts val="2800"/>
              <a:buNone/>
            </a:pPr>
            <a:r>
              <a:rPr lang="en-US" sz="3500">
                <a:latin typeface="Georgia"/>
                <a:ea typeface="Georgia"/>
                <a:cs typeface="Georgia"/>
                <a:sym typeface="Georgia"/>
              </a:rPr>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sz="2300">
              <a:latin typeface="Georgia"/>
              <a:ea typeface="Georgia"/>
              <a:cs typeface="Georgia"/>
              <a:sym typeface="Georgia"/>
            </a:endParaRPr>
          </a:p>
        </p:txBody>
      </p:sp>
      <p:sp>
        <p:nvSpPr>
          <p:cNvPr id="431" name="Google Shape;431;g15bb84a57ae_0_246"/>
          <p:cNvSpPr txBox="1">
            <a:spLocks noGrp="1"/>
          </p:cNvSpPr>
          <p:nvPr>
            <p:ph type="sldNum" idx="12"/>
          </p:nvPr>
        </p:nvSpPr>
        <p:spPr>
          <a:xfrm>
            <a:off x="10723125"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r>
              <a:rPr lang="en-US"/>
              <a:t>29</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15bb84a57ae_0_25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References</a:t>
            </a:r>
            <a:endParaRPr>
              <a:latin typeface="Georgia"/>
              <a:ea typeface="Georgia"/>
              <a:cs typeface="Georgia"/>
              <a:sym typeface="Georgia"/>
            </a:endParaRPr>
          </a:p>
        </p:txBody>
      </p:sp>
      <p:sp>
        <p:nvSpPr>
          <p:cNvPr id="438" name="Google Shape;438;g15bb84a57ae_0_2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355600" lvl="0" indent="0" algn="l" rtl="0">
              <a:lnSpc>
                <a:spcPct val="115000"/>
              </a:lnSpc>
              <a:spcBef>
                <a:spcPts val="1200"/>
              </a:spcBef>
              <a:spcAft>
                <a:spcPts val="0"/>
              </a:spcAft>
              <a:buSzPts val="2800"/>
              <a:buNone/>
            </a:pPr>
            <a:r>
              <a:rPr lang="en-US" sz="1800" b="0">
                <a:latin typeface="Georgia"/>
                <a:ea typeface="Georgia"/>
                <a:cs typeface="Georgia"/>
                <a:sym typeface="Georgia"/>
              </a:rPr>
              <a:t>Burkins, J. &amp; Yates, K. (2021).</a:t>
            </a:r>
            <a:r>
              <a:rPr lang="en-US" sz="1800" b="0" i="1">
                <a:latin typeface="Georgia"/>
                <a:ea typeface="Georgia"/>
                <a:cs typeface="Georgia"/>
                <a:sym typeface="Georgia"/>
              </a:rPr>
              <a:t>Shifting the Balance: 6 ways to bring the science of reading into the balanced literacy classroom</a:t>
            </a:r>
            <a:r>
              <a:rPr lang="en-US" sz="1800" b="0">
                <a:latin typeface="Georgia"/>
                <a:ea typeface="Georgia"/>
                <a:cs typeface="Georgia"/>
                <a:sym typeface="Georgia"/>
              </a:rPr>
              <a:t>. Stenhouse Publishers.</a:t>
            </a:r>
            <a:endParaRPr sz="1800" b="0">
              <a:latin typeface="Georgia"/>
              <a:ea typeface="Georgia"/>
              <a:cs typeface="Georgia"/>
              <a:sym typeface="Georgia"/>
            </a:endParaRPr>
          </a:p>
          <a:p>
            <a:pPr marL="355600" lvl="0" indent="0" algn="l" rtl="0">
              <a:lnSpc>
                <a:spcPct val="115000"/>
              </a:lnSpc>
              <a:spcBef>
                <a:spcPts val="1200"/>
              </a:spcBef>
              <a:spcAft>
                <a:spcPts val="0"/>
              </a:spcAft>
              <a:buSzPts val="2800"/>
              <a:buNone/>
            </a:pPr>
            <a:r>
              <a:rPr lang="en-US" sz="1800" b="0" i="1">
                <a:latin typeface="Georgia"/>
                <a:ea typeface="Georgia"/>
                <a:cs typeface="Georgia"/>
                <a:sym typeface="Georgia"/>
              </a:rPr>
              <a:t>Ehri, L. C. (2013). Orthographic mapping in the acquisition of sight word reading, spelling memory, and vocabulary learning. Scientific Studies of Reading, 18(1), 5–21. https://doi.org/10.1080/10888438.2013.819356 </a:t>
            </a:r>
            <a:endParaRPr sz="1100" b="0">
              <a:solidFill>
                <a:srgbClr val="000000"/>
              </a:solidFill>
              <a:latin typeface="Arial"/>
              <a:ea typeface="Arial"/>
              <a:cs typeface="Arial"/>
              <a:sym typeface="Arial"/>
            </a:endParaRPr>
          </a:p>
          <a:p>
            <a:pPr marL="355600" lvl="0" indent="0" algn="l" rtl="0">
              <a:lnSpc>
                <a:spcPct val="115000"/>
              </a:lnSpc>
              <a:spcBef>
                <a:spcPts val="1200"/>
              </a:spcBef>
              <a:spcAft>
                <a:spcPts val="0"/>
              </a:spcAft>
              <a:buSzPts val="2800"/>
              <a:buNone/>
            </a:pPr>
            <a:r>
              <a:rPr lang="en-US" sz="1800" b="0">
                <a:latin typeface="Georgia"/>
                <a:ea typeface="Georgia"/>
                <a:cs typeface="Georgia"/>
                <a:sym typeface="Georgia"/>
              </a:rPr>
              <a:t>Kilpatrick, D. A. (2022). </a:t>
            </a:r>
            <a:r>
              <a:rPr lang="en-US" sz="1800" b="0" i="1">
                <a:latin typeface="Georgia"/>
                <a:ea typeface="Georgia"/>
                <a:cs typeface="Georgia"/>
                <a:sym typeface="Georgia"/>
              </a:rPr>
              <a:t>Equipped for reading success: A comprehensive, step-by-step program for developing phoneme awareness and fluent word recognition</a:t>
            </a:r>
            <a:r>
              <a:rPr lang="en-US" sz="1800" b="0">
                <a:latin typeface="Georgia"/>
                <a:ea typeface="Georgia"/>
                <a:cs typeface="Georgia"/>
                <a:sym typeface="Georgia"/>
              </a:rPr>
              <a:t>. Casey &amp; Kirsch Publishers. </a:t>
            </a:r>
            <a:endParaRPr sz="1800" b="0">
              <a:latin typeface="Georgia"/>
              <a:ea typeface="Georgia"/>
              <a:cs typeface="Georgia"/>
              <a:sym typeface="Georgia"/>
            </a:endParaRPr>
          </a:p>
          <a:p>
            <a:pPr marL="355600" lvl="0" indent="0" algn="l" rtl="0">
              <a:lnSpc>
                <a:spcPct val="115000"/>
              </a:lnSpc>
              <a:spcBef>
                <a:spcPts val="1200"/>
              </a:spcBef>
              <a:spcAft>
                <a:spcPts val="0"/>
              </a:spcAft>
              <a:buSzPts val="2800"/>
              <a:buNone/>
            </a:pPr>
            <a:r>
              <a:rPr lang="en-US" sz="1800" b="0">
                <a:latin typeface="Georgia"/>
                <a:ea typeface="Georgia"/>
                <a:cs typeface="Georgia"/>
                <a:sym typeface="Georgia"/>
              </a:rPr>
              <a:t>Seidenberg, M. S., &amp; McClelland, J. L. (1989). A distributed, developmental model of word recognition and naming. Psychological review, 96(4), 523.</a:t>
            </a:r>
            <a:endParaRPr sz="1800" b="0">
              <a:latin typeface="Georgia"/>
              <a:ea typeface="Georgia"/>
              <a:cs typeface="Georgia"/>
              <a:sym typeface="Georgia"/>
            </a:endParaRPr>
          </a:p>
          <a:p>
            <a:pPr marL="355600" lvl="0" indent="0" algn="l" rtl="0">
              <a:lnSpc>
                <a:spcPct val="115000"/>
              </a:lnSpc>
              <a:spcBef>
                <a:spcPts val="1200"/>
              </a:spcBef>
              <a:spcAft>
                <a:spcPts val="0"/>
              </a:spcAft>
              <a:buSzPts val="2800"/>
              <a:buNone/>
            </a:pPr>
            <a:r>
              <a:rPr lang="en-US" sz="1800" b="0">
                <a:latin typeface="Georgia"/>
                <a:ea typeface="Georgia"/>
                <a:cs typeface="Georgia"/>
                <a:sym typeface="Georgia"/>
              </a:rPr>
              <a:t>Stroop, John Ridley (1935). </a:t>
            </a:r>
            <a:r>
              <a:rPr lang="en-US" sz="1800" b="0">
                <a:solidFill>
                  <a:schemeClr val="hlink"/>
                </a:solidFill>
                <a:uFill>
                  <a:noFill/>
                </a:uFill>
                <a:latin typeface="Georgia"/>
                <a:ea typeface="Georgia"/>
                <a:cs typeface="Georgia"/>
                <a:sym typeface="Georgia"/>
                <a:hlinkClick r:id="rId3"/>
              </a:rPr>
              <a:t>"Studies of interference in serial verbal reactions"</a:t>
            </a:r>
            <a:r>
              <a:rPr lang="en-US" sz="1800" b="0">
                <a:latin typeface="Georgia"/>
                <a:ea typeface="Georgia"/>
                <a:cs typeface="Georgia"/>
                <a:sym typeface="Georgia"/>
              </a:rPr>
              <a:t>. Journal of Experimental Psychology. 18 (6): 643–662.</a:t>
            </a:r>
            <a:endParaRPr sz="1800" b="0">
              <a:latin typeface="Georgia"/>
              <a:ea typeface="Georgia"/>
              <a:cs typeface="Georgia"/>
              <a:sym typeface="Georgia"/>
            </a:endParaRPr>
          </a:p>
          <a:p>
            <a:pPr marL="355600" lvl="0" indent="0" algn="l" rtl="0">
              <a:lnSpc>
                <a:spcPct val="115000"/>
              </a:lnSpc>
              <a:spcBef>
                <a:spcPts val="1200"/>
              </a:spcBef>
              <a:spcAft>
                <a:spcPts val="0"/>
              </a:spcAft>
              <a:buSzPts val="2800"/>
              <a:buNone/>
            </a:pPr>
            <a:endParaRPr sz="1100" b="0">
              <a:solidFill>
                <a:srgbClr val="000000"/>
              </a:solidFill>
              <a:latin typeface="Arial"/>
              <a:ea typeface="Arial"/>
              <a:cs typeface="Arial"/>
              <a:sym typeface="Arial"/>
            </a:endParaRPr>
          </a:p>
          <a:p>
            <a:pPr marL="0" lvl="0" indent="0" algn="l" rtl="0">
              <a:lnSpc>
                <a:spcPct val="90000"/>
              </a:lnSpc>
              <a:spcBef>
                <a:spcPts val="1200"/>
              </a:spcBef>
              <a:spcAft>
                <a:spcPts val="0"/>
              </a:spcAft>
              <a:buSzPts val="2800"/>
              <a:buNone/>
            </a:pPr>
            <a:endParaRPr/>
          </a:p>
        </p:txBody>
      </p:sp>
      <p:sp>
        <p:nvSpPr>
          <p:cNvPr id="439" name="Google Shape;439;g15bb84a57ae_0_252"/>
          <p:cNvSpPr txBox="1">
            <a:spLocks noGrp="1"/>
          </p:cNvSpPr>
          <p:nvPr>
            <p:ph type="sldNum" idx="12"/>
          </p:nvPr>
        </p:nvSpPr>
        <p:spPr>
          <a:xfrm>
            <a:off x="10858925" y="6311325"/>
            <a:ext cx="1011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a:t>30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5bb84a57ae_0_1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Connect with us!</a:t>
            </a:r>
            <a:endParaRPr>
              <a:latin typeface="Georgia"/>
              <a:ea typeface="Georgia"/>
              <a:cs typeface="Georgia"/>
              <a:sym typeface="Georgia"/>
            </a:endParaRPr>
          </a:p>
        </p:txBody>
      </p:sp>
      <p:sp>
        <p:nvSpPr>
          <p:cNvPr id="177" name="Google Shape;177;g15bb84a57ae_0_17"/>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78" name="Google Shape;178;g15bb84a57ae_0_17" descr="QR code.  Can be accessed at https://tinyurl.com/DOEK-2"/>
          <p:cNvPicPr preferRelativeResize="0"/>
          <p:nvPr/>
        </p:nvPicPr>
        <p:blipFill rotWithShape="1">
          <a:blip r:embed="rId3">
            <a:alphaModFix/>
          </a:blip>
          <a:srcRect/>
          <a:stretch/>
        </p:blipFill>
        <p:spPr>
          <a:xfrm>
            <a:off x="4718275" y="2104350"/>
            <a:ext cx="2340285" cy="2842650"/>
          </a:xfrm>
          <a:prstGeom prst="rect">
            <a:avLst/>
          </a:prstGeom>
          <a:noFill/>
          <a:ln>
            <a:noFill/>
          </a:ln>
        </p:spPr>
      </p:pic>
      <p:sp>
        <p:nvSpPr>
          <p:cNvPr id="180" name="Google Shape;180;g15bb84a57ae_0_17" descr="https://tinyurl.com/VDOEK-2"/>
          <p:cNvSpPr txBox="1"/>
          <p:nvPr/>
        </p:nvSpPr>
        <p:spPr>
          <a:xfrm>
            <a:off x="3762800" y="5397725"/>
            <a:ext cx="46722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300"/>
              <a:buFont typeface="Arial"/>
              <a:buNone/>
            </a:pPr>
            <a:r>
              <a:rPr lang="en-US" sz="2300" b="0" i="0" u="sng" strike="noStrike" cap="none">
                <a:solidFill>
                  <a:srgbClr val="1155CC"/>
                </a:solidFill>
                <a:latin typeface="Georgia"/>
                <a:ea typeface="Georgia"/>
                <a:cs typeface="Georgia"/>
                <a:sym typeface="Georgi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https://tinyurl.com/VDOEK-2</a:t>
            </a:r>
            <a:endParaRPr sz="2600" b="0" i="0" u="none" strike="noStrike" cap="none">
              <a:solidFill>
                <a:srgbClr val="000000"/>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5bb84a57ae_0_26"/>
          <p:cNvSpPr txBox="1">
            <a:spLocks noGrp="1"/>
          </p:cNvSpPr>
          <p:nvPr>
            <p:ph type="title"/>
          </p:nvPr>
        </p:nvSpPr>
        <p:spPr>
          <a:xfrm>
            <a:off x="412800" y="365125"/>
            <a:ext cx="117792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How does this fit into Scarborough’s Rope?</a:t>
            </a:r>
            <a:endParaRPr>
              <a:latin typeface="Georgia"/>
              <a:ea typeface="Georgia"/>
              <a:cs typeface="Georgia"/>
              <a:sym typeface="Georgia"/>
            </a:endParaRPr>
          </a:p>
        </p:txBody>
      </p:sp>
      <p:sp>
        <p:nvSpPr>
          <p:cNvPr id="186" name="Google Shape;186;g15bb84a57ae_0_2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87" name="Google Shape;187;g15bb84a57ae_0_26" descr="The tope part of the reading rope is made up of Language Comprehension.  Language comprehension includes background knowledge, vocabulary, language structures, verbal reasoning and literacy knowledge.  The word recognition part of the reading rope is made up of phonological awareness, decoding and sight recognition"/>
          <p:cNvPicPr preferRelativeResize="0"/>
          <p:nvPr/>
        </p:nvPicPr>
        <p:blipFill rotWithShape="1">
          <a:blip r:embed="rId3">
            <a:alphaModFix/>
          </a:blip>
          <a:srcRect/>
          <a:stretch/>
        </p:blipFill>
        <p:spPr>
          <a:xfrm>
            <a:off x="1880725" y="1825625"/>
            <a:ext cx="3578528" cy="4888125"/>
          </a:xfrm>
          <a:prstGeom prst="rect">
            <a:avLst/>
          </a:prstGeom>
          <a:noFill/>
          <a:ln>
            <a:noFill/>
          </a:ln>
        </p:spPr>
      </p:pic>
      <p:pic>
        <p:nvPicPr>
          <p:cNvPr id="188" name="Google Shape;188;g15bb84a57ae_0_26" descr="As the language comprehension and word recognition strands become intertwined, they develop into skilled reading.  Skilled reading is marked by fluent execution and coordination of language comprehension and word recognition"/>
          <p:cNvPicPr preferRelativeResize="0"/>
          <p:nvPr/>
        </p:nvPicPr>
        <p:blipFill rotWithShape="1">
          <a:blip r:embed="rId4">
            <a:alphaModFix/>
          </a:blip>
          <a:srcRect/>
          <a:stretch/>
        </p:blipFill>
        <p:spPr>
          <a:xfrm>
            <a:off x="5459252" y="3285431"/>
            <a:ext cx="5097498" cy="3428323"/>
          </a:xfrm>
          <a:prstGeom prst="rect">
            <a:avLst/>
          </a:prstGeom>
          <a:noFill/>
          <a:ln>
            <a:noFill/>
          </a:ln>
        </p:spPr>
      </p:pic>
      <p:sp>
        <p:nvSpPr>
          <p:cNvPr id="189" name="Google Shape;189;g15bb84a57ae_0_26" descr="Highlight sight recognition"/>
          <p:cNvSpPr/>
          <p:nvPr/>
        </p:nvSpPr>
        <p:spPr>
          <a:xfrm>
            <a:off x="1664950" y="5966050"/>
            <a:ext cx="2398200" cy="614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1000"/>
                                        <p:tgtEl>
                                          <p:spTgt spid="1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5bb84a57ae_0_3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Learning Intentions</a:t>
            </a:r>
            <a:endParaRPr>
              <a:latin typeface="Georgia"/>
              <a:ea typeface="Georgia"/>
              <a:cs typeface="Georgia"/>
              <a:sym typeface="Georgia"/>
            </a:endParaRPr>
          </a:p>
        </p:txBody>
      </p:sp>
      <p:sp>
        <p:nvSpPr>
          <p:cNvPr id="195" name="Google Shape;195;g15bb84a57ae_0_34"/>
          <p:cNvSpPr txBox="1">
            <a:spLocks noGrp="1"/>
          </p:cNvSpPr>
          <p:nvPr>
            <p:ph type="body" idx="1"/>
          </p:nvPr>
        </p:nvSpPr>
        <p:spPr>
          <a:xfrm>
            <a:off x="838200" y="1825625"/>
            <a:ext cx="10693200" cy="4351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Georgia"/>
              <a:buChar char="•"/>
            </a:pPr>
            <a:r>
              <a:rPr lang="en-US">
                <a:latin typeface="Georgia"/>
                <a:ea typeface="Georgia"/>
                <a:cs typeface="Georgia"/>
                <a:sym typeface="Georgia"/>
              </a:rPr>
              <a:t>To understand the research behind how readers learn to automatically recognize words.</a:t>
            </a:r>
            <a:endParaRPr>
              <a:latin typeface="Georgia"/>
              <a:ea typeface="Georgia"/>
              <a:cs typeface="Georgia"/>
              <a:sym typeface="Georgia"/>
            </a:endParaRPr>
          </a:p>
          <a:p>
            <a:pPr marL="228600" lvl="0" indent="0" algn="l" rtl="0">
              <a:lnSpc>
                <a:spcPct val="90000"/>
              </a:lnSpc>
              <a:spcBef>
                <a:spcPts val="0"/>
              </a:spcBef>
              <a:spcAft>
                <a:spcPts val="0"/>
              </a:spcAft>
              <a:buSzPts val="1800"/>
              <a:buNone/>
            </a:pPr>
            <a:endParaRPr>
              <a:latin typeface="Georgia"/>
              <a:ea typeface="Georgia"/>
              <a:cs typeface="Georgia"/>
              <a:sym typeface="Georgia"/>
            </a:endParaRPr>
          </a:p>
          <a:p>
            <a:pPr marL="228600" lvl="0" indent="-228600" algn="l" rtl="0">
              <a:lnSpc>
                <a:spcPct val="90000"/>
              </a:lnSpc>
              <a:spcBef>
                <a:spcPts val="0"/>
              </a:spcBef>
              <a:spcAft>
                <a:spcPts val="0"/>
              </a:spcAft>
              <a:buClr>
                <a:schemeClr val="dk1"/>
              </a:buClr>
              <a:buSzPts val="2800"/>
              <a:buFont typeface="Georgia"/>
              <a:buChar char="•"/>
            </a:pPr>
            <a:r>
              <a:rPr lang="en-US">
                <a:latin typeface="Georgia"/>
                <a:ea typeface="Georgia"/>
                <a:cs typeface="Georgia"/>
                <a:sym typeface="Georgia"/>
              </a:rPr>
              <a:t>To understand the prerequisite skills needed to support automatic word reading.</a:t>
            </a:r>
            <a:endParaRPr>
              <a:latin typeface="Georgia"/>
              <a:ea typeface="Georgia"/>
              <a:cs typeface="Georgia"/>
              <a:sym typeface="Georgia"/>
            </a:endParaRPr>
          </a:p>
          <a:p>
            <a:pPr marL="228600" lvl="0" indent="0" algn="l" rtl="0">
              <a:lnSpc>
                <a:spcPct val="90000"/>
              </a:lnSpc>
              <a:spcBef>
                <a:spcPts val="0"/>
              </a:spcBef>
              <a:spcAft>
                <a:spcPts val="0"/>
              </a:spcAft>
              <a:buSzPts val="1800"/>
              <a:buNone/>
            </a:pPr>
            <a:endParaRPr>
              <a:latin typeface="Georgia"/>
              <a:ea typeface="Georgia"/>
              <a:cs typeface="Georgia"/>
              <a:sym typeface="Georgia"/>
            </a:endParaRPr>
          </a:p>
          <a:p>
            <a:pPr marL="228600" lvl="0" indent="-228600" algn="l" rtl="0">
              <a:lnSpc>
                <a:spcPct val="90000"/>
              </a:lnSpc>
              <a:spcBef>
                <a:spcPts val="0"/>
              </a:spcBef>
              <a:spcAft>
                <a:spcPts val="0"/>
              </a:spcAft>
              <a:buClr>
                <a:schemeClr val="dk1"/>
              </a:buClr>
              <a:buSzPts val="2800"/>
              <a:buFont typeface="Georgia"/>
              <a:buChar char="•"/>
            </a:pPr>
            <a:r>
              <a:rPr lang="en-US">
                <a:latin typeface="Georgia"/>
                <a:ea typeface="Georgia"/>
                <a:cs typeface="Georgia"/>
                <a:sym typeface="Georgia"/>
              </a:rPr>
              <a:t>To learn how to bring this research into your classroom instruction with evidence-based practices.</a:t>
            </a:r>
            <a:endParaRPr>
              <a:latin typeface="Georgia"/>
              <a:ea typeface="Georgia"/>
              <a:cs typeface="Georgia"/>
              <a:sym typeface="Georgia"/>
            </a:endParaRPr>
          </a:p>
          <a:p>
            <a:pPr marL="685800" lvl="0" indent="0" algn="l" rtl="0">
              <a:lnSpc>
                <a:spcPct val="90000"/>
              </a:lnSpc>
              <a:spcBef>
                <a:spcPts val="500"/>
              </a:spcBef>
              <a:spcAft>
                <a:spcPts val="0"/>
              </a:spcAft>
              <a:buSzPts val="1800"/>
              <a:buNone/>
            </a:pPr>
            <a:endParaRPr>
              <a:latin typeface="Georgia"/>
              <a:ea typeface="Georgia"/>
              <a:cs typeface="Georgia"/>
              <a:sym typeface="Georgia"/>
            </a:endParaRPr>
          </a:p>
        </p:txBody>
      </p:sp>
      <p:sp>
        <p:nvSpPr>
          <p:cNvPr id="196" name="Google Shape;196;g15bb84a57ae_0_34"/>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5bb84a57ae_0_4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How does this align to the </a:t>
            </a:r>
            <a:r>
              <a:rPr lang="en-US"/>
              <a:t>Standards of Learning</a:t>
            </a:r>
            <a:r>
              <a:rPr lang="en-US">
                <a:latin typeface="Georgia"/>
                <a:ea typeface="Georgia"/>
                <a:cs typeface="Georgia"/>
                <a:sym typeface="Georgia"/>
              </a:rPr>
              <a:t>?</a:t>
            </a:r>
            <a:endParaRPr>
              <a:latin typeface="Georgia"/>
              <a:ea typeface="Georgia"/>
              <a:cs typeface="Georgia"/>
              <a:sym typeface="Georgia"/>
            </a:endParaRPr>
          </a:p>
        </p:txBody>
      </p:sp>
      <p:sp>
        <p:nvSpPr>
          <p:cNvPr id="202" name="Google Shape;202;g15bb84a57ae_0_40"/>
          <p:cNvSpPr txBox="1">
            <a:spLocks noGrp="1"/>
          </p:cNvSpPr>
          <p:nvPr>
            <p:ph type="body" idx="1"/>
          </p:nvPr>
        </p:nvSpPr>
        <p:spPr>
          <a:xfrm>
            <a:off x="749400" y="2506500"/>
            <a:ext cx="10693200" cy="43515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SzPts val="1800"/>
              <a:buNone/>
            </a:pPr>
            <a:r>
              <a:rPr lang="en-US">
                <a:latin typeface="Georgia"/>
                <a:ea typeface="Georgia"/>
                <a:cs typeface="Georgia"/>
                <a:sym typeface="Georgia"/>
              </a:rPr>
              <a:t>K.5 Read his/her name and commonly used high-frequency words.</a:t>
            </a:r>
            <a:endParaRPr>
              <a:latin typeface="Georgia"/>
              <a:ea typeface="Georgia"/>
              <a:cs typeface="Georgia"/>
              <a:sym typeface="Georgia"/>
            </a:endParaRPr>
          </a:p>
          <a:p>
            <a:pPr marL="228600" lvl="0" indent="0" algn="l" rtl="0">
              <a:lnSpc>
                <a:spcPct val="90000"/>
              </a:lnSpc>
              <a:spcBef>
                <a:spcPts val="0"/>
              </a:spcBef>
              <a:spcAft>
                <a:spcPts val="0"/>
              </a:spcAft>
              <a:buSzPts val="1800"/>
              <a:buNone/>
            </a:pPr>
            <a:endParaRPr>
              <a:latin typeface="Georgia"/>
              <a:ea typeface="Georgia"/>
              <a:cs typeface="Georgia"/>
              <a:sym typeface="Georgia"/>
            </a:endParaRPr>
          </a:p>
          <a:p>
            <a:pPr marL="228600" lvl="0" indent="0" algn="l" rtl="0">
              <a:lnSpc>
                <a:spcPct val="90000"/>
              </a:lnSpc>
              <a:spcBef>
                <a:spcPts val="0"/>
              </a:spcBef>
              <a:spcAft>
                <a:spcPts val="0"/>
              </a:spcAft>
              <a:buSzPts val="1800"/>
              <a:buNone/>
            </a:pPr>
            <a:r>
              <a:rPr lang="en-US">
                <a:latin typeface="Georgia"/>
                <a:ea typeface="Georgia"/>
                <a:cs typeface="Georgia"/>
                <a:sym typeface="Georgia"/>
              </a:rPr>
              <a:t>1.5 Read and spell commonly used sight words.</a:t>
            </a:r>
            <a:endParaRPr>
              <a:latin typeface="Georgia"/>
              <a:ea typeface="Georgia"/>
              <a:cs typeface="Georgia"/>
              <a:sym typeface="Georgia"/>
            </a:endParaRPr>
          </a:p>
          <a:p>
            <a:pPr marL="0" lvl="0" indent="0" algn="l" rtl="0">
              <a:lnSpc>
                <a:spcPct val="100000"/>
              </a:lnSpc>
              <a:spcBef>
                <a:spcPts val="0"/>
              </a:spcBef>
              <a:spcAft>
                <a:spcPts val="0"/>
              </a:spcAft>
              <a:buSzPts val="1800"/>
              <a:buNone/>
            </a:pPr>
            <a:endParaRPr sz="1800" b="0">
              <a:solidFill>
                <a:srgbClr val="000000"/>
              </a:solidFill>
              <a:highlight>
                <a:srgbClr val="FFFF00"/>
              </a:highlight>
              <a:latin typeface="Calibri"/>
              <a:ea typeface="Calibri"/>
              <a:cs typeface="Calibri"/>
              <a:sym typeface="Calibri"/>
            </a:endParaRPr>
          </a:p>
          <a:p>
            <a:pPr marL="0" lvl="0" indent="0" algn="l" rtl="0">
              <a:lnSpc>
                <a:spcPct val="100000"/>
              </a:lnSpc>
              <a:spcBef>
                <a:spcPts val="0"/>
              </a:spcBef>
              <a:spcAft>
                <a:spcPts val="0"/>
              </a:spcAft>
              <a:buSzPts val="1800"/>
              <a:buNone/>
            </a:pPr>
            <a:endParaRPr>
              <a:latin typeface="Georgia"/>
              <a:ea typeface="Georgia"/>
              <a:cs typeface="Georgia"/>
              <a:sym typeface="Georgia"/>
            </a:endParaRPr>
          </a:p>
        </p:txBody>
      </p:sp>
      <p:sp>
        <p:nvSpPr>
          <p:cNvPr id="203" name="Google Shape;203;g15bb84a57ae_0_4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5bb84a57ae_0_4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Sight Words</a:t>
            </a:r>
            <a:endParaRPr>
              <a:latin typeface="Georgia"/>
              <a:ea typeface="Georgia"/>
              <a:cs typeface="Georgia"/>
              <a:sym typeface="Georgia"/>
            </a:endParaRPr>
          </a:p>
        </p:txBody>
      </p:sp>
      <p:sp>
        <p:nvSpPr>
          <p:cNvPr id="209" name="Google Shape;209;g15bb84a57ae_0_4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sz="2800">
                <a:latin typeface="Georgia"/>
                <a:ea typeface="Georgia"/>
                <a:cs typeface="Georgia"/>
                <a:sym typeface="Georgia"/>
              </a:rPr>
              <a:t>What is a sight word?</a:t>
            </a:r>
            <a:endParaRPr sz="2800">
              <a:latin typeface="Georgia"/>
              <a:ea typeface="Georgia"/>
              <a:cs typeface="Georgia"/>
              <a:sym typeface="Georgia"/>
            </a:endParaRPr>
          </a:p>
        </p:txBody>
      </p:sp>
      <p:sp>
        <p:nvSpPr>
          <p:cNvPr id="210" name="Google Shape;210;g15bb84a57ae_0_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211" name="Google Shape;211;g15bb84a57ae_0_46" descr="VDOE Logo"/>
          <p:cNvPicPr preferRelativeResize="0"/>
          <p:nvPr/>
        </p:nvPicPr>
        <p:blipFill rotWithShape="1">
          <a:blip r:embed="rId3">
            <a:alphaModFix/>
          </a:blip>
          <a:srcRect/>
          <a:stretch/>
        </p:blipFill>
        <p:spPr>
          <a:xfrm>
            <a:off x="9459307" y="6014065"/>
            <a:ext cx="2531807" cy="8439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5bb84a57ae_0_5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Which words are sight words?</a:t>
            </a:r>
            <a:endParaRPr>
              <a:latin typeface="Georgia"/>
              <a:ea typeface="Georgia"/>
              <a:cs typeface="Georgia"/>
              <a:sym typeface="Georgia"/>
            </a:endParaRPr>
          </a:p>
        </p:txBody>
      </p:sp>
      <p:sp>
        <p:nvSpPr>
          <p:cNvPr id="217" name="Google Shape;217;g15bb84a57ae_0_53"/>
          <p:cNvSpPr txBox="1">
            <a:spLocks noGrp="1"/>
          </p:cNvSpPr>
          <p:nvPr>
            <p:ph type="body" idx="1"/>
          </p:nvPr>
        </p:nvSpPr>
        <p:spPr>
          <a:xfrm>
            <a:off x="838200" y="1516875"/>
            <a:ext cx="9529500" cy="43512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SzPts val="1800"/>
              <a:buNone/>
            </a:pPr>
            <a:r>
              <a:rPr lang="en-US" sz="2700">
                <a:highlight>
                  <a:srgbClr val="FFFFFF"/>
                </a:highlight>
                <a:latin typeface="Georgia"/>
                <a:ea typeface="Georgia"/>
                <a:cs typeface="Georgia"/>
                <a:sym typeface="Georgia"/>
              </a:rPr>
              <a:t>Children who are involved in sports are seen to be more proactive in class activities. Several children take up sports seriously in their children. The physical training classes that are enjoyed in the schools and colleges are to imbibe on the students a love for sports. The outdoors is an extremely important part of our lives. We must embrace it. Sports and games are two ways to express it. Games can be played indoors. Even working with building blocks or legos can be considered as a game. Hide and Seek is also a game. There are several other indoor games.</a:t>
            </a:r>
            <a:endParaRPr sz="4300">
              <a:latin typeface="Georgia"/>
              <a:ea typeface="Georgia"/>
              <a:cs typeface="Georgia"/>
              <a:sym typeface="Georgia"/>
            </a:endParaRPr>
          </a:p>
          <a:p>
            <a:pPr marL="685800" lvl="0" indent="0" algn="l" rtl="0">
              <a:lnSpc>
                <a:spcPct val="90000"/>
              </a:lnSpc>
              <a:spcBef>
                <a:spcPts val="500"/>
              </a:spcBef>
              <a:spcAft>
                <a:spcPts val="0"/>
              </a:spcAft>
              <a:buSzPts val="1800"/>
              <a:buNone/>
            </a:pPr>
            <a:endParaRPr/>
          </a:p>
        </p:txBody>
      </p:sp>
      <p:sp>
        <p:nvSpPr>
          <p:cNvPr id="218" name="Google Shape;218;g15bb84a57ae_0_53"/>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219" name="Google Shape;219;g15bb84a57ae_0_53"/>
          <p:cNvSpPr/>
          <p:nvPr/>
        </p:nvSpPr>
        <p:spPr>
          <a:xfrm>
            <a:off x="547475" y="5506050"/>
            <a:ext cx="1761600" cy="1072500"/>
          </a:xfrm>
          <a:prstGeom prst="wedgeRoundRectCallout">
            <a:avLst>
              <a:gd name="adj1" fmla="val -20833"/>
              <a:gd name="adj2" fmla="val 62500"/>
              <a:gd name="adj3"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Type your answer in the chat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5bb84a57ae_0_60"/>
          <p:cNvSpPr txBox="1">
            <a:spLocks noGrp="1"/>
          </p:cNvSpPr>
          <p:nvPr>
            <p:ph type="title"/>
          </p:nvPr>
        </p:nvSpPr>
        <p:spPr>
          <a:xfrm>
            <a:off x="838188" y="-2222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So Many Terms…</a:t>
            </a:r>
            <a:endParaRPr/>
          </a:p>
        </p:txBody>
      </p:sp>
      <p:sp>
        <p:nvSpPr>
          <p:cNvPr id="225" name="Google Shape;225;g15bb84a57ae_0_60"/>
          <p:cNvSpPr txBox="1">
            <a:spLocks noGrp="1"/>
          </p:cNvSpPr>
          <p:nvPr>
            <p:ph type="sldNum" idx="12"/>
          </p:nvPr>
        </p:nvSpPr>
        <p:spPr>
          <a:xfrm>
            <a:off x="8610600" y="6356350"/>
            <a:ext cx="11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graphicFrame>
        <p:nvGraphicFramePr>
          <p:cNvPr id="226" name="Google Shape;226;g15bb84a57ae_0_60" descr="Term/Definition&#10;&#10;Irregular Words- words that cannot be sounded out because some or all of the word does not follow the rules of English orthography.&#10;&#10;High Frequency Words/Sight Words: Words (spelled regularly or irregularly) words that appear often in printed text. List of these words include the Dolch and Fry word lists.&#10;&#10;Sight Words: A familiar written word that is recognized instantly, automatically, and effortlessly, without sounding it out or guessing (Kilpatrick, 2022, p.27)."/>
          <p:cNvGraphicFramePr/>
          <p:nvPr>
            <p:extLst>
              <p:ext uri="{D42A27DB-BD31-4B8C-83A1-F6EECF244321}">
                <p14:modId xmlns:p14="http://schemas.microsoft.com/office/powerpoint/2010/main" val="4200265155"/>
              </p:ext>
            </p:extLst>
          </p:nvPr>
        </p:nvGraphicFramePr>
        <p:xfrm>
          <a:off x="838200" y="765650"/>
          <a:ext cx="10287000" cy="5955812"/>
        </p:xfrm>
        <a:graphic>
          <a:graphicData uri="http://schemas.openxmlformats.org/drawingml/2006/table">
            <a:tbl>
              <a:tblPr firstRow="1">
                <a:noFill/>
                <a:tableStyleId>{40273454-D5BE-4126-A739-3A1B2AA4E637}</a:tableStyleId>
              </a:tblPr>
              <a:tblGrid>
                <a:gridCol w="3892025">
                  <a:extLst>
                    <a:ext uri="{9D8B030D-6E8A-4147-A177-3AD203B41FA5}">
                      <a16:colId xmlns:a16="http://schemas.microsoft.com/office/drawing/2014/main" val="20000"/>
                    </a:ext>
                  </a:extLst>
                </a:gridCol>
                <a:gridCol w="6394975">
                  <a:extLst>
                    <a:ext uri="{9D8B030D-6E8A-4147-A177-3AD203B41FA5}">
                      <a16:colId xmlns:a16="http://schemas.microsoft.com/office/drawing/2014/main" val="20001"/>
                    </a:ext>
                  </a:extLst>
                </a:gridCol>
              </a:tblGrid>
              <a:tr h="777350">
                <a:tc>
                  <a:txBody>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chemeClr val="dk1"/>
                          </a:solidFill>
                          <a:latin typeface="Times New Roman"/>
                          <a:ea typeface="Times New Roman"/>
                          <a:cs typeface="Times New Roman"/>
                          <a:sym typeface="Times New Roman"/>
                        </a:rPr>
                        <a:t>Term </a:t>
                      </a:r>
                      <a:endParaRPr sz="2800" b="1" i="0" u="none" strike="noStrike" cap="none">
                        <a:solidFill>
                          <a:schemeClr val="dk1"/>
                        </a:solidFill>
                        <a:latin typeface="Times New Roman"/>
                        <a:ea typeface="Times New Roman"/>
                        <a:cs typeface="Times New Roman"/>
                        <a:sym typeface="Times New Roman"/>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Times New Roman"/>
                          <a:ea typeface="Times New Roman"/>
                          <a:cs typeface="Times New Roman"/>
                          <a:sym typeface="Times New Roman"/>
                        </a:rPr>
                        <a:t>Definition</a:t>
                      </a:r>
                      <a:endParaRPr sz="2800" b="1" i="0" u="none" strike="noStrike" cap="none">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777350">
                <a:tc>
                  <a:txBody>
                    <a:bodyPr/>
                    <a:lstStyle/>
                    <a:p>
                      <a:pPr marL="0" marR="0" lvl="0" indent="0" algn="l" rtl="0">
                        <a:lnSpc>
                          <a:spcPct val="90000"/>
                        </a:lnSpc>
                        <a:spcBef>
                          <a:spcPts val="0"/>
                        </a:spcBef>
                        <a:spcAft>
                          <a:spcPts val="0"/>
                        </a:spcAft>
                        <a:buClr>
                          <a:srgbClr val="000000"/>
                        </a:buClr>
                        <a:buSzPts val="2800"/>
                        <a:buFont typeface="Arial"/>
                        <a:buNone/>
                      </a:pPr>
                      <a:r>
                        <a:rPr lang="en-US" sz="2800" b="1" u="none" strike="noStrike" cap="none">
                          <a:solidFill>
                            <a:schemeClr val="dk1"/>
                          </a:solidFill>
                          <a:latin typeface="Times New Roman"/>
                          <a:ea typeface="Times New Roman"/>
                          <a:cs typeface="Times New Roman"/>
                          <a:sym typeface="Times New Roman"/>
                        </a:rPr>
                        <a:t>Irregular Words</a:t>
                      </a:r>
                      <a:endParaRPr sz="1400" u="none" strike="noStrike" cap="none"/>
                    </a:p>
                  </a:txBody>
                  <a:tcPr marL="91425" marR="91425" marT="91425" marB="91425"/>
                </a:tc>
                <a:tc>
                  <a:txBody>
                    <a:bodyPr/>
                    <a:lstStyle/>
                    <a:p>
                      <a:pPr marL="0" marR="0" lvl="0" indent="0" algn="l" rtl="0">
                        <a:lnSpc>
                          <a:spcPct val="90000"/>
                        </a:lnSpc>
                        <a:spcBef>
                          <a:spcPts val="0"/>
                        </a:spcBef>
                        <a:spcAft>
                          <a:spcPts val="0"/>
                        </a:spcAft>
                        <a:buClr>
                          <a:srgbClr val="000000"/>
                        </a:buClr>
                        <a:buSzPts val="2800"/>
                        <a:buFont typeface="Arial"/>
                        <a:buNone/>
                      </a:pPr>
                      <a:r>
                        <a:rPr lang="en-US" sz="2800" u="none" strike="noStrike" cap="none">
                          <a:solidFill>
                            <a:schemeClr val="dk1"/>
                          </a:solidFill>
                          <a:latin typeface="Times New Roman"/>
                          <a:ea typeface="Times New Roman"/>
                          <a:cs typeface="Times New Roman"/>
                          <a:sym typeface="Times New Roman"/>
                        </a:rPr>
                        <a:t>Words that cannot be sounded out because some or all of the word does not follow the rules of English orthography</a:t>
                      </a:r>
                      <a:endParaRPr sz="280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777350">
                <a:tc>
                  <a:txBody>
                    <a:bodyPr/>
                    <a:lstStyle/>
                    <a:p>
                      <a:pPr marL="0" marR="0" lvl="0" indent="0" algn="l" rtl="0">
                        <a:lnSpc>
                          <a:spcPct val="90000"/>
                        </a:lnSpc>
                        <a:spcBef>
                          <a:spcPts val="0"/>
                        </a:spcBef>
                        <a:spcAft>
                          <a:spcPts val="0"/>
                        </a:spcAft>
                        <a:buClr>
                          <a:srgbClr val="000000"/>
                        </a:buClr>
                        <a:buSzPts val="2800"/>
                        <a:buFont typeface="Arial"/>
                        <a:buNone/>
                      </a:pPr>
                      <a:r>
                        <a:rPr lang="en-US" sz="2800" b="1" u="none" strike="noStrike" cap="none">
                          <a:solidFill>
                            <a:schemeClr val="dk1"/>
                          </a:solidFill>
                          <a:latin typeface="Times New Roman"/>
                          <a:ea typeface="Times New Roman"/>
                          <a:cs typeface="Times New Roman"/>
                          <a:sym typeface="Times New Roman"/>
                        </a:rPr>
                        <a:t>High Frequency Words</a:t>
                      </a:r>
                      <a:endParaRPr sz="2800" b="1"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800"/>
                        <a:buFont typeface="Arial"/>
                        <a:buNone/>
                      </a:pPr>
                      <a:r>
                        <a:rPr lang="en-US" sz="2800" b="1" u="none" strike="noStrike" cap="none">
                          <a:solidFill>
                            <a:schemeClr val="dk1"/>
                          </a:solidFill>
                          <a:latin typeface="Times New Roman"/>
                          <a:ea typeface="Times New Roman"/>
                          <a:cs typeface="Times New Roman"/>
                          <a:sym typeface="Times New Roman"/>
                        </a:rPr>
                        <a:t>Sight Words</a:t>
                      </a:r>
                      <a:endParaRPr sz="1400" u="none" strike="noStrike" cap="none"/>
                    </a:p>
                  </a:txBody>
                  <a:tcPr marL="91425" marR="91425" marT="91425" marB="91425"/>
                </a:tc>
                <a:tc>
                  <a:txBody>
                    <a:bodyPr/>
                    <a:lstStyle/>
                    <a:p>
                      <a:pPr marL="0" marR="0" lvl="0" indent="0" algn="l" rtl="0">
                        <a:lnSpc>
                          <a:spcPct val="90000"/>
                        </a:lnSpc>
                        <a:spcBef>
                          <a:spcPts val="0"/>
                        </a:spcBef>
                        <a:spcAft>
                          <a:spcPts val="0"/>
                        </a:spcAft>
                        <a:buClr>
                          <a:srgbClr val="000000"/>
                        </a:buClr>
                        <a:buSzPts val="2800"/>
                        <a:buFont typeface="Arial"/>
                        <a:buNone/>
                      </a:pPr>
                      <a:r>
                        <a:rPr lang="en-US" sz="2800" u="none" strike="noStrike" cap="none">
                          <a:solidFill>
                            <a:schemeClr val="dk1"/>
                          </a:solidFill>
                          <a:latin typeface="Times New Roman"/>
                          <a:ea typeface="Times New Roman"/>
                          <a:cs typeface="Times New Roman"/>
                          <a:sym typeface="Times New Roman"/>
                        </a:rPr>
                        <a:t>Words (spelled regularly or irregularly) words that appear often in printed text. Lists of these words include the Dolch and Fry word lists.</a:t>
                      </a:r>
                      <a:endParaRPr sz="280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777350">
                <a:tc>
                  <a:txBody>
                    <a:bodyPr/>
                    <a:lstStyle/>
                    <a:p>
                      <a:pPr marL="0" marR="0" lvl="0" indent="0" algn="l" rtl="0">
                        <a:lnSpc>
                          <a:spcPct val="90000"/>
                        </a:lnSpc>
                        <a:spcBef>
                          <a:spcPts val="0"/>
                        </a:spcBef>
                        <a:spcAft>
                          <a:spcPts val="0"/>
                        </a:spcAft>
                        <a:buClr>
                          <a:srgbClr val="000000"/>
                        </a:buClr>
                        <a:buSzPts val="2800"/>
                        <a:buFont typeface="Arial"/>
                        <a:buNone/>
                      </a:pPr>
                      <a:r>
                        <a:rPr lang="en-US" sz="2800" b="1" u="none" strike="noStrike" cap="none">
                          <a:solidFill>
                            <a:schemeClr val="dk1"/>
                          </a:solidFill>
                          <a:latin typeface="Times New Roman"/>
                          <a:ea typeface="Times New Roman"/>
                          <a:cs typeface="Times New Roman"/>
                          <a:sym typeface="Times New Roman"/>
                        </a:rPr>
                        <a:t>Sight Words</a:t>
                      </a:r>
                      <a:endParaRPr sz="1400" b="1" u="none" strike="noStrike" cap="none"/>
                    </a:p>
                  </a:txBody>
                  <a:tcPr marL="91425" marR="91425" marT="91425" marB="91425"/>
                </a:tc>
                <a:tc>
                  <a:txBody>
                    <a:bodyPr/>
                    <a:lstStyle/>
                    <a:p>
                      <a:pPr marL="0" marR="0" lvl="0" indent="0" algn="l" rtl="0">
                        <a:lnSpc>
                          <a:spcPct val="90000"/>
                        </a:lnSpc>
                        <a:spcBef>
                          <a:spcPts val="0"/>
                        </a:spcBef>
                        <a:spcAft>
                          <a:spcPts val="0"/>
                        </a:spcAft>
                        <a:buClr>
                          <a:srgbClr val="000000"/>
                        </a:buClr>
                        <a:buSzPts val="2800"/>
                        <a:buFont typeface="Arial"/>
                        <a:buNone/>
                      </a:pPr>
                      <a:r>
                        <a:rPr lang="en-US" sz="2800" u="none" strike="noStrike" cap="none" dirty="0">
                          <a:solidFill>
                            <a:schemeClr val="dk1"/>
                          </a:solidFill>
                          <a:latin typeface="Times New Roman"/>
                          <a:ea typeface="Times New Roman"/>
                          <a:cs typeface="Times New Roman"/>
                          <a:sym typeface="Times New Roman"/>
                        </a:rPr>
                        <a:t>A familiar written word that is recognized instantly, automatically, and effortlessly, without sounding it out or guessing (Kilpatrick, 2022, p. 27).</a:t>
                      </a:r>
                      <a:endParaRPr sz="1400" u="none" strike="noStrike" cap="none"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1317</Words>
  <Application>Microsoft Office PowerPoint</Application>
  <PresentationFormat>Widescreen</PresentationFormat>
  <Paragraphs>192</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Georgia</vt:lpstr>
      <vt:lpstr>Arial</vt:lpstr>
      <vt:lpstr>Times New Roman</vt:lpstr>
      <vt:lpstr>Courier New</vt:lpstr>
      <vt:lpstr>Source Code Pro</vt:lpstr>
      <vt:lpstr>Trebuchet MS</vt:lpstr>
      <vt:lpstr>Calibri</vt:lpstr>
      <vt:lpstr>Office Theme</vt:lpstr>
      <vt:lpstr>Orthographic Mapping: Every word wants to be a sight word</vt:lpstr>
      <vt:lpstr>Meet your presenters!</vt:lpstr>
      <vt:lpstr>Connect with us!</vt:lpstr>
      <vt:lpstr>How does this fit into Scarborough’s Rope?</vt:lpstr>
      <vt:lpstr>Learning Intentions</vt:lpstr>
      <vt:lpstr>How does this align to the Standards of Learning?</vt:lpstr>
      <vt:lpstr>Sight Words</vt:lpstr>
      <vt:lpstr>Which words are sight words?</vt:lpstr>
      <vt:lpstr>So Many Terms…</vt:lpstr>
      <vt:lpstr>Reflecting on Sight Words</vt:lpstr>
      <vt:lpstr>Orthographic Mapping</vt:lpstr>
      <vt:lpstr>What has brain research shown us about how we read words?</vt:lpstr>
      <vt:lpstr>What is orthographic mapping?</vt:lpstr>
      <vt:lpstr>Four Part Processor </vt:lpstr>
      <vt:lpstr>Stroop Test</vt:lpstr>
      <vt:lpstr>Reflecting on orthographic mapping and current teaching practices</vt:lpstr>
      <vt:lpstr>Setting Students up for Orthographic Mapping</vt:lpstr>
      <vt:lpstr>What are the prerequisite skills for orthographic mapping?</vt:lpstr>
      <vt:lpstr>Ehri’s Phases of Word Reading Development</vt:lpstr>
      <vt:lpstr>Reflecting on Prerequisite Skills for Orthographic Mapping</vt:lpstr>
      <vt:lpstr>Teaching Reading in the Classroom</vt:lpstr>
      <vt:lpstr>Evidence-based instructional practices that support orthographic mapping</vt:lpstr>
      <vt:lpstr>Watch it in action!</vt:lpstr>
      <vt:lpstr>Reflecting on the video</vt:lpstr>
      <vt:lpstr>So which words do I teach?</vt:lpstr>
      <vt:lpstr>Reflecting on evidence-based practices that support orthographic mapping</vt:lpstr>
      <vt:lpstr>Every word wants to be a sight word when it grows up!</vt:lpstr>
      <vt:lpstr>Disclaimer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Orthographic Mapping: Every word wants to be a sight word</dc:title>
  <dc:creator>VITA Program</dc:creator>
  <cp:lastModifiedBy>VITA Program</cp:lastModifiedBy>
  <cp:revision>4</cp:revision>
  <dcterms:created xsi:type="dcterms:W3CDTF">2022-07-20T12:39:39Z</dcterms:created>
  <dcterms:modified xsi:type="dcterms:W3CDTF">2022-10-06T13:46:30Z</dcterms:modified>
</cp:coreProperties>
</file>