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Georgia" panose="02040502050405020303" pitchFamily="18" charset="0"/>
      <p:regular r:id="rId42"/>
      <p:bold r:id="rId43"/>
      <p:italic r:id="rId44"/>
      <p:boldItalic r:id="rId45"/>
    </p:embeddedFont>
    <p:embeddedFont>
      <p:font typeface="Sue Ellen Francisco" panose="020B0604020202020204" charset="0"/>
      <p:regular r:id="rId46"/>
    </p:embeddedFont>
    <p:embeddedFont>
      <p:font typeface="Roboto Slab" panose="020B0604020202020204" charset="0"/>
      <p:regular r:id="rId47"/>
      <p:bold r:id="rId48"/>
    </p:embeddedFont>
    <p:embeddedFont>
      <p:font typeface="Verdana" panose="020B0604030504040204" pitchFamily="34" charset="0"/>
      <p:regular r:id="rId49"/>
      <p:bold r:id="rId50"/>
      <p:italic r:id="rId51"/>
      <p:boldItalic r:id="rId52"/>
    </p:embeddedFont>
    <p:embeddedFont>
      <p:font typeface="Trebuchet MS" panose="020B060302020202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hgKawGTbXZWHZ9CVRg+edOFvW4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9" d="100"/>
          <a:sy n="49" d="100"/>
        </p:scale>
        <p:origin x="54" y="8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9" name="Google Shape;15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5f6c5942ef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g15f6c5942ef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5f6c5942ef_0_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g15f6c5942ef_0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5f6c5942ef_0_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5" name="Google Shape;235;g15f6c5942ef_0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5f6c5942ef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g15f6c5942ef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5f6c5942ef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g15f6c5942ef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5f6c5942ef_0_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g15f6c5942ef_0_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0" name="Google Shape;260;g15f6c5942ef_0_87: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5f6c5942ef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15f6c5942ef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g15f6c5942ef_0_93: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5f6c5942ef_0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g15f6c5942ef_0_1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0" name="Google Shape;280;g15f6c5942ef_0_105: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5f6c5942ef_0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g15f6c5942ef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5f6c5942ef_0_1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g15f6c5942ef_0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5f6c5942ef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g15f6c5942ef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5f6c5942ef_0_1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g15f6c5942ef_0_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5f6c5942ef_0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g15f6c5942ef_0_1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g15f6c5942ef_0_141: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5f6c5942ef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g15f6c5942ef_0_1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g15f6c5942ef_0_147: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15f6c5942ef_0_1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g15f6c5942ef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5f6c5942ef_0_1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g15f6c5942ef_0_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15f6c5942ef_0_1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g15f6c5942ef_0_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15f6c5942ef_0_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2" name="Google Shape;352;g15f6c5942ef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15f6c5942ef_0_1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0" name="Google Shape;360;g15f6c5942ef_0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5f6c5942ef_0_1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g15f6c5942ef_0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15f6c5942ef_0_1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g15f6c5942ef_0_1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5f6c5942ef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15f6c5942ef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5f6c5942ef_0_1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3" name="Google Shape;383;g15f6c5942ef_0_1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5f6c5942ef_0_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g15f6c5942ef_0_2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0" name="Google Shape;390;g15f6c5942ef_0_201: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5f6c5942ef_0_2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g15f6c5942ef_0_2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g15f6c5942ef_0_208:notes"/>
          <p:cNvSpPr txBox="1">
            <a:spLocks noGrp="1"/>
          </p:cNvSpPr>
          <p:nvPr>
            <p:ph type="sldNum" idx="12"/>
          </p:nvPr>
        </p:nvSpPr>
        <p:spPr>
          <a:xfrm>
            <a:off x="3884613" y="8685213"/>
            <a:ext cx="15075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5f6c5942ef_0_2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g15f6c5942ef_0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5f6c5942ef_0_2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g15f6c5942ef_0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5f6c5942ef_0_2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g15f6c5942ef_0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5f6c5942ef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g15f6c5942ef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5f6c5942ef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g15f6c5942ef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5f6c5942ef_0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 name="Google Shape;194;g15f6c5942ef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5f6c5942ef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 name="Google Shape;201;g15f6c5942ef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5f6c5942ef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7" name="Google Shape;207;g15f6c5942ef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5f6c5942ef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 name="Google Shape;213;g15f6c5942ef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838200" y="1130909"/>
            <a:ext cx="5254951"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Georgia"/>
              <a:buNone/>
              <a:defRPr sz="60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13" descr="VDOE Logo"/>
          <p:cNvSpPr/>
          <p:nvPr/>
        </p:nvSpPr>
        <p:spPr>
          <a:xfrm>
            <a:off x="2020701" y="919537"/>
            <a:ext cx="10893915" cy="5938463"/>
          </a:xfrm>
          <a:prstGeom prst="rect">
            <a:avLst/>
          </a:prstGeom>
          <a:blipFill rotWithShape="1">
            <a:blip r:embed="rId2">
              <a:alphaModFix amt="20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 name="Google Shape;22;p13"/>
          <p:cNvSpPr txBox="1"/>
          <p:nvPr/>
        </p:nvSpPr>
        <p:spPr>
          <a:xfrm>
            <a:off x="2178121" y="5751826"/>
            <a:ext cx="9513869" cy="6924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900"/>
              <a:buFont typeface="Arial"/>
              <a:buNone/>
            </a:pPr>
            <a:r>
              <a:rPr lang="en-US" sz="3900" b="1" i="0" u="none" strike="noStrike" cap="none">
                <a:solidFill>
                  <a:schemeClr val="dk1"/>
                </a:solidFill>
                <a:latin typeface="Trebuchet MS"/>
                <a:ea typeface="Trebuchet MS"/>
                <a:cs typeface="Trebuchet MS"/>
                <a:sym typeface="Trebuchet MS"/>
              </a:rPr>
              <a:t>VIRGINIA DEPARTMENT OF EDUCATION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71"/>
        <p:cNvGrpSpPr/>
        <p:nvPr/>
      </p:nvGrpSpPr>
      <p:grpSpPr>
        <a:xfrm>
          <a:off x="0" y="0"/>
          <a:ext cx="0" cy="0"/>
          <a:chOff x="0" y="0"/>
          <a:chExt cx="0" cy="0"/>
        </a:xfrm>
      </p:grpSpPr>
      <p:sp>
        <p:nvSpPr>
          <p:cNvPr id="72" name="Google Shape;72;p21"/>
          <p:cNvSpPr txBox="1">
            <a:spLocks noGrp="1"/>
          </p:cNvSpPr>
          <p:nvPr>
            <p:ph type="body" idx="1"/>
          </p:nvPr>
        </p:nvSpPr>
        <p:spPr>
          <a:xfrm>
            <a:off x="838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1"/>
          <p:cNvSpPr txBox="1">
            <a:spLocks noGrp="1"/>
          </p:cNvSpPr>
          <p:nvPr>
            <p:ph type="body" idx="2"/>
          </p:nvPr>
        </p:nvSpPr>
        <p:spPr>
          <a:xfrm>
            <a:off x="6172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7" name="Google Shape;77;p21"/>
          <p:cNvSpPr txBox="1">
            <a:spLocks noGrp="1"/>
          </p:cNvSpPr>
          <p:nvPr>
            <p:ph type="body" idx="3"/>
          </p:nvPr>
        </p:nvSpPr>
        <p:spPr>
          <a:xfrm>
            <a:off x="0" y="0"/>
            <a:ext cx="12192000" cy="1323975"/>
          </a:xfrm>
          <a:prstGeom prst="rect">
            <a:avLst/>
          </a:prstGeom>
          <a:solidFill>
            <a:schemeClr val="dk1"/>
          </a:solid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lt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Comparison">
  <p:cSld name="1_Comparison">
    <p:spTree>
      <p:nvGrpSpPr>
        <p:cNvPr id="1" name="Shape 78"/>
        <p:cNvGrpSpPr/>
        <p:nvPr/>
      </p:nvGrpSpPr>
      <p:grpSpPr>
        <a:xfrm>
          <a:off x="0" y="0"/>
          <a:ext cx="0" cy="0"/>
          <a:chOff x="0" y="0"/>
          <a:chExt cx="0" cy="0"/>
        </a:xfrm>
      </p:grpSpPr>
      <p:sp>
        <p:nvSpPr>
          <p:cNvPr id="79" name="Google Shape;79;p22"/>
          <p:cNvSpPr txBox="1">
            <a:spLocks noGrp="1"/>
          </p:cNvSpPr>
          <p:nvPr>
            <p:ph type="body" idx="1"/>
          </p:nvPr>
        </p:nvSpPr>
        <p:spPr>
          <a:xfrm>
            <a:off x="839788" y="1525199"/>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0" name="Google Shape;80;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body" idx="3"/>
          </p:nvPr>
        </p:nvSpPr>
        <p:spPr>
          <a:xfrm>
            <a:off x="6172200" y="1525199"/>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2" name="Google Shape;82;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86" name="Google Shape;86;p22"/>
          <p:cNvSpPr txBox="1">
            <a:spLocks noGrp="1"/>
          </p:cNvSpPr>
          <p:nvPr>
            <p:ph type="body" idx="5"/>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7"/>
        <p:cNvGrpSpPr/>
        <p:nvPr/>
      </p:nvGrpSpPr>
      <p:grpSpPr>
        <a:xfrm>
          <a:off x="0" y="0"/>
          <a:ext cx="0" cy="0"/>
          <a:chOff x="0" y="0"/>
          <a:chExt cx="0" cy="0"/>
        </a:xfrm>
      </p:grpSpPr>
      <p:sp>
        <p:nvSpPr>
          <p:cNvPr id="88" name="Google Shape;88;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27660" algn="l">
              <a:lnSpc>
                <a:spcPct val="90000"/>
              </a:lnSpc>
              <a:spcBef>
                <a:spcPts val="500"/>
              </a:spcBef>
              <a:spcAft>
                <a:spcPts val="0"/>
              </a:spcAft>
              <a:buSzPts val="1560"/>
              <a:buChar char="o"/>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0" name="Google Shape;90;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1" name="Google Shape;9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4"/>
        <p:cNvGrpSpPr/>
        <p:nvPr/>
      </p:nvGrpSpPr>
      <p:grpSpPr>
        <a:xfrm>
          <a:off x="0" y="0"/>
          <a:ext cx="0" cy="0"/>
          <a:chOff x="0" y="0"/>
          <a:chExt cx="0" cy="0"/>
        </a:xfrm>
      </p:grpSpPr>
      <p:sp>
        <p:nvSpPr>
          <p:cNvPr id="95" name="Google Shape;95;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4"/>
          <p:cNvSpPr>
            <a:spLocks noGrp="1"/>
          </p:cNvSpPr>
          <p:nvPr>
            <p:ph type="pic" idx="2"/>
          </p:nvPr>
        </p:nvSpPr>
        <p:spPr>
          <a:xfrm>
            <a:off x="5183188" y="987425"/>
            <a:ext cx="6172200" cy="4873625"/>
          </a:xfrm>
          <a:prstGeom prst="rect">
            <a:avLst/>
          </a:prstGeom>
          <a:noFill/>
          <a:ln>
            <a:noFill/>
          </a:ln>
        </p:spPr>
      </p:sp>
      <p:sp>
        <p:nvSpPr>
          <p:cNvPr id="97" name="Google Shape;97;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8" name="Google Shape;9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Picture with Caption">
  <p:cSld name="1_Picture with Caption">
    <p:spTree>
      <p:nvGrpSpPr>
        <p:cNvPr id="1" name="Shape 101"/>
        <p:cNvGrpSpPr/>
        <p:nvPr/>
      </p:nvGrpSpPr>
      <p:grpSpPr>
        <a:xfrm>
          <a:off x="0" y="0"/>
          <a:ext cx="0" cy="0"/>
          <a:chOff x="0" y="0"/>
          <a:chExt cx="0" cy="0"/>
        </a:xfrm>
      </p:grpSpPr>
      <p:sp>
        <p:nvSpPr>
          <p:cNvPr id="102" name="Google Shape;102;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Georgi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5"/>
          <p:cNvSpPr>
            <a:spLocks noGrp="1"/>
          </p:cNvSpPr>
          <p:nvPr>
            <p:ph type="pic" idx="2"/>
          </p:nvPr>
        </p:nvSpPr>
        <p:spPr>
          <a:xfrm>
            <a:off x="5183188" y="987425"/>
            <a:ext cx="6172200" cy="2259209"/>
          </a:xfrm>
          <a:prstGeom prst="rect">
            <a:avLst/>
          </a:prstGeom>
          <a:noFill/>
          <a:ln>
            <a:noFill/>
          </a:ln>
        </p:spPr>
      </p:sp>
      <p:sp>
        <p:nvSpPr>
          <p:cNvPr id="104" name="Google Shape;104;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78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5" name="Google Shape;10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08" name="Google Shape;108;p25"/>
          <p:cNvSpPr>
            <a:spLocks noGrp="1"/>
          </p:cNvSpPr>
          <p:nvPr>
            <p:ph type="pic" idx="3"/>
          </p:nvPr>
        </p:nvSpPr>
        <p:spPr>
          <a:xfrm>
            <a:off x="5183188" y="3451509"/>
            <a:ext cx="2970212" cy="2259209"/>
          </a:xfrm>
          <a:prstGeom prst="rect">
            <a:avLst/>
          </a:prstGeom>
          <a:noFill/>
          <a:ln>
            <a:noFill/>
          </a:ln>
        </p:spPr>
      </p:sp>
      <p:sp>
        <p:nvSpPr>
          <p:cNvPr id="109" name="Google Shape;109;p25"/>
          <p:cNvSpPr>
            <a:spLocks noGrp="1"/>
          </p:cNvSpPr>
          <p:nvPr>
            <p:ph type="pic" idx="4"/>
          </p:nvPr>
        </p:nvSpPr>
        <p:spPr>
          <a:xfrm>
            <a:off x="8383588" y="3451508"/>
            <a:ext cx="2970212" cy="2259209"/>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10"/>
        <p:cNvGrpSpPr/>
        <p:nvPr/>
      </p:nvGrpSpPr>
      <p:grpSpPr>
        <a:xfrm>
          <a:off x="0" y="0"/>
          <a:ext cx="0" cy="0"/>
          <a:chOff x="0" y="0"/>
          <a:chExt cx="0" cy="0"/>
        </a:xfrm>
      </p:grpSpPr>
      <p:sp>
        <p:nvSpPr>
          <p:cNvPr id="111" name="Google Shape;111;p26"/>
          <p:cNvSpPr txBox="1">
            <a:spLocks noGrp="1"/>
          </p:cNvSpPr>
          <p:nvPr>
            <p:ph type="ctrTitle"/>
          </p:nvPr>
        </p:nvSpPr>
        <p:spPr>
          <a:xfrm>
            <a:off x="838201" y="1130909"/>
            <a:ext cx="10515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Georgia"/>
              <a:buNone/>
              <a:defRPr sz="60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26"/>
          <p:cNvSpPr txBox="1">
            <a:spLocks noGrp="1"/>
          </p:cNvSpPr>
          <p:nvPr>
            <p:ph type="subTitle" idx="1"/>
          </p:nvPr>
        </p:nvSpPr>
        <p:spPr>
          <a:xfrm>
            <a:off x="838200" y="3636221"/>
            <a:ext cx="105156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13" name="Google Shape;11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Title Slide">
  <p:cSld name="1_Title Slide">
    <p:bg>
      <p:bgPr>
        <a:gradFill>
          <a:gsLst>
            <a:gs pos="0">
              <a:srgbClr val="3E588E"/>
            </a:gs>
            <a:gs pos="50000">
              <a:srgbClr val="1D417D"/>
            </a:gs>
            <a:gs pos="100000">
              <a:srgbClr val="003064"/>
            </a:gs>
          </a:gsLst>
          <a:lin ang="5400000" scaled="0"/>
        </a:gradFill>
        <a:effectLst/>
      </p:bgPr>
    </p:bg>
    <p:spTree>
      <p:nvGrpSpPr>
        <p:cNvPr id="1" name="Shape 116"/>
        <p:cNvGrpSpPr/>
        <p:nvPr/>
      </p:nvGrpSpPr>
      <p:grpSpPr>
        <a:xfrm>
          <a:off x="0" y="0"/>
          <a:ext cx="0" cy="0"/>
          <a:chOff x="0" y="0"/>
          <a:chExt cx="0" cy="0"/>
        </a:xfrm>
      </p:grpSpPr>
      <p:sp>
        <p:nvSpPr>
          <p:cNvPr id="117" name="Google Shape;117;p15"/>
          <p:cNvSpPr txBox="1">
            <a:spLocks noGrp="1"/>
          </p:cNvSpPr>
          <p:nvPr>
            <p:ph type="ctrTitle"/>
          </p:nvPr>
        </p:nvSpPr>
        <p:spPr>
          <a:xfrm>
            <a:off x="838200" y="1130909"/>
            <a:ext cx="5254951"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Georgia"/>
              <a:buNone/>
              <a:defRPr sz="60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5"/>
          <p:cNvSpPr txBox="1">
            <a:spLocks noGrp="1"/>
          </p:cNvSpPr>
          <p:nvPr>
            <p:ph type="subTitle" idx="1"/>
          </p:nvPr>
        </p:nvSpPr>
        <p:spPr>
          <a:xfrm>
            <a:off x="838200" y="3636221"/>
            <a:ext cx="5254951"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19" name="Google Shape;119;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p15" descr="VDOE Logo"/>
          <p:cNvSpPr/>
          <p:nvPr/>
        </p:nvSpPr>
        <p:spPr>
          <a:xfrm>
            <a:off x="2020701" y="919537"/>
            <a:ext cx="10893915" cy="5938463"/>
          </a:xfrm>
          <a:prstGeom prst="rect">
            <a:avLst/>
          </a:prstGeom>
          <a:blipFill rotWithShape="1">
            <a:blip r:embed="rId2">
              <a:alphaModFix amt="6000"/>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15"/>
          <p:cNvSpPr txBox="1"/>
          <p:nvPr/>
        </p:nvSpPr>
        <p:spPr>
          <a:xfrm>
            <a:off x="2178121" y="5751826"/>
            <a:ext cx="9513869" cy="6924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900"/>
              <a:buFont typeface="Arial"/>
              <a:buNone/>
            </a:pPr>
            <a:r>
              <a:rPr lang="en-US" sz="3900" b="1" i="0" u="none" strike="noStrike" cap="none">
                <a:solidFill>
                  <a:schemeClr val="lt1"/>
                </a:solidFill>
                <a:latin typeface="Trebuchet MS"/>
                <a:ea typeface="Trebuchet MS"/>
                <a:cs typeface="Trebuchet MS"/>
                <a:sym typeface="Trebuchet MS"/>
              </a:rPr>
              <a:t>VIRGINIA DEPARTMENT OF EDUCATION</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_Title Slide">
  <p:cSld name="3_Title Slide">
    <p:bg>
      <p:bgPr>
        <a:gradFill>
          <a:gsLst>
            <a:gs pos="0">
              <a:srgbClr val="3E5B91"/>
            </a:gs>
            <a:gs pos="50000">
              <a:srgbClr val="1A4480"/>
            </a:gs>
            <a:gs pos="100000">
              <a:srgbClr val="003064"/>
            </a:gs>
          </a:gsLst>
          <a:lin ang="5400000" scaled="0"/>
        </a:gradFill>
        <a:effectLst/>
      </p:bgPr>
    </p:bg>
    <p:spTree>
      <p:nvGrpSpPr>
        <p:cNvPr id="1" name="Shape 124"/>
        <p:cNvGrpSpPr/>
        <p:nvPr/>
      </p:nvGrpSpPr>
      <p:grpSpPr>
        <a:xfrm>
          <a:off x="0" y="0"/>
          <a:ext cx="0" cy="0"/>
          <a:chOff x="0" y="0"/>
          <a:chExt cx="0" cy="0"/>
        </a:xfrm>
      </p:grpSpPr>
      <p:sp>
        <p:nvSpPr>
          <p:cNvPr id="125" name="Google Shape;125;p27"/>
          <p:cNvSpPr txBox="1">
            <a:spLocks noGrp="1"/>
          </p:cNvSpPr>
          <p:nvPr>
            <p:ph type="ctrTitle"/>
          </p:nvPr>
        </p:nvSpPr>
        <p:spPr>
          <a:xfrm>
            <a:off x="838200" y="1130909"/>
            <a:ext cx="105156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Georgia"/>
              <a:buNone/>
              <a:defRPr sz="6000" cap="small"/>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7"/>
          <p:cNvSpPr txBox="1">
            <a:spLocks noGrp="1"/>
          </p:cNvSpPr>
          <p:nvPr>
            <p:ph type="subTitle" idx="1"/>
          </p:nvPr>
        </p:nvSpPr>
        <p:spPr>
          <a:xfrm>
            <a:off x="838200" y="3636221"/>
            <a:ext cx="105156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17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sp>
        <p:nvSpPr>
          <p:cNvPr id="127" name="Google Shape;12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30"/>
        <p:cNvGrpSpPr/>
        <p:nvPr/>
      </p:nvGrpSpPr>
      <p:grpSpPr>
        <a:xfrm>
          <a:off x="0" y="0"/>
          <a:ext cx="0" cy="0"/>
          <a:chOff x="0" y="0"/>
          <a:chExt cx="0" cy="0"/>
        </a:xfrm>
      </p:grpSpPr>
      <p:sp>
        <p:nvSpPr>
          <p:cNvPr id="131" name="Google Shape;13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34" name="Google Shape;134;p28"/>
          <p:cNvSpPr txBox="1">
            <a:spLocks noGrp="1"/>
          </p:cNvSpPr>
          <p:nvPr>
            <p:ph type="body" idx="1"/>
          </p:nvPr>
        </p:nvSpPr>
        <p:spPr>
          <a:xfrm>
            <a:off x="838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28"/>
          <p:cNvSpPr txBox="1">
            <a:spLocks noGrp="1"/>
          </p:cNvSpPr>
          <p:nvPr>
            <p:ph type="body" idx="2"/>
          </p:nvPr>
        </p:nvSpPr>
        <p:spPr>
          <a:xfrm>
            <a:off x="6172200" y="1548622"/>
            <a:ext cx="5181600" cy="46283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28"/>
          <p:cNvSpPr txBox="1">
            <a:spLocks noGrp="1"/>
          </p:cNvSpPr>
          <p:nvPr>
            <p:ph type="body" idx="3"/>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37"/>
        <p:cNvGrpSpPr/>
        <p:nvPr/>
      </p:nvGrpSpPr>
      <p:grpSpPr>
        <a:xfrm>
          <a:off x="0" y="0"/>
          <a:ext cx="0" cy="0"/>
          <a:chOff x="0" y="0"/>
          <a:chExt cx="0" cy="0"/>
        </a:xfrm>
      </p:grpSpPr>
      <p:sp>
        <p:nvSpPr>
          <p:cNvPr id="138" name="Google Shape;138;p29"/>
          <p:cNvSpPr txBox="1">
            <a:spLocks noGrp="1"/>
          </p:cNvSpPr>
          <p:nvPr>
            <p:ph type="body" idx="1"/>
          </p:nvPr>
        </p:nvSpPr>
        <p:spPr>
          <a:xfrm>
            <a:off x="839788" y="1525199"/>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39" name="Google Shape;139;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29"/>
          <p:cNvSpPr txBox="1">
            <a:spLocks noGrp="1"/>
          </p:cNvSpPr>
          <p:nvPr>
            <p:ph type="body" idx="3"/>
          </p:nvPr>
        </p:nvSpPr>
        <p:spPr>
          <a:xfrm>
            <a:off x="6172200" y="1525199"/>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solidFill>
                  <a:schemeClr val="dk1"/>
                </a:solidFill>
              </a:defRPr>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17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1" name="Google Shape;141;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45" name="Google Shape;145;p29"/>
          <p:cNvSpPr txBox="1">
            <a:spLocks noGrp="1"/>
          </p:cNvSpPr>
          <p:nvPr>
            <p:ph type="body" idx="5"/>
          </p:nvPr>
        </p:nvSpPr>
        <p:spPr>
          <a:xfrm>
            <a:off x="0" y="0"/>
            <a:ext cx="12192000" cy="1323975"/>
          </a:xfrm>
          <a:prstGeom prst="rect">
            <a:avLst/>
          </a:prstGeom>
          <a:solidFill>
            <a:schemeClr val="dk1"/>
          </a:solid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lt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46"/>
        <p:cNvGrpSpPr/>
        <p:nvPr/>
      </p:nvGrpSpPr>
      <p:grpSpPr>
        <a:xfrm>
          <a:off x="0" y="0"/>
          <a:ext cx="0" cy="0"/>
          <a:chOff x="0" y="0"/>
          <a:chExt cx="0" cy="0"/>
        </a:xfrm>
      </p:grpSpPr>
      <p:sp>
        <p:nvSpPr>
          <p:cNvPr id="147" name="Google Shape;147;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0" name="Google Shape;150;p30"/>
          <p:cNvSpPr txBox="1">
            <a:spLocks noGrp="1"/>
          </p:cNvSpPr>
          <p:nvPr>
            <p:ph type="body" idx="1"/>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51"/>
        <p:cNvGrpSpPr/>
        <p:nvPr/>
      </p:nvGrpSpPr>
      <p:grpSpPr>
        <a:xfrm>
          <a:off x="0" y="0"/>
          <a:ext cx="0" cy="0"/>
          <a:chOff x="0" y="0"/>
          <a:chExt cx="0" cy="0"/>
        </a:xfrm>
      </p:grpSpPr>
      <p:sp>
        <p:nvSpPr>
          <p:cNvPr id="152" name="Google Shape;152;g15f6c5942ef_0_3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g15f6c5942ef_0_3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g15f6c5942ef_0_3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5" name="Google Shape;155;g15f6c5942ef_0_327"/>
          <p:cNvSpPr txBox="1">
            <a:spLocks noGrp="1"/>
          </p:cNvSpPr>
          <p:nvPr>
            <p:ph type="ctrTitle"/>
          </p:nvPr>
        </p:nvSpPr>
        <p:spPr>
          <a:xfrm>
            <a:off x="1524000" y="2235199"/>
            <a:ext cx="9144000" cy="2387700"/>
          </a:xfrm>
          <a:prstGeom prst="rect">
            <a:avLst/>
          </a:prstGeom>
          <a:solidFill>
            <a:schemeClr val="lt1">
              <a:alpha val="61960"/>
            </a:schemeClr>
          </a:solidFill>
          <a:ln w="79375" cap="rnd" cmpd="sng">
            <a:solidFill>
              <a:srgbClr val="003B71">
                <a:alpha val="78039"/>
              </a:srgbClr>
            </a:solidFill>
            <a:prstDash val="solid"/>
            <a:round/>
            <a:headEnd type="none" w="sm" len="sm"/>
            <a:tailEnd type="none" w="sm" len="sm"/>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4E95"/>
              </a:buClr>
              <a:buSzPts val="6000"/>
              <a:buFont typeface="Times New Roman"/>
              <a:buNone/>
              <a:defRPr sz="6000">
                <a:solidFill>
                  <a:srgbClr val="004E9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g15f6c5942ef_0_327"/>
          <p:cNvSpPr txBox="1">
            <a:spLocks noGrp="1"/>
          </p:cNvSpPr>
          <p:nvPr>
            <p:ph type="subTitle" idx="1"/>
          </p:nvPr>
        </p:nvSpPr>
        <p:spPr>
          <a:xfrm>
            <a:off x="1445341" y="4714875"/>
            <a:ext cx="9144000" cy="1028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rgbClr val="004E95"/>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rgbClr val="004E95"/>
              </a:buClr>
              <a:buSzPts val="1600"/>
              <a:buNone/>
              <a:defRPr sz="1600"/>
            </a:lvl4pPr>
            <a:lvl5pPr lvl="4" algn="ctr">
              <a:lnSpc>
                <a:spcPct val="90000"/>
              </a:lnSpc>
              <a:spcBef>
                <a:spcPts val="500"/>
              </a:spcBef>
              <a:spcAft>
                <a:spcPts val="0"/>
              </a:spcAft>
              <a:buClr>
                <a:srgbClr val="31313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27"/>
        <p:cNvGrpSpPr/>
        <p:nvPr/>
      </p:nvGrpSpPr>
      <p:grpSpPr>
        <a:xfrm>
          <a:off x="0" y="0"/>
          <a:ext cx="0" cy="0"/>
          <a:chOff x="0" y="0"/>
          <a:chExt cx="0" cy="0"/>
        </a:xfrm>
      </p:grpSpPr>
      <p:sp>
        <p:nvSpPr>
          <p:cNvPr id="28" name="Google Shape;28;g15f6c5942ef_0_333"/>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4400"/>
              <a:buFont typeface="Times New Roman"/>
              <a:buNone/>
              <a:defRPr b="1" i="0">
                <a:solidFill>
                  <a:srgbClr val="003B71"/>
                </a:solidFill>
                <a:latin typeface="Times New Roman"/>
                <a:ea typeface="Times New Roman"/>
                <a:cs typeface="Times New Roman"/>
                <a:sym typeface="Times New Roma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g15f6c5942ef_0_33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Times New Roman"/>
                <a:ea typeface="Times New Roman"/>
                <a:cs typeface="Times New Roman"/>
                <a:sym typeface="Times New Roman"/>
              </a:defRPr>
            </a:lvl1pPr>
            <a:lvl2pPr marL="914400" lvl="1" indent="-381000" algn="l">
              <a:lnSpc>
                <a:spcPct val="90000"/>
              </a:lnSpc>
              <a:spcBef>
                <a:spcPts val="500"/>
              </a:spcBef>
              <a:spcAft>
                <a:spcPts val="0"/>
              </a:spcAft>
              <a:buClr>
                <a:srgbClr val="004E95"/>
              </a:buClr>
              <a:buSzPts val="2400"/>
              <a:buChar char="•"/>
              <a:defRPr>
                <a:solidFill>
                  <a:srgbClr val="004E95"/>
                </a:solidFill>
                <a:latin typeface="Times New Roman"/>
                <a:ea typeface="Times New Roman"/>
                <a:cs typeface="Times New Roman"/>
                <a:sym typeface="Times New Roman"/>
              </a:defRPr>
            </a:lvl2pPr>
            <a:lvl3pPr marL="1371600" lvl="2" indent="-355600" algn="l">
              <a:lnSpc>
                <a:spcPct val="90000"/>
              </a:lnSpc>
              <a:spcBef>
                <a:spcPts val="500"/>
              </a:spcBef>
              <a:spcAft>
                <a:spcPts val="0"/>
              </a:spcAft>
              <a:buClr>
                <a:schemeClr val="dk1"/>
              </a:buClr>
              <a:buSzPts val="2000"/>
              <a:buChar char="•"/>
              <a:defRPr>
                <a:latin typeface="Times New Roman"/>
                <a:ea typeface="Times New Roman"/>
                <a:cs typeface="Times New Roman"/>
                <a:sym typeface="Times New Roman"/>
              </a:defRPr>
            </a:lvl3pPr>
            <a:lvl4pPr marL="1828800" lvl="3" indent="-342900" algn="l">
              <a:lnSpc>
                <a:spcPct val="90000"/>
              </a:lnSpc>
              <a:spcBef>
                <a:spcPts val="500"/>
              </a:spcBef>
              <a:spcAft>
                <a:spcPts val="0"/>
              </a:spcAft>
              <a:buClr>
                <a:srgbClr val="003B71"/>
              </a:buClr>
              <a:buSzPts val="1800"/>
              <a:buChar char="•"/>
              <a:defRPr>
                <a:solidFill>
                  <a:srgbClr val="003B71"/>
                </a:solidFill>
                <a:latin typeface="Times New Roman"/>
                <a:ea typeface="Times New Roman"/>
                <a:cs typeface="Times New Roman"/>
                <a:sym typeface="Times New Roman"/>
              </a:defRPr>
            </a:lvl4pPr>
            <a:lvl5pPr marL="2286000" lvl="4" indent="-342900" algn="l">
              <a:lnSpc>
                <a:spcPct val="90000"/>
              </a:lnSpc>
              <a:spcBef>
                <a:spcPts val="500"/>
              </a:spcBef>
              <a:spcAft>
                <a:spcPts val="0"/>
              </a:spcAft>
              <a:buClr>
                <a:srgbClr val="313131"/>
              </a:buClr>
              <a:buSzPts val="1800"/>
              <a:buChar char="•"/>
              <a:defRPr>
                <a:latin typeface="Times New Roman"/>
                <a:ea typeface="Times New Roman"/>
                <a:cs typeface="Times New Roman"/>
                <a:sym typeface="Times New Roma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g15f6c5942ef_0_3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g15f6c5942ef_0_33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g15f6c5942ef_0_333"/>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42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Georgi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chemeClr val="accent3"/>
                </a:solidFill>
              </a:defRPr>
            </a:lvl1pPr>
            <a:lvl2pPr marL="914400" lvl="1" indent="-228600" algn="l">
              <a:lnSpc>
                <a:spcPct val="90000"/>
              </a:lnSpc>
              <a:spcBef>
                <a:spcPts val="500"/>
              </a:spcBef>
              <a:spcAft>
                <a:spcPts val="0"/>
              </a:spcAft>
              <a:buSzPts val="2000"/>
              <a:buNone/>
              <a:defRPr sz="2000">
                <a:solidFill>
                  <a:srgbClr val="888FA3"/>
                </a:solidFill>
              </a:defRPr>
            </a:lvl2pPr>
            <a:lvl3pPr marL="1371600" lvl="2" indent="-228600" algn="l">
              <a:lnSpc>
                <a:spcPct val="90000"/>
              </a:lnSpc>
              <a:spcBef>
                <a:spcPts val="500"/>
              </a:spcBef>
              <a:spcAft>
                <a:spcPts val="0"/>
              </a:spcAft>
              <a:buSzPts val="1170"/>
              <a:buNone/>
              <a:defRPr sz="1800">
                <a:solidFill>
                  <a:srgbClr val="888FA3"/>
                </a:solidFill>
              </a:defRPr>
            </a:lvl3pPr>
            <a:lvl4pPr marL="1828800" lvl="3" indent="-228600" algn="l">
              <a:lnSpc>
                <a:spcPct val="90000"/>
              </a:lnSpc>
              <a:spcBef>
                <a:spcPts val="500"/>
              </a:spcBef>
              <a:spcAft>
                <a:spcPts val="0"/>
              </a:spcAft>
              <a:buSzPts val="1600"/>
              <a:buNone/>
              <a:defRPr sz="1600">
                <a:solidFill>
                  <a:srgbClr val="888FA3"/>
                </a:solidFill>
              </a:defRPr>
            </a:lvl4pPr>
            <a:lvl5pPr marL="2286000" lvl="4" indent="-228600" algn="l">
              <a:lnSpc>
                <a:spcPct val="90000"/>
              </a:lnSpc>
              <a:spcBef>
                <a:spcPts val="500"/>
              </a:spcBef>
              <a:spcAft>
                <a:spcPts val="0"/>
              </a:spcAft>
              <a:buSzPts val="1600"/>
              <a:buNone/>
              <a:defRPr sz="1600">
                <a:solidFill>
                  <a:srgbClr val="888FA3"/>
                </a:solidFill>
              </a:defRPr>
            </a:lvl5pPr>
            <a:lvl6pPr marL="2743200" lvl="5" indent="-228600" algn="l">
              <a:lnSpc>
                <a:spcPct val="90000"/>
              </a:lnSpc>
              <a:spcBef>
                <a:spcPts val="500"/>
              </a:spcBef>
              <a:spcAft>
                <a:spcPts val="0"/>
              </a:spcAft>
              <a:buClr>
                <a:srgbClr val="888FA3"/>
              </a:buClr>
              <a:buSzPts val="1600"/>
              <a:buNone/>
              <a:defRPr sz="1600">
                <a:solidFill>
                  <a:srgbClr val="888FA3"/>
                </a:solidFill>
              </a:defRPr>
            </a:lvl6pPr>
            <a:lvl7pPr marL="3200400" lvl="6" indent="-228600" algn="l">
              <a:lnSpc>
                <a:spcPct val="90000"/>
              </a:lnSpc>
              <a:spcBef>
                <a:spcPts val="500"/>
              </a:spcBef>
              <a:spcAft>
                <a:spcPts val="0"/>
              </a:spcAft>
              <a:buClr>
                <a:srgbClr val="888FA3"/>
              </a:buClr>
              <a:buSzPts val="1600"/>
              <a:buNone/>
              <a:defRPr sz="1600">
                <a:solidFill>
                  <a:srgbClr val="888FA3"/>
                </a:solidFill>
              </a:defRPr>
            </a:lvl7pPr>
            <a:lvl8pPr marL="3657600" lvl="7" indent="-228600" algn="l">
              <a:lnSpc>
                <a:spcPct val="90000"/>
              </a:lnSpc>
              <a:spcBef>
                <a:spcPts val="500"/>
              </a:spcBef>
              <a:spcAft>
                <a:spcPts val="0"/>
              </a:spcAft>
              <a:buClr>
                <a:srgbClr val="888FA3"/>
              </a:buClr>
              <a:buSzPts val="1600"/>
              <a:buNone/>
              <a:defRPr sz="1600">
                <a:solidFill>
                  <a:srgbClr val="888FA3"/>
                </a:solidFill>
              </a:defRPr>
            </a:lvl8pPr>
            <a:lvl9pPr marL="4114800" lvl="8" indent="-228600" algn="l">
              <a:lnSpc>
                <a:spcPct val="90000"/>
              </a:lnSpc>
              <a:spcBef>
                <a:spcPts val="500"/>
              </a:spcBef>
              <a:spcAft>
                <a:spcPts val="0"/>
              </a:spcAft>
              <a:buClr>
                <a:srgbClr val="888FA3"/>
              </a:buClr>
              <a:buSzPts val="1600"/>
              <a:buNone/>
              <a:defRPr sz="1600">
                <a:solidFill>
                  <a:srgbClr val="888FA3"/>
                </a:solidFill>
              </a:defRPr>
            </a:lvl9pPr>
          </a:lstStyle>
          <a:p>
            <a:endParaRPr/>
          </a:p>
        </p:txBody>
      </p:sp>
      <p:sp>
        <p:nvSpPr>
          <p:cNvPr id="36" name="Google Shape;36;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type="titleOnly">
  <p:cSld name="TITLE_ONLY">
    <p:spTree>
      <p:nvGrpSpPr>
        <p:cNvPr id="1" name="Shape 39"/>
        <p:cNvGrpSpPr/>
        <p:nvPr/>
      </p:nvGrpSpPr>
      <p:grpSpPr>
        <a:xfrm>
          <a:off x="0" y="0"/>
          <a:ext cx="0" cy="0"/>
          <a:chOff x="0" y="0"/>
          <a:chExt cx="0" cy="0"/>
        </a:xfrm>
      </p:grpSpPr>
      <p:sp>
        <p:nvSpPr>
          <p:cNvPr id="40" name="Google Shape;40;g15f6c5942ef_0_339"/>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g15f6c5942ef_0_3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g15f6c5942ef_0_33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g15f6c5942ef_0_339"/>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1" type="twoTxTwoObj">
  <p:cSld name="TWO_OBJECTS_WITH_TEXT">
    <p:spTree>
      <p:nvGrpSpPr>
        <p:cNvPr id="1" name="Shape 44"/>
        <p:cNvGrpSpPr/>
        <p:nvPr/>
      </p:nvGrpSpPr>
      <p:grpSpPr>
        <a:xfrm>
          <a:off x="0" y="0"/>
          <a:ext cx="0" cy="0"/>
          <a:chOff x="0" y="0"/>
          <a:chExt cx="0" cy="0"/>
        </a:xfrm>
      </p:grpSpPr>
      <p:sp>
        <p:nvSpPr>
          <p:cNvPr id="45" name="Google Shape;45;g15f6c5942ef_0_344"/>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3B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g15f6c5942ef_0_344"/>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rgbClr val="004E95"/>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rgbClr val="004E95"/>
              </a:buClr>
              <a:buSzPts val="1600"/>
              <a:buNone/>
              <a:defRPr sz="1600" b="1"/>
            </a:lvl4pPr>
            <a:lvl5pPr marL="2286000" lvl="4" indent="-228600" algn="l">
              <a:lnSpc>
                <a:spcPct val="90000"/>
              </a:lnSpc>
              <a:spcBef>
                <a:spcPts val="500"/>
              </a:spcBef>
              <a:spcAft>
                <a:spcPts val="0"/>
              </a:spcAft>
              <a:buClr>
                <a:srgbClr val="31313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g15f6c5942ef_0_344"/>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g15f6c5942ef_0_344"/>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solidFill>
                  <a:schemeClr val="dk1"/>
                </a:solidFill>
              </a:defRPr>
            </a:lvl1pPr>
            <a:lvl2pPr marL="914400" lvl="1" indent="-228600" algn="l">
              <a:lnSpc>
                <a:spcPct val="90000"/>
              </a:lnSpc>
              <a:spcBef>
                <a:spcPts val="500"/>
              </a:spcBef>
              <a:spcAft>
                <a:spcPts val="0"/>
              </a:spcAft>
              <a:buClr>
                <a:srgbClr val="004E95"/>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rgbClr val="004E95"/>
              </a:buClr>
              <a:buSzPts val="1600"/>
              <a:buNone/>
              <a:defRPr sz="1600" b="1"/>
            </a:lvl4pPr>
            <a:lvl5pPr marL="2286000" lvl="4" indent="-228600" algn="l">
              <a:lnSpc>
                <a:spcPct val="90000"/>
              </a:lnSpc>
              <a:spcBef>
                <a:spcPts val="500"/>
              </a:spcBef>
              <a:spcAft>
                <a:spcPts val="0"/>
              </a:spcAft>
              <a:buClr>
                <a:srgbClr val="31313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g15f6c5942ef_0_344"/>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rgbClr val="004E95"/>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rgbClr val="004E95"/>
              </a:buClr>
              <a:buSzPts val="1800"/>
              <a:buChar char="•"/>
              <a:defRPr/>
            </a:lvl4pPr>
            <a:lvl5pPr marL="2286000" lvl="4" indent="-342900" algn="l">
              <a:lnSpc>
                <a:spcPct val="90000"/>
              </a:lnSpc>
              <a:spcBef>
                <a:spcPts val="500"/>
              </a:spcBef>
              <a:spcAft>
                <a:spcPts val="0"/>
              </a:spcAft>
              <a:buClr>
                <a:srgbClr val="31313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g15f6c5942ef_0_3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g15f6c5942ef_0_34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g15f6c5942ef_0_344"/>
          <p:cNvSpPr txBox="1">
            <a:spLocks noGrp="1"/>
          </p:cNvSpPr>
          <p:nvPr>
            <p:ph type="sldNum" idx="12"/>
          </p:nvPr>
        </p:nvSpPr>
        <p:spPr>
          <a:xfrm>
            <a:off x="8610600" y="6356350"/>
            <a:ext cx="11136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53"/>
        <p:cNvGrpSpPr/>
        <p:nvPr/>
      </p:nvGrpSpPr>
      <p:grpSpPr>
        <a:xfrm>
          <a:off x="0" y="0"/>
          <a:ext cx="0" cy="0"/>
          <a:chOff x="0" y="0"/>
          <a:chExt cx="0" cy="0"/>
        </a:xfrm>
      </p:grpSpPr>
      <p:sp>
        <p:nvSpPr>
          <p:cNvPr id="54" name="Google Shape;5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7" name="Google Shape;57;p17"/>
          <p:cNvSpPr txBox="1">
            <a:spLocks noGrp="1"/>
          </p:cNvSpPr>
          <p:nvPr>
            <p:ph type="body" idx="1"/>
          </p:nvPr>
        </p:nvSpPr>
        <p:spPr>
          <a:xfrm>
            <a:off x="838200" y="1458930"/>
            <a:ext cx="10515600" cy="47180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7"/>
          <p:cNvSpPr txBox="1">
            <a:spLocks noGrp="1"/>
          </p:cNvSpPr>
          <p:nvPr>
            <p:ph type="body" idx="2"/>
          </p:nvPr>
        </p:nvSpPr>
        <p:spPr>
          <a:xfrm>
            <a:off x="0" y="0"/>
            <a:ext cx="12192000" cy="1323975"/>
          </a:xfrm>
          <a:prstGeom prst="rect">
            <a:avLst/>
          </a:prstGeom>
          <a:solidFill>
            <a:schemeClr val="dk1"/>
          </a:solid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lt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59"/>
        <p:cNvGrpSpPr/>
        <p:nvPr/>
      </p:nvGrpSpPr>
      <p:grpSpPr>
        <a:xfrm>
          <a:off x="0" y="0"/>
          <a:ext cx="0" cy="0"/>
          <a:chOff x="0" y="0"/>
          <a:chExt cx="0" cy="0"/>
        </a:xfrm>
      </p:grpSpPr>
      <p:sp>
        <p:nvSpPr>
          <p:cNvPr id="60" name="Google Shape;60;p18"/>
          <p:cNvSpPr txBox="1">
            <a:spLocks noGrp="1"/>
          </p:cNvSpPr>
          <p:nvPr>
            <p:ph type="body" idx="1"/>
          </p:nvPr>
        </p:nvSpPr>
        <p:spPr>
          <a:xfrm>
            <a:off x="838200" y="1458930"/>
            <a:ext cx="10515600" cy="471803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18"/>
          <p:cNvSpPr txBox="1">
            <a:spLocks noGrp="1"/>
          </p:cNvSpPr>
          <p:nvPr>
            <p:ph type="body" idx="2"/>
          </p:nvPr>
        </p:nvSpPr>
        <p:spPr>
          <a:xfrm>
            <a:off x="0" y="0"/>
            <a:ext cx="12192000" cy="1323975"/>
          </a:xfrm>
          <a:prstGeom prst="rect">
            <a:avLst/>
          </a:prstGeom>
          <a:noFill/>
          <a:ln>
            <a:noFill/>
          </a:ln>
        </p:spPr>
        <p:txBody>
          <a:bodyPr spcFirstLastPara="1" wrap="square" lIns="822950" tIns="640075" rIns="91425" bIns="45700" anchor="t" anchorCtr="0">
            <a:normAutofit/>
          </a:bodyPr>
          <a:lstStyle>
            <a:lvl1pPr marL="457200" lvl="0" indent="-228600" algn="l">
              <a:lnSpc>
                <a:spcPct val="90000"/>
              </a:lnSpc>
              <a:spcBef>
                <a:spcPts val="1000"/>
              </a:spcBef>
              <a:spcAft>
                <a:spcPts val="0"/>
              </a:spcAft>
              <a:buSzPts val="4400"/>
              <a:buNone/>
              <a:defRPr sz="4400" cap="small">
                <a:solidFill>
                  <a:schemeClr val="dk1"/>
                </a:solidFill>
                <a:latin typeface="Georgia"/>
                <a:ea typeface="Georgia"/>
                <a:cs typeface="Georgia"/>
                <a:sym typeface="Georgia"/>
              </a:defRPr>
            </a:lvl1pPr>
            <a:lvl2pPr marL="914400" lvl="1" indent="-342900" algn="l">
              <a:lnSpc>
                <a:spcPct val="90000"/>
              </a:lnSpc>
              <a:spcBef>
                <a:spcPts val="500"/>
              </a:spcBef>
              <a:spcAft>
                <a:spcPts val="0"/>
              </a:spcAft>
              <a:buSzPts val="1800"/>
              <a:buChar char="-"/>
              <a:defRPr/>
            </a:lvl2pPr>
            <a:lvl3pPr marL="1371600" lvl="2" indent="-302894" algn="l">
              <a:lnSpc>
                <a:spcPct val="90000"/>
              </a:lnSpc>
              <a:spcBef>
                <a:spcPts val="500"/>
              </a:spcBef>
              <a:spcAft>
                <a:spcPts val="0"/>
              </a:spcAft>
              <a:buSzPts val="1170"/>
              <a:buChar char="o"/>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Section Header">
  <p:cSld name="1_Section Header">
    <p:bg>
      <p:bgPr>
        <a:gradFill>
          <a:gsLst>
            <a:gs pos="0">
              <a:schemeClr val="dk1"/>
            </a:gs>
            <a:gs pos="50000">
              <a:srgbClr val="1A4480"/>
            </a:gs>
            <a:gs pos="100000">
              <a:srgbClr val="3E5B91"/>
            </a:gs>
          </a:gsLst>
          <a:lin ang="16200000" scaled="0"/>
        </a:gradFill>
        <a:effectLst/>
      </p:bgPr>
    </p:bg>
    <p:spTree>
      <p:nvGrpSpPr>
        <p:cNvPr id="1" name="Shape 65"/>
        <p:cNvGrpSpPr/>
        <p:nvPr/>
      </p:nvGrpSpPr>
      <p:grpSpPr>
        <a:xfrm>
          <a:off x="0" y="0"/>
          <a:ext cx="0" cy="0"/>
          <a:chOff x="0" y="0"/>
          <a:chExt cx="0" cy="0"/>
        </a:xfrm>
      </p:grpSpPr>
      <p:sp>
        <p:nvSpPr>
          <p:cNvPr id="66" name="Google Shape;66;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Georgia"/>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chemeClr val="lt1"/>
                </a:solidFill>
              </a:defRPr>
            </a:lvl1pPr>
            <a:lvl2pPr marL="914400" lvl="1" indent="-228600" algn="l">
              <a:lnSpc>
                <a:spcPct val="90000"/>
              </a:lnSpc>
              <a:spcBef>
                <a:spcPts val="500"/>
              </a:spcBef>
              <a:spcAft>
                <a:spcPts val="0"/>
              </a:spcAft>
              <a:buSzPts val="2000"/>
              <a:buNone/>
              <a:defRPr sz="2000">
                <a:solidFill>
                  <a:srgbClr val="888FA3"/>
                </a:solidFill>
              </a:defRPr>
            </a:lvl2pPr>
            <a:lvl3pPr marL="1371600" lvl="2" indent="-228600" algn="l">
              <a:lnSpc>
                <a:spcPct val="90000"/>
              </a:lnSpc>
              <a:spcBef>
                <a:spcPts val="500"/>
              </a:spcBef>
              <a:spcAft>
                <a:spcPts val="0"/>
              </a:spcAft>
              <a:buSzPts val="1170"/>
              <a:buNone/>
              <a:defRPr sz="1800">
                <a:solidFill>
                  <a:srgbClr val="888FA3"/>
                </a:solidFill>
              </a:defRPr>
            </a:lvl3pPr>
            <a:lvl4pPr marL="1828800" lvl="3" indent="-228600" algn="l">
              <a:lnSpc>
                <a:spcPct val="90000"/>
              </a:lnSpc>
              <a:spcBef>
                <a:spcPts val="500"/>
              </a:spcBef>
              <a:spcAft>
                <a:spcPts val="0"/>
              </a:spcAft>
              <a:buSzPts val="1600"/>
              <a:buNone/>
              <a:defRPr sz="1600">
                <a:solidFill>
                  <a:srgbClr val="888FA3"/>
                </a:solidFill>
              </a:defRPr>
            </a:lvl4pPr>
            <a:lvl5pPr marL="2286000" lvl="4" indent="-228600" algn="l">
              <a:lnSpc>
                <a:spcPct val="90000"/>
              </a:lnSpc>
              <a:spcBef>
                <a:spcPts val="500"/>
              </a:spcBef>
              <a:spcAft>
                <a:spcPts val="0"/>
              </a:spcAft>
              <a:buSzPts val="1600"/>
              <a:buNone/>
              <a:defRPr sz="1600">
                <a:solidFill>
                  <a:srgbClr val="888FA3"/>
                </a:solidFill>
              </a:defRPr>
            </a:lvl5pPr>
            <a:lvl6pPr marL="2743200" lvl="5" indent="-228600" algn="l">
              <a:lnSpc>
                <a:spcPct val="90000"/>
              </a:lnSpc>
              <a:spcBef>
                <a:spcPts val="500"/>
              </a:spcBef>
              <a:spcAft>
                <a:spcPts val="0"/>
              </a:spcAft>
              <a:buClr>
                <a:srgbClr val="888FA3"/>
              </a:buClr>
              <a:buSzPts val="1600"/>
              <a:buNone/>
              <a:defRPr sz="1600">
                <a:solidFill>
                  <a:srgbClr val="888FA3"/>
                </a:solidFill>
              </a:defRPr>
            </a:lvl6pPr>
            <a:lvl7pPr marL="3200400" lvl="6" indent="-228600" algn="l">
              <a:lnSpc>
                <a:spcPct val="90000"/>
              </a:lnSpc>
              <a:spcBef>
                <a:spcPts val="500"/>
              </a:spcBef>
              <a:spcAft>
                <a:spcPts val="0"/>
              </a:spcAft>
              <a:buClr>
                <a:srgbClr val="888FA3"/>
              </a:buClr>
              <a:buSzPts val="1600"/>
              <a:buNone/>
              <a:defRPr sz="1600">
                <a:solidFill>
                  <a:srgbClr val="888FA3"/>
                </a:solidFill>
              </a:defRPr>
            </a:lvl7pPr>
            <a:lvl8pPr marL="3657600" lvl="7" indent="-228600" algn="l">
              <a:lnSpc>
                <a:spcPct val="90000"/>
              </a:lnSpc>
              <a:spcBef>
                <a:spcPts val="500"/>
              </a:spcBef>
              <a:spcAft>
                <a:spcPts val="0"/>
              </a:spcAft>
              <a:buClr>
                <a:srgbClr val="888FA3"/>
              </a:buClr>
              <a:buSzPts val="1600"/>
              <a:buNone/>
              <a:defRPr sz="1600">
                <a:solidFill>
                  <a:srgbClr val="888FA3"/>
                </a:solidFill>
              </a:defRPr>
            </a:lvl8pPr>
            <a:lvl9pPr marL="4114800" lvl="8" indent="-228600" algn="l">
              <a:lnSpc>
                <a:spcPct val="90000"/>
              </a:lnSpc>
              <a:spcBef>
                <a:spcPts val="500"/>
              </a:spcBef>
              <a:spcAft>
                <a:spcPts val="0"/>
              </a:spcAft>
              <a:buClr>
                <a:srgbClr val="888FA3"/>
              </a:buClr>
              <a:buSzPts val="1600"/>
              <a:buNone/>
              <a:defRPr sz="1600">
                <a:solidFill>
                  <a:srgbClr val="888FA3"/>
                </a:solidFill>
              </a:defRPr>
            </a:lvl9pPr>
          </a:lstStyle>
          <a:p>
            <a:endParaRPr/>
          </a:p>
        </p:txBody>
      </p:sp>
      <p:sp>
        <p:nvSpPr>
          <p:cNvPr id="68" name="Google Shape;6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rgbClr val="55555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accent1"/>
              </a:buClr>
              <a:buSzPts val="2400"/>
              <a:buFont typeface="Calibri"/>
              <a:buChar char="-"/>
              <a:defRPr sz="2400" b="0" i="0" u="none" strike="noStrike" cap="none">
                <a:solidFill>
                  <a:srgbClr val="555555"/>
                </a:solidFill>
                <a:latin typeface="Calibri"/>
                <a:ea typeface="Calibri"/>
                <a:cs typeface="Calibri"/>
                <a:sym typeface="Calibri"/>
              </a:defRPr>
            </a:lvl2pPr>
            <a:lvl3pPr marL="1371600" marR="0" lvl="2" indent="-311150" algn="l" rtl="0">
              <a:lnSpc>
                <a:spcPct val="90000"/>
              </a:lnSpc>
              <a:spcBef>
                <a:spcPts val="500"/>
              </a:spcBef>
              <a:spcAft>
                <a:spcPts val="0"/>
              </a:spcAft>
              <a:buClr>
                <a:schemeClr val="accent1"/>
              </a:buClr>
              <a:buSzPts val="1300"/>
              <a:buFont typeface="Courier New"/>
              <a:buChar char="o"/>
              <a:defRPr sz="2000" b="0" i="0" u="none" strike="noStrike" cap="none">
                <a:solidFill>
                  <a:srgbClr val="555555"/>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accent1"/>
              </a:buClr>
              <a:buSzPts val="1800"/>
              <a:buFont typeface="Arial"/>
              <a:buChar char="•"/>
              <a:defRPr sz="1800" b="0" i="0" u="none" strike="noStrike" cap="none">
                <a:solidFill>
                  <a:srgbClr val="555555"/>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accent1"/>
              </a:buClr>
              <a:buSzPts val="1800"/>
              <a:buFont typeface="Calibri"/>
              <a:buChar char="-"/>
              <a:defRPr sz="1800" b="0" i="0" u="none" strike="noStrike" cap="none">
                <a:solidFill>
                  <a:srgbClr val="555555"/>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FA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FA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hyperlink" Target="https://www.thereadingleague.org/"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hyperlink" Target="http://russonreading.blogspot.com/2013/05/does-background-knowledge-matter-to.html"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hyperlink" Target="https://ies.ed.gov/ncee/wwc/Docs/PracticeGuide/WWC_Elem_Writing_PG_Dec182018.pdf#page=1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tinyurl.com/VDOEK-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nerdybookclub.wordpress.com/2017/10/15/on-the-level-by-donalyn-miller/"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
          <p:cNvSpPr txBox="1">
            <a:spLocks noGrp="1"/>
          </p:cNvSpPr>
          <p:nvPr>
            <p:ph type="ctrTitle"/>
          </p:nvPr>
        </p:nvSpPr>
        <p:spPr>
          <a:xfrm>
            <a:off x="838200" y="1130900"/>
            <a:ext cx="7155900" cy="23877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004E95"/>
              </a:buClr>
              <a:buSzPct val="120000"/>
              <a:buFont typeface="Times New Roman"/>
              <a:buNone/>
            </a:pPr>
            <a:r>
              <a:rPr lang="en-US" sz="4500" cap="none">
                <a:solidFill>
                  <a:srgbClr val="004E95"/>
                </a:solidFill>
              </a:rPr>
              <a:t>Enhancing Background Knowledge to Propel Vocabulary, Comprehension, and Writing</a:t>
            </a:r>
            <a:endParaRPr/>
          </a:p>
        </p:txBody>
      </p:sp>
      <p:sp>
        <p:nvSpPr>
          <p:cNvPr id="162" name="Google Shape;162;p1"/>
          <p:cNvSpPr txBox="1">
            <a:spLocks noGrp="1"/>
          </p:cNvSpPr>
          <p:nvPr>
            <p:ph type="subTitle" idx="1"/>
          </p:nvPr>
        </p:nvSpPr>
        <p:spPr>
          <a:xfrm>
            <a:off x="3044550" y="3720375"/>
            <a:ext cx="2743200" cy="165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a:t>October 4, 2022</a:t>
            </a:r>
            <a:endParaRPr/>
          </a:p>
        </p:txBody>
      </p:sp>
      <p:sp>
        <p:nvSpPr>
          <p:cNvPr id="163" name="Google Shape;163;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15f6c5942ef_0_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10</a:t>
            </a:fld>
            <a:endParaRPr/>
          </a:p>
        </p:txBody>
      </p:sp>
      <p:sp>
        <p:nvSpPr>
          <p:cNvPr id="223" name="Google Shape;223;g15f6c5942ef_0_53"/>
          <p:cNvSpPr txBox="1">
            <a:spLocks noGrp="1"/>
          </p:cNvSpPr>
          <p:nvPr>
            <p:ph type="body" idx="1"/>
          </p:nvPr>
        </p:nvSpPr>
        <p:spPr>
          <a:xfrm>
            <a:off x="747700" y="5221138"/>
            <a:ext cx="10515600" cy="1500300"/>
          </a:xfrm>
          <a:prstGeom prst="rect">
            <a:avLst/>
          </a:prstGeom>
          <a:noFill/>
          <a:ln>
            <a:noFill/>
          </a:ln>
        </p:spPr>
        <p:txBody>
          <a:bodyPr spcFirstLastPara="1" wrap="square" lIns="91425" tIns="45700" rIns="91425" bIns="45700" anchor="t" anchorCtr="0">
            <a:normAutofit/>
          </a:bodyPr>
          <a:lstStyle/>
          <a:p>
            <a:pPr marL="0" lvl="0" indent="0" algn="r" rtl="0">
              <a:lnSpc>
                <a:spcPct val="100000"/>
              </a:lnSpc>
              <a:spcBef>
                <a:spcPts val="600"/>
              </a:spcBef>
              <a:spcAft>
                <a:spcPts val="0"/>
              </a:spcAft>
              <a:buSzPts val="2400"/>
              <a:buNone/>
            </a:pPr>
            <a:r>
              <a:rPr lang="en-US" b="0">
                <a:solidFill>
                  <a:srgbClr val="0E1C30"/>
                </a:solidFill>
                <a:latin typeface="Verdana"/>
                <a:ea typeface="Verdana"/>
                <a:cs typeface="Verdana"/>
                <a:sym typeface="Verdana"/>
              </a:rPr>
              <a:t>- Wexler, 2019 </a:t>
            </a:r>
            <a:endParaRPr sz="2300">
              <a:solidFill>
                <a:srgbClr val="0E1C30"/>
              </a:solidFill>
              <a:latin typeface="Verdana"/>
              <a:ea typeface="Verdana"/>
              <a:cs typeface="Verdana"/>
              <a:sym typeface="Verdana"/>
            </a:endParaRPr>
          </a:p>
          <a:p>
            <a:pPr marL="0" lvl="0" indent="0" algn="r" rtl="0">
              <a:lnSpc>
                <a:spcPct val="90000"/>
              </a:lnSpc>
              <a:spcBef>
                <a:spcPts val="0"/>
              </a:spcBef>
              <a:spcAft>
                <a:spcPts val="0"/>
              </a:spcAft>
              <a:buClr>
                <a:srgbClr val="888FA3"/>
              </a:buClr>
              <a:buSzPts val="2400"/>
              <a:buNone/>
            </a:pPr>
            <a:endParaRPr/>
          </a:p>
        </p:txBody>
      </p:sp>
      <p:sp>
        <p:nvSpPr>
          <p:cNvPr id="224" name="Google Shape;224;g15f6c5942ef_0_53"/>
          <p:cNvSpPr txBox="1">
            <a:spLocks noGrp="1"/>
          </p:cNvSpPr>
          <p:nvPr>
            <p:ph type="title"/>
          </p:nvPr>
        </p:nvSpPr>
        <p:spPr>
          <a:xfrm>
            <a:off x="958050" y="1730788"/>
            <a:ext cx="10515600" cy="28527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600"/>
              </a:spcBef>
              <a:spcAft>
                <a:spcPts val="0"/>
              </a:spcAft>
              <a:buSzPct val="115740"/>
              <a:buNone/>
            </a:pPr>
            <a:r>
              <a:rPr lang="en-US" sz="4800">
                <a:solidFill>
                  <a:srgbClr val="0E1C30"/>
                </a:solidFill>
              </a:rPr>
              <a:t>“We can’t focus only on activating background knowledge that children already possess, rather we must systematically augment it.”</a:t>
            </a:r>
            <a:endParaRPr sz="4800">
              <a:solidFill>
                <a:srgbClr val="0E1C30"/>
              </a:solidFill>
            </a:endParaRPr>
          </a:p>
          <a:p>
            <a:pPr marL="0" lvl="0" indent="0" algn="l" rtl="0">
              <a:lnSpc>
                <a:spcPct val="100000"/>
              </a:lnSpc>
              <a:spcBef>
                <a:spcPts val="600"/>
              </a:spcBef>
              <a:spcAft>
                <a:spcPts val="0"/>
              </a:spcAft>
              <a:buSzPct val="115740"/>
              <a:buNone/>
            </a:pPr>
            <a:endParaRPr sz="4800">
              <a:solidFill>
                <a:srgbClr val="0E1C30"/>
              </a:solidFill>
              <a:latin typeface="Roboto Slab"/>
              <a:ea typeface="Roboto Slab"/>
              <a:cs typeface="Roboto Slab"/>
              <a:sym typeface="Roboto Slab"/>
            </a:endParaRPr>
          </a:p>
          <a:p>
            <a:pPr marL="0" lvl="0" indent="0" algn="l" rtl="0">
              <a:lnSpc>
                <a:spcPct val="90000"/>
              </a:lnSpc>
              <a:spcBef>
                <a:spcPts val="0"/>
              </a:spcBef>
              <a:spcAft>
                <a:spcPts val="0"/>
              </a:spcAft>
              <a:buClr>
                <a:srgbClr val="003B71"/>
              </a:buClr>
              <a:buSzPct val="83333"/>
              <a:buFont typeface="Times New Roman"/>
              <a:buNone/>
            </a:pPr>
            <a:endParaRPr/>
          </a:p>
        </p:txBody>
      </p:sp>
      <p:pic>
        <p:nvPicPr>
          <p:cNvPr id="225" name="Google Shape;225;g15f6c5942ef_0_53" descr="VDOE Logo"/>
          <p:cNvPicPr preferRelativeResize="0"/>
          <p:nvPr/>
        </p:nvPicPr>
        <p:blipFill rotWithShape="1">
          <a:blip r:embed="rId3">
            <a:alphaModFix/>
          </a:blip>
          <a:srcRect/>
          <a:stretch/>
        </p:blipFill>
        <p:spPr>
          <a:xfrm>
            <a:off x="10129926" y="5221151"/>
            <a:ext cx="2062075" cy="1593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15f6c5942ef_0_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
        <p:nvSpPr>
          <p:cNvPr id="231" name="Google Shape;231;g15f6c5942ef_0_60"/>
          <p:cNvSpPr txBox="1">
            <a:spLocks noGrp="1"/>
          </p:cNvSpPr>
          <p:nvPr>
            <p:ph type="title"/>
          </p:nvPr>
        </p:nvSpPr>
        <p:spPr>
          <a:xfrm>
            <a:off x="831850" y="2213200"/>
            <a:ext cx="10515600" cy="2781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3B71"/>
              </a:buClr>
              <a:buSzPct val="75187"/>
              <a:buFont typeface="Times New Roman"/>
              <a:buNone/>
            </a:pPr>
            <a:r>
              <a:rPr lang="en-US" sz="6650"/>
              <a:t>“Knowing stuff makes you a better reader.”</a:t>
            </a:r>
            <a:endParaRPr sz="6650"/>
          </a:p>
          <a:p>
            <a:pPr marL="0" lvl="0" indent="0" algn="l" rtl="0">
              <a:lnSpc>
                <a:spcPct val="90000"/>
              </a:lnSpc>
              <a:spcBef>
                <a:spcPts val="0"/>
              </a:spcBef>
              <a:spcAft>
                <a:spcPts val="0"/>
              </a:spcAft>
              <a:buClr>
                <a:srgbClr val="003B71"/>
              </a:buClr>
              <a:buSzPct val="83333"/>
              <a:buFont typeface="Times New Roman"/>
              <a:buNone/>
            </a:pPr>
            <a:endParaRPr/>
          </a:p>
          <a:p>
            <a:pPr marL="0" lvl="0" indent="0" algn="l" rtl="0">
              <a:lnSpc>
                <a:spcPct val="90000"/>
              </a:lnSpc>
              <a:spcBef>
                <a:spcPts val="0"/>
              </a:spcBef>
              <a:spcAft>
                <a:spcPts val="0"/>
              </a:spcAft>
              <a:buClr>
                <a:srgbClr val="003B71"/>
              </a:buClr>
              <a:buSzPct val="321500"/>
              <a:buFont typeface="Times New Roman"/>
              <a:buNone/>
            </a:pPr>
            <a:r>
              <a:rPr lang="en-US">
                <a:latin typeface="Verdana"/>
                <a:ea typeface="Verdana"/>
                <a:cs typeface="Verdana"/>
                <a:sym typeface="Verdana"/>
              </a:rPr>
              <a:t>                          </a:t>
            </a:r>
            <a:r>
              <a:rPr lang="en-US" sz="3600"/>
              <a:t>-Wexler, 2019, p. 206</a:t>
            </a:r>
            <a:endParaRPr sz="3600"/>
          </a:p>
          <a:p>
            <a:pPr marL="0" lvl="0" indent="0" algn="l" rtl="0">
              <a:lnSpc>
                <a:spcPct val="90000"/>
              </a:lnSpc>
              <a:spcBef>
                <a:spcPts val="0"/>
              </a:spcBef>
              <a:spcAft>
                <a:spcPts val="0"/>
              </a:spcAft>
              <a:buClr>
                <a:srgbClr val="003B71"/>
              </a:buClr>
              <a:buSzPct val="83333"/>
              <a:buFont typeface="Times New Roman"/>
              <a:buNone/>
            </a:pPr>
            <a:endParaRPr/>
          </a:p>
        </p:txBody>
      </p:sp>
      <p:pic>
        <p:nvPicPr>
          <p:cNvPr id="232" name="Google Shape;232;g15f6c5942ef_0_60" descr="VDOE Logo"/>
          <p:cNvPicPr preferRelativeResize="0"/>
          <p:nvPr/>
        </p:nvPicPr>
        <p:blipFill rotWithShape="1">
          <a:blip r:embed="rId3">
            <a:alphaModFix/>
          </a:blip>
          <a:srcRect/>
          <a:stretch/>
        </p:blipFill>
        <p:spPr>
          <a:xfrm>
            <a:off x="1" y="1"/>
            <a:ext cx="2167276" cy="16752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15f6c5942ef_0_66"/>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
        <p:nvSpPr>
          <p:cNvPr id="238" name="Google Shape;238;g15f6c5942ef_0_66"/>
          <p:cNvSpPr txBox="1">
            <a:spLocks noGrp="1"/>
          </p:cNvSpPr>
          <p:nvPr>
            <p:ph type="body" idx="4294967295"/>
          </p:nvPr>
        </p:nvSpPr>
        <p:spPr>
          <a:xfrm>
            <a:off x="839814" y="1895475"/>
            <a:ext cx="11082900" cy="368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sz="3400">
                <a:latin typeface="Georgia"/>
                <a:ea typeface="Georgia"/>
                <a:cs typeface="Georgia"/>
                <a:sym typeface="Georgia"/>
              </a:rPr>
              <a:t>1. Reframe how we think about content</a:t>
            </a:r>
            <a:endParaRPr sz="3400">
              <a:latin typeface="Georgia"/>
              <a:ea typeface="Georgia"/>
              <a:cs typeface="Georgia"/>
              <a:sym typeface="Georgia"/>
            </a:endParaRPr>
          </a:p>
          <a:p>
            <a:pPr marL="0" lvl="0" indent="0" algn="l" rtl="0">
              <a:lnSpc>
                <a:spcPct val="90000"/>
              </a:lnSpc>
              <a:spcBef>
                <a:spcPts val="0"/>
              </a:spcBef>
              <a:spcAft>
                <a:spcPts val="0"/>
              </a:spcAft>
              <a:buSzPts val="2800"/>
              <a:buNone/>
            </a:pPr>
            <a:r>
              <a:rPr lang="en-US" sz="3400">
                <a:latin typeface="Georgia"/>
                <a:ea typeface="Georgia"/>
                <a:cs typeface="Georgia"/>
                <a:sym typeface="Georgia"/>
              </a:rPr>
              <a:t>2. Thematic unit planning</a:t>
            </a:r>
            <a:endParaRPr sz="3400">
              <a:latin typeface="Georgia"/>
              <a:ea typeface="Georgia"/>
              <a:cs typeface="Georgia"/>
              <a:sym typeface="Georgia"/>
            </a:endParaRPr>
          </a:p>
          <a:p>
            <a:pPr marL="0" lvl="0" indent="0" algn="l" rtl="0">
              <a:lnSpc>
                <a:spcPct val="90000"/>
              </a:lnSpc>
              <a:spcBef>
                <a:spcPts val="0"/>
              </a:spcBef>
              <a:spcAft>
                <a:spcPts val="0"/>
              </a:spcAft>
              <a:buSzPts val="2800"/>
              <a:buNone/>
            </a:pPr>
            <a:r>
              <a:rPr lang="en-US" sz="3400">
                <a:latin typeface="Georgia"/>
                <a:ea typeface="Georgia"/>
                <a:cs typeface="Georgia"/>
                <a:sym typeface="Georgia"/>
              </a:rPr>
              <a:t>3. Purposeful text selection</a:t>
            </a:r>
            <a:endParaRPr sz="3400">
              <a:latin typeface="Georgia"/>
              <a:ea typeface="Georgia"/>
              <a:cs typeface="Georgia"/>
              <a:sym typeface="Georgia"/>
            </a:endParaRPr>
          </a:p>
          <a:p>
            <a:pPr marL="0" lvl="0" indent="0" algn="l" rtl="0">
              <a:lnSpc>
                <a:spcPct val="90000"/>
              </a:lnSpc>
              <a:spcBef>
                <a:spcPts val="0"/>
              </a:spcBef>
              <a:spcAft>
                <a:spcPts val="0"/>
              </a:spcAft>
              <a:buSzPts val="2800"/>
              <a:buNone/>
            </a:pPr>
            <a:r>
              <a:rPr lang="en-US" sz="3400">
                <a:latin typeface="Georgia"/>
                <a:ea typeface="Georgia"/>
                <a:cs typeface="Georgia"/>
                <a:sym typeface="Georgia"/>
              </a:rPr>
              <a:t>4. Developing vocabulary</a:t>
            </a:r>
            <a:r>
              <a:rPr lang="en-US" sz="3400">
                <a:latin typeface="Verdana"/>
                <a:ea typeface="Verdana"/>
                <a:cs typeface="Verdana"/>
                <a:sym typeface="Verdana"/>
              </a:rPr>
              <a:t> </a:t>
            </a:r>
            <a:endParaRPr sz="3400">
              <a:latin typeface="Verdana"/>
              <a:ea typeface="Verdana"/>
              <a:cs typeface="Verdana"/>
              <a:sym typeface="Verdana"/>
            </a:endParaRPr>
          </a:p>
        </p:txBody>
      </p:sp>
      <p:sp>
        <p:nvSpPr>
          <p:cNvPr id="239" name="Google Shape;239;g15f6c5942ef_0_66"/>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How do we do this?</a:t>
            </a:r>
            <a:r>
              <a:rPr lang="en-US">
                <a:latin typeface="Verdana"/>
                <a:ea typeface="Verdana"/>
                <a:cs typeface="Verdana"/>
                <a:sym typeface="Verdana"/>
              </a:rPr>
              <a:t> </a:t>
            </a:r>
            <a:endParaRPr>
              <a:latin typeface="Verdana"/>
              <a:ea typeface="Verdana"/>
              <a:cs typeface="Verdana"/>
              <a:sym typeface="Verdana"/>
            </a:endParaRPr>
          </a:p>
        </p:txBody>
      </p:sp>
      <p:pic>
        <p:nvPicPr>
          <p:cNvPr id="240" name="Google Shape;240;g15f6c5942ef_0_66" descr="VDOE Logo"/>
          <p:cNvPicPr preferRelativeResize="0"/>
          <p:nvPr/>
        </p:nvPicPr>
        <p:blipFill rotWithShape="1">
          <a:blip r:embed="rId3">
            <a:alphaModFix/>
          </a:blip>
          <a:srcRect/>
          <a:stretch/>
        </p:blipFill>
        <p:spPr>
          <a:xfrm>
            <a:off x="10301849" y="5396999"/>
            <a:ext cx="1890150" cy="14609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15f6c5942ef_0_73"/>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
        <p:nvSpPr>
          <p:cNvPr id="246" name="Google Shape;246;g15f6c5942ef_0_73"/>
          <p:cNvSpPr txBox="1">
            <a:spLocks noGrp="1"/>
          </p:cNvSpPr>
          <p:nvPr>
            <p:ph type="body" idx="1"/>
          </p:nvPr>
        </p:nvSpPr>
        <p:spPr>
          <a:xfrm>
            <a:off x="838200" y="1848138"/>
            <a:ext cx="10515600" cy="43512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2800"/>
              <a:buNone/>
            </a:pPr>
            <a:r>
              <a:rPr lang="en-US" sz="3200">
                <a:latin typeface="Georgia"/>
                <a:ea typeface="Georgia"/>
                <a:cs typeface="Georgia"/>
                <a:sym typeface="Georgia"/>
              </a:rPr>
              <a:t>“The best way to improve student comprehension is to build their knowledge base by focusing reading instruction primarily  on content” (CORE Teaching Reading Sourcebook 3rd Edition, p 618)</a:t>
            </a:r>
            <a:endParaRPr sz="3200">
              <a:latin typeface="Georgia"/>
              <a:ea typeface="Georgia"/>
              <a:cs typeface="Georgia"/>
              <a:sym typeface="Georgia"/>
            </a:endParaRPr>
          </a:p>
          <a:p>
            <a:pPr marL="0" lvl="0" indent="0" algn="l" rtl="0">
              <a:lnSpc>
                <a:spcPct val="90000"/>
              </a:lnSpc>
              <a:spcBef>
                <a:spcPts val="1000"/>
              </a:spcBef>
              <a:spcAft>
                <a:spcPts val="0"/>
              </a:spcAft>
              <a:buSzPts val="2800"/>
              <a:buNone/>
            </a:pPr>
            <a:endParaRPr sz="3200">
              <a:latin typeface="Georgia"/>
              <a:ea typeface="Georgia"/>
              <a:cs typeface="Georgia"/>
              <a:sym typeface="Georgia"/>
            </a:endParaRPr>
          </a:p>
          <a:p>
            <a:pPr marL="0" lvl="0" indent="0" algn="l" rtl="0">
              <a:lnSpc>
                <a:spcPct val="90000"/>
              </a:lnSpc>
              <a:spcBef>
                <a:spcPts val="1000"/>
              </a:spcBef>
              <a:spcAft>
                <a:spcPts val="0"/>
              </a:spcAft>
              <a:buSzPts val="2800"/>
              <a:buNone/>
            </a:pPr>
            <a:r>
              <a:rPr lang="en-US" sz="3200">
                <a:latin typeface="Georgia"/>
                <a:ea typeface="Georgia"/>
                <a:cs typeface="Georgia"/>
                <a:sym typeface="Georgia"/>
              </a:rPr>
              <a:t>“Comprehension strategies instruction should occur in the context of reading carefully selected texts rather than in isolation.” (CORE Teaching Reading Sourcebook 3rd Edition, p 628)</a:t>
            </a:r>
            <a:endParaRPr sz="3200">
              <a:latin typeface="Georgia"/>
              <a:ea typeface="Georgia"/>
              <a:cs typeface="Georgia"/>
              <a:sym typeface="Georgia"/>
            </a:endParaRPr>
          </a:p>
          <a:p>
            <a:pPr marL="0" lvl="0" indent="0" algn="l" rtl="0">
              <a:lnSpc>
                <a:spcPct val="90000"/>
              </a:lnSpc>
              <a:spcBef>
                <a:spcPts val="1000"/>
              </a:spcBef>
              <a:spcAft>
                <a:spcPts val="0"/>
              </a:spcAft>
              <a:buSzPts val="2800"/>
              <a:buNone/>
            </a:pPr>
            <a:endParaRPr/>
          </a:p>
        </p:txBody>
      </p:sp>
      <p:sp>
        <p:nvSpPr>
          <p:cNvPr id="247" name="Google Shape;247;g15f6c5942ef_0_73"/>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3B71"/>
              </a:buClr>
              <a:buSzPct val="91666"/>
              <a:buFont typeface="Times New Roman"/>
              <a:buNone/>
            </a:pPr>
            <a:r>
              <a:rPr lang="en-US" sz="4800">
                <a:latin typeface="Georgia"/>
                <a:ea typeface="Georgia"/>
                <a:cs typeface="Georgia"/>
                <a:sym typeface="Georgia"/>
              </a:rPr>
              <a:t>Reframe how we think about content:</a:t>
            </a:r>
            <a:endParaRPr sz="4800">
              <a:latin typeface="Georgia"/>
              <a:ea typeface="Georgia"/>
              <a:cs typeface="Georgia"/>
              <a:sym typeface="Georgia"/>
            </a:endParaRPr>
          </a:p>
        </p:txBody>
      </p:sp>
      <p:pic>
        <p:nvPicPr>
          <p:cNvPr id="248" name="Google Shape;248;g15f6c5942ef_0_73" descr="VDOE Logo"/>
          <p:cNvPicPr preferRelativeResize="0"/>
          <p:nvPr/>
        </p:nvPicPr>
        <p:blipFill rotWithShape="1">
          <a:blip r:embed="rId3">
            <a:alphaModFix/>
          </a:blip>
          <a:srcRect/>
          <a:stretch/>
        </p:blipFill>
        <p:spPr>
          <a:xfrm>
            <a:off x="10319251" y="5410451"/>
            <a:ext cx="1872748" cy="14475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15f6c5942ef_0_80"/>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pic>
        <p:nvPicPr>
          <p:cNvPr id="254" name="Google Shape;254;g15f6c5942ef_0_80" descr="The image shows a sample from the SOL Curriculum Framework that indicates the connection between the English standards in grades K through 2 and content areas. " title="Virginia Department of Education SOL Curriculum Framework"/>
          <p:cNvPicPr preferRelativeResize="0"/>
          <p:nvPr/>
        </p:nvPicPr>
        <p:blipFill rotWithShape="1">
          <a:blip r:embed="rId3">
            <a:alphaModFix/>
          </a:blip>
          <a:srcRect/>
          <a:stretch/>
        </p:blipFill>
        <p:spPr>
          <a:xfrm>
            <a:off x="1359125" y="1691125"/>
            <a:ext cx="8414000" cy="4351200"/>
          </a:xfrm>
          <a:prstGeom prst="rect">
            <a:avLst/>
          </a:prstGeom>
          <a:noFill/>
          <a:ln>
            <a:noFill/>
          </a:ln>
        </p:spPr>
      </p:pic>
      <p:sp>
        <p:nvSpPr>
          <p:cNvPr id="255" name="Google Shape;255;g15f6c5942ef_0_80"/>
          <p:cNvSpPr txBox="1">
            <a:spLocks noGrp="1"/>
          </p:cNvSpPr>
          <p:nvPr>
            <p:ph type="title"/>
          </p:nvPr>
        </p:nvSpPr>
        <p:spPr>
          <a:xfrm>
            <a:off x="189275" y="365125"/>
            <a:ext cx="11877600" cy="13260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400"/>
              <a:buNone/>
            </a:pPr>
            <a:r>
              <a:rPr lang="en-US" sz="4800">
                <a:solidFill>
                  <a:srgbClr val="0E1C30"/>
                </a:solidFill>
                <a:latin typeface="Georgia"/>
                <a:ea typeface="Georgia"/>
                <a:cs typeface="Georgia"/>
                <a:sym typeface="Georgia"/>
              </a:rPr>
              <a:t>Reframing our thinking about content</a:t>
            </a:r>
            <a:r>
              <a:rPr lang="en-US" sz="4800">
                <a:solidFill>
                  <a:srgbClr val="0E1C30"/>
                </a:solidFill>
                <a:latin typeface="Verdana"/>
                <a:ea typeface="Verdana"/>
                <a:cs typeface="Verdana"/>
                <a:sym typeface="Verdana"/>
              </a:rPr>
              <a:t> </a:t>
            </a:r>
            <a:endParaRPr sz="4800">
              <a:latin typeface="Verdana"/>
              <a:ea typeface="Verdana"/>
              <a:cs typeface="Verdana"/>
              <a:sym typeface="Verdana"/>
            </a:endParaRPr>
          </a:p>
        </p:txBody>
      </p:sp>
      <p:pic>
        <p:nvPicPr>
          <p:cNvPr id="256" name="Google Shape;256;g15f6c5942ef_0_80" descr="VDOE Logo"/>
          <p:cNvPicPr preferRelativeResize="0"/>
          <p:nvPr/>
        </p:nvPicPr>
        <p:blipFill rotWithShape="1">
          <a:blip r:embed="rId4">
            <a:alphaModFix/>
          </a:blip>
          <a:srcRect/>
          <a:stretch/>
        </p:blipFill>
        <p:spPr>
          <a:xfrm>
            <a:off x="10329051" y="5418026"/>
            <a:ext cx="1862948" cy="14399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15f6c5942ef_0_87"/>
          <p:cNvSpPr txBox="1"/>
          <p:nvPr/>
        </p:nvSpPr>
        <p:spPr>
          <a:xfrm>
            <a:off x="479100" y="2354450"/>
            <a:ext cx="10266600" cy="4125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Verdana"/>
                <a:ea typeface="Verdana"/>
                <a:cs typeface="Verdana"/>
                <a:sym typeface="Verdana"/>
              </a:rPr>
              <a:t>“Use text sets, multiple texts on the same topic, to maximize vocabulary &amp; background knowledge growth and build comprehension.”</a:t>
            </a:r>
            <a:endParaRPr sz="3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r>
              <a:rPr lang="en-US" sz="3200" b="0" i="0" u="none" strike="noStrike" cap="none">
                <a:solidFill>
                  <a:srgbClr val="000000"/>
                </a:solidFill>
                <a:latin typeface="Verdana"/>
                <a:ea typeface="Verdana"/>
                <a:cs typeface="Verdana"/>
                <a:sym typeface="Verdana"/>
              </a:rPr>
              <a:t>-The Reading League, 2022</a:t>
            </a:r>
            <a:endParaRPr sz="3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r>
              <a:rPr lang="en-US" sz="3200" b="0" i="0" u="sng" strike="noStrike" cap="none">
                <a:solidFill>
                  <a:schemeClr val="hlink"/>
                </a:solidFill>
                <a:latin typeface="Verdana"/>
                <a:ea typeface="Verdana"/>
                <a:cs typeface="Verdana"/>
                <a:sym typeface="Verdana"/>
                <a:hlinkClick r:id="rId3"/>
              </a:rPr>
              <a:t>The Reading League - Unit Planning and Text Sets</a:t>
            </a:r>
            <a:endParaRPr sz="32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3200"/>
              <a:buFont typeface="Arial"/>
              <a:buNone/>
            </a:pPr>
            <a:endParaRPr sz="3200" b="0" i="0" u="none" strike="noStrike" cap="none">
              <a:solidFill>
                <a:srgbClr val="000000"/>
              </a:solidFill>
              <a:latin typeface="Verdana"/>
              <a:ea typeface="Verdana"/>
              <a:cs typeface="Verdana"/>
              <a:sym typeface="Verdana"/>
            </a:endParaRPr>
          </a:p>
        </p:txBody>
      </p:sp>
      <p:sp>
        <p:nvSpPr>
          <p:cNvPr id="263" name="Google Shape;263;g15f6c5942ef_0_87"/>
          <p:cNvSpPr txBox="1">
            <a:spLocks noGrp="1"/>
          </p:cNvSpPr>
          <p:nvPr>
            <p:ph type="title"/>
          </p:nvPr>
        </p:nvSpPr>
        <p:spPr>
          <a:xfrm>
            <a:off x="492750" y="323050"/>
            <a:ext cx="11206500" cy="132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3B71"/>
              </a:buClr>
              <a:buSzPct val="111111"/>
              <a:buFont typeface="Times New Roman"/>
              <a:buNone/>
            </a:pPr>
            <a:r>
              <a:rPr lang="en-US">
                <a:solidFill>
                  <a:schemeClr val="dk1"/>
                </a:solidFill>
                <a:latin typeface="Georgia"/>
                <a:ea typeface="Georgia"/>
                <a:cs typeface="Georgia"/>
                <a:sym typeface="Georgia"/>
              </a:rPr>
              <a:t>Thematic Unit Planning &amp; Text Selection</a:t>
            </a:r>
            <a:r>
              <a:rPr lang="en-US">
                <a:solidFill>
                  <a:schemeClr val="dk1"/>
                </a:solidFill>
                <a:latin typeface="Verdana"/>
                <a:ea typeface="Verdana"/>
                <a:cs typeface="Verdana"/>
                <a:sym typeface="Verdana"/>
              </a:rPr>
              <a:t> </a:t>
            </a:r>
            <a:r>
              <a:rPr lang="en-US">
                <a:latin typeface="Verdana"/>
                <a:ea typeface="Verdana"/>
                <a:cs typeface="Verdana"/>
                <a:sym typeface="Verdana"/>
              </a:rPr>
              <a:t/>
            </a:r>
            <a:br>
              <a:rPr lang="en-US">
                <a:latin typeface="Verdana"/>
                <a:ea typeface="Verdana"/>
                <a:cs typeface="Verdana"/>
                <a:sym typeface="Verdana"/>
              </a:rPr>
            </a:br>
            <a:endParaRPr>
              <a:latin typeface="Verdana"/>
              <a:ea typeface="Verdana"/>
              <a:cs typeface="Verdana"/>
              <a:sym typeface="Verdan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g15f6c5942ef_0_93" descr="Cover of &quot;Garbage or Recycling&quot; by Deborah Chancellor" title="Cover of &quot;Garbage or Recycling&quot; "/>
          <p:cNvPicPr preferRelativeResize="0"/>
          <p:nvPr/>
        </p:nvPicPr>
        <p:blipFill rotWithShape="1">
          <a:blip r:embed="rId3">
            <a:alphaModFix/>
          </a:blip>
          <a:srcRect/>
          <a:stretch/>
        </p:blipFill>
        <p:spPr>
          <a:xfrm>
            <a:off x="587517" y="1399699"/>
            <a:ext cx="1424691" cy="1864841"/>
          </a:xfrm>
          <a:prstGeom prst="rect">
            <a:avLst/>
          </a:prstGeom>
          <a:noFill/>
          <a:ln>
            <a:noFill/>
          </a:ln>
        </p:spPr>
      </p:pic>
      <p:pic>
        <p:nvPicPr>
          <p:cNvPr id="270" name="Google Shape;270;g15f6c5942ef_0_93" title="Cover of &quot;Why Should I Recycle?&quot; by Jen Green"/>
          <p:cNvPicPr preferRelativeResize="0"/>
          <p:nvPr/>
        </p:nvPicPr>
        <p:blipFill rotWithShape="1">
          <a:blip r:embed="rId4">
            <a:alphaModFix/>
          </a:blip>
          <a:srcRect/>
          <a:stretch/>
        </p:blipFill>
        <p:spPr>
          <a:xfrm>
            <a:off x="5503438" y="4107839"/>
            <a:ext cx="2252834" cy="2682488"/>
          </a:xfrm>
          <a:prstGeom prst="rect">
            <a:avLst/>
          </a:prstGeom>
          <a:noFill/>
          <a:ln>
            <a:noFill/>
          </a:ln>
        </p:spPr>
      </p:pic>
      <p:pic>
        <p:nvPicPr>
          <p:cNvPr id="271" name="Google Shape;271;g15f6c5942ef_0_93" title="Book cover of &quot;What Does it Mean to Be Green?&quot; by Rana DiOrio "/>
          <p:cNvPicPr preferRelativeResize="0"/>
          <p:nvPr/>
        </p:nvPicPr>
        <p:blipFill rotWithShape="1">
          <a:blip r:embed="rId5">
            <a:alphaModFix/>
          </a:blip>
          <a:srcRect/>
          <a:stretch/>
        </p:blipFill>
        <p:spPr>
          <a:xfrm>
            <a:off x="366650" y="4107854"/>
            <a:ext cx="2252834" cy="1826757"/>
          </a:xfrm>
          <a:prstGeom prst="rect">
            <a:avLst/>
          </a:prstGeom>
          <a:noFill/>
          <a:ln>
            <a:noFill/>
          </a:ln>
        </p:spPr>
      </p:pic>
      <p:pic>
        <p:nvPicPr>
          <p:cNvPr id="272" name="Google Shape;272;g15f6c5942ef_0_93" title="Cover of &quot;Recycle!&quot; by Gail Gibbons"/>
          <p:cNvPicPr preferRelativeResize="0"/>
          <p:nvPr/>
        </p:nvPicPr>
        <p:blipFill rotWithShape="1">
          <a:blip r:embed="rId6">
            <a:alphaModFix/>
          </a:blip>
          <a:srcRect/>
          <a:stretch/>
        </p:blipFill>
        <p:spPr>
          <a:xfrm rot="-137970">
            <a:off x="2242436" y="1454099"/>
            <a:ext cx="2711074" cy="2376912"/>
          </a:xfrm>
          <a:prstGeom prst="rect">
            <a:avLst/>
          </a:prstGeom>
          <a:noFill/>
          <a:ln>
            <a:noFill/>
          </a:ln>
        </p:spPr>
      </p:pic>
      <p:pic>
        <p:nvPicPr>
          <p:cNvPr id="273" name="Google Shape;273;g15f6c5942ef_0_93" title="Cover of &quot;Look out for Litter&quot; by Lisa Bullard"/>
          <p:cNvPicPr preferRelativeResize="0"/>
          <p:nvPr/>
        </p:nvPicPr>
        <p:blipFill rotWithShape="1">
          <a:blip r:embed="rId7">
            <a:alphaModFix/>
          </a:blip>
          <a:srcRect/>
          <a:stretch/>
        </p:blipFill>
        <p:spPr>
          <a:xfrm>
            <a:off x="2851740" y="4107851"/>
            <a:ext cx="1833962" cy="2035746"/>
          </a:xfrm>
          <a:prstGeom prst="rect">
            <a:avLst/>
          </a:prstGeom>
          <a:noFill/>
          <a:ln>
            <a:noFill/>
          </a:ln>
        </p:spPr>
      </p:pic>
      <p:pic>
        <p:nvPicPr>
          <p:cNvPr id="274" name="Google Shape;274;g15f6c5942ef_0_93" title="Cover of &quot;I Am Earth&quot; by Donald James McCarty and Rebecca McDonald"/>
          <p:cNvPicPr preferRelativeResize="0"/>
          <p:nvPr/>
        </p:nvPicPr>
        <p:blipFill rotWithShape="1">
          <a:blip r:embed="rId8">
            <a:alphaModFix/>
          </a:blip>
          <a:srcRect/>
          <a:stretch/>
        </p:blipFill>
        <p:spPr>
          <a:xfrm>
            <a:off x="8253444" y="1340698"/>
            <a:ext cx="1707780" cy="2389222"/>
          </a:xfrm>
          <a:prstGeom prst="rect">
            <a:avLst/>
          </a:prstGeom>
          <a:noFill/>
          <a:ln>
            <a:noFill/>
          </a:ln>
        </p:spPr>
      </p:pic>
      <p:pic>
        <p:nvPicPr>
          <p:cNvPr id="275" name="Google Shape;275;g15f6c5942ef_0_93" title="Cover of &quot;The Adventures of Plastic Bottle&quot; by Alison Inches"/>
          <p:cNvPicPr preferRelativeResize="0"/>
          <p:nvPr/>
        </p:nvPicPr>
        <p:blipFill rotWithShape="1">
          <a:blip r:embed="rId9">
            <a:alphaModFix/>
          </a:blip>
          <a:srcRect/>
          <a:stretch/>
        </p:blipFill>
        <p:spPr>
          <a:xfrm>
            <a:off x="5563803" y="1340711"/>
            <a:ext cx="1833963" cy="1982818"/>
          </a:xfrm>
          <a:prstGeom prst="rect">
            <a:avLst/>
          </a:prstGeom>
          <a:noFill/>
          <a:ln>
            <a:noFill/>
          </a:ln>
        </p:spPr>
      </p:pic>
      <p:sp>
        <p:nvSpPr>
          <p:cNvPr id="276" name="Google Shape;276;g15f6c5942ef_0_93"/>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3B71"/>
              </a:buClr>
              <a:buSzPct val="100000"/>
              <a:buFont typeface="Times New Roman"/>
              <a:buNone/>
            </a:pPr>
            <a:r>
              <a:rPr lang="en-US">
                <a:latin typeface="Georgia"/>
                <a:ea typeface="Georgia"/>
                <a:cs typeface="Georgia"/>
                <a:sym typeface="Georgia"/>
              </a:rPr>
              <a:t>This is done with nonfiction content… </a:t>
            </a:r>
            <a:r>
              <a:rPr lang="en-US">
                <a:latin typeface="Verdana"/>
                <a:ea typeface="Verdana"/>
                <a:cs typeface="Verdana"/>
                <a:sym typeface="Verdana"/>
              </a:rPr>
              <a:t/>
            </a:r>
            <a:br>
              <a:rPr lang="en-US">
                <a:latin typeface="Verdana"/>
                <a:ea typeface="Verdana"/>
                <a:cs typeface="Verdana"/>
                <a:sym typeface="Verdana"/>
              </a:rPr>
            </a:br>
            <a:endParaRPr>
              <a:latin typeface="Verdana"/>
              <a:ea typeface="Verdana"/>
              <a:cs typeface="Verdana"/>
              <a:sym typeface="Verdan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g15f6c5942ef_0_105" descr="Cover of the book Brave Charlotte by Anu Stohner&#10;" title="Book Cover of Brave Charlotte"/>
          <p:cNvPicPr preferRelativeResize="0"/>
          <p:nvPr/>
        </p:nvPicPr>
        <p:blipFill rotWithShape="1">
          <a:blip r:embed="rId3">
            <a:alphaModFix/>
          </a:blip>
          <a:srcRect/>
          <a:stretch/>
        </p:blipFill>
        <p:spPr>
          <a:xfrm>
            <a:off x="2790922" y="4474314"/>
            <a:ext cx="1758248" cy="2085623"/>
          </a:xfrm>
          <a:prstGeom prst="rect">
            <a:avLst/>
          </a:prstGeom>
          <a:noFill/>
          <a:ln>
            <a:noFill/>
          </a:ln>
        </p:spPr>
      </p:pic>
      <p:pic>
        <p:nvPicPr>
          <p:cNvPr id="283" name="Google Shape;283;g15f6c5942ef_0_105" descr="Cover of Giraffes Can't Dance by Giles Andreae" title="Book Cover of Giraffes Can't Dance "/>
          <p:cNvPicPr preferRelativeResize="0"/>
          <p:nvPr/>
        </p:nvPicPr>
        <p:blipFill rotWithShape="1">
          <a:blip r:embed="rId4">
            <a:alphaModFix/>
          </a:blip>
          <a:srcRect/>
          <a:stretch/>
        </p:blipFill>
        <p:spPr>
          <a:xfrm>
            <a:off x="3630535" y="1410325"/>
            <a:ext cx="2249959" cy="2835069"/>
          </a:xfrm>
          <a:prstGeom prst="rect">
            <a:avLst/>
          </a:prstGeom>
          <a:noFill/>
          <a:ln>
            <a:noFill/>
          </a:ln>
        </p:spPr>
      </p:pic>
      <p:pic>
        <p:nvPicPr>
          <p:cNvPr id="284" name="Google Shape;284;g15f6c5942ef_0_105" descr="Book cover of Princess Pigsty by Cornelia Funke " title="Cover of Princess Pigsty "/>
          <p:cNvPicPr preferRelativeResize="0"/>
          <p:nvPr/>
        </p:nvPicPr>
        <p:blipFill rotWithShape="1">
          <a:blip r:embed="rId5">
            <a:alphaModFix/>
          </a:blip>
          <a:srcRect/>
          <a:stretch/>
        </p:blipFill>
        <p:spPr>
          <a:xfrm>
            <a:off x="8810214" y="1410318"/>
            <a:ext cx="2408511" cy="1962251"/>
          </a:xfrm>
          <a:prstGeom prst="rect">
            <a:avLst/>
          </a:prstGeom>
          <a:noFill/>
          <a:ln>
            <a:noFill/>
          </a:ln>
        </p:spPr>
      </p:pic>
      <p:pic>
        <p:nvPicPr>
          <p:cNvPr id="285" name="Google Shape;285;g15f6c5942ef_0_105" descr="Cover of One Family by George Shannon&#10;" title="Book Cover of One Family "/>
          <p:cNvPicPr preferRelativeResize="0"/>
          <p:nvPr/>
        </p:nvPicPr>
        <p:blipFill rotWithShape="1">
          <a:blip r:embed="rId6">
            <a:alphaModFix/>
          </a:blip>
          <a:srcRect/>
          <a:stretch/>
        </p:blipFill>
        <p:spPr>
          <a:xfrm>
            <a:off x="6040141" y="1395900"/>
            <a:ext cx="2610437" cy="2557445"/>
          </a:xfrm>
          <a:prstGeom prst="rect">
            <a:avLst/>
          </a:prstGeom>
          <a:noFill/>
          <a:ln>
            <a:noFill/>
          </a:ln>
        </p:spPr>
      </p:pic>
      <p:pic>
        <p:nvPicPr>
          <p:cNvPr id="286" name="Google Shape;286;g15f6c5942ef_0_105" descr="Cover of Spaghetti in a Hot Dog Bun by Maria Dismondy" title="Spaghetti in a Hot Dog Bun book cover "/>
          <p:cNvPicPr preferRelativeResize="0"/>
          <p:nvPr/>
        </p:nvPicPr>
        <p:blipFill rotWithShape="1">
          <a:blip r:embed="rId7">
            <a:alphaModFix/>
          </a:blip>
          <a:srcRect/>
          <a:stretch/>
        </p:blipFill>
        <p:spPr>
          <a:xfrm>
            <a:off x="889875" y="1410314"/>
            <a:ext cx="2581001" cy="2528604"/>
          </a:xfrm>
          <a:prstGeom prst="rect">
            <a:avLst/>
          </a:prstGeom>
          <a:noFill/>
          <a:ln>
            <a:noFill/>
          </a:ln>
        </p:spPr>
      </p:pic>
      <p:pic>
        <p:nvPicPr>
          <p:cNvPr id="287" name="Google Shape;287;g15f6c5942ef_0_105" descr="Book cover of Tacky the Penguin by Helen Lester&#10;" title="Cover of Tacky the Penguin "/>
          <p:cNvPicPr preferRelativeResize="0"/>
          <p:nvPr/>
        </p:nvPicPr>
        <p:blipFill rotWithShape="1">
          <a:blip r:embed="rId8">
            <a:alphaModFix/>
          </a:blip>
          <a:srcRect/>
          <a:stretch/>
        </p:blipFill>
        <p:spPr>
          <a:xfrm>
            <a:off x="889887" y="4542443"/>
            <a:ext cx="1614312" cy="1804007"/>
          </a:xfrm>
          <a:prstGeom prst="rect">
            <a:avLst/>
          </a:prstGeom>
          <a:noFill/>
          <a:ln>
            <a:noFill/>
          </a:ln>
        </p:spPr>
      </p:pic>
      <p:pic>
        <p:nvPicPr>
          <p:cNvPr id="288" name="Google Shape;288;g15f6c5942ef_0_105" descr="Cover of &quot;The Boy Who Grew Flowers&quot; by Jen Wojtowicz&#10;" title="Book cover of The Boy Who Grew Flowers "/>
          <p:cNvPicPr preferRelativeResize="0"/>
          <p:nvPr/>
        </p:nvPicPr>
        <p:blipFill rotWithShape="1">
          <a:blip r:embed="rId9">
            <a:alphaModFix/>
          </a:blip>
          <a:srcRect/>
          <a:stretch/>
        </p:blipFill>
        <p:spPr>
          <a:xfrm>
            <a:off x="8993968" y="4292265"/>
            <a:ext cx="1900355" cy="2449706"/>
          </a:xfrm>
          <a:prstGeom prst="rect">
            <a:avLst/>
          </a:prstGeom>
          <a:noFill/>
          <a:ln>
            <a:noFill/>
          </a:ln>
        </p:spPr>
      </p:pic>
      <p:sp>
        <p:nvSpPr>
          <p:cNvPr id="289" name="Google Shape;289;g15f6c5942ef_0_105"/>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Georgia"/>
                <a:ea typeface="Georgia"/>
                <a:cs typeface="Georgia"/>
                <a:sym typeface="Georgia"/>
              </a:rPr>
              <a:t>… or fictional themes!</a:t>
            </a:r>
            <a:r>
              <a:rPr lang="en-US">
                <a:latin typeface="Verdana"/>
                <a:ea typeface="Verdana"/>
                <a:cs typeface="Verdana"/>
                <a:sym typeface="Verdana"/>
              </a:rPr>
              <a:t> </a:t>
            </a:r>
            <a:br>
              <a:rPr lang="en-US">
                <a:latin typeface="Verdana"/>
                <a:ea typeface="Verdana"/>
                <a:cs typeface="Verdana"/>
                <a:sym typeface="Verdana"/>
              </a:rPr>
            </a:br>
            <a:endParaRPr>
              <a:latin typeface="Verdana"/>
              <a:ea typeface="Verdana"/>
              <a:cs typeface="Verdana"/>
              <a:sym typeface="Verdan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15f6c5942ef_0_117"/>
          <p:cNvSpPr txBox="1">
            <a:spLocks noGrp="1"/>
          </p:cNvSpPr>
          <p:nvPr>
            <p:ph type="sldNum" idx="12"/>
          </p:nvPr>
        </p:nvSpPr>
        <p:spPr>
          <a:xfrm>
            <a:off x="8610600" y="6356350"/>
            <a:ext cx="111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pic>
        <p:nvPicPr>
          <p:cNvPr id="295" name="Google Shape;295;g15f6c5942ef_0_117" descr="VDOE Logo"/>
          <p:cNvPicPr preferRelativeResize="0"/>
          <p:nvPr/>
        </p:nvPicPr>
        <p:blipFill rotWithShape="1">
          <a:blip r:embed="rId3">
            <a:alphaModFix/>
          </a:blip>
          <a:srcRect/>
          <a:stretch/>
        </p:blipFill>
        <p:spPr>
          <a:xfrm>
            <a:off x="9535056" y="5912951"/>
            <a:ext cx="2531807" cy="843935"/>
          </a:xfrm>
          <a:prstGeom prst="rect">
            <a:avLst/>
          </a:prstGeom>
          <a:noFill/>
          <a:ln>
            <a:noFill/>
          </a:ln>
        </p:spPr>
      </p:pic>
      <p:pic>
        <p:nvPicPr>
          <p:cNvPr id="296" name="Google Shape;296;g15f6c5942ef_0_117" descr="Chart paper with the question written at the top that says &quot;Why is recycling important?&quot; " title="Chart Paper with Question "/>
          <p:cNvPicPr preferRelativeResize="0"/>
          <p:nvPr/>
        </p:nvPicPr>
        <p:blipFill rotWithShape="1">
          <a:blip r:embed="rId4">
            <a:alphaModFix/>
          </a:blip>
          <a:srcRect/>
          <a:stretch/>
        </p:blipFill>
        <p:spPr>
          <a:xfrm>
            <a:off x="5413625" y="4261325"/>
            <a:ext cx="1924050" cy="2486025"/>
          </a:xfrm>
          <a:prstGeom prst="rect">
            <a:avLst/>
          </a:prstGeom>
          <a:noFill/>
          <a:ln>
            <a:noFill/>
          </a:ln>
        </p:spPr>
      </p:pic>
      <p:pic>
        <p:nvPicPr>
          <p:cNvPr id="297" name="Google Shape;297;g15f6c5942ef_0_117" descr="Image of chart paper with the title &quot;Recycling Words We Know&quot; at the top of the chart paper" title="Chart Paper for Vocabulary Recording "/>
          <p:cNvPicPr preferRelativeResize="0"/>
          <p:nvPr/>
        </p:nvPicPr>
        <p:blipFill rotWithShape="1">
          <a:blip r:embed="rId5">
            <a:alphaModFix/>
          </a:blip>
          <a:srcRect/>
          <a:stretch/>
        </p:blipFill>
        <p:spPr>
          <a:xfrm>
            <a:off x="7469575" y="4251800"/>
            <a:ext cx="1933575" cy="2505075"/>
          </a:xfrm>
          <a:prstGeom prst="rect">
            <a:avLst/>
          </a:prstGeom>
          <a:noFill/>
          <a:ln>
            <a:noFill/>
          </a:ln>
        </p:spPr>
      </p:pic>
      <p:sp>
        <p:nvSpPr>
          <p:cNvPr id="298" name="Google Shape;298;g15f6c5942ef_0_117"/>
          <p:cNvSpPr txBox="1">
            <a:spLocks noGrp="1"/>
          </p:cNvSpPr>
          <p:nvPr>
            <p:ph type="body" idx="1"/>
          </p:nvPr>
        </p:nvSpPr>
        <p:spPr>
          <a:xfrm>
            <a:off x="712914" y="3602000"/>
            <a:ext cx="11227200" cy="8238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2400"/>
              <a:buNone/>
            </a:pPr>
            <a:r>
              <a:rPr lang="en-US">
                <a:latin typeface="Verdana"/>
                <a:ea typeface="Verdana"/>
                <a:cs typeface="Verdana"/>
                <a:sym typeface="Verdana"/>
              </a:rPr>
              <a:t>K.9 The student will demonstrate comprehension of nonfiction texts. c) Ask and answer questions about what is read. K.11   The student will investigate and understand that materials can be reused, recycled, and conserved. Key concepts include a) materials and objects can be used over and over again; b)  everyday materials can be recycled; and c) water and energy conservation at home and in school helps ensure resources are available for future use.</a:t>
            </a:r>
            <a:endParaRPr>
              <a:latin typeface="Verdana"/>
              <a:ea typeface="Verdana"/>
              <a:cs typeface="Verdana"/>
              <a:sym typeface="Verdana"/>
            </a:endParaRPr>
          </a:p>
        </p:txBody>
      </p:sp>
      <p:sp>
        <p:nvSpPr>
          <p:cNvPr id="299" name="Google Shape;299;g15f6c5942ef_0_117"/>
          <p:cNvSpPr txBox="1">
            <a:spLocks noGrp="1"/>
          </p:cNvSpPr>
          <p:nvPr>
            <p:ph type="title"/>
          </p:nvPr>
        </p:nvSpPr>
        <p:spPr>
          <a:xfrm>
            <a:off x="687388" y="2127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3B71"/>
              </a:buClr>
              <a:buSzPts val="3960"/>
              <a:buFont typeface="Times New Roman"/>
              <a:buNone/>
            </a:pPr>
            <a:r>
              <a:rPr lang="en-US" sz="2700" b="1"/>
              <a:t>Structuring your Units that Systematically Build Background Knowledge, Nonfiction </a:t>
            </a:r>
            <a:endParaRPr sz="27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g15f6c5942ef_0_126"/>
          <p:cNvSpPr txBox="1">
            <a:spLocks noGrp="1"/>
          </p:cNvSpPr>
          <p:nvPr>
            <p:ph type="sldNum" idx="12"/>
          </p:nvPr>
        </p:nvSpPr>
        <p:spPr>
          <a:xfrm>
            <a:off x="8610600" y="6356350"/>
            <a:ext cx="1113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a:t>
            </a:fld>
            <a:endParaRPr/>
          </a:p>
        </p:txBody>
      </p:sp>
      <p:pic>
        <p:nvPicPr>
          <p:cNvPr id="305" name="Google Shape;305;g15f6c5942ef_0_126" descr="VDOE Logo"/>
          <p:cNvPicPr preferRelativeResize="0"/>
          <p:nvPr/>
        </p:nvPicPr>
        <p:blipFill rotWithShape="1">
          <a:blip r:embed="rId3">
            <a:alphaModFix/>
          </a:blip>
          <a:srcRect/>
          <a:stretch/>
        </p:blipFill>
        <p:spPr>
          <a:xfrm>
            <a:off x="9535056" y="5912951"/>
            <a:ext cx="2531807" cy="843935"/>
          </a:xfrm>
          <a:prstGeom prst="rect">
            <a:avLst/>
          </a:prstGeom>
          <a:noFill/>
          <a:ln>
            <a:noFill/>
          </a:ln>
        </p:spPr>
      </p:pic>
      <p:pic>
        <p:nvPicPr>
          <p:cNvPr id="306" name="Google Shape;306;g15f6c5942ef_0_126" descr="Chart paper that displays the question &quot;Why is it ok to be different?&quot; " title="Chart Paper with Question "/>
          <p:cNvPicPr preferRelativeResize="0"/>
          <p:nvPr/>
        </p:nvPicPr>
        <p:blipFill rotWithShape="1">
          <a:blip r:embed="rId4">
            <a:alphaModFix/>
          </a:blip>
          <a:srcRect/>
          <a:stretch/>
        </p:blipFill>
        <p:spPr>
          <a:xfrm>
            <a:off x="2030825" y="2435950"/>
            <a:ext cx="3303688" cy="4307750"/>
          </a:xfrm>
          <a:prstGeom prst="rect">
            <a:avLst/>
          </a:prstGeom>
          <a:noFill/>
          <a:ln>
            <a:noFill/>
          </a:ln>
        </p:spPr>
      </p:pic>
      <p:pic>
        <p:nvPicPr>
          <p:cNvPr id="307" name="Google Shape;307;g15f6c5942ef_0_126" descr="Chart paper image with the title &quot;Words We Own&quot; &#10;" title="Chart Paper to model vocabulary recording "/>
          <p:cNvPicPr preferRelativeResize="0"/>
          <p:nvPr/>
        </p:nvPicPr>
        <p:blipFill rotWithShape="1">
          <a:blip r:embed="rId5">
            <a:alphaModFix/>
          </a:blip>
          <a:srcRect/>
          <a:stretch/>
        </p:blipFill>
        <p:spPr>
          <a:xfrm>
            <a:off x="5775524" y="2350075"/>
            <a:ext cx="3370875" cy="4406800"/>
          </a:xfrm>
          <a:prstGeom prst="rect">
            <a:avLst/>
          </a:prstGeom>
          <a:noFill/>
          <a:ln>
            <a:noFill/>
          </a:ln>
        </p:spPr>
      </p:pic>
      <p:sp>
        <p:nvSpPr>
          <p:cNvPr id="308" name="Google Shape;308;g15f6c5942ef_0_126"/>
          <p:cNvSpPr txBox="1">
            <a:spLocks noGrp="1"/>
          </p:cNvSpPr>
          <p:nvPr>
            <p:ph type="body" idx="1"/>
          </p:nvPr>
        </p:nvSpPr>
        <p:spPr>
          <a:xfrm>
            <a:off x="610214" y="1690825"/>
            <a:ext cx="11227200" cy="82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2400"/>
              <a:buNone/>
            </a:pPr>
            <a:r>
              <a:rPr lang="en-US">
                <a:latin typeface="Georgia"/>
                <a:ea typeface="Georgia"/>
                <a:cs typeface="Georgia"/>
                <a:sym typeface="Georgia"/>
              </a:rPr>
              <a:t>2.7 The student will read and demonstrate comprehension of fictional texts. f)   Identify the theme. </a:t>
            </a:r>
            <a:endParaRPr>
              <a:latin typeface="Georgia"/>
              <a:ea typeface="Georgia"/>
              <a:cs typeface="Georgia"/>
              <a:sym typeface="Georgia"/>
            </a:endParaRPr>
          </a:p>
          <a:p>
            <a:pPr marL="0" lvl="0" indent="0" algn="l" rtl="0">
              <a:lnSpc>
                <a:spcPct val="90000"/>
              </a:lnSpc>
              <a:spcBef>
                <a:spcPts val="0"/>
              </a:spcBef>
              <a:spcAft>
                <a:spcPts val="0"/>
              </a:spcAft>
              <a:buClr>
                <a:schemeClr val="dk1"/>
              </a:buClr>
              <a:buSzPts val="2400"/>
              <a:buNone/>
            </a:pPr>
            <a:endParaRPr/>
          </a:p>
        </p:txBody>
      </p:sp>
      <p:sp>
        <p:nvSpPr>
          <p:cNvPr id="309" name="Google Shape;309;g15f6c5942ef_0_126"/>
          <p:cNvSpPr txBox="1">
            <a:spLocks noGrp="1"/>
          </p:cNvSpPr>
          <p:nvPr>
            <p:ph type="title"/>
          </p:nvPr>
        </p:nvSpPr>
        <p:spPr>
          <a:xfrm>
            <a:off x="1050163" y="365125"/>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3B71"/>
              </a:buClr>
              <a:buSzPct val="100000"/>
              <a:buFont typeface="Times New Roman"/>
              <a:buNone/>
            </a:pPr>
            <a:r>
              <a:rPr lang="en-US"/>
              <a:t>Structuring your Units that Systematically Build Background Knowledge, Fiction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5f6c5942ef_0_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a:t>
            </a:fld>
            <a:endParaRPr/>
          </a:p>
        </p:txBody>
      </p:sp>
      <p:sp>
        <p:nvSpPr>
          <p:cNvPr id="169" name="Google Shape;169;g15f6c5942ef_0_6"/>
          <p:cNvSpPr txBox="1"/>
          <p:nvPr/>
        </p:nvSpPr>
        <p:spPr>
          <a:xfrm>
            <a:off x="7134400" y="5458750"/>
            <a:ext cx="3679500" cy="5541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1" u="sng" strike="noStrike" cap="none">
                <a:solidFill>
                  <a:schemeClr val="hlink"/>
                </a:solidFill>
                <a:latin typeface="Verdana"/>
                <a:ea typeface="Verdana"/>
                <a:cs typeface="Verdana"/>
                <a:sym typeface="Verdana"/>
                <a:hlinkClick r:id="rId3"/>
              </a:rPr>
              <a:t>(Russ Walsh, 2013)</a:t>
            </a:r>
            <a:endParaRPr sz="2400" b="0" i="0" u="none" strike="noStrike" cap="none">
              <a:solidFill>
                <a:srgbClr val="000000"/>
              </a:solidFill>
              <a:latin typeface="Verdana"/>
              <a:ea typeface="Verdana"/>
              <a:cs typeface="Verdana"/>
              <a:sym typeface="Verdana"/>
            </a:endParaRPr>
          </a:p>
        </p:txBody>
      </p:sp>
      <p:sp>
        <p:nvSpPr>
          <p:cNvPr id="170" name="Google Shape;170;g15f6c5942ef_0_6"/>
          <p:cNvSpPr txBox="1">
            <a:spLocks noGrp="1"/>
          </p:cNvSpPr>
          <p:nvPr>
            <p:ph type="ctrTitle"/>
          </p:nvPr>
        </p:nvSpPr>
        <p:spPr>
          <a:xfrm rot="339">
            <a:off x="1526261" y="1333172"/>
            <a:ext cx="9139500" cy="3260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3B71"/>
              </a:buClr>
              <a:buSzPts val="5400"/>
              <a:buFont typeface="Times New Roman"/>
              <a:buNone/>
            </a:pPr>
            <a:r>
              <a:rPr lang="en-US" sz="3600" b="1">
                <a:latin typeface="Verdana"/>
                <a:ea typeface="Verdana"/>
                <a:cs typeface="Verdana"/>
                <a:sym typeface="Verdana"/>
              </a:rPr>
              <a:t>Having crumbled to 214 all out, with Jonathan Trott's 84 not out the glue across an otherwise brittle English innings, the tourists were back in the contest when Paul Collingwood's brace had the hosts wobbling at 100 for five at the turn of the 21st over.</a:t>
            </a:r>
            <a:endParaRPr sz="3600" b="1">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15f6c5942ef_0_1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pic>
        <p:nvPicPr>
          <p:cNvPr id="315" name="Google Shape;315;g15f6c5942ef_0_135" descr="VDOE Logo"/>
          <p:cNvPicPr preferRelativeResize="0"/>
          <p:nvPr/>
        </p:nvPicPr>
        <p:blipFill rotWithShape="1">
          <a:blip r:embed="rId3">
            <a:alphaModFix/>
          </a:blip>
          <a:srcRect/>
          <a:stretch/>
        </p:blipFill>
        <p:spPr>
          <a:xfrm>
            <a:off x="9535056" y="5912951"/>
            <a:ext cx="2531807" cy="843935"/>
          </a:xfrm>
          <a:prstGeom prst="rect">
            <a:avLst/>
          </a:prstGeom>
          <a:noFill/>
          <a:ln>
            <a:noFill/>
          </a:ln>
        </p:spPr>
      </p:pic>
      <p:sp>
        <p:nvSpPr>
          <p:cNvPr id="316" name="Google Shape;316;g15f6c5942ef_0_135"/>
          <p:cNvSpPr txBox="1">
            <a:spLocks noGrp="1"/>
          </p:cNvSpPr>
          <p:nvPr>
            <p:ph type="title"/>
          </p:nvPr>
        </p:nvSpPr>
        <p:spPr>
          <a:xfrm>
            <a:off x="831850" y="1328745"/>
            <a:ext cx="10515600" cy="16911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5000"/>
              <a:buFont typeface="Times New Roman"/>
              <a:buNone/>
            </a:pPr>
            <a:r>
              <a:rPr lang="en-US"/>
              <a:t>Developing Vocabulary</a:t>
            </a:r>
            <a:r>
              <a:rPr lang="en-US">
                <a:latin typeface="Verdana"/>
                <a:ea typeface="Verdana"/>
                <a:cs typeface="Verdana"/>
                <a:sym typeface="Verdana"/>
              </a:rPr>
              <a:t> </a:t>
            </a:r>
            <a:endParaRPr>
              <a:latin typeface="Verdana"/>
              <a:ea typeface="Verdana"/>
              <a:cs typeface="Verdana"/>
              <a:sym typeface="Verdan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g15f6c5942ef_0_141" descr="Image of a three tiered triangle with definitions of each tier of vocabulary. &#10;Image of the book &quot;Brining Words to Life&quot; by Isabel Beck, Margaret McKeown, and Linda Kucan " title="Brining Words to Life and Tiers of Vocabulary "/>
          <p:cNvPicPr preferRelativeResize="0"/>
          <p:nvPr/>
        </p:nvPicPr>
        <p:blipFill rotWithShape="1">
          <a:blip r:embed="rId3">
            <a:alphaModFix/>
          </a:blip>
          <a:srcRect/>
          <a:stretch/>
        </p:blipFill>
        <p:spPr>
          <a:xfrm>
            <a:off x="1006124" y="1360800"/>
            <a:ext cx="10766076" cy="5017675"/>
          </a:xfrm>
          <a:prstGeom prst="rect">
            <a:avLst/>
          </a:prstGeom>
          <a:noFill/>
          <a:ln w="76200" cap="flat" cmpd="sng">
            <a:solidFill>
              <a:srgbClr val="FFD219"/>
            </a:solidFill>
            <a:prstDash val="solid"/>
            <a:round/>
            <a:headEnd type="none" w="sm" len="sm"/>
            <a:tailEnd type="none" w="sm" len="sm"/>
          </a:ln>
        </p:spPr>
      </p:pic>
      <p:sp>
        <p:nvSpPr>
          <p:cNvPr id="323" name="Google Shape;323;g15f6c5942ef_0_141"/>
          <p:cNvSpPr txBox="1">
            <a:spLocks noGrp="1"/>
          </p:cNvSpPr>
          <p:nvPr>
            <p:ph type="title"/>
          </p:nvPr>
        </p:nvSpPr>
        <p:spPr>
          <a:xfrm>
            <a:off x="838200" y="161365"/>
            <a:ext cx="10515600" cy="1529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a:solidFill>
                  <a:schemeClr val="dk1"/>
                </a:solidFill>
                <a:latin typeface="Georgia"/>
                <a:ea typeface="Georgia"/>
                <a:cs typeface="Georgia"/>
                <a:sym typeface="Georgia"/>
              </a:rPr>
              <a:t>Tiered Vocabulary</a:t>
            </a:r>
            <a:r>
              <a:rPr lang="en-US">
                <a:solidFill>
                  <a:schemeClr val="dk1"/>
                </a:solidFill>
                <a:latin typeface="Verdana"/>
                <a:ea typeface="Verdana"/>
                <a:cs typeface="Verdana"/>
                <a:sym typeface="Verdana"/>
              </a:rPr>
              <a:t> </a:t>
            </a:r>
            <a:endParaRPr>
              <a:solidFill>
                <a:schemeClr val="dk1"/>
              </a:solidFill>
              <a:latin typeface="Verdana"/>
              <a:ea typeface="Verdana"/>
              <a:cs typeface="Verdana"/>
              <a:sym typeface="Verdan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g15f6c5942ef_0_147" descr="Image of the essential knowledge from the Virginia Department of Education's Standards of Learning under the Reading Strand. Highlighting the sentence &quot;students will learn and apply comprehension strategies while reading cross-content materials.&quot; " title="Essential Knowledge from the Standards "/>
          <p:cNvPicPr preferRelativeResize="0"/>
          <p:nvPr/>
        </p:nvPicPr>
        <p:blipFill rotWithShape="1">
          <a:blip r:embed="rId3">
            <a:alphaModFix/>
          </a:blip>
          <a:srcRect/>
          <a:stretch/>
        </p:blipFill>
        <p:spPr>
          <a:xfrm>
            <a:off x="441825" y="1169325"/>
            <a:ext cx="11463226" cy="5313725"/>
          </a:xfrm>
          <a:prstGeom prst="rect">
            <a:avLst/>
          </a:prstGeom>
          <a:noFill/>
          <a:ln>
            <a:noFill/>
          </a:ln>
        </p:spPr>
      </p:pic>
      <p:sp>
        <p:nvSpPr>
          <p:cNvPr id="330" name="Google Shape;330;g15f6c5942ef_0_147"/>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3B71"/>
              </a:buClr>
              <a:buSzPct val="100000"/>
              <a:buFont typeface="Times New Roman"/>
              <a:buNone/>
            </a:pPr>
            <a:r>
              <a:rPr lang="en-US">
                <a:solidFill>
                  <a:schemeClr val="dk1"/>
                </a:solidFill>
                <a:latin typeface="Georgia"/>
                <a:ea typeface="Georgia"/>
                <a:cs typeface="Georgia"/>
                <a:sym typeface="Georgia"/>
              </a:rPr>
              <a:t>It’s in the VDOE K-Grade 5 standards</a:t>
            </a:r>
            <a:r>
              <a:rPr lang="en-US">
                <a:solidFill>
                  <a:schemeClr val="dk1"/>
                </a:solidFill>
                <a:latin typeface="Verdana"/>
                <a:ea typeface="Verdana"/>
                <a:cs typeface="Verdana"/>
                <a:sym typeface="Verdana"/>
              </a:rPr>
              <a:t/>
            </a:r>
            <a:br>
              <a:rPr lang="en-US">
                <a:solidFill>
                  <a:schemeClr val="dk1"/>
                </a:solidFill>
                <a:latin typeface="Verdana"/>
                <a:ea typeface="Verdana"/>
                <a:cs typeface="Verdana"/>
                <a:sym typeface="Verdana"/>
              </a:rPr>
            </a:br>
            <a:endParaRPr>
              <a:latin typeface="Verdana"/>
              <a:ea typeface="Verdana"/>
              <a:cs typeface="Verdana"/>
              <a:sym typeface="Verdan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g15f6c5942ef_0_153" descr="Image of the book cover &quot;Garbage or Recycling&quot; by Deborah Chancellor&#10;" title="Garbage or Recycling book cover "/>
          <p:cNvPicPr preferRelativeResize="0"/>
          <p:nvPr/>
        </p:nvPicPr>
        <p:blipFill rotWithShape="1">
          <a:blip r:embed="rId3">
            <a:alphaModFix/>
          </a:blip>
          <a:srcRect/>
          <a:stretch/>
        </p:blipFill>
        <p:spPr>
          <a:xfrm>
            <a:off x="8966051" y="1759575"/>
            <a:ext cx="2319300" cy="2807875"/>
          </a:xfrm>
          <a:prstGeom prst="rect">
            <a:avLst/>
          </a:prstGeom>
          <a:noFill/>
          <a:ln>
            <a:noFill/>
          </a:ln>
        </p:spPr>
      </p:pic>
      <p:sp>
        <p:nvSpPr>
          <p:cNvPr id="336" name="Google Shape;336;g15f6c5942ef_0_15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000"/>
              <a:buFont typeface="Georgia"/>
              <a:buChar char="•"/>
            </a:pPr>
            <a:r>
              <a:rPr lang="en-US" sz="3000">
                <a:latin typeface="Georgia"/>
                <a:ea typeface="Georgia"/>
                <a:cs typeface="Georgia"/>
                <a:sym typeface="Georgia"/>
              </a:rPr>
              <a:t>After reading the story… </a:t>
            </a:r>
            <a:endParaRPr sz="3000">
              <a:latin typeface="Georgia"/>
              <a:ea typeface="Georgia"/>
              <a:cs typeface="Georgia"/>
              <a:sym typeface="Georgia"/>
            </a:endParaRPr>
          </a:p>
          <a:p>
            <a:pPr marL="685800" lvl="1" indent="-266700" algn="l" rtl="0">
              <a:lnSpc>
                <a:spcPct val="90000"/>
              </a:lnSpc>
              <a:spcBef>
                <a:spcPts val="0"/>
              </a:spcBef>
              <a:spcAft>
                <a:spcPts val="0"/>
              </a:spcAft>
              <a:buClr>
                <a:schemeClr val="dk1"/>
              </a:buClr>
              <a:buSzPts val="3000"/>
              <a:buFont typeface="Georgia"/>
              <a:buChar char="•"/>
            </a:pPr>
            <a:r>
              <a:rPr lang="en-US" sz="2600">
                <a:latin typeface="Georgia"/>
                <a:ea typeface="Georgia"/>
                <a:cs typeface="Georgia"/>
                <a:sym typeface="Georgia"/>
              </a:rPr>
              <a:t>Contextualize the word</a:t>
            </a:r>
            <a:endParaRPr sz="2600">
              <a:latin typeface="Georgia"/>
              <a:ea typeface="Georgia"/>
              <a:cs typeface="Georgia"/>
              <a:sym typeface="Georgia"/>
            </a:endParaRPr>
          </a:p>
          <a:p>
            <a:pPr marL="685800" lvl="1" indent="-266700" algn="l" rtl="0">
              <a:lnSpc>
                <a:spcPct val="90000"/>
              </a:lnSpc>
              <a:spcBef>
                <a:spcPts val="0"/>
              </a:spcBef>
              <a:spcAft>
                <a:spcPts val="0"/>
              </a:spcAft>
              <a:buClr>
                <a:schemeClr val="dk1"/>
              </a:buClr>
              <a:buSzPts val="3000"/>
              <a:buFont typeface="Georgia"/>
              <a:buChar char="•"/>
            </a:pPr>
            <a:r>
              <a:rPr lang="en-US" sz="2600">
                <a:latin typeface="Georgia"/>
                <a:ea typeface="Georgia"/>
                <a:cs typeface="Georgia"/>
                <a:sym typeface="Georgia"/>
              </a:rPr>
              <a:t>Say the word</a:t>
            </a:r>
            <a:endParaRPr sz="2600">
              <a:latin typeface="Georgia"/>
              <a:ea typeface="Georgia"/>
              <a:cs typeface="Georgia"/>
              <a:sym typeface="Georgia"/>
            </a:endParaRPr>
          </a:p>
          <a:p>
            <a:pPr marL="685800" lvl="1" indent="-266700" algn="l" rtl="0">
              <a:lnSpc>
                <a:spcPct val="90000"/>
              </a:lnSpc>
              <a:spcBef>
                <a:spcPts val="0"/>
              </a:spcBef>
              <a:spcAft>
                <a:spcPts val="0"/>
              </a:spcAft>
              <a:buClr>
                <a:schemeClr val="dk1"/>
              </a:buClr>
              <a:buSzPts val="3000"/>
              <a:buFont typeface="Georgia"/>
              <a:buChar char="•"/>
            </a:pPr>
            <a:r>
              <a:rPr lang="en-US" sz="2600">
                <a:latin typeface="Georgia"/>
                <a:ea typeface="Georgia"/>
                <a:cs typeface="Georgia"/>
                <a:sym typeface="Georgia"/>
              </a:rPr>
              <a:t>Give a student friendly explanation </a:t>
            </a:r>
            <a:endParaRPr sz="2600">
              <a:latin typeface="Georgia"/>
              <a:ea typeface="Georgia"/>
              <a:cs typeface="Georgia"/>
              <a:sym typeface="Georgia"/>
            </a:endParaRPr>
          </a:p>
          <a:p>
            <a:pPr marL="685800" lvl="1" indent="-266700" algn="l" rtl="0">
              <a:lnSpc>
                <a:spcPct val="90000"/>
              </a:lnSpc>
              <a:spcBef>
                <a:spcPts val="0"/>
              </a:spcBef>
              <a:spcAft>
                <a:spcPts val="0"/>
              </a:spcAft>
              <a:buClr>
                <a:schemeClr val="dk1"/>
              </a:buClr>
              <a:buSzPts val="3000"/>
              <a:buFont typeface="Georgia"/>
              <a:buChar char="•"/>
            </a:pPr>
            <a:r>
              <a:rPr lang="en-US" sz="2600">
                <a:latin typeface="Georgia"/>
                <a:ea typeface="Georgia"/>
                <a:cs typeface="Georgia"/>
                <a:sym typeface="Georgia"/>
              </a:rPr>
              <a:t>Provide a different context</a:t>
            </a:r>
            <a:endParaRPr sz="2600">
              <a:latin typeface="Georgia"/>
              <a:ea typeface="Georgia"/>
              <a:cs typeface="Georgia"/>
              <a:sym typeface="Georgia"/>
            </a:endParaRPr>
          </a:p>
          <a:p>
            <a:pPr marL="685800" lvl="1" indent="-266700" algn="l" rtl="0">
              <a:lnSpc>
                <a:spcPct val="90000"/>
              </a:lnSpc>
              <a:spcBef>
                <a:spcPts val="0"/>
              </a:spcBef>
              <a:spcAft>
                <a:spcPts val="0"/>
              </a:spcAft>
              <a:buClr>
                <a:schemeClr val="dk1"/>
              </a:buClr>
              <a:buSzPts val="3000"/>
              <a:buFont typeface="Georgia"/>
              <a:buChar char="•"/>
            </a:pPr>
            <a:r>
              <a:rPr lang="en-US" sz="2600">
                <a:latin typeface="Georgia"/>
                <a:ea typeface="Georgia"/>
                <a:cs typeface="Georgia"/>
                <a:sym typeface="Georgia"/>
              </a:rPr>
              <a:t>Engage actively with the word</a:t>
            </a:r>
            <a:endParaRPr sz="2600">
              <a:latin typeface="Georgia"/>
              <a:ea typeface="Georgia"/>
              <a:cs typeface="Georgia"/>
              <a:sym typeface="Georgia"/>
            </a:endParaRPr>
          </a:p>
          <a:p>
            <a:pPr marL="685800" lvl="1" indent="-266700" algn="l" rtl="0">
              <a:lnSpc>
                <a:spcPct val="90000"/>
              </a:lnSpc>
              <a:spcBef>
                <a:spcPts val="0"/>
              </a:spcBef>
              <a:spcAft>
                <a:spcPts val="0"/>
              </a:spcAft>
              <a:buClr>
                <a:schemeClr val="dk1"/>
              </a:buClr>
              <a:buSzPts val="3000"/>
              <a:buFont typeface="Georgia"/>
              <a:buChar char="•"/>
            </a:pPr>
            <a:r>
              <a:rPr lang="en-US" sz="2600">
                <a:latin typeface="Georgia"/>
                <a:ea typeface="Georgia"/>
                <a:cs typeface="Georgia"/>
                <a:sym typeface="Georgia"/>
              </a:rPr>
              <a:t>Say the word again </a:t>
            </a:r>
            <a:endParaRPr sz="2600">
              <a:latin typeface="Georgia"/>
              <a:ea typeface="Georgia"/>
              <a:cs typeface="Georgia"/>
              <a:sym typeface="Georgia"/>
            </a:endParaRPr>
          </a:p>
          <a:p>
            <a:pPr marL="228600" lvl="0" indent="0" algn="l" rtl="0">
              <a:lnSpc>
                <a:spcPct val="90000"/>
              </a:lnSpc>
              <a:spcBef>
                <a:spcPts val="0"/>
              </a:spcBef>
              <a:spcAft>
                <a:spcPts val="0"/>
              </a:spcAft>
              <a:buSzPts val="2800"/>
              <a:buNone/>
            </a:pPr>
            <a:endParaRPr>
              <a:latin typeface="Verdana"/>
              <a:ea typeface="Verdana"/>
              <a:cs typeface="Verdana"/>
              <a:sym typeface="Verdana"/>
            </a:endParaRPr>
          </a:p>
          <a:p>
            <a:pPr marL="228600" lvl="0" indent="0" algn="l" rtl="0">
              <a:lnSpc>
                <a:spcPct val="90000"/>
              </a:lnSpc>
              <a:spcBef>
                <a:spcPts val="0"/>
              </a:spcBef>
              <a:spcAft>
                <a:spcPts val="0"/>
              </a:spcAft>
              <a:buSzPts val="2800"/>
              <a:buNone/>
            </a:pPr>
            <a:r>
              <a:rPr lang="en-US">
                <a:latin typeface="Georgia"/>
                <a:ea typeface="Georgia"/>
                <a:cs typeface="Georgia"/>
                <a:sym typeface="Georgia"/>
              </a:rPr>
              <a:t>(CORE Vocabulary Handbook, 2006, p. 33-34)</a:t>
            </a:r>
            <a:endParaRPr>
              <a:latin typeface="Georgia"/>
              <a:ea typeface="Georgia"/>
              <a:cs typeface="Georgia"/>
              <a:sym typeface="Georgia"/>
            </a:endParaRPr>
          </a:p>
        </p:txBody>
      </p:sp>
      <p:sp>
        <p:nvSpPr>
          <p:cNvPr id="337" name="Google Shape;337;g15f6c5942ef_0_153"/>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Georgia"/>
                <a:ea typeface="Georgia"/>
                <a:cs typeface="Georgia"/>
                <a:sym typeface="Georgia"/>
              </a:rPr>
              <a:t>Structure for Teaching Vocabulary, Nonfiction</a:t>
            </a:r>
            <a:endParaRPr>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g15f6c5942ef_0_159" descr="Image of the cover of the book Brave Charlotte by Anu Stohner" title="Brave Charlotte"/>
          <p:cNvPicPr preferRelativeResize="0"/>
          <p:nvPr/>
        </p:nvPicPr>
        <p:blipFill rotWithShape="1">
          <a:blip r:embed="rId3">
            <a:alphaModFix/>
          </a:blip>
          <a:srcRect/>
          <a:stretch/>
        </p:blipFill>
        <p:spPr>
          <a:xfrm>
            <a:off x="9188375" y="1825625"/>
            <a:ext cx="1943100" cy="2352675"/>
          </a:xfrm>
          <a:prstGeom prst="rect">
            <a:avLst/>
          </a:prstGeom>
          <a:noFill/>
          <a:ln>
            <a:noFill/>
          </a:ln>
        </p:spPr>
      </p:pic>
      <p:sp>
        <p:nvSpPr>
          <p:cNvPr id="343" name="Google Shape;343;g15f6c5942ef_0_15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900"/>
              <a:buFont typeface="Georgia"/>
              <a:buChar char="•"/>
            </a:pPr>
            <a:r>
              <a:rPr lang="en-US" sz="2900">
                <a:latin typeface="Georgia"/>
                <a:ea typeface="Georgia"/>
                <a:cs typeface="Georgia"/>
                <a:sym typeface="Georgia"/>
              </a:rPr>
              <a:t>After reading the story… </a:t>
            </a:r>
            <a:endParaRPr sz="2900">
              <a:latin typeface="Georgia"/>
              <a:ea typeface="Georgia"/>
              <a:cs typeface="Georgia"/>
              <a:sym typeface="Georgia"/>
            </a:endParaRPr>
          </a:p>
          <a:p>
            <a:pPr marL="685800" lvl="1" indent="-260350" algn="l" rtl="0">
              <a:lnSpc>
                <a:spcPct val="90000"/>
              </a:lnSpc>
              <a:spcBef>
                <a:spcPts val="0"/>
              </a:spcBef>
              <a:spcAft>
                <a:spcPts val="0"/>
              </a:spcAft>
              <a:buClr>
                <a:schemeClr val="dk1"/>
              </a:buClr>
              <a:buSzPts val="2900"/>
              <a:buFont typeface="Georgia"/>
              <a:buChar char="•"/>
            </a:pPr>
            <a:r>
              <a:rPr lang="en-US" sz="2500">
                <a:latin typeface="Georgia"/>
                <a:ea typeface="Georgia"/>
                <a:cs typeface="Georgia"/>
                <a:sym typeface="Georgia"/>
              </a:rPr>
              <a:t>Contextualize the word</a:t>
            </a:r>
            <a:endParaRPr sz="2500">
              <a:latin typeface="Georgia"/>
              <a:ea typeface="Georgia"/>
              <a:cs typeface="Georgia"/>
              <a:sym typeface="Georgia"/>
            </a:endParaRPr>
          </a:p>
          <a:p>
            <a:pPr marL="685800" lvl="1" indent="-260350" algn="l" rtl="0">
              <a:lnSpc>
                <a:spcPct val="90000"/>
              </a:lnSpc>
              <a:spcBef>
                <a:spcPts val="0"/>
              </a:spcBef>
              <a:spcAft>
                <a:spcPts val="0"/>
              </a:spcAft>
              <a:buClr>
                <a:schemeClr val="dk1"/>
              </a:buClr>
              <a:buSzPts val="2900"/>
              <a:buFont typeface="Georgia"/>
              <a:buChar char="•"/>
            </a:pPr>
            <a:r>
              <a:rPr lang="en-US" sz="2500">
                <a:latin typeface="Georgia"/>
                <a:ea typeface="Georgia"/>
                <a:cs typeface="Georgia"/>
                <a:sym typeface="Georgia"/>
              </a:rPr>
              <a:t>Say the word</a:t>
            </a:r>
            <a:endParaRPr sz="2500">
              <a:latin typeface="Georgia"/>
              <a:ea typeface="Georgia"/>
              <a:cs typeface="Georgia"/>
              <a:sym typeface="Georgia"/>
            </a:endParaRPr>
          </a:p>
          <a:p>
            <a:pPr marL="685800" lvl="1" indent="-260350" algn="l" rtl="0">
              <a:lnSpc>
                <a:spcPct val="90000"/>
              </a:lnSpc>
              <a:spcBef>
                <a:spcPts val="0"/>
              </a:spcBef>
              <a:spcAft>
                <a:spcPts val="0"/>
              </a:spcAft>
              <a:buClr>
                <a:schemeClr val="dk1"/>
              </a:buClr>
              <a:buSzPts val="2900"/>
              <a:buFont typeface="Georgia"/>
              <a:buChar char="•"/>
            </a:pPr>
            <a:r>
              <a:rPr lang="en-US" sz="2500">
                <a:latin typeface="Georgia"/>
                <a:ea typeface="Georgia"/>
                <a:cs typeface="Georgia"/>
                <a:sym typeface="Georgia"/>
              </a:rPr>
              <a:t>Give a student friendly explanation </a:t>
            </a:r>
            <a:endParaRPr sz="2500">
              <a:latin typeface="Georgia"/>
              <a:ea typeface="Georgia"/>
              <a:cs typeface="Georgia"/>
              <a:sym typeface="Georgia"/>
            </a:endParaRPr>
          </a:p>
          <a:p>
            <a:pPr marL="685800" lvl="1" indent="-260350" algn="l" rtl="0">
              <a:lnSpc>
                <a:spcPct val="90000"/>
              </a:lnSpc>
              <a:spcBef>
                <a:spcPts val="0"/>
              </a:spcBef>
              <a:spcAft>
                <a:spcPts val="0"/>
              </a:spcAft>
              <a:buClr>
                <a:schemeClr val="dk1"/>
              </a:buClr>
              <a:buSzPts val="2900"/>
              <a:buFont typeface="Georgia"/>
              <a:buChar char="•"/>
            </a:pPr>
            <a:r>
              <a:rPr lang="en-US" sz="2500">
                <a:latin typeface="Georgia"/>
                <a:ea typeface="Georgia"/>
                <a:cs typeface="Georgia"/>
                <a:sym typeface="Georgia"/>
              </a:rPr>
              <a:t>Provide a different context</a:t>
            </a:r>
            <a:endParaRPr sz="2500">
              <a:latin typeface="Georgia"/>
              <a:ea typeface="Georgia"/>
              <a:cs typeface="Georgia"/>
              <a:sym typeface="Georgia"/>
            </a:endParaRPr>
          </a:p>
          <a:p>
            <a:pPr marL="685800" lvl="1" indent="-260350" algn="l" rtl="0">
              <a:lnSpc>
                <a:spcPct val="90000"/>
              </a:lnSpc>
              <a:spcBef>
                <a:spcPts val="0"/>
              </a:spcBef>
              <a:spcAft>
                <a:spcPts val="0"/>
              </a:spcAft>
              <a:buClr>
                <a:schemeClr val="dk1"/>
              </a:buClr>
              <a:buSzPts val="2900"/>
              <a:buFont typeface="Georgia"/>
              <a:buChar char="•"/>
            </a:pPr>
            <a:r>
              <a:rPr lang="en-US" sz="2500">
                <a:latin typeface="Georgia"/>
                <a:ea typeface="Georgia"/>
                <a:cs typeface="Georgia"/>
                <a:sym typeface="Georgia"/>
              </a:rPr>
              <a:t>Engage actively with the word</a:t>
            </a:r>
            <a:endParaRPr sz="2500">
              <a:latin typeface="Georgia"/>
              <a:ea typeface="Georgia"/>
              <a:cs typeface="Georgia"/>
              <a:sym typeface="Georgia"/>
            </a:endParaRPr>
          </a:p>
          <a:p>
            <a:pPr marL="685800" lvl="1" indent="-260350" algn="l" rtl="0">
              <a:lnSpc>
                <a:spcPct val="90000"/>
              </a:lnSpc>
              <a:spcBef>
                <a:spcPts val="0"/>
              </a:spcBef>
              <a:spcAft>
                <a:spcPts val="0"/>
              </a:spcAft>
              <a:buClr>
                <a:schemeClr val="dk1"/>
              </a:buClr>
              <a:buSzPts val="2900"/>
              <a:buFont typeface="Georgia"/>
              <a:buChar char="•"/>
            </a:pPr>
            <a:r>
              <a:rPr lang="en-US" sz="2500">
                <a:latin typeface="Georgia"/>
                <a:ea typeface="Georgia"/>
                <a:cs typeface="Georgia"/>
                <a:sym typeface="Georgia"/>
              </a:rPr>
              <a:t>Say the word again </a:t>
            </a:r>
            <a:endParaRPr sz="2500">
              <a:latin typeface="Georgia"/>
              <a:ea typeface="Georgia"/>
              <a:cs typeface="Georgia"/>
              <a:sym typeface="Georgia"/>
            </a:endParaRPr>
          </a:p>
          <a:p>
            <a:pPr marL="228600" lvl="0" indent="0" algn="l" rtl="0">
              <a:lnSpc>
                <a:spcPct val="90000"/>
              </a:lnSpc>
              <a:spcBef>
                <a:spcPts val="0"/>
              </a:spcBef>
              <a:spcAft>
                <a:spcPts val="0"/>
              </a:spcAft>
              <a:buSzPts val="2800"/>
              <a:buNone/>
            </a:pPr>
            <a:endParaRPr>
              <a:latin typeface="Verdana"/>
              <a:ea typeface="Verdana"/>
              <a:cs typeface="Verdana"/>
              <a:sym typeface="Verdana"/>
            </a:endParaRPr>
          </a:p>
          <a:p>
            <a:pPr marL="228600" lvl="0" indent="0" algn="l" rtl="0">
              <a:lnSpc>
                <a:spcPct val="90000"/>
              </a:lnSpc>
              <a:spcBef>
                <a:spcPts val="0"/>
              </a:spcBef>
              <a:spcAft>
                <a:spcPts val="0"/>
              </a:spcAft>
              <a:buSzPts val="2800"/>
              <a:buNone/>
            </a:pPr>
            <a:r>
              <a:rPr lang="en-US">
                <a:latin typeface="Georgia"/>
                <a:ea typeface="Georgia"/>
                <a:cs typeface="Georgia"/>
                <a:sym typeface="Georgia"/>
              </a:rPr>
              <a:t>(CORE Vocabulary Handbook, 2006, p. 33-34)</a:t>
            </a:r>
            <a:endParaRPr>
              <a:latin typeface="Georgia"/>
              <a:ea typeface="Georgia"/>
              <a:cs typeface="Georgia"/>
              <a:sym typeface="Georgia"/>
            </a:endParaRPr>
          </a:p>
        </p:txBody>
      </p:sp>
      <p:sp>
        <p:nvSpPr>
          <p:cNvPr id="344" name="Google Shape;344;g15f6c5942ef_0_159"/>
          <p:cNvSpPr txBox="1">
            <a:spLocks noGrp="1"/>
          </p:cNvSpPr>
          <p:nvPr>
            <p:ph type="title"/>
          </p:nvPr>
        </p:nvSpPr>
        <p:spPr>
          <a:xfrm>
            <a:off x="731550" y="196825"/>
            <a:ext cx="107289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Georgia"/>
                <a:ea typeface="Georgia"/>
                <a:cs typeface="Georgia"/>
                <a:sym typeface="Georgia"/>
              </a:rPr>
              <a:t>Structure for Teaching Vocabulary, Fiction</a:t>
            </a:r>
            <a:endParaRPr>
              <a:latin typeface="Georgia"/>
              <a:ea typeface="Georgia"/>
              <a:cs typeface="Georgia"/>
              <a:sym typeface="Georgi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15f6c5942ef_0_165"/>
          <p:cNvSpPr txBox="1">
            <a:spLocks noGrp="1"/>
          </p:cNvSpPr>
          <p:nvPr>
            <p:ph type="title"/>
          </p:nvPr>
        </p:nvSpPr>
        <p:spPr>
          <a:xfrm>
            <a:off x="838200" y="2035124"/>
            <a:ext cx="10515600" cy="1326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3B71"/>
              </a:buClr>
              <a:buSzPct val="100000"/>
              <a:buFont typeface="Times New Roman"/>
              <a:buNone/>
            </a:pPr>
            <a:r>
              <a:rPr lang="en-US">
                <a:latin typeface="Georgia"/>
                <a:ea typeface="Georgia"/>
                <a:cs typeface="Georgia"/>
                <a:sym typeface="Georgia"/>
              </a:rPr>
              <a:t>“Keep the focus on constructing the meaning of text rather than on the strategies themselves.”</a:t>
            </a:r>
            <a:endParaRPr>
              <a:latin typeface="Georgia"/>
              <a:ea typeface="Georgia"/>
              <a:cs typeface="Georgia"/>
              <a:sym typeface="Georgia"/>
            </a:endParaRPr>
          </a:p>
          <a:p>
            <a:pPr marL="0" lvl="0" indent="0" algn="l" rtl="0">
              <a:lnSpc>
                <a:spcPct val="90000"/>
              </a:lnSpc>
              <a:spcBef>
                <a:spcPts val="0"/>
              </a:spcBef>
              <a:spcAft>
                <a:spcPts val="0"/>
              </a:spcAft>
              <a:buClr>
                <a:srgbClr val="003B71"/>
              </a:buClr>
              <a:buSzPct val="100000"/>
              <a:buFont typeface="Times New Roman"/>
              <a:buNone/>
            </a:pPr>
            <a:endParaRPr/>
          </a:p>
          <a:p>
            <a:pPr marL="0" lvl="0" indent="0" algn="l" rtl="0">
              <a:lnSpc>
                <a:spcPct val="90000"/>
              </a:lnSpc>
              <a:spcBef>
                <a:spcPts val="0"/>
              </a:spcBef>
              <a:spcAft>
                <a:spcPts val="0"/>
              </a:spcAft>
              <a:buClr>
                <a:srgbClr val="003B71"/>
              </a:buClr>
              <a:buSzPct val="117855"/>
              <a:buFont typeface="Times New Roman"/>
              <a:buNone/>
            </a:pPr>
            <a:r>
              <a:rPr lang="en-US" sz="3733" b="0">
                <a:latin typeface="Georgia"/>
                <a:ea typeface="Georgia"/>
                <a:cs typeface="Georgia"/>
                <a:sym typeface="Georgia"/>
              </a:rPr>
              <a:t>-CORE Teaching Reading Sourcebook 3rd Edition, p 628</a:t>
            </a:r>
            <a:endParaRPr sz="3733" b="0">
              <a:latin typeface="Georgia"/>
              <a:ea typeface="Georgia"/>
              <a:cs typeface="Georgia"/>
              <a:sym typeface="Georgi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15f6c5942ef_0_169"/>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a:t>
            </a:fld>
            <a:endParaRPr/>
          </a:p>
        </p:txBody>
      </p:sp>
      <p:sp>
        <p:nvSpPr>
          <p:cNvPr id="355" name="Google Shape;355;g15f6c5942ef_0_169"/>
          <p:cNvSpPr txBox="1">
            <a:spLocks noGrp="1"/>
          </p:cNvSpPr>
          <p:nvPr>
            <p:ph type="body" idx="4294967295"/>
          </p:nvPr>
        </p:nvSpPr>
        <p:spPr>
          <a:xfrm>
            <a:off x="839814" y="1895475"/>
            <a:ext cx="11082900" cy="368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sz="3400">
                <a:latin typeface="Georgia"/>
                <a:ea typeface="Georgia"/>
                <a:cs typeface="Georgia"/>
                <a:sym typeface="Georgia"/>
              </a:rPr>
              <a:t>1. Reframe how we think about content</a:t>
            </a:r>
            <a:endParaRPr sz="3400">
              <a:latin typeface="Georgia"/>
              <a:ea typeface="Georgia"/>
              <a:cs typeface="Georgia"/>
              <a:sym typeface="Georgia"/>
            </a:endParaRPr>
          </a:p>
          <a:p>
            <a:pPr marL="0" lvl="0" indent="0" algn="l" rtl="0">
              <a:lnSpc>
                <a:spcPct val="90000"/>
              </a:lnSpc>
              <a:spcBef>
                <a:spcPts val="0"/>
              </a:spcBef>
              <a:spcAft>
                <a:spcPts val="0"/>
              </a:spcAft>
              <a:buSzPts val="2800"/>
              <a:buNone/>
            </a:pPr>
            <a:r>
              <a:rPr lang="en-US" sz="3400">
                <a:latin typeface="Georgia"/>
                <a:ea typeface="Georgia"/>
                <a:cs typeface="Georgia"/>
                <a:sym typeface="Georgia"/>
              </a:rPr>
              <a:t>2. Thematic unit planning</a:t>
            </a:r>
            <a:endParaRPr sz="3400">
              <a:latin typeface="Georgia"/>
              <a:ea typeface="Georgia"/>
              <a:cs typeface="Georgia"/>
              <a:sym typeface="Georgia"/>
            </a:endParaRPr>
          </a:p>
          <a:p>
            <a:pPr marL="0" lvl="0" indent="0" algn="l" rtl="0">
              <a:lnSpc>
                <a:spcPct val="90000"/>
              </a:lnSpc>
              <a:spcBef>
                <a:spcPts val="0"/>
              </a:spcBef>
              <a:spcAft>
                <a:spcPts val="0"/>
              </a:spcAft>
              <a:buSzPts val="2800"/>
              <a:buNone/>
            </a:pPr>
            <a:r>
              <a:rPr lang="en-US" sz="3400">
                <a:latin typeface="Georgia"/>
                <a:ea typeface="Georgia"/>
                <a:cs typeface="Georgia"/>
                <a:sym typeface="Georgia"/>
              </a:rPr>
              <a:t>3. Purposeful text selection</a:t>
            </a:r>
            <a:endParaRPr sz="3400">
              <a:latin typeface="Georgia"/>
              <a:ea typeface="Georgia"/>
              <a:cs typeface="Georgia"/>
              <a:sym typeface="Georgia"/>
            </a:endParaRPr>
          </a:p>
          <a:p>
            <a:pPr marL="0" lvl="0" indent="0" algn="l" rtl="0">
              <a:lnSpc>
                <a:spcPct val="90000"/>
              </a:lnSpc>
              <a:spcBef>
                <a:spcPts val="0"/>
              </a:spcBef>
              <a:spcAft>
                <a:spcPts val="0"/>
              </a:spcAft>
              <a:buSzPts val="2800"/>
              <a:buNone/>
            </a:pPr>
            <a:r>
              <a:rPr lang="en-US" sz="3400">
                <a:latin typeface="Georgia"/>
                <a:ea typeface="Georgia"/>
                <a:cs typeface="Georgia"/>
                <a:sym typeface="Georgia"/>
              </a:rPr>
              <a:t>4. Developing vocabulary</a:t>
            </a:r>
            <a:r>
              <a:rPr lang="en-US" sz="3400">
                <a:latin typeface="Verdana"/>
                <a:ea typeface="Verdana"/>
                <a:cs typeface="Verdana"/>
                <a:sym typeface="Verdana"/>
              </a:rPr>
              <a:t> </a:t>
            </a:r>
            <a:endParaRPr sz="3400">
              <a:latin typeface="Verdana"/>
              <a:ea typeface="Verdana"/>
              <a:cs typeface="Verdana"/>
              <a:sym typeface="Verdana"/>
            </a:endParaRPr>
          </a:p>
        </p:txBody>
      </p:sp>
      <p:sp>
        <p:nvSpPr>
          <p:cNvPr id="356" name="Google Shape;356;g15f6c5942ef_0_169"/>
          <p:cNvSpPr txBox="1">
            <a:spLocks noGrp="1"/>
          </p:cNvSpPr>
          <p:nvPr>
            <p:ph type="title"/>
          </p:nvPr>
        </p:nvSpPr>
        <p:spPr>
          <a:xfrm>
            <a:off x="270900" y="365125"/>
            <a:ext cx="11651700" cy="1326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B71"/>
              </a:buClr>
              <a:buSzPts val="4400"/>
              <a:buFont typeface="Times New Roman"/>
              <a:buNone/>
            </a:pPr>
            <a:r>
              <a:rPr lang="en-US"/>
              <a:t>Let’s Review - How do we do this? </a:t>
            </a:r>
            <a:endParaRPr/>
          </a:p>
        </p:txBody>
      </p:sp>
      <p:pic>
        <p:nvPicPr>
          <p:cNvPr id="357" name="Google Shape;357;g15f6c5942ef_0_169" descr="VDOE Logo"/>
          <p:cNvPicPr preferRelativeResize="0"/>
          <p:nvPr/>
        </p:nvPicPr>
        <p:blipFill rotWithShape="1">
          <a:blip r:embed="rId3">
            <a:alphaModFix/>
          </a:blip>
          <a:srcRect/>
          <a:stretch/>
        </p:blipFill>
        <p:spPr>
          <a:xfrm>
            <a:off x="9970001" y="5003954"/>
            <a:ext cx="2221998" cy="171749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g15f6c5942ef_0_1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pic>
        <p:nvPicPr>
          <p:cNvPr id="363" name="Google Shape;363;g15f6c5942ef_0_176" descr="Image of the Writing rope and access link https://dyslexiaida.org/joan-seditas-writing-rope/#:~:text=With%20a%20nod%20to%20Hollis,as%20a%20single%2C%20monolithic%20skill.&#10;" title="The Writing Rope "/>
          <p:cNvPicPr preferRelativeResize="0"/>
          <p:nvPr/>
        </p:nvPicPr>
        <p:blipFill rotWithShape="1">
          <a:blip r:embed="rId3">
            <a:alphaModFix/>
          </a:blip>
          <a:srcRect/>
          <a:stretch/>
        </p:blipFill>
        <p:spPr>
          <a:xfrm>
            <a:off x="620850" y="1296825"/>
            <a:ext cx="9001350" cy="5016749"/>
          </a:xfrm>
          <a:prstGeom prst="rect">
            <a:avLst/>
          </a:prstGeom>
          <a:noFill/>
          <a:ln w="76200" cap="flat" cmpd="sng">
            <a:solidFill>
              <a:srgbClr val="FFB088"/>
            </a:solidFill>
            <a:prstDash val="solid"/>
            <a:round/>
            <a:headEnd type="none" w="sm" len="sm"/>
            <a:tailEnd type="none" w="sm" len="sm"/>
          </a:ln>
        </p:spPr>
      </p:pic>
      <p:sp>
        <p:nvSpPr>
          <p:cNvPr id="364" name="Google Shape;364;g15f6c5942ef_0_176"/>
          <p:cNvSpPr txBox="1">
            <a:spLocks noGrp="1"/>
          </p:cNvSpPr>
          <p:nvPr>
            <p:ph type="title"/>
          </p:nvPr>
        </p:nvSpPr>
        <p:spPr>
          <a:xfrm>
            <a:off x="374650" y="185742"/>
            <a:ext cx="10515600" cy="1006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B71"/>
              </a:buClr>
              <a:buSzPts val="5000"/>
              <a:buFont typeface="Times New Roman"/>
              <a:buNone/>
            </a:pPr>
            <a:r>
              <a:rPr lang="en-US"/>
              <a:t>The Writing Rope</a:t>
            </a:r>
            <a:endParaRPr/>
          </a:p>
        </p:txBody>
      </p:sp>
      <p:pic>
        <p:nvPicPr>
          <p:cNvPr id="365" name="Google Shape;365;g15f6c5942ef_0_176" descr="VDOE Logo"/>
          <p:cNvPicPr preferRelativeResize="0"/>
          <p:nvPr/>
        </p:nvPicPr>
        <p:blipFill rotWithShape="1">
          <a:blip r:embed="rId4">
            <a:alphaModFix/>
          </a:blip>
          <a:srcRect/>
          <a:stretch/>
        </p:blipFill>
        <p:spPr>
          <a:xfrm>
            <a:off x="10084100" y="5228700"/>
            <a:ext cx="2107899" cy="16292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15f6c5942ef_0_18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
        <p:nvSpPr>
          <p:cNvPr id="371" name="Google Shape;371;g15f6c5942ef_0_183"/>
          <p:cNvSpPr txBox="1">
            <a:spLocks noGrp="1"/>
          </p:cNvSpPr>
          <p:nvPr>
            <p:ph type="title"/>
          </p:nvPr>
        </p:nvSpPr>
        <p:spPr>
          <a:xfrm>
            <a:off x="831850" y="1328738"/>
            <a:ext cx="10515600" cy="2852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3B71"/>
              </a:buClr>
              <a:buSzPts val="5000"/>
              <a:buFont typeface="Times New Roman"/>
              <a:buNone/>
            </a:pPr>
            <a:r>
              <a:rPr lang="en-US"/>
              <a:t>Writing as a means to measure comprehension</a:t>
            </a:r>
            <a:endParaRPr/>
          </a:p>
        </p:txBody>
      </p:sp>
      <p:pic>
        <p:nvPicPr>
          <p:cNvPr id="372" name="Google Shape;372;g15f6c5942ef_0_183"/>
          <p:cNvPicPr preferRelativeResize="0"/>
          <p:nvPr/>
        </p:nvPicPr>
        <p:blipFill rotWithShape="1">
          <a:blip r:embed="rId3">
            <a:alphaModFix/>
          </a:blip>
          <a:srcRect/>
          <a:stretch/>
        </p:blipFill>
        <p:spPr>
          <a:xfrm>
            <a:off x="10186666" y="5307976"/>
            <a:ext cx="2005335" cy="1550026"/>
          </a:xfrm>
          <a:prstGeom prst="rect">
            <a:avLst/>
          </a:prstGeom>
          <a:noFill/>
          <a:ln>
            <a:noFill/>
          </a:ln>
        </p:spPr>
      </p:pic>
      <p:sp>
        <p:nvSpPr>
          <p:cNvPr id="2" name="Rectangle 1" descr="VDOE Logo"/>
          <p:cNvSpPr/>
          <p:nvPr/>
        </p:nvSpPr>
        <p:spPr>
          <a:xfrm>
            <a:off x="5525170" y="3275112"/>
            <a:ext cx="1141659" cy="307777"/>
          </a:xfrm>
          <a:prstGeom prst="rect">
            <a:avLst/>
          </a:prstGeom>
        </p:spPr>
        <p:txBody>
          <a:bodyPr wrap="none">
            <a:spAutoFit/>
          </a:bodyPr>
          <a:lstStyle/>
          <a:p>
            <a:r>
              <a:rPr lang="en-US"/>
              <a:t>VDOE Logo</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15f6c5942ef_0_189"/>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29</a:t>
            </a:fld>
            <a:endParaRPr/>
          </a:p>
        </p:txBody>
      </p:sp>
      <p:pic>
        <p:nvPicPr>
          <p:cNvPr id="378" name="Google Shape;378;g15f6c5942ef_0_189" descr="VDOE Logo"/>
          <p:cNvPicPr preferRelativeResize="0"/>
          <p:nvPr/>
        </p:nvPicPr>
        <p:blipFill rotWithShape="1">
          <a:blip r:embed="rId3">
            <a:alphaModFix/>
          </a:blip>
          <a:srcRect/>
          <a:stretch/>
        </p:blipFill>
        <p:spPr>
          <a:xfrm>
            <a:off x="9535056" y="5912951"/>
            <a:ext cx="2531807" cy="843935"/>
          </a:xfrm>
          <a:prstGeom prst="rect">
            <a:avLst/>
          </a:prstGeom>
          <a:noFill/>
          <a:ln>
            <a:noFill/>
          </a:ln>
        </p:spPr>
      </p:pic>
      <p:sp>
        <p:nvSpPr>
          <p:cNvPr id="379" name="Google Shape;379;g15f6c5942ef_0_189"/>
          <p:cNvSpPr txBox="1">
            <a:spLocks noGrp="1"/>
          </p:cNvSpPr>
          <p:nvPr>
            <p:ph type="body" idx="4294967295"/>
          </p:nvPr>
        </p:nvSpPr>
        <p:spPr>
          <a:xfrm>
            <a:off x="650489" y="1959738"/>
            <a:ext cx="11082900" cy="3684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US">
                <a:latin typeface="Georgia"/>
                <a:ea typeface="Georgia"/>
                <a:cs typeface="Georgia"/>
                <a:sym typeface="Georgia"/>
              </a:rPr>
              <a:t>1. Provide daily time for students to write.  </a:t>
            </a:r>
            <a:endParaRPr>
              <a:latin typeface="Georgia"/>
              <a:ea typeface="Georgia"/>
              <a:cs typeface="Georgia"/>
              <a:sym typeface="Georgia"/>
            </a:endParaRPr>
          </a:p>
          <a:p>
            <a:pPr marL="0" lvl="0" indent="0" algn="l" rtl="0">
              <a:lnSpc>
                <a:spcPct val="90000"/>
              </a:lnSpc>
              <a:spcBef>
                <a:spcPts val="0"/>
              </a:spcBef>
              <a:spcAft>
                <a:spcPts val="0"/>
              </a:spcAft>
              <a:buSzPts val="2800"/>
              <a:buNone/>
            </a:pPr>
            <a:r>
              <a:rPr lang="en-US">
                <a:latin typeface="Georgia"/>
                <a:ea typeface="Georgia"/>
                <a:cs typeface="Georgia"/>
                <a:sym typeface="Georgia"/>
              </a:rPr>
              <a:t>2. Teach students to use the writing process for a variety of purposes.  </a:t>
            </a:r>
            <a:endParaRPr>
              <a:latin typeface="Georgia"/>
              <a:ea typeface="Georgia"/>
              <a:cs typeface="Georgia"/>
              <a:sym typeface="Georgia"/>
            </a:endParaRPr>
          </a:p>
          <a:p>
            <a:pPr marL="0" lvl="0" indent="0" algn="l" rtl="0">
              <a:lnSpc>
                <a:spcPct val="90000"/>
              </a:lnSpc>
              <a:spcBef>
                <a:spcPts val="0"/>
              </a:spcBef>
              <a:spcAft>
                <a:spcPts val="0"/>
              </a:spcAft>
              <a:buSzPts val="2800"/>
              <a:buNone/>
            </a:pPr>
            <a:r>
              <a:rPr lang="en-US">
                <a:latin typeface="Georgia"/>
                <a:ea typeface="Georgia"/>
                <a:cs typeface="Georgia"/>
                <a:sym typeface="Georgia"/>
              </a:rPr>
              <a:t>3. Teach students to become fluent with handwriting, spelling, sentence construction, typing, and word processing.  </a:t>
            </a:r>
            <a:endParaRPr>
              <a:latin typeface="Georgia"/>
              <a:ea typeface="Georgia"/>
              <a:cs typeface="Georgia"/>
              <a:sym typeface="Georgia"/>
            </a:endParaRPr>
          </a:p>
          <a:p>
            <a:pPr marL="0" lvl="0" indent="0" algn="l" rtl="0">
              <a:lnSpc>
                <a:spcPct val="90000"/>
              </a:lnSpc>
              <a:spcBef>
                <a:spcPts val="0"/>
              </a:spcBef>
              <a:spcAft>
                <a:spcPts val="0"/>
              </a:spcAft>
              <a:buSzPts val="2800"/>
              <a:buNone/>
            </a:pPr>
            <a:r>
              <a:rPr lang="en-US">
                <a:latin typeface="Georgia"/>
                <a:ea typeface="Georgia"/>
                <a:cs typeface="Georgia"/>
                <a:sym typeface="Georgia"/>
              </a:rPr>
              <a:t>4. Create an engaged community of writers.</a:t>
            </a:r>
            <a:endParaRPr>
              <a:latin typeface="Georgia"/>
              <a:ea typeface="Georgia"/>
              <a:cs typeface="Georgia"/>
              <a:sym typeface="Georgia"/>
            </a:endParaRPr>
          </a:p>
          <a:p>
            <a:pPr marL="0" lvl="0" indent="0" algn="l" rtl="0">
              <a:lnSpc>
                <a:spcPct val="90000"/>
              </a:lnSpc>
              <a:spcBef>
                <a:spcPts val="0"/>
              </a:spcBef>
              <a:spcAft>
                <a:spcPts val="0"/>
              </a:spcAft>
              <a:buSzPts val="2800"/>
              <a:buNone/>
            </a:pPr>
            <a:endParaRPr>
              <a:latin typeface="Verdana"/>
              <a:ea typeface="Verdana"/>
              <a:cs typeface="Verdana"/>
              <a:sym typeface="Verdana"/>
            </a:endParaRPr>
          </a:p>
          <a:p>
            <a:pPr marL="0" lvl="0" indent="0" algn="l" rtl="0">
              <a:lnSpc>
                <a:spcPct val="90000"/>
              </a:lnSpc>
              <a:spcBef>
                <a:spcPts val="0"/>
              </a:spcBef>
              <a:spcAft>
                <a:spcPts val="0"/>
              </a:spcAft>
              <a:buSzPts val="2800"/>
              <a:buNone/>
            </a:pPr>
            <a:r>
              <a:rPr lang="en-US" u="sng">
                <a:solidFill>
                  <a:schemeClr val="hlink"/>
                </a:solidFill>
                <a:latin typeface="Georgia"/>
                <a:ea typeface="Georgia"/>
                <a:cs typeface="Georgia"/>
                <a:sym typeface="Georgia"/>
                <a:hlinkClick r:id="rId4"/>
              </a:rPr>
              <a:t>Teaching Elementary School Students to Be Effective Writers</a:t>
            </a:r>
            <a:endParaRPr>
              <a:latin typeface="Georgia"/>
              <a:ea typeface="Georgia"/>
              <a:cs typeface="Georgia"/>
              <a:sym typeface="Georgia"/>
            </a:endParaRPr>
          </a:p>
        </p:txBody>
      </p:sp>
      <p:sp>
        <p:nvSpPr>
          <p:cNvPr id="380" name="Google Shape;380;g15f6c5942ef_0_189"/>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Teaching Elementary School Students to Be Effective Writers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g15f6c5942ef_0_13" descr="Picture shows image of people playing the game cricket. " title="Cricket Game"/>
          <p:cNvPicPr preferRelativeResize="0"/>
          <p:nvPr/>
        </p:nvPicPr>
        <p:blipFill rotWithShape="1">
          <a:blip r:embed="rId3">
            <a:alphaModFix/>
          </a:blip>
          <a:srcRect/>
          <a:stretch/>
        </p:blipFill>
        <p:spPr>
          <a:xfrm>
            <a:off x="3137074" y="3489450"/>
            <a:ext cx="5366700" cy="2940175"/>
          </a:xfrm>
          <a:prstGeom prst="rect">
            <a:avLst/>
          </a:prstGeom>
          <a:noFill/>
          <a:ln>
            <a:noFill/>
          </a:ln>
        </p:spPr>
      </p:pic>
      <p:sp>
        <p:nvSpPr>
          <p:cNvPr id="176" name="Google Shape;176;g15f6c5942ef_0_13"/>
          <p:cNvSpPr txBox="1">
            <a:spLocks noGrp="1"/>
          </p:cNvSpPr>
          <p:nvPr>
            <p:ph type="title" idx="4294967295"/>
          </p:nvPr>
        </p:nvSpPr>
        <p:spPr>
          <a:xfrm>
            <a:off x="838200" y="863725"/>
            <a:ext cx="10515600" cy="1503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90000"/>
              </a:lnSpc>
              <a:spcBef>
                <a:spcPts val="0"/>
              </a:spcBef>
              <a:spcAft>
                <a:spcPts val="0"/>
              </a:spcAft>
              <a:buClr>
                <a:srgbClr val="003B71"/>
              </a:buClr>
              <a:buSzPct val="81480"/>
              <a:buFont typeface="Times New Roman"/>
              <a:buNone/>
            </a:pPr>
            <a:r>
              <a:rPr lang="en-US" sz="5400"/>
              <a:t>Does background knowledge matter to reading comprehension?</a:t>
            </a:r>
            <a:endParaRPr sz="5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15f6c5942ef_0_196"/>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2400">
                <a:solidFill>
                  <a:schemeClr val="lt1"/>
                </a:solidFill>
              </a:rPr>
              <a:t>Quote</a:t>
            </a:r>
            <a:endParaRPr sz="2400">
              <a:solidFill>
                <a:schemeClr val="lt1"/>
              </a:solidFill>
            </a:endParaRPr>
          </a:p>
        </p:txBody>
      </p:sp>
      <p:sp>
        <p:nvSpPr>
          <p:cNvPr id="386" name="Google Shape;386;g15f6c5942ef_0_196"/>
          <p:cNvSpPr txBox="1">
            <a:spLocks noGrp="1"/>
          </p:cNvSpPr>
          <p:nvPr>
            <p:ph type="body" idx="1"/>
          </p:nvPr>
        </p:nvSpPr>
        <p:spPr>
          <a:xfrm>
            <a:off x="466425" y="1122850"/>
            <a:ext cx="11349300" cy="5054100"/>
          </a:xfrm>
          <a:prstGeom prst="rect">
            <a:avLst/>
          </a:prstGeom>
          <a:noFill/>
          <a:ln>
            <a:noFill/>
          </a:ln>
        </p:spPr>
        <p:txBody>
          <a:bodyPr spcFirstLastPara="1" wrap="square" lIns="91425" tIns="45700" rIns="91425" bIns="45700" anchor="t" anchorCtr="0">
            <a:normAutofit/>
          </a:bodyPr>
          <a:lstStyle/>
          <a:p>
            <a:pPr marL="228600" lvl="0" indent="0" algn="ctr" rtl="0">
              <a:lnSpc>
                <a:spcPct val="90000"/>
              </a:lnSpc>
              <a:spcBef>
                <a:spcPts val="0"/>
              </a:spcBef>
              <a:spcAft>
                <a:spcPts val="0"/>
              </a:spcAft>
              <a:buSzPts val="2800"/>
              <a:buNone/>
            </a:pPr>
            <a:endParaRPr sz="4000"/>
          </a:p>
          <a:p>
            <a:pPr marL="228600" lvl="0" indent="0" algn="ctr" rtl="0">
              <a:lnSpc>
                <a:spcPct val="90000"/>
              </a:lnSpc>
              <a:spcBef>
                <a:spcPts val="0"/>
              </a:spcBef>
              <a:spcAft>
                <a:spcPts val="0"/>
              </a:spcAft>
              <a:buSzPts val="2800"/>
              <a:buNone/>
            </a:pPr>
            <a:r>
              <a:rPr lang="en-US" sz="4000">
                <a:latin typeface="Georgia"/>
                <a:ea typeface="Georgia"/>
                <a:cs typeface="Georgia"/>
                <a:sym typeface="Georgia"/>
              </a:rPr>
              <a:t>“When teachers integrate writing tasks with other content-area lessons, students may think more critically about the content-area material.”</a:t>
            </a:r>
            <a:r>
              <a:rPr lang="en-US" sz="4000">
                <a:latin typeface="Verdana"/>
                <a:ea typeface="Verdana"/>
                <a:cs typeface="Verdana"/>
                <a:sym typeface="Verdana"/>
              </a:rPr>
              <a:t> </a:t>
            </a:r>
            <a:endParaRPr sz="4000">
              <a:latin typeface="Verdana"/>
              <a:ea typeface="Verdana"/>
              <a:cs typeface="Verdana"/>
              <a:sym typeface="Verdana"/>
            </a:endParaRPr>
          </a:p>
          <a:p>
            <a:pPr marL="228600" lvl="0" indent="0" algn="ctr" rtl="0">
              <a:lnSpc>
                <a:spcPct val="90000"/>
              </a:lnSpc>
              <a:spcBef>
                <a:spcPts val="0"/>
              </a:spcBef>
              <a:spcAft>
                <a:spcPts val="0"/>
              </a:spcAft>
              <a:buSzPts val="2800"/>
              <a:buNone/>
            </a:pPr>
            <a:endParaRPr sz="4000">
              <a:latin typeface="Georgia"/>
              <a:ea typeface="Georgia"/>
              <a:cs typeface="Georgia"/>
              <a:sym typeface="Georgia"/>
            </a:endParaRPr>
          </a:p>
          <a:p>
            <a:pPr marL="0" lvl="0" indent="0" algn="l" rtl="0">
              <a:lnSpc>
                <a:spcPct val="90000"/>
              </a:lnSpc>
              <a:spcBef>
                <a:spcPts val="0"/>
              </a:spcBef>
              <a:spcAft>
                <a:spcPts val="0"/>
              </a:spcAft>
              <a:buSzPts val="2800"/>
              <a:buNone/>
            </a:pPr>
            <a:r>
              <a:rPr lang="en-US" sz="2400">
                <a:latin typeface="Georgia"/>
                <a:ea typeface="Georgia"/>
                <a:cs typeface="Georgia"/>
                <a:sym typeface="Georgia"/>
              </a:rPr>
              <a:t>-IES, Teacher Elementary Students to be Effective Writers, 2018</a:t>
            </a:r>
            <a:endParaRPr sz="4000">
              <a:latin typeface="Georgia"/>
              <a:ea typeface="Georgia"/>
              <a:cs typeface="Georgia"/>
              <a:sym typeface="Georgi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2" name="Google Shape;392;g15f6c5942ef_0_201" descr="Image shows primary lined paper with the words on top that say &quot;Plastic waste can be&quot; " title="Primary Writing Paper "/>
          <p:cNvPicPr preferRelativeResize="0"/>
          <p:nvPr/>
        </p:nvPicPr>
        <p:blipFill rotWithShape="1">
          <a:blip r:embed="rId3">
            <a:alphaModFix/>
          </a:blip>
          <a:srcRect l="11342" t="6104" r="14621" b="4249"/>
          <a:stretch/>
        </p:blipFill>
        <p:spPr>
          <a:xfrm>
            <a:off x="3437125" y="112713"/>
            <a:ext cx="4866513" cy="6632575"/>
          </a:xfrm>
          <a:prstGeom prst="rect">
            <a:avLst/>
          </a:prstGeom>
          <a:noFill/>
          <a:ln>
            <a:noFill/>
          </a:ln>
        </p:spPr>
      </p:pic>
      <p:sp>
        <p:nvSpPr>
          <p:cNvPr id="393" name="Google Shape;393;g15f6c5942ef_0_201"/>
          <p:cNvSpPr txBox="1"/>
          <p:nvPr/>
        </p:nvSpPr>
        <p:spPr>
          <a:xfrm>
            <a:off x="3578650" y="3607875"/>
            <a:ext cx="5544000" cy="6141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100"/>
              <a:buFont typeface="Arial"/>
              <a:buNone/>
            </a:pPr>
            <a:r>
              <a:rPr lang="en-US" sz="3100" b="1" i="0" u="none" strike="noStrike" cap="none">
                <a:solidFill>
                  <a:srgbClr val="003B71"/>
                </a:solidFill>
                <a:latin typeface="Times New Roman"/>
                <a:ea typeface="Times New Roman"/>
                <a:cs typeface="Times New Roman"/>
                <a:sym typeface="Times New Roman"/>
              </a:rPr>
              <a:t>Plastic waste can be </a:t>
            </a:r>
            <a:endParaRPr sz="200" b="0" i="0" u="none" strike="noStrike" cap="none">
              <a:solidFill>
                <a:srgbClr val="000000"/>
              </a:solidFill>
              <a:latin typeface="Arial"/>
              <a:ea typeface="Arial"/>
              <a:cs typeface="Arial"/>
              <a:sym typeface="Arial"/>
            </a:endParaRPr>
          </a:p>
        </p:txBody>
      </p:sp>
      <p:sp>
        <p:nvSpPr>
          <p:cNvPr id="394" name="Google Shape;394;g15f6c5942ef_0_201"/>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solidFill>
                  <a:schemeClr val="lt1"/>
                </a:solidFill>
              </a:rPr>
              <a:t>Writing Paper</a:t>
            </a:r>
            <a:endParaRPr>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g15f6c5942ef_0_208" descr="Image of college ruled lined paper. &#10;" title="Third through Fifth Grade Notebook Paper"/>
          <p:cNvPicPr preferRelativeResize="0"/>
          <p:nvPr/>
        </p:nvPicPr>
        <p:blipFill rotWithShape="1">
          <a:blip r:embed="rId3">
            <a:alphaModFix/>
          </a:blip>
          <a:srcRect/>
          <a:stretch/>
        </p:blipFill>
        <p:spPr>
          <a:xfrm>
            <a:off x="1732675" y="212925"/>
            <a:ext cx="8454875" cy="6448100"/>
          </a:xfrm>
          <a:prstGeom prst="rect">
            <a:avLst/>
          </a:prstGeom>
          <a:noFill/>
          <a:ln>
            <a:noFill/>
          </a:ln>
        </p:spPr>
      </p:pic>
      <p:sp>
        <p:nvSpPr>
          <p:cNvPr id="401" name="Google Shape;401;g15f6c5942ef_0_208"/>
          <p:cNvSpPr txBox="1">
            <a:spLocks noGrp="1"/>
          </p:cNvSpPr>
          <p:nvPr>
            <p:ph type="title"/>
          </p:nvPr>
        </p:nvSpPr>
        <p:spPr>
          <a:xfrm>
            <a:off x="838200" y="365126"/>
            <a:ext cx="10515600" cy="2196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US" sz="2400" b="0">
                <a:solidFill>
                  <a:srgbClr val="000000"/>
                </a:solidFill>
                <a:latin typeface="Sue Ellen Francisco"/>
                <a:ea typeface="Sue Ellen Francisco"/>
                <a:cs typeface="Sue Ellen Francisco"/>
                <a:sym typeface="Sue Ellen Francisco"/>
              </a:rPr>
              <a:t>                        </a:t>
            </a:r>
            <a:r>
              <a:rPr lang="en-US" sz="2800" b="0">
                <a:solidFill>
                  <a:srgbClr val="000000"/>
                </a:solidFill>
                <a:latin typeface="Sue Ellen Francisco"/>
                <a:ea typeface="Sue Ellen Francisco"/>
                <a:cs typeface="Sue Ellen Francisco"/>
                <a:sym typeface="Sue Ellen Francisco"/>
              </a:rPr>
              <a:t> Being different is </a:t>
            </a:r>
            <a:endParaRPr sz="1800" b="0">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15f6c5942ef_0_214"/>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33</a:t>
            </a:fld>
            <a:endParaRPr/>
          </a:p>
        </p:txBody>
      </p:sp>
      <p:pic>
        <p:nvPicPr>
          <p:cNvPr id="407" name="Google Shape;407;g15f6c5942ef_0_214" descr="VDOE Logo"/>
          <p:cNvPicPr preferRelativeResize="0"/>
          <p:nvPr/>
        </p:nvPicPr>
        <p:blipFill rotWithShape="1">
          <a:blip r:embed="rId3">
            <a:alphaModFix/>
          </a:blip>
          <a:srcRect/>
          <a:stretch/>
        </p:blipFill>
        <p:spPr>
          <a:xfrm>
            <a:off x="9535056" y="5912951"/>
            <a:ext cx="2531807" cy="843935"/>
          </a:xfrm>
          <a:prstGeom prst="rect">
            <a:avLst/>
          </a:prstGeom>
          <a:noFill/>
          <a:ln>
            <a:noFill/>
          </a:ln>
        </p:spPr>
      </p:pic>
      <p:sp>
        <p:nvSpPr>
          <p:cNvPr id="408" name="Google Shape;408;g15f6c5942ef_0_214"/>
          <p:cNvSpPr txBox="1">
            <a:spLocks noGrp="1"/>
          </p:cNvSpPr>
          <p:nvPr>
            <p:ph type="body" idx="4294967295"/>
          </p:nvPr>
        </p:nvSpPr>
        <p:spPr>
          <a:xfrm>
            <a:off x="839814" y="2505075"/>
            <a:ext cx="11082900" cy="36846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000"/>
              <a:buFont typeface="Georgia"/>
              <a:buChar char="•"/>
            </a:pPr>
            <a:r>
              <a:rPr lang="en-US" sz="3000">
                <a:latin typeface="Georgia"/>
                <a:ea typeface="Georgia"/>
                <a:cs typeface="Georgia"/>
                <a:sym typeface="Georgia"/>
              </a:rPr>
              <a:t>Expanding student background knowledge</a:t>
            </a:r>
            <a:endParaRPr sz="3000">
              <a:latin typeface="Georgia"/>
              <a:ea typeface="Georgia"/>
              <a:cs typeface="Georgia"/>
              <a:sym typeface="Georgia"/>
            </a:endParaRPr>
          </a:p>
          <a:p>
            <a:pPr marL="228600" lvl="0" indent="-228600" algn="l" rtl="0">
              <a:lnSpc>
                <a:spcPct val="90000"/>
              </a:lnSpc>
              <a:spcBef>
                <a:spcPts val="0"/>
              </a:spcBef>
              <a:spcAft>
                <a:spcPts val="0"/>
              </a:spcAft>
              <a:buSzPts val="3000"/>
              <a:buFont typeface="Georgia"/>
              <a:buChar char="•"/>
            </a:pPr>
            <a:r>
              <a:rPr lang="en-US" sz="3000">
                <a:latin typeface="Georgia"/>
                <a:ea typeface="Georgia"/>
                <a:cs typeface="Georgia"/>
                <a:sym typeface="Georgia"/>
              </a:rPr>
              <a:t>Enhancing student vocabulary</a:t>
            </a:r>
            <a:endParaRPr sz="3000">
              <a:latin typeface="Georgia"/>
              <a:ea typeface="Georgia"/>
              <a:cs typeface="Georgia"/>
              <a:sym typeface="Georgia"/>
            </a:endParaRPr>
          </a:p>
          <a:p>
            <a:pPr marL="228600" lvl="0" indent="-228600" algn="l" rtl="0">
              <a:lnSpc>
                <a:spcPct val="90000"/>
              </a:lnSpc>
              <a:spcBef>
                <a:spcPts val="0"/>
              </a:spcBef>
              <a:spcAft>
                <a:spcPts val="0"/>
              </a:spcAft>
              <a:buSzPts val="3000"/>
              <a:buFont typeface="Georgia"/>
              <a:buChar char="•"/>
            </a:pPr>
            <a:r>
              <a:rPr lang="en-US" sz="3000">
                <a:latin typeface="Georgia"/>
                <a:ea typeface="Georgia"/>
                <a:cs typeface="Georgia"/>
                <a:sym typeface="Georgia"/>
              </a:rPr>
              <a:t>Impact on comprehension</a:t>
            </a:r>
            <a:endParaRPr sz="3000">
              <a:latin typeface="Georgia"/>
              <a:ea typeface="Georgia"/>
              <a:cs typeface="Georgia"/>
              <a:sym typeface="Georgia"/>
            </a:endParaRPr>
          </a:p>
          <a:p>
            <a:pPr marL="228600" lvl="0" indent="-228600" algn="l" rtl="0">
              <a:lnSpc>
                <a:spcPct val="90000"/>
              </a:lnSpc>
              <a:spcBef>
                <a:spcPts val="0"/>
              </a:spcBef>
              <a:spcAft>
                <a:spcPts val="0"/>
              </a:spcAft>
              <a:buSzPts val="3000"/>
              <a:buFont typeface="Georgia"/>
              <a:buChar char="•"/>
            </a:pPr>
            <a:r>
              <a:rPr lang="en-US" sz="3000">
                <a:latin typeface="Georgia"/>
                <a:ea typeface="Georgia"/>
                <a:cs typeface="Georgia"/>
                <a:sym typeface="Georgia"/>
              </a:rPr>
              <a:t>Writing as a means to measure comprehension</a:t>
            </a:r>
            <a:endParaRPr sz="3000">
              <a:latin typeface="Georgia"/>
              <a:ea typeface="Georgia"/>
              <a:cs typeface="Georgia"/>
              <a:sym typeface="Georgia"/>
            </a:endParaRPr>
          </a:p>
        </p:txBody>
      </p:sp>
      <p:sp>
        <p:nvSpPr>
          <p:cNvPr id="409" name="Google Shape;409;g15f6c5942ef_0_214"/>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t>Review - Learning Intentions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15f6c5942ef_0_221"/>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3B71"/>
              </a:buClr>
              <a:buSzPts val="4400"/>
              <a:buFont typeface="Times New Roman"/>
              <a:buNone/>
            </a:pPr>
            <a:r>
              <a:rPr lang="en-US">
                <a:latin typeface="Georgia"/>
                <a:ea typeface="Georgia"/>
                <a:cs typeface="Georgia"/>
                <a:sym typeface="Georgia"/>
              </a:rPr>
              <a:t>Disclaimer</a:t>
            </a:r>
            <a:endParaRPr>
              <a:latin typeface="Georgia"/>
              <a:ea typeface="Georgia"/>
              <a:cs typeface="Georgia"/>
              <a:sym typeface="Georgia"/>
            </a:endParaRPr>
          </a:p>
        </p:txBody>
      </p:sp>
      <p:sp>
        <p:nvSpPr>
          <p:cNvPr id="415" name="Google Shape;415;g15f6c5942ef_0_22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457200" lvl="0" indent="0" algn="l" rtl="0">
              <a:lnSpc>
                <a:spcPct val="90000"/>
              </a:lnSpc>
              <a:spcBef>
                <a:spcPts val="0"/>
              </a:spcBef>
              <a:spcAft>
                <a:spcPts val="0"/>
              </a:spcAft>
              <a:buSzPts val="2800"/>
              <a:buNone/>
            </a:pPr>
            <a:r>
              <a:rPr lang="en-US" sz="4000">
                <a:latin typeface="Georgia"/>
                <a:ea typeface="Georgia"/>
                <a:cs typeface="Georgia"/>
                <a:sym typeface="Georgia"/>
              </a:rPr>
              <a:t>Reference within this presentation to any specific commercial or non-commercial product, process, or service by trade name, trademark, manufacturer or otherwise does not constitute or imply an endorsement, recommendation, or favoring by the Virginia Department of Education.</a:t>
            </a:r>
            <a:endParaRPr>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g15f6c5942ef_0_226" descr="Virginia Department of Education"/>
          <p:cNvPicPr preferRelativeResize="0"/>
          <p:nvPr/>
        </p:nvPicPr>
        <p:blipFill rotWithShape="1">
          <a:blip r:embed="rId3">
            <a:alphaModFix/>
          </a:blip>
          <a:srcRect/>
          <a:stretch/>
        </p:blipFill>
        <p:spPr>
          <a:xfrm rot="-5400000">
            <a:off x="-3027419" y="3223350"/>
            <a:ext cx="6664604" cy="381164"/>
          </a:xfrm>
          <a:prstGeom prst="rect">
            <a:avLst/>
          </a:prstGeom>
          <a:noFill/>
          <a:ln>
            <a:noFill/>
          </a:ln>
        </p:spPr>
      </p:pic>
      <p:sp>
        <p:nvSpPr>
          <p:cNvPr id="421" name="Google Shape;421;g15f6c5942ef_0_226"/>
          <p:cNvSpPr txBox="1">
            <a:spLocks noGrp="1"/>
          </p:cNvSpPr>
          <p:nvPr>
            <p:ph type="sldNum" idx="12"/>
          </p:nvPr>
        </p:nvSpPr>
        <p:spPr>
          <a:xfrm>
            <a:off x="8610600" y="6356350"/>
            <a:ext cx="1011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35</a:t>
            </a:fld>
            <a:endParaRPr/>
          </a:p>
        </p:txBody>
      </p:sp>
      <p:sp>
        <p:nvSpPr>
          <p:cNvPr id="422" name="Google Shape;422;g15f6c5942ef_0_226"/>
          <p:cNvSpPr txBox="1">
            <a:spLocks noGrp="1"/>
          </p:cNvSpPr>
          <p:nvPr>
            <p:ph type="body" idx="1"/>
          </p:nvPr>
        </p:nvSpPr>
        <p:spPr>
          <a:xfrm>
            <a:off x="907300" y="1027300"/>
            <a:ext cx="11086500" cy="5520000"/>
          </a:xfrm>
          <a:prstGeom prst="rect">
            <a:avLst/>
          </a:prstGeom>
          <a:noFill/>
          <a:ln>
            <a:noFill/>
          </a:ln>
        </p:spPr>
        <p:txBody>
          <a:bodyPr spcFirstLastPara="1" wrap="square" lIns="91425" tIns="45700" rIns="91425" bIns="45700" anchor="t" anchorCtr="0">
            <a:normAutofit fontScale="55000" lnSpcReduction="20000"/>
          </a:bodyPr>
          <a:lstStyle/>
          <a:p>
            <a:pPr marL="228600" lvl="0" indent="-148590" algn="l" rtl="0">
              <a:lnSpc>
                <a:spcPct val="90000"/>
              </a:lnSpc>
              <a:spcBef>
                <a:spcPts val="0"/>
              </a:spcBef>
              <a:spcAft>
                <a:spcPts val="0"/>
              </a:spcAft>
              <a:buClr>
                <a:schemeClr val="dk1"/>
              </a:buClr>
              <a:buSzPct val="100000"/>
              <a:buFont typeface="Verdana"/>
              <a:buChar char="•"/>
            </a:pPr>
            <a:r>
              <a:rPr lang="en-US">
                <a:latin typeface="Verdana"/>
                <a:ea typeface="Verdana"/>
                <a:cs typeface="Verdana"/>
                <a:sym typeface="Verdana"/>
              </a:rPr>
              <a:t>C</a:t>
            </a:r>
            <a:r>
              <a:rPr lang="en-US">
                <a:latin typeface="Georgia"/>
                <a:ea typeface="Georgia"/>
                <a:cs typeface="Georgia"/>
                <a:sym typeface="Georgia"/>
              </a:rPr>
              <a:t>ore Knowledge Foundation. (2017, December 4). The Baseball Experiment. https://www.coreknowledge.org/blog/baseball-experiment-two-wisconsin-researchers-discovered-comprehension-gap-knowledge-gap/</a:t>
            </a:r>
            <a:endParaRPr>
              <a:latin typeface="Georgia"/>
              <a:ea typeface="Georgia"/>
              <a:cs typeface="Georgia"/>
              <a:sym typeface="Georgia"/>
            </a:endParaRPr>
          </a:p>
          <a:p>
            <a:pPr marL="228600" lvl="0" indent="-148590" algn="l" rtl="0">
              <a:lnSpc>
                <a:spcPct val="90000"/>
              </a:lnSpc>
              <a:spcBef>
                <a:spcPts val="0"/>
              </a:spcBef>
              <a:spcAft>
                <a:spcPts val="0"/>
              </a:spcAft>
              <a:buClr>
                <a:schemeClr val="dk1"/>
              </a:buClr>
              <a:buSzPct val="100000"/>
              <a:buFont typeface="Georgia"/>
              <a:buChar char="•"/>
            </a:pPr>
            <a:r>
              <a:rPr lang="en-US">
                <a:latin typeface="Georgia"/>
                <a:ea typeface="Georgia"/>
                <a:cs typeface="Georgia"/>
                <a:sym typeface="Georgia"/>
              </a:rPr>
              <a:t>Filling the Gaps: Text Sets Build Background Knowledge and Improve Comprehension of Informational Texts. (2019, May 7). Iowa Reading Research Center. https://iowareadingresearch.org/blog/text-sets-background-knowledge</a:t>
            </a:r>
            <a:endParaRPr>
              <a:latin typeface="Georgia"/>
              <a:ea typeface="Georgia"/>
              <a:cs typeface="Georgia"/>
              <a:sym typeface="Georgia"/>
            </a:endParaRPr>
          </a:p>
          <a:p>
            <a:pPr marL="228600" lvl="0" indent="-148590" algn="l" rtl="0">
              <a:lnSpc>
                <a:spcPct val="90000"/>
              </a:lnSpc>
              <a:spcBef>
                <a:spcPts val="0"/>
              </a:spcBef>
              <a:spcAft>
                <a:spcPts val="0"/>
              </a:spcAft>
              <a:buClr>
                <a:schemeClr val="dk1"/>
              </a:buClr>
              <a:buSzPct val="100000"/>
              <a:buFont typeface="Georgia"/>
              <a:buChar char="•"/>
            </a:pPr>
            <a:r>
              <a:rPr lang="en-US">
                <a:latin typeface="Georgia"/>
                <a:ea typeface="Georgia"/>
                <a:cs typeface="Georgia"/>
                <a:sym typeface="Georgia"/>
              </a:rPr>
              <a:t>Graham, S., Bollinger, A., Booth Olson, C., D’Aoust, C., MacArthur, C., McCutchen, D., &amp; Olinghouse,</a:t>
            </a:r>
            <a:endParaRPr>
              <a:latin typeface="Georgia"/>
              <a:ea typeface="Georgia"/>
              <a:cs typeface="Georgia"/>
              <a:sym typeface="Georgia"/>
            </a:endParaRPr>
          </a:p>
          <a:p>
            <a:pPr marL="228600" lvl="0" indent="-148590" algn="l" rtl="0">
              <a:lnSpc>
                <a:spcPct val="90000"/>
              </a:lnSpc>
              <a:spcBef>
                <a:spcPts val="0"/>
              </a:spcBef>
              <a:spcAft>
                <a:spcPts val="0"/>
              </a:spcAft>
              <a:buClr>
                <a:schemeClr val="dk1"/>
              </a:buClr>
              <a:buSzPct val="100000"/>
              <a:buFont typeface="Georgia"/>
              <a:buChar char="•"/>
            </a:pPr>
            <a:r>
              <a:rPr lang="en-US">
                <a:latin typeface="Georgia"/>
                <a:ea typeface="Georgia"/>
                <a:cs typeface="Georgia"/>
                <a:sym typeface="Georgia"/>
              </a:rPr>
              <a:t>N.(2012).Teaching elementary school students to be effective writers: A practice guide (NCEE 2012-</a:t>
            </a:r>
            <a:endParaRPr>
              <a:latin typeface="Georgia"/>
              <a:ea typeface="Georgia"/>
              <a:cs typeface="Georgia"/>
              <a:sym typeface="Georgia"/>
            </a:endParaRPr>
          </a:p>
          <a:p>
            <a:pPr marL="228600" lvl="0" indent="-148590" algn="l" rtl="0">
              <a:lnSpc>
                <a:spcPct val="90000"/>
              </a:lnSpc>
              <a:spcBef>
                <a:spcPts val="0"/>
              </a:spcBef>
              <a:spcAft>
                <a:spcPts val="0"/>
              </a:spcAft>
              <a:buClr>
                <a:schemeClr val="dk1"/>
              </a:buClr>
              <a:buSzPct val="100000"/>
              <a:buFont typeface="Georgia"/>
              <a:buChar char="•"/>
            </a:pPr>
            <a:r>
              <a:rPr lang="en-US">
                <a:latin typeface="Georgia"/>
                <a:ea typeface="Georgia"/>
                <a:cs typeface="Georgia"/>
                <a:sym typeface="Georgia"/>
              </a:rPr>
              <a:t>4058). Washington, DC: National Center for Education Evaluation and Regional Assistance, Institute of Education Sciences, U.S. Department of Education. Retrieved from http://ies.ed.gov/ncee/</a:t>
            </a:r>
            <a:endParaRPr>
              <a:latin typeface="Georgia"/>
              <a:ea typeface="Georgia"/>
              <a:cs typeface="Georgia"/>
              <a:sym typeface="Georgia"/>
            </a:endParaRPr>
          </a:p>
          <a:p>
            <a:pPr marL="228600" lvl="0" indent="-148590" algn="l" rtl="0">
              <a:lnSpc>
                <a:spcPct val="90000"/>
              </a:lnSpc>
              <a:spcBef>
                <a:spcPts val="0"/>
              </a:spcBef>
              <a:spcAft>
                <a:spcPts val="0"/>
              </a:spcAft>
              <a:buClr>
                <a:schemeClr val="dk1"/>
              </a:buClr>
              <a:buSzPct val="100000"/>
              <a:buFont typeface="Georgia"/>
              <a:buChar char="•"/>
            </a:pPr>
            <a:r>
              <a:rPr lang="en-US">
                <a:latin typeface="Georgia"/>
                <a:ea typeface="Georgia"/>
                <a:cs typeface="Georgia"/>
                <a:sym typeface="Georgia"/>
              </a:rPr>
              <a:t>wwc/publications_reviews.aspx#pubsearch. </a:t>
            </a:r>
            <a:endParaRPr>
              <a:latin typeface="Georgia"/>
              <a:ea typeface="Georgia"/>
              <a:cs typeface="Georgia"/>
              <a:sym typeface="Georgia"/>
            </a:endParaRPr>
          </a:p>
          <a:p>
            <a:pPr marL="228600" lvl="0" indent="-148590" algn="l" rtl="0">
              <a:lnSpc>
                <a:spcPct val="90000"/>
              </a:lnSpc>
              <a:spcBef>
                <a:spcPts val="0"/>
              </a:spcBef>
              <a:spcAft>
                <a:spcPts val="0"/>
              </a:spcAft>
              <a:buClr>
                <a:schemeClr val="dk1"/>
              </a:buClr>
              <a:buSzPct val="100000"/>
              <a:buFont typeface="Georgia"/>
              <a:buChar char="•"/>
            </a:pPr>
            <a:r>
              <a:rPr lang="en-US">
                <a:latin typeface="Georgia"/>
                <a:ea typeface="Georgia"/>
                <a:cs typeface="Georgia"/>
                <a:sym typeface="Georgia"/>
              </a:rPr>
              <a:t>Miller, Donalyn (2017, October 16). On the Level by Donalyn Miller. Nerdy Book Club. https://nerdybookclub.wordpress.com/2017/10/15/on-the-level-by-donalyn-miller/</a:t>
            </a:r>
            <a:endParaRPr>
              <a:latin typeface="Georgia"/>
              <a:ea typeface="Georgia"/>
              <a:cs typeface="Georgia"/>
              <a:sym typeface="Georgia"/>
            </a:endParaRPr>
          </a:p>
          <a:p>
            <a:pPr marL="228600" lvl="0" indent="-148590" algn="l" rtl="0">
              <a:lnSpc>
                <a:spcPct val="90000"/>
              </a:lnSpc>
              <a:spcBef>
                <a:spcPts val="0"/>
              </a:spcBef>
              <a:spcAft>
                <a:spcPts val="0"/>
              </a:spcAft>
              <a:buClr>
                <a:schemeClr val="dk1"/>
              </a:buClr>
              <a:buSzPct val="100000"/>
              <a:buFont typeface="Georgia"/>
              <a:buChar char="•"/>
            </a:pPr>
            <a:r>
              <a:rPr lang="en-US">
                <a:latin typeface="Georgia"/>
                <a:ea typeface="Georgia"/>
                <a:cs typeface="Georgia"/>
                <a:sym typeface="Georgia"/>
              </a:rPr>
              <a:t>Lawson, B. (2022, June 3). The Reading League - The Science of Reading. The Reading League. https://www.thereadingleague.org</a:t>
            </a:r>
            <a:endParaRPr>
              <a:latin typeface="Georgia"/>
              <a:ea typeface="Georgia"/>
              <a:cs typeface="Georgia"/>
              <a:sym typeface="Georgia"/>
            </a:endParaRPr>
          </a:p>
          <a:p>
            <a:pPr marL="228600" lvl="0" indent="-148590" algn="l" rtl="0">
              <a:lnSpc>
                <a:spcPct val="90000"/>
              </a:lnSpc>
              <a:spcBef>
                <a:spcPts val="0"/>
              </a:spcBef>
              <a:spcAft>
                <a:spcPts val="0"/>
              </a:spcAft>
              <a:buClr>
                <a:schemeClr val="dk1"/>
              </a:buClr>
              <a:buSzPct val="100000"/>
              <a:buFont typeface="Georgia"/>
              <a:buChar char="•"/>
            </a:pPr>
            <a:r>
              <a:rPr lang="en-US">
                <a:latin typeface="Georgia"/>
                <a:ea typeface="Georgia"/>
                <a:cs typeface="Georgia"/>
                <a:sym typeface="Georgia"/>
              </a:rPr>
              <a:t>V.D.O.E. (2017b). English Standards of Learning Curriculum Framework. VDOE English Standards of Learning. https://www.doe.virginia.gov/testing/sol/standards_docs/english/2017/cf/english-cf-2017.doc</a:t>
            </a:r>
            <a:endParaRPr>
              <a:latin typeface="Georgia"/>
              <a:ea typeface="Georgia"/>
              <a:cs typeface="Georgia"/>
              <a:sym typeface="Georgia"/>
            </a:endParaRPr>
          </a:p>
          <a:p>
            <a:pPr marL="228600" lvl="0" indent="-148590" algn="l" rtl="0">
              <a:lnSpc>
                <a:spcPct val="90000"/>
              </a:lnSpc>
              <a:spcBef>
                <a:spcPts val="0"/>
              </a:spcBef>
              <a:spcAft>
                <a:spcPts val="0"/>
              </a:spcAft>
              <a:buClr>
                <a:schemeClr val="dk1"/>
              </a:buClr>
              <a:buSzPct val="100000"/>
              <a:buFont typeface="Georgia"/>
              <a:buChar char="•"/>
            </a:pPr>
            <a:r>
              <a:rPr lang="en-US">
                <a:latin typeface="Georgia"/>
                <a:ea typeface="Georgia"/>
                <a:cs typeface="Georgia"/>
                <a:sym typeface="Georgia"/>
              </a:rPr>
              <a:t>Walsh, R. (2022, July 6). Does Background Knowledge Matter to Reading Comprehension? Russ on Reading Discussing Sound Literacy Instruction, Supporting Teachers and Defending Public Education. http://russonreading.blogspot.com/2013/05/does-background-knowledge-matter-to.html</a:t>
            </a:r>
            <a:endParaRPr>
              <a:latin typeface="Georgia"/>
              <a:ea typeface="Georgia"/>
              <a:cs typeface="Georgia"/>
              <a:sym typeface="Georgia"/>
            </a:endParaRPr>
          </a:p>
          <a:p>
            <a:pPr marL="228600" lvl="0" indent="-148590" algn="l" rtl="0">
              <a:lnSpc>
                <a:spcPct val="90000"/>
              </a:lnSpc>
              <a:spcBef>
                <a:spcPts val="0"/>
              </a:spcBef>
              <a:spcAft>
                <a:spcPts val="0"/>
              </a:spcAft>
              <a:buClr>
                <a:schemeClr val="dk1"/>
              </a:buClr>
              <a:buSzPct val="100000"/>
              <a:buFont typeface="Georgia"/>
              <a:buChar char="•"/>
            </a:pPr>
            <a:r>
              <a:rPr lang="en-US">
                <a:latin typeface="Georgia"/>
                <a:ea typeface="Georgia"/>
                <a:cs typeface="Georgia"/>
                <a:sym typeface="Georgia"/>
              </a:rPr>
              <a:t>Wexler, N. (2020). The knowledge gap: The hidden cause of America's broken education system-- and how to fix it Avery, an imprint of Penguin Random House LLC https://ies.ed.gov/ncee/wwc/Docs/PracticeGuide/WWC_Elem_Writing_PG_Dec182018.pdf#page=18</a:t>
            </a:r>
            <a:endParaRPr>
              <a:latin typeface="Georgia"/>
              <a:ea typeface="Georgia"/>
              <a:cs typeface="Georgia"/>
              <a:sym typeface="Georgia"/>
            </a:endParaRPr>
          </a:p>
          <a:p>
            <a:pPr marL="228600" lvl="0" indent="-148590" algn="l" rtl="0">
              <a:lnSpc>
                <a:spcPct val="90000"/>
              </a:lnSpc>
              <a:spcBef>
                <a:spcPts val="0"/>
              </a:spcBef>
              <a:spcAft>
                <a:spcPts val="0"/>
              </a:spcAft>
              <a:buClr>
                <a:schemeClr val="dk1"/>
              </a:buClr>
              <a:buSzPct val="100000"/>
              <a:buFont typeface="Georgia"/>
              <a:buChar char="•"/>
            </a:pPr>
            <a:r>
              <a:rPr lang="en-US">
                <a:latin typeface="Georgia"/>
                <a:ea typeface="Georgia"/>
                <a:cs typeface="Georgia"/>
                <a:sym typeface="Georgia"/>
              </a:rPr>
              <a:t>What are “text sets,” and why use them in the classroom? (2016, September 23). The Thomas B. Fordham Institute. https://fordhaminstitute.org/national/commentary/what-are-text-sets-and-why-use-them-classroom</a:t>
            </a:r>
            <a:endParaRPr>
              <a:latin typeface="Georgia"/>
              <a:ea typeface="Georgia"/>
              <a:cs typeface="Georgia"/>
              <a:sym typeface="Georgia"/>
            </a:endParaRPr>
          </a:p>
          <a:p>
            <a:pPr marL="228600" lvl="0" indent="-148590" algn="l" rtl="0">
              <a:lnSpc>
                <a:spcPct val="90000"/>
              </a:lnSpc>
              <a:spcBef>
                <a:spcPts val="0"/>
              </a:spcBef>
              <a:spcAft>
                <a:spcPts val="0"/>
              </a:spcAft>
              <a:buClr>
                <a:schemeClr val="dk1"/>
              </a:buClr>
              <a:buSzPct val="100000"/>
              <a:buFont typeface="Georgia"/>
              <a:buChar char="•"/>
            </a:pPr>
            <a:r>
              <a:rPr lang="en-US">
                <a:latin typeface="Georgia"/>
                <a:ea typeface="Georgia"/>
                <a:cs typeface="Georgia"/>
                <a:sym typeface="Georgia"/>
              </a:rPr>
              <a:t>Worthington, M. (2020, February 18). Joan Sedita's “Writing Rope.” International Dyslexia Association. https://dyslexiaida.org/joan-seditas-writing-rope/#:%7E:text=With%20a%20nod%20to%20Hollis,as%20a%20single%2C%20mo</a:t>
            </a:r>
            <a:endParaRPr>
              <a:latin typeface="Georgia"/>
              <a:ea typeface="Georgia"/>
              <a:cs typeface="Georgia"/>
              <a:sym typeface="Georgia"/>
            </a:endParaRPr>
          </a:p>
        </p:txBody>
      </p:sp>
      <p:sp>
        <p:nvSpPr>
          <p:cNvPr id="423" name="Google Shape;423;g15f6c5942ef_0_226"/>
          <p:cNvSpPr txBox="1">
            <a:spLocks noGrp="1"/>
          </p:cNvSpPr>
          <p:nvPr>
            <p:ph type="title"/>
          </p:nvPr>
        </p:nvSpPr>
        <p:spPr>
          <a:xfrm>
            <a:off x="838200" y="816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Georgia"/>
                <a:ea typeface="Georgia"/>
                <a:cs typeface="Georgia"/>
                <a:sym typeface="Georgia"/>
              </a:rPr>
              <a:t>Sources:</a:t>
            </a:r>
            <a:r>
              <a:rPr lang="en-US">
                <a:latin typeface="Verdana"/>
                <a:ea typeface="Verdana"/>
                <a:cs typeface="Verdana"/>
                <a:sym typeface="Verdana"/>
              </a:rPr>
              <a:t> </a:t>
            </a:r>
            <a:endParaRPr>
              <a:latin typeface="Verdana"/>
              <a:ea typeface="Verdana"/>
              <a:cs typeface="Verdana"/>
              <a:sym typeface="Verdan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15f6c5942ef_0_18"/>
          <p:cNvSpPr txBox="1"/>
          <p:nvPr/>
        </p:nvSpPr>
        <p:spPr>
          <a:xfrm>
            <a:off x="5998925" y="3348925"/>
            <a:ext cx="5718000" cy="37248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rgbClr val="000000"/>
              </a:buClr>
              <a:buSzPts val="2400"/>
              <a:buFont typeface="Georgia"/>
              <a:buChar char="●"/>
            </a:pPr>
            <a:r>
              <a:rPr lang="en-US" sz="2400" b="0" i="0" u="none" strike="noStrike" cap="none">
                <a:solidFill>
                  <a:srgbClr val="000000"/>
                </a:solidFill>
                <a:latin typeface="Georgia"/>
                <a:ea typeface="Georgia"/>
                <a:cs typeface="Georgia"/>
                <a:sym typeface="Georgia"/>
              </a:rPr>
              <a:t>ELA Teacher</a:t>
            </a:r>
            <a:endParaRPr sz="2400" b="0" i="0" u="none" strike="noStrike" cap="none">
              <a:solidFill>
                <a:srgbClr val="000000"/>
              </a:solidFill>
              <a:latin typeface="Georgia"/>
              <a:ea typeface="Georgia"/>
              <a:cs typeface="Georgia"/>
              <a:sym typeface="Georgia"/>
            </a:endParaRPr>
          </a:p>
          <a:p>
            <a:pPr marL="457200" marR="0" lvl="0" indent="-381000" algn="l" rtl="0">
              <a:lnSpc>
                <a:spcPct val="100000"/>
              </a:lnSpc>
              <a:spcBef>
                <a:spcPts val="0"/>
              </a:spcBef>
              <a:spcAft>
                <a:spcPts val="0"/>
              </a:spcAft>
              <a:buClr>
                <a:srgbClr val="000000"/>
              </a:buClr>
              <a:buSzPts val="2400"/>
              <a:buFont typeface="Georgia"/>
              <a:buChar char="●"/>
            </a:pPr>
            <a:r>
              <a:rPr lang="en-US" sz="2400" b="0" i="0" u="none" strike="noStrike" cap="none">
                <a:solidFill>
                  <a:srgbClr val="000000"/>
                </a:solidFill>
                <a:latin typeface="Georgia"/>
                <a:ea typeface="Georgia"/>
                <a:cs typeface="Georgia"/>
                <a:sym typeface="Georgia"/>
              </a:rPr>
              <a:t>Associate  Principal </a:t>
            </a:r>
            <a:endParaRPr sz="2400" b="0" i="0" u="none" strike="noStrike" cap="none">
              <a:solidFill>
                <a:srgbClr val="000000"/>
              </a:solidFill>
              <a:latin typeface="Georgia"/>
              <a:ea typeface="Georgia"/>
              <a:cs typeface="Georgia"/>
              <a:sym typeface="Georgia"/>
            </a:endParaRPr>
          </a:p>
          <a:p>
            <a:pPr marL="457200" marR="0" lvl="0" indent="-381000" algn="l" rtl="0">
              <a:lnSpc>
                <a:spcPct val="100000"/>
              </a:lnSpc>
              <a:spcBef>
                <a:spcPts val="0"/>
              </a:spcBef>
              <a:spcAft>
                <a:spcPts val="0"/>
              </a:spcAft>
              <a:buClr>
                <a:srgbClr val="000000"/>
              </a:buClr>
              <a:buSzPts val="2400"/>
              <a:buFont typeface="Georgia"/>
              <a:buChar char="●"/>
            </a:pPr>
            <a:r>
              <a:rPr lang="en-US" sz="2400" b="0" i="0" u="none" strike="noStrike" cap="none">
                <a:solidFill>
                  <a:srgbClr val="000000"/>
                </a:solidFill>
                <a:latin typeface="Georgia"/>
                <a:ea typeface="Georgia"/>
                <a:cs typeface="Georgia"/>
                <a:sym typeface="Georgia"/>
              </a:rPr>
              <a:t>Reading Specialist/Coach </a:t>
            </a:r>
            <a:endParaRPr sz="2400" b="0" i="0" u="none" strike="noStrike" cap="none">
              <a:solidFill>
                <a:srgbClr val="000000"/>
              </a:solidFill>
              <a:latin typeface="Georgia"/>
              <a:ea typeface="Georgia"/>
              <a:cs typeface="Georgia"/>
              <a:sym typeface="Georgia"/>
            </a:endParaRPr>
          </a:p>
          <a:p>
            <a:pPr marL="457200" marR="0" lvl="0" indent="-381000" algn="l" rtl="0">
              <a:lnSpc>
                <a:spcPct val="100000"/>
              </a:lnSpc>
              <a:spcBef>
                <a:spcPts val="0"/>
              </a:spcBef>
              <a:spcAft>
                <a:spcPts val="0"/>
              </a:spcAft>
              <a:buClr>
                <a:srgbClr val="000000"/>
              </a:buClr>
              <a:buSzPts val="2400"/>
              <a:buFont typeface="Georgia"/>
              <a:buChar char="●"/>
            </a:pPr>
            <a:r>
              <a:rPr lang="en-US" sz="2400" b="0" i="0" u="none" strike="noStrike" cap="none">
                <a:solidFill>
                  <a:srgbClr val="000000"/>
                </a:solidFill>
                <a:latin typeface="Georgia"/>
                <a:ea typeface="Georgia"/>
                <a:cs typeface="Georgia"/>
                <a:sym typeface="Georgia"/>
              </a:rPr>
              <a:t>Collaborative Teacher, K-5</a:t>
            </a:r>
            <a:endParaRPr sz="2400" b="0" i="0" u="none" strike="noStrike" cap="none">
              <a:solidFill>
                <a:srgbClr val="000000"/>
              </a:solidFill>
              <a:latin typeface="Georgia"/>
              <a:ea typeface="Georgia"/>
              <a:cs typeface="Georgia"/>
              <a:sym typeface="Georgia"/>
            </a:endParaRPr>
          </a:p>
          <a:p>
            <a:pPr marL="457200" marR="0" lvl="0" indent="-381000" algn="l" rtl="0">
              <a:lnSpc>
                <a:spcPct val="100000"/>
              </a:lnSpc>
              <a:spcBef>
                <a:spcPts val="0"/>
              </a:spcBef>
              <a:spcAft>
                <a:spcPts val="0"/>
              </a:spcAft>
              <a:buClr>
                <a:srgbClr val="000000"/>
              </a:buClr>
              <a:buSzPts val="2400"/>
              <a:buFont typeface="Georgia"/>
              <a:buChar char="●"/>
            </a:pPr>
            <a:r>
              <a:rPr lang="en-US" sz="2400" b="0" i="0" u="none" strike="noStrike" cap="none">
                <a:solidFill>
                  <a:srgbClr val="000000"/>
                </a:solidFill>
                <a:latin typeface="Georgia"/>
                <a:ea typeface="Georgia"/>
                <a:cs typeface="Georgia"/>
                <a:sym typeface="Georgia"/>
              </a:rPr>
              <a:t>Henrico County, Richmond City, Goochland, Nottoway County Public Schools </a:t>
            </a:r>
            <a:endParaRPr sz="2400" b="0" i="0" u="none" strike="noStrike" cap="none">
              <a:solidFill>
                <a:srgbClr val="000000"/>
              </a:solidFill>
              <a:latin typeface="Georgia"/>
              <a:ea typeface="Georgia"/>
              <a:cs typeface="Georgia"/>
              <a:sym typeface="Georgia"/>
            </a:endParaRPr>
          </a:p>
          <a:p>
            <a:pPr marL="457200" marR="0" lvl="0" indent="-381000" algn="l" rtl="0">
              <a:lnSpc>
                <a:spcPct val="100000"/>
              </a:lnSpc>
              <a:spcBef>
                <a:spcPts val="0"/>
              </a:spcBef>
              <a:spcAft>
                <a:spcPts val="0"/>
              </a:spcAft>
              <a:buClr>
                <a:srgbClr val="000000"/>
              </a:buClr>
              <a:buSzPts val="2400"/>
              <a:buFont typeface="Georgia"/>
              <a:buChar char="●"/>
            </a:pPr>
            <a:r>
              <a:rPr lang="en-US" sz="2400" b="0" i="0" u="none" strike="noStrike" cap="none">
                <a:solidFill>
                  <a:srgbClr val="000000"/>
                </a:solidFill>
                <a:latin typeface="Georgia"/>
                <a:ea typeface="Georgia"/>
                <a:cs typeface="Georgia"/>
                <a:sym typeface="Georgia"/>
              </a:rPr>
              <a:t>Please stay in touch! </a:t>
            </a:r>
            <a:endParaRPr sz="2400" b="0" i="0" u="none" strike="noStrike" cap="none">
              <a:solidFill>
                <a:srgbClr val="000000"/>
              </a:solidFill>
              <a:latin typeface="Georgia"/>
              <a:ea typeface="Georgia"/>
              <a:cs typeface="Georgia"/>
              <a:sym typeface="Georgia"/>
            </a:endParaRPr>
          </a:p>
          <a:p>
            <a:pPr marL="45720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Georgia"/>
                <a:ea typeface="Georgia"/>
                <a:cs typeface="Georgia"/>
                <a:sym typeface="Georgia"/>
              </a:rPr>
              <a:t>lynn.smith@tncs.org </a:t>
            </a:r>
            <a:endParaRPr sz="2400" b="0" i="0" u="none" strike="noStrike" cap="none">
              <a:solidFill>
                <a:srgbClr val="000000"/>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pic>
        <p:nvPicPr>
          <p:cNvPr id="182" name="Google Shape;182;g15f6c5942ef_0_18" descr="Picture of presenter, Lynn Smith" title="Lynn Smith"/>
          <p:cNvPicPr preferRelativeResize="0"/>
          <p:nvPr/>
        </p:nvPicPr>
        <p:blipFill rotWithShape="1">
          <a:blip r:embed="rId3">
            <a:alphaModFix/>
          </a:blip>
          <a:srcRect/>
          <a:stretch/>
        </p:blipFill>
        <p:spPr>
          <a:xfrm>
            <a:off x="7975750" y="1304625"/>
            <a:ext cx="1720460" cy="1767500"/>
          </a:xfrm>
          <a:prstGeom prst="rect">
            <a:avLst/>
          </a:prstGeom>
          <a:noFill/>
          <a:ln>
            <a:noFill/>
          </a:ln>
        </p:spPr>
      </p:pic>
      <p:sp>
        <p:nvSpPr>
          <p:cNvPr id="183" name="Google Shape;183;g15f6c5942ef_0_18"/>
          <p:cNvSpPr txBox="1"/>
          <p:nvPr/>
        </p:nvSpPr>
        <p:spPr>
          <a:xfrm flipH="1">
            <a:off x="311750" y="3132425"/>
            <a:ext cx="4755300" cy="35094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0000"/>
              </a:lnSpc>
              <a:spcBef>
                <a:spcPts val="0"/>
              </a:spcBef>
              <a:spcAft>
                <a:spcPts val="0"/>
              </a:spcAft>
              <a:buClr>
                <a:srgbClr val="000000"/>
              </a:buClr>
              <a:buSzPts val="2400"/>
              <a:buFont typeface="Georgia"/>
              <a:buChar char="●"/>
            </a:pPr>
            <a:r>
              <a:rPr lang="en-US" sz="2400" b="0" i="0" u="none" strike="noStrike" cap="none">
                <a:solidFill>
                  <a:srgbClr val="000000"/>
                </a:solidFill>
                <a:latin typeface="Georgia"/>
                <a:ea typeface="Georgia"/>
                <a:cs typeface="Georgia"/>
                <a:sym typeface="Georgia"/>
              </a:rPr>
              <a:t>2nd &amp; 3rd grade title 1, classroom teacher </a:t>
            </a:r>
            <a:endParaRPr sz="2400" b="0" i="0" u="none" strike="noStrike" cap="none">
              <a:solidFill>
                <a:srgbClr val="000000"/>
              </a:solidFill>
              <a:latin typeface="Georgia"/>
              <a:ea typeface="Georgia"/>
              <a:cs typeface="Georgia"/>
              <a:sym typeface="Georgia"/>
            </a:endParaRPr>
          </a:p>
          <a:p>
            <a:pPr marL="457200" marR="0" lvl="0" indent="-381000" algn="l" rtl="0">
              <a:lnSpc>
                <a:spcPct val="100000"/>
              </a:lnSpc>
              <a:spcBef>
                <a:spcPts val="0"/>
              </a:spcBef>
              <a:spcAft>
                <a:spcPts val="0"/>
              </a:spcAft>
              <a:buClr>
                <a:srgbClr val="000000"/>
              </a:buClr>
              <a:buSzPts val="2400"/>
              <a:buFont typeface="Georgia"/>
              <a:buChar char="●"/>
            </a:pPr>
            <a:r>
              <a:rPr lang="en-US" sz="2400" b="0" i="0" u="none" strike="noStrike" cap="none">
                <a:solidFill>
                  <a:srgbClr val="000000"/>
                </a:solidFill>
                <a:latin typeface="Georgia"/>
                <a:ea typeface="Georgia"/>
                <a:cs typeface="Georgia"/>
                <a:sym typeface="Georgia"/>
              </a:rPr>
              <a:t>Instructional coach </a:t>
            </a:r>
            <a:endParaRPr sz="2400" b="0" i="0" u="none" strike="noStrike" cap="none">
              <a:solidFill>
                <a:srgbClr val="000000"/>
              </a:solidFill>
              <a:latin typeface="Georgia"/>
              <a:ea typeface="Georgia"/>
              <a:cs typeface="Georgia"/>
              <a:sym typeface="Georgia"/>
            </a:endParaRPr>
          </a:p>
          <a:p>
            <a:pPr marL="457200" marR="0" lvl="0" indent="-381000" algn="l" rtl="0">
              <a:lnSpc>
                <a:spcPct val="100000"/>
              </a:lnSpc>
              <a:spcBef>
                <a:spcPts val="0"/>
              </a:spcBef>
              <a:spcAft>
                <a:spcPts val="0"/>
              </a:spcAft>
              <a:buClr>
                <a:srgbClr val="000000"/>
              </a:buClr>
              <a:buSzPts val="2400"/>
              <a:buFont typeface="Georgia"/>
              <a:buChar char="●"/>
            </a:pPr>
            <a:r>
              <a:rPr lang="en-US" sz="2400" b="0" i="0" u="none" strike="noStrike" cap="none">
                <a:solidFill>
                  <a:srgbClr val="000000"/>
                </a:solidFill>
                <a:latin typeface="Georgia"/>
                <a:ea typeface="Georgia"/>
                <a:cs typeface="Georgia"/>
                <a:sym typeface="Georgia"/>
              </a:rPr>
              <a:t>Associate principal </a:t>
            </a:r>
            <a:endParaRPr sz="2400" b="0" i="0" u="none" strike="noStrike" cap="none">
              <a:solidFill>
                <a:srgbClr val="000000"/>
              </a:solidFill>
              <a:latin typeface="Georgia"/>
              <a:ea typeface="Georgia"/>
              <a:cs typeface="Georgia"/>
              <a:sym typeface="Georgia"/>
            </a:endParaRPr>
          </a:p>
          <a:p>
            <a:pPr marL="457200" marR="0" lvl="0" indent="-381000" algn="l" rtl="0">
              <a:lnSpc>
                <a:spcPct val="100000"/>
              </a:lnSpc>
              <a:spcBef>
                <a:spcPts val="0"/>
              </a:spcBef>
              <a:spcAft>
                <a:spcPts val="0"/>
              </a:spcAft>
              <a:buClr>
                <a:srgbClr val="000000"/>
              </a:buClr>
              <a:buSzPts val="2400"/>
              <a:buFont typeface="Georgia"/>
              <a:buChar char="●"/>
            </a:pPr>
            <a:r>
              <a:rPr lang="en-US" sz="2400" b="0" i="0" u="none" strike="noStrike" cap="none">
                <a:solidFill>
                  <a:srgbClr val="000000"/>
                </a:solidFill>
                <a:latin typeface="Georgia"/>
                <a:ea typeface="Georgia"/>
                <a:cs typeface="Georgia"/>
                <a:sym typeface="Georgia"/>
              </a:rPr>
              <a:t>Memphis City, Richmond City, Henrico County Public Schools</a:t>
            </a:r>
            <a:endParaRPr sz="2400" b="0" i="0" u="none" strike="noStrike" cap="none">
              <a:solidFill>
                <a:srgbClr val="000000"/>
              </a:solidFill>
              <a:latin typeface="Georgia"/>
              <a:ea typeface="Georgia"/>
              <a:cs typeface="Georgia"/>
              <a:sym typeface="Georgia"/>
            </a:endParaRPr>
          </a:p>
          <a:p>
            <a:pPr marL="457200" marR="0" lvl="0" indent="-38100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Georgia"/>
                <a:ea typeface="Georgia"/>
                <a:cs typeface="Georgia"/>
                <a:sym typeface="Georgia"/>
              </a:rPr>
              <a:t>Please stay in touch! emcmillen@henrico.k12.va.us </a:t>
            </a:r>
            <a:endParaRPr sz="2400" b="0" i="0" u="none" strike="noStrike" cap="none">
              <a:solidFill>
                <a:srgbClr val="000000"/>
              </a:solidFill>
              <a:latin typeface="Georgia"/>
              <a:ea typeface="Georgia"/>
              <a:cs typeface="Georgia"/>
              <a:sym typeface="Georgia"/>
            </a:endParaRPr>
          </a:p>
        </p:txBody>
      </p:sp>
      <p:pic>
        <p:nvPicPr>
          <p:cNvPr id="184" name="Google Shape;184;g15f6c5942ef_0_18" descr="Picture of presenter, Emily McMillen" title="Emily McMillen"/>
          <p:cNvPicPr preferRelativeResize="0"/>
          <p:nvPr/>
        </p:nvPicPr>
        <p:blipFill rotWithShape="1">
          <a:blip r:embed="rId4">
            <a:alphaModFix/>
          </a:blip>
          <a:srcRect b="45238"/>
          <a:stretch/>
        </p:blipFill>
        <p:spPr>
          <a:xfrm>
            <a:off x="1628625" y="1361100"/>
            <a:ext cx="1295400" cy="1654550"/>
          </a:xfrm>
          <a:prstGeom prst="rect">
            <a:avLst/>
          </a:prstGeom>
          <a:noFill/>
          <a:ln>
            <a:noFill/>
          </a:ln>
        </p:spPr>
      </p:pic>
      <p:sp>
        <p:nvSpPr>
          <p:cNvPr id="185" name="Google Shape;185;g15f6c5942ef_0_18"/>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sz="3400">
                <a:latin typeface="Georgia"/>
                <a:ea typeface="Georgia"/>
                <a:cs typeface="Georgia"/>
                <a:sym typeface="Georgia"/>
              </a:rPr>
              <a:t>Presenters – Emily McMillen and Lynn Smith</a:t>
            </a:r>
            <a:endParaRPr sz="3400">
              <a:latin typeface="Georgia"/>
              <a:ea typeface="Georgia"/>
              <a:cs typeface="Georgia"/>
              <a:sym typeface="Georgi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15f6c5942ef_0_26"/>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Georgia"/>
                <a:ea typeface="Georgia"/>
                <a:cs typeface="Georgia"/>
                <a:sym typeface="Georgia"/>
              </a:rPr>
              <a:t>Learning Intentions</a:t>
            </a:r>
            <a:endParaRPr>
              <a:latin typeface="Georgia"/>
              <a:ea typeface="Georgia"/>
              <a:cs typeface="Georgia"/>
              <a:sym typeface="Georgia"/>
            </a:endParaRPr>
          </a:p>
        </p:txBody>
      </p:sp>
      <p:sp>
        <p:nvSpPr>
          <p:cNvPr id="191" name="Google Shape;191;g15f6c5942ef_0_2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00000"/>
              </a:lnSpc>
              <a:spcBef>
                <a:spcPts val="0"/>
              </a:spcBef>
              <a:spcAft>
                <a:spcPts val="0"/>
              </a:spcAft>
              <a:buClr>
                <a:schemeClr val="dk1"/>
              </a:buClr>
              <a:buSzPts val="3600"/>
              <a:buFont typeface="Georgia"/>
              <a:buChar char="❏"/>
            </a:pPr>
            <a:r>
              <a:rPr lang="en-US" sz="3600">
                <a:latin typeface="Georgia"/>
                <a:ea typeface="Georgia"/>
                <a:cs typeface="Georgia"/>
                <a:sym typeface="Georgia"/>
              </a:rPr>
              <a:t>I am learning how to plan with content as my focus. </a:t>
            </a:r>
            <a:endParaRPr sz="3600">
              <a:latin typeface="Georgia"/>
              <a:ea typeface="Georgia"/>
              <a:cs typeface="Georgia"/>
              <a:sym typeface="Georgia"/>
            </a:endParaRPr>
          </a:p>
          <a:p>
            <a:pPr marL="228600" lvl="0" indent="-228600" algn="l" rtl="0">
              <a:lnSpc>
                <a:spcPct val="100000"/>
              </a:lnSpc>
              <a:spcBef>
                <a:spcPts val="0"/>
              </a:spcBef>
              <a:spcAft>
                <a:spcPts val="0"/>
              </a:spcAft>
              <a:buClr>
                <a:schemeClr val="dk1"/>
              </a:buClr>
              <a:buSzPts val="3600"/>
              <a:buFont typeface="Georgia"/>
              <a:buChar char="❏"/>
            </a:pPr>
            <a:r>
              <a:rPr lang="en-US" sz="3600">
                <a:latin typeface="Georgia"/>
                <a:ea typeface="Georgia"/>
                <a:cs typeface="Georgia"/>
                <a:sym typeface="Georgia"/>
              </a:rPr>
              <a:t>I am learning how to value and expand the background knowledge of my students.</a:t>
            </a:r>
            <a:endParaRPr sz="3600">
              <a:latin typeface="Georgia"/>
              <a:ea typeface="Georgia"/>
              <a:cs typeface="Georgia"/>
              <a:sym typeface="Georgia"/>
            </a:endParaRPr>
          </a:p>
          <a:p>
            <a:pPr marL="228600" lvl="0" indent="-228600" algn="l" rtl="0">
              <a:lnSpc>
                <a:spcPct val="100000"/>
              </a:lnSpc>
              <a:spcBef>
                <a:spcPts val="0"/>
              </a:spcBef>
              <a:spcAft>
                <a:spcPts val="0"/>
              </a:spcAft>
              <a:buClr>
                <a:schemeClr val="dk1"/>
              </a:buClr>
              <a:buSzPts val="3600"/>
              <a:buFont typeface="Georgia"/>
              <a:buChar char="❏"/>
            </a:pPr>
            <a:r>
              <a:rPr lang="en-US" sz="3600">
                <a:latin typeface="Georgia"/>
                <a:ea typeface="Georgia"/>
                <a:cs typeface="Georgia"/>
                <a:sym typeface="Georgia"/>
              </a:rPr>
              <a:t>I am learning a structure for teaching vocabulary. </a:t>
            </a:r>
            <a:endParaRPr sz="3600">
              <a:latin typeface="Georgia"/>
              <a:ea typeface="Georgia"/>
              <a:cs typeface="Georgia"/>
              <a:sym typeface="Georgia"/>
            </a:endParaRPr>
          </a:p>
          <a:p>
            <a:pPr marL="228600" lvl="0" indent="-228600" algn="l" rtl="0">
              <a:lnSpc>
                <a:spcPct val="100000"/>
              </a:lnSpc>
              <a:spcBef>
                <a:spcPts val="0"/>
              </a:spcBef>
              <a:spcAft>
                <a:spcPts val="0"/>
              </a:spcAft>
              <a:buClr>
                <a:schemeClr val="dk1"/>
              </a:buClr>
              <a:buSzPts val="3600"/>
              <a:buFont typeface="Georgia"/>
              <a:buChar char="❏"/>
            </a:pPr>
            <a:r>
              <a:rPr lang="en-US" sz="3600">
                <a:latin typeface="Georgia"/>
                <a:ea typeface="Georgia"/>
                <a:cs typeface="Georgia"/>
                <a:sym typeface="Georgia"/>
              </a:rPr>
              <a:t>I am learning how to use writing to assess comprehension. </a:t>
            </a:r>
            <a:endParaRPr sz="3600">
              <a:latin typeface="Georgia"/>
              <a:ea typeface="Georgia"/>
              <a:cs typeface="Georgia"/>
              <a:sym typeface="Georgia"/>
            </a:endParaRPr>
          </a:p>
          <a:p>
            <a:pPr marL="228600" lvl="0" indent="0" algn="l" rtl="0">
              <a:lnSpc>
                <a:spcPct val="90000"/>
              </a:lnSpc>
              <a:spcBef>
                <a:spcPts val="0"/>
              </a:spcBef>
              <a:spcAft>
                <a:spcPts val="0"/>
              </a:spcAft>
              <a:buSzPts val="28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g15f6c5942ef_0_31" descr="Please use this QR code to submit any questions you have." title="QR Code"/>
          <p:cNvPicPr preferRelativeResize="0"/>
          <p:nvPr/>
        </p:nvPicPr>
        <p:blipFill rotWithShape="1">
          <a:blip r:embed="rId3">
            <a:alphaModFix/>
          </a:blip>
          <a:srcRect/>
          <a:stretch/>
        </p:blipFill>
        <p:spPr>
          <a:xfrm>
            <a:off x="4950575" y="3321775"/>
            <a:ext cx="2606325" cy="3165775"/>
          </a:xfrm>
          <a:prstGeom prst="rect">
            <a:avLst/>
          </a:prstGeom>
          <a:noFill/>
          <a:ln>
            <a:noFill/>
          </a:ln>
        </p:spPr>
      </p:pic>
      <p:sp>
        <p:nvSpPr>
          <p:cNvPr id="197" name="Google Shape;197;g15f6c5942ef_0_31"/>
          <p:cNvSpPr txBox="1">
            <a:spLocks noGrp="1"/>
          </p:cNvSpPr>
          <p:nvPr>
            <p:ph type="body" idx="1"/>
          </p:nvPr>
        </p:nvSpPr>
        <p:spPr>
          <a:xfrm>
            <a:off x="838200" y="1460150"/>
            <a:ext cx="10515600" cy="43512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2800"/>
              <a:buNone/>
            </a:pPr>
            <a:r>
              <a:rPr lang="en-US" sz="3800" u="sng">
                <a:solidFill>
                  <a:schemeClr val="hlink"/>
                </a:solidFill>
                <a:latin typeface="Georgia"/>
                <a:ea typeface="Georgia"/>
                <a:cs typeface="Georgia"/>
                <a:sym typeface="Georgia"/>
                <a:hlinkClick r:id="rId4"/>
              </a:rPr>
              <a:t>Questions or Ponderings</a:t>
            </a:r>
            <a:endParaRPr>
              <a:solidFill>
                <a:srgbClr val="000000"/>
              </a:solidFill>
              <a:latin typeface="Georgia"/>
              <a:ea typeface="Georgia"/>
              <a:cs typeface="Georgia"/>
              <a:sym typeface="Georgia"/>
            </a:endParaRPr>
          </a:p>
          <a:p>
            <a:pPr marL="0" lvl="0" indent="0" algn="ctr" rtl="0">
              <a:lnSpc>
                <a:spcPct val="100000"/>
              </a:lnSpc>
              <a:spcBef>
                <a:spcPts val="0"/>
              </a:spcBef>
              <a:spcAft>
                <a:spcPts val="0"/>
              </a:spcAft>
              <a:buSzPts val="2800"/>
              <a:buNone/>
            </a:pPr>
            <a:r>
              <a:rPr lang="en-US" sz="2400" i="1">
                <a:solidFill>
                  <a:srgbClr val="000000"/>
                </a:solidFill>
                <a:latin typeface="Georgia"/>
                <a:ea typeface="Georgia"/>
                <a:cs typeface="Georgia"/>
                <a:sym typeface="Georgia"/>
              </a:rPr>
              <a:t>We will revisit all questions during the November Learning Labs. </a:t>
            </a:r>
            <a:endParaRPr sz="2400" i="1">
              <a:solidFill>
                <a:srgbClr val="000000"/>
              </a:solidFill>
              <a:latin typeface="Georgia"/>
              <a:ea typeface="Georgia"/>
              <a:cs typeface="Georgia"/>
              <a:sym typeface="Georgia"/>
            </a:endParaRPr>
          </a:p>
          <a:p>
            <a:pPr marL="0" lvl="0" indent="0" algn="ctr" rtl="0">
              <a:lnSpc>
                <a:spcPct val="100000"/>
              </a:lnSpc>
              <a:spcBef>
                <a:spcPts val="0"/>
              </a:spcBef>
              <a:spcAft>
                <a:spcPts val="0"/>
              </a:spcAft>
              <a:buSzPts val="2800"/>
              <a:buNone/>
            </a:pPr>
            <a:r>
              <a:rPr lang="en-US" sz="2400" i="1">
                <a:solidFill>
                  <a:srgbClr val="000000"/>
                </a:solidFill>
                <a:latin typeface="Georgia"/>
                <a:ea typeface="Georgia"/>
                <a:cs typeface="Georgia"/>
                <a:sym typeface="Georgia"/>
              </a:rPr>
              <a:t>Teachers! Be sure to sign up </a:t>
            </a:r>
            <a:endParaRPr sz="2400" i="1">
              <a:solidFill>
                <a:srgbClr val="000000"/>
              </a:solidFill>
              <a:latin typeface="Georgia"/>
              <a:ea typeface="Georgia"/>
              <a:cs typeface="Georgia"/>
              <a:sym typeface="Georgia"/>
            </a:endParaRPr>
          </a:p>
          <a:p>
            <a:pPr marL="0" lvl="0" indent="0" algn="ctr" rtl="0">
              <a:lnSpc>
                <a:spcPct val="100000"/>
              </a:lnSpc>
              <a:spcBef>
                <a:spcPts val="0"/>
              </a:spcBef>
              <a:spcAft>
                <a:spcPts val="0"/>
              </a:spcAft>
              <a:buSzPts val="2800"/>
              <a:buNone/>
            </a:pPr>
            <a:endParaRPr sz="2400" i="1">
              <a:solidFill>
                <a:srgbClr val="000000"/>
              </a:solidFill>
              <a:latin typeface="Verdana"/>
              <a:ea typeface="Verdana"/>
              <a:cs typeface="Verdana"/>
              <a:sym typeface="Verdana"/>
            </a:endParaRPr>
          </a:p>
          <a:p>
            <a:pPr marL="0" lvl="0" indent="0" algn="ctr" rtl="0">
              <a:lnSpc>
                <a:spcPct val="100000"/>
              </a:lnSpc>
              <a:spcBef>
                <a:spcPts val="0"/>
              </a:spcBef>
              <a:spcAft>
                <a:spcPts val="0"/>
              </a:spcAft>
              <a:buSzPts val="2800"/>
              <a:buNone/>
            </a:pPr>
            <a:endParaRPr sz="2400">
              <a:solidFill>
                <a:srgbClr val="000000"/>
              </a:solidFill>
              <a:latin typeface="Roboto Slab"/>
              <a:ea typeface="Roboto Slab"/>
              <a:cs typeface="Roboto Slab"/>
              <a:sym typeface="Roboto Slab"/>
            </a:endParaRPr>
          </a:p>
        </p:txBody>
      </p:sp>
      <p:sp>
        <p:nvSpPr>
          <p:cNvPr id="198" name="Google Shape;198;g15f6c5942ef_0_31"/>
          <p:cNvSpPr txBox="1">
            <a:spLocks noGrp="1"/>
          </p:cNvSpPr>
          <p:nvPr>
            <p:ph type="title"/>
          </p:nvPr>
        </p:nvSpPr>
        <p:spPr>
          <a:xfrm>
            <a:off x="838200" y="300624"/>
            <a:ext cx="10515600" cy="1326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3B71"/>
              </a:buClr>
              <a:buSzPts val="4400"/>
              <a:buFont typeface="Times New Roman"/>
              <a:buNone/>
            </a:pPr>
            <a:r>
              <a:rPr lang="en-US">
                <a:latin typeface="Georgia"/>
                <a:ea typeface="Georgia"/>
                <a:cs typeface="Georgia"/>
                <a:sym typeface="Georgia"/>
              </a:rPr>
              <a:t>Questions or ponderings</a:t>
            </a:r>
            <a:endParaRPr>
              <a:latin typeface="Georgia"/>
              <a:ea typeface="Georgia"/>
              <a:cs typeface="Georgia"/>
              <a:sym typeface="Georgia"/>
            </a:endParaRPr>
          </a:p>
          <a:p>
            <a:pPr marL="0" lvl="0" indent="0" algn="l" rtl="0">
              <a:lnSpc>
                <a:spcPct val="90000"/>
              </a:lnSpc>
              <a:spcBef>
                <a:spcPts val="0"/>
              </a:spcBef>
              <a:spcAft>
                <a:spcPts val="0"/>
              </a:spcAft>
              <a:buClr>
                <a:srgbClr val="003B71"/>
              </a:buClr>
              <a:buSzPts val="4400"/>
              <a:buFont typeface="Times New Roman"/>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g15f6c5942ef_0_37" descr="Image shows how Language Comprehension and Word Recognition must be woven together, like a rope, to result in skilled reading. " title="Scarborough's Reading Rope"/>
          <p:cNvPicPr preferRelativeResize="0"/>
          <p:nvPr/>
        </p:nvPicPr>
        <p:blipFill rotWithShape="1">
          <a:blip r:embed="rId3">
            <a:alphaModFix/>
          </a:blip>
          <a:srcRect/>
          <a:stretch/>
        </p:blipFill>
        <p:spPr>
          <a:xfrm>
            <a:off x="1255059" y="1434353"/>
            <a:ext cx="9850964" cy="5309348"/>
          </a:xfrm>
          <a:prstGeom prst="rect">
            <a:avLst/>
          </a:prstGeom>
          <a:noFill/>
          <a:ln>
            <a:noFill/>
          </a:ln>
        </p:spPr>
      </p:pic>
      <p:sp>
        <p:nvSpPr>
          <p:cNvPr id="204" name="Google Shape;204;g15f6c5942ef_0_37"/>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4400"/>
              <a:buNone/>
            </a:pPr>
            <a:r>
              <a:rPr lang="en-US">
                <a:solidFill>
                  <a:schemeClr val="dk1"/>
                </a:solidFill>
                <a:latin typeface="Georgia"/>
                <a:ea typeface="Georgia"/>
                <a:cs typeface="Georgia"/>
                <a:sym typeface="Georgia"/>
              </a:rPr>
              <a:t>The Reading Rope</a:t>
            </a:r>
            <a:endParaRPr>
              <a:solidFill>
                <a:schemeClr val="dk1"/>
              </a:solidFill>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15f6c5942ef_0_42"/>
          <p:cNvSpPr txBox="1">
            <a:spLocks noGrp="1"/>
          </p:cNvSpPr>
          <p:nvPr>
            <p:ph type="ctrTitle"/>
          </p:nvPr>
        </p:nvSpPr>
        <p:spPr>
          <a:xfrm>
            <a:off x="838200" y="1130909"/>
            <a:ext cx="5255100" cy="2387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6000"/>
              <a:buNone/>
            </a:pPr>
            <a:r>
              <a:rPr lang="en-US">
                <a:solidFill>
                  <a:srgbClr val="0E1C30"/>
                </a:solidFill>
              </a:rPr>
              <a:t>The Baseball Study</a:t>
            </a:r>
            <a:endParaRPr/>
          </a:p>
        </p:txBody>
      </p:sp>
      <p:sp>
        <p:nvSpPr>
          <p:cNvPr id="210" name="Google Shape;210;g15f6c5942ef_0_42"/>
          <p:cNvSpPr txBox="1">
            <a:spLocks noGrp="1"/>
          </p:cNvSpPr>
          <p:nvPr>
            <p:ph type="subTitle" idx="1"/>
          </p:nvPr>
        </p:nvSpPr>
        <p:spPr>
          <a:xfrm>
            <a:off x="838200" y="3636221"/>
            <a:ext cx="5255100" cy="16557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SzPts val="2400"/>
              <a:buNone/>
            </a:pPr>
            <a:r>
              <a:rPr lang="en-US" sz="3600">
                <a:solidFill>
                  <a:srgbClr val="313131"/>
                </a:solidFill>
                <a:latin typeface="Georgia"/>
                <a:ea typeface="Georgia"/>
                <a:cs typeface="Georgia"/>
                <a:sym typeface="Georgia"/>
              </a:rPr>
              <a:t>The Knowledge Gap, Wexler, p. 204 </a:t>
            </a:r>
            <a:endParaRPr sz="3600">
              <a:solidFill>
                <a:srgbClr val="313131"/>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15f6c5942ef_0_47"/>
          <p:cNvSpPr txBox="1"/>
          <p:nvPr/>
        </p:nvSpPr>
        <p:spPr>
          <a:xfrm>
            <a:off x="567850" y="6202775"/>
            <a:ext cx="112845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hlink"/>
                </a:solidFill>
                <a:latin typeface="Verdana"/>
                <a:ea typeface="Verdana"/>
                <a:cs typeface="Verdana"/>
                <a:sym typeface="Verdana"/>
                <a:hlinkClick r:id="rId3"/>
              </a:rPr>
              <a:t>The Reading Triangle - Donalyn Miller</a:t>
            </a:r>
            <a:endParaRPr sz="24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Times New Roman"/>
              <a:ea typeface="Times New Roman"/>
              <a:cs typeface="Times New Roman"/>
              <a:sym typeface="Times New Roman"/>
            </a:endParaRPr>
          </a:p>
        </p:txBody>
      </p:sp>
      <p:pic>
        <p:nvPicPr>
          <p:cNvPr id="216" name="Google Shape;216;g15f6c5942ef_0_47" descr="The image shows three sides of a triangle, each side representing an important component of book selection for our students. The three sides are: background knowledge, motivation, and reading ability." title="The Reading Triangle"/>
          <p:cNvPicPr preferRelativeResize="0"/>
          <p:nvPr/>
        </p:nvPicPr>
        <p:blipFill rotWithShape="1">
          <a:blip r:embed="rId4">
            <a:alphaModFix/>
          </a:blip>
          <a:srcRect/>
          <a:stretch/>
        </p:blipFill>
        <p:spPr>
          <a:xfrm>
            <a:off x="4014375" y="1892882"/>
            <a:ext cx="4784325" cy="3916767"/>
          </a:xfrm>
          <a:prstGeom prst="rect">
            <a:avLst/>
          </a:prstGeom>
          <a:noFill/>
          <a:ln w="38100" cap="flat" cmpd="sng">
            <a:solidFill>
              <a:schemeClr val="dk2"/>
            </a:solidFill>
            <a:prstDash val="solid"/>
            <a:round/>
            <a:headEnd type="none" w="sm" len="sm"/>
            <a:tailEnd type="none" w="sm" len="sm"/>
          </a:ln>
        </p:spPr>
      </p:pic>
      <p:sp>
        <p:nvSpPr>
          <p:cNvPr id="217" name="Google Shape;217;g15f6c5942ef_0_47"/>
          <p:cNvSpPr txBox="1">
            <a:spLocks noGrp="1"/>
          </p:cNvSpPr>
          <p:nvPr>
            <p:ph type="title"/>
          </p:nvPr>
        </p:nvSpPr>
        <p:spPr>
          <a:xfrm>
            <a:off x="838200" y="365124"/>
            <a:ext cx="10515600" cy="1326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US" sz="4800">
                <a:solidFill>
                  <a:schemeClr val="dk1"/>
                </a:solidFill>
                <a:latin typeface="Georgia"/>
                <a:ea typeface="Georgia"/>
                <a:cs typeface="Georgia"/>
                <a:sym typeface="Georgia"/>
              </a:rPr>
              <a:t>Donalyn Miller’s Reading Triangle</a:t>
            </a:r>
            <a:endParaRPr sz="4800">
              <a:solidFill>
                <a:schemeClr val="dk1"/>
              </a:solidFill>
              <a:latin typeface="Georgia"/>
              <a:ea typeface="Georgia"/>
              <a:cs typeface="Georgia"/>
              <a:sym typeface="Georgia"/>
            </a:endParaRPr>
          </a:p>
          <a:p>
            <a:pPr marL="0" lvl="0" indent="0" algn="l" rtl="0">
              <a:lnSpc>
                <a:spcPct val="90000"/>
              </a:lnSpc>
              <a:spcBef>
                <a:spcPts val="0"/>
              </a:spcBef>
              <a:spcAft>
                <a:spcPts val="0"/>
              </a:spcAft>
              <a:buClr>
                <a:srgbClr val="003B71"/>
              </a:buClr>
              <a:buSzPts val="4400"/>
              <a:buFont typeface="Times New Roman"/>
              <a:buNone/>
            </a:pPr>
            <a:endParaRPr/>
          </a:p>
        </p:txBody>
      </p:sp>
    </p:spTree>
  </p:cSld>
  <p:clrMapOvr>
    <a:masterClrMapping/>
  </p:clrMapOvr>
</p:sld>
</file>

<file path=ppt/theme/theme1.xml><?xml version="1.0" encoding="utf-8"?>
<a:theme xmlns:a="http://schemas.openxmlformats.org/drawingml/2006/main" name="Office Theme">
  <a:themeElements>
    <a:clrScheme name="VDOE New">
      <a:dk1>
        <a:srgbClr val="003C71"/>
      </a:dk1>
      <a:lt1>
        <a:srgbClr val="FFFFFF"/>
      </a:lt1>
      <a:dk2>
        <a:srgbClr val="003C71"/>
      </a:dk2>
      <a:lt2>
        <a:srgbClr val="FFFFFF"/>
      </a:lt2>
      <a:accent1>
        <a:srgbClr val="003C71"/>
      </a:accent1>
      <a:accent2>
        <a:srgbClr val="FF6A39"/>
      </a:accent2>
      <a:accent3>
        <a:srgbClr val="555555"/>
      </a:accent3>
      <a:accent4>
        <a:srgbClr val="FFC600"/>
      </a:accent4>
      <a:accent5>
        <a:srgbClr val="0160B6"/>
      </a:accent5>
      <a:accent6>
        <a:srgbClr val="279989"/>
      </a:accent6>
      <a:hlink>
        <a:srgbClr val="0563C1"/>
      </a:hlink>
      <a:folHlink>
        <a:srgbClr val="8496B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1275</Words>
  <Application>Microsoft Office PowerPoint</Application>
  <PresentationFormat>Widescreen</PresentationFormat>
  <Paragraphs>151</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Calibri</vt:lpstr>
      <vt:lpstr>Georgia</vt:lpstr>
      <vt:lpstr>Sue Ellen Francisco</vt:lpstr>
      <vt:lpstr>Arial</vt:lpstr>
      <vt:lpstr>Roboto Slab</vt:lpstr>
      <vt:lpstr>Times New Roman</vt:lpstr>
      <vt:lpstr>Courier New</vt:lpstr>
      <vt:lpstr>Verdana</vt:lpstr>
      <vt:lpstr>Trebuchet MS</vt:lpstr>
      <vt:lpstr>Office Theme</vt:lpstr>
      <vt:lpstr>Enhancing Background Knowledge to Propel Vocabulary, Comprehension, and Writing</vt:lpstr>
      <vt:lpstr>Having crumbled to 214 all out, with Jonathan Trott's 84 not out the glue across an otherwise brittle English innings, the tourists were back in the contest when Paul Collingwood's brace had the hosts wobbling at 100 for five at the turn of the 21st over.</vt:lpstr>
      <vt:lpstr>Does background knowledge matter to reading comprehension?</vt:lpstr>
      <vt:lpstr>Presenters – Emily McMillen and Lynn Smith</vt:lpstr>
      <vt:lpstr>Learning Intentions</vt:lpstr>
      <vt:lpstr>Questions or ponderings </vt:lpstr>
      <vt:lpstr>The Reading Rope</vt:lpstr>
      <vt:lpstr>The Baseball Study</vt:lpstr>
      <vt:lpstr>Donalyn Miller’s Reading Triangle </vt:lpstr>
      <vt:lpstr>“We can’t focus only on activating background knowledge that children already possess, rather we must systematically augment it.”  </vt:lpstr>
      <vt:lpstr>“Knowing stuff makes you a better reader.”                            -Wexler, 2019, p. 206 </vt:lpstr>
      <vt:lpstr>How do we do this? </vt:lpstr>
      <vt:lpstr>Reframe how we think about content:</vt:lpstr>
      <vt:lpstr>Reframing our thinking about content </vt:lpstr>
      <vt:lpstr>Thematic Unit Planning &amp; Text Selection  </vt:lpstr>
      <vt:lpstr>This is done with nonfiction content…  </vt:lpstr>
      <vt:lpstr>… or fictional themes!  </vt:lpstr>
      <vt:lpstr>Structuring your Units that Systematically Build Background Knowledge, Nonfiction </vt:lpstr>
      <vt:lpstr>Structuring your Units that Systematically Build Background Knowledge, Fiction </vt:lpstr>
      <vt:lpstr>Developing Vocabulary </vt:lpstr>
      <vt:lpstr>Tiered Vocabulary </vt:lpstr>
      <vt:lpstr>It’s in the VDOE K-Grade 5 standards </vt:lpstr>
      <vt:lpstr>Structure for Teaching Vocabulary, Nonfiction</vt:lpstr>
      <vt:lpstr>Structure for Teaching Vocabulary, Fiction</vt:lpstr>
      <vt:lpstr>“Keep the focus on constructing the meaning of text rather than on the strategies themselves.”  -CORE Teaching Reading Sourcebook 3rd Edition, p 628</vt:lpstr>
      <vt:lpstr>Let’s Review - How do we do this? </vt:lpstr>
      <vt:lpstr>The Writing Rope</vt:lpstr>
      <vt:lpstr>Writing as a means to measure comprehension</vt:lpstr>
      <vt:lpstr>Teaching Elementary School Students to Be Effective Writers</vt:lpstr>
      <vt:lpstr>Quote</vt:lpstr>
      <vt:lpstr>Writing Paper</vt:lpstr>
      <vt:lpstr>                         Being different is </vt:lpstr>
      <vt:lpstr>Review - Learning Intentions</vt:lpstr>
      <vt:lpstr>Disclaimer</vt:lpstr>
      <vt:lpstr>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Background Knowledge to Propel Vocabulary, Comprehension, and Writing</dc:title>
  <dc:creator>VITA Program</dc:creator>
  <cp:lastModifiedBy>VITA Program</cp:lastModifiedBy>
  <cp:revision>2</cp:revision>
  <dcterms:created xsi:type="dcterms:W3CDTF">2022-07-20T12:39:39Z</dcterms:created>
  <dcterms:modified xsi:type="dcterms:W3CDTF">2022-10-04T14:33:22Z</dcterms:modified>
</cp:coreProperties>
</file>