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8" r:id="rId2"/>
    <p:sldId id="259" r:id="rId3"/>
    <p:sldId id="260" r:id="rId4"/>
    <p:sldId id="279" r:id="rId5"/>
    <p:sldId id="280" r:id="rId6"/>
    <p:sldId id="266" r:id="rId7"/>
    <p:sldId id="281" r:id="rId8"/>
    <p:sldId id="283" r:id="rId9"/>
    <p:sldId id="284" r:id="rId10"/>
    <p:sldId id="282" r:id="rId11"/>
    <p:sldId id="261" r:id="rId12"/>
    <p:sldId id="262" r:id="rId13"/>
    <p:sldId id="263" r:id="rId14"/>
    <p:sldId id="265" r:id="rId15"/>
    <p:sldId id="286" r:id="rId16"/>
    <p:sldId id="288" r:id="rId17"/>
    <p:sldId id="267" r:id="rId18"/>
    <p:sldId id="269" r:id="rId19"/>
    <p:sldId id="268" r:id="rId20"/>
    <p:sldId id="276" r:id="rId21"/>
    <p:sldId id="270" r:id="rId22"/>
    <p:sldId id="277" r:id="rId23"/>
    <p:sldId id="271" r:id="rId24"/>
    <p:sldId id="272" r:id="rId25"/>
    <p:sldId id="278" r:id="rId26"/>
    <p:sldId id="273" r:id="rId27"/>
    <p:sldId id="274" r:id="rId28"/>
    <p:sldId id="275" r:id="rId29"/>
    <p:sldId id="285" r:id="rId30"/>
    <p:sldId id="292" r:id="rId31"/>
    <p:sldId id="290" r:id="rId32"/>
    <p:sldId id="29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bury, Sarah (DOE)" initials="SS(" lastIdx="15" clrIdx="0">
    <p:extLst>
      <p:ext uri="{19B8F6BF-5375-455C-9EA6-DF929625EA0E}">
        <p15:presenceInfo xmlns:p15="http://schemas.microsoft.com/office/powerpoint/2012/main" userId="S-1-5-21-3102109963-2641124013-111641105-67111" providerId="AD"/>
      </p:ext>
    </p:extLst>
  </p:cmAuthor>
  <p:cmAuthor id="2" name="Nogueras, Jill (DOE)" initials="NJ(" lastIdx="13" clrIdx="1">
    <p:extLst>
      <p:ext uri="{19B8F6BF-5375-455C-9EA6-DF929625EA0E}">
        <p15:presenceInfo xmlns:p15="http://schemas.microsoft.com/office/powerpoint/2012/main" userId="S-1-5-21-3102109963-2641124013-111641105-8330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24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252" autoAdjust="0"/>
    <p:restoredTop sz="94639" autoAdjust="0"/>
  </p:normalViewPr>
  <p:slideViewPr>
    <p:cSldViewPr snapToGrid="0">
      <p:cViewPr varScale="1">
        <p:scale>
          <a:sx n="100" d="100"/>
          <a:sy n="100" d="100"/>
        </p:scale>
        <p:origin x="114" y="108"/>
      </p:cViewPr>
      <p:guideLst/>
    </p:cSldViewPr>
  </p:slideViewPr>
  <p:notesTextViewPr>
    <p:cViewPr>
      <p:scale>
        <a:sx n="1" d="1"/>
        <a:sy n="1" d="1"/>
      </p:scale>
      <p:origin x="0" y="0"/>
    </p:cViewPr>
  </p:notesTextViewPr>
  <p:sorterViewPr>
    <p:cViewPr varScale="1">
      <p:scale>
        <a:sx n="1" d="1"/>
        <a:sy n="1" d="1"/>
      </p:scale>
      <p:origin x="0" y="-15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8149E4-EA02-4515-9049-1729E047CBB6}" type="datetimeFigureOut">
              <a:rPr lang="en-US" smtClean="0"/>
              <a:t>7/25/2023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9071D-233E-4B16-8186-19E52A85B7F9}" type="slidenum">
              <a:rPr lang="en-US" smtClean="0"/>
              <a:t>‹#›</a:t>
            </a:fld>
            <a:endParaRPr lang="en-US"/>
          </a:p>
        </p:txBody>
      </p:sp>
    </p:spTree>
    <p:extLst>
      <p:ext uri="{BB962C8B-B14F-4D97-AF65-F5344CB8AC3E}">
        <p14:creationId xmlns:p14="http://schemas.microsoft.com/office/powerpoint/2010/main" val="1236402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9071D-233E-4B16-8186-19E52A85B7F9}" type="slidenum">
              <a:rPr lang="en-US" smtClean="0"/>
              <a:t>19</a:t>
            </a:fld>
            <a:endParaRPr lang="en-US"/>
          </a:p>
        </p:txBody>
      </p:sp>
    </p:spTree>
    <p:extLst>
      <p:ext uri="{BB962C8B-B14F-4D97-AF65-F5344CB8AC3E}">
        <p14:creationId xmlns:p14="http://schemas.microsoft.com/office/powerpoint/2010/main" val="1559680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1"/>
        <p:cNvGrpSpPr/>
        <p:nvPr/>
      </p:nvGrpSpPr>
      <p:grpSpPr>
        <a:xfrm>
          <a:off x="0" y="0"/>
          <a:ext cx="0" cy="0"/>
          <a:chOff x="0" y="0"/>
          <a:chExt cx="0" cy="0"/>
        </a:xfrm>
      </p:grpSpPr>
      <p:sp>
        <p:nvSpPr>
          <p:cNvPr id="912" name="Google Shape;912;g9e96fa87fb_2_214:notes"/>
          <p:cNvSpPr txBox="1">
            <a:spLocks noGrp="1"/>
          </p:cNvSpPr>
          <p:nvPr>
            <p:ph type="body" idx="1"/>
          </p:nvPr>
        </p:nvSpPr>
        <p:spPr>
          <a:xfrm>
            <a:off x="707708" y="4505980"/>
            <a:ext cx="5661660" cy="3686711"/>
          </a:xfrm>
          <a:prstGeom prst="rect">
            <a:avLst/>
          </a:prstGeom>
        </p:spPr>
        <p:txBody>
          <a:bodyPr spcFirstLastPara="1" wrap="square" lIns="93921" tIns="93921" rIns="93921" bIns="93921" anchor="t" anchorCtr="0">
            <a:noAutofit/>
          </a:bodyPr>
          <a:lstStyle/>
          <a:p>
            <a:endParaRPr/>
          </a:p>
        </p:txBody>
      </p:sp>
      <p:sp>
        <p:nvSpPr>
          <p:cNvPr id="913" name="Google Shape;913;g9e96fa87fb_2_214:notes"/>
          <p:cNvSpPr>
            <a:spLocks noGrp="1" noRot="1" noChangeAspect="1"/>
          </p:cNvSpPr>
          <p:nvPr>
            <p:ph type="sldImg" idx="2"/>
          </p:nvPr>
        </p:nvSpPr>
        <p:spPr>
          <a:xfrm>
            <a:off x="728663" y="1169988"/>
            <a:ext cx="5619750" cy="3160712"/>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4210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7712763" y="6356348"/>
            <a:ext cx="818323" cy="365125"/>
          </a:xfrm>
          <a:prstGeom prst="rect">
            <a:avLst/>
          </a:prstGeom>
        </p:spPr>
        <p:txBody>
          <a:bodyPr/>
          <a:lstStyle/>
          <a:p>
            <a:fld id="{6FCCF220-994A-4EAD-8160-4C937871A9DB}" type="slidenum">
              <a:rPr lang="en-US" smtClean="0"/>
              <a:t>‹#›</a:t>
            </a:fld>
            <a:endParaRPr lang="en-US"/>
          </a:p>
        </p:txBody>
      </p:sp>
    </p:spTree>
    <p:extLst>
      <p:ext uri="{BB962C8B-B14F-4D97-AF65-F5344CB8AC3E}">
        <p14:creationId xmlns:p14="http://schemas.microsoft.com/office/powerpoint/2010/main" val="28988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93203" y="6199669"/>
            <a:ext cx="5774635" cy="678485"/>
          </a:xfrm>
          <a:prstGeom prst="rect">
            <a:avLst/>
          </a:prstGeom>
        </p:spPr>
        <p:txBody>
          <a:bodyPr/>
          <a:lstStyle/>
          <a:p>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7712763" y="6356348"/>
            <a:ext cx="818323" cy="365125"/>
          </a:xfrm>
          <a:prstGeom prst="rect">
            <a:avLst/>
          </a:prstGeom>
        </p:spPr>
        <p:txBody>
          <a:bodyPr/>
          <a:lstStyle/>
          <a:p>
            <a:fld id="{6FCCF220-994A-4EAD-8160-4C937871A9DB}" type="slidenum">
              <a:rPr lang="en-US" smtClean="0"/>
              <a:t>‹#›</a:t>
            </a:fld>
            <a:endParaRPr lang="en-US"/>
          </a:p>
        </p:txBody>
      </p:sp>
    </p:spTree>
    <p:extLst>
      <p:ext uri="{BB962C8B-B14F-4D97-AF65-F5344CB8AC3E}">
        <p14:creationId xmlns:p14="http://schemas.microsoft.com/office/powerpoint/2010/main" val="3004908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93203" y="6199669"/>
            <a:ext cx="5774635" cy="678485"/>
          </a:xfrm>
          <a:prstGeom prst="rect">
            <a:avLst/>
          </a:prstGeom>
        </p:spPr>
        <p:txBody>
          <a:bodyPr/>
          <a:lstStyle/>
          <a:p>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7712763" y="6356348"/>
            <a:ext cx="818323" cy="365125"/>
          </a:xfrm>
          <a:prstGeom prst="rect">
            <a:avLst/>
          </a:prstGeom>
        </p:spPr>
        <p:txBody>
          <a:bodyPr/>
          <a:lstStyle/>
          <a:p>
            <a:fld id="{6FCCF220-994A-4EAD-8160-4C937871A9DB}" type="slidenum">
              <a:rPr lang="en-US" smtClean="0"/>
              <a:t>‹#›</a:t>
            </a:fld>
            <a:endParaRPr lang="en-US"/>
          </a:p>
        </p:txBody>
      </p:sp>
    </p:spTree>
    <p:extLst>
      <p:ext uri="{BB962C8B-B14F-4D97-AF65-F5344CB8AC3E}">
        <p14:creationId xmlns:p14="http://schemas.microsoft.com/office/powerpoint/2010/main" val="2767928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269" y="365125"/>
            <a:ext cx="10853531" cy="1039605"/>
          </a:xfrm>
        </p:spPr>
        <p:txBody>
          <a:bodyPr>
            <a:normAutofit/>
          </a:bodyPr>
          <a:lstStyle>
            <a:lvl1pPr>
              <a:defRPr sz="40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636104" y="1543050"/>
            <a:ext cx="10717696" cy="4633913"/>
          </a:xfrm>
        </p:spPr>
        <p:txBody>
          <a:bodyPr/>
          <a:lstStyle>
            <a:lvl1pPr>
              <a:lnSpc>
                <a:spcPct val="100000"/>
              </a:lnSpc>
              <a:buClr>
                <a:srgbClr val="DB244D"/>
              </a:buClr>
              <a:buSzPct val="110000"/>
              <a:defRPr sz="2800">
                <a:latin typeface="Tahoma" panose="020B0604030504040204" pitchFamily="34" charset="0"/>
                <a:ea typeface="Tahoma" panose="020B0604030504040204" pitchFamily="34" charset="0"/>
                <a:cs typeface="Tahoma" panose="020B0604030504040204" pitchFamily="34" charset="0"/>
              </a:defRPr>
            </a:lvl1pPr>
            <a:lvl2pPr>
              <a:lnSpc>
                <a:spcPct val="100000"/>
              </a:lnSpc>
              <a:buClr>
                <a:srgbClr val="DB244D"/>
              </a:buClr>
              <a:buSzPct val="110000"/>
              <a:defRPr sz="2600">
                <a:latin typeface="Tahoma" panose="020B0604030504040204" pitchFamily="34" charset="0"/>
                <a:ea typeface="Tahoma" panose="020B0604030504040204" pitchFamily="34" charset="0"/>
                <a:cs typeface="Tahoma" panose="020B0604030504040204" pitchFamily="34" charset="0"/>
              </a:defRPr>
            </a:lvl2pPr>
            <a:lvl3pPr>
              <a:lnSpc>
                <a:spcPct val="100000"/>
              </a:lnSpc>
              <a:buClr>
                <a:srgbClr val="DB244D"/>
              </a:buClr>
              <a:buSzPct val="110000"/>
              <a:defRPr sz="2400">
                <a:latin typeface="Tahoma" panose="020B0604030504040204" pitchFamily="34" charset="0"/>
                <a:ea typeface="Tahoma" panose="020B0604030504040204" pitchFamily="34" charset="0"/>
                <a:cs typeface="Tahoma" panose="020B0604030504040204" pitchFamily="34" charset="0"/>
              </a:defRPr>
            </a:lvl3pPr>
            <a:lvl4pPr>
              <a:buClr>
                <a:srgbClr val="DB244D"/>
              </a:buClr>
              <a:buSzPct val="110000"/>
              <a:defRPr sz="2400">
                <a:latin typeface="Tahoma" panose="020B0604030504040204" pitchFamily="34" charset="0"/>
                <a:ea typeface="Tahoma" panose="020B0604030504040204" pitchFamily="34" charset="0"/>
                <a:cs typeface="Tahoma" panose="020B0604030504040204" pitchFamily="34" charset="0"/>
              </a:defRPr>
            </a:lvl4pPr>
            <a:lvl5pPr>
              <a:buClr>
                <a:srgbClr val="DB244D"/>
              </a:buClr>
              <a:buSzPct val="110000"/>
              <a:defRPr>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
        <p:nvSpPr>
          <p:cNvPr id="7" name="Slide Number Placeholder 6"/>
          <p:cNvSpPr>
            <a:spLocks noGrp="1"/>
          </p:cNvSpPr>
          <p:nvPr>
            <p:ph type="sldNum" sz="quarter" idx="10"/>
          </p:nvPr>
        </p:nvSpPr>
        <p:spPr>
          <a:xfrm>
            <a:off x="9094302" y="6286191"/>
            <a:ext cx="665921" cy="502993"/>
          </a:xfrm>
          <a:prstGeom prst="rect">
            <a:avLst/>
          </a:prstGeom>
        </p:spPr>
        <p:txBody>
          <a:bodyPr/>
          <a:lstStyle>
            <a:lvl1pPr>
              <a:defRPr>
                <a:solidFill>
                  <a:schemeClr val="tx1"/>
                </a:solidFill>
              </a:defRPr>
            </a:lvl1pPr>
          </a:lstStyle>
          <a:p>
            <a:fld id="{716489AA-3815-412E-9246-6854CFBF1D45}" type="slidenum">
              <a:rPr lang="en-US" smtClean="0"/>
              <a:pPr/>
              <a:t>‹#›</a:t>
            </a:fld>
            <a:endParaRPr lang="en-US" dirty="0"/>
          </a:p>
        </p:txBody>
      </p:sp>
    </p:spTree>
    <p:extLst>
      <p:ext uri="{BB962C8B-B14F-4D97-AF65-F5344CB8AC3E}">
        <p14:creationId xmlns:p14="http://schemas.microsoft.com/office/powerpoint/2010/main" val="369394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293203" y="6199669"/>
            <a:ext cx="5774635" cy="678485"/>
          </a:xfrm>
          <a:prstGeom prst="rect">
            <a:avLst/>
          </a:prstGeom>
        </p:spPr>
        <p:txBody>
          <a:bodyPr/>
          <a:lstStyle/>
          <a:p>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7712763" y="6356348"/>
            <a:ext cx="818323" cy="365125"/>
          </a:xfrm>
          <a:prstGeom prst="rect">
            <a:avLst/>
          </a:prstGeom>
        </p:spPr>
        <p:txBody>
          <a:bodyPr/>
          <a:lstStyle/>
          <a:p>
            <a:fld id="{6FCCF220-994A-4EAD-8160-4C937871A9DB}" type="slidenum">
              <a:rPr lang="en-US" smtClean="0"/>
              <a:t>‹#›</a:t>
            </a:fld>
            <a:endParaRPr lang="en-US"/>
          </a:p>
        </p:txBody>
      </p:sp>
    </p:spTree>
    <p:extLst>
      <p:ext uri="{BB962C8B-B14F-4D97-AF65-F5344CB8AC3E}">
        <p14:creationId xmlns:p14="http://schemas.microsoft.com/office/powerpoint/2010/main" val="551239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93203" y="6199669"/>
            <a:ext cx="5774635" cy="678485"/>
          </a:xfrm>
          <a:prstGeom prst="rect">
            <a:avLst/>
          </a:prstGeom>
        </p:spPr>
        <p:txBody>
          <a:bodyPr/>
          <a:lstStyle/>
          <a:p>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7712763" y="6356348"/>
            <a:ext cx="818323" cy="365125"/>
          </a:xfrm>
          <a:prstGeom prst="rect">
            <a:avLst/>
          </a:prstGeom>
        </p:spPr>
        <p:txBody>
          <a:bodyPr/>
          <a:lstStyle/>
          <a:p>
            <a:fld id="{6FCCF220-994A-4EAD-8160-4C937871A9DB}" type="slidenum">
              <a:rPr lang="en-US" smtClean="0"/>
              <a:t>‹#›</a:t>
            </a:fld>
            <a:endParaRPr lang="en-US"/>
          </a:p>
        </p:txBody>
      </p:sp>
    </p:spTree>
    <p:extLst>
      <p:ext uri="{BB962C8B-B14F-4D97-AF65-F5344CB8AC3E}">
        <p14:creationId xmlns:p14="http://schemas.microsoft.com/office/powerpoint/2010/main" val="3884397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93203" y="6199669"/>
            <a:ext cx="5774635" cy="678485"/>
          </a:xfrm>
          <a:prstGeom prst="rect">
            <a:avLst/>
          </a:prstGeom>
        </p:spPr>
        <p:txBody>
          <a:bodyPr/>
          <a:lstStyle/>
          <a:p>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7712763" y="6356348"/>
            <a:ext cx="818323" cy="365125"/>
          </a:xfrm>
          <a:prstGeom prst="rect">
            <a:avLst/>
          </a:prstGeom>
        </p:spPr>
        <p:txBody>
          <a:bodyPr/>
          <a:lstStyle/>
          <a:p>
            <a:fld id="{6FCCF220-994A-4EAD-8160-4C937871A9DB}" type="slidenum">
              <a:rPr lang="en-US" smtClean="0"/>
              <a:t>‹#›</a:t>
            </a:fld>
            <a:endParaRPr lang="en-US"/>
          </a:p>
        </p:txBody>
      </p:sp>
    </p:spTree>
    <p:extLst>
      <p:ext uri="{BB962C8B-B14F-4D97-AF65-F5344CB8AC3E}">
        <p14:creationId xmlns:p14="http://schemas.microsoft.com/office/powerpoint/2010/main" val="760360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93203" y="6199669"/>
            <a:ext cx="5774635" cy="678485"/>
          </a:xfrm>
          <a:prstGeom prst="rect">
            <a:avLst/>
          </a:prstGeom>
        </p:spPr>
        <p:txBody>
          <a:bodyPr/>
          <a:lstStyle/>
          <a:p>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7712763" y="6356348"/>
            <a:ext cx="818323" cy="365125"/>
          </a:xfrm>
          <a:prstGeom prst="rect">
            <a:avLst/>
          </a:prstGeom>
        </p:spPr>
        <p:txBody>
          <a:bodyPr/>
          <a:lstStyle/>
          <a:p>
            <a:fld id="{6FCCF220-994A-4EAD-8160-4C937871A9DB}" type="slidenum">
              <a:rPr lang="en-US" smtClean="0"/>
              <a:t>‹#›</a:t>
            </a:fld>
            <a:endParaRPr lang="en-US"/>
          </a:p>
        </p:txBody>
      </p:sp>
    </p:spTree>
    <p:extLst>
      <p:ext uri="{BB962C8B-B14F-4D97-AF65-F5344CB8AC3E}">
        <p14:creationId xmlns:p14="http://schemas.microsoft.com/office/powerpoint/2010/main" val="130511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93203" y="6199669"/>
            <a:ext cx="5774635" cy="678485"/>
          </a:xfrm>
          <a:prstGeom prst="rect">
            <a:avLst/>
          </a:prstGeom>
        </p:spPr>
        <p:txBody>
          <a:bodyPr/>
          <a:lstStyle/>
          <a:p>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7712763" y="6356348"/>
            <a:ext cx="818323" cy="365125"/>
          </a:xfrm>
          <a:prstGeom prst="rect">
            <a:avLst/>
          </a:prstGeom>
        </p:spPr>
        <p:txBody>
          <a:bodyPr/>
          <a:lstStyle/>
          <a:p>
            <a:fld id="{6FCCF220-994A-4EAD-8160-4C937871A9DB}" type="slidenum">
              <a:rPr lang="en-US" smtClean="0"/>
              <a:t>‹#›</a:t>
            </a:fld>
            <a:endParaRPr lang="en-US"/>
          </a:p>
        </p:txBody>
      </p:sp>
    </p:spTree>
    <p:extLst>
      <p:ext uri="{BB962C8B-B14F-4D97-AF65-F5344CB8AC3E}">
        <p14:creationId xmlns:p14="http://schemas.microsoft.com/office/powerpoint/2010/main" val="1814977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293203" y="6199669"/>
            <a:ext cx="5774635" cy="678485"/>
          </a:xfrm>
          <a:prstGeom prst="rect">
            <a:avLst/>
          </a:prstGeom>
        </p:spPr>
        <p:txBody>
          <a:bodyPr/>
          <a:lstStyle/>
          <a:p>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7712763" y="6356348"/>
            <a:ext cx="818323" cy="365125"/>
          </a:xfrm>
          <a:prstGeom prst="rect">
            <a:avLst/>
          </a:prstGeom>
        </p:spPr>
        <p:txBody>
          <a:bodyPr/>
          <a:lstStyle/>
          <a:p>
            <a:fld id="{6FCCF220-994A-4EAD-8160-4C937871A9DB}" type="slidenum">
              <a:rPr lang="en-US" smtClean="0"/>
              <a:t>‹#›</a:t>
            </a:fld>
            <a:endParaRPr lang="en-US"/>
          </a:p>
        </p:txBody>
      </p:sp>
    </p:spTree>
    <p:extLst>
      <p:ext uri="{BB962C8B-B14F-4D97-AF65-F5344CB8AC3E}">
        <p14:creationId xmlns:p14="http://schemas.microsoft.com/office/powerpoint/2010/main" val="620315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293203" y="6199669"/>
            <a:ext cx="5774635" cy="678485"/>
          </a:xfrm>
          <a:prstGeom prst="rect">
            <a:avLst/>
          </a:prstGeom>
        </p:spPr>
        <p:txBody>
          <a:bodyPr/>
          <a:lstStyle/>
          <a:p>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7712763" y="6356348"/>
            <a:ext cx="818323" cy="365125"/>
          </a:xfrm>
          <a:prstGeom prst="rect">
            <a:avLst/>
          </a:prstGeom>
        </p:spPr>
        <p:txBody>
          <a:bodyPr/>
          <a:lstStyle/>
          <a:p>
            <a:fld id="{6FCCF220-994A-4EAD-8160-4C937871A9DB}" type="slidenum">
              <a:rPr lang="en-US" smtClean="0"/>
              <a:t>‹#›</a:t>
            </a:fld>
            <a:endParaRPr lang="en-US"/>
          </a:p>
        </p:txBody>
      </p:sp>
    </p:spTree>
    <p:extLst>
      <p:ext uri="{BB962C8B-B14F-4D97-AF65-F5344CB8AC3E}">
        <p14:creationId xmlns:p14="http://schemas.microsoft.com/office/powerpoint/2010/main" val="3514583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13"/>
          <p:cNvSpPr/>
          <p:nvPr userDrawn="1"/>
        </p:nvSpPr>
        <p:spPr>
          <a:xfrm>
            <a:off x="106018" y="0"/>
            <a:ext cx="6626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00269" y="209550"/>
            <a:ext cx="11201401" cy="94475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295400"/>
            <a:ext cx="10863470" cy="470535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pic>
        <p:nvPicPr>
          <p:cNvPr id="9" name="Picture 8"/>
          <p:cNvPicPr>
            <a:picLocks noChangeAspect="1"/>
          </p:cNvPicPr>
          <p:nvPr userDrawn="1"/>
        </p:nvPicPr>
        <p:blipFill rotWithShape="1">
          <a:blip r:embed="rId13">
            <a:extLst>
              <a:ext uri="{28A0092B-C50C-407E-A947-70E740481C1C}">
                <a14:useLocalDpi xmlns:a14="http://schemas.microsoft.com/office/drawing/2010/main" val="0"/>
              </a:ext>
            </a:extLst>
          </a:blip>
          <a:srcRect l="20305" t="9956" r="23080" b="22739"/>
          <a:stretch/>
        </p:blipFill>
        <p:spPr>
          <a:xfrm>
            <a:off x="9826485" y="5310104"/>
            <a:ext cx="2339011" cy="1479080"/>
          </a:xfrm>
          <a:prstGeom prst="rect">
            <a:avLst/>
          </a:prstGeom>
        </p:spPr>
      </p:pic>
      <p:sp>
        <p:nvSpPr>
          <p:cNvPr id="15" name="Rectangle 14"/>
          <p:cNvSpPr/>
          <p:nvPr userDrawn="1"/>
        </p:nvSpPr>
        <p:spPr>
          <a:xfrm>
            <a:off x="-1" y="0"/>
            <a:ext cx="106019" cy="6858000"/>
          </a:xfrm>
          <a:prstGeom prst="rect">
            <a:avLst/>
          </a:prstGeom>
          <a:solidFill>
            <a:srgbClr val="DB24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userDrawn="1"/>
        </p:nvSpPr>
        <p:spPr>
          <a:xfrm>
            <a:off x="500269" y="6286191"/>
            <a:ext cx="8306847" cy="511743"/>
          </a:xfrm>
          <a:prstGeom prst="rect">
            <a:avLst/>
          </a:prstGeom>
          <a:noFill/>
        </p:spPr>
        <p:txBody>
          <a:bodyPr wrap="square" rtlCol="0">
            <a:spAutoFit/>
          </a:bodyPr>
          <a:lstStyle/>
          <a:p>
            <a:pPr>
              <a:lnSpc>
                <a:spcPct val="120000"/>
              </a:lnSpc>
            </a:pPr>
            <a:r>
              <a:rPr lang="en-US" sz="1200" dirty="0">
                <a:latin typeface="Tahoma" panose="020B0604030504040204" pitchFamily="34" charset="0"/>
                <a:ea typeface="Tahoma" panose="020B0604030504040204" pitchFamily="34" charset="0"/>
                <a:cs typeface="Tahoma" panose="020B0604030504040204" pitchFamily="34" charset="0"/>
              </a:rPr>
              <a:t>Department of Learning and Innovation</a:t>
            </a:r>
          </a:p>
          <a:p>
            <a:pPr>
              <a:lnSpc>
                <a:spcPct val="120000"/>
              </a:lnSpc>
            </a:pPr>
            <a:r>
              <a:rPr lang="en-US" sz="1200" dirty="0">
                <a:latin typeface="Tahoma" panose="020B0604030504040204" pitchFamily="34" charset="0"/>
                <a:ea typeface="Tahoma" panose="020B0604030504040204" pitchFamily="34" charset="0"/>
                <a:cs typeface="Tahoma" panose="020B0604030504040204" pitchFamily="34" charset="0"/>
              </a:rPr>
              <a:t>Department of Student Assessment,</a:t>
            </a:r>
            <a:r>
              <a:rPr lang="en-US" sz="1200" baseline="0" dirty="0">
                <a:latin typeface="Tahoma" panose="020B0604030504040204" pitchFamily="34" charset="0"/>
                <a:ea typeface="Tahoma" panose="020B0604030504040204" pitchFamily="34" charset="0"/>
                <a:cs typeface="Tahoma" panose="020B0604030504040204" pitchFamily="34" charset="0"/>
              </a:rPr>
              <a:t> Accountability and ESEA Programs</a:t>
            </a:r>
          </a:p>
        </p:txBody>
      </p:sp>
      <p:cxnSp>
        <p:nvCxnSpPr>
          <p:cNvPr id="21" name="Straight Connector 20"/>
          <p:cNvCxnSpPr/>
          <p:nvPr userDrawn="1"/>
        </p:nvCxnSpPr>
        <p:spPr>
          <a:xfrm flipH="1">
            <a:off x="500269" y="6249312"/>
            <a:ext cx="942478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Slide Number Placeholder 26"/>
          <p:cNvSpPr>
            <a:spLocks noGrp="1"/>
          </p:cNvSpPr>
          <p:nvPr>
            <p:ph type="sldNum" sz="quarter" idx="4"/>
          </p:nvPr>
        </p:nvSpPr>
        <p:spPr>
          <a:xfrm>
            <a:off x="9094303" y="6246024"/>
            <a:ext cx="833036" cy="581899"/>
          </a:xfrm>
          <a:prstGeom prst="rect">
            <a:avLst/>
          </a:prstGeom>
          <a:noFill/>
          <a:ln>
            <a:noFill/>
          </a:ln>
          <a:effectLst/>
        </p:spPr>
        <p:txBody>
          <a:bodyPr vert="horz" lIns="91440" tIns="45720" rIns="91440" bIns="45720" rtlCol="0" anchor="ctr"/>
          <a:lstStyle>
            <a:lvl1pPr algn="ctr">
              <a:defRPr sz="120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fld id="{647B83C3-E28C-4091-9061-90D8778A21AC}" type="slidenum">
              <a:rPr lang="en-US" smtClean="0"/>
              <a:pPr/>
              <a:t>‹#›</a:t>
            </a:fld>
            <a:endParaRPr lang="en-US" dirty="0"/>
          </a:p>
        </p:txBody>
      </p:sp>
    </p:spTree>
    <p:extLst>
      <p:ext uri="{BB962C8B-B14F-4D97-AF65-F5344CB8AC3E}">
        <p14:creationId xmlns:p14="http://schemas.microsoft.com/office/powerpoint/2010/main" val="3703827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000"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Clr>
          <a:srgbClr val="DB244D"/>
        </a:buClr>
        <a:buSzPct val="115000"/>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Clr>
          <a:srgbClr val="DB244D"/>
        </a:buClr>
        <a:buSzPct val="115000"/>
        <a:buFont typeface="Arial" panose="020B0604020202020204" pitchFamily="34" charset="0"/>
        <a:buChar char="•"/>
        <a:defRPr sz="26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Clr>
          <a:srgbClr val="DB244D"/>
        </a:buClr>
        <a:buSzPct val="115000"/>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Clr>
          <a:srgbClr val="DB244D"/>
        </a:buClr>
        <a:buSzPct val="115000"/>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Clr>
          <a:srgbClr val="DB244D"/>
        </a:buClr>
        <a:buSzPct val="115000"/>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www.doe.virginia.gov/teaching-learning-assessment/k-12-standards-instruction/english-reading-literacy/assessment-resources/local-high-school-performance-assessments-evaluating-the-collection-of-evidence-to-verify-credit-in-writing" TargetMode="External"/><Relationship Id="rId3" Type="http://schemas.openxmlformats.org/officeDocument/2006/relationships/hyperlink" Target="https://www.doe.virginia.gov/home/showpublisheddocument/32320/638047186908170000" TargetMode="External"/><Relationship Id="rId7" Type="http://schemas.openxmlformats.org/officeDocument/2006/relationships/hyperlink" Target="https://www.doe.virginia.gov/home/showpublisheddocument/32330/638047186935830000" TargetMode="External"/><Relationship Id="rId2" Type="http://schemas.openxmlformats.org/officeDocument/2006/relationships/hyperlink" Target="https://www.doe.virginia.gov/home/showpublisheddocument/32322/638047186913170000" TargetMode="External"/><Relationship Id="rId1" Type="http://schemas.openxmlformats.org/officeDocument/2006/relationships/slideLayout" Target="../slideLayouts/slideLayout2.xml"/><Relationship Id="rId6" Type="http://schemas.openxmlformats.org/officeDocument/2006/relationships/hyperlink" Target="https://www.doe.virginia.gov/home/showpublisheddocument/31286/638047015831030000" TargetMode="External"/><Relationship Id="rId5" Type="http://schemas.openxmlformats.org/officeDocument/2006/relationships/hyperlink" Target="https://va.scoring.pearsonassessments.com/understandscoring/" TargetMode="External"/><Relationship Id="rId4" Type="http://schemas.openxmlformats.org/officeDocument/2006/relationships/hyperlink" Target="https://www.doe.virginia.gov/home/showpublisheddocument/32324/638047186917570000" TargetMode="External"/><Relationship Id="rId9" Type="http://schemas.openxmlformats.org/officeDocument/2006/relationships/hyperlink" Target="https://www.doe.virginia.gov/teaching-learning-assessment/k-12-standards-instruction/english-reading-literacy/assessment-resources/local-performance-assessments-to-verify-credits-in-writing"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www.doe.virginia.gov/teaching-learning-assessment/k-12-standards-instruction/english-reading-literacy/assessment-resources/local-performance-assessments-to-verify-credits-in-writ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Student_Assessment@doe.Virginia.gov"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Jill.Nogueras@doe.virginia.gov"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mailto:Colleen.Cassada@doe.Virginia.gov"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nciea.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3746" y="1122363"/>
            <a:ext cx="11429999" cy="1863725"/>
          </a:xfrm>
        </p:spPr>
        <p:txBody>
          <a:bodyPr>
            <a:normAutofit/>
          </a:bodyPr>
          <a:lstStyle/>
          <a:p>
            <a:pPr>
              <a:lnSpc>
                <a:spcPct val="100000"/>
              </a:lnSpc>
            </a:pPr>
            <a:r>
              <a:rPr lang="en-US" sz="4400" dirty="0"/>
              <a:t>Best Practice for Verifying Credits in Writing</a:t>
            </a:r>
          </a:p>
        </p:txBody>
      </p:sp>
      <p:sp>
        <p:nvSpPr>
          <p:cNvPr id="3" name="Subtitle 2"/>
          <p:cNvSpPr>
            <a:spLocks noGrp="1"/>
          </p:cNvSpPr>
          <p:nvPr>
            <p:ph type="subTitle" idx="1"/>
          </p:nvPr>
        </p:nvSpPr>
        <p:spPr>
          <a:xfrm>
            <a:off x="1524000" y="3212933"/>
            <a:ext cx="9144000" cy="1655762"/>
          </a:xfrm>
        </p:spPr>
        <p:txBody>
          <a:bodyPr>
            <a:normAutofit lnSpcReduction="10000"/>
          </a:bodyPr>
          <a:lstStyle/>
          <a:p>
            <a:r>
              <a:rPr lang="en-US" sz="3600" i="1" dirty="0"/>
              <a:t>Performance Assessment to Verify Credits in Writing </a:t>
            </a:r>
          </a:p>
          <a:p>
            <a:r>
              <a:rPr lang="en-US" sz="3600" dirty="0"/>
              <a:t>December 2020</a:t>
            </a:r>
          </a:p>
        </p:txBody>
      </p:sp>
    </p:spTree>
    <p:extLst>
      <p:ext uri="{BB962C8B-B14F-4D97-AF65-F5344CB8AC3E}">
        <p14:creationId xmlns:p14="http://schemas.microsoft.com/office/powerpoint/2010/main" val="3545711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 Note on Completion of Writing Samples</a:t>
            </a:r>
          </a:p>
        </p:txBody>
      </p:sp>
      <p:sp>
        <p:nvSpPr>
          <p:cNvPr id="3" name="Content Placeholder 2"/>
          <p:cNvSpPr>
            <a:spLocks noGrp="1"/>
          </p:cNvSpPr>
          <p:nvPr>
            <p:ph idx="1"/>
          </p:nvPr>
        </p:nvSpPr>
        <p:spPr/>
        <p:txBody>
          <a:bodyPr>
            <a:normAutofit/>
          </a:bodyPr>
          <a:lstStyle/>
          <a:p>
            <a:r>
              <a:rPr lang="en-US" dirty="0"/>
              <a:t>Any writing sample included in a student’s collection of evidence to be evaluated for a verified credit must have been completed independently by the student, without assistance from any person.</a:t>
            </a:r>
          </a:p>
          <a:p>
            <a:pPr lvl="1"/>
            <a:r>
              <a:rPr lang="en-US" dirty="0"/>
              <a:t>School divisions must determine the processes and procedures they will use to ensure that the guidelines and expectations for the local performance assessments used to verify credits in writing are followed with fidelity, including that students are not being provided assistance.</a:t>
            </a:r>
          </a:p>
        </p:txBody>
      </p:sp>
      <p:sp>
        <p:nvSpPr>
          <p:cNvPr id="4" name="Slide Number Placeholder 3"/>
          <p:cNvSpPr>
            <a:spLocks noGrp="1"/>
          </p:cNvSpPr>
          <p:nvPr>
            <p:ph type="sldNum" sz="quarter" idx="10"/>
          </p:nvPr>
        </p:nvSpPr>
        <p:spPr/>
        <p:txBody>
          <a:bodyPr/>
          <a:lstStyle/>
          <a:p>
            <a:fld id="{716489AA-3815-412E-9246-6854CFBF1D45}" type="slidenum">
              <a:rPr lang="en-US" smtClean="0"/>
              <a:pPr/>
              <a:t>10</a:t>
            </a:fld>
            <a:endParaRPr lang="en-US" dirty="0"/>
          </a:p>
        </p:txBody>
      </p:sp>
    </p:spTree>
    <p:extLst>
      <p:ext uri="{BB962C8B-B14F-4D97-AF65-F5344CB8AC3E}">
        <p14:creationId xmlns:p14="http://schemas.microsoft.com/office/powerpoint/2010/main" val="3364099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Determining if a Verified Credit Should Be Awarded</a:t>
            </a:r>
          </a:p>
        </p:txBody>
      </p:sp>
      <p:sp>
        <p:nvSpPr>
          <p:cNvPr id="3" name="Content Placeholder 2"/>
          <p:cNvSpPr>
            <a:spLocks noGrp="1"/>
          </p:cNvSpPr>
          <p:nvPr>
            <p:ph idx="1"/>
          </p:nvPr>
        </p:nvSpPr>
        <p:spPr/>
        <p:txBody>
          <a:bodyPr>
            <a:normAutofit lnSpcReduction="10000"/>
          </a:bodyPr>
          <a:lstStyle/>
          <a:p>
            <a:r>
              <a:rPr lang="en-US" dirty="0"/>
              <a:t>“The student writing samples and the results of any other assessment used by the school division to determine student proficiency in the writing skills included in the English SOL for grades 9-11 constitute a body of evidence.  School divisions will review the body of evidence against the performance level descriptors that describe the student’s level of achievement in high school writing and will determine if the student’s achievement is advanced, proficient, or does not meet the standard (fails). Students who are judged to be proficient or advanced according to these descriptors should be awarded a verified credit.”</a:t>
            </a:r>
          </a:p>
        </p:txBody>
      </p:sp>
      <p:sp>
        <p:nvSpPr>
          <p:cNvPr id="4" name="Slide Number Placeholder 3"/>
          <p:cNvSpPr>
            <a:spLocks noGrp="1"/>
          </p:cNvSpPr>
          <p:nvPr>
            <p:ph type="sldNum" sz="quarter" idx="10"/>
          </p:nvPr>
        </p:nvSpPr>
        <p:spPr/>
        <p:txBody>
          <a:bodyPr/>
          <a:lstStyle/>
          <a:p>
            <a:fld id="{716489AA-3815-412E-9246-6854CFBF1D45}" type="slidenum">
              <a:rPr lang="en-US" smtClean="0"/>
              <a:pPr/>
              <a:t>11</a:t>
            </a:fld>
            <a:endParaRPr lang="en-US" dirty="0"/>
          </a:p>
        </p:txBody>
      </p:sp>
    </p:spTree>
    <p:extLst>
      <p:ext uri="{BB962C8B-B14F-4D97-AF65-F5344CB8AC3E}">
        <p14:creationId xmlns:p14="http://schemas.microsoft.com/office/powerpoint/2010/main" val="2943818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Performance Level Descriptors (EOC Writing)</a:t>
            </a:r>
          </a:p>
        </p:txBody>
      </p:sp>
      <p:sp>
        <p:nvSpPr>
          <p:cNvPr id="7" name="Content Placeholder 6"/>
          <p:cNvSpPr>
            <a:spLocks noGrp="1"/>
          </p:cNvSpPr>
          <p:nvPr>
            <p:ph idx="1"/>
          </p:nvPr>
        </p:nvSpPr>
        <p:spPr/>
        <p:txBody>
          <a:bodyPr/>
          <a:lstStyle/>
          <a:p>
            <a:r>
              <a:rPr lang="en-US" dirty="0"/>
              <a:t>Performance Level Descriptors are available on the English SOL page of the Virginia Department of Education website. </a:t>
            </a:r>
          </a:p>
          <a:p>
            <a:endParaRPr lang="en-US" dirty="0"/>
          </a:p>
        </p:txBody>
      </p:sp>
      <p:sp>
        <p:nvSpPr>
          <p:cNvPr id="4" name="Slide Number Placeholder 3"/>
          <p:cNvSpPr>
            <a:spLocks noGrp="1"/>
          </p:cNvSpPr>
          <p:nvPr>
            <p:ph type="sldNum" sz="quarter" idx="10"/>
          </p:nvPr>
        </p:nvSpPr>
        <p:spPr/>
        <p:txBody>
          <a:bodyPr/>
          <a:lstStyle/>
          <a:p>
            <a:fld id="{716489AA-3815-412E-9246-6854CFBF1D45}" type="slidenum">
              <a:rPr lang="en-US" smtClean="0"/>
              <a:pPr/>
              <a:t>12</a:t>
            </a:fld>
            <a:endParaRPr lang="en-US" dirty="0"/>
          </a:p>
        </p:txBody>
      </p:sp>
      <p:pic>
        <p:nvPicPr>
          <p:cNvPr id="10" name="Content Placeholder 9" descr="Screenshot of Local Performance Assessments to Verify Credit in Writing page"/>
          <p:cNvPicPr>
            <a:picLocks noGrp="1" noChangeAspect="1"/>
          </p:cNvPicPr>
          <p:nvPr>
            <p:ph sz="half" idx="4294967295"/>
          </p:nvPr>
        </p:nvPicPr>
        <p:blipFill>
          <a:blip r:embed="rId2"/>
          <a:stretch>
            <a:fillRect/>
          </a:stretch>
        </p:blipFill>
        <p:spPr>
          <a:xfrm>
            <a:off x="727075" y="2766858"/>
            <a:ext cx="10207625" cy="2767815"/>
          </a:xfrm>
          <a:prstGeom prst="rect">
            <a:avLst/>
          </a:prstGeom>
        </p:spPr>
      </p:pic>
      <p:sp>
        <p:nvSpPr>
          <p:cNvPr id="12" name="Right Arrow 11" descr="arrow pointing left"/>
          <p:cNvSpPr/>
          <p:nvPr/>
        </p:nvSpPr>
        <p:spPr>
          <a:xfrm rot="9257759">
            <a:off x="3905980" y="4253061"/>
            <a:ext cx="1374498" cy="378933"/>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9424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algn="ctr"/>
            <a:r>
              <a:rPr lang="en-US" dirty="0"/>
              <a:t>Language in Performance Level Descriptors</a:t>
            </a:r>
          </a:p>
        </p:txBody>
      </p:sp>
      <p:sp>
        <p:nvSpPr>
          <p:cNvPr id="6" name="Content Placeholder 5"/>
          <p:cNvSpPr>
            <a:spLocks noGrp="1"/>
          </p:cNvSpPr>
          <p:nvPr>
            <p:ph idx="1"/>
          </p:nvPr>
        </p:nvSpPr>
        <p:spPr/>
        <p:txBody>
          <a:bodyPr>
            <a:normAutofit lnSpcReduction="10000"/>
          </a:bodyPr>
          <a:lstStyle/>
          <a:p>
            <a:r>
              <a:rPr lang="en-US" dirty="0"/>
              <a:t>Performance Level Descriptors are written to show what a student </a:t>
            </a:r>
            <a:r>
              <a:rPr lang="en-US" i="1" dirty="0"/>
              <a:t>can</a:t>
            </a:r>
            <a:r>
              <a:rPr lang="en-US" dirty="0"/>
              <a:t> do by the end of the course. </a:t>
            </a:r>
          </a:p>
          <a:p>
            <a:r>
              <a:rPr lang="en-US" b="1" dirty="0"/>
              <a:t>Fail/Does Not Meet</a:t>
            </a:r>
          </a:p>
          <a:p>
            <a:pPr lvl="1"/>
            <a:r>
              <a:rPr lang="en-US" dirty="0"/>
              <a:t>A student performing at this level should be able to use resources, prewriting strategies, and revision in order to: develop a simple thesis; provide basic information and limited evidence related to the topic; show relationships between or among ideas; arrange sentences in an attempt to exhibit unity; construct a limited variety of sentences; use specific words and relevant vocabulary to write about a topic; compose sentences that maintain standard usage; use mechanics to support writing.</a:t>
            </a:r>
          </a:p>
          <a:p>
            <a:endParaRPr lang="en-US" dirty="0"/>
          </a:p>
          <a:p>
            <a:endParaRPr lang="en-US" dirty="0"/>
          </a:p>
        </p:txBody>
      </p:sp>
      <p:sp>
        <p:nvSpPr>
          <p:cNvPr id="4" name="Slide Number Placeholder 3"/>
          <p:cNvSpPr>
            <a:spLocks noGrp="1"/>
          </p:cNvSpPr>
          <p:nvPr>
            <p:ph type="sldNum" sz="quarter" idx="10"/>
          </p:nvPr>
        </p:nvSpPr>
        <p:spPr/>
        <p:txBody>
          <a:bodyPr/>
          <a:lstStyle/>
          <a:p>
            <a:fld id="{716489AA-3815-412E-9246-6854CFBF1D45}" type="slidenum">
              <a:rPr lang="en-US" smtClean="0"/>
              <a:pPr/>
              <a:t>13</a:t>
            </a:fld>
            <a:endParaRPr lang="en-US" dirty="0"/>
          </a:p>
        </p:txBody>
      </p:sp>
    </p:spTree>
    <p:extLst>
      <p:ext uri="{BB962C8B-B14F-4D97-AF65-F5344CB8AC3E}">
        <p14:creationId xmlns:p14="http://schemas.microsoft.com/office/powerpoint/2010/main" val="653215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Assembling a Panel of Evaluators</a:t>
            </a:r>
          </a:p>
        </p:txBody>
      </p:sp>
      <p:sp>
        <p:nvSpPr>
          <p:cNvPr id="3" name="Content Placeholder 2"/>
          <p:cNvSpPr>
            <a:spLocks noGrp="1"/>
          </p:cNvSpPr>
          <p:nvPr>
            <p:ph idx="1"/>
          </p:nvPr>
        </p:nvSpPr>
        <p:spPr/>
        <p:txBody>
          <a:bodyPr>
            <a:normAutofit fontScale="77500" lnSpcReduction="20000"/>
          </a:bodyPr>
          <a:lstStyle/>
          <a:p>
            <a:r>
              <a:rPr lang="en-US" dirty="0"/>
              <a:t>School divisions are responsible for assembling a panel of evaluators for determining if a verified credit is awarded to each collection of evidence. </a:t>
            </a:r>
          </a:p>
          <a:p>
            <a:r>
              <a:rPr lang="en-US" dirty="0"/>
              <a:t>The local panel should consist of at least two educators who have expertise in the English content standards assessed by the local performance assessments used to verify credit in writing. The current teacher of record for the student who completed the collection should not be included in this panel. The panel may be convened virtually, or the panel may meet in person.</a:t>
            </a:r>
          </a:p>
          <a:p>
            <a:r>
              <a:rPr lang="en-US" dirty="0"/>
              <a:t>It is best practice that each member of the panel has completed the training, practice, and verification included in Understand Scoring to gain a better understanding of Virginia’s expectations for student writing at the end of the course. </a:t>
            </a:r>
          </a:p>
          <a:p>
            <a:pPr lvl="1"/>
            <a:r>
              <a:rPr lang="en-US" dirty="0"/>
              <a:t>Note: The panel does not assign individual scores to writing samples included in the collections, nor does it use previously assigned scores to award verified credit.</a:t>
            </a:r>
          </a:p>
        </p:txBody>
      </p:sp>
      <p:sp>
        <p:nvSpPr>
          <p:cNvPr id="4" name="Slide Number Placeholder 3"/>
          <p:cNvSpPr>
            <a:spLocks noGrp="1"/>
          </p:cNvSpPr>
          <p:nvPr>
            <p:ph type="sldNum" sz="quarter" idx="10"/>
          </p:nvPr>
        </p:nvSpPr>
        <p:spPr/>
        <p:txBody>
          <a:bodyPr/>
          <a:lstStyle/>
          <a:p>
            <a:fld id="{716489AA-3815-412E-9246-6854CFBF1D45}" type="slidenum">
              <a:rPr lang="en-US" smtClean="0"/>
              <a:pPr/>
              <a:t>14</a:t>
            </a:fld>
            <a:endParaRPr lang="en-US" dirty="0"/>
          </a:p>
        </p:txBody>
      </p:sp>
    </p:spTree>
    <p:extLst>
      <p:ext uri="{BB962C8B-B14F-4D97-AF65-F5344CB8AC3E}">
        <p14:creationId xmlns:p14="http://schemas.microsoft.com/office/powerpoint/2010/main" val="2536846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Evaluation Process (1 of 2)</a:t>
            </a:r>
          </a:p>
        </p:txBody>
      </p:sp>
      <p:sp>
        <p:nvSpPr>
          <p:cNvPr id="3" name="Content Placeholder 2"/>
          <p:cNvSpPr>
            <a:spLocks noGrp="1"/>
          </p:cNvSpPr>
          <p:nvPr>
            <p:ph idx="1"/>
          </p:nvPr>
        </p:nvSpPr>
        <p:spPr/>
        <p:txBody>
          <a:bodyPr>
            <a:normAutofit/>
          </a:bodyPr>
          <a:lstStyle/>
          <a:p>
            <a:r>
              <a:rPr lang="en-US" dirty="0"/>
              <a:t>School divisions are expected to use the anchors and annotations provided by VDOE as part of the local process to train the panel that will evaluate the collections of evidence.</a:t>
            </a:r>
          </a:p>
          <a:p>
            <a:r>
              <a:rPr lang="en-US" dirty="0"/>
              <a:t>Each panelist should complete an independent review of each collection of evidence without knowledge of the student’s identity. The recommendation by each panelist should be documented, and this documentation should be maintained as part of the collection of evidence. </a:t>
            </a:r>
          </a:p>
        </p:txBody>
      </p:sp>
      <p:sp>
        <p:nvSpPr>
          <p:cNvPr id="4" name="Slide Number Placeholder 3"/>
          <p:cNvSpPr>
            <a:spLocks noGrp="1"/>
          </p:cNvSpPr>
          <p:nvPr>
            <p:ph type="sldNum" sz="quarter" idx="10"/>
          </p:nvPr>
        </p:nvSpPr>
        <p:spPr/>
        <p:txBody>
          <a:bodyPr/>
          <a:lstStyle/>
          <a:p>
            <a:fld id="{716489AA-3815-412E-9246-6854CFBF1D45}" type="slidenum">
              <a:rPr lang="en-US" smtClean="0"/>
              <a:pPr/>
              <a:t>15</a:t>
            </a:fld>
            <a:endParaRPr lang="en-US" dirty="0"/>
          </a:p>
        </p:txBody>
      </p:sp>
    </p:spTree>
    <p:extLst>
      <p:ext uri="{BB962C8B-B14F-4D97-AF65-F5344CB8AC3E}">
        <p14:creationId xmlns:p14="http://schemas.microsoft.com/office/powerpoint/2010/main" val="1416437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Evaluation Process (2 of 2)</a:t>
            </a:r>
          </a:p>
        </p:txBody>
      </p:sp>
      <p:sp>
        <p:nvSpPr>
          <p:cNvPr id="3" name="Content Placeholder 2"/>
          <p:cNvSpPr>
            <a:spLocks noGrp="1"/>
          </p:cNvSpPr>
          <p:nvPr>
            <p:ph idx="1"/>
          </p:nvPr>
        </p:nvSpPr>
        <p:spPr/>
        <p:txBody>
          <a:bodyPr>
            <a:normAutofit fontScale="92500" lnSpcReduction="10000"/>
          </a:bodyPr>
          <a:lstStyle/>
          <a:p>
            <a:r>
              <a:rPr lang="en-US" dirty="0"/>
              <a:t>During review of a completed collection, panelists are expected to consider the achievement demonstrated within writing samples themselves rather than the scores previously assigned to those writing samples. </a:t>
            </a:r>
          </a:p>
          <a:p>
            <a:r>
              <a:rPr lang="en-US" dirty="0"/>
              <a:t>Each collection of evidence must be evaluated by at least two panelists. If there is not total agreement regarding the level of achievement demonstrated in the collection of evidence, an additional independent evaluation must be conducted by a person who has expertise in the 2017 </a:t>
            </a:r>
            <a:r>
              <a:rPr lang="en-US" i="1" dirty="0"/>
              <a:t>English SOL </a:t>
            </a:r>
            <a:r>
              <a:rPr lang="en-US" dirty="0"/>
              <a:t>and meets the above recommendations and expectations. Divisions are encouraged to designate a person, such as an English supervisor or division-level specialist, to make this final determination.</a:t>
            </a:r>
          </a:p>
        </p:txBody>
      </p:sp>
      <p:sp>
        <p:nvSpPr>
          <p:cNvPr id="4" name="Slide Number Placeholder 3"/>
          <p:cNvSpPr>
            <a:spLocks noGrp="1"/>
          </p:cNvSpPr>
          <p:nvPr>
            <p:ph type="sldNum" sz="quarter" idx="10"/>
          </p:nvPr>
        </p:nvSpPr>
        <p:spPr/>
        <p:txBody>
          <a:bodyPr/>
          <a:lstStyle/>
          <a:p>
            <a:fld id="{716489AA-3815-412E-9246-6854CFBF1D45}" type="slidenum">
              <a:rPr lang="en-US" smtClean="0"/>
              <a:pPr/>
              <a:t>16</a:t>
            </a:fld>
            <a:endParaRPr lang="en-US" dirty="0"/>
          </a:p>
        </p:txBody>
      </p:sp>
    </p:spTree>
    <p:extLst>
      <p:ext uri="{BB962C8B-B14F-4D97-AF65-F5344CB8AC3E}">
        <p14:creationId xmlns:p14="http://schemas.microsoft.com/office/powerpoint/2010/main" val="592138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Best Practice in Awarding Verified Credit (1 of 2)	</a:t>
            </a:r>
          </a:p>
        </p:txBody>
      </p:sp>
      <p:sp>
        <p:nvSpPr>
          <p:cNvPr id="3" name="Content Placeholder 2"/>
          <p:cNvSpPr>
            <a:spLocks noGrp="1"/>
          </p:cNvSpPr>
          <p:nvPr>
            <p:ph idx="1"/>
          </p:nvPr>
        </p:nvSpPr>
        <p:spPr/>
        <p:txBody>
          <a:bodyPr>
            <a:normAutofit lnSpcReduction="10000"/>
          </a:bodyPr>
          <a:lstStyle/>
          <a:p>
            <a:r>
              <a:rPr lang="en-US" dirty="0"/>
              <a:t>It is expected that the panel uses a version of the following procedure:</a:t>
            </a:r>
          </a:p>
          <a:p>
            <a:pPr lvl="1"/>
            <a:r>
              <a:rPr lang="en-US" dirty="0"/>
              <a:t>Read and discuss the twelve anchors and annotations available on the VDOE website, paying close attention to collections “on the line” between each performance level. </a:t>
            </a:r>
          </a:p>
          <a:p>
            <a:pPr lvl="1"/>
            <a:r>
              <a:rPr lang="en-US" dirty="0"/>
              <a:t>Individually, sort collections into the three performance levels (stacks).</a:t>
            </a:r>
          </a:p>
          <a:p>
            <a:pPr lvl="1"/>
            <a:r>
              <a:rPr lang="en-US" dirty="0"/>
              <a:t>Compare each collection in each stack to the determined performance level to ensure that student work reflects the description, keeping in mind that the PLDs describe what a student </a:t>
            </a:r>
            <a:r>
              <a:rPr lang="en-US" i="1" dirty="0"/>
              <a:t>can </a:t>
            </a:r>
            <a:r>
              <a:rPr lang="en-US" dirty="0"/>
              <a:t>do at the end of the course. </a:t>
            </a:r>
          </a:p>
        </p:txBody>
      </p:sp>
      <p:sp>
        <p:nvSpPr>
          <p:cNvPr id="4" name="Slide Number Placeholder 3"/>
          <p:cNvSpPr>
            <a:spLocks noGrp="1"/>
          </p:cNvSpPr>
          <p:nvPr>
            <p:ph type="sldNum" sz="quarter" idx="10"/>
          </p:nvPr>
        </p:nvSpPr>
        <p:spPr/>
        <p:txBody>
          <a:bodyPr/>
          <a:lstStyle/>
          <a:p>
            <a:fld id="{716489AA-3815-412E-9246-6854CFBF1D45}" type="slidenum">
              <a:rPr lang="en-US" smtClean="0"/>
              <a:pPr/>
              <a:t>17</a:t>
            </a:fld>
            <a:endParaRPr lang="en-US" dirty="0"/>
          </a:p>
        </p:txBody>
      </p:sp>
    </p:spTree>
    <p:extLst>
      <p:ext uri="{BB962C8B-B14F-4D97-AF65-F5344CB8AC3E}">
        <p14:creationId xmlns:p14="http://schemas.microsoft.com/office/powerpoint/2010/main" val="247649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Best Practice in Awarding Verified Credit (2 of 2)	</a:t>
            </a:r>
          </a:p>
        </p:txBody>
      </p:sp>
      <p:sp>
        <p:nvSpPr>
          <p:cNvPr id="3" name="Content Placeholder 2"/>
          <p:cNvSpPr>
            <a:spLocks noGrp="1"/>
          </p:cNvSpPr>
          <p:nvPr>
            <p:ph idx="1"/>
          </p:nvPr>
        </p:nvSpPr>
        <p:spPr/>
        <p:txBody>
          <a:bodyPr>
            <a:normAutofit lnSpcReduction="10000"/>
          </a:bodyPr>
          <a:lstStyle/>
          <a:p>
            <a:r>
              <a:rPr lang="en-US" dirty="0"/>
              <a:t>It is recommended that the panel uses a version of the following procedure (continued):</a:t>
            </a:r>
          </a:p>
          <a:p>
            <a:pPr lvl="1"/>
            <a:r>
              <a:rPr lang="en-US" dirty="0"/>
              <a:t>Sort collections in each stack from highest to lowest performance. </a:t>
            </a:r>
          </a:p>
          <a:p>
            <a:pPr lvl="1"/>
            <a:r>
              <a:rPr lang="en-US" dirty="0"/>
              <a:t>Use the anchor sets and annotations throughout the process of determining verified credit in order to recalibrate and maintain consistency with Virginia’s expectations.</a:t>
            </a:r>
          </a:p>
          <a:p>
            <a:pPr lvl="1"/>
            <a:r>
              <a:rPr lang="en-US" dirty="0"/>
              <a:t>Reconvene the panel to compare the ordered collections, beginning with the highest performance in the Pass/Advanced category.</a:t>
            </a:r>
          </a:p>
          <a:p>
            <a:pPr lvl="1"/>
            <a:r>
              <a:rPr lang="en-US" dirty="0"/>
              <a:t>Collections that do not have total agreement in performance level should undergo the additional independent evaluation and must be carefully compared to the anchors, annotations, and PLDs.</a:t>
            </a:r>
          </a:p>
        </p:txBody>
      </p:sp>
      <p:sp>
        <p:nvSpPr>
          <p:cNvPr id="4" name="Slide Number Placeholder 3"/>
          <p:cNvSpPr>
            <a:spLocks noGrp="1"/>
          </p:cNvSpPr>
          <p:nvPr>
            <p:ph type="sldNum" sz="quarter" idx="10"/>
          </p:nvPr>
        </p:nvSpPr>
        <p:spPr/>
        <p:txBody>
          <a:bodyPr/>
          <a:lstStyle/>
          <a:p>
            <a:fld id="{716489AA-3815-412E-9246-6854CFBF1D45}" type="slidenum">
              <a:rPr lang="en-US" smtClean="0"/>
              <a:pPr/>
              <a:t>18</a:t>
            </a:fld>
            <a:endParaRPr lang="en-US" dirty="0"/>
          </a:p>
        </p:txBody>
      </p:sp>
    </p:spTree>
    <p:extLst>
      <p:ext uri="{BB962C8B-B14F-4D97-AF65-F5344CB8AC3E}">
        <p14:creationId xmlns:p14="http://schemas.microsoft.com/office/powerpoint/2010/main" val="1359043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Using PLDs to Evaluate Holistically </a:t>
            </a:r>
          </a:p>
        </p:txBody>
      </p:sp>
      <p:sp>
        <p:nvSpPr>
          <p:cNvPr id="3" name="Content Placeholder 2"/>
          <p:cNvSpPr>
            <a:spLocks noGrp="1"/>
          </p:cNvSpPr>
          <p:nvPr>
            <p:ph idx="1"/>
          </p:nvPr>
        </p:nvSpPr>
        <p:spPr/>
        <p:txBody>
          <a:bodyPr>
            <a:normAutofit fontScale="92500" lnSpcReduction="20000"/>
          </a:bodyPr>
          <a:lstStyle/>
          <a:p>
            <a:r>
              <a:rPr lang="en-US" dirty="0"/>
              <a:t>The language included in the Performance Level Descriptors is broad, and it is meant to be applied holistically to an entire collection of evidence. </a:t>
            </a:r>
          </a:p>
          <a:p>
            <a:pPr lvl="1"/>
            <a:r>
              <a:rPr lang="en-US" dirty="0"/>
              <a:t>Of the three samples, two may demonstrate consistent control of usage and mechanics, while one includes overwhelming errors in capitalization and punctuation. </a:t>
            </a:r>
          </a:p>
          <a:p>
            <a:pPr lvl="1"/>
            <a:r>
              <a:rPr lang="en-US" dirty="0"/>
              <a:t>Two samples may include a clear, logical thesis that illustrates the central idea, purpose, or position and provides for development of ideas, while one sample lacks a central idea, purpose, or position.</a:t>
            </a:r>
          </a:p>
          <a:p>
            <a:pPr lvl="2"/>
            <a:r>
              <a:rPr lang="en-US" dirty="0"/>
              <a:t>Verified credit is not determined based on one feature of the performance level description.</a:t>
            </a:r>
          </a:p>
          <a:p>
            <a:pPr lvl="2"/>
            <a:r>
              <a:rPr lang="en-US" dirty="0"/>
              <a:t>It is the responsibility of the panel to use the PLDs and annotated student collections to determine the </a:t>
            </a:r>
            <a:r>
              <a:rPr lang="en-US" b="1" dirty="0"/>
              <a:t>overall performance level </a:t>
            </a:r>
            <a:r>
              <a:rPr lang="en-US" dirty="0"/>
              <a:t>of each collection of evidence.</a:t>
            </a:r>
          </a:p>
        </p:txBody>
      </p:sp>
      <p:sp>
        <p:nvSpPr>
          <p:cNvPr id="4" name="Slide Number Placeholder 3"/>
          <p:cNvSpPr>
            <a:spLocks noGrp="1"/>
          </p:cNvSpPr>
          <p:nvPr>
            <p:ph type="sldNum" sz="quarter" idx="10"/>
          </p:nvPr>
        </p:nvSpPr>
        <p:spPr/>
        <p:txBody>
          <a:bodyPr/>
          <a:lstStyle/>
          <a:p>
            <a:fld id="{716489AA-3815-412E-9246-6854CFBF1D45}" type="slidenum">
              <a:rPr lang="en-US" smtClean="0"/>
              <a:pPr/>
              <a:t>19</a:t>
            </a:fld>
            <a:endParaRPr lang="en-US" dirty="0"/>
          </a:p>
        </p:txBody>
      </p:sp>
    </p:spTree>
    <p:extLst>
      <p:ext uri="{BB962C8B-B14F-4D97-AF65-F5344CB8AC3E}">
        <p14:creationId xmlns:p14="http://schemas.microsoft.com/office/powerpoint/2010/main" val="916811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Overview</a:t>
            </a:r>
          </a:p>
        </p:txBody>
      </p:sp>
      <p:sp>
        <p:nvSpPr>
          <p:cNvPr id="3" name="Content Placeholder 2"/>
          <p:cNvSpPr>
            <a:spLocks noGrp="1"/>
          </p:cNvSpPr>
          <p:nvPr>
            <p:ph idx="1"/>
          </p:nvPr>
        </p:nvSpPr>
        <p:spPr/>
        <p:txBody>
          <a:bodyPr/>
          <a:lstStyle/>
          <a:p>
            <a:r>
              <a:rPr lang="en-US" dirty="0"/>
              <a:t>Background Information</a:t>
            </a:r>
          </a:p>
          <a:p>
            <a:r>
              <a:rPr lang="en-US" dirty="0"/>
              <a:t>Performance Level Descriptors (PLDs)</a:t>
            </a:r>
          </a:p>
          <a:p>
            <a:r>
              <a:rPr lang="en-US" dirty="0"/>
              <a:t>Awarding Verified Credit</a:t>
            </a:r>
          </a:p>
          <a:p>
            <a:r>
              <a:rPr lang="en-US" dirty="0"/>
              <a:t>Anchor Sets and Annotations</a:t>
            </a:r>
          </a:p>
          <a:p>
            <a:r>
              <a:rPr lang="en-US" dirty="0"/>
              <a:t>Additional Resources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716489AA-3815-412E-9246-6854CFBF1D45}" type="slidenum">
              <a:rPr lang="en-US" smtClean="0"/>
              <a:pPr/>
              <a:t>2</a:t>
            </a:fld>
            <a:endParaRPr lang="en-US" dirty="0"/>
          </a:p>
        </p:txBody>
      </p:sp>
    </p:spTree>
    <p:extLst>
      <p:ext uri="{BB962C8B-B14F-4D97-AF65-F5344CB8AC3E}">
        <p14:creationId xmlns:p14="http://schemas.microsoft.com/office/powerpoint/2010/main" val="1916386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Performance Level: Pass/Advanced</a:t>
            </a:r>
          </a:p>
        </p:txBody>
      </p:sp>
      <p:sp>
        <p:nvSpPr>
          <p:cNvPr id="3" name="Content Placeholder 2"/>
          <p:cNvSpPr>
            <a:spLocks noGrp="1"/>
          </p:cNvSpPr>
          <p:nvPr>
            <p:ph sz="half" idx="1"/>
          </p:nvPr>
        </p:nvSpPr>
        <p:spPr/>
        <p:txBody>
          <a:bodyPr/>
          <a:lstStyle/>
          <a:p>
            <a:r>
              <a:rPr lang="en-US" dirty="0"/>
              <a:t>The performance level descriptor is included on the web page, and collections with their annotations are listed from highest to lowest. </a:t>
            </a:r>
          </a:p>
        </p:txBody>
      </p:sp>
      <p:sp>
        <p:nvSpPr>
          <p:cNvPr id="5" name="Slide Number Placeholder 4"/>
          <p:cNvSpPr>
            <a:spLocks noGrp="1"/>
          </p:cNvSpPr>
          <p:nvPr>
            <p:ph type="sldNum" sz="quarter" idx="12"/>
          </p:nvPr>
        </p:nvSpPr>
        <p:spPr/>
        <p:txBody>
          <a:bodyPr/>
          <a:lstStyle/>
          <a:p>
            <a:fld id="{6FCCF220-994A-4EAD-8160-4C937871A9DB}" type="slidenum">
              <a:rPr lang="en-US" smtClean="0"/>
              <a:t>20</a:t>
            </a:fld>
            <a:endParaRPr lang="en-US"/>
          </a:p>
        </p:txBody>
      </p:sp>
      <p:pic>
        <p:nvPicPr>
          <p:cNvPr id="7" name="Picture 6" descr="screenshot of pass/advanced performance level descriptor"/>
          <p:cNvPicPr>
            <a:picLocks noChangeAspect="1"/>
          </p:cNvPicPr>
          <p:nvPr/>
        </p:nvPicPr>
        <p:blipFill>
          <a:blip r:embed="rId2"/>
          <a:stretch>
            <a:fillRect/>
          </a:stretch>
        </p:blipFill>
        <p:spPr>
          <a:xfrm>
            <a:off x="6502266" y="1111248"/>
            <a:ext cx="3810133" cy="4773963"/>
          </a:xfrm>
          <a:prstGeom prst="rect">
            <a:avLst/>
          </a:prstGeom>
        </p:spPr>
      </p:pic>
    </p:spTree>
    <p:extLst>
      <p:ext uri="{BB962C8B-B14F-4D97-AF65-F5344CB8AC3E}">
        <p14:creationId xmlns:p14="http://schemas.microsoft.com/office/powerpoint/2010/main" val="3293741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from Annotations: Pass/Advanced</a:t>
            </a:r>
          </a:p>
        </p:txBody>
      </p:sp>
      <p:sp>
        <p:nvSpPr>
          <p:cNvPr id="3" name="Content Placeholder 2"/>
          <p:cNvSpPr>
            <a:spLocks noGrp="1"/>
          </p:cNvSpPr>
          <p:nvPr>
            <p:ph idx="1"/>
          </p:nvPr>
        </p:nvSpPr>
        <p:spPr/>
        <p:txBody>
          <a:bodyPr>
            <a:normAutofit fontScale="85000" lnSpcReduction="20000"/>
          </a:bodyPr>
          <a:lstStyle/>
          <a:p>
            <a:r>
              <a:rPr lang="en-US" dirty="0"/>
              <a:t>Collection 3</a:t>
            </a:r>
          </a:p>
          <a:p>
            <a:pPr lvl="1"/>
            <a:r>
              <a:rPr lang="en-US" dirty="0"/>
              <a:t>“</a:t>
            </a:r>
            <a:r>
              <a:rPr lang="en-US" b="1" dirty="0"/>
              <a:t>Evidence is precise and relevant</a:t>
            </a:r>
            <a:r>
              <a:rPr lang="en-US" dirty="0"/>
              <a:t>, clearly, though not perfectly, </a:t>
            </a:r>
            <a:r>
              <a:rPr lang="en-US" b="1" dirty="0"/>
              <a:t>elaborating the thesis in each sample. </a:t>
            </a:r>
            <a:r>
              <a:rPr lang="en-US" dirty="0"/>
              <a:t>The first and second sample demonstrate effective use of quotations, embedding the information appropriately and </a:t>
            </a:r>
            <a:r>
              <a:rPr lang="en-US" b="1" dirty="0"/>
              <a:t>drawing conclusions</a:t>
            </a:r>
            <a:r>
              <a:rPr lang="en-US" dirty="0"/>
              <a:t> from the source material (</a:t>
            </a:r>
            <a:r>
              <a:rPr lang="en-US" i="1" dirty="0"/>
              <a:t>Individuals do not realize how precious time is. . . . One day some family members will not be here, and society will wish they would have spent more time with their loved ones and not on a phone.</a:t>
            </a:r>
            <a:r>
              <a:rPr lang="en-US" dirty="0"/>
              <a:t>), though some </a:t>
            </a:r>
            <a:r>
              <a:rPr lang="en-US" b="1" dirty="0"/>
              <a:t>repetition and off-topic claims</a:t>
            </a:r>
            <a:r>
              <a:rPr lang="en-US" dirty="0"/>
              <a:t> also appear (</a:t>
            </a:r>
            <a:r>
              <a:rPr lang="en-US" i="1" dirty="0"/>
              <a:t>Children need to grow up and grow into being a teenager, and part of that is becoming independent. Adolescents will make mistakes and mature from them, and that how is how they grow up, so it is important they are not deterred from being independent.</a:t>
            </a:r>
            <a:r>
              <a:rPr lang="en-US" dirty="0"/>
              <a:t>). </a:t>
            </a:r>
            <a:r>
              <a:rPr lang="en-US" u="sng" dirty="0"/>
              <a:t>The third writing sample </a:t>
            </a:r>
            <a:r>
              <a:rPr lang="en-US" b="1" u="sng" dirty="0"/>
              <a:t>connects ideas within paragraphs in a clear progression, though unity across paragraphs is weak</a:t>
            </a:r>
            <a:r>
              <a:rPr lang="en-US" u="sng" dirty="0"/>
              <a:t>. </a:t>
            </a:r>
            <a:r>
              <a:rPr lang="en-US" b="1" u="sng" dirty="0"/>
              <a:t>Unity</a:t>
            </a:r>
            <a:r>
              <a:rPr lang="en-US" u="sng" dirty="0"/>
              <a:t> is stronger in the first and second samples, as </a:t>
            </a:r>
            <a:r>
              <a:rPr lang="en-US" b="1" u="sng" dirty="0"/>
              <a:t>ideas are connected in a clear progression </a:t>
            </a:r>
            <a:r>
              <a:rPr lang="en-US" u="sng" dirty="0"/>
              <a:t>as well as to the overall</a:t>
            </a:r>
            <a:r>
              <a:rPr lang="en-US" b="1" u="sng" dirty="0"/>
              <a:t> purpose and position</a:t>
            </a:r>
            <a:r>
              <a:rPr lang="en-US" dirty="0"/>
              <a:t>.”</a:t>
            </a:r>
          </a:p>
        </p:txBody>
      </p:sp>
      <p:sp>
        <p:nvSpPr>
          <p:cNvPr id="4" name="Slide Number Placeholder 3"/>
          <p:cNvSpPr>
            <a:spLocks noGrp="1"/>
          </p:cNvSpPr>
          <p:nvPr>
            <p:ph type="sldNum" sz="quarter" idx="10"/>
          </p:nvPr>
        </p:nvSpPr>
        <p:spPr/>
        <p:txBody>
          <a:bodyPr/>
          <a:lstStyle/>
          <a:p>
            <a:fld id="{716489AA-3815-412E-9246-6854CFBF1D45}" type="slidenum">
              <a:rPr lang="en-US" smtClean="0"/>
              <a:pPr/>
              <a:t>21</a:t>
            </a:fld>
            <a:endParaRPr lang="en-US" dirty="0"/>
          </a:p>
        </p:txBody>
      </p:sp>
    </p:spTree>
    <p:extLst>
      <p:ext uri="{BB962C8B-B14F-4D97-AF65-F5344CB8AC3E}">
        <p14:creationId xmlns:p14="http://schemas.microsoft.com/office/powerpoint/2010/main" val="494017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Performance Level: Pass/Proficient</a:t>
            </a:r>
          </a:p>
        </p:txBody>
      </p:sp>
      <p:sp>
        <p:nvSpPr>
          <p:cNvPr id="3" name="Content Placeholder 2"/>
          <p:cNvSpPr>
            <a:spLocks noGrp="1"/>
          </p:cNvSpPr>
          <p:nvPr>
            <p:ph sz="half" idx="1"/>
          </p:nvPr>
        </p:nvSpPr>
        <p:spPr/>
        <p:txBody>
          <a:bodyPr/>
          <a:lstStyle/>
          <a:p>
            <a:r>
              <a:rPr lang="en-US" dirty="0"/>
              <a:t>The performance level descriptor is included on the web page, and collections with their annotations are listed from highest to lowest. </a:t>
            </a:r>
          </a:p>
          <a:p>
            <a:pPr marL="0" indent="0">
              <a:buNone/>
            </a:pPr>
            <a:endParaRPr lang="en-US" dirty="0"/>
          </a:p>
        </p:txBody>
      </p:sp>
      <p:sp>
        <p:nvSpPr>
          <p:cNvPr id="5" name="Slide Number Placeholder 4"/>
          <p:cNvSpPr>
            <a:spLocks noGrp="1"/>
          </p:cNvSpPr>
          <p:nvPr>
            <p:ph type="sldNum" sz="quarter" idx="12"/>
          </p:nvPr>
        </p:nvSpPr>
        <p:spPr/>
        <p:txBody>
          <a:bodyPr/>
          <a:lstStyle/>
          <a:p>
            <a:fld id="{6FCCF220-994A-4EAD-8160-4C937871A9DB}" type="slidenum">
              <a:rPr lang="en-US" smtClean="0"/>
              <a:t>22</a:t>
            </a:fld>
            <a:endParaRPr lang="en-US"/>
          </a:p>
        </p:txBody>
      </p:sp>
      <p:pic>
        <p:nvPicPr>
          <p:cNvPr id="7" name="Picture 6" descr="Screenshot of the Pass/Proficient performance level descriptor"/>
          <p:cNvPicPr>
            <a:picLocks noChangeAspect="1"/>
          </p:cNvPicPr>
          <p:nvPr/>
        </p:nvPicPr>
        <p:blipFill>
          <a:blip r:embed="rId2"/>
          <a:stretch>
            <a:fillRect/>
          </a:stretch>
        </p:blipFill>
        <p:spPr>
          <a:xfrm>
            <a:off x="6278769" y="1107799"/>
            <a:ext cx="3678031" cy="5097176"/>
          </a:xfrm>
          <a:prstGeom prst="rect">
            <a:avLst/>
          </a:prstGeom>
        </p:spPr>
      </p:pic>
    </p:spTree>
    <p:extLst>
      <p:ext uri="{BB962C8B-B14F-4D97-AF65-F5344CB8AC3E}">
        <p14:creationId xmlns:p14="http://schemas.microsoft.com/office/powerpoint/2010/main" val="305012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Example from Annotations: Pass/Proficient (1 of 2)</a:t>
            </a:r>
          </a:p>
        </p:txBody>
      </p:sp>
      <p:sp>
        <p:nvSpPr>
          <p:cNvPr id="3" name="Content Placeholder 2"/>
          <p:cNvSpPr>
            <a:spLocks noGrp="1"/>
          </p:cNvSpPr>
          <p:nvPr>
            <p:ph idx="1"/>
          </p:nvPr>
        </p:nvSpPr>
        <p:spPr/>
        <p:txBody>
          <a:bodyPr>
            <a:normAutofit fontScale="92500" lnSpcReduction="10000"/>
          </a:bodyPr>
          <a:lstStyle/>
          <a:p>
            <a:r>
              <a:rPr lang="en-US" dirty="0"/>
              <a:t>Collection 4</a:t>
            </a:r>
          </a:p>
          <a:p>
            <a:pPr lvl="1"/>
            <a:r>
              <a:rPr lang="en-US" dirty="0"/>
              <a:t>“The writing samples each include a </a:t>
            </a:r>
            <a:r>
              <a:rPr lang="en-US" b="1" dirty="0"/>
              <a:t>logical thesis that conveys a central idea, position, or purpose</a:t>
            </a:r>
            <a:r>
              <a:rPr lang="en-US" dirty="0"/>
              <a:t>, although some </a:t>
            </a:r>
            <a:r>
              <a:rPr lang="en-US" b="1" dirty="0"/>
              <a:t>evidence </a:t>
            </a:r>
            <a:r>
              <a:rPr lang="en-US" dirty="0"/>
              <a:t>diminishes the </a:t>
            </a:r>
            <a:r>
              <a:rPr lang="en-US" b="1" dirty="0"/>
              <a:t>clarity</a:t>
            </a:r>
            <a:r>
              <a:rPr lang="en-US" dirty="0"/>
              <a:t> </a:t>
            </a:r>
            <a:r>
              <a:rPr lang="en-US" b="1" dirty="0"/>
              <a:t>of the thesis</a:t>
            </a:r>
            <a:r>
              <a:rPr lang="en-US" dirty="0"/>
              <a:t>. </a:t>
            </a:r>
            <a:r>
              <a:rPr lang="en-US" u="sng" dirty="0"/>
              <a:t>In the first writing sample, a clear, though formulaic, </a:t>
            </a:r>
            <a:r>
              <a:rPr lang="en-US" b="1" u="sng" dirty="0"/>
              <a:t>position </a:t>
            </a:r>
            <a:r>
              <a:rPr lang="en-US" u="sng" dirty="0"/>
              <a:t>is presented</a:t>
            </a:r>
            <a:r>
              <a:rPr lang="en-US" dirty="0"/>
              <a:t> (</a:t>
            </a:r>
            <a:r>
              <a:rPr lang="en-US" i="1" dirty="0"/>
              <a:t>This paper will discuss how people cannot handle spontaneous social interactions because of their reliance on technology.</a:t>
            </a:r>
            <a:r>
              <a:rPr lang="en-US" dirty="0"/>
              <a:t>). In </a:t>
            </a:r>
            <a:r>
              <a:rPr lang="en-US" u="sng" dirty="0"/>
              <a:t>the second writing sample, the </a:t>
            </a:r>
            <a:r>
              <a:rPr lang="en-US" b="1" u="sng" dirty="0"/>
              <a:t>purpose </a:t>
            </a:r>
            <a:r>
              <a:rPr lang="en-US" u="sng" dirty="0"/>
              <a:t>of analyzing a career choice is clear</a:t>
            </a:r>
            <a:r>
              <a:rPr lang="en-US" dirty="0"/>
              <a:t> (</a:t>
            </a:r>
            <a:r>
              <a:rPr lang="en-US" i="1" dirty="0"/>
              <a:t>Being a social worker is an amazing career choice.</a:t>
            </a:r>
            <a:r>
              <a:rPr lang="en-US" dirty="0"/>
              <a:t>), and </a:t>
            </a:r>
            <a:r>
              <a:rPr lang="en-US" u="sng" dirty="0"/>
              <a:t>the third writing sample takes a </a:t>
            </a:r>
            <a:r>
              <a:rPr lang="en-US" b="1" u="sng" dirty="0"/>
              <a:t>clear, logical position</a:t>
            </a:r>
            <a:r>
              <a:rPr lang="en-US" u="sng" dirty="0"/>
              <a:t> that provides the </a:t>
            </a:r>
            <a:r>
              <a:rPr lang="en-US" b="1" u="sng" dirty="0"/>
              <a:t>central idea and</a:t>
            </a:r>
            <a:r>
              <a:rPr lang="en-US" u="sng" dirty="0"/>
              <a:t> </a:t>
            </a:r>
            <a:r>
              <a:rPr lang="en-US" b="1" u="sng" dirty="0"/>
              <a:t>purpose </a:t>
            </a:r>
            <a:r>
              <a:rPr lang="en-US" u="sng" dirty="0"/>
              <a:t>for writing but does not fully </a:t>
            </a:r>
            <a:r>
              <a:rPr lang="en-US" b="1" u="sng" dirty="0"/>
              <a:t>provide for the development of ideas</a:t>
            </a:r>
            <a:r>
              <a:rPr lang="en-US" b="1" dirty="0"/>
              <a:t> </a:t>
            </a:r>
            <a:r>
              <a:rPr lang="en-US" dirty="0"/>
              <a:t>(</a:t>
            </a:r>
            <a:r>
              <a:rPr lang="en-US" i="1" dirty="0"/>
              <a:t>Vaccinations are a huge reason people stay protected….we should still be vaccinating.</a:t>
            </a:r>
            <a:r>
              <a:rPr lang="en-US" dirty="0"/>
              <a:t>).”</a:t>
            </a:r>
          </a:p>
        </p:txBody>
      </p:sp>
      <p:sp>
        <p:nvSpPr>
          <p:cNvPr id="4" name="Slide Number Placeholder 3"/>
          <p:cNvSpPr>
            <a:spLocks noGrp="1"/>
          </p:cNvSpPr>
          <p:nvPr>
            <p:ph type="sldNum" sz="quarter" idx="10"/>
          </p:nvPr>
        </p:nvSpPr>
        <p:spPr/>
        <p:txBody>
          <a:bodyPr/>
          <a:lstStyle/>
          <a:p>
            <a:fld id="{716489AA-3815-412E-9246-6854CFBF1D45}" type="slidenum">
              <a:rPr lang="en-US" smtClean="0"/>
              <a:pPr/>
              <a:t>23</a:t>
            </a:fld>
            <a:endParaRPr lang="en-US" dirty="0"/>
          </a:p>
        </p:txBody>
      </p:sp>
    </p:spTree>
    <p:extLst>
      <p:ext uri="{BB962C8B-B14F-4D97-AF65-F5344CB8AC3E}">
        <p14:creationId xmlns:p14="http://schemas.microsoft.com/office/powerpoint/2010/main" val="425198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Example from Annotations: Pass/Proficient (2 of 2)</a:t>
            </a:r>
          </a:p>
        </p:txBody>
      </p:sp>
      <p:sp>
        <p:nvSpPr>
          <p:cNvPr id="3" name="Content Placeholder 2"/>
          <p:cNvSpPr>
            <a:spLocks noGrp="1"/>
          </p:cNvSpPr>
          <p:nvPr>
            <p:ph idx="1"/>
          </p:nvPr>
        </p:nvSpPr>
        <p:spPr/>
        <p:txBody>
          <a:bodyPr>
            <a:normAutofit fontScale="85000" lnSpcReduction="20000"/>
          </a:bodyPr>
          <a:lstStyle/>
          <a:p>
            <a:r>
              <a:rPr lang="en-US" dirty="0"/>
              <a:t>Collection 9</a:t>
            </a:r>
          </a:p>
          <a:p>
            <a:pPr lvl="1"/>
            <a:r>
              <a:rPr lang="en-US" dirty="0"/>
              <a:t>“The writing includes attempts to </a:t>
            </a:r>
            <a:r>
              <a:rPr lang="en-US" b="1" dirty="0"/>
              <a:t>draw conclusions from reasons, claims, or evidence</a:t>
            </a:r>
            <a:r>
              <a:rPr lang="en-US" dirty="0"/>
              <a:t> (</a:t>
            </a:r>
            <a:r>
              <a:rPr lang="en-US" i="1" dirty="0"/>
              <a:t>It made a lot of people lose faith because it was a time where a lot of people were unemployed and were lacking wealth.</a:t>
            </a:r>
            <a:r>
              <a:rPr lang="en-US" dirty="0"/>
              <a:t>), though some </a:t>
            </a:r>
            <a:r>
              <a:rPr lang="en-US" b="1" dirty="0"/>
              <a:t>conclusions are limited</a:t>
            </a:r>
            <a:r>
              <a:rPr lang="en-US" dirty="0"/>
              <a:t> (</a:t>
            </a:r>
            <a:r>
              <a:rPr lang="en-US" i="1" dirty="0"/>
              <a:t>Failing light source is kind of interesting because it’s creepy and mysterious most of the time when it is used.</a:t>
            </a:r>
            <a:r>
              <a:rPr lang="en-US" dirty="0"/>
              <a:t>). The first writing sample includes a subtle </a:t>
            </a:r>
            <a:r>
              <a:rPr lang="en-US" b="1" dirty="0"/>
              <a:t>call to action that supports the position </a:t>
            </a:r>
            <a:r>
              <a:rPr lang="en-US" dirty="0"/>
              <a:t>(</a:t>
            </a:r>
            <a:r>
              <a:rPr lang="en-US" i="1" dirty="0"/>
              <a:t>Unless in the future the taxes go down and the criteria to get a job is the same for all people then that could help make the American Dream reachable again.</a:t>
            </a:r>
            <a:r>
              <a:rPr lang="en-US" dirty="0"/>
              <a:t>). </a:t>
            </a:r>
            <a:r>
              <a:rPr lang="en-US" b="1" dirty="0"/>
              <a:t>Ideas are connected in a clear progression to show unity</a:t>
            </a:r>
            <a:r>
              <a:rPr lang="en-US" dirty="0"/>
              <a:t>, with some weakness in the second writing sample when the quotations are explained but </a:t>
            </a:r>
            <a:r>
              <a:rPr lang="en-US" b="1" dirty="0"/>
              <a:t>not fully connected to the central idea</a:t>
            </a:r>
            <a:r>
              <a:rPr lang="en-US" dirty="0"/>
              <a:t>. Although the inclusion of precise evidence and relevant conclusions are areas of weakness that affect the overall quality of the writing, </a:t>
            </a:r>
            <a:r>
              <a:rPr lang="en-US" u="sng" dirty="0"/>
              <a:t>reasonable to consistent control of additional features of the performance level allows this collection to be considered proficient</a:t>
            </a:r>
            <a:r>
              <a:rPr lang="en-US" dirty="0"/>
              <a:t>.”</a:t>
            </a:r>
          </a:p>
        </p:txBody>
      </p:sp>
      <p:sp>
        <p:nvSpPr>
          <p:cNvPr id="4" name="Slide Number Placeholder 3"/>
          <p:cNvSpPr>
            <a:spLocks noGrp="1"/>
          </p:cNvSpPr>
          <p:nvPr>
            <p:ph type="sldNum" sz="quarter" idx="10"/>
          </p:nvPr>
        </p:nvSpPr>
        <p:spPr/>
        <p:txBody>
          <a:bodyPr/>
          <a:lstStyle/>
          <a:p>
            <a:fld id="{716489AA-3815-412E-9246-6854CFBF1D45}" type="slidenum">
              <a:rPr lang="en-US" smtClean="0"/>
              <a:pPr/>
              <a:t>24</a:t>
            </a:fld>
            <a:endParaRPr lang="en-US" dirty="0"/>
          </a:p>
        </p:txBody>
      </p:sp>
    </p:spTree>
    <p:extLst>
      <p:ext uri="{BB962C8B-B14F-4D97-AF65-F5344CB8AC3E}">
        <p14:creationId xmlns:p14="http://schemas.microsoft.com/office/powerpoint/2010/main" val="871582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Performance Level: Fail/Does Not Meet</a:t>
            </a:r>
          </a:p>
        </p:txBody>
      </p:sp>
      <p:sp>
        <p:nvSpPr>
          <p:cNvPr id="3" name="Content Placeholder 2"/>
          <p:cNvSpPr>
            <a:spLocks noGrp="1"/>
          </p:cNvSpPr>
          <p:nvPr>
            <p:ph sz="half" idx="1"/>
          </p:nvPr>
        </p:nvSpPr>
        <p:spPr/>
        <p:txBody>
          <a:bodyPr/>
          <a:lstStyle/>
          <a:p>
            <a:r>
              <a:rPr lang="en-US" dirty="0"/>
              <a:t>The performance level descriptor is included on the web page, and collections with their annotations are listed from highest to lowest. </a:t>
            </a:r>
          </a:p>
        </p:txBody>
      </p:sp>
      <p:sp>
        <p:nvSpPr>
          <p:cNvPr id="5" name="Slide Number Placeholder 4"/>
          <p:cNvSpPr>
            <a:spLocks noGrp="1"/>
          </p:cNvSpPr>
          <p:nvPr>
            <p:ph type="sldNum" sz="quarter" idx="12"/>
          </p:nvPr>
        </p:nvSpPr>
        <p:spPr/>
        <p:txBody>
          <a:bodyPr/>
          <a:lstStyle/>
          <a:p>
            <a:fld id="{6FCCF220-994A-4EAD-8160-4C937871A9DB}" type="slidenum">
              <a:rPr lang="en-US" smtClean="0"/>
              <a:t>25</a:t>
            </a:fld>
            <a:endParaRPr lang="en-US"/>
          </a:p>
        </p:txBody>
      </p:sp>
      <p:pic>
        <p:nvPicPr>
          <p:cNvPr id="7" name="Picture 6" descr="Screenshot of the Fail/Does Not Meet performance level descriptor"/>
          <p:cNvPicPr>
            <a:picLocks noChangeAspect="1"/>
          </p:cNvPicPr>
          <p:nvPr/>
        </p:nvPicPr>
        <p:blipFill>
          <a:blip r:embed="rId2"/>
          <a:stretch>
            <a:fillRect/>
          </a:stretch>
        </p:blipFill>
        <p:spPr>
          <a:xfrm>
            <a:off x="6404441" y="1298201"/>
            <a:ext cx="4138053" cy="3867150"/>
          </a:xfrm>
          <a:prstGeom prst="rect">
            <a:avLst/>
          </a:prstGeom>
        </p:spPr>
      </p:pic>
    </p:spTree>
    <p:extLst>
      <p:ext uri="{BB962C8B-B14F-4D97-AF65-F5344CB8AC3E}">
        <p14:creationId xmlns:p14="http://schemas.microsoft.com/office/powerpoint/2010/main" val="41027283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from Annotations: Fail/Does Not Meet</a:t>
            </a:r>
          </a:p>
        </p:txBody>
      </p:sp>
      <p:sp>
        <p:nvSpPr>
          <p:cNvPr id="3" name="Content Placeholder 2"/>
          <p:cNvSpPr>
            <a:spLocks noGrp="1"/>
          </p:cNvSpPr>
          <p:nvPr>
            <p:ph idx="1"/>
          </p:nvPr>
        </p:nvSpPr>
        <p:spPr/>
        <p:txBody>
          <a:bodyPr>
            <a:normAutofit fontScale="77500" lnSpcReduction="20000"/>
          </a:bodyPr>
          <a:lstStyle/>
          <a:p>
            <a:r>
              <a:rPr lang="en-US" dirty="0"/>
              <a:t>Collection 10</a:t>
            </a:r>
          </a:p>
          <a:p>
            <a:r>
              <a:rPr lang="en-US" dirty="0"/>
              <a:t>“</a:t>
            </a:r>
            <a:r>
              <a:rPr lang="en-US" u="sng" dirty="0"/>
              <a:t>Though </a:t>
            </a:r>
            <a:r>
              <a:rPr lang="en-US" b="1" u="sng" dirty="0"/>
              <a:t>accurate, relevant evidence</a:t>
            </a:r>
            <a:r>
              <a:rPr lang="en-US" u="sng" dirty="0"/>
              <a:t> is effectively provided in the first sample</a:t>
            </a:r>
            <a:r>
              <a:rPr lang="en-US" dirty="0"/>
              <a:t> (</a:t>
            </a:r>
            <a:r>
              <a:rPr lang="en-US" i="1" dirty="0"/>
              <a:t>In the middle of the movie your phone rings and causes a giant distraction</a:t>
            </a:r>
            <a:r>
              <a:rPr lang="en-US" dirty="0"/>
              <a:t>) </a:t>
            </a:r>
            <a:r>
              <a:rPr lang="en-US" u="sng" dirty="0"/>
              <a:t>and third sample</a:t>
            </a:r>
            <a:r>
              <a:rPr lang="en-US" dirty="0"/>
              <a:t> (</a:t>
            </a:r>
            <a:r>
              <a:rPr lang="en-US" i="1" dirty="0"/>
              <a:t>Also the academic performance of middle </a:t>
            </a:r>
            <a:r>
              <a:rPr lang="en-US" i="1" dirty="0" err="1"/>
              <a:t>schoolers</a:t>
            </a:r>
            <a:r>
              <a:rPr lang="en-US" i="1" dirty="0"/>
              <a:t> worsened at schools that tried restorative </a:t>
            </a:r>
            <a:r>
              <a:rPr lang="en-US" i="1" dirty="0" err="1"/>
              <a:t>justice.Meaning</a:t>
            </a:r>
            <a:r>
              <a:rPr lang="en-US" i="1" dirty="0"/>
              <a:t> that restorative justice may not work for every grade level or every school the way it does for others</a:t>
            </a:r>
            <a:r>
              <a:rPr lang="en-US" dirty="0"/>
              <a:t>), </a:t>
            </a:r>
            <a:r>
              <a:rPr lang="en-US" u="sng" dirty="0"/>
              <a:t>more often </a:t>
            </a:r>
            <a:r>
              <a:rPr lang="en-US" b="1" u="sng" dirty="0"/>
              <a:t>the support is basic or limited</a:t>
            </a:r>
            <a:r>
              <a:rPr lang="en-US" dirty="0"/>
              <a:t>.”</a:t>
            </a:r>
          </a:p>
          <a:p>
            <a:r>
              <a:rPr lang="en-US" dirty="0"/>
              <a:t>“Though each writing sample includes sentences that consistently, though not perfectly, maintain </a:t>
            </a:r>
            <a:r>
              <a:rPr lang="en-US" b="1" dirty="0"/>
              <a:t>standard usage</a:t>
            </a:r>
            <a:r>
              <a:rPr lang="en-US" dirty="0"/>
              <a:t>, there are instances when </a:t>
            </a:r>
            <a:r>
              <a:rPr lang="en-US" b="1" dirty="0"/>
              <a:t>sentence structure and mechanics</a:t>
            </a:r>
            <a:r>
              <a:rPr lang="en-US" dirty="0"/>
              <a:t> do not fully support the writing (</a:t>
            </a:r>
            <a:r>
              <a:rPr lang="en-US" i="1" dirty="0"/>
              <a:t>If students had to stay after school to participate in a yoga class rather then miss recess or sit at silent lunch </a:t>
            </a:r>
            <a:r>
              <a:rPr lang="en-US" i="1" dirty="0" err="1"/>
              <a:t>Im</a:t>
            </a:r>
            <a:r>
              <a:rPr lang="en-US" i="1" dirty="0"/>
              <a:t> sure they would without a doubt be much happier</a:t>
            </a:r>
            <a:r>
              <a:rPr lang="en-US" dirty="0"/>
              <a:t>). </a:t>
            </a:r>
            <a:r>
              <a:rPr lang="en-US" u="sng" dirty="0"/>
              <a:t>While control of usage and mechanics enhances the collection of evidence, overall weakness shown in the features of composing and written expression prevent this collection from reaching a level of Pass/Proficient</a:t>
            </a:r>
            <a:r>
              <a:rPr lang="en-US" dirty="0"/>
              <a:t>.”</a:t>
            </a:r>
          </a:p>
        </p:txBody>
      </p:sp>
      <p:sp>
        <p:nvSpPr>
          <p:cNvPr id="4" name="Slide Number Placeholder 3"/>
          <p:cNvSpPr>
            <a:spLocks noGrp="1"/>
          </p:cNvSpPr>
          <p:nvPr>
            <p:ph type="sldNum" sz="quarter" idx="10"/>
          </p:nvPr>
        </p:nvSpPr>
        <p:spPr/>
        <p:txBody>
          <a:bodyPr/>
          <a:lstStyle/>
          <a:p>
            <a:fld id="{716489AA-3815-412E-9246-6854CFBF1D45}" type="slidenum">
              <a:rPr lang="en-US" smtClean="0"/>
              <a:pPr/>
              <a:t>26</a:t>
            </a:fld>
            <a:endParaRPr lang="en-US" dirty="0"/>
          </a:p>
        </p:txBody>
      </p:sp>
    </p:spTree>
    <p:extLst>
      <p:ext uri="{BB962C8B-B14F-4D97-AF65-F5344CB8AC3E}">
        <p14:creationId xmlns:p14="http://schemas.microsoft.com/office/powerpoint/2010/main" val="1507768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 Note on Plagiarism</a:t>
            </a:r>
          </a:p>
        </p:txBody>
      </p:sp>
      <p:sp>
        <p:nvSpPr>
          <p:cNvPr id="3" name="Content Placeholder 2"/>
          <p:cNvSpPr>
            <a:spLocks noGrp="1"/>
          </p:cNvSpPr>
          <p:nvPr>
            <p:ph idx="1"/>
          </p:nvPr>
        </p:nvSpPr>
        <p:spPr/>
        <p:txBody>
          <a:bodyPr>
            <a:normAutofit fontScale="92500" lnSpcReduction="20000"/>
          </a:bodyPr>
          <a:lstStyle/>
          <a:p>
            <a:r>
              <a:rPr lang="en-US" dirty="0"/>
              <a:t>Readers should only score what was written by the student. </a:t>
            </a:r>
            <a:r>
              <a:rPr lang="en-US" i="1" dirty="0"/>
              <a:t>Written </a:t>
            </a:r>
            <a:r>
              <a:rPr lang="en-US" dirty="0"/>
              <a:t>includes appropriately attempting to embed and cite research from outside sources. Before, during, and after scoring student samples, it is a local division’s decision how to handle intentional and unintentional plagiarism. Based on guidance from the Virginia Department of Education, when assigning a performance level, the reader should evaluate only the student’s work and not information that has been plagiarized. </a:t>
            </a:r>
          </a:p>
          <a:p>
            <a:r>
              <a:rPr lang="en-US" dirty="0"/>
              <a:t>Collection 7: “In the second writing sample, definitions for the three isolated gothic elements (</a:t>
            </a:r>
            <a:r>
              <a:rPr lang="en-US" i="1" dirty="0"/>
              <a:t>Isolation, Mental illness, and Depression</a:t>
            </a:r>
            <a:r>
              <a:rPr lang="en-US" dirty="0"/>
              <a:t>) would show awareness of audience, but </a:t>
            </a:r>
            <a:r>
              <a:rPr lang="en-US" u="sng" dirty="0"/>
              <a:t>because they are not the student’s original work and lack citations, these sentences cannot be considered when evaluating the collection of evidence</a:t>
            </a:r>
            <a:r>
              <a:rPr lang="en-US" dirty="0"/>
              <a:t>.”</a:t>
            </a:r>
          </a:p>
        </p:txBody>
      </p:sp>
      <p:sp>
        <p:nvSpPr>
          <p:cNvPr id="4" name="Slide Number Placeholder 3"/>
          <p:cNvSpPr>
            <a:spLocks noGrp="1"/>
          </p:cNvSpPr>
          <p:nvPr>
            <p:ph type="sldNum" sz="quarter" idx="10"/>
          </p:nvPr>
        </p:nvSpPr>
        <p:spPr/>
        <p:txBody>
          <a:bodyPr/>
          <a:lstStyle/>
          <a:p>
            <a:fld id="{716489AA-3815-412E-9246-6854CFBF1D45}" type="slidenum">
              <a:rPr lang="en-US" smtClean="0"/>
              <a:pPr/>
              <a:t>27</a:t>
            </a:fld>
            <a:endParaRPr lang="en-US" dirty="0"/>
          </a:p>
        </p:txBody>
      </p:sp>
    </p:spTree>
    <p:extLst>
      <p:ext uri="{BB962C8B-B14F-4D97-AF65-F5344CB8AC3E}">
        <p14:creationId xmlns:p14="http://schemas.microsoft.com/office/powerpoint/2010/main" val="835967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Local Performance Assessments to Verify Credits in Writing </a:t>
            </a:r>
          </a:p>
        </p:txBody>
      </p:sp>
      <p:sp>
        <p:nvSpPr>
          <p:cNvPr id="3" name="Content Placeholder 2"/>
          <p:cNvSpPr>
            <a:spLocks noGrp="1"/>
          </p:cNvSpPr>
          <p:nvPr>
            <p:ph idx="1"/>
          </p:nvPr>
        </p:nvSpPr>
        <p:spPr>
          <a:xfrm>
            <a:off x="636104" y="1404730"/>
            <a:ext cx="11358672" cy="5384454"/>
          </a:xfrm>
        </p:spPr>
        <p:txBody>
          <a:bodyPr>
            <a:normAutofit fontScale="32500" lnSpcReduction="20000"/>
          </a:bodyPr>
          <a:lstStyle/>
          <a:p>
            <a:r>
              <a:rPr lang="en-US" sz="5500" dirty="0">
                <a:hlinkClick r:id="rId2"/>
              </a:rPr>
              <a:t>Guidelines for the Use of Local Performance Assessments to Verify Credits in Writing </a:t>
            </a:r>
            <a:r>
              <a:rPr lang="en-US" sz="5500" dirty="0"/>
              <a:t>(Word)</a:t>
            </a:r>
          </a:p>
          <a:p>
            <a:r>
              <a:rPr lang="en-US" sz="5500" dirty="0"/>
              <a:t>Verified Credit Plan: End-of-Course Writing 2020-2021 School Year (Word)</a:t>
            </a:r>
          </a:p>
          <a:p>
            <a:r>
              <a:rPr lang="en-US" sz="5500" dirty="0">
                <a:hlinkClick r:id="rId3"/>
              </a:rPr>
              <a:t>Common Rubric for High School Writing Samples </a:t>
            </a:r>
            <a:r>
              <a:rPr lang="en-US" sz="5500" dirty="0"/>
              <a:t>(Word) - for instruction, aligns with the 2017 English </a:t>
            </a:r>
            <a:r>
              <a:rPr lang="en-US" sz="5500" i="1" dirty="0"/>
              <a:t>Standards of Learning</a:t>
            </a:r>
            <a:endParaRPr lang="en-US" sz="5500" dirty="0"/>
          </a:p>
          <a:p>
            <a:r>
              <a:rPr lang="en-US" sz="5500" dirty="0">
                <a:hlinkClick r:id="rId4"/>
              </a:rPr>
              <a:t>High School Writing Rubric </a:t>
            </a:r>
            <a:r>
              <a:rPr lang="en-US" sz="5500" dirty="0"/>
              <a:t>(Word) - for scoring, aligns with the 2017 English </a:t>
            </a:r>
            <a:r>
              <a:rPr lang="en-US" sz="5500" i="1" dirty="0"/>
              <a:t>Standards of Learning</a:t>
            </a:r>
            <a:endParaRPr lang="en-US" sz="5500" dirty="0"/>
          </a:p>
          <a:p>
            <a:r>
              <a:rPr lang="en-US" sz="5500" dirty="0"/>
              <a:t>Sample Writing Tasks that could be used for the Body of Evidence to Verify Credits in Writing (Word)</a:t>
            </a:r>
          </a:p>
          <a:p>
            <a:r>
              <a:rPr lang="en-US" sz="5500" dirty="0">
                <a:hlinkClick r:id="rId5"/>
              </a:rPr>
              <a:t>Understand Scoring</a:t>
            </a:r>
            <a:endParaRPr lang="en-US" sz="5500" dirty="0"/>
          </a:p>
          <a:p>
            <a:r>
              <a:rPr lang="en-US" sz="5500" dirty="0">
                <a:hlinkClick r:id="rId6"/>
              </a:rPr>
              <a:t>Performance Level Descriptors 2017 </a:t>
            </a:r>
            <a:r>
              <a:rPr lang="en-US" sz="5500" dirty="0"/>
              <a:t>(Word)</a:t>
            </a:r>
          </a:p>
          <a:p>
            <a:r>
              <a:rPr lang="en-US" sz="5500" dirty="0"/>
              <a:t>Virginia Board of Education Guidelines for the Use of Local Performance Assessments to Verify Credits in Writing: Implementation Support (Word) Effective Fall, 2019- guidance for administering and scoring the local performance assessments used to verify credits in writing</a:t>
            </a:r>
          </a:p>
          <a:p>
            <a:r>
              <a:rPr lang="en-US" sz="5500" dirty="0"/>
              <a:t>Implementation Support for 2018–2019 in the Use of Local Performance Assessments to Verify Credits in Writing (Word) - guidance for administering and scoring the local performance assessments used to verify credits in writing </a:t>
            </a:r>
          </a:p>
          <a:p>
            <a:r>
              <a:rPr lang="en-US" sz="5500" dirty="0">
                <a:hlinkClick r:id="rId7"/>
              </a:rPr>
              <a:t>Procedures for Determining if Verified Credit is Awarded </a:t>
            </a:r>
            <a:r>
              <a:rPr lang="en-US" sz="5500" dirty="0"/>
              <a:t>(effective fall 2020) (Word)</a:t>
            </a:r>
          </a:p>
          <a:p>
            <a:r>
              <a:rPr lang="en-US" sz="5500" dirty="0">
                <a:hlinkClick r:id="rId8"/>
              </a:rPr>
              <a:t>Evaluating Collections of Evidence to Award Verified Credit in Writing</a:t>
            </a:r>
            <a:endParaRPr lang="en-US" sz="5500" dirty="0"/>
          </a:p>
          <a:p>
            <a:endParaRPr lang="en-US" dirty="0"/>
          </a:p>
        </p:txBody>
      </p:sp>
      <p:sp>
        <p:nvSpPr>
          <p:cNvPr id="4" name="Slide Number Placeholder 3"/>
          <p:cNvSpPr>
            <a:spLocks noGrp="1"/>
          </p:cNvSpPr>
          <p:nvPr>
            <p:ph type="sldNum" sz="quarter" idx="10"/>
          </p:nvPr>
        </p:nvSpPr>
        <p:spPr/>
        <p:txBody>
          <a:bodyPr/>
          <a:lstStyle/>
          <a:p>
            <a:fld id="{716489AA-3815-412E-9246-6854CFBF1D45}" type="slidenum">
              <a:rPr lang="en-US" smtClean="0"/>
              <a:pPr/>
              <a:t>28</a:t>
            </a:fld>
            <a:endParaRPr lang="en-US" dirty="0"/>
          </a:p>
        </p:txBody>
      </p:sp>
      <p:sp>
        <p:nvSpPr>
          <p:cNvPr id="5" name="TextBox 4">
            <a:extLst>
              <a:ext uri="{FF2B5EF4-FFF2-40B4-BE49-F238E27FC236}">
                <a16:creationId xmlns:a16="http://schemas.microsoft.com/office/drawing/2014/main" id="{C7094CD3-95E2-784B-6BED-79443DC9C583}"/>
              </a:ext>
            </a:extLst>
          </p:cNvPr>
          <p:cNvSpPr txBox="1"/>
          <p:nvPr/>
        </p:nvSpPr>
        <p:spPr>
          <a:xfrm>
            <a:off x="2426750" y="920654"/>
            <a:ext cx="9358850" cy="338554"/>
          </a:xfrm>
          <a:prstGeom prst="rect">
            <a:avLst/>
          </a:prstGeom>
          <a:solidFill>
            <a:srgbClr val="FFFF00"/>
          </a:solidFill>
        </p:spPr>
        <p:txBody>
          <a:bodyPr wrap="square" rtlCol="0">
            <a:spAutoFit/>
          </a:bodyPr>
          <a:lstStyle/>
          <a:p>
            <a:r>
              <a:rPr lang="en-US" sz="1600" b="1" dirty="0"/>
              <a:t>Note 7/2023: Please reference current guidance: </a:t>
            </a:r>
            <a:r>
              <a:rPr lang="en-US" sz="1600" b="1" dirty="0">
                <a:hlinkClick r:id="rId9"/>
              </a:rPr>
              <a:t>Local Performance Assessments to Verify Credits in Writing</a:t>
            </a:r>
            <a:endParaRPr lang="en-US" sz="1600" b="1" dirty="0"/>
          </a:p>
        </p:txBody>
      </p:sp>
    </p:spTree>
    <p:extLst>
      <p:ext uri="{BB962C8B-B14F-4D97-AF65-F5344CB8AC3E}">
        <p14:creationId xmlns:p14="http://schemas.microsoft.com/office/powerpoint/2010/main" val="29841239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Local Performance Assessments to Verify Credits in Writing in 2020-2021</a:t>
            </a:r>
          </a:p>
        </p:txBody>
      </p:sp>
      <p:sp>
        <p:nvSpPr>
          <p:cNvPr id="3" name="Content Placeholder 2"/>
          <p:cNvSpPr>
            <a:spLocks noGrp="1"/>
          </p:cNvSpPr>
          <p:nvPr>
            <p:ph idx="1"/>
          </p:nvPr>
        </p:nvSpPr>
        <p:spPr/>
        <p:txBody>
          <a:bodyPr>
            <a:normAutofit fontScale="92500"/>
          </a:bodyPr>
          <a:lstStyle/>
          <a:p>
            <a:r>
              <a:rPr lang="en-US" dirty="0"/>
              <a:t>Superintendent’s Memo #311-20 (Word), November 20, 2020 - Emergency Guidelines for the Use of Local Performance Assessments to Verify Credits in Writing for the 2020-2021 School Year</a:t>
            </a:r>
          </a:p>
          <a:p>
            <a:r>
              <a:rPr lang="en-US" dirty="0"/>
              <a:t>Emergency Guidelines for the Use of Local Performance Assessments to Verify Credits in Writing for the 2020-2021 School Year (Word)</a:t>
            </a:r>
          </a:p>
          <a:p>
            <a:r>
              <a:rPr lang="en-US" dirty="0"/>
              <a:t>Verified Credit Plan: End-of-Course Writing (under Emergency Guidelines for the Use of Local Performance Assessments to Verify Credits in Writing for the 2020-2021 School Year) (Word)</a:t>
            </a:r>
          </a:p>
          <a:p>
            <a:r>
              <a:rPr lang="en-US" dirty="0"/>
              <a:t>Procedures for Determining if Verified Credit is Awarded (effective fall 2020) (Word)</a:t>
            </a:r>
          </a:p>
          <a:p>
            <a:endParaRPr lang="en-US" dirty="0"/>
          </a:p>
        </p:txBody>
      </p:sp>
      <p:sp>
        <p:nvSpPr>
          <p:cNvPr id="4" name="Slide Number Placeholder 3"/>
          <p:cNvSpPr>
            <a:spLocks noGrp="1"/>
          </p:cNvSpPr>
          <p:nvPr>
            <p:ph type="sldNum" sz="quarter" idx="10"/>
          </p:nvPr>
        </p:nvSpPr>
        <p:spPr/>
        <p:txBody>
          <a:bodyPr/>
          <a:lstStyle/>
          <a:p>
            <a:fld id="{716489AA-3815-412E-9246-6854CFBF1D45}" type="slidenum">
              <a:rPr lang="en-US" smtClean="0"/>
              <a:pPr/>
              <a:t>29</a:t>
            </a:fld>
            <a:endParaRPr lang="en-US" dirty="0"/>
          </a:p>
        </p:txBody>
      </p:sp>
      <p:sp>
        <p:nvSpPr>
          <p:cNvPr id="5" name="TextBox 4">
            <a:extLst>
              <a:ext uri="{FF2B5EF4-FFF2-40B4-BE49-F238E27FC236}">
                <a16:creationId xmlns:a16="http://schemas.microsoft.com/office/drawing/2014/main" id="{AE635229-93BC-3CE3-2024-D3B6D0B9713A}"/>
              </a:ext>
            </a:extLst>
          </p:cNvPr>
          <p:cNvSpPr txBox="1"/>
          <p:nvPr/>
        </p:nvSpPr>
        <p:spPr>
          <a:xfrm>
            <a:off x="2332881" y="1290067"/>
            <a:ext cx="9358850" cy="338554"/>
          </a:xfrm>
          <a:prstGeom prst="rect">
            <a:avLst/>
          </a:prstGeom>
          <a:solidFill>
            <a:srgbClr val="FFFF00"/>
          </a:solidFill>
        </p:spPr>
        <p:txBody>
          <a:bodyPr wrap="square" rtlCol="0">
            <a:spAutoFit/>
          </a:bodyPr>
          <a:lstStyle/>
          <a:p>
            <a:r>
              <a:rPr lang="en-US" sz="1600" b="1" dirty="0"/>
              <a:t>Note 7/2023: Please reference current guidance: </a:t>
            </a:r>
            <a:r>
              <a:rPr lang="en-US" sz="1600" b="1" dirty="0">
                <a:hlinkClick r:id="rId2"/>
              </a:rPr>
              <a:t>Local Performance Assessments to Verify Credits in Writing</a:t>
            </a:r>
            <a:endParaRPr lang="en-US" sz="1600" b="1" dirty="0"/>
          </a:p>
        </p:txBody>
      </p:sp>
    </p:spTree>
    <p:extLst>
      <p:ext uri="{BB962C8B-B14F-4D97-AF65-F5344CB8AC3E}">
        <p14:creationId xmlns:p14="http://schemas.microsoft.com/office/powerpoint/2010/main" val="2251328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Background Information</a:t>
            </a:r>
          </a:p>
        </p:txBody>
      </p:sp>
      <p:sp>
        <p:nvSpPr>
          <p:cNvPr id="3" name="Content Placeholder 2"/>
          <p:cNvSpPr>
            <a:spLocks noGrp="1"/>
          </p:cNvSpPr>
          <p:nvPr>
            <p:ph idx="1"/>
          </p:nvPr>
        </p:nvSpPr>
        <p:spPr/>
        <p:txBody>
          <a:bodyPr>
            <a:normAutofit fontScale="92500"/>
          </a:bodyPr>
          <a:lstStyle/>
          <a:p>
            <a:r>
              <a:rPr lang="en-US" dirty="0"/>
              <a:t>Verified credit in writing is determined after a body (or collection) of evidence is evaluated during a separate process using the 2017 EOC Writing Performance Level Descriptors (PLDs), which describe levels of achievement in high school writing: advanced, proficient, or does not meet the standard (fails). A body of evidence that is judged to be proficient or advanced according to these descriptors should earn the student a verified credit in writing.</a:t>
            </a:r>
          </a:p>
          <a:p>
            <a:r>
              <a:rPr lang="en-US" dirty="0"/>
              <a:t>The rubric scores on individual writing samples and the PLD determination are independent of each other, as there is no numerical score on the rubric that correlates with a Pass/Proficient or Pass/Advanced performance level from the PLDs.</a:t>
            </a:r>
          </a:p>
          <a:p>
            <a:endParaRPr lang="en-US" dirty="0"/>
          </a:p>
        </p:txBody>
      </p:sp>
      <p:sp>
        <p:nvSpPr>
          <p:cNvPr id="4" name="Slide Number Placeholder 3"/>
          <p:cNvSpPr>
            <a:spLocks noGrp="1"/>
          </p:cNvSpPr>
          <p:nvPr>
            <p:ph type="sldNum" sz="quarter" idx="10"/>
          </p:nvPr>
        </p:nvSpPr>
        <p:spPr/>
        <p:txBody>
          <a:bodyPr/>
          <a:lstStyle/>
          <a:p>
            <a:fld id="{716489AA-3815-412E-9246-6854CFBF1D45}" type="slidenum">
              <a:rPr lang="en-US" smtClean="0"/>
              <a:pPr/>
              <a:t>3</a:t>
            </a:fld>
            <a:endParaRPr lang="en-US" dirty="0"/>
          </a:p>
        </p:txBody>
      </p:sp>
    </p:spTree>
    <p:extLst>
      <p:ext uri="{BB962C8B-B14F-4D97-AF65-F5344CB8AC3E}">
        <p14:creationId xmlns:p14="http://schemas.microsoft.com/office/powerpoint/2010/main" val="2488063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Save the Date!</a:t>
            </a:r>
          </a:p>
        </p:txBody>
      </p:sp>
      <p:sp>
        <p:nvSpPr>
          <p:cNvPr id="3" name="Content Placeholder 2"/>
          <p:cNvSpPr>
            <a:spLocks noGrp="1"/>
          </p:cNvSpPr>
          <p:nvPr>
            <p:ph idx="1"/>
          </p:nvPr>
        </p:nvSpPr>
        <p:spPr/>
        <p:txBody>
          <a:bodyPr>
            <a:normAutofit fontScale="92500" lnSpcReduction="20000"/>
          </a:bodyPr>
          <a:lstStyle/>
          <a:p>
            <a:r>
              <a:rPr lang="en-US" dirty="0"/>
              <a:t>Please join us Monday, December 7, 2020 at 10:00 a.m. for our</a:t>
            </a:r>
          </a:p>
          <a:p>
            <a:pPr marL="0" indent="0">
              <a:buNone/>
            </a:pPr>
            <a:br>
              <a:rPr lang="en-US" dirty="0"/>
            </a:br>
            <a:r>
              <a:rPr lang="en-US" dirty="0"/>
              <a:t>Evaluating the Collection of Evidence for Verified Credit in Writing Question &amp; Answer Session Webinar</a:t>
            </a:r>
          </a:p>
          <a:p>
            <a:pPr marL="0" indent="0">
              <a:buNone/>
            </a:pPr>
            <a:endParaRPr lang="en-US" dirty="0"/>
          </a:p>
          <a:p>
            <a:pPr marL="0" indent="0">
              <a:buNone/>
            </a:pPr>
            <a:r>
              <a:rPr lang="en-US" dirty="0"/>
              <a:t>Registration is required.</a:t>
            </a:r>
          </a:p>
          <a:p>
            <a:pPr marL="0" indent="0">
              <a:buNone/>
            </a:pPr>
            <a:endParaRPr lang="en-US" dirty="0"/>
          </a:p>
          <a:p>
            <a:pPr marL="0" indent="0">
              <a:buNone/>
            </a:pPr>
            <a:r>
              <a:rPr lang="en-US" dirty="0"/>
              <a:t>Please submit all questions by close of business Friday, December 4</a:t>
            </a:r>
            <a:r>
              <a:rPr lang="en-US" baseline="30000" dirty="0"/>
              <a:t>th</a:t>
            </a:r>
            <a:r>
              <a:rPr lang="en-US" dirty="0"/>
              <a:t>.  </a:t>
            </a:r>
          </a:p>
          <a:p>
            <a:pPr marL="0" indent="0">
              <a:buNone/>
            </a:pPr>
            <a:endParaRPr lang="en-US" dirty="0"/>
          </a:p>
          <a:p>
            <a:pPr marL="0" indent="0">
              <a:buNone/>
            </a:pPr>
            <a:r>
              <a:rPr lang="en-US" dirty="0"/>
              <a:t>The registration link will be sent out via email from Jill Nogueras and the </a:t>
            </a:r>
            <a:r>
              <a:rPr lang="en-US" dirty="0">
                <a:hlinkClick r:id="rId2"/>
              </a:rPr>
              <a:t>Student_Assessment@doe.Virginia.gov</a:t>
            </a:r>
            <a:r>
              <a:rPr lang="en-US" dirty="0"/>
              <a:t> account. </a:t>
            </a:r>
          </a:p>
        </p:txBody>
      </p:sp>
      <p:sp>
        <p:nvSpPr>
          <p:cNvPr id="4" name="Slide Number Placeholder 3"/>
          <p:cNvSpPr>
            <a:spLocks noGrp="1"/>
          </p:cNvSpPr>
          <p:nvPr>
            <p:ph type="sldNum" sz="quarter" idx="10"/>
          </p:nvPr>
        </p:nvSpPr>
        <p:spPr/>
        <p:txBody>
          <a:bodyPr/>
          <a:lstStyle/>
          <a:p>
            <a:fld id="{716489AA-3815-412E-9246-6854CFBF1D45}" type="slidenum">
              <a:rPr lang="en-US" smtClean="0"/>
              <a:pPr/>
              <a:t>30</a:t>
            </a:fld>
            <a:endParaRPr lang="en-US" dirty="0"/>
          </a:p>
        </p:txBody>
      </p:sp>
    </p:spTree>
    <p:extLst>
      <p:ext uri="{BB962C8B-B14F-4D97-AF65-F5344CB8AC3E}">
        <p14:creationId xmlns:p14="http://schemas.microsoft.com/office/powerpoint/2010/main" val="148219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Assessment Contact Information</a:t>
            </a:r>
          </a:p>
        </p:txBody>
      </p:sp>
      <p:sp>
        <p:nvSpPr>
          <p:cNvPr id="3" name="Content Placeholder 2"/>
          <p:cNvSpPr>
            <a:spLocks noGrp="1"/>
          </p:cNvSpPr>
          <p:nvPr>
            <p:ph idx="1"/>
          </p:nvPr>
        </p:nvSpPr>
        <p:spPr/>
        <p:txBody>
          <a:bodyPr>
            <a:normAutofit/>
          </a:bodyPr>
          <a:lstStyle/>
          <a:p>
            <a:r>
              <a:rPr lang="en-US" dirty="0"/>
              <a:t>Office of Student Assessment</a:t>
            </a:r>
          </a:p>
          <a:p>
            <a:pPr lvl="1"/>
            <a:r>
              <a:rPr lang="en-US" dirty="0"/>
              <a:t>Agency Hours: 8:00 a.m. – 5:00 p.m.</a:t>
            </a:r>
          </a:p>
          <a:p>
            <a:pPr lvl="2"/>
            <a:r>
              <a:rPr lang="en-US" sz="2600" dirty="0"/>
              <a:t>Assessment Phone Coverage: 7:00 a.m. – 5:00 p.m.</a:t>
            </a:r>
          </a:p>
          <a:p>
            <a:pPr lvl="2"/>
            <a:r>
              <a:rPr lang="en-US" sz="2600" dirty="0"/>
              <a:t>Phone: 804-225-2102</a:t>
            </a:r>
          </a:p>
          <a:p>
            <a:pPr lvl="2"/>
            <a:r>
              <a:rPr lang="en-US" sz="2600" dirty="0"/>
              <a:t>Email: Student_Assessment@doe.virginia.gov</a:t>
            </a:r>
          </a:p>
        </p:txBody>
      </p:sp>
      <p:sp>
        <p:nvSpPr>
          <p:cNvPr id="4" name="Slide Number Placeholder 3"/>
          <p:cNvSpPr>
            <a:spLocks noGrp="1"/>
          </p:cNvSpPr>
          <p:nvPr>
            <p:ph type="sldNum" sz="quarter" idx="10"/>
          </p:nvPr>
        </p:nvSpPr>
        <p:spPr/>
        <p:txBody>
          <a:bodyPr/>
          <a:lstStyle/>
          <a:p>
            <a:fld id="{716489AA-3815-412E-9246-6854CFBF1D45}" type="slidenum">
              <a:rPr lang="en-US" smtClean="0"/>
              <a:pPr/>
              <a:t>31</a:t>
            </a:fld>
            <a:endParaRPr lang="en-US" dirty="0"/>
          </a:p>
        </p:txBody>
      </p:sp>
    </p:spTree>
    <p:extLst>
      <p:ext uri="{BB962C8B-B14F-4D97-AF65-F5344CB8AC3E}">
        <p14:creationId xmlns:p14="http://schemas.microsoft.com/office/powerpoint/2010/main" val="30935009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14"/>
        <p:cNvGrpSpPr/>
        <p:nvPr/>
      </p:nvGrpSpPr>
      <p:grpSpPr>
        <a:xfrm>
          <a:off x="0" y="0"/>
          <a:ext cx="0" cy="0"/>
          <a:chOff x="0" y="0"/>
          <a:chExt cx="0" cy="0"/>
        </a:xfrm>
      </p:grpSpPr>
      <p:sp>
        <p:nvSpPr>
          <p:cNvPr id="915" name="Google Shape;915;p135"/>
          <p:cNvSpPr txBox="1">
            <a:spLocks noGrp="1"/>
          </p:cNvSpPr>
          <p:nvPr>
            <p:ph type="title"/>
          </p:nvPr>
        </p:nvSpPr>
        <p:spPr>
          <a:xfrm>
            <a:off x="838200" y="220724"/>
            <a:ext cx="10515600" cy="1326000"/>
          </a:xfrm>
          <a:prstGeom prst="rect">
            <a:avLst/>
          </a:prstGeom>
          <a:noFill/>
          <a:ln>
            <a:noFill/>
          </a:ln>
        </p:spPr>
        <p:txBody>
          <a:bodyPr spcFirstLastPara="1" vert="horz" wrap="square" lIns="91433" tIns="45700" rIns="91433" bIns="45700" rtlCol="0" anchor="ctr" anchorCtr="0">
            <a:noAutofit/>
          </a:bodyPr>
          <a:lstStyle/>
          <a:p>
            <a:pPr algn="ctr">
              <a:spcBef>
                <a:spcPts val="0"/>
              </a:spcBef>
              <a:buClr>
                <a:srgbClr val="D50032"/>
              </a:buClr>
              <a:buSzPts val="3300"/>
            </a:pPr>
            <a:r>
              <a:rPr lang="en" sz="3333" b="1" dirty="0">
                <a:solidFill>
                  <a:srgbClr val="000000"/>
                </a:solidFill>
              </a:rPr>
              <a:t>Stay in Touch!</a:t>
            </a:r>
            <a:endParaRPr sz="3333" b="1" dirty="0">
              <a:solidFill>
                <a:srgbClr val="000000"/>
              </a:solidFill>
            </a:endParaRPr>
          </a:p>
        </p:txBody>
      </p:sp>
      <p:sp>
        <p:nvSpPr>
          <p:cNvPr id="916" name="Google Shape;916;p135"/>
          <p:cNvSpPr txBox="1">
            <a:spLocks noGrp="1"/>
          </p:cNvSpPr>
          <p:nvPr>
            <p:ph type="body" idx="1"/>
          </p:nvPr>
        </p:nvSpPr>
        <p:spPr>
          <a:xfrm>
            <a:off x="3505200" y="1296526"/>
            <a:ext cx="5181600" cy="5076497"/>
          </a:xfrm>
          <a:prstGeom prst="rect">
            <a:avLst/>
          </a:prstGeom>
          <a:noFill/>
          <a:ln>
            <a:noFill/>
          </a:ln>
        </p:spPr>
        <p:txBody>
          <a:bodyPr spcFirstLastPara="1" vert="horz" wrap="square" lIns="91433" tIns="45700" rIns="91433" bIns="45700" rtlCol="0" anchor="t" anchorCtr="0">
            <a:noAutofit/>
          </a:bodyPr>
          <a:lstStyle/>
          <a:p>
            <a:pPr marL="0" indent="0" algn="ctr">
              <a:lnSpc>
                <a:spcPct val="110000"/>
              </a:lnSpc>
              <a:spcBef>
                <a:spcPts val="0"/>
              </a:spcBef>
              <a:buClr>
                <a:schemeClr val="dk1"/>
              </a:buClr>
              <a:buSzPts val="1800"/>
              <a:buNone/>
            </a:pPr>
            <a:r>
              <a:rPr lang="en" sz="2400" b="1" dirty="0"/>
              <a:t>Jill Nogueras</a:t>
            </a:r>
            <a:endParaRPr sz="1467" dirty="0"/>
          </a:p>
          <a:p>
            <a:pPr marL="0" indent="0" algn="ctr">
              <a:lnSpc>
                <a:spcPct val="110000"/>
              </a:lnSpc>
              <a:spcBef>
                <a:spcPts val="0"/>
              </a:spcBef>
              <a:buClr>
                <a:schemeClr val="dk1"/>
              </a:buClr>
              <a:buSzPts val="1800"/>
              <a:buNone/>
            </a:pPr>
            <a:r>
              <a:rPr lang="en" sz="2400" b="1" dirty="0"/>
              <a:t>K-12 English Coordinator</a:t>
            </a:r>
            <a:endParaRPr sz="1467" dirty="0"/>
          </a:p>
          <a:p>
            <a:pPr marL="0" indent="0" algn="ctr">
              <a:lnSpc>
                <a:spcPct val="110000"/>
              </a:lnSpc>
              <a:spcBef>
                <a:spcPts val="0"/>
              </a:spcBef>
              <a:buClr>
                <a:schemeClr val="dk1"/>
              </a:buClr>
              <a:buSzPts val="1800"/>
              <a:buNone/>
            </a:pPr>
            <a:r>
              <a:rPr lang="en" sz="2400" u="sng" dirty="0">
                <a:solidFill>
                  <a:schemeClr val="hlink"/>
                </a:solidFill>
                <a:hlinkClick r:id="rId3"/>
              </a:rPr>
              <a:t>Jill.Nogueras@doe.virginia.gov</a:t>
            </a:r>
            <a:endParaRPr sz="2400" dirty="0"/>
          </a:p>
          <a:p>
            <a:pPr marL="0" indent="0" algn="ctr">
              <a:lnSpc>
                <a:spcPct val="110000"/>
              </a:lnSpc>
              <a:spcBef>
                <a:spcPts val="0"/>
              </a:spcBef>
              <a:buClr>
                <a:schemeClr val="dk1"/>
              </a:buClr>
              <a:buSzPts val="1800"/>
              <a:buNone/>
            </a:pPr>
            <a:endParaRPr sz="2400" dirty="0"/>
          </a:p>
          <a:p>
            <a:pPr marL="0" indent="0" algn="ctr">
              <a:lnSpc>
                <a:spcPct val="110000"/>
              </a:lnSpc>
              <a:spcBef>
                <a:spcPts val="0"/>
              </a:spcBef>
              <a:buClr>
                <a:schemeClr val="dk1"/>
              </a:buClr>
              <a:buSzPts val="1800"/>
              <a:buNone/>
            </a:pPr>
            <a:r>
              <a:rPr lang="en" sz="2400" b="1" dirty="0"/>
              <a:t>Carmen Kurek</a:t>
            </a:r>
            <a:endParaRPr sz="1467" dirty="0"/>
          </a:p>
          <a:p>
            <a:pPr marL="0" indent="0" algn="ctr">
              <a:lnSpc>
                <a:spcPct val="110000"/>
              </a:lnSpc>
              <a:spcBef>
                <a:spcPts val="0"/>
              </a:spcBef>
              <a:buClr>
                <a:schemeClr val="dk1"/>
              </a:buClr>
              <a:buSzPts val="1800"/>
              <a:buNone/>
            </a:pPr>
            <a:r>
              <a:rPr lang="en" sz="2400" b="1" dirty="0"/>
              <a:t>Elementary English/Reading Specialist</a:t>
            </a:r>
            <a:endParaRPr sz="1467" dirty="0"/>
          </a:p>
          <a:p>
            <a:pPr marL="0" indent="0" algn="ctr">
              <a:lnSpc>
                <a:spcPct val="110000"/>
              </a:lnSpc>
              <a:spcBef>
                <a:spcPts val="0"/>
              </a:spcBef>
              <a:buClr>
                <a:schemeClr val="dk1"/>
              </a:buClr>
              <a:buSzPts val="1800"/>
              <a:buNone/>
            </a:pPr>
            <a:r>
              <a:rPr lang="en" sz="2400" dirty="0"/>
              <a:t>Carmen.Kurek@doe.virginia.gov</a:t>
            </a:r>
            <a:endParaRPr sz="2400" dirty="0"/>
          </a:p>
          <a:p>
            <a:pPr marL="0" indent="0" algn="ctr">
              <a:lnSpc>
                <a:spcPct val="110000"/>
              </a:lnSpc>
              <a:spcBef>
                <a:spcPts val="0"/>
              </a:spcBef>
              <a:buClr>
                <a:schemeClr val="dk1"/>
              </a:buClr>
              <a:buSzPts val="1800"/>
              <a:buNone/>
            </a:pPr>
            <a:endParaRPr sz="2400" dirty="0"/>
          </a:p>
          <a:p>
            <a:pPr marL="0" indent="0" algn="ctr">
              <a:lnSpc>
                <a:spcPct val="110000"/>
              </a:lnSpc>
              <a:spcBef>
                <a:spcPts val="0"/>
              </a:spcBef>
              <a:buClr>
                <a:schemeClr val="dk1"/>
              </a:buClr>
              <a:buSzPts val="1800"/>
              <a:buNone/>
            </a:pPr>
            <a:r>
              <a:rPr lang="en" sz="2400" b="1" dirty="0"/>
              <a:t>Colleen Cassada</a:t>
            </a:r>
            <a:endParaRPr sz="1467" dirty="0"/>
          </a:p>
          <a:p>
            <a:pPr marL="0" indent="0" algn="ctr">
              <a:lnSpc>
                <a:spcPct val="110000"/>
              </a:lnSpc>
              <a:spcBef>
                <a:spcPts val="0"/>
              </a:spcBef>
              <a:buClr>
                <a:schemeClr val="dk1"/>
              </a:buClr>
              <a:buSzPts val="1800"/>
              <a:buNone/>
            </a:pPr>
            <a:r>
              <a:rPr lang="en" sz="2400" b="1" dirty="0"/>
              <a:t>Middle School English Specialist</a:t>
            </a:r>
            <a:endParaRPr sz="1467" dirty="0"/>
          </a:p>
          <a:p>
            <a:pPr marL="0" indent="0" algn="ctr">
              <a:lnSpc>
                <a:spcPct val="110000"/>
              </a:lnSpc>
              <a:spcBef>
                <a:spcPts val="0"/>
              </a:spcBef>
              <a:buClr>
                <a:schemeClr val="dk1"/>
              </a:buClr>
              <a:buSzPts val="1800"/>
              <a:buNone/>
            </a:pPr>
            <a:r>
              <a:rPr lang="en" sz="2400" u="sng" dirty="0">
                <a:solidFill>
                  <a:schemeClr val="hlink"/>
                </a:solidFill>
                <a:hlinkClick r:id="rId4"/>
              </a:rPr>
              <a:t>Colleen.Cassada@doe.Virginia.gov</a:t>
            </a:r>
            <a:endParaRPr sz="2400" dirty="0"/>
          </a:p>
          <a:p>
            <a:pPr marL="0" indent="0" algn="ctr">
              <a:lnSpc>
                <a:spcPct val="110000"/>
              </a:lnSpc>
              <a:spcBef>
                <a:spcPts val="0"/>
              </a:spcBef>
              <a:buClr>
                <a:schemeClr val="dk1"/>
              </a:buClr>
              <a:buSzPts val="1800"/>
              <a:buNone/>
            </a:pPr>
            <a:endParaRPr sz="2400" dirty="0"/>
          </a:p>
          <a:p>
            <a:pPr marL="0" indent="0" algn="ctr">
              <a:lnSpc>
                <a:spcPct val="110000"/>
              </a:lnSpc>
              <a:spcBef>
                <a:spcPts val="0"/>
              </a:spcBef>
              <a:buClr>
                <a:schemeClr val="dk1"/>
              </a:buClr>
              <a:buSzPts val="1800"/>
              <a:buNone/>
            </a:pPr>
            <a:endParaRPr sz="2400" dirty="0"/>
          </a:p>
          <a:p>
            <a:pPr marL="2065815" lvl="4" indent="-135463">
              <a:lnSpc>
                <a:spcPct val="80000"/>
              </a:lnSpc>
              <a:spcBef>
                <a:spcPts val="533"/>
              </a:spcBef>
              <a:buClr>
                <a:srgbClr val="525252"/>
              </a:buClr>
              <a:buSzPts val="1100"/>
              <a:buNone/>
            </a:pPr>
            <a:endParaRPr sz="1467" dirty="0"/>
          </a:p>
        </p:txBody>
      </p:sp>
    </p:spTree>
    <p:extLst>
      <p:ext uri="{BB962C8B-B14F-4D97-AF65-F5344CB8AC3E}">
        <p14:creationId xmlns:p14="http://schemas.microsoft.com/office/powerpoint/2010/main" val="1545043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Collaboration with the National Center for the Improvement of Educational Assessment, Inc.</a:t>
            </a:r>
          </a:p>
        </p:txBody>
      </p:sp>
      <p:sp>
        <p:nvSpPr>
          <p:cNvPr id="3" name="Content Placeholder 2"/>
          <p:cNvSpPr>
            <a:spLocks noGrp="1"/>
          </p:cNvSpPr>
          <p:nvPr>
            <p:ph idx="1"/>
          </p:nvPr>
        </p:nvSpPr>
        <p:spPr>
          <a:xfrm>
            <a:off x="636104" y="1961057"/>
            <a:ext cx="10717696" cy="4633913"/>
          </a:xfrm>
        </p:spPr>
        <p:txBody>
          <a:bodyPr/>
          <a:lstStyle/>
          <a:p>
            <a:r>
              <a:rPr lang="en-US" altLang="en-US" dirty="0">
                <a:solidFill>
                  <a:srgbClr val="000000"/>
                </a:solidFill>
              </a:rPr>
              <a:t>In the spring of 2020, the Virginia Department of Education collaborated with members of the </a:t>
            </a:r>
            <a:r>
              <a:rPr lang="en-US" altLang="en-US" dirty="0">
                <a:solidFill>
                  <a:srgbClr val="AB0028"/>
                </a:solidFill>
                <a:hlinkClick r:id="rId2"/>
              </a:rPr>
              <a:t>Center for Assessment</a:t>
            </a:r>
            <a:r>
              <a:rPr lang="en-US" altLang="en-US" dirty="0">
                <a:solidFill>
                  <a:srgbClr val="AB0028"/>
                </a:solidFill>
              </a:rPr>
              <a:t> </a:t>
            </a:r>
            <a:r>
              <a:rPr lang="en-US" altLang="en-US" sz="800" dirty="0">
                <a:solidFill>
                  <a:srgbClr val="000000"/>
                </a:solidFill>
              </a:rPr>
              <a:t> </a:t>
            </a:r>
            <a:r>
              <a:rPr lang="en-US" altLang="en-US" dirty="0">
                <a:solidFill>
                  <a:srgbClr val="000000"/>
                </a:solidFill>
              </a:rPr>
              <a:t>and a panel of Virginia educators to conduct a range finding of collections of evidence to create an anchor set that illustrates the three levels of proficiency in the Performance Level Descriptors (PLD).  The collections represent authentic samples of Virginia student work from across the commonwealth.</a:t>
            </a:r>
            <a:r>
              <a:rPr lang="en-US" altLang="en-US" sz="2400" dirty="0"/>
              <a:t> </a:t>
            </a:r>
            <a:endParaRPr lang="en-US" altLang="en-US" dirty="0">
              <a:solidFill>
                <a:srgbClr val="AB0028"/>
              </a:solidFill>
            </a:endParaRPr>
          </a:p>
        </p:txBody>
      </p:sp>
      <p:sp>
        <p:nvSpPr>
          <p:cNvPr id="4" name="Slide Number Placeholder 3"/>
          <p:cNvSpPr>
            <a:spLocks noGrp="1"/>
          </p:cNvSpPr>
          <p:nvPr>
            <p:ph type="sldNum" sz="quarter" idx="10"/>
          </p:nvPr>
        </p:nvSpPr>
        <p:spPr/>
        <p:txBody>
          <a:bodyPr/>
          <a:lstStyle/>
          <a:p>
            <a:fld id="{716489AA-3815-412E-9246-6854CFBF1D45}" type="slidenum">
              <a:rPr lang="en-US" smtClean="0"/>
              <a:pPr/>
              <a:t>4</a:t>
            </a:fld>
            <a:endParaRPr lang="en-US" dirty="0"/>
          </a:p>
        </p:txBody>
      </p:sp>
    </p:spTree>
    <p:extLst>
      <p:ext uri="{BB962C8B-B14F-4D97-AF65-F5344CB8AC3E}">
        <p14:creationId xmlns:p14="http://schemas.microsoft.com/office/powerpoint/2010/main" val="1607714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Range Finding Process</a:t>
            </a:r>
          </a:p>
        </p:txBody>
      </p:sp>
      <p:sp>
        <p:nvSpPr>
          <p:cNvPr id="3" name="Content Placeholder 2"/>
          <p:cNvSpPr>
            <a:spLocks noGrp="1"/>
          </p:cNvSpPr>
          <p:nvPr>
            <p:ph idx="1"/>
          </p:nvPr>
        </p:nvSpPr>
        <p:spPr/>
        <p:txBody>
          <a:bodyPr/>
          <a:lstStyle/>
          <a:p>
            <a:r>
              <a:rPr lang="en-US" dirty="0"/>
              <a:t>VDOE staff collaborated with the Center for Assessment to conduct the range finding for anchor sets.</a:t>
            </a:r>
          </a:p>
          <a:p>
            <a:r>
              <a:rPr lang="en-US" dirty="0"/>
              <a:t>The panel included Virginia educators from across the commonwealth with extensive knowledge of expectations for student writing at the end of the course.</a:t>
            </a:r>
          </a:p>
          <a:p>
            <a:r>
              <a:rPr lang="en-US" dirty="0"/>
              <a:t>During range finding, a process was used to provide exemplars to be used as training materials and anchor sets in order to support local divisions</a:t>
            </a:r>
          </a:p>
          <a:p>
            <a:pPr lvl="1"/>
            <a:r>
              <a:rPr lang="en-US" dirty="0"/>
              <a:t>A similar process is described as best practice for school divisions when determining verified credit</a:t>
            </a:r>
          </a:p>
        </p:txBody>
      </p:sp>
      <p:sp>
        <p:nvSpPr>
          <p:cNvPr id="4" name="Slide Number Placeholder 3"/>
          <p:cNvSpPr>
            <a:spLocks noGrp="1"/>
          </p:cNvSpPr>
          <p:nvPr>
            <p:ph type="sldNum" sz="quarter" idx="10"/>
          </p:nvPr>
        </p:nvSpPr>
        <p:spPr/>
        <p:txBody>
          <a:bodyPr/>
          <a:lstStyle/>
          <a:p>
            <a:fld id="{716489AA-3815-412E-9246-6854CFBF1D45}" type="slidenum">
              <a:rPr lang="en-US" smtClean="0"/>
              <a:pPr/>
              <a:t>5</a:t>
            </a:fld>
            <a:endParaRPr lang="en-US" dirty="0"/>
          </a:p>
        </p:txBody>
      </p:sp>
    </p:spTree>
    <p:extLst>
      <p:ext uri="{BB962C8B-B14F-4D97-AF65-F5344CB8AC3E}">
        <p14:creationId xmlns:p14="http://schemas.microsoft.com/office/powerpoint/2010/main" val="2715904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Anchor Sets and Annotations</a:t>
            </a:r>
          </a:p>
        </p:txBody>
      </p:sp>
      <p:sp>
        <p:nvSpPr>
          <p:cNvPr id="3" name="Content Placeholder 2"/>
          <p:cNvSpPr>
            <a:spLocks noGrp="1"/>
          </p:cNvSpPr>
          <p:nvPr>
            <p:ph idx="1"/>
          </p:nvPr>
        </p:nvSpPr>
        <p:spPr/>
        <p:txBody>
          <a:bodyPr/>
          <a:lstStyle/>
          <a:p>
            <a:r>
              <a:rPr lang="en-US" dirty="0"/>
              <a:t>The Virginia Department of Education’s Office of Student Assessment and English Office of the Department of Learning and Innovation, with assistance from the Center for Assessment and a committee of Virginia educators, have provided twelve example collections of evidence and accompanying annotations. </a:t>
            </a:r>
          </a:p>
          <a:p>
            <a:pPr lvl="1"/>
            <a:r>
              <a:rPr lang="en-US" dirty="0"/>
              <a:t>3 Pass/Advanced</a:t>
            </a:r>
          </a:p>
          <a:p>
            <a:pPr lvl="1"/>
            <a:r>
              <a:rPr lang="en-US" dirty="0"/>
              <a:t>6 Pass/Proficient</a:t>
            </a:r>
          </a:p>
          <a:p>
            <a:pPr lvl="1"/>
            <a:r>
              <a:rPr lang="en-US" dirty="0"/>
              <a:t>3 Fail/Does Not Meet</a:t>
            </a:r>
          </a:p>
        </p:txBody>
      </p:sp>
      <p:sp>
        <p:nvSpPr>
          <p:cNvPr id="4" name="Slide Number Placeholder 3"/>
          <p:cNvSpPr>
            <a:spLocks noGrp="1"/>
          </p:cNvSpPr>
          <p:nvPr>
            <p:ph type="sldNum" sz="quarter" idx="10"/>
          </p:nvPr>
        </p:nvSpPr>
        <p:spPr/>
        <p:txBody>
          <a:bodyPr/>
          <a:lstStyle/>
          <a:p>
            <a:fld id="{716489AA-3815-412E-9246-6854CFBF1D45}" type="slidenum">
              <a:rPr lang="en-US" smtClean="0"/>
              <a:pPr/>
              <a:t>6</a:t>
            </a:fld>
            <a:endParaRPr lang="en-US" dirty="0"/>
          </a:p>
        </p:txBody>
      </p:sp>
    </p:spTree>
    <p:extLst>
      <p:ext uri="{BB962C8B-B14F-4D97-AF65-F5344CB8AC3E}">
        <p14:creationId xmlns:p14="http://schemas.microsoft.com/office/powerpoint/2010/main" val="2622351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To Be Included in the Collection of Evidence (1 of 2)</a:t>
            </a:r>
          </a:p>
        </p:txBody>
      </p:sp>
      <p:sp>
        <p:nvSpPr>
          <p:cNvPr id="3" name="Content Placeholder 2"/>
          <p:cNvSpPr>
            <a:spLocks noGrp="1"/>
          </p:cNvSpPr>
          <p:nvPr>
            <p:ph idx="1"/>
          </p:nvPr>
        </p:nvSpPr>
        <p:spPr/>
        <p:txBody>
          <a:bodyPr>
            <a:normAutofit/>
          </a:bodyPr>
          <a:lstStyle/>
          <a:p>
            <a:r>
              <a:rPr lang="en-US" dirty="0"/>
              <a:t>“School divisions that choose to award verified credits to these students in writing using authentic performance assessments must administer assessments that cover the writing and research standards included in the English SOL for grades 9-11.  A list of the applicable SOL is provided below.</a:t>
            </a:r>
          </a:p>
          <a:p>
            <a:pPr marL="457200" lvl="1" indent="0">
              <a:buNone/>
            </a:pPr>
            <a:r>
              <a:rPr lang="en-US" dirty="0"/>
              <a:t>Grade 9 English: SOL 9.6, 9.7, 9.8 </a:t>
            </a:r>
          </a:p>
          <a:p>
            <a:pPr marL="457200" lvl="1" indent="0">
              <a:buNone/>
            </a:pPr>
            <a:r>
              <a:rPr lang="en-US" dirty="0"/>
              <a:t>Grade 10 English: SOL 10.6, 10.7, 10.8</a:t>
            </a:r>
          </a:p>
          <a:p>
            <a:pPr marL="457200" lvl="1" indent="0">
              <a:buNone/>
            </a:pPr>
            <a:r>
              <a:rPr lang="en-US" dirty="0"/>
              <a:t>Grade 11 English: SOL 11.6, 11.7, 11.8”</a:t>
            </a:r>
          </a:p>
        </p:txBody>
      </p:sp>
      <p:sp>
        <p:nvSpPr>
          <p:cNvPr id="4" name="Slide Number Placeholder 3"/>
          <p:cNvSpPr>
            <a:spLocks noGrp="1"/>
          </p:cNvSpPr>
          <p:nvPr>
            <p:ph type="sldNum" sz="quarter" idx="10"/>
          </p:nvPr>
        </p:nvSpPr>
        <p:spPr/>
        <p:txBody>
          <a:bodyPr/>
          <a:lstStyle/>
          <a:p>
            <a:fld id="{716489AA-3815-412E-9246-6854CFBF1D45}" type="slidenum">
              <a:rPr lang="en-US" smtClean="0"/>
              <a:pPr/>
              <a:t>7</a:t>
            </a:fld>
            <a:endParaRPr lang="en-US" dirty="0"/>
          </a:p>
        </p:txBody>
      </p:sp>
    </p:spTree>
    <p:extLst>
      <p:ext uri="{BB962C8B-B14F-4D97-AF65-F5344CB8AC3E}">
        <p14:creationId xmlns:p14="http://schemas.microsoft.com/office/powerpoint/2010/main" val="1465618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To Be Included in the Collection of Evidence (2 of 2)</a:t>
            </a:r>
          </a:p>
        </p:txBody>
      </p:sp>
      <p:sp>
        <p:nvSpPr>
          <p:cNvPr id="3" name="Content Placeholder 2"/>
          <p:cNvSpPr>
            <a:spLocks noGrp="1"/>
          </p:cNvSpPr>
          <p:nvPr>
            <p:ph idx="1"/>
          </p:nvPr>
        </p:nvSpPr>
        <p:spPr/>
        <p:txBody>
          <a:bodyPr>
            <a:normAutofit/>
          </a:bodyPr>
          <a:lstStyle/>
          <a:p>
            <a:r>
              <a:rPr lang="en-US" dirty="0"/>
              <a:t>Writing samples included in the collection of evidence must include three types of writing covered by the English SOL for grades 9-11: persuasive, analytic, and argumentative.</a:t>
            </a:r>
          </a:p>
          <a:p>
            <a:r>
              <a:rPr lang="en-US" dirty="0"/>
              <a:t>At least one of the writing samples must include a research component. </a:t>
            </a:r>
          </a:p>
          <a:p>
            <a:pPr lvl="1"/>
            <a:r>
              <a:rPr lang="en-US" dirty="0"/>
              <a:t>The research </a:t>
            </a:r>
            <a:r>
              <a:rPr lang="en-US" b="1" i="1" dirty="0"/>
              <a:t>process</a:t>
            </a:r>
            <a:r>
              <a:rPr lang="en-US" dirty="0"/>
              <a:t> is not evaluated using the PLDs. The use of resources may be implicit in the writing samples, or it may be explicit through the appropriate use of citations. </a:t>
            </a:r>
          </a:p>
        </p:txBody>
      </p:sp>
      <p:sp>
        <p:nvSpPr>
          <p:cNvPr id="4" name="Slide Number Placeholder 3"/>
          <p:cNvSpPr>
            <a:spLocks noGrp="1"/>
          </p:cNvSpPr>
          <p:nvPr>
            <p:ph type="sldNum" sz="quarter" idx="10"/>
          </p:nvPr>
        </p:nvSpPr>
        <p:spPr/>
        <p:txBody>
          <a:bodyPr/>
          <a:lstStyle/>
          <a:p>
            <a:fld id="{716489AA-3815-412E-9246-6854CFBF1D45}" type="slidenum">
              <a:rPr lang="en-US" smtClean="0"/>
              <a:pPr/>
              <a:t>8</a:t>
            </a:fld>
            <a:endParaRPr lang="en-US" dirty="0"/>
          </a:p>
        </p:txBody>
      </p:sp>
    </p:spTree>
    <p:extLst>
      <p:ext uri="{BB962C8B-B14F-4D97-AF65-F5344CB8AC3E}">
        <p14:creationId xmlns:p14="http://schemas.microsoft.com/office/powerpoint/2010/main" val="2674877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Can Be Evaluated?</a:t>
            </a:r>
          </a:p>
        </p:txBody>
      </p:sp>
      <p:sp>
        <p:nvSpPr>
          <p:cNvPr id="3" name="Content Placeholder 2"/>
          <p:cNvSpPr>
            <a:spLocks noGrp="1"/>
          </p:cNvSpPr>
          <p:nvPr>
            <p:ph idx="1"/>
          </p:nvPr>
        </p:nvSpPr>
        <p:spPr/>
        <p:txBody>
          <a:bodyPr/>
          <a:lstStyle/>
          <a:p>
            <a:r>
              <a:rPr lang="en-US" dirty="0"/>
              <a:t>“A student performing at this level should be able to </a:t>
            </a:r>
            <a:r>
              <a:rPr lang="en-US" i="1" dirty="0"/>
              <a:t>use resources, prewriting strategies, and revision</a:t>
            </a:r>
            <a:r>
              <a:rPr lang="en-US" dirty="0"/>
              <a:t> in order to:”</a:t>
            </a:r>
          </a:p>
          <a:p>
            <a:pPr lvl="1"/>
            <a:r>
              <a:rPr lang="en-US" dirty="0"/>
              <a:t>Student writing included in the collection of evidence implies the use of resources, prewriting strategies, and revision.</a:t>
            </a:r>
          </a:p>
          <a:p>
            <a:pPr lvl="1"/>
            <a:r>
              <a:rPr lang="en-US" dirty="0"/>
              <a:t>Only evidence included in the collection should be used to determine if verified credit is to be awarded, and only as it compares to the performance level descriptors. </a:t>
            </a:r>
          </a:p>
        </p:txBody>
      </p:sp>
      <p:sp>
        <p:nvSpPr>
          <p:cNvPr id="4" name="Slide Number Placeholder 3"/>
          <p:cNvSpPr>
            <a:spLocks noGrp="1"/>
          </p:cNvSpPr>
          <p:nvPr>
            <p:ph type="sldNum" sz="quarter" idx="10"/>
          </p:nvPr>
        </p:nvSpPr>
        <p:spPr/>
        <p:txBody>
          <a:bodyPr/>
          <a:lstStyle/>
          <a:p>
            <a:fld id="{716489AA-3815-412E-9246-6854CFBF1D45}" type="slidenum">
              <a:rPr lang="en-US" smtClean="0"/>
              <a:pPr/>
              <a:t>9</a:t>
            </a:fld>
            <a:endParaRPr lang="en-US" dirty="0"/>
          </a:p>
        </p:txBody>
      </p:sp>
    </p:spTree>
    <p:extLst>
      <p:ext uri="{BB962C8B-B14F-4D97-AF65-F5344CB8AC3E}">
        <p14:creationId xmlns:p14="http://schemas.microsoft.com/office/powerpoint/2010/main" val="1283060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8590</TotalTime>
  <Words>3237</Words>
  <Application>Microsoft Office PowerPoint</Application>
  <PresentationFormat>Widescreen</PresentationFormat>
  <Paragraphs>178</Paragraphs>
  <Slides>32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Tahoma</vt:lpstr>
      <vt:lpstr>Office Theme</vt:lpstr>
      <vt:lpstr>Best Practice for Verifying Credits in Writing</vt:lpstr>
      <vt:lpstr>Overview</vt:lpstr>
      <vt:lpstr>Background Information</vt:lpstr>
      <vt:lpstr>Collaboration with the National Center for the Improvement of Educational Assessment, Inc.</vt:lpstr>
      <vt:lpstr>Range Finding Process</vt:lpstr>
      <vt:lpstr>Anchor Sets and Annotations</vt:lpstr>
      <vt:lpstr>To Be Included in the Collection of Evidence (1 of 2)</vt:lpstr>
      <vt:lpstr>To Be Included in the Collection of Evidence (2 of 2)</vt:lpstr>
      <vt:lpstr>What Can Be Evaluated?</vt:lpstr>
      <vt:lpstr>A Note on Completion of Writing Samples</vt:lpstr>
      <vt:lpstr>Determining if a Verified Credit Should Be Awarded</vt:lpstr>
      <vt:lpstr>Performance Level Descriptors (EOC Writing)</vt:lpstr>
      <vt:lpstr>Language in Performance Level Descriptors</vt:lpstr>
      <vt:lpstr>Assembling a Panel of Evaluators</vt:lpstr>
      <vt:lpstr>Evaluation Process (1 of 2)</vt:lpstr>
      <vt:lpstr>Evaluation Process (2 of 2)</vt:lpstr>
      <vt:lpstr>Best Practice in Awarding Verified Credit (1 of 2) </vt:lpstr>
      <vt:lpstr>Best Practice in Awarding Verified Credit (2 of 2) </vt:lpstr>
      <vt:lpstr>Using PLDs to Evaluate Holistically </vt:lpstr>
      <vt:lpstr>Performance Level: Pass/Advanced</vt:lpstr>
      <vt:lpstr>Example from Annotations: Pass/Advanced</vt:lpstr>
      <vt:lpstr>Performance Level: Pass/Proficient</vt:lpstr>
      <vt:lpstr>Example from Annotations: Pass/Proficient (1 of 2)</vt:lpstr>
      <vt:lpstr>Example from Annotations: Pass/Proficient (2 of 2)</vt:lpstr>
      <vt:lpstr>Performance Level: Fail/Does Not Meet</vt:lpstr>
      <vt:lpstr>Example from Annotations: Fail/Does Not Meet</vt:lpstr>
      <vt:lpstr>A Note on Plagiarism</vt:lpstr>
      <vt:lpstr>Local Performance Assessments to Verify Credits in Writing </vt:lpstr>
      <vt:lpstr>Local Performance Assessments to Verify Credits in Writing in 2020-2021</vt:lpstr>
      <vt:lpstr>Save the Date!</vt:lpstr>
      <vt:lpstr>Student Assessment Contact Information</vt:lpstr>
      <vt:lpstr>Stay in Touch!</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Susbury, Sarah (DOE)</dc:creator>
  <cp:lastModifiedBy>Gilhooly, Frank (DOE)</cp:lastModifiedBy>
  <cp:revision>261</cp:revision>
  <dcterms:created xsi:type="dcterms:W3CDTF">2020-06-16T03:06:41Z</dcterms:created>
  <dcterms:modified xsi:type="dcterms:W3CDTF">2023-07-25T13:53:09Z</dcterms:modified>
</cp:coreProperties>
</file>