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1"/>
  </p:sldMasterIdLst>
  <p:notesMasterIdLst>
    <p:notesMasterId r:id="rId38"/>
  </p:notesMasterIdLst>
  <p:handoutMasterIdLst>
    <p:handoutMasterId r:id="rId39"/>
  </p:handoutMasterIdLst>
  <p:sldIdLst>
    <p:sldId id="397" r:id="rId2"/>
    <p:sldId id="374" r:id="rId3"/>
    <p:sldId id="391" r:id="rId4"/>
    <p:sldId id="438" r:id="rId5"/>
    <p:sldId id="418" r:id="rId6"/>
    <p:sldId id="437" r:id="rId7"/>
    <p:sldId id="420" r:id="rId8"/>
    <p:sldId id="421" r:id="rId9"/>
    <p:sldId id="440" r:id="rId10"/>
    <p:sldId id="441" r:id="rId11"/>
    <p:sldId id="444" r:id="rId12"/>
    <p:sldId id="445" r:id="rId13"/>
    <p:sldId id="446" r:id="rId14"/>
    <p:sldId id="422" r:id="rId15"/>
    <p:sldId id="394" r:id="rId16"/>
    <p:sldId id="433" r:id="rId17"/>
    <p:sldId id="424" r:id="rId18"/>
    <p:sldId id="434" r:id="rId19"/>
    <p:sldId id="425" r:id="rId20"/>
    <p:sldId id="435" r:id="rId21"/>
    <p:sldId id="442" r:id="rId22"/>
    <p:sldId id="426" r:id="rId23"/>
    <p:sldId id="443" r:id="rId24"/>
    <p:sldId id="427" r:id="rId25"/>
    <p:sldId id="428" r:id="rId26"/>
    <p:sldId id="439" r:id="rId27"/>
    <p:sldId id="429" r:id="rId28"/>
    <p:sldId id="436" r:id="rId29"/>
    <p:sldId id="430" r:id="rId30"/>
    <p:sldId id="431" r:id="rId31"/>
    <p:sldId id="419" r:id="rId32"/>
    <p:sldId id="395" r:id="rId33"/>
    <p:sldId id="447" r:id="rId34"/>
    <p:sldId id="448" r:id="rId35"/>
    <p:sldId id="408" r:id="rId36"/>
    <p:sldId id="406" r:id="rId37"/>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3399"/>
    <a:srgbClr val="660033"/>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97" autoAdjust="0"/>
    <p:restoredTop sz="85233" autoAdjust="0"/>
  </p:normalViewPr>
  <p:slideViewPr>
    <p:cSldViewPr>
      <p:cViewPr varScale="1">
        <p:scale>
          <a:sx n="98" d="100"/>
          <a:sy n="98" d="100"/>
        </p:scale>
        <p:origin x="193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0" d="100"/>
        <a:sy n="70" d="100"/>
      </p:scale>
      <p:origin x="0" y="0"/>
    </p:cViewPr>
  </p:sorterViewPr>
  <p:notesViewPr>
    <p:cSldViewPr>
      <p:cViewPr varScale="1">
        <p:scale>
          <a:sx n="86" d="100"/>
          <a:sy n="86" d="100"/>
        </p:scale>
        <p:origin x="3864"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2444" tIns="46222" rIns="92444" bIns="46222" rtlCol="0"/>
          <a:lstStyle>
            <a:lvl1pPr algn="l">
              <a:defRPr sz="1200"/>
            </a:lvl1pPr>
          </a:lstStyle>
          <a:p>
            <a:endParaRPr lang="en-US"/>
          </a:p>
        </p:txBody>
      </p:sp>
      <p:sp>
        <p:nvSpPr>
          <p:cNvPr id="3" name="Date Placeholder 2"/>
          <p:cNvSpPr>
            <a:spLocks noGrp="1"/>
          </p:cNvSpPr>
          <p:nvPr>
            <p:ph type="dt" sz="quarter" idx="1"/>
          </p:nvPr>
        </p:nvSpPr>
        <p:spPr>
          <a:xfrm>
            <a:off x="3978133" y="0"/>
            <a:ext cx="3043343" cy="465455"/>
          </a:xfrm>
          <a:prstGeom prst="rect">
            <a:avLst/>
          </a:prstGeom>
        </p:spPr>
        <p:txBody>
          <a:bodyPr vert="horz" lIns="92444" tIns="46222" rIns="92444" bIns="46222" rtlCol="0"/>
          <a:lstStyle>
            <a:lvl1pPr algn="r">
              <a:defRPr sz="1200"/>
            </a:lvl1pPr>
          </a:lstStyle>
          <a:p>
            <a:fld id="{DE347892-B3CE-4362-A129-61B05B136A7C}" type="datetimeFigureOut">
              <a:rPr lang="en-US" smtClean="0"/>
              <a:pPr/>
              <a:t>7/3/2019</a:t>
            </a:fld>
            <a:endParaRPr lang="en-US"/>
          </a:p>
        </p:txBody>
      </p:sp>
      <p:sp>
        <p:nvSpPr>
          <p:cNvPr id="4" name="Footer Placeholder 3"/>
          <p:cNvSpPr>
            <a:spLocks noGrp="1"/>
          </p:cNvSpPr>
          <p:nvPr>
            <p:ph type="ftr" sz="quarter" idx="2"/>
          </p:nvPr>
        </p:nvSpPr>
        <p:spPr>
          <a:xfrm>
            <a:off x="0" y="8842031"/>
            <a:ext cx="3043343" cy="465455"/>
          </a:xfrm>
          <a:prstGeom prst="rect">
            <a:avLst/>
          </a:prstGeom>
        </p:spPr>
        <p:txBody>
          <a:bodyPr vert="horz" lIns="92444" tIns="46222" rIns="92444" bIns="46222" rtlCol="0" anchor="b"/>
          <a:lstStyle>
            <a:lvl1pPr algn="l">
              <a:defRPr sz="1200"/>
            </a:lvl1pPr>
          </a:lstStyle>
          <a:p>
            <a:endParaRPr lang="en-US"/>
          </a:p>
        </p:txBody>
      </p:sp>
      <p:sp>
        <p:nvSpPr>
          <p:cNvPr id="5" name="Slide Number Placeholder 4"/>
          <p:cNvSpPr>
            <a:spLocks noGrp="1"/>
          </p:cNvSpPr>
          <p:nvPr>
            <p:ph type="sldNum" sz="quarter" idx="3"/>
          </p:nvPr>
        </p:nvSpPr>
        <p:spPr>
          <a:xfrm>
            <a:off x="3978133" y="8842031"/>
            <a:ext cx="3043343" cy="465455"/>
          </a:xfrm>
          <a:prstGeom prst="rect">
            <a:avLst/>
          </a:prstGeom>
        </p:spPr>
        <p:txBody>
          <a:bodyPr vert="horz" lIns="92444" tIns="46222" rIns="92444" bIns="46222" rtlCol="0" anchor="b"/>
          <a:lstStyle>
            <a:lvl1pPr algn="r">
              <a:defRPr sz="1200"/>
            </a:lvl1pPr>
          </a:lstStyle>
          <a:p>
            <a:fld id="{32D5EBAE-80B1-495F-AF46-BAB5FCC49AA2}" type="slidenum">
              <a:rPr lang="en-US" smtClean="0"/>
              <a:pPr/>
              <a:t>‹#›</a:t>
            </a:fld>
            <a:endParaRPr lang="en-US"/>
          </a:p>
        </p:txBody>
      </p:sp>
    </p:spTree>
    <p:extLst>
      <p:ext uri="{BB962C8B-B14F-4D97-AF65-F5344CB8AC3E}">
        <p14:creationId xmlns:p14="http://schemas.microsoft.com/office/powerpoint/2010/main" val="10588026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2444" tIns="46222" rIns="92444" bIns="46222" rtlCol="0"/>
          <a:lstStyle>
            <a:lvl1pPr algn="l">
              <a:defRPr sz="1200"/>
            </a:lvl1pPr>
          </a:lstStyle>
          <a:p>
            <a:endParaRPr lang="en-US"/>
          </a:p>
        </p:txBody>
      </p:sp>
      <p:sp>
        <p:nvSpPr>
          <p:cNvPr id="3" name="Date Placeholder 2"/>
          <p:cNvSpPr>
            <a:spLocks noGrp="1"/>
          </p:cNvSpPr>
          <p:nvPr>
            <p:ph type="dt" idx="1"/>
          </p:nvPr>
        </p:nvSpPr>
        <p:spPr>
          <a:xfrm>
            <a:off x="3978133" y="0"/>
            <a:ext cx="3043343" cy="465455"/>
          </a:xfrm>
          <a:prstGeom prst="rect">
            <a:avLst/>
          </a:prstGeom>
        </p:spPr>
        <p:txBody>
          <a:bodyPr vert="horz" lIns="92444" tIns="46222" rIns="92444" bIns="46222" rtlCol="0"/>
          <a:lstStyle>
            <a:lvl1pPr algn="r">
              <a:defRPr sz="1200"/>
            </a:lvl1pPr>
          </a:lstStyle>
          <a:p>
            <a:fld id="{EFD467C3-8670-48AC-9052-1BC9E8F2694B}" type="datetimeFigureOut">
              <a:rPr lang="en-US" smtClean="0"/>
              <a:pPr/>
              <a:t>7/3/2019</a:t>
            </a:fld>
            <a:endParaRPr lang="en-US"/>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2444" tIns="46222" rIns="92444" bIns="46222" rtlCol="0" anchor="ctr"/>
          <a:lstStyle/>
          <a:p>
            <a:endParaRPr lang="en-US"/>
          </a:p>
        </p:txBody>
      </p:sp>
      <p:sp>
        <p:nvSpPr>
          <p:cNvPr id="5" name="Notes Placeholder 4"/>
          <p:cNvSpPr>
            <a:spLocks noGrp="1"/>
          </p:cNvSpPr>
          <p:nvPr>
            <p:ph type="body" sz="quarter" idx="3"/>
          </p:nvPr>
        </p:nvSpPr>
        <p:spPr>
          <a:xfrm>
            <a:off x="702310" y="4421824"/>
            <a:ext cx="5618480" cy="4189095"/>
          </a:xfrm>
          <a:prstGeom prst="rect">
            <a:avLst/>
          </a:prstGeom>
        </p:spPr>
        <p:txBody>
          <a:bodyPr vert="horz" lIns="92444" tIns="46222" rIns="92444" bIns="46222"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31"/>
            <a:ext cx="3043343" cy="465455"/>
          </a:xfrm>
          <a:prstGeom prst="rect">
            <a:avLst/>
          </a:prstGeom>
        </p:spPr>
        <p:txBody>
          <a:bodyPr vert="horz" lIns="92444" tIns="46222" rIns="92444" bIns="46222" rtlCol="0" anchor="b"/>
          <a:lstStyle>
            <a:lvl1pPr algn="l">
              <a:defRPr sz="1200"/>
            </a:lvl1pPr>
          </a:lstStyle>
          <a:p>
            <a:endParaRPr lang="en-US"/>
          </a:p>
        </p:txBody>
      </p:sp>
      <p:sp>
        <p:nvSpPr>
          <p:cNvPr id="7" name="Slide Number Placeholder 6"/>
          <p:cNvSpPr>
            <a:spLocks noGrp="1"/>
          </p:cNvSpPr>
          <p:nvPr>
            <p:ph type="sldNum" sz="quarter" idx="5"/>
          </p:nvPr>
        </p:nvSpPr>
        <p:spPr>
          <a:xfrm>
            <a:off x="3978133" y="8842031"/>
            <a:ext cx="3043343" cy="465455"/>
          </a:xfrm>
          <a:prstGeom prst="rect">
            <a:avLst/>
          </a:prstGeom>
        </p:spPr>
        <p:txBody>
          <a:bodyPr vert="horz" lIns="92444" tIns="46222" rIns="92444" bIns="46222" rtlCol="0" anchor="b"/>
          <a:lstStyle>
            <a:lvl1pPr algn="r">
              <a:defRPr sz="1200"/>
            </a:lvl1pPr>
          </a:lstStyle>
          <a:p>
            <a:fld id="{CDDD35DD-20F8-4BA9-8CFF-C63EAB8315EE}" type="slidenum">
              <a:rPr lang="en-US" smtClean="0"/>
              <a:pPr/>
              <a:t>‹#›</a:t>
            </a:fld>
            <a:endParaRPr lang="en-US"/>
          </a:p>
        </p:txBody>
      </p:sp>
    </p:spTree>
    <p:extLst>
      <p:ext uri="{BB962C8B-B14F-4D97-AF65-F5344CB8AC3E}">
        <p14:creationId xmlns:p14="http://schemas.microsoft.com/office/powerpoint/2010/main" val="20228297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400" dirty="0"/>
          </a:p>
        </p:txBody>
      </p:sp>
      <p:sp>
        <p:nvSpPr>
          <p:cNvPr id="4" name="Slide Number Placeholder 3"/>
          <p:cNvSpPr>
            <a:spLocks noGrp="1"/>
          </p:cNvSpPr>
          <p:nvPr>
            <p:ph type="sldNum" sz="quarter" idx="10"/>
          </p:nvPr>
        </p:nvSpPr>
        <p:spPr/>
        <p:txBody>
          <a:bodyPr/>
          <a:lstStyle/>
          <a:p>
            <a:fld id="{CDDD35DD-20F8-4BA9-8CFF-C63EAB8315EE}" type="slidenum">
              <a:rPr lang="en-US" smtClean="0"/>
              <a:pPr/>
              <a:t>1</a:t>
            </a:fld>
            <a:endParaRPr lang="en-US"/>
          </a:p>
        </p:txBody>
      </p:sp>
    </p:spTree>
    <p:extLst>
      <p:ext uri="{BB962C8B-B14F-4D97-AF65-F5344CB8AC3E}">
        <p14:creationId xmlns:p14="http://schemas.microsoft.com/office/powerpoint/2010/main" val="26987878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CDDD35DD-20F8-4BA9-8CFF-C63EAB8315EE}" type="slidenum">
              <a:rPr lang="en-US" smtClean="0"/>
              <a:pPr/>
              <a:t>10</a:t>
            </a:fld>
            <a:endParaRPr lang="en-US"/>
          </a:p>
        </p:txBody>
      </p:sp>
    </p:spTree>
    <p:extLst>
      <p:ext uri="{BB962C8B-B14F-4D97-AF65-F5344CB8AC3E}">
        <p14:creationId xmlns:p14="http://schemas.microsoft.com/office/powerpoint/2010/main" val="41096153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CDDD35DD-20F8-4BA9-8CFF-C63EAB8315EE}" type="slidenum">
              <a:rPr lang="en-US" smtClean="0"/>
              <a:pPr/>
              <a:t>11</a:t>
            </a:fld>
            <a:endParaRPr lang="en-US"/>
          </a:p>
        </p:txBody>
      </p:sp>
    </p:spTree>
    <p:extLst>
      <p:ext uri="{BB962C8B-B14F-4D97-AF65-F5344CB8AC3E}">
        <p14:creationId xmlns:p14="http://schemas.microsoft.com/office/powerpoint/2010/main" val="7869307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CDDD35DD-20F8-4BA9-8CFF-C63EAB8315EE}" type="slidenum">
              <a:rPr lang="en-US" smtClean="0"/>
              <a:pPr/>
              <a:t>12</a:t>
            </a:fld>
            <a:endParaRPr lang="en-US"/>
          </a:p>
        </p:txBody>
      </p:sp>
    </p:spTree>
    <p:extLst>
      <p:ext uri="{BB962C8B-B14F-4D97-AF65-F5344CB8AC3E}">
        <p14:creationId xmlns:p14="http://schemas.microsoft.com/office/powerpoint/2010/main" val="13276377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CDDD35DD-20F8-4BA9-8CFF-C63EAB8315EE}" type="slidenum">
              <a:rPr lang="en-US" smtClean="0"/>
              <a:pPr/>
              <a:t>13</a:t>
            </a:fld>
            <a:endParaRPr lang="en-US"/>
          </a:p>
        </p:txBody>
      </p:sp>
    </p:spTree>
    <p:extLst>
      <p:ext uri="{BB962C8B-B14F-4D97-AF65-F5344CB8AC3E}">
        <p14:creationId xmlns:p14="http://schemas.microsoft.com/office/powerpoint/2010/main" val="33699962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DDD35DD-20F8-4BA9-8CFF-C63EAB8315EE}" type="slidenum">
              <a:rPr lang="en-US" smtClean="0"/>
              <a:pPr/>
              <a:t>14</a:t>
            </a:fld>
            <a:endParaRPr lang="en-US"/>
          </a:p>
        </p:txBody>
      </p:sp>
    </p:spTree>
    <p:extLst>
      <p:ext uri="{BB962C8B-B14F-4D97-AF65-F5344CB8AC3E}">
        <p14:creationId xmlns:p14="http://schemas.microsoft.com/office/powerpoint/2010/main" val="36651495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DDD35DD-20F8-4BA9-8CFF-C63EAB8315EE}" type="slidenum">
              <a:rPr lang="en-US" smtClean="0"/>
              <a:pPr/>
              <a:t>15</a:t>
            </a:fld>
            <a:endParaRPr lang="en-US"/>
          </a:p>
        </p:txBody>
      </p:sp>
    </p:spTree>
    <p:extLst>
      <p:ext uri="{BB962C8B-B14F-4D97-AF65-F5344CB8AC3E}">
        <p14:creationId xmlns:p14="http://schemas.microsoft.com/office/powerpoint/2010/main" val="26245057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DDD35DD-20F8-4BA9-8CFF-C63EAB8315EE}" type="slidenum">
              <a:rPr lang="en-US" smtClean="0"/>
              <a:pPr/>
              <a:t>16</a:t>
            </a:fld>
            <a:endParaRPr lang="en-US"/>
          </a:p>
        </p:txBody>
      </p:sp>
    </p:spTree>
    <p:extLst>
      <p:ext uri="{BB962C8B-B14F-4D97-AF65-F5344CB8AC3E}">
        <p14:creationId xmlns:p14="http://schemas.microsoft.com/office/powerpoint/2010/main" val="126365999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DDD35DD-20F8-4BA9-8CFF-C63EAB8315EE}" type="slidenum">
              <a:rPr lang="en-US" smtClean="0"/>
              <a:pPr/>
              <a:t>17</a:t>
            </a:fld>
            <a:endParaRPr lang="en-US"/>
          </a:p>
        </p:txBody>
      </p:sp>
    </p:spTree>
    <p:extLst>
      <p:ext uri="{BB962C8B-B14F-4D97-AF65-F5344CB8AC3E}">
        <p14:creationId xmlns:p14="http://schemas.microsoft.com/office/powerpoint/2010/main" val="5706591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DDD35DD-20F8-4BA9-8CFF-C63EAB8315EE}" type="slidenum">
              <a:rPr lang="en-US" smtClean="0"/>
              <a:pPr/>
              <a:t>18</a:t>
            </a:fld>
            <a:endParaRPr lang="en-US"/>
          </a:p>
        </p:txBody>
      </p:sp>
    </p:spTree>
    <p:extLst>
      <p:ext uri="{BB962C8B-B14F-4D97-AF65-F5344CB8AC3E}">
        <p14:creationId xmlns:p14="http://schemas.microsoft.com/office/powerpoint/2010/main" val="411557481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DDD35DD-20F8-4BA9-8CFF-C63EAB8315EE}" type="slidenum">
              <a:rPr lang="en-US" smtClean="0"/>
              <a:pPr/>
              <a:t>19</a:t>
            </a:fld>
            <a:endParaRPr lang="en-US"/>
          </a:p>
        </p:txBody>
      </p:sp>
    </p:spTree>
    <p:extLst>
      <p:ext uri="{BB962C8B-B14F-4D97-AF65-F5344CB8AC3E}">
        <p14:creationId xmlns:p14="http://schemas.microsoft.com/office/powerpoint/2010/main" val="36339154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400" dirty="0"/>
          </a:p>
        </p:txBody>
      </p:sp>
      <p:sp>
        <p:nvSpPr>
          <p:cNvPr id="4" name="Slide Number Placeholder 3"/>
          <p:cNvSpPr>
            <a:spLocks noGrp="1"/>
          </p:cNvSpPr>
          <p:nvPr>
            <p:ph type="sldNum" sz="quarter" idx="10"/>
          </p:nvPr>
        </p:nvSpPr>
        <p:spPr/>
        <p:txBody>
          <a:bodyPr/>
          <a:lstStyle/>
          <a:p>
            <a:fld id="{CDDD35DD-20F8-4BA9-8CFF-C63EAB8315EE}" type="slidenum">
              <a:rPr lang="en-US" smtClean="0"/>
              <a:pPr/>
              <a:t>2</a:t>
            </a:fld>
            <a:endParaRPr lang="en-US"/>
          </a:p>
        </p:txBody>
      </p:sp>
    </p:spTree>
    <p:extLst>
      <p:ext uri="{BB962C8B-B14F-4D97-AF65-F5344CB8AC3E}">
        <p14:creationId xmlns:p14="http://schemas.microsoft.com/office/powerpoint/2010/main" val="196553822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DDD35DD-20F8-4BA9-8CFF-C63EAB8315EE}" type="slidenum">
              <a:rPr lang="en-US" smtClean="0"/>
              <a:pPr/>
              <a:t>20</a:t>
            </a:fld>
            <a:endParaRPr lang="en-US"/>
          </a:p>
        </p:txBody>
      </p:sp>
    </p:spTree>
    <p:extLst>
      <p:ext uri="{BB962C8B-B14F-4D97-AF65-F5344CB8AC3E}">
        <p14:creationId xmlns:p14="http://schemas.microsoft.com/office/powerpoint/2010/main" val="205571822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DDD35DD-20F8-4BA9-8CFF-C63EAB8315EE}" type="slidenum">
              <a:rPr lang="en-US" smtClean="0"/>
              <a:pPr/>
              <a:t>21</a:t>
            </a:fld>
            <a:endParaRPr lang="en-US"/>
          </a:p>
        </p:txBody>
      </p:sp>
    </p:spTree>
    <p:extLst>
      <p:ext uri="{BB962C8B-B14F-4D97-AF65-F5344CB8AC3E}">
        <p14:creationId xmlns:p14="http://schemas.microsoft.com/office/powerpoint/2010/main" val="101198609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DDD35DD-20F8-4BA9-8CFF-C63EAB8315EE}" type="slidenum">
              <a:rPr lang="en-US" smtClean="0"/>
              <a:pPr/>
              <a:t>22</a:t>
            </a:fld>
            <a:endParaRPr lang="en-US"/>
          </a:p>
        </p:txBody>
      </p:sp>
    </p:spTree>
    <p:extLst>
      <p:ext uri="{BB962C8B-B14F-4D97-AF65-F5344CB8AC3E}">
        <p14:creationId xmlns:p14="http://schemas.microsoft.com/office/powerpoint/2010/main" val="27795942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DDD35DD-20F8-4BA9-8CFF-C63EAB8315EE}" type="slidenum">
              <a:rPr lang="en-US" smtClean="0"/>
              <a:pPr/>
              <a:t>23</a:t>
            </a:fld>
            <a:endParaRPr lang="en-US"/>
          </a:p>
        </p:txBody>
      </p:sp>
    </p:spTree>
    <p:extLst>
      <p:ext uri="{BB962C8B-B14F-4D97-AF65-F5344CB8AC3E}">
        <p14:creationId xmlns:p14="http://schemas.microsoft.com/office/powerpoint/2010/main" val="421089044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DDD35DD-20F8-4BA9-8CFF-C63EAB8315EE}" type="slidenum">
              <a:rPr lang="en-US" smtClean="0"/>
              <a:pPr/>
              <a:t>24</a:t>
            </a:fld>
            <a:endParaRPr lang="en-US"/>
          </a:p>
        </p:txBody>
      </p:sp>
    </p:spTree>
    <p:extLst>
      <p:ext uri="{BB962C8B-B14F-4D97-AF65-F5344CB8AC3E}">
        <p14:creationId xmlns:p14="http://schemas.microsoft.com/office/powerpoint/2010/main" val="157279584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DDD35DD-20F8-4BA9-8CFF-C63EAB8315EE}" type="slidenum">
              <a:rPr lang="en-US" smtClean="0"/>
              <a:pPr/>
              <a:t>25</a:t>
            </a:fld>
            <a:endParaRPr lang="en-US"/>
          </a:p>
        </p:txBody>
      </p:sp>
    </p:spTree>
    <p:extLst>
      <p:ext uri="{BB962C8B-B14F-4D97-AF65-F5344CB8AC3E}">
        <p14:creationId xmlns:p14="http://schemas.microsoft.com/office/powerpoint/2010/main" val="52155842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DDD35DD-20F8-4BA9-8CFF-C63EAB8315EE}" type="slidenum">
              <a:rPr lang="en-US" smtClean="0"/>
              <a:pPr/>
              <a:t>26</a:t>
            </a:fld>
            <a:endParaRPr lang="en-US"/>
          </a:p>
        </p:txBody>
      </p:sp>
    </p:spTree>
    <p:extLst>
      <p:ext uri="{BB962C8B-B14F-4D97-AF65-F5344CB8AC3E}">
        <p14:creationId xmlns:p14="http://schemas.microsoft.com/office/powerpoint/2010/main" val="142221693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DDD35DD-20F8-4BA9-8CFF-C63EAB8315EE}" type="slidenum">
              <a:rPr lang="en-US" smtClean="0"/>
              <a:pPr/>
              <a:t>27</a:t>
            </a:fld>
            <a:endParaRPr lang="en-US"/>
          </a:p>
        </p:txBody>
      </p:sp>
    </p:spTree>
    <p:extLst>
      <p:ext uri="{BB962C8B-B14F-4D97-AF65-F5344CB8AC3E}">
        <p14:creationId xmlns:p14="http://schemas.microsoft.com/office/powerpoint/2010/main" val="417196543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DDD35DD-20F8-4BA9-8CFF-C63EAB8315EE}" type="slidenum">
              <a:rPr lang="en-US" smtClean="0"/>
              <a:pPr/>
              <a:t>28</a:t>
            </a:fld>
            <a:endParaRPr lang="en-US"/>
          </a:p>
        </p:txBody>
      </p:sp>
    </p:spTree>
    <p:extLst>
      <p:ext uri="{BB962C8B-B14F-4D97-AF65-F5344CB8AC3E}">
        <p14:creationId xmlns:p14="http://schemas.microsoft.com/office/powerpoint/2010/main" val="420727142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DDD35DD-20F8-4BA9-8CFF-C63EAB8315EE}" type="slidenum">
              <a:rPr lang="en-US" smtClean="0"/>
              <a:pPr/>
              <a:t>29</a:t>
            </a:fld>
            <a:endParaRPr lang="en-US"/>
          </a:p>
        </p:txBody>
      </p:sp>
    </p:spTree>
    <p:extLst>
      <p:ext uri="{BB962C8B-B14F-4D97-AF65-F5344CB8AC3E}">
        <p14:creationId xmlns:p14="http://schemas.microsoft.com/office/powerpoint/2010/main" val="31261111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DDD35DD-20F8-4BA9-8CFF-C63EAB8315EE}" type="slidenum">
              <a:rPr lang="en-US" smtClean="0"/>
              <a:pPr/>
              <a:t>3</a:t>
            </a:fld>
            <a:endParaRPr lang="en-US"/>
          </a:p>
        </p:txBody>
      </p:sp>
    </p:spTree>
    <p:extLst>
      <p:ext uri="{BB962C8B-B14F-4D97-AF65-F5344CB8AC3E}">
        <p14:creationId xmlns:p14="http://schemas.microsoft.com/office/powerpoint/2010/main" val="355246657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DDD35DD-20F8-4BA9-8CFF-C63EAB8315EE}" type="slidenum">
              <a:rPr lang="en-US" smtClean="0"/>
              <a:pPr/>
              <a:t>30</a:t>
            </a:fld>
            <a:endParaRPr lang="en-US"/>
          </a:p>
        </p:txBody>
      </p:sp>
    </p:spTree>
    <p:extLst>
      <p:ext uri="{BB962C8B-B14F-4D97-AF65-F5344CB8AC3E}">
        <p14:creationId xmlns:p14="http://schemas.microsoft.com/office/powerpoint/2010/main" val="202430969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DDD35DD-20F8-4BA9-8CFF-C63EAB8315EE}" type="slidenum">
              <a:rPr lang="en-US" smtClean="0"/>
              <a:pPr/>
              <a:t>31</a:t>
            </a:fld>
            <a:endParaRPr lang="en-US"/>
          </a:p>
        </p:txBody>
      </p:sp>
    </p:spTree>
    <p:extLst>
      <p:ext uri="{BB962C8B-B14F-4D97-AF65-F5344CB8AC3E}">
        <p14:creationId xmlns:p14="http://schemas.microsoft.com/office/powerpoint/2010/main" val="121297863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DDD35DD-20F8-4BA9-8CFF-C63EAB8315EE}" type="slidenum">
              <a:rPr lang="en-US" smtClean="0"/>
              <a:pPr/>
              <a:t>32</a:t>
            </a:fld>
            <a:endParaRPr lang="en-US"/>
          </a:p>
        </p:txBody>
      </p:sp>
    </p:spTree>
    <p:extLst>
      <p:ext uri="{BB962C8B-B14F-4D97-AF65-F5344CB8AC3E}">
        <p14:creationId xmlns:p14="http://schemas.microsoft.com/office/powerpoint/2010/main" val="339010283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DDD35DD-20F8-4BA9-8CFF-C63EAB8315EE}" type="slidenum">
              <a:rPr lang="en-US" smtClean="0"/>
              <a:pPr/>
              <a:t>35</a:t>
            </a:fld>
            <a:endParaRPr lang="en-US"/>
          </a:p>
        </p:txBody>
      </p:sp>
    </p:spTree>
    <p:extLst>
      <p:ext uri="{BB962C8B-B14F-4D97-AF65-F5344CB8AC3E}">
        <p14:creationId xmlns:p14="http://schemas.microsoft.com/office/powerpoint/2010/main" val="339053687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DDD35DD-20F8-4BA9-8CFF-C63EAB8315EE}" type="slidenum">
              <a:rPr lang="en-US" smtClean="0"/>
              <a:pPr/>
              <a:t>36</a:t>
            </a:fld>
            <a:endParaRPr lang="en-US"/>
          </a:p>
        </p:txBody>
      </p:sp>
    </p:spTree>
    <p:extLst>
      <p:ext uri="{BB962C8B-B14F-4D97-AF65-F5344CB8AC3E}">
        <p14:creationId xmlns:p14="http://schemas.microsoft.com/office/powerpoint/2010/main" val="4689038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1">
              <a:buFont typeface="Arial" panose="020B0604020202020204" pitchFamily="34" charset="0"/>
              <a:buChar char="•"/>
            </a:pPr>
            <a:endParaRPr lang="en-US" sz="2600" dirty="0"/>
          </a:p>
        </p:txBody>
      </p:sp>
      <p:sp>
        <p:nvSpPr>
          <p:cNvPr id="4" name="Slide Number Placeholder 3"/>
          <p:cNvSpPr>
            <a:spLocks noGrp="1"/>
          </p:cNvSpPr>
          <p:nvPr>
            <p:ph type="sldNum" sz="quarter" idx="10"/>
          </p:nvPr>
        </p:nvSpPr>
        <p:spPr/>
        <p:txBody>
          <a:bodyPr/>
          <a:lstStyle/>
          <a:p>
            <a:fld id="{CDDD35DD-20F8-4BA9-8CFF-C63EAB8315EE}" type="slidenum">
              <a:rPr lang="en-US" smtClean="0"/>
              <a:pPr/>
              <a:t>4</a:t>
            </a:fld>
            <a:endParaRPr lang="en-US"/>
          </a:p>
        </p:txBody>
      </p:sp>
    </p:spTree>
    <p:extLst>
      <p:ext uri="{BB962C8B-B14F-4D97-AF65-F5344CB8AC3E}">
        <p14:creationId xmlns:p14="http://schemas.microsoft.com/office/powerpoint/2010/main" val="10627386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DDD35DD-20F8-4BA9-8CFF-C63EAB8315EE}" type="slidenum">
              <a:rPr lang="en-US" smtClean="0"/>
              <a:pPr/>
              <a:t>5</a:t>
            </a:fld>
            <a:endParaRPr lang="en-US"/>
          </a:p>
        </p:txBody>
      </p:sp>
    </p:spTree>
    <p:extLst>
      <p:ext uri="{BB962C8B-B14F-4D97-AF65-F5344CB8AC3E}">
        <p14:creationId xmlns:p14="http://schemas.microsoft.com/office/powerpoint/2010/main" val="32599083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DDD35DD-20F8-4BA9-8CFF-C63EAB8315EE}" type="slidenum">
              <a:rPr lang="en-US" smtClean="0"/>
              <a:pPr/>
              <a:t>6</a:t>
            </a:fld>
            <a:endParaRPr lang="en-US"/>
          </a:p>
        </p:txBody>
      </p:sp>
    </p:spTree>
    <p:extLst>
      <p:ext uri="{BB962C8B-B14F-4D97-AF65-F5344CB8AC3E}">
        <p14:creationId xmlns:p14="http://schemas.microsoft.com/office/powerpoint/2010/main" val="8286118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DDD35DD-20F8-4BA9-8CFF-C63EAB8315EE}" type="slidenum">
              <a:rPr lang="en-US" smtClean="0"/>
              <a:pPr/>
              <a:t>7</a:t>
            </a:fld>
            <a:endParaRPr lang="en-US"/>
          </a:p>
        </p:txBody>
      </p:sp>
    </p:spTree>
    <p:extLst>
      <p:ext uri="{BB962C8B-B14F-4D97-AF65-F5344CB8AC3E}">
        <p14:creationId xmlns:p14="http://schemas.microsoft.com/office/powerpoint/2010/main" val="3712762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DDD35DD-20F8-4BA9-8CFF-C63EAB8315EE}" type="slidenum">
              <a:rPr lang="en-US" smtClean="0"/>
              <a:pPr/>
              <a:t>8</a:t>
            </a:fld>
            <a:endParaRPr lang="en-US"/>
          </a:p>
        </p:txBody>
      </p:sp>
    </p:spTree>
    <p:extLst>
      <p:ext uri="{BB962C8B-B14F-4D97-AF65-F5344CB8AC3E}">
        <p14:creationId xmlns:p14="http://schemas.microsoft.com/office/powerpoint/2010/main" val="12367760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CDDD35DD-20F8-4BA9-8CFF-C63EAB8315EE}" type="slidenum">
              <a:rPr lang="en-US" smtClean="0"/>
              <a:pPr/>
              <a:t>9</a:t>
            </a:fld>
            <a:endParaRPr lang="en-US"/>
          </a:p>
        </p:txBody>
      </p:sp>
    </p:spTree>
    <p:extLst>
      <p:ext uri="{BB962C8B-B14F-4D97-AF65-F5344CB8AC3E}">
        <p14:creationId xmlns:p14="http://schemas.microsoft.com/office/powerpoint/2010/main" val="21871637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EAEAEA"/>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EAEAEA"/>
              </a:solidFill>
            </a:endParaRPr>
          </a:p>
        </p:txBody>
      </p:sp>
      <p:sp>
        <p:nvSpPr>
          <p:cNvPr id="6" name="Slide Number Placeholder 5"/>
          <p:cNvSpPr>
            <a:spLocks noGrp="1"/>
          </p:cNvSpPr>
          <p:nvPr>
            <p:ph type="sldNum" sz="quarter" idx="12"/>
          </p:nvPr>
        </p:nvSpPr>
        <p:spPr/>
        <p:txBody>
          <a:bodyPr/>
          <a:lstStyle>
            <a:lvl1pPr>
              <a:defRPr/>
            </a:lvl1pPr>
          </a:lstStyle>
          <a:p>
            <a:fld id="{CA468486-3DC6-4359-81DB-04DD4C41F906}" type="slidenum">
              <a:rPr lang="en-US">
                <a:solidFill>
                  <a:srgbClr val="EAEAEA"/>
                </a:solidFill>
              </a:rPr>
              <a:pPr/>
              <a:t>‹#›</a:t>
            </a:fld>
            <a:endParaRPr lang="en-US">
              <a:solidFill>
                <a:srgbClr val="EAEAEA"/>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EAEAEA"/>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EAEAEA"/>
              </a:solidFill>
            </a:endParaRPr>
          </a:p>
        </p:txBody>
      </p:sp>
      <p:sp>
        <p:nvSpPr>
          <p:cNvPr id="6" name="Slide Number Placeholder 5"/>
          <p:cNvSpPr>
            <a:spLocks noGrp="1"/>
          </p:cNvSpPr>
          <p:nvPr>
            <p:ph type="sldNum" sz="quarter" idx="12"/>
          </p:nvPr>
        </p:nvSpPr>
        <p:spPr/>
        <p:txBody>
          <a:bodyPr/>
          <a:lstStyle>
            <a:lvl1pPr>
              <a:defRPr/>
            </a:lvl1pPr>
          </a:lstStyle>
          <a:p>
            <a:fld id="{48671FCA-0FE8-4631-95AD-2B456F7D2E5F}" type="slidenum">
              <a:rPr lang="en-US">
                <a:solidFill>
                  <a:srgbClr val="EAEAEA"/>
                </a:solidFill>
              </a:rPr>
              <a:pPr/>
              <a:t>‹#›</a:t>
            </a:fld>
            <a:endParaRPr lang="en-US">
              <a:solidFill>
                <a:srgbClr val="EAEAEA"/>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77000" y="609600"/>
            <a:ext cx="19812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33400" y="609600"/>
            <a:ext cx="57912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EAEAEA"/>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EAEAEA"/>
              </a:solidFill>
            </a:endParaRPr>
          </a:p>
        </p:txBody>
      </p:sp>
      <p:sp>
        <p:nvSpPr>
          <p:cNvPr id="6" name="Slide Number Placeholder 5"/>
          <p:cNvSpPr>
            <a:spLocks noGrp="1"/>
          </p:cNvSpPr>
          <p:nvPr>
            <p:ph type="sldNum" sz="quarter" idx="12"/>
          </p:nvPr>
        </p:nvSpPr>
        <p:spPr/>
        <p:txBody>
          <a:bodyPr/>
          <a:lstStyle>
            <a:lvl1pPr>
              <a:defRPr/>
            </a:lvl1pPr>
          </a:lstStyle>
          <a:p>
            <a:fld id="{2551C217-07B7-4701-86AC-0B3CFE3009BD}" type="slidenum">
              <a:rPr lang="en-US">
                <a:solidFill>
                  <a:srgbClr val="EAEAEA"/>
                </a:solidFill>
              </a:rPr>
              <a:pPr/>
              <a:t>‹#›</a:t>
            </a:fld>
            <a:endParaRPr lang="en-US">
              <a:solidFill>
                <a:srgbClr val="EAEAEA"/>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EAEAEA"/>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EAEAEA"/>
              </a:solidFill>
            </a:endParaRPr>
          </a:p>
        </p:txBody>
      </p:sp>
      <p:sp>
        <p:nvSpPr>
          <p:cNvPr id="6" name="Slide Number Placeholder 5"/>
          <p:cNvSpPr>
            <a:spLocks noGrp="1"/>
          </p:cNvSpPr>
          <p:nvPr>
            <p:ph type="sldNum" sz="quarter" idx="12"/>
          </p:nvPr>
        </p:nvSpPr>
        <p:spPr/>
        <p:txBody>
          <a:bodyPr/>
          <a:lstStyle>
            <a:lvl1pPr>
              <a:defRPr/>
            </a:lvl1pPr>
          </a:lstStyle>
          <a:p>
            <a:fld id="{391797FC-6396-41A3-946A-11EA2621E218}" type="slidenum">
              <a:rPr lang="en-US">
                <a:solidFill>
                  <a:srgbClr val="EAEAEA"/>
                </a:solidFill>
              </a:rPr>
              <a:pPr/>
              <a:t>‹#›</a:t>
            </a:fld>
            <a:endParaRPr lang="en-US">
              <a:solidFill>
                <a:srgbClr val="EAEAEA"/>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solidFill>
                <a:srgbClr val="EAEAEA"/>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EAEAEA"/>
              </a:solidFill>
            </a:endParaRPr>
          </a:p>
        </p:txBody>
      </p:sp>
      <p:sp>
        <p:nvSpPr>
          <p:cNvPr id="6" name="Slide Number Placeholder 5"/>
          <p:cNvSpPr>
            <a:spLocks noGrp="1"/>
          </p:cNvSpPr>
          <p:nvPr>
            <p:ph type="sldNum" sz="quarter" idx="12"/>
          </p:nvPr>
        </p:nvSpPr>
        <p:spPr/>
        <p:txBody>
          <a:bodyPr/>
          <a:lstStyle>
            <a:lvl1pPr>
              <a:defRPr/>
            </a:lvl1pPr>
          </a:lstStyle>
          <a:p>
            <a:fld id="{800AEE0D-C068-41EB-BF3B-D12B32EB10FA}" type="slidenum">
              <a:rPr lang="en-US">
                <a:solidFill>
                  <a:srgbClr val="EAEAEA"/>
                </a:solidFill>
              </a:rPr>
              <a:pPr/>
              <a:t>‹#›</a:t>
            </a:fld>
            <a:endParaRPr lang="en-US">
              <a:solidFill>
                <a:srgbClr val="EAEAEA"/>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2209800"/>
            <a:ext cx="38100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209800"/>
            <a:ext cx="38100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solidFill>
                <a:srgbClr val="EAEAEA"/>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EAEAEA"/>
              </a:solidFill>
            </a:endParaRPr>
          </a:p>
        </p:txBody>
      </p:sp>
      <p:sp>
        <p:nvSpPr>
          <p:cNvPr id="7" name="Slide Number Placeholder 6"/>
          <p:cNvSpPr>
            <a:spLocks noGrp="1"/>
          </p:cNvSpPr>
          <p:nvPr>
            <p:ph type="sldNum" sz="quarter" idx="12"/>
          </p:nvPr>
        </p:nvSpPr>
        <p:spPr/>
        <p:txBody>
          <a:bodyPr/>
          <a:lstStyle>
            <a:lvl1pPr>
              <a:defRPr/>
            </a:lvl1pPr>
          </a:lstStyle>
          <a:p>
            <a:fld id="{DF0AEA90-EA45-4C22-8DD7-AAEF0C79CEC9}" type="slidenum">
              <a:rPr lang="en-US">
                <a:solidFill>
                  <a:srgbClr val="EAEAEA"/>
                </a:solidFill>
              </a:rPr>
              <a:pPr/>
              <a:t>‹#›</a:t>
            </a:fld>
            <a:endParaRPr lang="en-US">
              <a:solidFill>
                <a:srgbClr val="EAEAEA"/>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solidFill>
                <a:srgbClr val="EAEAEA"/>
              </a:solidFill>
            </a:endParaRPr>
          </a:p>
        </p:txBody>
      </p:sp>
      <p:sp>
        <p:nvSpPr>
          <p:cNvPr id="8" name="Footer Placeholder 7"/>
          <p:cNvSpPr>
            <a:spLocks noGrp="1"/>
          </p:cNvSpPr>
          <p:nvPr>
            <p:ph type="ftr" sz="quarter" idx="11"/>
          </p:nvPr>
        </p:nvSpPr>
        <p:spPr/>
        <p:txBody>
          <a:bodyPr/>
          <a:lstStyle>
            <a:lvl1pPr>
              <a:defRPr/>
            </a:lvl1pPr>
          </a:lstStyle>
          <a:p>
            <a:endParaRPr lang="en-US">
              <a:solidFill>
                <a:srgbClr val="EAEAEA"/>
              </a:solidFill>
            </a:endParaRPr>
          </a:p>
        </p:txBody>
      </p:sp>
      <p:sp>
        <p:nvSpPr>
          <p:cNvPr id="9" name="Slide Number Placeholder 8"/>
          <p:cNvSpPr>
            <a:spLocks noGrp="1"/>
          </p:cNvSpPr>
          <p:nvPr>
            <p:ph type="sldNum" sz="quarter" idx="12"/>
          </p:nvPr>
        </p:nvSpPr>
        <p:spPr/>
        <p:txBody>
          <a:bodyPr/>
          <a:lstStyle>
            <a:lvl1pPr>
              <a:defRPr/>
            </a:lvl1pPr>
          </a:lstStyle>
          <a:p>
            <a:fld id="{3104724A-5FC5-4A9C-ADFF-39FCAC9C4982}" type="slidenum">
              <a:rPr lang="en-US">
                <a:solidFill>
                  <a:srgbClr val="EAEAEA"/>
                </a:solidFill>
              </a:rPr>
              <a:pPr/>
              <a:t>‹#›</a:t>
            </a:fld>
            <a:endParaRPr lang="en-US">
              <a:solidFill>
                <a:srgbClr val="EAEAEA"/>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lvl1pPr>
              <a:defRPr/>
            </a:lvl1pPr>
          </a:lstStyle>
          <a:p>
            <a:endParaRPr lang="en-US">
              <a:solidFill>
                <a:srgbClr val="EAEAEA"/>
              </a:solidFill>
            </a:endParaRPr>
          </a:p>
        </p:txBody>
      </p:sp>
      <p:sp>
        <p:nvSpPr>
          <p:cNvPr id="4" name="Footer Placeholder 3"/>
          <p:cNvSpPr>
            <a:spLocks noGrp="1"/>
          </p:cNvSpPr>
          <p:nvPr>
            <p:ph type="ftr" sz="quarter" idx="11"/>
          </p:nvPr>
        </p:nvSpPr>
        <p:spPr/>
        <p:txBody>
          <a:bodyPr/>
          <a:lstStyle>
            <a:lvl1pPr>
              <a:defRPr/>
            </a:lvl1pPr>
          </a:lstStyle>
          <a:p>
            <a:endParaRPr lang="en-US">
              <a:solidFill>
                <a:srgbClr val="EAEAEA"/>
              </a:solidFill>
            </a:endParaRPr>
          </a:p>
        </p:txBody>
      </p:sp>
      <p:sp>
        <p:nvSpPr>
          <p:cNvPr id="5" name="Slide Number Placeholder 4"/>
          <p:cNvSpPr>
            <a:spLocks noGrp="1"/>
          </p:cNvSpPr>
          <p:nvPr>
            <p:ph type="sldNum" sz="quarter" idx="12"/>
          </p:nvPr>
        </p:nvSpPr>
        <p:spPr/>
        <p:txBody>
          <a:bodyPr/>
          <a:lstStyle>
            <a:lvl1pPr>
              <a:defRPr/>
            </a:lvl1pPr>
          </a:lstStyle>
          <a:p>
            <a:fld id="{54273D1A-6FDF-499C-B3FE-B45DCB3776E1}" type="slidenum">
              <a:rPr lang="en-US">
                <a:solidFill>
                  <a:srgbClr val="EAEAEA"/>
                </a:solidFill>
              </a:rPr>
              <a:pPr/>
              <a:t>‹#›</a:t>
            </a:fld>
            <a:endParaRPr lang="en-US">
              <a:solidFill>
                <a:srgbClr val="EAEAEA"/>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solidFill>
                <a:srgbClr val="EAEAEA"/>
              </a:solidFill>
            </a:endParaRPr>
          </a:p>
        </p:txBody>
      </p:sp>
      <p:sp>
        <p:nvSpPr>
          <p:cNvPr id="3" name="Footer Placeholder 2"/>
          <p:cNvSpPr>
            <a:spLocks noGrp="1"/>
          </p:cNvSpPr>
          <p:nvPr>
            <p:ph type="ftr" sz="quarter" idx="11"/>
          </p:nvPr>
        </p:nvSpPr>
        <p:spPr/>
        <p:txBody>
          <a:bodyPr/>
          <a:lstStyle>
            <a:lvl1pPr>
              <a:defRPr/>
            </a:lvl1pPr>
          </a:lstStyle>
          <a:p>
            <a:endParaRPr lang="en-US">
              <a:solidFill>
                <a:srgbClr val="EAEAEA"/>
              </a:solidFill>
            </a:endParaRPr>
          </a:p>
        </p:txBody>
      </p:sp>
      <p:sp>
        <p:nvSpPr>
          <p:cNvPr id="4" name="Slide Number Placeholder 3"/>
          <p:cNvSpPr>
            <a:spLocks noGrp="1"/>
          </p:cNvSpPr>
          <p:nvPr>
            <p:ph type="sldNum" sz="quarter" idx="12"/>
          </p:nvPr>
        </p:nvSpPr>
        <p:spPr/>
        <p:txBody>
          <a:bodyPr/>
          <a:lstStyle>
            <a:lvl1pPr>
              <a:defRPr/>
            </a:lvl1pPr>
          </a:lstStyle>
          <a:p>
            <a:fld id="{723A4892-05FE-4DBA-8F1B-62C07310BADE}" type="slidenum">
              <a:rPr lang="en-US">
                <a:solidFill>
                  <a:srgbClr val="EAEAEA"/>
                </a:solidFill>
              </a:rPr>
              <a:pPr/>
              <a:t>‹#›</a:t>
            </a:fld>
            <a:endParaRPr lang="en-US">
              <a:solidFill>
                <a:srgbClr val="EAEAEA"/>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EAEAEA"/>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EAEAEA"/>
              </a:solidFill>
            </a:endParaRPr>
          </a:p>
        </p:txBody>
      </p:sp>
      <p:sp>
        <p:nvSpPr>
          <p:cNvPr id="7" name="Slide Number Placeholder 6"/>
          <p:cNvSpPr>
            <a:spLocks noGrp="1"/>
          </p:cNvSpPr>
          <p:nvPr>
            <p:ph type="sldNum" sz="quarter" idx="12"/>
          </p:nvPr>
        </p:nvSpPr>
        <p:spPr/>
        <p:txBody>
          <a:bodyPr/>
          <a:lstStyle>
            <a:lvl1pPr>
              <a:defRPr/>
            </a:lvl1pPr>
          </a:lstStyle>
          <a:p>
            <a:fld id="{C2A7B410-D183-4B9D-B38A-9AC28319B8DA}" type="slidenum">
              <a:rPr lang="en-US">
                <a:solidFill>
                  <a:srgbClr val="EAEAEA"/>
                </a:solidFill>
              </a:rPr>
              <a:pPr/>
              <a:t>‹#›</a:t>
            </a:fld>
            <a:endParaRPr lang="en-US">
              <a:solidFill>
                <a:srgbClr val="EAEAEA"/>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EAEAEA"/>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EAEAEA"/>
              </a:solidFill>
            </a:endParaRPr>
          </a:p>
        </p:txBody>
      </p:sp>
      <p:sp>
        <p:nvSpPr>
          <p:cNvPr id="7" name="Slide Number Placeholder 6"/>
          <p:cNvSpPr>
            <a:spLocks noGrp="1"/>
          </p:cNvSpPr>
          <p:nvPr>
            <p:ph type="sldNum" sz="quarter" idx="12"/>
          </p:nvPr>
        </p:nvSpPr>
        <p:spPr/>
        <p:txBody>
          <a:bodyPr/>
          <a:lstStyle>
            <a:lvl1pPr>
              <a:defRPr/>
            </a:lvl1pPr>
          </a:lstStyle>
          <a:p>
            <a:fld id="{06BFB4A6-CB13-40F2-B94F-3CBDD07E1284}" type="slidenum">
              <a:rPr lang="en-US">
                <a:solidFill>
                  <a:srgbClr val="EAEAEA"/>
                </a:solidFill>
              </a:rPr>
              <a:pPr/>
              <a:t>‹#›</a:t>
            </a:fld>
            <a:endParaRPr lang="en-US">
              <a:solidFill>
                <a:srgbClr val="EAEAEA"/>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bwMode="auto">
          <a:xfrm>
            <a:off x="533400" y="609600"/>
            <a:ext cx="79248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93187" name="Rectangle 3"/>
          <p:cNvSpPr>
            <a:spLocks noGrp="1" noChangeArrowheads="1"/>
          </p:cNvSpPr>
          <p:nvPr>
            <p:ph type="body" idx="1"/>
          </p:nvPr>
        </p:nvSpPr>
        <p:spPr bwMode="auto">
          <a:xfrm>
            <a:off x="685800" y="2209800"/>
            <a:ext cx="7772400" cy="3886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318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defRPr sz="1400"/>
            </a:lvl1pPr>
          </a:lstStyle>
          <a:p>
            <a:pPr eaLnBrk="0" fontAlgn="base" hangingPunct="0">
              <a:spcAft>
                <a:spcPct val="0"/>
              </a:spcAft>
            </a:pPr>
            <a:endParaRPr lang="en-US">
              <a:solidFill>
                <a:srgbClr val="EAEAEA"/>
              </a:solidFill>
              <a:ea typeface="ＭＳ Ｐゴシック" pitchFamily="48" charset="-128"/>
            </a:endParaRPr>
          </a:p>
        </p:txBody>
      </p:sp>
      <p:sp>
        <p:nvSpPr>
          <p:cNvPr id="9318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spcBef>
                <a:spcPct val="0"/>
              </a:spcBef>
              <a:defRPr sz="1400"/>
            </a:lvl1pPr>
          </a:lstStyle>
          <a:p>
            <a:pPr eaLnBrk="0" fontAlgn="base" hangingPunct="0">
              <a:spcAft>
                <a:spcPct val="0"/>
              </a:spcAft>
            </a:pPr>
            <a:endParaRPr lang="en-US">
              <a:solidFill>
                <a:srgbClr val="EAEAEA"/>
              </a:solidFill>
              <a:ea typeface="ＭＳ Ｐゴシック" pitchFamily="48" charset="-128"/>
            </a:endParaRPr>
          </a:p>
        </p:txBody>
      </p:sp>
      <p:sp>
        <p:nvSpPr>
          <p:cNvPr id="9319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defRPr sz="1400"/>
            </a:lvl1pPr>
          </a:lstStyle>
          <a:p>
            <a:pPr eaLnBrk="0" fontAlgn="base" hangingPunct="0">
              <a:spcAft>
                <a:spcPct val="0"/>
              </a:spcAft>
            </a:pPr>
            <a:fld id="{C98ECB0B-2928-48CF-9915-87499CA766ED}" type="slidenum">
              <a:rPr lang="en-US">
                <a:solidFill>
                  <a:srgbClr val="EAEAEA"/>
                </a:solidFill>
                <a:ea typeface="ＭＳ Ｐゴシック" pitchFamily="48" charset="-128"/>
              </a:rPr>
              <a:pPr eaLnBrk="0" fontAlgn="base" hangingPunct="0">
                <a:spcAft>
                  <a:spcPct val="0"/>
                </a:spcAft>
              </a:pPr>
              <a:t>‹#›</a:t>
            </a:fld>
            <a:endParaRPr lang="en-US">
              <a:solidFill>
                <a:srgbClr val="EAEAEA"/>
              </a:solidFill>
              <a:ea typeface="ＭＳ Ｐゴシック" pitchFamily="48" charset="-128"/>
            </a:endParaRPr>
          </a:p>
        </p:txBody>
      </p:sp>
      <p:sp>
        <p:nvSpPr>
          <p:cNvPr id="93191" name="Line 7"/>
          <p:cNvSpPr>
            <a:spLocks noChangeShapeType="1"/>
          </p:cNvSpPr>
          <p:nvPr/>
        </p:nvSpPr>
        <p:spPr bwMode="auto">
          <a:xfrm>
            <a:off x="685800" y="1752600"/>
            <a:ext cx="7772400" cy="0"/>
          </a:xfrm>
          <a:prstGeom prst="line">
            <a:avLst/>
          </a:prstGeom>
          <a:noFill/>
          <a:ln w="53975" cmpd="thickThin">
            <a:solidFill>
              <a:schemeClr val="folHlink"/>
            </a:solidFill>
            <a:round/>
            <a:headEnd/>
            <a:tailEnd/>
          </a:ln>
          <a:effectLst/>
        </p:spPr>
        <p:txBody>
          <a:bodyPr wrap="none" anchor="ctr"/>
          <a:lstStyle/>
          <a:p>
            <a:pPr eaLnBrk="0" fontAlgn="base" hangingPunct="0">
              <a:spcBef>
                <a:spcPct val="50000"/>
              </a:spcBef>
              <a:spcAft>
                <a:spcPct val="0"/>
              </a:spcAft>
            </a:pPr>
            <a:endParaRPr lang="en-US" sz="1600">
              <a:solidFill>
                <a:srgbClr val="EAEAEA"/>
              </a:solidFill>
              <a:ea typeface="ＭＳ Ｐゴシック" pitchFamily="48" charset="-128"/>
            </a:endParaRPr>
          </a:p>
        </p:txBody>
      </p:sp>
      <p:sp>
        <p:nvSpPr>
          <p:cNvPr id="93192" name="Line 8"/>
          <p:cNvSpPr>
            <a:spLocks noChangeShapeType="1"/>
          </p:cNvSpPr>
          <p:nvPr/>
        </p:nvSpPr>
        <p:spPr bwMode="auto">
          <a:xfrm>
            <a:off x="3048000" y="609600"/>
            <a:ext cx="5410200" cy="0"/>
          </a:xfrm>
          <a:prstGeom prst="line">
            <a:avLst/>
          </a:prstGeom>
          <a:noFill/>
          <a:ln w="28575">
            <a:solidFill>
              <a:schemeClr val="folHlink"/>
            </a:solidFill>
            <a:round/>
            <a:headEnd/>
            <a:tailEnd/>
          </a:ln>
          <a:effectLst/>
        </p:spPr>
        <p:txBody>
          <a:bodyPr wrap="none" anchor="ctr"/>
          <a:lstStyle/>
          <a:p>
            <a:pPr eaLnBrk="0" fontAlgn="base" hangingPunct="0">
              <a:spcBef>
                <a:spcPct val="50000"/>
              </a:spcBef>
              <a:spcAft>
                <a:spcPct val="0"/>
              </a:spcAft>
            </a:pPr>
            <a:endParaRPr lang="en-US" sz="1600">
              <a:solidFill>
                <a:srgbClr val="EAEAEA"/>
              </a:solidFill>
              <a:ea typeface="ＭＳ Ｐゴシック" pitchFamily="48" charset="-128"/>
            </a:endParaRPr>
          </a:p>
        </p:txBody>
      </p:sp>
    </p:spTree>
  </p:cSld>
  <p:clrMap bg1="dk2" tx1="lt1" bg2="dk1"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r" rtl="0" eaLnBrk="0" fontAlgn="base" hangingPunct="0">
        <a:spcBef>
          <a:spcPct val="0"/>
        </a:spcBef>
        <a:spcAft>
          <a:spcPct val="0"/>
        </a:spcAft>
        <a:defRPr sz="4400" b="1" i="1">
          <a:solidFill>
            <a:schemeClr val="folHlink"/>
          </a:solidFill>
          <a:effectLst>
            <a:outerShdw blurRad="38100" dist="38100" dir="2700000" algn="tl">
              <a:srgbClr val="C0C0C0"/>
            </a:outerShdw>
          </a:effectLst>
          <a:latin typeface="+mj-lt"/>
          <a:ea typeface="+mj-ea"/>
          <a:cs typeface="+mj-cs"/>
        </a:defRPr>
      </a:lvl1pPr>
      <a:lvl2pPr algn="r" rtl="0" eaLnBrk="0" fontAlgn="base" hangingPunct="0">
        <a:spcBef>
          <a:spcPct val="0"/>
        </a:spcBef>
        <a:spcAft>
          <a:spcPct val="0"/>
        </a:spcAft>
        <a:defRPr sz="4400" b="1" i="1">
          <a:solidFill>
            <a:schemeClr val="folHlink"/>
          </a:solidFill>
          <a:effectLst>
            <a:outerShdw blurRad="38100" dist="38100" dir="2700000" algn="tl">
              <a:srgbClr val="C0C0C0"/>
            </a:outerShdw>
          </a:effectLst>
          <a:latin typeface="Times New Roman" pitchFamily="18" charset="0"/>
        </a:defRPr>
      </a:lvl2pPr>
      <a:lvl3pPr algn="r" rtl="0" eaLnBrk="0" fontAlgn="base" hangingPunct="0">
        <a:spcBef>
          <a:spcPct val="0"/>
        </a:spcBef>
        <a:spcAft>
          <a:spcPct val="0"/>
        </a:spcAft>
        <a:defRPr sz="4400" b="1" i="1">
          <a:solidFill>
            <a:schemeClr val="folHlink"/>
          </a:solidFill>
          <a:effectLst>
            <a:outerShdw blurRad="38100" dist="38100" dir="2700000" algn="tl">
              <a:srgbClr val="C0C0C0"/>
            </a:outerShdw>
          </a:effectLst>
          <a:latin typeface="Times New Roman" pitchFamily="18" charset="0"/>
        </a:defRPr>
      </a:lvl3pPr>
      <a:lvl4pPr algn="r" rtl="0" eaLnBrk="0" fontAlgn="base" hangingPunct="0">
        <a:spcBef>
          <a:spcPct val="0"/>
        </a:spcBef>
        <a:spcAft>
          <a:spcPct val="0"/>
        </a:spcAft>
        <a:defRPr sz="4400" b="1" i="1">
          <a:solidFill>
            <a:schemeClr val="folHlink"/>
          </a:solidFill>
          <a:effectLst>
            <a:outerShdw blurRad="38100" dist="38100" dir="2700000" algn="tl">
              <a:srgbClr val="C0C0C0"/>
            </a:outerShdw>
          </a:effectLst>
          <a:latin typeface="Times New Roman" pitchFamily="18" charset="0"/>
        </a:defRPr>
      </a:lvl4pPr>
      <a:lvl5pPr algn="r" rtl="0" eaLnBrk="0" fontAlgn="base" hangingPunct="0">
        <a:spcBef>
          <a:spcPct val="0"/>
        </a:spcBef>
        <a:spcAft>
          <a:spcPct val="0"/>
        </a:spcAft>
        <a:defRPr sz="4400" b="1" i="1">
          <a:solidFill>
            <a:schemeClr val="folHlink"/>
          </a:solidFill>
          <a:effectLst>
            <a:outerShdw blurRad="38100" dist="38100" dir="2700000" algn="tl">
              <a:srgbClr val="C0C0C0"/>
            </a:outerShdw>
          </a:effectLst>
          <a:latin typeface="Times New Roman" pitchFamily="18" charset="0"/>
        </a:defRPr>
      </a:lvl5pPr>
      <a:lvl6pPr marL="457200" algn="r" rtl="0" eaLnBrk="0" fontAlgn="base" hangingPunct="0">
        <a:spcBef>
          <a:spcPct val="0"/>
        </a:spcBef>
        <a:spcAft>
          <a:spcPct val="0"/>
        </a:spcAft>
        <a:defRPr sz="4400" b="1" i="1">
          <a:solidFill>
            <a:schemeClr val="folHlink"/>
          </a:solidFill>
          <a:effectLst>
            <a:outerShdw blurRad="38100" dist="38100" dir="2700000" algn="tl">
              <a:srgbClr val="C0C0C0"/>
            </a:outerShdw>
          </a:effectLst>
          <a:latin typeface="Times New Roman" pitchFamily="18" charset="0"/>
        </a:defRPr>
      </a:lvl6pPr>
      <a:lvl7pPr marL="914400" algn="r" rtl="0" eaLnBrk="0" fontAlgn="base" hangingPunct="0">
        <a:spcBef>
          <a:spcPct val="0"/>
        </a:spcBef>
        <a:spcAft>
          <a:spcPct val="0"/>
        </a:spcAft>
        <a:defRPr sz="4400" b="1" i="1">
          <a:solidFill>
            <a:schemeClr val="folHlink"/>
          </a:solidFill>
          <a:effectLst>
            <a:outerShdw blurRad="38100" dist="38100" dir="2700000" algn="tl">
              <a:srgbClr val="C0C0C0"/>
            </a:outerShdw>
          </a:effectLst>
          <a:latin typeface="Times New Roman" pitchFamily="18" charset="0"/>
        </a:defRPr>
      </a:lvl7pPr>
      <a:lvl8pPr marL="1371600" algn="r" rtl="0" eaLnBrk="0" fontAlgn="base" hangingPunct="0">
        <a:spcBef>
          <a:spcPct val="0"/>
        </a:spcBef>
        <a:spcAft>
          <a:spcPct val="0"/>
        </a:spcAft>
        <a:defRPr sz="4400" b="1" i="1">
          <a:solidFill>
            <a:schemeClr val="folHlink"/>
          </a:solidFill>
          <a:effectLst>
            <a:outerShdw blurRad="38100" dist="38100" dir="2700000" algn="tl">
              <a:srgbClr val="C0C0C0"/>
            </a:outerShdw>
          </a:effectLst>
          <a:latin typeface="Times New Roman" pitchFamily="18" charset="0"/>
        </a:defRPr>
      </a:lvl8pPr>
      <a:lvl9pPr marL="1828800" algn="r" rtl="0" eaLnBrk="0" fontAlgn="base" hangingPunct="0">
        <a:spcBef>
          <a:spcPct val="0"/>
        </a:spcBef>
        <a:spcAft>
          <a:spcPct val="0"/>
        </a:spcAft>
        <a:defRPr sz="4400" b="1" i="1">
          <a:solidFill>
            <a:schemeClr val="folHlink"/>
          </a:solidFill>
          <a:effectLst>
            <a:outerShdw blurRad="38100" dist="38100" dir="2700000" algn="tl">
              <a:srgbClr val="C0C0C0"/>
            </a:outerShdw>
          </a:effectLst>
          <a:latin typeface="Times New Roman" pitchFamily="18" charset="0"/>
        </a:defRPr>
      </a:lvl9pPr>
    </p:titleStyle>
    <p:bodyStyle>
      <a:lvl1pPr marL="342900" indent="-342900" algn="l" rtl="0" eaLnBrk="0" fontAlgn="base" hangingPunct="0">
        <a:spcBef>
          <a:spcPct val="20000"/>
        </a:spcBef>
        <a:spcAft>
          <a:spcPct val="0"/>
        </a:spcAft>
        <a:buChar char="•"/>
        <a:defRPr sz="3600">
          <a:solidFill>
            <a:schemeClr val="bg1"/>
          </a:solidFill>
          <a:effectLst>
            <a:outerShdw blurRad="38100" dist="38100" dir="2700000" algn="tl">
              <a:srgbClr val="C0C0C0"/>
            </a:outerShdw>
          </a:effectLst>
          <a:latin typeface="+mn-lt"/>
          <a:ea typeface="+mn-ea"/>
          <a:cs typeface="+mn-cs"/>
        </a:defRPr>
      </a:lvl1pPr>
      <a:lvl2pPr marL="742950" indent="-285750" algn="l" rtl="0" eaLnBrk="0" fontAlgn="base" hangingPunct="0">
        <a:spcBef>
          <a:spcPct val="20000"/>
        </a:spcBef>
        <a:spcAft>
          <a:spcPct val="0"/>
        </a:spcAft>
        <a:buChar char="–"/>
        <a:defRPr sz="2800">
          <a:solidFill>
            <a:schemeClr val="bg1"/>
          </a:solidFill>
          <a:latin typeface="+mn-lt"/>
        </a:defRPr>
      </a:lvl2pPr>
      <a:lvl3pPr marL="1143000" indent="-228600" algn="l" rtl="0" eaLnBrk="0" fontAlgn="base" hangingPunct="0">
        <a:spcBef>
          <a:spcPct val="20000"/>
        </a:spcBef>
        <a:spcAft>
          <a:spcPct val="0"/>
        </a:spcAft>
        <a:buChar char="•"/>
        <a:defRPr sz="2400">
          <a:solidFill>
            <a:schemeClr val="bg1"/>
          </a:solidFill>
          <a:latin typeface="+mn-lt"/>
        </a:defRPr>
      </a:lvl3pPr>
      <a:lvl4pPr marL="1600200" indent="-228600" algn="l" rtl="0" eaLnBrk="0" fontAlgn="base" hangingPunct="0">
        <a:spcBef>
          <a:spcPct val="20000"/>
        </a:spcBef>
        <a:spcAft>
          <a:spcPct val="0"/>
        </a:spcAft>
        <a:buChar char="–"/>
        <a:defRPr sz="2000">
          <a:solidFill>
            <a:schemeClr val="bg1"/>
          </a:solidFill>
          <a:latin typeface="+mn-lt"/>
        </a:defRPr>
      </a:lvl4pPr>
      <a:lvl5pPr marL="2057400" indent="-228600" algn="l" rtl="0" eaLnBrk="0" fontAlgn="base" hangingPunct="0">
        <a:spcBef>
          <a:spcPct val="20000"/>
        </a:spcBef>
        <a:spcAft>
          <a:spcPct val="0"/>
        </a:spcAft>
        <a:buChar char="»"/>
        <a:defRPr sz="2000">
          <a:solidFill>
            <a:schemeClr val="bg1"/>
          </a:solidFill>
          <a:latin typeface="+mn-lt"/>
        </a:defRPr>
      </a:lvl5pPr>
      <a:lvl6pPr marL="2514600" indent="-228600" algn="l" rtl="0" eaLnBrk="0" fontAlgn="base" hangingPunct="0">
        <a:spcBef>
          <a:spcPct val="20000"/>
        </a:spcBef>
        <a:spcAft>
          <a:spcPct val="0"/>
        </a:spcAft>
        <a:buChar char="»"/>
        <a:defRPr sz="2000">
          <a:solidFill>
            <a:schemeClr val="bg1"/>
          </a:solidFill>
          <a:latin typeface="+mn-lt"/>
        </a:defRPr>
      </a:lvl6pPr>
      <a:lvl7pPr marL="2971800" indent="-228600" algn="l" rtl="0" eaLnBrk="0" fontAlgn="base" hangingPunct="0">
        <a:spcBef>
          <a:spcPct val="20000"/>
        </a:spcBef>
        <a:spcAft>
          <a:spcPct val="0"/>
        </a:spcAft>
        <a:buChar char="»"/>
        <a:defRPr sz="2000">
          <a:solidFill>
            <a:schemeClr val="bg1"/>
          </a:solidFill>
          <a:latin typeface="+mn-lt"/>
        </a:defRPr>
      </a:lvl7pPr>
      <a:lvl8pPr marL="3429000" indent="-228600" algn="l" rtl="0" eaLnBrk="0" fontAlgn="base" hangingPunct="0">
        <a:spcBef>
          <a:spcPct val="20000"/>
        </a:spcBef>
        <a:spcAft>
          <a:spcPct val="0"/>
        </a:spcAft>
        <a:buChar char="»"/>
        <a:defRPr sz="2000">
          <a:solidFill>
            <a:schemeClr val="bg1"/>
          </a:solidFill>
          <a:latin typeface="+mn-lt"/>
        </a:defRPr>
      </a:lvl8pPr>
      <a:lvl9pPr marL="3886200" indent="-228600" algn="l" rtl="0" eaLnBrk="0" fontAlgn="base" hangingPunct="0">
        <a:spcBef>
          <a:spcPct val="20000"/>
        </a:spcBef>
        <a:spcAft>
          <a:spcPct val="0"/>
        </a:spcAft>
        <a:buChar char="»"/>
        <a:defRPr sz="2000">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mailto:student_assessment@doe.virginia.gov" TargetMode="External"/><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mailto:carol.wellsbazzichi@doe.virginia.gov" TargetMode="External"/><Relationship Id="rId2" Type="http://schemas.openxmlformats.org/officeDocument/2006/relationships/notesSlide" Target="../notesSlides/notesSlide34.xml"/><Relationship Id="rId1" Type="http://schemas.openxmlformats.org/officeDocument/2006/relationships/slideLayout" Target="../slideLayouts/slideLayout2.xml"/><Relationship Id="rId5" Type="http://schemas.openxmlformats.org/officeDocument/2006/relationships/hyperlink" Target="mailto:resultshelp@doe.virginia.gov" TargetMode="External"/><Relationship Id="rId4" Type="http://schemas.openxmlformats.org/officeDocument/2006/relationships/hyperlink" Target="mailto:allison.may@doe.virginia.gov"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533400"/>
            <a:ext cx="7772400" cy="1219200"/>
          </a:xfrm>
        </p:spPr>
        <p:txBody>
          <a:bodyPr/>
          <a:lstStyle/>
          <a:p>
            <a:pPr algn="ctr">
              <a:spcAft>
                <a:spcPts val="1200"/>
              </a:spcAft>
            </a:pPr>
            <a:r>
              <a:rPr lang="en-US" sz="4000" dirty="0" smtClean="0"/>
              <a:t>SOL Substitute Test Application Changes</a:t>
            </a:r>
            <a:endParaRPr lang="en-US" sz="4000" dirty="0"/>
          </a:p>
        </p:txBody>
      </p:sp>
      <p:sp>
        <p:nvSpPr>
          <p:cNvPr id="3" name="Subtitle 2"/>
          <p:cNvSpPr>
            <a:spLocks noGrp="1"/>
          </p:cNvSpPr>
          <p:nvPr>
            <p:ph type="subTitle" idx="1"/>
          </p:nvPr>
        </p:nvSpPr>
        <p:spPr/>
        <p:txBody>
          <a:bodyPr/>
          <a:lstStyle/>
          <a:p>
            <a:r>
              <a:rPr lang="en-US" sz="2800" dirty="0" smtClean="0"/>
              <a:t>June 26th and July 9</a:t>
            </a:r>
            <a:r>
              <a:rPr lang="en-US" sz="2800" baseline="30000" dirty="0" smtClean="0"/>
              <a:t>th</a:t>
            </a:r>
            <a:r>
              <a:rPr lang="en-US" sz="2800" dirty="0" smtClean="0"/>
              <a:t>, 2019</a:t>
            </a:r>
          </a:p>
          <a:p>
            <a:r>
              <a:rPr lang="en-US" sz="2800" dirty="0" smtClean="0"/>
              <a:t>Virginia Department of Education</a:t>
            </a:r>
          </a:p>
          <a:p>
            <a:r>
              <a:rPr lang="en-US" sz="2800" dirty="0" smtClean="0"/>
              <a:t>Office of Information Management</a:t>
            </a:r>
          </a:p>
          <a:p>
            <a:endParaRPr lang="en-US" dirty="0"/>
          </a:p>
        </p:txBody>
      </p:sp>
    </p:spTree>
    <p:extLst>
      <p:ext uri="{BB962C8B-B14F-4D97-AF65-F5344CB8AC3E}">
        <p14:creationId xmlns:p14="http://schemas.microsoft.com/office/powerpoint/2010/main" val="7818132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4"/>
          <p:cNvSpPr>
            <a:spLocks noGrp="1" noChangeArrowheads="1"/>
          </p:cNvSpPr>
          <p:nvPr>
            <p:ph type="title"/>
          </p:nvPr>
        </p:nvSpPr>
        <p:spPr>
          <a:xfrm>
            <a:off x="304800" y="609600"/>
            <a:ext cx="8229600" cy="1143000"/>
          </a:xfrm>
        </p:spPr>
        <p:txBody>
          <a:bodyPr/>
          <a:lstStyle/>
          <a:p>
            <a:r>
              <a:rPr lang="en-US" sz="4000" dirty="0" smtClean="0"/>
              <a:t>Data Submission Slide 2</a:t>
            </a:r>
            <a:endParaRPr lang="en-US" sz="4000" dirty="0"/>
          </a:p>
        </p:txBody>
      </p:sp>
      <p:sp>
        <p:nvSpPr>
          <p:cNvPr id="12293" name="Rectangle 5"/>
          <p:cNvSpPr>
            <a:spLocks noGrp="1" noChangeArrowheads="1"/>
          </p:cNvSpPr>
          <p:nvPr>
            <p:ph type="body" idx="1"/>
          </p:nvPr>
        </p:nvSpPr>
        <p:spPr>
          <a:xfrm>
            <a:off x="685800" y="2057400"/>
            <a:ext cx="8305800" cy="4267200"/>
          </a:xfrm>
        </p:spPr>
        <p:txBody>
          <a:bodyPr/>
          <a:lstStyle/>
          <a:p>
            <a:pPr>
              <a:buFont typeface="Arial" panose="020B0604020202020204" pitchFamily="34" charset="0"/>
              <a:buChar char="•"/>
            </a:pPr>
            <a:r>
              <a:rPr lang="en-US" dirty="0" smtClean="0">
                <a:effectLst/>
              </a:rPr>
              <a:t>Only “C” records can be submitted next year (2019-2020)</a:t>
            </a:r>
          </a:p>
          <a:p>
            <a:pPr>
              <a:buFont typeface="Arial" panose="020B0604020202020204" pitchFamily="34" charset="0"/>
              <a:buChar char="•"/>
            </a:pPr>
            <a:r>
              <a:rPr lang="en-US" dirty="0" smtClean="0">
                <a:effectLst/>
              </a:rPr>
              <a:t>This will include Summer 2019, Fall 2019, and Spring 2020 tests</a:t>
            </a:r>
          </a:p>
          <a:p>
            <a:pPr>
              <a:buFont typeface="Arial" panose="020B0604020202020204" pitchFamily="34" charset="0"/>
              <a:buChar char="•"/>
            </a:pPr>
            <a:r>
              <a:rPr lang="en-US" dirty="0" smtClean="0">
                <a:effectLst/>
              </a:rPr>
              <a:t>Beginning Summer 2019, there is no need to create substitute test records ( testing status= 10) in </a:t>
            </a:r>
            <a:r>
              <a:rPr lang="en-US" dirty="0" err="1" smtClean="0">
                <a:effectLst/>
              </a:rPr>
              <a:t>PearsonAccessNext</a:t>
            </a:r>
            <a:r>
              <a:rPr lang="en-US" dirty="0" smtClean="0">
                <a:effectLst/>
              </a:rPr>
              <a:t>.</a:t>
            </a:r>
          </a:p>
          <a:p>
            <a:pPr marL="0" indent="0">
              <a:buNone/>
            </a:pPr>
            <a:endParaRPr lang="en-US" sz="3200" dirty="0" smtClean="0">
              <a:effectLst/>
            </a:endParaRPr>
          </a:p>
        </p:txBody>
      </p:sp>
    </p:spTree>
    <p:extLst>
      <p:ext uri="{BB962C8B-B14F-4D97-AF65-F5344CB8AC3E}">
        <p14:creationId xmlns:p14="http://schemas.microsoft.com/office/powerpoint/2010/main" val="12411728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4"/>
          <p:cNvSpPr>
            <a:spLocks noGrp="1" noChangeArrowheads="1"/>
          </p:cNvSpPr>
          <p:nvPr>
            <p:ph type="title"/>
          </p:nvPr>
        </p:nvSpPr>
        <p:spPr>
          <a:xfrm>
            <a:off x="304800" y="609600"/>
            <a:ext cx="8229600" cy="1143000"/>
          </a:xfrm>
        </p:spPr>
        <p:txBody>
          <a:bodyPr/>
          <a:lstStyle/>
          <a:p>
            <a:r>
              <a:rPr lang="en-US" sz="4000" dirty="0" smtClean="0"/>
              <a:t>Data Submission Slide 3</a:t>
            </a:r>
            <a:endParaRPr lang="en-US" sz="4000" dirty="0"/>
          </a:p>
        </p:txBody>
      </p:sp>
      <p:sp>
        <p:nvSpPr>
          <p:cNvPr id="12293" name="Rectangle 5"/>
          <p:cNvSpPr>
            <a:spLocks noGrp="1" noChangeArrowheads="1"/>
          </p:cNvSpPr>
          <p:nvPr>
            <p:ph type="body" idx="1"/>
          </p:nvPr>
        </p:nvSpPr>
        <p:spPr>
          <a:xfrm>
            <a:off x="609600" y="2057400"/>
            <a:ext cx="8305800" cy="4571999"/>
          </a:xfrm>
        </p:spPr>
        <p:txBody>
          <a:bodyPr/>
          <a:lstStyle/>
          <a:p>
            <a:pPr>
              <a:buFont typeface="Arial" panose="020B0604020202020204" pitchFamily="34" charset="0"/>
              <a:buChar char="•"/>
            </a:pPr>
            <a:r>
              <a:rPr lang="en-US" sz="2800" dirty="0" smtClean="0">
                <a:effectLst/>
              </a:rPr>
              <a:t>For all tests </a:t>
            </a:r>
            <a:r>
              <a:rPr lang="en-US" sz="2800" i="1" dirty="0" smtClean="0">
                <a:effectLst/>
              </a:rPr>
              <a:t>other than the ESSA Math Substitute test (565),</a:t>
            </a:r>
            <a:r>
              <a:rPr lang="en-US" sz="2800" dirty="0" smtClean="0">
                <a:effectLst/>
              </a:rPr>
              <a:t> submit scores for students that were expected to take an SOL in that year.  The substitute test should be tied to an SOL in a given year.</a:t>
            </a:r>
          </a:p>
          <a:p>
            <a:pPr>
              <a:buFont typeface="Arial" panose="020B0604020202020204" pitchFamily="34" charset="0"/>
              <a:buChar char="•"/>
            </a:pPr>
            <a:r>
              <a:rPr lang="en-US" sz="2800" dirty="0" smtClean="0">
                <a:effectLst/>
              </a:rPr>
              <a:t>The ESSA Math Substitute scores can be submitted any time before the student graduates, because the student was not expected to take an SOL and that test may not be tied to a specific year.</a:t>
            </a:r>
          </a:p>
          <a:p>
            <a:pPr marL="0" indent="0">
              <a:buNone/>
            </a:pPr>
            <a:endParaRPr lang="en-US" sz="2400" dirty="0" smtClean="0">
              <a:effectLst/>
            </a:endParaRPr>
          </a:p>
          <a:p>
            <a:pPr marL="0" indent="0">
              <a:buNone/>
            </a:pPr>
            <a:endParaRPr lang="en-US" sz="2400" dirty="0" smtClean="0">
              <a:effectLst/>
            </a:endParaRPr>
          </a:p>
        </p:txBody>
      </p:sp>
    </p:spTree>
    <p:extLst>
      <p:ext uri="{BB962C8B-B14F-4D97-AF65-F5344CB8AC3E}">
        <p14:creationId xmlns:p14="http://schemas.microsoft.com/office/powerpoint/2010/main" val="17110139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4"/>
          <p:cNvSpPr>
            <a:spLocks noGrp="1" noChangeArrowheads="1"/>
          </p:cNvSpPr>
          <p:nvPr>
            <p:ph type="title"/>
          </p:nvPr>
        </p:nvSpPr>
        <p:spPr>
          <a:xfrm>
            <a:off x="304800" y="609600"/>
            <a:ext cx="8229600" cy="1143000"/>
          </a:xfrm>
        </p:spPr>
        <p:txBody>
          <a:bodyPr/>
          <a:lstStyle/>
          <a:p>
            <a:r>
              <a:rPr lang="en-US" sz="4000" dirty="0" smtClean="0"/>
              <a:t>Data Submission Slide 4</a:t>
            </a:r>
            <a:endParaRPr lang="en-US" sz="4000" dirty="0"/>
          </a:p>
        </p:txBody>
      </p:sp>
      <p:sp>
        <p:nvSpPr>
          <p:cNvPr id="12293" name="Rectangle 5"/>
          <p:cNvSpPr>
            <a:spLocks noGrp="1" noChangeArrowheads="1"/>
          </p:cNvSpPr>
          <p:nvPr>
            <p:ph type="body" idx="1"/>
          </p:nvPr>
        </p:nvSpPr>
        <p:spPr>
          <a:xfrm>
            <a:off x="609600" y="1752600"/>
            <a:ext cx="8305800" cy="4953000"/>
          </a:xfrm>
        </p:spPr>
        <p:txBody>
          <a:bodyPr/>
          <a:lstStyle/>
          <a:p>
            <a:pPr marL="0" indent="0">
              <a:buNone/>
            </a:pPr>
            <a:r>
              <a:rPr lang="en-US" sz="2200" dirty="0" smtClean="0">
                <a:effectLst/>
              </a:rPr>
              <a:t>Example of reporting substitute test records for Accreditation</a:t>
            </a:r>
          </a:p>
          <a:p>
            <a:pPr marL="457200" indent="-457200">
              <a:buAutoNum type="arabicPeriod"/>
            </a:pPr>
            <a:r>
              <a:rPr lang="en-US" sz="2200" dirty="0" smtClean="0">
                <a:effectLst/>
              </a:rPr>
              <a:t>All 10th Grade students in a school took the PSAT in the 2018-2019 school year.  Those same students took the Reading EOC SOL (109) in 11</a:t>
            </a:r>
            <a:r>
              <a:rPr lang="en-US" sz="2200" baseline="30000" dirty="0" smtClean="0">
                <a:effectLst/>
              </a:rPr>
              <a:t>th</a:t>
            </a:r>
            <a:r>
              <a:rPr lang="en-US" sz="2200" dirty="0" smtClean="0">
                <a:effectLst/>
              </a:rPr>
              <a:t> Grade during the Spring 2020 testing Administration.  </a:t>
            </a:r>
          </a:p>
          <a:p>
            <a:pPr marL="857250" lvl="1" indent="-457200">
              <a:buFont typeface="Arial" panose="020B0604020202020204" pitchFamily="34" charset="0"/>
              <a:buChar char="•"/>
            </a:pPr>
            <a:r>
              <a:rPr lang="en-US" sz="2200" dirty="0" smtClean="0">
                <a:effectLst/>
              </a:rPr>
              <a:t>Do not report the PSAT scores as substitute tests for the 10</a:t>
            </a:r>
            <a:r>
              <a:rPr lang="en-US" sz="2200" baseline="30000" dirty="0" smtClean="0">
                <a:effectLst/>
              </a:rPr>
              <a:t>th</a:t>
            </a:r>
            <a:r>
              <a:rPr lang="en-US" sz="2200" dirty="0" smtClean="0">
                <a:effectLst/>
              </a:rPr>
              <a:t> grade students in 2018-2019.  The PSAT scores should only be reported to VDOE if the student did not attempt or failed the Reading EOC SOL (109) in 11</a:t>
            </a:r>
            <a:r>
              <a:rPr lang="en-US" sz="2200" baseline="30000" dirty="0" smtClean="0">
                <a:effectLst/>
              </a:rPr>
              <a:t>th</a:t>
            </a:r>
            <a:r>
              <a:rPr lang="en-US" sz="2200" dirty="0" smtClean="0">
                <a:effectLst/>
              </a:rPr>
              <a:t> Grade.  </a:t>
            </a:r>
            <a:r>
              <a:rPr lang="en-US" sz="2200" b="1" dirty="0" smtClean="0">
                <a:effectLst/>
              </a:rPr>
              <a:t>The substitute test should only be reported for an expected or attempted SOL.</a:t>
            </a:r>
          </a:p>
          <a:p>
            <a:pPr marL="857250" lvl="1" indent="-457200">
              <a:buFont typeface="Arial" panose="020B0604020202020204" pitchFamily="34" charset="0"/>
              <a:buChar char="•"/>
            </a:pPr>
            <a:r>
              <a:rPr lang="en-US" sz="2200" dirty="0" smtClean="0"/>
              <a:t>For the students that failed or did not attempt the Reading EOC SOL (109) in 11</a:t>
            </a:r>
            <a:r>
              <a:rPr lang="en-US" sz="2200" baseline="30000" dirty="0" smtClean="0"/>
              <a:t>th</a:t>
            </a:r>
            <a:r>
              <a:rPr lang="en-US" sz="2200" dirty="0" smtClean="0"/>
              <a:t> Grade, their PSAT score should be submitted on the 2019-2020 Substitute Test submission as “C” records with an Administration Code of 2 (Spring).</a:t>
            </a:r>
            <a:endParaRPr lang="en-US" sz="2200" dirty="0" smtClean="0">
              <a:effectLst/>
            </a:endParaRPr>
          </a:p>
          <a:p>
            <a:pPr marL="0" indent="0">
              <a:buNone/>
            </a:pPr>
            <a:endParaRPr lang="en-US" sz="2400" dirty="0" smtClean="0">
              <a:effectLst/>
            </a:endParaRPr>
          </a:p>
          <a:p>
            <a:pPr marL="0" indent="0">
              <a:buNone/>
            </a:pPr>
            <a:endParaRPr lang="en-US" sz="2400" dirty="0" smtClean="0">
              <a:effectLst/>
            </a:endParaRPr>
          </a:p>
        </p:txBody>
      </p:sp>
    </p:spTree>
    <p:extLst>
      <p:ext uri="{BB962C8B-B14F-4D97-AF65-F5344CB8AC3E}">
        <p14:creationId xmlns:p14="http://schemas.microsoft.com/office/powerpoint/2010/main" val="3920331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4"/>
          <p:cNvSpPr>
            <a:spLocks noGrp="1" noChangeArrowheads="1"/>
          </p:cNvSpPr>
          <p:nvPr>
            <p:ph type="title"/>
          </p:nvPr>
        </p:nvSpPr>
        <p:spPr>
          <a:xfrm>
            <a:off x="304800" y="609600"/>
            <a:ext cx="8229600" cy="1143000"/>
          </a:xfrm>
        </p:spPr>
        <p:txBody>
          <a:bodyPr/>
          <a:lstStyle/>
          <a:p>
            <a:r>
              <a:rPr lang="en-US" sz="4000" dirty="0" smtClean="0"/>
              <a:t>Data Submission Slide 5</a:t>
            </a:r>
            <a:endParaRPr lang="en-US" sz="4000" dirty="0"/>
          </a:p>
        </p:txBody>
      </p:sp>
      <p:sp>
        <p:nvSpPr>
          <p:cNvPr id="12293" name="Rectangle 5"/>
          <p:cNvSpPr>
            <a:spLocks noGrp="1" noChangeArrowheads="1"/>
          </p:cNvSpPr>
          <p:nvPr>
            <p:ph type="body" idx="1"/>
          </p:nvPr>
        </p:nvSpPr>
        <p:spPr>
          <a:xfrm>
            <a:off x="609600" y="1752600"/>
            <a:ext cx="8305800" cy="4953000"/>
          </a:xfrm>
        </p:spPr>
        <p:txBody>
          <a:bodyPr/>
          <a:lstStyle/>
          <a:p>
            <a:pPr marL="0" indent="0">
              <a:buNone/>
            </a:pPr>
            <a:r>
              <a:rPr lang="en-US" sz="2000" dirty="0" smtClean="0">
                <a:effectLst/>
              </a:rPr>
              <a:t>Example for reporting 565 substitute test records for ESSA</a:t>
            </a:r>
          </a:p>
          <a:p>
            <a:pPr marL="457200" indent="-457200">
              <a:buAutoNum type="arabicPeriod" startAt="2"/>
            </a:pPr>
            <a:r>
              <a:rPr lang="en-US" sz="2000" dirty="0" smtClean="0">
                <a:effectLst/>
              </a:rPr>
              <a:t>Student A fulfilled all Math requirements (passed the Algebra II SOL in 8</a:t>
            </a:r>
            <a:r>
              <a:rPr lang="en-US" sz="2000" baseline="30000" dirty="0" smtClean="0">
                <a:effectLst/>
              </a:rPr>
              <a:t>th</a:t>
            </a:r>
            <a:r>
              <a:rPr lang="en-US" sz="2000" dirty="0" smtClean="0">
                <a:effectLst/>
              </a:rPr>
              <a:t> grade) before reaching high school. This student is currently in 12</a:t>
            </a:r>
            <a:r>
              <a:rPr lang="en-US" sz="2000" baseline="30000" dirty="0" smtClean="0">
                <a:effectLst/>
              </a:rPr>
              <a:t>th</a:t>
            </a:r>
            <a:r>
              <a:rPr lang="en-US" sz="2000" dirty="0" smtClean="0">
                <a:effectLst/>
              </a:rPr>
              <a:t> grade in the 2019 cohort.  The school has documentation that the student took and passed the SAT II Math IC as a 10</a:t>
            </a:r>
            <a:r>
              <a:rPr lang="en-US" sz="2000" baseline="30000" dirty="0" smtClean="0">
                <a:effectLst/>
              </a:rPr>
              <a:t>th</a:t>
            </a:r>
            <a:r>
              <a:rPr lang="en-US" sz="2000" dirty="0" smtClean="0">
                <a:effectLst/>
              </a:rPr>
              <a:t> grader in the 2016-2017 school year.</a:t>
            </a:r>
          </a:p>
          <a:p>
            <a:pPr marL="857250" lvl="1" indent="-457200">
              <a:buFont typeface="Arial" panose="020B0604020202020204" pitchFamily="34" charset="0"/>
              <a:buChar char="•"/>
            </a:pPr>
            <a:r>
              <a:rPr lang="en-US" sz="2000" dirty="0" smtClean="0"/>
              <a:t>Report this student with a “C” record on the 2018-2019 substitute test file with an Administration Code of 2 (Spring), an SOL Testing Code 565, and a Substitute Test Code = 29. </a:t>
            </a:r>
          </a:p>
          <a:p>
            <a:pPr marL="857250" lvl="1" indent="-457200">
              <a:buFont typeface="Arial" panose="020B0604020202020204" pitchFamily="34" charset="0"/>
              <a:buChar char="•"/>
            </a:pPr>
            <a:r>
              <a:rPr lang="en-US" sz="2000" dirty="0" smtClean="0">
                <a:effectLst/>
              </a:rPr>
              <a:t>Since the ESSA calculation is cohort based, and the student was not expected to tak</a:t>
            </a:r>
            <a:r>
              <a:rPr lang="en-US" sz="2000" dirty="0" smtClean="0"/>
              <a:t>e Math SOL in high school in a given year, these tests can be reported at any time prior to the student’s graduation and do not have to be directly tied to a testing year or testing administration.</a:t>
            </a:r>
          </a:p>
          <a:p>
            <a:pPr marL="857250" lvl="1" indent="-457200">
              <a:buFont typeface="Arial" panose="020B0604020202020204" pitchFamily="34" charset="0"/>
              <a:buChar char="•"/>
            </a:pPr>
            <a:r>
              <a:rPr lang="en-US" sz="2000" dirty="0" smtClean="0"/>
              <a:t>Substitute tests for ESSA should be reported in the school year the test is taken.</a:t>
            </a:r>
            <a:endParaRPr lang="en-US" sz="2000" dirty="0" smtClean="0">
              <a:effectLst/>
            </a:endParaRPr>
          </a:p>
          <a:p>
            <a:pPr marL="857250" lvl="1" indent="-457200">
              <a:buAutoNum type="arabicPeriod"/>
            </a:pPr>
            <a:endParaRPr lang="en-US" sz="2000" dirty="0" smtClean="0">
              <a:effectLst/>
            </a:endParaRPr>
          </a:p>
          <a:p>
            <a:pPr marL="0" indent="0">
              <a:buNone/>
            </a:pPr>
            <a:endParaRPr lang="en-US" sz="2000" dirty="0" smtClean="0">
              <a:effectLst/>
            </a:endParaRPr>
          </a:p>
          <a:p>
            <a:pPr marL="0" indent="0">
              <a:buNone/>
            </a:pPr>
            <a:endParaRPr lang="en-US" sz="2000" dirty="0" smtClean="0">
              <a:effectLst/>
            </a:endParaRPr>
          </a:p>
        </p:txBody>
      </p:sp>
    </p:spTree>
    <p:extLst>
      <p:ext uri="{BB962C8B-B14F-4D97-AF65-F5344CB8AC3E}">
        <p14:creationId xmlns:p14="http://schemas.microsoft.com/office/powerpoint/2010/main" val="19162054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4"/>
          <p:cNvSpPr>
            <a:spLocks noGrp="1" noChangeArrowheads="1"/>
          </p:cNvSpPr>
          <p:nvPr>
            <p:ph type="title"/>
          </p:nvPr>
        </p:nvSpPr>
        <p:spPr>
          <a:xfrm>
            <a:off x="304800" y="609600"/>
            <a:ext cx="8229600" cy="1143000"/>
          </a:xfrm>
        </p:spPr>
        <p:txBody>
          <a:bodyPr/>
          <a:lstStyle/>
          <a:p>
            <a:r>
              <a:rPr lang="en-US" sz="4000" dirty="0"/>
              <a:t>New </a:t>
            </a:r>
            <a:r>
              <a:rPr lang="en-US" sz="4000" dirty="0" smtClean="0"/>
              <a:t>Data Elements Slide 1</a:t>
            </a:r>
            <a:endParaRPr lang="en-US" sz="4000" dirty="0"/>
          </a:p>
        </p:txBody>
      </p:sp>
      <p:sp>
        <p:nvSpPr>
          <p:cNvPr id="12293" name="Rectangle 5"/>
          <p:cNvSpPr>
            <a:spLocks noGrp="1" noChangeArrowheads="1"/>
          </p:cNvSpPr>
          <p:nvPr>
            <p:ph type="body" idx="1"/>
          </p:nvPr>
        </p:nvSpPr>
        <p:spPr>
          <a:xfrm>
            <a:off x="685800" y="2286000"/>
            <a:ext cx="8077200" cy="3810000"/>
          </a:xfrm>
        </p:spPr>
        <p:txBody>
          <a:bodyPr/>
          <a:lstStyle/>
          <a:p>
            <a:pPr marL="0" indent="0">
              <a:buNone/>
            </a:pPr>
            <a:r>
              <a:rPr lang="en-US" b="1" dirty="0" smtClean="0">
                <a:effectLst/>
              </a:rPr>
              <a:t>28 </a:t>
            </a:r>
            <a:r>
              <a:rPr lang="en-US" b="1" dirty="0">
                <a:effectLst/>
              </a:rPr>
              <a:t>data elements </a:t>
            </a:r>
            <a:r>
              <a:rPr lang="en-US" b="1" dirty="0" smtClean="0">
                <a:effectLst/>
              </a:rPr>
              <a:t>in the “C” records</a:t>
            </a:r>
          </a:p>
          <a:p>
            <a:pPr lvl="1">
              <a:buFont typeface="Arial" panose="020B0604020202020204" pitchFamily="34" charset="0"/>
              <a:buChar char="•"/>
            </a:pPr>
            <a:r>
              <a:rPr lang="en-US" dirty="0" smtClean="0"/>
              <a:t>5 data elements are carried over from the “B” records</a:t>
            </a:r>
          </a:p>
          <a:p>
            <a:pPr lvl="1">
              <a:buFont typeface="Arial" panose="020B0604020202020204" pitchFamily="34" charset="0"/>
              <a:buChar char="•"/>
            </a:pPr>
            <a:r>
              <a:rPr lang="en-US" dirty="0" smtClean="0"/>
              <a:t>23 </a:t>
            </a:r>
            <a:r>
              <a:rPr lang="en-US" dirty="0"/>
              <a:t>data elements are new to the Substitute Test collection</a:t>
            </a:r>
          </a:p>
          <a:p>
            <a:pPr lvl="1">
              <a:buFont typeface="Arial" panose="020B0604020202020204" pitchFamily="34" charset="0"/>
              <a:buChar char="•"/>
            </a:pPr>
            <a:r>
              <a:rPr lang="en-US" dirty="0" smtClean="0">
                <a:effectLst/>
              </a:rPr>
              <a:t>7 “Filler</a:t>
            </a:r>
            <a:r>
              <a:rPr lang="en-US" dirty="0">
                <a:effectLst/>
              </a:rPr>
              <a:t>” </a:t>
            </a:r>
            <a:r>
              <a:rPr lang="en-US" dirty="0"/>
              <a:t>F</a:t>
            </a:r>
            <a:r>
              <a:rPr lang="en-US" dirty="0" smtClean="0">
                <a:effectLst/>
              </a:rPr>
              <a:t>ields – Reserved for future use</a:t>
            </a:r>
          </a:p>
          <a:p>
            <a:pPr marL="0" indent="0">
              <a:buNone/>
            </a:pPr>
            <a:endParaRPr lang="en-US" sz="3200" dirty="0" smtClean="0">
              <a:effectLst/>
            </a:endParaRPr>
          </a:p>
        </p:txBody>
      </p:sp>
    </p:spTree>
    <p:extLst>
      <p:ext uri="{BB962C8B-B14F-4D97-AF65-F5344CB8AC3E}">
        <p14:creationId xmlns:p14="http://schemas.microsoft.com/office/powerpoint/2010/main" val="5703304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4"/>
          <p:cNvSpPr>
            <a:spLocks noGrp="1" noChangeArrowheads="1"/>
          </p:cNvSpPr>
          <p:nvPr>
            <p:ph type="title"/>
          </p:nvPr>
        </p:nvSpPr>
        <p:spPr>
          <a:xfrm>
            <a:off x="304800" y="609600"/>
            <a:ext cx="8229600" cy="1143000"/>
          </a:xfrm>
        </p:spPr>
        <p:txBody>
          <a:bodyPr/>
          <a:lstStyle/>
          <a:p>
            <a:r>
              <a:rPr lang="en-US" sz="4000" dirty="0"/>
              <a:t>New Data Elements Slide </a:t>
            </a:r>
            <a:r>
              <a:rPr lang="en-US" sz="4000" dirty="0" smtClean="0"/>
              <a:t>2</a:t>
            </a:r>
            <a:endParaRPr lang="en-US" sz="4000" dirty="0"/>
          </a:p>
        </p:txBody>
      </p:sp>
      <p:sp>
        <p:nvSpPr>
          <p:cNvPr id="12293" name="Rectangle 5"/>
          <p:cNvSpPr>
            <a:spLocks noGrp="1" noChangeArrowheads="1"/>
          </p:cNvSpPr>
          <p:nvPr>
            <p:ph type="body" idx="1"/>
          </p:nvPr>
        </p:nvSpPr>
        <p:spPr>
          <a:xfrm>
            <a:off x="685800" y="2362200"/>
            <a:ext cx="8229600" cy="4343400"/>
          </a:xfrm>
        </p:spPr>
        <p:txBody>
          <a:bodyPr/>
          <a:lstStyle/>
          <a:p>
            <a:pPr marL="0" lvl="1" indent="0">
              <a:buNone/>
            </a:pPr>
            <a:r>
              <a:rPr lang="en-US" sz="2400" b="1" dirty="0" smtClean="0"/>
              <a:t>Administration Code</a:t>
            </a:r>
          </a:p>
          <a:p>
            <a:pPr marL="742950" lvl="2" indent="-342900"/>
            <a:r>
              <a:rPr lang="en-US" dirty="0" smtClean="0"/>
              <a:t>Numeric </a:t>
            </a:r>
            <a:r>
              <a:rPr lang="en-US" dirty="0"/>
              <a:t>value for the testing administration time </a:t>
            </a:r>
          </a:p>
          <a:p>
            <a:pPr marL="1200150" lvl="3" indent="-342900"/>
            <a:r>
              <a:rPr lang="en-US" sz="2400" dirty="0"/>
              <a:t>1=FALL testing administration</a:t>
            </a:r>
          </a:p>
          <a:p>
            <a:pPr marL="1200150" lvl="3" indent="-342900"/>
            <a:r>
              <a:rPr lang="en-US" sz="2400" dirty="0"/>
              <a:t>2=SPRING testing administration</a:t>
            </a:r>
          </a:p>
          <a:p>
            <a:pPr marL="1200150" lvl="3" indent="-342900"/>
            <a:r>
              <a:rPr lang="en-US" sz="2400" dirty="0"/>
              <a:t>3=SUMMER testing administration</a:t>
            </a:r>
          </a:p>
          <a:p>
            <a:pPr marL="1200150" lvl="3" indent="-342900"/>
            <a:r>
              <a:rPr lang="en-US" sz="2400" dirty="0"/>
              <a:t>4=FALL or SPRING writing administration	</a:t>
            </a:r>
          </a:p>
          <a:p>
            <a:pPr marL="742950" lvl="2" indent="-342900"/>
            <a:r>
              <a:rPr lang="en-US" dirty="0" smtClean="0"/>
              <a:t>Edits: Must </a:t>
            </a:r>
            <a:r>
              <a:rPr lang="en-US" dirty="0"/>
              <a:t>be a valid Administration </a:t>
            </a:r>
            <a:r>
              <a:rPr lang="en-US" dirty="0" smtClean="0"/>
              <a:t>Code.</a:t>
            </a:r>
          </a:p>
          <a:p>
            <a:pPr marL="0" lvl="1" indent="0">
              <a:buNone/>
            </a:pPr>
            <a:endParaRPr lang="en-US" sz="2000" dirty="0"/>
          </a:p>
          <a:p>
            <a:pPr marL="0" indent="0">
              <a:buNone/>
            </a:pPr>
            <a:endParaRPr lang="en-US" sz="3200" dirty="0" smtClean="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9424388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4"/>
          <p:cNvSpPr>
            <a:spLocks noGrp="1" noChangeArrowheads="1"/>
          </p:cNvSpPr>
          <p:nvPr>
            <p:ph type="title"/>
          </p:nvPr>
        </p:nvSpPr>
        <p:spPr>
          <a:xfrm>
            <a:off x="304800" y="609600"/>
            <a:ext cx="8229600" cy="1143000"/>
          </a:xfrm>
        </p:spPr>
        <p:txBody>
          <a:bodyPr/>
          <a:lstStyle/>
          <a:p>
            <a:r>
              <a:rPr lang="en-US" sz="4000" dirty="0"/>
              <a:t>New Data Elements Slide </a:t>
            </a:r>
            <a:r>
              <a:rPr lang="en-US" sz="4000" dirty="0" smtClean="0"/>
              <a:t>3</a:t>
            </a:r>
            <a:endParaRPr lang="en-US" sz="4000" dirty="0"/>
          </a:p>
        </p:txBody>
      </p:sp>
      <p:sp>
        <p:nvSpPr>
          <p:cNvPr id="12293" name="Rectangle 5"/>
          <p:cNvSpPr>
            <a:spLocks noGrp="1" noChangeArrowheads="1"/>
          </p:cNvSpPr>
          <p:nvPr>
            <p:ph type="body" idx="1"/>
          </p:nvPr>
        </p:nvSpPr>
        <p:spPr>
          <a:xfrm>
            <a:off x="685800" y="1905000"/>
            <a:ext cx="8229600" cy="4800600"/>
          </a:xfrm>
        </p:spPr>
        <p:txBody>
          <a:bodyPr/>
          <a:lstStyle/>
          <a:p>
            <a:pPr marL="0" lvl="1" indent="0">
              <a:buNone/>
            </a:pPr>
            <a:r>
              <a:rPr lang="en-US" sz="2400" b="1" dirty="0" smtClean="0"/>
              <a:t>Student First Name- </a:t>
            </a:r>
            <a:r>
              <a:rPr lang="en-US" sz="2400" dirty="0" smtClean="0"/>
              <a:t>Required</a:t>
            </a:r>
          </a:p>
          <a:p>
            <a:pPr marL="342900" lvl="1" indent="-342900">
              <a:buFontTx/>
              <a:buChar char="•"/>
            </a:pPr>
            <a:endParaRPr lang="en-US" sz="2400" dirty="0" smtClean="0"/>
          </a:p>
          <a:p>
            <a:pPr marL="0" lvl="1" indent="0">
              <a:buNone/>
            </a:pPr>
            <a:r>
              <a:rPr lang="en-US" sz="2400" b="1" dirty="0" smtClean="0"/>
              <a:t>Student Last Name- </a:t>
            </a:r>
            <a:r>
              <a:rPr lang="en-US" sz="2400" dirty="0" smtClean="0"/>
              <a:t>Required</a:t>
            </a:r>
          </a:p>
          <a:p>
            <a:pPr marL="342900" lvl="1" indent="-342900">
              <a:buFontTx/>
              <a:buChar char="•"/>
            </a:pPr>
            <a:endParaRPr lang="en-US" sz="2400" dirty="0" smtClean="0"/>
          </a:p>
          <a:p>
            <a:pPr marL="0" lvl="1" indent="0">
              <a:buNone/>
            </a:pPr>
            <a:r>
              <a:rPr lang="en-US" sz="2400" b="1" dirty="0" smtClean="0"/>
              <a:t>Student Middle Name- </a:t>
            </a:r>
            <a:r>
              <a:rPr lang="en-US" sz="2400" dirty="0" smtClean="0"/>
              <a:t>Not</a:t>
            </a:r>
            <a:r>
              <a:rPr lang="en-US" sz="2400" b="1" dirty="0" smtClean="0"/>
              <a:t> </a:t>
            </a:r>
            <a:r>
              <a:rPr lang="en-US" sz="2400" dirty="0" smtClean="0"/>
              <a:t>Required</a:t>
            </a:r>
          </a:p>
          <a:p>
            <a:pPr marL="342900" lvl="1" indent="-342900">
              <a:buFontTx/>
              <a:buChar char="•"/>
            </a:pPr>
            <a:endParaRPr lang="en-US" sz="2400" dirty="0" smtClean="0"/>
          </a:p>
          <a:p>
            <a:pPr marL="0" lvl="1" indent="0">
              <a:buNone/>
            </a:pPr>
            <a:r>
              <a:rPr lang="en-US" sz="2400" b="1" dirty="0" smtClean="0"/>
              <a:t>Group Name</a:t>
            </a:r>
            <a:r>
              <a:rPr lang="en-US" sz="2400" b="1" dirty="0"/>
              <a:t>- </a:t>
            </a:r>
            <a:r>
              <a:rPr lang="en-US" sz="2400" dirty="0"/>
              <a:t>Not</a:t>
            </a:r>
            <a:r>
              <a:rPr lang="en-US" sz="2400" b="1" dirty="0"/>
              <a:t> </a:t>
            </a:r>
            <a:r>
              <a:rPr lang="en-US" sz="2400" dirty="0" smtClean="0"/>
              <a:t>Required</a:t>
            </a:r>
          </a:p>
          <a:p>
            <a:pPr marL="0" lvl="1" indent="0">
              <a:buNone/>
            </a:pPr>
            <a:endParaRPr lang="en-US" sz="2400" dirty="0" smtClean="0"/>
          </a:p>
          <a:p>
            <a:pPr marL="0" lvl="1" indent="0">
              <a:buNone/>
            </a:pPr>
            <a:r>
              <a:rPr lang="en-US" sz="2400" b="1" dirty="0" smtClean="0"/>
              <a:t>Group Code</a:t>
            </a:r>
            <a:r>
              <a:rPr lang="en-US" sz="2400" b="1" dirty="0"/>
              <a:t>- </a:t>
            </a:r>
            <a:r>
              <a:rPr lang="en-US" sz="2400" dirty="0"/>
              <a:t>Not</a:t>
            </a:r>
            <a:r>
              <a:rPr lang="en-US" sz="2400" b="1" dirty="0"/>
              <a:t> </a:t>
            </a:r>
            <a:r>
              <a:rPr lang="en-US" sz="2400" dirty="0"/>
              <a:t>Required</a:t>
            </a:r>
          </a:p>
          <a:p>
            <a:pPr marL="342900" lvl="1" indent="-342900">
              <a:buFontTx/>
              <a:buChar char="•"/>
            </a:pPr>
            <a:endParaRPr lang="en-US" sz="2000" dirty="0"/>
          </a:p>
          <a:p>
            <a:pPr marL="0" indent="0">
              <a:buNone/>
            </a:pPr>
            <a:endParaRPr lang="en-US" sz="3200" dirty="0" smtClean="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499002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4"/>
          <p:cNvSpPr>
            <a:spLocks noGrp="1" noChangeArrowheads="1"/>
          </p:cNvSpPr>
          <p:nvPr>
            <p:ph type="title"/>
          </p:nvPr>
        </p:nvSpPr>
        <p:spPr>
          <a:xfrm>
            <a:off x="304800" y="609600"/>
            <a:ext cx="8229600" cy="1143000"/>
          </a:xfrm>
        </p:spPr>
        <p:txBody>
          <a:bodyPr/>
          <a:lstStyle/>
          <a:p>
            <a:r>
              <a:rPr lang="en-US" sz="4000" dirty="0"/>
              <a:t>New Data Elements Slide </a:t>
            </a:r>
            <a:r>
              <a:rPr lang="en-US" sz="4000" dirty="0" smtClean="0"/>
              <a:t>4</a:t>
            </a:r>
            <a:endParaRPr lang="en-US" sz="4000" dirty="0"/>
          </a:p>
        </p:txBody>
      </p:sp>
      <p:sp>
        <p:nvSpPr>
          <p:cNvPr id="12293" name="Rectangle 5"/>
          <p:cNvSpPr>
            <a:spLocks noGrp="1" noChangeArrowheads="1"/>
          </p:cNvSpPr>
          <p:nvPr>
            <p:ph type="body" idx="1"/>
          </p:nvPr>
        </p:nvSpPr>
        <p:spPr>
          <a:xfrm>
            <a:off x="685800" y="2590799"/>
            <a:ext cx="8229600" cy="3969327"/>
          </a:xfrm>
        </p:spPr>
        <p:txBody>
          <a:bodyPr/>
          <a:lstStyle/>
          <a:p>
            <a:pPr marL="0" lvl="1" indent="0">
              <a:buNone/>
            </a:pPr>
            <a:r>
              <a:rPr lang="en-US" sz="2400" b="1" dirty="0"/>
              <a:t>Date of </a:t>
            </a:r>
            <a:r>
              <a:rPr lang="en-US" sz="2400" b="1" dirty="0" smtClean="0"/>
              <a:t>Birth</a:t>
            </a:r>
          </a:p>
          <a:p>
            <a:pPr marL="742950" lvl="2" indent="-342900"/>
            <a:r>
              <a:rPr lang="en-US" dirty="0"/>
              <a:t>The month, day, and year on which an individual was born</a:t>
            </a:r>
            <a:r>
              <a:rPr lang="en-US" dirty="0" smtClean="0"/>
              <a:t>.</a:t>
            </a:r>
          </a:p>
          <a:p>
            <a:pPr marL="742950" lvl="2" indent="-342900"/>
            <a:r>
              <a:rPr lang="en-US" dirty="0" smtClean="0"/>
              <a:t>Edits:</a:t>
            </a:r>
          </a:p>
          <a:p>
            <a:pPr marL="1200150" lvl="3" indent="-342900"/>
            <a:r>
              <a:rPr lang="en-US" sz="2400" dirty="0"/>
              <a:t>mm/</a:t>
            </a:r>
            <a:r>
              <a:rPr lang="en-US" sz="2400" dirty="0" err="1"/>
              <a:t>dd</a:t>
            </a:r>
            <a:r>
              <a:rPr lang="en-US" sz="2400" dirty="0"/>
              <a:t>/</a:t>
            </a:r>
            <a:r>
              <a:rPr lang="en-US" sz="2400" dirty="0" err="1"/>
              <a:t>yyyy</a:t>
            </a:r>
            <a:r>
              <a:rPr lang="en-US" sz="2400" dirty="0"/>
              <a:t> format (including slashes</a:t>
            </a:r>
            <a:r>
              <a:rPr lang="en-US" sz="2400" dirty="0" smtClean="0"/>
              <a:t>)</a:t>
            </a:r>
          </a:p>
          <a:p>
            <a:pPr marL="1200150" lvl="3" indent="-342900"/>
            <a:r>
              <a:rPr lang="en-US" sz="2400" dirty="0"/>
              <a:t>Birth date must be </a:t>
            </a:r>
            <a:r>
              <a:rPr lang="en-US" sz="2400" dirty="0" smtClean="0"/>
              <a:t>before the current date</a:t>
            </a:r>
            <a:endParaRPr lang="en-US" sz="3200" dirty="0" smtClean="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16561196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4"/>
          <p:cNvSpPr>
            <a:spLocks noGrp="1" noChangeArrowheads="1"/>
          </p:cNvSpPr>
          <p:nvPr>
            <p:ph type="title"/>
          </p:nvPr>
        </p:nvSpPr>
        <p:spPr>
          <a:xfrm>
            <a:off x="304800" y="609600"/>
            <a:ext cx="8229600" cy="1143000"/>
          </a:xfrm>
        </p:spPr>
        <p:txBody>
          <a:bodyPr/>
          <a:lstStyle/>
          <a:p>
            <a:r>
              <a:rPr lang="en-US" sz="4000" dirty="0"/>
              <a:t>New Data Elements Slide </a:t>
            </a:r>
            <a:r>
              <a:rPr lang="en-US" sz="4000" dirty="0" smtClean="0"/>
              <a:t>5</a:t>
            </a:r>
            <a:endParaRPr lang="en-US" sz="4000" dirty="0"/>
          </a:p>
        </p:txBody>
      </p:sp>
      <p:sp>
        <p:nvSpPr>
          <p:cNvPr id="12293" name="Rectangle 5"/>
          <p:cNvSpPr>
            <a:spLocks noGrp="1" noChangeArrowheads="1"/>
          </p:cNvSpPr>
          <p:nvPr>
            <p:ph type="body" idx="1"/>
          </p:nvPr>
        </p:nvSpPr>
        <p:spPr>
          <a:xfrm>
            <a:off x="685800" y="2438399"/>
            <a:ext cx="8229600" cy="4121727"/>
          </a:xfrm>
        </p:spPr>
        <p:txBody>
          <a:bodyPr/>
          <a:lstStyle/>
          <a:p>
            <a:pPr marL="0" lvl="1" indent="0">
              <a:buNone/>
            </a:pPr>
            <a:r>
              <a:rPr lang="en-US" sz="2400" b="1" dirty="0" smtClean="0"/>
              <a:t>Grade Code</a:t>
            </a:r>
          </a:p>
          <a:p>
            <a:pPr marL="742950" lvl="2" indent="-342900"/>
            <a:r>
              <a:rPr lang="en-US" dirty="0"/>
              <a:t>A code that identifies the grade level at which a student receives services in a school or an educational institution during a given academic session</a:t>
            </a:r>
            <a:r>
              <a:rPr lang="en-US" dirty="0" smtClean="0"/>
              <a:t>.</a:t>
            </a:r>
          </a:p>
          <a:p>
            <a:pPr marL="742950" lvl="2" indent="-342900"/>
            <a:r>
              <a:rPr lang="en-US" dirty="0" smtClean="0"/>
              <a:t>Edits:</a:t>
            </a:r>
          </a:p>
          <a:p>
            <a:pPr marL="1200150" lvl="3" indent="-342900"/>
            <a:r>
              <a:rPr lang="en-US" sz="2400" dirty="0"/>
              <a:t>KG through 12, </a:t>
            </a:r>
            <a:r>
              <a:rPr lang="en-US" sz="2400" dirty="0" smtClean="0"/>
              <a:t>TT</a:t>
            </a:r>
          </a:p>
          <a:p>
            <a:pPr marL="1200150" lvl="3" indent="-342900"/>
            <a:r>
              <a:rPr lang="en-US" sz="2400" dirty="0"/>
              <a:t>Must be a valid state assigned code</a:t>
            </a:r>
          </a:p>
          <a:p>
            <a:pPr marL="1200150" lvl="3" indent="-342900"/>
            <a:r>
              <a:rPr lang="en-US" sz="2400" dirty="0" smtClean="0"/>
              <a:t>Must </a:t>
            </a:r>
            <a:r>
              <a:rPr lang="en-US" sz="2400" dirty="0"/>
              <a:t>be within the low/high grade range reported for the school</a:t>
            </a:r>
          </a:p>
          <a:p>
            <a:pPr marL="0" indent="0">
              <a:buNone/>
            </a:pPr>
            <a:endParaRPr lang="en-US" sz="3200" dirty="0" smtClean="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38487699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4"/>
          <p:cNvSpPr>
            <a:spLocks noGrp="1" noChangeArrowheads="1"/>
          </p:cNvSpPr>
          <p:nvPr>
            <p:ph type="title"/>
          </p:nvPr>
        </p:nvSpPr>
        <p:spPr>
          <a:xfrm>
            <a:off x="304800" y="609600"/>
            <a:ext cx="8229600" cy="1143000"/>
          </a:xfrm>
        </p:spPr>
        <p:txBody>
          <a:bodyPr/>
          <a:lstStyle/>
          <a:p>
            <a:r>
              <a:rPr lang="en-US" sz="4000" dirty="0"/>
              <a:t>New Data Elements Slide </a:t>
            </a:r>
            <a:r>
              <a:rPr lang="en-US" sz="4000" dirty="0" smtClean="0"/>
              <a:t>6</a:t>
            </a:r>
            <a:endParaRPr lang="en-US" sz="4000" dirty="0"/>
          </a:p>
        </p:txBody>
      </p:sp>
      <p:sp>
        <p:nvSpPr>
          <p:cNvPr id="12293" name="Rectangle 5"/>
          <p:cNvSpPr>
            <a:spLocks noGrp="1" noChangeArrowheads="1"/>
          </p:cNvSpPr>
          <p:nvPr>
            <p:ph type="body" idx="1"/>
          </p:nvPr>
        </p:nvSpPr>
        <p:spPr>
          <a:xfrm>
            <a:off x="685800" y="2057400"/>
            <a:ext cx="8229600" cy="4475018"/>
          </a:xfrm>
        </p:spPr>
        <p:txBody>
          <a:bodyPr/>
          <a:lstStyle/>
          <a:p>
            <a:pPr marL="0" lvl="1" indent="0">
              <a:buNone/>
            </a:pPr>
            <a:r>
              <a:rPr lang="en-US" sz="2400" b="1" dirty="0"/>
              <a:t>Gender </a:t>
            </a:r>
            <a:r>
              <a:rPr lang="en-US" sz="2400" b="1" dirty="0" smtClean="0"/>
              <a:t>Code</a:t>
            </a:r>
          </a:p>
          <a:p>
            <a:pPr marL="742950" lvl="2" indent="-342900"/>
            <a:r>
              <a:rPr lang="en-US" dirty="0"/>
              <a:t>A code that identifies the student's gender</a:t>
            </a:r>
            <a:r>
              <a:rPr lang="en-US" dirty="0" smtClean="0"/>
              <a:t>.</a:t>
            </a:r>
          </a:p>
          <a:p>
            <a:pPr marL="742950" lvl="2" indent="-342900"/>
            <a:r>
              <a:rPr lang="en-US" dirty="0" smtClean="0"/>
              <a:t>Edits:</a:t>
            </a:r>
          </a:p>
          <a:p>
            <a:pPr marL="1200150" lvl="3" indent="-342900"/>
            <a:r>
              <a:rPr lang="en-US" sz="2400" dirty="0"/>
              <a:t>Cannot be </a:t>
            </a:r>
            <a:r>
              <a:rPr lang="en-US" sz="2400" dirty="0" smtClean="0"/>
              <a:t>blank</a:t>
            </a:r>
          </a:p>
          <a:p>
            <a:pPr marL="1200150" lvl="3" indent="-342900"/>
            <a:r>
              <a:rPr lang="en-US" sz="2400" dirty="0" smtClean="0"/>
              <a:t>Must be M or F</a:t>
            </a:r>
          </a:p>
          <a:p>
            <a:pPr marL="0" lvl="1" indent="0">
              <a:buNone/>
            </a:pPr>
            <a:r>
              <a:rPr lang="en-US" sz="2400" b="1" dirty="0" smtClean="0"/>
              <a:t>Ethnic Code</a:t>
            </a:r>
          </a:p>
          <a:p>
            <a:pPr marL="742950" lvl="2" indent="-342900"/>
            <a:r>
              <a:rPr lang="en-US" dirty="0"/>
              <a:t>A flag to identify if the student is </a:t>
            </a:r>
            <a:r>
              <a:rPr lang="en-US" dirty="0" smtClean="0"/>
              <a:t>Hispanic/Latino</a:t>
            </a:r>
          </a:p>
          <a:p>
            <a:pPr marL="742950" lvl="2" indent="-342900"/>
            <a:r>
              <a:rPr lang="en-US" dirty="0" smtClean="0"/>
              <a:t>Edits:</a:t>
            </a:r>
          </a:p>
          <a:p>
            <a:pPr marL="1200150" lvl="3" indent="-342900"/>
            <a:r>
              <a:rPr lang="en-US" sz="2400" dirty="0" smtClean="0"/>
              <a:t>Cannot </a:t>
            </a:r>
            <a:r>
              <a:rPr lang="en-US" sz="2400" dirty="0"/>
              <a:t>be blank</a:t>
            </a:r>
          </a:p>
          <a:p>
            <a:pPr marL="1200150" lvl="3" indent="-342900"/>
            <a:r>
              <a:rPr lang="en-US" sz="2400" dirty="0" smtClean="0"/>
              <a:t>Must </a:t>
            </a:r>
            <a:r>
              <a:rPr lang="en-US" sz="2400" dirty="0"/>
              <a:t>be Y or </a:t>
            </a:r>
            <a:r>
              <a:rPr lang="en-US" sz="2400" dirty="0" smtClean="0"/>
              <a:t>N</a:t>
            </a:r>
          </a:p>
        </p:txBody>
      </p:sp>
    </p:spTree>
    <p:extLst>
      <p:ext uri="{BB962C8B-B14F-4D97-AF65-F5344CB8AC3E}">
        <p14:creationId xmlns:p14="http://schemas.microsoft.com/office/powerpoint/2010/main" val="42120229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4"/>
          <p:cNvSpPr>
            <a:spLocks noGrp="1" noChangeArrowheads="1"/>
          </p:cNvSpPr>
          <p:nvPr>
            <p:ph type="title"/>
          </p:nvPr>
        </p:nvSpPr>
        <p:spPr>
          <a:xfrm>
            <a:off x="304800" y="609600"/>
            <a:ext cx="8229600" cy="1143000"/>
          </a:xfrm>
        </p:spPr>
        <p:txBody>
          <a:bodyPr/>
          <a:lstStyle/>
          <a:p>
            <a:r>
              <a:rPr lang="en-US" sz="4000" dirty="0" smtClean="0"/>
              <a:t>Agenda</a:t>
            </a:r>
            <a:endParaRPr lang="en-US" sz="4000" dirty="0"/>
          </a:p>
        </p:txBody>
      </p:sp>
      <p:sp>
        <p:nvSpPr>
          <p:cNvPr id="12293" name="Rectangle 5"/>
          <p:cNvSpPr>
            <a:spLocks noGrp="1" noChangeArrowheads="1"/>
          </p:cNvSpPr>
          <p:nvPr>
            <p:ph type="body" idx="1"/>
          </p:nvPr>
        </p:nvSpPr>
        <p:spPr>
          <a:xfrm>
            <a:off x="685800" y="1752600"/>
            <a:ext cx="8077200" cy="4800600"/>
          </a:xfrm>
        </p:spPr>
        <p:txBody>
          <a:bodyPr/>
          <a:lstStyle/>
          <a:p>
            <a:r>
              <a:rPr lang="en-US" sz="3200" dirty="0">
                <a:effectLst/>
              </a:rPr>
              <a:t>Timeline</a:t>
            </a:r>
          </a:p>
          <a:p>
            <a:r>
              <a:rPr lang="en-US" sz="3200" dirty="0" smtClean="0">
                <a:effectLst/>
              </a:rPr>
              <a:t>Overview of Changes</a:t>
            </a:r>
          </a:p>
          <a:p>
            <a:r>
              <a:rPr lang="en-US" sz="3200" dirty="0" smtClean="0">
                <a:effectLst/>
              </a:rPr>
              <a:t>New File Layout</a:t>
            </a:r>
          </a:p>
          <a:p>
            <a:r>
              <a:rPr lang="en-US" sz="3200" dirty="0" smtClean="0">
                <a:effectLst/>
              </a:rPr>
              <a:t>Data Submission</a:t>
            </a:r>
          </a:p>
          <a:p>
            <a:r>
              <a:rPr lang="en-US" sz="3200" dirty="0" smtClean="0">
                <a:effectLst/>
              </a:rPr>
              <a:t>Data Elements</a:t>
            </a:r>
          </a:p>
          <a:p>
            <a:r>
              <a:rPr lang="en-US" sz="3200" dirty="0" smtClean="0">
                <a:effectLst/>
              </a:rPr>
              <a:t>New Report</a:t>
            </a:r>
          </a:p>
          <a:p>
            <a:r>
              <a:rPr lang="en-US" sz="3200" dirty="0" smtClean="0">
                <a:effectLst/>
              </a:rPr>
              <a:t>Questions and Answers</a:t>
            </a:r>
          </a:p>
          <a:p>
            <a:r>
              <a:rPr lang="en-US" sz="3200" dirty="0" smtClean="0">
                <a:effectLst/>
              </a:rPr>
              <a:t>Contact Information</a:t>
            </a:r>
          </a:p>
          <a:p>
            <a:endParaRPr lang="en-US" sz="3200" dirty="0" smtClean="0">
              <a:effectLst/>
            </a:endParaRPr>
          </a:p>
          <a:p>
            <a:endParaRPr lang="en-US" sz="3200" dirty="0">
              <a:effectLst/>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4"/>
          <p:cNvSpPr>
            <a:spLocks noGrp="1" noChangeArrowheads="1"/>
          </p:cNvSpPr>
          <p:nvPr>
            <p:ph type="title"/>
          </p:nvPr>
        </p:nvSpPr>
        <p:spPr>
          <a:xfrm>
            <a:off x="304800" y="609600"/>
            <a:ext cx="8229600" cy="1143000"/>
          </a:xfrm>
        </p:spPr>
        <p:txBody>
          <a:bodyPr/>
          <a:lstStyle/>
          <a:p>
            <a:r>
              <a:rPr lang="en-US" sz="4000" dirty="0"/>
              <a:t>New Data Elements Slide </a:t>
            </a:r>
            <a:r>
              <a:rPr lang="en-US" sz="4000" dirty="0" smtClean="0"/>
              <a:t>7</a:t>
            </a:r>
            <a:endParaRPr lang="en-US" sz="4000" dirty="0"/>
          </a:p>
        </p:txBody>
      </p:sp>
      <p:sp>
        <p:nvSpPr>
          <p:cNvPr id="12293" name="Rectangle 5"/>
          <p:cNvSpPr>
            <a:spLocks noGrp="1" noChangeArrowheads="1"/>
          </p:cNvSpPr>
          <p:nvPr>
            <p:ph type="body" idx="1"/>
          </p:nvPr>
        </p:nvSpPr>
        <p:spPr>
          <a:xfrm>
            <a:off x="685800" y="1731818"/>
            <a:ext cx="8229600" cy="5126182"/>
          </a:xfrm>
        </p:spPr>
        <p:txBody>
          <a:bodyPr/>
          <a:lstStyle/>
          <a:p>
            <a:pPr marL="0" lvl="1" indent="0">
              <a:buNone/>
            </a:pPr>
            <a:r>
              <a:rPr lang="en-US" b="1" dirty="0" smtClean="0"/>
              <a:t>Race </a:t>
            </a:r>
            <a:r>
              <a:rPr lang="en-US" b="1" dirty="0"/>
              <a:t>Code</a:t>
            </a:r>
          </a:p>
          <a:p>
            <a:pPr marL="742950" lvl="2" indent="-342900"/>
            <a:r>
              <a:rPr lang="en-US" sz="2800" dirty="0"/>
              <a:t>A code for one or more races </a:t>
            </a:r>
            <a:r>
              <a:rPr lang="en-US" sz="2800" dirty="0" smtClean="0"/>
              <a:t>with which the </a:t>
            </a:r>
            <a:r>
              <a:rPr lang="en-US" sz="2800" dirty="0"/>
              <a:t>student </a:t>
            </a:r>
            <a:r>
              <a:rPr lang="en-US" sz="2800" dirty="0" smtClean="0"/>
              <a:t>identifies</a:t>
            </a:r>
          </a:p>
          <a:p>
            <a:pPr marL="742950" lvl="2" indent="-342900"/>
            <a:r>
              <a:rPr lang="en-US" sz="2800" dirty="0" smtClean="0"/>
              <a:t>Edits</a:t>
            </a:r>
            <a:r>
              <a:rPr lang="en-US" sz="2800" dirty="0"/>
              <a:t>:</a:t>
            </a:r>
          </a:p>
          <a:p>
            <a:pPr marL="1200150" lvl="3" indent="-342900"/>
            <a:r>
              <a:rPr lang="en-US" sz="2800" dirty="0" smtClean="0"/>
              <a:t>Cannot </a:t>
            </a:r>
            <a:r>
              <a:rPr lang="en-US" sz="2800" dirty="0"/>
              <a:t>be blank</a:t>
            </a:r>
          </a:p>
          <a:p>
            <a:pPr marL="1200150" lvl="3" indent="-342900"/>
            <a:r>
              <a:rPr lang="en-US" sz="2800" dirty="0" smtClean="0"/>
              <a:t>Must </a:t>
            </a:r>
            <a:r>
              <a:rPr lang="en-US" sz="2800" dirty="0"/>
              <a:t>be a valid state assigned Race </a:t>
            </a:r>
            <a:r>
              <a:rPr lang="en-US" sz="2800" dirty="0" smtClean="0"/>
              <a:t>Code</a:t>
            </a:r>
          </a:p>
          <a:p>
            <a:pPr marL="742950" lvl="2" indent="-342900"/>
            <a:r>
              <a:rPr lang="en-US" sz="2800" dirty="0" smtClean="0"/>
              <a:t>Code values: List of Race Codes can be found in the SRI documentation</a:t>
            </a:r>
          </a:p>
          <a:p>
            <a:pPr marL="857250" lvl="3" indent="0">
              <a:buNone/>
            </a:pPr>
            <a:endParaRPr lang="en-US" sz="2400" dirty="0"/>
          </a:p>
          <a:p>
            <a:pPr marL="1200150" lvl="3" indent="-342900"/>
            <a:endParaRPr lang="en-US" sz="2400" dirty="0" smtClean="0"/>
          </a:p>
        </p:txBody>
      </p:sp>
    </p:spTree>
    <p:extLst>
      <p:ext uri="{BB962C8B-B14F-4D97-AF65-F5344CB8AC3E}">
        <p14:creationId xmlns:p14="http://schemas.microsoft.com/office/powerpoint/2010/main" val="271944451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4"/>
          <p:cNvSpPr>
            <a:spLocks noGrp="1" noChangeArrowheads="1"/>
          </p:cNvSpPr>
          <p:nvPr>
            <p:ph type="title"/>
          </p:nvPr>
        </p:nvSpPr>
        <p:spPr>
          <a:xfrm>
            <a:off x="304800" y="609600"/>
            <a:ext cx="8229600" cy="1143000"/>
          </a:xfrm>
        </p:spPr>
        <p:txBody>
          <a:bodyPr/>
          <a:lstStyle/>
          <a:p>
            <a:r>
              <a:rPr lang="en-US" sz="4000" dirty="0"/>
              <a:t>New Data Elements Slide </a:t>
            </a:r>
            <a:r>
              <a:rPr lang="en-US" sz="4000" dirty="0" smtClean="0"/>
              <a:t>8</a:t>
            </a:r>
            <a:endParaRPr lang="en-US" sz="4000" dirty="0"/>
          </a:p>
        </p:txBody>
      </p:sp>
      <p:sp>
        <p:nvSpPr>
          <p:cNvPr id="12293" name="Rectangle 5"/>
          <p:cNvSpPr>
            <a:spLocks noGrp="1" noChangeArrowheads="1"/>
          </p:cNvSpPr>
          <p:nvPr>
            <p:ph type="body" idx="1"/>
          </p:nvPr>
        </p:nvSpPr>
        <p:spPr>
          <a:xfrm>
            <a:off x="685800" y="1731818"/>
            <a:ext cx="8229600" cy="5126182"/>
          </a:xfrm>
        </p:spPr>
        <p:txBody>
          <a:bodyPr/>
          <a:lstStyle/>
          <a:p>
            <a:pPr marL="0" lvl="1" indent="0">
              <a:buNone/>
            </a:pPr>
            <a:r>
              <a:rPr lang="en-US" sz="2400" b="1" dirty="0" smtClean="0"/>
              <a:t>Military </a:t>
            </a:r>
            <a:r>
              <a:rPr lang="en-US" sz="2400" b="1" dirty="0"/>
              <a:t>Connected Student Code</a:t>
            </a:r>
          </a:p>
          <a:p>
            <a:pPr marL="742950" lvl="2" indent="-342900"/>
            <a:r>
              <a:rPr lang="en-US" dirty="0"/>
              <a:t>A state assigned code to identify students who have a parent in the uniformed services.</a:t>
            </a:r>
          </a:p>
          <a:p>
            <a:pPr marL="742950" lvl="2" indent="-342900"/>
            <a:r>
              <a:rPr lang="en-US" dirty="0"/>
              <a:t>Edits</a:t>
            </a:r>
            <a:r>
              <a:rPr lang="en-US" dirty="0" smtClean="0"/>
              <a:t>:</a:t>
            </a:r>
          </a:p>
          <a:p>
            <a:pPr marL="1200150" lvl="3" indent="-342900"/>
            <a:r>
              <a:rPr lang="en-US" sz="2400" dirty="0"/>
              <a:t>Cannot be blank</a:t>
            </a:r>
          </a:p>
          <a:p>
            <a:pPr marL="1200150" lvl="3" indent="-342900"/>
            <a:r>
              <a:rPr lang="en-US" sz="2400" dirty="0"/>
              <a:t>Must be a valid state assigned </a:t>
            </a:r>
            <a:r>
              <a:rPr lang="en-US" sz="2400" dirty="0" smtClean="0"/>
              <a:t>code</a:t>
            </a:r>
          </a:p>
          <a:p>
            <a:pPr marL="742950" lvl="2" indent="-342900"/>
            <a:r>
              <a:rPr lang="en-US" sz="2800" dirty="0" smtClean="0"/>
              <a:t>Code values:</a:t>
            </a:r>
          </a:p>
          <a:p>
            <a:pPr marL="1200150" lvl="3" indent="-342900"/>
            <a:r>
              <a:rPr lang="en-US" sz="2400" dirty="0" smtClean="0"/>
              <a:t>1= Student is not military connected</a:t>
            </a:r>
          </a:p>
          <a:p>
            <a:pPr marL="1200150" lvl="3" indent="-342900"/>
            <a:r>
              <a:rPr lang="en-US" sz="2400" dirty="0" smtClean="0"/>
              <a:t>2= Active duty</a:t>
            </a:r>
          </a:p>
          <a:p>
            <a:pPr marL="1200150" lvl="3" indent="-342900"/>
            <a:r>
              <a:rPr lang="en-US" sz="2400" dirty="0" smtClean="0"/>
              <a:t>3= Reserve</a:t>
            </a:r>
          </a:p>
          <a:p>
            <a:pPr marL="1200150" lvl="3" indent="-342900"/>
            <a:r>
              <a:rPr lang="en-US" sz="2400" dirty="0" smtClean="0"/>
              <a:t>4= National Guard</a:t>
            </a:r>
            <a:endParaRPr lang="en-US" sz="2400" dirty="0"/>
          </a:p>
          <a:p>
            <a:pPr marL="857250" lvl="3" indent="0">
              <a:buNone/>
            </a:pPr>
            <a:endParaRPr lang="en-US" sz="2400" dirty="0"/>
          </a:p>
          <a:p>
            <a:pPr marL="1200150" lvl="3" indent="-342900"/>
            <a:endParaRPr lang="en-US" sz="2400" dirty="0" smtClean="0"/>
          </a:p>
        </p:txBody>
      </p:sp>
    </p:spTree>
    <p:extLst>
      <p:ext uri="{BB962C8B-B14F-4D97-AF65-F5344CB8AC3E}">
        <p14:creationId xmlns:p14="http://schemas.microsoft.com/office/powerpoint/2010/main" val="63041732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4"/>
          <p:cNvSpPr>
            <a:spLocks noGrp="1" noChangeArrowheads="1"/>
          </p:cNvSpPr>
          <p:nvPr>
            <p:ph type="title"/>
          </p:nvPr>
        </p:nvSpPr>
        <p:spPr>
          <a:xfrm>
            <a:off x="304800" y="609600"/>
            <a:ext cx="8229600" cy="1143000"/>
          </a:xfrm>
        </p:spPr>
        <p:txBody>
          <a:bodyPr/>
          <a:lstStyle/>
          <a:p>
            <a:r>
              <a:rPr lang="en-US" sz="4000" dirty="0"/>
              <a:t>New Data Elements Slide </a:t>
            </a:r>
            <a:r>
              <a:rPr lang="en-US" sz="4000" dirty="0" smtClean="0"/>
              <a:t>9</a:t>
            </a:r>
            <a:endParaRPr lang="en-US" sz="4000" dirty="0"/>
          </a:p>
        </p:txBody>
      </p:sp>
      <p:sp>
        <p:nvSpPr>
          <p:cNvPr id="12293" name="Rectangle 5"/>
          <p:cNvSpPr>
            <a:spLocks noGrp="1" noChangeArrowheads="1"/>
          </p:cNvSpPr>
          <p:nvPr>
            <p:ph type="body" idx="1"/>
          </p:nvPr>
        </p:nvSpPr>
        <p:spPr>
          <a:xfrm>
            <a:off x="685800" y="1731818"/>
            <a:ext cx="8229600" cy="4800600"/>
          </a:xfrm>
        </p:spPr>
        <p:txBody>
          <a:bodyPr/>
          <a:lstStyle/>
          <a:p>
            <a:pPr marL="0" lvl="1" indent="0">
              <a:buNone/>
            </a:pPr>
            <a:r>
              <a:rPr lang="en-US" b="1" dirty="0" smtClean="0"/>
              <a:t>Student Number</a:t>
            </a:r>
          </a:p>
          <a:p>
            <a:pPr marL="742950" lvl="2" indent="-342900"/>
            <a:r>
              <a:rPr lang="en-US" sz="2800" dirty="0" smtClean="0"/>
              <a:t>Locally assigned code that uniquely identifies a student within the division.  Code must consist of numbers 0-9 and alpha characters A-Z and should not include any special characters, i.e.  dashes, slashes, etc.</a:t>
            </a:r>
          </a:p>
          <a:p>
            <a:pPr marL="1200150" lvl="3" indent="-342900"/>
            <a:r>
              <a:rPr lang="en-US" sz="2800" dirty="0" smtClean="0"/>
              <a:t>Not</a:t>
            </a:r>
            <a:r>
              <a:rPr lang="en-US" sz="2800" b="1" dirty="0" smtClean="0"/>
              <a:t> </a:t>
            </a:r>
            <a:r>
              <a:rPr lang="en-US" sz="2800" dirty="0"/>
              <a:t>Required</a:t>
            </a:r>
          </a:p>
          <a:p>
            <a:pPr marL="1200150" lvl="3" indent="-342900"/>
            <a:endParaRPr lang="en-US" dirty="0"/>
          </a:p>
          <a:p>
            <a:pPr marL="0" lvl="1" indent="0">
              <a:buNone/>
            </a:pPr>
            <a:endParaRPr lang="en-US" sz="2400" dirty="0"/>
          </a:p>
          <a:p>
            <a:pPr marL="742950" lvl="2" indent="-342900"/>
            <a:endParaRPr lang="en-US" sz="2000" dirty="0" smtClean="0"/>
          </a:p>
          <a:p>
            <a:pPr marL="1200150" lvl="3" indent="-342900"/>
            <a:endParaRPr lang="en-US" sz="2000" b="1" dirty="0"/>
          </a:p>
        </p:txBody>
      </p:sp>
    </p:spTree>
    <p:extLst>
      <p:ext uri="{BB962C8B-B14F-4D97-AF65-F5344CB8AC3E}">
        <p14:creationId xmlns:p14="http://schemas.microsoft.com/office/powerpoint/2010/main" val="150624160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4"/>
          <p:cNvSpPr>
            <a:spLocks noGrp="1" noChangeArrowheads="1"/>
          </p:cNvSpPr>
          <p:nvPr>
            <p:ph type="title"/>
          </p:nvPr>
        </p:nvSpPr>
        <p:spPr>
          <a:xfrm>
            <a:off x="304800" y="609600"/>
            <a:ext cx="8229600" cy="1143000"/>
          </a:xfrm>
        </p:spPr>
        <p:txBody>
          <a:bodyPr/>
          <a:lstStyle/>
          <a:p>
            <a:r>
              <a:rPr lang="en-US" sz="4000" dirty="0"/>
              <a:t>New Data Elements Slide </a:t>
            </a:r>
            <a:r>
              <a:rPr lang="en-US" sz="4000" dirty="0" smtClean="0"/>
              <a:t>10</a:t>
            </a:r>
            <a:endParaRPr lang="en-US" sz="4000" dirty="0"/>
          </a:p>
        </p:txBody>
      </p:sp>
      <p:sp>
        <p:nvSpPr>
          <p:cNvPr id="12293" name="Rectangle 5"/>
          <p:cNvSpPr>
            <a:spLocks noGrp="1" noChangeArrowheads="1"/>
          </p:cNvSpPr>
          <p:nvPr>
            <p:ph type="body" idx="1"/>
          </p:nvPr>
        </p:nvSpPr>
        <p:spPr>
          <a:xfrm>
            <a:off x="685800" y="1731818"/>
            <a:ext cx="8229600" cy="5126182"/>
          </a:xfrm>
        </p:spPr>
        <p:txBody>
          <a:bodyPr/>
          <a:lstStyle/>
          <a:p>
            <a:pPr marL="0" lvl="1" indent="0">
              <a:buNone/>
            </a:pPr>
            <a:r>
              <a:rPr lang="en-US" sz="2400" b="1" dirty="0" smtClean="0"/>
              <a:t>Initial </a:t>
            </a:r>
            <a:r>
              <a:rPr lang="en-US" sz="2400" b="1" dirty="0"/>
              <a:t>Primary Nighttime Residence Code</a:t>
            </a:r>
          </a:p>
          <a:p>
            <a:pPr marL="742950" lvl="2" indent="-342900"/>
            <a:r>
              <a:rPr lang="en-US" dirty="0"/>
              <a:t>A code to identify the initial primary night residence when the student was identified as homeless at any time during the school year. </a:t>
            </a:r>
          </a:p>
          <a:p>
            <a:pPr marL="742950" lvl="2" indent="-342900"/>
            <a:r>
              <a:rPr lang="en-US" dirty="0"/>
              <a:t>Edits:</a:t>
            </a:r>
          </a:p>
          <a:p>
            <a:pPr marL="1200150" lvl="3" indent="-342900"/>
            <a:r>
              <a:rPr lang="en-US" sz="2400" dirty="0"/>
              <a:t>Must be blank or valid state assigned code</a:t>
            </a:r>
          </a:p>
          <a:p>
            <a:pPr marL="1200150" lvl="3" indent="-342900"/>
            <a:r>
              <a:rPr lang="en-US" sz="2400" dirty="0"/>
              <a:t>If not blank, then Disadvantaged Status Flag must be </a:t>
            </a:r>
            <a:r>
              <a:rPr lang="en-US" sz="2400" dirty="0" smtClean="0"/>
              <a:t>Y</a:t>
            </a:r>
          </a:p>
          <a:p>
            <a:pPr marL="742950" lvl="2" indent="-342900"/>
            <a:r>
              <a:rPr lang="en-US" dirty="0" smtClean="0"/>
              <a:t>Code values:</a:t>
            </a:r>
          </a:p>
          <a:p>
            <a:pPr marL="1200150" lvl="3" indent="-342900"/>
            <a:r>
              <a:rPr lang="en-US" sz="2400" dirty="0" smtClean="0"/>
              <a:t>1= Unsheltered</a:t>
            </a:r>
          </a:p>
          <a:p>
            <a:pPr marL="1200150" lvl="3" indent="-342900"/>
            <a:r>
              <a:rPr lang="en-US" sz="2400" dirty="0" smtClean="0"/>
              <a:t>2= Shelters</a:t>
            </a:r>
          </a:p>
          <a:p>
            <a:pPr marL="1200150" lvl="3" indent="-342900"/>
            <a:r>
              <a:rPr lang="en-US" sz="2400" dirty="0" smtClean="0"/>
              <a:t>3= Double-up</a:t>
            </a:r>
          </a:p>
          <a:p>
            <a:pPr marL="1200150" lvl="3" indent="-342900"/>
            <a:r>
              <a:rPr lang="en-US" sz="2400" dirty="0" smtClean="0"/>
              <a:t>4= Hotels/motels</a:t>
            </a:r>
          </a:p>
          <a:p>
            <a:pPr marL="1200150" lvl="3" indent="-342900"/>
            <a:endParaRPr lang="en-US" sz="2400" dirty="0"/>
          </a:p>
          <a:p>
            <a:pPr marL="742950" lvl="2" indent="-342900"/>
            <a:endParaRPr lang="en-US" sz="2000" dirty="0" smtClean="0"/>
          </a:p>
          <a:p>
            <a:pPr marL="1200150" lvl="3" indent="-342900"/>
            <a:endParaRPr lang="en-US" sz="2000" b="1" dirty="0"/>
          </a:p>
        </p:txBody>
      </p:sp>
    </p:spTree>
    <p:extLst>
      <p:ext uri="{BB962C8B-B14F-4D97-AF65-F5344CB8AC3E}">
        <p14:creationId xmlns:p14="http://schemas.microsoft.com/office/powerpoint/2010/main" val="72026630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4"/>
          <p:cNvSpPr>
            <a:spLocks noGrp="1" noChangeArrowheads="1"/>
          </p:cNvSpPr>
          <p:nvPr>
            <p:ph type="title"/>
          </p:nvPr>
        </p:nvSpPr>
        <p:spPr>
          <a:xfrm>
            <a:off x="304800" y="609600"/>
            <a:ext cx="8229600" cy="1143000"/>
          </a:xfrm>
        </p:spPr>
        <p:txBody>
          <a:bodyPr/>
          <a:lstStyle/>
          <a:p>
            <a:r>
              <a:rPr lang="en-US" sz="4000" dirty="0"/>
              <a:t>New Data Elements Slide </a:t>
            </a:r>
            <a:r>
              <a:rPr lang="en-US" sz="4000" dirty="0" smtClean="0"/>
              <a:t>11</a:t>
            </a:r>
            <a:endParaRPr lang="en-US" sz="4000" dirty="0"/>
          </a:p>
        </p:txBody>
      </p:sp>
      <p:sp>
        <p:nvSpPr>
          <p:cNvPr id="12293" name="Rectangle 5"/>
          <p:cNvSpPr>
            <a:spLocks noGrp="1" noChangeArrowheads="1"/>
          </p:cNvSpPr>
          <p:nvPr>
            <p:ph type="body" idx="1"/>
          </p:nvPr>
        </p:nvSpPr>
        <p:spPr>
          <a:xfrm>
            <a:off x="685800" y="1731818"/>
            <a:ext cx="8229600" cy="4800600"/>
          </a:xfrm>
        </p:spPr>
        <p:txBody>
          <a:bodyPr/>
          <a:lstStyle/>
          <a:p>
            <a:pPr marL="0" lvl="1" indent="0">
              <a:buNone/>
            </a:pPr>
            <a:r>
              <a:rPr lang="en-US" sz="2400" b="1" dirty="0" smtClean="0"/>
              <a:t>Foster Care Flag</a:t>
            </a:r>
          </a:p>
          <a:p>
            <a:pPr marL="742950" lvl="2" indent="-342900"/>
            <a:r>
              <a:rPr lang="en-US" dirty="0" smtClean="0"/>
              <a:t>Foster care is defined as 24-hour substitute care for children placed away from their parents and for whom the agency under title IV-E of the Social Security Act has placement and care responsibility. The care settings include, but are not limited to, family foster homes, relative foster homes, group homes, emergency shelters, residential facilities, child care institutions, and pre-adoptive homes.</a:t>
            </a:r>
          </a:p>
          <a:p>
            <a:pPr marL="742950" lvl="2" indent="-342900"/>
            <a:r>
              <a:rPr lang="en-US" b="1" dirty="0" smtClean="0"/>
              <a:t>Edits:</a:t>
            </a:r>
          </a:p>
          <a:p>
            <a:pPr marL="1200150" lvl="3" indent="-342900"/>
            <a:r>
              <a:rPr lang="en-US" sz="2400" dirty="0" smtClean="0"/>
              <a:t>Cannot be blank.</a:t>
            </a:r>
          </a:p>
          <a:p>
            <a:pPr marL="1200150" lvl="3" indent="-342900"/>
            <a:r>
              <a:rPr lang="en-US" sz="2400" dirty="0" smtClean="0"/>
              <a:t>Must be Y or N</a:t>
            </a:r>
            <a:endParaRPr lang="en-US" sz="2400" dirty="0"/>
          </a:p>
        </p:txBody>
      </p:sp>
    </p:spTree>
    <p:extLst>
      <p:ext uri="{BB962C8B-B14F-4D97-AF65-F5344CB8AC3E}">
        <p14:creationId xmlns:p14="http://schemas.microsoft.com/office/powerpoint/2010/main" val="232087621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4"/>
          <p:cNvSpPr>
            <a:spLocks noGrp="1" noChangeArrowheads="1"/>
          </p:cNvSpPr>
          <p:nvPr>
            <p:ph type="title"/>
          </p:nvPr>
        </p:nvSpPr>
        <p:spPr>
          <a:xfrm>
            <a:off x="304800" y="609600"/>
            <a:ext cx="8229600" cy="1143000"/>
          </a:xfrm>
        </p:spPr>
        <p:txBody>
          <a:bodyPr/>
          <a:lstStyle/>
          <a:p>
            <a:r>
              <a:rPr lang="en-US" sz="4000" dirty="0"/>
              <a:t>New Data Elements Slide </a:t>
            </a:r>
            <a:r>
              <a:rPr lang="en-US" sz="4000" dirty="0" smtClean="0"/>
              <a:t>12</a:t>
            </a:r>
            <a:endParaRPr lang="en-US" sz="4000" dirty="0"/>
          </a:p>
        </p:txBody>
      </p:sp>
      <p:sp>
        <p:nvSpPr>
          <p:cNvPr id="12293" name="Rectangle 5"/>
          <p:cNvSpPr>
            <a:spLocks noGrp="1" noChangeArrowheads="1"/>
          </p:cNvSpPr>
          <p:nvPr>
            <p:ph type="body" idx="1"/>
          </p:nvPr>
        </p:nvSpPr>
        <p:spPr>
          <a:xfrm>
            <a:off x="685800" y="2057400"/>
            <a:ext cx="8229600" cy="4475018"/>
          </a:xfrm>
        </p:spPr>
        <p:txBody>
          <a:bodyPr/>
          <a:lstStyle/>
          <a:p>
            <a:pPr marL="0" lvl="1" indent="0">
              <a:buNone/>
            </a:pPr>
            <a:r>
              <a:rPr lang="en-US" sz="2400" b="1" dirty="0"/>
              <a:t>Economically Disadvantaged </a:t>
            </a:r>
            <a:r>
              <a:rPr lang="en-US" sz="2400" b="1" dirty="0" smtClean="0"/>
              <a:t>Flag</a:t>
            </a:r>
          </a:p>
          <a:p>
            <a:pPr marL="742950" lvl="2" indent="-342900"/>
            <a:r>
              <a:rPr lang="en-US" dirty="0" smtClean="0"/>
              <a:t>A </a:t>
            </a:r>
            <a:r>
              <a:rPr lang="en-US" dirty="0"/>
              <a:t>flag that identifies a student as economically disadvantaged, at any point during the school year, if the </a:t>
            </a:r>
            <a:r>
              <a:rPr lang="en-US" dirty="0" smtClean="0"/>
              <a:t>student: 1</a:t>
            </a:r>
            <a:r>
              <a:rPr lang="en-US" dirty="0"/>
              <a:t>) is eligible for Free/Reduced Meals, </a:t>
            </a:r>
            <a:r>
              <a:rPr lang="en-US" dirty="0" smtClean="0"/>
              <a:t>2</a:t>
            </a:r>
            <a:r>
              <a:rPr lang="en-US" dirty="0"/>
              <a:t>) receives TANF, or </a:t>
            </a:r>
            <a:r>
              <a:rPr lang="en-US" dirty="0" smtClean="0"/>
              <a:t>3</a:t>
            </a:r>
            <a:r>
              <a:rPr lang="en-US" dirty="0"/>
              <a:t>) is eligible for </a:t>
            </a:r>
            <a:r>
              <a:rPr lang="en-US" dirty="0" smtClean="0"/>
              <a:t>Medicaid.</a:t>
            </a:r>
          </a:p>
          <a:p>
            <a:pPr marL="742950" lvl="2" indent="-342900"/>
            <a:r>
              <a:rPr lang="en-US" dirty="0" smtClean="0"/>
              <a:t>Edits:</a:t>
            </a:r>
          </a:p>
          <a:p>
            <a:pPr marL="1200150" lvl="3" indent="-342900"/>
            <a:r>
              <a:rPr lang="en-US" sz="2400" dirty="0"/>
              <a:t>Must be Y or N</a:t>
            </a:r>
          </a:p>
          <a:p>
            <a:pPr marL="1200150" lvl="3" indent="-342900"/>
            <a:r>
              <a:rPr lang="en-US" sz="2400" dirty="0" smtClean="0"/>
              <a:t>Must </a:t>
            </a:r>
            <a:r>
              <a:rPr lang="en-US" sz="2400" dirty="0"/>
              <a:t>be Y if Initial Primary Nighttime Residence Code is not </a:t>
            </a:r>
            <a:r>
              <a:rPr lang="en-US" sz="2400" dirty="0" smtClean="0"/>
              <a:t>blank</a:t>
            </a:r>
          </a:p>
        </p:txBody>
      </p:sp>
    </p:spTree>
    <p:extLst>
      <p:ext uri="{BB962C8B-B14F-4D97-AF65-F5344CB8AC3E}">
        <p14:creationId xmlns:p14="http://schemas.microsoft.com/office/powerpoint/2010/main" val="14479040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4"/>
          <p:cNvSpPr>
            <a:spLocks noGrp="1" noChangeArrowheads="1"/>
          </p:cNvSpPr>
          <p:nvPr>
            <p:ph type="title"/>
          </p:nvPr>
        </p:nvSpPr>
        <p:spPr>
          <a:xfrm>
            <a:off x="304800" y="609600"/>
            <a:ext cx="8229600" cy="1143000"/>
          </a:xfrm>
        </p:spPr>
        <p:txBody>
          <a:bodyPr/>
          <a:lstStyle/>
          <a:p>
            <a:r>
              <a:rPr lang="en-US" sz="4000" dirty="0"/>
              <a:t>New Data Elements Slide </a:t>
            </a:r>
            <a:r>
              <a:rPr lang="en-US" sz="4000" dirty="0" smtClean="0"/>
              <a:t>13</a:t>
            </a:r>
            <a:endParaRPr lang="en-US" sz="4000" dirty="0"/>
          </a:p>
        </p:txBody>
      </p:sp>
      <p:sp>
        <p:nvSpPr>
          <p:cNvPr id="12293" name="Rectangle 5"/>
          <p:cNvSpPr>
            <a:spLocks noGrp="1" noChangeArrowheads="1"/>
          </p:cNvSpPr>
          <p:nvPr>
            <p:ph type="body" idx="1"/>
          </p:nvPr>
        </p:nvSpPr>
        <p:spPr>
          <a:xfrm>
            <a:off x="609600" y="1787012"/>
            <a:ext cx="8229600" cy="4918587"/>
          </a:xfrm>
        </p:spPr>
        <p:txBody>
          <a:bodyPr/>
          <a:lstStyle/>
          <a:p>
            <a:pPr marL="0" lvl="1" indent="0">
              <a:buNone/>
            </a:pPr>
            <a:r>
              <a:rPr lang="en-US" sz="2400" b="1" dirty="0" smtClean="0"/>
              <a:t>EL Code</a:t>
            </a:r>
          </a:p>
          <a:p>
            <a:pPr marL="742950" lvl="2" indent="-342900"/>
            <a:r>
              <a:rPr lang="en-US" dirty="0"/>
              <a:t>A code to identify the student's current EL status</a:t>
            </a:r>
            <a:r>
              <a:rPr lang="en-US" dirty="0" smtClean="0"/>
              <a:t>.</a:t>
            </a:r>
          </a:p>
          <a:p>
            <a:pPr marL="742950" lvl="2" indent="-342900"/>
            <a:r>
              <a:rPr lang="en-US" dirty="0" smtClean="0"/>
              <a:t>Edits</a:t>
            </a:r>
            <a:r>
              <a:rPr lang="en-US" dirty="0"/>
              <a:t>:</a:t>
            </a:r>
          </a:p>
          <a:p>
            <a:pPr marL="1200150" lvl="3" indent="-342900"/>
            <a:r>
              <a:rPr lang="en-US" sz="2400" dirty="0"/>
              <a:t>Must be blank or valid state assigned code</a:t>
            </a:r>
          </a:p>
          <a:p>
            <a:pPr marL="1200150" lvl="3" indent="-342900"/>
            <a:r>
              <a:rPr lang="en-US" sz="2400" dirty="0" smtClean="0"/>
              <a:t>If </a:t>
            </a:r>
            <a:r>
              <a:rPr lang="en-US" sz="2400" dirty="0"/>
              <a:t>the EL Code= 4, then the Formerly EL Code cannot be blank</a:t>
            </a:r>
            <a:r>
              <a:rPr lang="en-US" sz="2400" dirty="0" smtClean="0"/>
              <a:t>.</a:t>
            </a:r>
          </a:p>
          <a:p>
            <a:pPr marL="742950" lvl="2" indent="-342900"/>
            <a:r>
              <a:rPr lang="en-US" dirty="0" smtClean="0"/>
              <a:t>Code values:</a:t>
            </a:r>
          </a:p>
          <a:p>
            <a:pPr marL="1200150" lvl="3" indent="-342900"/>
            <a:r>
              <a:rPr lang="en-US" sz="2400" dirty="0" smtClean="0"/>
              <a:t>1= </a:t>
            </a:r>
            <a:r>
              <a:rPr lang="en-US" sz="2400" dirty="0"/>
              <a:t>Identified as EL and receives EL Services</a:t>
            </a:r>
          </a:p>
          <a:p>
            <a:pPr marL="1200150" lvl="3" indent="-342900"/>
            <a:r>
              <a:rPr lang="en-US" sz="2400" dirty="0" smtClean="0"/>
              <a:t>2= </a:t>
            </a:r>
            <a:r>
              <a:rPr lang="en-US" sz="2400" dirty="0"/>
              <a:t>Identified as EL but has refused EL services</a:t>
            </a:r>
          </a:p>
          <a:p>
            <a:pPr marL="1200150" lvl="3" indent="-342900"/>
            <a:r>
              <a:rPr lang="en-US" sz="2400" dirty="0" smtClean="0"/>
              <a:t>4= </a:t>
            </a:r>
            <a:r>
              <a:rPr lang="en-US" sz="2400" dirty="0"/>
              <a:t>Identified as formerly EL for each of the four years after exiting EL services</a:t>
            </a:r>
          </a:p>
        </p:txBody>
      </p:sp>
    </p:spTree>
    <p:extLst>
      <p:ext uri="{BB962C8B-B14F-4D97-AF65-F5344CB8AC3E}">
        <p14:creationId xmlns:p14="http://schemas.microsoft.com/office/powerpoint/2010/main" val="17569547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4"/>
          <p:cNvSpPr>
            <a:spLocks noGrp="1" noChangeArrowheads="1"/>
          </p:cNvSpPr>
          <p:nvPr>
            <p:ph type="title"/>
          </p:nvPr>
        </p:nvSpPr>
        <p:spPr>
          <a:xfrm>
            <a:off x="304800" y="609600"/>
            <a:ext cx="8229600" cy="1143000"/>
          </a:xfrm>
        </p:spPr>
        <p:txBody>
          <a:bodyPr/>
          <a:lstStyle/>
          <a:p>
            <a:r>
              <a:rPr lang="en-US" sz="4000" dirty="0"/>
              <a:t>New Data Elements Slide </a:t>
            </a:r>
            <a:r>
              <a:rPr lang="en-US" sz="4000" dirty="0" smtClean="0"/>
              <a:t>14</a:t>
            </a:r>
            <a:endParaRPr lang="en-US" sz="4000" dirty="0"/>
          </a:p>
        </p:txBody>
      </p:sp>
      <p:sp>
        <p:nvSpPr>
          <p:cNvPr id="12293" name="Rectangle 5"/>
          <p:cNvSpPr>
            <a:spLocks noGrp="1" noChangeArrowheads="1"/>
          </p:cNvSpPr>
          <p:nvPr>
            <p:ph type="body" idx="1"/>
          </p:nvPr>
        </p:nvSpPr>
        <p:spPr>
          <a:xfrm>
            <a:off x="685800" y="2362200"/>
            <a:ext cx="8229600" cy="4170218"/>
          </a:xfrm>
        </p:spPr>
        <p:txBody>
          <a:bodyPr/>
          <a:lstStyle/>
          <a:p>
            <a:pPr marL="0" lvl="1" indent="0">
              <a:buNone/>
            </a:pPr>
            <a:r>
              <a:rPr lang="en-US" sz="2400" b="1" dirty="0"/>
              <a:t>Primary Disability Code </a:t>
            </a:r>
            <a:endParaRPr lang="en-US" sz="2400" b="1" dirty="0" smtClean="0"/>
          </a:p>
          <a:p>
            <a:pPr marL="742950" lvl="2" indent="-342900"/>
            <a:r>
              <a:rPr lang="en-US" dirty="0"/>
              <a:t>A code that identifies the primary disability type for a student who is eligible for services under the Individuals with Disabilities Education Act (IDEA) and who has an Individualized Education Program (IEP) or services planned.  This is not </a:t>
            </a:r>
            <a:r>
              <a:rPr lang="en-US" dirty="0" smtClean="0"/>
              <a:t>the </a:t>
            </a:r>
            <a:r>
              <a:rPr lang="en-US" dirty="0"/>
              <a:t>classroom placement</a:t>
            </a:r>
            <a:r>
              <a:rPr lang="en-US" dirty="0" smtClean="0"/>
              <a:t>.</a:t>
            </a:r>
          </a:p>
          <a:p>
            <a:pPr marL="742950" lvl="2" indent="-342900"/>
            <a:r>
              <a:rPr lang="en-US" dirty="0" smtClean="0"/>
              <a:t>Edits: </a:t>
            </a:r>
            <a:r>
              <a:rPr lang="en-US" sz="2400" dirty="0" smtClean="0"/>
              <a:t>Must </a:t>
            </a:r>
            <a:r>
              <a:rPr lang="en-US" sz="2400" dirty="0"/>
              <a:t>be a valid state assigned code; can be blank</a:t>
            </a:r>
            <a:r>
              <a:rPr lang="en-US" sz="2400" dirty="0" smtClean="0"/>
              <a:t>.</a:t>
            </a:r>
          </a:p>
          <a:p>
            <a:pPr marL="742950" lvl="2" indent="-342900"/>
            <a:r>
              <a:rPr lang="en-US" dirty="0"/>
              <a:t>List of </a:t>
            </a:r>
            <a:r>
              <a:rPr lang="en-US" dirty="0" smtClean="0"/>
              <a:t>Disability Codes </a:t>
            </a:r>
            <a:r>
              <a:rPr lang="en-US" dirty="0"/>
              <a:t>can be found in the SRI documentation</a:t>
            </a:r>
          </a:p>
          <a:p>
            <a:pPr marL="742950" lvl="2" indent="-342900"/>
            <a:endParaRPr lang="en-US" sz="2400" dirty="0" smtClean="0"/>
          </a:p>
          <a:p>
            <a:pPr marL="342900" lvl="1" indent="-342900">
              <a:buFontTx/>
              <a:buChar char="•"/>
            </a:pPr>
            <a:endParaRPr lang="en-US" sz="2400" b="1" dirty="0"/>
          </a:p>
        </p:txBody>
      </p:sp>
    </p:spTree>
    <p:extLst>
      <p:ext uri="{BB962C8B-B14F-4D97-AF65-F5344CB8AC3E}">
        <p14:creationId xmlns:p14="http://schemas.microsoft.com/office/powerpoint/2010/main" val="302095524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4"/>
          <p:cNvSpPr>
            <a:spLocks noGrp="1" noChangeArrowheads="1"/>
          </p:cNvSpPr>
          <p:nvPr>
            <p:ph type="title"/>
          </p:nvPr>
        </p:nvSpPr>
        <p:spPr>
          <a:xfrm>
            <a:off x="304800" y="609600"/>
            <a:ext cx="8229600" cy="1143000"/>
          </a:xfrm>
        </p:spPr>
        <p:txBody>
          <a:bodyPr/>
          <a:lstStyle/>
          <a:p>
            <a:r>
              <a:rPr lang="en-US" sz="4000" dirty="0"/>
              <a:t>New Data Elements Slide </a:t>
            </a:r>
            <a:r>
              <a:rPr lang="en-US" sz="4000" dirty="0" smtClean="0"/>
              <a:t>15</a:t>
            </a:r>
            <a:endParaRPr lang="en-US" sz="4000" dirty="0"/>
          </a:p>
        </p:txBody>
      </p:sp>
      <p:sp>
        <p:nvSpPr>
          <p:cNvPr id="12293" name="Rectangle 5"/>
          <p:cNvSpPr>
            <a:spLocks noGrp="1" noChangeArrowheads="1"/>
          </p:cNvSpPr>
          <p:nvPr>
            <p:ph type="body" idx="1"/>
          </p:nvPr>
        </p:nvSpPr>
        <p:spPr>
          <a:xfrm>
            <a:off x="685800" y="2209800"/>
            <a:ext cx="8229600" cy="4322618"/>
          </a:xfrm>
        </p:spPr>
        <p:txBody>
          <a:bodyPr/>
          <a:lstStyle/>
          <a:p>
            <a:pPr marL="0" lvl="1" indent="0">
              <a:buNone/>
            </a:pPr>
            <a:r>
              <a:rPr lang="en-US" sz="2400" b="1" dirty="0"/>
              <a:t>Formerly EL Code </a:t>
            </a:r>
          </a:p>
          <a:p>
            <a:pPr marL="742950" lvl="2" indent="-342900"/>
            <a:r>
              <a:rPr lang="en-US" dirty="0"/>
              <a:t>A code to indicate that the student once received EL services and finished an EL program within the last four school years.</a:t>
            </a:r>
          </a:p>
          <a:p>
            <a:pPr marL="742950" lvl="2" indent="-342900"/>
            <a:r>
              <a:rPr lang="en-US" dirty="0"/>
              <a:t>Edits:</a:t>
            </a:r>
          </a:p>
          <a:p>
            <a:pPr marL="1200150" lvl="3" indent="-342900"/>
            <a:r>
              <a:rPr lang="en-US" sz="2400" dirty="0"/>
              <a:t>Must be a valid code 1-4; can be blank.  </a:t>
            </a:r>
          </a:p>
          <a:p>
            <a:pPr marL="1200150" lvl="3" indent="-342900"/>
            <a:r>
              <a:rPr lang="en-US" sz="2400" dirty="0"/>
              <a:t>If not blank, then EL Code must = 4</a:t>
            </a:r>
            <a:r>
              <a:rPr lang="en-US" sz="2400" dirty="0" smtClean="0"/>
              <a:t>.</a:t>
            </a:r>
            <a:endParaRPr lang="en-US" sz="2400" b="1" dirty="0"/>
          </a:p>
          <a:p>
            <a:pPr marL="742950" lvl="2" indent="-342900"/>
            <a:r>
              <a:rPr lang="en-US" dirty="0" smtClean="0"/>
              <a:t>Detailed descriptions of the code values can </a:t>
            </a:r>
            <a:r>
              <a:rPr lang="en-US" dirty="0"/>
              <a:t>be found </a:t>
            </a:r>
            <a:r>
              <a:rPr lang="en-US" dirty="0" smtClean="0"/>
              <a:t>in </a:t>
            </a:r>
            <a:r>
              <a:rPr lang="en-US" dirty="0"/>
              <a:t>the SRI documentation</a:t>
            </a:r>
          </a:p>
          <a:p>
            <a:pPr marL="742950" lvl="2" indent="-342900"/>
            <a:endParaRPr lang="en-US" sz="2800" b="1" dirty="0" smtClean="0"/>
          </a:p>
          <a:p>
            <a:pPr marL="1200150" lvl="3" indent="-342900"/>
            <a:endParaRPr lang="en-US" sz="2400" dirty="0" smtClean="0"/>
          </a:p>
        </p:txBody>
      </p:sp>
    </p:spTree>
    <p:extLst>
      <p:ext uri="{BB962C8B-B14F-4D97-AF65-F5344CB8AC3E}">
        <p14:creationId xmlns:p14="http://schemas.microsoft.com/office/powerpoint/2010/main" val="235339320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4"/>
          <p:cNvSpPr>
            <a:spLocks noGrp="1" noChangeArrowheads="1"/>
          </p:cNvSpPr>
          <p:nvPr>
            <p:ph type="title"/>
          </p:nvPr>
        </p:nvSpPr>
        <p:spPr>
          <a:xfrm>
            <a:off x="304800" y="609600"/>
            <a:ext cx="8229600" cy="1143000"/>
          </a:xfrm>
        </p:spPr>
        <p:txBody>
          <a:bodyPr/>
          <a:lstStyle/>
          <a:p>
            <a:r>
              <a:rPr lang="en-US" sz="4000" dirty="0"/>
              <a:t>New Data Elements Slide </a:t>
            </a:r>
            <a:r>
              <a:rPr lang="en-US" sz="4000" dirty="0" smtClean="0"/>
              <a:t>16</a:t>
            </a:r>
            <a:endParaRPr lang="en-US" sz="4000" dirty="0"/>
          </a:p>
        </p:txBody>
      </p:sp>
      <p:sp>
        <p:nvSpPr>
          <p:cNvPr id="12293" name="Rectangle 5"/>
          <p:cNvSpPr>
            <a:spLocks noGrp="1" noChangeArrowheads="1"/>
          </p:cNvSpPr>
          <p:nvPr>
            <p:ph type="body" idx="1"/>
          </p:nvPr>
        </p:nvSpPr>
        <p:spPr>
          <a:xfrm>
            <a:off x="685800" y="1731818"/>
            <a:ext cx="8229600" cy="5126182"/>
          </a:xfrm>
        </p:spPr>
        <p:txBody>
          <a:bodyPr/>
          <a:lstStyle/>
          <a:p>
            <a:pPr marL="0" lvl="1" indent="0">
              <a:buNone/>
            </a:pPr>
            <a:r>
              <a:rPr lang="en-US" sz="2200" b="1" dirty="0"/>
              <a:t>SOA Adjustment-EL </a:t>
            </a:r>
            <a:r>
              <a:rPr lang="en-US" sz="2200" b="1" dirty="0" smtClean="0"/>
              <a:t>Flag</a:t>
            </a:r>
          </a:p>
          <a:p>
            <a:pPr marL="742950" lvl="2" indent="-342900"/>
            <a:r>
              <a:rPr lang="en-US" sz="2200" dirty="0"/>
              <a:t>A flag that identifies a student is currently classified as EL and has been enrolled in a Virginia public school for fewer than 11 semesters</a:t>
            </a:r>
            <a:r>
              <a:rPr lang="en-US" sz="2200" dirty="0" smtClean="0"/>
              <a:t>.</a:t>
            </a:r>
          </a:p>
          <a:p>
            <a:pPr marL="742950" lvl="2" indent="-342900"/>
            <a:r>
              <a:rPr lang="en-US" sz="2200" dirty="0" smtClean="0"/>
              <a:t>Edits:</a:t>
            </a:r>
          </a:p>
          <a:p>
            <a:pPr marL="1200150" lvl="3" indent="-342900"/>
            <a:r>
              <a:rPr lang="en-US" sz="2200" dirty="0" smtClean="0"/>
              <a:t>Cannot </a:t>
            </a:r>
            <a:r>
              <a:rPr lang="en-US" sz="2200" dirty="0"/>
              <a:t>be blank.</a:t>
            </a:r>
          </a:p>
          <a:p>
            <a:pPr marL="1200150" lvl="3" indent="-342900"/>
            <a:r>
              <a:rPr lang="en-US" sz="2200" dirty="0" smtClean="0"/>
              <a:t>Must </a:t>
            </a:r>
            <a:r>
              <a:rPr lang="en-US" sz="2200" dirty="0"/>
              <a:t>be Y or N</a:t>
            </a:r>
            <a:endParaRPr lang="en-US" sz="2200" b="1" dirty="0" smtClean="0"/>
          </a:p>
          <a:p>
            <a:pPr marL="0" lvl="1" indent="0">
              <a:buNone/>
            </a:pPr>
            <a:r>
              <a:rPr lang="en-US" sz="2200" b="1" dirty="0"/>
              <a:t>Transfer </a:t>
            </a:r>
            <a:r>
              <a:rPr lang="en-US" sz="2200" b="1" dirty="0" smtClean="0"/>
              <a:t>Flag</a:t>
            </a:r>
          </a:p>
          <a:p>
            <a:pPr marL="742950" lvl="2" indent="-342900"/>
            <a:r>
              <a:rPr lang="en-US" sz="2200" dirty="0"/>
              <a:t>A flag that identifies a student that meets the transfer criteria as documented in the </a:t>
            </a:r>
            <a:r>
              <a:rPr lang="en-US" sz="2200" dirty="0" smtClean="0"/>
              <a:t>SRI File </a:t>
            </a:r>
            <a:r>
              <a:rPr lang="en-US" sz="2200" dirty="0"/>
              <a:t>Requirements</a:t>
            </a:r>
            <a:r>
              <a:rPr lang="en-US" sz="2200" dirty="0" smtClean="0"/>
              <a:t>.</a:t>
            </a:r>
          </a:p>
          <a:p>
            <a:pPr marL="742950" lvl="2" indent="-342900"/>
            <a:r>
              <a:rPr lang="en-US" sz="2200" dirty="0" smtClean="0"/>
              <a:t>Edits</a:t>
            </a:r>
            <a:r>
              <a:rPr lang="en-US" sz="2200" dirty="0"/>
              <a:t>:</a:t>
            </a:r>
          </a:p>
          <a:p>
            <a:pPr marL="1200150" lvl="3" indent="-342900"/>
            <a:r>
              <a:rPr lang="en-US" sz="2200" dirty="0" smtClean="0"/>
              <a:t>Cannot </a:t>
            </a:r>
            <a:r>
              <a:rPr lang="en-US" sz="2200" dirty="0"/>
              <a:t>be blank</a:t>
            </a:r>
            <a:r>
              <a:rPr lang="en-US" sz="2200" dirty="0" smtClean="0"/>
              <a:t>.</a:t>
            </a:r>
            <a:endParaRPr lang="en-US" sz="2200" dirty="0"/>
          </a:p>
          <a:p>
            <a:pPr marL="1200150" lvl="3" indent="-342900"/>
            <a:r>
              <a:rPr lang="en-US" sz="2200" dirty="0"/>
              <a:t>Must be Y or N</a:t>
            </a:r>
            <a:endParaRPr lang="en-US" sz="2200" b="1" dirty="0"/>
          </a:p>
        </p:txBody>
      </p:sp>
    </p:spTree>
    <p:extLst>
      <p:ext uri="{BB962C8B-B14F-4D97-AF65-F5344CB8AC3E}">
        <p14:creationId xmlns:p14="http://schemas.microsoft.com/office/powerpoint/2010/main" val="18674805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4"/>
          <p:cNvSpPr>
            <a:spLocks noGrp="1" noChangeArrowheads="1"/>
          </p:cNvSpPr>
          <p:nvPr>
            <p:ph type="title"/>
          </p:nvPr>
        </p:nvSpPr>
        <p:spPr>
          <a:xfrm>
            <a:off x="304800" y="609600"/>
            <a:ext cx="8229600" cy="1143000"/>
          </a:xfrm>
        </p:spPr>
        <p:txBody>
          <a:bodyPr/>
          <a:lstStyle/>
          <a:p>
            <a:r>
              <a:rPr lang="en-US" sz="4000" dirty="0" smtClean="0"/>
              <a:t>Timeline</a:t>
            </a:r>
            <a:endParaRPr lang="en-US" sz="4000" dirty="0"/>
          </a:p>
        </p:txBody>
      </p:sp>
      <p:sp>
        <p:nvSpPr>
          <p:cNvPr id="12293" name="Rectangle 5"/>
          <p:cNvSpPr>
            <a:spLocks noGrp="1" noChangeArrowheads="1"/>
          </p:cNvSpPr>
          <p:nvPr>
            <p:ph type="body" idx="1"/>
          </p:nvPr>
        </p:nvSpPr>
        <p:spPr>
          <a:xfrm>
            <a:off x="381000" y="1905000"/>
            <a:ext cx="8610600" cy="4724400"/>
          </a:xfrm>
        </p:spPr>
        <p:txBody>
          <a:bodyPr/>
          <a:lstStyle/>
          <a:p>
            <a:pPr marL="0" indent="0">
              <a:buNone/>
            </a:pPr>
            <a:r>
              <a:rPr lang="en-US" sz="2600" b="1" dirty="0" smtClean="0">
                <a:effectLst/>
              </a:rPr>
              <a:t>2018-2019 Data Submission </a:t>
            </a:r>
          </a:p>
          <a:p>
            <a:pPr marL="0" indent="0">
              <a:buNone/>
            </a:pPr>
            <a:r>
              <a:rPr lang="en-US" sz="2600" b="1" dirty="0" smtClean="0">
                <a:effectLst/>
              </a:rPr>
              <a:t>(Current through August 2019)</a:t>
            </a:r>
          </a:p>
          <a:p>
            <a:pPr>
              <a:buFont typeface="Arial" panose="020B0604020202020204" pitchFamily="34" charset="0"/>
              <a:buChar char="•"/>
            </a:pPr>
            <a:r>
              <a:rPr lang="en-US" sz="2400" dirty="0" smtClean="0">
                <a:effectLst/>
              </a:rPr>
              <a:t>Still submit files with current record layout </a:t>
            </a:r>
          </a:p>
          <a:p>
            <a:pPr>
              <a:buFont typeface="Arial" panose="020B0604020202020204" pitchFamily="34" charset="0"/>
              <a:buChar char="•"/>
            </a:pPr>
            <a:r>
              <a:rPr lang="en-US" sz="2400" dirty="0" smtClean="0">
                <a:effectLst/>
              </a:rPr>
              <a:t>Ability to submit files with new layout and data elements for the new ESSA Math Substitute tests.</a:t>
            </a:r>
          </a:p>
          <a:p>
            <a:pPr>
              <a:buFont typeface="Arial" panose="020B0604020202020204" pitchFamily="34" charset="0"/>
              <a:buChar char="•"/>
            </a:pPr>
            <a:r>
              <a:rPr lang="en-US" sz="2400" dirty="0" smtClean="0">
                <a:effectLst/>
              </a:rPr>
              <a:t>To be included in the accountability calculations, all data must be submitted to DOE by </a:t>
            </a:r>
            <a:r>
              <a:rPr lang="en-US" sz="2400" b="1" dirty="0" smtClean="0">
                <a:effectLst/>
              </a:rPr>
              <a:t>8/23</a:t>
            </a:r>
            <a:r>
              <a:rPr lang="en-US" sz="2400" dirty="0" smtClean="0">
                <a:effectLst/>
              </a:rPr>
              <a:t>.</a:t>
            </a:r>
          </a:p>
          <a:p>
            <a:pPr marL="0" indent="0">
              <a:buNone/>
            </a:pPr>
            <a:r>
              <a:rPr lang="en-US" sz="2600" b="1" dirty="0" smtClean="0">
                <a:effectLst/>
              </a:rPr>
              <a:t>2019-2020 </a:t>
            </a:r>
            <a:r>
              <a:rPr lang="en-US" sz="2600" b="1" dirty="0">
                <a:effectLst/>
              </a:rPr>
              <a:t>Data Submission </a:t>
            </a:r>
            <a:endParaRPr lang="en-US" sz="2600" b="1" dirty="0" smtClean="0">
              <a:effectLst/>
            </a:endParaRPr>
          </a:p>
          <a:p>
            <a:pPr marL="0" indent="0">
              <a:buNone/>
            </a:pPr>
            <a:r>
              <a:rPr lang="en-US" sz="2600" b="1" dirty="0" smtClean="0">
                <a:effectLst/>
              </a:rPr>
              <a:t>(Beginning November 2019)</a:t>
            </a:r>
          </a:p>
          <a:p>
            <a:pPr>
              <a:buFont typeface="Arial" panose="020B0604020202020204" pitchFamily="34" charset="0"/>
              <a:buChar char="•"/>
            </a:pPr>
            <a:r>
              <a:rPr lang="en-US" sz="2400" dirty="0" smtClean="0">
                <a:effectLst/>
              </a:rPr>
              <a:t>Only submit files with new layout and data elements for all students (not just ESSA Math Substitute tests).</a:t>
            </a:r>
          </a:p>
          <a:p>
            <a:pPr marL="0" indent="0">
              <a:buNone/>
            </a:pPr>
            <a:endParaRPr lang="en-US" sz="2800" dirty="0">
              <a:effectLst/>
            </a:endParaRPr>
          </a:p>
          <a:p>
            <a:pPr marL="514350" indent="-514350">
              <a:buAutoNum type="arabicPeriod"/>
            </a:pPr>
            <a:endParaRPr lang="en-US" sz="2800" dirty="0" smtClean="0">
              <a:effectLst/>
            </a:endParaRPr>
          </a:p>
          <a:p>
            <a:pPr marL="0" indent="0">
              <a:buNone/>
            </a:pPr>
            <a:endParaRPr lang="en-US" sz="2800" dirty="0" smtClean="0">
              <a:effectLst/>
            </a:endParaRPr>
          </a:p>
          <a:p>
            <a:pPr marL="0" indent="0">
              <a:buNone/>
            </a:pPr>
            <a:r>
              <a:rPr lang="en-US" sz="2800" dirty="0">
                <a:effectLst/>
              </a:rPr>
              <a:t>	</a:t>
            </a:r>
            <a:r>
              <a:rPr lang="en-US" sz="2800" dirty="0" smtClean="0">
                <a:effectLst/>
              </a:rPr>
              <a:t>	</a:t>
            </a:r>
          </a:p>
          <a:p>
            <a:pPr lvl="1"/>
            <a:endParaRPr lang="en-US" dirty="0" smtClean="0">
              <a:effectLst/>
            </a:endParaRPr>
          </a:p>
          <a:p>
            <a:pPr lvl="1">
              <a:buAutoNum type="arabicPeriod"/>
            </a:pPr>
            <a:endParaRPr lang="en-US" dirty="0" smtClean="0">
              <a:effectLst/>
            </a:endParaRPr>
          </a:p>
          <a:p>
            <a:endParaRPr lang="en-US" sz="28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32565649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4"/>
          <p:cNvSpPr>
            <a:spLocks noGrp="1" noChangeArrowheads="1"/>
          </p:cNvSpPr>
          <p:nvPr>
            <p:ph type="title"/>
          </p:nvPr>
        </p:nvSpPr>
        <p:spPr>
          <a:xfrm>
            <a:off x="304800" y="609600"/>
            <a:ext cx="8229600" cy="1143000"/>
          </a:xfrm>
        </p:spPr>
        <p:txBody>
          <a:bodyPr/>
          <a:lstStyle/>
          <a:p>
            <a:r>
              <a:rPr lang="en-US" sz="4000" dirty="0"/>
              <a:t>New Data Elements Slide </a:t>
            </a:r>
            <a:r>
              <a:rPr lang="en-US" sz="4000" dirty="0" smtClean="0"/>
              <a:t>17</a:t>
            </a:r>
            <a:endParaRPr lang="en-US" sz="4000" dirty="0"/>
          </a:p>
        </p:txBody>
      </p:sp>
      <p:sp>
        <p:nvSpPr>
          <p:cNvPr id="12293" name="Rectangle 5"/>
          <p:cNvSpPr>
            <a:spLocks noGrp="1" noChangeArrowheads="1"/>
          </p:cNvSpPr>
          <p:nvPr>
            <p:ph type="body" idx="1"/>
          </p:nvPr>
        </p:nvSpPr>
        <p:spPr>
          <a:xfrm>
            <a:off x="685800" y="1731818"/>
            <a:ext cx="8229600" cy="4897582"/>
          </a:xfrm>
        </p:spPr>
        <p:txBody>
          <a:bodyPr/>
          <a:lstStyle/>
          <a:p>
            <a:pPr marL="0" lvl="1" indent="0">
              <a:buNone/>
            </a:pPr>
            <a:r>
              <a:rPr lang="en-US" sz="2200" b="1" dirty="0"/>
              <a:t>Recently Arrived EL </a:t>
            </a:r>
            <a:r>
              <a:rPr lang="en-US" sz="2200" b="1" dirty="0" smtClean="0"/>
              <a:t>Flag</a:t>
            </a:r>
          </a:p>
          <a:p>
            <a:pPr marL="742950" lvl="2" indent="-342900"/>
            <a:r>
              <a:rPr lang="en-US" sz="2200" dirty="0"/>
              <a:t>A flag that identifies a student classified as EL and has been enrolled in U.S. schools for less than 12 months</a:t>
            </a:r>
            <a:r>
              <a:rPr lang="en-US" sz="2200" dirty="0" smtClean="0"/>
              <a:t>.</a:t>
            </a:r>
          </a:p>
          <a:p>
            <a:pPr marL="742950" lvl="2" indent="-342900"/>
            <a:r>
              <a:rPr lang="en-US" sz="2200" dirty="0" smtClean="0"/>
              <a:t>Edits:</a:t>
            </a:r>
          </a:p>
          <a:p>
            <a:pPr marL="1200150" lvl="3" indent="-342900"/>
            <a:r>
              <a:rPr lang="en-US" sz="2200" dirty="0" smtClean="0"/>
              <a:t>Cannot </a:t>
            </a:r>
            <a:r>
              <a:rPr lang="en-US" sz="2200" dirty="0"/>
              <a:t>be blank.</a:t>
            </a:r>
          </a:p>
          <a:p>
            <a:pPr marL="1200150" lvl="3" indent="-342900"/>
            <a:r>
              <a:rPr lang="en-US" sz="2200" dirty="0" smtClean="0"/>
              <a:t>Must </a:t>
            </a:r>
            <a:r>
              <a:rPr lang="en-US" sz="2200" dirty="0"/>
              <a:t>be Y or </a:t>
            </a:r>
            <a:r>
              <a:rPr lang="en-US" sz="2200" dirty="0" smtClean="0"/>
              <a:t>N</a:t>
            </a:r>
          </a:p>
          <a:p>
            <a:pPr marL="0" lvl="1" indent="0">
              <a:buNone/>
            </a:pPr>
            <a:r>
              <a:rPr lang="en-US" sz="2200" b="1" dirty="0" smtClean="0"/>
              <a:t>Retest Flag</a:t>
            </a:r>
            <a:endParaRPr lang="en-US" sz="2200" b="1" dirty="0"/>
          </a:p>
          <a:p>
            <a:pPr marL="742950" lvl="2" indent="-342900"/>
            <a:r>
              <a:rPr lang="en-US" sz="2200" dirty="0"/>
              <a:t>A flag to indicate a </a:t>
            </a:r>
            <a:r>
              <a:rPr lang="en-US" sz="2200" dirty="0" smtClean="0"/>
              <a:t>retest </a:t>
            </a:r>
            <a:r>
              <a:rPr lang="en-US" sz="2200" dirty="0"/>
              <a:t>as documented in Appendix A of the </a:t>
            </a:r>
            <a:r>
              <a:rPr lang="en-US" sz="2200" dirty="0" smtClean="0"/>
              <a:t>SRI File </a:t>
            </a:r>
            <a:r>
              <a:rPr lang="en-US" sz="2200" dirty="0"/>
              <a:t>Requirements</a:t>
            </a:r>
            <a:r>
              <a:rPr lang="en-US" sz="2200" dirty="0" smtClean="0"/>
              <a:t>.</a:t>
            </a:r>
          </a:p>
          <a:p>
            <a:pPr marL="742950" lvl="2" indent="-342900"/>
            <a:r>
              <a:rPr lang="en-US" sz="2200" dirty="0" smtClean="0"/>
              <a:t>Edits</a:t>
            </a:r>
            <a:r>
              <a:rPr lang="en-US" sz="2200" dirty="0"/>
              <a:t>:</a:t>
            </a:r>
          </a:p>
          <a:p>
            <a:pPr marL="1200150" lvl="3" indent="-342900"/>
            <a:r>
              <a:rPr lang="en-US" sz="2200" dirty="0" smtClean="0"/>
              <a:t>Cannot </a:t>
            </a:r>
            <a:r>
              <a:rPr lang="en-US" sz="2200" dirty="0"/>
              <a:t>be blank.</a:t>
            </a:r>
          </a:p>
          <a:p>
            <a:pPr marL="1200150" lvl="3" indent="-342900"/>
            <a:r>
              <a:rPr lang="en-US" sz="2200" dirty="0"/>
              <a:t>Must be Y or N</a:t>
            </a:r>
          </a:p>
        </p:txBody>
      </p:sp>
    </p:spTree>
    <p:extLst>
      <p:ext uri="{BB962C8B-B14F-4D97-AF65-F5344CB8AC3E}">
        <p14:creationId xmlns:p14="http://schemas.microsoft.com/office/powerpoint/2010/main" val="119083578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SOL Test Code</a:t>
            </a:r>
            <a:endParaRPr lang="en-US" dirty="0"/>
          </a:p>
        </p:txBody>
      </p:sp>
      <p:sp>
        <p:nvSpPr>
          <p:cNvPr id="3" name="Content Placeholder 2"/>
          <p:cNvSpPr>
            <a:spLocks noGrp="1"/>
          </p:cNvSpPr>
          <p:nvPr>
            <p:ph idx="1"/>
          </p:nvPr>
        </p:nvSpPr>
        <p:spPr>
          <a:xfrm>
            <a:off x="533400" y="1981200"/>
            <a:ext cx="8229600" cy="4724400"/>
          </a:xfrm>
        </p:spPr>
        <p:txBody>
          <a:bodyPr/>
          <a:lstStyle/>
          <a:p>
            <a:r>
              <a:rPr lang="en-US" sz="3200" dirty="0" smtClean="0">
                <a:effectLst/>
              </a:rPr>
              <a:t>Test Code = 565 “ESSA Math Substitute”</a:t>
            </a:r>
          </a:p>
          <a:p>
            <a:r>
              <a:rPr lang="en-US" sz="3200" dirty="0" smtClean="0">
                <a:effectLst/>
              </a:rPr>
              <a:t>This substitutes as an EOC Math tests for students that passed Algebra II before entering high school.</a:t>
            </a:r>
          </a:p>
          <a:p>
            <a:r>
              <a:rPr lang="en-US" sz="3200" dirty="0" smtClean="0">
                <a:effectLst/>
              </a:rPr>
              <a:t>This allows students that have met Math requirements before entering high school to be included in the Federal Accountability participation and pass rates.</a:t>
            </a:r>
          </a:p>
          <a:p>
            <a:pPr lvl="1"/>
            <a:endParaRPr lang="en-US" dirty="0"/>
          </a:p>
        </p:txBody>
      </p:sp>
    </p:spTree>
    <p:extLst>
      <p:ext uri="{BB962C8B-B14F-4D97-AF65-F5344CB8AC3E}">
        <p14:creationId xmlns:p14="http://schemas.microsoft.com/office/powerpoint/2010/main" val="10523873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4"/>
          <p:cNvSpPr>
            <a:spLocks noGrp="1" noChangeArrowheads="1"/>
          </p:cNvSpPr>
          <p:nvPr>
            <p:ph type="title"/>
          </p:nvPr>
        </p:nvSpPr>
        <p:spPr>
          <a:xfrm>
            <a:off x="304800" y="609600"/>
            <a:ext cx="8229600" cy="1143000"/>
          </a:xfrm>
        </p:spPr>
        <p:txBody>
          <a:bodyPr/>
          <a:lstStyle/>
          <a:p>
            <a:r>
              <a:rPr lang="en-US" sz="4000" dirty="0" smtClean="0"/>
              <a:t> New Report</a:t>
            </a:r>
            <a:endParaRPr lang="en-US" sz="4000" dirty="0"/>
          </a:p>
        </p:txBody>
      </p:sp>
      <p:sp>
        <p:nvSpPr>
          <p:cNvPr id="12293" name="Rectangle 5"/>
          <p:cNvSpPr>
            <a:spLocks noGrp="1" noChangeArrowheads="1"/>
          </p:cNvSpPr>
          <p:nvPr>
            <p:ph type="body" idx="1"/>
          </p:nvPr>
        </p:nvSpPr>
        <p:spPr>
          <a:xfrm>
            <a:off x="685800" y="2209800"/>
            <a:ext cx="8077200" cy="4191000"/>
          </a:xfrm>
        </p:spPr>
        <p:txBody>
          <a:bodyPr/>
          <a:lstStyle/>
          <a:p>
            <a:pPr marL="0" lvl="1" indent="0">
              <a:buNone/>
            </a:pPr>
            <a:r>
              <a:rPr lang="en-US" b="1" dirty="0" smtClean="0"/>
              <a:t>Verification</a:t>
            </a:r>
          </a:p>
          <a:p>
            <a:pPr marL="857250" lvl="2" indent="-457200"/>
            <a:r>
              <a:rPr lang="en-US" sz="2800" dirty="0"/>
              <a:t>This report </a:t>
            </a:r>
            <a:r>
              <a:rPr lang="en-US" sz="2800" dirty="0" smtClean="0"/>
              <a:t>displays student level </a:t>
            </a:r>
            <a:r>
              <a:rPr lang="en-US" sz="2800" dirty="0"/>
              <a:t>assessment </a:t>
            </a:r>
            <a:r>
              <a:rPr lang="en-US" sz="2800" dirty="0" smtClean="0"/>
              <a:t>data for all substitute test records submitted.</a:t>
            </a:r>
          </a:p>
          <a:p>
            <a:pPr marL="1314450" lvl="3" indent="-457200"/>
            <a:r>
              <a:rPr lang="en-US" sz="2800" dirty="0" smtClean="0"/>
              <a:t>No longer just a “mismatch” report</a:t>
            </a:r>
          </a:p>
          <a:p>
            <a:pPr marL="1314450" lvl="3" indent="-457200"/>
            <a:r>
              <a:rPr lang="en-US" sz="2800" dirty="0" smtClean="0"/>
              <a:t>Ability to verify all data submitted in the substitute </a:t>
            </a:r>
            <a:r>
              <a:rPr lang="en-US" sz="2800" dirty="0"/>
              <a:t>t</a:t>
            </a:r>
            <a:r>
              <a:rPr lang="en-US" sz="2800" dirty="0" smtClean="0"/>
              <a:t>est file</a:t>
            </a:r>
          </a:p>
          <a:p>
            <a:pPr marL="1314450" lvl="3" indent="-457200"/>
            <a:r>
              <a:rPr lang="en-US" sz="2800" dirty="0" smtClean="0"/>
              <a:t>Does not require Superintendent’s signature</a:t>
            </a:r>
          </a:p>
          <a:p>
            <a:pPr marL="1200150" lvl="3" indent="-342900"/>
            <a:endParaRPr lang="en-US" dirty="0" smtClean="0"/>
          </a:p>
          <a:p>
            <a:pPr marL="1200150" lvl="3" indent="-342900"/>
            <a:endParaRPr lang="en-US" sz="2800" dirty="0" smtClean="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05512101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and Answers Slide 1</a:t>
            </a:r>
            <a:endParaRPr lang="en-US" dirty="0"/>
          </a:p>
        </p:txBody>
      </p:sp>
      <p:sp>
        <p:nvSpPr>
          <p:cNvPr id="3" name="Content Placeholder 2"/>
          <p:cNvSpPr>
            <a:spLocks noGrp="1"/>
          </p:cNvSpPr>
          <p:nvPr>
            <p:ph idx="1"/>
          </p:nvPr>
        </p:nvSpPr>
        <p:spPr>
          <a:xfrm>
            <a:off x="381000" y="1981200"/>
            <a:ext cx="8534400" cy="4724400"/>
          </a:xfrm>
        </p:spPr>
        <p:txBody>
          <a:bodyPr/>
          <a:lstStyle/>
          <a:p>
            <a:pPr marL="0" indent="0">
              <a:buNone/>
            </a:pPr>
            <a:r>
              <a:rPr lang="en-US" sz="2800" dirty="0" smtClean="0"/>
              <a:t>Q: ESSA Calculation: What will happen if a student transfers to our division, we are not aware that the prior division reported an ESSA Math substitute test, and we re-report that test?</a:t>
            </a:r>
          </a:p>
          <a:p>
            <a:pPr marL="0" indent="0">
              <a:buNone/>
            </a:pPr>
            <a:r>
              <a:rPr lang="en-US" sz="2800" dirty="0" smtClean="0"/>
              <a:t>A: The ESSA calculation will not allow for this student to be “double counted” in the participation or pass rates.  The cohort based calculation looks for the highest or best attempt and only selects one.  You can also use the Longitudinal Data Reports in SSWS to see if the student was reported by another division.  </a:t>
            </a:r>
          </a:p>
          <a:p>
            <a:pPr marL="0" indent="0">
              <a:buNone/>
            </a:pPr>
            <a:endParaRPr lang="en-US" sz="2400" dirty="0" smtClean="0"/>
          </a:p>
          <a:p>
            <a:pPr marL="0" indent="0">
              <a:buNone/>
            </a:pPr>
            <a:endParaRPr lang="en-US" dirty="0"/>
          </a:p>
        </p:txBody>
      </p:sp>
    </p:spTree>
    <p:extLst>
      <p:ext uri="{BB962C8B-B14F-4D97-AF65-F5344CB8AC3E}">
        <p14:creationId xmlns:p14="http://schemas.microsoft.com/office/powerpoint/2010/main" val="216370988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and Answers Slide 2</a:t>
            </a:r>
            <a:endParaRPr lang="en-US" dirty="0"/>
          </a:p>
        </p:txBody>
      </p:sp>
      <p:sp>
        <p:nvSpPr>
          <p:cNvPr id="3" name="Content Placeholder 2"/>
          <p:cNvSpPr>
            <a:spLocks noGrp="1"/>
          </p:cNvSpPr>
          <p:nvPr>
            <p:ph idx="1"/>
          </p:nvPr>
        </p:nvSpPr>
        <p:spPr>
          <a:xfrm>
            <a:off x="381000" y="1905000"/>
            <a:ext cx="8534400" cy="4800600"/>
          </a:xfrm>
        </p:spPr>
        <p:txBody>
          <a:bodyPr/>
          <a:lstStyle/>
          <a:p>
            <a:pPr marL="0" indent="0">
              <a:buNone/>
            </a:pPr>
            <a:r>
              <a:rPr lang="en-US" sz="2800" dirty="0" smtClean="0"/>
              <a:t>Q: Accreditation Calculation: If a student took </a:t>
            </a:r>
            <a:r>
              <a:rPr lang="en-US" sz="2800" dirty="0"/>
              <a:t>the ACT </a:t>
            </a:r>
            <a:r>
              <a:rPr lang="en-US" sz="2800" dirty="0" err="1"/>
              <a:t>WorkKeys</a:t>
            </a:r>
            <a:r>
              <a:rPr lang="en-US" sz="2800" dirty="0"/>
              <a:t> Business </a:t>
            </a:r>
            <a:r>
              <a:rPr lang="en-US" sz="2800" dirty="0" smtClean="0"/>
              <a:t>Writing in another division, how do we know if it was reported to VDOE and how do we prevent re-reporting it?</a:t>
            </a:r>
          </a:p>
          <a:p>
            <a:pPr marL="0" indent="0">
              <a:buNone/>
            </a:pPr>
            <a:r>
              <a:rPr lang="en-US" sz="2800" dirty="0" smtClean="0"/>
              <a:t>A: The Longitudinal Data Reports in SSWS will indicate if a student has been reported with a substitute test.  Also, the student’s transcript should indicate whether or not they need to be tested.  If the student is not expected to take an EOC Writing SOL in your division, then you should not report a writing substitute test for that student unless it is administered by your division.</a:t>
            </a:r>
          </a:p>
          <a:p>
            <a:pPr marL="0" indent="0">
              <a:buNone/>
            </a:pPr>
            <a:endParaRPr lang="en-US" sz="2400" dirty="0" smtClean="0"/>
          </a:p>
          <a:p>
            <a:pPr marL="0" indent="0">
              <a:buNone/>
            </a:pPr>
            <a:endParaRPr lang="en-US" dirty="0"/>
          </a:p>
        </p:txBody>
      </p:sp>
    </p:spTree>
    <p:extLst>
      <p:ext uri="{BB962C8B-B14F-4D97-AF65-F5344CB8AC3E}">
        <p14:creationId xmlns:p14="http://schemas.microsoft.com/office/powerpoint/2010/main" val="336761530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Contacts for </a:t>
            </a:r>
            <a:br>
              <a:rPr lang="en-US" sz="3200" dirty="0" smtClean="0"/>
            </a:br>
            <a:r>
              <a:rPr lang="en-US" sz="3200" dirty="0" smtClean="0"/>
              <a:t>Questions About Substitute and SOL Tests</a:t>
            </a:r>
            <a:endParaRPr lang="en-US" sz="3200" dirty="0"/>
          </a:p>
        </p:txBody>
      </p:sp>
      <p:sp>
        <p:nvSpPr>
          <p:cNvPr id="3" name="Content Placeholder 2"/>
          <p:cNvSpPr>
            <a:spLocks noGrp="1"/>
          </p:cNvSpPr>
          <p:nvPr>
            <p:ph idx="1"/>
          </p:nvPr>
        </p:nvSpPr>
        <p:spPr/>
        <p:txBody>
          <a:bodyPr/>
          <a:lstStyle/>
          <a:p>
            <a:r>
              <a:rPr lang="en-US" altLang="en-US" dirty="0" smtClean="0"/>
              <a:t>Office of Student Assessment</a:t>
            </a:r>
          </a:p>
          <a:p>
            <a:pPr lvl="1"/>
            <a:r>
              <a:rPr lang="en-US" u="sng" dirty="0" smtClean="0">
                <a:hlinkClick r:id="rId3"/>
              </a:rPr>
              <a:t>Email: student_assessment@doe.virginia.gov</a:t>
            </a:r>
            <a:endParaRPr lang="en-US" u="sng" dirty="0" smtClean="0"/>
          </a:p>
          <a:p>
            <a:pPr lvl="1"/>
            <a:r>
              <a:rPr lang="en-US" altLang="en-US" u="sng" dirty="0" smtClean="0"/>
              <a:t>Phone: (804) 225-2102</a:t>
            </a:r>
            <a:endParaRPr lang="en-US" altLang="en-US" u="sng" dirty="0"/>
          </a:p>
          <a:p>
            <a:pPr marL="0" indent="0">
              <a:buNone/>
            </a:pPr>
            <a:endParaRPr lang="en-US" altLang="en-US" dirty="0"/>
          </a:p>
          <a:p>
            <a:endParaRPr lang="en-US" dirty="0"/>
          </a:p>
        </p:txBody>
      </p:sp>
    </p:spTree>
    <p:extLst>
      <p:ext uri="{BB962C8B-B14F-4D97-AF65-F5344CB8AC3E}">
        <p14:creationId xmlns:p14="http://schemas.microsoft.com/office/powerpoint/2010/main" val="274487516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Contacts for </a:t>
            </a:r>
            <a:br>
              <a:rPr lang="en-US" dirty="0" smtClean="0"/>
            </a:br>
            <a:r>
              <a:rPr lang="en-US" dirty="0" smtClean="0"/>
              <a:t>Substitute Test Application</a:t>
            </a:r>
            <a:endParaRPr lang="en-US" dirty="0"/>
          </a:p>
        </p:txBody>
      </p:sp>
      <p:sp>
        <p:nvSpPr>
          <p:cNvPr id="3" name="Content Placeholder 2"/>
          <p:cNvSpPr>
            <a:spLocks noGrp="1"/>
          </p:cNvSpPr>
          <p:nvPr>
            <p:ph idx="1"/>
          </p:nvPr>
        </p:nvSpPr>
        <p:spPr/>
        <p:txBody>
          <a:bodyPr/>
          <a:lstStyle/>
          <a:p>
            <a:r>
              <a:rPr lang="en-US" altLang="en-US" dirty="0" smtClean="0"/>
              <a:t>Office of Educational Information Management</a:t>
            </a:r>
          </a:p>
          <a:p>
            <a:pPr lvl="1"/>
            <a:r>
              <a:rPr lang="en-US" altLang="en-US" dirty="0" smtClean="0"/>
              <a:t>Carol </a:t>
            </a:r>
            <a:r>
              <a:rPr lang="en-US" altLang="en-US" dirty="0"/>
              <a:t>Wells Bazzichi, (804) </a:t>
            </a:r>
            <a:r>
              <a:rPr lang="en-US" altLang="en-US" dirty="0" smtClean="0"/>
              <a:t>225-4847, </a:t>
            </a:r>
            <a:r>
              <a:rPr lang="en-US" altLang="en-US" u="sng" dirty="0" smtClean="0">
                <a:hlinkClick r:id="rId3"/>
              </a:rPr>
              <a:t>carol.wellsbazzichi@doe.virginia.gov</a:t>
            </a:r>
            <a:endParaRPr lang="en-US" altLang="en-US" dirty="0"/>
          </a:p>
          <a:p>
            <a:pPr lvl="1"/>
            <a:r>
              <a:rPr lang="en-US" altLang="en-US" dirty="0" smtClean="0"/>
              <a:t>Allison May, </a:t>
            </a:r>
            <a:r>
              <a:rPr lang="en-US" altLang="en-US" dirty="0"/>
              <a:t>(804) 225-3909, </a:t>
            </a:r>
            <a:r>
              <a:rPr lang="en-US" altLang="en-US" u="sng" dirty="0" smtClean="0">
                <a:hlinkClick r:id="rId4"/>
              </a:rPr>
              <a:t>allison.may@doe.virginia.gov</a:t>
            </a:r>
            <a:endParaRPr lang="en-US" altLang="en-US" u="sng" dirty="0"/>
          </a:p>
          <a:p>
            <a:pPr lvl="1"/>
            <a:r>
              <a:rPr lang="en-US" altLang="en-US" dirty="0" smtClean="0"/>
              <a:t>Results Help, </a:t>
            </a:r>
            <a:r>
              <a:rPr lang="en-US" altLang="en-US" u="sng" dirty="0" smtClean="0">
                <a:hlinkClick r:id="rId5"/>
              </a:rPr>
              <a:t>resultshelp@doe.virginia.gov</a:t>
            </a:r>
            <a:endParaRPr lang="en-US" altLang="en-US" u="sng" dirty="0"/>
          </a:p>
          <a:p>
            <a:pPr marL="0" indent="0">
              <a:buNone/>
            </a:pPr>
            <a:endParaRPr lang="en-US" altLang="en-US" dirty="0"/>
          </a:p>
          <a:p>
            <a:endParaRPr lang="en-US" dirty="0"/>
          </a:p>
        </p:txBody>
      </p:sp>
    </p:spTree>
    <p:extLst>
      <p:ext uri="{BB962C8B-B14F-4D97-AF65-F5344CB8AC3E}">
        <p14:creationId xmlns:p14="http://schemas.microsoft.com/office/powerpoint/2010/main" val="17636229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of </a:t>
            </a:r>
            <a:r>
              <a:rPr lang="en-US" dirty="0" smtClean="0"/>
              <a:t>Changes Slide 1</a:t>
            </a:r>
            <a:endParaRPr lang="en-US" dirty="0"/>
          </a:p>
        </p:txBody>
      </p:sp>
      <p:sp>
        <p:nvSpPr>
          <p:cNvPr id="3" name="Content Placeholder 2"/>
          <p:cNvSpPr>
            <a:spLocks noGrp="1"/>
          </p:cNvSpPr>
          <p:nvPr>
            <p:ph idx="1"/>
          </p:nvPr>
        </p:nvSpPr>
        <p:spPr>
          <a:xfrm>
            <a:off x="228600" y="1905000"/>
            <a:ext cx="8763000" cy="4876800"/>
          </a:xfrm>
        </p:spPr>
        <p:txBody>
          <a:bodyPr/>
          <a:lstStyle/>
          <a:p>
            <a:pPr lvl="1">
              <a:buFont typeface="Arial" panose="020B0604020202020204" pitchFamily="34" charset="0"/>
              <a:buChar char="•"/>
            </a:pPr>
            <a:r>
              <a:rPr lang="en-US" sz="2600" dirty="0" smtClean="0"/>
              <a:t>Beginning in 2019-2020, VDOE will no longer upload substitute test records from Pearson</a:t>
            </a:r>
          </a:p>
          <a:p>
            <a:pPr lvl="1">
              <a:buFont typeface="Arial" panose="020B0604020202020204" pitchFamily="34" charset="0"/>
              <a:buChar char="•"/>
            </a:pPr>
            <a:r>
              <a:rPr lang="en-US" sz="2600" dirty="0" smtClean="0"/>
              <a:t>Beginning this summer (2018-2019), VDOE will also need to collect data for ESSA Math Substitute tests</a:t>
            </a:r>
            <a:endParaRPr lang="en-US" sz="2600" dirty="0"/>
          </a:p>
          <a:p>
            <a:pPr lvl="2">
              <a:buFont typeface="Arial" panose="020B0604020202020204" pitchFamily="34" charset="0"/>
              <a:buChar char="•"/>
            </a:pPr>
            <a:r>
              <a:rPr lang="en-US" sz="2600" dirty="0" smtClean="0"/>
              <a:t>These changes require:</a:t>
            </a:r>
          </a:p>
          <a:p>
            <a:pPr marL="1828800" lvl="3" indent="-457200">
              <a:buAutoNum type="arabicPeriod"/>
            </a:pPr>
            <a:r>
              <a:rPr lang="en-US" sz="2600" dirty="0" smtClean="0"/>
              <a:t>New file layout</a:t>
            </a:r>
          </a:p>
          <a:p>
            <a:pPr marL="1828800" lvl="3" indent="-457200">
              <a:buAutoNum type="arabicPeriod"/>
            </a:pPr>
            <a:r>
              <a:rPr lang="en-US" sz="2600" dirty="0" smtClean="0"/>
              <a:t>New data elements- These are data elements already collected in the Student Registration Information File (SRI) or the Student Record Collection (SRC) .</a:t>
            </a:r>
          </a:p>
          <a:p>
            <a:pPr marL="1828800" lvl="3" indent="-457200">
              <a:buAutoNum type="arabicPeriod"/>
            </a:pPr>
            <a:r>
              <a:rPr lang="en-US" sz="2600" dirty="0" smtClean="0"/>
              <a:t>New SOL Test Code- ESSA Math Substitute (565)</a:t>
            </a:r>
          </a:p>
          <a:p>
            <a:pPr marL="0" indent="0">
              <a:buNone/>
            </a:pPr>
            <a:endParaRPr lang="en-US" dirty="0"/>
          </a:p>
        </p:txBody>
      </p:sp>
    </p:spTree>
    <p:extLst>
      <p:ext uri="{BB962C8B-B14F-4D97-AF65-F5344CB8AC3E}">
        <p14:creationId xmlns:p14="http://schemas.microsoft.com/office/powerpoint/2010/main" val="29509900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of Changes Slide </a:t>
            </a:r>
            <a:r>
              <a:rPr lang="en-US" dirty="0" smtClean="0"/>
              <a:t>2</a:t>
            </a:r>
            <a:endParaRPr lang="en-US" dirty="0"/>
          </a:p>
        </p:txBody>
      </p:sp>
      <p:sp>
        <p:nvSpPr>
          <p:cNvPr id="3" name="Content Placeholder 2"/>
          <p:cNvSpPr>
            <a:spLocks noGrp="1"/>
          </p:cNvSpPr>
          <p:nvPr>
            <p:ph idx="1"/>
          </p:nvPr>
        </p:nvSpPr>
        <p:spPr>
          <a:xfrm>
            <a:off x="304800" y="1905000"/>
            <a:ext cx="8610600" cy="4419600"/>
          </a:xfrm>
        </p:spPr>
        <p:txBody>
          <a:bodyPr/>
          <a:lstStyle/>
          <a:p>
            <a:pPr>
              <a:buFont typeface="Arial" panose="020B0604020202020204" pitchFamily="34" charset="0"/>
              <a:buChar char="•"/>
            </a:pPr>
            <a:r>
              <a:rPr lang="en-US" dirty="0" smtClean="0"/>
              <a:t>VDOE will no longer require SOL testing records in </a:t>
            </a:r>
            <a:r>
              <a:rPr lang="en-US" dirty="0" err="1" smtClean="0"/>
              <a:t>PearsonAccessNext</a:t>
            </a:r>
            <a:r>
              <a:rPr lang="en-US" dirty="0" smtClean="0"/>
              <a:t> for substitute tests.</a:t>
            </a:r>
          </a:p>
          <a:p>
            <a:pPr lvl="1">
              <a:buFont typeface="Arial" panose="020B0604020202020204" pitchFamily="34" charset="0"/>
              <a:buChar char="•"/>
            </a:pPr>
            <a:r>
              <a:rPr lang="en-US" dirty="0" smtClean="0"/>
              <a:t>Instead of creating testing records with a Testing Status Code = 10 in </a:t>
            </a:r>
            <a:r>
              <a:rPr lang="en-US" dirty="0" err="1" smtClean="0"/>
              <a:t>PearsonAccessNext</a:t>
            </a:r>
            <a:r>
              <a:rPr lang="en-US" dirty="0" smtClean="0"/>
              <a:t>, student and testing data needed for substitute test records will be submitted in the SOL Substitute Test application file.</a:t>
            </a:r>
          </a:p>
          <a:p>
            <a:pPr lvl="1">
              <a:buFont typeface="Arial" panose="020B0604020202020204" pitchFamily="34" charset="0"/>
              <a:buChar char="•"/>
            </a:pPr>
            <a:r>
              <a:rPr lang="en-US" dirty="0" smtClean="0"/>
              <a:t>No longer need the UIN</a:t>
            </a:r>
          </a:p>
          <a:p>
            <a:pPr marL="457200" lvl="1" indent="0">
              <a:buNone/>
            </a:pPr>
            <a:endParaRPr lang="en-US" sz="2400" dirty="0" smtClean="0"/>
          </a:p>
          <a:p>
            <a:pPr marL="0" indent="0">
              <a:buNone/>
            </a:pPr>
            <a:endParaRPr lang="en-US" dirty="0"/>
          </a:p>
        </p:txBody>
      </p:sp>
    </p:spTree>
    <p:extLst>
      <p:ext uri="{BB962C8B-B14F-4D97-AF65-F5344CB8AC3E}">
        <p14:creationId xmlns:p14="http://schemas.microsoft.com/office/powerpoint/2010/main" val="16174260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of Changes Slide </a:t>
            </a:r>
            <a:r>
              <a:rPr lang="en-US" dirty="0" smtClean="0"/>
              <a:t>3</a:t>
            </a:r>
            <a:endParaRPr lang="en-US" dirty="0"/>
          </a:p>
        </p:txBody>
      </p:sp>
      <p:sp>
        <p:nvSpPr>
          <p:cNvPr id="3" name="Content Placeholder 2"/>
          <p:cNvSpPr>
            <a:spLocks noGrp="1"/>
          </p:cNvSpPr>
          <p:nvPr>
            <p:ph idx="1"/>
          </p:nvPr>
        </p:nvSpPr>
        <p:spPr>
          <a:xfrm>
            <a:off x="457200" y="1905000"/>
            <a:ext cx="8305800" cy="4724400"/>
          </a:xfrm>
        </p:spPr>
        <p:txBody>
          <a:bodyPr/>
          <a:lstStyle/>
          <a:p>
            <a:pPr lvl="1">
              <a:buFont typeface="Arial" panose="020B0604020202020204" pitchFamily="34" charset="0"/>
              <a:buChar char="•"/>
            </a:pPr>
            <a:r>
              <a:rPr lang="en-US" dirty="0" smtClean="0"/>
              <a:t>Rationale for Change</a:t>
            </a:r>
          </a:p>
          <a:p>
            <a:pPr lvl="2">
              <a:buFont typeface="Arial" panose="020B0604020202020204" pitchFamily="34" charset="0"/>
              <a:buChar char="•"/>
            </a:pPr>
            <a:r>
              <a:rPr lang="en-US" sz="2500" dirty="0" smtClean="0"/>
              <a:t>Eliminates duplication of data reporting- Divisions no longer have to submit testing records to Pearson in addition to submitting testing records to VDOE.</a:t>
            </a:r>
          </a:p>
          <a:p>
            <a:pPr lvl="2">
              <a:buFont typeface="Arial" panose="020B0604020202020204" pitchFamily="34" charset="0"/>
              <a:buChar char="•"/>
            </a:pPr>
            <a:r>
              <a:rPr lang="en-US" sz="2500" dirty="0" smtClean="0"/>
              <a:t>Streamlines the process- Will not have to verify “mismatched” records.</a:t>
            </a:r>
          </a:p>
          <a:p>
            <a:pPr lvl="2">
              <a:buFont typeface="Arial" panose="020B0604020202020204" pitchFamily="34" charset="0"/>
              <a:buChar char="•"/>
            </a:pPr>
            <a:r>
              <a:rPr lang="en-US" sz="2500" dirty="0" smtClean="0"/>
              <a:t>Cost effective- VDOE currently pays for each substitute test record submitted to Pearson</a:t>
            </a:r>
          </a:p>
          <a:p>
            <a:pPr lvl="2">
              <a:buFont typeface="Arial" panose="020B0604020202020204" pitchFamily="34" charset="0"/>
              <a:buChar char="•"/>
            </a:pPr>
            <a:r>
              <a:rPr lang="en-US" sz="2500" dirty="0"/>
              <a:t>Necessary to meet reporting requirements for Federal Accountability</a:t>
            </a:r>
          </a:p>
          <a:p>
            <a:pPr marL="0" indent="0">
              <a:buNone/>
            </a:pPr>
            <a:endParaRPr lang="en-US" dirty="0"/>
          </a:p>
        </p:txBody>
      </p:sp>
    </p:spTree>
    <p:extLst>
      <p:ext uri="{BB962C8B-B14F-4D97-AF65-F5344CB8AC3E}">
        <p14:creationId xmlns:p14="http://schemas.microsoft.com/office/powerpoint/2010/main" val="26034483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File Layout Slide 1</a:t>
            </a:r>
            <a:endParaRPr lang="en-US" dirty="0"/>
          </a:p>
        </p:txBody>
      </p:sp>
      <p:sp>
        <p:nvSpPr>
          <p:cNvPr id="3" name="Content Placeholder 2"/>
          <p:cNvSpPr>
            <a:spLocks noGrp="1"/>
          </p:cNvSpPr>
          <p:nvPr>
            <p:ph idx="1"/>
          </p:nvPr>
        </p:nvSpPr>
        <p:spPr>
          <a:xfrm>
            <a:off x="381000" y="1828800"/>
            <a:ext cx="8305800" cy="4495800"/>
          </a:xfrm>
        </p:spPr>
        <p:txBody>
          <a:bodyPr/>
          <a:lstStyle/>
          <a:p>
            <a:pPr marL="0" indent="0">
              <a:buNone/>
            </a:pPr>
            <a:r>
              <a:rPr lang="en-US" sz="2800" dirty="0" smtClean="0">
                <a:effectLst/>
              </a:rPr>
              <a:t>We currently accept “B” records for substitute tests with the following layout, which includes:</a:t>
            </a:r>
          </a:p>
          <a:p>
            <a:r>
              <a:rPr lang="en-US" sz="2800" dirty="0" smtClean="0">
                <a:effectLst/>
              </a:rPr>
              <a:t>Record Type (Field Length 1; Constant B)</a:t>
            </a:r>
          </a:p>
          <a:p>
            <a:r>
              <a:rPr lang="en-US" sz="2800" dirty="0" smtClean="0">
                <a:effectLst/>
              </a:rPr>
              <a:t>State Testing Identifier (Field Length 10)</a:t>
            </a:r>
          </a:p>
          <a:p>
            <a:r>
              <a:rPr lang="en-US" sz="2800" dirty="0" smtClean="0">
                <a:effectLst/>
              </a:rPr>
              <a:t>School/Center Code (Field Length 4)</a:t>
            </a:r>
          </a:p>
          <a:p>
            <a:r>
              <a:rPr lang="en-US" sz="2800" dirty="0" smtClean="0">
                <a:effectLst/>
              </a:rPr>
              <a:t>UIN (Field Length 25)</a:t>
            </a:r>
          </a:p>
          <a:p>
            <a:r>
              <a:rPr lang="en-US" sz="2800" dirty="0" smtClean="0">
                <a:effectLst/>
              </a:rPr>
              <a:t>Subject Code (Field Length 3)</a:t>
            </a:r>
          </a:p>
          <a:p>
            <a:r>
              <a:rPr lang="en-US" sz="2800" dirty="0" smtClean="0">
                <a:effectLst/>
              </a:rPr>
              <a:t>Substitute Test Type Code (Field Length 9)</a:t>
            </a:r>
          </a:p>
          <a:p>
            <a:r>
              <a:rPr lang="en-US" sz="2800" dirty="0" smtClean="0">
                <a:effectLst/>
              </a:rPr>
              <a:t>Substitute Test Score (Field Length 5)</a:t>
            </a:r>
          </a:p>
          <a:p>
            <a:pPr marL="0" indent="0">
              <a:buNone/>
            </a:pPr>
            <a:endParaRPr lang="en-US" dirty="0"/>
          </a:p>
        </p:txBody>
      </p:sp>
    </p:spTree>
    <p:extLst>
      <p:ext uri="{BB962C8B-B14F-4D97-AF65-F5344CB8AC3E}">
        <p14:creationId xmlns:p14="http://schemas.microsoft.com/office/powerpoint/2010/main" val="1938950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File Layout Slide 2</a:t>
            </a:r>
            <a:endParaRPr lang="en-US" dirty="0"/>
          </a:p>
        </p:txBody>
      </p:sp>
      <p:sp>
        <p:nvSpPr>
          <p:cNvPr id="3" name="Content Placeholder 2"/>
          <p:cNvSpPr>
            <a:spLocks noGrp="1"/>
          </p:cNvSpPr>
          <p:nvPr>
            <p:ph idx="1"/>
          </p:nvPr>
        </p:nvSpPr>
        <p:spPr>
          <a:xfrm>
            <a:off x="685800" y="2209800"/>
            <a:ext cx="7772400" cy="4114800"/>
          </a:xfrm>
        </p:spPr>
        <p:txBody>
          <a:bodyPr/>
          <a:lstStyle/>
          <a:p>
            <a:pPr marL="0" indent="0">
              <a:buNone/>
            </a:pPr>
            <a:r>
              <a:rPr lang="en-US" dirty="0" smtClean="0"/>
              <a:t>The new layout will collect “C” records which will include the fields from the “B” records (minus UIN) PLUS student and testing information that would have been submitted on the SOL testing record created in </a:t>
            </a:r>
            <a:r>
              <a:rPr lang="en-US" dirty="0" err="1" smtClean="0"/>
              <a:t>PearsonAccessNext</a:t>
            </a:r>
            <a:r>
              <a:rPr lang="en-US" dirty="0" smtClean="0"/>
              <a:t>.</a:t>
            </a:r>
          </a:p>
          <a:p>
            <a:pPr marL="0" indent="0">
              <a:buNone/>
            </a:pPr>
            <a:endParaRPr lang="en-US" dirty="0"/>
          </a:p>
        </p:txBody>
      </p:sp>
    </p:spTree>
    <p:extLst>
      <p:ext uri="{BB962C8B-B14F-4D97-AF65-F5344CB8AC3E}">
        <p14:creationId xmlns:p14="http://schemas.microsoft.com/office/powerpoint/2010/main" val="21589117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4"/>
          <p:cNvSpPr>
            <a:spLocks noGrp="1" noChangeArrowheads="1"/>
          </p:cNvSpPr>
          <p:nvPr>
            <p:ph type="title"/>
          </p:nvPr>
        </p:nvSpPr>
        <p:spPr>
          <a:xfrm>
            <a:off x="304800" y="609600"/>
            <a:ext cx="8229600" cy="1143000"/>
          </a:xfrm>
        </p:spPr>
        <p:txBody>
          <a:bodyPr/>
          <a:lstStyle/>
          <a:p>
            <a:r>
              <a:rPr lang="en-US" sz="4000" dirty="0" smtClean="0"/>
              <a:t>Data Submission Slide 1</a:t>
            </a:r>
            <a:endParaRPr lang="en-US" sz="4000" dirty="0"/>
          </a:p>
        </p:txBody>
      </p:sp>
      <p:sp>
        <p:nvSpPr>
          <p:cNvPr id="12293" name="Rectangle 5"/>
          <p:cNvSpPr>
            <a:spLocks noGrp="1" noChangeArrowheads="1"/>
          </p:cNvSpPr>
          <p:nvPr>
            <p:ph type="body" idx="1"/>
          </p:nvPr>
        </p:nvSpPr>
        <p:spPr>
          <a:xfrm>
            <a:off x="685800" y="2286000"/>
            <a:ext cx="8077200" cy="3810000"/>
          </a:xfrm>
        </p:spPr>
        <p:txBody>
          <a:bodyPr/>
          <a:lstStyle/>
          <a:p>
            <a:pPr>
              <a:buFont typeface="Arial" panose="020B0604020202020204" pitchFamily="34" charset="0"/>
              <a:buChar char="•"/>
            </a:pPr>
            <a:r>
              <a:rPr lang="en-US" dirty="0" smtClean="0">
                <a:effectLst/>
              </a:rPr>
              <a:t>“C” records can be included in the current file with “B” records for this school year (2018-2019)</a:t>
            </a:r>
          </a:p>
          <a:p>
            <a:pPr lvl="1">
              <a:buFont typeface="Arial" panose="020B0604020202020204" pitchFamily="34" charset="0"/>
              <a:buChar char="•"/>
            </a:pPr>
            <a:r>
              <a:rPr lang="en-US" dirty="0" smtClean="0"/>
              <a:t>Option 1- Submit a file with “B” records only and submit another file with “C” records only</a:t>
            </a:r>
          </a:p>
          <a:p>
            <a:pPr lvl="1">
              <a:buFont typeface="Arial" panose="020B0604020202020204" pitchFamily="34" charset="0"/>
              <a:buChar char="•"/>
            </a:pPr>
            <a:r>
              <a:rPr lang="en-US" dirty="0" smtClean="0">
                <a:effectLst/>
              </a:rPr>
              <a:t>Option 2- Submit a file with both types of records</a:t>
            </a:r>
          </a:p>
          <a:p>
            <a:pPr>
              <a:buFont typeface="Arial" panose="020B0604020202020204" pitchFamily="34" charset="0"/>
              <a:buChar char="•"/>
            </a:pPr>
            <a:r>
              <a:rPr lang="en-US" dirty="0" smtClean="0">
                <a:effectLst/>
              </a:rPr>
              <a:t>“C” records are “replace” only</a:t>
            </a:r>
          </a:p>
          <a:p>
            <a:pPr>
              <a:buFont typeface="Arial" panose="020B0604020202020204" pitchFamily="34" charset="0"/>
              <a:buChar char="•"/>
            </a:pPr>
            <a:endParaRPr lang="en-US" dirty="0" smtClean="0">
              <a:effectLst/>
            </a:endParaRPr>
          </a:p>
          <a:p>
            <a:pPr marL="0" indent="0">
              <a:buNone/>
            </a:pPr>
            <a:endParaRPr lang="en-US" sz="3200" dirty="0" smtClean="0">
              <a:effectLst/>
            </a:endParaRPr>
          </a:p>
        </p:txBody>
      </p:sp>
    </p:spTree>
    <p:extLst>
      <p:ext uri="{BB962C8B-B14F-4D97-AF65-F5344CB8AC3E}">
        <p14:creationId xmlns:p14="http://schemas.microsoft.com/office/powerpoint/2010/main" val="164789926"/>
      </p:ext>
    </p:extLst>
  </p:cSld>
  <p:clrMapOvr>
    <a:masterClrMapping/>
  </p:clrMapOvr>
  <p:timing>
    <p:tnLst>
      <p:par>
        <p:cTn id="1" dur="indefinite" restart="never" nodeType="tmRoot"/>
      </p:par>
    </p:tnLst>
  </p:timing>
</p:sld>
</file>

<file path=ppt/theme/theme1.xml><?xml version="1.0" encoding="utf-8"?>
<a:theme xmlns:a="http://schemas.openxmlformats.org/drawingml/2006/main" name="Student Records Training June 2003">
  <a:themeElements>
    <a:clrScheme name="Student Records Training June 2003 8">
      <a:dk1>
        <a:srgbClr val="DDDDDD"/>
      </a:dk1>
      <a:lt1>
        <a:srgbClr val="EAEAEA"/>
      </a:lt1>
      <a:dk2>
        <a:srgbClr val="333399"/>
      </a:dk2>
      <a:lt2>
        <a:srgbClr val="CC3300"/>
      </a:lt2>
      <a:accent1>
        <a:srgbClr val="FF9900"/>
      </a:accent1>
      <a:accent2>
        <a:srgbClr val="FFCC00"/>
      </a:accent2>
      <a:accent3>
        <a:srgbClr val="ADADCA"/>
      </a:accent3>
      <a:accent4>
        <a:srgbClr val="C8C8C8"/>
      </a:accent4>
      <a:accent5>
        <a:srgbClr val="FFCAAA"/>
      </a:accent5>
      <a:accent6>
        <a:srgbClr val="E7B900"/>
      </a:accent6>
      <a:hlink>
        <a:srgbClr val="FF6600"/>
      </a:hlink>
      <a:folHlink>
        <a:srgbClr val="990000"/>
      </a:folHlink>
    </a:clrScheme>
    <a:fontScheme name="Student Records Training June 2003">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en-US" sz="1600" b="0" i="0" u="none" strike="noStrike" cap="none" normalizeH="0" baseline="0" smtClean="0">
            <a:ln>
              <a:noFill/>
            </a:ln>
            <a:solidFill>
              <a:schemeClr val="tx1"/>
            </a:solidFill>
            <a:effectLst/>
            <a:latin typeface="Times New Roman" pitchFamily="18" charset="0"/>
            <a:ea typeface="ＭＳ Ｐゴシック" pitchFamily="48" charset="-128"/>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en-US" sz="1600" b="0" i="0" u="none" strike="noStrike" cap="none" normalizeH="0" baseline="0" smtClean="0">
            <a:ln>
              <a:noFill/>
            </a:ln>
            <a:solidFill>
              <a:schemeClr val="tx1"/>
            </a:solidFill>
            <a:effectLst/>
            <a:latin typeface="Times New Roman" pitchFamily="18" charset="0"/>
            <a:ea typeface="ＭＳ Ｐゴシック" pitchFamily="48" charset="-128"/>
          </a:defRPr>
        </a:defPPr>
      </a:lstStyle>
    </a:lnDef>
  </a:objectDefaults>
  <a:extraClrSchemeLst>
    <a:extraClrScheme>
      <a:clrScheme name="Student Records Training June 2003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udent Records Training June 2003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udent Records Training June 2003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udent Records Training June 2003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udent Records Training June 2003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udent Records Training June 2003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udent Records Training June 2003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Student Records Training June 2003 8">
        <a:dk1>
          <a:srgbClr val="DDDDDD"/>
        </a:dk1>
        <a:lt1>
          <a:srgbClr val="EAEAEA"/>
        </a:lt1>
        <a:dk2>
          <a:srgbClr val="333399"/>
        </a:dk2>
        <a:lt2>
          <a:srgbClr val="CC3300"/>
        </a:lt2>
        <a:accent1>
          <a:srgbClr val="FF9900"/>
        </a:accent1>
        <a:accent2>
          <a:srgbClr val="FFCC00"/>
        </a:accent2>
        <a:accent3>
          <a:srgbClr val="ADADCA"/>
        </a:accent3>
        <a:accent4>
          <a:srgbClr val="C8C8C8"/>
        </a:accent4>
        <a:accent5>
          <a:srgbClr val="FFCAAA"/>
        </a:accent5>
        <a:accent6>
          <a:srgbClr val="E7B900"/>
        </a:accent6>
        <a:hlink>
          <a:srgbClr val="FF6600"/>
        </a:hlink>
        <a:folHlink>
          <a:srgbClr val="9900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Fall 2014 Template</Template>
  <TotalTime>5540</TotalTime>
  <Words>2380</Words>
  <Application>Microsoft Office PowerPoint</Application>
  <PresentationFormat>On-screen Show (4:3)</PresentationFormat>
  <Paragraphs>277</Paragraphs>
  <Slides>36</Slides>
  <Notes>34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36</vt:i4>
      </vt:variant>
    </vt:vector>
  </HeadingPairs>
  <TitlesOfParts>
    <vt:vector size="41" baseType="lpstr">
      <vt:lpstr>ＭＳ Ｐゴシック</vt:lpstr>
      <vt:lpstr>Arial</vt:lpstr>
      <vt:lpstr>Calibri</vt:lpstr>
      <vt:lpstr>Times New Roman</vt:lpstr>
      <vt:lpstr>Student Records Training June 2003</vt:lpstr>
      <vt:lpstr>SOL Substitute Test Application Changes</vt:lpstr>
      <vt:lpstr>Agenda</vt:lpstr>
      <vt:lpstr>Timeline</vt:lpstr>
      <vt:lpstr>Overview of Changes Slide 1</vt:lpstr>
      <vt:lpstr>Overview of Changes Slide 2</vt:lpstr>
      <vt:lpstr>Overview of Changes Slide 3</vt:lpstr>
      <vt:lpstr>File Layout Slide 1</vt:lpstr>
      <vt:lpstr>File Layout Slide 2</vt:lpstr>
      <vt:lpstr>Data Submission Slide 1</vt:lpstr>
      <vt:lpstr>Data Submission Slide 2</vt:lpstr>
      <vt:lpstr>Data Submission Slide 3</vt:lpstr>
      <vt:lpstr>Data Submission Slide 4</vt:lpstr>
      <vt:lpstr>Data Submission Slide 5</vt:lpstr>
      <vt:lpstr>New Data Elements Slide 1</vt:lpstr>
      <vt:lpstr>New Data Elements Slide 2</vt:lpstr>
      <vt:lpstr>New Data Elements Slide 3</vt:lpstr>
      <vt:lpstr>New Data Elements Slide 4</vt:lpstr>
      <vt:lpstr>New Data Elements Slide 5</vt:lpstr>
      <vt:lpstr>New Data Elements Slide 6</vt:lpstr>
      <vt:lpstr>New Data Elements Slide 7</vt:lpstr>
      <vt:lpstr>New Data Elements Slide 8</vt:lpstr>
      <vt:lpstr>New Data Elements Slide 9</vt:lpstr>
      <vt:lpstr>New Data Elements Slide 10</vt:lpstr>
      <vt:lpstr>New Data Elements Slide 11</vt:lpstr>
      <vt:lpstr>New Data Elements Slide 12</vt:lpstr>
      <vt:lpstr>New Data Elements Slide 13</vt:lpstr>
      <vt:lpstr>New Data Elements Slide 14</vt:lpstr>
      <vt:lpstr>New Data Elements Slide 15</vt:lpstr>
      <vt:lpstr>New Data Elements Slide 16</vt:lpstr>
      <vt:lpstr>New Data Elements Slide 17</vt:lpstr>
      <vt:lpstr>New SOL Test Code</vt:lpstr>
      <vt:lpstr> New Report</vt:lpstr>
      <vt:lpstr>Questions and Answers Slide 1</vt:lpstr>
      <vt:lpstr>Questions and Answers Slide 2</vt:lpstr>
      <vt:lpstr>Contacts for  Questions About Substitute and SOL Tests</vt:lpstr>
      <vt:lpstr>Contacts for  Substitute Test Application</vt:lpstr>
    </vt:vector>
  </TitlesOfParts>
  <Company>Virginia IT Infrastructure Partnership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New and 2nd Year DDOT Training  &lt;session name or number&gt;</dc:title>
  <dc:creator>mlc19907</dc:creator>
  <cp:lastModifiedBy>Wells Bazzichi, Carol (DOE)</cp:lastModifiedBy>
  <cp:revision>439</cp:revision>
  <cp:lastPrinted>2019-06-26T11:25:14Z</cp:lastPrinted>
  <dcterms:created xsi:type="dcterms:W3CDTF">2014-10-15T12:44:30Z</dcterms:created>
  <dcterms:modified xsi:type="dcterms:W3CDTF">2019-07-03T17:05:10Z</dcterms:modified>
</cp:coreProperties>
</file>