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77" r:id="rId2"/>
    <p:sldMasterId id="2147483699" r:id="rId3"/>
    <p:sldMasterId id="2147483711" r:id="rId4"/>
  </p:sldMasterIdLst>
  <p:notesMasterIdLst>
    <p:notesMasterId r:id="rId38"/>
  </p:notesMasterIdLst>
  <p:handoutMasterIdLst>
    <p:handoutMasterId r:id="rId39"/>
  </p:handoutMasterIdLst>
  <p:sldIdLst>
    <p:sldId id="337" r:id="rId5"/>
    <p:sldId id="278" r:id="rId6"/>
    <p:sldId id="286" r:id="rId7"/>
    <p:sldId id="312" r:id="rId8"/>
    <p:sldId id="338" r:id="rId9"/>
    <p:sldId id="333" r:id="rId10"/>
    <p:sldId id="335" r:id="rId11"/>
    <p:sldId id="336" r:id="rId12"/>
    <p:sldId id="331" r:id="rId13"/>
    <p:sldId id="332" r:id="rId14"/>
    <p:sldId id="330" r:id="rId15"/>
    <p:sldId id="326" r:id="rId16"/>
    <p:sldId id="294" r:id="rId17"/>
    <p:sldId id="288" r:id="rId18"/>
    <p:sldId id="308" r:id="rId19"/>
    <p:sldId id="309" r:id="rId20"/>
    <p:sldId id="310" r:id="rId21"/>
    <p:sldId id="311" r:id="rId22"/>
    <p:sldId id="314" r:id="rId23"/>
    <p:sldId id="295" r:id="rId24"/>
    <p:sldId id="315" r:id="rId25"/>
    <p:sldId id="305" r:id="rId26"/>
    <p:sldId id="316" r:id="rId27"/>
    <p:sldId id="318" r:id="rId28"/>
    <p:sldId id="319" r:id="rId29"/>
    <p:sldId id="322" r:id="rId30"/>
    <p:sldId id="317" r:id="rId31"/>
    <p:sldId id="340" r:id="rId32"/>
    <p:sldId id="323" r:id="rId33"/>
    <p:sldId id="341" r:id="rId34"/>
    <p:sldId id="342" r:id="rId35"/>
    <p:sldId id="321" r:id="rId36"/>
    <p:sldId id="339" r:id="rId3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9BFF"/>
    <a:srgbClr val="000000"/>
    <a:srgbClr val="FFFF00"/>
    <a:srgbClr val="FF9900"/>
    <a:srgbClr val="003399"/>
    <a:srgbClr val="0000CC"/>
    <a:srgbClr val="3333FF"/>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199" autoAdjust="0"/>
  </p:normalViewPr>
  <p:slideViewPr>
    <p:cSldViewPr>
      <p:cViewPr>
        <p:scale>
          <a:sx n="70" d="100"/>
          <a:sy n="70" d="100"/>
        </p:scale>
        <p:origin x="-1290" y="26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74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BDE9B8-B317-482B-B667-351B1F88A1DD}"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6F04575E-A9A0-471C-883C-FB6E889E186F}">
      <dgm:prSet phldrT="[Text]"/>
      <dgm:spPr>
        <a:solidFill>
          <a:srgbClr val="92D050"/>
        </a:solidFill>
      </dgm:spPr>
      <dgm:t>
        <a:bodyPr/>
        <a:lstStyle/>
        <a:p>
          <a:r>
            <a:rPr lang="en-US" b="1" dirty="0" smtClean="0">
              <a:solidFill>
                <a:schemeClr val="tx1"/>
              </a:solidFill>
              <a:latin typeface="Calibri" panose="020F0502020204030204" pitchFamily="34" charset="0"/>
            </a:rPr>
            <a:t>Mathematical Understanding</a:t>
          </a:r>
          <a:endParaRPr lang="en-US" b="1" dirty="0">
            <a:solidFill>
              <a:schemeClr val="tx1"/>
            </a:solidFill>
            <a:latin typeface="Calibri" panose="020F0502020204030204" pitchFamily="34" charset="0"/>
          </a:endParaRPr>
        </a:p>
      </dgm:t>
    </dgm:pt>
    <dgm:pt modelId="{AB24C404-C7C6-48A4-BCE9-5F40EDAD7ABC}" type="parTrans" cxnId="{BB184B1B-D4AE-4FE5-BD64-ADFFB335E945}">
      <dgm:prSet/>
      <dgm:spPr/>
      <dgm:t>
        <a:bodyPr/>
        <a:lstStyle/>
        <a:p>
          <a:endParaRPr lang="en-US"/>
        </a:p>
      </dgm:t>
    </dgm:pt>
    <dgm:pt modelId="{0595CD3D-B95A-422F-8962-8537F24C1D85}" type="sibTrans" cxnId="{BB184B1B-D4AE-4FE5-BD64-ADFFB335E945}">
      <dgm:prSet/>
      <dgm:spPr/>
      <dgm:t>
        <a:bodyPr/>
        <a:lstStyle/>
        <a:p>
          <a:endParaRPr lang="en-US"/>
        </a:p>
      </dgm:t>
    </dgm:pt>
    <dgm:pt modelId="{B2574EAE-DBFD-4C33-BF57-73E0F4D6BCE1}">
      <dgm:prSet phldrT="[Text]"/>
      <dgm:spPr>
        <a:solidFill>
          <a:srgbClr val="FCA2E9"/>
        </a:solidFill>
      </dgm:spPr>
      <dgm:t>
        <a:bodyPr/>
        <a:lstStyle/>
        <a:p>
          <a:r>
            <a:rPr lang="en-US" b="1" dirty="0" smtClean="0">
              <a:solidFill>
                <a:schemeClr val="tx1"/>
              </a:solidFill>
              <a:latin typeface="Calibri" panose="020F0502020204030204" pitchFamily="34" charset="0"/>
            </a:rPr>
            <a:t>Problem Solving</a:t>
          </a:r>
          <a:endParaRPr lang="en-US" b="1" dirty="0">
            <a:solidFill>
              <a:schemeClr val="tx1"/>
            </a:solidFill>
            <a:latin typeface="Calibri" panose="020F0502020204030204" pitchFamily="34" charset="0"/>
          </a:endParaRPr>
        </a:p>
      </dgm:t>
    </dgm:pt>
    <dgm:pt modelId="{813AC12C-07B6-4510-9BD7-9D9CF3D78F46}" type="parTrans" cxnId="{E111F3F7-2A92-41FF-85B6-73CC8E293C67}">
      <dgm:prSet/>
      <dgm:spPr>
        <a:solidFill>
          <a:schemeClr val="tx2"/>
        </a:solidFill>
      </dgm:spPr>
      <dgm:t>
        <a:bodyPr/>
        <a:lstStyle/>
        <a:p>
          <a:endParaRPr lang="en-US" dirty="0"/>
        </a:p>
      </dgm:t>
    </dgm:pt>
    <dgm:pt modelId="{4F14DB01-E23A-47C0-BE72-3DE0DF926B74}" type="sibTrans" cxnId="{E111F3F7-2A92-41FF-85B6-73CC8E293C67}">
      <dgm:prSet/>
      <dgm:spPr/>
      <dgm:t>
        <a:bodyPr/>
        <a:lstStyle/>
        <a:p>
          <a:endParaRPr lang="en-US"/>
        </a:p>
      </dgm:t>
    </dgm:pt>
    <dgm:pt modelId="{02B615A3-B6FC-4048-AAF3-ED3CAF758B61}">
      <dgm:prSet phldrT="[Text]"/>
      <dgm:spPr>
        <a:solidFill>
          <a:schemeClr val="accent6">
            <a:lumMod val="40000"/>
            <a:lumOff val="60000"/>
          </a:schemeClr>
        </a:solidFill>
      </dgm:spPr>
      <dgm:t>
        <a:bodyPr/>
        <a:lstStyle/>
        <a:p>
          <a:r>
            <a:rPr lang="en-US" b="1" dirty="0" smtClean="0">
              <a:solidFill>
                <a:schemeClr val="tx1"/>
              </a:solidFill>
              <a:latin typeface="Calibri" panose="020F0502020204030204" pitchFamily="34" charset="0"/>
            </a:rPr>
            <a:t>Connections</a:t>
          </a:r>
          <a:endParaRPr lang="en-US" b="1" dirty="0">
            <a:solidFill>
              <a:schemeClr val="tx1"/>
            </a:solidFill>
            <a:latin typeface="Calibri" panose="020F0502020204030204" pitchFamily="34" charset="0"/>
          </a:endParaRPr>
        </a:p>
      </dgm:t>
    </dgm:pt>
    <dgm:pt modelId="{010F949A-DE42-4233-8E13-94876DB0F121}" type="parTrans" cxnId="{F2D2C8EB-3489-44EF-82AD-D924347A494E}">
      <dgm:prSet/>
      <dgm:spPr>
        <a:solidFill>
          <a:schemeClr val="tx2"/>
        </a:solidFill>
      </dgm:spPr>
      <dgm:t>
        <a:bodyPr/>
        <a:lstStyle/>
        <a:p>
          <a:endParaRPr lang="en-US" dirty="0"/>
        </a:p>
      </dgm:t>
    </dgm:pt>
    <dgm:pt modelId="{F67816EC-5BE3-4721-AA83-BD5B5D02F36C}" type="sibTrans" cxnId="{F2D2C8EB-3489-44EF-82AD-D924347A494E}">
      <dgm:prSet/>
      <dgm:spPr/>
      <dgm:t>
        <a:bodyPr/>
        <a:lstStyle/>
        <a:p>
          <a:endParaRPr lang="en-US"/>
        </a:p>
      </dgm:t>
    </dgm:pt>
    <dgm:pt modelId="{991F1DF5-97F1-4382-A25E-0F2FBFA374C1}">
      <dgm:prSet phldrT="[Text]"/>
      <dgm:spPr>
        <a:solidFill>
          <a:srgbClr val="FFC000"/>
        </a:solidFill>
      </dgm:spPr>
      <dgm:t>
        <a:bodyPr/>
        <a:lstStyle/>
        <a:p>
          <a:r>
            <a:rPr lang="en-US" b="1" dirty="0" smtClean="0">
              <a:solidFill>
                <a:schemeClr val="tx1"/>
              </a:solidFill>
              <a:latin typeface="Calibri" panose="020F0502020204030204" pitchFamily="34" charset="0"/>
            </a:rPr>
            <a:t>Communication</a:t>
          </a:r>
          <a:endParaRPr lang="en-US" b="1" dirty="0">
            <a:solidFill>
              <a:schemeClr val="tx1"/>
            </a:solidFill>
            <a:latin typeface="Calibri" panose="020F0502020204030204" pitchFamily="34" charset="0"/>
          </a:endParaRPr>
        </a:p>
      </dgm:t>
    </dgm:pt>
    <dgm:pt modelId="{344715AD-2FA0-4C29-A6D6-3A07F3CC168C}" type="parTrans" cxnId="{4C387D09-BE8E-400B-BF10-BAA03279DCFF}">
      <dgm:prSet/>
      <dgm:spPr>
        <a:solidFill>
          <a:schemeClr val="tx2"/>
        </a:solidFill>
      </dgm:spPr>
      <dgm:t>
        <a:bodyPr/>
        <a:lstStyle/>
        <a:p>
          <a:endParaRPr lang="en-US" dirty="0"/>
        </a:p>
      </dgm:t>
    </dgm:pt>
    <dgm:pt modelId="{5EE89F39-D224-49A0-8641-5C0C2A24185C}" type="sibTrans" cxnId="{4C387D09-BE8E-400B-BF10-BAA03279DCFF}">
      <dgm:prSet/>
      <dgm:spPr/>
      <dgm:t>
        <a:bodyPr/>
        <a:lstStyle/>
        <a:p>
          <a:endParaRPr lang="en-US"/>
        </a:p>
      </dgm:t>
    </dgm:pt>
    <dgm:pt modelId="{CEFA38EF-FA52-4C6D-AC7E-6E74EF2E7270}">
      <dgm:prSet/>
      <dgm:spPr>
        <a:solidFill>
          <a:srgbClr val="00B0F0"/>
        </a:solidFill>
      </dgm:spPr>
      <dgm:t>
        <a:bodyPr/>
        <a:lstStyle/>
        <a:p>
          <a:r>
            <a:rPr lang="en-US" b="1" dirty="0" smtClean="0">
              <a:solidFill>
                <a:schemeClr val="tx1"/>
              </a:solidFill>
              <a:latin typeface="Calibri" panose="020F0502020204030204" pitchFamily="34" charset="0"/>
            </a:rPr>
            <a:t>Representations</a:t>
          </a:r>
          <a:endParaRPr lang="en-US" b="1" dirty="0">
            <a:solidFill>
              <a:schemeClr val="tx1"/>
            </a:solidFill>
            <a:latin typeface="Calibri" panose="020F0502020204030204" pitchFamily="34" charset="0"/>
          </a:endParaRPr>
        </a:p>
      </dgm:t>
    </dgm:pt>
    <dgm:pt modelId="{D964B8ED-C314-4624-8C1C-7564D4BE8552}" type="parTrans" cxnId="{73C621E9-A254-48DD-BB71-01E123546763}">
      <dgm:prSet/>
      <dgm:spPr>
        <a:solidFill>
          <a:schemeClr val="accent4"/>
        </a:solidFill>
      </dgm:spPr>
      <dgm:t>
        <a:bodyPr/>
        <a:lstStyle/>
        <a:p>
          <a:endParaRPr lang="en-US" dirty="0"/>
        </a:p>
      </dgm:t>
    </dgm:pt>
    <dgm:pt modelId="{6C20B942-26B9-4990-80F6-11F9676CABE4}" type="sibTrans" cxnId="{73C621E9-A254-48DD-BB71-01E123546763}">
      <dgm:prSet/>
      <dgm:spPr/>
      <dgm:t>
        <a:bodyPr/>
        <a:lstStyle/>
        <a:p>
          <a:endParaRPr lang="en-US"/>
        </a:p>
      </dgm:t>
    </dgm:pt>
    <dgm:pt modelId="{F20067FA-969B-4BE6-8A86-EA739D2A556F}">
      <dgm:prSet/>
      <dgm:spPr>
        <a:solidFill>
          <a:schemeClr val="accent1">
            <a:lumMod val="90000"/>
          </a:schemeClr>
        </a:solidFill>
      </dgm:spPr>
      <dgm:t>
        <a:bodyPr/>
        <a:lstStyle/>
        <a:p>
          <a:r>
            <a:rPr lang="en-US" b="1" dirty="0" smtClean="0">
              <a:solidFill>
                <a:schemeClr val="tx1"/>
              </a:solidFill>
              <a:latin typeface="Calibri" panose="020F0502020204030204" pitchFamily="34" charset="0"/>
            </a:rPr>
            <a:t>Reasoning</a:t>
          </a:r>
          <a:endParaRPr lang="en-US" b="1" dirty="0">
            <a:solidFill>
              <a:schemeClr val="tx1"/>
            </a:solidFill>
            <a:latin typeface="Calibri" panose="020F0502020204030204" pitchFamily="34" charset="0"/>
          </a:endParaRPr>
        </a:p>
      </dgm:t>
    </dgm:pt>
    <dgm:pt modelId="{7A128194-4FBF-45DA-BEDF-42B3D28D2A00}" type="parTrans" cxnId="{4D2D6174-25DD-4D41-850B-E18A02CF5EE9}">
      <dgm:prSet/>
      <dgm:spPr>
        <a:solidFill>
          <a:schemeClr val="accent4"/>
        </a:solidFill>
      </dgm:spPr>
      <dgm:t>
        <a:bodyPr/>
        <a:lstStyle/>
        <a:p>
          <a:endParaRPr lang="en-US" dirty="0"/>
        </a:p>
      </dgm:t>
    </dgm:pt>
    <dgm:pt modelId="{5A0AFCBC-C398-4F07-9B62-84A9016205DC}" type="sibTrans" cxnId="{4D2D6174-25DD-4D41-850B-E18A02CF5EE9}">
      <dgm:prSet/>
      <dgm:spPr/>
      <dgm:t>
        <a:bodyPr/>
        <a:lstStyle/>
        <a:p>
          <a:endParaRPr lang="en-US"/>
        </a:p>
      </dgm:t>
    </dgm:pt>
    <dgm:pt modelId="{64050A12-537F-4D45-B824-B1203E4C1386}" type="pres">
      <dgm:prSet presAssocID="{EFBDE9B8-B317-482B-B667-351B1F88A1DD}" presName="cycle" presStyleCnt="0">
        <dgm:presLayoutVars>
          <dgm:chMax val="1"/>
          <dgm:dir/>
          <dgm:animLvl val="ctr"/>
          <dgm:resizeHandles val="exact"/>
        </dgm:presLayoutVars>
      </dgm:prSet>
      <dgm:spPr/>
      <dgm:t>
        <a:bodyPr/>
        <a:lstStyle/>
        <a:p>
          <a:endParaRPr lang="en-US"/>
        </a:p>
      </dgm:t>
    </dgm:pt>
    <dgm:pt modelId="{F6411FBA-8159-4939-9DEF-305EB6764B25}" type="pres">
      <dgm:prSet presAssocID="{6F04575E-A9A0-471C-883C-FB6E889E186F}" presName="centerShape" presStyleLbl="node0" presStyleIdx="0" presStyleCnt="1"/>
      <dgm:spPr/>
      <dgm:t>
        <a:bodyPr/>
        <a:lstStyle/>
        <a:p>
          <a:endParaRPr lang="en-US"/>
        </a:p>
      </dgm:t>
    </dgm:pt>
    <dgm:pt modelId="{5AC22849-EEAC-4113-BFE3-BA1934FD267B}" type="pres">
      <dgm:prSet presAssocID="{813AC12C-07B6-4510-9BD7-9D9CF3D78F46}" presName="parTrans" presStyleLbl="bgSibTrans2D1" presStyleIdx="0" presStyleCnt="5"/>
      <dgm:spPr/>
      <dgm:t>
        <a:bodyPr/>
        <a:lstStyle/>
        <a:p>
          <a:endParaRPr lang="en-US"/>
        </a:p>
      </dgm:t>
    </dgm:pt>
    <dgm:pt modelId="{AFCCC62F-56E2-4F3B-9077-729593801380}" type="pres">
      <dgm:prSet presAssocID="{B2574EAE-DBFD-4C33-BF57-73E0F4D6BCE1}" presName="node" presStyleLbl="node1" presStyleIdx="0" presStyleCnt="5">
        <dgm:presLayoutVars>
          <dgm:bulletEnabled val="1"/>
        </dgm:presLayoutVars>
      </dgm:prSet>
      <dgm:spPr/>
      <dgm:t>
        <a:bodyPr/>
        <a:lstStyle/>
        <a:p>
          <a:endParaRPr lang="en-US"/>
        </a:p>
      </dgm:t>
    </dgm:pt>
    <dgm:pt modelId="{96F5FE34-0723-4CD9-9A3C-CC1C56BC9F8A}" type="pres">
      <dgm:prSet presAssocID="{010F949A-DE42-4233-8E13-94876DB0F121}" presName="parTrans" presStyleLbl="bgSibTrans2D1" presStyleIdx="1" presStyleCnt="5"/>
      <dgm:spPr/>
      <dgm:t>
        <a:bodyPr/>
        <a:lstStyle/>
        <a:p>
          <a:endParaRPr lang="en-US"/>
        </a:p>
      </dgm:t>
    </dgm:pt>
    <dgm:pt modelId="{B5F08414-A619-4381-B90B-FBB7E94B795D}" type="pres">
      <dgm:prSet presAssocID="{02B615A3-B6FC-4048-AAF3-ED3CAF758B61}" presName="node" presStyleLbl="node1" presStyleIdx="1" presStyleCnt="5">
        <dgm:presLayoutVars>
          <dgm:bulletEnabled val="1"/>
        </dgm:presLayoutVars>
      </dgm:prSet>
      <dgm:spPr/>
      <dgm:t>
        <a:bodyPr/>
        <a:lstStyle/>
        <a:p>
          <a:endParaRPr lang="en-US"/>
        </a:p>
      </dgm:t>
    </dgm:pt>
    <dgm:pt modelId="{674B4F6A-4C96-4E81-AB22-020FC5D2225A}" type="pres">
      <dgm:prSet presAssocID="{344715AD-2FA0-4C29-A6D6-3A07F3CC168C}" presName="parTrans" presStyleLbl="bgSibTrans2D1" presStyleIdx="2" presStyleCnt="5"/>
      <dgm:spPr/>
      <dgm:t>
        <a:bodyPr/>
        <a:lstStyle/>
        <a:p>
          <a:endParaRPr lang="en-US"/>
        </a:p>
      </dgm:t>
    </dgm:pt>
    <dgm:pt modelId="{3D157311-767A-4355-81C2-02A26AA1D10C}" type="pres">
      <dgm:prSet presAssocID="{991F1DF5-97F1-4382-A25E-0F2FBFA374C1}" presName="node" presStyleLbl="node1" presStyleIdx="2" presStyleCnt="5">
        <dgm:presLayoutVars>
          <dgm:bulletEnabled val="1"/>
        </dgm:presLayoutVars>
      </dgm:prSet>
      <dgm:spPr/>
      <dgm:t>
        <a:bodyPr/>
        <a:lstStyle/>
        <a:p>
          <a:endParaRPr lang="en-US"/>
        </a:p>
      </dgm:t>
    </dgm:pt>
    <dgm:pt modelId="{7A05156E-8E49-4A6D-9005-8305C00F49E1}" type="pres">
      <dgm:prSet presAssocID="{D964B8ED-C314-4624-8C1C-7564D4BE8552}" presName="parTrans" presStyleLbl="bgSibTrans2D1" presStyleIdx="3" presStyleCnt="5"/>
      <dgm:spPr/>
      <dgm:t>
        <a:bodyPr/>
        <a:lstStyle/>
        <a:p>
          <a:endParaRPr lang="en-US"/>
        </a:p>
      </dgm:t>
    </dgm:pt>
    <dgm:pt modelId="{A245B6CD-5C93-4120-A18D-F485447C3F45}" type="pres">
      <dgm:prSet presAssocID="{CEFA38EF-FA52-4C6D-AC7E-6E74EF2E7270}" presName="node" presStyleLbl="node1" presStyleIdx="3" presStyleCnt="5">
        <dgm:presLayoutVars>
          <dgm:bulletEnabled val="1"/>
        </dgm:presLayoutVars>
      </dgm:prSet>
      <dgm:spPr/>
      <dgm:t>
        <a:bodyPr/>
        <a:lstStyle/>
        <a:p>
          <a:endParaRPr lang="en-US"/>
        </a:p>
      </dgm:t>
    </dgm:pt>
    <dgm:pt modelId="{A81DFC79-0F78-4D71-BF26-1C518BA26871}" type="pres">
      <dgm:prSet presAssocID="{7A128194-4FBF-45DA-BEDF-42B3D28D2A00}" presName="parTrans" presStyleLbl="bgSibTrans2D1" presStyleIdx="4" presStyleCnt="5"/>
      <dgm:spPr/>
      <dgm:t>
        <a:bodyPr/>
        <a:lstStyle/>
        <a:p>
          <a:endParaRPr lang="en-US"/>
        </a:p>
      </dgm:t>
    </dgm:pt>
    <dgm:pt modelId="{955A2B7A-C9AD-4E7A-B468-380068A138FE}" type="pres">
      <dgm:prSet presAssocID="{F20067FA-969B-4BE6-8A86-EA739D2A556F}" presName="node" presStyleLbl="node1" presStyleIdx="4" presStyleCnt="5">
        <dgm:presLayoutVars>
          <dgm:bulletEnabled val="1"/>
        </dgm:presLayoutVars>
      </dgm:prSet>
      <dgm:spPr/>
      <dgm:t>
        <a:bodyPr/>
        <a:lstStyle/>
        <a:p>
          <a:endParaRPr lang="en-US"/>
        </a:p>
      </dgm:t>
    </dgm:pt>
  </dgm:ptLst>
  <dgm:cxnLst>
    <dgm:cxn modelId="{2D8B563D-2446-4CAD-ADB3-9089EF3B601F}" type="presOf" srcId="{D964B8ED-C314-4624-8C1C-7564D4BE8552}" destId="{7A05156E-8E49-4A6D-9005-8305C00F49E1}" srcOrd="0" destOrd="0" presId="urn:microsoft.com/office/officeart/2005/8/layout/radial4"/>
    <dgm:cxn modelId="{008F86B2-C530-455F-B695-0612BC0B848F}" type="presOf" srcId="{CEFA38EF-FA52-4C6D-AC7E-6E74EF2E7270}" destId="{A245B6CD-5C93-4120-A18D-F485447C3F45}" srcOrd="0" destOrd="0" presId="urn:microsoft.com/office/officeart/2005/8/layout/radial4"/>
    <dgm:cxn modelId="{4C387D09-BE8E-400B-BF10-BAA03279DCFF}" srcId="{6F04575E-A9A0-471C-883C-FB6E889E186F}" destId="{991F1DF5-97F1-4382-A25E-0F2FBFA374C1}" srcOrd="2" destOrd="0" parTransId="{344715AD-2FA0-4C29-A6D6-3A07F3CC168C}" sibTransId="{5EE89F39-D224-49A0-8641-5C0C2A24185C}"/>
    <dgm:cxn modelId="{C3F312DD-F996-48E9-AD23-126D66B0E44E}" type="presOf" srcId="{344715AD-2FA0-4C29-A6D6-3A07F3CC168C}" destId="{674B4F6A-4C96-4E81-AB22-020FC5D2225A}" srcOrd="0" destOrd="0" presId="urn:microsoft.com/office/officeart/2005/8/layout/radial4"/>
    <dgm:cxn modelId="{BB184B1B-D4AE-4FE5-BD64-ADFFB335E945}" srcId="{EFBDE9B8-B317-482B-B667-351B1F88A1DD}" destId="{6F04575E-A9A0-471C-883C-FB6E889E186F}" srcOrd="0" destOrd="0" parTransId="{AB24C404-C7C6-48A4-BCE9-5F40EDAD7ABC}" sibTransId="{0595CD3D-B95A-422F-8962-8537F24C1D85}"/>
    <dgm:cxn modelId="{4D2D6174-25DD-4D41-850B-E18A02CF5EE9}" srcId="{6F04575E-A9A0-471C-883C-FB6E889E186F}" destId="{F20067FA-969B-4BE6-8A86-EA739D2A556F}" srcOrd="4" destOrd="0" parTransId="{7A128194-4FBF-45DA-BEDF-42B3D28D2A00}" sibTransId="{5A0AFCBC-C398-4F07-9B62-84A9016205DC}"/>
    <dgm:cxn modelId="{0CB585E9-2D36-4A5C-B36E-830C2F557A15}" type="presOf" srcId="{EFBDE9B8-B317-482B-B667-351B1F88A1DD}" destId="{64050A12-537F-4D45-B824-B1203E4C1386}" srcOrd="0" destOrd="0" presId="urn:microsoft.com/office/officeart/2005/8/layout/radial4"/>
    <dgm:cxn modelId="{4F651966-3C0F-44A1-8A78-29C0C2946D06}" type="presOf" srcId="{F20067FA-969B-4BE6-8A86-EA739D2A556F}" destId="{955A2B7A-C9AD-4E7A-B468-380068A138FE}" srcOrd="0" destOrd="0" presId="urn:microsoft.com/office/officeart/2005/8/layout/radial4"/>
    <dgm:cxn modelId="{08EA8E04-116A-4AFE-A93B-194645E3DA31}" type="presOf" srcId="{B2574EAE-DBFD-4C33-BF57-73E0F4D6BCE1}" destId="{AFCCC62F-56E2-4F3B-9077-729593801380}" srcOrd="0" destOrd="0" presId="urn:microsoft.com/office/officeart/2005/8/layout/radial4"/>
    <dgm:cxn modelId="{E111F3F7-2A92-41FF-85B6-73CC8E293C67}" srcId="{6F04575E-A9A0-471C-883C-FB6E889E186F}" destId="{B2574EAE-DBFD-4C33-BF57-73E0F4D6BCE1}" srcOrd="0" destOrd="0" parTransId="{813AC12C-07B6-4510-9BD7-9D9CF3D78F46}" sibTransId="{4F14DB01-E23A-47C0-BE72-3DE0DF926B74}"/>
    <dgm:cxn modelId="{73C621E9-A254-48DD-BB71-01E123546763}" srcId="{6F04575E-A9A0-471C-883C-FB6E889E186F}" destId="{CEFA38EF-FA52-4C6D-AC7E-6E74EF2E7270}" srcOrd="3" destOrd="0" parTransId="{D964B8ED-C314-4624-8C1C-7564D4BE8552}" sibTransId="{6C20B942-26B9-4990-80F6-11F9676CABE4}"/>
    <dgm:cxn modelId="{FCD38281-527C-4F5C-8C20-14063C5EBA3C}" type="presOf" srcId="{02B615A3-B6FC-4048-AAF3-ED3CAF758B61}" destId="{B5F08414-A619-4381-B90B-FBB7E94B795D}" srcOrd="0" destOrd="0" presId="urn:microsoft.com/office/officeart/2005/8/layout/radial4"/>
    <dgm:cxn modelId="{18985818-C02D-463E-A073-BC94BC52B6B8}" type="presOf" srcId="{7A128194-4FBF-45DA-BEDF-42B3D28D2A00}" destId="{A81DFC79-0F78-4D71-BF26-1C518BA26871}" srcOrd="0" destOrd="0" presId="urn:microsoft.com/office/officeart/2005/8/layout/radial4"/>
    <dgm:cxn modelId="{E5BBC014-99D9-4CFE-BAD8-2FFCA0DCB345}" type="presOf" srcId="{010F949A-DE42-4233-8E13-94876DB0F121}" destId="{96F5FE34-0723-4CD9-9A3C-CC1C56BC9F8A}" srcOrd="0" destOrd="0" presId="urn:microsoft.com/office/officeart/2005/8/layout/radial4"/>
    <dgm:cxn modelId="{F2D2C8EB-3489-44EF-82AD-D924347A494E}" srcId="{6F04575E-A9A0-471C-883C-FB6E889E186F}" destId="{02B615A3-B6FC-4048-AAF3-ED3CAF758B61}" srcOrd="1" destOrd="0" parTransId="{010F949A-DE42-4233-8E13-94876DB0F121}" sibTransId="{F67816EC-5BE3-4721-AA83-BD5B5D02F36C}"/>
    <dgm:cxn modelId="{B7690545-4A44-41EB-87ED-1EEABFE9DE70}" type="presOf" srcId="{991F1DF5-97F1-4382-A25E-0F2FBFA374C1}" destId="{3D157311-767A-4355-81C2-02A26AA1D10C}" srcOrd="0" destOrd="0" presId="urn:microsoft.com/office/officeart/2005/8/layout/radial4"/>
    <dgm:cxn modelId="{41B78004-5622-4A97-AFD2-74CB36D674EA}" type="presOf" srcId="{813AC12C-07B6-4510-9BD7-9D9CF3D78F46}" destId="{5AC22849-EEAC-4113-BFE3-BA1934FD267B}" srcOrd="0" destOrd="0" presId="urn:microsoft.com/office/officeart/2005/8/layout/radial4"/>
    <dgm:cxn modelId="{8DEC5010-9350-4BCB-A329-C7788F3CC6C6}" type="presOf" srcId="{6F04575E-A9A0-471C-883C-FB6E889E186F}" destId="{F6411FBA-8159-4939-9DEF-305EB6764B25}" srcOrd="0" destOrd="0" presId="urn:microsoft.com/office/officeart/2005/8/layout/radial4"/>
    <dgm:cxn modelId="{5D2C03BC-599B-4BE0-BCBA-F763BB2F902A}" type="presParOf" srcId="{64050A12-537F-4D45-B824-B1203E4C1386}" destId="{F6411FBA-8159-4939-9DEF-305EB6764B25}" srcOrd="0" destOrd="0" presId="urn:microsoft.com/office/officeart/2005/8/layout/radial4"/>
    <dgm:cxn modelId="{E709A341-8132-4746-927D-3F6F7E846404}" type="presParOf" srcId="{64050A12-537F-4D45-B824-B1203E4C1386}" destId="{5AC22849-EEAC-4113-BFE3-BA1934FD267B}" srcOrd="1" destOrd="0" presId="urn:microsoft.com/office/officeart/2005/8/layout/radial4"/>
    <dgm:cxn modelId="{EFBBFB80-4642-4034-90F3-B363C4FC5446}" type="presParOf" srcId="{64050A12-537F-4D45-B824-B1203E4C1386}" destId="{AFCCC62F-56E2-4F3B-9077-729593801380}" srcOrd="2" destOrd="0" presId="urn:microsoft.com/office/officeart/2005/8/layout/radial4"/>
    <dgm:cxn modelId="{662C18B2-F559-44A0-A344-6372AF46BB17}" type="presParOf" srcId="{64050A12-537F-4D45-B824-B1203E4C1386}" destId="{96F5FE34-0723-4CD9-9A3C-CC1C56BC9F8A}" srcOrd="3" destOrd="0" presId="urn:microsoft.com/office/officeart/2005/8/layout/radial4"/>
    <dgm:cxn modelId="{50D2189A-11AE-4CDF-9A0E-B8AAA8EB6A4B}" type="presParOf" srcId="{64050A12-537F-4D45-B824-B1203E4C1386}" destId="{B5F08414-A619-4381-B90B-FBB7E94B795D}" srcOrd="4" destOrd="0" presId="urn:microsoft.com/office/officeart/2005/8/layout/radial4"/>
    <dgm:cxn modelId="{D6BCE948-8AD5-4181-8E64-AA178A2FA01A}" type="presParOf" srcId="{64050A12-537F-4D45-B824-B1203E4C1386}" destId="{674B4F6A-4C96-4E81-AB22-020FC5D2225A}" srcOrd="5" destOrd="0" presId="urn:microsoft.com/office/officeart/2005/8/layout/radial4"/>
    <dgm:cxn modelId="{5D061EF5-C3B8-4384-98A3-36EDA7DE1297}" type="presParOf" srcId="{64050A12-537F-4D45-B824-B1203E4C1386}" destId="{3D157311-767A-4355-81C2-02A26AA1D10C}" srcOrd="6" destOrd="0" presId="urn:microsoft.com/office/officeart/2005/8/layout/radial4"/>
    <dgm:cxn modelId="{20EF00F4-2FE6-4C77-9001-2E00B87861A2}" type="presParOf" srcId="{64050A12-537F-4D45-B824-B1203E4C1386}" destId="{7A05156E-8E49-4A6D-9005-8305C00F49E1}" srcOrd="7" destOrd="0" presId="urn:microsoft.com/office/officeart/2005/8/layout/radial4"/>
    <dgm:cxn modelId="{4F413268-0FBD-4402-B0CA-4B8EC9A5A133}" type="presParOf" srcId="{64050A12-537F-4D45-B824-B1203E4C1386}" destId="{A245B6CD-5C93-4120-A18D-F485447C3F45}" srcOrd="8" destOrd="0" presId="urn:microsoft.com/office/officeart/2005/8/layout/radial4"/>
    <dgm:cxn modelId="{FDC2E27D-8C9E-4472-A3E0-5E2D18FDE60C}" type="presParOf" srcId="{64050A12-537F-4D45-B824-B1203E4C1386}" destId="{A81DFC79-0F78-4D71-BF26-1C518BA26871}" srcOrd="9" destOrd="0" presId="urn:microsoft.com/office/officeart/2005/8/layout/radial4"/>
    <dgm:cxn modelId="{870B6B71-BD03-4014-B907-2125E1A41E93}" type="presParOf" srcId="{64050A12-537F-4D45-B824-B1203E4C1386}" destId="{955A2B7A-C9AD-4E7A-B468-380068A138FE}" srcOrd="10"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411FBA-8159-4939-9DEF-305EB6764B25}">
      <dsp:nvSpPr>
        <dsp:cNvPr id="0" name=""/>
        <dsp:cNvSpPr/>
      </dsp:nvSpPr>
      <dsp:spPr>
        <a:xfrm>
          <a:off x="2618898" y="2189032"/>
          <a:ext cx="1620202" cy="1620202"/>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latin typeface="Calibri" panose="020F0502020204030204" pitchFamily="34" charset="0"/>
            </a:rPr>
            <a:t>Mathematical Understanding</a:t>
          </a:r>
          <a:endParaRPr lang="en-US" sz="1400" b="1" kern="1200" dirty="0">
            <a:solidFill>
              <a:schemeClr val="tx1"/>
            </a:solidFill>
            <a:latin typeface="Calibri" panose="020F0502020204030204" pitchFamily="34" charset="0"/>
          </a:endParaRPr>
        </a:p>
      </dsp:txBody>
      <dsp:txXfrm>
        <a:off x="2856171" y="2426305"/>
        <a:ext cx="1145656" cy="1145656"/>
      </dsp:txXfrm>
    </dsp:sp>
    <dsp:sp modelId="{5AC22849-EEAC-4113-BFE3-BA1934FD267B}">
      <dsp:nvSpPr>
        <dsp:cNvPr id="0" name=""/>
        <dsp:cNvSpPr/>
      </dsp:nvSpPr>
      <dsp:spPr>
        <a:xfrm rot="10800000">
          <a:off x="1046308" y="2768254"/>
          <a:ext cx="1486097" cy="461757"/>
        </a:xfrm>
        <a:prstGeom prst="lef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sp>
    <dsp:sp modelId="{AFCCC62F-56E2-4F3B-9077-729593801380}">
      <dsp:nvSpPr>
        <dsp:cNvPr id="0" name=""/>
        <dsp:cNvSpPr/>
      </dsp:nvSpPr>
      <dsp:spPr>
        <a:xfrm>
          <a:off x="276712" y="2383456"/>
          <a:ext cx="1539192" cy="1231353"/>
        </a:xfrm>
        <a:prstGeom prst="roundRect">
          <a:avLst>
            <a:gd name="adj" fmla="val 10000"/>
          </a:avLst>
        </a:prstGeom>
        <a:solidFill>
          <a:srgbClr val="FCA2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Calibri" panose="020F0502020204030204" pitchFamily="34" charset="0"/>
            </a:rPr>
            <a:t>Problem Solving</a:t>
          </a:r>
          <a:endParaRPr lang="en-US" sz="1600" b="1" kern="1200" dirty="0">
            <a:solidFill>
              <a:schemeClr val="tx1"/>
            </a:solidFill>
            <a:latin typeface="Calibri" panose="020F0502020204030204" pitchFamily="34" charset="0"/>
          </a:endParaRPr>
        </a:p>
      </dsp:txBody>
      <dsp:txXfrm>
        <a:off x="312777" y="2419521"/>
        <a:ext cx="1467062" cy="1159223"/>
      </dsp:txXfrm>
    </dsp:sp>
    <dsp:sp modelId="{96F5FE34-0723-4CD9-9A3C-CC1C56BC9F8A}">
      <dsp:nvSpPr>
        <dsp:cNvPr id="0" name=""/>
        <dsp:cNvSpPr/>
      </dsp:nvSpPr>
      <dsp:spPr>
        <a:xfrm rot="13500000">
          <a:off x="1526548" y="1608852"/>
          <a:ext cx="1486097" cy="461757"/>
        </a:xfrm>
        <a:prstGeom prst="lef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sp>
    <dsp:sp modelId="{B5F08414-A619-4381-B90B-FBB7E94B795D}">
      <dsp:nvSpPr>
        <dsp:cNvPr id="0" name=""/>
        <dsp:cNvSpPr/>
      </dsp:nvSpPr>
      <dsp:spPr>
        <a:xfrm>
          <a:off x="974586" y="698639"/>
          <a:ext cx="1539192" cy="1231353"/>
        </a:xfrm>
        <a:prstGeom prst="roundRect">
          <a:avLst>
            <a:gd name="adj" fmla="val 10000"/>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Calibri" panose="020F0502020204030204" pitchFamily="34" charset="0"/>
            </a:rPr>
            <a:t>Connections</a:t>
          </a:r>
          <a:endParaRPr lang="en-US" sz="1600" b="1" kern="1200" dirty="0">
            <a:solidFill>
              <a:schemeClr val="tx1"/>
            </a:solidFill>
            <a:latin typeface="Calibri" panose="020F0502020204030204" pitchFamily="34" charset="0"/>
          </a:endParaRPr>
        </a:p>
      </dsp:txBody>
      <dsp:txXfrm>
        <a:off x="1010651" y="734704"/>
        <a:ext cx="1467062" cy="1159223"/>
      </dsp:txXfrm>
    </dsp:sp>
    <dsp:sp modelId="{674B4F6A-4C96-4E81-AB22-020FC5D2225A}">
      <dsp:nvSpPr>
        <dsp:cNvPr id="0" name=""/>
        <dsp:cNvSpPr/>
      </dsp:nvSpPr>
      <dsp:spPr>
        <a:xfrm rot="16200000">
          <a:off x="2685951" y="1128612"/>
          <a:ext cx="1486097" cy="461757"/>
        </a:xfrm>
        <a:prstGeom prst="lef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sp>
    <dsp:sp modelId="{3D157311-767A-4355-81C2-02A26AA1D10C}">
      <dsp:nvSpPr>
        <dsp:cNvPr id="0" name=""/>
        <dsp:cNvSpPr/>
      </dsp:nvSpPr>
      <dsp:spPr>
        <a:xfrm>
          <a:off x="2659403" y="765"/>
          <a:ext cx="1539192" cy="1231353"/>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Calibri" panose="020F0502020204030204" pitchFamily="34" charset="0"/>
            </a:rPr>
            <a:t>Communication</a:t>
          </a:r>
          <a:endParaRPr lang="en-US" sz="1600" b="1" kern="1200" dirty="0">
            <a:solidFill>
              <a:schemeClr val="tx1"/>
            </a:solidFill>
            <a:latin typeface="Calibri" panose="020F0502020204030204" pitchFamily="34" charset="0"/>
          </a:endParaRPr>
        </a:p>
      </dsp:txBody>
      <dsp:txXfrm>
        <a:off x="2695468" y="36830"/>
        <a:ext cx="1467062" cy="1159223"/>
      </dsp:txXfrm>
    </dsp:sp>
    <dsp:sp modelId="{7A05156E-8E49-4A6D-9005-8305C00F49E1}">
      <dsp:nvSpPr>
        <dsp:cNvPr id="0" name=""/>
        <dsp:cNvSpPr/>
      </dsp:nvSpPr>
      <dsp:spPr>
        <a:xfrm rot="18900000">
          <a:off x="3845353" y="1608852"/>
          <a:ext cx="1486097" cy="461757"/>
        </a:xfrm>
        <a:prstGeom prst="leftArrow">
          <a:avLst>
            <a:gd name="adj1" fmla="val 60000"/>
            <a:gd name="adj2" fmla="val 50000"/>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sp>
    <dsp:sp modelId="{A245B6CD-5C93-4120-A18D-F485447C3F45}">
      <dsp:nvSpPr>
        <dsp:cNvPr id="0" name=""/>
        <dsp:cNvSpPr/>
      </dsp:nvSpPr>
      <dsp:spPr>
        <a:xfrm>
          <a:off x="4344221" y="698639"/>
          <a:ext cx="1539192" cy="1231353"/>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Calibri" panose="020F0502020204030204" pitchFamily="34" charset="0"/>
            </a:rPr>
            <a:t>Representations</a:t>
          </a:r>
          <a:endParaRPr lang="en-US" sz="1600" b="1" kern="1200" dirty="0">
            <a:solidFill>
              <a:schemeClr val="tx1"/>
            </a:solidFill>
            <a:latin typeface="Calibri" panose="020F0502020204030204" pitchFamily="34" charset="0"/>
          </a:endParaRPr>
        </a:p>
      </dsp:txBody>
      <dsp:txXfrm>
        <a:off x="4380286" y="734704"/>
        <a:ext cx="1467062" cy="1159223"/>
      </dsp:txXfrm>
    </dsp:sp>
    <dsp:sp modelId="{A81DFC79-0F78-4D71-BF26-1C518BA26871}">
      <dsp:nvSpPr>
        <dsp:cNvPr id="0" name=""/>
        <dsp:cNvSpPr/>
      </dsp:nvSpPr>
      <dsp:spPr>
        <a:xfrm>
          <a:off x="4325593" y="2768254"/>
          <a:ext cx="1486097" cy="461757"/>
        </a:xfrm>
        <a:prstGeom prst="leftArrow">
          <a:avLst>
            <a:gd name="adj1" fmla="val 60000"/>
            <a:gd name="adj2" fmla="val 50000"/>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sp>
    <dsp:sp modelId="{955A2B7A-C9AD-4E7A-B468-380068A138FE}">
      <dsp:nvSpPr>
        <dsp:cNvPr id="0" name=""/>
        <dsp:cNvSpPr/>
      </dsp:nvSpPr>
      <dsp:spPr>
        <a:xfrm>
          <a:off x="5042095" y="2383456"/>
          <a:ext cx="1539192" cy="1231353"/>
        </a:xfrm>
        <a:prstGeom prst="roundRect">
          <a:avLst>
            <a:gd name="adj" fmla="val 10000"/>
          </a:avLst>
        </a:prstGeom>
        <a:solidFill>
          <a:schemeClr val="accent1">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Calibri" panose="020F0502020204030204" pitchFamily="34" charset="0"/>
            </a:rPr>
            <a:t>Reasoning</a:t>
          </a:r>
          <a:endParaRPr lang="en-US" sz="1600" b="1" kern="1200" dirty="0">
            <a:solidFill>
              <a:schemeClr val="tx1"/>
            </a:solidFill>
            <a:latin typeface="Calibri" panose="020F0502020204030204" pitchFamily="34" charset="0"/>
          </a:endParaRPr>
        </a:p>
      </dsp:txBody>
      <dsp:txXfrm>
        <a:off x="5078160" y="2419521"/>
        <a:ext cx="1467062" cy="1159223"/>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pPr>
              <a:defRPr/>
            </a:pPr>
            <a:endParaRPr lang="en-US" dirty="0"/>
          </a:p>
        </p:txBody>
      </p:sp>
      <p:sp>
        <p:nvSpPr>
          <p:cNvPr id="54275" name="Rectangle 3"/>
          <p:cNvSpPr>
            <a:spLocks noGrp="1" noChangeArrowheads="1"/>
          </p:cNvSpPr>
          <p:nvPr>
            <p:ph type="dt" sz="quarter" idx="1"/>
          </p:nvPr>
        </p:nvSpPr>
        <p:spPr bwMode="auto">
          <a:xfrm>
            <a:off x="3971344"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pPr>
              <a:defRPr/>
            </a:pPr>
            <a:fld id="{F6224807-568A-43D2-8BD5-7BAD6130BE89}" type="datetimeFigureOut">
              <a:rPr lang="en-US"/>
              <a:pPr>
                <a:defRPr/>
              </a:pPr>
              <a:t>4/26/2017</a:t>
            </a:fld>
            <a:endParaRPr lang="en-US" dirty="0"/>
          </a:p>
        </p:txBody>
      </p:sp>
      <p:sp>
        <p:nvSpPr>
          <p:cNvPr id="54276" name="Rectangle 4"/>
          <p:cNvSpPr>
            <a:spLocks noGrp="1" noChangeArrowheads="1"/>
          </p:cNvSpPr>
          <p:nvPr>
            <p:ph type="ftr" sz="quarter" idx="2"/>
          </p:nvPr>
        </p:nvSpPr>
        <p:spPr bwMode="auto">
          <a:xfrm>
            <a:off x="0" y="8829429"/>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pPr>
              <a:defRPr/>
            </a:pPr>
            <a:endParaRPr lang="en-US" dirty="0"/>
          </a:p>
        </p:txBody>
      </p:sp>
      <p:sp>
        <p:nvSpPr>
          <p:cNvPr id="54277" name="Rectangle 5"/>
          <p:cNvSpPr>
            <a:spLocks noGrp="1" noChangeArrowheads="1"/>
          </p:cNvSpPr>
          <p:nvPr>
            <p:ph type="sldNum" sz="quarter" idx="3"/>
          </p:nvPr>
        </p:nvSpPr>
        <p:spPr bwMode="auto">
          <a:xfrm>
            <a:off x="3971344" y="8829429"/>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pPr>
              <a:defRPr/>
            </a:pPr>
            <a:fld id="{5CA362C0-225B-4578-8D27-A270B8961538}" type="slidenum">
              <a:rPr lang="en-US"/>
              <a:pPr>
                <a:defRPr/>
              </a:pPr>
              <a:t>‹#›</a:t>
            </a:fld>
            <a:endParaRPr lang="en-US" dirty="0"/>
          </a:p>
        </p:txBody>
      </p:sp>
    </p:spTree>
    <p:extLst>
      <p:ext uri="{BB962C8B-B14F-4D97-AF65-F5344CB8AC3E}">
        <p14:creationId xmlns:p14="http://schemas.microsoft.com/office/powerpoint/2010/main" val="538534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Calibri" pitchFamily="34" charset="0"/>
              </a:defRPr>
            </a:lvl1pPr>
          </a:lstStyle>
          <a:p>
            <a:pPr>
              <a:defRPr/>
            </a:pPr>
            <a:endParaRPr lang="en-US" dirty="0"/>
          </a:p>
        </p:txBody>
      </p:sp>
      <p:sp>
        <p:nvSpPr>
          <p:cNvPr id="33795" name="Rectangle 3"/>
          <p:cNvSpPr>
            <a:spLocks noGrp="1" noChangeArrowheads="1"/>
          </p:cNvSpPr>
          <p:nvPr>
            <p:ph type="dt" idx="1"/>
          </p:nvPr>
        </p:nvSpPr>
        <p:spPr bwMode="auto">
          <a:xfrm>
            <a:off x="3971344"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Calibri" pitchFamily="34" charset="0"/>
              </a:defRPr>
            </a:lvl1pPr>
          </a:lstStyle>
          <a:p>
            <a:pPr>
              <a:defRPr/>
            </a:pPr>
            <a:fld id="{0EA36396-E433-4270-8C54-8024881D7FC5}" type="datetimeFigureOut">
              <a:rPr lang="en-US"/>
              <a:pPr>
                <a:defRPr/>
              </a:pPr>
              <a:t>4/26/2017</a:t>
            </a:fld>
            <a:endParaRPr lang="en-US" dirty="0"/>
          </a:p>
        </p:txBody>
      </p:sp>
      <p:sp>
        <p:nvSpPr>
          <p:cNvPr id="2560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7"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3798" name="Rectangle 6"/>
          <p:cNvSpPr>
            <a:spLocks noGrp="1" noChangeArrowheads="1"/>
          </p:cNvSpPr>
          <p:nvPr>
            <p:ph type="ftr" sz="quarter" idx="4"/>
          </p:nvPr>
        </p:nvSpPr>
        <p:spPr bwMode="auto">
          <a:xfrm>
            <a:off x="0" y="8829429"/>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Calibri" pitchFamily="34" charset="0"/>
              </a:defRPr>
            </a:lvl1pPr>
          </a:lstStyle>
          <a:p>
            <a:pPr>
              <a:defRPr/>
            </a:pPr>
            <a:endParaRPr lang="en-US" dirty="0"/>
          </a:p>
        </p:txBody>
      </p:sp>
      <p:sp>
        <p:nvSpPr>
          <p:cNvPr id="33799" name="Rectangle 7"/>
          <p:cNvSpPr>
            <a:spLocks noGrp="1" noChangeArrowheads="1"/>
          </p:cNvSpPr>
          <p:nvPr>
            <p:ph type="sldNum" sz="quarter" idx="5"/>
          </p:nvPr>
        </p:nvSpPr>
        <p:spPr bwMode="auto">
          <a:xfrm>
            <a:off x="3971344" y="8829429"/>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Calibri" pitchFamily="34" charset="0"/>
              </a:defRPr>
            </a:lvl1pPr>
          </a:lstStyle>
          <a:p>
            <a:pPr>
              <a:defRPr/>
            </a:pPr>
            <a:fld id="{20255728-6BFC-42F0-9474-03A5E5931BAE}" type="slidenum">
              <a:rPr lang="en-US"/>
              <a:pPr>
                <a:defRPr/>
              </a:pPr>
              <a:t>‹#›</a:t>
            </a:fld>
            <a:endParaRPr lang="en-US" dirty="0"/>
          </a:p>
        </p:txBody>
      </p:sp>
    </p:spTree>
    <p:extLst>
      <p:ext uri="{BB962C8B-B14F-4D97-AF65-F5344CB8AC3E}">
        <p14:creationId xmlns:p14="http://schemas.microsoft.com/office/powerpoint/2010/main" val="29105515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a:t>
            </a:r>
            <a:r>
              <a:rPr lang="en-US" baseline="0" dirty="0" smtClean="0"/>
              <a:t> the Kindergarten overview of revisions to the Mathematics Standards of Learning from 2009 to 2016.  </a:t>
            </a:r>
          </a:p>
          <a:p>
            <a:r>
              <a:rPr lang="en-US" baseline="0" dirty="0" smtClean="0"/>
              <a:t>It would be helpful to have a copy of the </a:t>
            </a:r>
            <a:r>
              <a:rPr lang="en-US" dirty="0" smtClean="0"/>
              <a:t>Kindergarten</a:t>
            </a:r>
            <a:r>
              <a:rPr lang="en-US" baseline="0" dirty="0" smtClean="0"/>
              <a:t> </a:t>
            </a:r>
            <a:r>
              <a:rPr lang="en-US" dirty="0" smtClean="0"/>
              <a:t>– </a:t>
            </a:r>
            <a:r>
              <a:rPr lang="en-US" dirty="0"/>
              <a:t>Crosswalk (Summary of Revisions) and a copy of the 2016 </a:t>
            </a:r>
            <a:r>
              <a:rPr lang="en-US" dirty="0" smtClean="0"/>
              <a:t>Kindergarten Curriculum Framework </a:t>
            </a:r>
            <a:r>
              <a:rPr lang="en-US" dirty="0"/>
              <a:t>to reference during this presentation</a:t>
            </a:r>
            <a:r>
              <a:rPr lang="en-US" dirty="0" smtClean="0"/>
              <a:t>. </a:t>
            </a:r>
          </a:p>
          <a:p>
            <a:endParaRPr lang="en-US" dirty="0" smtClean="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1</a:t>
            </a:fld>
            <a:endParaRPr lang="en-US"/>
          </a:p>
        </p:txBody>
      </p:sp>
    </p:spTree>
    <p:extLst>
      <p:ext uri="{BB962C8B-B14F-4D97-AF65-F5344CB8AC3E}">
        <p14:creationId xmlns:p14="http://schemas.microsoft.com/office/powerpoint/2010/main" val="2058199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90000"/>
              </a:lnSpc>
              <a:buClr>
                <a:schemeClr val="tx1"/>
              </a:buClr>
            </a:pPr>
            <a:r>
              <a:rPr lang="en-US" sz="1200" dirty="0"/>
              <a:t>Four additional sections have been included in the introduction to the 2016 </a:t>
            </a:r>
            <a:r>
              <a:rPr lang="en-US" sz="1200" dirty="0" smtClean="0"/>
              <a:t>Curriculum Framework </a:t>
            </a:r>
            <a:r>
              <a:rPr lang="en-US" sz="1200" dirty="0"/>
              <a:t>-- In</a:t>
            </a:r>
            <a:r>
              <a:rPr lang="en-US" altLang="en-US" sz="1200" dirty="0"/>
              <a:t>structional Technology, Computational Fluency, Algebra Readiness, and Equity.</a:t>
            </a:r>
          </a:p>
          <a:p>
            <a:pPr lvl="0">
              <a:lnSpc>
                <a:spcPct val="90000"/>
              </a:lnSpc>
              <a:buClr>
                <a:schemeClr val="tx1"/>
              </a:buClr>
            </a:pPr>
            <a:endParaRPr lang="en-US" altLang="en-US" sz="1200" dirty="0"/>
          </a:p>
          <a:p>
            <a:pPr defTabSz="931774">
              <a:lnSpc>
                <a:spcPct val="90000"/>
              </a:lnSpc>
              <a:buClr>
                <a:schemeClr val="tx1"/>
              </a:buClr>
              <a:defRPr/>
            </a:pPr>
            <a:r>
              <a:rPr lang="en-US" altLang="en-US" sz="1200" dirty="0"/>
              <a:t>The content of each section addresses the impact on students’ learning and instruction. We encourage educators to review these sections of the introduction.</a:t>
            </a:r>
          </a:p>
          <a:p>
            <a:pPr lvl="0">
              <a:lnSpc>
                <a:spcPct val="90000"/>
              </a:lnSpc>
              <a:buClr>
                <a:schemeClr val="tx1"/>
              </a:buClr>
            </a:pPr>
            <a:endParaRPr lang="en-US" altLang="en-US" sz="1400"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10</a:t>
            </a:fld>
            <a:endParaRPr lang="en-US" dirty="0"/>
          </a:p>
        </p:txBody>
      </p:sp>
    </p:spTree>
    <p:extLst>
      <p:ext uri="{BB962C8B-B14F-4D97-AF65-F5344CB8AC3E}">
        <p14:creationId xmlns:p14="http://schemas.microsoft.com/office/powerpoint/2010/main" val="4128454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This is </a:t>
            </a:r>
            <a:r>
              <a:rPr lang="en-US" sz="1200" dirty="0" smtClean="0"/>
              <a:t>the </a:t>
            </a:r>
            <a:r>
              <a:rPr lang="en-US" sz="1200" dirty="0"/>
              <a:t>snapshot of the Kindergarten Crosswalk and Summary of Revisions page one.  </a:t>
            </a:r>
          </a:p>
          <a:p>
            <a:endParaRPr lang="en-US" sz="1200" dirty="0"/>
          </a:p>
          <a:p>
            <a:r>
              <a:rPr lang="en-US" sz="1200" dirty="0"/>
              <a:t>Notice there are four quadrants representing the additions, deletions, parameter changes or clarifications, and any moves within the Kindergarten standards.  </a:t>
            </a:r>
          </a:p>
          <a:p>
            <a:endParaRPr lang="en-US" sz="1200" dirty="0"/>
          </a:p>
          <a:p>
            <a:r>
              <a:rPr lang="en-US" sz="1200" dirty="0" smtClean="0"/>
              <a:t>The </a:t>
            </a:r>
            <a:r>
              <a:rPr lang="en-US" sz="1200" dirty="0"/>
              <a:t>upper left quadrant represents the additions, the standards </a:t>
            </a:r>
            <a:r>
              <a:rPr lang="en-US" sz="1200" dirty="0" smtClean="0"/>
              <a:t>referenced </a:t>
            </a:r>
            <a:r>
              <a:rPr lang="en-US" sz="1200" dirty="0"/>
              <a:t>are the 2016 numbers.  </a:t>
            </a:r>
            <a:r>
              <a:rPr lang="en-US" sz="1200" dirty="0" smtClean="0"/>
              <a:t>Moves </a:t>
            </a:r>
            <a:r>
              <a:rPr lang="en-US" sz="1200" dirty="0"/>
              <a:t>from other grade levels are indicated within brackets.  </a:t>
            </a:r>
          </a:p>
          <a:p>
            <a:endParaRPr lang="en-US" sz="1200" dirty="0"/>
          </a:p>
          <a:p>
            <a:r>
              <a:rPr lang="en-US" sz="1200" dirty="0" smtClean="0"/>
              <a:t>The </a:t>
            </a:r>
            <a:r>
              <a:rPr lang="en-US" sz="1200" dirty="0"/>
              <a:t>upper right quadrant identifies deletions </a:t>
            </a:r>
            <a:r>
              <a:rPr lang="en-US" sz="1200" dirty="0" smtClean="0"/>
              <a:t>from </a:t>
            </a:r>
            <a:r>
              <a:rPr lang="en-US" sz="1200" dirty="0"/>
              <a:t>the 2009 standards and indications </a:t>
            </a:r>
            <a:r>
              <a:rPr lang="en-US" sz="1200" dirty="0" smtClean="0"/>
              <a:t>of </a:t>
            </a:r>
            <a:r>
              <a:rPr lang="en-US" sz="1200" dirty="0"/>
              <a:t>where that content was moved.  </a:t>
            </a:r>
          </a:p>
          <a:p>
            <a:endParaRPr lang="en-US" sz="1200" dirty="0"/>
          </a:p>
          <a:p>
            <a:r>
              <a:rPr lang="en-US" sz="1200" dirty="0" smtClean="0"/>
              <a:t>The </a:t>
            </a:r>
            <a:r>
              <a:rPr lang="en-US" sz="1200" dirty="0"/>
              <a:t>bottom left quadrant indicates </a:t>
            </a:r>
            <a:r>
              <a:rPr lang="en-US" sz="1200" dirty="0" smtClean="0"/>
              <a:t>the parameter </a:t>
            </a:r>
            <a:r>
              <a:rPr lang="en-US" sz="1200" dirty="0"/>
              <a:t>changes (for example </a:t>
            </a:r>
            <a:r>
              <a:rPr lang="en-US" sz="1200" dirty="0" smtClean="0"/>
              <a:t>K.1 </a:t>
            </a:r>
            <a:r>
              <a:rPr lang="en-US" sz="1200" dirty="0"/>
              <a:t>increased from 15 to 20) and in K.2 </a:t>
            </a:r>
            <a:r>
              <a:rPr lang="en-US" sz="1200" dirty="0" smtClean="0"/>
              <a:t>EKS bullet </a:t>
            </a:r>
            <a:r>
              <a:rPr lang="en-US" sz="1200" dirty="0"/>
              <a:t>– students are now comparing and ordering up to three sets of objects.  In some cases content was moved from the Understanding the Standards section as indicated here.  </a:t>
            </a:r>
          </a:p>
          <a:p>
            <a:endParaRPr lang="en-US" sz="1200" dirty="0"/>
          </a:p>
          <a:p>
            <a:r>
              <a:rPr lang="en-US" sz="1200" dirty="0" smtClean="0"/>
              <a:t>In </a:t>
            </a:r>
            <a:r>
              <a:rPr lang="en-US" sz="1200" dirty="0"/>
              <a:t>the bottom right quadrant, moves within a grade level are indicated with the first number </a:t>
            </a:r>
            <a:r>
              <a:rPr lang="en-US" sz="1200" dirty="0" smtClean="0"/>
              <a:t>being </a:t>
            </a:r>
            <a:r>
              <a:rPr lang="en-US" sz="1200" dirty="0"/>
              <a:t>the 2009 </a:t>
            </a:r>
            <a:r>
              <a:rPr lang="en-US" sz="1200" dirty="0" smtClean="0"/>
              <a:t>standard </a:t>
            </a:r>
            <a:r>
              <a:rPr lang="en-US" sz="1200" dirty="0"/>
              <a:t>number and the number </a:t>
            </a:r>
            <a:r>
              <a:rPr lang="en-US" sz="1200" dirty="0" smtClean="0"/>
              <a:t>in </a:t>
            </a:r>
            <a:r>
              <a:rPr lang="en-US" sz="1200" dirty="0"/>
              <a:t>the brackets representing the </a:t>
            </a:r>
            <a:r>
              <a:rPr lang="en-US" sz="1200" dirty="0" smtClean="0"/>
              <a:t>2016.</a:t>
            </a:r>
            <a:endParaRPr lang="en-US" sz="1200"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11</a:t>
            </a:fld>
            <a:endParaRPr lang="en-US" dirty="0"/>
          </a:p>
        </p:txBody>
      </p:sp>
    </p:spTree>
    <p:extLst>
      <p:ext uri="{BB962C8B-B14F-4D97-AF65-F5344CB8AC3E}">
        <p14:creationId xmlns:p14="http://schemas.microsoft.com/office/powerpoint/2010/main" val="2164017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On page 2 and the remaining pages of the crosswalk, a side by side comparison of the 2009 and 2016 standards can be found. </a:t>
            </a:r>
            <a:r>
              <a:rPr lang="en-US" sz="1200" dirty="0" smtClean="0"/>
              <a:t>An </a:t>
            </a:r>
            <a:r>
              <a:rPr lang="en-US" sz="1200" dirty="0"/>
              <a:t>attempt </a:t>
            </a:r>
            <a:r>
              <a:rPr lang="en-US" sz="1200" dirty="0" smtClean="0"/>
              <a:t>was made to </a:t>
            </a:r>
            <a:r>
              <a:rPr lang="en-US" sz="1200" dirty="0"/>
              <a:t>keep the standards in numerical order for both columns. </a:t>
            </a:r>
          </a:p>
          <a:p>
            <a:endParaRPr lang="en-US" sz="1200" dirty="0"/>
          </a:p>
          <a:p>
            <a:r>
              <a:rPr lang="en-US" sz="1200" dirty="0" smtClean="0"/>
              <a:t>When </a:t>
            </a:r>
            <a:r>
              <a:rPr lang="en-US" sz="1200" dirty="0"/>
              <a:t>deleted content was moved or already found in another grade, it is indicated in brackets.  </a:t>
            </a:r>
            <a:endParaRPr lang="en-US" sz="1200" dirty="0" smtClean="0"/>
          </a:p>
          <a:p>
            <a:endParaRPr lang="en-US" sz="1200" dirty="0"/>
          </a:p>
          <a:p>
            <a:r>
              <a:rPr lang="en-US" sz="1200" dirty="0" smtClean="0"/>
              <a:t>Empty </a:t>
            </a:r>
            <a:r>
              <a:rPr lang="en-US" sz="1200" dirty="0"/>
              <a:t>boxes on the right indicate that that content has either been deleted or moved.  Empty boxes on the left typically indicate that the 2016 standard is new to that grade level, as you see here in the new K.4 standard.</a:t>
            </a:r>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12</a:t>
            </a:fld>
            <a:endParaRPr lang="en-US" dirty="0"/>
          </a:p>
        </p:txBody>
      </p:sp>
    </p:spTree>
    <p:extLst>
      <p:ext uri="{BB962C8B-B14F-4D97-AF65-F5344CB8AC3E}">
        <p14:creationId xmlns:p14="http://schemas.microsoft.com/office/powerpoint/2010/main" val="3259046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We’ll now dig deeper into the </a:t>
            </a:r>
            <a:r>
              <a:rPr lang="en-US" sz="1200" dirty="0" smtClean="0"/>
              <a:t>crosswalk by </a:t>
            </a:r>
            <a:r>
              <a:rPr lang="en-US" sz="1200" dirty="0"/>
              <a:t>taking a look at the Number and Number Sense strand.</a:t>
            </a:r>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871463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100" dirty="0"/>
              <a:t>K.1 represents the former K.2 with the </a:t>
            </a:r>
            <a:r>
              <a:rPr lang="en-US" sz="1100" dirty="0" smtClean="0"/>
              <a:t>quantity </a:t>
            </a:r>
            <a:r>
              <a:rPr lang="en-US" sz="1100" dirty="0"/>
              <a:t>of objects increasing from 15 to 20; </a:t>
            </a:r>
            <a:r>
              <a:rPr lang="en-US" altLang="en-US" sz="1100" dirty="0">
                <a:solidFill>
                  <a:schemeClr val="bg1"/>
                </a:solidFill>
              </a:rPr>
              <a:t>Clarity has been provided in EKS section that students will construct a set corresponding to a given number</a:t>
            </a:r>
            <a:r>
              <a:rPr lang="en-US" altLang="en-US" sz="1100" dirty="0" smtClean="0">
                <a:solidFill>
                  <a:schemeClr val="bg1"/>
                </a:solidFill>
              </a:rPr>
              <a:t>, </a:t>
            </a:r>
            <a:r>
              <a:rPr lang="en-US" altLang="en-US" sz="1100" dirty="0">
                <a:solidFill>
                  <a:schemeClr val="bg1"/>
                </a:solidFill>
              </a:rPr>
              <a:t>identify numerals in random order, and identify the numeral that corresponds to a given set.</a:t>
            </a:r>
          </a:p>
          <a:p>
            <a:endParaRPr lang="en-US" sz="1100" b="0"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14</a:t>
            </a:fld>
            <a:endParaRPr lang="en-US" dirty="0"/>
          </a:p>
        </p:txBody>
      </p:sp>
    </p:spTree>
    <p:extLst>
      <p:ext uri="{BB962C8B-B14F-4D97-AF65-F5344CB8AC3E}">
        <p14:creationId xmlns:p14="http://schemas.microsoft.com/office/powerpoint/2010/main" val="2137473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former K.1 is now represented in K.2 with the number of sets that students will compare increasing from two to three sets.  In addition, ordering three or fewer sets from greatest to least and least to greatest is a new expectation in kindergarten.</a:t>
            </a:r>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15</a:t>
            </a:fld>
            <a:endParaRPr lang="en-US" dirty="0"/>
          </a:p>
        </p:txBody>
      </p:sp>
    </p:spTree>
    <p:extLst>
      <p:ext uri="{BB962C8B-B14F-4D97-AF65-F5344CB8AC3E}">
        <p14:creationId xmlns:p14="http://schemas.microsoft.com/office/powerpoint/2010/main" val="136305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Indicating ordinal positions of objects has been moved to 1.3.</a:t>
            </a:r>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16</a:t>
            </a:fld>
            <a:endParaRPr lang="en-US" dirty="0"/>
          </a:p>
        </p:txBody>
      </p:sp>
    </p:spTree>
    <p:extLst>
      <p:ext uri="{BB962C8B-B14F-4D97-AF65-F5344CB8AC3E}">
        <p14:creationId xmlns:p14="http://schemas.microsoft.com/office/powerpoint/2010/main" val="22438418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K.4 is now K.3 with counting by fives being deleted from Kindergarten; counting by fives remains in 1.1.</a:t>
            </a:r>
          </a:p>
          <a:p>
            <a:endParaRPr lang="en-US" sz="1200" dirty="0"/>
          </a:p>
          <a:p>
            <a:pPr defTabSz="931774">
              <a:defRPr/>
            </a:pPr>
            <a:r>
              <a:rPr lang="en-US" sz="1200" dirty="0"/>
              <a:t>Clarification has been provided that students should count ‘orally’ to </a:t>
            </a:r>
            <a:r>
              <a:rPr lang="en-US" sz="1200" dirty="0" smtClean="0"/>
              <a:t>100 in K.3a.</a:t>
            </a:r>
            <a:endParaRPr lang="en-US" sz="1200" dirty="0"/>
          </a:p>
          <a:p>
            <a:pPr defTabSz="931774">
              <a:defRPr/>
            </a:pPr>
            <a:endParaRPr lang="en-US" sz="1200" dirty="0"/>
          </a:p>
          <a:p>
            <a:pPr defTabSz="931774">
              <a:defRPr/>
            </a:pPr>
            <a:r>
              <a:rPr lang="en-US" sz="1200" dirty="0"/>
              <a:t>K.3b is a new expectation – students have previously been expected to count backwards from 10 – </a:t>
            </a:r>
            <a:r>
              <a:rPr lang="en-US" sz="1200" dirty="0" smtClean="0"/>
              <a:t>this </a:t>
            </a:r>
            <a:r>
              <a:rPr lang="en-US" sz="1200" dirty="0"/>
              <a:t>expectation has been changed to ‘ count backward orally by ones when given any number between 1 and 10’.  </a:t>
            </a:r>
          </a:p>
          <a:p>
            <a:pPr defTabSz="931774">
              <a:defRPr/>
            </a:pPr>
            <a:endParaRPr lang="en-US" sz="1200" dirty="0"/>
          </a:p>
          <a:p>
            <a:pPr defTabSz="931774">
              <a:defRPr/>
            </a:pPr>
            <a:r>
              <a:rPr lang="en-US" sz="1200" dirty="0" smtClean="0"/>
              <a:t>Identifying </a:t>
            </a:r>
            <a:r>
              <a:rPr lang="en-US" sz="1200" dirty="0"/>
              <a:t>one more than a number and one less than a number </a:t>
            </a:r>
            <a:r>
              <a:rPr lang="en-US" sz="1200" dirty="0" smtClean="0"/>
              <a:t>in K.3c has </a:t>
            </a:r>
            <a:r>
              <a:rPr lang="en-US" sz="1200" dirty="0"/>
              <a:t>been clarified – students are to </a:t>
            </a:r>
            <a:r>
              <a:rPr lang="en-US" sz="1200" dirty="0">
                <a:ea typeface="Times"/>
              </a:rPr>
              <a:t>identify the number after, without counting, when given any number between 0 and 100.  They will also identify the number before, without counting, when given any number between 1 and 10.  </a:t>
            </a:r>
          </a:p>
          <a:p>
            <a:pPr defTabSz="931774">
              <a:defRPr/>
            </a:pPr>
            <a:endParaRPr lang="en-US" sz="1200" dirty="0">
              <a:ea typeface="Times"/>
            </a:endParaRPr>
          </a:p>
          <a:p>
            <a:pPr defTabSz="931774">
              <a:defRPr/>
            </a:pPr>
            <a:r>
              <a:rPr lang="en-US" sz="1200" dirty="0">
                <a:ea typeface="Times"/>
              </a:rPr>
              <a:t>The EKS bullet for K.3d clarifies that counting by tens should be done orally in conjunction with determining </a:t>
            </a:r>
            <a:r>
              <a:rPr lang="en-US" sz="1200" dirty="0"/>
              <a:t>the total number of objects up to 100.</a:t>
            </a:r>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17</a:t>
            </a:fld>
            <a:endParaRPr lang="en-US" dirty="0"/>
          </a:p>
        </p:txBody>
      </p:sp>
    </p:spTree>
    <p:extLst>
      <p:ext uri="{BB962C8B-B14F-4D97-AF65-F5344CB8AC3E}">
        <p14:creationId xmlns:p14="http://schemas.microsoft.com/office/powerpoint/2010/main" val="33861259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K.4 is </a:t>
            </a:r>
            <a:r>
              <a:rPr lang="en-US" dirty="0"/>
              <a:t>a NEW expectation. Students will r</a:t>
            </a:r>
            <a:r>
              <a:rPr lang="en-US" altLang="en-US" dirty="0">
                <a:solidFill>
                  <a:schemeClr val="bg1"/>
                </a:solidFill>
              </a:rPr>
              <a:t>ecognize and describe with fluency part-whole relationships with number up to five in a variety of configurations.  In addition, they will investigate and </a:t>
            </a:r>
            <a:r>
              <a:rPr lang="en-US" dirty="0">
                <a:solidFill>
                  <a:schemeClr val="bg1"/>
                </a:solidFill>
                <a:ea typeface="Times"/>
                <a:cs typeface="Times New Roman"/>
              </a:rPr>
              <a:t>describe part-whole relationships for numbers up to 10 using a variety of configurations.  Fluency with numbers to 10 is part of grade one.</a:t>
            </a:r>
          </a:p>
          <a:p>
            <a:pPr defTabSz="931774">
              <a:defRPr/>
            </a:pPr>
            <a:endParaRPr lang="en-US" altLang="en-US" dirty="0">
              <a:solidFill>
                <a:schemeClr val="bg1"/>
              </a:solidFill>
              <a:cs typeface="Times New Roman"/>
            </a:endParaRPr>
          </a:p>
          <a:p>
            <a:pPr defTabSz="931774">
              <a:defRPr/>
            </a:pPr>
            <a:r>
              <a:rPr lang="en-US" altLang="en-US" dirty="0">
                <a:solidFill>
                  <a:schemeClr val="bg1"/>
                </a:solidFill>
                <a:cs typeface="Times New Roman"/>
              </a:rPr>
              <a:t>Additional </a:t>
            </a:r>
            <a:r>
              <a:rPr lang="en-US" altLang="en-US" dirty="0" smtClean="0">
                <a:solidFill>
                  <a:schemeClr val="bg1"/>
                </a:solidFill>
                <a:cs typeface="Times New Roman"/>
              </a:rPr>
              <a:t>teacher information </a:t>
            </a:r>
            <a:r>
              <a:rPr lang="en-US" altLang="en-US" dirty="0">
                <a:solidFill>
                  <a:schemeClr val="bg1"/>
                </a:solidFill>
                <a:cs typeface="Times New Roman"/>
              </a:rPr>
              <a:t>can be found in the Understanding the Standard section of the </a:t>
            </a:r>
            <a:r>
              <a:rPr lang="en-US" altLang="en-US" dirty="0" smtClean="0">
                <a:solidFill>
                  <a:schemeClr val="bg1"/>
                </a:solidFill>
                <a:cs typeface="Times New Roman"/>
              </a:rPr>
              <a:t>Curriculum Framework.</a:t>
            </a:r>
            <a:endParaRPr lang="en-US" altLang="en-US" dirty="0">
              <a:solidFill>
                <a:schemeClr val="bg1"/>
              </a:solidFill>
            </a:endParaRPr>
          </a:p>
          <a:p>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18</a:t>
            </a:fld>
            <a:endParaRPr lang="en-US" dirty="0"/>
          </a:p>
        </p:txBody>
      </p:sp>
    </p:spTree>
    <p:extLst>
      <p:ext uri="{BB962C8B-B14F-4D97-AF65-F5344CB8AC3E}">
        <p14:creationId xmlns:p14="http://schemas.microsoft.com/office/powerpoint/2010/main" val="4891117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50000"/>
              </a:spcBef>
            </a:pPr>
            <a:r>
              <a:rPr lang="en-US" altLang="en-US" sz="1200" dirty="0" smtClean="0">
                <a:solidFill>
                  <a:schemeClr val="bg1"/>
                </a:solidFill>
              </a:rPr>
              <a:t>In SOL</a:t>
            </a:r>
            <a:r>
              <a:rPr lang="en-US" altLang="en-US" sz="1200" baseline="0" dirty="0" smtClean="0">
                <a:solidFill>
                  <a:schemeClr val="bg1"/>
                </a:solidFill>
              </a:rPr>
              <a:t> K.5 g</a:t>
            </a:r>
            <a:r>
              <a:rPr lang="en-US" altLang="en-US" sz="1200" dirty="0" smtClean="0">
                <a:solidFill>
                  <a:schemeClr val="bg1"/>
                </a:solidFill>
              </a:rPr>
              <a:t>reater </a:t>
            </a:r>
            <a:r>
              <a:rPr lang="en-US" altLang="en-US" sz="1200" dirty="0">
                <a:solidFill>
                  <a:schemeClr val="bg1"/>
                </a:solidFill>
              </a:rPr>
              <a:t>emphasis has been placed on students representing and solving practical problems that involve sharing with two sharers and describing fair shares as equal pieces or parts of a whole.  Representing fractions with symbols is not an expectation at this level.</a:t>
            </a:r>
            <a:endParaRPr lang="en-US" sz="1100"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19</a:t>
            </a:fld>
            <a:endParaRPr lang="en-US" dirty="0"/>
          </a:p>
        </p:txBody>
      </p:sp>
    </p:spTree>
    <p:extLst>
      <p:ext uri="{BB962C8B-B14F-4D97-AF65-F5344CB8AC3E}">
        <p14:creationId xmlns:p14="http://schemas.microsoft.com/office/powerpoint/2010/main" val="3768968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purpose of this presentation is to provide an overview of the revisions and to highlight information included in the Essential Knowledge and Skills and Understanding the Standards sections of the </a:t>
            </a:r>
            <a:r>
              <a:rPr lang="en-US" sz="1200" dirty="0" smtClean="0"/>
              <a:t>Curriculum Framework. </a:t>
            </a:r>
            <a:r>
              <a:rPr lang="en-US" sz="1200" dirty="0"/>
              <a:t>This presentation serves as a brief overview and is not a comprehensive list of all revisions. The </a:t>
            </a:r>
            <a:r>
              <a:rPr lang="en-US" sz="1200" dirty="0" smtClean="0"/>
              <a:t>Curriculum Framework </a:t>
            </a:r>
            <a:r>
              <a:rPr lang="en-US" sz="1200" dirty="0"/>
              <a:t>should be referenced for additional information regarding the 2016 standards.</a:t>
            </a:r>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2</a:t>
            </a:fld>
            <a:endParaRPr lang="en-US" dirty="0"/>
          </a:p>
        </p:txBody>
      </p:sp>
    </p:spTree>
    <p:extLst>
      <p:ext uri="{BB962C8B-B14F-4D97-AF65-F5344CB8AC3E}">
        <p14:creationId xmlns:p14="http://schemas.microsoft.com/office/powerpoint/2010/main" val="8714637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move</a:t>
            </a:r>
            <a:r>
              <a:rPr lang="en-US" baseline="0" dirty="0" smtClean="0"/>
              <a:t> on to the standards for Computation and Estimation.</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solidFill>
                  <a:prstClr val="black"/>
                </a:solidFill>
              </a:rPr>
              <a:pPr>
                <a:defRPr/>
              </a:pPr>
              <a:t>20</a:t>
            </a:fld>
            <a:endParaRPr lang="en-US" dirty="0">
              <a:solidFill>
                <a:prstClr val="black"/>
              </a:solidFill>
            </a:endParaRPr>
          </a:p>
        </p:txBody>
      </p:sp>
    </p:spTree>
    <p:extLst>
      <p:ext uri="{BB962C8B-B14F-4D97-AF65-F5344CB8AC3E}">
        <p14:creationId xmlns:p14="http://schemas.microsoft.com/office/powerpoint/2010/main" val="8714637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200" dirty="0"/>
              <a:t>Clarification has been provided </a:t>
            </a:r>
            <a:r>
              <a:rPr lang="en-US" sz="1200" dirty="0" smtClean="0"/>
              <a:t>in K.6 that </a:t>
            </a:r>
            <a:r>
              <a:rPr lang="en-US" sz="1200" dirty="0"/>
              <a:t>students should model and SOLVE single-step story and picture problems with sums to 10 and differences within 10, using concrete objects. </a:t>
            </a:r>
            <a:r>
              <a:rPr lang="en-US" sz="1200" dirty="0">
                <a:solidFill>
                  <a:schemeClr val="bg1"/>
                </a:solidFill>
              </a:rPr>
              <a:t>Types of problems should include joining, separating, and part-part-whole scenarios. Additional information, </a:t>
            </a:r>
            <a:r>
              <a:rPr lang="en-US" sz="1200" dirty="0" smtClean="0">
                <a:solidFill>
                  <a:schemeClr val="bg1"/>
                </a:solidFill>
              </a:rPr>
              <a:t>and </a:t>
            </a:r>
            <a:r>
              <a:rPr lang="en-US" sz="1200" dirty="0">
                <a:solidFill>
                  <a:schemeClr val="bg1"/>
                </a:solidFill>
              </a:rPr>
              <a:t>examples of problem types, can be found in the Understanding the Standard section of the </a:t>
            </a:r>
            <a:r>
              <a:rPr lang="en-US" sz="1200" dirty="0" smtClean="0">
                <a:solidFill>
                  <a:schemeClr val="bg1"/>
                </a:solidFill>
              </a:rPr>
              <a:t>Curriculum Framework.</a:t>
            </a:r>
            <a:endParaRPr lang="en-US" sz="1200" dirty="0">
              <a:solidFill>
                <a:schemeClr val="bg1"/>
              </a:solidFill>
            </a:endParaRPr>
          </a:p>
          <a:p>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21</a:t>
            </a:fld>
            <a:endParaRPr lang="en-US" dirty="0"/>
          </a:p>
        </p:txBody>
      </p:sp>
    </p:spTree>
    <p:extLst>
      <p:ext uri="{BB962C8B-B14F-4D97-AF65-F5344CB8AC3E}">
        <p14:creationId xmlns:p14="http://schemas.microsoft.com/office/powerpoint/2010/main" val="2746634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We’ll move on to measurement and geometry.</a:t>
            </a:r>
            <a:endParaRPr lang="en-US" sz="1200"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solidFill>
                  <a:prstClr val="black"/>
                </a:solidFill>
              </a:rPr>
              <a:pPr>
                <a:defRPr/>
              </a:pPr>
              <a:t>22</a:t>
            </a:fld>
            <a:endParaRPr lang="en-US" dirty="0">
              <a:solidFill>
                <a:prstClr val="black"/>
              </a:solidFill>
            </a:endParaRPr>
          </a:p>
        </p:txBody>
      </p:sp>
    </p:spTree>
    <p:extLst>
      <p:ext uri="{BB962C8B-B14F-4D97-AF65-F5344CB8AC3E}">
        <p14:creationId xmlns:p14="http://schemas.microsoft.com/office/powerpoint/2010/main" val="8714637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In K.7 determining the value of a collection of pennies and/or nickels has been removed – this content remains in grade one.  The EKS bullet regarding equivalencies is now located in the standard.</a:t>
            </a:r>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23</a:t>
            </a:fld>
            <a:endParaRPr lang="en-US" dirty="0"/>
          </a:p>
        </p:txBody>
      </p:sp>
    </p:spTree>
    <p:extLst>
      <p:ext uri="{BB962C8B-B14F-4D97-AF65-F5344CB8AC3E}">
        <p14:creationId xmlns:p14="http://schemas.microsoft.com/office/powerpoint/2010/main" val="13627114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11"/>
              </a:spcBef>
            </a:pPr>
            <a:r>
              <a:rPr lang="en-US" altLang="en-US" sz="1200" dirty="0">
                <a:solidFill>
                  <a:schemeClr val="bg1"/>
                </a:solidFill>
              </a:rPr>
              <a:t>Identification of measurement instruments has been moved to the grade level where the use of the instrument first </a:t>
            </a:r>
            <a:r>
              <a:rPr lang="en-US" altLang="en-US" sz="1200" dirty="0" smtClean="0">
                <a:solidFill>
                  <a:schemeClr val="bg1"/>
                </a:solidFill>
              </a:rPr>
              <a:t>occurs.  For instance:</a:t>
            </a:r>
            <a:endParaRPr lang="en-US" altLang="en-US" sz="1200" dirty="0">
              <a:solidFill>
                <a:schemeClr val="bg1"/>
              </a:solidFill>
            </a:endParaRPr>
          </a:p>
          <a:p>
            <a:pPr marL="582359" indent="-291179">
              <a:spcBef>
                <a:spcPts val="0"/>
              </a:spcBef>
              <a:buFont typeface="Courier New" panose="02070309020205020404" pitchFamily="49" charset="0"/>
              <a:buChar char="o"/>
            </a:pPr>
            <a:r>
              <a:rPr lang="en-US" altLang="en-US" sz="1200" dirty="0">
                <a:solidFill>
                  <a:schemeClr val="bg1"/>
                </a:solidFill>
              </a:rPr>
              <a:t>ruler and scale moved to 2.8 EKS;</a:t>
            </a:r>
          </a:p>
          <a:p>
            <a:pPr marL="582359" indent="-291179">
              <a:spcBef>
                <a:spcPts val="0"/>
              </a:spcBef>
              <a:buFont typeface="Courier New" panose="02070309020205020404" pitchFamily="49" charset="0"/>
              <a:buChar char="o"/>
            </a:pPr>
            <a:r>
              <a:rPr lang="en-US" altLang="en-US" sz="1200" dirty="0" smtClean="0">
                <a:solidFill>
                  <a:schemeClr val="bg1"/>
                </a:solidFill>
              </a:rPr>
              <a:t>the clock was moved </a:t>
            </a:r>
            <a:r>
              <a:rPr lang="en-US" altLang="en-US" sz="1200" dirty="0">
                <a:solidFill>
                  <a:schemeClr val="bg1"/>
                </a:solidFill>
              </a:rPr>
              <a:t>to 1.9 EKS; and</a:t>
            </a:r>
          </a:p>
          <a:p>
            <a:pPr marL="582359" indent="-291179">
              <a:spcBef>
                <a:spcPts val="0"/>
              </a:spcBef>
              <a:buFont typeface="Courier New" panose="02070309020205020404" pitchFamily="49" charset="0"/>
              <a:buChar char="o"/>
            </a:pPr>
            <a:r>
              <a:rPr lang="en-US" altLang="en-US" sz="1200" dirty="0">
                <a:solidFill>
                  <a:schemeClr val="bg1"/>
                </a:solidFill>
              </a:rPr>
              <a:t>thermometer moved to 2.11 EKS.</a:t>
            </a:r>
          </a:p>
          <a:p>
            <a:pPr marL="291179">
              <a:spcBef>
                <a:spcPts val="0"/>
              </a:spcBef>
            </a:pPr>
            <a:endParaRPr lang="en-US" altLang="en-US" sz="1200" dirty="0">
              <a:solidFill>
                <a:schemeClr val="bg1"/>
              </a:solidFill>
            </a:endParaRPr>
          </a:p>
          <a:p>
            <a:pPr>
              <a:spcBef>
                <a:spcPts val="0"/>
              </a:spcBef>
            </a:pPr>
            <a:r>
              <a:rPr lang="en-US" altLang="en-US" sz="1200" dirty="0">
                <a:solidFill>
                  <a:schemeClr val="bg1"/>
                </a:solidFill>
              </a:rPr>
              <a:t>Identifying days of the week and months of the year remains in Kindergarten.  Seasons are included in science curriculum.  </a:t>
            </a:r>
          </a:p>
          <a:p>
            <a:pPr>
              <a:spcBef>
                <a:spcPts val="0"/>
              </a:spcBef>
            </a:pPr>
            <a:endParaRPr lang="en-US" altLang="en-US" sz="1200" dirty="0">
              <a:solidFill>
                <a:schemeClr val="bg1"/>
              </a:solidFill>
            </a:endParaRPr>
          </a:p>
          <a:p>
            <a:pPr>
              <a:spcBef>
                <a:spcPts val="0"/>
              </a:spcBef>
            </a:pPr>
            <a:r>
              <a:rPr lang="en-US" altLang="en-US" sz="1200" dirty="0" smtClean="0">
                <a:solidFill>
                  <a:schemeClr val="bg1"/>
                </a:solidFill>
              </a:rPr>
              <a:t>Direct </a:t>
            </a:r>
            <a:r>
              <a:rPr lang="en-US" altLang="en-US" sz="1200" dirty="0">
                <a:solidFill>
                  <a:schemeClr val="bg1"/>
                </a:solidFill>
              </a:rPr>
              <a:t>comparison of length, height, weight, time, volume, and temperature appears in K.9.  See EKS bullets for greater detail.</a:t>
            </a:r>
          </a:p>
          <a:p>
            <a:endParaRPr lang="en-US" sz="1100"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24</a:t>
            </a:fld>
            <a:endParaRPr lang="en-US" dirty="0"/>
          </a:p>
        </p:txBody>
      </p:sp>
    </p:spTree>
    <p:extLst>
      <p:ext uri="{BB962C8B-B14F-4D97-AF65-F5344CB8AC3E}">
        <p14:creationId xmlns:p14="http://schemas.microsoft.com/office/powerpoint/2010/main" val="23962583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Telling time to the hour has been deleted from kindergarten; telling time to the hour and half hour remain in 1.9a.</a:t>
            </a:r>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25</a:t>
            </a:fld>
            <a:endParaRPr lang="en-US" dirty="0"/>
          </a:p>
        </p:txBody>
      </p:sp>
    </p:spTree>
    <p:extLst>
      <p:ext uri="{BB962C8B-B14F-4D97-AF65-F5344CB8AC3E}">
        <p14:creationId xmlns:p14="http://schemas.microsoft.com/office/powerpoint/2010/main" val="8190588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K.10 is now K.9 with some the following revisions:</a:t>
            </a:r>
          </a:p>
          <a:p>
            <a:pPr marL="174708" indent="-174708">
              <a:buFontTx/>
              <a:buChar char="-"/>
            </a:pPr>
            <a:r>
              <a:rPr lang="en-US" sz="1200" dirty="0"/>
              <a:t>Comparing volume of two containers (</a:t>
            </a:r>
            <a:r>
              <a:rPr lang="en-US" sz="1200" dirty="0" smtClean="0"/>
              <a:t>more</a:t>
            </a:r>
            <a:r>
              <a:rPr lang="en-US" sz="1200" baseline="0" dirty="0" smtClean="0"/>
              <a:t> or</a:t>
            </a:r>
            <a:r>
              <a:rPr lang="en-US" sz="1200" dirty="0" smtClean="0"/>
              <a:t> </a:t>
            </a:r>
            <a:r>
              <a:rPr lang="en-US" sz="1200" dirty="0"/>
              <a:t>less) and comparing amount of time spent on two events (longer, shorter) have been added to the Kindergarten expectation</a:t>
            </a:r>
          </a:p>
          <a:p>
            <a:pPr marL="174708" indent="-174708">
              <a:buFontTx/>
              <a:buChar char="-"/>
            </a:pPr>
            <a:r>
              <a:rPr lang="en-US" sz="1200" dirty="0"/>
              <a:t>Using non-standard units to measure has been deleted from Kindergarten but remains in grade one.</a:t>
            </a:r>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26</a:t>
            </a:fld>
            <a:endParaRPr lang="en-US" dirty="0"/>
          </a:p>
        </p:txBody>
      </p:sp>
    </p:spTree>
    <p:extLst>
      <p:ext uri="{BB962C8B-B14F-4D97-AF65-F5344CB8AC3E}">
        <p14:creationId xmlns:p14="http://schemas.microsoft.com/office/powerpoint/2010/main" val="34829503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K.11 and K.12 became the new K.10.  Note tracing </a:t>
            </a:r>
            <a:r>
              <a:rPr lang="en-US" sz="1200" dirty="0" smtClean="0"/>
              <a:t>a figure </a:t>
            </a:r>
            <a:r>
              <a:rPr lang="en-US" sz="1200" dirty="0"/>
              <a:t>in Kindergarten has been removed.</a:t>
            </a:r>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27</a:t>
            </a:fld>
            <a:endParaRPr lang="en-US" dirty="0"/>
          </a:p>
        </p:txBody>
      </p:sp>
    </p:spTree>
    <p:extLst>
      <p:ext uri="{BB962C8B-B14F-4D97-AF65-F5344CB8AC3E}">
        <p14:creationId xmlns:p14="http://schemas.microsoft.com/office/powerpoint/2010/main" val="40841151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We will now take a look</a:t>
            </a:r>
            <a:r>
              <a:rPr lang="en-US" baseline="0" dirty="0" smtClean="0"/>
              <a:t> at the Probability and Statistics strand.</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solidFill>
                  <a:prstClr val="black"/>
                </a:solidFill>
              </a:rPr>
              <a:pPr>
                <a:defRPr/>
              </a:pPr>
              <a:t>28</a:t>
            </a:fld>
            <a:endParaRPr lang="en-US" dirty="0">
              <a:solidFill>
                <a:prstClr val="black"/>
              </a:solidFill>
            </a:endParaRPr>
          </a:p>
        </p:txBody>
      </p:sp>
    </p:spTree>
    <p:extLst>
      <p:ext uri="{BB962C8B-B14F-4D97-AF65-F5344CB8AC3E}">
        <p14:creationId xmlns:p14="http://schemas.microsoft.com/office/powerpoint/2010/main" val="8714637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200" dirty="0"/>
              <a:t>K.13 and K.14 were combined to form K.11.  Tallying to collect data has been removed from Kindergarten.  It is not an expectation that students master this skill until grade one when counting by fives is included in the curriculum. </a:t>
            </a:r>
          </a:p>
          <a:p>
            <a:pPr defTabSz="931774">
              <a:defRPr/>
            </a:pPr>
            <a:endParaRPr lang="en-US" sz="1200" dirty="0"/>
          </a:p>
          <a:p>
            <a:pPr defTabSz="931774">
              <a:defRPr/>
            </a:pPr>
            <a:r>
              <a:rPr lang="en-US" altLang="en-US" sz="1200" dirty="0" smtClean="0">
                <a:solidFill>
                  <a:schemeClr val="bg1"/>
                </a:solidFill>
              </a:rPr>
              <a:t>The </a:t>
            </a:r>
            <a:r>
              <a:rPr lang="en-US" altLang="en-US" sz="1200" dirty="0">
                <a:solidFill>
                  <a:schemeClr val="bg1"/>
                </a:solidFill>
              </a:rPr>
              <a:t>K.11b EKS bullets provide additional clarification – for instance, data points collected by students should be limited 16 or fewer for no more than four categories represented.</a:t>
            </a:r>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29</a:t>
            </a:fld>
            <a:endParaRPr lang="en-US" dirty="0"/>
          </a:p>
        </p:txBody>
      </p:sp>
    </p:spTree>
    <p:extLst>
      <p:ext uri="{BB962C8B-B14F-4D97-AF65-F5344CB8AC3E}">
        <p14:creationId xmlns:p14="http://schemas.microsoft.com/office/powerpoint/2010/main" val="1738283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413">
              <a:defRPr/>
            </a:pPr>
            <a:r>
              <a:rPr lang="en-US" sz="1200" dirty="0"/>
              <a:t>The implementation timeline will be shared followed by a brief overview of  the Crosswalk and </a:t>
            </a:r>
            <a:r>
              <a:rPr lang="en-US" sz="1200" dirty="0" smtClean="0"/>
              <a:t>Curriculum Frameworks</a:t>
            </a:r>
            <a:r>
              <a:rPr lang="en-US" sz="1200" dirty="0"/>
              <a:t>, and lastly a side by side comparison, by strand, of the 2009 standards to the new 2016 (two thousand sixteen) standards.  </a:t>
            </a:r>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3</a:t>
            </a:fld>
            <a:endParaRPr lang="en-US" dirty="0"/>
          </a:p>
        </p:txBody>
      </p:sp>
    </p:spTree>
    <p:extLst>
      <p:ext uri="{BB962C8B-B14F-4D97-AF65-F5344CB8AC3E}">
        <p14:creationId xmlns:p14="http://schemas.microsoft.com/office/powerpoint/2010/main" val="9006069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Let’s take a look at the Patterns, Functions</a:t>
            </a:r>
            <a:r>
              <a:rPr lang="en-US" baseline="0" dirty="0" smtClean="0"/>
              <a:t> and Algebra strand.</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solidFill>
                  <a:prstClr val="black"/>
                </a:solidFill>
              </a:rPr>
              <a:pPr>
                <a:defRPr/>
              </a:pPr>
              <a:t>30</a:t>
            </a:fld>
            <a:endParaRPr lang="en-US" dirty="0">
              <a:solidFill>
                <a:prstClr val="black"/>
              </a:solidFill>
            </a:endParaRPr>
          </a:p>
        </p:txBody>
      </p:sp>
    </p:spTree>
    <p:extLst>
      <p:ext uri="{BB962C8B-B14F-4D97-AF65-F5344CB8AC3E}">
        <p14:creationId xmlns:p14="http://schemas.microsoft.com/office/powerpoint/2010/main" val="8714637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sz="1200" dirty="0">
                <a:solidFill>
                  <a:schemeClr val="bg1"/>
                </a:solidFill>
              </a:rPr>
              <a:t>K.15 is now K.12 - Sorting and classifying has been limited to one attribute in </a:t>
            </a:r>
            <a:r>
              <a:rPr lang="en-US" altLang="en-US" sz="1200" dirty="0" smtClean="0">
                <a:solidFill>
                  <a:schemeClr val="bg1"/>
                </a:solidFill>
              </a:rPr>
              <a:t>Kindergarten and two </a:t>
            </a:r>
            <a:r>
              <a:rPr lang="en-US" altLang="en-US" sz="1200" dirty="0">
                <a:solidFill>
                  <a:schemeClr val="bg1"/>
                </a:solidFill>
              </a:rPr>
              <a:t>attributes in grade one.</a:t>
            </a:r>
          </a:p>
          <a:p>
            <a:pPr defTabSz="931774">
              <a:defRPr/>
            </a:pPr>
            <a:endParaRPr lang="en-US" altLang="en-US" sz="1200" dirty="0">
              <a:solidFill>
                <a:schemeClr val="bg1"/>
              </a:solidFill>
            </a:endParaRPr>
          </a:p>
          <a:p>
            <a:pPr lvl="0"/>
            <a:r>
              <a:rPr lang="en-US" altLang="en-US" sz="1200" dirty="0">
                <a:solidFill>
                  <a:schemeClr val="bg1"/>
                </a:solidFill>
              </a:rPr>
              <a:t>Clarification </a:t>
            </a:r>
            <a:r>
              <a:rPr lang="en-US" altLang="en-US" sz="1200" dirty="0" smtClean="0">
                <a:solidFill>
                  <a:schemeClr val="bg1"/>
                </a:solidFill>
              </a:rPr>
              <a:t>has</a:t>
            </a:r>
            <a:r>
              <a:rPr lang="en-US" altLang="en-US" sz="1200" baseline="0" dirty="0" smtClean="0">
                <a:solidFill>
                  <a:schemeClr val="bg1"/>
                </a:solidFill>
              </a:rPr>
              <a:t> been </a:t>
            </a:r>
            <a:r>
              <a:rPr lang="en-US" altLang="en-US" sz="1200" dirty="0" smtClean="0">
                <a:solidFill>
                  <a:schemeClr val="bg1"/>
                </a:solidFill>
              </a:rPr>
              <a:t>provided </a:t>
            </a:r>
            <a:r>
              <a:rPr lang="en-US" altLang="en-US" sz="1200" dirty="0">
                <a:solidFill>
                  <a:schemeClr val="bg1"/>
                </a:solidFill>
              </a:rPr>
              <a:t>in the EKS bullets </a:t>
            </a:r>
            <a:r>
              <a:rPr lang="en-US" altLang="en-US" sz="1200" smtClean="0">
                <a:solidFill>
                  <a:schemeClr val="bg1"/>
                </a:solidFill>
              </a:rPr>
              <a:t>that state that </a:t>
            </a:r>
            <a:r>
              <a:rPr lang="en-US" altLang="en-US" sz="1200" dirty="0">
                <a:solidFill>
                  <a:schemeClr val="bg1"/>
                </a:solidFill>
              </a:rPr>
              <a:t>students will </a:t>
            </a:r>
            <a:r>
              <a:rPr lang="en-US" altLang="en-US" sz="1200" dirty="0"/>
              <a:t>i</a:t>
            </a:r>
            <a:r>
              <a:rPr lang="en-US" sz="1200" dirty="0"/>
              <a:t>dentify the attributes of an object such as color, size, shape, </a:t>
            </a:r>
            <a:r>
              <a:rPr lang="en-US" sz="1200" dirty="0" smtClean="0"/>
              <a:t>or thickness</a:t>
            </a:r>
            <a:r>
              <a:rPr lang="en-US" sz="1200" dirty="0"/>
              <a:t>.  Examples are included in the Understanding the Standard section of the </a:t>
            </a:r>
            <a:r>
              <a:rPr lang="en-US" sz="1200" dirty="0" smtClean="0"/>
              <a:t>Curriculum Framework.</a:t>
            </a:r>
            <a:endParaRPr lang="en-US" sz="1200" dirty="0"/>
          </a:p>
          <a:p>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31</a:t>
            </a:fld>
            <a:endParaRPr lang="en-US" dirty="0"/>
          </a:p>
        </p:txBody>
      </p:sp>
    </p:spTree>
    <p:extLst>
      <p:ext uri="{BB962C8B-B14F-4D97-AF65-F5344CB8AC3E}">
        <p14:creationId xmlns:p14="http://schemas.microsoft.com/office/powerpoint/2010/main" val="3641147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50000"/>
              </a:spcBef>
            </a:pPr>
            <a:r>
              <a:rPr lang="en-US" altLang="en-US" sz="1200" dirty="0"/>
              <a:t>K.16 is now K.13</a:t>
            </a:r>
          </a:p>
          <a:p>
            <a:pPr>
              <a:spcBef>
                <a:spcPct val="50000"/>
              </a:spcBef>
            </a:pPr>
            <a:r>
              <a:rPr lang="en-US" altLang="en-US" sz="1200" dirty="0"/>
              <a:t>Creating and transferring patterns was added to the standard.  The creation of repeating patterns was already included in the 2009 EKS bullets.</a:t>
            </a:r>
          </a:p>
          <a:p>
            <a:pPr>
              <a:spcBef>
                <a:spcPct val="50000"/>
              </a:spcBef>
            </a:pPr>
            <a:endParaRPr lang="en-US" altLang="en-US" sz="1200" dirty="0"/>
          </a:p>
          <a:p>
            <a:pPr>
              <a:spcBef>
                <a:spcPct val="50000"/>
              </a:spcBef>
            </a:pPr>
            <a:r>
              <a:rPr lang="en-US" altLang="en-US" sz="1200" dirty="0"/>
              <a:t>Transferring a repeating pattern from one representation </a:t>
            </a:r>
            <a:r>
              <a:rPr lang="en-US" altLang="en-US" sz="1200" dirty="0" smtClean="0"/>
              <a:t>to another is </a:t>
            </a:r>
            <a:r>
              <a:rPr lang="en-US" altLang="en-US" sz="1200" dirty="0"/>
              <a:t>an addition to Kindergarten.  Examples have been included in the </a:t>
            </a:r>
            <a:r>
              <a:rPr lang="en-US" altLang="en-US" sz="1200" dirty="0" smtClean="0"/>
              <a:t>US </a:t>
            </a:r>
            <a:r>
              <a:rPr lang="en-US" altLang="en-US" sz="1200" dirty="0"/>
              <a:t>section of the </a:t>
            </a:r>
            <a:r>
              <a:rPr lang="en-US" altLang="en-US" sz="1200" dirty="0" smtClean="0"/>
              <a:t>Curriculum Framework.</a:t>
            </a:r>
            <a:endParaRPr lang="en-US" altLang="en-US" sz="1200"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32</a:t>
            </a:fld>
            <a:endParaRPr lang="en-US" dirty="0"/>
          </a:p>
        </p:txBody>
      </p:sp>
    </p:spTree>
    <p:extLst>
      <p:ext uri="{BB962C8B-B14F-4D97-AF65-F5344CB8AC3E}">
        <p14:creationId xmlns:p14="http://schemas.microsoft.com/office/powerpoint/2010/main" val="17174804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This concludes the</a:t>
            </a:r>
            <a:r>
              <a:rPr lang="en-US" baseline="0" dirty="0" smtClean="0"/>
              <a:t> presentation on the 2016 Grade K Mathematics Standards of Learning revisions.  You are encouraged to refer to the Curriculum Frameworks where additional information can be found.</a:t>
            </a:r>
          </a:p>
          <a:p>
            <a:pPr defTabSz="931774">
              <a:defRPr/>
            </a:pPr>
            <a:endParaRPr lang="en-US" baseline="0" dirty="0" smtClean="0"/>
          </a:p>
          <a:p>
            <a:pPr defTabSz="931774">
              <a:defRPr/>
            </a:pPr>
            <a:r>
              <a:rPr lang="en-US" dirty="0" smtClean="0"/>
              <a:t>Should you</a:t>
            </a:r>
            <a:r>
              <a:rPr lang="en-US" baseline="0" dirty="0" smtClean="0"/>
              <a:t> have any questions, feel free to contact a member of the Mathematics Team at the email shown on the screen.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33</a:t>
            </a:fld>
            <a:endParaRPr lang="en-US"/>
          </a:p>
        </p:txBody>
      </p:sp>
    </p:spTree>
    <p:extLst>
      <p:ext uri="{BB962C8B-B14F-4D97-AF65-F5344CB8AC3E}">
        <p14:creationId xmlns:p14="http://schemas.microsoft.com/office/powerpoint/2010/main" val="2371357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the (two thousand sixteen/two thousand seventeen) 2016-2017 </a:t>
            </a:r>
            <a:r>
              <a:rPr lang="en-US" baseline="0" dirty="0" smtClean="0"/>
              <a:t>school year – school divisions should begin incorporating the new standards into local curricula to be taught during the 2017-2018 school year.</a:t>
            </a:r>
          </a:p>
          <a:p>
            <a:endParaRPr lang="en-US" baseline="0" dirty="0" smtClean="0"/>
          </a:p>
          <a:p>
            <a:r>
              <a:rPr lang="en-US" baseline="0" dirty="0" smtClean="0"/>
              <a:t>During the Crossover Year -- both the 2009 and 2016 standards should be taught. During the Spring 2018 assessments will measure the 2009 standards and include field test items measuring the 2016 standards.</a:t>
            </a:r>
          </a:p>
          <a:p>
            <a:endParaRPr lang="en-US" baseline="0" dirty="0" smtClean="0"/>
          </a:p>
          <a:p>
            <a:r>
              <a:rPr lang="en-US" baseline="0" dirty="0" smtClean="0"/>
              <a:t>Full implementation of the 2016 standards will occur in the 2018-2019 school year. </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4</a:t>
            </a:fld>
            <a:endParaRPr lang="en-US" dirty="0"/>
          </a:p>
        </p:txBody>
      </p:sp>
    </p:spTree>
    <p:extLst>
      <p:ext uri="{BB962C8B-B14F-4D97-AF65-F5344CB8AC3E}">
        <p14:creationId xmlns:p14="http://schemas.microsoft.com/office/powerpoint/2010/main" val="2105248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revisions</a:t>
            </a:r>
            <a:r>
              <a:rPr lang="en-US" baseline="0" dirty="0" smtClean="0"/>
              <a:t> focus on improving vertical progression of the content, ensuring developmental appropriateness, increasing support for teachers (including definitions, explanations, examples, and instructional connections), clarifying expectations both for teaching and for student learning, improving precision and consistency in mathematical vocabulary and format, and better ensuring computational fluency at the elementary level.</a:t>
            </a:r>
          </a:p>
          <a:p>
            <a:endParaRPr lang="en-US" baseline="0" dirty="0" smtClean="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5</a:t>
            </a:fld>
            <a:endParaRPr lang="en-US"/>
          </a:p>
        </p:txBody>
      </p:sp>
    </p:spTree>
    <p:extLst>
      <p:ext uri="{BB962C8B-B14F-4D97-AF65-F5344CB8AC3E}">
        <p14:creationId xmlns:p14="http://schemas.microsoft.com/office/powerpoint/2010/main" val="2600373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413">
              <a:defRPr/>
            </a:pPr>
            <a:r>
              <a:rPr lang="en-US" sz="1200" dirty="0"/>
              <a:t>The </a:t>
            </a:r>
            <a:r>
              <a:rPr lang="en-US" sz="1200" dirty="0" smtClean="0"/>
              <a:t>Curriculum Framework </a:t>
            </a:r>
            <a:r>
              <a:rPr lang="en-US" sz="1200" dirty="0"/>
              <a:t>will have a somewhat different look for K-8. The reduction in the number of columns from 3 to 2 was made in order to provide consistency in format to other disciplines and consistency within the mathematics K-12. The Understanding the Standard has information that supports mathematical content knowledge and provides background information for teachers. The Essential Knowledge and Skills  column provides the expectations for learning and assessment.</a:t>
            </a:r>
          </a:p>
          <a:p>
            <a:pPr defTabSz="940413">
              <a:defRPr/>
            </a:pPr>
            <a:endParaRPr lang="en-US" sz="1200" dirty="0"/>
          </a:p>
          <a:p>
            <a:pPr defTabSz="922877">
              <a:defRPr/>
            </a:pPr>
            <a:r>
              <a:rPr lang="en-US" sz="1200" dirty="0"/>
              <a:t>Corresponding EKS bullets and SOL bullets are indicated with the same letter.  An example is provided on the next </a:t>
            </a:r>
            <a:r>
              <a:rPr lang="en-US" sz="1200" dirty="0" smtClean="0"/>
              <a:t>screen.</a:t>
            </a:r>
            <a:endParaRPr lang="en-US" sz="1200" dirty="0"/>
          </a:p>
          <a:p>
            <a:pPr>
              <a:defRPr/>
            </a:pPr>
            <a:endParaRPr lang="en-US" sz="1200" dirty="0"/>
          </a:p>
          <a:p>
            <a:pPr defTabSz="922877">
              <a:defRPr/>
            </a:pPr>
            <a:r>
              <a:rPr lang="en-US" sz="1200" dirty="0"/>
              <a:t>Teachers are encouraged to read both the Essential Knowledge and Skills and the Understanding the Standard columns.</a:t>
            </a:r>
          </a:p>
          <a:p>
            <a:pPr>
              <a:defRPr/>
            </a:pPr>
            <a:endParaRPr lang="en-US" sz="1200" dirty="0"/>
          </a:p>
        </p:txBody>
      </p:sp>
      <p:sp>
        <p:nvSpPr>
          <p:cNvPr id="4" name="Slide Number Placeholder 3"/>
          <p:cNvSpPr>
            <a:spLocks noGrp="1"/>
          </p:cNvSpPr>
          <p:nvPr>
            <p:ph type="sldNum" sz="quarter" idx="10"/>
          </p:nvPr>
        </p:nvSpPr>
        <p:spPr/>
        <p:txBody>
          <a:bodyPr/>
          <a:lstStyle/>
          <a:p>
            <a:fld id="{863B8844-4FEC-4260-80E4-4D53031E32AD}"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744552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413">
              <a:defRPr/>
            </a:pPr>
            <a:r>
              <a:rPr lang="en-US" sz="1200" dirty="0"/>
              <a:t>This is a page from the kindergarten </a:t>
            </a:r>
            <a:r>
              <a:rPr lang="en-US" sz="1200" dirty="0" smtClean="0"/>
              <a:t>Curriculum Framework.  </a:t>
            </a:r>
            <a:r>
              <a:rPr lang="en-US" sz="1200" dirty="0"/>
              <a:t>It is very important that teachers spend time exploring the new </a:t>
            </a:r>
            <a:r>
              <a:rPr lang="en-US" sz="1200" dirty="0" smtClean="0"/>
              <a:t>Curriculum Frameworks</a:t>
            </a:r>
            <a:r>
              <a:rPr lang="en-US" sz="1200" dirty="0"/>
              <a:t>. They contain examples of edits made to the Understanding the Standard section including clarity in definitions and explanations.  In some standards, examples have </a:t>
            </a:r>
            <a:r>
              <a:rPr lang="en-US" sz="1200" dirty="0" smtClean="0"/>
              <a:t>also</a:t>
            </a:r>
            <a:r>
              <a:rPr lang="en-US" sz="1200" baseline="0" dirty="0" smtClean="0"/>
              <a:t> </a:t>
            </a:r>
            <a:r>
              <a:rPr lang="en-US" sz="1200" dirty="0" smtClean="0"/>
              <a:t>been </a:t>
            </a:r>
            <a:r>
              <a:rPr lang="en-US" sz="1200" dirty="0"/>
              <a:t>included.  </a:t>
            </a:r>
          </a:p>
          <a:p>
            <a:endParaRPr lang="en-US" sz="1200" dirty="0"/>
          </a:p>
          <a:p>
            <a:pPr defTabSz="931774">
              <a:defRPr/>
            </a:pPr>
            <a:r>
              <a:rPr lang="en-US" sz="1200" dirty="0"/>
              <a:t>In addition, where appropriate, corresponding EKS bullets and SOL bullets are indicated with the same letter.  It is important to note that during any given lesson, multiple EKS bullets may be represented.</a:t>
            </a:r>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7</a:t>
            </a:fld>
            <a:endParaRPr lang="en-US" dirty="0"/>
          </a:p>
        </p:txBody>
      </p:sp>
    </p:spTree>
    <p:extLst>
      <p:ext uri="{BB962C8B-B14F-4D97-AF65-F5344CB8AC3E}">
        <p14:creationId xmlns:p14="http://schemas.microsoft.com/office/powerpoint/2010/main" val="4063619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In Kindergarten there was a reduction in the number of standards from 16 to 13.  This is a result of: consolidation of related concepts and skills, a reduction of repetition, an improvement in the developmental progression, and/or deletion of content.</a:t>
            </a:r>
          </a:p>
          <a:p>
            <a:endParaRPr lang="en-US" sz="1200" dirty="0"/>
          </a:p>
          <a:p>
            <a:r>
              <a:rPr lang="en-US" sz="1200" dirty="0"/>
              <a:t>The revisions made to Kindergarten will be addressed in greater detail later in this presentation.  Note that the strands of measurement and geometry have been combined and now represent one strand titled “measurement and geometry.”</a:t>
            </a:r>
          </a:p>
          <a:p>
            <a:endParaRPr lang="en-US" sz="1200" dirty="0"/>
          </a:p>
          <a:p>
            <a:endParaRPr lang="en-US" sz="1200"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8</a:t>
            </a:fld>
            <a:endParaRPr lang="en-US"/>
          </a:p>
        </p:txBody>
      </p:sp>
    </p:spTree>
    <p:extLst>
      <p:ext uri="{BB962C8B-B14F-4D97-AF65-F5344CB8AC3E}">
        <p14:creationId xmlns:p14="http://schemas.microsoft.com/office/powerpoint/2010/main" val="2959068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sz="1200" dirty="0"/>
              <a:t>In the next several slides, we will take a look at revisions to the </a:t>
            </a:r>
            <a:r>
              <a:rPr lang="en-US" altLang="en-US" sz="1200" dirty="0" smtClean="0"/>
              <a:t>Curriculum Framework </a:t>
            </a:r>
            <a:r>
              <a:rPr lang="en-US" altLang="en-US" sz="1200" dirty="0"/>
              <a:t>document.</a:t>
            </a:r>
          </a:p>
          <a:p>
            <a:endParaRPr lang="en-US" altLang="en-US" sz="1200" dirty="0"/>
          </a:p>
          <a:p>
            <a:r>
              <a:rPr lang="en-US" sz="1200" dirty="0"/>
              <a:t>The mathematical process goals, found listed in the Introduction, continue to play an instrumental role in the teaching and learning of mathematics with understanding. </a:t>
            </a:r>
          </a:p>
          <a:p>
            <a:endParaRPr lang="en-US" altLang="en-US" sz="1200" dirty="0"/>
          </a:p>
          <a:p>
            <a:r>
              <a:rPr lang="en-US" altLang="en-US" sz="1200" dirty="0"/>
              <a:t>We encourage </a:t>
            </a:r>
            <a:r>
              <a:rPr lang="en-US" altLang="en-US" sz="1200" dirty="0" smtClean="0"/>
              <a:t>all educators </a:t>
            </a:r>
            <a:r>
              <a:rPr lang="en-US" altLang="en-US" sz="1200" dirty="0"/>
              <a:t>to review information included in the introduction of the 2016 </a:t>
            </a:r>
            <a:r>
              <a:rPr lang="en-US" altLang="en-US" sz="1200" dirty="0" smtClean="0"/>
              <a:t>Curriculum Frameworks</a:t>
            </a:r>
            <a:r>
              <a:rPr lang="en-US" altLang="en-US" sz="1200" dirty="0"/>
              <a:t>.</a:t>
            </a:r>
          </a:p>
        </p:txBody>
      </p:sp>
      <p:sp>
        <p:nvSpPr>
          <p:cNvPr id="952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D829D0B-D6B0-4932-85DF-AFEE7151328E}" type="slidenum">
              <a:rPr lang="en-US" altLang="en-US" smtClean="0"/>
              <a:pPr/>
              <a:t>9</a:t>
            </a:fld>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F257D62F-0D5C-492B-AFFC-91A6FFA4E0E4}" type="datetime1">
              <a:rPr lang="en-US" altLang="en-US" smtClean="0"/>
              <a:t>4/26/2017</a:t>
            </a:fld>
            <a:endParaRPr lang="en-US" altLang="en-US" dirty="0"/>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550CDB80-B06C-4092-BDAD-3DAA934B47EA}" type="datetime1">
              <a:rPr lang="en-US" altLang="en-US" smtClean="0"/>
              <a:t>4/26/2017</a:t>
            </a:fld>
            <a:endParaRPr lang="en-US" altLang="en-US" dirty="0"/>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8D20C5F2-F01F-4968-BC92-B2EDE98654A3}" type="datetime1">
              <a:rPr lang="en-US" altLang="en-US" smtClean="0"/>
              <a:t>4/26/2017</a:t>
            </a:fld>
            <a:endParaRPr lang="en-US" altLang="en-US" dirty="0"/>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133600"/>
            <a:ext cx="7924800" cy="1470025"/>
          </a:xfrm>
        </p:spPr>
        <p:txBody>
          <a:bodyPr>
            <a:normAutofit/>
          </a:bodyPr>
          <a:lstStyle>
            <a:lvl1pPr>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9144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b="1">
                <a:solidFill>
                  <a:schemeClr val="bg1"/>
                </a:solidFill>
                <a:latin typeface="Calibri" pitchFamily="34" charset="0"/>
              </a:defRPr>
            </a:lvl1p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94860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8305800" y="6340475"/>
            <a:ext cx="381000" cy="365125"/>
          </a:xfrm>
        </p:spPr>
        <p:txBody>
          <a:bodyPr/>
          <a:lstStyle>
            <a:lvl1pPr>
              <a:defRPr b="1">
                <a:solidFill>
                  <a:schemeClr val="bg1"/>
                </a:solidFill>
                <a:latin typeface="Calibri" pitchFamily="34" charset="0"/>
              </a:defRPr>
            </a:lvl1p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6406795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378190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p:cNvSpPr/>
          <p:nvPr userDrawn="1"/>
        </p:nvSpPr>
        <p:spPr>
          <a:xfrm>
            <a:off x="0" y="0"/>
            <a:ext cx="8382000"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Teardrop 8"/>
          <p:cNvSpPr/>
          <p:nvPr userDrawn="1"/>
        </p:nvSpPr>
        <p:spPr>
          <a:xfrm>
            <a:off x="990600" y="1371600"/>
            <a:ext cx="7391400" cy="4343400"/>
          </a:xfrm>
          <a:prstGeom prst="teardrop">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990600" y="3657600"/>
            <a:ext cx="7391400" cy="3200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prstClr val="black"/>
              </a:solidFill>
            </a:endParaRPr>
          </a:p>
        </p:txBody>
      </p:sp>
      <p:sp>
        <p:nvSpPr>
          <p:cNvPr id="11" name="Rectangle 10"/>
          <p:cNvSpPr/>
          <p:nvPr userDrawn="1"/>
        </p:nvSpPr>
        <p:spPr>
          <a:xfrm>
            <a:off x="1524000" y="4419600"/>
            <a:ext cx="6248400"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latin typeface="Calibri" pitchFamily="34" charset="0"/>
              </a:rPr>
              <a:t/>
            </a:r>
            <a:br>
              <a:rPr lang="en-US" dirty="0" smtClean="0">
                <a:solidFill>
                  <a:prstClr val="black"/>
                </a:solidFill>
                <a:latin typeface="Calibri" pitchFamily="34" charset="0"/>
              </a:rPr>
            </a:br>
            <a:endParaRPr lang="en-US" dirty="0">
              <a:solidFill>
                <a:prstClr val="black"/>
              </a:solidFill>
              <a:latin typeface="Calibri" pitchFamily="34" charset="0"/>
            </a:endParaRPr>
          </a:p>
        </p:txBody>
      </p:sp>
      <p:sp>
        <p:nvSpPr>
          <p:cNvPr id="6" name="Slide Number Placeholder 5"/>
          <p:cNvSpPr>
            <a:spLocks noGrp="1"/>
          </p:cNvSpPr>
          <p:nvPr>
            <p:ph type="sldNum" sz="quarter" idx="12"/>
          </p:nvPr>
        </p:nvSpPr>
        <p:spPr>
          <a:xfrm>
            <a:off x="8305800" y="6356351"/>
            <a:ext cx="381000" cy="349250"/>
          </a:xfrm>
        </p:spPr>
        <p:txBody>
          <a:bodyPr/>
          <a:lstStyle>
            <a:lvl1pPr>
              <a:defRPr b="1">
                <a:latin typeface="Calibri" pitchFamily="34" charset="0"/>
              </a:defRPr>
            </a:lvl1pPr>
          </a:lstStyle>
          <a:p>
            <a:fld id="{0E35F3BA-FE8B-4E36-87EF-206F94BD42EB}" type="slidenum">
              <a:rPr lang="en-US" smtClean="0">
                <a:solidFill>
                  <a:prstClr val="white"/>
                </a:solidFill>
              </a:rPr>
              <a:pPr/>
              <a:t>‹#›</a:t>
            </a:fld>
            <a:endParaRPr lang="en-US" dirty="0">
              <a:solidFill>
                <a:prstClr val="white"/>
              </a:solidFill>
            </a:endParaRPr>
          </a:p>
        </p:txBody>
      </p:sp>
      <p:pic>
        <p:nvPicPr>
          <p:cNvPr id="13" name="Picture 12" descr="VDOE-h-color sm.png"/>
          <p:cNvPicPr>
            <a:picLocks noChangeAspect="1"/>
          </p:cNvPicPr>
          <p:nvPr userDrawn="1"/>
        </p:nvPicPr>
        <p:blipFill>
          <a:blip r:embed="rId2" cstate="print"/>
          <a:stretch>
            <a:fillRect/>
          </a:stretch>
        </p:blipFill>
        <p:spPr>
          <a:xfrm>
            <a:off x="6019800" y="6324600"/>
            <a:ext cx="2252477" cy="377953"/>
          </a:xfrm>
          <a:prstGeom prst="rect">
            <a:avLst/>
          </a:prstGeom>
        </p:spPr>
      </p:pic>
      <p:sp>
        <p:nvSpPr>
          <p:cNvPr id="14" name="Title 1"/>
          <p:cNvSpPr>
            <a:spLocks noGrp="1"/>
          </p:cNvSpPr>
          <p:nvPr>
            <p:ph type="ctrTitle"/>
          </p:nvPr>
        </p:nvSpPr>
        <p:spPr>
          <a:xfrm>
            <a:off x="1981200" y="2073275"/>
            <a:ext cx="6400800" cy="1470025"/>
          </a:xfrm>
        </p:spPr>
        <p:txBody>
          <a:bodyPr>
            <a:normAutofit/>
          </a:bodyPr>
          <a:lstStyle>
            <a:lvl1pPr>
              <a:defRPr sz="4400"/>
            </a:lvl1pPr>
          </a:lstStyle>
          <a:p>
            <a:r>
              <a:rPr lang="en-US" smtClean="0"/>
              <a:t>Click to edit Master title style</a:t>
            </a:r>
            <a:endParaRPr lang="en-US" dirty="0"/>
          </a:p>
        </p:txBody>
      </p:sp>
      <p:sp>
        <p:nvSpPr>
          <p:cNvPr id="15" name="Subtitle 2"/>
          <p:cNvSpPr>
            <a:spLocks noGrp="1"/>
          </p:cNvSpPr>
          <p:nvPr>
            <p:ph type="subTitle" idx="1"/>
          </p:nvPr>
        </p:nvSpPr>
        <p:spPr>
          <a:xfrm>
            <a:off x="2297722" y="3825875"/>
            <a:ext cx="516987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00" y="152400"/>
            <a:ext cx="2121788" cy="6858000"/>
          </a:xfrm>
          <a:prstGeom prst="rect">
            <a:avLst/>
          </a:prstGeom>
        </p:spPr>
      </p:pic>
    </p:spTree>
    <p:extLst>
      <p:ext uri="{BB962C8B-B14F-4D97-AF65-F5344CB8AC3E}">
        <p14:creationId xmlns:p14="http://schemas.microsoft.com/office/powerpoint/2010/main" val="250760547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8" name="Rectangle 7"/>
          <p:cNvSpPr/>
          <p:nvPr userDrawn="1"/>
        </p:nvSpPr>
        <p:spPr>
          <a:xfrm>
            <a:off x="0" y="0"/>
            <a:ext cx="8382000" cy="62484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Teardrop 8"/>
          <p:cNvSpPr/>
          <p:nvPr userDrawn="1"/>
        </p:nvSpPr>
        <p:spPr>
          <a:xfrm>
            <a:off x="990600" y="1371600"/>
            <a:ext cx="7391400" cy="4953000"/>
          </a:xfrm>
          <a:prstGeom prst="teardrop">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hasCustomPrompt="1"/>
          </p:nvPr>
        </p:nvSpPr>
        <p:spPr>
          <a:xfrm>
            <a:off x="1524000" y="3124201"/>
            <a:ext cx="6248400" cy="1295400"/>
          </a:xfrm>
        </p:spPr>
        <p:txBody>
          <a:bodyPr anchor="t">
            <a:normAutofit/>
          </a:bodyPr>
          <a:lstStyle>
            <a:lvl1pPr algn="ctr" eaLnBrk="1" fontAlgn="auto" hangingPunct="1">
              <a:spcAft>
                <a:spcPts val="0"/>
              </a:spcAft>
              <a:defRPr lang="en-US" sz="3600" baseline="0">
                <a:solidFill>
                  <a:schemeClr val="tx1">
                    <a:lumMod val="50000"/>
                    <a:lumOff val="50000"/>
                  </a:schemeClr>
                </a:solidFill>
              </a:defRPr>
            </a:lvl1pPr>
          </a:lstStyle>
          <a:p>
            <a:pPr eaLnBrk="1" fontAlgn="auto" hangingPunct="1">
              <a:spcAft>
                <a:spcPts val="0"/>
              </a:spcAft>
              <a:defRPr/>
            </a:pPr>
            <a:r>
              <a:rPr lang="en-US" dirty="0" smtClean="0">
                <a:ea typeface="ＭＳ Ｐゴシック" pitchFamily="34" charset="-128"/>
              </a:rPr>
              <a:t>Sub Section Slide</a:t>
            </a:r>
            <a:endParaRPr lang="en-US" dirty="0"/>
          </a:p>
        </p:txBody>
      </p:sp>
      <p:sp>
        <p:nvSpPr>
          <p:cNvPr id="6" name="Slide Number Placeholder 5"/>
          <p:cNvSpPr>
            <a:spLocks noGrp="1"/>
          </p:cNvSpPr>
          <p:nvPr>
            <p:ph type="sldNum" sz="quarter" idx="12"/>
          </p:nvPr>
        </p:nvSpPr>
        <p:spPr/>
        <p:txBody>
          <a:body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272758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9342608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9080840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Blank 2</a:t>
            </a:r>
            <a:endParaRPr lang="en-US" dirty="0"/>
          </a:p>
        </p:txBody>
      </p:sp>
      <p:sp>
        <p:nvSpPr>
          <p:cNvPr id="3" name="Date Placeholder 2"/>
          <p:cNvSpPr>
            <a:spLocks noGrp="1"/>
          </p:cNvSpPr>
          <p:nvPr>
            <p:ph type="dt" sz="half" idx="10"/>
          </p:nvPr>
        </p:nvSpPr>
        <p:spPr>
          <a:xfrm>
            <a:off x="5105400" y="6553201"/>
            <a:ext cx="838200" cy="152400"/>
          </a:xfrm>
          <a:prstGeom prst="rect">
            <a:avLst/>
          </a:prstGeom>
        </p:spPr>
        <p:txBody>
          <a:bodyPr/>
          <a:lstStyle/>
          <a:p>
            <a:fld id="{19A95E9A-B7A7-4924-A81A-3CE3C819FF1B}" type="datetime1">
              <a:rPr lang="en-US" smtClean="0">
                <a:solidFill>
                  <a:prstClr val="black"/>
                </a:solidFill>
              </a:rPr>
              <a:t>4/26/2017</a:t>
            </a:fld>
            <a:endParaRPr lang="en-US" dirty="0">
              <a:solidFill>
                <a:prstClr val="black"/>
              </a:solidFill>
            </a:endParaRPr>
          </a:p>
        </p:txBody>
      </p:sp>
      <p:sp>
        <p:nvSpPr>
          <p:cNvPr id="6" name="Rectangle 5"/>
          <p:cNvSpPr/>
          <p:nvPr userDrawn="1"/>
        </p:nvSpPr>
        <p:spPr>
          <a:xfrm>
            <a:off x="4953000" y="6248400"/>
            <a:ext cx="33528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0825496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9DD68828-B0F9-4409-B86C-D4E90BD7312B}" type="datetime1">
              <a:rPr lang="en-US" altLang="en-US" smtClean="0"/>
              <a:t>4/26/2017</a:t>
            </a:fld>
            <a:endParaRPr lang="en-US" altLang="en-US" dirty="0"/>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Autofit/>
          </a:bodyPr>
          <a:lstStyle>
            <a:lvl1pPr algn="l">
              <a:defRPr sz="28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161927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9957256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fld id="{314BCA7E-C38C-4D05-B9B8-CF1B64162C6E}" type="datetime1">
              <a:rPr lang="en-US" smtClean="0">
                <a:solidFill>
                  <a:srgbClr val="000000"/>
                </a:solidFill>
              </a:rPr>
              <a:t>4/26/2017</a:t>
            </a:fld>
            <a:endParaRPr 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6"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399315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pPr>
              <a:defRPr/>
            </a:pPr>
            <a:fld id="{DA549A8F-040C-4682-B030-C4D4E0806AEF}" type="datetime1">
              <a:rPr lang="en-US" smtClean="0">
                <a:solidFill>
                  <a:srgbClr val="000000"/>
                </a:solidFill>
              </a:rPr>
              <a:t>4/26/2017</a:t>
            </a:fld>
            <a:endParaRPr 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9"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054488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fld id="{96777AA2-9C25-4BF1-A826-A197311251D4}" type="datetime1">
              <a:rPr lang="en-US" smtClean="0">
                <a:solidFill>
                  <a:srgbClr val="000000"/>
                </a:solidFill>
              </a:rPr>
              <a:t>4/26/2017</a:t>
            </a:fld>
            <a:endParaRPr 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6"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141601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pPr>
              <a:defRPr/>
            </a:pPr>
            <a:fld id="{2B21E42E-132D-4580-A2C3-626F87270C8E}" type="datetime1">
              <a:rPr lang="en-US" smtClean="0">
                <a:solidFill>
                  <a:srgbClr val="000000"/>
                </a:solidFill>
              </a:rPr>
              <a:t>4/26/2017</a:t>
            </a:fld>
            <a:endParaRPr lang="en-US" dirty="0">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8" name="Rectangle 7"/>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0545081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fld id="{46B909EE-2F43-4323-937E-FF356D88353F}" type="datetime1">
              <a:rPr lang="en-US" smtClean="0">
                <a:solidFill>
                  <a:srgbClr val="000000"/>
                </a:solidFill>
              </a:rPr>
              <a:t>4/26/2017</a:t>
            </a:fld>
            <a:endParaRPr 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9"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88853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pPr>
              <a:defRPr/>
            </a:pPr>
            <a:fld id="{3B4A0952-4EA9-4894-A082-A3BAF4AFE00B}" type="datetime1">
              <a:rPr lang="en-US" smtClean="0">
                <a:solidFill>
                  <a:srgbClr val="000000"/>
                </a:solidFill>
              </a:rPr>
              <a:t>4/26/2017</a:t>
            </a:fld>
            <a:endParaRPr 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6"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536089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7EEED3BA-8809-4A87-B900-2840DB5D58E8}" type="datetime1">
              <a:rPr lang="en-US" smtClean="0">
                <a:solidFill>
                  <a:srgbClr val="000000"/>
                </a:solidFill>
              </a:rPr>
              <a:t>4/26/2017</a:t>
            </a:fld>
            <a:endParaRPr lang="en-US" dirty="0">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4"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46710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2A3217E9-9CCB-4513-8A4A-DB037DBFC34D}" type="datetime1">
              <a:rPr lang="en-US" smtClean="0">
                <a:solidFill>
                  <a:srgbClr val="000000"/>
                </a:solidFill>
              </a:rPr>
              <a:t>4/26/2017</a:t>
            </a:fld>
            <a:endParaRPr 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7"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170386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22F49AB8-B1DB-4987-9CFC-FF4ABE7C158F}" type="datetime1">
              <a:rPr lang="en-US" altLang="en-US" smtClean="0"/>
              <a:t>4/26/2017</a:t>
            </a:fld>
            <a:endParaRPr lang="en-US" altLang="en-US" dirty="0"/>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5986EFB0-45C0-45E2-943F-D9B218660FD7}" type="datetime1">
              <a:rPr lang="en-US" smtClean="0">
                <a:solidFill>
                  <a:srgbClr val="000000"/>
                </a:solidFill>
              </a:rPr>
              <a:t>4/26/2017</a:t>
            </a:fld>
            <a:endParaRPr 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7"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750940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fld id="{57C948E2-F30F-440B-AE06-269E866F734F}" type="datetime1">
              <a:rPr lang="en-US" smtClean="0">
                <a:solidFill>
                  <a:srgbClr val="000000"/>
                </a:solidFill>
              </a:rPr>
              <a:t>4/26/2017</a:t>
            </a:fld>
            <a:endParaRPr 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7"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492061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fld id="{2D2A7870-E0EA-4C6D-8B43-CD1A259C89BC}" type="datetime1">
              <a:rPr lang="en-US" smtClean="0">
                <a:solidFill>
                  <a:srgbClr val="000000"/>
                </a:solidFill>
              </a:rPr>
              <a:t>4/26/2017</a:t>
            </a:fld>
            <a:endParaRPr 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6"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448410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97017770-5F28-465F-9430-E7314DD73278}"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2004593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C0AE92D6-7973-41D1-B520-56B125EB0D23}" type="datetime1">
              <a:rPr lang="en-US" altLang="en-US" smtClean="0">
                <a:solidFill>
                  <a:srgbClr val="000000"/>
                </a:solidFill>
              </a:rPr>
              <a:t>4/26/2017</a:t>
            </a:fld>
            <a:endParaRPr lang="en-US" alt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5941876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38C58418-40F4-4122-8417-9E7583DA5D89}"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0042793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01E6E725-0A4F-4805-A413-F44EF47A8635}" type="datetime1">
              <a:rPr lang="en-US" altLang="en-US" smtClean="0">
                <a:solidFill>
                  <a:srgbClr val="000000"/>
                </a:solidFill>
              </a:rPr>
              <a:t>4/26/2017</a:t>
            </a:fld>
            <a:endParaRPr lang="en-US" altLang="en-US" dirty="0">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8887615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1E9974C0-FD84-46AD-8C46-4472235578E5}" type="datetime1">
              <a:rPr lang="en-US" altLang="en-US" smtClean="0">
                <a:solidFill>
                  <a:srgbClr val="000000"/>
                </a:solidFill>
              </a:rPr>
              <a:t>4/26/2017</a:t>
            </a:fld>
            <a:endParaRPr lang="en-US" alt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4395158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6C212009-AB89-40A5-84F5-15876DDA98F0}"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6895706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DE63C1DA-81B2-4195-BB37-276B4CF41FF4}" type="datetime1">
              <a:rPr lang="en-US" altLang="en-US" smtClean="0">
                <a:solidFill>
                  <a:srgbClr val="000000"/>
                </a:solidFill>
              </a:rPr>
              <a:t>4/26/2017</a:t>
            </a:fld>
            <a:endParaRPr lang="en-US" altLang="en-US" dirty="0">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5145404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056946DF-9DC5-4BB3-B5D2-495DF644A2D7}" type="datetime1">
              <a:rPr lang="en-US" altLang="en-US" smtClean="0"/>
              <a:t>4/26/2017</a:t>
            </a:fld>
            <a:endParaRPr lang="en-US" altLang="en-US" dirty="0"/>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0793E168-0CAF-40ED-8745-726E015BF75A}" type="datetime1">
              <a:rPr lang="en-US" altLang="en-US" smtClean="0">
                <a:solidFill>
                  <a:srgbClr val="000000"/>
                </a:solidFill>
              </a:rPr>
              <a:t>4/26/2017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2214540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64E1E227-55D4-461D-84F8-18772E2EEB17}" type="datetime1">
              <a:rPr lang="en-US" altLang="en-US" smtClean="0">
                <a:solidFill>
                  <a:srgbClr val="000000"/>
                </a:solidFill>
              </a:rPr>
              <a:t>4/26/2017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4224008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528E7807-48D7-4334-B112-C9AE44DE8A44}" type="datetime1">
              <a:rPr lang="en-US" altLang="en-US" smtClean="0">
                <a:solidFill>
                  <a:srgbClr val="000000"/>
                </a:solidFill>
              </a:rPr>
              <a:t>4/26/2017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0541690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729600E9-27A8-4B2E-8F8D-68AFB4BFED2A}" type="datetime1">
              <a:rPr lang="en-US" altLang="en-US" smtClean="0">
                <a:solidFill>
                  <a:srgbClr val="000000"/>
                </a:solidFill>
              </a:rPr>
              <a:t>4/26/2017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7467122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7A0D5D92-2E74-4FAD-B7EF-98544B38962C}" type="datetime1">
              <a:rPr lang="en-US" altLang="en-US" smtClean="0"/>
              <a:t>4/26/2017</a:t>
            </a:fld>
            <a:endParaRPr lang="en-US" altLang="en-US" dirty="0"/>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90667C1F-5BE1-4725-809B-BEBA3D757397}" type="datetime1">
              <a:rPr lang="en-US" altLang="en-US" smtClean="0"/>
              <a:t>4/26/2017</a:t>
            </a:fld>
            <a:endParaRPr lang="en-US" altLang="en-US" dirty="0"/>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97A43E12-3588-4F33-AAA2-228B91EFAC4C}" type="datetime1">
              <a:rPr lang="en-US" altLang="en-US" smtClean="0"/>
              <a:t>4/26/2017</a:t>
            </a:fld>
            <a:endParaRPr lang="en-US" altLang="en-US" dirty="0"/>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249FDA48-E7A0-4152-A7CB-7A28AC489D27}" type="datetime1">
              <a:rPr lang="en-US" altLang="en-US" smtClean="0"/>
              <a:t>4/26/2017</a:t>
            </a:fld>
            <a:endParaRPr lang="en-US" altLang="en-US" dirty="0"/>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84BCA102-4C74-41F0-9D4E-4B5BF23709FB}" type="datetime1">
              <a:rPr lang="en-US" altLang="en-US" smtClean="0"/>
              <a:t>4/26/2017</a:t>
            </a:fld>
            <a:endParaRPr lang="en-US" altLang="en-US" dirty="0"/>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1.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1.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C913DEAD-BF95-4811-A091-00F587729541}" type="datetime1">
              <a:rPr lang="en-US" altLang="en-US" smtClean="0"/>
              <a:t>4/26/2017</a:t>
            </a:fld>
            <a:endParaRPr lang="en-US" altLang="en-US" dirty="0"/>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pPr/>
              <a:t>‹#›</a:t>
            </a:fld>
            <a:endParaRPr lang="en-US" altLang="en-US" dirty="0"/>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rot="16200000" flipH="1">
            <a:off x="5410200" y="2971800"/>
            <a:ext cx="6858000" cy="91440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sp>
        <p:nvSpPr>
          <p:cNvPr id="2" name="Title Placeholder 1"/>
          <p:cNvSpPr>
            <a:spLocks noGrp="1"/>
          </p:cNvSpPr>
          <p:nvPr>
            <p:ph type="title"/>
          </p:nvPr>
        </p:nvSpPr>
        <p:spPr>
          <a:xfrm>
            <a:off x="457200" y="274638"/>
            <a:ext cx="7543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543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382000" y="6356351"/>
            <a:ext cx="381000" cy="349250"/>
          </a:xfrm>
          <a:prstGeom prst="rect">
            <a:avLst/>
          </a:prstGeom>
        </p:spPr>
        <p:txBody>
          <a:bodyPr vert="horz" lIns="91440" tIns="45720" rIns="91440" bIns="45720" rtlCol="0" anchor="ctr"/>
          <a:lstStyle>
            <a:lvl1pPr algn="r">
              <a:defRPr sz="1200">
                <a:solidFill>
                  <a:schemeClr val="bg1"/>
                </a:solidFill>
              </a:defRPr>
            </a:lvl1pPr>
          </a:lstStyle>
          <a:p>
            <a:fld id="{0E35F3BA-FE8B-4E36-87EF-206F94BD42EB}" type="slidenum">
              <a:rPr lang="en-US" smtClean="0">
                <a:solidFill>
                  <a:prstClr val="white"/>
                </a:solidFill>
              </a:rPr>
              <a:pPr/>
              <a:t>‹#›</a:t>
            </a:fld>
            <a:endParaRPr lang="en-US" dirty="0">
              <a:solidFill>
                <a:prstClr val="white"/>
              </a:solidFill>
            </a:endParaRPr>
          </a:p>
        </p:txBody>
      </p:sp>
      <p:pic>
        <p:nvPicPr>
          <p:cNvPr id="7" name="Picture 6" descr="VDOE-h-color sm.png"/>
          <p:cNvPicPr>
            <a:picLocks noChangeAspect="1"/>
          </p:cNvPicPr>
          <p:nvPr/>
        </p:nvPicPr>
        <p:blipFill>
          <a:blip r:embed="rId12" cstate="print"/>
          <a:stretch>
            <a:fillRect/>
          </a:stretch>
        </p:blipFill>
        <p:spPr>
          <a:xfrm>
            <a:off x="6019800" y="6324600"/>
            <a:ext cx="2252477" cy="377953"/>
          </a:xfrm>
          <a:prstGeom prst="rect">
            <a:avLst/>
          </a:prstGeom>
        </p:spPr>
      </p:pic>
    </p:spTree>
    <p:extLst>
      <p:ext uri="{BB962C8B-B14F-4D97-AF65-F5344CB8AC3E}">
        <p14:creationId xmlns:p14="http://schemas.microsoft.com/office/powerpoint/2010/main" val="38563847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hf hdr="0" ftr="0" dt="0"/>
  <p:txStyles>
    <p:titleStyle>
      <a:lvl1pPr algn="ctr" defTabSz="914400" rtl="0" eaLnBrk="1" latinLnBrk="0" hangingPunct="1">
        <a:spcBef>
          <a:spcPct val="0"/>
        </a:spcBef>
        <a:buNone/>
        <a:defRPr lang="en-US" sz="4000" b="1" kern="1200" dirty="0">
          <a:solidFill>
            <a:srgbClr val="0070C0"/>
          </a:solidFill>
          <a:latin typeface="Times New Roman" panose="02020603050405020304" pitchFamily="18" charset="0"/>
          <a:ea typeface="+mj-ea"/>
          <a:cs typeface="Times New Roman" panose="02020603050405020304" pitchFamily="18" charset="0"/>
        </a:defRPr>
      </a:lvl1pPr>
    </p:titleStyle>
    <p:bodyStyle>
      <a:lvl1pPr marL="342900" indent="-342900" algn="l" defTabSz="914400" rtl="0" eaLnBrk="1" latinLnBrk="0" hangingPunct="1">
        <a:spcBef>
          <a:spcPct val="20000"/>
        </a:spcBef>
        <a:buFont typeface="Arial" pitchFamily="34" charset="0"/>
        <a:buChar char="•"/>
        <a:defRPr sz="3600" b="1" kern="1200">
          <a:solidFill>
            <a:schemeClr val="tx1"/>
          </a:solidFill>
          <a:latin typeface="+mj-lt"/>
          <a:ea typeface="+mn-ea"/>
          <a:cs typeface="Lucida Bright" pitchFamily="18" charset="0"/>
        </a:defRPr>
      </a:lvl1pPr>
      <a:lvl2pPr marL="742950" indent="-285750" algn="l" defTabSz="914400" rtl="0" eaLnBrk="1" latinLnBrk="0" hangingPunct="1">
        <a:spcBef>
          <a:spcPct val="20000"/>
        </a:spcBef>
        <a:buFont typeface="Arial" pitchFamily="34" charset="0"/>
        <a:buChar char="•"/>
        <a:defRPr sz="3200" kern="1200">
          <a:solidFill>
            <a:schemeClr val="tx1">
              <a:lumMod val="50000"/>
              <a:lumOff val="50000"/>
            </a:schemeClr>
          </a:solidFill>
          <a:latin typeface="+mj-lt"/>
          <a:ea typeface="+mn-ea"/>
          <a:cs typeface="Lucida Bright" pitchFamily="18" charset="0"/>
        </a:defRPr>
      </a:lvl2pPr>
      <a:lvl3pPr marL="1143000" indent="-228600" algn="l" defTabSz="914400" rtl="0" eaLnBrk="1" latinLnBrk="0" hangingPunct="1">
        <a:spcBef>
          <a:spcPct val="20000"/>
        </a:spcBef>
        <a:buFont typeface="Arial" pitchFamily="34" charset="0"/>
        <a:buChar char="•"/>
        <a:defRPr sz="2800" kern="1200">
          <a:solidFill>
            <a:schemeClr val="tx1">
              <a:lumMod val="50000"/>
              <a:lumOff val="50000"/>
            </a:schemeClr>
          </a:solidFill>
          <a:latin typeface="+mj-lt"/>
          <a:ea typeface="+mn-ea"/>
          <a:cs typeface="Lucida Bright" pitchFamily="18" charset="0"/>
        </a:defRPr>
      </a:lvl3pPr>
      <a:lvl4pPr marL="1600200" indent="-2286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Lucida Bright"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mj-lt"/>
          <a:ea typeface="+mn-ea"/>
          <a:cs typeface="Lucida Bright"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auto">
              <a:spcBef>
                <a:spcPts val="0"/>
              </a:spcBef>
              <a:spcAft>
                <a:spcPts val="0"/>
              </a:spcAft>
              <a:defRPr/>
            </a:pPr>
            <a:fld id="{50336FA2-424B-4DCE-B228-807896197E2D}" type="datetime1">
              <a:rPr lang="en-US" smtClean="0">
                <a:solidFill>
                  <a:srgbClr val="000000"/>
                </a:solidFill>
                <a:latin typeface="Arial"/>
              </a:rPr>
              <a:t>4/26/2017</a:t>
            </a:fld>
            <a:endParaRPr lang="en-US" dirty="0">
              <a:solidFill>
                <a:srgbClr val="000000"/>
              </a:solidFill>
              <a:latin typeface="Aria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auto">
              <a:spcBef>
                <a:spcPts val="0"/>
              </a:spcBef>
              <a:spcAft>
                <a:spcPts val="0"/>
              </a:spcAft>
            </a:pPr>
            <a:fld id="{94D383E5-CD44-4E8E-A14B-87411563B6FF}" type="slidenum">
              <a:rPr lang="en-US" smtClean="0">
                <a:solidFill>
                  <a:srgbClr val="000000"/>
                </a:solidFill>
                <a:latin typeface="Arial"/>
              </a:rPr>
              <a:pPr fontAlgn="auto">
                <a:spcBef>
                  <a:spcPts val="0"/>
                </a:spcBef>
                <a:spcAft>
                  <a:spcPts val="0"/>
                </a:spcAft>
              </a:pPr>
              <a:t>‹#›</a:t>
            </a:fld>
            <a:endParaRPr lang="en-US" dirty="0">
              <a:solidFill>
                <a:srgbClr val="000000"/>
              </a:solidFill>
              <a:latin typeface="Aria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327982398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A1AF5C9E-A45F-41B7-B694-5484C9C74281}" type="datetime1">
              <a:rPr lang="en-US" altLang="en-US" smtClean="0">
                <a:solidFill>
                  <a:srgbClr val="000000"/>
                </a:solidFill>
              </a:rPr>
              <a:t>4/26/2017</a:t>
            </a:fld>
            <a:endParaRPr lang="en-US" altLang="en-US" dirty="0">
              <a:solidFill>
                <a:srgbClr val="000000"/>
              </a:solidFil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solidFill>
                  <a:srgbClr val="000000"/>
                </a:solidFill>
              </a:rPr>
              <a:pPr/>
              <a:t>‹#›</a:t>
            </a:fld>
            <a:endParaRPr lang="en-US" altLang="en-US" dirty="0">
              <a:solidFill>
                <a:srgbClr val="000000"/>
              </a:solidFil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172159609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5.png"/><Relationship Id="rId5" Type="http://schemas.openxmlformats.org/officeDocument/2006/relationships/hyperlink" Target="mailto:http://www.doe.virginia.gov/testing/sol/standards_docs/mathematics/2016/index.shtml" TargetMode="Externa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ma"/><Relationship Id="rId1" Type="http://schemas.microsoft.com/office/2007/relationships/media" Target="../media/media10.wma"/><Relationship Id="rId5" Type="http://schemas.openxmlformats.org/officeDocument/2006/relationships/image" Target="../media/image6.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audio" Target="../media/media11.wma"/><Relationship Id="rId7" Type="http://schemas.openxmlformats.org/officeDocument/2006/relationships/image" Target="../media/image10.png"/><Relationship Id="rId2" Type="http://schemas.microsoft.com/office/2007/relationships/media" Target="../media/media11.wma"/><Relationship Id="rId1" Type="http://schemas.openxmlformats.org/officeDocument/2006/relationships/tags" Target="../tags/tag3.xml"/><Relationship Id="rId6" Type="http://schemas.openxmlformats.org/officeDocument/2006/relationships/image" Target="../media/image9.png"/><Relationship Id="rId5" Type="http://schemas.openxmlformats.org/officeDocument/2006/relationships/notesSlide" Target="../notesSlides/notesSlide11.xml"/><Relationship Id="rId4"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audio" Target="../media/media12.wma"/><Relationship Id="rId7" Type="http://schemas.openxmlformats.org/officeDocument/2006/relationships/image" Target="../media/image5.png"/><Relationship Id="rId2" Type="http://schemas.microsoft.com/office/2007/relationships/media" Target="../media/media12.wma"/><Relationship Id="rId1" Type="http://schemas.openxmlformats.org/officeDocument/2006/relationships/tags" Target="../tags/tag4.xml"/><Relationship Id="rId6" Type="http://schemas.openxmlformats.org/officeDocument/2006/relationships/image" Target="../media/image11.png"/><Relationship Id="rId5" Type="http://schemas.openxmlformats.org/officeDocument/2006/relationships/notesSlide" Target="../notesSlides/notesSlide12.xml"/><Relationship Id="rId4"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3.wma"/><Relationship Id="rId1" Type="http://schemas.microsoft.com/office/2007/relationships/media" Target="../media/media13.wma"/><Relationship Id="rId5" Type="http://schemas.openxmlformats.org/officeDocument/2006/relationships/image" Target="../media/image5.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4.wma"/><Relationship Id="rId1" Type="http://schemas.microsoft.com/office/2007/relationships/media" Target="../media/media14.wma"/><Relationship Id="rId5" Type="http://schemas.openxmlformats.org/officeDocument/2006/relationships/image" Target="../media/image12.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5.wma"/><Relationship Id="rId1" Type="http://schemas.microsoft.com/office/2007/relationships/media" Target="../media/media15.wma"/><Relationship Id="rId5" Type="http://schemas.openxmlformats.org/officeDocument/2006/relationships/image" Target="../media/image5.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6.wma"/><Relationship Id="rId1" Type="http://schemas.microsoft.com/office/2007/relationships/media" Target="../media/media16.wma"/><Relationship Id="rId5" Type="http://schemas.openxmlformats.org/officeDocument/2006/relationships/image" Target="../media/image5.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7.wma"/><Relationship Id="rId1" Type="http://schemas.microsoft.com/office/2007/relationships/media" Target="../media/media17.wma"/><Relationship Id="rId5" Type="http://schemas.openxmlformats.org/officeDocument/2006/relationships/image" Target="../media/image5.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8.wma"/><Relationship Id="rId1" Type="http://schemas.microsoft.com/office/2007/relationships/media" Target="../media/media18.wma"/><Relationship Id="rId5" Type="http://schemas.openxmlformats.org/officeDocument/2006/relationships/image" Target="../media/image5.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9.wma"/><Relationship Id="rId1" Type="http://schemas.microsoft.com/office/2007/relationships/media" Target="../media/media19.wma"/><Relationship Id="rId5" Type="http://schemas.openxmlformats.org/officeDocument/2006/relationships/image" Target="../media/image12.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0.wma"/><Relationship Id="rId1" Type="http://schemas.microsoft.com/office/2007/relationships/media" Target="../media/media20.wma"/><Relationship Id="rId5" Type="http://schemas.openxmlformats.org/officeDocument/2006/relationships/image" Target="../media/image5.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1.wma"/><Relationship Id="rId1" Type="http://schemas.microsoft.com/office/2007/relationships/media" Target="../media/media21.wma"/><Relationship Id="rId5" Type="http://schemas.openxmlformats.org/officeDocument/2006/relationships/image" Target="../media/image5.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2.wma"/><Relationship Id="rId1" Type="http://schemas.microsoft.com/office/2007/relationships/media" Target="../media/media22.wma"/><Relationship Id="rId5" Type="http://schemas.openxmlformats.org/officeDocument/2006/relationships/image" Target="../media/image5.pn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3.wma"/><Relationship Id="rId1" Type="http://schemas.microsoft.com/office/2007/relationships/media" Target="../media/media23.wma"/><Relationship Id="rId5" Type="http://schemas.openxmlformats.org/officeDocument/2006/relationships/image" Target="../media/image5.pn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4.wma"/><Relationship Id="rId1" Type="http://schemas.microsoft.com/office/2007/relationships/media" Target="../media/media24.wma"/><Relationship Id="rId5" Type="http://schemas.openxmlformats.org/officeDocument/2006/relationships/image" Target="../media/image12.pn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5.wma"/><Relationship Id="rId1" Type="http://schemas.microsoft.com/office/2007/relationships/media" Target="../media/media25.wma"/><Relationship Id="rId5" Type="http://schemas.openxmlformats.org/officeDocument/2006/relationships/image" Target="../media/image5.pn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6.wma"/><Relationship Id="rId1" Type="http://schemas.microsoft.com/office/2007/relationships/media" Target="../media/media26.wma"/><Relationship Id="rId5" Type="http://schemas.openxmlformats.org/officeDocument/2006/relationships/image" Target="../media/image5.pn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7.wma"/><Relationship Id="rId1" Type="http://schemas.microsoft.com/office/2007/relationships/media" Target="../media/media27.wma"/><Relationship Id="rId5" Type="http://schemas.openxmlformats.org/officeDocument/2006/relationships/image" Target="../media/image5.png"/><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8.wma"/><Relationship Id="rId1" Type="http://schemas.microsoft.com/office/2007/relationships/media" Target="../media/media28.wma"/><Relationship Id="rId5" Type="http://schemas.openxmlformats.org/officeDocument/2006/relationships/image" Target="../media/image5.png"/><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9.wma"/><Relationship Id="rId1" Type="http://schemas.microsoft.com/office/2007/relationships/media" Target="../media/media29.wma"/><Relationship Id="rId5" Type="http://schemas.openxmlformats.org/officeDocument/2006/relationships/image" Target="../media/image5.png"/><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0.wma"/><Relationship Id="rId1" Type="http://schemas.microsoft.com/office/2007/relationships/media" Target="../media/media30.wma"/><Relationship Id="rId5" Type="http://schemas.openxmlformats.org/officeDocument/2006/relationships/image" Target="../media/image5.png"/><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1.wma"/><Relationship Id="rId1" Type="http://schemas.microsoft.com/office/2007/relationships/media" Target="../media/media31.wma"/><Relationship Id="rId5" Type="http://schemas.openxmlformats.org/officeDocument/2006/relationships/image" Target="../media/image12.png"/><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2.wma"/><Relationship Id="rId1" Type="http://schemas.microsoft.com/office/2007/relationships/media" Target="../media/media32.wma"/><Relationship Id="rId5" Type="http://schemas.openxmlformats.org/officeDocument/2006/relationships/image" Target="../media/image5.png"/><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audio" Target="../media/media33.wma"/><Relationship Id="rId1" Type="http://schemas.microsoft.com/office/2007/relationships/media" Target="../media/media33.wma"/><Relationship Id="rId6" Type="http://schemas.openxmlformats.org/officeDocument/2006/relationships/image" Target="../media/image5.png"/><Relationship Id="rId5" Type="http://schemas.openxmlformats.org/officeDocument/2006/relationships/hyperlink" Target="mailto:Mathematics@doe.virginia.gov" TargetMode="External"/><Relationship Id="rId4"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wma"/><Relationship Id="rId1" Type="http://schemas.microsoft.com/office/2007/relationships/media" Target="../media/media4.wma"/><Relationship Id="rId5" Type="http://schemas.openxmlformats.org/officeDocument/2006/relationships/image" Target="../media/image5.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ma"/><Relationship Id="rId1" Type="http://schemas.microsoft.com/office/2007/relationships/media" Target="../media/media5.wma"/><Relationship Id="rId5" Type="http://schemas.openxmlformats.org/officeDocument/2006/relationships/image" Target="../media/image5.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audio" Target="../media/media6.wma"/><Relationship Id="rId2" Type="http://schemas.microsoft.com/office/2007/relationships/media" Target="../media/media6.wma"/><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media7.wma"/><Relationship Id="rId7" Type="http://schemas.openxmlformats.org/officeDocument/2006/relationships/image" Target="../media/image6.png"/><Relationship Id="rId2" Type="http://schemas.microsoft.com/office/2007/relationships/media" Target="../media/media7.wma"/><Relationship Id="rId1" Type="http://schemas.openxmlformats.org/officeDocument/2006/relationships/tags" Target="../tags/tag2.xml"/><Relationship Id="rId6" Type="http://schemas.openxmlformats.org/officeDocument/2006/relationships/image" Target="../media/image7.png"/><Relationship Id="rId5" Type="http://schemas.openxmlformats.org/officeDocument/2006/relationships/notesSlide" Target="../notesSlides/notesSlide7.xml"/><Relationship Id="rId4"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ma"/><Relationship Id="rId1" Type="http://schemas.microsoft.com/office/2007/relationships/media" Target="../media/media8.wma"/><Relationship Id="rId5" Type="http://schemas.openxmlformats.org/officeDocument/2006/relationships/image" Target="../media/image8.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7.xml"/><Relationship Id="rId7" Type="http://schemas.openxmlformats.org/officeDocument/2006/relationships/diagramQuickStyle" Target="../diagrams/quickStyle1.xml"/><Relationship Id="rId2" Type="http://schemas.openxmlformats.org/officeDocument/2006/relationships/audio" Target="../media/media9.wma"/><Relationship Id="rId1" Type="http://schemas.microsoft.com/office/2007/relationships/media" Target="../media/media9.wma"/><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6.png"/><Relationship Id="rId4" Type="http://schemas.openxmlformats.org/officeDocument/2006/relationships/notesSlide" Target="../notesSlides/notesSlide9.xml"/><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noChangeArrowheads="1"/>
          </p:cNvSpPr>
          <p:nvPr>
            <p:ph type="subTitle" idx="1"/>
          </p:nvPr>
        </p:nvSpPr>
        <p:spPr>
          <a:xfrm>
            <a:off x="1371600" y="3657600"/>
            <a:ext cx="6400800" cy="1219200"/>
          </a:xfrm>
        </p:spPr>
        <p:txBody>
          <a:bodyPr/>
          <a:lstStyle/>
          <a:p>
            <a:r>
              <a:rPr lang="en-US" altLang="en-US" dirty="0">
                <a:latin typeface="Arial" charset="0"/>
              </a:rPr>
              <a:t> </a:t>
            </a:r>
            <a:r>
              <a:rPr lang="en-US" altLang="en-US" sz="2800" b="1" smtClean="0"/>
              <a:t>Kindergarten </a:t>
            </a:r>
          </a:p>
          <a:p>
            <a:r>
              <a:rPr lang="en-US" altLang="en-US" sz="2800" b="1" smtClean="0"/>
              <a:t>Overview </a:t>
            </a:r>
            <a:r>
              <a:rPr lang="en-US" altLang="en-US" sz="2800" b="1" dirty="0"/>
              <a:t>of Revisions - 2009 to 2016</a:t>
            </a:r>
          </a:p>
        </p:txBody>
      </p:sp>
      <p:sp>
        <p:nvSpPr>
          <p:cNvPr id="5" name="Rectangle 2"/>
          <p:cNvSpPr txBox="1">
            <a:spLocks noChangeArrowheads="1"/>
          </p:cNvSpPr>
          <p:nvPr/>
        </p:nvSpPr>
        <p:spPr bwMode="auto">
          <a:xfrm>
            <a:off x="685800" y="1828800"/>
            <a:ext cx="7772400" cy="1470025"/>
          </a:xfrm>
          <a:prstGeom prst="rect">
            <a:avLst/>
          </a:prstGeom>
          <a:solidFill>
            <a:schemeClr val="accent6"/>
          </a:solidFill>
          <a:ln w="9525">
            <a:solidFill>
              <a:schemeClr val="accent1"/>
            </a:solid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ctr"/>
            <a:r>
              <a:rPr lang="en-US" altLang="en-US" sz="4400" b="1" kern="0" smtClean="0">
                <a:solidFill>
                  <a:schemeClr val="bg1"/>
                </a:solidFill>
              </a:rPr>
              <a:t>2016 </a:t>
            </a:r>
            <a:r>
              <a:rPr lang="en-US" altLang="en-US" sz="4400" b="1" i="1" kern="0" smtClean="0">
                <a:solidFill>
                  <a:schemeClr val="bg1"/>
                </a:solidFill>
              </a:rPr>
              <a:t>Mathematics </a:t>
            </a:r>
            <a:br>
              <a:rPr lang="en-US" altLang="en-US" sz="4400" b="1" i="1" kern="0" smtClean="0">
                <a:solidFill>
                  <a:schemeClr val="bg1"/>
                </a:solidFill>
              </a:rPr>
            </a:br>
            <a:r>
              <a:rPr lang="en-US" altLang="en-US" sz="4400" b="1" i="1" kern="0" smtClean="0">
                <a:solidFill>
                  <a:schemeClr val="bg1"/>
                </a:solidFill>
              </a:rPr>
              <a:t>Standards of Learning</a:t>
            </a:r>
            <a:endParaRPr lang="en-US" altLang="en-US" sz="4400" b="1" kern="0" dirty="0">
              <a:solidFill>
                <a:schemeClr val="bg1"/>
              </a:solidFill>
            </a:endParaRPr>
          </a:p>
        </p:txBody>
      </p:sp>
      <p:sp>
        <p:nvSpPr>
          <p:cNvPr id="2" name="Slide Number Placeholder 1"/>
          <p:cNvSpPr>
            <a:spLocks noGrp="1"/>
          </p:cNvSpPr>
          <p:nvPr>
            <p:ph type="sldNum" sz="quarter" idx="12"/>
          </p:nvPr>
        </p:nvSpPr>
        <p:spPr/>
        <p:txBody>
          <a:bodyPr/>
          <a:lstStyle/>
          <a:p>
            <a:fld id="{DD9E9451-5B74-44CE-918D-3BCA6AFB4AEF}" type="slidenum">
              <a:rPr lang="en-US" altLang="en-US" smtClean="0"/>
              <a:pPr/>
              <a:t>1</a:t>
            </a:fld>
            <a:endParaRPr lang="en-US" altLang="en-US" dirty="0"/>
          </a:p>
        </p:txBody>
      </p:sp>
      <p:sp>
        <p:nvSpPr>
          <p:cNvPr id="3" name="Rectangle 2"/>
          <p:cNvSpPr/>
          <p:nvPr/>
        </p:nvSpPr>
        <p:spPr>
          <a:xfrm>
            <a:off x="668740" y="5685262"/>
            <a:ext cx="7751928" cy="369332"/>
          </a:xfrm>
          <a:prstGeom prst="rect">
            <a:avLst/>
          </a:prstGeom>
        </p:spPr>
        <p:txBody>
          <a:bodyPr wrap="square">
            <a:spAutoFit/>
          </a:bodyPr>
          <a:lstStyle/>
          <a:p>
            <a:pPr algn="ctr"/>
            <a:r>
              <a:rPr lang="en-US" dirty="0" smtClean="0">
                <a:latin typeface="Calibri" panose="020F0502020204030204" pitchFamily="34" charset="0"/>
              </a:rPr>
              <a:t>Referenced </a:t>
            </a:r>
            <a:r>
              <a:rPr lang="en-US" dirty="0">
                <a:latin typeface="Calibri" panose="020F0502020204030204" pitchFamily="34" charset="0"/>
              </a:rPr>
              <a:t>documents available </a:t>
            </a:r>
            <a:r>
              <a:rPr lang="en-US" dirty="0" smtClean="0">
                <a:latin typeface="Calibri" panose="020F0502020204030204" pitchFamily="34" charset="0"/>
              </a:rPr>
              <a:t>at </a:t>
            </a:r>
            <a:r>
              <a:rPr lang="en-US" dirty="0">
                <a:latin typeface="Calibri" panose="020F0502020204030204" pitchFamily="34" charset="0"/>
                <a:hlinkClick r:id="rId5"/>
              </a:rPr>
              <a:t>VDOE Mathematics 2016</a:t>
            </a:r>
            <a:r>
              <a:rPr lang="en-US" dirty="0">
                <a:latin typeface="Calibri" panose="020F0502020204030204" pitchFamily="34" charset="0"/>
              </a:rPr>
              <a:t> </a:t>
            </a:r>
          </a:p>
        </p:txBody>
      </p:sp>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964327332"/>
      </p:ext>
    </p:extLst>
  </p:cSld>
  <p:clrMapOvr>
    <a:masterClrMapping/>
  </p:clrMapOvr>
  <mc:AlternateContent xmlns:mc="http://schemas.openxmlformats.org/markup-compatibility/2006" xmlns:p14="http://schemas.microsoft.com/office/powerpoint/2010/main">
    <mc:Choice Requires="p14">
      <p:transition p14:dur="10" advTm="20115"/>
    </mc:Choice>
    <mc:Fallback xmlns="">
      <p:transition advTm="201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76200" y="609600"/>
            <a:ext cx="9067800" cy="1143000"/>
          </a:xfrm>
        </p:spPr>
        <p:txBody>
          <a:bodyPr/>
          <a:lstStyle/>
          <a:p>
            <a:pPr marL="0" indent="0">
              <a:lnSpc>
                <a:spcPct val="90000"/>
              </a:lnSpc>
            </a:pPr>
            <a:r>
              <a:rPr lang="en-US" altLang="en-US" b="1" dirty="0"/>
              <a:t>Standards of Learning </a:t>
            </a:r>
            <a:r>
              <a:rPr lang="en-US" altLang="en-US" b="1" dirty="0" smtClean="0"/>
              <a:t>Curriculum Frameworks</a:t>
            </a:r>
            <a:endParaRPr lang="en-US" altLang="en-US" b="1" dirty="0"/>
          </a:p>
        </p:txBody>
      </p:sp>
      <p:sp>
        <p:nvSpPr>
          <p:cNvPr id="83971" name="Rectangle 3"/>
          <p:cNvSpPr>
            <a:spLocks noGrp="1" noChangeArrowheads="1"/>
          </p:cNvSpPr>
          <p:nvPr>
            <p:ph idx="1"/>
          </p:nvPr>
        </p:nvSpPr>
        <p:spPr>
          <a:xfrm>
            <a:off x="685800" y="1828800"/>
            <a:ext cx="7964488" cy="3352800"/>
          </a:xfrm>
        </p:spPr>
        <p:txBody>
          <a:bodyPr/>
          <a:lstStyle/>
          <a:p>
            <a:pPr marL="0" indent="0">
              <a:lnSpc>
                <a:spcPct val="90000"/>
              </a:lnSpc>
              <a:buClr>
                <a:schemeClr val="tx1"/>
              </a:buClr>
              <a:buNone/>
            </a:pPr>
            <a:r>
              <a:rPr lang="en-US" altLang="en-US" dirty="0" smtClean="0"/>
              <a:t>Introduction includes:</a:t>
            </a:r>
          </a:p>
          <a:p>
            <a:pPr lvl="1">
              <a:lnSpc>
                <a:spcPct val="90000"/>
              </a:lnSpc>
              <a:buClr>
                <a:schemeClr val="tx1"/>
              </a:buClr>
              <a:buFont typeface="Arial" panose="020B0604020202020204" pitchFamily="34" charset="0"/>
              <a:buChar char="•"/>
            </a:pPr>
            <a:r>
              <a:rPr lang="en-US" altLang="en-US" sz="3200" dirty="0" smtClean="0"/>
              <a:t>Mathematical Process Goals for Students</a:t>
            </a:r>
          </a:p>
          <a:p>
            <a:pPr lvl="1">
              <a:lnSpc>
                <a:spcPct val="90000"/>
              </a:lnSpc>
              <a:buClr>
                <a:schemeClr val="tx1"/>
              </a:buClr>
              <a:buFont typeface="Arial" panose="020B0604020202020204" pitchFamily="34" charset="0"/>
              <a:buChar char="•"/>
            </a:pPr>
            <a:r>
              <a:rPr lang="en-US" altLang="en-US" sz="3200" b="1" dirty="0" smtClean="0"/>
              <a:t>Instructional Technology</a:t>
            </a:r>
          </a:p>
          <a:p>
            <a:pPr lvl="1">
              <a:lnSpc>
                <a:spcPct val="90000"/>
              </a:lnSpc>
              <a:buClr>
                <a:schemeClr val="tx1"/>
              </a:buClr>
              <a:buFont typeface="Arial" panose="020B0604020202020204" pitchFamily="34" charset="0"/>
              <a:buChar char="•"/>
            </a:pPr>
            <a:r>
              <a:rPr lang="en-US" altLang="en-US" sz="3200" b="1" dirty="0" smtClean="0"/>
              <a:t>Computational Fluency</a:t>
            </a:r>
          </a:p>
          <a:p>
            <a:pPr lvl="1">
              <a:lnSpc>
                <a:spcPct val="90000"/>
              </a:lnSpc>
              <a:buClr>
                <a:schemeClr val="tx1"/>
              </a:buClr>
              <a:buFont typeface="Arial" panose="020B0604020202020204" pitchFamily="34" charset="0"/>
              <a:buChar char="•"/>
            </a:pPr>
            <a:r>
              <a:rPr lang="en-US" altLang="en-US" sz="3200" b="1" dirty="0" smtClean="0"/>
              <a:t>Algebra Readiness</a:t>
            </a:r>
          </a:p>
          <a:p>
            <a:pPr lvl="1">
              <a:lnSpc>
                <a:spcPct val="90000"/>
              </a:lnSpc>
              <a:buClr>
                <a:schemeClr val="tx1"/>
              </a:buClr>
              <a:buFont typeface="Arial" panose="020B0604020202020204" pitchFamily="34" charset="0"/>
              <a:buChar char="•"/>
            </a:pPr>
            <a:r>
              <a:rPr lang="en-US" altLang="en-US" sz="3200" b="1" dirty="0" smtClean="0"/>
              <a:t>Equity</a:t>
            </a:r>
          </a:p>
          <a:p>
            <a:pPr marL="457200" lvl="1" indent="0">
              <a:lnSpc>
                <a:spcPct val="90000"/>
              </a:lnSpc>
              <a:buClr>
                <a:schemeClr val="tx1"/>
              </a:buClr>
              <a:buNone/>
            </a:pPr>
            <a:endParaRPr lang="en-US" altLang="en-US" dirty="0" smtClean="0"/>
          </a:p>
        </p:txBody>
      </p:sp>
      <p:sp>
        <p:nvSpPr>
          <p:cNvPr id="5" name="AutoShape 6"/>
          <p:cNvSpPr>
            <a:spLocks noChangeArrowheads="1"/>
          </p:cNvSpPr>
          <p:nvPr/>
        </p:nvSpPr>
        <p:spPr bwMode="auto">
          <a:xfrm rot="1209468">
            <a:off x="5776166" y="3480355"/>
            <a:ext cx="1367448" cy="1040289"/>
          </a:xfrm>
          <a:prstGeom prst="irregularSeal1">
            <a:avLst/>
          </a:prstGeom>
          <a:solidFill>
            <a:srgbClr val="00B050"/>
          </a:solidFill>
          <a:ln w="12700">
            <a:solidFill>
              <a:schemeClr val="tx1"/>
            </a:solidFill>
            <a:miter lim="800000"/>
            <a:headEnd/>
            <a:tailEnd/>
          </a:ln>
          <a:effectLst/>
          <a:extLst/>
        </p:spPr>
        <p:txBody>
          <a:bodyPr wrap="none" anchor="ctr"/>
          <a:lstStyle/>
          <a:p>
            <a:pPr algn="ctr"/>
            <a:r>
              <a:rPr lang="en-US" sz="2800" b="1" dirty="0" smtClean="0">
                <a:latin typeface="Calibri" panose="020F0502020204030204" pitchFamily="34" charset="0"/>
              </a:rPr>
              <a:t>New</a:t>
            </a:r>
            <a:endParaRPr lang="en-US" b="1" dirty="0">
              <a:latin typeface="Calibri" panose="020F0502020204030204" pitchFamily="34" charset="0"/>
            </a:endParaRPr>
          </a:p>
        </p:txBody>
      </p:sp>
      <p:sp>
        <p:nvSpPr>
          <p:cNvPr id="2" name="Slide Number Placeholder 1"/>
          <p:cNvSpPr>
            <a:spLocks noGrp="1"/>
          </p:cNvSpPr>
          <p:nvPr>
            <p:ph type="sldNum" sz="quarter" idx="12"/>
          </p:nvPr>
        </p:nvSpPr>
        <p:spPr/>
        <p:txBody>
          <a:bodyPr/>
          <a:lstStyle/>
          <a:p>
            <a:fld id="{C4F0E998-9182-4C89-B3A3-3657E8366C65}" type="slidenum">
              <a:rPr lang="en-US" altLang="en-US" smtClean="0"/>
              <a:pPr/>
              <a:t>10</a:t>
            </a:fld>
            <a:endParaRPr lang="en-US" altLang="en-US" dirty="0"/>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508332996"/>
      </p:ext>
    </p:extLst>
  </p:cSld>
  <p:clrMapOvr>
    <a:masterClrMapping/>
  </p:clrMapOvr>
  <mc:AlternateContent xmlns:mc="http://schemas.openxmlformats.org/markup-compatibility/2006" xmlns:p14="http://schemas.microsoft.com/office/powerpoint/2010/main">
    <mc:Choice Requires="p14">
      <p:transition p14:dur="10" advTm="21633"/>
    </mc:Choice>
    <mc:Fallback xmlns="">
      <p:transition advTm="216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143000"/>
            <a:ext cx="8655784"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381000" y="1752600"/>
            <a:ext cx="609600" cy="2286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p:cNvSpPr/>
          <p:nvPr/>
        </p:nvSpPr>
        <p:spPr>
          <a:xfrm>
            <a:off x="2590800" y="1562100"/>
            <a:ext cx="864578" cy="1905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7315200" y="1562100"/>
            <a:ext cx="864578" cy="1905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7442421" y="1752600"/>
            <a:ext cx="939579" cy="251856"/>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p:cNvCxnSpPr/>
          <p:nvPr/>
        </p:nvCxnSpPr>
        <p:spPr>
          <a:xfrm>
            <a:off x="2373922" y="3733800"/>
            <a:ext cx="1131278"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Line Callout 1 12"/>
          <p:cNvSpPr/>
          <p:nvPr/>
        </p:nvSpPr>
        <p:spPr>
          <a:xfrm flipH="1">
            <a:off x="4320638" y="4419600"/>
            <a:ext cx="914400" cy="228600"/>
          </a:xfrm>
          <a:prstGeom prst="borderCallout1">
            <a:avLst/>
          </a:prstGeom>
          <a:solidFill>
            <a:schemeClr val="bg1"/>
          </a:solidFill>
          <a:ln>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0000"/>
                </a:solidFill>
              </a:rPr>
              <a:t>2009</a:t>
            </a:r>
            <a:endParaRPr lang="en-US" dirty="0">
              <a:solidFill>
                <a:srgbClr val="FF0000"/>
              </a:solidFill>
            </a:endParaRPr>
          </a:p>
        </p:txBody>
      </p:sp>
      <p:sp>
        <p:nvSpPr>
          <p:cNvPr id="14" name="Line Callout 1 13"/>
          <p:cNvSpPr/>
          <p:nvPr/>
        </p:nvSpPr>
        <p:spPr>
          <a:xfrm>
            <a:off x="7239000" y="4229100"/>
            <a:ext cx="762000" cy="228600"/>
          </a:xfrm>
          <a:prstGeom prst="borderCallout1">
            <a:avLst>
              <a:gd name="adj1" fmla="val 18750"/>
              <a:gd name="adj2" fmla="val -8333"/>
              <a:gd name="adj3" fmla="val 200811"/>
              <a:gd name="adj4" fmla="val -57034"/>
            </a:avLst>
          </a:prstGeom>
          <a:solidFill>
            <a:schemeClr val="bg1"/>
          </a:solidFill>
          <a:ln>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0000"/>
                </a:solidFill>
              </a:rPr>
              <a:t>2016</a:t>
            </a:r>
            <a:endParaRPr lang="en-US" dirty="0">
              <a:solidFill>
                <a:srgbClr val="FF0000"/>
              </a:solidFill>
            </a:endParaRPr>
          </a:p>
        </p:txBody>
      </p:sp>
      <p:sp>
        <p:nvSpPr>
          <p:cNvPr id="16" name="Oval 15"/>
          <p:cNvSpPr/>
          <p:nvPr/>
        </p:nvSpPr>
        <p:spPr>
          <a:xfrm>
            <a:off x="381000" y="3817917"/>
            <a:ext cx="609600" cy="2286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p:nvPr/>
        </p:nvCxnSpPr>
        <p:spPr>
          <a:xfrm>
            <a:off x="4234961" y="5486400"/>
            <a:ext cx="794239"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600200" y="2819400"/>
            <a:ext cx="9906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228599" y="1524000"/>
            <a:ext cx="5029201" cy="18297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28599" y="3276600"/>
            <a:ext cx="5006439" cy="2438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235039" y="1524000"/>
            <a:ext cx="3496946" cy="18297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257800" y="3276600"/>
            <a:ext cx="3474184" cy="2438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A80BF363-A4AE-4674-8624-FB517241064C}" type="slidenum">
              <a:rPr lang="en-US" altLang="en-US" smtClean="0"/>
              <a:pPr/>
              <a:t>11</a:t>
            </a:fld>
            <a:endParaRPr lang="en-US" altLang="en-US" dirty="0"/>
          </a:p>
        </p:txBody>
      </p:sp>
      <p:sp>
        <p:nvSpPr>
          <p:cNvPr id="24" name="Oval 23"/>
          <p:cNvSpPr/>
          <p:nvPr/>
        </p:nvSpPr>
        <p:spPr>
          <a:xfrm>
            <a:off x="5410199" y="1775856"/>
            <a:ext cx="609600" cy="2286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a:xfrm>
            <a:off x="1371600" y="3200400"/>
            <a:ext cx="2667000" cy="3810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5650012" y="3200400"/>
            <a:ext cx="2808188" cy="3810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1" name="Audio 30">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969151492"/>
      </p:ext>
    </p:extLst>
  </p:cSld>
  <p:clrMapOvr>
    <a:masterClrMapping/>
  </p:clrMapOvr>
  <mc:AlternateContent xmlns:mc="http://schemas.openxmlformats.org/markup-compatibility/2006" xmlns:p14="http://schemas.microsoft.com/office/powerpoint/2010/main">
    <mc:Choice Requires="p14">
      <p:transition p14:dur="10" advTm="80445"/>
    </mc:Choice>
    <mc:Fallback xmlns="">
      <p:transition advTm="804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1"/>
                                        </p:tgtEl>
                                      </p:cBhvr>
                                    </p:cmd>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7"/>
                                        </p:tgtEl>
                                        <p:attrNameLst>
                                          <p:attrName>style.visibility</p:attrName>
                                        </p:attrNameLst>
                                      </p:cBhvr>
                                      <p:to>
                                        <p:strVal val="visible"/>
                                      </p:to>
                                    </p:se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3" fill="hold" display="0">
                  <p:stCondLst>
                    <p:cond delay="indefinite"/>
                  </p:stCondLst>
                  <p:endCondLst>
                    <p:cond evt="onStopAudio" delay="0">
                      <p:tgtEl>
                        <p:sldTgt/>
                      </p:tgtEl>
                    </p:cond>
                  </p:endCondLst>
                </p:cTn>
                <p:tgtEl>
                  <p:spTgt spid="31"/>
                </p:tgtEl>
              </p:cMediaNode>
            </p:audio>
          </p:childTnLst>
        </p:cTn>
      </p:par>
    </p:tnLst>
    <p:bldLst>
      <p:bldP spid="3" grpId="0" animBg="1"/>
      <p:bldP spid="4" grpId="0" animBg="1"/>
      <p:bldP spid="6" grpId="0" animBg="1"/>
      <p:bldP spid="10" grpId="0" animBg="1"/>
      <p:bldP spid="13" grpId="0" animBg="1"/>
      <p:bldP spid="14" grpId="0" animBg="1"/>
      <p:bldP spid="16" grpId="0" animBg="1"/>
      <p:bldP spid="20" grpId="0" animBg="1"/>
      <p:bldP spid="21" grpId="0" animBg="1"/>
      <p:bldP spid="22" grpId="0" animBg="1"/>
      <p:bldP spid="23" grpId="0" animBg="1"/>
      <p:bldP spid="24" grpId="0" animBg="1"/>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4343400" y="5217721"/>
            <a:ext cx="1600200" cy="3048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3733800" y="1676400"/>
            <a:ext cx="914400" cy="3048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781482"/>
            <a:ext cx="8354309" cy="581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648200" y="3981450"/>
            <a:ext cx="3962400" cy="4191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p:cNvSpPr/>
          <p:nvPr/>
        </p:nvSpPr>
        <p:spPr>
          <a:xfrm>
            <a:off x="6270171" y="1181100"/>
            <a:ext cx="864578" cy="1905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p:cNvSpPr/>
          <p:nvPr/>
        </p:nvSpPr>
        <p:spPr>
          <a:xfrm>
            <a:off x="2133600" y="1181100"/>
            <a:ext cx="864578" cy="1905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2362200" y="4912921"/>
            <a:ext cx="1600200" cy="3048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609600" y="3676650"/>
            <a:ext cx="914400" cy="3048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533400" y="5715000"/>
            <a:ext cx="3962400" cy="7620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a:xfrm>
            <a:off x="1371600" y="4191000"/>
            <a:ext cx="914400" cy="3048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A80BF363-A4AE-4674-8624-FB517241064C}" type="slidenum">
              <a:rPr lang="en-US" altLang="en-US" smtClean="0"/>
              <a:pPr/>
              <a:t>12</a:t>
            </a:fld>
            <a:endParaRPr lang="en-US" altLang="en-US" dirty="0"/>
          </a:p>
        </p:txBody>
      </p:sp>
      <p:sp>
        <p:nvSpPr>
          <p:cNvPr id="15" name="Oval 14"/>
          <p:cNvSpPr/>
          <p:nvPr/>
        </p:nvSpPr>
        <p:spPr>
          <a:xfrm>
            <a:off x="4463961" y="5562600"/>
            <a:ext cx="412839" cy="3048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Audio 1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853350532"/>
      </p:ext>
    </p:extLst>
  </p:cSld>
  <p:clrMapOvr>
    <a:masterClrMapping/>
  </p:clrMapOvr>
  <mc:AlternateContent xmlns:mc="http://schemas.openxmlformats.org/markup-compatibility/2006" xmlns:p14="http://schemas.microsoft.com/office/powerpoint/2010/main">
    <mc:Choice Requires="p14">
      <p:transition p14:dur="10" advTm="37996"/>
    </mc:Choice>
    <mc:Fallback xmlns="">
      <p:transition advTm="379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9" fill="hold" display="0">
                  <p:stCondLst>
                    <p:cond delay="indefinite"/>
                  </p:stCondLst>
                  <p:endCondLst>
                    <p:cond evt="onStopAudio" delay="0">
                      <p:tgtEl>
                        <p:sldTgt/>
                      </p:tgtEl>
                    </p:cond>
                  </p:endCondLst>
                </p:cTn>
                <p:tgtEl>
                  <p:spTgt spid="13"/>
                </p:tgtEl>
              </p:cMediaNode>
            </p:audio>
          </p:childTnLst>
        </p:cTn>
      </p:par>
    </p:tnLst>
    <p:bldLst>
      <p:bldP spid="2" grpId="0" animBg="1"/>
      <p:bldP spid="3" grpId="0" animBg="1"/>
      <p:bldP spid="4" grpId="0" animBg="1"/>
      <p:bldP spid="10" grpId="0" animBg="1"/>
      <p:bldP spid="11" grpId="0" animBg="1"/>
      <p:bldP spid="23" grpId="0" animBg="1"/>
      <p:bldP spid="26"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19400"/>
            <a:ext cx="7772400" cy="1066800"/>
          </a:xfrm>
        </p:spPr>
        <p:txBody>
          <a:bodyPr/>
          <a:lstStyle/>
          <a:p>
            <a:pPr algn="ctr"/>
            <a:r>
              <a:rPr lang="en-US" dirty="0"/>
              <a:t>Number and Number </a:t>
            </a:r>
            <a:r>
              <a:rPr lang="en-US" dirty="0" smtClean="0"/>
              <a:t>Sense</a:t>
            </a:r>
            <a:endParaRPr lang="en-US" dirty="0"/>
          </a:p>
        </p:txBody>
      </p:sp>
      <p:sp>
        <p:nvSpPr>
          <p:cNvPr id="3" name="Slide Number Placeholder 2"/>
          <p:cNvSpPr>
            <a:spLocks noGrp="1"/>
          </p:cNvSpPr>
          <p:nvPr>
            <p:ph type="sldNum" sz="quarter" idx="12"/>
          </p:nvPr>
        </p:nvSpPr>
        <p:spPr/>
        <p:txBody>
          <a:bodyPr/>
          <a:lstStyle/>
          <a:p>
            <a:fld id="{D47E1349-D74C-4A2D-9313-8E32EAF75841}" type="slidenum">
              <a:rPr lang="en-US" altLang="en-US" smtClean="0"/>
              <a:pPr/>
              <a:t>13</a:t>
            </a:fld>
            <a:endParaRPr lang="en-US" altLang="en-US"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663074010"/>
      </p:ext>
    </p:extLst>
  </p:cSld>
  <p:clrMapOvr>
    <a:masterClrMapping/>
  </p:clrMapOvr>
  <mc:AlternateContent xmlns:mc="http://schemas.openxmlformats.org/markup-compatibility/2006" xmlns:p14="http://schemas.microsoft.com/office/powerpoint/2010/main">
    <mc:Choice Requires="p14">
      <p:transition p14:dur="10" advTm="8464"/>
    </mc:Choice>
    <mc:Fallback xmlns="">
      <p:transition advTm="84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14124010"/>
              </p:ext>
            </p:extLst>
          </p:nvPr>
        </p:nvGraphicFramePr>
        <p:xfrm>
          <a:off x="533400" y="990600"/>
          <a:ext cx="8229600" cy="2895600"/>
        </p:xfrm>
        <a:graphic>
          <a:graphicData uri="http://schemas.openxmlformats.org/drawingml/2006/table">
            <a:tbl>
              <a:tblPr firstRow="1" firstCol="1" bandRow="1">
                <a:tableStyleId>{5C22544A-7EE6-4342-B048-85BDC9FD1C3A}</a:tableStyleId>
              </a:tblPr>
              <a:tblGrid>
                <a:gridCol w="4114800"/>
                <a:gridCol w="4114800"/>
              </a:tblGrid>
              <a:tr h="358026">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537574">
                <a:tc>
                  <a:txBody>
                    <a:bodyPr/>
                    <a:lstStyle/>
                    <a:p>
                      <a:pPr marL="344488" indent="-344488"/>
                      <a:r>
                        <a:rPr lang="en-US" sz="1400" b="1" kern="1200" dirty="0" smtClean="0">
                          <a:solidFill>
                            <a:schemeClr val="tx1"/>
                          </a:solidFill>
                          <a:effectLst/>
                          <a:latin typeface="Calibri" panose="020F0502020204030204" pitchFamily="34" charset="0"/>
                          <a:ea typeface="+mn-ea"/>
                          <a:cs typeface="+mn-cs"/>
                        </a:rPr>
                        <a:t>K.2	The student, given a set containing 15 or fewer concrete objects, will</a:t>
                      </a:r>
                    </a:p>
                    <a:p>
                      <a:pPr marL="344488" indent="-344488"/>
                      <a:r>
                        <a:rPr lang="en-US" sz="1400" b="1" kern="1200" dirty="0" smtClean="0">
                          <a:solidFill>
                            <a:schemeClr val="tx1"/>
                          </a:solidFill>
                          <a:effectLst/>
                          <a:latin typeface="Calibri" panose="020F0502020204030204" pitchFamily="34" charset="0"/>
                          <a:ea typeface="+mn-ea"/>
                          <a:cs typeface="+mn-cs"/>
                        </a:rPr>
                        <a:t>a)	tell how many are in the set by counting the number of objects orally;</a:t>
                      </a:r>
                    </a:p>
                    <a:p>
                      <a:pPr marL="344488" indent="-344488"/>
                      <a:r>
                        <a:rPr lang="en-US" sz="1400" b="1" kern="1200" dirty="0" smtClean="0">
                          <a:solidFill>
                            <a:schemeClr val="tx1"/>
                          </a:solidFill>
                          <a:effectLst/>
                          <a:latin typeface="Calibri" panose="020F0502020204030204" pitchFamily="34" charset="0"/>
                          <a:ea typeface="+mn-ea"/>
                          <a:cs typeface="+mn-cs"/>
                        </a:rPr>
                        <a:t>b)	write the numeral to tell how many are in the set; and</a:t>
                      </a:r>
                    </a:p>
                    <a:p>
                      <a:pPr marL="344488" indent="-344488">
                        <a:buAutoNum type="alphaLcParenR" startAt="3"/>
                      </a:pPr>
                      <a:r>
                        <a:rPr lang="en-US" sz="1400" b="1" kern="1200" dirty="0" smtClean="0">
                          <a:solidFill>
                            <a:schemeClr val="tx1"/>
                          </a:solidFill>
                          <a:effectLst/>
                          <a:latin typeface="Calibri" panose="020F0502020204030204" pitchFamily="34" charset="0"/>
                          <a:ea typeface="+mn-ea"/>
                          <a:cs typeface="+mn-cs"/>
                        </a:rPr>
                        <a:t>select the corresponding numeral from a given set of numerals. </a:t>
                      </a:r>
                      <a:r>
                        <a:rPr lang="en-US" sz="1400" b="1" kern="1200" dirty="0" smtClean="0">
                          <a:solidFill>
                            <a:srgbClr val="FF0000"/>
                          </a:solidFill>
                          <a:effectLst/>
                          <a:latin typeface="Calibri" panose="020F0502020204030204" pitchFamily="34" charset="0"/>
                          <a:ea typeface="+mn-ea"/>
                          <a:cs typeface="+mn-cs"/>
                        </a:rPr>
                        <a:t>[Select corresponding</a:t>
                      </a:r>
                      <a:r>
                        <a:rPr lang="en-US" sz="1400" b="1" kern="1200" baseline="0" dirty="0" smtClean="0">
                          <a:solidFill>
                            <a:srgbClr val="FF0000"/>
                          </a:solidFill>
                          <a:effectLst/>
                          <a:latin typeface="Calibri" panose="020F0502020204030204" pitchFamily="34" charset="0"/>
                          <a:ea typeface="+mn-ea"/>
                          <a:cs typeface="+mn-cs"/>
                        </a:rPr>
                        <a:t> </a:t>
                      </a:r>
                      <a:r>
                        <a:rPr lang="en-US" sz="1400" b="1" kern="1200" dirty="0" smtClean="0">
                          <a:solidFill>
                            <a:srgbClr val="FF0000"/>
                          </a:solidFill>
                          <a:effectLst/>
                          <a:latin typeface="Calibri" panose="020F0502020204030204" pitchFamily="34" charset="0"/>
                          <a:ea typeface="+mn-ea"/>
                          <a:cs typeface="+mn-cs"/>
                        </a:rPr>
                        <a:t>numeral was moved to EKS]</a:t>
                      </a:r>
                    </a:p>
                    <a:p>
                      <a:pPr marL="0" indent="344488">
                        <a:buNone/>
                      </a:pPr>
                      <a:r>
                        <a:rPr lang="en-US" sz="1400" b="1" kern="1200" dirty="0" smtClean="0">
                          <a:solidFill>
                            <a:srgbClr val="FF0000"/>
                          </a:solidFill>
                          <a:effectLst/>
                          <a:latin typeface="Calibri" panose="020F0502020204030204" pitchFamily="34" charset="0"/>
                          <a:ea typeface="+mn-ea"/>
                          <a:cs typeface="+mn-cs"/>
                        </a:rPr>
                        <a:t>[K.2ab Moved to K.1ab]</a:t>
                      </a:r>
                      <a:endParaRPr lang="en-US" sz="1400" dirty="0" smtClean="0">
                        <a:solidFill>
                          <a:srgbClr val="FF0000"/>
                        </a:solidFill>
                        <a:effectLst/>
                        <a:latin typeface="Calibri" panose="020F0502020204030204" pitchFamily="34" charset="0"/>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8620" marR="0" indent="-388620">
                        <a:spcBef>
                          <a:spcPts val="500"/>
                        </a:spcBef>
                        <a:spcAft>
                          <a:spcPts val="0"/>
                        </a:spcAft>
                      </a:pPr>
                      <a:r>
                        <a:rPr lang="en-US" sz="1400" b="1" dirty="0">
                          <a:effectLst/>
                          <a:latin typeface="Calibri" panose="020F0502020204030204" pitchFamily="34" charset="0"/>
                          <a:ea typeface="Times"/>
                        </a:rPr>
                        <a:t>K.1	The student will</a:t>
                      </a:r>
                    </a:p>
                    <a:p>
                      <a:pPr marL="342900" marR="0" lvl="0" indent="-342900">
                        <a:spcBef>
                          <a:spcPts val="0"/>
                        </a:spcBef>
                        <a:spcAft>
                          <a:spcPts val="0"/>
                        </a:spcAft>
                        <a:buFont typeface="+mj-lt"/>
                        <a:buAutoNum type="alphaLcParenR"/>
                        <a:tabLst>
                          <a:tab pos="-914400" algn="l"/>
                        </a:tabLst>
                      </a:pPr>
                      <a:r>
                        <a:rPr lang="en-US" sz="1400" b="1" dirty="0">
                          <a:effectLst/>
                          <a:latin typeface="Calibri" panose="020F0502020204030204" pitchFamily="34" charset="0"/>
                          <a:ea typeface="Times"/>
                        </a:rPr>
                        <a:t>tell how many are in a given set of 20 or fewer objects by counting orally; and</a:t>
                      </a:r>
                    </a:p>
                    <a:p>
                      <a:pPr marL="342900" marR="0" lvl="0" indent="-342900">
                        <a:lnSpc>
                          <a:spcPct val="115000"/>
                        </a:lnSpc>
                        <a:spcBef>
                          <a:spcPts val="0"/>
                        </a:spcBef>
                        <a:spcAft>
                          <a:spcPts val="600"/>
                        </a:spcAft>
                        <a:buFont typeface="+mj-lt"/>
                        <a:buAutoNum type="alphaLcParenR"/>
                      </a:pPr>
                      <a:r>
                        <a:rPr lang="en-US" sz="1400" b="1" dirty="0">
                          <a:effectLst/>
                          <a:latin typeface="Calibri" panose="020F0502020204030204" pitchFamily="34" charset="0"/>
                          <a:ea typeface="Times"/>
                          <a:cs typeface="Times New Roman"/>
                        </a:rPr>
                        <a:t>read, write, and represent numbers from 0 through 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18556" y="4343400"/>
            <a:ext cx="8305800" cy="1969770"/>
          </a:xfrm>
          <a:prstGeom prst="rect">
            <a:avLst/>
          </a:prstGeom>
          <a:solidFill>
            <a:schemeClr val="accent2">
              <a:lumMod val="75000"/>
            </a:schemeClr>
          </a:solidFill>
          <a:ln>
            <a:noFill/>
          </a:ln>
          <a:effectLst/>
          <a:extLst/>
        </p:spPr>
        <p:txBody>
          <a:bodyPr wrap="square">
            <a:spAutoFit/>
          </a:bodyPr>
          <a:lstStyle/>
          <a:p>
            <a:pPr>
              <a:spcBef>
                <a:spcPts val="6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285750" lvl="0" indent="-285750">
              <a:spcBef>
                <a:spcPts val="600"/>
              </a:spcBef>
              <a:buFont typeface="Arial" panose="020B0604020202020204" pitchFamily="34" charset="0"/>
              <a:buChar char="•"/>
            </a:pPr>
            <a:r>
              <a:rPr lang="en-US" sz="1600" b="1" dirty="0">
                <a:solidFill>
                  <a:schemeClr val="bg1"/>
                </a:solidFill>
                <a:latin typeface="Calibri" panose="020F0502020204030204" pitchFamily="34" charset="0"/>
              </a:rPr>
              <a:t>K.1a – Tell how many are in a given </a:t>
            </a:r>
            <a:r>
              <a:rPr lang="en-US" sz="1600" b="1" dirty="0" smtClean="0">
                <a:solidFill>
                  <a:schemeClr val="bg1"/>
                </a:solidFill>
                <a:latin typeface="Calibri" panose="020F0502020204030204" pitchFamily="34" charset="0"/>
              </a:rPr>
              <a:t>set of objects increased </a:t>
            </a:r>
            <a:r>
              <a:rPr lang="en-US" sz="1600" b="1" dirty="0">
                <a:solidFill>
                  <a:schemeClr val="bg1"/>
                </a:solidFill>
                <a:latin typeface="Calibri" panose="020F0502020204030204" pitchFamily="34" charset="0"/>
              </a:rPr>
              <a:t>from 15 to 20 </a:t>
            </a:r>
          </a:p>
          <a:p>
            <a:pPr marL="285750" lvl="0" indent="-285750">
              <a:spcBef>
                <a:spcPts val="600"/>
              </a:spcBef>
              <a:buFont typeface="Arial" panose="020B0604020202020204" pitchFamily="34" charset="0"/>
              <a:buChar char="•"/>
            </a:pPr>
            <a:r>
              <a:rPr lang="en-US" sz="1600" b="1" dirty="0">
                <a:solidFill>
                  <a:schemeClr val="bg1"/>
                </a:solidFill>
                <a:latin typeface="Calibri" panose="020F0502020204030204" pitchFamily="34" charset="0"/>
              </a:rPr>
              <a:t>K.1b –  Read, write, and represent numbers increased from 15 to 20</a:t>
            </a:r>
          </a:p>
          <a:p>
            <a:pPr marL="285750" indent="-285750">
              <a:spcBef>
                <a:spcPct val="50000"/>
              </a:spcBef>
              <a:buFont typeface="Arial" panose="020B0604020202020204" pitchFamily="34" charset="0"/>
              <a:buChar char="•"/>
            </a:pPr>
            <a:r>
              <a:rPr lang="en-US" altLang="en-US" sz="1600" b="1" dirty="0" smtClean="0">
                <a:solidFill>
                  <a:schemeClr val="bg1"/>
                </a:solidFill>
                <a:latin typeface="Calibri" panose="020F0502020204030204" pitchFamily="34" charset="0"/>
              </a:rPr>
              <a:t>K.1b EKS – Clarification provided  </a:t>
            </a:r>
            <a:r>
              <a:rPr lang="en-US" sz="1600" b="1" dirty="0">
                <a:solidFill>
                  <a:schemeClr val="bg1"/>
                </a:solidFill>
                <a:latin typeface="Calibri" panose="020F0502020204030204" pitchFamily="34" charset="0"/>
              </a:rPr>
              <a:t>–</a:t>
            </a:r>
            <a:r>
              <a:rPr lang="en-US" altLang="en-US" sz="1600" b="1" dirty="0" smtClean="0">
                <a:solidFill>
                  <a:schemeClr val="bg1"/>
                </a:solidFill>
                <a:latin typeface="Calibri" panose="020F0502020204030204" pitchFamily="34" charset="0"/>
              </a:rPr>
              <a:t> construct a set corresponding to a given number, identify numerals in random order, and identify the numeral that corresponds to a given set</a:t>
            </a:r>
          </a:p>
          <a:p>
            <a:pPr>
              <a:spcBef>
                <a:spcPct val="50000"/>
              </a:spcBef>
            </a:pPr>
            <a:endParaRPr lang="en-US" altLang="en-US" sz="1600" b="1" dirty="0" smtClean="0">
              <a:solidFill>
                <a:schemeClr val="bg1"/>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pPr/>
              <a:t>14</a:t>
            </a:fld>
            <a:endParaRPr lang="en-US" altLang="en-US" dirty="0"/>
          </a:p>
        </p:txBody>
      </p:sp>
      <p:cxnSp>
        <p:nvCxnSpPr>
          <p:cNvPr id="7" name="Straight Arrow Connector 6"/>
          <p:cNvCxnSpPr/>
          <p:nvPr/>
        </p:nvCxnSpPr>
        <p:spPr>
          <a:xfrm flipV="1">
            <a:off x="4343400" y="1600200"/>
            <a:ext cx="304800" cy="381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98024303"/>
      </p:ext>
    </p:extLst>
  </p:cSld>
  <p:clrMapOvr>
    <a:masterClrMapping/>
  </p:clrMapOvr>
  <mc:AlternateContent xmlns:mc="http://schemas.openxmlformats.org/markup-compatibility/2006" xmlns:p14="http://schemas.microsoft.com/office/powerpoint/2010/main">
    <mc:Choice Requires="p14">
      <p:transition p14:dur="10" advTm="23333"/>
    </mc:Choice>
    <mc:Fallback xmlns="">
      <p:transition advTm="233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84690802"/>
              </p:ext>
            </p:extLst>
          </p:nvPr>
        </p:nvGraphicFramePr>
        <p:xfrm>
          <a:off x="533400" y="990600"/>
          <a:ext cx="8229600" cy="2241727"/>
        </p:xfrm>
        <a:graphic>
          <a:graphicData uri="http://schemas.openxmlformats.org/drawingml/2006/table">
            <a:tbl>
              <a:tblPr firstRow="1" firstCol="1" bandRow="1">
                <a:tableStyleId>{5C22544A-7EE6-4342-B048-85BDC9FD1C3A}</a:tableStyleId>
              </a:tblPr>
              <a:tblGrid>
                <a:gridCol w="4114800"/>
                <a:gridCol w="4114800"/>
              </a:tblGrid>
              <a:tr h="318593">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891207">
                <a:tc>
                  <a:txBody>
                    <a:bodyPr/>
                    <a:lstStyle/>
                    <a:p>
                      <a:pPr marL="342900" marR="0" indent="-342900">
                        <a:spcBef>
                          <a:spcPts val="500"/>
                        </a:spcBef>
                        <a:spcAft>
                          <a:spcPts val="0"/>
                        </a:spcAft>
                      </a:pPr>
                      <a:r>
                        <a:rPr lang="en-US" sz="1400" b="1" dirty="0">
                          <a:solidFill>
                            <a:schemeClr val="tx1"/>
                          </a:solidFill>
                          <a:effectLst/>
                          <a:latin typeface="Calibri" panose="020F0502020204030204" pitchFamily="34" charset="0"/>
                          <a:ea typeface="Times"/>
                        </a:rPr>
                        <a:t>K.1	The student, given two sets, each containing 10 or fewer concrete objects, will identify and describe one set as having more, fewer, or the same number of members as the other set, using the concept of one-to-one correspondence. </a:t>
                      </a:r>
                    </a:p>
                    <a:p>
                      <a:pPr marL="0" marR="0">
                        <a:lnSpc>
                          <a:spcPct val="115000"/>
                        </a:lnSpc>
                        <a:spcBef>
                          <a:spcPts val="0"/>
                        </a:spcBef>
                        <a:spcAft>
                          <a:spcPts val="0"/>
                        </a:spcAft>
                      </a:pPr>
                      <a:r>
                        <a:rPr lang="en-US" sz="1400" b="1" dirty="0" smtClean="0">
                          <a:solidFill>
                            <a:schemeClr val="tx1"/>
                          </a:solidFill>
                          <a:effectLst/>
                          <a:latin typeface="Calibri" panose="020F0502020204030204" pitchFamily="34" charset="0"/>
                          <a:ea typeface="Times"/>
                          <a:cs typeface="Times New Roman"/>
                        </a:rPr>
                        <a:t> </a:t>
                      </a:r>
                      <a:endParaRPr lang="en-US" sz="1400" b="1" dirty="0">
                        <a:solidFill>
                          <a:schemeClr val="tx1"/>
                        </a:solidFill>
                        <a:effectLst/>
                        <a:latin typeface="Calibri" panose="020F0502020204030204" pitchFamily="34" charset="0"/>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8620" marR="0" indent="-388620">
                        <a:spcBef>
                          <a:spcPts val="500"/>
                        </a:spcBef>
                        <a:spcAft>
                          <a:spcPts val="0"/>
                        </a:spcAft>
                      </a:pPr>
                      <a:r>
                        <a:rPr lang="en-US" sz="1400" b="1" dirty="0">
                          <a:solidFill>
                            <a:schemeClr val="tx1"/>
                          </a:solidFill>
                          <a:effectLst/>
                          <a:latin typeface="Calibri" panose="020F0502020204030204" pitchFamily="34" charset="0"/>
                          <a:ea typeface="Times"/>
                        </a:rPr>
                        <a:t>K.2	The student, given no more than three sets, each set containing 10 or fewer concrete objects, will </a:t>
                      </a:r>
                      <a:endParaRPr lang="en-US" sz="1400" b="1" dirty="0" smtClean="0">
                        <a:solidFill>
                          <a:schemeClr val="tx1"/>
                        </a:solidFill>
                        <a:effectLst/>
                        <a:latin typeface="Calibri" panose="020F0502020204030204" pitchFamily="34" charset="0"/>
                        <a:ea typeface="Times"/>
                      </a:endParaRPr>
                    </a:p>
                    <a:p>
                      <a:pPr marL="388620" marR="0" indent="-388620">
                        <a:spcBef>
                          <a:spcPts val="0"/>
                        </a:spcBef>
                        <a:spcAft>
                          <a:spcPts val="0"/>
                        </a:spcAft>
                        <a:buFont typeface="+mj-lt"/>
                        <a:buAutoNum type="alphaLcParenR"/>
                      </a:pPr>
                      <a:r>
                        <a:rPr lang="en-US" sz="1400" b="1" dirty="0" smtClean="0">
                          <a:solidFill>
                            <a:schemeClr val="tx1"/>
                          </a:solidFill>
                          <a:effectLst/>
                          <a:latin typeface="Calibri" panose="020F0502020204030204" pitchFamily="34" charset="0"/>
                          <a:ea typeface="Times"/>
                        </a:rPr>
                        <a:t>compare </a:t>
                      </a:r>
                      <a:r>
                        <a:rPr lang="en-US" sz="1400" b="1" dirty="0">
                          <a:solidFill>
                            <a:schemeClr val="tx1"/>
                          </a:solidFill>
                          <a:effectLst/>
                          <a:latin typeface="Calibri" panose="020F0502020204030204" pitchFamily="34" charset="0"/>
                          <a:ea typeface="Times"/>
                        </a:rPr>
                        <a:t>and describe one set as having more, fewer, or the same number of objects as the other set(s); </a:t>
                      </a:r>
                      <a:r>
                        <a:rPr lang="en-US" sz="1400" b="1" dirty="0" smtClean="0">
                          <a:solidFill>
                            <a:schemeClr val="tx1"/>
                          </a:solidFill>
                          <a:effectLst/>
                          <a:latin typeface="Calibri" panose="020F0502020204030204" pitchFamily="34" charset="0"/>
                          <a:ea typeface="Times"/>
                        </a:rPr>
                        <a:t>and</a:t>
                      </a:r>
                    </a:p>
                    <a:p>
                      <a:pPr marL="388620" marR="0" indent="-388620">
                        <a:spcBef>
                          <a:spcPts val="0"/>
                        </a:spcBef>
                        <a:spcAft>
                          <a:spcPts val="0"/>
                        </a:spcAft>
                        <a:buFont typeface="+mj-lt"/>
                        <a:buAutoNum type="alphaLcParenR"/>
                      </a:pPr>
                      <a:r>
                        <a:rPr lang="en-US" sz="1400" b="1" dirty="0" smtClean="0">
                          <a:solidFill>
                            <a:schemeClr val="tx1"/>
                          </a:solidFill>
                          <a:effectLst/>
                          <a:latin typeface="Calibri" panose="020F0502020204030204" pitchFamily="34" charset="0"/>
                          <a:ea typeface="Times"/>
                        </a:rPr>
                        <a:t>compare </a:t>
                      </a:r>
                      <a:r>
                        <a:rPr lang="en-US" sz="1400" b="1" dirty="0">
                          <a:solidFill>
                            <a:schemeClr val="tx1"/>
                          </a:solidFill>
                          <a:effectLst/>
                          <a:latin typeface="Calibri" panose="020F0502020204030204" pitchFamily="34" charset="0"/>
                          <a:ea typeface="Times"/>
                        </a:rPr>
                        <a:t>and order the sets from least to greatest and greatest to least.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29442" y="3810000"/>
            <a:ext cx="8305800" cy="1308050"/>
          </a:xfrm>
          <a:prstGeom prst="rect">
            <a:avLst/>
          </a:prstGeom>
          <a:solidFill>
            <a:schemeClr val="accent2">
              <a:lumMod val="75000"/>
            </a:schemeClr>
          </a:solidFill>
          <a:ln>
            <a:noFill/>
          </a:ln>
          <a:effectLst/>
          <a:extLst/>
        </p:spPr>
        <p:txBody>
          <a:bodyPr wrap="square">
            <a:spAutoFit/>
          </a:bodyPr>
          <a:lstStyle/>
          <a:p>
            <a:pPr>
              <a:spcBef>
                <a:spcPts val="6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285750" indent="-285750">
              <a:spcBef>
                <a:spcPts val="600"/>
              </a:spcBef>
              <a:buFont typeface="Arial" panose="020B0604020202020204" pitchFamily="34" charset="0"/>
              <a:buChar char="•"/>
            </a:pPr>
            <a:r>
              <a:rPr lang="en-US" altLang="en-US" sz="1600" b="1" dirty="0" smtClean="0">
                <a:solidFill>
                  <a:schemeClr val="bg1"/>
                </a:solidFill>
                <a:latin typeface="Calibri" panose="020F0502020204030204" pitchFamily="34" charset="0"/>
              </a:rPr>
              <a:t>K.2 – Number of sets increased from two to no more than three</a:t>
            </a:r>
          </a:p>
          <a:p>
            <a:pPr marL="285750" lvl="0" indent="-285750">
              <a:spcBef>
                <a:spcPts val="600"/>
              </a:spcBef>
              <a:buFont typeface="Arial" panose="020B0604020202020204" pitchFamily="34" charset="0"/>
              <a:buChar char="•"/>
            </a:pPr>
            <a:r>
              <a:rPr lang="en-US" sz="1600" b="1" dirty="0">
                <a:solidFill>
                  <a:schemeClr val="bg1"/>
                </a:solidFill>
                <a:latin typeface="Calibri" panose="020F0502020204030204" pitchFamily="34" charset="0"/>
              </a:rPr>
              <a:t>K.2b – Order up to three sets from least to greatest and greatest to </a:t>
            </a:r>
            <a:r>
              <a:rPr lang="en-US" sz="1600" b="1" dirty="0" smtClean="0">
                <a:solidFill>
                  <a:schemeClr val="bg1"/>
                </a:solidFill>
                <a:latin typeface="Calibri" panose="020F0502020204030204" pitchFamily="34" charset="0"/>
              </a:rPr>
              <a:t>least</a:t>
            </a:r>
          </a:p>
          <a:p>
            <a:pPr lvl="0">
              <a:spcBef>
                <a:spcPts val="600"/>
              </a:spcBef>
            </a:pPr>
            <a:endParaRPr lang="en-US" sz="1600" b="1" dirty="0">
              <a:solidFill>
                <a:schemeClr val="bg1"/>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pPr/>
              <a:t>15</a:t>
            </a:fld>
            <a:endParaRPr lang="en-US" alt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789473349"/>
      </p:ext>
    </p:extLst>
  </p:cSld>
  <p:clrMapOvr>
    <a:masterClrMapping/>
  </p:clrMapOvr>
  <mc:AlternateContent xmlns:mc="http://schemas.openxmlformats.org/markup-compatibility/2006" xmlns:p14="http://schemas.microsoft.com/office/powerpoint/2010/main">
    <mc:Choice Requires="p14">
      <p:transition p14:dur="10" advTm="19736"/>
    </mc:Choice>
    <mc:Fallback xmlns="">
      <p:transition advTm="197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41887577"/>
              </p:ext>
            </p:extLst>
          </p:nvPr>
        </p:nvGraphicFramePr>
        <p:xfrm>
          <a:off x="533400" y="990600"/>
          <a:ext cx="8229600" cy="1760047"/>
        </p:xfrm>
        <a:graphic>
          <a:graphicData uri="http://schemas.openxmlformats.org/drawingml/2006/table">
            <a:tbl>
              <a:tblPr firstRow="1" firstCol="1" bandRow="1">
                <a:tableStyleId>{5C22544A-7EE6-4342-B048-85BDC9FD1C3A}</a:tableStyleId>
              </a:tblPr>
              <a:tblGrid>
                <a:gridCol w="4114800"/>
                <a:gridCol w="4114800"/>
              </a:tblGrid>
              <a:tr h="190673">
                <a:tc>
                  <a:txBody>
                    <a:bodyPr/>
                    <a:lstStyle/>
                    <a:p>
                      <a:pPr marL="0" marR="0" algn="ctr">
                        <a:lnSpc>
                          <a:spcPct val="115000"/>
                        </a:lnSpc>
                        <a:spcBef>
                          <a:spcPts val="0"/>
                        </a:spcBef>
                        <a:spcAft>
                          <a:spcPts val="0"/>
                        </a:spcAft>
                      </a:pPr>
                      <a:r>
                        <a:rPr lang="en-US" sz="1400" b="1" dirty="0">
                          <a:solidFill>
                            <a:schemeClr val="tx1"/>
                          </a:solidFill>
                          <a:effectLst/>
                          <a:latin typeface="Calibri"/>
                          <a:ea typeface="Times"/>
                          <a:cs typeface="Times New Roman"/>
                        </a:rPr>
                        <a:t>2009 SOL</a:t>
                      </a:r>
                      <a:endParaRPr lang="en-US" sz="14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409527">
                <a:tc>
                  <a:txBody>
                    <a:bodyPr/>
                    <a:lstStyle/>
                    <a:p>
                      <a:pPr marL="344488" indent="-344488">
                        <a:spcBef>
                          <a:spcPts val="600"/>
                        </a:spcBef>
                      </a:pPr>
                      <a:r>
                        <a:rPr lang="en-US" sz="1400" b="1" kern="1200" dirty="0" smtClean="0">
                          <a:solidFill>
                            <a:schemeClr val="tx1"/>
                          </a:solidFill>
                          <a:effectLst/>
                          <a:latin typeface="Calibri" panose="020F0502020204030204" pitchFamily="34" charset="0"/>
                          <a:ea typeface="+mn-ea"/>
                          <a:cs typeface="+mn-cs"/>
                        </a:rPr>
                        <a:t>K.3	The student, given an ordered set of ten objects and/or pictures, will indicate the ordinal position of each object, first through tenth, and the ordered position of each object. </a:t>
                      </a:r>
                      <a:r>
                        <a:rPr lang="en-US" sz="1400" b="1" kern="1200" dirty="0" smtClean="0">
                          <a:solidFill>
                            <a:srgbClr val="FF0000"/>
                          </a:solidFill>
                          <a:effectLst/>
                          <a:latin typeface="Calibri" panose="020F0502020204030204" pitchFamily="34" charset="0"/>
                          <a:ea typeface="+mn-ea"/>
                          <a:cs typeface="+mn-cs"/>
                        </a:rPr>
                        <a:t>[Moved to 1.3]</a:t>
                      </a:r>
                      <a:endParaRPr lang="en-US" sz="1400" dirty="0" smtClean="0">
                        <a:solidFill>
                          <a:srgbClr val="FF0000"/>
                        </a:solidFill>
                        <a:effectLst/>
                        <a:latin typeface="Calibri" panose="020F0502020204030204" pitchFamily="34" charset="0"/>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8620" marR="0" indent="-388620">
                        <a:spcBef>
                          <a:spcPts val="500"/>
                        </a:spcBef>
                        <a:spcAft>
                          <a:spcPts val="0"/>
                        </a:spcAft>
                      </a:pPr>
                      <a:endParaRPr lang="en-US" sz="1400" b="1" dirty="0">
                        <a:effectLst/>
                        <a:latin typeface="Calibri" panose="020F0502020204030204" pitchFamily="34" charset="0"/>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33400" y="3200400"/>
            <a:ext cx="8305800" cy="1077218"/>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285750" indent="-285750">
              <a:spcBef>
                <a:spcPct val="50000"/>
              </a:spcBef>
              <a:buFont typeface="Arial" panose="020B0604020202020204" pitchFamily="34" charset="0"/>
              <a:buChar char="•"/>
            </a:pPr>
            <a:r>
              <a:rPr lang="en-US" altLang="en-US" sz="1600" b="1" dirty="0" smtClean="0">
                <a:solidFill>
                  <a:schemeClr val="bg1"/>
                </a:solidFill>
                <a:latin typeface="Calibri" panose="020F0502020204030204" pitchFamily="34" charset="0"/>
              </a:rPr>
              <a:t>K.3 – Indicate ordinal position of objects moved to 1.3</a:t>
            </a:r>
          </a:p>
          <a:p>
            <a:pPr>
              <a:spcBef>
                <a:spcPct val="50000"/>
              </a:spcBef>
            </a:pPr>
            <a:endParaRPr lang="en-US" altLang="en-US" sz="1600" b="1" dirty="0">
              <a:solidFill>
                <a:schemeClr val="bg1"/>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pPr/>
              <a:t>16</a:t>
            </a:fld>
            <a:endParaRPr lang="en-US" alt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679127456"/>
      </p:ext>
    </p:extLst>
  </p:cSld>
  <p:clrMapOvr>
    <a:masterClrMapping/>
  </p:clrMapOvr>
  <mc:AlternateContent xmlns:mc="http://schemas.openxmlformats.org/markup-compatibility/2006" xmlns:p14="http://schemas.microsoft.com/office/powerpoint/2010/main">
    <mc:Choice Requires="p14">
      <p:transition p14:dur="10" advTm="7747"/>
    </mc:Choice>
    <mc:Fallback xmlns="">
      <p:transition advTm="77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65431732"/>
              </p:ext>
            </p:extLst>
          </p:nvPr>
        </p:nvGraphicFramePr>
        <p:xfrm>
          <a:off x="533400" y="990600"/>
          <a:ext cx="8229600" cy="2766852"/>
        </p:xfrm>
        <a:graphic>
          <a:graphicData uri="http://schemas.openxmlformats.org/drawingml/2006/table">
            <a:tbl>
              <a:tblPr firstRow="1" firstCol="1" bandRow="1">
                <a:tableStyleId>{5C22544A-7EE6-4342-B048-85BDC9FD1C3A}</a:tableStyleId>
              </a:tblPr>
              <a:tblGrid>
                <a:gridCol w="4114800"/>
                <a:gridCol w="4114800"/>
              </a:tblGrid>
              <a:tr h="326868">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416332">
                <a:tc>
                  <a:txBody>
                    <a:bodyPr/>
                    <a:lstStyle/>
                    <a:p>
                      <a:pPr marL="342900" marR="0" indent="-342900">
                        <a:spcBef>
                          <a:spcPts val="600"/>
                        </a:spcBef>
                        <a:spcAft>
                          <a:spcPts val="0"/>
                        </a:spcAft>
                      </a:pPr>
                      <a:r>
                        <a:rPr lang="en-US" sz="1400" b="1" dirty="0">
                          <a:solidFill>
                            <a:schemeClr val="tx1"/>
                          </a:solidFill>
                          <a:effectLst/>
                          <a:latin typeface="Calibri" panose="020F0502020204030204" pitchFamily="34" charset="0"/>
                          <a:ea typeface="Times"/>
                        </a:rPr>
                        <a:t>K.4	The student will</a:t>
                      </a:r>
                    </a:p>
                    <a:p>
                      <a:pPr marL="341313" marR="0" indent="-287338">
                        <a:spcBef>
                          <a:spcPts val="0"/>
                        </a:spcBef>
                        <a:spcAft>
                          <a:spcPts val="0"/>
                        </a:spcAft>
                      </a:pPr>
                      <a:r>
                        <a:rPr lang="en-US" sz="1400" b="1" dirty="0">
                          <a:solidFill>
                            <a:schemeClr val="tx1"/>
                          </a:solidFill>
                          <a:effectLst/>
                          <a:latin typeface="Calibri" panose="020F0502020204030204" pitchFamily="34" charset="0"/>
                          <a:ea typeface="Times"/>
                        </a:rPr>
                        <a:t>a)	count forward to 100 and backward from 10;</a:t>
                      </a:r>
                    </a:p>
                    <a:p>
                      <a:pPr marL="341313" marR="0" indent="-287338">
                        <a:spcBef>
                          <a:spcPts val="0"/>
                        </a:spcBef>
                        <a:spcAft>
                          <a:spcPts val="0"/>
                        </a:spcAft>
                      </a:pPr>
                      <a:r>
                        <a:rPr lang="en-US" sz="1400" b="1" dirty="0">
                          <a:solidFill>
                            <a:schemeClr val="tx1"/>
                          </a:solidFill>
                          <a:effectLst/>
                          <a:latin typeface="Calibri" panose="020F0502020204030204" pitchFamily="34" charset="0"/>
                          <a:ea typeface="Times"/>
                        </a:rPr>
                        <a:t>b)	identify one more than a number and one less than a number; and</a:t>
                      </a:r>
                    </a:p>
                    <a:p>
                      <a:pPr marL="341313" marR="0" indent="-287338">
                        <a:spcBef>
                          <a:spcPts val="0"/>
                        </a:spcBef>
                        <a:spcAft>
                          <a:spcPts val="0"/>
                        </a:spcAft>
                      </a:pPr>
                      <a:r>
                        <a:rPr lang="en-US" sz="1400" b="1" dirty="0">
                          <a:solidFill>
                            <a:schemeClr val="tx1"/>
                          </a:solidFill>
                          <a:effectLst/>
                          <a:latin typeface="Calibri" panose="020F0502020204030204" pitchFamily="34" charset="0"/>
                          <a:ea typeface="Times"/>
                        </a:rPr>
                        <a:t>c)	count by fives and tens to 100. </a:t>
                      </a:r>
                      <a:r>
                        <a:rPr lang="en-US" sz="1400" b="1" dirty="0">
                          <a:solidFill>
                            <a:srgbClr val="FF0000"/>
                          </a:solidFill>
                          <a:effectLst/>
                          <a:latin typeface="Calibri" panose="020F0502020204030204" pitchFamily="34" charset="0"/>
                          <a:ea typeface="Times"/>
                        </a:rPr>
                        <a:t>[Count by fives included in </a:t>
                      </a:r>
                      <a:r>
                        <a:rPr lang="en-US" sz="1400" b="1" dirty="0" smtClean="0">
                          <a:solidFill>
                            <a:srgbClr val="FF0000"/>
                          </a:solidFill>
                          <a:effectLst/>
                          <a:latin typeface="Calibri" panose="020F0502020204030204" pitchFamily="34" charset="0"/>
                          <a:ea typeface="Times"/>
                        </a:rPr>
                        <a:t>1.1] </a:t>
                      </a:r>
                      <a:endParaRPr lang="en-US" sz="1400" b="1" dirty="0">
                        <a:solidFill>
                          <a:srgbClr val="FF0000"/>
                        </a:solidFill>
                        <a:effectLst/>
                        <a:latin typeface="Calibri" panose="020F0502020204030204" pitchFamily="34" charset="0"/>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8620" marR="0" indent="-388620">
                        <a:spcBef>
                          <a:spcPts val="500"/>
                        </a:spcBef>
                        <a:spcAft>
                          <a:spcPts val="0"/>
                        </a:spcAft>
                      </a:pPr>
                      <a:r>
                        <a:rPr lang="en-US" sz="1400" b="1" dirty="0">
                          <a:solidFill>
                            <a:schemeClr val="tx1"/>
                          </a:solidFill>
                          <a:effectLst/>
                          <a:latin typeface="Calibri" panose="020F0502020204030204" pitchFamily="34" charset="0"/>
                          <a:ea typeface="Times"/>
                        </a:rPr>
                        <a:t>K.3	The student will</a:t>
                      </a:r>
                    </a:p>
                    <a:p>
                      <a:pPr marL="344488" marR="0" indent="-344488">
                        <a:spcBef>
                          <a:spcPts val="0"/>
                        </a:spcBef>
                        <a:spcAft>
                          <a:spcPts val="0"/>
                        </a:spcAft>
                        <a:buFont typeface="+mj-lt"/>
                        <a:buAutoNum type="alphaLcParenR"/>
                        <a:tabLst>
                          <a:tab pos="-914400" algn="l"/>
                        </a:tabLst>
                      </a:pPr>
                      <a:r>
                        <a:rPr lang="en-US" sz="1400" b="1" dirty="0" smtClean="0">
                          <a:solidFill>
                            <a:schemeClr val="tx1"/>
                          </a:solidFill>
                          <a:effectLst/>
                          <a:latin typeface="Calibri" panose="020F0502020204030204" pitchFamily="34" charset="0"/>
                          <a:ea typeface="Times"/>
                        </a:rPr>
                        <a:t>count </a:t>
                      </a:r>
                      <a:r>
                        <a:rPr lang="en-US" sz="1400" b="1" dirty="0">
                          <a:solidFill>
                            <a:schemeClr val="tx1"/>
                          </a:solidFill>
                          <a:effectLst/>
                          <a:latin typeface="Calibri" panose="020F0502020204030204" pitchFamily="34" charset="0"/>
                          <a:ea typeface="Times"/>
                        </a:rPr>
                        <a:t>forward orally by ones from 0 to </a:t>
                      </a:r>
                      <a:r>
                        <a:rPr lang="en-US" sz="1400" b="1" dirty="0" smtClean="0">
                          <a:solidFill>
                            <a:schemeClr val="tx1"/>
                          </a:solidFill>
                          <a:effectLst/>
                          <a:latin typeface="Calibri" panose="020F0502020204030204" pitchFamily="34" charset="0"/>
                          <a:ea typeface="Times"/>
                        </a:rPr>
                        <a:t>100;</a:t>
                      </a:r>
                    </a:p>
                    <a:p>
                      <a:pPr marL="344488" marR="0" indent="-344488">
                        <a:spcBef>
                          <a:spcPts val="0"/>
                        </a:spcBef>
                        <a:spcAft>
                          <a:spcPts val="0"/>
                        </a:spcAft>
                        <a:buFont typeface="+mj-lt"/>
                        <a:buAutoNum type="alphaLcParenR"/>
                        <a:tabLst>
                          <a:tab pos="-914400" algn="l"/>
                        </a:tabLst>
                      </a:pPr>
                      <a:r>
                        <a:rPr lang="en-US" sz="1400" b="1" dirty="0" smtClean="0">
                          <a:solidFill>
                            <a:schemeClr val="tx1"/>
                          </a:solidFill>
                          <a:effectLst/>
                          <a:latin typeface="Calibri" panose="020F0502020204030204" pitchFamily="34" charset="0"/>
                          <a:ea typeface="Times"/>
                        </a:rPr>
                        <a:t>count </a:t>
                      </a:r>
                      <a:r>
                        <a:rPr lang="en-US" sz="1400" b="1" dirty="0">
                          <a:solidFill>
                            <a:schemeClr val="tx1"/>
                          </a:solidFill>
                          <a:effectLst/>
                          <a:latin typeface="Calibri" panose="020F0502020204030204" pitchFamily="34" charset="0"/>
                          <a:ea typeface="Times"/>
                        </a:rPr>
                        <a:t>backward orally by ones when given any number between 1 and </a:t>
                      </a:r>
                      <a:r>
                        <a:rPr lang="en-US" sz="1400" b="1" dirty="0" smtClean="0">
                          <a:solidFill>
                            <a:schemeClr val="tx1"/>
                          </a:solidFill>
                          <a:effectLst/>
                          <a:latin typeface="Calibri" panose="020F0502020204030204" pitchFamily="34" charset="0"/>
                          <a:ea typeface="Times"/>
                        </a:rPr>
                        <a:t>10;</a:t>
                      </a:r>
                    </a:p>
                    <a:p>
                      <a:pPr marL="344488" marR="0" indent="-344488">
                        <a:spcBef>
                          <a:spcPts val="0"/>
                        </a:spcBef>
                        <a:spcAft>
                          <a:spcPts val="0"/>
                        </a:spcAft>
                        <a:buFont typeface="+mj-lt"/>
                        <a:buAutoNum type="alphaLcParenR"/>
                        <a:tabLst>
                          <a:tab pos="-914400" algn="l"/>
                        </a:tabLst>
                      </a:pPr>
                      <a:r>
                        <a:rPr lang="en-US" sz="1400" b="1" dirty="0" smtClean="0">
                          <a:solidFill>
                            <a:schemeClr val="tx1"/>
                          </a:solidFill>
                          <a:effectLst/>
                          <a:latin typeface="Calibri" panose="020F0502020204030204" pitchFamily="34" charset="0"/>
                          <a:ea typeface="Times"/>
                        </a:rPr>
                        <a:t>identify </a:t>
                      </a:r>
                      <a:r>
                        <a:rPr lang="en-US" sz="1400" b="1" dirty="0">
                          <a:solidFill>
                            <a:schemeClr val="tx1"/>
                          </a:solidFill>
                          <a:effectLst/>
                          <a:latin typeface="Calibri" panose="020F0502020204030204" pitchFamily="34" charset="0"/>
                          <a:ea typeface="Times"/>
                        </a:rPr>
                        <a:t>the number after, without counting, when given any number between 0 and 100 and identify the number before, without counting, when given any number between 1 and 10; </a:t>
                      </a:r>
                      <a:r>
                        <a:rPr lang="en-US" sz="1400" b="1" dirty="0" smtClean="0">
                          <a:solidFill>
                            <a:schemeClr val="tx1"/>
                          </a:solidFill>
                          <a:effectLst/>
                          <a:latin typeface="Calibri" panose="020F0502020204030204" pitchFamily="34" charset="0"/>
                          <a:ea typeface="Times"/>
                        </a:rPr>
                        <a:t>and</a:t>
                      </a:r>
                    </a:p>
                    <a:p>
                      <a:pPr marL="344488" marR="0" indent="-344488">
                        <a:spcBef>
                          <a:spcPts val="0"/>
                        </a:spcBef>
                        <a:spcAft>
                          <a:spcPts val="0"/>
                        </a:spcAft>
                        <a:buFont typeface="+mj-lt"/>
                        <a:buAutoNum type="alphaLcParenR"/>
                        <a:tabLst>
                          <a:tab pos="-914400" algn="l"/>
                        </a:tabLst>
                      </a:pPr>
                      <a:r>
                        <a:rPr lang="en-US" sz="1400" b="1" dirty="0" smtClean="0">
                          <a:solidFill>
                            <a:schemeClr val="tx1"/>
                          </a:solidFill>
                          <a:effectLst/>
                          <a:latin typeface="Calibri" panose="020F0502020204030204" pitchFamily="34" charset="0"/>
                          <a:ea typeface="Times"/>
                        </a:rPr>
                        <a:t>count </a:t>
                      </a:r>
                      <a:r>
                        <a:rPr lang="en-US" sz="1400" b="1" dirty="0">
                          <a:solidFill>
                            <a:schemeClr val="tx1"/>
                          </a:solidFill>
                          <a:effectLst/>
                          <a:latin typeface="Calibri" panose="020F0502020204030204" pitchFamily="34" charset="0"/>
                          <a:ea typeface="Times"/>
                        </a:rPr>
                        <a:t>forward by tens to determine the total number of objects to 100.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13608" y="4114800"/>
            <a:ext cx="8305800" cy="2769989"/>
          </a:xfrm>
          <a:prstGeom prst="rect">
            <a:avLst/>
          </a:prstGeom>
          <a:solidFill>
            <a:schemeClr val="accent2">
              <a:lumMod val="75000"/>
            </a:schemeClr>
          </a:solidFill>
          <a:ln>
            <a:noFill/>
          </a:ln>
          <a:effectLst/>
          <a:extLst/>
        </p:spPr>
        <p:txBody>
          <a:bodyPr wrap="square">
            <a:spAutoFit/>
          </a:bodyPr>
          <a:lstStyle/>
          <a:p>
            <a:pPr>
              <a:spcBef>
                <a:spcPts val="6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285750" indent="-285750">
              <a:spcBef>
                <a:spcPts val="600"/>
              </a:spcBef>
              <a:buFont typeface="Arial" panose="020B0604020202020204" pitchFamily="34" charset="0"/>
              <a:buChar char="•"/>
            </a:pPr>
            <a:r>
              <a:rPr lang="en-US" altLang="en-US" sz="1600" b="1" dirty="0" smtClean="0">
                <a:solidFill>
                  <a:schemeClr val="bg1"/>
                </a:solidFill>
                <a:latin typeface="Calibri" panose="020F0502020204030204" pitchFamily="34" charset="0"/>
              </a:rPr>
              <a:t>Count by fives deleted; remains in grade one</a:t>
            </a:r>
          </a:p>
          <a:p>
            <a:pPr marL="285750" indent="-285750">
              <a:spcBef>
                <a:spcPts val="600"/>
              </a:spcBef>
              <a:buFont typeface="Arial" panose="020B0604020202020204" pitchFamily="34" charset="0"/>
              <a:buChar char="•"/>
            </a:pPr>
            <a:r>
              <a:rPr lang="en-US" altLang="en-US" sz="1600" b="1" dirty="0" smtClean="0">
                <a:solidFill>
                  <a:schemeClr val="bg1"/>
                </a:solidFill>
                <a:latin typeface="Calibri" panose="020F0502020204030204" pitchFamily="34" charset="0"/>
              </a:rPr>
              <a:t>K.3a – Counting forward </a:t>
            </a:r>
            <a:r>
              <a:rPr lang="en-US" altLang="en-US" sz="1600" b="1" i="1" dirty="0" smtClean="0">
                <a:solidFill>
                  <a:schemeClr val="bg1"/>
                </a:solidFill>
                <a:latin typeface="Calibri" panose="020F0502020204030204" pitchFamily="34" charset="0"/>
              </a:rPr>
              <a:t>orally </a:t>
            </a:r>
            <a:r>
              <a:rPr lang="en-US" altLang="en-US" sz="1600" b="1" dirty="0" smtClean="0">
                <a:solidFill>
                  <a:schemeClr val="bg1"/>
                </a:solidFill>
                <a:latin typeface="Calibri" panose="020F0502020204030204" pitchFamily="34" charset="0"/>
              </a:rPr>
              <a:t>by ones from 0 to 100</a:t>
            </a:r>
          </a:p>
          <a:p>
            <a:pPr marL="285750" indent="-285750">
              <a:spcBef>
                <a:spcPts val="600"/>
              </a:spcBef>
              <a:buFont typeface="Arial" panose="020B0604020202020204" pitchFamily="34" charset="0"/>
              <a:buChar char="•"/>
            </a:pPr>
            <a:r>
              <a:rPr lang="en-US" altLang="en-US" sz="1600" b="1" dirty="0" smtClean="0">
                <a:solidFill>
                  <a:schemeClr val="bg1"/>
                </a:solidFill>
                <a:latin typeface="Calibri" panose="020F0502020204030204" pitchFamily="34" charset="0"/>
              </a:rPr>
              <a:t>K.3b new – Count backward </a:t>
            </a:r>
            <a:r>
              <a:rPr lang="en-US" altLang="en-US" sz="1600" b="1" i="1" dirty="0" smtClean="0">
                <a:solidFill>
                  <a:schemeClr val="bg1"/>
                </a:solidFill>
                <a:latin typeface="Calibri" panose="020F0502020204030204" pitchFamily="34" charset="0"/>
              </a:rPr>
              <a:t>orally when given any number between 1 and 10</a:t>
            </a:r>
          </a:p>
          <a:p>
            <a:pPr marL="285750" indent="-285750">
              <a:spcBef>
                <a:spcPts val="600"/>
              </a:spcBef>
              <a:buFont typeface="Arial" panose="020B0604020202020204" pitchFamily="34" charset="0"/>
              <a:buChar char="•"/>
            </a:pPr>
            <a:r>
              <a:rPr lang="en-US" altLang="en-US" sz="1600" b="1" dirty="0" smtClean="0">
                <a:solidFill>
                  <a:schemeClr val="bg1"/>
                </a:solidFill>
                <a:latin typeface="Calibri" panose="020F0502020204030204" pitchFamily="34" charset="0"/>
              </a:rPr>
              <a:t>K.3c – Identify the number after, without counting, when given any number between 0 and 100; Identify number before, without counting, when given any number between 1 and 10</a:t>
            </a:r>
          </a:p>
          <a:p>
            <a:pPr marL="285750" indent="-285750">
              <a:spcBef>
                <a:spcPts val="600"/>
              </a:spcBef>
              <a:buFont typeface="Arial" panose="020B0604020202020204" pitchFamily="34" charset="0"/>
              <a:buChar char="•"/>
            </a:pPr>
            <a:r>
              <a:rPr lang="en-US" altLang="en-US" sz="1600" b="1" dirty="0" smtClean="0">
                <a:solidFill>
                  <a:schemeClr val="bg1"/>
                </a:solidFill>
                <a:latin typeface="Calibri" panose="020F0502020204030204" pitchFamily="34" charset="0"/>
              </a:rPr>
              <a:t>K.3d EKS – Clarifies counting by tens should be done in conjunction with determining the total number of objects up to 100</a:t>
            </a:r>
          </a:p>
          <a:p>
            <a:pPr>
              <a:spcBef>
                <a:spcPts val="600"/>
              </a:spcBef>
            </a:pPr>
            <a:endParaRPr lang="en-US" altLang="en-US" sz="1600" b="1" dirty="0" smtClean="0">
              <a:solidFill>
                <a:schemeClr val="bg1"/>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pPr/>
              <a:t>17</a:t>
            </a:fld>
            <a:endParaRPr lang="en-US" altLang="en-US"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946558872"/>
      </p:ext>
    </p:extLst>
  </p:cSld>
  <p:clrMapOvr>
    <a:masterClrMapping/>
  </p:clrMapOvr>
  <mc:AlternateContent xmlns:mc="http://schemas.openxmlformats.org/markup-compatibility/2006" xmlns:p14="http://schemas.microsoft.com/office/powerpoint/2010/main">
    <mc:Choice Requires="p14">
      <p:transition p14:dur="10" advTm="66048"/>
    </mc:Choice>
    <mc:Fallback xmlns="">
      <p:transition advTm="660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35231341"/>
              </p:ext>
            </p:extLst>
          </p:nvPr>
        </p:nvGraphicFramePr>
        <p:xfrm>
          <a:off x="533400" y="990600"/>
          <a:ext cx="8229600" cy="3048000"/>
        </p:xfrm>
        <a:graphic>
          <a:graphicData uri="http://schemas.openxmlformats.org/drawingml/2006/table">
            <a:tbl>
              <a:tblPr firstRow="1" firstCol="1" bandRow="1">
                <a:tableStyleId>{5C22544A-7EE6-4342-B048-85BDC9FD1C3A}</a:tableStyleId>
              </a:tblPr>
              <a:tblGrid>
                <a:gridCol w="4114800"/>
                <a:gridCol w="4114800"/>
              </a:tblGrid>
              <a:tr h="363187">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684813">
                <a:tc>
                  <a:txBody>
                    <a:bodyPr/>
                    <a:lstStyle/>
                    <a:p>
                      <a:pPr marL="344488" indent="-344488"/>
                      <a:endParaRPr lang="en-US" sz="1400" dirty="0" smtClean="0">
                        <a:solidFill>
                          <a:srgbClr val="FF0000"/>
                        </a:solidFill>
                        <a:effectLst/>
                        <a:latin typeface="Calibri" panose="020F0502020204030204" pitchFamily="34" charset="0"/>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8620" marR="0" indent="-388620">
                        <a:spcBef>
                          <a:spcPts val="500"/>
                        </a:spcBef>
                        <a:spcAft>
                          <a:spcPts val="0"/>
                        </a:spcAft>
                      </a:pPr>
                      <a:r>
                        <a:rPr lang="en-US" sz="1400" b="1" dirty="0" smtClean="0">
                          <a:effectLst/>
                          <a:latin typeface="Calibri" panose="020F0502020204030204" pitchFamily="34" charset="0"/>
                          <a:ea typeface="Times"/>
                          <a:cs typeface="Times New Roman"/>
                        </a:rPr>
                        <a:t>K.4	The student will </a:t>
                      </a:r>
                    </a:p>
                    <a:p>
                      <a:pPr marL="388620" marR="0" indent="-388620">
                        <a:spcBef>
                          <a:spcPts val="500"/>
                        </a:spcBef>
                        <a:spcAft>
                          <a:spcPts val="0"/>
                        </a:spcAft>
                      </a:pPr>
                      <a:r>
                        <a:rPr lang="en-US" sz="1400" b="1" dirty="0" smtClean="0">
                          <a:effectLst/>
                          <a:latin typeface="Calibri" panose="020F0502020204030204" pitchFamily="34" charset="0"/>
                          <a:ea typeface="Times"/>
                          <a:cs typeface="Times New Roman"/>
                        </a:rPr>
                        <a:t>a)	recognize and describe with fluency part-whole relationships for numbers up to 5; and</a:t>
                      </a:r>
                    </a:p>
                    <a:p>
                      <a:pPr marL="388620" marR="0" indent="-388620">
                        <a:spcBef>
                          <a:spcPts val="500"/>
                        </a:spcBef>
                        <a:spcAft>
                          <a:spcPts val="0"/>
                        </a:spcAft>
                      </a:pPr>
                      <a:r>
                        <a:rPr lang="en-US" sz="1400" b="1" dirty="0" smtClean="0">
                          <a:effectLst/>
                          <a:latin typeface="Calibri" panose="020F0502020204030204" pitchFamily="34" charset="0"/>
                          <a:ea typeface="Times"/>
                          <a:cs typeface="Times New Roman"/>
                        </a:rPr>
                        <a:t>b)	investigate and describe part-whole relationships for numbers up to 10.</a:t>
                      </a:r>
                      <a:endParaRPr lang="en-US" sz="1400" b="1" dirty="0">
                        <a:effectLst/>
                        <a:latin typeface="Calibri" panose="020F0502020204030204" pitchFamily="34" charset="0"/>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33400" y="4495800"/>
            <a:ext cx="8305800" cy="1938992"/>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600" b="1" u="sng" dirty="0" smtClean="0">
                <a:solidFill>
                  <a:schemeClr val="bg1"/>
                </a:solidFill>
                <a:latin typeface="Calibri" panose="020F0502020204030204" pitchFamily="34" charset="0"/>
              </a:rPr>
              <a:t>Revisions:</a:t>
            </a:r>
            <a:endParaRPr lang="en-US" altLang="en-US" sz="1600" b="1" dirty="0" smtClean="0">
              <a:solidFill>
                <a:schemeClr val="bg1"/>
              </a:solidFill>
              <a:latin typeface="Calibri" panose="020F0502020204030204" pitchFamily="34" charset="0"/>
            </a:endParaRPr>
          </a:p>
          <a:p>
            <a:pPr marL="285750" indent="-285750">
              <a:spcBef>
                <a:spcPct val="50000"/>
              </a:spcBef>
              <a:buFont typeface="Arial" panose="020B0604020202020204" pitchFamily="34" charset="0"/>
              <a:buChar char="•"/>
            </a:pPr>
            <a:r>
              <a:rPr lang="en-US" altLang="en-US" sz="1600" b="1" dirty="0" smtClean="0">
                <a:solidFill>
                  <a:schemeClr val="bg1"/>
                </a:solidFill>
                <a:latin typeface="Calibri" panose="020F0502020204030204" pitchFamily="34" charset="0"/>
              </a:rPr>
              <a:t>K.4a – Recognize and describe with fluency part-whole relationships for numbers up to five in a variety of configurations</a:t>
            </a:r>
          </a:p>
          <a:p>
            <a:pPr marL="285750" indent="-285750">
              <a:spcBef>
                <a:spcPct val="50000"/>
              </a:spcBef>
              <a:buFont typeface="Arial" panose="020B0604020202020204" pitchFamily="34" charset="0"/>
              <a:buChar char="•"/>
            </a:pPr>
            <a:r>
              <a:rPr lang="en-US" altLang="en-US" sz="1600" b="1" dirty="0" smtClean="0">
                <a:solidFill>
                  <a:schemeClr val="bg1"/>
                </a:solidFill>
                <a:latin typeface="Calibri" panose="020F0502020204030204" pitchFamily="34" charset="0"/>
              </a:rPr>
              <a:t>K.4b – Investigate and </a:t>
            </a:r>
            <a:r>
              <a:rPr lang="en-US" sz="1600" b="1" dirty="0">
                <a:solidFill>
                  <a:schemeClr val="bg1"/>
                </a:solidFill>
                <a:latin typeface="Calibri" panose="020F0502020204030204" pitchFamily="34" charset="0"/>
                <a:ea typeface="Times"/>
                <a:cs typeface="Times New Roman"/>
              </a:rPr>
              <a:t>describe part-whole relationships for numbers up to </a:t>
            </a:r>
            <a:r>
              <a:rPr lang="en-US" sz="1600" b="1" dirty="0" smtClean="0">
                <a:solidFill>
                  <a:schemeClr val="bg1"/>
                </a:solidFill>
                <a:latin typeface="Calibri" panose="020F0502020204030204" pitchFamily="34" charset="0"/>
                <a:ea typeface="Times"/>
                <a:cs typeface="Times New Roman"/>
              </a:rPr>
              <a:t>10 using a variety of configurations</a:t>
            </a:r>
          </a:p>
          <a:p>
            <a:pPr>
              <a:spcBef>
                <a:spcPct val="50000"/>
              </a:spcBef>
            </a:pPr>
            <a:endParaRPr lang="en-US" altLang="en-US" sz="1600" b="1" dirty="0" smtClean="0">
              <a:solidFill>
                <a:schemeClr val="bg1"/>
              </a:solidFill>
              <a:latin typeface="Calibri" panose="020F0502020204030204" pitchFamily="34" charset="0"/>
            </a:endParaRPr>
          </a:p>
        </p:txBody>
      </p:sp>
      <p:sp>
        <p:nvSpPr>
          <p:cNvPr id="4" name="AutoShape 6"/>
          <p:cNvSpPr>
            <a:spLocks noChangeArrowheads="1"/>
          </p:cNvSpPr>
          <p:nvPr/>
        </p:nvSpPr>
        <p:spPr bwMode="auto">
          <a:xfrm rot="1209468">
            <a:off x="2959662" y="1619410"/>
            <a:ext cx="1634563" cy="1104577"/>
          </a:xfrm>
          <a:prstGeom prst="irregularSeal1">
            <a:avLst/>
          </a:prstGeom>
          <a:solidFill>
            <a:srgbClr val="00B050"/>
          </a:solidFill>
          <a:ln w="9525">
            <a:solidFill>
              <a:schemeClr val="tx1"/>
            </a:solidFill>
            <a:miter lim="800000"/>
            <a:headEnd/>
            <a:tailEnd/>
          </a:ln>
          <a:effectLst/>
          <a:extLst/>
        </p:spPr>
        <p:txBody>
          <a:bodyPr wrap="none" anchor="ctr"/>
          <a:lstStyle/>
          <a:p>
            <a:pPr algn="ctr"/>
            <a:r>
              <a:rPr lang="en-US" sz="2800" b="1" dirty="0" smtClean="0">
                <a:latin typeface="Calibri" panose="020F0502020204030204" pitchFamily="34" charset="0"/>
              </a:rPr>
              <a:t>New</a:t>
            </a:r>
            <a:endParaRPr lang="en-US" b="1" dirty="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pPr/>
              <a:t>18</a:t>
            </a:fld>
            <a:endParaRPr lang="en-US" altLang="en-US"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776402017"/>
      </p:ext>
    </p:extLst>
  </p:cSld>
  <p:clrMapOvr>
    <a:masterClrMapping/>
  </p:clrMapOvr>
  <mc:AlternateContent xmlns:mc="http://schemas.openxmlformats.org/markup-compatibility/2006" xmlns:p14="http://schemas.microsoft.com/office/powerpoint/2010/main">
    <mc:Choice Requires="p14">
      <p:transition p14:dur="10" advTm="33136"/>
    </mc:Choice>
    <mc:Fallback xmlns="">
      <p:transition advTm="331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36637533"/>
              </p:ext>
            </p:extLst>
          </p:nvPr>
        </p:nvGraphicFramePr>
        <p:xfrm>
          <a:off x="533400" y="990600"/>
          <a:ext cx="8229600" cy="1296251"/>
        </p:xfrm>
        <a:graphic>
          <a:graphicData uri="http://schemas.openxmlformats.org/drawingml/2006/table">
            <a:tbl>
              <a:tblPr firstRow="1" firstCol="1" bandRow="1">
                <a:tableStyleId>{5C22544A-7EE6-4342-B048-85BDC9FD1C3A}</a:tableStyleId>
              </a:tblPr>
              <a:tblGrid>
                <a:gridCol w="4114800"/>
                <a:gridCol w="4114800"/>
              </a:tblGrid>
              <a:tr h="273469">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945731">
                <a:tc>
                  <a:txBody>
                    <a:bodyPr/>
                    <a:lstStyle/>
                    <a:p>
                      <a:pPr marL="342900" marR="0" indent="-342900">
                        <a:spcBef>
                          <a:spcPts val="600"/>
                        </a:spcBef>
                        <a:spcAft>
                          <a:spcPts val="600"/>
                        </a:spcAft>
                      </a:pPr>
                      <a:r>
                        <a:rPr lang="en-US" sz="1400" b="1" dirty="0">
                          <a:solidFill>
                            <a:schemeClr val="tx1"/>
                          </a:solidFill>
                          <a:effectLst/>
                          <a:latin typeface="Calibri"/>
                          <a:ea typeface="Times"/>
                        </a:rPr>
                        <a:t>K.5	The student will identify the parts of a set and/or region that represent fractions for halves and fourths.</a:t>
                      </a:r>
                      <a:endParaRPr lang="en-US" sz="1800" b="1" dirty="0">
                        <a:solidFill>
                          <a:schemeClr val="tx1"/>
                        </a:solidFill>
                        <a:effectLst/>
                        <a:latin typeface="Times New Roman"/>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8620" marR="0" indent="-388620">
                        <a:spcBef>
                          <a:spcPts val="600"/>
                        </a:spcBef>
                        <a:spcAft>
                          <a:spcPts val="600"/>
                        </a:spcAft>
                      </a:pPr>
                      <a:r>
                        <a:rPr lang="en-US" sz="1400" b="1" dirty="0">
                          <a:solidFill>
                            <a:schemeClr val="tx1"/>
                          </a:solidFill>
                          <a:effectLst/>
                          <a:latin typeface="Calibri"/>
                          <a:ea typeface="Times"/>
                        </a:rPr>
                        <a:t>K.5	The student will investigate fractions by representing and solving practical problems involving equal sharing with two sharers.  </a:t>
                      </a:r>
                      <a:endParaRPr lang="en-US" sz="1800" b="1" dirty="0">
                        <a:solidFill>
                          <a:schemeClr val="tx1"/>
                        </a:solidFill>
                        <a:effectLst/>
                        <a:latin typeface="Times New Roman"/>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17566" y="2743200"/>
            <a:ext cx="8305800" cy="1954381"/>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285750" indent="-285750">
              <a:spcBef>
                <a:spcPts val="600"/>
              </a:spcBef>
              <a:buFont typeface="Arial" panose="020B0604020202020204" pitchFamily="34" charset="0"/>
              <a:buChar char="•"/>
            </a:pPr>
            <a:r>
              <a:rPr lang="en-US" altLang="en-US" sz="1600" b="1" dirty="0" smtClean="0">
                <a:solidFill>
                  <a:schemeClr val="bg1"/>
                </a:solidFill>
                <a:latin typeface="Calibri" panose="020F0502020204030204" pitchFamily="34" charset="0"/>
              </a:rPr>
              <a:t>Greater emphasis on representing and solving practical problems  that involve sharing with two sharers</a:t>
            </a:r>
          </a:p>
          <a:p>
            <a:pPr marL="285750" indent="-285750">
              <a:spcBef>
                <a:spcPts val="600"/>
              </a:spcBef>
              <a:buFont typeface="Arial" panose="020B0604020202020204" pitchFamily="34" charset="0"/>
              <a:buChar char="•"/>
            </a:pPr>
            <a:r>
              <a:rPr lang="en-US" altLang="en-US" sz="1600" b="1" dirty="0" smtClean="0">
                <a:solidFill>
                  <a:schemeClr val="bg1"/>
                </a:solidFill>
                <a:latin typeface="Calibri" panose="020F0502020204030204" pitchFamily="34" charset="0"/>
              </a:rPr>
              <a:t>Represent fair shares concretely</a:t>
            </a:r>
          </a:p>
          <a:p>
            <a:pPr marL="285750" indent="-285750">
              <a:spcBef>
                <a:spcPts val="600"/>
              </a:spcBef>
              <a:spcAft>
                <a:spcPts val="600"/>
              </a:spcAft>
              <a:buFont typeface="Arial" panose="020B0604020202020204" pitchFamily="34" charset="0"/>
              <a:buChar char="•"/>
            </a:pPr>
            <a:r>
              <a:rPr lang="en-US" altLang="en-US" sz="1600" b="1" dirty="0" smtClean="0">
                <a:solidFill>
                  <a:schemeClr val="bg1"/>
                </a:solidFill>
                <a:latin typeface="Calibri" panose="020F0502020204030204" pitchFamily="34" charset="0"/>
              </a:rPr>
              <a:t>Describe fair shares as equal pieces or parts of a whole</a:t>
            </a:r>
          </a:p>
          <a:p>
            <a:pPr>
              <a:spcBef>
                <a:spcPts val="600"/>
              </a:spcBef>
              <a:spcAft>
                <a:spcPts val="600"/>
              </a:spcAft>
            </a:pPr>
            <a:endParaRPr lang="en-US" altLang="en-US" sz="1600" b="1" dirty="0" smtClean="0">
              <a:solidFill>
                <a:schemeClr val="bg1"/>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pPr/>
              <a:t>19</a:t>
            </a:fld>
            <a:endParaRPr lang="en-US" alt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395694386"/>
      </p:ext>
    </p:extLst>
  </p:cSld>
  <p:clrMapOvr>
    <a:masterClrMapping/>
  </p:clrMapOvr>
  <mc:AlternateContent xmlns:mc="http://schemas.openxmlformats.org/markup-compatibility/2006" xmlns:p14="http://schemas.microsoft.com/office/powerpoint/2010/main">
    <mc:Choice Requires="p14">
      <p:transition p14:dur="10" advTm="19610"/>
    </mc:Choice>
    <mc:Fallback xmlns="">
      <p:transition advTm="196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76200" y="609600"/>
            <a:ext cx="8153400" cy="1143000"/>
          </a:xfrm>
        </p:spPr>
        <p:txBody>
          <a:bodyPr/>
          <a:lstStyle/>
          <a:p>
            <a:r>
              <a:rPr lang="en-US" altLang="en-US" dirty="0" smtClean="0"/>
              <a:t>Purpose</a:t>
            </a:r>
            <a:endParaRPr lang="en-US" altLang="en-US" dirty="0"/>
          </a:p>
        </p:txBody>
      </p:sp>
      <p:sp>
        <p:nvSpPr>
          <p:cNvPr id="79875" name="Rectangle 3"/>
          <p:cNvSpPr>
            <a:spLocks noGrp="1" noChangeArrowheads="1"/>
          </p:cNvSpPr>
          <p:nvPr>
            <p:ph idx="1"/>
          </p:nvPr>
        </p:nvSpPr>
        <p:spPr/>
        <p:txBody>
          <a:bodyPr/>
          <a:lstStyle/>
          <a:p>
            <a:r>
              <a:rPr lang="en-US" altLang="en-US" dirty="0" smtClean="0"/>
              <a:t>Overview </a:t>
            </a:r>
            <a:r>
              <a:rPr lang="en-US" altLang="en-US" dirty="0"/>
              <a:t>of the </a:t>
            </a:r>
            <a:r>
              <a:rPr lang="en-US" altLang="en-US" dirty="0" smtClean="0"/>
              <a:t>2016 </a:t>
            </a:r>
            <a:r>
              <a:rPr lang="en-US" altLang="en-US" i="1" dirty="0"/>
              <a:t>Mathematics Standards of </a:t>
            </a:r>
            <a:r>
              <a:rPr lang="en-US" altLang="en-US" i="1" dirty="0" smtClean="0"/>
              <a:t>Learning</a:t>
            </a:r>
            <a:r>
              <a:rPr lang="en-US" altLang="en-US" dirty="0"/>
              <a:t> </a:t>
            </a:r>
            <a:r>
              <a:rPr lang="en-US" altLang="en-US" dirty="0" smtClean="0"/>
              <a:t>and the </a:t>
            </a:r>
            <a:r>
              <a:rPr lang="en-US" altLang="en-US" i="1" dirty="0" smtClean="0"/>
              <a:t>Curriculum Framework</a:t>
            </a:r>
            <a:endParaRPr lang="en-US" altLang="en-US" dirty="0"/>
          </a:p>
          <a:p>
            <a:r>
              <a:rPr lang="en-US" altLang="en-US" dirty="0" smtClean="0"/>
              <a:t>Highlight information included in the Essential Knowledge and Skills and the Understanding the Standard sections of the </a:t>
            </a:r>
            <a:r>
              <a:rPr lang="en-US" altLang="en-US" i="1" dirty="0" smtClean="0"/>
              <a:t>Curriculum Framework</a:t>
            </a:r>
          </a:p>
        </p:txBody>
      </p:sp>
      <p:sp>
        <p:nvSpPr>
          <p:cNvPr id="2" name="Slide Number Placeholder 1"/>
          <p:cNvSpPr>
            <a:spLocks noGrp="1"/>
          </p:cNvSpPr>
          <p:nvPr>
            <p:ph type="sldNum" sz="quarter" idx="12"/>
          </p:nvPr>
        </p:nvSpPr>
        <p:spPr/>
        <p:txBody>
          <a:bodyPr/>
          <a:lstStyle/>
          <a:p>
            <a:fld id="{C4F0E998-9182-4C89-B3A3-3657E8366C65}" type="slidenum">
              <a:rPr lang="en-US" altLang="en-US" smtClean="0"/>
              <a:pPr/>
              <a:t>2</a:t>
            </a:fld>
            <a:endParaRPr lang="en-US" altLang="en-US"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24153"/>
    </mc:Choice>
    <mc:Fallback xmlns="">
      <p:transition advTm="241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19400"/>
            <a:ext cx="7772400" cy="1066800"/>
          </a:xfrm>
        </p:spPr>
        <p:txBody>
          <a:bodyPr/>
          <a:lstStyle/>
          <a:p>
            <a:pPr algn="ctr"/>
            <a:r>
              <a:rPr lang="en-US" dirty="0" smtClean="0"/>
              <a:t>Computation and Estimation</a:t>
            </a:r>
            <a:endParaRPr lang="en-US" dirty="0"/>
          </a:p>
        </p:txBody>
      </p:sp>
      <p:sp>
        <p:nvSpPr>
          <p:cNvPr id="3" name="Slide Number Placeholder 2"/>
          <p:cNvSpPr>
            <a:spLocks noGrp="1"/>
          </p:cNvSpPr>
          <p:nvPr>
            <p:ph type="sldNum" sz="quarter" idx="12"/>
          </p:nvPr>
        </p:nvSpPr>
        <p:spPr/>
        <p:txBody>
          <a:bodyPr/>
          <a:lstStyle/>
          <a:p>
            <a:fld id="{D47E1349-D74C-4A2D-9313-8E32EAF75841}" type="slidenum">
              <a:rPr lang="en-US" altLang="en-US" smtClean="0"/>
              <a:pPr/>
              <a:t>20</a:t>
            </a:fld>
            <a:endParaRPr lang="en-US" alt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167370233"/>
      </p:ext>
    </p:extLst>
  </p:cSld>
  <p:clrMapOvr>
    <a:masterClrMapping/>
  </p:clrMapOvr>
  <mc:AlternateContent xmlns:mc="http://schemas.openxmlformats.org/markup-compatibility/2006" xmlns:p14="http://schemas.microsoft.com/office/powerpoint/2010/main">
    <mc:Choice Requires="p14">
      <p:transition p14:dur="10" advTm="4540"/>
    </mc:Choice>
    <mc:Fallback xmlns="">
      <p:transition advTm="45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3893946"/>
              </p:ext>
            </p:extLst>
          </p:nvPr>
        </p:nvGraphicFramePr>
        <p:xfrm>
          <a:off x="533400" y="990600"/>
          <a:ext cx="8229600" cy="1247092"/>
        </p:xfrm>
        <a:graphic>
          <a:graphicData uri="http://schemas.openxmlformats.org/drawingml/2006/table">
            <a:tbl>
              <a:tblPr firstRow="1" firstCol="1" bandRow="1">
                <a:tableStyleId>{5C22544A-7EE6-4342-B048-85BDC9FD1C3A}</a:tableStyleId>
              </a:tblPr>
              <a:tblGrid>
                <a:gridCol w="4114800"/>
                <a:gridCol w="4114800"/>
              </a:tblGrid>
              <a:tr h="246428">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896572">
                <a:tc>
                  <a:txBody>
                    <a:bodyPr/>
                    <a:lstStyle/>
                    <a:p>
                      <a:pPr marL="342900" marR="0" indent="-342900">
                        <a:spcBef>
                          <a:spcPts val="600"/>
                        </a:spcBef>
                        <a:spcAft>
                          <a:spcPts val="600"/>
                        </a:spcAft>
                      </a:pPr>
                      <a:r>
                        <a:rPr lang="en-US" sz="1400" b="1" dirty="0">
                          <a:solidFill>
                            <a:schemeClr val="tx1"/>
                          </a:solidFill>
                          <a:effectLst/>
                          <a:latin typeface="Calibri"/>
                          <a:ea typeface="Times"/>
                        </a:rPr>
                        <a:t>K.6	The student will model adding and subtracting whole numbers, using up to 10 concrete objects.</a:t>
                      </a:r>
                      <a:endParaRPr lang="en-US" sz="1400" b="1" dirty="0">
                        <a:solidFill>
                          <a:schemeClr val="tx1"/>
                        </a:solidFill>
                        <a:effectLst/>
                        <a:latin typeface="Times New Roman"/>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8620" marR="0" indent="-388620">
                        <a:spcBef>
                          <a:spcPts val="600"/>
                        </a:spcBef>
                        <a:spcAft>
                          <a:spcPts val="600"/>
                        </a:spcAft>
                      </a:pPr>
                      <a:r>
                        <a:rPr lang="en-US" sz="1400" b="1" dirty="0">
                          <a:solidFill>
                            <a:schemeClr val="tx1"/>
                          </a:solidFill>
                          <a:effectLst/>
                          <a:latin typeface="Calibri"/>
                          <a:ea typeface="Times"/>
                        </a:rPr>
                        <a:t>K.6	The student will model and solve single-step story and picture problems with sums to 10 and differences within 10, using concrete objects. </a:t>
                      </a:r>
                      <a:endParaRPr lang="en-US" sz="1400" b="1" dirty="0">
                        <a:solidFill>
                          <a:schemeClr val="tx1"/>
                        </a:solidFill>
                        <a:effectLst/>
                        <a:latin typeface="Times New Roman"/>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33400" y="2697540"/>
            <a:ext cx="8305800" cy="1785104"/>
          </a:xfrm>
          <a:prstGeom prst="rect">
            <a:avLst/>
          </a:prstGeom>
          <a:solidFill>
            <a:schemeClr val="accent2">
              <a:lumMod val="75000"/>
            </a:schemeClr>
          </a:solidFill>
          <a:ln>
            <a:noFill/>
          </a:ln>
          <a:effectLst/>
          <a:extLst/>
        </p:spPr>
        <p:txBody>
          <a:bodyPr wrap="square">
            <a:spAutoFit/>
          </a:bodyPr>
          <a:lstStyle/>
          <a:p>
            <a:pPr>
              <a:spcBef>
                <a:spcPts val="12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285750" lvl="0" indent="-285750">
              <a:spcBef>
                <a:spcPts val="1200"/>
              </a:spcBef>
              <a:buFont typeface="Arial" panose="020B0604020202020204" pitchFamily="34" charset="0"/>
              <a:buChar char="•"/>
            </a:pPr>
            <a:r>
              <a:rPr lang="en-US" sz="1600" b="1" dirty="0">
                <a:solidFill>
                  <a:schemeClr val="bg1"/>
                </a:solidFill>
                <a:latin typeface="Calibri" panose="020F0502020204030204" pitchFamily="34" charset="0"/>
              </a:rPr>
              <a:t>S</a:t>
            </a:r>
            <a:r>
              <a:rPr lang="en-US" sz="1600" b="1" dirty="0" smtClean="0">
                <a:solidFill>
                  <a:schemeClr val="bg1"/>
                </a:solidFill>
                <a:latin typeface="Calibri" panose="020F0502020204030204" pitchFamily="34" charset="0"/>
              </a:rPr>
              <a:t>olve </a:t>
            </a:r>
            <a:r>
              <a:rPr lang="en-US" sz="1600" b="1" dirty="0">
                <a:solidFill>
                  <a:schemeClr val="bg1"/>
                </a:solidFill>
                <a:latin typeface="Calibri" panose="020F0502020204030204" pitchFamily="34" charset="0"/>
              </a:rPr>
              <a:t>various types of story and picture problems using 10 or fewer concrete </a:t>
            </a:r>
            <a:r>
              <a:rPr lang="en-US" sz="1600" b="1" dirty="0" smtClean="0">
                <a:solidFill>
                  <a:schemeClr val="bg1"/>
                </a:solidFill>
                <a:latin typeface="Calibri" panose="020F0502020204030204" pitchFamily="34" charset="0"/>
              </a:rPr>
              <a:t>objects</a:t>
            </a:r>
          </a:p>
          <a:p>
            <a:pPr marL="285750" lvl="0" indent="-285750">
              <a:spcBef>
                <a:spcPts val="1200"/>
              </a:spcBef>
              <a:buFont typeface="Arial" panose="020B0604020202020204" pitchFamily="34" charset="0"/>
              <a:buChar char="•"/>
            </a:pPr>
            <a:r>
              <a:rPr lang="en-US" sz="1600" b="1" dirty="0" smtClean="0">
                <a:solidFill>
                  <a:schemeClr val="bg1"/>
                </a:solidFill>
                <a:latin typeface="Calibri" panose="020F0502020204030204" pitchFamily="34" charset="0"/>
              </a:rPr>
              <a:t>See Understanding the Standard section in Curriculum Framework for additional information and examples of problem types</a:t>
            </a:r>
          </a:p>
          <a:p>
            <a:pPr lvl="0">
              <a:spcBef>
                <a:spcPts val="1200"/>
              </a:spcBef>
            </a:pPr>
            <a:endParaRPr lang="en-US" sz="1600" b="1" dirty="0">
              <a:solidFill>
                <a:schemeClr val="bg1"/>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pPr/>
              <a:t>21</a:t>
            </a:fld>
            <a:endParaRPr lang="en-US" alt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485610197"/>
      </p:ext>
    </p:extLst>
  </p:cSld>
  <p:clrMapOvr>
    <a:masterClrMapping/>
  </p:clrMapOvr>
  <mc:AlternateContent xmlns:mc="http://schemas.openxmlformats.org/markup-compatibility/2006" xmlns:p14="http://schemas.microsoft.com/office/powerpoint/2010/main">
    <mc:Choice Requires="p14">
      <p:transition p14:dur="10" advTm="28974"/>
    </mc:Choice>
    <mc:Fallback xmlns="">
      <p:transition advTm="289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19400"/>
            <a:ext cx="7772400" cy="1066800"/>
          </a:xfrm>
        </p:spPr>
        <p:txBody>
          <a:bodyPr/>
          <a:lstStyle/>
          <a:p>
            <a:pPr algn="ctr"/>
            <a:r>
              <a:rPr lang="en-US" dirty="0" smtClean="0"/>
              <a:t>MEASUREMENT AND GEOMETRY</a:t>
            </a:r>
            <a:endParaRPr lang="en-US" dirty="0"/>
          </a:p>
        </p:txBody>
      </p:sp>
      <p:sp>
        <p:nvSpPr>
          <p:cNvPr id="3" name="Slide Number Placeholder 2"/>
          <p:cNvSpPr>
            <a:spLocks noGrp="1"/>
          </p:cNvSpPr>
          <p:nvPr>
            <p:ph type="sldNum" sz="quarter" idx="12"/>
          </p:nvPr>
        </p:nvSpPr>
        <p:spPr/>
        <p:txBody>
          <a:bodyPr/>
          <a:lstStyle/>
          <a:p>
            <a:fld id="{D47E1349-D74C-4A2D-9313-8E32EAF75841}" type="slidenum">
              <a:rPr lang="en-US" altLang="en-US" smtClean="0"/>
              <a:pPr/>
              <a:t>22</a:t>
            </a:fld>
            <a:endParaRPr lang="en-US" altLang="en-US"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972629202"/>
      </p:ext>
    </p:extLst>
  </p:cSld>
  <p:clrMapOvr>
    <a:masterClrMapping/>
  </p:clrMapOvr>
  <mc:AlternateContent xmlns:mc="http://schemas.openxmlformats.org/markup-compatibility/2006" xmlns:p14="http://schemas.microsoft.com/office/powerpoint/2010/main">
    <mc:Choice Requires="p14">
      <p:transition p14:dur="10" advTm="2897"/>
    </mc:Choice>
    <mc:Fallback xmlns="">
      <p:transition advTm="28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64814089"/>
              </p:ext>
            </p:extLst>
          </p:nvPr>
        </p:nvGraphicFramePr>
        <p:xfrm>
          <a:off x="533400" y="990600"/>
          <a:ext cx="8229600" cy="1894287"/>
        </p:xfrm>
        <a:graphic>
          <a:graphicData uri="http://schemas.openxmlformats.org/drawingml/2006/table">
            <a:tbl>
              <a:tblPr firstRow="1" firstCol="1" bandRow="1">
                <a:tableStyleId>{5C22544A-7EE6-4342-B048-85BDC9FD1C3A}</a:tableStyleId>
              </a:tblPr>
              <a:tblGrid>
                <a:gridCol w="4114800"/>
                <a:gridCol w="4114800"/>
              </a:tblGrid>
              <a:tr h="208833">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543767">
                <a:tc>
                  <a:txBody>
                    <a:bodyPr/>
                    <a:lstStyle/>
                    <a:p>
                      <a:pPr marL="342900" marR="0" indent="-342900">
                        <a:spcBef>
                          <a:spcPts val="600"/>
                        </a:spcBef>
                        <a:spcAft>
                          <a:spcPts val="600"/>
                        </a:spcAft>
                      </a:pPr>
                      <a:r>
                        <a:rPr lang="en-US" sz="1400" b="1" dirty="0">
                          <a:solidFill>
                            <a:schemeClr val="tx1"/>
                          </a:solidFill>
                          <a:effectLst/>
                          <a:latin typeface="Calibri"/>
                          <a:ea typeface="Times"/>
                        </a:rPr>
                        <a:t>K.7	The student will recognize a penny, nickel, dime, and quarter and will determine the value of a collection of pennies and/or nickels whose total value is 10 cents or less. </a:t>
                      </a:r>
                      <a:r>
                        <a:rPr lang="en-US" sz="1400" b="1" dirty="0">
                          <a:solidFill>
                            <a:srgbClr val="FF0000"/>
                          </a:solidFill>
                          <a:effectLst/>
                          <a:latin typeface="Calibri"/>
                          <a:ea typeface="Times"/>
                        </a:rPr>
                        <a:t>[Value of a collection included in </a:t>
                      </a:r>
                      <a:r>
                        <a:rPr lang="en-US" sz="1400" b="1" dirty="0" smtClean="0">
                          <a:solidFill>
                            <a:srgbClr val="FF0000"/>
                          </a:solidFill>
                          <a:effectLst/>
                          <a:latin typeface="Calibri"/>
                          <a:ea typeface="Times"/>
                        </a:rPr>
                        <a:t>1.8]</a:t>
                      </a:r>
                      <a:endParaRPr lang="en-US" sz="1400" b="1" dirty="0">
                        <a:solidFill>
                          <a:srgbClr val="FF0000"/>
                        </a:solidFill>
                        <a:effectLst/>
                        <a:latin typeface="Times New Roman"/>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8620" marR="0" indent="-388620">
                        <a:spcBef>
                          <a:spcPts val="600"/>
                        </a:spcBef>
                        <a:spcAft>
                          <a:spcPts val="600"/>
                        </a:spcAft>
                      </a:pPr>
                      <a:r>
                        <a:rPr lang="en-US" sz="1400" b="1" dirty="0">
                          <a:solidFill>
                            <a:schemeClr val="tx1"/>
                          </a:solidFill>
                          <a:effectLst/>
                          <a:latin typeface="Calibri"/>
                          <a:ea typeface="Times"/>
                        </a:rPr>
                        <a:t>K.7	The student will recognize the attributes of a penny, nickel, dime, and quarter and identify the number of pennies equivalent to a nickel, a dime, and a quarter. </a:t>
                      </a:r>
                      <a:endParaRPr lang="en-US" sz="1400" b="1" dirty="0">
                        <a:solidFill>
                          <a:schemeClr val="tx1"/>
                        </a:solidFill>
                        <a:effectLst/>
                        <a:latin typeface="Times New Roman"/>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44286" y="3429000"/>
            <a:ext cx="8305800" cy="1308050"/>
          </a:xfrm>
          <a:prstGeom prst="rect">
            <a:avLst/>
          </a:prstGeom>
          <a:solidFill>
            <a:schemeClr val="accent2">
              <a:lumMod val="75000"/>
            </a:schemeClr>
          </a:solidFill>
          <a:ln>
            <a:noFill/>
          </a:ln>
          <a:effectLst/>
          <a:extLst/>
        </p:spPr>
        <p:txBody>
          <a:bodyPr wrap="square">
            <a:spAutoFit/>
          </a:bodyPr>
          <a:lstStyle/>
          <a:p>
            <a:pPr>
              <a:spcBef>
                <a:spcPts val="6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285750" indent="-285750">
              <a:spcBef>
                <a:spcPts val="600"/>
              </a:spcBef>
              <a:buFont typeface="Arial" panose="020B0604020202020204" pitchFamily="34" charset="0"/>
              <a:buChar char="•"/>
            </a:pPr>
            <a:r>
              <a:rPr lang="en-US" altLang="en-US" sz="1600" b="1" dirty="0" smtClean="0">
                <a:solidFill>
                  <a:schemeClr val="bg1"/>
                </a:solidFill>
                <a:latin typeface="Calibri" panose="020F0502020204030204" pitchFamily="34" charset="0"/>
              </a:rPr>
              <a:t>Deleted determining the value of a collection of pennies and/or nickels </a:t>
            </a:r>
          </a:p>
          <a:p>
            <a:pPr marL="285750" indent="-285750">
              <a:spcBef>
                <a:spcPts val="600"/>
              </a:spcBef>
              <a:buFont typeface="Arial" panose="020B0604020202020204" pitchFamily="34" charset="0"/>
              <a:buChar char="•"/>
            </a:pPr>
            <a:r>
              <a:rPr lang="en-US" altLang="en-US" sz="1600" b="1" dirty="0" smtClean="0">
                <a:solidFill>
                  <a:schemeClr val="bg1"/>
                </a:solidFill>
                <a:latin typeface="Calibri" panose="020F0502020204030204" pitchFamily="34" charset="0"/>
              </a:rPr>
              <a:t>EKS – Equivalencies now included in standard</a:t>
            </a:r>
          </a:p>
          <a:p>
            <a:pPr>
              <a:spcBef>
                <a:spcPts val="600"/>
              </a:spcBef>
            </a:pPr>
            <a:endParaRPr lang="en-US" altLang="en-US" sz="1600" b="1" dirty="0">
              <a:solidFill>
                <a:schemeClr val="bg1"/>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pPr/>
              <a:t>23</a:t>
            </a:fld>
            <a:endParaRPr lang="en-US" alt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044569830"/>
      </p:ext>
    </p:extLst>
  </p:cSld>
  <p:clrMapOvr>
    <a:masterClrMapping/>
  </p:clrMapOvr>
  <mc:AlternateContent xmlns:mc="http://schemas.openxmlformats.org/markup-compatibility/2006" xmlns:p14="http://schemas.microsoft.com/office/powerpoint/2010/main">
    <mc:Choice Requires="p14">
      <p:transition p14:dur="10" advTm="17609"/>
    </mc:Choice>
    <mc:Fallback xmlns="">
      <p:transition advTm="176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8949952"/>
              </p:ext>
            </p:extLst>
          </p:nvPr>
        </p:nvGraphicFramePr>
        <p:xfrm>
          <a:off x="533400" y="990600"/>
          <a:ext cx="8229600" cy="3048000"/>
        </p:xfrm>
        <a:graphic>
          <a:graphicData uri="http://schemas.openxmlformats.org/drawingml/2006/table">
            <a:tbl>
              <a:tblPr firstRow="1" firstCol="1" bandRow="1">
                <a:tableStyleId>{5C22544A-7EE6-4342-B048-85BDC9FD1C3A}</a:tableStyleId>
              </a:tblPr>
              <a:tblGrid>
                <a:gridCol w="4114800"/>
                <a:gridCol w="4114800"/>
              </a:tblGrid>
              <a:tr h="363187">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684813">
                <a:tc>
                  <a:txBody>
                    <a:bodyPr/>
                    <a:lstStyle/>
                    <a:p>
                      <a:pPr marL="344488" indent="-344488"/>
                      <a:r>
                        <a:rPr lang="en-US" sz="1400" dirty="0" smtClean="0">
                          <a:solidFill>
                            <a:schemeClr val="tx1"/>
                          </a:solidFill>
                          <a:effectLst/>
                          <a:latin typeface="Calibri" panose="020F0502020204030204" pitchFamily="34" charset="0"/>
                          <a:ea typeface="Times"/>
                        </a:rPr>
                        <a:t>K.8	The student will identify the instruments used to measure length (ruler), weight (scale), time (clock: digital and analog; calendar: day, month, and season), and temperature (thermometer). </a:t>
                      </a:r>
                      <a:r>
                        <a:rPr lang="en-US" sz="1400" dirty="0" smtClean="0">
                          <a:solidFill>
                            <a:srgbClr val="FF0000"/>
                          </a:solidFill>
                          <a:effectLst/>
                          <a:latin typeface="Calibri" panose="020F0502020204030204" pitchFamily="34" charset="0"/>
                          <a:ea typeface="Times"/>
                        </a:rPr>
                        <a:t>[Moved each measurement instrument to the grade and standard where the content is first taught (i.e., ruler and scale  – 2.8 EKS; clock – 1.9 EKS; thermometer – 2.11 EKS)]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8620" marR="0" indent="-388620">
                        <a:spcBef>
                          <a:spcPts val="500"/>
                        </a:spcBef>
                        <a:spcAft>
                          <a:spcPts val="0"/>
                        </a:spcAft>
                      </a:pPr>
                      <a:r>
                        <a:rPr lang="en-US" sz="1400" b="1" kern="1200" dirty="0" smtClean="0">
                          <a:solidFill>
                            <a:schemeClr val="dk1"/>
                          </a:solidFill>
                          <a:effectLst/>
                          <a:latin typeface="Calibri" panose="020F0502020204030204" pitchFamily="34" charset="0"/>
                          <a:ea typeface="+mn-ea"/>
                          <a:cs typeface="+mn-cs"/>
                        </a:rPr>
                        <a:t>K.8	The student will investigate the passage of time by reading and interpreting a calendar. </a:t>
                      </a:r>
                      <a:r>
                        <a:rPr lang="en-US" sz="1400" b="1" kern="1200" dirty="0" smtClean="0">
                          <a:solidFill>
                            <a:srgbClr val="FF0000"/>
                          </a:solidFill>
                          <a:effectLst/>
                          <a:latin typeface="Calibri" panose="020F0502020204030204" pitchFamily="34" charset="0"/>
                          <a:ea typeface="+mn-ea"/>
                          <a:cs typeface="+mn-cs"/>
                        </a:rPr>
                        <a:t>[Moved from 1.11]</a:t>
                      </a:r>
                      <a:endParaRPr lang="en-US" sz="1400" b="1" dirty="0">
                        <a:solidFill>
                          <a:srgbClr val="FF0000"/>
                        </a:solidFill>
                        <a:effectLst/>
                        <a:latin typeface="Calibri" panose="020F0502020204030204" pitchFamily="34" charset="0"/>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33400" y="4343400"/>
            <a:ext cx="8305800" cy="2616101"/>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285750" indent="-285750">
              <a:spcBef>
                <a:spcPts val="600"/>
              </a:spcBef>
              <a:buFont typeface="Arial" panose="020B0604020202020204" pitchFamily="34" charset="0"/>
              <a:buChar char="•"/>
            </a:pPr>
            <a:r>
              <a:rPr lang="en-US" altLang="en-US" sz="1600" b="1" dirty="0" smtClean="0">
                <a:solidFill>
                  <a:schemeClr val="bg1"/>
                </a:solidFill>
                <a:latin typeface="Calibri" panose="020F0502020204030204" pitchFamily="34" charset="0"/>
              </a:rPr>
              <a:t>Identification of measurement instruments moved to grade level where the use of the instrument first occurs:</a:t>
            </a:r>
          </a:p>
          <a:p>
            <a:pPr marL="627063" lvl="1" indent="-222250">
              <a:spcBef>
                <a:spcPts val="0"/>
              </a:spcBef>
            </a:pPr>
            <a:r>
              <a:rPr lang="en-US" altLang="en-US" sz="1600" b="1" dirty="0" smtClean="0">
                <a:solidFill>
                  <a:schemeClr val="bg1"/>
                </a:solidFill>
                <a:latin typeface="Calibri" panose="020F0502020204030204" pitchFamily="34" charset="0"/>
              </a:rPr>
              <a:t>- 	ruler and scale moved to 2.8 EKS</a:t>
            </a:r>
          </a:p>
          <a:p>
            <a:pPr marL="627063" indent="-223838">
              <a:spcBef>
                <a:spcPts val="0"/>
              </a:spcBef>
              <a:buFontTx/>
              <a:buChar char="-"/>
            </a:pPr>
            <a:r>
              <a:rPr lang="en-US" altLang="en-US" sz="1600" b="1" dirty="0" smtClean="0">
                <a:solidFill>
                  <a:schemeClr val="bg1"/>
                </a:solidFill>
                <a:latin typeface="Calibri" panose="020F0502020204030204" pitchFamily="34" charset="0"/>
              </a:rPr>
              <a:t>clock moved to 1.9 EKS</a:t>
            </a:r>
          </a:p>
          <a:p>
            <a:pPr marL="627063" indent="-223838">
              <a:spcBef>
                <a:spcPts val="0"/>
              </a:spcBef>
              <a:buFontTx/>
              <a:buChar char="-"/>
            </a:pPr>
            <a:r>
              <a:rPr lang="en-US" altLang="en-US" sz="1600" b="1" dirty="0" smtClean="0">
                <a:solidFill>
                  <a:schemeClr val="bg1"/>
                </a:solidFill>
                <a:latin typeface="Calibri" panose="020F0502020204030204" pitchFamily="34" charset="0"/>
              </a:rPr>
              <a:t>thermometer moved to 2.11 EKS</a:t>
            </a:r>
          </a:p>
          <a:p>
            <a:pPr marL="285750" indent="-285750">
              <a:spcBef>
                <a:spcPts val="600"/>
              </a:spcBef>
              <a:buFont typeface="Arial" panose="020B0604020202020204" pitchFamily="34" charset="0"/>
              <a:buChar char="•"/>
            </a:pPr>
            <a:r>
              <a:rPr lang="en-US" altLang="en-US" sz="1600" b="1" dirty="0" smtClean="0">
                <a:solidFill>
                  <a:schemeClr val="bg1"/>
                </a:solidFill>
                <a:latin typeface="Calibri" panose="020F0502020204030204" pitchFamily="34" charset="0"/>
              </a:rPr>
              <a:t>Calendar (identification of days and months) remains in K.8</a:t>
            </a:r>
          </a:p>
          <a:p>
            <a:pPr marL="285750" indent="-285750">
              <a:spcBef>
                <a:spcPts val="600"/>
              </a:spcBef>
              <a:buFont typeface="Arial" panose="020B0604020202020204" pitchFamily="34" charset="0"/>
              <a:buChar char="•"/>
            </a:pPr>
            <a:r>
              <a:rPr lang="en-US" altLang="en-US" sz="1600" b="1" dirty="0" smtClean="0">
                <a:solidFill>
                  <a:schemeClr val="bg1"/>
                </a:solidFill>
                <a:latin typeface="Calibri" panose="020F0502020204030204" pitchFamily="34" charset="0"/>
              </a:rPr>
              <a:t>Seasons are included in science curriculum</a:t>
            </a:r>
          </a:p>
          <a:p>
            <a:pPr>
              <a:spcBef>
                <a:spcPts val="600"/>
              </a:spcBef>
            </a:pPr>
            <a:endParaRPr lang="en-US" altLang="en-US" sz="1600" b="1" dirty="0" smtClean="0">
              <a:solidFill>
                <a:schemeClr val="bg1"/>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pPr/>
              <a:t>24</a:t>
            </a:fld>
            <a:endParaRPr lang="en-US" altLang="en-US"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853281881"/>
      </p:ext>
    </p:extLst>
  </p:cSld>
  <p:clrMapOvr>
    <a:masterClrMapping/>
  </p:clrMapOvr>
  <mc:AlternateContent xmlns:mc="http://schemas.openxmlformats.org/markup-compatibility/2006" xmlns:p14="http://schemas.microsoft.com/office/powerpoint/2010/main">
    <mc:Choice Requires="p14">
      <p:transition p14:dur="10" advTm="40997"/>
    </mc:Choice>
    <mc:Fallback xmlns="">
      <p:transition advTm="409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04657747"/>
              </p:ext>
            </p:extLst>
          </p:nvPr>
        </p:nvGraphicFramePr>
        <p:xfrm>
          <a:off x="533400" y="990600"/>
          <a:ext cx="8229600" cy="3048000"/>
        </p:xfrm>
        <a:graphic>
          <a:graphicData uri="http://schemas.openxmlformats.org/drawingml/2006/table">
            <a:tbl>
              <a:tblPr firstRow="1" firstCol="1" bandRow="1">
                <a:tableStyleId>{5C22544A-7EE6-4342-B048-85BDC9FD1C3A}</a:tableStyleId>
              </a:tblPr>
              <a:tblGrid>
                <a:gridCol w="4114800"/>
                <a:gridCol w="4114800"/>
              </a:tblGrid>
              <a:tr h="363187">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684813">
                <a:tc>
                  <a:txBody>
                    <a:bodyPr/>
                    <a:lstStyle/>
                    <a:p>
                      <a:pPr marL="342900" marR="0" indent="-342900">
                        <a:spcBef>
                          <a:spcPts val="600"/>
                        </a:spcBef>
                        <a:spcAft>
                          <a:spcPts val="600"/>
                        </a:spcAft>
                      </a:pPr>
                      <a:r>
                        <a:rPr lang="en-US" sz="1400" b="1" dirty="0">
                          <a:solidFill>
                            <a:schemeClr val="tx1"/>
                          </a:solidFill>
                          <a:effectLst/>
                          <a:latin typeface="Calibri"/>
                          <a:ea typeface="Times"/>
                        </a:rPr>
                        <a:t>K.9	The student will tell time to the hour, using analog and digital clocks.</a:t>
                      </a:r>
                      <a:br>
                        <a:rPr lang="en-US" sz="1400" b="1" dirty="0">
                          <a:solidFill>
                            <a:schemeClr val="tx1"/>
                          </a:solidFill>
                          <a:effectLst/>
                          <a:latin typeface="Calibri"/>
                          <a:ea typeface="Times"/>
                        </a:rPr>
                      </a:br>
                      <a:r>
                        <a:rPr lang="en-US" sz="1400" b="1" dirty="0">
                          <a:solidFill>
                            <a:srgbClr val="FF0000"/>
                          </a:solidFill>
                          <a:effectLst/>
                          <a:latin typeface="Calibri"/>
                          <a:ea typeface="Times"/>
                        </a:rPr>
                        <a:t>[Time to hour included in 1.9a]</a:t>
                      </a:r>
                      <a:endParaRPr lang="en-US" sz="1400" b="1" dirty="0">
                        <a:solidFill>
                          <a:srgbClr val="FF0000"/>
                        </a:solidFill>
                        <a:effectLst/>
                        <a:latin typeface="Times New Roman"/>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8620" marR="0" indent="-388620">
                        <a:lnSpc>
                          <a:spcPct val="115000"/>
                        </a:lnSpc>
                        <a:spcBef>
                          <a:spcPts val="600"/>
                        </a:spcBef>
                        <a:spcAft>
                          <a:spcPts val="600"/>
                        </a:spcAft>
                      </a:pPr>
                      <a:r>
                        <a:rPr lang="en-US" sz="1400" b="1" dirty="0">
                          <a:solidFill>
                            <a:schemeClr val="tx1"/>
                          </a:solidFill>
                          <a:effectLst/>
                          <a:latin typeface="Calibri"/>
                          <a:ea typeface="Times"/>
                          <a:cs typeface="Times New Roman"/>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33400" y="4495800"/>
            <a:ext cx="8305800" cy="1077218"/>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285750" indent="-285750">
              <a:spcBef>
                <a:spcPct val="50000"/>
              </a:spcBef>
              <a:buFont typeface="Arial" panose="020B0604020202020204" pitchFamily="34" charset="0"/>
              <a:buChar char="•"/>
            </a:pPr>
            <a:r>
              <a:rPr lang="en-US" altLang="en-US" sz="1600" b="1" dirty="0" smtClean="0">
                <a:solidFill>
                  <a:schemeClr val="bg1"/>
                </a:solidFill>
                <a:latin typeface="Calibri" panose="020F0502020204030204" pitchFamily="34" charset="0"/>
              </a:rPr>
              <a:t>Telling time to the hour deleted  from Kindergarten</a:t>
            </a:r>
          </a:p>
          <a:p>
            <a:pPr>
              <a:spcBef>
                <a:spcPct val="50000"/>
              </a:spcBef>
            </a:pPr>
            <a:endParaRPr lang="en-US" altLang="en-US" sz="1600" b="1" dirty="0" smtClean="0">
              <a:solidFill>
                <a:schemeClr val="bg1"/>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pPr/>
              <a:t>25</a:t>
            </a:fld>
            <a:endParaRPr lang="en-US" alt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304043536"/>
      </p:ext>
    </p:extLst>
  </p:cSld>
  <p:clrMapOvr>
    <a:masterClrMapping/>
  </p:clrMapOvr>
  <mc:AlternateContent xmlns:mc="http://schemas.openxmlformats.org/markup-compatibility/2006" xmlns:p14="http://schemas.microsoft.com/office/powerpoint/2010/main">
    <mc:Choice Requires="p14">
      <p:transition p14:dur="10" advTm="10084"/>
    </mc:Choice>
    <mc:Fallback xmlns="">
      <p:transition advTm="100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38393969"/>
              </p:ext>
            </p:extLst>
          </p:nvPr>
        </p:nvGraphicFramePr>
        <p:xfrm>
          <a:off x="533400" y="990600"/>
          <a:ext cx="8229600" cy="2565491"/>
        </p:xfrm>
        <a:graphic>
          <a:graphicData uri="http://schemas.openxmlformats.org/drawingml/2006/table">
            <a:tbl>
              <a:tblPr firstRow="1" firstCol="1" bandRow="1">
                <a:tableStyleId>{5C22544A-7EE6-4342-B048-85BDC9FD1C3A}</a:tableStyleId>
              </a:tblPr>
              <a:tblGrid>
                <a:gridCol w="4114800"/>
                <a:gridCol w="4114800"/>
              </a:tblGrid>
              <a:tr h="299629">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214971">
                <a:tc>
                  <a:txBody>
                    <a:bodyPr/>
                    <a:lstStyle/>
                    <a:p>
                      <a:pPr marL="404813" marR="0" indent="-404813">
                        <a:spcBef>
                          <a:spcPts val="600"/>
                        </a:spcBef>
                        <a:spcAft>
                          <a:spcPts val="600"/>
                        </a:spcAft>
                      </a:pPr>
                      <a:r>
                        <a:rPr lang="en-US" sz="1400" b="1" dirty="0">
                          <a:solidFill>
                            <a:schemeClr val="tx1"/>
                          </a:solidFill>
                          <a:effectLst/>
                          <a:latin typeface="Calibri"/>
                          <a:ea typeface="Times"/>
                        </a:rPr>
                        <a:t>K.10	The student will compare two objects or events, using direct comparisons or nonstandard units of measure, according to one or more of the following attributes: length (longer, shorter), height (taller, shorter), weight (heavier, lighter), temperature (hotter, colder). Examples of nonstandard units include foot length, hand span, new pencil, paper clip, and block. </a:t>
                      </a:r>
                      <a:r>
                        <a:rPr lang="en-US" sz="1400" b="1" dirty="0">
                          <a:solidFill>
                            <a:srgbClr val="FF0000"/>
                          </a:solidFill>
                          <a:effectLst/>
                          <a:latin typeface="Calibri"/>
                          <a:ea typeface="Times"/>
                        </a:rPr>
                        <a:t>[Use of non-standard units included in 1.10]</a:t>
                      </a:r>
                      <a:endParaRPr lang="en-US" sz="1400" b="1" dirty="0">
                        <a:solidFill>
                          <a:srgbClr val="FF0000"/>
                        </a:solidFill>
                        <a:effectLst/>
                        <a:latin typeface="Times New Roman"/>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8620" marR="0" indent="-388620">
                        <a:lnSpc>
                          <a:spcPct val="115000"/>
                        </a:lnSpc>
                        <a:spcBef>
                          <a:spcPts val="600"/>
                        </a:spcBef>
                        <a:spcAft>
                          <a:spcPts val="600"/>
                        </a:spcAft>
                      </a:pPr>
                      <a:r>
                        <a:rPr lang="en-US" sz="1400" b="1" dirty="0">
                          <a:solidFill>
                            <a:schemeClr val="tx1"/>
                          </a:solidFill>
                          <a:effectLst/>
                          <a:latin typeface="Calibri"/>
                          <a:ea typeface="Times"/>
                          <a:cs typeface="Times New Roman"/>
                        </a:rPr>
                        <a:t>K.9	The student will compare two objects or events, using direct comparisons, according to one or more of the following attributes: length (longer, shorter), height (taller, shorter), weight (heavier, lighter), temperature (hotter, colder), volume (more, less), and time (longer, shorter).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20615" y="3962400"/>
            <a:ext cx="8305800" cy="1308050"/>
          </a:xfrm>
          <a:prstGeom prst="rect">
            <a:avLst/>
          </a:prstGeom>
          <a:solidFill>
            <a:schemeClr val="accent2">
              <a:lumMod val="75000"/>
            </a:schemeClr>
          </a:solidFill>
          <a:ln>
            <a:noFill/>
          </a:ln>
          <a:effectLst/>
          <a:extLst/>
        </p:spPr>
        <p:txBody>
          <a:bodyPr wrap="square">
            <a:spAutoFit/>
          </a:bodyPr>
          <a:lstStyle/>
          <a:p>
            <a:pPr>
              <a:spcBef>
                <a:spcPts val="6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285750" indent="-285750">
              <a:spcBef>
                <a:spcPts val="600"/>
              </a:spcBef>
              <a:buFont typeface="Arial" panose="020B0604020202020204" pitchFamily="34" charset="0"/>
              <a:buChar char="•"/>
            </a:pPr>
            <a:r>
              <a:rPr lang="en-US" altLang="en-US" sz="1600" b="1" dirty="0" smtClean="0">
                <a:solidFill>
                  <a:schemeClr val="bg1"/>
                </a:solidFill>
                <a:latin typeface="Calibri" panose="020F0502020204030204" pitchFamily="34" charset="0"/>
              </a:rPr>
              <a:t>Direct comparisons of volume and time are additions to expectations in measurement </a:t>
            </a:r>
          </a:p>
          <a:p>
            <a:pPr marL="285750" indent="-285750">
              <a:spcBef>
                <a:spcPts val="600"/>
              </a:spcBef>
              <a:buFont typeface="Arial" panose="020B0604020202020204" pitchFamily="34" charset="0"/>
              <a:buChar char="•"/>
            </a:pPr>
            <a:r>
              <a:rPr lang="en-US" altLang="en-US" sz="1600" b="1" dirty="0" smtClean="0">
                <a:solidFill>
                  <a:schemeClr val="bg1"/>
                </a:solidFill>
                <a:latin typeface="Calibri" panose="020F0502020204030204" pitchFamily="34" charset="0"/>
              </a:rPr>
              <a:t>Non-standard units deleted in Kindergarten; remain a part of grade one</a:t>
            </a:r>
          </a:p>
          <a:p>
            <a:pPr>
              <a:spcBef>
                <a:spcPts val="600"/>
              </a:spcBef>
            </a:pPr>
            <a:endParaRPr lang="en-US" altLang="en-US" sz="1600" b="1" dirty="0" smtClean="0">
              <a:solidFill>
                <a:schemeClr val="bg1"/>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pPr/>
              <a:t>26</a:t>
            </a:fld>
            <a:endParaRPr lang="en-US" alt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527186777"/>
      </p:ext>
    </p:extLst>
  </p:cSld>
  <p:clrMapOvr>
    <a:masterClrMapping/>
  </p:clrMapOvr>
  <mc:AlternateContent xmlns:mc="http://schemas.openxmlformats.org/markup-compatibility/2006" xmlns:p14="http://schemas.microsoft.com/office/powerpoint/2010/main">
    <mc:Choice Requires="p14">
      <p:transition p14:dur="10" advTm="24463"/>
    </mc:Choice>
    <mc:Fallback xmlns="">
      <p:transition advTm="244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22990124"/>
              </p:ext>
            </p:extLst>
          </p:nvPr>
        </p:nvGraphicFramePr>
        <p:xfrm>
          <a:off x="533400" y="990600"/>
          <a:ext cx="8229600" cy="3550920"/>
        </p:xfrm>
        <a:graphic>
          <a:graphicData uri="http://schemas.openxmlformats.org/drawingml/2006/table">
            <a:tbl>
              <a:tblPr firstRow="1" firstCol="1" bandRow="1">
                <a:tableStyleId>{5C22544A-7EE6-4342-B048-85BDC9FD1C3A}</a:tableStyleId>
              </a:tblPr>
              <a:tblGrid>
                <a:gridCol w="4114800"/>
                <a:gridCol w="4114800"/>
              </a:tblGrid>
              <a:tr h="217912">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610888">
                <a:tc>
                  <a:txBody>
                    <a:bodyPr/>
                    <a:lstStyle/>
                    <a:p>
                      <a:pPr marL="0" marR="0" indent="0">
                        <a:spcBef>
                          <a:spcPts val="600"/>
                        </a:spcBef>
                        <a:spcAft>
                          <a:spcPts val="0"/>
                        </a:spcAft>
                      </a:pPr>
                      <a:r>
                        <a:rPr lang="en-US" sz="1400" b="1" dirty="0" smtClean="0">
                          <a:solidFill>
                            <a:schemeClr val="tx1"/>
                          </a:solidFill>
                          <a:effectLst/>
                          <a:latin typeface="Calibri" panose="020F0502020204030204" pitchFamily="34" charset="0"/>
                          <a:ea typeface="Times"/>
                        </a:rPr>
                        <a:t>K.11</a:t>
                      </a:r>
                      <a:r>
                        <a:rPr lang="en-US" sz="1400" b="1" baseline="0" dirty="0" smtClean="0">
                          <a:solidFill>
                            <a:schemeClr val="tx1"/>
                          </a:solidFill>
                          <a:effectLst/>
                          <a:latin typeface="Calibri" panose="020F0502020204030204" pitchFamily="34" charset="0"/>
                          <a:ea typeface="Times"/>
                        </a:rPr>
                        <a:t>   </a:t>
                      </a:r>
                      <a:r>
                        <a:rPr lang="en-US" sz="1400" b="1" dirty="0" smtClean="0">
                          <a:solidFill>
                            <a:schemeClr val="tx1"/>
                          </a:solidFill>
                          <a:effectLst/>
                          <a:latin typeface="Calibri" panose="020F0502020204030204" pitchFamily="34" charset="0"/>
                          <a:ea typeface="Times"/>
                        </a:rPr>
                        <a:t>The </a:t>
                      </a:r>
                      <a:r>
                        <a:rPr lang="en-US" sz="1400" b="1" dirty="0">
                          <a:solidFill>
                            <a:schemeClr val="tx1"/>
                          </a:solidFill>
                          <a:effectLst/>
                          <a:latin typeface="Calibri" panose="020F0502020204030204" pitchFamily="34" charset="0"/>
                          <a:ea typeface="Times"/>
                        </a:rPr>
                        <a:t>student will</a:t>
                      </a:r>
                    </a:p>
                    <a:p>
                      <a:pPr marL="341313" marR="0" indent="-341313">
                        <a:spcBef>
                          <a:spcPts val="0"/>
                        </a:spcBef>
                        <a:spcAft>
                          <a:spcPts val="0"/>
                        </a:spcAft>
                      </a:pPr>
                      <a:r>
                        <a:rPr lang="en-US" sz="1400" b="1" dirty="0">
                          <a:solidFill>
                            <a:schemeClr val="tx1"/>
                          </a:solidFill>
                          <a:effectLst/>
                          <a:latin typeface="Calibri" panose="020F0502020204030204" pitchFamily="34" charset="0"/>
                          <a:ea typeface="Times"/>
                        </a:rPr>
                        <a:t>a)	identify, describe, and trace plane geometric figures (circle, triangle, square, and rectangle); and</a:t>
                      </a:r>
                    </a:p>
                    <a:p>
                      <a:pPr marL="342900" marR="0" indent="-342900">
                        <a:spcBef>
                          <a:spcPts val="0"/>
                        </a:spcBef>
                        <a:spcAft>
                          <a:spcPts val="0"/>
                        </a:spcAft>
                        <a:buAutoNum type="alphaLcParenR" startAt="2"/>
                      </a:pPr>
                      <a:r>
                        <a:rPr lang="en-US" sz="1400" b="1" dirty="0" smtClean="0">
                          <a:solidFill>
                            <a:schemeClr val="tx1"/>
                          </a:solidFill>
                          <a:effectLst/>
                          <a:latin typeface="Calibri" panose="020F0502020204030204" pitchFamily="34" charset="0"/>
                          <a:ea typeface="Times"/>
                        </a:rPr>
                        <a:t>compare </a:t>
                      </a:r>
                      <a:r>
                        <a:rPr lang="en-US" sz="1400" b="1" dirty="0">
                          <a:solidFill>
                            <a:schemeClr val="tx1"/>
                          </a:solidFill>
                          <a:effectLst/>
                          <a:latin typeface="Calibri" panose="020F0502020204030204" pitchFamily="34" charset="0"/>
                          <a:ea typeface="Times"/>
                        </a:rPr>
                        <a:t>the size (larger, smaller) and shape of plane geometric figures (circle, triangle, square, and rectangle</a:t>
                      </a:r>
                      <a:r>
                        <a:rPr lang="en-US" sz="1400" b="1" dirty="0" smtClean="0">
                          <a:solidFill>
                            <a:schemeClr val="tx1"/>
                          </a:solidFill>
                          <a:effectLst/>
                          <a:latin typeface="Calibri" panose="020F0502020204030204" pitchFamily="34" charset="0"/>
                          <a:ea typeface="Times"/>
                        </a:rPr>
                        <a:t>).</a:t>
                      </a:r>
                    </a:p>
                    <a:p>
                      <a:pPr marL="0" marR="0" indent="0">
                        <a:spcBef>
                          <a:spcPts val="0"/>
                        </a:spcBef>
                        <a:spcAft>
                          <a:spcPts val="0"/>
                        </a:spcAft>
                        <a:buNone/>
                      </a:pPr>
                      <a:r>
                        <a:rPr lang="en-US" sz="1400" b="1" dirty="0" smtClean="0">
                          <a:solidFill>
                            <a:srgbClr val="FF0000"/>
                          </a:solidFill>
                          <a:effectLst/>
                          <a:latin typeface="Calibri" panose="020F0502020204030204" pitchFamily="34" charset="0"/>
                          <a:ea typeface="Times"/>
                        </a:rPr>
                        <a:t>[Moved to K.10ab]</a:t>
                      </a:r>
                    </a:p>
                    <a:p>
                      <a:pPr marL="0" marR="0" indent="0">
                        <a:spcBef>
                          <a:spcPts val="0"/>
                        </a:spcBef>
                        <a:spcAft>
                          <a:spcPts val="0"/>
                        </a:spcAft>
                        <a:buNone/>
                      </a:pPr>
                      <a:endParaRPr lang="en-US" sz="1400" b="1" dirty="0" smtClean="0">
                        <a:solidFill>
                          <a:schemeClr val="tx1"/>
                        </a:solidFill>
                        <a:effectLst/>
                        <a:latin typeface="Calibri" panose="020F0502020204030204" pitchFamily="34" charset="0"/>
                        <a:ea typeface="Times"/>
                      </a:endParaRPr>
                    </a:p>
                    <a:p>
                      <a:pPr marL="0" marR="0" indent="0">
                        <a:spcBef>
                          <a:spcPts val="0"/>
                        </a:spcBef>
                        <a:spcAft>
                          <a:spcPts val="0"/>
                        </a:spcAft>
                        <a:buNone/>
                      </a:pPr>
                      <a:r>
                        <a:rPr lang="en-US" sz="1400" b="1" dirty="0" smtClean="0">
                          <a:solidFill>
                            <a:schemeClr val="tx1"/>
                          </a:solidFill>
                          <a:effectLst/>
                          <a:latin typeface="Calibri" panose="020F0502020204030204" pitchFamily="34" charset="0"/>
                          <a:ea typeface="Times"/>
                        </a:rPr>
                        <a:t>K.12</a:t>
                      </a:r>
                      <a:r>
                        <a:rPr lang="en-US" sz="1400" b="1" baseline="0" dirty="0" smtClean="0">
                          <a:solidFill>
                            <a:schemeClr val="tx1"/>
                          </a:solidFill>
                          <a:effectLst/>
                          <a:latin typeface="Calibri" panose="020F0502020204030204" pitchFamily="34" charset="0"/>
                          <a:ea typeface="Times"/>
                        </a:rPr>
                        <a:t>   </a:t>
                      </a:r>
                      <a:r>
                        <a:rPr lang="en-US" sz="1400" b="1" dirty="0" smtClean="0">
                          <a:solidFill>
                            <a:schemeClr val="tx1"/>
                          </a:solidFill>
                          <a:effectLst/>
                          <a:latin typeface="Calibri" panose="020F0502020204030204" pitchFamily="34" charset="0"/>
                          <a:ea typeface="Times"/>
                        </a:rPr>
                        <a:t>The student will describe the location of one object relative to another (above, below, next to) and identify representations of plane geometric figures (circle, triangle, square, and rectangle) regardless of their positions and orientations in space. </a:t>
                      </a:r>
                      <a:r>
                        <a:rPr lang="en-US" sz="1400" b="1" dirty="0" smtClean="0">
                          <a:solidFill>
                            <a:srgbClr val="FF0000"/>
                          </a:solidFill>
                          <a:effectLst/>
                          <a:latin typeface="Calibri" panose="020F0502020204030204" pitchFamily="34" charset="0"/>
                          <a:ea typeface="Times"/>
                        </a:rPr>
                        <a:t>[Moved to K.10c]</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8620" marR="0" indent="-388620">
                        <a:spcBef>
                          <a:spcPts val="600"/>
                        </a:spcBef>
                        <a:spcAft>
                          <a:spcPts val="0"/>
                        </a:spcAft>
                      </a:pPr>
                      <a:r>
                        <a:rPr lang="en-US" sz="1400" b="1" dirty="0">
                          <a:solidFill>
                            <a:schemeClr val="tx1"/>
                          </a:solidFill>
                          <a:effectLst/>
                          <a:latin typeface="Calibri" panose="020F0502020204030204" pitchFamily="34" charset="0"/>
                          <a:ea typeface="Times"/>
                        </a:rPr>
                        <a:t>K.10    The student will</a:t>
                      </a:r>
                    </a:p>
                    <a:p>
                      <a:pPr marL="341313" marR="0" indent="-341313">
                        <a:spcBef>
                          <a:spcPts val="0"/>
                        </a:spcBef>
                        <a:spcAft>
                          <a:spcPts val="0"/>
                        </a:spcAft>
                      </a:pPr>
                      <a:r>
                        <a:rPr lang="en-US" sz="1400" b="1" dirty="0">
                          <a:solidFill>
                            <a:schemeClr val="tx1"/>
                          </a:solidFill>
                          <a:effectLst/>
                          <a:latin typeface="Calibri" panose="020F0502020204030204" pitchFamily="34" charset="0"/>
                          <a:ea typeface="Times"/>
                        </a:rPr>
                        <a:t>a)	identify and describe plane figures (circle, triangle, square, and rectangle); </a:t>
                      </a:r>
                    </a:p>
                    <a:p>
                      <a:pPr marL="341313" marR="0" indent="-341313">
                        <a:spcBef>
                          <a:spcPts val="0"/>
                        </a:spcBef>
                        <a:spcAft>
                          <a:spcPts val="0"/>
                        </a:spcAft>
                      </a:pPr>
                      <a:r>
                        <a:rPr lang="en-US" sz="1400" b="1" dirty="0">
                          <a:solidFill>
                            <a:schemeClr val="tx1"/>
                          </a:solidFill>
                          <a:effectLst/>
                          <a:latin typeface="Calibri" panose="020F0502020204030204" pitchFamily="34" charset="0"/>
                          <a:ea typeface="Times"/>
                        </a:rPr>
                        <a:t>b)	compare the size (smaller, larger) and shape of plane figures (circle, triangle, square, and rectangle); and</a:t>
                      </a:r>
                    </a:p>
                    <a:p>
                      <a:pPr marL="341313" marR="0" indent="-341313">
                        <a:spcBef>
                          <a:spcPts val="0"/>
                        </a:spcBef>
                        <a:spcAft>
                          <a:spcPts val="600"/>
                        </a:spcAft>
                      </a:pPr>
                      <a:r>
                        <a:rPr lang="en-US" sz="1400" b="1" dirty="0">
                          <a:solidFill>
                            <a:schemeClr val="tx1"/>
                          </a:solidFill>
                          <a:effectLst/>
                          <a:latin typeface="Calibri" panose="020F0502020204030204" pitchFamily="34" charset="0"/>
                          <a:ea typeface="Times"/>
                        </a:rPr>
                        <a:t>c)     describe the location of one object relative to another (above, below, next to) and identify representations of plane figures (circle, triangle, square, and rectangle) regardless of their positions and orientations in space.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45260" y="5047817"/>
            <a:ext cx="8305800" cy="1277273"/>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400" b="1" u="sng" dirty="0" smtClean="0">
                <a:solidFill>
                  <a:schemeClr val="bg1"/>
                </a:solidFill>
              </a:rPr>
              <a:t>Revisions</a:t>
            </a:r>
            <a:r>
              <a:rPr lang="en-US" altLang="en-US" sz="1400" b="1" dirty="0" smtClean="0">
                <a:solidFill>
                  <a:schemeClr val="bg1"/>
                </a:solidFill>
              </a:rPr>
              <a:t>:</a:t>
            </a:r>
          </a:p>
          <a:p>
            <a:pPr marL="285750" indent="-285750">
              <a:spcBef>
                <a:spcPct val="50000"/>
              </a:spcBef>
              <a:buFont typeface="Arial" panose="020B0604020202020204" pitchFamily="34" charset="0"/>
              <a:buChar char="•"/>
            </a:pPr>
            <a:r>
              <a:rPr lang="en-US" altLang="en-US" sz="1400" b="1" dirty="0" smtClean="0">
                <a:solidFill>
                  <a:schemeClr val="bg1"/>
                </a:solidFill>
              </a:rPr>
              <a:t>K.11 and K.12 became new K.10</a:t>
            </a:r>
          </a:p>
          <a:p>
            <a:pPr marL="285750" indent="-285750">
              <a:spcBef>
                <a:spcPct val="50000"/>
              </a:spcBef>
              <a:buFont typeface="Arial" panose="020B0604020202020204" pitchFamily="34" charset="0"/>
              <a:buChar char="•"/>
            </a:pPr>
            <a:r>
              <a:rPr lang="en-US" altLang="en-US" sz="1400" b="1" dirty="0" smtClean="0">
                <a:solidFill>
                  <a:schemeClr val="bg1"/>
                </a:solidFill>
              </a:rPr>
              <a:t>Deleted tracing of figures in Kindergarten</a:t>
            </a:r>
          </a:p>
          <a:p>
            <a:pPr>
              <a:spcBef>
                <a:spcPct val="50000"/>
              </a:spcBef>
            </a:pPr>
            <a:endParaRPr lang="en-US" altLang="en-US" sz="1400" b="1" dirty="0" smtClean="0">
              <a:solidFill>
                <a:schemeClr val="bg1"/>
              </a:solidFill>
            </a:endParaRP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pPr/>
              <a:t>27</a:t>
            </a:fld>
            <a:endParaRPr lang="en-US" alt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928620104"/>
      </p:ext>
    </p:extLst>
  </p:cSld>
  <p:clrMapOvr>
    <a:masterClrMapping/>
  </p:clrMapOvr>
  <mc:AlternateContent xmlns:mc="http://schemas.openxmlformats.org/markup-compatibility/2006" xmlns:p14="http://schemas.microsoft.com/office/powerpoint/2010/main">
    <mc:Choice Requires="p14">
      <p:transition p14:dur="10" advTm="12414"/>
    </mc:Choice>
    <mc:Fallback xmlns="">
      <p:transition advTm="124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19400"/>
            <a:ext cx="7772400" cy="1066800"/>
          </a:xfrm>
        </p:spPr>
        <p:txBody>
          <a:bodyPr/>
          <a:lstStyle/>
          <a:p>
            <a:pPr algn="ctr"/>
            <a:r>
              <a:rPr lang="en-US" dirty="0" smtClean="0"/>
              <a:t>PROBABILITY AND STATISTICS</a:t>
            </a:r>
            <a:endParaRPr lang="en-US"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042677701"/>
      </p:ext>
    </p:extLst>
  </p:cSld>
  <p:clrMapOvr>
    <a:masterClrMapping/>
  </p:clrMapOvr>
  <mc:AlternateContent xmlns:mc="http://schemas.openxmlformats.org/markup-compatibility/2006" xmlns:p14="http://schemas.microsoft.com/office/powerpoint/2010/main">
    <mc:Choice Requires="p14">
      <p:transition p14:dur="10" advTm="5819"/>
    </mc:Choice>
    <mc:Fallback xmlns="">
      <p:transition advTm="58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11202556"/>
              </p:ext>
            </p:extLst>
          </p:nvPr>
        </p:nvGraphicFramePr>
        <p:xfrm>
          <a:off x="533400" y="990601"/>
          <a:ext cx="8229600" cy="2148840"/>
        </p:xfrm>
        <a:graphic>
          <a:graphicData uri="http://schemas.openxmlformats.org/drawingml/2006/table">
            <a:tbl>
              <a:tblPr firstRow="1" firstCol="1" bandRow="1">
                <a:tableStyleId>{5C22544A-7EE6-4342-B048-85BDC9FD1C3A}</a:tableStyleId>
              </a:tblPr>
              <a:tblGrid>
                <a:gridCol w="4114800"/>
                <a:gridCol w="4114800"/>
              </a:tblGrid>
              <a:tr h="273159">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098441">
                <a:tc>
                  <a:txBody>
                    <a:bodyPr/>
                    <a:lstStyle/>
                    <a:p>
                      <a:pPr marL="463550" marR="0" indent="-463550">
                        <a:spcBef>
                          <a:spcPts val="600"/>
                        </a:spcBef>
                        <a:spcAft>
                          <a:spcPts val="600"/>
                        </a:spcAft>
                      </a:pPr>
                      <a:r>
                        <a:rPr lang="en-US" sz="1400" b="1" dirty="0">
                          <a:solidFill>
                            <a:schemeClr val="tx1"/>
                          </a:solidFill>
                          <a:effectLst/>
                          <a:latin typeface="Calibri" panose="020F0502020204030204" pitchFamily="34" charset="0"/>
                          <a:ea typeface="Times"/>
                        </a:rPr>
                        <a:t>K.13	The student will gather data by counting and tallying. </a:t>
                      </a:r>
                      <a:r>
                        <a:rPr lang="en-US" sz="1400" b="1" dirty="0">
                          <a:solidFill>
                            <a:srgbClr val="FF0000"/>
                          </a:solidFill>
                          <a:effectLst/>
                          <a:latin typeface="Calibri" panose="020F0502020204030204" pitchFamily="34" charset="0"/>
                          <a:ea typeface="Times"/>
                        </a:rPr>
                        <a:t>[Tallying included in 1.14a</a:t>
                      </a:r>
                      <a:r>
                        <a:rPr lang="en-US" sz="1400" b="1" dirty="0" smtClean="0">
                          <a:solidFill>
                            <a:srgbClr val="FF0000"/>
                          </a:solidFill>
                          <a:effectLst/>
                          <a:latin typeface="Calibri" panose="020F0502020204030204" pitchFamily="34" charset="0"/>
                          <a:ea typeface="Times"/>
                        </a:rPr>
                        <a:t>]</a:t>
                      </a:r>
                    </a:p>
                    <a:p>
                      <a:pPr marL="463550" marR="0" indent="-463550" algn="l" defTabSz="914400" rtl="0" eaLnBrk="1" fontAlgn="auto" latinLnBrk="0" hangingPunct="1">
                        <a:lnSpc>
                          <a:spcPct val="100000"/>
                        </a:lnSpc>
                        <a:spcBef>
                          <a:spcPts val="600"/>
                        </a:spcBef>
                        <a:spcAft>
                          <a:spcPts val="600"/>
                        </a:spcAft>
                        <a:buClrTx/>
                        <a:buSzTx/>
                        <a:buFontTx/>
                        <a:buNone/>
                        <a:tabLst/>
                        <a:defRPr/>
                      </a:pPr>
                      <a:r>
                        <a:rPr lang="en-US" sz="1400" b="1" dirty="0" smtClean="0">
                          <a:solidFill>
                            <a:schemeClr val="tx1"/>
                          </a:solidFill>
                          <a:effectLst/>
                          <a:latin typeface="Calibri" panose="020F0502020204030204" pitchFamily="34" charset="0"/>
                          <a:ea typeface="Times"/>
                        </a:rPr>
                        <a:t>K.14	The student will display gathered data in object graphs, picture graphs, and tables, and will answer questions related to the data. </a:t>
                      </a:r>
                      <a:r>
                        <a:rPr lang="en-US" sz="1400" b="1" dirty="0" smtClean="0">
                          <a:solidFill>
                            <a:srgbClr val="FF0000"/>
                          </a:solidFill>
                          <a:effectLst/>
                          <a:latin typeface="Calibri" panose="020F0502020204030204" pitchFamily="34" charset="0"/>
                          <a:ea typeface="Times"/>
                        </a:rPr>
                        <a:t>[Moved to K.11b]</a:t>
                      </a:r>
                    </a:p>
                    <a:p>
                      <a:pPr marL="342900" marR="0" indent="-342900">
                        <a:spcBef>
                          <a:spcPts val="600"/>
                        </a:spcBef>
                        <a:spcAft>
                          <a:spcPts val="600"/>
                        </a:spcAft>
                      </a:pPr>
                      <a:endParaRPr lang="en-US" sz="1400" b="1" dirty="0">
                        <a:solidFill>
                          <a:srgbClr val="FF0000"/>
                        </a:solidFill>
                        <a:effectLst/>
                        <a:latin typeface="Calibri" panose="020F0502020204030204" pitchFamily="34" charset="0"/>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8620" marR="0" indent="-388620">
                        <a:spcBef>
                          <a:spcPts val="600"/>
                        </a:spcBef>
                        <a:spcAft>
                          <a:spcPts val="0"/>
                        </a:spcAft>
                      </a:pPr>
                      <a:r>
                        <a:rPr lang="en-US" sz="1400" b="1" dirty="0">
                          <a:solidFill>
                            <a:schemeClr val="tx1"/>
                          </a:solidFill>
                          <a:effectLst/>
                          <a:latin typeface="Calibri" panose="020F0502020204030204" pitchFamily="34" charset="0"/>
                          <a:ea typeface="Times"/>
                        </a:rPr>
                        <a:t>K.11	The student will  </a:t>
                      </a:r>
                    </a:p>
                    <a:p>
                      <a:pPr marL="342900" marR="0" lvl="0" indent="-342900">
                        <a:spcBef>
                          <a:spcPts val="0"/>
                        </a:spcBef>
                        <a:spcAft>
                          <a:spcPts val="0"/>
                        </a:spcAft>
                        <a:buFont typeface="+mj-lt"/>
                        <a:buAutoNum type="alphaLcParenR"/>
                      </a:pPr>
                      <a:r>
                        <a:rPr lang="en-US" sz="1400" b="1" dirty="0">
                          <a:solidFill>
                            <a:schemeClr val="tx1"/>
                          </a:solidFill>
                          <a:effectLst/>
                          <a:latin typeface="Calibri" panose="020F0502020204030204" pitchFamily="34" charset="0"/>
                          <a:ea typeface="Times"/>
                        </a:rPr>
                        <a:t>collect, organize, and represent data; and </a:t>
                      </a:r>
                    </a:p>
                    <a:p>
                      <a:pPr marL="342900" marR="0" lvl="0" indent="-342900">
                        <a:spcBef>
                          <a:spcPts val="0"/>
                        </a:spcBef>
                        <a:spcAft>
                          <a:spcPts val="600"/>
                        </a:spcAft>
                        <a:buFont typeface="+mj-lt"/>
                        <a:buAutoNum type="alphaLcParenR"/>
                      </a:pPr>
                      <a:r>
                        <a:rPr lang="en-US" sz="1400" b="1" dirty="0">
                          <a:solidFill>
                            <a:schemeClr val="tx1"/>
                          </a:solidFill>
                          <a:effectLst/>
                          <a:latin typeface="Calibri" panose="020F0502020204030204" pitchFamily="34" charset="0"/>
                          <a:ea typeface="Times"/>
                        </a:rPr>
                        <a:t>read and interpret data in object graphs, picture graphs, and tables. </a:t>
                      </a:r>
                      <a:r>
                        <a:rPr lang="en-US" sz="1400" b="1" dirty="0">
                          <a:solidFill>
                            <a:srgbClr val="FF0000"/>
                          </a:solidFill>
                          <a:effectLst/>
                          <a:latin typeface="Calibri" panose="020F0502020204030204" pitchFamily="34" charset="0"/>
                          <a:ea typeface="Times"/>
                        </a:rPr>
                        <a:t>[Moved from K.14]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33400" y="3657600"/>
            <a:ext cx="8305800" cy="1554272"/>
          </a:xfrm>
          <a:prstGeom prst="rect">
            <a:avLst/>
          </a:prstGeom>
          <a:solidFill>
            <a:schemeClr val="accent2">
              <a:lumMod val="75000"/>
            </a:schemeClr>
          </a:solidFill>
          <a:ln>
            <a:noFill/>
          </a:ln>
          <a:effectLst/>
          <a:extLst/>
        </p:spPr>
        <p:txBody>
          <a:bodyPr wrap="square">
            <a:spAutoFit/>
          </a:bodyPr>
          <a:lstStyle/>
          <a:p>
            <a:pPr>
              <a:spcBef>
                <a:spcPts val="6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285750" indent="-285750">
              <a:spcBef>
                <a:spcPts val="600"/>
              </a:spcBef>
              <a:buFont typeface="Arial" panose="020B0604020202020204" pitchFamily="34" charset="0"/>
              <a:buChar char="•"/>
            </a:pPr>
            <a:r>
              <a:rPr lang="en-US" altLang="en-US" sz="1600" b="1" dirty="0" smtClean="0">
                <a:solidFill>
                  <a:schemeClr val="bg1"/>
                </a:solidFill>
                <a:latin typeface="Calibri" panose="020F0502020204030204" pitchFamily="34" charset="0"/>
              </a:rPr>
              <a:t>Deleted  tallying to collect data; content remains in grade one</a:t>
            </a:r>
          </a:p>
          <a:p>
            <a:pPr marL="285750" indent="-285750">
              <a:spcBef>
                <a:spcPts val="600"/>
              </a:spcBef>
              <a:buFont typeface="Arial" panose="020B0604020202020204" pitchFamily="34" charset="0"/>
              <a:buChar char="•"/>
            </a:pPr>
            <a:r>
              <a:rPr lang="en-US" altLang="en-US" sz="1600" b="1" dirty="0" smtClean="0">
                <a:solidFill>
                  <a:schemeClr val="bg1"/>
                </a:solidFill>
                <a:latin typeface="Calibri" panose="020F0502020204030204" pitchFamily="34" charset="0"/>
              </a:rPr>
              <a:t>K.11b – EKS bullets provide additional clarification – data points collected by students limited 16 or fewer with no more than four categories represented</a:t>
            </a:r>
          </a:p>
          <a:p>
            <a:pPr>
              <a:spcBef>
                <a:spcPts val="600"/>
              </a:spcBef>
            </a:pPr>
            <a:endParaRPr lang="en-US" altLang="en-US" sz="1600" b="1" dirty="0" smtClean="0">
              <a:solidFill>
                <a:schemeClr val="bg1"/>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pPr/>
              <a:t>29</a:t>
            </a:fld>
            <a:endParaRPr lang="en-US" alt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045963665"/>
      </p:ext>
    </p:extLst>
  </p:cSld>
  <p:clrMapOvr>
    <a:masterClrMapping/>
  </p:clrMapOvr>
  <mc:AlternateContent xmlns:mc="http://schemas.openxmlformats.org/markup-compatibility/2006" xmlns:p14="http://schemas.microsoft.com/office/powerpoint/2010/main">
    <mc:Choice Requires="p14">
      <p:transition p14:dur="10" advTm="33140"/>
    </mc:Choice>
    <mc:Fallback xmlns="">
      <p:transition advTm="331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0"/>
            <a:ext cx="8229600" cy="762000"/>
          </a:xfrm>
        </p:spPr>
        <p:txBody>
          <a:bodyPr/>
          <a:lstStyle/>
          <a:p>
            <a:r>
              <a:rPr lang="en-US" dirty="0" smtClean="0"/>
              <a:t>Agenda</a:t>
            </a:r>
            <a:endParaRPr lang="en-US" dirty="0"/>
          </a:p>
        </p:txBody>
      </p:sp>
      <p:sp>
        <p:nvSpPr>
          <p:cNvPr id="3" name="Content Placeholder 2"/>
          <p:cNvSpPr>
            <a:spLocks noGrp="1"/>
          </p:cNvSpPr>
          <p:nvPr>
            <p:ph idx="1"/>
          </p:nvPr>
        </p:nvSpPr>
        <p:spPr>
          <a:xfrm>
            <a:off x="457200" y="1600201"/>
            <a:ext cx="8229600" cy="4724399"/>
          </a:xfrm>
        </p:spPr>
        <p:txBody>
          <a:bodyPr/>
          <a:lstStyle/>
          <a:p>
            <a:r>
              <a:rPr lang="en-US" sz="2800" dirty="0" smtClean="0"/>
              <a:t>Implementation Timeline</a:t>
            </a:r>
          </a:p>
          <a:p>
            <a:r>
              <a:rPr lang="en-US" sz="2800" dirty="0"/>
              <a:t>Resources Currently Available</a:t>
            </a:r>
          </a:p>
          <a:p>
            <a:pPr lvl="1"/>
            <a:r>
              <a:rPr lang="en-US" sz="2400" dirty="0"/>
              <a:t>Crosswalk (Summary of Revisions) </a:t>
            </a:r>
          </a:p>
          <a:p>
            <a:pPr lvl="1"/>
            <a:r>
              <a:rPr lang="en-US" sz="2400" dirty="0"/>
              <a:t>Standards and </a:t>
            </a:r>
            <a:r>
              <a:rPr lang="en-US" sz="2400" dirty="0" smtClean="0"/>
              <a:t>Curriculum Frameworks</a:t>
            </a:r>
            <a:endParaRPr lang="en-US" sz="2800" dirty="0"/>
          </a:p>
          <a:p>
            <a:r>
              <a:rPr lang="en-US" sz="2800" dirty="0" smtClean="0"/>
              <a:t>Comparison of 2009 to 2016 Standards</a:t>
            </a:r>
          </a:p>
          <a:p>
            <a:pPr lvl="1"/>
            <a:r>
              <a:rPr lang="en-US" sz="2400" dirty="0" smtClean="0"/>
              <a:t>Number and Number Sense</a:t>
            </a:r>
          </a:p>
          <a:p>
            <a:pPr lvl="1"/>
            <a:r>
              <a:rPr lang="en-US" sz="2400" dirty="0" smtClean="0"/>
              <a:t>Computation and Estimation</a:t>
            </a:r>
          </a:p>
          <a:p>
            <a:pPr lvl="1"/>
            <a:r>
              <a:rPr lang="en-US" sz="2400" dirty="0" smtClean="0"/>
              <a:t>Measurement and Geometry</a:t>
            </a:r>
          </a:p>
          <a:p>
            <a:pPr lvl="1"/>
            <a:r>
              <a:rPr lang="en-US" sz="2400" dirty="0" smtClean="0"/>
              <a:t>Probability and Statistics</a:t>
            </a:r>
          </a:p>
          <a:p>
            <a:pPr lvl="1"/>
            <a:r>
              <a:rPr lang="en-US" sz="2400" dirty="0" smtClean="0"/>
              <a:t>Patterns, Functions, and Algebra</a:t>
            </a:r>
          </a:p>
        </p:txBody>
      </p:sp>
      <p:sp>
        <p:nvSpPr>
          <p:cNvPr id="4" name="Slide Number Placeholder 3"/>
          <p:cNvSpPr>
            <a:spLocks noGrp="1"/>
          </p:cNvSpPr>
          <p:nvPr>
            <p:ph type="sldNum" sz="quarter" idx="12"/>
          </p:nvPr>
        </p:nvSpPr>
        <p:spPr/>
        <p:txBody>
          <a:bodyPr/>
          <a:lstStyle/>
          <a:p>
            <a:fld id="{C4F0E998-9182-4C89-B3A3-3657E8366C65}" type="slidenum">
              <a:rPr lang="en-US" altLang="en-US" smtClean="0"/>
              <a:pPr/>
              <a:t>3</a:t>
            </a:fld>
            <a:endParaRPr lang="en-US" altLang="en-US" dirty="0"/>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818767232"/>
      </p:ext>
    </p:extLst>
  </p:cSld>
  <p:clrMapOvr>
    <a:masterClrMapping/>
  </p:clrMapOvr>
  <mc:AlternateContent xmlns:mc="http://schemas.openxmlformats.org/markup-compatibility/2006" xmlns:p14="http://schemas.microsoft.com/office/powerpoint/2010/main">
    <mc:Choice Requires="p14">
      <p:transition p14:dur="10" advTm="14460"/>
    </mc:Choice>
    <mc:Fallback xmlns="">
      <p:transition advTm="144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590800"/>
            <a:ext cx="7772400" cy="1066800"/>
          </a:xfrm>
        </p:spPr>
        <p:txBody>
          <a:bodyPr/>
          <a:lstStyle/>
          <a:p>
            <a:pPr algn="ctr"/>
            <a:r>
              <a:rPr lang="en-US" dirty="0" smtClean="0"/>
              <a:t>PATTERNS, FUNCTIONS, AND ALGEBRA</a:t>
            </a:r>
            <a:endParaRPr lang="en-US"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070063578"/>
      </p:ext>
    </p:extLst>
  </p:cSld>
  <p:clrMapOvr>
    <a:masterClrMapping/>
  </p:clrMapOvr>
  <mc:AlternateContent xmlns:mc="http://schemas.openxmlformats.org/markup-compatibility/2006" xmlns:p14="http://schemas.microsoft.com/office/powerpoint/2010/main">
    <mc:Choice Requires="p14">
      <p:transition p14:dur="10" advTm="7038"/>
    </mc:Choice>
    <mc:Fallback xmlns="">
      <p:transition advTm="70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85750584"/>
              </p:ext>
            </p:extLst>
          </p:nvPr>
        </p:nvGraphicFramePr>
        <p:xfrm>
          <a:off x="533400" y="990601"/>
          <a:ext cx="8229600" cy="1085304"/>
        </p:xfrm>
        <a:graphic>
          <a:graphicData uri="http://schemas.openxmlformats.org/drawingml/2006/table">
            <a:tbl>
              <a:tblPr firstRow="1" firstCol="1" bandRow="1">
                <a:tableStyleId>{5C22544A-7EE6-4342-B048-85BDC9FD1C3A}</a:tableStyleId>
              </a:tblPr>
              <a:tblGrid>
                <a:gridCol w="4114800"/>
                <a:gridCol w="4114800"/>
              </a:tblGrid>
              <a:tr h="255816">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734784">
                <a:tc>
                  <a:txBody>
                    <a:bodyPr/>
                    <a:lstStyle/>
                    <a:p>
                      <a:pPr marL="457200" marR="0" indent="-457200">
                        <a:spcBef>
                          <a:spcPts val="600"/>
                        </a:spcBef>
                        <a:spcAft>
                          <a:spcPts val="600"/>
                        </a:spcAft>
                      </a:pPr>
                      <a:r>
                        <a:rPr lang="en-US" sz="1400" b="1" dirty="0">
                          <a:solidFill>
                            <a:schemeClr val="tx1"/>
                          </a:solidFill>
                          <a:effectLst/>
                          <a:latin typeface="Calibri"/>
                          <a:ea typeface="Times"/>
                        </a:rPr>
                        <a:t>K.15	The student will sort and classify objects according to attributes.</a:t>
                      </a:r>
                      <a:endParaRPr lang="en-US" sz="1400" b="1" dirty="0">
                        <a:solidFill>
                          <a:schemeClr val="tx1"/>
                        </a:solidFill>
                        <a:effectLst/>
                        <a:latin typeface="Times New Roman"/>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0" marR="0" indent="-457200">
                        <a:spcBef>
                          <a:spcPts val="600"/>
                        </a:spcBef>
                        <a:spcAft>
                          <a:spcPts val="600"/>
                        </a:spcAft>
                      </a:pPr>
                      <a:r>
                        <a:rPr lang="en-US" sz="1400" b="1" dirty="0">
                          <a:solidFill>
                            <a:schemeClr val="tx1"/>
                          </a:solidFill>
                          <a:effectLst/>
                          <a:latin typeface="Calibri"/>
                          <a:ea typeface="Times"/>
                        </a:rPr>
                        <a:t>K.12   The student will sort and classify objects according to one attribute.</a:t>
                      </a:r>
                      <a:endParaRPr lang="en-US" sz="1400" b="1" dirty="0">
                        <a:solidFill>
                          <a:schemeClr val="tx1"/>
                        </a:solidFill>
                        <a:effectLst/>
                        <a:latin typeface="Times New Roman"/>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33400" y="2514600"/>
            <a:ext cx="8305800" cy="1077218"/>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285750" indent="-285750">
              <a:spcBef>
                <a:spcPct val="50000"/>
              </a:spcBef>
              <a:buFont typeface="Arial" panose="020B0604020202020204" pitchFamily="34" charset="0"/>
              <a:buChar char="•"/>
            </a:pPr>
            <a:r>
              <a:rPr lang="en-US" altLang="en-US" sz="1600" b="1" dirty="0" smtClean="0">
                <a:solidFill>
                  <a:schemeClr val="bg1"/>
                </a:solidFill>
                <a:latin typeface="Calibri" panose="020F0502020204030204" pitchFamily="34" charset="0"/>
              </a:rPr>
              <a:t>Sorting and classifying limited to one attribute</a:t>
            </a:r>
            <a:r>
              <a:rPr lang="en-US" altLang="en-US" sz="1600" b="1" dirty="0">
                <a:solidFill>
                  <a:schemeClr val="bg1"/>
                </a:solidFill>
                <a:latin typeface="Calibri" panose="020F0502020204030204" pitchFamily="34" charset="0"/>
              </a:rPr>
              <a:t> </a:t>
            </a:r>
            <a:r>
              <a:rPr lang="en-US" altLang="en-US" sz="1600" b="1" dirty="0" smtClean="0">
                <a:solidFill>
                  <a:schemeClr val="bg1"/>
                </a:solidFill>
                <a:latin typeface="Calibri" panose="020F0502020204030204" pitchFamily="34" charset="0"/>
              </a:rPr>
              <a:t>in Kindergarten</a:t>
            </a:r>
          </a:p>
          <a:p>
            <a:pPr>
              <a:spcBef>
                <a:spcPct val="50000"/>
              </a:spcBef>
            </a:pPr>
            <a:endParaRPr lang="en-US" altLang="en-US" sz="1600" b="1" dirty="0" smtClean="0">
              <a:solidFill>
                <a:schemeClr val="bg1"/>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pPr/>
              <a:t>31</a:t>
            </a:fld>
            <a:endParaRPr lang="en-US" alt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91779907"/>
      </p:ext>
    </p:extLst>
  </p:cSld>
  <p:clrMapOvr>
    <a:masterClrMapping/>
  </p:clrMapOvr>
  <mc:AlternateContent xmlns:mc="http://schemas.openxmlformats.org/markup-compatibility/2006" xmlns:p14="http://schemas.microsoft.com/office/powerpoint/2010/main">
    <mc:Choice Requires="p14">
      <p:transition p14:dur="10" advTm="26638"/>
    </mc:Choice>
    <mc:Fallback xmlns="">
      <p:transition advTm="266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12903724"/>
              </p:ext>
            </p:extLst>
          </p:nvPr>
        </p:nvGraphicFramePr>
        <p:xfrm>
          <a:off x="533400" y="990601"/>
          <a:ext cx="8229600" cy="1166594"/>
        </p:xfrm>
        <a:graphic>
          <a:graphicData uri="http://schemas.openxmlformats.org/drawingml/2006/table">
            <a:tbl>
              <a:tblPr firstRow="1" firstCol="1" bandRow="1">
                <a:tableStyleId>{5C22544A-7EE6-4342-B048-85BDC9FD1C3A}</a:tableStyleId>
              </a:tblPr>
              <a:tblGrid>
                <a:gridCol w="4114800"/>
                <a:gridCol w="4114800"/>
              </a:tblGrid>
              <a:tr h="250726">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816074">
                <a:tc>
                  <a:txBody>
                    <a:bodyPr/>
                    <a:lstStyle/>
                    <a:p>
                      <a:pPr marL="463550" marR="0" indent="-463550">
                        <a:spcBef>
                          <a:spcPts val="500"/>
                        </a:spcBef>
                        <a:spcAft>
                          <a:spcPts val="0"/>
                        </a:spcAft>
                      </a:pPr>
                      <a:r>
                        <a:rPr lang="en-US" sz="1400" b="1" dirty="0">
                          <a:solidFill>
                            <a:schemeClr val="tx1"/>
                          </a:solidFill>
                          <a:effectLst/>
                          <a:latin typeface="Calibri"/>
                          <a:ea typeface="Times"/>
                        </a:rPr>
                        <a:t>K.16	The student will identify, describe, and extend repeating patterns.</a:t>
                      </a:r>
                      <a:endParaRPr lang="en-US" sz="1400" b="1" dirty="0">
                        <a:solidFill>
                          <a:schemeClr val="tx1"/>
                        </a:solidFill>
                        <a:effectLst/>
                        <a:latin typeface="Times New Roman"/>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63550" marR="0" indent="-463550">
                        <a:lnSpc>
                          <a:spcPct val="115000"/>
                        </a:lnSpc>
                        <a:spcBef>
                          <a:spcPts val="600"/>
                        </a:spcBef>
                        <a:spcAft>
                          <a:spcPts val="600"/>
                        </a:spcAft>
                      </a:pPr>
                      <a:r>
                        <a:rPr lang="en-US" sz="1400" b="1" dirty="0">
                          <a:solidFill>
                            <a:schemeClr val="tx1"/>
                          </a:solidFill>
                          <a:effectLst/>
                          <a:latin typeface="Calibri"/>
                          <a:ea typeface="Times"/>
                          <a:cs typeface="Times New Roman"/>
                        </a:rPr>
                        <a:t>K.13	The student will identify, describe, extend, create, and transfer repeating patterns.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33400" y="2697540"/>
            <a:ext cx="8305800" cy="1446550"/>
          </a:xfrm>
          <a:prstGeom prst="rect">
            <a:avLst/>
          </a:prstGeom>
          <a:solidFill>
            <a:schemeClr val="accent2">
              <a:lumMod val="75000"/>
            </a:schemeClr>
          </a:solidFill>
          <a:ln>
            <a:noFill/>
          </a:ln>
          <a:effectLst/>
          <a:extLst/>
        </p:spPr>
        <p:txBody>
          <a:bodyPr wrap="square">
            <a:spAutoFit/>
          </a:bodyPr>
          <a:lstStyle/>
          <a:p>
            <a:pPr>
              <a:spcBef>
                <a:spcPct val="500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285750" indent="-285750">
              <a:spcBef>
                <a:spcPct val="50000"/>
              </a:spcBef>
              <a:buFont typeface="Arial" panose="020B0604020202020204" pitchFamily="34" charset="0"/>
              <a:buChar char="•"/>
            </a:pPr>
            <a:r>
              <a:rPr lang="en-US" altLang="en-US" sz="1600" b="1" dirty="0" smtClean="0">
                <a:solidFill>
                  <a:schemeClr val="bg1"/>
                </a:solidFill>
                <a:latin typeface="Calibri" panose="020F0502020204030204" pitchFamily="34" charset="0"/>
              </a:rPr>
              <a:t>Create and transfer added to SOL - creating repeating patterns was included in the 2009 EKS </a:t>
            </a:r>
          </a:p>
          <a:p>
            <a:pPr marL="285750" indent="-285750">
              <a:spcBef>
                <a:spcPct val="50000"/>
              </a:spcBef>
              <a:buFont typeface="Arial" panose="020B0604020202020204" pitchFamily="34" charset="0"/>
              <a:buChar char="•"/>
            </a:pPr>
            <a:r>
              <a:rPr lang="en-US" altLang="en-US" sz="1600" b="1" dirty="0" smtClean="0">
                <a:solidFill>
                  <a:schemeClr val="bg1"/>
                </a:solidFill>
                <a:latin typeface="Calibri" panose="020F0502020204030204" pitchFamily="34" charset="0"/>
              </a:rPr>
              <a:t>New – transfer a repeating pattern from one representation to another added to the EKS </a:t>
            </a:r>
          </a:p>
          <a:p>
            <a:pPr>
              <a:spcBef>
                <a:spcPct val="50000"/>
              </a:spcBef>
            </a:pPr>
            <a:endParaRPr lang="en-US" altLang="en-US" sz="1600" b="1" dirty="0">
              <a:solidFill>
                <a:schemeClr val="bg1"/>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pPr/>
              <a:t>32</a:t>
            </a:fld>
            <a:endParaRPr lang="en-US" alt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715385346"/>
      </p:ext>
    </p:extLst>
  </p:cSld>
  <p:clrMapOvr>
    <a:masterClrMapping/>
  </p:clrMapOvr>
  <mc:AlternateContent xmlns:mc="http://schemas.openxmlformats.org/markup-compatibility/2006" xmlns:p14="http://schemas.microsoft.com/office/powerpoint/2010/main">
    <mc:Choice Requires="p14">
      <p:transition p14:dur="10" advTm="28366"/>
    </mc:Choice>
    <mc:Fallback xmlns="">
      <p:transition advTm="283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05000" y="3657600"/>
            <a:ext cx="5562600" cy="461665"/>
          </a:xfrm>
          <a:prstGeom prst="rect">
            <a:avLst/>
          </a:prstGeom>
          <a:noFill/>
        </p:spPr>
        <p:txBody>
          <a:bodyPr wrap="square" rtlCol="0">
            <a:spAutoFit/>
          </a:bodyPr>
          <a:lstStyle/>
          <a:p>
            <a:pPr algn="ctr" fontAlgn="auto">
              <a:spcBef>
                <a:spcPts val="0"/>
              </a:spcBef>
              <a:spcAft>
                <a:spcPts val="0"/>
              </a:spcAft>
            </a:pPr>
            <a:r>
              <a:rPr lang="en-US" sz="2400" dirty="0" smtClean="0">
                <a:hlinkClick r:id="rId5"/>
              </a:rPr>
              <a:t>Mathematics@doe.virginia.gov</a:t>
            </a:r>
            <a:r>
              <a:rPr lang="en-US" sz="2400" dirty="0" smtClean="0"/>
              <a:t> </a:t>
            </a:r>
            <a:endParaRPr lang="en-US" sz="2400" dirty="0">
              <a:solidFill>
                <a:srgbClr val="000000"/>
              </a:solidFill>
              <a:latin typeface="Arial"/>
            </a:endParaRPr>
          </a:p>
        </p:txBody>
      </p:sp>
      <p:sp>
        <p:nvSpPr>
          <p:cNvPr id="2" name="Slide Number Placeholder 1"/>
          <p:cNvSpPr>
            <a:spLocks noGrp="1"/>
          </p:cNvSpPr>
          <p:nvPr>
            <p:ph type="sldNum" sz="quarter" idx="12"/>
          </p:nvPr>
        </p:nvSpPr>
        <p:spPr/>
        <p:txBody>
          <a:bodyPr/>
          <a:lstStyle/>
          <a:p>
            <a:fld id="{94D383E5-CD44-4E8E-A14B-87411563B6FF}" type="slidenum">
              <a:rPr lang="en-US" smtClean="0">
                <a:solidFill>
                  <a:srgbClr val="000000"/>
                </a:solidFill>
              </a:rPr>
              <a:pPr/>
              <a:t>33</a:t>
            </a:fld>
            <a:endParaRPr lang="en-US" dirty="0">
              <a:solidFill>
                <a:srgbClr val="000000"/>
              </a:solidFill>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7" name="TextBox 6"/>
          <p:cNvSpPr txBox="1"/>
          <p:nvPr/>
        </p:nvSpPr>
        <p:spPr>
          <a:xfrm>
            <a:off x="2057400" y="1676400"/>
            <a:ext cx="4800600" cy="1569660"/>
          </a:xfrm>
          <a:prstGeom prst="rect">
            <a:avLst/>
          </a:prstGeom>
          <a:noFill/>
        </p:spPr>
        <p:txBody>
          <a:bodyPr wrap="square" rtlCol="0">
            <a:spAutoFit/>
          </a:bodyPr>
          <a:lstStyle/>
          <a:p>
            <a:pPr algn="ctr" fontAlgn="auto">
              <a:spcBef>
                <a:spcPts val="0"/>
              </a:spcBef>
              <a:spcAft>
                <a:spcPts val="0"/>
              </a:spcAft>
            </a:pPr>
            <a:r>
              <a:rPr lang="en-US" sz="3200" dirty="0">
                <a:solidFill>
                  <a:srgbClr val="000000"/>
                </a:solidFill>
                <a:latin typeface="Calibri" panose="020F0502020204030204" pitchFamily="34" charset="0"/>
              </a:rPr>
              <a:t>Questions? </a:t>
            </a:r>
          </a:p>
          <a:p>
            <a:pPr algn="ctr" fontAlgn="auto">
              <a:spcBef>
                <a:spcPts val="0"/>
              </a:spcBef>
              <a:spcAft>
                <a:spcPts val="0"/>
              </a:spcAft>
            </a:pPr>
            <a:r>
              <a:rPr lang="en-US" sz="3200" dirty="0">
                <a:solidFill>
                  <a:srgbClr val="000000"/>
                </a:solidFill>
                <a:latin typeface="Calibri" panose="020F0502020204030204" pitchFamily="34" charset="0"/>
              </a:rPr>
              <a:t>Please contact the </a:t>
            </a:r>
            <a:endParaRPr lang="en-US" sz="3200" dirty="0" smtClean="0">
              <a:solidFill>
                <a:srgbClr val="000000"/>
              </a:solidFill>
              <a:latin typeface="Calibri" panose="020F0502020204030204" pitchFamily="34" charset="0"/>
            </a:endParaRPr>
          </a:p>
          <a:p>
            <a:pPr algn="ctr" fontAlgn="auto">
              <a:spcBef>
                <a:spcPts val="0"/>
              </a:spcBef>
              <a:spcAft>
                <a:spcPts val="0"/>
              </a:spcAft>
            </a:pPr>
            <a:r>
              <a:rPr lang="en-US" sz="3200" dirty="0" smtClean="0">
                <a:solidFill>
                  <a:srgbClr val="000000"/>
                </a:solidFill>
                <a:latin typeface="Calibri" panose="020F0502020204030204" pitchFamily="34" charset="0"/>
              </a:rPr>
              <a:t>VDOE </a:t>
            </a:r>
            <a:r>
              <a:rPr lang="en-US" sz="3200" dirty="0">
                <a:solidFill>
                  <a:srgbClr val="000000"/>
                </a:solidFill>
                <a:latin typeface="Calibri" panose="020F0502020204030204" pitchFamily="34" charset="0"/>
              </a:rPr>
              <a:t>Mathematics Team </a:t>
            </a:r>
          </a:p>
        </p:txBody>
      </p:sp>
    </p:spTree>
    <p:extLst>
      <p:ext uri="{BB962C8B-B14F-4D97-AF65-F5344CB8AC3E}">
        <p14:creationId xmlns:p14="http://schemas.microsoft.com/office/powerpoint/2010/main" val="614967062"/>
      </p:ext>
    </p:extLst>
  </p:cSld>
  <p:clrMapOvr>
    <a:masterClrMapping/>
  </p:clrMapOvr>
  <mc:AlternateContent xmlns:mc="http://schemas.openxmlformats.org/markup-compatibility/2006" xmlns:p14="http://schemas.microsoft.com/office/powerpoint/2010/main">
    <mc:Choice Requires="p14">
      <p:transition p14:dur="10" advTm="19245"/>
    </mc:Choice>
    <mc:Fallback xmlns="">
      <p:transition advTm="192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23CCD90-6554-45FD-866D-1D0DE01CCFD2}" type="slidenum">
              <a:rPr lang="en-US" smtClean="0">
                <a:solidFill>
                  <a:srgbClr val="000000"/>
                </a:solidFill>
              </a:rPr>
              <a:pPr>
                <a:defRPr/>
              </a:pPr>
              <a:t>4</a:t>
            </a:fld>
            <a:endParaRPr lang="en-US" dirty="0">
              <a:solidFill>
                <a:srgbClr val="000000"/>
              </a:solidFill>
            </a:endParaRPr>
          </a:p>
        </p:txBody>
      </p:sp>
      <p:sp>
        <p:nvSpPr>
          <p:cNvPr id="2" name="Title 1"/>
          <p:cNvSpPr>
            <a:spLocks noGrp="1"/>
          </p:cNvSpPr>
          <p:nvPr>
            <p:ph type="title" idx="4294967295"/>
          </p:nvPr>
        </p:nvSpPr>
        <p:spPr>
          <a:xfrm>
            <a:off x="381000" y="287869"/>
            <a:ext cx="8382000" cy="1143000"/>
          </a:xfrm>
        </p:spPr>
        <p:txBody>
          <a:bodyPr>
            <a:normAutofit/>
          </a:bodyPr>
          <a:lstStyle/>
          <a:p>
            <a:pPr algn="ctr"/>
            <a:r>
              <a:rPr lang="en-US" sz="3200" b="1" dirty="0" smtClean="0"/>
              <a:t>Implementation Timeline</a:t>
            </a:r>
            <a:endParaRPr lang="en-US" sz="3200" b="1"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910547921"/>
              </p:ext>
            </p:extLst>
          </p:nvPr>
        </p:nvGraphicFramePr>
        <p:xfrm>
          <a:off x="914400" y="1213299"/>
          <a:ext cx="7543800" cy="5416101"/>
        </p:xfrm>
        <a:graphic>
          <a:graphicData uri="http://schemas.openxmlformats.org/drawingml/2006/table">
            <a:tbl>
              <a:tblPr/>
              <a:tblGrid>
                <a:gridCol w="7543800"/>
              </a:tblGrid>
              <a:tr h="1693423">
                <a:tc>
                  <a:txBody>
                    <a:bodyPr/>
                    <a:lstStyle/>
                    <a:p>
                      <a:r>
                        <a:rPr lang="en-US" sz="2000" b="1" dirty="0">
                          <a:latin typeface="Calibri" panose="020F0502020204030204" pitchFamily="34" charset="0"/>
                        </a:rPr>
                        <a:t>2016-2017 School Year – </a:t>
                      </a:r>
                      <a:r>
                        <a:rPr lang="en-US" sz="2000" b="1" dirty="0" smtClean="0">
                          <a:latin typeface="Calibri" panose="020F0502020204030204" pitchFamily="34" charset="0"/>
                        </a:rPr>
                        <a:t>Curriculum Development</a:t>
                      </a:r>
                      <a:endParaRPr lang="en-US" sz="2000" b="1" dirty="0">
                        <a:latin typeface="Calibri" panose="020F0502020204030204" pitchFamily="34" charset="0"/>
                      </a:endParaRPr>
                    </a:p>
                    <a:p>
                      <a:r>
                        <a:rPr lang="en-US" sz="2000" dirty="0">
                          <a:latin typeface="Calibri" panose="020F0502020204030204" pitchFamily="34" charset="0"/>
                        </a:rPr>
                        <a:t>VDOE staff provides a </a:t>
                      </a:r>
                      <a:r>
                        <a:rPr lang="en-US" sz="2000" dirty="0" smtClean="0">
                          <a:latin typeface="Calibri" panose="020F0502020204030204" pitchFamily="34" charset="0"/>
                        </a:rPr>
                        <a:t>summary of the revisions to assist school </a:t>
                      </a:r>
                      <a:r>
                        <a:rPr lang="en-US" sz="2000" dirty="0">
                          <a:latin typeface="Calibri" panose="020F0502020204030204" pitchFamily="34" charset="0"/>
                        </a:rPr>
                        <a:t>divisions </a:t>
                      </a:r>
                      <a:r>
                        <a:rPr lang="en-US" sz="2000" dirty="0" smtClean="0">
                          <a:latin typeface="Calibri" panose="020F0502020204030204" pitchFamily="34" charset="0"/>
                        </a:rPr>
                        <a:t>in incorporating </a:t>
                      </a:r>
                      <a:r>
                        <a:rPr lang="en-US" sz="2000" dirty="0">
                          <a:latin typeface="Calibri" panose="020F0502020204030204" pitchFamily="34" charset="0"/>
                        </a:rPr>
                        <a:t>the new standards into local written curricula for inclusion in the taught curricula during the 2017-2018 school year.</a:t>
                      </a:r>
                    </a:p>
                  </a:txBody>
                  <a:tcPr marL="76126" marR="76126" marT="41907" marB="41907" anchor="ctr">
                    <a:lnL>
                      <a:noFill/>
                    </a:lnL>
                    <a:lnR>
                      <a:noFill/>
                    </a:lnR>
                    <a:lnT>
                      <a:noFill/>
                    </a:lnT>
                    <a:lnB>
                      <a:noFill/>
                    </a:lnB>
                    <a:solidFill>
                      <a:schemeClr val="accent2">
                        <a:lumMod val="20000"/>
                        <a:lumOff val="80000"/>
                      </a:schemeClr>
                    </a:solidFill>
                  </a:tcPr>
                </a:tc>
              </a:tr>
              <a:tr h="2217415">
                <a:tc>
                  <a:txBody>
                    <a:bodyPr/>
                    <a:lstStyle/>
                    <a:p>
                      <a:r>
                        <a:rPr lang="en-US" sz="2000" b="1" dirty="0">
                          <a:latin typeface="Calibri" panose="020F0502020204030204" pitchFamily="34" charset="0"/>
                        </a:rPr>
                        <a:t>2017-2018 School Year – </a:t>
                      </a:r>
                      <a:r>
                        <a:rPr lang="en-US" sz="2000" b="1" dirty="0" smtClean="0">
                          <a:latin typeface="Calibri" panose="020F0502020204030204" pitchFamily="34" charset="0"/>
                        </a:rPr>
                        <a:t>Crossover </a:t>
                      </a:r>
                      <a:r>
                        <a:rPr lang="en-US" sz="2000" b="1" dirty="0">
                          <a:latin typeface="Calibri" panose="020F0502020204030204" pitchFamily="34" charset="0"/>
                        </a:rPr>
                        <a:t>Year</a:t>
                      </a:r>
                    </a:p>
                    <a:p>
                      <a:r>
                        <a:rPr lang="en-US" sz="2000" dirty="0">
                          <a:latin typeface="Calibri" panose="020F0502020204030204" pitchFamily="34" charset="0"/>
                        </a:rPr>
                        <a:t>2009 Mathematics Standards of Learning and 2016 Mathematics Standards of Learning are included in the written and taught curricula. </a:t>
                      </a:r>
                      <a:r>
                        <a:rPr lang="en-US" sz="2000" dirty="0" smtClean="0">
                          <a:latin typeface="Calibri" panose="020F0502020204030204" pitchFamily="34" charset="0"/>
                        </a:rPr>
                        <a:t>Spring </a:t>
                      </a:r>
                      <a:r>
                        <a:rPr lang="en-US" sz="2000" dirty="0">
                          <a:latin typeface="Calibri" panose="020F0502020204030204" pitchFamily="34" charset="0"/>
                        </a:rPr>
                        <a:t>2018 Standards of Learning assessments measure the 2009 Mathematics Standards of Learning and include field test items measuring the 2016 Mathematics Standards of Learning.</a:t>
                      </a:r>
                    </a:p>
                  </a:txBody>
                  <a:tcPr marL="76126" marR="76126" marT="41907" marB="41907" anchor="ctr">
                    <a:lnL>
                      <a:noFill/>
                    </a:lnL>
                    <a:lnR>
                      <a:noFill/>
                    </a:lnR>
                    <a:lnT>
                      <a:noFill/>
                    </a:lnT>
                    <a:lnB>
                      <a:noFill/>
                    </a:lnB>
                    <a:solidFill>
                      <a:srgbClr val="FFFF99"/>
                    </a:solidFill>
                  </a:tcPr>
                </a:tc>
              </a:tr>
              <a:tr h="1505263">
                <a:tc>
                  <a:txBody>
                    <a:bodyPr/>
                    <a:lstStyle/>
                    <a:p>
                      <a:r>
                        <a:rPr lang="en-US" sz="2000" b="1" dirty="0">
                          <a:latin typeface="Calibri" panose="020F0502020204030204" pitchFamily="34" charset="0"/>
                        </a:rPr>
                        <a:t>2018-2019 School Year – Full-Implementation Year </a:t>
                      </a:r>
                    </a:p>
                    <a:p>
                      <a:r>
                        <a:rPr lang="en-US" sz="2000" dirty="0">
                          <a:latin typeface="Calibri" panose="020F0502020204030204" pitchFamily="34" charset="0"/>
                        </a:rPr>
                        <a:t>Written and taught curricula reflect the 2016 Mathematics Standards of Learning. </a:t>
                      </a:r>
                      <a:r>
                        <a:rPr lang="en-US" sz="2000" dirty="0" smtClean="0">
                          <a:latin typeface="Calibri" panose="020F0502020204030204" pitchFamily="34" charset="0"/>
                        </a:rPr>
                        <a:t> Standards </a:t>
                      </a:r>
                      <a:r>
                        <a:rPr lang="en-US" sz="2000" dirty="0">
                          <a:latin typeface="Calibri" panose="020F0502020204030204" pitchFamily="34" charset="0"/>
                        </a:rPr>
                        <a:t>of Learning assessments measure the 2016 Mathematics Standards of Learning.</a:t>
                      </a:r>
                    </a:p>
                  </a:txBody>
                  <a:tcPr marL="76126" marR="76126" marT="41907" marB="41907" anchor="ctr">
                    <a:lnL>
                      <a:noFill/>
                    </a:lnL>
                    <a:lnR>
                      <a:noFill/>
                    </a:lnR>
                    <a:lnT>
                      <a:noFill/>
                    </a:lnT>
                    <a:lnB>
                      <a:noFill/>
                    </a:lnB>
                    <a:solidFill>
                      <a:srgbClr val="CAE8AA"/>
                    </a:solidFill>
                  </a:tcPr>
                </a:tc>
              </a:tr>
            </a:tbl>
          </a:graphicData>
        </a:graphic>
      </p:graphicFrame>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851011710"/>
      </p:ext>
    </p:extLst>
  </p:cSld>
  <p:clrMapOvr>
    <a:masterClrMapping/>
  </p:clrMapOvr>
  <mc:AlternateContent xmlns:mc="http://schemas.openxmlformats.org/markup-compatibility/2006" xmlns:p14="http://schemas.microsoft.com/office/powerpoint/2010/main">
    <mc:Choice Requires="p14">
      <p:transition p14:dur="10" advTm="35524"/>
    </mc:Choice>
    <mc:Fallback xmlns="">
      <p:transition advTm="355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229600" cy="1143000"/>
          </a:xfrm>
        </p:spPr>
        <p:txBody>
          <a:bodyPr>
            <a:normAutofit/>
          </a:bodyPr>
          <a:lstStyle/>
          <a:p>
            <a:r>
              <a:rPr lang="en-US" sz="3200" b="1" dirty="0" smtClean="0"/>
              <a:t>2016 SOL Revisions – </a:t>
            </a:r>
            <a:endParaRPr lang="en-US" sz="3200" b="1" dirty="0"/>
          </a:p>
        </p:txBody>
      </p:sp>
      <p:sp>
        <p:nvSpPr>
          <p:cNvPr id="3" name="Content Placeholder 2"/>
          <p:cNvSpPr>
            <a:spLocks noGrp="1"/>
          </p:cNvSpPr>
          <p:nvPr>
            <p:ph idx="1"/>
          </p:nvPr>
        </p:nvSpPr>
        <p:spPr>
          <a:xfrm>
            <a:off x="381000" y="1600201"/>
            <a:ext cx="8077200" cy="4836225"/>
          </a:xfrm>
        </p:spPr>
        <p:txBody>
          <a:bodyPr>
            <a:normAutofit fontScale="92500" lnSpcReduction="20000"/>
          </a:bodyPr>
          <a:lstStyle/>
          <a:p>
            <a:r>
              <a:rPr lang="en-US" sz="3000" dirty="0" smtClean="0"/>
              <a:t>Improve </a:t>
            </a:r>
            <a:r>
              <a:rPr lang="en-US" sz="3000" dirty="0"/>
              <a:t>the vertical progression of mathematics </a:t>
            </a:r>
            <a:r>
              <a:rPr lang="en-US" sz="3000" dirty="0" smtClean="0"/>
              <a:t>content</a:t>
            </a:r>
            <a:endParaRPr lang="en-US" sz="3000" dirty="0"/>
          </a:p>
          <a:p>
            <a:r>
              <a:rPr lang="en-US" sz="3000" dirty="0"/>
              <a:t>E</a:t>
            </a:r>
            <a:r>
              <a:rPr lang="en-US" sz="3000" dirty="0" smtClean="0"/>
              <a:t>nsure </a:t>
            </a:r>
            <a:r>
              <a:rPr lang="en-US" sz="3000" dirty="0"/>
              <a:t>developmental appropriateness of student </a:t>
            </a:r>
            <a:r>
              <a:rPr lang="en-US" sz="3000" dirty="0" smtClean="0"/>
              <a:t>expectations</a:t>
            </a:r>
            <a:endParaRPr lang="en-US" sz="3000" dirty="0"/>
          </a:p>
          <a:p>
            <a:r>
              <a:rPr lang="en-US" sz="3000" dirty="0" smtClean="0"/>
              <a:t>Increase </a:t>
            </a:r>
            <a:r>
              <a:rPr lang="en-US" sz="3000" dirty="0"/>
              <a:t>support for teachers in mathematics </a:t>
            </a:r>
            <a:r>
              <a:rPr lang="en-US" sz="3000" dirty="0" smtClean="0"/>
              <a:t>content (including definitions, explanations, examples, and instructional connections)</a:t>
            </a:r>
            <a:endParaRPr lang="en-US" sz="3000" dirty="0"/>
          </a:p>
          <a:p>
            <a:r>
              <a:rPr lang="en-US" sz="3000" dirty="0" smtClean="0"/>
              <a:t>Clarify </a:t>
            </a:r>
            <a:r>
              <a:rPr lang="en-US" sz="3000" dirty="0"/>
              <a:t>expectations for teaching and </a:t>
            </a:r>
            <a:r>
              <a:rPr lang="en-US" sz="3000" dirty="0" smtClean="0"/>
              <a:t>learning </a:t>
            </a:r>
            <a:endParaRPr lang="en-US" sz="3000" dirty="0"/>
          </a:p>
          <a:p>
            <a:r>
              <a:rPr lang="en-US" sz="3000" dirty="0" smtClean="0"/>
              <a:t>Improve </a:t>
            </a:r>
            <a:r>
              <a:rPr lang="en-US" sz="3000" dirty="0"/>
              <a:t>precision and consistency in mathematical </a:t>
            </a:r>
            <a:r>
              <a:rPr lang="en-US" sz="3000" dirty="0" smtClean="0"/>
              <a:t>vocabulary and format</a:t>
            </a:r>
            <a:endParaRPr lang="en-US" sz="3000" dirty="0"/>
          </a:p>
          <a:p>
            <a:r>
              <a:rPr lang="en-US" sz="3000" dirty="0" smtClean="0"/>
              <a:t>Ensure </a:t>
            </a:r>
            <a:r>
              <a:rPr lang="en-US" sz="3000" dirty="0"/>
              <a:t>proficiency of elementary students in computational </a:t>
            </a:r>
            <a:r>
              <a:rPr lang="en-US" sz="3000" dirty="0" smtClean="0"/>
              <a:t>skills</a:t>
            </a:r>
            <a:endParaRPr lang="en-US" dirty="0"/>
          </a:p>
        </p:txBody>
      </p:sp>
      <p:sp>
        <p:nvSpPr>
          <p:cNvPr id="4" name="Slide Number Placeholder 3"/>
          <p:cNvSpPr>
            <a:spLocks noGrp="1"/>
          </p:cNvSpPr>
          <p:nvPr>
            <p:ph type="sldNum" sz="quarter" idx="12"/>
          </p:nvPr>
        </p:nvSpPr>
        <p:spPr/>
        <p:txBody>
          <a:bodyPr/>
          <a:lstStyle/>
          <a:p>
            <a:pPr>
              <a:defRPr/>
            </a:pPr>
            <a:fld id="{623CCD90-6554-45FD-866D-1D0DE01CCFD2}" type="slidenum">
              <a:rPr lang="en-US" smtClean="0">
                <a:solidFill>
                  <a:srgbClr val="000000"/>
                </a:solidFill>
              </a:rPr>
              <a:pPr>
                <a:defRPr/>
              </a:pPr>
              <a:t>5</a:t>
            </a:fld>
            <a:endParaRPr lang="en-US" dirty="0">
              <a:solidFill>
                <a:srgbClr val="000000"/>
              </a:solidFill>
            </a:endParaRPr>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383615564"/>
      </p:ext>
    </p:extLst>
  </p:cSld>
  <p:clrMapOvr>
    <a:masterClrMapping/>
  </p:clrMapOvr>
  <mc:AlternateContent xmlns:mc="http://schemas.openxmlformats.org/markup-compatibility/2006" xmlns:p14="http://schemas.microsoft.com/office/powerpoint/2010/main">
    <mc:Choice Requires="p14">
      <p:transition p14:dur="10" advTm="28421"/>
    </mc:Choice>
    <mc:Fallback xmlns="">
      <p:transition advTm="284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229600" cy="1143000"/>
          </a:xfrm>
        </p:spPr>
        <p:txBody>
          <a:bodyPr>
            <a:normAutofit/>
          </a:bodyPr>
          <a:lstStyle/>
          <a:p>
            <a:r>
              <a:rPr lang="en-US" b="1" dirty="0" smtClean="0"/>
              <a:t>Changes to the Curriculum Framework</a:t>
            </a:r>
            <a:endParaRPr lang="en-US" b="1" dirty="0"/>
          </a:p>
        </p:txBody>
      </p:sp>
      <p:sp>
        <p:nvSpPr>
          <p:cNvPr id="3" name="Content Placeholder 2"/>
          <p:cNvSpPr>
            <a:spLocks noGrp="1"/>
          </p:cNvSpPr>
          <p:nvPr>
            <p:ph idx="1"/>
          </p:nvPr>
        </p:nvSpPr>
        <p:spPr/>
        <p:txBody>
          <a:bodyPr>
            <a:noAutofit/>
          </a:bodyPr>
          <a:lstStyle/>
          <a:p>
            <a:r>
              <a:rPr lang="en-US" sz="2800" dirty="0" smtClean="0"/>
              <a:t>Reduction of columns from 3 to 2 </a:t>
            </a:r>
          </a:p>
          <a:p>
            <a:pPr lvl="1">
              <a:lnSpc>
                <a:spcPct val="90000"/>
              </a:lnSpc>
              <a:buClr>
                <a:schemeClr val="tx1"/>
              </a:buClr>
            </a:pPr>
            <a:r>
              <a:rPr lang="en-US" altLang="en-US" sz="2400" dirty="0"/>
              <a:t>Understanding the Standard (US) – i</a:t>
            </a:r>
            <a:r>
              <a:rPr lang="en-US" sz="2400" dirty="0"/>
              <a:t>nformation that supports mathematics content knowledge</a:t>
            </a:r>
          </a:p>
          <a:p>
            <a:pPr lvl="1">
              <a:lnSpc>
                <a:spcPct val="90000"/>
              </a:lnSpc>
              <a:buClr>
                <a:schemeClr val="tx1"/>
              </a:buClr>
            </a:pPr>
            <a:r>
              <a:rPr lang="en-US" altLang="en-US" sz="2400" dirty="0"/>
              <a:t>Essential Knowledge and Skills (EKS) – </a:t>
            </a:r>
            <a:r>
              <a:rPr lang="en-US" sz="2400" dirty="0"/>
              <a:t>information that provides expectations for student </a:t>
            </a:r>
            <a:r>
              <a:rPr lang="en-US" sz="2400" dirty="0" smtClean="0"/>
              <a:t>learning</a:t>
            </a:r>
            <a:endParaRPr lang="en-US" sz="2800" dirty="0" smtClean="0"/>
          </a:p>
          <a:p>
            <a:r>
              <a:rPr lang="en-US" sz="2800" dirty="0" smtClean="0"/>
              <a:t>Indicators of SOL sub-bullet added to each bullet within the Essential Knowledge and Skills</a:t>
            </a:r>
          </a:p>
          <a:p>
            <a:pPr marL="0" indent="0">
              <a:buNone/>
            </a:pPr>
            <a:endParaRPr lang="en-US" sz="2800" dirty="0" smtClean="0"/>
          </a:p>
        </p:txBody>
      </p:sp>
      <p:sp>
        <p:nvSpPr>
          <p:cNvPr id="4" name="Slide Number Placeholder 3"/>
          <p:cNvSpPr>
            <a:spLocks noGrp="1"/>
          </p:cNvSpPr>
          <p:nvPr>
            <p:ph type="sldNum" sz="quarter" idx="12"/>
          </p:nvPr>
        </p:nvSpPr>
        <p:spPr/>
        <p:txBody>
          <a:bodyPr/>
          <a:lstStyle/>
          <a:p>
            <a:pPr>
              <a:defRPr/>
            </a:pPr>
            <a:fld id="{623CCD90-6554-45FD-866D-1D0DE01CCFD2}" type="slidenum">
              <a:rPr lang="en-US" smtClean="0">
                <a:solidFill>
                  <a:srgbClr val="000000"/>
                </a:solidFill>
              </a:rPr>
              <a:pPr>
                <a:defRPr/>
              </a:pPr>
              <a:t>6</a:t>
            </a:fld>
            <a:endParaRPr lang="en-US" dirty="0">
              <a:solidFill>
                <a:srgbClr val="000000"/>
              </a:solidFill>
            </a:endParaRPr>
          </a:p>
        </p:txBody>
      </p:sp>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1567983475"/>
      </p:ext>
    </p:extLst>
  </p:cSld>
  <p:clrMapOvr>
    <a:masterClrMapping/>
  </p:clrMapOvr>
  <mc:AlternateContent xmlns:mc="http://schemas.openxmlformats.org/markup-compatibility/2006" xmlns:p14="http://schemas.microsoft.com/office/powerpoint/2010/main">
    <mc:Choice Requires="p14">
      <p:transition p14:dur="10" advTm="43943"/>
    </mc:Choice>
    <mc:Fallback xmlns="">
      <p:transition advTm="439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761999"/>
            <a:ext cx="8104984" cy="5973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Connector 2"/>
          <p:cNvCxnSpPr/>
          <p:nvPr/>
        </p:nvCxnSpPr>
        <p:spPr>
          <a:xfrm>
            <a:off x="838200" y="2286000"/>
            <a:ext cx="29718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838200" y="6324600"/>
            <a:ext cx="367149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838200" y="3238500"/>
            <a:ext cx="43434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6248400" y="3124200"/>
            <a:ext cx="342900" cy="2286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5905500" y="3962400"/>
            <a:ext cx="342900" cy="2286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5486400" y="4267200"/>
            <a:ext cx="342900" cy="2286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6572250" y="5486400"/>
            <a:ext cx="342900" cy="2286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7239000" y="3505200"/>
            <a:ext cx="342900" cy="2286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A80BF363-A4AE-4674-8624-FB517241064C}" type="slidenum">
              <a:rPr lang="en-US" altLang="en-US" smtClean="0"/>
              <a:pPr/>
              <a:t>7</a:t>
            </a:fld>
            <a:endParaRPr lang="en-US" altLang="en-US" dirty="0"/>
          </a:p>
        </p:txBody>
      </p:sp>
      <p:pic>
        <p:nvPicPr>
          <p:cNvPr id="12" name="Audio 1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3383565764"/>
      </p:ext>
    </p:extLst>
  </p:cSld>
  <p:clrMapOvr>
    <a:masterClrMapping/>
  </p:clrMapOvr>
  <mc:AlternateContent xmlns:mc="http://schemas.openxmlformats.org/markup-compatibility/2006" xmlns:p14="http://schemas.microsoft.com/office/powerpoint/2010/main">
    <mc:Choice Requires="p14">
      <p:transition p14:dur="10" advTm="31629"/>
    </mc:Choice>
    <mc:Fallback xmlns="">
      <p:transition advTm="316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7" fill="hold" display="0">
                  <p:stCondLst>
                    <p:cond delay="indefinite"/>
                  </p:stCondLst>
                  <p:endCondLst>
                    <p:cond evt="onStopAudio" delay="0">
                      <p:tgtEl>
                        <p:sldTgt/>
                      </p:tgtEl>
                    </p:cond>
                  </p:endCondLst>
                </p:cTn>
                <p:tgtEl>
                  <p:spTgt spid="12"/>
                </p:tgtEl>
              </p:cMediaNode>
            </p:audio>
          </p:childTnLst>
        </p:cTn>
      </p:par>
    </p:tnLst>
    <p:bldLst>
      <p:bldP spid="6" grpId="0" animBg="1"/>
      <p:bldP spid="7" grpId="0" animBg="1"/>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52400" y="609600"/>
            <a:ext cx="8077200" cy="838200"/>
          </a:xfrm>
        </p:spPr>
        <p:txBody>
          <a:bodyPr/>
          <a:lstStyle/>
          <a:p>
            <a:pPr algn="ctr"/>
            <a:r>
              <a:rPr lang="en-US" altLang="en-US" sz="3200" b="1" dirty="0"/>
              <a:t>Overview of </a:t>
            </a:r>
            <a:r>
              <a:rPr lang="en-US" altLang="en-US" sz="3200" b="1" dirty="0" smtClean="0"/>
              <a:t>Changes in Kindergarten</a:t>
            </a:r>
            <a:endParaRPr lang="en-US" altLang="en-US" sz="3200" b="1" dirty="0"/>
          </a:p>
        </p:txBody>
      </p:sp>
      <p:graphicFrame>
        <p:nvGraphicFramePr>
          <p:cNvPr id="80968" name="Group 72"/>
          <p:cNvGraphicFramePr>
            <a:graphicFrameLocks noGrp="1"/>
          </p:cNvGraphicFramePr>
          <p:nvPr>
            <p:ph idx="1"/>
            <p:extLst>
              <p:ext uri="{D42A27DB-BD31-4B8C-83A1-F6EECF244321}">
                <p14:modId xmlns:p14="http://schemas.microsoft.com/office/powerpoint/2010/main" val="3848292656"/>
              </p:ext>
            </p:extLst>
          </p:nvPr>
        </p:nvGraphicFramePr>
        <p:xfrm>
          <a:off x="304800" y="1524000"/>
          <a:ext cx="8382000" cy="5029200"/>
        </p:xfrm>
        <a:graphic>
          <a:graphicData uri="http://schemas.openxmlformats.org/drawingml/2006/table">
            <a:tbl>
              <a:tblPr/>
              <a:tblGrid>
                <a:gridCol w="2057400"/>
                <a:gridCol w="2209800"/>
                <a:gridCol w="2057400"/>
                <a:gridCol w="2057400"/>
              </a:tblGrid>
              <a:tr h="457200">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400" b="1" i="0" u="none" strike="noStrike" cap="none" normalizeH="0" baseline="0" dirty="0" smtClean="0">
                          <a:ln>
                            <a:noFill/>
                          </a:ln>
                          <a:solidFill>
                            <a:schemeClr val="bg1"/>
                          </a:solidFill>
                          <a:effectLst/>
                          <a:latin typeface="Calibri" panose="020F0502020204030204" pitchFamily="34" charset="0"/>
                        </a:rPr>
                        <a:t>2009</a:t>
                      </a:r>
                    </a:p>
                  </a:txBody>
                  <a:tcPr horzOverflow="overflow">
                    <a:lnL w="28575" cap="flat" cmpd="sng" algn="ctr">
                      <a:solidFill>
                        <a:schemeClr val="tx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altLang="en-US" sz="2000" b="0" i="0" u="none" strike="noStrike" cap="none" normalizeH="0" baseline="0" dirty="0" smtClean="0">
                        <a:ln>
                          <a:noFill/>
                        </a:ln>
                        <a:solidFill>
                          <a:schemeClr val="bg1"/>
                        </a:solidFill>
                        <a:effectLst/>
                        <a:latin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400" b="1" i="0" u="none" strike="noStrike" cap="none" normalizeH="0" baseline="0" dirty="0" smtClean="0">
                          <a:ln>
                            <a:noFill/>
                          </a:ln>
                          <a:solidFill>
                            <a:schemeClr val="bg1"/>
                          </a:solidFill>
                          <a:effectLst/>
                          <a:latin typeface="Calibri" panose="020F0502020204030204" pitchFamily="34" charset="0"/>
                        </a:rPr>
                        <a:t>2016</a:t>
                      </a:r>
                    </a:p>
                  </a:txBody>
                  <a:tcPr horzOverflow="overflow">
                    <a:lnL w="5715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endParaRPr kumimoji="0" lang="en-US" altLang="en-US" sz="2400" b="0" i="0" u="none" strike="noStrike" cap="none" normalizeH="0" baseline="0" dirty="0" smtClean="0">
                        <a:ln>
                          <a:noFill/>
                        </a:ln>
                        <a:solidFill>
                          <a:schemeClr val="bg1"/>
                        </a:solidFill>
                        <a:effectLst/>
                        <a:latin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r>
              <a:tr h="457200">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000" b="0" i="0" u="none" strike="noStrike" cap="none" normalizeH="0" baseline="0" dirty="0" smtClean="0">
                          <a:ln>
                            <a:noFill/>
                          </a:ln>
                          <a:solidFill>
                            <a:schemeClr val="bg1"/>
                          </a:solidFill>
                          <a:effectLst/>
                          <a:latin typeface="Calibri" panose="020F0502020204030204" pitchFamily="34" charset="0"/>
                        </a:rPr>
                        <a:t>Strand</a:t>
                      </a:r>
                      <a:endParaRPr kumimoji="0" lang="en-US" altLang="en-US" sz="2400" b="0" i="0" u="none" strike="noStrike" cap="none" normalizeH="0" baseline="0" dirty="0" smtClean="0">
                        <a:ln>
                          <a:noFill/>
                        </a:ln>
                        <a:solidFill>
                          <a:schemeClr val="bg1"/>
                        </a:solidFill>
                        <a:effectLst/>
                        <a:latin typeface="Calibri" panose="020F050202020403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000" b="0" i="0" u="none" strike="noStrike" cap="none" normalizeH="0" baseline="0" dirty="0" smtClean="0">
                          <a:ln>
                            <a:noFill/>
                          </a:ln>
                          <a:solidFill>
                            <a:schemeClr val="bg1"/>
                          </a:solidFill>
                          <a:effectLst/>
                          <a:latin typeface="Calibri" panose="020F0502020204030204" pitchFamily="34" charset="0"/>
                        </a:rPr>
                        <a:t># of Standards</a:t>
                      </a:r>
                    </a:p>
                  </a:txBody>
                  <a:tcPr horzOverflow="overflow">
                    <a:lnL w="127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000" b="0" i="0" u="none" strike="noStrike" cap="none" normalizeH="0" baseline="0" dirty="0" smtClean="0">
                          <a:ln>
                            <a:noFill/>
                          </a:ln>
                          <a:solidFill>
                            <a:schemeClr val="bg1"/>
                          </a:solidFill>
                          <a:effectLst/>
                          <a:latin typeface="Calibri" panose="020F0502020204030204" pitchFamily="34" charset="0"/>
                        </a:rPr>
                        <a:t># of Standards</a:t>
                      </a:r>
                    </a:p>
                  </a:txBody>
                  <a:tcPr horzOverflow="overflow">
                    <a:lnL w="571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n-US" altLang="en-US" sz="2000" b="0" i="0" u="none" strike="noStrike" cap="none" normalizeH="0" baseline="0" dirty="0" smtClean="0">
                          <a:ln>
                            <a:noFill/>
                          </a:ln>
                          <a:solidFill>
                            <a:schemeClr val="bg1"/>
                          </a:solidFill>
                          <a:effectLst/>
                          <a:latin typeface="Calibri" panose="020F0502020204030204" pitchFamily="34" charset="0"/>
                        </a:rPr>
                        <a:t>Strand</a:t>
                      </a:r>
                      <a:endParaRPr kumimoji="0" lang="en-US" altLang="en-US" sz="2400" b="0" i="0" u="none" strike="noStrike" cap="none" normalizeH="0" baseline="0" dirty="0" smtClean="0">
                        <a:ln>
                          <a:noFill/>
                        </a:ln>
                        <a:solidFill>
                          <a:schemeClr val="bg1"/>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r>
              <a:tr h="411163">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Number and Number Sense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800" b="0" i="0" u="none" strike="noStrike" cap="none" normalizeH="0" baseline="0" dirty="0" smtClean="0">
                          <a:ln>
                            <a:noFill/>
                          </a:ln>
                          <a:solidFill>
                            <a:schemeClr val="tx1"/>
                          </a:solidFill>
                          <a:effectLst/>
                          <a:latin typeface="Calibri" panose="020F0502020204030204" pitchFamily="34" charset="0"/>
                        </a:rPr>
                        <a:t>5</a:t>
                      </a:r>
                    </a:p>
                  </a:txBody>
                  <a:tcP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800" b="0" i="0" u="none" strike="noStrike" cap="none" normalizeH="0" baseline="0" dirty="0" smtClean="0">
                          <a:ln>
                            <a:noFill/>
                          </a:ln>
                          <a:solidFill>
                            <a:schemeClr val="tx1"/>
                          </a:solidFill>
                          <a:effectLst/>
                          <a:latin typeface="Calibri" panose="020F0502020204030204" pitchFamily="34" charset="0"/>
                        </a:rPr>
                        <a:t>5</a:t>
                      </a:r>
                    </a:p>
                  </a:txBody>
                  <a:tcPr horzOverflow="overflow">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Number and Number Sense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038">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Computation and Estimation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800" b="0" i="0" u="none" strike="noStrike" cap="none" normalizeH="0" baseline="0" dirty="0" smtClean="0">
                          <a:ln>
                            <a:noFill/>
                          </a:ln>
                          <a:solidFill>
                            <a:schemeClr val="tx1"/>
                          </a:solidFill>
                          <a:effectLst/>
                          <a:latin typeface="Calibri" panose="020F0502020204030204" pitchFamily="34" charset="0"/>
                        </a:rPr>
                        <a:t>1</a:t>
                      </a:r>
                    </a:p>
                  </a:txBody>
                  <a:tcP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800" b="0" i="0" u="none" strike="noStrike" cap="none" normalizeH="0" baseline="0" dirty="0" smtClean="0">
                          <a:ln>
                            <a:noFill/>
                          </a:ln>
                          <a:solidFill>
                            <a:schemeClr val="tx1"/>
                          </a:solidFill>
                          <a:effectLst/>
                          <a:latin typeface="Calibri" panose="020F0502020204030204" pitchFamily="34" charset="0"/>
                        </a:rPr>
                        <a:t>1</a:t>
                      </a:r>
                    </a:p>
                  </a:txBody>
                  <a:tcPr horzOverflow="overflow">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Computation and Estimation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680">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Measurement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800" b="0" i="0" u="none" strike="noStrike" cap="none" normalizeH="0" baseline="0" dirty="0" smtClean="0">
                          <a:ln>
                            <a:noFill/>
                          </a:ln>
                          <a:solidFill>
                            <a:schemeClr val="tx1"/>
                          </a:solidFill>
                          <a:effectLst/>
                          <a:latin typeface="Calibri" panose="020F0502020204030204" pitchFamily="34" charset="0"/>
                        </a:rPr>
                        <a:t>4</a:t>
                      </a:r>
                    </a:p>
                  </a:txBody>
                  <a:tcP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800" b="0" i="0" u="none" strike="noStrike" cap="none" normalizeH="0" baseline="0" dirty="0" smtClean="0">
                          <a:ln>
                            <a:noFill/>
                          </a:ln>
                          <a:solidFill>
                            <a:schemeClr val="tx1"/>
                          </a:solidFill>
                          <a:effectLst/>
                          <a:latin typeface="Calibri" panose="020F0502020204030204" pitchFamily="34" charset="0"/>
                        </a:rPr>
                        <a:t>4</a:t>
                      </a:r>
                    </a:p>
                  </a:txBody>
                  <a:tcPr anchor="ctr" horzOverflow="overflow">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n-US" altLang="en-US" sz="1800" b="0" i="0" u="none" strike="noStrike" cap="none" normalizeH="0" baseline="0" dirty="0" smtClean="0">
                          <a:ln>
                            <a:noFill/>
                          </a:ln>
                          <a:solidFill>
                            <a:schemeClr val="tx1"/>
                          </a:solidFill>
                          <a:effectLst/>
                          <a:latin typeface="Calibri" panose="020F0502020204030204" pitchFamily="34" charset="0"/>
                        </a:rPr>
                        <a:t>Measurement and Geometry</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680">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Geometry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800" b="0" i="0" u="none" strike="noStrike" cap="none" normalizeH="0" baseline="0" dirty="0" smtClean="0">
                          <a:ln>
                            <a:noFill/>
                          </a:ln>
                          <a:solidFill>
                            <a:schemeClr val="tx1"/>
                          </a:solidFill>
                          <a:effectLst/>
                          <a:latin typeface="Calibri" panose="020F0502020204030204" pitchFamily="34" charset="0"/>
                        </a:rPr>
                        <a:t>2</a:t>
                      </a:r>
                    </a:p>
                  </a:txBody>
                  <a:tcP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altLang="en-US" sz="2800" b="0" i="0" u="none" strike="noStrike" cap="none" normalizeH="0" baseline="0" dirty="0" smtClean="0">
                        <a:ln>
                          <a:noFill/>
                        </a:ln>
                        <a:solidFill>
                          <a:schemeClr val="tx1"/>
                        </a:solidFill>
                        <a:effectLst/>
                        <a:latin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473075">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Probability and Statistics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800" b="0" i="0" u="none" strike="noStrike" cap="none" normalizeH="0" baseline="0" dirty="0" smtClean="0">
                          <a:ln>
                            <a:noFill/>
                          </a:ln>
                          <a:solidFill>
                            <a:schemeClr val="tx1"/>
                          </a:solidFill>
                          <a:effectLst/>
                          <a:latin typeface="Calibri" panose="020F0502020204030204" pitchFamily="34" charset="0"/>
                        </a:rPr>
                        <a:t>2</a:t>
                      </a:r>
                    </a:p>
                  </a:txBody>
                  <a:tcP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800" b="0" i="0" u="none" strike="noStrike" cap="none" normalizeH="0" baseline="0" dirty="0" smtClean="0">
                          <a:ln>
                            <a:noFill/>
                          </a:ln>
                          <a:solidFill>
                            <a:schemeClr val="tx1"/>
                          </a:solidFill>
                          <a:effectLst/>
                          <a:latin typeface="Calibri" panose="020F0502020204030204" pitchFamily="34" charset="0"/>
                        </a:rPr>
                        <a:t>1</a:t>
                      </a:r>
                    </a:p>
                  </a:txBody>
                  <a:tcPr horzOverflow="overflow">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n-US" altLang="en-US" sz="1800" b="0" i="0" u="none" strike="noStrike" cap="none" normalizeH="0" baseline="0" dirty="0" smtClean="0">
                          <a:ln>
                            <a:noFill/>
                          </a:ln>
                          <a:solidFill>
                            <a:schemeClr val="tx1"/>
                          </a:solidFill>
                          <a:effectLst/>
                          <a:latin typeface="Calibri" panose="020F0502020204030204" pitchFamily="34" charset="0"/>
                        </a:rPr>
                        <a:t>Probability and Statistics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1338">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Patterns, Functions, and Algebra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800" b="0" i="0" u="none" strike="noStrike" cap="none" normalizeH="0" baseline="0" dirty="0" smtClean="0">
                          <a:ln>
                            <a:noFill/>
                          </a:ln>
                          <a:solidFill>
                            <a:schemeClr val="tx1"/>
                          </a:solidFill>
                          <a:effectLst/>
                          <a:latin typeface="Calibri" panose="020F0502020204030204" pitchFamily="34" charset="0"/>
                        </a:rPr>
                        <a:t>2</a:t>
                      </a:r>
                    </a:p>
                  </a:txBody>
                  <a:tcP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800" b="0" i="0" u="none" strike="noStrike" cap="none" normalizeH="0" baseline="0" dirty="0" smtClean="0">
                          <a:ln>
                            <a:noFill/>
                          </a:ln>
                          <a:solidFill>
                            <a:schemeClr val="tx1"/>
                          </a:solidFill>
                          <a:effectLst/>
                          <a:latin typeface="Calibri" panose="020F0502020204030204" pitchFamily="34" charset="0"/>
                        </a:rPr>
                        <a:t>2</a:t>
                      </a:r>
                    </a:p>
                  </a:txBody>
                  <a:tcPr horzOverflow="overflow">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n-US" altLang="en-US" sz="1800" b="0" i="0" u="none" strike="noStrike" cap="none" normalizeH="0" baseline="0" dirty="0" smtClean="0">
                          <a:ln>
                            <a:noFill/>
                          </a:ln>
                          <a:solidFill>
                            <a:schemeClr val="tx1"/>
                          </a:solidFill>
                          <a:effectLst/>
                          <a:latin typeface="Calibri" panose="020F0502020204030204" pitchFamily="34" charset="0"/>
                        </a:rPr>
                        <a:t>Patterns, Functions, and Algebra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680">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Total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800" b="0" i="0" u="none" strike="noStrike" cap="none" normalizeH="0" baseline="0" dirty="0" smtClean="0">
                          <a:ln>
                            <a:noFill/>
                          </a:ln>
                          <a:solidFill>
                            <a:schemeClr val="tx1"/>
                          </a:solidFill>
                          <a:effectLst/>
                          <a:latin typeface="Calibri" panose="020F0502020204030204" pitchFamily="34" charset="0"/>
                        </a:rPr>
                        <a:t>16</a:t>
                      </a:r>
                    </a:p>
                  </a:txBody>
                  <a:tcP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800" b="0" i="0" u="none" strike="noStrike" cap="none" normalizeH="0" baseline="0" dirty="0" smtClean="0">
                          <a:ln>
                            <a:noFill/>
                          </a:ln>
                          <a:solidFill>
                            <a:schemeClr val="tx1"/>
                          </a:solidFill>
                          <a:effectLst/>
                          <a:latin typeface="Calibri" panose="020F0502020204030204" pitchFamily="34" charset="0"/>
                        </a:rPr>
                        <a:t>13</a:t>
                      </a:r>
                    </a:p>
                  </a:txBody>
                  <a:tcPr horzOverflow="overflow">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n-US" altLang="en-US" sz="1800" b="0" i="0" u="none" strike="noStrike" cap="none" normalizeH="0" baseline="0" smtClean="0">
                          <a:ln>
                            <a:noFill/>
                          </a:ln>
                          <a:solidFill>
                            <a:schemeClr val="tx1"/>
                          </a:solidFill>
                          <a:effectLst/>
                          <a:latin typeface="Calibri" panose="020F0502020204030204" pitchFamily="34" charset="0"/>
                        </a:rPr>
                        <a:t>Total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Slide Number Placeholder 2"/>
          <p:cNvSpPr>
            <a:spLocks noGrp="1"/>
          </p:cNvSpPr>
          <p:nvPr>
            <p:ph type="sldNum" sz="quarter" idx="12"/>
          </p:nvPr>
        </p:nvSpPr>
        <p:spPr/>
        <p:txBody>
          <a:bodyPr/>
          <a:lstStyle/>
          <a:p>
            <a:fld id="{C4F0E998-9182-4C89-B3A3-3657E8366C65}" type="slidenum">
              <a:rPr lang="en-US" altLang="en-US" smtClean="0"/>
              <a:pPr/>
              <a:t>8</a:t>
            </a:fld>
            <a:endParaRPr lang="en-US" altLang="en-US"/>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176951584"/>
      </p:ext>
    </p:extLst>
  </p:cSld>
  <p:clrMapOvr>
    <a:masterClrMapping/>
  </p:clrMapOvr>
  <mc:AlternateContent xmlns:mc="http://schemas.openxmlformats.org/markup-compatibility/2006" xmlns:p14="http://schemas.microsoft.com/office/powerpoint/2010/main">
    <mc:Choice Requires="p14">
      <p:transition p14:dur="10" advTm="28314"/>
    </mc:Choice>
    <mc:Fallback xmlns="">
      <p:transition advTm="283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0" y="457200"/>
            <a:ext cx="9144000" cy="914400"/>
          </a:xfrm>
        </p:spPr>
        <p:txBody>
          <a:bodyPr/>
          <a:lstStyle/>
          <a:p>
            <a:pPr algn="ctr"/>
            <a:r>
              <a:rPr lang="en-US" altLang="en-US" b="1" dirty="0" smtClean="0"/>
              <a:t>Mathematics Process Goals for Students</a:t>
            </a:r>
          </a:p>
        </p:txBody>
      </p:sp>
      <p:graphicFrame>
        <p:nvGraphicFramePr>
          <p:cNvPr id="4" name="Diagram 3"/>
          <p:cNvGraphicFramePr/>
          <p:nvPr>
            <p:extLst>
              <p:ext uri="{D42A27DB-BD31-4B8C-83A1-F6EECF244321}">
                <p14:modId xmlns:p14="http://schemas.microsoft.com/office/powerpoint/2010/main" val="2197921470"/>
              </p:ext>
            </p:extLst>
          </p:nvPr>
        </p:nvGraphicFramePr>
        <p:xfrm>
          <a:off x="1066800" y="2895600"/>
          <a:ext cx="6858000" cy="3810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Slide Number Placeholder 3"/>
          <p:cNvSpPr>
            <a:spLocks noGrp="1"/>
          </p:cNvSpPr>
          <p:nvPr>
            <p:ph type="sldNum" sz="quarter" idx="12"/>
          </p:nvPr>
        </p:nvSpPr>
        <p:spPr>
          <a:xfrm>
            <a:off x="6858000" y="6477000"/>
            <a:ext cx="2133600" cy="476250"/>
          </a:xfrm>
        </p:spPr>
        <p:txBody>
          <a:bodyPr/>
          <a:lstStyle/>
          <a:p>
            <a:pPr>
              <a:defRPr/>
            </a:pPr>
            <a:fld id="{5107D01C-5211-43F9-BFCF-BD7DE978F9F5}" type="slidenum">
              <a:rPr lang="en-US" smtClean="0">
                <a:latin typeface="Arial" pitchFamily="34" charset="0"/>
              </a:rPr>
              <a:pPr>
                <a:defRPr/>
              </a:pPr>
              <a:t>9</a:t>
            </a:fld>
            <a:endParaRPr lang="en-US" dirty="0" smtClean="0">
              <a:latin typeface="Arial" pitchFamily="34" charset="0"/>
            </a:endParaRPr>
          </a:p>
        </p:txBody>
      </p:sp>
      <p:sp>
        <p:nvSpPr>
          <p:cNvPr id="6" name="Title 4"/>
          <p:cNvSpPr txBox="1">
            <a:spLocks/>
          </p:cNvSpPr>
          <p:nvPr/>
        </p:nvSpPr>
        <p:spPr>
          <a:xfrm>
            <a:off x="252484" y="1371601"/>
            <a:ext cx="8245434" cy="1371600"/>
          </a:xfrm>
          <a:prstGeom prst="rect">
            <a:avLst/>
          </a:prstGeom>
        </p:spPr>
        <p:txBody>
          <a:bodyPr/>
          <a:lst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ctr"/>
            <a:r>
              <a:rPr lang="en-US" altLang="en-US" sz="2800" kern="0" dirty="0" smtClean="0"/>
              <a:t>“The content of the mathematics standards is intended to support the five process goals for students”</a:t>
            </a:r>
            <a:br>
              <a:rPr lang="en-US" altLang="en-US" sz="2800" kern="0" dirty="0" smtClean="0"/>
            </a:br>
            <a:r>
              <a:rPr lang="en-US" altLang="en-US" sz="2000" kern="0" dirty="0" smtClean="0"/>
              <a:t>- 2009 and 2016 </a:t>
            </a:r>
            <a:r>
              <a:rPr lang="en-US" altLang="en-US" sz="2000" i="1" kern="0" dirty="0" smtClean="0"/>
              <a:t>Mathematics Standards of Learning</a:t>
            </a:r>
          </a:p>
          <a:p>
            <a:pPr algn="ctr"/>
            <a:endParaRPr lang="en-US" altLang="en-US" sz="2400" i="1" kern="0" dirty="0" smtClean="0"/>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38454047"/>
      </p:ext>
    </p:extLst>
  </p:cSld>
  <p:clrMapOvr>
    <a:masterClrMapping/>
  </p:clrMapOvr>
  <mc:AlternateContent xmlns:mc="http://schemas.openxmlformats.org/markup-compatibility/2006" xmlns:p14="http://schemas.microsoft.com/office/powerpoint/2010/main">
    <mc:Choice Requires="p14">
      <p:transition p14:dur="10" advTm="24430"/>
    </mc:Choice>
    <mc:Fallback xmlns="">
      <p:transition advTm="244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7.6"/>
</p:tagLst>
</file>

<file path=ppt/tags/tag2.xml><?xml version="1.0" encoding="utf-8"?>
<p:tagLst xmlns:a="http://schemas.openxmlformats.org/drawingml/2006/main" xmlns:r="http://schemas.openxmlformats.org/officeDocument/2006/relationships" xmlns:p="http://schemas.openxmlformats.org/presentationml/2006/main">
  <p:tag name="TIMING" val="|20.6|6.7"/>
</p:tagLst>
</file>

<file path=ppt/tags/tag3.xml><?xml version="1.0" encoding="utf-8"?>
<p:tagLst xmlns:a="http://schemas.openxmlformats.org/drawingml/2006/main" xmlns:r="http://schemas.openxmlformats.org/officeDocument/2006/relationships" xmlns:p="http://schemas.openxmlformats.org/presentationml/2006/main">
  <p:tag name="TIMING" val="|13.8|3.8|3.1|3.7|5.2|2.4|2.4|2.9|2.6|7.1|11.2|4.6|5.7|1.2|3.6"/>
</p:tagLst>
</file>

<file path=ppt/tags/tag4.xml><?xml version="1.0" encoding="utf-8"?>
<p:tagLst xmlns:a="http://schemas.openxmlformats.org/drawingml/2006/main" xmlns:r="http://schemas.openxmlformats.org/officeDocument/2006/relationships" xmlns:p="http://schemas.openxmlformats.org/presentationml/2006/main">
  <p:tag name="TIMING" val="|13|6.6|7.3"/>
</p:tagLst>
</file>

<file path=ppt/theme/theme1.xml><?xml version="1.0" encoding="utf-8"?>
<a:theme xmlns:a="http://schemas.openxmlformats.org/drawingml/2006/main" name="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3210</TotalTime>
  <Words>3095</Words>
  <Application>Microsoft Office PowerPoint</Application>
  <PresentationFormat>On-screen Show (4:3)</PresentationFormat>
  <Paragraphs>394</Paragraphs>
  <Slides>33</Slides>
  <Notes>33</Notes>
  <HiddenSlides>0</HiddenSlides>
  <MMClips>33</MMClips>
  <ScaleCrop>false</ScaleCrop>
  <HeadingPairs>
    <vt:vector size="4" baseType="variant">
      <vt:variant>
        <vt:lpstr>Theme</vt:lpstr>
      </vt:variant>
      <vt:variant>
        <vt:i4>4</vt:i4>
      </vt:variant>
      <vt:variant>
        <vt:lpstr>Slide Titles</vt:lpstr>
      </vt:variant>
      <vt:variant>
        <vt:i4>33</vt:i4>
      </vt:variant>
    </vt:vector>
  </HeadingPairs>
  <TitlesOfParts>
    <vt:vector size="37" baseType="lpstr">
      <vt:lpstr>VDOE</vt:lpstr>
      <vt:lpstr>1_Office Theme</vt:lpstr>
      <vt:lpstr>1_VDOE</vt:lpstr>
      <vt:lpstr>2_VDOE</vt:lpstr>
      <vt:lpstr>PowerPoint Presentation</vt:lpstr>
      <vt:lpstr>Purpose</vt:lpstr>
      <vt:lpstr>Agenda</vt:lpstr>
      <vt:lpstr>Implementation Timeline</vt:lpstr>
      <vt:lpstr>2016 SOL Revisions – </vt:lpstr>
      <vt:lpstr>Changes to the Curriculum Framework</vt:lpstr>
      <vt:lpstr>PowerPoint Presentation</vt:lpstr>
      <vt:lpstr>Overview of Changes in Kindergarten</vt:lpstr>
      <vt:lpstr>Mathematics Process Goals for Students</vt:lpstr>
      <vt:lpstr>Standards of Learning Curriculum Frameworks</vt:lpstr>
      <vt:lpstr>PowerPoint Presentation</vt:lpstr>
      <vt:lpstr>PowerPoint Presentation</vt:lpstr>
      <vt:lpstr>Number and Number Sense</vt:lpstr>
      <vt:lpstr>PowerPoint Presentation</vt:lpstr>
      <vt:lpstr>PowerPoint Presentation</vt:lpstr>
      <vt:lpstr>PowerPoint Presentation</vt:lpstr>
      <vt:lpstr>PowerPoint Presentation</vt:lpstr>
      <vt:lpstr>PowerPoint Presentation</vt:lpstr>
      <vt:lpstr>PowerPoint Presentation</vt:lpstr>
      <vt:lpstr>Computation and Estimation</vt:lpstr>
      <vt:lpstr>PowerPoint Presentation</vt:lpstr>
      <vt:lpstr>MEASUREMENT AND GEOMETRY</vt:lpstr>
      <vt:lpstr>PowerPoint Presentation</vt:lpstr>
      <vt:lpstr>PowerPoint Presentation</vt:lpstr>
      <vt:lpstr>PowerPoint Presentation</vt:lpstr>
      <vt:lpstr>PowerPoint Presentation</vt:lpstr>
      <vt:lpstr>PowerPoint Presentation</vt:lpstr>
      <vt:lpstr>PROBABILITY AND STATISTICS</vt:lpstr>
      <vt:lpstr>PowerPoint Presentation</vt:lpstr>
      <vt:lpstr>PATTERNS, FUNCTIONS, AND ALGEBRA</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6.1</dc:title>
  <dc:creator>admin</dc:creator>
  <cp:lastModifiedBy>Debra Delozier</cp:lastModifiedBy>
  <cp:revision>257</cp:revision>
  <cp:lastPrinted>2017-04-10T12:28:46Z</cp:lastPrinted>
  <dcterms:created xsi:type="dcterms:W3CDTF">2009-07-21T11:20:02Z</dcterms:created>
  <dcterms:modified xsi:type="dcterms:W3CDTF">2017-04-26T17:33:43Z</dcterms:modified>
</cp:coreProperties>
</file>