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99" r:id="rId3"/>
    <p:sldMasterId id="2147483711" r:id="rId4"/>
  </p:sldMasterIdLst>
  <p:notesMasterIdLst>
    <p:notesMasterId r:id="rId43"/>
  </p:notesMasterIdLst>
  <p:handoutMasterIdLst>
    <p:handoutMasterId r:id="rId44"/>
  </p:handoutMasterIdLst>
  <p:sldIdLst>
    <p:sldId id="337" r:id="rId5"/>
    <p:sldId id="339" r:id="rId6"/>
    <p:sldId id="340" r:id="rId7"/>
    <p:sldId id="341" r:id="rId8"/>
    <p:sldId id="342" r:id="rId9"/>
    <p:sldId id="394" r:id="rId10"/>
    <p:sldId id="335" r:id="rId11"/>
    <p:sldId id="372" r:id="rId12"/>
    <p:sldId id="345" r:id="rId13"/>
    <p:sldId id="393" r:id="rId14"/>
    <p:sldId id="330" r:id="rId15"/>
    <p:sldId id="326" r:id="rId16"/>
    <p:sldId id="294" r:id="rId17"/>
    <p:sldId id="288" r:id="rId18"/>
    <p:sldId id="373" r:id="rId19"/>
    <p:sldId id="374" r:id="rId20"/>
    <p:sldId id="295" r:id="rId21"/>
    <p:sldId id="375" r:id="rId22"/>
    <p:sldId id="376" r:id="rId23"/>
    <p:sldId id="377" r:id="rId24"/>
    <p:sldId id="378" r:id="rId25"/>
    <p:sldId id="305" r:id="rId26"/>
    <p:sldId id="379" r:id="rId27"/>
    <p:sldId id="380" r:id="rId28"/>
    <p:sldId id="381" r:id="rId29"/>
    <p:sldId id="382" r:id="rId30"/>
    <p:sldId id="383" r:id="rId31"/>
    <p:sldId id="384" r:id="rId32"/>
    <p:sldId id="385" r:id="rId33"/>
    <p:sldId id="306" r:id="rId34"/>
    <p:sldId id="386" r:id="rId35"/>
    <p:sldId id="387" r:id="rId36"/>
    <p:sldId id="390" r:id="rId37"/>
    <p:sldId id="307" r:id="rId38"/>
    <p:sldId id="388" r:id="rId39"/>
    <p:sldId id="389" r:id="rId40"/>
    <p:sldId id="391" r:id="rId41"/>
    <p:sldId id="285" r:id="rId4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99BFF"/>
    <a:srgbClr val="000000"/>
    <a:srgbClr val="FF9900"/>
    <a:srgbClr val="003399"/>
    <a:srgbClr val="0000CC"/>
    <a:srgbClr val="3333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483" autoAdjust="0"/>
  </p:normalViewPr>
  <p:slideViewPr>
    <p:cSldViewPr>
      <p:cViewPr>
        <p:scale>
          <a:sx n="70" d="100"/>
          <a:sy n="70" d="100"/>
        </p:scale>
        <p:origin x="-1080" y="9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DE9B8-B317-482B-B667-351B1F88A1D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F04575E-A9A0-471C-883C-FB6E889E186F}">
      <dgm:prSet phldrT="[Text]"/>
      <dgm:spPr>
        <a:solidFill>
          <a:srgbClr val="92D050"/>
        </a:solidFill>
      </dgm:spPr>
      <dgm:t>
        <a:bodyPr/>
        <a:lstStyle/>
        <a:p>
          <a:r>
            <a:rPr lang="en-US" b="1" dirty="0" smtClean="0">
              <a:solidFill>
                <a:schemeClr val="tx1"/>
              </a:solidFill>
              <a:latin typeface="Calibri" panose="020F0502020204030204" pitchFamily="34" charset="0"/>
            </a:rPr>
            <a:t>Mathematical Understanding</a:t>
          </a:r>
          <a:endParaRPr lang="en-US" b="1" dirty="0">
            <a:solidFill>
              <a:schemeClr val="tx1"/>
            </a:solidFill>
            <a:latin typeface="Calibri" panose="020F0502020204030204" pitchFamily="34" charset="0"/>
          </a:endParaRPr>
        </a:p>
      </dgm:t>
    </dgm:pt>
    <dgm:pt modelId="{AB24C404-C7C6-48A4-BCE9-5F40EDAD7ABC}" type="parTrans" cxnId="{BB184B1B-D4AE-4FE5-BD64-ADFFB335E945}">
      <dgm:prSet/>
      <dgm:spPr/>
      <dgm:t>
        <a:bodyPr/>
        <a:lstStyle/>
        <a:p>
          <a:endParaRPr lang="en-US"/>
        </a:p>
      </dgm:t>
    </dgm:pt>
    <dgm:pt modelId="{0595CD3D-B95A-422F-8962-8537F24C1D85}" type="sibTrans" cxnId="{BB184B1B-D4AE-4FE5-BD64-ADFFB335E945}">
      <dgm:prSet/>
      <dgm:spPr/>
      <dgm:t>
        <a:bodyPr/>
        <a:lstStyle/>
        <a:p>
          <a:endParaRPr lang="en-US"/>
        </a:p>
      </dgm:t>
    </dgm:pt>
    <dgm:pt modelId="{B2574EAE-DBFD-4C33-BF57-73E0F4D6BCE1}">
      <dgm:prSet phldrT="[Text]"/>
      <dgm:spPr>
        <a:solidFill>
          <a:srgbClr val="FCA2E9"/>
        </a:solidFill>
      </dgm:spPr>
      <dgm:t>
        <a:bodyPr/>
        <a:lstStyle/>
        <a:p>
          <a:r>
            <a:rPr lang="en-US" b="1" dirty="0" smtClean="0">
              <a:solidFill>
                <a:schemeClr val="tx1"/>
              </a:solidFill>
              <a:latin typeface="Calibri" panose="020F0502020204030204" pitchFamily="34" charset="0"/>
            </a:rPr>
            <a:t>Problem Solving</a:t>
          </a:r>
          <a:endParaRPr lang="en-US" b="1" dirty="0">
            <a:solidFill>
              <a:schemeClr val="tx1"/>
            </a:solidFill>
            <a:latin typeface="Calibri" panose="020F0502020204030204" pitchFamily="34" charset="0"/>
          </a:endParaRPr>
        </a:p>
      </dgm:t>
    </dgm:pt>
    <dgm:pt modelId="{813AC12C-07B6-4510-9BD7-9D9CF3D78F46}" type="parTrans" cxnId="{E111F3F7-2A92-41FF-85B6-73CC8E293C67}">
      <dgm:prSet/>
      <dgm:spPr>
        <a:solidFill>
          <a:schemeClr val="tx2"/>
        </a:solidFill>
      </dgm:spPr>
      <dgm:t>
        <a:bodyPr/>
        <a:lstStyle/>
        <a:p>
          <a:endParaRPr lang="en-US" dirty="0"/>
        </a:p>
      </dgm:t>
    </dgm:pt>
    <dgm:pt modelId="{4F14DB01-E23A-47C0-BE72-3DE0DF926B74}" type="sibTrans" cxnId="{E111F3F7-2A92-41FF-85B6-73CC8E293C67}">
      <dgm:prSet/>
      <dgm:spPr/>
      <dgm:t>
        <a:bodyPr/>
        <a:lstStyle/>
        <a:p>
          <a:endParaRPr lang="en-US"/>
        </a:p>
      </dgm:t>
    </dgm:pt>
    <dgm:pt modelId="{02B615A3-B6FC-4048-AAF3-ED3CAF758B61}">
      <dgm:prSet phldrT="[Text]"/>
      <dgm:spPr>
        <a:solidFill>
          <a:schemeClr val="accent6">
            <a:lumMod val="40000"/>
            <a:lumOff val="60000"/>
          </a:schemeClr>
        </a:solidFill>
      </dgm:spPr>
      <dgm:t>
        <a:bodyPr/>
        <a:lstStyle/>
        <a:p>
          <a:r>
            <a:rPr lang="en-US" b="1" dirty="0" smtClean="0">
              <a:solidFill>
                <a:schemeClr val="tx1"/>
              </a:solidFill>
              <a:latin typeface="Calibri" panose="020F0502020204030204" pitchFamily="34" charset="0"/>
            </a:rPr>
            <a:t>Connections</a:t>
          </a:r>
          <a:endParaRPr lang="en-US" b="1" dirty="0">
            <a:solidFill>
              <a:schemeClr val="tx1"/>
            </a:solidFill>
            <a:latin typeface="Calibri" panose="020F0502020204030204" pitchFamily="34" charset="0"/>
          </a:endParaRPr>
        </a:p>
      </dgm:t>
    </dgm:pt>
    <dgm:pt modelId="{010F949A-DE42-4233-8E13-94876DB0F121}" type="parTrans" cxnId="{F2D2C8EB-3489-44EF-82AD-D924347A494E}">
      <dgm:prSet/>
      <dgm:spPr>
        <a:solidFill>
          <a:schemeClr val="tx2"/>
        </a:solidFill>
      </dgm:spPr>
      <dgm:t>
        <a:bodyPr/>
        <a:lstStyle/>
        <a:p>
          <a:endParaRPr lang="en-US" dirty="0"/>
        </a:p>
      </dgm:t>
    </dgm:pt>
    <dgm:pt modelId="{F67816EC-5BE3-4721-AA83-BD5B5D02F36C}" type="sibTrans" cxnId="{F2D2C8EB-3489-44EF-82AD-D924347A494E}">
      <dgm:prSet/>
      <dgm:spPr/>
      <dgm:t>
        <a:bodyPr/>
        <a:lstStyle/>
        <a:p>
          <a:endParaRPr lang="en-US"/>
        </a:p>
      </dgm:t>
    </dgm:pt>
    <dgm:pt modelId="{991F1DF5-97F1-4382-A25E-0F2FBFA374C1}">
      <dgm:prSet phldrT="[Text]"/>
      <dgm:spPr>
        <a:solidFill>
          <a:srgbClr val="FFC000"/>
        </a:solidFill>
      </dgm:spPr>
      <dgm:t>
        <a:bodyPr/>
        <a:lstStyle/>
        <a:p>
          <a:r>
            <a:rPr lang="en-US" b="1" dirty="0" smtClean="0">
              <a:solidFill>
                <a:schemeClr val="tx1"/>
              </a:solidFill>
              <a:latin typeface="Calibri" panose="020F0502020204030204" pitchFamily="34" charset="0"/>
            </a:rPr>
            <a:t>Communication</a:t>
          </a:r>
          <a:endParaRPr lang="en-US" b="1" dirty="0">
            <a:solidFill>
              <a:schemeClr val="tx1"/>
            </a:solidFill>
            <a:latin typeface="Calibri" panose="020F0502020204030204" pitchFamily="34" charset="0"/>
          </a:endParaRPr>
        </a:p>
      </dgm:t>
    </dgm:pt>
    <dgm:pt modelId="{344715AD-2FA0-4C29-A6D6-3A07F3CC168C}" type="parTrans" cxnId="{4C387D09-BE8E-400B-BF10-BAA03279DCFF}">
      <dgm:prSet/>
      <dgm:spPr>
        <a:solidFill>
          <a:schemeClr val="tx2"/>
        </a:solidFill>
      </dgm:spPr>
      <dgm:t>
        <a:bodyPr/>
        <a:lstStyle/>
        <a:p>
          <a:endParaRPr lang="en-US" dirty="0"/>
        </a:p>
      </dgm:t>
    </dgm:pt>
    <dgm:pt modelId="{5EE89F39-D224-49A0-8641-5C0C2A24185C}" type="sibTrans" cxnId="{4C387D09-BE8E-400B-BF10-BAA03279DCFF}">
      <dgm:prSet/>
      <dgm:spPr/>
      <dgm:t>
        <a:bodyPr/>
        <a:lstStyle/>
        <a:p>
          <a:endParaRPr lang="en-US"/>
        </a:p>
      </dgm:t>
    </dgm:pt>
    <dgm:pt modelId="{CEFA38EF-FA52-4C6D-AC7E-6E74EF2E7270}">
      <dgm:prSet/>
      <dgm:spPr>
        <a:solidFill>
          <a:srgbClr val="00B0F0"/>
        </a:solidFill>
      </dgm:spPr>
      <dgm:t>
        <a:bodyPr/>
        <a:lstStyle/>
        <a:p>
          <a:r>
            <a:rPr lang="en-US" b="1" dirty="0" smtClean="0">
              <a:solidFill>
                <a:schemeClr val="tx1"/>
              </a:solidFill>
              <a:latin typeface="Calibri" panose="020F0502020204030204" pitchFamily="34" charset="0"/>
            </a:rPr>
            <a:t>Representations</a:t>
          </a:r>
          <a:endParaRPr lang="en-US" b="1" dirty="0">
            <a:solidFill>
              <a:schemeClr val="tx1"/>
            </a:solidFill>
            <a:latin typeface="Calibri" panose="020F0502020204030204" pitchFamily="34" charset="0"/>
          </a:endParaRPr>
        </a:p>
      </dgm:t>
    </dgm:pt>
    <dgm:pt modelId="{D964B8ED-C314-4624-8C1C-7564D4BE8552}" type="parTrans" cxnId="{73C621E9-A254-48DD-BB71-01E123546763}">
      <dgm:prSet/>
      <dgm:spPr>
        <a:solidFill>
          <a:schemeClr val="accent4"/>
        </a:solidFill>
      </dgm:spPr>
      <dgm:t>
        <a:bodyPr/>
        <a:lstStyle/>
        <a:p>
          <a:endParaRPr lang="en-US" dirty="0"/>
        </a:p>
      </dgm:t>
    </dgm:pt>
    <dgm:pt modelId="{6C20B942-26B9-4990-80F6-11F9676CABE4}" type="sibTrans" cxnId="{73C621E9-A254-48DD-BB71-01E123546763}">
      <dgm:prSet/>
      <dgm:spPr/>
      <dgm:t>
        <a:bodyPr/>
        <a:lstStyle/>
        <a:p>
          <a:endParaRPr lang="en-US"/>
        </a:p>
      </dgm:t>
    </dgm:pt>
    <dgm:pt modelId="{F20067FA-969B-4BE6-8A86-EA739D2A556F}">
      <dgm:prSet/>
      <dgm:spPr>
        <a:solidFill>
          <a:schemeClr val="accent1">
            <a:lumMod val="90000"/>
          </a:schemeClr>
        </a:solidFill>
      </dgm:spPr>
      <dgm:t>
        <a:bodyPr/>
        <a:lstStyle/>
        <a:p>
          <a:r>
            <a:rPr lang="en-US" b="1" dirty="0" smtClean="0">
              <a:solidFill>
                <a:schemeClr val="tx1"/>
              </a:solidFill>
              <a:latin typeface="Calibri" panose="020F0502020204030204" pitchFamily="34" charset="0"/>
            </a:rPr>
            <a:t>Reasoning</a:t>
          </a:r>
          <a:endParaRPr lang="en-US" b="1" dirty="0">
            <a:solidFill>
              <a:schemeClr val="tx1"/>
            </a:solidFill>
            <a:latin typeface="Calibri" panose="020F0502020204030204" pitchFamily="34" charset="0"/>
          </a:endParaRPr>
        </a:p>
      </dgm:t>
    </dgm:pt>
    <dgm:pt modelId="{7A128194-4FBF-45DA-BEDF-42B3D28D2A00}" type="parTrans" cxnId="{4D2D6174-25DD-4D41-850B-E18A02CF5EE9}">
      <dgm:prSet/>
      <dgm:spPr>
        <a:solidFill>
          <a:schemeClr val="accent4"/>
        </a:solidFill>
      </dgm:spPr>
      <dgm:t>
        <a:bodyPr/>
        <a:lstStyle/>
        <a:p>
          <a:endParaRPr lang="en-US" dirty="0"/>
        </a:p>
      </dgm:t>
    </dgm:pt>
    <dgm:pt modelId="{5A0AFCBC-C398-4F07-9B62-84A9016205DC}" type="sibTrans" cxnId="{4D2D6174-25DD-4D41-850B-E18A02CF5EE9}">
      <dgm:prSet/>
      <dgm:spPr/>
      <dgm:t>
        <a:bodyPr/>
        <a:lstStyle/>
        <a:p>
          <a:endParaRPr lang="en-US"/>
        </a:p>
      </dgm:t>
    </dgm:pt>
    <dgm:pt modelId="{64050A12-537F-4D45-B824-B1203E4C1386}" type="pres">
      <dgm:prSet presAssocID="{EFBDE9B8-B317-482B-B667-351B1F88A1DD}" presName="cycle" presStyleCnt="0">
        <dgm:presLayoutVars>
          <dgm:chMax val="1"/>
          <dgm:dir/>
          <dgm:animLvl val="ctr"/>
          <dgm:resizeHandles val="exact"/>
        </dgm:presLayoutVars>
      </dgm:prSet>
      <dgm:spPr/>
      <dgm:t>
        <a:bodyPr/>
        <a:lstStyle/>
        <a:p>
          <a:endParaRPr lang="en-US"/>
        </a:p>
      </dgm:t>
    </dgm:pt>
    <dgm:pt modelId="{F6411FBA-8159-4939-9DEF-305EB6764B25}" type="pres">
      <dgm:prSet presAssocID="{6F04575E-A9A0-471C-883C-FB6E889E186F}" presName="centerShape" presStyleLbl="node0" presStyleIdx="0" presStyleCnt="1"/>
      <dgm:spPr/>
      <dgm:t>
        <a:bodyPr/>
        <a:lstStyle/>
        <a:p>
          <a:endParaRPr lang="en-US"/>
        </a:p>
      </dgm:t>
    </dgm:pt>
    <dgm:pt modelId="{5AC22849-EEAC-4113-BFE3-BA1934FD267B}" type="pres">
      <dgm:prSet presAssocID="{813AC12C-07B6-4510-9BD7-9D9CF3D78F46}" presName="parTrans" presStyleLbl="bgSibTrans2D1" presStyleIdx="0" presStyleCnt="5"/>
      <dgm:spPr/>
      <dgm:t>
        <a:bodyPr/>
        <a:lstStyle/>
        <a:p>
          <a:endParaRPr lang="en-US"/>
        </a:p>
      </dgm:t>
    </dgm:pt>
    <dgm:pt modelId="{AFCCC62F-56E2-4F3B-9077-729593801380}" type="pres">
      <dgm:prSet presAssocID="{B2574EAE-DBFD-4C33-BF57-73E0F4D6BCE1}" presName="node" presStyleLbl="node1" presStyleIdx="0" presStyleCnt="5">
        <dgm:presLayoutVars>
          <dgm:bulletEnabled val="1"/>
        </dgm:presLayoutVars>
      </dgm:prSet>
      <dgm:spPr/>
      <dgm:t>
        <a:bodyPr/>
        <a:lstStyle/>
        <a:p>
          <a:endParaRPr lang="en-US"/>
        </a:p>
      </dgm:t>
    </dgm:pt>
    <dgm:pt modelId="{96F5FE34-0723-4CD9-9A3C-CC1C56BC9F8A}" type="pres">
      <dgm:prSet presAssocID="{010F949A-DE42-4233-8E13-94876DB0F121}" presName="parTrans" presStyleLbl="bgSibTrans2D1" presStyleIdx="1" presStyleCnt="5"/>
      <dgm:spPr/>
      <dgm:t>
        <a:bodyPr/>
        <a:lstStyle/>
        <a:p>
          <a:endParaRPr lang="en-US"/>
        </a:p>
      </dgm:t>
    </dgm:pt>
    <dgm:pt modelId="{B5F08414-A619-4381-B90B-FBB7E94B795D}" type="pres">
      <dgm:prSet presAssocID="{02B615A3-B6FC-4048-AAF3-ED3CAF758B61}" presName="node" presStyleLbl="node1" presStyleIdx="1" presStyleCnt="5">
        <dgm:presLayoutVars>
          <dgm:bulletEnabled val="1"/>
        </dgm:presLayoutVars>
      </dgm:prSet>
      <dgm:spPr/>
      <dgm:t>
        <a:bodyPr/>
        <a:lstStyle/>
        <a:p>
          <a:endParaRPr lang="en-US"/>
        </a:p>
      </dgm:t>
    </dgm:pt>
    <dgm:pt modelId="{674B4F6A-4C96-4E81-AB22-020FC5D2225A}" type="pres">
      <dgm:prSet presAssocID="{344715AD-2FA0-4C29-A6D6-3A07F3CC168C}" presName="parTrans" presStyleLbl="bgSibTrans2D1" presStyleIdx="2" presStyleCnt="5"/>
      <dgm:spPr/>
      <dgm:t>
        <a:bodyPr/>
        <a:lstStyle/>
        <a:p>
          <a:endParaRPr lang="en-US"/>
        </a:p>
      </dgm:t>
    </dgm:pt>
    <dgm:pt modelId="{3D157311-767A-4355-81C2-02A26AA1D10C}" type="pres">
      <dgm:prSet presAssocID="{991F1DF5-97F1-4382-A25E-0F2FBFA374C1}" presName="node" presStyleLbl="node1" presStyleIdx="2" presStyleCnt="5">
        <dgm:presLayoutVars>
          <dgm:bulletEnabled val="1"/>
        </dgm:presLayoutVars>
      </dgm:prSet>
      <dgm:spPr/>
      <dgm:t>
        <a:bodyPr/>
        <a:lstStyle/>
        <a:p>
          <a:endParaRPr lang="en-US"/>
        </a:p>
      </dgm:t>
    </dgm:pt>
    <dgm:pt modelId="{7A05156E-8E49-4A6D-9005-8305C00F49E1}" type="pres">
      <dgm:prSet presAssocID="{D964B8ED-C314-4624-8C1C-7564D4BE8552}" presName="parTrans" presStyleLbl="bgSibTrans2D1" presStyleIdx="3" presStyleCnt="5"/>
      <dgm:spPr/>
      <dgm:t>
        <a:bodyPr/>
        <a:lstStyle/>
        <a:p>
          <a:endParaRPr lang="en-US"/>
        </a:p>
      </dgm:t>
    </dgm:pt>
    <dgm:pt modelId="{A245B6CD-5C93-4120-A18D-F485447C3F45}" type="pres">
      <dgm:prSet presAssocID="{CEFA38EF-FA52-4C6D-AC7E-6E74EF2E7270}" presName="node" presStyleLbl="node1" presStyleIdx="3" presStyleCnt="5">
        <dgm:presLayoutVars>
          <dgm:bulletEnabled val="1"/>
        </dgm:presLayoutVars>
      </dgm:prSet>
      <dgm:spPr/>
      <dgm:t>
        <a:bodyPr/>
        <a:lstStyle/>
        <a:p>
          <a:endParaRPr lang="en-US"/>
        </a:p>
      </dgm:t>
    </dgm:pt>
    <dgm:pt modelId="{A81DFC79-0F78-4D71-BF26-1C518BA26871}" type="pres">
      <dgm:prSet presAssocID="{7A128194-4FBF-45DA-BEDF-42B3D28D2A00}" presName="parTrans" presStyleLbl="bgSibTrans2D1" presStyleIdx="4" presStyleCnt="5"/>
      <dgm:spPr/>
      <dgm:t>
        <a:bodyPr/>
        <a:lstStyle/>
        <a:p>
          <a:endParaRPr lang="en-US"/>
        </a:p>
      </dgm:t>
    </dgm:pt>
    <dgm:pt modelId="{955A2B7A-C9AD-4E7A-B468-380068A138FE}" type="pres">
      <dgm:prSet presAssocID="{F20067FA-969B-4BE6-8A86-EA739D2A556F}" presName="node" presStyleLbl="node1" presStyleIdx="4" presStyleCnt="5">
        <dgm:presLayoutVars>
          <dgm:bulletEnabled val="1"/>
        </dgm:presLayoutVars>
      </dgm:prSet>
      <dgm:spPr/>
      <dgm:t>
        <a:bodyPr/>
        <a:lstStyle/>
        <a:p>
          <a:endParaRPr lang="en-US"/>
        </a:p>
      </dgm:t>
    </dgm:pt>
  </dgm:ptLst>
  <dgm:cxnLst>
    <dgm:cxn modelId="{CCF40F58-E7D3-4441-A8E3-1E15FFC8F793}" type="presOf" srcId="{EFBDE9B8-B317-482B-B667-351B1F88A1DD}" destId="{64050A12-537F-4D45-B824-B1203E4C1386}" srcOrd="0" destOrd="0" presId="urn:microsoft.com/office/officeart/2005/8/layout/radial4"/>
    <dgm:cxn modelId="{5D618912-B924-4B07-9158-513AB2AC00B1}" type="presOf" srcId="{813AC12C-07B6-4510-9BD7-9D9CF3D78F46}" destId="{5AC22849-EEAC-4113-BFE3-BA1934FD267B}" srcOrd="0" destOrd="0" presId="urn:microsoft.com/office/officeart/2005/8/layout/radial4"/>
    <dgm:cxn modelId="{D6836092-E601-488D-8946-DFA6377A95F0}" type="presOf" srcId="{F20067FA-969B-4BE6-8A86-EA739D2A556F}" destId="{955A2B7A-C9AD-4E7A-B468-380068A138FE}" srcOrd="0" destOrd="0" presId="urn:microsoft.com/office/officeart/2005/8/layout/radial4"/>
    <dgm:cxn modelId="{F8664B3E-1AA9-4199-AC4A-187DEEEEB748}" type="presOf" srcId="{991F1DF5-97F1-4382-A25E-0F2FBFA374C1}" destId="{3D157311-767A-4355-81C2-02A26AA1D10C}" srcOrd="0" destOrd="0" presId="urn:microsoft.com/office/officeart/2005/8/layout/radial4"/>
    <dgm:cxn modelId="{4C387D09-BE8E-400B-BF10-BAA03279DCFF}" srcId="{6F04575E-A9A0-471C-883C-FB6E889E186F}" destId="{991F1DF5-97F1-4382-A25E-0F2FBFA374C1}" srcOrd="2" destOrd="0" parTransId="{344715AD-2FA0-4C29-A6D6-3A07F3CC168C}" sibTransId="{5EE89F39-D224-49A0-8641-5C0C2A24185C}"/>
    <dgm:cxn modelId="{593681CA-87B5-479F-9F27-8CC1D9F98D69}" type="presOf" srcId="{02B615A3-B6FC-4048-AAF3-ED3CAF758B61}" destId="{B5F08414-A619-4381-B90B-FBB7E94B795D}" srcOrd="0" destOrd="0" presId="urn:microsoft.com/office/officeart/2005/8/layout/radial4"/>
    <dgm:cxn modelId="{BB184B1B-D4AE-4FE5-BD64-ADFFB335E945}" srcId="{EFBDE9B8-B317-482B-B667-351B1F88A1DD}" destId="{6F04575E-A9A0-471C-883C-FB6E889E186F}" srcOrd="0" destOrd="0" parTransId="{AB24C404-C7C6-48A4-BCE9-5F40EDAD7ABC}" sibTransId="{0595CD3D-B95A-422F-8962-8537F24C1D85}"/>
    <dgm:cxn modelId="{4D2D6174-25DD-4D41-850B-E18A02CF5EE9}" srcId="{6F04575E-A9A0-471C-883C-FB6E889E186F}" destId="{F20067FA-969B-4BE6-8A86-EA739D2A556F}" srcOrd="4" destOrd="0" parTransId="{7A128194-4FBF-45DA-BEDF-42B3D28D2A00}" sibTransId="{5A0AFCBC-C398-4F07-9B62-84A9016205DC}"/>
    <dgm:cxn modelId="{45EA81FB-6233-4B30-8D69-BAE3054D2B9E}" type="presOf" srcId="{6F04575E-A9A0-471C-883C-FB6E889E186F}" destId="{F6411FBA-8159-4939-9DEF-305EB6764B25}" srcOrd="0" destOrd="0" presId="urn:microsoft.com/office/officeart/2005/8/layout/radial4"/>
    <dgm:cxn modelId="{4F8770FF-A1A4-44C0-AF9D-28DD81D29F6F}" type="presOf" srcId="{B2574EAE-DBFD-4C33-BF57-73E0F4D6BCE1}" destId="{AFCCC62F-56E2-4F3B-9077-729593801380}" srcOrd="0" destOrd="0" presId="urn:microsoft.com/office/officeart/2005/8/layout/radial4"/>
    <dgm:cxn modelId="{7111E877-706E-44BC-B8B7-F515B3BC1261}" type="presOf" srcId="{010F949A-DE42-4233-8E13-94876DB0F121}" destId="{96F5FE34-0723-4CD9-9A3C-CC1C56BC9F8A}" srcOrd="0" destOrd="0" presId="urn:microsoft.com/office/officeart/2005/8/layout/radial4"/>
    <dgm:cxn modelId="{E111F3F7-2A92-41FF-85B6-73CC8E293C67}" srcId="{6F04575E-A9A0-471C-883C-FB6E889E186F}" destId="{B2574EAE-DBFD-4C33-BF57-73E0F4D6BCE1}" srcOrd="0" destOrd="0" parTransId="{813AC12C-07B6-4510-9BD7-9D9CF3D78F46}" sibTransId="{4F14DB01-E23A-47C0-BE72-3DE0DF926B74}"/>
    <dgm:cxn modelId="{73C621E9-A254-48DD-BB71-01E123546763}" srcId="{6F04575E-A9A0-471C-883C-FB6E889E186F}" destId="{CEFA38EF-FA52-4C6D-AC7E-6E74EF2E7270}" srcOrd="3" destOrd="0" parTransId="{D964B8ED-C314-4624-8C1C-7564D4BE8552}" sibTransId="{6C20B942-26B9-4990-80F6-11F9676CABE4}"/>
    <dgm:cxn modelId="{0853B482-B8AF-4C67-B81D-2454F29D72B8}" type="presOf" srcId="{CEFA38EF-FA52-4C6D-AC7E-6E74EF2E7270}" destId="{A245B6CD-5C93-4120-A18D-F485447C3F45}" srcOrd="0" destOrd="0" presId="urn:microsoft.com/office/officeart/2005/8/layout/radial4"/>
    <dgm:cxn modelId="{E76C21F5-8ECE-430A-8440-63B5823C6709}" type="presOf" srcId="{344715AD-2FA0-4C29-A6D6-3A07F3CC168C}" destId="{674B4F6A-4C96-4E81-AB22-020FC5D2225A}" srcOrd="0" destOrd="0" presId="urn:microsoft.com/office/officeart/2005/8/layout/radial4"/>
    <dgm:cxn modelId="{F2D2C8EB-3489-44EF-82AD-D924347A494E}" srcId="{6F04575E-A9A0-471C-883C-FB6E889E186F}" destId="{02B615A3-B6FC-4048-AAF3-ED3CAF758B61}" srcOrd="1" destOrd="0" parTransId="{010F949A-DE42-4233-8E13-94876DB0F121}" sibTransId="{F67816EC-5BE3-4721-AA83-BD5B5D02F36C}"/>
    <dgm:cxn modelId="{79DCF942-C7D7-4789-8AFF-28D243FE6859}" type="presOf" srcId="{7A128194-4FBF-45DA-BEDF-42B3D28D2A00}" destId="{A81DFC79-0F78-4D71-BF26-1C518BA26871}" srcOrd="0" destOrd="0" presId="urn:microsoft.com/office/officeart/2005/8/layout/radial4"/>
    <dgm:cxn modelId="{5CD30FB7-F4DC-4522-AD51-38EDC7924CDE}" type="presOf" srcId="{D964B8ED-C314-4624-8C1C-7564D4BE8552}" destId="{7A05156E-8E49-4A6D-9005-8305C00F49E1}" srcOrd="0" destOrd="0" presId="urn:microsoft.com/office/officeart/2005/8/layout/radial4"/>
    <dgm:cxn modelId="{7A780B5F-CEFD-4BBA-9337-2E7ED2694679}" type="presParOf" srcId="{64050A12-537F-4D45-B824-B1203E4C1386}" destId="{F6411FBA-8159-4939-9DEF-305EB6764B25}" srcOrd="0" destOrd="0" presId="urn:microsoft.com/office/officeart/2005/8/layout/radial4"/>
    <dgm:cxn modelId="{D5C5D656-40AA-443B-9A89-E03C131644AA}" type="presParOf" srcId="{64050A12-537F-4D45-B824-B1203E4C1386}" destId="{5AC22849-EEAC-4113-BFE3-BA1934FD267B}" srcOrd="1" destOrd="0" presId="urn:microsoft.com/office/officeart/2005/8/layout/radial4"/>
    <dgm:cxn modelId="{9023904F-D257-40CA-9A15-44802B685546}" type="presParOf" srcId="{64050A12-537F-4D45-B824-B1203E4C1386}" destId="{AFCCC62F-56E2-4F3B-9077-729593801380}" srcOrd="2" destOrd="0" presId="urn:microsoft.com/office/officeart/2005/8/layout/radial4"/>
    <dgm:cxn modelId="{D8BB2E26-F463-4D28-A234-7B9499ACAF4E}" type="presParOf" srcId="{64050A12-537F-4D45-B824-B1203E4C1386}" destId="{96F5FE34-0723-4CD9-9A3C-CC1C56BC9F8A}" srcOrd="3" destOrd="0" presId="urn:microsoft.com/office/officeart/2005/8/layout/radial4"/>
    <dgm:cxn modelId="{40804F8A-6729-40A9-9A35-8697161F1D9C}" type="presParOf" srcId="{64050A12-537F-4D45-B824-B1203E4C1386}" destId="{B5F08414-A619-4381-B90B-FBB7E94B795D}" srcOrd="4" destOrd="0" presId="urn:microsoft.com/office/officeart/2005/8/layout/radial4"/>
    <dgm:cxn modelId="{9F2AE0EB-E627-4B30-A7D5-9FA58F58BA26}" type="presParOf" srcId="{64050A12-537F-4D45-B824-B1203E4C1386}" destId="{674B4F6A-4C96-4E81-AB22-020FC5D2225A}" srcOrd="5" destOrd="0" presId="urn:microsoft.com/office/officeart/2005/8/layout/radial4"/>
    <dgm:cxn modelId="{9D7D8855-43B0-48CC-9E5E-4BBEDD4E61DD}" type="presParOf" srcId="{64050A12-537F-4D45-B824-B1203E4C1386}" destId="{3D157311-767A-4355-81C2-02A26AA1D10C}" srcOrd="6" destOrd="0" presId="urn:microsoft.com/office/officeart/2005/8/layout/radial4"/>
    <dgm:cxn modelId="{A24F81E7-B954-475D-A9FB-1563B140EBC4}" type="presParOf" srcId="{64050A12-537F-4D45-B824-B1203E4C1386}" destId="{7A05156E-8E49-4A6D-9005-8305C00F49E1}" srcOrd="7" destOrd="0" presId="urn:microsoft.com/office/officeart/2005/8/layout/radial4"/>
    <dgm:cxn modelId="{6FA44195-2283-45E3-8BF9-CB113C699E3B}" type="presParOf" srcId="{64050A12-537F-4D45-B824-B1203E4C1386}" destId="{A245B6CD-5C93-4120-A18D-F485447C3F45}" srcOrd="8" destOrd="0" presId="urn:microsoft.com/office/officeart/2005/8/layout/radial4"/>
    <dgm:cxn modelId="{A93AAF4F-7EFA-4DE0-885C-E18D8A393FAB}" type="presParOf" srcId="{64050A12-537F-4D45-B824-B1203E4C1386}" destId="{A81DFC79-0F78-4D71-BF26-1C518BA26871}" srcOrd="9" destOrd="0" presId="urn:microsoft.com/office/officeart/2005/8/layout/radial4"/>
    <dgm:cxn modelId="{0EC40B1F-99F5-463D-A218-C798F2A8F657}" type="presParOf" srcId="{64050A12-537F-4D45-B824-B1203E4C1386}" destId="{955A2B7A-C9AD-4E7A-B468-380068A138FE}"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11FBA-8159-4939-9DEF-305EB6764B25}">
      <dsp:nvSpPr>
        <dsp:cNvPr id="0" name=""/>
        <dsp:cNvSpPr/>
      </dsp:nvSpPr>
      <dsp:spPr>
        <a:xfrm>
          <a:off x="2618898" y="2189032"/>
          <a:ext cx="1620202" cy="162020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Calibri" panose="020F0502020204030204" pitchFamily="34" charset="0"/>
            </a:rPr>
            <a:t>Mathematical Understanding</a:t>
          </a:r>
          <a:endParaRPr lang="en-US" sz="1400" b="1" kern="1200" dirty="0">
            <a:solidFill>
              <a:schemeClr val="tx1"/>
            </a:solidFill>
            <a:latin typeface="Calibri" panose="020F0502020204030204" pitchFamily="34" charset="0"/>
          </a:endParaRPr>
        </a:p>
      </dsp:txBody>
      <dsp:txXfrm>
        <a:off x="2856171" y="2426305"/>
        <a:ext cx="1145656" cy="1145656"/>
      </dsp:txXfrm>
    </dsp:sp>
    <dsp:sp modelId="{5AC22849-EEAC-4113-BFE3-BA1934FD267B}">
      <dsp:nvSpPr>
        <dsp:cNvPr id="0" name=""/>
        <dsp:cNvSpPr/>
      </dsp:nvSpPr>
      <dsp:spPr>
        <a:xfrm rot="10800000">
          <a:off x="1046308" y="2768254"/>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AFCCC62F-56E2-4F3B-9077-729593801380}">
      <dsp:nvSpPr>
        <dsp:cNvPr id="0" name=""/>
        <dsp:cNvSpPr/>
      </dsp:nvSpPr>
      <dsp:spPr>
        <a:xfrm>
          <a:off x="276712" y="2383456"/>
          <a:ext cx="1539192" cy="1231353"/>
        </a:xfrm>
        <a:prstGeom prst="roundRect">
          <a:avLst>
            <a:gd name="adj" fmla="val 10000"/>
          </a:avLst>
        </a:prstGeom>
        <a:solidFill>
          <a:srgbClr val="FCA2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Problem Solving</a:t>
          </a:r>
          <a:endParaRPr lang="en-US" sz="1600" b="1" kern="1200" dirty="0">
            <a:solidFill>
              <a:schemeClr val="tx1"/>
            </a:solidFill>
            <a:latin typeface="Calibri" panose="020F0502020204030204" pitchFamily="34" charset="0"/>
          </a:endParaRPr>
        </a:p>
      </dsp:txBody>
      <dsp:txXfrm>
        <a:off x="312777" y="2419521"/>
        <a:ext cx="1467062" cy="1159223"/>
      </dsp:txXfrm>
    </dsp:sp>
    <dsp:sp modelId="{96F5FE34-0723-4CD9-9A3C-CC1C56BC9F8A}">
      <dsp:nvSpPr>
        <dsp:cNvPr id="0" name=""/>
        <dsp:cNvSpPr/>
      </dsp:nvSpPr>
      <dsp:spPr>
        <a:xfrm rot="13500000">
          <a:off x="1526548" y="1608852"/>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B5F08414-A619-4381-B90B-FBB7E94B795D}">
      <dsp:nvSpPr>
        <dsp:cNvPr id="0" name=""/>
        <dsp:cNvSpPr/>
      </dsp:nvSpPr>
      <dsp:spPr>
        <a:xfrm>
          <a:off x="974586" y="698639"/>
          <a:ext cx="1539192" cy="1231353"/>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Connections</a:t>
          </a:r>
          <a:endParaRPr lang="en-US" sz="1600" b="1" kern="1200" dirty="0">
            <a:solidFill>
              <a:schemeClr val="tx1"/>
            </a:solidFill>
            <a:latin typeface="Calibri" panose="020F0502020204030204" pitchFamily="34" charset="0"/>
          </a:endParaRPr>
        </a:p>
      </dsp:txBody>
      <dsp:txXfrm>
        <a:off x="1010651" y="734704"/>
        <a:ext cx="1467062" cy="1159223"/>
      </dsp:txXfrm>
    </dsp:sp>
    <dsp:sp modelId="{674B4F6A-4C96-4E81-AB22-020FC5D2225A}">
      <dsp:nvSpPr>
        <dsp:cNvPr id="0" name=""/>
        <dsp:cNvSpPr/>
      </dsp:nvSpPr>
      <dsp:spPr>
        <a:xfrm rot="16200000">
          <a:off x="2685951" y="1128612"/>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3D157311-767A-4355-81C2-02A26AA1D10C}">
      <dsp:nvSpPr>
        <dsp:cNvPr id="0" name=""/>
        <dsp:cNvSpPr/>
      </dsp:nvSpPr>
      <dsp:spPr>
        <a:xfrm>
          <a:off x="2659403" y="765"/>
          <a:ext cx="1539192" cy="123135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Communication</a:t>
          </a:r>
          <a:endParaRPr lang="en-US" sz="1600" b="1" kern="1200" dirty="0">
            <a:solidFill>
              <a:schemeClr val="tx1"/>
            </a:solidFill>
            <a:latin typeface="Calibri" panose="020F0502020204030204" pitchFamily="34" charset="0"/>
          </a:endParaRPr>
        </a:p>
      </dsp:txBody>
      <dsp:txXfrm>
        <a:off x="2695468" y="36830"/>
        <a:ext cx="1467062" cy="1159223"/>
      </dsp:txXfrm>
    </dsp:sp>
    <dsp:sp modelId="{7A05156E-8E49-4A6D-9005-8305C00F49E1}">
      <dsp:nvSpPr>
        <dsp:cNvPr id="0" name=""/>
        <dsp:cNvSpPr/>
      </dsp:nvSpPr>
      <dsp:spPr>
        <a:xfrm rot="18900000">
          <a:off x="3845353" y="1608852"/>
          <a:ext cx="1486097" cy="461757"/>
        </a:xfrm>
        <a:prstGeom prst="lef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A245B6CD-5C93-4120-A18D-F485447C3F45}">
      <dsp:nvSpPr>
        <dsp:cNvPr id="0" name=""/>
        <dsp:cNvSpPr/>
      </dsp:nvSpPr>
      <dsp:spPr>
        <a:xfrm>
          <a:off x="4344221" y="698639"/>
          <a:ext cx="1539192" cy="1231353"/>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Representations</a:t>
          </a:r>
          <a:endParaRPr lang="en-US" sz="1600" b="1" kern="1200" dirty="0">
            <a:solidFill>
              <a:schemeClr val="tx1"/>
            </a:solidFill>
            <a:latin typeface="Calibri" panose="020F0502020204030204" pitchFamily="34" charset="0"/>
          </a:endParaRPr>
        </a:p>
      </dsp:txBody>
      <dsp:txXfrm>
        <a:off x="4380286" y="734704"/>
        <a:ext cx="1467062" cy="1159223"/>
      </dsp:txXfrm>
    </dsp:sp>
    <dsp:sp modelId="{A81DFC79-0F78-4D71-BF26-1C518BA26871}">
      <dsp:nvSpPr>
        <dsp:cNvPr id="0" name=""/>
        <dsp:cNvSpPr/>
      </dsp:nvSpPr>
      <dsp:spPr>
        <a:xfrm>
          <a:off x="4325593" y="2768254"/>
          <a:ext cx="1486097" cy="461757"/>
        </a:xfrm>
        <a:prstGeom prst="lef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955A2B7A-C9AD-4E7A-B468-380068A138FE}">
      <dsp:nvSpPr>
        <dsp:cNvPr id="0" name=""/>
        <dsp:cNvSpPr/>
      </dsp:nvSpPr>
      <dsp:spPr>
        <a:xfrm>
          <a:off x="5042095" y="2383456"/>
          <a:ext cx="1539192" cy="1231353"/>
        </a:xfrm>
        <a:prstGeom prst="roundRect">
          <a:avLst>
            <a:gd name="adj" fmla="val 10000"/>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Reasoning</a:t>
          </a:r>
          <a:endParaRPr lang="en-US" sz="1600" b="1" kern="1200" dirty="0">
            <a:solidFill>
              <a:schemeClr val="tx1"/>
            </a:solidFill>
            <a:latin typeface="Calibri" panose="020F0502020204030204" pitchFamily="34" charset="0"/>
          </a:endParaRPr>
        </a:p>
      </dsp:txBody>
      <dsp:txXfrm>
        <a:off x="5078160" y="2419521"/>
        <a:ext cx="1467062" cy="115922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1" y="0"/>
            <a:ext cx="3037840" cy="464820"/>
          </a:xfrm>
          <a:prstGeom prst="rect">
            <a:avLst/>
          </a:prstGeom>
          <a:noFill/>
          <a:ln w="9525">
            <a:noFill/>
            <a:miter lim="800000"/>
            <a:headEnd/>
            <a:tailEnd/>
          </a:ln>
          <a:effectLst/>
        </p:spPr>
        <p:txBody>
          <a:bodyPr vert="horz" wrap="square" lIns="92441" tIns="46221" rIns="92441" bIns="46221" numCol="1" anchor="t" anchorCtr="0" compatLnSpc="1">
            <a:prstTxWarp prst="textNoShape">
              <a:avLst/>
            </a:prstTxWarp>
          </a:bodyPr>
          <a:lstStyle>
            <a:lvl1pPr>
              <a:defRPr sz="1200"/>
            </a:lvl1pPr>
          </a:lstStyle>
          <a:p>
            <a:pPr>
              <a:defRPr/>
            </a:pPr>
            <a:endParaRPr lang="en-US" dirty="0"/>
          </a:p>
        </p:txBody>
      </p:sp>
      <p:sp>
        <p:nvSpPr>
          <p:cNvPr id="54275" name="Rectangle 3"/>
          <p:cNvSpPr>
            <a:spLocks noGrp="1" noChangeArrowheads="1"/>
          </p:cNvSpPr>
          <p:nvPr>
            <p:ph type="dt" sz="quarter" idx="1"/>
          </p:nvPr>
        </p:nvSpPr>
        <p:spPr bwMode="auto">
          <a:xfrm>
            <a:off x="3971344" y="0"/>
            <a:ext cx="3037840" cy="464820"/>
          </a:xfrm>
          <a:prstGeom prst="rect">
            <a:avLst/>
          </a:prstGeom>
          <a:noFill/>
          <a:ln w="9525">
            <a:noFill/>
            <a:miter lim="800000"/>
            <a:headEnd/>
            <a:tailEnd/>
          </a:ln>
          <a:effectLst/>
        </p:spPr>
        <p:txBody>
          <a:bodyPr vert="horz" wrap="square" lIns="92441" tIns="46221" rIns="92441" bIns="46221" numCol="1" anchor="t" anchorCtr="0" compatLnSpc="1">
            <a:prstTxWarp prst="textNoShape">
              <a:avLst/>
            </a:prstTxWarp>
          </a:bodyPr>
          <a:lstStyle>
            <a:lvl1pPr algn="r">
              <a:defRPr sz="1200"/>
            </a:lvl1pPr>
          </a:lstStyle>
          <a:p>
            <a:pPr>
              <a:defRPr/>
            </a:pPr>
            <a:fld id="{F6224807-568A-43D2-8BD5-7BAD6130BE89}" type="datetimeFigureOut">
              <a:rPr lang="en-US"/>
              <a:pPr>
                <a:defRPr/>
              </a:pPr>
              <a:t>4/26/2017</a:t>
            </a:fld>
            <a:endParaRPr lang="en-US" dirty="0"/>
          </a:p>
        </p:txBody>
      </p:sp>
      <p:sp>
        <p:nvSpPr>
          <p:cNvPr id="54276" name="Rectangle 4"/>
          <p:cNvSpPr>
            <a:spLocks noGrp="1" noChangeArrowheads="1"/>
          </p:cNvSpPr>
          <p:nvPr>
            <p:ph type="ftr" sz="quarter" idx="2"/>
          </p:nvPr>
        </p:nvSpPr>
        <p:spPr bwMode="auto">
          <a:xfrm>
            <a:off x="1" y="8829429"/>
            <a:ext cx="3037840" cy="464820"/>
          </a:xfrm>
          <a:prstGeom prst="rect">
            <a:avLst/>
          </a:prstGeom>
          <a:noFill/>
          <a:ln w="9525">
            <a:noFill/>
            <a:miter lim="800000"/>
            <a:headEnd/>
            <a:tailEnd/>
          </a:ln>
          <a:effectLst/>
        </p:spPr>
        <p:txBody>
          <a:bodyPr vert="horz" wrap="square" lIns="92441" tIns="46221" rIns="92441" bIns="46221" numCol="1" anchor="b" anchorCtr="0" compatLnSpc="1">
            <a:prstTxWarp prst="textNoShape">
              <a:avLst/>
            </a:prstTxWarp>
          </a:bodyPr>
          <a:lstStyle>
            <a:lvl1pPr>
              <a:defRPr sz="1200"/>
            </a:lvl1pPr>
          </a:lstStyle>
          <a:p>
            <a:pPr>
              <a:defRPr/>
            </a:pPr>
            <a:endParaRPr lang="en-US" dirty="0"/>
          </a:p>
        </p:txBody>
      </p:sp>
      <p:sp>
        <p:nvSpPr>
          <p:cNvPr id="54277" name="Rectangle 5"/>
          <p:cNvSpPr>
            <a:spLocks noGrp="1" noChangeArrowheads="1"/>
          </p:cNvSpPr>
          <p:nvPr>
            <p:ph type="sldNum" sz="quarter" idx="3"/>
          </p:nvPr>
        </p:nvSpPr>
        <p:spPr bwMode="auto">
          <a:xfrm>
            <a:off x="3971344" y="8829429"/>
            <a:ext cx="3037840" cy="464820"/>
          </a:xfrm>
          <a:prstGeom prst="rect">
            <a:avLst/>
          </a:prstGeom>
          <a:noFill/>
          <a:ln w="9525">
            <a:noFill/>
            <a:miter lim="800000"/>
            <a:headEnd/>
            <a:tailEnd/>
          </a:ln>
          <a:effectLst/>
        </p:spPr>
        <p:txBody>
          <a:bodyPr vert="horz" wrap="square" lIns="92441" tIns="46221" rIns="92441" bIns="46221" numCol="1" anchor="b" anchorCtr="0" compatLnSpc="1">
            <a:prstTxWarp prst="textNoShape">
              <a:avLst/>
            </a:prstTxWarp>
          </a:bodyPr>
          <a:lstStyle>
            <a:lvl1pPr algn="r">
              <a:defRPr sz="1200"/>
            </a:lvl1pPr>
          </a:lstStyle>
          <a:p>
            <a:pPr>
              <a:defRPr/>
            </a:pPr>
            <a:fld id="{5CA362C0-225B-4578-8D27-A270B8961538}" type="slidenum">
              <a:rPr lang="en-US"/>
              <a:pPr>
                <a:defRPr/>
              </a:pPr>
              <a:t>‹#›</a:t>
            </a:fld>
            <a:endParaRPr lang="en-US" dirty="0"/>
          </a:p>
        </p:txBody>
      </p:sp>
    </p:spTree>
    <p:extLst>
      <p:ext uri="{BB962C8B-B14F-4D97-AF65-F5344CB8AC3E}">
        <p14:creationId xmlns:p14="http://schemas.microsoft.com/office/powerpoint/2010/main" val="538534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0"/>
            <a:ext cx="3037840" cy="464820"/>
          </a:xfrm>
          <a:prstGeom prst="rect">
            <a:avLst/>
          </a:prstGeom>
          <a:noFill/>
          <a:ln w="9525">
            <a:noFill/>
            <a:miter lim="800000"/>
            <a:headEnd/>
            <a:tailEnd/>
          </a:ln>
          <a:effectLst/>
        </p:spPr>
        <p:txBody>
          <a:bodyPr vert="horz" wrap="square" lIns="92441" tIns="46221" rIns="92441" bIns="46221" numCol="1" anchor="t" anchorCtr="0" compatLnSpc="1">
            <a:prstTxWarp prst="textNoShape">
              <a:avLst/>
            </a:prstTxWarp>
          </a:bodyPr>
          <a:lstStyle>
            <a:lvl1pPr>
              <a:defRPr sz="1200">
                <a:latin typeface="Calibri" pitchFamily="34" charset="0"/>
              </a:defRPr>
            </a:lvl1pPr>
          </a:lstStyle>
          <a:p>
            <a:pPr>
              <a:defRPr/>
            </a:pPr>
            <a:endParaRPr lang="en-US" dirty="0"/>
          </a:p>
        </p:txBody>
      </p:sp>
      <p:sp>
        <p:nvSpPr>
          <p:cNvPr id="33795" name="Rectangle 3"/>
          <p:cNvSpPr>
            <a:spLocks noGrp="1" noChangeArrowheads="1"/>
          </p:cNvSpPr>
          <p:nvPr>
            <p:ph type="dt" idx="1"/>
          </p:nvPr>
        </p:nvSpPr>
        <p:spPr bwMode="auto">
          <a:xfrm>
            <a:off x="3971344" y="0"/>
            <a:ext cx="3037840" cy="464820"/>
          </a:xfrm>
          <a:prstGeom prst="rect">
            <a:avLst/>
          </a:prstGeom>
          <a:noFill/>
          <a:ln w="9525">
            <a:noFill/>
            <a:miter lim="800000"/>
            <a:headEnd/>
            <a:tailEnd/>
          </a:ln>
          <a:effectLst/>
        </p:spPr>
        <p:txBody>
          <a:bodyPr vert="horz" wrap="square" lIns="92441" tIns="46221" rIns="92441" bIns="46221" numCol="1" anchor="t" anchorCtr="0" compatLnSpc="1">
            <a:prstTxWarp prst="textNoShape">
              <a:avLst/>
            </a:prstTxWarp>
          </a:bodyPr>
          <a:lstStyle>
            <a:lvl1pPr algn="r">
              <a:defRPr sz="1200">
                <a:latin typeface="Calibri" pitchFamily="34" charset="0"/>
              </a:defRPr>
            </a:lvl1pPr>
          </a:lstStyle>
          <a:p>
            <a:pPr>
              <a:defRPr/>
            </a:pPr>
            <a:fld id="{0EA36396-E433-4270-8C54-8024881D7FC5}" type="datetimeFigureOut">
              <a:rPr lang="en-US"/>
              <a:pPr>
                <a:defRPr/>
              </a:pPr>
              <a:t>4/26/2017</a:t>
            </a:fld>
            <a:endParaRPr lang="en-US" dirty="0"/>
          </a:p>
        </p:txBody>
      </p:sp>
      <p:sp>
        <p:nvSpPr>
          <p:cNvPr id="25604"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701041" y="4415790"/>
            <a:ext cx="5608320" cy="4183380"/>
          </a:xfrm>
          <a:prstGeom prst="rect">
            <a:avLst/>
          </a:prstGeom>
          <a:noFill/>
          <a:ln w="9525">
            <a:noFill/>
            <a:miter lim="800000"/>
            <a:headEnd/>
            <a:tailEnd/>
          </a:ln>
          <a:effectLst/>
        </p:spPr>
        <p:txBody>
          <a:bodyPr vert="horz" wrap="square" lIns="92441" tIns="46221" rIns="92441" bIns="462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1" y="8829429"/>
            <a:ext cx="3037840" cy="464820"/>
          </a:xfrm>
          <a:prstGeom prst="rect">
            <a:avLst/>
          </a:prstGeom>
          <a:noFill/>
          <a:ln w="9525">
            <a:noFill/>
            <a:miter lim="800000"/>
            <a:headEnd/>
            <a:tailEnd/>
          </a:ln>
          <a:effectLst/>
        </p:spPr>
        <p:txBody>
          <a:bodyPr vert="horz" wrap="square" lIns="92441" tIns="46221" rIns="92441" bIns="46221" numCol="1" anchor="b" anchorCtr="0" compatLnSpc="1">
            <a:prstTxWarp prst="textNoShape">
              <a:avLst/>
            </a:prstTxWarp>
          </a:bodyPr>
          <a:lstStyle>
            <a:lvl1pPr>
              <a:defRPr sz="1200">
                <a:latin typeface="Calibri" pitchFamily="34" charset="0"/>
              </a:defRPr>
            </a:lvl1pPr>
          </a:lstStyle>
          <a:p>
            <a:pPr>
              <a:defRPr/>
            </a:pPr>
            <a:endParaRPr lang="en-US" dirty="0"/>
          </a:p>
        </p:txBody>
      </p:sp>
      <p:sp>
        <p:nvSpPr>
          <p:cNvPr id="33799" name="Rectangle 7"/>
          <p:cNvSpPr>
            <a:spLocks noGrp="1" noChangeArrowheads="1"/>
          </p:cNvSpPr>
          <p:nvPr>
            <p:ph type="sldNum" sz="quarter" idx="5"/>
          </p:nvPr>
        </p:nvSpPr>
        <p:spPr bwMode="auto">
          <a:xfrm>
            <a:off x="3971344" y="8829429"/>
            <a:ext cx="3037840" cy="464820"/>
          </a:xfrm>
          <a:prstGeom prst="rect">
            <a:avLst/>
          </a:prstGeom>
          <a:noFill/>
          <a:ln w="9525">
            <a:noFill/>
            <a:miter lim="800000"/>
            <a:headEnd/>
            <a:tailEnd/>
          </a:ln>
          <a:effectLst/>
        </p:spPr>
        <p:txBody>
          <a:bodyPr vert="horz" wrap="square" lIns="92441" tIns="46221" rIns="92441" bIns="46221" numCol="1" anchor="b" anchorCtr="0" compatLnSpc="1">
            <a:prstTxWarp prst="textNoShape">
              <a:avLst/>
            </a:prstTxWarp>
          </a:bodyPr>
          <a:lstStyle>
            <a:lvl1pPr algn="r">
              <a:defRPr sz="1200">
                <a:latin typeface="Calibri" pitchFamily="34" charset="0"/>
              </a:defRPr>
            </a:lvl1pPr>
          </a:lstStyle>
          <a:p>
            <a:pPr>
              <a:defRPr/>
            </a:pPr>
            <a:fld id="{20255728-6BFC-42F0-9474-03A5E5931BAE}" type="slidenum">
              <a:rPr lang="en-US"/>
              <a:pPr>
                <a:defRPr/>
              </a:pPr>
              <a:t>‹#›</a:t>
            </a:fld>
            <a:endParaRPr lang="en-US" dirty="0"/>
          </a:p>
        </p:txBody>
      </p:sp>
    </p:spTree>
    <p:extLst>
      <p:ext uri="{BB962C8B-B14F-4D97-AF65-F5344CB8AC3E}">
        <p14:creationId xmlns:p14="http://schemas.microsoft.com/office/powerpoint/2010/main" val="2910551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Welcome to the Grade 5 overview of revisions to the Mathematics Standards of Learning from 2009 to 2016.  </a:t>
            </a:r>
          </a:p>
          <a:p>
            <a:r>
              <a:rPr lang="en-US" sz="1200" dirty="0"/>
              <a:t>It would be </a:t>
            </a:r>
            <a:r>
              <a:rPr lang="en-US" sz="1200" dirty="0" smtClean="0"/>
              <a:t>very helpful </a:t>
            </a:r>
            <a:r>
              <a:rPr lang="en-US" sz="1200" dirty="0"/>
              <a:t>to have a copy of the Grade 5 – Crosswalk (Summary of Revisions) and a copy of the 2016 Grade 5 </a:t>
            </a:r>
            <a:r>
              <a:rPr lang="en-US" sz="1200" dirty="0" smtClean="0"/>
              <a:t>Curriculum Framework </a:t>
            </a:r>
            <a:r>
              <a:rPr lang="en-US" sz="1200" dirty="0"/>
              <a:t>to reference during this presentation. </a:t>
            </a:r>
          </a:p>
          <a:p>
            <a:endParaRPr lang="en-US" sz="1100"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a:t>
            </a:fld>
            <a:endParaRPr lang="en-US" dirty="0"/>
          </a:p>
        </p:txBody>
      </p:sp>
    </p:spTree>
    <p:extLst>
      <p:ext uri="{BB962C8B-B14F-4D97-AF65-F5344CB8AC3E}">
        <p14:creationId xmlns:p14="http://schemas.microsoft.com/office/powerpoint/2010/main" val="205819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buClr>
                <a:schemeClr val="tx1"/>
              </a:buClr>
            </a:pPr>
            <a:r>
              <a:rPr lang="en-US" sz="1200" dirty="0"/>
              <a:t>Four additional sections have been included in the introduction to the </a:t>
            </a:r>
            <a:r>
              <a:rPr lang="en-US" sz="1200" dirty="0" smtClean="0"/>
              <a:t>Curriculum </a:t>
            </a:r>
            <a:r>
              <a:rPr lang="en-US" sz="1200" dirty="0" smtClean="0"/>
              <a:t>Frameworks </a:t>
            </a:r>
            <a:r>
              <a:rPr lang="en-US" sz="1200" dirty="0"/>
              <a:t>-- In</a:t>
            </a:r>
            <a:r>
              <a:rPr lang="en-US" altLang="en-US" sz="1200" dirty="0"/>
              <a:t>structional Technology, Computational Fluency, Algebra Readiness, and Equity.</a:t>
            </a:r>
          </a:p>
          <a:p>
            <a:pPr lvl="0">
              <a:lnSpc>
                <a:spcPct val="90000"/>
              </a:lnSpc>
              <a:buClr>
                <a:schemeClr val="tx1"/>
              </a:buClr>
            </a:pPr>
            <a:endParaRPr lang="en-US" altLang="en-US" sz="1200" dirty="0"/>
          </a:p>
          <a:p>
            <a:pPr defTabSz="924408">
              <a:lnSpc>
                <a:spcPct val="90000"/>
              </a:lnSpc>
              <a:buClr>
                <a:schemeClr val="tx1"/>
              </a:buClr>
              <a:defRPr/>
            </a:pPr>
            <a:r>
              <a:rPr lang="en-US" altLang="en-US" sz="1200" dirty="0"/>
              <a:t>The content of each section addresses the impact on </a:t>
            </a:r>
            <a:r>
              <a:rPr lang="en-US" altLang="en-US" sz="1200" dirty="0" smtClean="0"/>
              <a:t>student </a:t>
            </a:r>
            <a:r>
              <a:rPr lang="en-US" altLang="en-US" sz="1200" dirty="0"/>
              <a:t>learning and instruction. We encourage educators to review these sections of the introduction.</a:t>
            </a:r>
          </a:p>
          <a:p>
            <a:pPr lvl="0">
              <a:lnSpc>
                <a:spcPct val="90000"/>
              </a:lnSpc>
              <a:buClr>
                <a:schemeClr val="tx1"/>
              </a:buClr>
            </a:pPr>
            <a:endParaRPr lang="en-US" altLang="en-US" sz="14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10</a:t>
            </a:fld>
            <a:endParaRPr lang="en-US" dirty="0"/>
          </a:p>
        </p:txBody>
      </p:sp>
    </p:spTree>
    <p:extLst>
      <p:ext uri="{BB962C8B-B14F-4D97-AF65-F5344CB8AC3E}">
        <p14:creationId xmlns:p14="http://schemas.microsoft.com/office/powerpoint/2010/main" val="412845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is a snapshot of the Grade 5 Crosswalk and Summary of Revisions page one.  Notice there are four quadrants representing the additions, deletions, parameter changes or clarifications, and any moves within the Grade 5 standards.  </a:t>
            </a:r>
            <a:endParaRPr lang="en-US" sz="1200" dirty="0" smtClean="0"/>
          </a:p>
          <a:p>
            <a:endParaRPr lang="en-US" sz="1200" dirty="0"/>
          </a:p>
          <a:p>
            <a:r>
              <a:rPr lang="en-US" sz="1200" dirty="0" smtClean="0"/>
              <a:t>The </a:t>
            </a:r>
            <a:r>
              <a:rPr lang="en-US" sz="1200" dirty="0"/>
              <a:t>upper left quadrant represents the additions, the standards </a:t>
            </a:r>
            <a:r>
              <a:rPr lang="en-US" sz="1200" dirty="0" smtClean="0"/>
              <a:t>referenced </a:t>
            </a:r>
            <a:r>
              <a:rPr lang="en-US" sz="1200" dirty="0"/>
              <a:t>are the 2016 numbers.  </a:t>
            </a:r>
            <a:r>
              <a:rPr lang="en-US" sz="1200" dirty="0" smtClean="0"/>
              <a:t>Moves from </a:t>
            </a:r>
            <a:r>
              <a:rPr lang="en-US" sz="1200" dirty="0"/>
              <a:t>other grade levels are indicated within brackets.  </a:t>
            </a:r>
            <a:r>
              <a:rPr lang="en-US" sz="1200" dirty="0" smtClean="0"/>
              <a:t>The </a:t>
            </a:r>
            <a:r>
              <a:rPr lang="en-US" sz="1200" dirty="0"/>
              <a:t>upper right quadrant identifies deletions </a:t>
            </a:r>
            <a:r>
              <a:rPr lang="en-US" sz="1200" dirty="0" smtClean="0"/>
              <a:t>from </a:t>
            </a:r>
            <a:r>
              <a:rPr lang="en-US" sz="1200" dirty="0"/>
              <a:t>the 2009 standards and indications </a:t>
            </a:r>
            <a:r>
              <a:rPr lang="en-US" sz="1200" dirty="0" smtClean="0"/>
              <a:t>of </a:t>
            </a:r>
            <a:r>
              <a:rPr lang="en-US" sz="1200" dirty="0"/>
              <a:t>where that content was moved.  </a:t>
            </a:r>
            <a:endParaRPr lang="en-US" sz="1200" dirty="0" smtClean="0"/>
          </a:p>
          <a:p>
            <a:endParaRPr lang="en-US" sz="1200" dirty="0"/>
          </a:p>
          <a:p>
            <a:r>
              <a:rPr lang="en-US" sz="1200" dirty="0" smtClean="0"/>
              <a:t>The </a:t>
            </a:r>
            <a:r>
              <a:rPr lang="en-US" sz="1200" dirty="0"/>
              <a:t>bottom left quadrant indicates parameter changes or clarifications.  </a:t>
            </a:r>
            <a:r>
              <a:rPr lang="en-US" sz="1200" dirty="0" smtClean="0"/>
              <a:t>For </a:t>
            </a:r>
            <a:r>
              <a:rPr lang="en-US" sz="1200" dirty="0"/>
              <a:t>example in 5.3 – students will use concrete or pictorial representations to demonstrate and explain why a number is prime or composite, even or odd, and why the sum or difference of two numbers is even or odd</a:t>
            </a:r>
            <a:r>
              <a:rPr lang="en-US" sz="1200" dirty="0" smtClean="0"/>
              <a:t>.  In </a:t>
            </a:r>
            <a:r>
              <a:rPr lang="en-US" sz="1200" dirty="0"/>
              <a:t>the bottom right quadrant, moves within a grade level are indicated with the first number </a:t>
            </a:r>
            <a:r>
              <a:rPr lang="en-US" sz="1200" dirty="0" smtClean="0"/>
              <a:t>being </a:t>
            </a:r>
            <a:r>
              <a:rPr lang="en-US" sz="1200" dirty="0"/>
              <a:t>the 2009 SOL number and the number </a:t>
            </a:r>
            <a:r>
              <a:rPr lang="en-US" sz="1200" dirty="0" smtClean="0"/>
              <a:t>in </a:t>
            </a:r>
            <a:r>
              <a:rPr lang="en-US" sz="1200" dirty="0"/>
              <a:t>the brackets representing the 2016 number.</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11</a:t>
            </a:fld>
            <a:endParaRPr lang="en-US" dirty="0"/>
          </a:p>
        </p:txBody>
      </p:sp>
    </p:spTree>
    <p:extLst>
      <p:ext uri="{BB962C8B-B14F-4D97-AF65-F5344CB8AC3E}">
        <p14:creationId xmlns:p14="http://schemas.microsoft.com/office/powerpoint/2010/main" val="2164017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On the remaining pages of the crosswalk, a side by side comparison of the 2009 and 2016 standards can be found.  An attempt was made to keep the standards in numerical order for both columns. </a:t>
            </a:r>
          </a:p>
          <a:p>
            <a:endParaRPr lang="en-US" sz="1200" dirty="0"/>
          </a:p>
          <a:p>
            <a:r>
              <a:rPr lang="en-US" sz="1200" dirty="0" smtClean="0"/>
              <a:t>When </a:t>
            </a:r>
            <a:r>
              <a:rPr lang="en-US" sz="1200" dirty="0"/>
              <a:t>deleted content was moved or already found in another grade, it is indicated in brackets.  </a:t>
            </a:r>
          </a:p>
          <a:p>
            <a:endParaRPr lang="en-US" sz="1200" dirty="0"/>
          </a:p>
          <a:p>
            <a:pPr defTabSz="907171">
              <a:defRPr/>
            </a:pPr>
            <a:r>
              <a:rPr lang="en-US" sz="1200" dirty="0" smtClean="0"/>
              <a:t>Empty </a:t>
            </a:r>
            <a:r>
              <a:rPr lang="en-US" sz="1200" dirty="0"/>
              <a:t>boxes on the left typically indicate that the 2016 standard is new to that grade level.  For example, standard 5.9 is a new standard; however, the content was part of the 2009 5.8 standard and is therefore not new content to grade 5.</a:t>
            </a:r>
          </a:p>
          <a:p>
            <a:endParaRPr lang="en-US" sz="1200" dirty="0"/>
          </a:p>
          <a:p>
            <a:r>
              <a:rPr lang="en-US" sz="1200" dirty="0"/>
              <a:t>Empty boxes on the right indicate that that content has either been deleted or moved. </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12</a:t>
            </a:fld>
            <a:endParaRPr lang="en-US" dirty="0"/>
          </a:p>
        </p:txBody>
      </p:sp>
    </p:spTree>
    <p:extLst>
      <p:ext uri="{BB962C8B-B14F-4D97-AF65-F5344CB8AC3E}">
        <p14:creationId xmlns:p14="http://schemas.microsoft.com/office/powerpoint/2010/main" val="3259046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We’ll now dig deeper into the crosswalk and </a:t>
            </a:r>
            <a:r>
              <a:rPr lang="en-US" sz="1200" dirty="0" smtClean="0"/>
              <a:t>Curriculum Framework </a:t>
            </a:r>
            <a:r>
              <a:rPr lang="en-US" sz="1200" dirty="0"/>
              <a:t>by taking a look at the Number and Number Sense strand.</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08">
              <a:defRPr/>
            </a:pPr>
            <a:r>
              <a:rPr lang="en-US" sz="1200" dirty="0"/>
              <a:t>No changes were made to SOL 5.1; however, additional information has been added to the Understanding the Standard section of the </a:t>
            </a:r>
            <a:r>
              <a:rPr lang="en-US" sz="1200" dirty="0" smtClean="0"/>
              <a:t>Curriculum Framework.</a:t>
            </a:r>
            <a:endParaRPr lang="en-US" sz="12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14</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08">
              <a:defRPr/>
            </a:pPr>
            <a:r>
              <a:rPr lang="en-US" b="0" baseline="0" dirty="0" smtClean="0">
                <a:solidFill>
                  <a:schemeClr val="tx1"/>
                </a:solidFill>
              </a:rPr>
              <a:t>For SOL 5.2 there have been several parameter and/or clarification changes.  In SOL 5.2a, students will represent and identify equivalencies among fractions and decimals, WITH and WITHOUT models.  The EKS spells out that students will represent fractions </a:t>
            </a:r>
            <a:r>
              <a:rPr lang="en-US" b="0" i="1" baseline="0" dirty="0" smtClean="0">
                <a:solidFill>
                  <a:schemeClr val="tx1"/>
                </a:solidFill>
              </a:rPr>
              <a:t>limited  </a:t>
            </a:r>
            <a:r>
              <a:rPr lang="en-US" b="0" baseline="0" dirty="0" smtClean="0">
                <a:solidFill>
                  <a:schemeClr val="tx1"/>
                </a:solidFill>
              </a:rPr>
              <a:t>to denominators that are thirds, </a:t>
            </a:r>
            <a:r>
              <a:rPr lang="en-US" b="0" baseline="0" dirty="0" smtClean="0">
                <a:solidFill>
                  <a:schemeClr val="tx1"/>
                </a:solidFill>
              </a:rPr>
              <a:t>eighths </a:t>
            </a:r>
            <a:r>
              <a:rPr lang="en-US" b="0" baseline="0" dirty="0" smtClean="0">
                <a:solidFill>
                  <a:schemeClr val="tx1"/>
                </a:solidFill>
              </a:rPr>
              <a:t>and factors of 100 in their equivalent decimal form with concrete or pictorial models.  </a:t>
            </a:r>
          </a:p>
          <a:p>
            <a:pPr defTabSz="924408">
              <a:defRPr/>
            </a:pPr>
            <a:endParaRPr lang="en-US" b="0" baseline="0" dirty="0" smtClean="0">
              <a:solidFill>
                <a:schemeClr val="tx1"/>
              </a:solidFill>
            </a:endParaRPr>
          </a:p>
          <a:p>
            <a:pPr defTabSz="924408">
              <a:defRPr/>
            </a:pPr>
            <a:r>
              <a:rPr lang="en-US" b="0" baseline="0" dirty="0" smtClean="0">
                <a:solidFill>
                  <a:schemeClr val="tx1"/>
                </a:solidFill>
              </a:rPr>
              <a:t>Representation of </a:t>
            </a:r>
            <a:r>
              <a:rPr lang="en-US" dirty="0">
                <a:solidFill>
                  <a:schemeClr val="tx1"/>
                </a:solidFill>
              </a:rPr>
              <a:t>decimals in their equivalent fraction form will be </a:t>
            </a:r>
            <a:r>
              <a:rPr lang="en-US" i="1" dirty="0">
                <a:solidFill>
                  <a:schemeClr val="tx1"/>
                </a:solidFill>
              </a:rPr>
              <a:t>limited to </a:t>
            </a:r>
            <a:r>
              <a:rPr lang="en-US" dirty="0">
                <a:solidFill>
                  <a:schemeClr val="tx1"/>
                </a:solidFill>
              </a:rPr>
              <a:t>thirds, eighths, and factors of 100 WITH models. NOTE the EKS </a:t>
            </a:r>
            <a:r>
              <a:rPr lang="en-US" dirty="0" smtClean="0">
                <a:solidFill>
                  <a:schemeClr val="tx1"/>
                </a:solidFill>
              </a:rPr>
              <a:t>states </a:t>
            </a:r>
            <a:r>
              <a:rPr lang="en-US" dirty="0">
                <a:solidFill>
                  <a:schemeClr val="tx1"/>
                </a:solidFill>
              </a:rPr>
              <a:t>that students will </a:t>
            </a:r>
            <a:r>
              <a:rPr lang="en-US" dirty="0" smtClean="0">
                <a:solidFill>
                  <a:schemeClr val="tx1"/>
                </a:solidFill>
              </a:rPr>
              <a:t>continue to identify </a:t>
            </a:r>
            <a:r>
              <a:rPr lang="en-US" dirty="0">
                <a:solidFill>
                  <a:schemeClr val="tx1"/>
                </a:solidFill>
              </a:rPr>
              <a:t>equivalent relationships between decimals and fractions without </a:t>
            </a:r>
            <a:r>
              <a:rPr lang="en-US" dirty="0" smtClean="0">
                <a:solidFill>
                  <a:schemeClr val="tx1"/>
                </a:solidFill>
              </a:rPr>
              <a:t>models.</a:t>
            </a:r>
            <a:endParaRPr lang="en-US" dirty="0">
              <a:solidFill>
                <a:schemeClr val="tx1"/>
              </a:solidFill>
            </a:endParaRPr>
          </a:p>
          <a:p>
            <a:pPr defTabSz="924408">
              <a:defRPr/>
            </a:pPr>
            <a:endParaRPr lang="en-US" b="0" baseline="0" dirty="0" smtClean="0">
              <a:solidFill>
                <a:schemeClr val="tx1"/>
              </a:solidFill>
            </a:endParaRPr>
          </a:p>
          <a:p>
            <a:pPr defTabSz="924408">
              <a:defRPr/>
            </a:pPr>
            <a:r>
              <a:rPr lang="en-US" b="0" baseline="0" dirty="0" smtClean="0">
                <a:solidFill>
                  <a:schemeClr val="tx1"/>
                </a:solidFill>
              </a:rPr>
              <a:t>For SOL 5.2b when comparing and ordering, it has been made clear that </a:t>
            </a:r>
            <a:r>
              <a:rPr lang="en-US" b="0" baseline="0" dirty="0" smtClean="0">
                <a:solidFill>
                  <a:schemeClr val="tx1"/>
                </a:solidFill>
              </a:rPr>
              <a:t>fractions should </a:t>
            </a:r>
            <a:r>
              <a:rPr lang="en-US" b="0" baseline="0" dirty="0" smtClean="0">
                <a:solidFill>
                  <a:schemeClr val="tx1"/>
                </a:solidFill>
              </a:rPr>
              <a:t>include proper, improper and mixed numbers. As indicated in the EKS bullet, students will also use symbols to compare decimals, fractions and mixed numbers. </a:t>
            </a:r>
          </a:p>
          <a:p>
            <a:pPr defTabSz="924408">
              <a:defRPr/>
            </a:pPr>
            <a:endParaRPr lang="en-US" b="0" baseline="0" dirty="0" smtClean="0">
              <a:solidFill>
                <a:schemeClr val="tx1"/>
              </a:solidFill>
            </a:endParaRPr>
          </a:p>
          <a:p>
            <a:pPr defTabSz="924408">
              <a:defRPr/>
            </a:pPr>
            <a:r>
              <a:rPr lang="en-US" b="0" baseline="0" dirty="0" smtClean="0">
                <a:solidFill>
                  <a:schemeClr val="tx1"/>
                </a:solidFill>
              </a:rPr>
              <a:t>Please refer to the Essential Knowledge and Skills section of the Curriculum Framework for additional information regarding parameter changes.</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15</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08">
              <a:defRPr/>
            </a:pPr>
            <a:r>
              <a:rPr lang="en-US" sz="1200" dirty="0">
                <a:solidFill>
                  <a:schemeClr val="tx1"/>
                </a:solidFill>
              </a:rPr>
              <a:t>While SOL 5.3 remains the same, several edits have been made to bullets found in the Essential Knowledge and Skills.  New expectations include the use of concrete or pictorial representations to demonstrate and explain why a number is prime or composite; why a number is even or odd; and why the sum or difference of two numbers is even or odd.</a:t>
            </a:r>
          </a:p>
          <a:p>
            <a:pPr defTabSz="924408">
              <a:defRPr/>
            </a:pPr>
            <a:endParaRPr lang="en-US" b="0" baseline="0"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16</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will now take a look at the Computation and Estimation Strand.</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08">
              <a:defRPr/>
            </a:pPr>
            <a:r>
              <a:rPr lang="en-US" sz="1100" dirty="0"/>
              <a:t>Parameter changes have been made to the Essential Knowledge and Skills bullets for 5.4</a:t>
            </a:r>
            <a:r>
              <a:rPr lang="en-US" sz="1100" dirty="0" smtClean="0"/>
              <a:t>.</a:t>
            </a:r>
          </a:p>
          <a:p>
            <a:pPr defTabSz="924408">
              <a:defRPr/>
            </a:pPr>
            <a:endParaRPr lang="en-US" sz="1100" dirty="0"/>
          </a:p>
          <a:p>
            <a:pPr defTabSz="924408">
              <a:defRPr/>
            </a:pPr>
            <a:r>
              <a:rPr lang="en-US" sz="1100" dirty="0"/>
              <a:t>Students will apply </a:t>
            </a:r>
            <a:r>
              <a:rPr lang="en-US" sz="1100" dirty="0" smtClean="0"/>
              <a:t>strategies, </a:t>
            </a:r>
            <a:r>
              <a:rPr lang="en-US" sz="1100" dirty="0"/>
              <a:t>including the use of place value and the properties of multiplication and/or addition, to solve practical problems that involve addition, subtraction, multiplication, and division. This is a shift from the 2009 standards in that the focus is not to identify a specific property being used, but to correctly apply </a:t>
            </a:r>
            <a:r>
              <a:rPr lang="en-US" sz="1100" dirty="0" smtClean="0"/>
              <a:t>properties</a:t>
            </a:r>
            <a:r>
              <a:rPr lang="en-US" sz="1100" dirty="0"/>
              <a:t>. It is, however, appropriate for teachers and students to use the names of the properties when being applied, but this should not be a focus of assessment.  Teachers may reference the Understanding the Standard section of the </a:t>
            </a:r>
            <a:r>
              <a:rPr lang="en-US" sz="1100" dirty="0" smtClean="0"/>
              <a:t>Curriculum Framework </a:t>
            </a:r>
            <a:r>
              <a:rPr lang="en-US" sz="1100" dirty="0"/>
              <a:t>for additional information. </a:t>
            </a:r>
          </a:p>
          <a:p>
            <a:pPr defTabSz="924408">
              <a:defRPr/>
            </a:pPr>
            <a:endParaRPr lang="en-US" sz="1100" dirty="0"/>
          </a:p>
          <a:p>
            <a:r>
              <a:rPr lang="en-US" sz="1100" dirty="0"/>
              <a:t>Other parameter changes include: when determining the products of two whole numbers, the factors will be limited to two digits by three digits and </a:t>
            </a:r>
            <a:r>
              <a:rPr lang="en-US" sz="1100" dirty="0" smtClean="0"/>
              <a:t>will utilize </a:t>
            </a:r>
            <a:r>
              <a:rPr lang="en-US" sz="1100" dirty="0"/>
              <a:t>the context of a practical problem to assist in interpreting the quotient and the remainder</a:t>
            </a:r>
            <a:r>
              <a:rPr lang="en-US" sz="1100" dirty="0" smtClean="0"/>
              <a:t>.</a:t>
            </a:r>
          </a:p>
          <a:p>
            <a:endParaRPr lang="en-US" sz="1100" dirty="0"/>
          </a:p>
          <a:p>
            <a:r>
              <a:rPr lang="en-US" sz="1100" dirty="0"/>
              <a:t>Please refer to the Understanding the Standard section of the </a:t>
            </a:r>
            <a:r>
              <a:rPr lang="en-US" sz="1100" dirty="0" smtClean="0"/>
              <a:t>Curriculum Framework </a:t>
            </a:r>
            <a:r>
              <a:rPr lang="en-US" sz="1100" dirty="0"/>
              <a:t>for several teacher resources:  1) a chart that provides examples of the variety of problem types related to multiplication and division that grade 5 students should have experiences solving; and 2) a chart that provides examples of types of practical problems in which students must interpret the quotient and remainder based upon the context provided.</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18</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08">
              <a:defRPr/>
            </a:pPr>
            <a:r>
              <a:rPr lang="en-US" sz="1100" dirty="0"/>
              <a:t>For SOL 5.5a addition and subtraction of decimals has been removed from grade 5 as it is included in grade 4.  A new EKS bullet states that students will use multiple representations to model multiplication and division of decimals and whole numbers.</a:t>
            </a:r>
          </a:p>
          <a:p>
            <a:pPr defTabSz="924408">
              <a:defRPr/>
            </a:pPr>
            <a:endParaRPr lang="en-US" sz="1100" dirty="0"/>
          </a:p>
          <a:p>
            <a:pPr defTabSz="924408">
              <a:defRPr/>
            </a:pPr>
            <a:r>
              <a:rPr lang="en-US" sz="1100" dirty="0"/>
              <a:t>When estimating and determining the product of two numbers involving decimals, the factors do not exceed two digits, and the products do not exceed the thousandths place. Examples could include 1.8 (one and eight tenths) multiplied by 5 or 2.3 (two and three tenths) multiplied by 4.5 (four and five tenths).</a:t>
            </a:r>
          </a:p>
          <a:p>
            <a:pPr defTabSz="924408">
              <a:defRPr/>
            </a:pPr>
            <a:endParaRPr lang="en-US" sz="1100" dirty="0"/>
          </a:p>
          <a:p>
            <a:pPr defTabSz="924408">
              <a:defRPr/>
            </a:pPr>
            <a:r>
              <a:rPr lang="en-US" sz="1100" dirty="0"/>
              <a:t>When estimating and determining the quotient of two numbers involving decimals, </a:t>
            </a:r>
          </a:p>
          <a:p>
            <a:pPr marL="170095" indent="-170095" defTabSz="924408">
              <a:buFont typeface="Arial" panose="020B0604020202020204" pitchFamily="34" charset="0"/>
              <a:buChar char="•"/>
              <a:defRPr/>
            </a:pPr>
            <a:r>
              <a:rPr lang="en-US" sz="1100" dirty="0"/>
              <a:t>quotients do not exceed 4 digits, with or without a decimal point, </a:t>
            </a:r>
          </a:p>
          <a:p>
            <a:pPr marL="170095" indent="-170095" defTabSz="924408">
              <a:buFont typeface="Arial" panose="020B0604020202020204" pitchFamily="34" charset="0"/>
              <a:buChar char="•"/>
              <a:defRPr/>
            </a:pPr>
            <a:r>
              <a:rPr lang="en-US" sz="1100" dirty="0"/>
              <a:t>quotients may include whole numbers, tenths, hundredths, or thousandths; </a:t>
            </a:r>
          </a:p>
          <a:p>
            <a:pPr marL="170095" indent="-170095" defTabSz="924408">
              <a:buFont typeface="Arial" panose="020B0604020202020204" pitchFamily="34" charset="0"/>
              <a:buChar char="•"/>
              <a:defRPr/>
            </a:pPr>
            <a:r>
              <a:rPr lang="en-US" sz="1100" dirty="0"/>
              <a:t>divisors limited to single digit whole number or a decimal expressed as tenths; and</a:t>
            </a:r>
          </a:p>
          <a:p>
            <a:pPr marL="170095" indent="-170095" defTabSz="924408">
              <a:buFont typeface="Arial" panose="020B0604020202020204" pitchFamily="34" charset="0"/>
              <a:buChar char="•"/>
              <a:defRPr/>
            </a:pPr>
            <a:r>
              <a:rPr lang="en-US" sz="1100" dirty="0" smtClean="0"/>
              <a:t>no </a:t>
            </a:r>
            <a:r>
              <a:rPr lang="en-US" sz="1100" dirty="0"/>
              <a:t>more than one additional zero will need to be annexed.</a:t>
            </a:r>
          </a:p>
          <a:p>
            <a:pPr defTabSz="924408">
              <a:defRPr/>
            </a:pPr>
            <a:endParaRPr lang="en-US" sz="1100" dirty="0"/>
          </a:p>
          <a:p>
            <a:pPr defTabSz="924408">
              <a:defRPr/>
            </a:pPr>
            <a:r>
              <a:rPr lang="en-US" sz="1100" dirty="0"/>
              <a:t>Division with decimal examples are included in the Understanding the Standard section of the </a:t>
            </a:r>
            <a:r>
              <a:rPr lang="en-US" sz="1100" dirty="0" smtClean="0"/>
              <a:t>Curriculum Framework.</a:t>
            </a:r>
            <a:endParaRPr lang="en-US" sz="1100" dirty="0"/>
          </a:p>
          <a:p>
            <a:pPr defTabSz="924408">
              <a:defRPr/>
            </a:pPr>
            <a:endParaRPr lang="en-US" sz="1100" dirty="0"/>
          </a:p>
          <a:p>
            <a:pPr defTabSz="924408">
              <a:defRPr/>
            </a:pPr>
            <a:r>
              <a:rPr lang="en-US" sz="1100" dirty="0"/>
              <a:t>In SOL 5.5b, creating and solving practical problems involving division of decimals is limited to single-step.</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19</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purpose of this presentation is to provide an overview of the revisions and to highlight information included in the Essential Knowledge and Skills and Understanding the Standards sections of the </a:t>
            </a:r>
            <a:r>
              <a:rPr lang="en-US" sz="1200" dirty="0" smtClean="0"/>
              <a:t>Curriculum Framework. </a:t>
            </a:r>
            <a:r>
              <a:rPr lang="en-US" sz="1200" dirty="0"/>
              <a:t>This presentation serves as a brief overview and is not a comprehensive list of all revisions. The </a:t>
            </a:r>
            <a:r>
              <a:rPr lang="en-US" sz="1200" dirty="0" smtClean="0"/>
              <a:t>Curriculum Framework </a:t>
            </a:r>
            <a:r>
              <a:rPr lang="en-US" sz="1200" dirty="0"/>
              <a:t>should be referenced for additional information regarding the 2016 standards.</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a:t>
            </a:fld>
            <a:endParaRPr lang="en-US" dirty="0"/>
          </a:p>
        </p:txBody>
      </p:sp>
    </p:spTree>
    <p:extLst>
      <p:ext uri="{BB962C8B-B14F-4D97-AF65-F5344CB8AC3E}">
        <p14:creationId xmlns:p14="http://schemas.microsoft.com/office/powerpoint/2010/main" val="871463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08">
              <a:defRPr/>
            </a:pPr>
            <a:r>
              <a:rPr lang="en-US" sz="1200" dirty="0"/>
              <a:t>SOL 5.6 is now 5.6a.</a:t>
            </a:r>
          </a:p>
          <a:p>
            <a:endParaRPr lang="en-US" sz="1200" dirty="0"/>
          </a:p>
          <a:p>
            <a:r>
              <a:rPr lang="en-US" sz="1200" dirty="0"/>
              <a:t>SOL 5.6b is new content for grade 5 </a:t>
            </a:r>
            <a:r>
              <a:rPr lang="en-US" sz="1200" dirty="0" smtClean="0"/>
              <a:t>students.  Students </a:t>
            </a:r>
            <a:r>
              <a:rPr lang="en-US" sz="1200" dirty="0"/>
              <a:t>will solve single-step practical problems involving multiplication of a whole number, limited to 12 or less, and a proper fraction, with models.  A new </a:t>
            </a:r>
            <a:r>
              <a:rPr lang="en-US" sz="1200" dirty="0" smtClean="0"/>
              <a:t>bullet found</a:t>
            </a:r>
            <a:r>
              <a:rPr lang="en-US" sz="1200" baseline="0" dirty="0" smtClean="0"/>
              <a:t> in the EKS </a:t>
            </a:r>
            <a:r>
              <a:rPr lang="en-US" sz="1200" dirty="0" smtClean="0"/>
              <a:t>states </a:t>
            </a:r>
            <a:r>
              <a:rPr lang="en-US" sz="1200" dirty="0"/>
              <a:t>that students will apply the inverse property of multiplication; for example students will use a visual fraction model to represent four-fourths or one as the product of four </a:t>
            </a:r>
            <a:r>
              <a:rPr lang="en-US" sz="1200" dirty="0" smtClean="0"/>
              <a:t>and one </a:t>
            </a:r>
            <a:r>
              <a:rPr lang="en-US" sz="1200" dirty="0"/>
              <a:t>fourth.</a:t>
            </a:r>
          </a:p>
          <a:p>
            <a:endParaRPr lang="en-US" sz="1200" dirty="0"/>
          </a:p>
          <a:p>
            <a:r>
              <a:rPr lang="en-US" sz="1200" dirty="0"/>
              <a:t>Please refer to the Essential Knowledge and Skills bullets and the Understanding the Standards section of the </a:t>
            </a:r>
            <a:r>
              <a:rPr lang="en-US" sz="1200" dirty="0" smtClean="0"/>
              <a:t>Curriculum Framework </a:t>
            </a:r>
            <a:r>
              <a:rPr lang="en-US" sz="1200" dirty="0"/>
              <a:t>for additional information and examples.</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20</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08">
              <a:defRPr/>
            </a:pPr>
            <a:r>
              <a:rPr lang="en-US" sz="1200" dirty="0"/>
              <a:t>There is no significant change to SOL 5.7.  Note, however, that the limiters were moved to the Essential Knowledge and Skills </a:t>
            </a:r>
            <a:r>
              <a:rPr lang="en-US" sz="1200" dirty="0" smtClean="0"/>
              <a:t>section of </a:t>
            </a:r>
            <a:r>
              <a:rPr lang="en-US" sz="1200" dirty="0"/>
              <a:t>the Framework. </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21</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 now take a look at the Measurement and Geometry strand.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A number of changes were made to the measurement standards in grade 5.  </a:t>
            </a:r>
          </a:p>
          <a:p>
            <a:endParaRPr lang="en-US" dirty="0">
              <a:solidFill>
                <a:schemeClr val="tx1"/>
              </a:solidFill>
            </a:endParaRPr>
          </a:p>
          <a:p>
            <a:r>
              <a:rPr lang="en-US" dirty="0">
                <a:solidFill>
                  <a:schemeClr val="tx1"/>
                </a:solidFill>
              </a:rPr>
              <a:t>For SOL 5.8a, </a:t>
            </a:r>
            <a:r>
              <a:rPr lang="en-US" dirty="0" smtClean="0">
                <a:solidFill>
                  <a:schemeClr val="tx1"/>
                </a:solidFill>
              </a:rPr>
              <a:t>it </a:t>
            </a:r>
            <a:r>
              <a:rPr lang="en-US" dirty="0">
                <a:solidFill>
                  <a:schemeClr val="tx1"/>
                </a:solidFill>
              </a:rPr>
              <a:t>has been clarified that students will solve practical problems related to perimeter, area and volume.</a:t>
            </a:r>
          </a:p>
          <a:p>
            <a:pPr defTabSz="907171"/>
            <a:endParaRPr lang="en-US" dirty="0" smtClean="0">
              <a:solidFill>
                <a:schemeClr val="tx1"/>
              </a:solidFill>
            </a:endParaRPr>
          </a:p>
          <a:p>
            <a:pPr defTabSz="907171"/>
            <a:r>
              <a:rPr lang="en-US" dirty="0" smtClean="0">
                <a:solidFill>
                  <a:schemeClr val="tx1"/>
                </a:solidFill>
              </a:rPr>
              <a:t>In the 2009 SOL </a:t>
            </a:r>
            <a:r>
              <a:rPr lang="en-US" dirty="0">
                <a:solidFill>
                  <a:schemeClr val="tx1"/>
                </a:solidFill>
              </a:rPr>
              <a:t>5.8c identifying equivalent measurements within the metric system has been moved to </a:t>
            </a:r>
            <a:r>
              <a:rPr lang="en-US" dirty="0" smtClean="0">
                <a:solidFill>
                  <a:schemeClr val="tx1"/>
                </a:solidFill>
              </a:rPr>
              <a:t>5.9a</a:t>
            </a:r>
            <a:r>
              <a:rPr lang="en-US" baseline="0" dirty="0" smtClean="0">
                <a:solidFill>
                  <a:schemeClr val="tx1"/>
                </a:solidFill>
              </a:rPr>
              <a:t> and </a:t>
            </a:r>
            <a:r>
              <a:rPr lang="en-US" dirty="0" smtClean="0">
                <a:solidFill>
                  <a:schemeClr val="tx1"/>
                </a:solidFill>
              </a:rPr>
              <a:t>SOL </a:t>
            </a:r>
            <a:r>
              <a:rPr lang="en-US" dirty="0">
                <a:solidFill>
                  <a:schemeClr val="tx1"/>
                </a:solidFill>
              </a:rPr>
              <a:t>5.8d estimating and measuring using U.S. Customary units has been removed as it is </a:t>
            </a:r>
            <a:r>
              <a:rPr lang="en-US" dirty="0" smtClean="0">
                <a:solidFill>
                  <a:schemeClr val="tx1"/>
                </a:solidFill>
              </a:rPr>
              <a:t>already included </a:t>
            </a:r>
            <a:r>
              <a:rPr lang="en-US" dirty="0">
                <a:solidFill>
                  <a:schemeClr val="tx1"/>
                </a:solidFill>
              </a:rPr>
              <a:t>in grade 4</a:t>
            </a:r>
            <a:r>
              <a:rPr lang="en-US" dirty="0" smtClean="0">
                <a:solidFill>
                  <a:schemeClr val="tx1"/>
                </a:solidFill>
              </a:rPr>
              <a:t>.  Note that estimating and measuring to solve problems has been moved to 5.9b.</a:t>
            </a:r>
            <a:endParaRPr lang="en-US" dirty="0">
              <a:solidFill>
                <a:schemeClr val="tx1"/>
              </a:solidFill>
            </a:endParaRPr>
          </a:p>
          <a:p>
            <a:endParaRPr lang="en-US" dirty="0">
              <a:solidFill>
                <a:schemeClr val="tx1"/>
              </a:solidFill>
            </a:endParaRPr>
          </a:p>
          <a:p>
            <a:r>
              <a:rPr lang="en-US" dirty="0">
                <a:solidFill>
                  <a:schemeClr val="tx1"/>
                </a:solidFill>
              </a:rPr>
              <a:t>Additions to </a:t>
            </a:r>
            <a:r>
              <a:rPr lang="en-US" dirty="0" smtClean="0">
                <a:solidFill>
                  <a:schemeClr val="tx1"/>
                </a:solidFill>
              </a:rPr>
              <a:t>the Essential Knowledge</a:t>
            </a:r>
            <a:r>
              <a:rPr lang="en-US" baseline="0" dirty="0" smtClean="0">
                <a:solidFill>
                  <a:schemeClr val="tx1"/>
                </a:solidFill>
              </a:rPr>
              <a:t> and Skills for 5.8a include developing </a:t>
            </a:r>
            <a:r>
              <a:rPr lang="en-US" dirty="0" smtClean="0">
                <a:solidFill>
                  <a:schemeClr val="tx1"/>
                </a:solidFill>
              </a:rPr>
              <a:t>a </a:t>
            </a:r>
            <a:r>
              <a:rPr lang="en-US" dirty="0">
                <a:solidFill>
                  <a:schemeClr val="tx1"/>
                </a:solidFill>
              </a:rPr>
              <a:t>procedure for determining the area of a right triangle and </a:t>
            </a:r>
            <a:r>
              <a:rPr lang="en-US" dirty="0" smtClean="0">
                <a:solidFill>
                  <a:schemeClr val="tx1"/>
                </a:solidFill>
              </a:rPr>
              <a:t>estimating </a:t>
            </a:r>
            <a:r>
              <a:rPr lang="en-US" dirty="0">
                <a:solidFill>
                  <a:schemeClr val="tx1"/>
                </a:solidFill>
              </a:rPr>
              <a:t>and </a:t>
            </a:r>
            <a:r>
              <a:rPr lang="en-US" dirty="0" smtClean="0">
                <a:solidFill>
                  <a:schemeClr val="tx1"/>
                </a:solidFill>
              </a:rPr>
              <a:t>determining </a:t>
            </a:r>
            <a:r>
              <a:rPr lang="en-US" dirty="0">
                <a:solidFill>
                  <a:schemeClr val="tx1"/>
                </a:solidFill>
              </a:rPr>
              <a:t>the volume of a rectangular prism with diagrams, when the length, width, and height are given, using whole number measurements.</a:t>
            </a:r>
          </a:p>
          <a:p>
            <a:endParaRPr lang="en-US" dirty="0">
              <a:solidFill>
                <a:schemeClr val="tx1"/>
              </a:solidFill>
            </a:endParaRPr>
          </a:p>
          <a:p>
            <a:pPr defTabSz="924408">
              <a:defRPr/>
            </a:pPr>
            <a:r>
              <a:rPr lang="en-US" b="0" baseline="0" dirty="0" smtClean="0">
                <a:solidFill>
                  <a:schemeClr val="tx1"/>
                </a:solidFill>
              </a:rPr>
              <a:t>Please refer to the Curriculum Framework for additional information and examples related to SOL 5.8a and 5.8b.</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23</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08">
              <a:defRPr/>
            </a:pPr>
            <a:r>
              <a:rPr lang="en-US" sz="1200" dirty="0"/>
              <a:t>As shared on the previous slide, the new SOL 5.9a and b were moved from 5.8c and d.  Some changes in the Essential Knowledge and </a:t>
            </a:r>
            <a:r>
              <a:rPr lang="en-US" sz="1200" dirty="0" smtClean="0"/>
              <a:t>Skills </a:t>
            </a:r>
            <a:r>
              <a:rPr lang="en-US" sz="1200" dirty="0"/>
              <a:t>have occurred.  </a:t>
            </a:r>
          </a:p>
          <a:p>
            <a:pPr defTabSz="924408">
              <a:defRPr/>
            </a:pPr>
            <a:endParaRPr lang="en-US" sz="1200" dirty="0"/>
          </a:p>
          <a:p>
            <a:pPr defTabSz="924408">
              <a:defRPr/>
            </a:pPr>
            <a:r>
              <a:rPr lang="en-US" sz="1200" dirty="0"/>
              <a:t>Parameter changes were made to 5.9a as it relates to identifying equivalent measurements within the metric system - students will now be given the equivalent measure of one unit, when determining equivalencies related to the </a:t>
            </a:r>
            <a:r>
              <a:rPr lang="en-US" sz="1200" dirty="0" smtClean="0"/>
              <a:t>measure </a:t>
            </a:r>
            <a:r>
              <a:rPr lang="en-US" sz="1200" dirty="0"/>
              <a:t>of length, mass, and liquid volume </a:t>
            </a:r>
            <a:r>
              <a:rPr lang="en-US" sz="1200" dirty="0" smtClean="0"/>
              <a:t>between</a:t>
            </a:r>
            <a:r>
              <a:rPr lang="en-US" sz="1200" baseline="0" dirty="0" smtClean="0"/>
              <a:t> </a:t>
            </a:r>
            <a:r>
              <a:rPr lang="en-US" sz="1200" dirty="0" smtClean="0"/>
              <a:t>units </a:t>
            </a:r>
            <a:r>
              <a:rPr lang="en-US" sz="1200" dirty="0"/>
              <a:t>within the metric system.  </a:t>
            </a:r>
          </a:p>
          <a:p>
            <a:pPr defTabSz="924408">
              <a:defRPr/>
            </a:pPr>
            <a:endParaRPr lang="en-US" sz="1200" dirty="0"/>
          </a:p>
          <a:p>
            <a:pPr defTabSz="924408">
              <a:defRPr/>
            </a:pPr>
            <a:r>
              <a:rPr lang="en-US" sz="1200" dirty="0"/>
              <a:t>See additional parameter information included in the Essential Knowledge and </a:t>
            </a:r>
            <a:r>
              <a:rPr lang="en-US" sz="1200" dirty="0" smtClean="0"/>
              <a:t>Skills </a:t>
            </a:r>
            <a:r>
              <a:rPr lang="en-US" sz="1200" dirty="0"/>
              <a:t>section of the </a:t>
            </a:r>
            <a:r>
              <a:rPr lang="en-US" sz="1200" dirty="0" smtClean="0"/>
              <a:t>Curriculum Framework </a:t>
            </a:r>
            <a:r>
              <a:rPr lang="en-US" sz="1200" dirty="0"/>
              <a:t>and examples provided in the Understanding the Standard section of the </a:t>
            </a:r>
            <a:r>
              <a:rPr lang="en-US" sz="1200" dirty="0" smtClean="0"/>
              <a:t>Framework.</a:t>
            </a:r>
            <a:endParaRPr lang="en-US" sz="12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24</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08">
              <a:defRPr/>
            </a:pPr>
            <a:r>
              <a:rPr lang="en-US" sz="1200" dirty="0"/>
              <a:t>5.9 is now 5.10.</a:t>
            </a:r>
          </a:p>
          <a:p>
            <a:pPr defTabSz="924408">
              <a:defRPr/>
            </a:pPr>
            <a:endParaRPr lang="en-US" sz="1200" dirty="0"/>
          </a:p>
          <a:p>
            <a:pPr defTabSz="924408">
              <a:defRPr/>
            </a:pPr>
            <a:r>
              <a:rPr lang="en-US" sz="1200" dirty="0"/>
              <a:t>A minor edit </a:t>
            </a:r>
            <a:r>
              <a:rPr lang="en-US" sz="1200" dirty="0" smtClean="0"/>
              <a:t>was made </a:t>
            </a:r>
            <a:r>
              <a:rPr lang="en-US" sz="1200" dirty="0"/>
              <a:t>to the EKS bullet stating that students will ‘investigate’ as well as describe the relationship between diameter and radius; diameter and chord; radius and circumference; and diameter and circumference.</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25</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08">
              <a:defRPr/>
            </a:pPr>
            <a:r>
              <a:rPr lang="en-US" sz="1200" dirty="0"/>
              <a:t>SOL 5.10 is now 5.11.</a:t>
            </a:r>
          </a:p>
          <a:p>
            <a:pPr defTabSz="924408">
              <a:defRPr/>
            </a:pPr>
            <a:endParaRPr lang="en-US" sz="1200" dirty="0"/>
          </a:p>
          <a:p>
            <a:pPr defTabSz="924408">
              <a:defRPr/>
            </a:pPr>
            <a:r>
              <a:rPr lang="en-US" sz="1200" dirty="0"/>
              <a:t>No change was made </a:t>
            </a:r>
            <a:r>
              <a:rPr lang="en-US" sz="1200" dirty="0" smtClean="0"/>
              <a:t>to this </a:t>
            </a:r>
            <a:r>
              <a:rPr lang="en-US" sz="1200" dirty="0"/>
              <a:t>standard; however, clarification has been provided in the Essential Knowledge and Skills section of the Framework that students will solve practical problems related to elapsed time in which they would determine one of the following: time that has elapsed, the ending time, or the beginning time.</a:t>
            </a:r>
          </a:p>
          <a:p>
            <a:pPr defTabSz="924408">
              <a:defRPr/>
            </a:pPr>
            <a:endParaRPr lang="en-US" sz="14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26</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08">
              <a:defRPr/>
            </a:pPr>
            <a:r>
              <a:rPr lang="en-US" sz="1200" dirty="0"/>
              <a:t>SOL 5.11 and </a:t>
            </a:r>
            <a:r>
              <a:rPr lang="en-US" sz="1200" dirty="0" smtClean="0"/>
              <a:t>SOL 5.12a </a:t>
            </a:r>
            <a:r>
              <a:rPr lang="en-US" sz="1200" dirty="0"/>
              <a:t>were combined to form the new SOL 5.12.</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27</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5.12b </a:t>
            </a:r>
            <a:r>
              <a:rPr lang="en-US" dirty="0">
                <a:solidFill>
                  <a:schemeClr val="tx1"/>
                </a:solidFill>
              </a:rPr>
              <a:t>has been moved to </a:t>
            </a:r>
            <a:r>
              <a:rPr lang="en-US" dirty="0" smtClean="0">
                <a:solidFill>
                  <a:schemeClr val="tx1"/>
                </a:solidFill>
              </a:rPr>
              <a:t>5.13a.</a:t>
            </a:r>
          </a:p>
          <a:p>
            <a:endParaRPr lang="en-US" dirty="0">
              <a:solidFill>
                <a:schemeClr val="tx1"/>
              </a:solidFill>
            </a:endParaRPr>
          </a:p>
          <a:p>
            <a:r>
              <a:rPr lang="en-US" dirty="0">
                <a:solidFill>
                  <a:schemeClr val="tx1"/>
                </a:solidFill>
              </a:rPr>
              <a:t>New EKS bullets for 5.13a state that students will compare and contrast properties of triangles and identify congruent sides and right angles using geometric markings to denote properties of triangles.</a:t>
            </a:r>
          </a:p>
          <a:p>
            <a:endParaRPr lang="en-US" dirty="0">
              <a:solidFill>
                <a:schemeClr val="tx1"/>
              </a:solidFill>
            </a:endParaRPr>
          </a:p>
          <a:p>
            <a:r>
              <a:rPr lang="en-US" dirty="0">
                <a:solidFill>
                  <a:schemeClr val="tx1"/>
                </a:solidFill>
              </a:rPr>
              <a:t>SOL 5.13b is new to grade 5; students will investigate the sum of the interior angles in a triangle and determine an unknown </a:t>
            </a:r>
            <a:r>
              <a:rPr lang="en-US" dirty="0" smtClean="0">
                <a:solidFill>
                  <a:schemeClr val="tx1"/>
                </a:solidFill>
              </a:rPr>
              <a:t>measure.</a:t>
            </a:r>
            <a:endParaRPr lang="en-US" dirty="0">
              <a:solidFill>
                <a:schemeClr val="tx1"/>
              </a:solidFill>
            </a:endParaRPr>
          </a:p>
          <a:p>
            <a:endParaRPr lang="en-US" dirty="0">
              <a:solidFill>
                <a:schemeClr val="tx1"/>
              </a:solidFill>
            </a:endParaRPr>
          </a:p>
          <a:p>
            <a:r>
              <a:rPr lang="en-US" dirty="0">
                <a:solidFill>
                  <a:schemeClr val="tx1"/>
                </a:solidFill>
              </a:rPr>
              <a:t>The related EKS bullet states that students will use models to prove the sum of the interior angles of a triangle is 180° and use the relationship to determine unknown angle </a:t>
            </a:r>
            <a:r>
              <a:rPr lang="en-US" dirty="0" smtClean="0">
                <a:solidFill>
                  <a:schemeClr val="tx1"/>
                </a:solidFill>
              </a:rPr>
              <a:t>measures </a:t>
            </a:r>
            <a:r>
              <a:rPr lang="en-US" dirty="0">
                <a:solidFill>
                  <a:schemeClr val="tx1"/>
                </a:solidFill>
              </a:rPr>
              <a:t>in a triangle.</a:t>
            </a:r>
          </a:p>
          <a:p>
            <a:endParaRPr lang="en-US" dirty="0">
              <a:solidFill>
                <a:schemeClr val="tx1"/>
              </a:solidFill>
            </a:endParaRPr>
          </a:p>
          <a:p>
            <a:r>
              <a:rPr lang="en-US" b="0" baseline="0" dirty="0" smtClean="0">
                <a:solidFill>
                  <a:schemeClr val="tx1"/>
                </a:solidFill>
              </a:rPr>
              <a:t>Please refer to the Understanding the Standard section of the Curriculum Framework for additional information and examples.</a:t>
            </a:r>
            <a:endParaRPr lang="en-US" dirty="0">
              <a:solidFill>
                <a:schemeClr val="tx1"/>
              </a:solidFill>
            </a:endParaRPr>
          </a:p>
          <a:p>
            <a:pPr defTabSz="924408">
              <a:defRPr/>
            </a:pPr>
            <a:endParaRPr lang="en-US" b="0" baseline="0"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28</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08">
              <a:defRPr/>
            </a:pPr>
            <a:r>
              <a:rPr lang="en-US" sz="1200" dirty="0"/>
              <a:t>SOL 5.13 is now 5.14.</a:t>
            </a:r>
          </a:p>
          <a:p>
            <a:pPr defTabSz="924408">
              <a:defRPr/>
            </a:pPr>
            <a:endParaRPr lang="en-US" sz="1200" dirty="0"/>
          </a:p>
          <a:p>
            <a:pPr defTabSz="924408">
              <a:defRPr/>
            </a:pPr>
            <a:r>
              <a:rPr lang="en-US" sz="1200" dirty="0"/>
              <a:t>SOL 5.13a – Specifically developing definitions for quadrilaterals </a:t>
            </a:r>
            <a:r>
              <a:rPr lang="en-US" sz="1200" dirty="0" smtClean="0"/>
              <a:t>is </a:t>
            </a:r>
            <a:r>
              <a:rPr lang="en-US" sz="1200" dirty="0"/>
              <a:t>included in SOL 4.12.</a:t>
            </a:r>
          </a:p>
          <a:p>
            <a:pPr defTabSz="924408">
              <a:defRPr/>
            </a:pPr>
            <a:endParaRPr lang="en-US" sz="1200" dirty="0"/>
          </a:p>
          <a:p>
            <a:pPr defTabSz="924408">
              <a:defRPr/>
            </a:pPr>
            <a:r>
              <a:rPr lang="en-US" sz="1200" dirty="0"/>
              <a:t>The new SOL 5.14a – recognizing and applying transformations was moved from SOL 4.11.</a:t>
            </a:r>
          </a:p>
          <a:p>
            <a:pPr defTabSz="924408">
              <a:defRPr/>
            </a:pPr>
            <a:endParaRPr lang="en-US" sz="1200" dirty="0"/>
          </a:p>
          <a:p>
            <a:pPr defTabSz="924408">
              <a:defRPr/>
            </a:pPr>
            <a:r>
              <a:rPr lang="en-US" sz="1200" dirty="0"/>
              <a:t>A new EKS bullet related to 5.14b states that students will compare and contrast the characteristics of a given polygon that has been subdivided, with the characteristics of the resulting parts.</a:t>
            </a:r>
          </a:p>
          <a:p>
            <a:pPr defTabSz="924408">
              <a:defRPr/>
            </a:pPr>
            <a:endParaRPr lang="en-US" sz="12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29</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78">
              <a:defRPr/>
            </a:pPr>
            <a:r>
              <a:rPr lang="en-US" sz="1200" dirty="0"/>
              <a:t>The implementation timeline will be shared followed by a brief overview of  the Crosswalk and </a:t>
            </a:r>
            <a:r>
              <a:rPr lang="en-US" sz="1200" dirty="0" smtClean="0"/>
              <a:t>Curriculum Frameworks</a:t>
            </a:r>
            <a:r>
              <a:rPr lang="en-US" sz="1200" dirty="0"/>
              <a:t>, and lastly a side by side comparison, by strand, of the 2009 standards to the new 2016 (two thousand sixteen) standards.  </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a:t>
            </a:fld>
            <a:endParaRPr lang="en-US" dirty="0"/>
          </a:p>
        </p:txBody>
      </p:sp>
    </p:spTree>
    <p:extLst>
      <p:ext uri="{BB962C8B-B14F-4D97-AF65-F5344CB8AC3E}">
        <p14:creationId xmlns:p14="http://schemas.microsoft.com/office/powerpoint/2010/main" val="900606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 take a look</a:t>
            </a:r>
            <a:r>
              <a:rPr lang="en-US" baseline="0" dirty="0" smtClean="0"/>
              <a:t> at the Probability and Statistics strand.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08">
              <a:defRPr/>
            </a:pPr>
            <a:r>
              <a:rPr lang="en-US" sz="1200" dirty="0"/>
              <a:t>SOL 5.14 is now 5.15.</a:t>
            </a:r>
          </a:p>
          <a:p>
            <a:pPr defTabSz="924408">
              <a:defRPr/>
            </a:pPr>
            <a:endParaRPr lang="en-US" sz="1200" dirty="0"/>
          </a:p>
          <a:p>
            <a:pPr defTabSz="924408">
              <a:defRPr/>
            </a:pPr>
            <a:r>
              <a:rPr lang="en-US" sz="1200" dirty="0"/>
              <a:t>An understanding of the Fundamental Counting Principle has been added to the expectations for this standard.  The new related </a:t>
            </a:r>
            <a:r>
              <a:rPr lang="en-US" sz="1200" dirty="0" smtClean="0"/>
              <a:t>EKS </a:t>
            </a:r>
            <a:r>
              <a:rPr lang="en-US" sz="1200" dirty="0"/>
              <a:t>bullet states, students will determine the number of possible outcomes by using the Fundamental Counting Principle. Please refer to the Understanding the Standard section of the </a:t>
            </a:r>
            <a:r>
              <a:rPr lang="en-US" sz="1200" dirty="0" smtClean="0"/>
              <a:t>Curriculum Framework </a:t>
            </a:r>
            <a:r>
              <a:rPr lang="en-US" sz="1200" dirty="0"/>
              <a:t>for additional information and examples.</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31</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08">
              <a:defRPr/>
            </a:pPr>
            <a:r>
              <a:rPr lang="en-US" sz="1200" dirty="0"/>
              <a:t>SOL 5.15 is now 5.16.</a:t>
            </a:r>
          </a:p>
          <a:p>
            <a:pPr defTabSz="924408">
              <a:defRPr/>
            </a:pPr>
            <a:r>
              <a:rPr lang="en-US" sz="1200" dirty="0" smtClean="0"/>
              <a:t>Collecting</a:t>
            </a:r>
            <a:r>
              <a:rPr lang="en-US" sz="1200" dirty="0"/>
              <a:t>, organizing and interpreting data using line graphs is included in 4.14 and has therefore been removed from grade 5.</a:t>
            </a:r>
          </a:p>
          <a:p>
            <a:pPr defTabSz="924408">
              <a:defRPr/>
            </a:pPr>
            <a:endParaRPr lang="en-US" sz="1200" dirty="0"/>
          </a:p>
          <a:p>
            <a:pPr defTabSz="924408">
              <a:defRPr/>
            </a:pPr>
            <a:r>
              <a:rPr lang="en-US" sz="1200" dirty="0"/>
              <a:t>Representing and interpreting data in line plots was moved from grade 3.  Line plots will be limited to </a:t>
            </a:r>
            <a:r>
              <a:rPr lang="en-US" sz="1200" dirty="0" smtClean="0"/>
              <a:t>no</a:t>
            </a:r>
            <a:r>
              <a:rPr lang="en-US" sz="1200" baseline="0" dirty="0" smtClean="0"/>
              <a:t> </a:t>
            </a:r>
            <a:r>
              <a:rPr lang="en-US" sz="1200" dirty="0" smtClean="0"/>
              <a:t>more </a:t>
            </a:r>
            <a:r>
              <a:rPr lang="en-US" sz="1200" dirty="0"/>
              <a:t>than 30 data points. </a:t>
            </a:r>
          </a:p>
          <a:p>
            <a:pPr defTabSz="924408">
              <a:defRPr/>
            </a:pPr>
            <a:endParaRPr lang="en-US" sz="1200" dirty="0"/>
          </a:p>
          <a:p>
            <a:pPr marL="0" marR="0" indent="0" algn="l" defTabSz="924408" rtl="0" eaLnBrk="0" fontAlgn="base" latinLnBrk="0" hangingPunct="0">
              <a:lnSpc>
                <a:spcPct val="100000"/>
              </a:lnSpc>
              <a:spcBef>
                <a:spcPct val="30000"/>
              </a:spcBef>
              <a:spcAft>
                <a:spcPct val="0"/>
              </a:spcAft>
              <a:buClrTx/>
              <a:buSzTx/>
              <a:buFontTx/>
              <a:buNone/>
              <a:tabLst/>
              <a:defRPr/>
            </a:pPr>
            <a:r>
              <a:rPr lang="en-US" sz="1200" dirty="0"/>
              <a:t>In addition, </a:t>
            </a:r>
            <a:r>
              <a:rPr lang="en-US" sz="1200" dirty="0" smtClean="0"/>
              <a:t>5.16c </a:t>
            </a:r>
            <a:r>
              <a:rPr lang="en-US" sz="1200" dirty="0"/>
              <a:t>is new to grade 5.  Students will compare data represented in a line plot with the same data represented in a stem-and-leaf plot</a:t>
            </a:r>
            <a:r>
              <a:rPr lang="en-US" sz="1200" dirty="0" smtClean="0"/>
              <a:t>. </a:t>
            </a:r>
            <a:r>
              <a:rPr lang="en-US" sz="1200" baseline="0" dirty="0" smtClean="0"/>
              <a:t>Comparing different types of representations of the same data provides </a:t>
            </a:r>
            <a:r>
              <a:rPr lang="en-US" sz="1200" baseline="0" dirty="0" smtClean="0"/>
              <a:t>student </a:t>
            </a:r>
            <a:r>
              <a:rPr lang="en-US" sz="1200" baseline="0" dirty="0" smtClean="0"/>
              <a:t>opportunity to learn how different graphs show different things about the same data.</a:t>
            </a:r>
            <a:endParaRPr lang="en-US" sz="1200" dirty="0" smtClean="0"/>
          </a:p>
          <a:p>
            <a:pPr defTabSz="924408">
              <a:defRPr/>
            </a:pPr>
            <a:endParaRPr lang="en-US" sz="1200" dirty="0"/>
          </a:p>
          <a:p>
            <a:pPr defTabSz="924408">
              <a:defRPr/>
            </a:pPr>
            <a:r>
              <a:rPr lang="en-US" sz="1200" dirty="0"/>
              <a:t>Note that the former 5.15 EKS bullet which read:  “Determine the impact on measures of center when a </a:t>
            </a:r>
            <a:r>
              <a:rPr lang="en-US" sz="1200" dirty="0" smtClean="0"/>
              <a:t>value </a:t>
            </a:r>
            <a:r>
              <a:rPr lang="en-US" sz="1200" dirty="0"/>
              <a:t>of a data set is added, removed, or changed” has been moved to grade 6.</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32</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08">
              <a:defRPr/>
            </a:pPr>
            <a:r>
              <a:rPr lang="en-US" sz="1200" dirty="0"/>
              <a:t>SOL 5.16 is now 5.17.</a:t>
            </a:r>
          </a:p>
          <a:p>
            <a:pPr defTabSz="924408">
              <a:defRPr/>
            </a:pPr>
            <a:endParaRPr lang="en-US" sz="1200" dirty="0"/>
          </a:p>
          <a:p>
            <a:pPr defTabSz="924408">
              <a:defRPr/>
            </a:pPr>
            <a:r>
              <a:rPr lang="en-US" sz="1200" dirty="0" smtClean="0"/>
              <a:t>Several </a:t>
            </a:r>
            <a:r>
              <a:rPr lang="en-US" sz="1200" dirty="0"/>
              <a:t>edits were made to the wording and organization of SOL 5.17.  Note </a:t>
            </a:r>
            <a:r>
              <a:rPr lang="en-US" sz="1200" dirty="0" smtClean="0"/>
              <a:t>the change to 5.17c that </a:t>
            </a:r>
            <a:r>
              <a:rPr lang="en-US" sz="1200" dirty="0"/>
              <a:t>students will describe the range of a set of data as a measure of spread.</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33</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Patterns, Functions</a:t>
            </a:r>
            <a:r>
              <a:rPr lang="en-US" baseline="0" dirty="0" smtClean="0"/>
              <a:t> and Algebra.</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08">
              <a:defRPr/>
            </a:pPr>
            <a:r>
              <a:rPr lang="en-US" b="0" baseline="0" dirty="0" smtClean="0"/>
              <a:t>SOL 5.17 is now 5.18.</a:t>
            </a:r>
          </a:p>
          <a:p>
            <a:pPr defTabSz="924408">
              <a:defRPr/>
            </a:pPr>
            <a:endParaRPr lang="en-US" b="0" baseline="0" dirty="0" smtClean="0"/>
          </a:p>
          <a:p>
            <a:pPr defTabSz="924408">
              <a:defRPr/>
            </a:pPr>
            <a:r>
              <a:rPr lang="en-US" b="0" baseline="0" dirty="0" smtClean="0"/>
              <a:t>Identify, create and extend patterns using concrete materials, number lines, tables, or pictures has been added to this standard and the related EKS bullets.  </a:t>
            </a:r>
          </a:p>
          <a:p>
            <a:pPr defTabSz="924408">
              <a:defRPr/>
            </a:pPr>
            <a:endParaRPr lang="en-US" b="0" baseline="0" dirty="0" smtClean="0"/>
          </a:p>
          <a:p>
            <a:pPr defTabSz="924408">
              <a:defRPr/>
            </a:pPr>
            <a:r>
              <a:rPr lang="en-US" b="0" baseline="0" dirty="0" smtClean="0"/>
              <a:t>In addition, two new EKS bullets were added to this standard.  Students will now:</a:t>
            </a:r>
          </a:p>
          <a:p>
            <a:pPr marL="170095" indent="-170095">
              <a:buFont typeface="Arial" panose="020B0604020202020204" pitchFamily="34" charset="0"/>
              <a:buChar char="•"/>
            </a:pPr>
            <a:r>
              <a:rPr lang="en-US" dirty="0" smtClean="0"/>
              <a:t>solve </a:t>
            </a:r>
            <a:r>
              <a:rPr lang="en-US" dirty="0"/>
              <a:t>practical problems that involve identifying, describing, and extending single-operation input and output rules (limited to addition, subtraction and multiplication of whole numbers; addition and subtraction of fractions, with denominators of 12 or less; and addition and subtraction of decimals expressed in tenths or hundredths</a:t>
            </a:r>
            <a:r>
              <a:rPr lang="en-US" dirty="0" smtClean="0"/>
              <a:t>);</a:t>
            </a:r>
            <a:r>
              <a:rPr lang="en-US" baseline="0" dirty="0" smtClean="0"/>
              <a:t> and </a:t>
            </a:r>
            <a:endParaRPr lang="en-US" dirty="0"/>
          </a:p>
          <a:p>
            <a:pPr marL="170095" indent="-170095">
              <a:buFont typeface="Arial" panose="020B0604020202020204" pitchFamily="34" charset="0"/>
              <a:buChar char="•"/>
            </a:pPr>
            <a:r>
              <a:rPr lang="en-US" dirty="0" smtClean="0"/>
              <a:t>will identify </a:t>
            </a:r>
            <a:r>
              <a:rPr lang="en-US" dirty="0"/>
              <a:t>the rule in a single-operation numerical pattern found in a list or table (limited to addition, subtraction and multiplication of whole numbers; addition and subtraction of fractions, with denominators of 12 or less; and addition and subtraction of decimals expressed in tenths or hundredths).</a:t>
            </a:r>
          </a:p>
          <a:p>
            <a:endParaRPr lang="en-US" dirty="0"/>
          </a:p>
          <a:p>
            <a:r>
              <a:rPr lang="en-US" dirty="0"/>
              <a:t>Additional information, including examples, can be found in the </a:t>
            </a:r>
            <a:r>
              <a:rPr lang="en-US" dirty="0" smtClean="0"/>
              <a:t>Curriculum Framework.</a:t>
            </a:r>
            <a:endParaRPr lang="en-US" dirty="0"/>
          </a:p>
          <a:p>
            <a:pPr marL="170095" indent="-170095" defTabSz="924408">
              <a:buFont typeface="Arial" panose="020B0604020202020204" pitchFamily="34" charset="0"/>
              <a:buChar char="•"/>
              <a:defRPr/>
            </a:pPr>
            <a:endParaRPr lang="en-US" b="0" baseline="0"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35</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08">
              <a:defRPr/>
            </a:pPr>
            <a:r>
              <a:rPr lang="en-US" sz="1200" dirty="0"/>
              <a:t>SOL </a:t>
            </a:r>
            <a:r>
              <a:rPr lang="en-US" sz="1200" dirty="0" smtClean="0"/>
              <a:t>5.18a, b </a:t>
            </a:r>
            <a:r>
              <a:rPr lang="en-US" sz="1200" dirty="0"/>
              <a:t>and d are now </a:t>
            </a:r>
            <a:r>
              <a:rPr lang="en-US" sz="1200" dirty="0" smtClean="0"/>
              <a:t>5.19a, b </a:t>
            </a:r>
            <a:r>
              <a:rPr lang="en-US" sz="1200" dirty="0"/>
              <a:t>and d.</a:t>
            </a:r>
          </a:p>
          <a:p>
            <a:pPr defTabSz="924408">
              <a:defRPr/>
            </a:pPr>
            <a:endParaRPr lang="en-US" sz="1200" dirty="0"/>
          </a:p>
          <a:p>
            <a:pPr defTabSz="924408">
              <a:defRPr/>
            </a:pPr>
            <a:r>
              <a:rPr lang="en-US" sz="1200" dirty="0"/>
              <a:t>Note that the 2009 5.18c standard - modeling one step linear equations has been removed from grade 5.  It remains in grade 6.</a:t>
            </a:r>
          </a:p>
          <a:p>
            <a:pPr defTabSz="924408">
              <a:defRPr/>
            </a:pPr>
            <a:endParaRPr lang="en-US" sz="1200" dirty="0"/>
          </a:p>
          <a:p>
            <a:pPr defTabSz="924408">
              <a:defRPr/>
            </a:pPr>
            <a:r>
              <a:rPr lang="en-US" sz="1200" dirty="0"/>
              <a:t>The 2016 5.19c is new to grade 5 - students will use an expression with a variable to represent a given verbal expression.  This will be limited to one operation.</a:t>
            </a:r>
          </a:p>
          <a:p>
            <a:pPr defTabSz="924408">
              <a:defRPr/>
            </a:pPr>
            <a:endParaRPr lang="en-US" sz="1200" dirty="0"/>
          </a:p>
          <a:p>
            <a:pPr defTabSz="924408">
              <a:defRPr/>
            </a:pPr>
            <a:r>
              <a:rPr lang="en-US" sz="1200" dirty="0"/>
              <a:t>Note that the term ‘open sentence’ has been replaced throughout this standard with ‘equation.’ </a:t>
            </a:r>
          </a:p>
          <a:p>
            <a:pPr defTabSz="924408">
              <a:defRPr/>
            </a:pPr>
            <a:endParaRPr lang="en-US" sz="12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36</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08">
              <a:defRPr/>
            </a:pPr>
            <a:r>
              <a:rPr lang="en-US" sz="1200" dirty="0"/>
              <a:t>SOL 5.19 The application of properties has been moved to </a:t>
            </a:r>
            <a:r>
              <a:rPr lang="en-US" sz="1200" dirty="0" smtClean="0"/>
              <a:t>the </a:t>
            </a:r>
            <a:r>
              <a:rPr lang="en-US" sz="1200" dirty="0"/>
              <a:t>Essential Knowledge and Skills bullet found in SOL 5.4.</a:t>
            </a:r>
          </a:p>
          <a:p>
            <a:pPr defTabSz="924408">
              <a:defRPr/>
            </a:pPr>
            <a:endParaRPr lang="en-US" sz="12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37</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08">
              <a:defRPr/>
            </a:pPr>
            <a:r>
              <a:rPr lang="en-US" dirty="0" smtClean="0"/>
              <a:t>This concludes the</a:t>
            </a:r>
            <a:r>
              <a:rPr lang="en-US" baseline="0" dirty="0" smtClean="0"/>
              <a:t> presentation on the 2016 Standards of Learning for Grade 5.  You are encouraged </a:t>
            </a:r>
            <a:r>
              <a:rPr lang="en-US" dirty="0"/>
              <a:t>to reference the </a:t>
            </a:r>
            <a:r>
              <a:rPr lang="en-US" dirty="0" smtClean="0"/>
              <a:t>Curriculum Framework </a:t>
            </a:r>
            <a:r>
              <a:rPr lang="en-US" dirty="0"/>
              <a:t>for additional </a:t>
            </a:r>
            <a:r>
              <a:rPr lang="en-US" dirty="0" smtClean="0"/>
              <a:t>information and examples.</a:t>
            </a:r>
            <a:endParaRPr lang="en-US" dirty="0"/>
          </a:p>
          <a:p>
            <a:pPr defTabSz="924408">
              <a:defRPr/>
            </a:pPr>
            <a:endParaRPr lang="en-US" dirty="0"/>
          </a:p>
          <a:p>
            <a:r>
              <a:rPr lang="en-US" dirty="0" smtClean="0"/>
              <a:t>Should you</a:t>
            </a:r>
            <a:r>
              <a:rPr lang="en-US" baseline="0" dirty="0" smtClean="0"/>
              <a:t> have any questions, feel free to contact a member of the Mathematics Team at the email address shown on the screen.</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38</a:t>
            </a:fld>
            <a:endParaRPr lang="en-US" dirty="0"/>
          </a:p>
        </p:txBody>
      </p:sp>
    </p:spTree>
    <p:extLst>
      <p:ext uri="{BB962C8B-B14F-4D97-AF65-F5344CB8AC3E}">
        <p14:creationId xmlns:p14="http://schemas.microsoft.com/office/powerpoint/2010/main" val="2371357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(two thousand sixteen/two thousand seventeen) 2016-2017 </a:t>
            </a:r>
            <a:r>
              <a:rPr lang="en-US" baseline="0" dirty="0" smtClean="0"/>
              <a:t>school year – school divisions should begin incorporating the new standards into local curricula to be taught during the 2017-2018 school year.</a:t>
            </a:r>
          </a:p>
          <a:p>
            <a:endParaRPr lang="en-US" baseline="0" dirty="0" smtClean="0"/>
          </a:p>
          <a:p>
            <a:r>
              <a:rPr lang="en-US" baseline="0" dirty="0" smtClean="0"/>
              <a:t>During the Crossover Year both the 2009 and 2016 standards should be taught. </a:t>
            </a:r>
            <a:r>
              <a:rPr lang="en-US" baseline="0" dirty="0" smtClean="0"/>
              <a:t>During the </a:t>
            </a:r>
            <a:r>
              <a:rPr lang="en-US" baseline="0" dirty="0" smtClean="0"/>
              <a:t>Spring 2018 assessments will measure the 2009 standards and </a:t>
            </a:r>
            <a:r>
              <a:rPr lang="en-US" baseline="0" dirty="0" smtClean="0"/>
              <a:t>will include </a:t>
            </a:r>
            <a:r>
              <a:rPr lang="en-US" baseline="0" dirty="0" smtClean="0"/>
              <a:t>field test items measuring the 2016 standards.</a:t>
            </a:r>
          </a:p>
          <a:p>
            <a:endParaRPr lang="en-US" baseline="0" dirty="0" smtClean="0"/>
          </a:p>
          <a:p>
            <a:r>
              <a:rPr lang="en-US" baseline="0" dirty="0" smtClean="0"/>
              <a:t>Full implementation of the 2016 standards will occur in the 2018-2019 school year. </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4</a:t>
            </a:fld>
            <a:endParaRPr lang="en-US" dirty="0"/>
          </a:p>
        </p:txBody>
      </p:sp>
    </p:spTree>
    <p:extLst>
      <p:ext uri="{BB962C8B-B14F-4D97-AF65-F5344CB8AC3E}">
        <p14:creationId xmlns:p14="http://schemas.microsoft.com/office/powerpoint/2010/main" val="2105248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revisions</a:t>
            </a:r>
            <a:r>
              <a:rPr lang="en-US" baseline="0" dirty="0" smtClean="0"/>
              <a:t> focus on improving vertical progression of the content, ensuring developmental appropriateness, increasing support for teachers (including definitions, explanations, examples, and instructional connections), clarifying expectations both for </a:t>
            </a:r>
            <a:r>
              <a:rPr lang="en-US" baseline="0" dirty="0" err="1" smtClean="0"/>
              <a:t>teacers</a:t>
            </a:r>
            <a:r>
              <a:rPr lang="en-US" baseline="0" dirty="0" smtClean="0"/>
              <a:t> </a:t>
            </a:r>
            <a:r>
              <a:rPr lang="en-US" baseline="0" dirty="0" smtClean="0"/>
              <a:t>and for student learning, improving precision and consistency in mathematical vocabulary and format, and better ensuring computational fluency at the elementary level.</a:t>
            </a:r>
          </a:p>
          <a:p>
            <a:endParaRPr lang="en-US" baseline="0"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5</a:t>
            </a:fld>
            <a:endParaRPr lang="en-US" dirty="0"/>
          </a:p>
        </p:txBody>
      </p:sp>
    </p:spTree>
    <p:extLst>
      <p:ext uri="{BB962C8B-B14F-4D97-AF65-F5344CB8AC3E}">
        <p14:creationId xmlns:p14="http://schemas.microsoft.com/office/powerpoint/2010/main" val="260037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602">
              <a:defRPr/>
            </a:pPr>
            <a:r>
              <a:rPr lang="en-US" sz="1200" dirty="0"/>
              <a:t>The </a:t>
            </a:r>
            <a:r>
              <a:rPr lang="en-US" sz="1200" dirty="0" smtClean="0"/>
              <a:t>Curriculum Framework </a:t>
            </a:r>
            <a:r>
              <a:rPr lang="en-US" sz="1200" dirty="0"/>
              <a:t>will have a somewhat different look for K-8. The reduction in the number of columns from 3 to 2 was made in order to provide consistency in format to other disciplines and consistency within mathematics K-12. The Understanding the Standard column has information that supports mathematical content knowledge and provides background information for teachers. The Essential Knowledge and Skills column provides the expectations for learning and assessment.</a:t>
            </a:r>
          </a:p>
          <a:p>
            <a:pPr defTabSz="925602">
              <a:defRPr/>
            </a:pPr>
            <a:endParaRPr lang="en-US" sz="1200" dirty="0"/>
          </a:p>
          <a:p>
            <a:pPr defTabSz="908343">
              <a:defRPr/>
            </a:pPr>
            <a:r>
              <a:rPr lang="en-US" sz="1200" dirty="0" smtClean="0"/>
              <a:t>Corresponding </a:t>
            </a:r>
            <a:r>
              <a:rPr lang="en-US" sz="1200" dirty="0"/>
              <a:t>EKS bullets and SOL bullets are indicated with the same letter.  An example is provided on the next slide.</a:t>
            </a:r>
          </a:p>
          <a:p>
            <a:pPr>
              <a:defRPr/>
            </a:pPr>
            <a:endParaRPr lang="en-US" sz="1200" dirty="0"/>
          </a:p>
          <a:p>
            <a:pPr defTabSz="908343">
              <a:defRPr/>
            </a:pPr>
            <a:r>
              <a:rPr lang="en-US" sz="1200" dirty="0"/>
              <a:t>Teachers are encouraged to read both the Essential Knowledge and Skills and the Understanding the Standard </a:t>
            </a:r>
            <a:r>
              <a:rPr lang="en-US" sz="1200" dirty="0" smtClean="0"/>
              <a:t>columns of the Framework.</a:t>
            </a:r>
            <a:endParaRPr lang="en-US" sz="1200" dirty="0"/>
          </a:p>
          <a:p>
            <a:pPr>
              <a:defRPr/>
            </a:pPr>
            <a:endParaRPr lang="en-US" sz="1200" dirty="0"/>
          </a:p>
          <a:p>
            <a:pPr>
              <a:defRPr/>
            </a:pPr>
            <a:r>
              <a:rPr lang="en-US" sz="1200" dirty="0"/>
              <a:t>SOL with </a:t>
            </a:r>
            <a:r>
              <a:rPr lang="en-US" sz="1200" dirty="0" smtClean="0"/>
              <a:t>asterisks </a:t>
            </a:r>
            <a:r>
              <a:rPr lang="en-US" sz="1200" dirty="0"/>
              <a:t>indicate objectives that are measured without a calculator on state assessments.</a:t>
            </a:r>
          </a:p>
        </p:txBody>
      </p:sp>
      <p:sp>
        <p:nvSpPr>
          <p:cNvPr id="4" name="Slide Number Placeholder 3"/>
          <p:cNvSpPr>
            <a:spLocks noGrp="1"/>
          </p:cNvSpPr>
          <p:nvPr>
            <p:ph type="sldNum" sz="quarter" idx="10"/>
          </p:nvPr>
        </p:nvSpPr>
        <p:spPr/>
        <p:txBody>
          <a:bodyPr/>
          <a:lstStyle/>
          <a:p>
            <a:fld id="{863B8844-4FEC-4260-80E4-4D53031E32A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744552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78">
              <a:defRPr/>
            </a:pPr>
            <a:r>
              <a:rPr lang="en-US" sz="1200" dirty="0"/>
              <a:t>This is a page from the grade 5 </a:t>
            </a:r>
            <a:r>
              <a:rPr lang="en-US" sz="1200" dirty="0" smtClean="0"/>
              <a:t>Curriculum Framework.  </a:t>
            </a:r>
            <a:r>
              <a:rPr lang="en-US" sz="1200" dirty="0"/>
              <a:t>It is very important that teachers spend time exploring the new </a:t>
            </a:r>
            <a:r>
              <a:rPr lang="en-US" sz="1200" dirty="0" smtClean="0"/>
              <a:t>Curriculum Frameworks </a:t>
            </a:r>
            <a:r>
              <a:rPr lang="en-US" sz="1200" dirty="0"/>
              <a:t>as they </a:t>
            </a:r>
            <a:r>
              <a:rPr lang="en-US" sz="1200" dirty="0" smtClean="0"/>
              <a:t>contain </a:t>
            </a:r>
            <a:r>
              <a:rPr lang="en-US" sz="1200" dirty="0" smtClean="0"/>
              <a:t>edits </a:t>
            </a:r>
            <a:r>
              <a:rPr lang="en-US" sz="1200" dirty="0"/>
              <a:t>made to the Understanding the Standard section including clarity in definitions and explanations.  </a:t>
            </a:r>
          </a:p>
          <a:p>
            <a:pPr defTabSz="932978">
              <a:defRPr/>
            </a:pPr>
            <a:endParaRPr lang="en-US" sz="1200" dirty="0"/>
          </a:p>
          <a:p>
            <a:pPr defTabSz="932978">
              <a:defRPr/>
            </a:pPr>
            <a:r>
              <a:rPr lang="en-US" sz="1200" dirty="0" smtClean="0"/>
              <a:t>In </a:t>
            </a:r>
            <a:r>
              <a:rPr lang="en-US" sz="1200" dirty="0"/>
              <a:t>some standards, examples have been included such as the ones shown on the screen.  </a:t>
            </a:r>
          </a:p>
          <a:p>
            <a:endParaRPr lang="en-US" sz="1200" dirty="0"/>
          </a:p>
          <a:p>
            <a:pPr defTabSz="924408">
              <a:defRPr/>
            </a:pPr>
            <a:r>
              <a:rPr lang="en-US" sz="1200" dirty="0" smtClean="0"/>
              <a:t>In </a:t>
            </a:r>
            <a:r>
              <a:rPr lang="en-US" sz="1200" dirty="0"/>
              <a:t>addition, where appropriate, corresponding EKS bullets and SOL bullets are indicated with the same letter.  It is important to note that during any given lesson, multiple EKS bullets may be represented.</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7</a:t>
            </a:fld>
            <a:endParaRPr lang="en-US" dirty="0"/>
          </a:p>
        </p:txBody>
      </p:sp>
    </p:spTree>
    <p:extLst>
      <p:ext uri="{BB962C8B-B14F-4D97-AF65-F5344CB8AC3E}">
        <p14:creationId xmlns:p14="http://schemas.microsoft.com/office/powerpoint/2010/main" val="4063619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171">
              <a:defRPr/>
            </a:pPr>
            <a:r>
              <a:rPr lang="en-US" sz="1200" dirty="0"/>
              <a:t>In Grade 5 the number of standards remains the same as in 2009 although some changes have taken place.  These changes and specific revisions will be addressed in greater detail later in this presentation.  Note that the strands of measurement and geometry have been combined and now represent one strand titled “measurement and geometry.”</a:t>
            </a: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8</a:t>
            </a:fld>
            <a:endParaRPr lang="en-US" dirty="0"/>
          </a:p>
        </p:txBody>
      </p:sp>
    </p:spTree>
    <p:extLst>
      <p:ext uri="{BB962C8B-B14F-4D97-AF65-F5344CB8AC3E}">
        <p14:creationId xmlns:p14="http://schemas.microsoft.com/office/powerpoint/2010/main" val="295906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z="1200" dirty="0"/>
              <a:t>In the next several slides, we will take a look at revisions to the </a:t>
            </a:r>
            <a:r>
              <a:rPr lang="en-US" altLang="en-US" sz="1200" dirty="0" smtClean="0"/>
              <a:t>Curriculum Framework </a:t>
            </a:r>
            <a:r>
              <a:rPr lang="en-US" altLang="en-US" sz="1200" dirty="0"/>
              <a:t>document.</a:t>
            </a:r>
          </a:p>
          <a:p>
            <a:endParaRPr lang="en-US" altLang="en-US" sz="1200" dirty="0"/>
          </a:p>
          <a:p>
            <a:r>
              <a:rPr lang="en-US" sz="1200" dirty="0"/>
              <a:t>The mathematical process goals, found listed in the Introduction, continue to play an instrumental role in the teaching and learning of mathematics with understanding. </a:t>
            </a:r>
          </a:p>
          <a:p>
            <a:endParaRPr lang="en-US" altLang="en-US" sz="1200" dirty="0"/>
          </a:p>
          <a:p>
            <a:r>
              <a:rPr lang="en-US" altLang="en-US" sz="1200" dirty="0"/>
              <a:t>We encourage educators to review information included in the introduction of the 2016 </a:t>
            </a:r>
            <a:r>
              <a:rPr lang="en-US" altLang="en-US" sz="1200" dirty="0" smtClean="0"/>
              <a:t>Curriculum Frameworks</a:t>
            </a:r>
            <a:r>
              <a:rPr lang="en-US" altLang="en-US" sz="1200" dirty="0"/>
              <a:t>.</a:t>
            </a:r>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829D0B-D6B0-4932-85DF-AFEE7151328E}" type="slidenum">
              <a:rPr lang="en-US" altLang="en-US" smtClean="0"/>
              <a:pPr/>
              <a:t>9</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F257D62F-0D5C-492B-AFFC-91A6FFA4E0E4}" type="datetime1">
              <a:rPr lang="en-US" altLang="en-US" smtClean="0"/>
              <a:t>4/26/2017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550CDB80-B06C-4092-BDAD-3DAA934B47EA}" type="datetime1">
              <a:rPr lang="en-US" altLang="en-US" smtClean="0"/>
              <a:t>4/26/2017</a:t>
            </a:fld>
            <a:endParaRPr lang="en-US" alt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8D20C5F2-F01F-4968-BC92-B2EDE98654A3}" type="datetime1">
              <a:rPr lang="en-US" altLang="en-US" smtClean="0"/>
              <a:t>4/26/2017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0"/>
            <a:ext cx="7924800" cy="1470025"/>
          </a:xfrm>
        </p:spPr>
        <p:txBody>
          <a:bodyPr>
            <a:normAutofit/>
          </a:bodyPr>
          <a:lstStyle>
            <a:lvl1pP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b="1">
                <a:solidFill>
                  <a:schemeClr val="bg1"/>
                </a:solidFill>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94860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305800" y="6340475"/>
            <a:ext cx="381000" cy="365125"/>
          </a:xfrm>
        </p:spPr>
        <p:txBody>
          <a:bodyPr/>
          <a:lstStyle>
            <a:lvl1pPr>
              <a:defRPr b="1">
                <a:solidFill>
                  <a:schemeClr val="bg1"/>
                </a:solidFill>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40679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78190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838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ardrop 8"/>
          <p:cNvSpPr/>
          <p:nvPr userDrawn="1"/>
        </p:nvSpPr>
        <p:spPr>
          <a:xfrm>
            <a:off x="990600" y="1371600"/>
            <a:ext cx="7391400" cy="43434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990600" y="3657600"/>
            <a:ext cx="7391400" cy="3200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prstClr val="black"/>
              </a:solidFill>
            </a:endParaRPr>
          </a:p>
        </p:txBody>
      </p:sp>
      <p:sp>
        <p:nvSpPr>
          <p:cNvPr id="11" name="Rectangle 10"/>
          <p:cNvSpPr/>
          <p:nvPr userDrawn="1"/>
        </p:nvSpPr>
        <p:spPr>
          <a:xfrm>
            <a:off x="1524000" y="4419600"/>
            <a:ext cx="62484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latin typeface="Calibri" pitchFamily="34" charset="0"/>
              </a:rPr>
              <a:t/>
            </a:r>
            <a:br>
              <a:rPr lang="en-US" dirty="0" smtClean="0">
                <a:solidFill>
                  <a:prstClr val="black"/>
                </a:solidFill>
                <a:latin typeface="Calibri" pitchFamily="34" charset="0"/>
              </a:rPr>
            </a:br>
            <a:endParaRPr lang="en-US" dirty="0">
              <a:solidFill>
                <a:prstClr val="black"/>
              </a:solidFill>
              <a:latin typeface="Calibri" pitchFamily="34" charset="0"/>
            </a:endParaRPr>
          </a:p>
        </p:txBody>
      </p:sp>
      <p:sp>
        <p:nvSpPr>
          <p:cNvPr id="6" name="Slide Number Placeholder 5"/>
          <p:cNvSpPr>
            <a:spLocks noGrp="1"/>
          </p:cNvSpPr>
          <p:nvPr>
            <p:ph type="sldNum" sz="quarter" idx="12"/>
          </p:nvPr>
        </p:nvSpPr>
        <p:spPr>
          <a:xfrm>
            <a:off x="8305800" y="6356351"/>
            <a:ext cx="381000" cy="349250"/>
          </a:xfrm>
        </p:spPr>
        <p:txBody>
          <a:bodyPr/>
          <a:lstStyle>
            <a:lvl1pPr>
              <a:defRPr b="1">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pic>
        <p:nvPicPr>
          <p:cNvPr id="13" name="Picture 12" descr="VDOE-h-color sm.png"/>
          <p:cNvPicPr>
            <a:picLocks noChangeAspect="1"/>
          </p:cNvPicPr>
          <p:nvPr userDrawn="1"/>
        </p:nvPicPr>
        <p:blipFill>
          <a:blip r:embed="rId2" cstate="print"/>
          <a:stretch>
            <a:fillRect/>
          </a:stretch>
        </p:blipFill>
        <p:spPr>
          <a:xfrm>
            <a:off x="6019800" y="6324600"/>
            <a:ext cx="2252477" cy="377953"/>
          </a:xfrm>
          <a:prstGeom prst="rect">
            <a:avLst/>
          </a:prstGeom>
        </p:spPr>
      </p:pic>
      <p:sp>
        <p:nvSpPr>
          <p:cNvPr id="14" name="Title 1"/>
          <p:cNvSpPr>
            <a:spLocks noGrp="1"/>
          </p:cNvSpPr>
          <p:nvPr>
            <p:ph type="ctrTitle"/>
          </p:nvPr>
        </p:nvSpPr>
        <p:spPr>
          <a:xfrm>
            <a:off x="1981200" y="2073275"/>
            <a:ext cx="6400800" cy="1470025"/>
          </a:xfrm>
        </p:spPr>
        <p:txBody>
          <a:bodyPr>
            <a:normAutofit/>
          </a:bodyPr>
          <a:lstStyle>
            <a:lvl1pPr>
              <a:defRPr sz="4400"/>
            </a:lvl1pPr>
          </a:lstStyle>
          <a:p>
            <a:r>
              <a:rPr lang="en-US" smtClean="0"/>
              <a:t>Click to edit Master title style</a:t>
            </a:r>
            <a:endParaRPr lang="en-US" dirty="0"/>
          </a:p>
        </p:txBody>
      </p:sp>
      <p:sp>
        <p:nvSpPr>
          <p:cNvPr id="15" name="Subtitle 2"/>
          <p:cNvSpPr>
            <a:spLocks noGrp="1"/>
          </p:cNvSpPr>
          <p:nvPr>
            <p:ph type="subTitle" idx="1"/>
          </p:nvPr>
        </p:nvSpPr>
        <p:spPr>
          <a:xfrm>
            <a:off x="2297722" y="3825875"/>
            <a:ext cx="516987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152400"/>
            <a:ext cx="2121788" cy="6858000"/>
          </a:xfrm>
          <a:prstGeom prst="rect">
            <a:avLst/>
          </a:prstGeom>
        </p:spPr>
      </p:pic>
    </p:spTree>
    <p:extLst>
      <p:ext uri="{BB962C8B-B14F-4D97-AF65-F5344CB8AC3E}">
        <p14:creationId xmlns:p14="http://schemas.microsoft.com/office/powerpoint/2010/main" val="25076054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0"/>
            <a:ext cx="8382000" cy="6248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ardrop 8"/>
          <p:cNvSpPr/>
          <p:nvPr userDrawn="1"/>
        </p:nvSpPr>
        <p:spPr>
          <a:xfrm>
            <a:off x="990600" y="1371600"/>
            <a:ext cx="7391400" cy="49530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1524000" y="3124201"/>
            <a:ext cx="6248400" cy="1295400"/>
          </a:xfrm>
        </p:spPr>
        <p:txBody>
          <a:bodyPr anchor="t">
            <a:normAutofit/>
          </a:bodyPr>
          <a:lstStyle>
            <a:lvl1pPr algn="ctr" eaLnBrk="1" fontAlgn="auto" hangingPunct="1">
              <a:spcAft>
                <a:spcPts val="0"/>
              </a:spcAft>
              <a:defRPr lang="en-US" sz="3600" baseline="0">
                <a:solidFill>
                  <a:schemeClr val="tx1">
                    <a:lumMod val="50000"/>
                    <a:lumOff val="50000"/>
                  </a:schemeClr>
                </a:solidFill>
              </a:defRPr>
            </a:lvl1pPr>
          </a:lstStyle>
          <a:p>
            <a:pPr eaLnBrk="1" fontAlgn="auto" hangingPunct="1">
              <a:spcAft>
                <a:spcPts val="0"/>
              </a:spcAft>
              <a:defRPr/>
            </a:pPr>
            <a:r>
              <a:rPr lang="en-US" dirty="0" smtClean="0">
                <a:ea typeface="ＭＳ Ｐゴシック" pitchFamily="34" charset="-128"/>
              </a:rPr>
              <a:t>Sub Section Slide</a:t>
            </a:r>
            <a:endParaRPr lang="en-US" dirty="0"/>
          </a:p>
        </p:txBody>
      </p:sp>
      <p:sp>
        <p:nvSpPr>
          <p:cNvPr id="6" name="Slide Number Placeholder 5"/>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272758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34260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08084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Blank 2</a:t>
            </a:r>
            <a:endParaRPr lang="en-US" dirty="0"/>
          </a:p>
        </p:txBody>
      </p:sp>
      <p:sp>
        <p:nvSpPr>
          <p:cNvPr id="3" name="Date Placeholder 2"/>
          <p:cNvSpPr>
            <a:spLocks noGrp="1"/>
          </p:cNvSpPr>
          <p:nvPr>
            <p:ph type="dt" sz="half" idx="10"/>
          </p:nvPr>
        </p:nvSpPr>
        <p:spPr>
          <a:xfrm>
            <a:off x="5105400" y="6553201"/>
            <a:ext cx="838200" cy="152400"/>
          </a:xfrm>
          <a:prstGeom prst="rect">
            <a:avLst/>
          </a:prstGeom>
        </p:spPr>
        <p:txBody>
          <a:bodyPr/>
          <a:lstStyle/>
          <a:p>
            <a:fld id="{19A95E9A-B7A7-4924-A81A-3CE3C819FF1B}" type="datetime1">
              <a:rPr lang="en-US" smtClean="0">
                <a:solidFill>
                  <a:prstClr val="black"/>
                </a:solidFill>
              </a:rPr>
              <a:t>4/26/2017</a:t>
            </a:fld>
            <a:endParaRPr lang="en-US" dirty="0">
              <a:solidFill>
                <a:prstClr val="black"/>
              </a:solidFill>
            </a:endParaRPr>
          </a:p>
        </p:txBody>
      </p:sp>
      <p:sp>
        <p:nvSpPr>
          <p:cNvPr id="6" name="Rectangle 5"/>
          <p:cNvSpPr/>
          <p:nvPr userDrawn="1"/>
        </p:nvSpPr>
        <p:spPr>
          <a:xfrm>
            <a:off x="4953000" y="6248400"/>
            <a:ext cx="3352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082549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9DD68828-B0F9-4409-B86C-D4E90BD7312B}" type="datetime1">
              <a:rPr lang="en-US" altLang="en-US" smtClean="0"/>
              <a:t>4/26/2017</a:t>
            </a:fld>
            <a:endParaRPr lang="en-US" altLang="en-US" dirty="0"/>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161927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995725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314BCA7E-C38C-4D05-B9B8-CF1B64162C6E}"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39931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pPr>
              <a:defRPr/>
            </a:pPr>
            <a:fld id="{DA549A8F-040C-4682-B030-C4D4E0806AEF}" type="datetime1">
              <a:rPr lang="en-US" smtClean="0">
                <a:solidFill>
                  <a:srgbClr val="000000"/>
                </a:solidFill>
              </a:rPr>
              <a:t>4/26/2017</a:t>
            </a:fld>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05448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96777AA2-9C25-4BF1-A826-A197311251D4}"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14160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fld id="{2B21E42E-132D-4580-A2C3-626F87270C8E}" type="datetime1">
              <a:rPr lang="en-US" smtClean="0">
                <a:solidFill>
                  <a:srgbClr val="000000"/>
                </a:solidFill>
              </a:rPr>
              <a:t>4/26/2017</a:t>
            </a:fld>
            <a:endParaRPr 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8" name="Rectangle 7"/>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4508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46B909EE-2F43-4323-937E-FF356D88353F}" type="datetime1">
              <a:rPr lang="en-US" smtClean="0">
                <a:solidFill>
                  <a:srgbClr val="000000"/>
                </a:solidFill>
              </a:rPr>
              <a:t>4/26/2017</a:t>
            </a:fld>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8885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fld id="{3B4A0952-4EA9-4894-A082-A3BAF4AFE00B}"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53608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7EEED3BA-8809-4A87-B900-2840DB5D58E8}" type="datetime1">
              <a:rPr lang="en-US" smtClean="0">
                <a:solidFill>
                  <a:srgbClr val="000000"/>
                </a:solidFill>
              </a:rPr>
              <a:t>4/26/2017</a:t>
            </a:fld>
            <a:endParaRPr 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4"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4671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2A3217E9-9CCB-4513-8A4A-DB037DBFC34D}"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7038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22F49AB8-B1DB-4987-9CFC-FF4ABE7C158F}" type="datetime1">
              <a:rPr lang="en-US" altLang="en-US" smtClean="0"/>
              <a:t>4/26/2017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5986EFB0-45C0-45E2-943F-D9B218660FD7}"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75094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57C948E2-F30F-440B-AE06-269E866F734F}"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49206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2D2A7870-E0EA-4C6D-8B43-CD1A259C89BC}"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44841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97017770-5F28-465F-9430-E7314DD73278}"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00459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C0AE92D6-7973-41D1-B520-56B125EB0D23}"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94187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38C58418-40F4-4122-8417-9E7583DA5D89}"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04279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01E6E725-0A4F-4805-A413-F44EF47A8635}"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888761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1E9974C0-FD84-46AD-8C46-4472235578E5}"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39515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6C212009-AB89-40A5-84F5-15876DDA98F0}"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689570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DE63C1DA-81B2-4195-BB37-276B4CF41FF4}"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14540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056946DF-9DC5-4BB3-B5D2-495DF644A2D7}" type="datetime1">
              <a:rPr lang="en-US" altLang="en-US" smtClean="0"/>
              <a:t>4/26/2017</a:t>
            </a:fld>
            <a:endParaRPr lang="en-US" altLang="en-US" dirty="0"/>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0793E168-0CAF-40ED-8745-726E015BF75A}"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1454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64E1E227-55D4-461D-84F8-18772E2EEB17}"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422400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528E7807-48D7-4334-B112-C9AE44DE8A44}"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54169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729600E9-27A8-4B2E-8F8D-68AFB4BFED2A}"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746712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7A0D5D92-2E74-4FAD-B7EF-98544B38962C}" type="datetime1">
              <a:rPr lang="en-US" altLang="en-US" smtClean="0"/>
              <a:t>4/26/2017</a:t>
            </a:fld>
            <a:endParaRPr lang="en-US" altLang="en-US" dirty="0"/>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90667C1F-5BE1-4725-809B-BEBA3D757397}" type="datetime1">
              <a:rPr lang="en-US" altLang="en-US" smtClean="0"/>
              <a:t>4/26/2017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97A43E12-3588-4F33-AAA2-228B91EFAC4C}" type="datetime1">
              <a:rPr lang="en-US" altLang="en-US" smtClean="0"/>
              <a:t>4/26/2017</a:t>
            </a:fld>
            <a:endParaRPr lang="en-US" altLang="en-US" dirty="0"/>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249FDA48-E7A0-4152-A7CB-7A28AC489D27}" type="datetime1">
              <a:rPr lang="en-US" altLang="en-US" smtClean="0"/>
              <a:t>4/26/2017</a:t>
            </a:fld>
            <a:endParaRPr lang="en-US" alt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84BCA102-4C74-41F0-9D4E-4B5BF23709FB}" type="datetime1">
              <a:rPr lang="en-US" altLang="en-US" smtClean="0"/>
              <a:t>4/26/2017</a:t>
            </a:fld>
            <a:endParaRPr lang="en-US" alt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913DEAD-BF95-4811-A091-00F587729541}" type="datetime1">
              <a:rPr lang="en-US" altLang="en-US" smtClean="0"/>
              <a:t>4/26/2017</a:t>
            </a:fld>
            <a:endParaRPr lang="en-US" altLang="en-US" dirty="0"/>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pPr/>
              <a:t>‹#›</a:t>
            </a:fld>
            <a:endParaRPr lang="en-US" altLang="en-US" dirty="0"/>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rot="16200000" flipH="1">
            <a:off x="5410200" y="2971800"/>
            <a:ext cx="6858000" cy="9144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 name="Title Placeholder 1"/>
          <p:cNvSpPr>
            <a:spLocks noGrp="1"/>
          </p:cNvSpPr>
          <p:nvPr>
            <p:ph type="title"/>
          </p:nvPr>
        </p:nvSpPr>
        <p:spPr>
          <a:xfrm>
            <a:off x="457200" y="274638"/>
            <a:ext cx="7543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543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382000" y="6356351"/>
            <a:ext cx="381000" cy="349250"/>
          </a:xfrm>
          <a:prstGeom prst="rect">
            <a:avLst/>
          </a:prstGeom>
        </p:spPr>
        <p:txBody>
          <a:bodyPr vert="horz" lIns="91440" tIns="45720" rIns="91440" bIns="45720" rtlCol="0" anchor="ctr"/>
          <a:lstStyle>
            <a:lvl1pPr algn="r">
              <a:defRPr sz="1200">
                <a:solidFill>
                  <a:schemeClr val="bg1"/>
                </a:solidFill>
              </a:defRPr>
            </a:lvl1pPr>
          </a:lstStyle>
          <a:p>
            <a:fld id="{0E35F3BA-FE8B-4E36-87EF-206F94BD42EB}" type="slidenum">
              <a:rPr lang="en-US" smtClean="0">
                <a:solidFill>
                  <a:prstClr val="white"/>
                </a:solidFill>
              </a:rPr>
              <a:pPr/>
              <a:t>‹#›</a:t>
            </a:fld>
            <a:endParaRPr lang="en-US" dirty="0">
              <a:solidFill>
                <a:prstClr val="white"/>
              </a:solidFill>
            </a:endParaRPr>
          </a:p>
        </p:txBody>
      </p:sp>
      <p:pic>
        <p:nvPicPr>
          <p:cNvPr id="7" name="Picture 6" descr="VDOE-h-color sm.png"/>
          <p:cNvPicPr>
            <a:picLocks noChangeAspect="1"/>
          </p:cNvPicPr>
          <p:nvPr/>
        </p:nvPicPr>
        <p:blipFill>
          <a:blip r:embed="rId12" cstate="print"/>
          <a:stretch>
            <a:fillRect/>
          </a:stretch>
        </p:blipFill>
        <p:spPr>
          <a:xfrm>
            <a:off x="6019800" y="6324600"/>
            <a:ext cx="2252477" cy="377953"/>
          </a:xfrm>
          <a:prstGeom prst="rect">
            <a:avLst/>
          </a:prstGeom>
        </p:spPr>
      </p:pic>
    </p:spTree>
    <p:extLst>
      <p:ext uri="{BB962C8B-B14F-4D97-AF65-F5344CB8AC3E}">
        <p14:creationId xmlns:p14="http://schemas.microsoft.com/office/powerpoint/2010/main" val="3856384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hdr="0" ftr="0" dt="0"/>
  <p:txStyles>
    <p:title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defRPr/>
            </a:pPr>
            <a:fld id="{50336FA2-424B-4DCE-B228-807896197E2D}" type="datetime1">
              <a:rPr lang="en-US" smtClean="0">
                <a:solidFill>
                  <a:srgbClr val="000000"/>
                </a:solidFill>
                <a:latin typeface="Arial"/>
              </a:rPr>
              <a:t>4/26/2017</a:t>
            </a:fld>
            <a:endParaRPr lang="en-US" dirty="0">
              <a:solidFill>
                <a:srgbClr val="000000"/>
              </a:solidFill>
              <a:latin typeface="Aria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94D383E5-CD44-4E8E-A14B-87411563B6FF}" type="slidenum">
              <a:rPr lang="en-US" smtClean="0">
                <a:solidFill>
                  <a:srgbClr val="000000"/>
                </a:solidFill>
                <a:latin typeface="Arial"/>
              </a:rPr>
              <a:pPr fontAlgn="auto">
                <a:spcBef>
                  <a:spcPts val="0"/>
                </a:spcBef>
                <a:spcAft>
                  <a:spcPts val="0"/>
                </a:spcAft>
              </a:pPr>
              <a:t>‹#›</a:t>
            </a:fld>
            <a:endParaRPr lang="en-US" dirty="0">
              <a:solidFill>
                <a:srgbClr val="000000"/>
              </a:solidFill>
              <a:latin typeface="Aria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327982398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1AF5C9E-A45F-41B7-B694-5484C9C74281}"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172159609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5.png"/><Relationship Id="rId5" Type="http://schemas.openxmlformats.org/officeDocument/2006/relationships/hyperlink" Target="mailto:http://www.doe.virginia.gov/testing/sol/standards_docs/mathematics/2016/index.shtml"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audio" Target="../media/media11.wma"/><Relationship Id="rId7" Type="http://schemas.openxmlformats.org/officeDocument/2006/relationships/image" Target="../media/image5.png"/><Relationship Id="rId2" Type="http://schemas.microsoft.com/office/2007/relationships/media" Target="../media/media11.wma"/><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7" Type="http://schemas.openxmlformats.org/officeDocument/2006/relationships/image" Target="../media/image5.png"/><Relationship Id="rId2" Type="http://schemas.microsoft.com/office/2007/relationships/media" Target="../media/media12.wma"/><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5.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wma"/><Relationship Id="rId1" Type="http://schemas.microsoft.com/office/2007/relationships/media" Target="../media/media14.wma"/><Relationship Id="rId5" Type="http://schemas.openxmlformats.org/officeDocument/2006/relationships/image" Target="../media/image5.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5.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wma"/><Relationship Id="rId1" Type="http://schemas.microsoft.com/office/2007/relationships/media" Target="../media/media16.wma"/><Relationship Id="rId5" Type="http://schemas.openxmlformats.org/officeDocument/2006/relationships/image" Target="../media/image5.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7.wma"/><Relationship Id="rId1" Type="http://schemas.microsoft.com/office/2007/relationships/media" Target="../media/media17.wma"/><Relationship Id="rId5" Type="http://schemas.openxmlformats.org/officeDocument/2006/relationships/image" Target="../media/image5.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wma"/><Relationship Id="rId1" Type="http://schemas.microsoft.com/office/2007/relationships/media" Target="../media/media18.wma"/><Relationship Id="rId5" Type="http://schemas.openxmlformats.org/officeDocument/2006/relationships/image" Target="../media/image5.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9.wma"/><Relationship Id="rId1" Type="http://schemas.microsoft.com/office/2007/relationships/media" Target="../media/media19.wma"/><Relationship Id="rId5" Type="http://schemas.openxmlformats.org/officeDocument/2006/relationships/image" Target="../media/image5.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0.wma"/><Relationship Id="rId1" Type="http://schemas.microsoft.com/office/2007/relationships/media" Target="../media/media20.wma"/><Relationship Id="rId5" Type="http://schemas.openxmlformats.org/officeDocument/2006/relationships/image" Target="../media/image5.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1.wma"/><Relationship Id="rId1" Type="http://schemas.microsoft.com/office/2007/relationships/media" Target="../media/media21.wma"/><Relationship Id="rId5" Type="http://schemas.openxmlformats.org/officeDocument/2006/relationships/image" Target="../media/image5.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2.wma"/><Relationship Id="rId1" Type="http://schemas.microsoft.com/office/2007/relationships/media" Target="../media/media22.wma"/><Relationship Id="rId5" Type="http://schemas.openxmlformats.org/officeDocument/2006/relationships/image" Target="../media/image5.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3.wma"/><Relationship Id="rId1" Type="http://schemas.microsoft.com/office/2007/relationships/media" Target="../media/media23.wma"/><Relationship Id="rId5" Type="http://schemas.openxmlformats.org/officeDocument/2006/relationships/image" Target="../media/image5.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4.wma"/><Relationship Id="rId1" Type="http://schemas.microsoft.com/office/2007/relationships/media" Target="../media/media24.wma"/><Relationship Id="rId5" Type="http://schemas.openxmlformats.org/officeDocument/2006/relationships/image" Target="../media/image5.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5.wma"/><Relationship Id="rId1" Type="http://schemas.microsoft.com/office/2007/relationships/media" Target="../media/media25.wma"/><Relationship Id="rId5" Type="http://schemas.openxmlformats.org/officeDocument/2006/relationships/image" Target="../media/image5.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6.wma"/><Relationship Id="rId1" Type="http://schemas.microsoft.com/office/2007/relationships/media" Target="../media/media26.wma"/><Relationship Id="rId5" Type="http://schemas.openxmlformats.org/officeDocument/2006/relationships/image" Target="../media/image5.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7.wma"/><Relationship Id="rId1" Type="http://schemas.microsoft.com/office/2007/relationships/media" Target="../media/media27.wma"/><Relationship Id="rId5" Type="http://schemas.openxmlformats.org/officeDocument/2006/relationships/image" Target="../media/image5.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8.wma"/><Relationship Id="rId1" Type="http://schemas.microsoft.com/office/2007/relationships/media" Target="../media/media28.wma"/><Relationship Id="rId5" Type="http://schemas.openxmlformats.org/officeDocument/2006/relationships/image" Target="../media/image5.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9.wma"/><Relationship Id="rId1" Type="http://schemas.microsoft.com/office/2007/relationships/media" Target="../media/media29.wma"/><Relationship Id="rId5" Type="http://schemas.openxmlformats.org/officeDocument/2006/relationships/image" Target="../media/image5.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0.wma"/><Relationship Id="rId1" Type="http://schemas.microsoft.com/office/2007/relationships/media" Target="../media/media30.wma"/><Relationship Id="rId5" Type="http://schemas.openxmlformats.org/officeDocument/2006/relationships/image" Target="../media/image5.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1.wma"/><Relationship Id="rId1" Type="http://schemas.microsoft.com/office/2007/relationships/media" Target="../media/media31.wma"/><Relationship Id="rId5" Type="http://schemas.openxmlformats.org/officeDocument/2006/relationships/image" Target="../media/image5.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2.wma"/><Relationship Id="rId1" Type="http://schemas.microsoft.com/office/2007/relationships/media" Target="../media/media32.wma"/><Relationship Id="rId5" Type="http://schemas.openxmlformats.org/officeDocument/2006/relationships/image" Target="../media/image5.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3.wma"/><Relationship Id="rId1" Type="http://schemas.microsoft.com/office/2007/relationships/media" Target="../media/media33.wma"/><Relationship Id="rId5" Type="http://schemas.openxmlformats.org/officeDocument/2006/relationships/image" Target="../media/image5.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4.wma"/><Relationship Id="rId1" Type="http://schemas.microsoft.com/office/2007/relationships/media" Target="../media/media34.wma"/><Relationship Id="rId5" Type="http://schemas.openxmlformats.org/officeDocument/2006/relationships/image" Target="../media/image5.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5.wma"/><Relationship Id="rId1" Type="http://schemas.microsoft.com/office/2007/relationships/media" Target="../media/media35.wma"/><Relationship Id="rId5" Type="http://schemas.openxmlformats.org/officeDocument/2006/relationships/image" Target="../media/image5.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6.wma"/><Relationship Id="rId1" Type="http://schemas.microsoft.com/office/2007/relationships/media" Target="../media/media36.wma"/><Relationship Id="rId5" Type="http://schemas.openxmlformats.org/officeDocument/2006/relationships/image" Target="../media/image5.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7.wma"/><Relationship Id="rId1" Type="http://schemas.microsoft.com/office/2007/relationships/media" Target="../media/media37.wma"/><Relationship Id="rId5" Type="http://schemas.openxmlformats.org/officeDocument/2006/relationships/image" Target="../media/image5.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audio" Target="../media/media38.wma"/><Relationship Id="rId1" Type="http://schemas.microsoft.com/office/2007/relationships/media" Target="../media/media38.wma"/><Relationship Id="rId6" Type="http://schemas.openxmlformats.org/officeDocument/2006/relationships/image" Target="../media/image5.png"/><Relationship Id="rId5" Type="http://schemas.openxmlformats.org/officeDocument/2006/relationships/hyperlink" Target="mailto:Mathematics@doe.virginia.gov" TargetMode="External"/><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2" Type="http://schemas.microsoft.com/office/2007/relationships/media" Target="../media/media6.wma"/><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wma"/><Relationship Id="rId7" Type="http://schemas.openxmlformats.org/officeDocument/2006/relationships/image" Target="../media/image5.png"/><Relationship Id="rId2" Type="http://schemas.microsoft.com/office/2007/relationships/media" Target="../media/media7.wma"/><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7.xml"/><Relationship Id="rId7" Type="http://schemas.openxmlformats.org/officeDocument/2006/relationships/diagramQuickStyle" Target="../diagrams/quickStyle1.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notesSlide" Target="../notesSlides/notesSlide9.xml"/><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subTitle" idx="1"/>
          </p:nvPr>
        </p:nvSpPr>
        <p:spPr>
          <a:xfrm>
            <a:off x="1371600" y="3657600"/>
            <a:ext cx="6400800" cy="1219200"/>
          </a:xfrm>
        </p:spPr>
        <p:txBody>
          <a:bodyPr/>
          <a:lstStyle/>
          <a:p>
            <a:r>
              <a:rPr lang="en-US" altLang="en-US" dirty="0">
                <a:latin typeface="Arial" charset="0"/>
              </a:rPr>
              <a:t> </a:t>
            </a:r>
            <a:r>
              <a:rPr lang="en-US" altLang="en-US" sz="2800" b="1" dirty="0" smtClean="0"/>
              <a:t>Grade 5 </a:t>
            </a:r>
          </a:p>
          <a:p>
            <a:r>
              <a:rPr lang="en-US" altLang="en-US" sz="2800" b="1" dirty="0" smtClean="0"/>
              <a:t>Overview </a:t>
            </a:r>
            <a:r>
              <a:rPr lang="en-US" altLang="en-US" sz="2800" b="1" dirty="0"/>
              <a:t>of Revisions - 2009 to 2016</a:t>
            </a:r>
          </a:p>
        </p:txBody>
      </p:sp>
      <p:sp>
        <p:nvSpPr>
          <p:cNvPr id="5" name="Rectangle 2"/>
          <p:cNvSpPr txBox="1">
            <a:spLocks noChangeArrowheads="1"/>
          </p:cNvSpPr>
          <p:nvPr/>
        </p:nvSpPr>
        <p:spPr bwMode="auto">
          <a:xfrm>
            <a:off x="685800" y="1828800"/>
            <a:ext cx="7772400" cy="1470025"/>
          </a:xfrm>
          <a:prstGeom prst="rect">
            <a:avLst/>
          </a:prstGeom>
          <a:solidFill>
            <a:schemeClr val="accent6"/>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r>
              <a:rPr lang="en-US" altLang="en-US" sz="4400" b="1" kern="0" dirty="0" smtClean="0">
                <a:solidFill>
                  <a:schemeClr val="bg1"/>
                </a:solidFill>
              </a:rPr>
              <a:t>2016 </a:t>
            </a:r>
            <a:r>
              <a:rPr lang="en-US" altLang="en-US" sz="4400" b="1" i="1" kern="0" dirty="0" smtClean="0">
                <a:solidFill>
                  <a:schemeClr val="bg1"/>
                </a:solidFill>
              </a:rPr>
              <a:t>Mathematics </a:t>
            </a:r>
            <a:br>
              <a:rPr lang="en-US" altLang="en-US" sz="4400" b="1" i="1" kern="0" dirty="0" smtClean="0">
                <a:solidFill>
                  <a:schemeClr val="bg1"/>
                </a:solidFill>
              </a:rPr>
            </a:br>
            <a:r>
              <a:rPr lang="en-US" altLang="en-US" sz="4400" b="1" i="1" kern="0" dirty="0" smtClean="0">
                <a:solidFill>
                  <a:schemeClr val="bg1"/>
                </a:solidFill>
              </a:rPr>
              <a:t>Standards of Learning</a:t>
            </a:r>
            <a:endParaRPr lang="en-US" altLang="en-US" sz="4400" b="1" kern="0" dirty="0">
              <a:solidFill>
                <a:schemeClr val="bg1"/>
              </a:solidFill>
            </a:endParaRPr>
          </a:p>
        </p:txBody>
      </p:sp>
      <p:sp>
        <p:nvSpPr>
          <p:cNvPr id="2" name="Slide Number Placeholder 1"/>
          <p:cNvSpPr>
            <a:spLocks noGrp="1"/>
          </p:cNvSpPr>
          <p:nvPr>
            <p:ph type="sldNum" sz="quarter" idx="12"/>
          </p:nvPr>
        </p:nvSpPr>
        <p:spPr/>
        <p:txBody>
          <a:bodyPr/>
          <a:lstStyle/>
          <a:p>
            <a:fld id="{DD9E9451-5B74-44CE-918D-3BCA6AFB4AEF}" type="slidenum">
              <a:rPr lang="en-US" altLang="en-US" smtClean="0"/>
              <a:pPr/>
              <a:t>1</a:t>
            </a:fld>
            <a:endParaRPr lang="en-US" altLang="en-US" dirty="0"/>
          </a:p>
        </p:txBody>
      </p:sp>
      <p:sp>
        <p:nvSpPr>
          <p:cNvPr id="3" name="Rectangle 2"/>
          <p:cNvSpPr/>
          <p:nvPr/>
        </p:nvSpPr>
        <p:spPr>
          <a:xfrm>
            <a:off x="668740" y="5685262"/>
            <a:ext cx="7751928" cy="369332"/>
          </a:xfrm>
          <a:prstGeom prst="rect">
            <a:avLst/>
          </a:prstGeom>
        </p:spPr>
        <p:txBody>
          <a:bodyPr wrap="square">
            <a:spAutoFit/>
          </a:bodyPr>
          <a:lstStyle/>
          <a:p>
            <a:pPr algn="ctr"/>
            <a:r>
              <a:rPr lang="en-US" dirty="0" smtClean="0">
                <a:latin typeface="Calibri" panose="020F0502020204030204" pitchFamily="34" charset="0"/>
              </a:rPr>
              <a:t>Referenced </a:t>
            </a:r>
            <a:r>
              <a:rPr lang="en-US" dirty="0">
                <a:latin typeface="Calibri" panose="020F0502020204030204" pitchFamily="34" charset="0"/>
              </a:rPr>
              <a:t>documents available </a:t>
            </a:r>
            <a:r>
              <a:rPr lang="en-US" dirty="0" smtClean="0">
                <a:latin typeface="Calibri" panose="020F0502020204030204" pitchFamily="34" charset="0"/>
              </a:rPr>
              <a:t>at </a:t>
            </a:r>
            <a:r>
              <a:rPr lang="en-US" dirty="0">
                <a:latin typeface="Calibri" panose="020F0502020204030204" pitchFamily="34" charset="0"/>
                <a:hlinkClick r:id="rId5"/>
              </a:rPr>
              <a:t>VDOE Mathematics 2016</a:t>
            </a:r>
            <a:r>
              <a:rPr lang="en-US" dirty="0">
                <a:latin typeface="Calibri" panose="020F0502020204030204" pitchFamily="34" charset="0"/>
              </a:rPr>
              <a:t> </a:t>
            </a: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64327332"/>
      </p:ext>
    </p:extLst>
  </p:cSld>
  <p:clrMapOvr>
    <a:masterClrMapping/>
  </p:clrMapOvr>
  <mc:AlternateContent xmlns:mc="http://schemas.openxmlformats.org/markup-compatibility/2006" xmlns:p14="http://schemas.microsoft.com/office/powerpoint/2010/main">
    <mc:Choice Requires="p14">
      <p:transition p14:dur="10" advTm="21417"/>
    </mc:Choice>
    <mc:Fallback xmlns="">
      <p:transition advTm="214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6200" y="609600"/>
            <a:ext cx="9067800" cy="1143000"/>
          </a:xfrm>
        </p:spPr>
        <p:txBody>
          <a:bodyPr/>
          <a:lstStyle/>
          <a:p>
            <a:pPr marL="0" indent="0">
              <a:lnSpc>
                <a:spcPct val="90000"/>
              </a:lnSpc>
            </a:pPr>
            <a:r>
              <a:rPr lang="en-US" altLang="en-US" b="1" dirty="0"/>
              <a:t>Standards of Learning </a:t>
            </a:r>
            <a:r>
              <a:rPr lang="en-US" altLang="en-US" b="1" dirty="0" smtClean="0"/>
              <a:t>Curriculum Frameworks</a:t>
            </a:r>
            <a:endParaRPr lang="en-US" altLang="en-US" b="1" dirty="0"/>
          </a:p>
        </p:txBody>
      </p:sp>
      <p:sp>
        <p:nvSpPr>
          <p:cNvPr id="83971" name="Rectangle 3"/>
          <p:cNvSpPr>
            <a:spLocks noGrp="1" noChangeArrowheads="1"/>
          </p:cNvSpPr>
          <p:nvPr>
            <p:ph idx="1"/>
          </p:nvPr>
        </p:nvSpPr>
        <p:spPr>
          <a:xfrm>
            <a:off x="685800" y="1828800"/>
            <a:ext cx="7964488" cy="3352800"/>
          </a:xfrm>
        </p:spPr>
        <p:txBody>
          <a:bodyPr/>
          <a:lstStyle/>
          <a:p>
            <a:pPr marL="0" indent="0">
              <a:lnSpc>
                <a:spcPct val="90000"/>
              </a:lnSpc>
              <a:buClr>
                <a:schemeClr val="tx1"/>
              </a:buClr>
              <a:buNone/>
            </a:pPr>
            <a:r>
              <a:rPr lang="en-US" altLang="en-US" dirty="0" smtClean="0"/>
              <a:t>Introduction includes:</a:t>
            </a:r>
          </a:p>
          <a:p>
            <a:pPr lvl="1">
              <a:lnSpc>
                <a:spcPct val="90000"/>
              </a:lnSpc>
              <a:buClr>
                <a:schemeClr val="tx1"/>
              </a:buClr>
              <a:buFont typeface="Arial" panose="020B0604020202020204" pitchFamily="34" charset="0"/>
              <a:buChar char="•"/>
            </a:pPr>
            <a:r>
              <a:rPr lang="en-US" altLang="en-US" sz="3200" dirty="0" smtClean="0"/>
              <a:t>Mathematical Process Goals for Students</a:t>
            </a:r>
          </a:p>
          <a:p>
            <a:pPr lvl="1">
              <a:lnSpc>
                <a:spcPct val="90000"/>
              </a:lnSpc>
              <a:buClr>
                <a:schemeClr val="tx1"/>
              </a:buClr>
              <a:buFont typeface="Arial" panose="020B0604020202020204" pitchFamily="34" charset="0"/>
              <a:buChar char="•"/>
            </a:pPr>
            <a:r>
              <a:rPr lang="en-US" altLang="en-US" sz="3200" b="1" dirty="0" smtClean="0"/>
              <a:t>Instructional Technology</a:t>
            </a:r>
          </a:p>
          <a:p>
            <a:pPr lvl="1">
              <a:lnSpc>
                <a:spcPct val="90000"/>
              </a:lnSpc>
              <a:buClr>
                <a:schemeClr val="tx1"/>
              </a:buClr>
              <a:buFont typeface="Arial" panose="020B0604020202020204" pitchFamily="34" charset="0"/>
              <a:buChar char="•"/>
            </a:pPr>
            <a:r>
              <a:rPr lang="en-US" altLang="en-US" sz="3200" b="1" dirty="0" smtClean="0"/>
              <a:t>Computational Fluency</a:t>
            </a:r>
          </a:p>
          <a:p>
            <a:pPr lvl="1">
              <a:lnSpc>
                <a:spcPct val="90000"/>
              </a:lnSpc>
              <a:buClr>
                <a:schemeClr val="tx1"/>
              </a:buClr>
              <a:buFont typeface="Arial" panose="020B0604020202020204" pitchFamily="34" charset="0"/>
              <a:buChar char="•"/>
            </a:pPr>
            <a:r>
              <a:rPr lang="en-US" altLang="en-US" sz="3200" b="1" dirty="0" smtClean="0"/>
              <a:t>Algebra Readiness</a:t>
            </a:r>
          </a:p>
          <a:p>
            <a:pPr lvl="1">
              <a:lnSpc>
                <a:spcPct val="90000"/>
              </a:lnSpc>
              <a:buClr>
                <a:schemeClr val="tx1"/>
              </a:buClr>
              <a:buFont typeface="Arial" panose="020B0604020202020204" pitchFamily="34" charset="0"/>
              <a:buChar char="•"/>
            </a:pPr>
            <a:r>
              <a:rPr lang="en-US" altLang="en-US" sz="3200" b="1" dirty="0" smtClean="0"/>
              <a:t>Equity</a:t>
            </a:r>
          </a:p>
          <a:p>
            <a:pPr marL="457200" lvl="1" indent="0">
              <a:lnSpc>
                <a:spcPct val="90000"/>
              </a:lnSpc>
              <a:buClr>
                <a:schemeClr val="tx1"/>
              </a:buClr>
              <a:buNone/>
            </a:pPr>
            <a:endParaRPr lang="en-US" altLang="en-US" dirty="0" smtClean="0"/>
          </a:p>
        </p:txBody>
      </p:sp>
      <p:sp>
        <p:nvSpPr>
          <p:cNvPr id="5" name="AutoShape 6"/>
          <p:cNvSpPr>
            <a:spLocks noChangeArrowheads="1"/>
          </p:cNvSpPr>
          <p:nvPr/>
        </p:nvSpPr>
        <p:spPr bwMode="auto">
          <a:xfrm rot="1209468">
            <a:off x="5776166" y="3480355"/>
            <a:ext cx="1367448" cy="1040289"/>
          </a:xfrm>
          <a:prstGeom prst="irregularSeal1">
            <a:avLst/>
          </a:prstGeom>
          <a:solidFill>
            <a:srgbClr val="00B050"/>
          </a:solidFill>
          <a:ln w="12700">
            <a:solidFill>
              <a:schemeClr val="tx1"/>
            </a:solidFill>
            <a:miter lim="800000"/>
            <a:headEnd/>
            <a:tailEnd/>
          </a:ln>
          <a:effectLst/>
          <a:extLst/>
        </p:spPr>
        <p:txBody>
          <a:bodyPr wrap="none" anchor="ctr"/>
          <a:lstStyle/>
          <a:p>
            <a:pPr algn="ctr"/>
            <a:r>
              <a:rPr lang="en-US" sz="2800" b="1" dirty="0" smtClean="0">
                <a:latin typeface="Calibri" panose="020F0502020204030204" pitchFamily="34" charset="0"/>
              </a:rPr>
              <a:t>New</a:t>
            </a:r>
            <a:endParaRPr lang="en-US" b="1" dirty="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C4F0E998-9182-4C89-B3A3-3657E8366C65}" type="slidenum">
              <a:rPr lang="en-US" altLang="en-US" smtClean="0"/>
              <a:pPr/>
              <a:t>10</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981728925"/>
      </p:ext>
    </p:extLst>
  </p:cSld>
  <p:clrMapOvr>
    <a:masterClrMapping/>
  </p:clrMapOvr>
  <mc:AlternateContent xmlns:mc="http://schemas.openxmlformats.org/markup-compatibility/2006" xmlns:p14="http://schemas.microsoft.com/office/powerpoint/2010/main">
    <mc:Choice Requires="p14">
      <p:transition p14:dur="10" advTm="22616"/>
    </mc:Choice>
    <mc:Fallback xmlns="">
      <p:transition advTm="226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762000"/>
            <a:ext cx="8448675"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433316" y="1295400"/>
            <a:ext cx="6096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304196" y="1066800"/>
            <a:ext cx="1353404"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095999" y="1028465"/>
            <a:ext cx="1981201" cy="343136"/>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1042916" y="4000500"/>
            <a:ext cx="421488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Line Callout 1 12"/>
          <p:cNvSpPr/>
          <p:nvPr/>
        </p:nvSpPr>
        <p:spPr>
          <a:xfrm flipH="1">
            <a:off x="4876800" y="4038600"/>
            <a:ext cx="914400" cy="228600"/>
          </a:xfrm>
          <a:prstGeom prst="borderCallout1">
            <a:avLst/>
          </a:prstGeom>
          <a:solidFill>
            <a:schemeClr val="bg1"/>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2009</a:t>
            </a:r>
            <a:endParaRPr lang="en-US" dirty="0">
              <a:solidFill>
                <a:srgbClr val="FF0000"/>
              </a:solidFill>
            </a:endParaRPr>
          </a:p>
        </p:txBody>
      </p:sp>
      <p:sp>
        <p:nvSpPr>
          <p:cNvPr id="14" name="Line Callout 1 13"/>
          <p:cNvSpPr/>
          <p:nvPr/>
        </p:nvSpPr>
        <p:spPr>
          <a:xfrm>
            <a:off x="7391400" y="3886200"/>
            <a:ext cx="685800" cy="228600"/>
          </a:xfrm>
          <a:prstGeom prst="borderCallout1">
            <a:avLst>
              <a:gd name="adj1" fmla="val 24720"/>
              <a:gd name="adj2" fmla="val -372"/>
              <a:gd name="adj3" fmla="val 200811"/>
              <a:gd name="adj4" fmla="val -57034"/>
            </a:avLst>
          </a:prstGeom>
          <a:solidFill>
            <a:schemeClr val="bg1"/>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2016</a:t>
            </a:r>
            <a:endParaRPr lang="en-US" dirty="0">
              <a:solidFill>
                <a:srgbClr val="FF0000"/>
              </a:solidFill>
            </a:endParaRPr>
          </a:p>
        </p:txBody>
      </p:sp>
      <p:sp>
        <p:nvSpPr>
          <p:cNvPr id="16" name="Oval 15"/>
          <p:cNvSpPr/>
          <p:nvPr/>
        </p:nvSpPr>
        <p:spPr>
          <a:xfrm>
            <a:off x="486479" y="3810000"/>
            <a:ext cx="4572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a:off x="2743200" y="2667000"/>
            <a:ext cx="762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04799" y="1086702"/>
            <a:ext cx="5398989" cy="20374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27561" y="3048000"/>
            <a:ext cx="5354944" cy="3352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5682505" y="1104664"/>
            <a:ext cx="2994770" cy="20195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5703788" y="3048000"/>
            <a:ext cx="2973487" cy="327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A80BF363-A4AE-4674-8624-FB517241064C}" type="slidenum">
              <a:rPr lang="en-US" altLang="en-US" smtClean="0"/>
              <a:pPr/>
              <a:t>11</a:t>
            </a:fld>
            <a:endParaRPr lang="en-US" altLang="en-US" dirty="0"/>
          </a:p>
        </p:txBody>
      </p:sp>
      <p:sp>
        <p:nvSpPr>
          <p:cNvPr id="24" name="Oval 23"/>
          <p:cNvSpPr/>
          <p:nvPr/>
        </p:nvSpPr>
        <p:spPr>
          <a:xfrm>
            <a:off x="5898718" y="1295400"/>
            <a:ext cx="392212"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1550971" y="3009900"/>
            <a:ext cx="2667000" cy="3810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771110" y="3009900"/>
            <a:ext cx="2808188" cy="3810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p:cNvCxnSpPr/>
          <p:nvPr/>
        </p:nvCxnSpPr>
        <p:spPr>
          <a:xfrm>
            <a:off x="6446688" y="2743200"/>
            <a:ext cx="7285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891484" y="2353340"/>
            <a:ext cx="7285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803798" y="2798135"/>
            <a:ext cx="838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8753" y="4152900"/>
            <a:ext cx="421488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969151492"/>
      </p:ext>
    </p:extLst>
  </p:cSld>
  <p:clrMapOvr>
    <a:masterClrMapping/>
  </p:clrMapOvr>
  <mc:AlternateContent xmlns:mc="http://schemas.openxmlformats.org/markup-compatibility/2006" xmlns:p14="http://schemas.microsoft.com/office/powerpoint/2010/main">
    <mc:Choice Requires="p14">
      <p:transition p14:dur="10" advTm="76237"/>
    </mc:Choice>
    <mc:Fallback xmlns="">
      <p:transition advTm="762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par>
                                <p:cTn id="53" presetID="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1" fill="hold" display="0">
                  <p:stCondLst>
                    <p:cond delay="indefinite"/>
                  </p:stCondLst>
                  <p:endCondLst>
                    <p:cond evt="onStopAudio" delay="0">
                      <p:tgtEl>
                        <p:sldTgt/>
                      </p:tgtEl>
                    </p:cond>
                  </p:endCondLst>
                </p:cTn>
                <p:tgtEl>
                  <p:spTgt spid="8"/>
                </p:tgtEl>
              </p:cMediaNode>
            </p:audio>
          </p:childTnLst>
        </p:cTn>
      </p:par>
    </p:tnLst>
    <p:bldLst>
      <p:bldP spid="3" grpId="0" animBg="1"/>
      <p:bldP spid="4" grpId="0" animBg="1"/>
      <p:bldP spid="6" grpId="0" animBg="1"/>
      <p:bldP spid="13" grpId="0" animBg="1"/>
      <p:bldP spid="14" grpId="0" animBg="1"/>
      <p:bldP spid="16" grpId="0" animBg="1"/>
      <p:bldP spid="20" grpId="0" animBg="1"/>
      <p:bldP spid="21" grpId="0" animBg="1"/>
      <p:bldP spid="22" grpId="0" animBg="1"/>
      <p:bldP spid="23" grpId="0" animBg="1"/>
      <p:bldP spid="24"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780837"/>
            <a:ext cx="8458200" cy="595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6238968" y="800100"/>
            <a:ext cx="864578" cy="1905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1938900" y="800100"/>
            <a:ext cx="864578" cy="1905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A80BF363-A4AE-4674-8624-FB517241064C}" type="slidenum">
              <a:rPr lang="en-US" altLang="en-US" smtClean="0"/>
              <a:pPr/>
              <a:t>12</a:t>
            </a:fld>
            <a:endParaRPr lang="en-US" altLang="en-US" dirty="0"/>
          </a:p>
        </p:txBody>
      </p:sp>
      <p:cxnSp>
        <p:nvCxnSpPr>
          <p:cNvPr id="16" name="Straight Connector 15"/>
          <p:cNvCxnSpPr/>
          <p:nvPr/>
        </p:nvCxnSpPr>
        <p:spPr>
          <a:xfrm>
            <a:off x="3592033" y="2438400"/>
            <a:ext cx="762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29000" y="2743200"/>
            <a:ext cx="838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84660" y="2819400"/>
            <a:ext cx="4149239" cy="7620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3127758" y="5257800"/>
            <a:ext cx="72034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24200" y="6248400"/>
            <a:ext cx="84883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84112" y="3581400"/>
            <a:ext cx="838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15200" y="3290777"/>
            <a:ext cx="87254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853350532"/>
      </p:ext>
    </p:extLst>
  </p:cSld>
  <p:clrMapOvr>
    <a:masterClrMapping/>
  </p:clrMapOvr>
  <mc:AlternateContent xmlns:mc="http://schemas.openxmlformats.org/markup-compatibility/2006" xmlns:p14="http://schemas.microsoft.com/office/powerpoint/2010/main">
    <mc:Choice Requires="p14">
      <p:transition p14:dur="10" advTm="47160"/>
    </mc:Choice>
    <mc:Fallback xmlns="">
      <p:transition advTm="471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a:t>Number and Number </a:t>
            </a:r>
            <a:r>
              <a:rPr lang="en-US" dirty="0" smtClean="0"/>
              <a:t>Sense</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pPr/>
              <a:t>13</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63074010"/>
      </p:ext>
    </p:extLst>
  </p:cSld>
  <p:clrMapOvr>
    <a:masterClrMapping/>
  </p:clrMapOvr>
  <mc:AlternateContent xmlns:mc="http://schemas.openxmlformats.org/markup-compatibility/2006" xmlns:p14="http://schemas.microsoft.com/office/powerpoint/2010/main">
    <mc:Choice Requires="p14">
      <p:transition p14:dur="10" advTm="6862"/>
    </mc:Choice>
    <mc:Fallback xmlns="">
      <p:transition advTm="68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96498672"/>
              </p:ext>
            </p:extLst>
          </p:nvPr>
        </p:nvGraphicFramePr>
        <p:xfrm>
          <a:off x="533400" y="990601"/>
          <a:ext cx="8229600" cy="2059835"/>
        </p:xfrm>
        <a:graphic>
          <a:graphicData uri="http://schemas.openxmlformats.org/drawingml/2006/table">
            <a:tbl>
              <a:tblPr firstRow="1" firstCol="1" bandRow="1">
                <a:tableStyleId>{5C22544A-7EE6-4342-B048-85BDC9FD1C3A}</a:tableStyleId>
              </a:tblPr>
              <a:tblGrid>
                <a:gridCol w="4114800"/>
                <a:gridCol w="4114800"/>
              </a:tblGrid>
              <a:tr h="271885">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709315">
                <a:tc>
                  <a:txBody>
                    <a:bodyPr/>
                    <a:lstStyle/>
                    <a:p>
                      <a:pPr marL="342900" marR="0" indent="-342900">
                        <a:spcBef>
                          <a:spcPts val="500"/>
                        </a:spcBef>
                        <a:spcAft>
                          <a:spcPts val="0"/>
                        </a:spcAft>
                      </a:pPr>
                      <a:r>
                        <a:rPr lang="en-US" sz="1400" b="1" dirty="0">
                          <a:solidFill>
                            <a:schemeClr val="tx1"/>
                          </a:solidFill>
                          <a:effectLst/>
                          <a:latin typeface="Calibri"/>
                          <a:ea typeface="Times"/>
                        </a:rPr>
                        <a:t>5.1	The student, given a decimal through thousandths, will round to the nearest whole number, tenth, or hundredth.</a:t>
                      </a:r>
                      <a:endParaRPr lang="en-US" sz="18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600"/>
                        </a:spcAft>
                      </a:pPr>
                      <a:r>
                        <a:rPr lang="en-US" sz="1400" b="1" dirty="0">
                          <a:solidFill>
                            <a:schemeClr val="tx1"/>
                          </a:solidFill>
                          <a:effectLst/>
                          <a:latin typeface="Calibri"/>
                          <a:ea typeface="Times"/>
                        </a:rPr>
                        <a:t>5.1	The student, given a decimal through thousandths, will round to the nearest whole number, tenth, or hundredth.</a:t>
                      </a:r>
                      <a:endParaRPr lang="en-US" sz="18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4038600"/>
            <a:ext cx="8305800" cy="661720"/>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No change</a:t>
            </a:r>
            <a:endParaRPr lang="en-US" sz="1400" b="1" dirty="0" smtClean="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14</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98024303"/>
      </p:ext>
    </p:extLst>
  </p:cSld>
  <p:clrMapOvr>
    <a:masterClrMapping/>
  </p:clrMapOvr>
  <mc:AlternateContent xmlns:mc="http://schemas.openxmlformats.org/markup-compatibility/2006" xmlns:p14="http://schemas.microsoft.com/office/powerpoint/2010/main">
    <mc:Choice Requires="p14">
      <p:transition p14:dur="10" advTm="10697"/>
    </mc:Choice>
    <mc:Fallback xmlns="">
      <p:transition advTm="106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60089927"/>
              </p:ext>
            </p:extLst>
          </p:nvPr>
        </p:nvGraphicFramePr>
        <p:xfrm>
          <a:off x="533400" y="990601"/>
          <a:ext cx="8229600" cy="2125578"/>
        </p:xfrm>
        <a:graphic>
          <a:graphicData uri="http://schemas.openxmlformats.org/drawingml/2006/table">
            <a:tbl>
              <a:tblPr firstRow="1" firstCol="1" bandRow="1">
                <a:tableStyleId>{5C22544A-7EE6-4342-B048-85BDC9FD1C3A}</a:tableStyleId>
              </a:tblPr>
              <a:tblGrid>
                <a:gridCol w="4114800"/>
                <a:gridCol w="4114800"/>
              </a:tblGrid>
              <a:tr h="282342">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775058">
                <a:tc>
                  <a:txBody>
                    <a:bodyPr/>
                    <a:lstStyle/>
                    <a:p>
                      <a:pPr marL="342900" marR="0" indent="-342900">
                        <a:spcBef>
                          <a:spcPts val="600"/>
                        </a:spcBef>
                        <a:spcAft>
                          <a:spcPts val="0"/>
                        </a:spcAft>
                      </a:pPr>
                      <a:r>
                        <a:rPr lang="en-US" sz="1400" b="1" dirty="0">
                          <a:solidFill>
                            <a:schemeClr val="tx1"/>
                          </a:solidFill>
                          <a:effectLst/>
                          <a:latin typeface="Calibri" panose="020F0502020204030204" pitchFamily="34" charset="0"/>
                          <a:ea typeface="Times"/>
                        </a:rPr>
                        <a:t>5.2	The student will</a:t>
                      </a:r>
                    </a:p>
                    <a:p>
                      <a:pPr marL="339725" marR="0" indent="-339725">
                        <a:spcBef>
                          <a:spcPts val="0"/>
                        </a:spcBef>
                        <a:spcAft>
                          <a:spcPts val="0"/>
                        </a:spcAft>
                      </a:pPr>
                      <a:r>
                        <a:rPr lang="en-US" sz="1400" b="1" dirty="0">
                          <a:solidFill>
                            <a:schemeClr val="tx1"/>
                          </a:solidFill>
                          <a:effectLst/>
                          <a:latin typeface="Calibri" panose="020F0502020204030204" pitchFamily="34" charset="0"/>
                          <a:ea typeface="Times"/>
                        </a:rPr>
                        <a:t>a)	recognize and name fractions in their equivalent decimal form and vice versa;* and</a:t>
                      </a:r>
                    </a:p>
                    <a:p>
                      <a:pPr marL="339725" marR="0" indent="-339725">
                        <a:spcBef>
                          <a:spcPts val="0"/>
                        </a:spcBef>
                        <a:spcAft>
                          <a:spcPts val="600"/>
                        </a:spcAft>
                      </a:pPr>
                      <a:r>
                        <a:rPr lang="en-US" sz="1400" b="1" dirty="0">
                          <a:solidFill>
                            <a:schemeClr val="tx1"/>
                          </a:solidFill>
                          <a:effectLst/>
                          <a:latin typeface="Calibri" panose="020F0502020204030204" pitchFamily="34" charset="0"/>
                          <a:ea typeface="Times"/>
                        </a:rPr>
                        <a:t>b)	compare and order fractions and decimals in a given set from least to greatest and greatest to least.*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0"/>
                        </a:spcAft>
                      </a:pPr>
                      <a:r>
                        <a:rPr lang="en-US" sz="1400" b="1" dirty="0" smtClean="0">
                          <a:solidFill>
                            <a:schemeClr val="tx1"/>
                          </a:solidFill>
                          <a:effectLst/>
                          <a:latin typeface="Calibri" panose="020F0502020204030204" pitchFamily="34" charset="0"/>
                          <a:ea typeface="Times"/>
                        </a:rPr>
                        <a:t>5.2</a:t>
                      </a:r>
                      <a:r>
                        <a:rPr lang="en-US" sz="1400" b="1" baseline="0" dirty="0" smtClean="0">
                          <a:solidFill>
                            <a:schemeClr val="tx1"/>
                          </a:solidFill>
                          <a:effectLst/>
                          <a:latin typeface="Calibri" panose="020F0502020204030204" pitchFamily="34" charset="0"/>
                          <a:ea typeface="Times"/>
                        </a:rPr>
                        <a:t>  </a:t>
                      </a:r>
                      <a:r>
                        <a:rPr lang="en-US" sz="1400" b="1" dirty="0" smtClean="0">
                          <a:solidFill>
                            <a:schemeClr val="tx1"/>
                          </a:solidFill>
                          <a:effectLst/>
                          <a:latin typeface="Calibri" panose="020F0502020204030204" pitchFamily="34" charset="0"/>
                          <a:ea typeface="Times"/>
                        </a:rPr>
                        <a:t>The </a:t>
                      </a:r>
                      <a:r>
                        <a:rPr lang="en-US" sz="1400" b="1" dirty="0">
                          <a:solidFill>
                            <a:schemeClr val="tx1"/>
                          </a:solidFill>
                          <a:effectLst/>
                          <a:latin typeface="Calibri" panose="020F0502020204030204" pitchFamily="34" charset="0"/>
                          <a:ea typeface="Times"/>
                        </a:rPr>
                        <a:t>student will</a:t>
                      </a:r>
                    </a:p>
                    <a:p>
                      <a:pPr marL="339725" marR="0" indent="-339725">
                        <a:spcBef>
                          <a:spcPts val="0"/>
                        </a:spcBef>
                        <a:spcAft>
                          <a:spcPts val="0"/>
                        </a:spcAft>
                      </a:pPr>
                      <a:r>
                        <a:rPr lang="en-US" sz="1400" b="1" dirty="0">
                          <a:solidFill>
                            <a:schemeClr val="tx1"/>
                          </a:solidFill>
                          <a:effectLst/>
                          <a:latin typeface="Calibri" panose="020F0502020204030204" pitchFamily="34" charset="0"/>
                          <a:ea typeface="Times"/>
                        </a:rPr>
                        <a:t>a)	represent and identify equivalencies among fractions and decimals, with and without models;* and</a:t>
                      </a:r>
                    </a:p>
                    <a:p>
                      <a:pPr marL="339725" marR="0" indent="-339725">
                        <a:spcBef>
                          <a:spcPts val="0"/>
                        </a:spcBef>
                        <a:spcAft>
                          <a:spcPts val="600"/>
                        </a:spcAft>
                      </a:pPr>
                      <a:r>
                        <a:rPr lang="en-US" sz="1400" b="1" dirty="0">
                          <a:solidFill>
                            <a:schemeClr val="tx1"/>
                          </a:solidFill>
                          <a:effectLst/>
                          <a:latin typeface="Calibri" panose="020F0502020204030204" pitchFamily="34" charset="0"/>
                          <a:ea typeface="Times"/>
                        </a:rPr>
                        <a:t>b)	compare and order fractions, mixed numbers,  and/or decimals, in a given set, from least to greatest and greatest to least.*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1421" y="3505200"/>
            <a:ext cx="8305800" cy="2308324"/>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buFont typeface="Arial" panose="020B0604020202020204" pitchFamily="34" charset="0"/>
              <a:buChar char="•"/>
            </a:pPr>
            <a:r>
              <a:rPr lang="en-US" sz="1600" b="1" dirty="0" smtClean="0">
                <a:solidFill>
                  <a:schemeClr val="bg1"/>
                </a:solidFill>
                <a:latin typeface="Calibri" panose="020F0502020204030204" pitchFamily="34" charset="0"/>
              </a:rPr>
              <a:t>5.2a  </a:t>
            </a:r>
            <a:r>
              <a:rPr lang="en-US" sz="1600" b="1" dirty="0">
                <a:solidFill>
                  <a:schemeClr val="bg1"/>
                </a:solidFill>
                <a:latin typeface="Calibri" panose="020F0502020204030204" pitchFamily="34" charset="0"/>
              </a:rPr>
              <a:t>– </a:t>
            </a:r>
            <a:r>
              <a:rPr lang="en-US" sz="1600" b="1" dirty="0" smtClean="0">
                <a:solidFill>
                  <a:schemeClr val="bg1"/>
                </a:solidFill>
                <a:latin typeface="Calibri" panose="020F0502020204030204" pitchFamily="34" charset="0"/>
              </a:rPr>
              <a:t> Represent and identify equivalences among fractions and decimals, with and without models</a:t>
            </a:r>
          </a:p>
          <a:p>
            <a:pPr marL="285750" indent="-285750">
              <a:buFont typeface="Arial" panose="020B0604020202020204" pitchFamily="34" charset="0"/>
              <a:buChar char="•"/>
            </a:pPr>
            <a:r>
              <a:rPr lang="en-US" sz="1600" b="1" dirty="0" smtClean="0">
                <a:solidFill>
                  <a:schemeClr val="bg1"/>
                </a:solidFill>
                <a:latin typeface="Calibri" panose="020F0502020204030204" pitchFamily="34" charset="0"/>
              </a:rPr>
              <a:t>5.2a EKS </a:t>
            </a:r>
            <a:r>
              <a:rPr lang="en-US" sz="1600" b="1" dirty="0">
                <a:solidFill>
                  <a:schemeClr val="bg1"/>
                </a:solidFill>
                <a:latin typeface="Calibri" panose="020F0502020204030204" pitchFamily="34" charset="0"/>
              </a:rPr>
              <a:t>– Represent fractions </a:t>
            </a:r>
            <a:r>
              <a:rPr lang="en-US" sz="1600" b="1" i="1" dirty="0" smtClean="0">
                <a:solidFill>
                  <a:schemeClr val="bg1"/>
                </a:solidFill>
                <a:latin typeface="Calibri" panose="020F0502020204030204" pitchFamily="34" charset="0"/>
              </a:rPr>
              <a:t>limited to </a:t>
            </a:r>
            <a:r>
              <a:rPr lang="en-US" sz="1600" b="1" dirty="0">
                <a:solidFill>
                  <a:schemeClr val="bg1"/>
                </a:solidFill>
                <a:latin typeface="Calibri" panose="020F0502020204030204" pitchFamily="34" charset="0"/>
              </a:rPr>
              <a:t>denominators that are thirds, eighths, and factors of 100 in their equivalent decimal form with </a:t>
            </a:r>
            <a:r>
              <a:rPr lang="en-US" sz="1600" b="1" dirty="0" smtClean="0">
                <a:solidFill>
                  <a:schemeClr val="bg1"/>
                </a:solidFill>
                <a:latin typeface="Calibri" panose="020F0502020204030204" pitchFamily="34" charset="0"/>
              </a:rPr>
              <a:t>concrete or pictorial models </a:t>
            </a:r>
          </a:p>
          <a:p>
            <a:pPr marL="285750" indent="-285750">
              <a:buFont typeface="Arial" panose="020B0604020202020204" pitchFamily="34" charset="0"/>
              <a:buChar char="•"/>
            </a:pPr>
            <a:r>
              <a:rPr lang="en-US" sz="1600" b="1" dirty="0" smtClean="0">
                <a:solidFill>
                  <a:schemeClr val="bg1"/>
                </a:solidFill>
                <a:latin typeface="Calibri" panose="020F0502020204030204" pitchFamily="34" charset="0"/>
              </a:rPr>
              <a:t>5.2a EKS – Represent decimals in their equivalent fraction form </a:t>
            </a:r>
            <a:r>
              <a:rPr lang="en-US" sz="1600" b="1" i="1" dirty="0" smtClean="0">
                <a:solidFill>
                  <a:schemeClr val="bg1"/>
                </a:solidFill>
                <a:latin typeface="Calibri" panose="020F0502020204030204" pitchFamily="34" charset="0"/>
              </a:rPr>
              <a:t>limited to </a:t>
            </a:r>
            <a:r>
              <a:rPr lang="en-US" sz="1600" b="1" dirty="0" smtClean="0">
                <a:solidFill>
                  <a:schemeClr val="bg1"/>
                </a:solidFill>
                <a:latin typeface="Calibri" panose="020F0502020204030204" pitchFamily="34" charset="0"/>
              </a:rPr>
              <a:t>thirds, eighths, and factors of 100 with models</a:t>
            </a:r>
          </a:p>
          <a:p>
            <a:pPr marL="285750" indent="-285750">
              <a:buFont typeface="Arial" panose="020B0604020202020204" pitchFamily="34" charset="0"/>
              <a:buChar char="•"/>
            </a:pPr>
            <a:r>
              <a:rPr lang="en-US" sz="1600" b="1" dirty="0" smtClean="0">
                <a:solidFill>
                  <a:schemeClr val="bg1"/>
                </a:solidFill>
                <a:latin typeface="Calibri" panose="020F0502020204030204" pitchFamily="34" charset="0"/>
              </a:rPr>
              <a:t>5.2b </a:t>
            </a:r>
            <a:r>
              <a:rPr lang="en-US" sz="1600" b="1" dirty="0">
                <a:solidFill>
                  <a:schemeClr val="bg1"/>
                </a:solidFill>
                <a:latin typeface="Calibri" panose="020F0502020204030204" pitchFamily="34" charset="0"/>
              </a:rPr>
              <a:t>EKS  – </a:t>
            </a:r>
            <a:r>
              <a:rPr lang="en-US" sz="1600" b="1" dirty="0" smtClean="0">
                <a:solidFill>
                  <a:schemeClr val="bg1"/>
                </a:solidFill>
                <a:latin typeface="Calibri" panose="020F0502020204030204" pitchFamily="34" charset="0"/>
              </a:rPr>
              <a:t>Use </a:t>
            </a:r>
            <a:r>
              <a:rPr lang="en-US" sz="1600" b="1" dirty="0">
                <a:solidFill>
                  <a:schemeClr val="bg1"/>
                </a:solidFill>
                <a:latin typeface="Calibri" panose="020F0502020204030204" pitchFamily="34" charset="0"/>
              </a:rPr>
              <a:t>the symbols &gt;, &lt;,  =, and  ≠ to compare decimals, fractions, and/or mixed </a:t>
            </a:r>
            <a:r>
              <a:rPr lang="en-US" sz="1600" b="1" dirty="0" smtClean="0">
                <a:solidFill>
                  <a:schemeClr val="bg1"/>
                </a:solidFill>
                <a:latin typeface="Calibri" panose="020F0502020204030204" pitchFamily="34" charset="0"/>
              </a:rPr>
              <a:t>numbers</a:t>
            </a: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15</a:t>
            </a:fld>
            <a:endParaRPr lang="en-US" altLang="en-US" dirty="0"/>
          </a:p>
        </p:txBody>
      </p:sp>
      <p:sp>
        <p:nvSpPr>
          <p:cNvPr id="5" name="TextBox 4"/>
          <p:cNvSpPr txBox="1"/>
          <p:nvPr/>
        </p:nvSpPr>
        <p:spPr>
          <a:xfrm>
            <a:off x="557150" y="6248400"/>
            <a:ext cx="7696200" cy="369332"/>
          </a:xfrm>
          <a:prstGeom prst="rect">
            <a:avLst/>
          </a:prstGeom>
          <a:noFill/>
        </p:spPr>
        <p:txBody>
          <a:bodyPr wrap="square" rtlCol="0">
            <a:spAutoFit/>
          </a:bodyPr>
          <a:lstStyle/>
          <a:p>
            <a:r>
              <a:rPr lang="en-US" sz="1400" dirty="0">
                <a:latin typeface="Calibri" panose="020F0502020204030204" pitchFamily="34" charset="0"/>
              </a:rPr>
              <a:t>*On the state assessment, items measuring this objective are assessed without the use of a calculator</a:t>
            </a:r>
            <a:r>
              <a:rPr lang="en-US" dirty="0">
                <a:latin typeface="Calibri" panose="020F0502020204030204" pitchFamily="34" charset="0"/>
              </a:rPr>
              <a:t>.</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42088599"/>
      </p:ext>
    </p:extLst>
  </p:cSld>
  <p:clrMapOvr>
    <a:masterClrMapping/>
  </p:clrMapOvr>
  <mc:AlternateContent xmlns:mc="http://schemas.openxmlformats.org/markup-compatibility/2006" xmlns:p14="http://schemas.microsoft.com/office/powerpoint/2010/main">
    <mc:Choice Requires="p14">
      <p:transition p14:dur="10" advTm="68281"/>
    </mc:Choice>
    <mc:Fallback xmlns="">
      <p:transition advTm="682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3641352"/>
              </p:ext>
            </p:extLst>
          </p:nvPr>
        </p:nvGraphicFramePr>
        <p:xfrm>
          <a:off x="533400" y="990601"/>
          <a:ext cx="8229600" cy="1862606"/>
        </p:xfrm>
        <a:graphic>
          <a:graphicData uri="http://schemas.openxmlformats.org/drawingml/2006/table">
            <a:tbl>
              <a:tblPr firstRow="1" firstCol="1" bandRow="1">
                <a:tableStyleId>{5C22544A-7EE6-4342-B048-85BDC9FD1C3A}</a:tableStyleId>
              </a:tblPr>
              <a:tblGrid>
                <a:gridCol w="4114800"/>
                <a:gridCol w="4114800"/>
              </a:tblGrid>
              <a:tr h="240514">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512086">
                <a:tc>
                  <a:txBody>
                    <a:bodyPr/>
                    <a:lstStyle/>
                    <a:p>
                      <a:pPr marL="342900" marR="0" indent="-342900">
                        <a:spcBef>
                          <a:spcPts val="600"/>
                        </a:spcBef>
                        <a:spcAft>
                          <a:spcPts val="0"/>
                        </a:spcAft>
                      </a:pPr>
                      <a:endParaRPr lang="en-US" sz="100" b="0" dirty="0" smtClean="0">
                        <a:solidFill>
                          <a:schemeClr val="tx1"/>
                        </a:solidFill>
                        <a:effectLst/>
                        <a:latin typeface="Calibri" panose="020F0502020204030204" pitchFamily="34" charset="0"/>
                        <a:ea typeface="Times"/>
                      </a:endParaRPr>
                    </a:p>
                    <a:p>
                      <a:pPr marL="342900" marR="0" indent="-342900">
                        <a:spcBef>
                          <a:spcPts val="600"/>
                        </a:spcBef>
                        <a:spcAft>
                          <a:spcPts val="0"/>
                        </a:spcAft>
                      </a:pPr>
                      <a:r>
                        <a:rPr lang="en-US" sz="1400" b="1" dirty="0" smtClean="0">
                          <a:solidFill>
                            <a:schemeClr val="tx1"/>
                          </a:solidFill>
                          <a:effectLst/>
                          <a:latin typeface="Calibri" panose="020F0502020204030204" pitchFamily="34" charset="0"/>
                          <a:ea typeface="Times"/>
                        </a:rPr>
                        <a:t>5.3</a:t>
                      </a:r>
                      <a:r>
                        <a:rPr lang="en-US" sz="1400" b="1" dirty="0">
                          <a:solidFill>
                            <a:schemeClr val="tx1"/>
                          </a:solidFill>
                          <a:effectLst/>
                          <a:latin typeface="Calibri" panose="020F0502020204030204" pitchFamily="34" charset="0"/>
                          <a:ea typeface="Times"/>
                        </a:rPr>
                        <a:t>	The student will</a:t>
                      </a:r>
                    </a:p>
                    <a:p>
                      <a:pPr marL="341313" marR="0" indent="-288925">
                        <a:spcBef>
                          <a:spcPts val="0"/>
                        </a:spcBef>
                        <a:spcAft>
                          <a:spcPts val="0"/>
                        </a:spcAft>
                        <a:tabLst>
                          <a:tab pos="341313" algn="l"/>
                        </a:tabLst>
                      </a:pPr>
                      <a:r>
                        <a:rPr lang="en-US" sz="1400" b="1" dirty="0">
                          <a:solidFill>
                            <a:schemeClr val="tx1"/>
                          </a:solidFill>
                          <a:effectLst/>
                          <a:latin typeface="Calibri" panose="020F0502020204030204" pitchFamily="34" charset="0"/>
                          <a:ea typeface="Times"/>
                        </a:rPr>
                        <a:t>a)	identify and describe the characteristics of prime and composite numbers; and</a:t>
                      </a:r>
                    </a:p>
                    <a:p>
                      <a:pPr marL="341313" marR="0" indent="-288925">
                        <a:spcBef>
                          <a:spcPts val="0"/>
                        </a:spcBef>
                        <a:spcAft>
                          <a:spcPts val="600"/>
                        </a:spcAft>
                        <a:tabLst>
                          <a:tab pos="341313" algn="l"/>
                        </a:tabLst>
                      </a:pPr>
                      <a:r>
                        <a:rPr lang="en-US" sz="1400" b="1" dirty="0">
                          <a:solidFill>
                            <a:schemeClr val="tx1"/>
                          </a:solidFill>
                          <a:effectLst/>
                          <a:latin typeface="Calibri" panose="020F0502020204030204" pitchFamily="34" charset="0"/>
                          <a:ea typeface="Times"/>
                        </a:rPr>
                        <a:t>b)	identify and describe the characteristics of even and odd numbers.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marR="0" indent="-388620">
                        <a:spcBef>
                          <a:spcPts val="600"/>
                        </a:spcBef>
                        <a:spcAft>
                          <a:spcPts val="0"/>
                        </a:spcAft>
                      </a:pPr>
                      <a:endParaRPr lang="en-US" sz="100" b="0" dirty="0" smtClean="0">
                        <a:solidFill>
                          <a:schemeClr val="tx1"/>
                        </a:solidFill>
                        <a:effectLst/>
                        <a:latin typeface="Calibri" panose="020F0502020204030204" pitchFamily="34" charset="0"/>
                        <a:ea typeface="Times"/>
                      </a:endParaRPr>
                    </a:p>
                    <a:p>
                      <a:pPr marL="388620" marR="0" indent="-388620">
                        <a:spcBef>
                          <a:spcPts val="600"/>
                        </a:spcBef>
                        <a:spcAft>
                          <a:spcPts val="0"/>
                        </a:spcAft>
                      </a:pPr>
                      <a:r>
                        <a:rPr lang="en-US" sz="1400" b="1" dirty="0" smtClean="0">
                          <a:solidFill>
                            <a:schemeClr val="tx1"/>
                          </a:solidFill>
                          <a:effectLst/>
                          <a:latin typeface="Calibri" panose="020F0502020204030204" pitchFamily="34" charset="0"/>
                          <a:ea typeface="Times"/>
                        </a:rPr>
                        <a:t>5.3</a:t>
                      </a:r>
                      <a:r>
                        <a:rPr lang="en-US" sz="1400" b="1" dirty="0">
                          <a:solidFill>
                            <a:schemeClr val="tx1"/>
                          </a:solidFill>
                          <a:effectLst/>
                          <a:latin typeface="Calibri" panose="020F0502020204030204" pitchFamily="34" charset="0"/>
                          <a:ea typeface="Times"/>
                        </a:rPr>
                        <a:t>	The student will</a:t>
                      </a:r>
                    </a:p>
                    <a:p>
                      <a:pPr marL="395288" marR="0" indent="-342900">
                        <a:spcBef>
                          <a:spcPts val="0"/>
                        </a:spcBef>
                        <a:spcAft>
                          <a:spcPts val="0"/>
                        </a:spcAft>
                      </a:pPr>
                      <a:r>
                        <a:rPr lang="en-US" sz="1400" b="1" dirty="0">
                          <a:solidFill>
                            <a:schemeClr val="tx1"/>
                          </a:solidFill>
                          <a:effectLst/>
                          <a:latin typeface="Calibri" panose="020F0502020204030204" pitchFamily="34" charset="0"/>
                          <a:ea typeface="Times"/>
                        </a:rPr>
                        <a:t>a)	identify and describe the characteristics of prime and composite numbers; and</a:t>
                      </a:r>
                    </a:p>
                    <a:p>
                      <a:pPr marL="395288" marR="0" indent="-342900">
                        <a:spcBef>
                          <a:spcPts val="0"/>
                        </a:spcBef>
                        <a:spcAft>
                          <a:spcPts val="600"/>
                        </a:spcAft>
                      </a:pPr>
                      <a:r>
                        <a:rPr lang="en-US" sz="1400" b="1" dirty="0">
                          <a:solidFill>
                            <a:schemeClr val="tx1"/>
                          </a:solidFill>
                          <a:effectLst/>
                          <a:latin typeface="Calibri" panose="020F0502020204030204" pitchFamily="34" charset="0"/>
                          <a:ea typeface="Times"/>
                        </a:rPr>
                        <a:t>b)	identify and describe the characteristics of even and odd numbers.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4038600"/>
            <a:ext cx="8305800" cy="1815882"/>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r>
              <a:rPr lang="en-US" sz="1600" b="1" dirty="0" smtClean="0">
                <a:solidFill>
                  <a:schemeClr val="bg1"/>
                </a:solidFill>
                <a:latin typeface="Calibri" panose="020F0502020204030204" pitchFamily="34" charset="0"/>
              </a:rPr>
              <a:t>5.3a </a:t>
            </a:r>
            <a:r>
              <a:rPr lang="en-US" sz="1600" b="1" dirty="0">
                <a:solidFill>
                  <a:schemeClr val="bg1"/>
                </a:solidFill>
                <a:latin typeface="Calibri" panose="020F0502020204030204" pitchFamily="34" charset="0"/>
              </a:rPr>
              <a:t>EKS – Use concrete or pictorial representations to demonstrate and explain why a number is prime or </a:t>
            </a:r>
            <a:r>
              <a:rPr lang="en-US" sz="1600" b="1" dirty="0" smtClean="0">
                <a:solidFill>
                  <a:schemeClr val="bg1"/>
                </a:solidFill>
                <a:latin typeface="Calibri" panose="020F0502020204030204" pitchFamily="34" charset="0"/>
              </a:rPr>
              <a:t>composite</a:t>
            </a:r>
          </a:p>
          <a:p>
            <a:r>
              <a:rPr lang="en-US" sz="1600" b="1" dirty="0" smtClean="0">
                <a:solidFill>
                  <a:schemeClr val="bg1"/>
                </a:solidFill>
                <a:latin typeface="Calibri" panose="020F0502020204030204" pitchFamily="34" charset="0"/>
              </a:rPr>
              <a:t>5.3b </a:t>
            </a:r>
            <a:r>
              <a:rPr lang="en-US" sz="1600" b="1" dirty="0">
                <a:solidFill>
                  <a:schemeClr val="bg1"/>
                </a:solidFill>
                <a:latin typeface="Calibri" panose="020F0502020204030204" pitchFamily="34" charset="0"/>
              </a:rPr>
              <a:t>EKS – </a:t>
            </a:r>
            <a:r>
              <a:rPr lang="en-US" sz="1600" b="1" dirty="0" smtClean="0">
                <a:solidFill>
                  <a:schemeClr val="bg1"/>
                </a:solidFill>
                <a:latin typeface="Calibri" panose="020F0502020204030204" pitchFamily="34" charset="0"/>
              </a:rPr>
              <a:t>Use </a:t>
            </a:r>
            <a:r>
              <a:rPr lang="en-US" sz="1600" b="1" dirty="0">
                <a:solidFill>
                  <a:schemeClr val="bg1"/>
                </a:solidFill>
                <a:latin typeface="Calibri" panose="020F0502020204030204" pitchFamily="34" charset="0"/>
              </a:rPr>
              <a:t>concrete or pictorial representations to demonstrate and explain </a:t>
            </a:r>
            <a:r>
              <a:rPr lang="en-US" sz="1600" b="1" dirty="0" smtClean="0">
                <a:solidFill>
                  <a:schemeClr val="bg1"/>
                </a:solidFill>
                <a:latin typeface="Calibri" panose="020F0502020204030204" pitchFamily="34" charset="0"/>
              </a:rPr>
              <a:t>why </a:t>
            </a:r>
            <a:r>
              <a:rPr lang="en-US" sz="1600" b="1" dirty="0">
                <a:solidFill>
                  <a:schemeClr val="bg1"/>
                </a:solidFill>
                <a:latin typeface="Calibri" panose="020F0502020204030204" pitchFamily="34" charset="0"/>
              </a:rPr>
              <a:t>a number is even or </a:t>
            </a:r>
            <a:r>
              <a:rPr lang="en-US" sz="1600" b="1" dirty="0" smtClean="0">
                <a:solidFill>
                  <a:schemeClr val="bg1"/>
                </a:solidFill>
                <a:latin typeface="Calibri" panose="020F0502020204030204" pitchFamily="34" charset="0"/>
              </a:rPr>
              <a:t>odd</a:t>
            </a:r>
          </a:p>
          <a:p>
            <a:r>
              <a:rPr lang="en-US" sz="1600" b="1" dirty="0" smtClean="0">
                <a:solidFill>
                  <a:schemeClr val="bg1"/>
                </a:solidFill>
                <a:latin typeface="Calibri" panose="020F0502020204030204" pitchFamily="34" charset="0"/>
              </a:rPr>
              <a:t>5.3b </a:t>
            </a:r>
            <a:r>
              <a:rPr lang="en-US" sz="1600" b="1" dirty="0">
                <a:solidFill>
                  <a:schemeClr val="bg1"/>
                </a:solidFill>
                <a:latin typeface="Calibri" panose="020F0502020204030204" pitchFamily="34" charset="0"/>
              </a:rPr>
              <a:t>EKS – </a:t>
            </a:r>
            <a:r>
              <a:rPr lang="en-US" sz="1600" b="1" dirty="0" smtClean="0">
                <a:solidFill>
                  <a:schemeClr val="bg1"/>
                </a:solidFill>
                <a:latin typeface="Calibri" panose="020F0502020204030204" pitchFamily="34" charset="0"/>
              </a:rPr>
              <a:t>Use </a:t>
            </a:r>
            <a:r>
              <a:rPr lang="en-US" sz="1600" b="1" dirty="0">
                <a:solidFill>
                  <a:schemeClr val="bg1"/>
                </a:solidFill>
                <a:latin typeface="Calibri" panose="020F0502020204030204" pitchFamily="34" charset="0"/>
              </a:rPr>
              <a:t>concrete or pictorial representations to demonstrate and </a:t>
            </a:r>
            <a:r>
              <a:rPr lang="en-US" sz="1600" b="1" dirty="0" smtClean="0">
                <a:solidFill>
                  <a:schemeClr val="bg1"/>
                </a:solidFill>
                <a:latin typeface="Calibri" panose="020F0502020204030204" pitchFamily="34" charset="0"/>
              </a:rPr>
              <a:t>explain why </a:t>
            </a:r>
            <a:r>
              <a:rPr lang="en-US" sz="1600" b="1" dirty="0">
                <a:solidFill>
                  <a:schemeClr val="bg1"/>
                </a:solidFill>
                <a:latin typeface="Calibri" panose="020F0502020204030204" pitchFamily="34" charset="0"/>
              </a:rPr>
              <a:t>the sum or difference of two numbers is even or odd </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16</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42088599"/>
      </p:ext>
    </p:extLst>
  </p:cSld>
  <p:clrMapOvr>
    <a:masterClrMapping/>
  </p:clrMapOvr>
  <mc:AlternateContent xmlns:mc="http://schemas.openxmlformats.org/markup-compatibility/2006" xmlns:p14="http://schemas.microsoft.com/office/powerpoint/2010/main">
    <mc:Choice Requires="p14">
      <p:transition p14:dur="10" advTm="23462"/>
    </mc:Choice>
    <mc:Fallback xmlns="">
      <p:transition advTm="234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Computation and Estimation</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pPr/>
              <a:t>17</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167370233"/>
      </p:ext>
    </p:extLst>
  </p:cSld>
  <p:clrMapOvr>
    <a:masterClrMapping/>
  </p:clrMapOvr>
  <mc:AlternateContent xmlns:mc="http://schemas.openxmlformats.org/markup-compatibility/2006" xmlns:p14="http://schemas.microsoft.com/office/powerpoint/2010/main">
    <mc:Choice Requires="p14">
      <p:transition p14:dur="10" advTm="5445"/>
    </mc:Choice>
    <mc:Fallback xmlns="">
      <p:transition advTm="54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97123498"/>
              </p:ext>
            </p:extLst>
          </p:nvPr>
        </p:nvGraphicFramePr>
        <p:xfrm>
          <a:off x="533400" y="990601"/>
          <a:ext cx="8229600" cy="1796863"/>
        </p:xfrm>
        <a:graphic>
          <a:graphicData uri="http://schemas.openxmlformats.org/drawingml/2006/table">
            <a:tbl>
              <a:tblPr firstRow="1" firstCol="1" bandRow="1">
                <a:tableStyleId>{5C22544A-7EE6-4342-B048-85BDC9FD1C3A}</a:tableStyleId>
              </a:tblPr>
              <a:tblGrid>
                <a:gridCol w="4114800"/>
                <a:gridCol w="4114800"/>
              </a:tblGrid>
              <a:tr h="23005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446343">
                <a:tc>
                  <a:txBody>
                    <a:bodyPr/>
                    <a:lstStyle/>
                    <a:p>
                      <a:pPr marL="342900" marR="0" indent="-342900">
                        <a:spcBef>
                          <a:spcPts val="600"/>
                        </a:spcBef>
                        <a:spcAft>
                          <a:spcPts val="600"/>
                        </a:spcAft>
                      </a:pPr>
                      <a:endParaRPr lang="en-US" sz="100" b="0" dirty="0" smtClean="0">
                        <a:solidFill>
                          <a:schemeClr val="tx1"/>
                        </a:solidFill>
                        <a:effectLst/>
                        <a:latin typeface="Calibri"/>
                        <a:ea typeface="Times"/>
                      </a:endParaRPr>
                    </a:p>
                    <a:p>
                      <a:pPr marL="342900" marR="0" indent="-342900">
                        <a:spcBef>
                          <a:spcPts val="600"/>
                        </a:spcBef>
                        <a:spcAft>
                          <a:spcPts val="600"/>
                        </a:spcAft>
                      </a:pPr>
                      <a:r>
                        <a:rPr lang="en-US" sz="1400" b="1" dirty="0" smtClean="0">
                          <a:solidFill>
                            <a:schemeClr val="tx1"/>
                          </a:solidFill>
                          <a:effectLst/>
                          <a:latin typeface="Calibri"/>
                          <a:ea typeface="Times"/>
                        </a:rPr>
                        <a:t>5.4</a:t>
                      </a:r>
                      <a:r>
                        <a:rPr lang="en-US" sz="1400" b="1" dirty="0">
                          <a:solidFill>
                            <a:schemeClr val="tx1"/>
                          </a:solidFill>
                          <a:effectLst/>
                          <a:latin typeface="Calibri"/>
                          <a:ea typeface="Times"/>
                        </a:rPr>
                        <a:t>	The student will create and solve single-step and multistep practical problems involving addition, subtraction, multiplication, and division with and without remainders of whole numbers.*</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600"/>
                        </a:spcAft>
                      </a:pPr>
                      <a:endParaRPr lang="en-US" sz="100" b="0" dirty="0" smtClean="0">
                        <a:solidFill>
                          <a:schemeClr val="tx1"/>
                        </a:solidFill>
                        <a:effectLst/>
                        <a:latin typeface="Calibri"/>
                        <a:ea typeface="Times"/>
                      </a:endParaRPr>
                    </a:p>
                    <a:p>
                      <a:pPr marL="388620" marR="0" indent="-388620">
                        <a:spcBef>
                          <a:spcPts val="600"/>
                        </a:spcBef>
                        <a:spcAft>
                          <a:spcPts val="600"/>
                        </a:spcAft>
                      </a:pPr>
                      <a:r>
                        <a:rPr lang="en-US" sz="1400" b="1" dirty="0" smtClean="0">
                          <a:solidFill>
                            <a:schemeClr val="tx1"/>
                          </a:solidFill>
                          <a:effectLst/>
                          <a:latin typeface="Calibri"/>
                          <a:ea typeface="Times"/>
                        </a:rPr>
                        <a:t>5.4</a:t>
                      </a:r>
                      <a:r>
                        <a:rPr lang="en-US" sz="1400" b="1" dirty="0">
                          <a:solidFill>
                            <a:schemeClr val="tx1"/>
                          </a:solidFill>
                          <a:effectLst/>
                          <a:latin typeface="Calibri"/>
                          <a:ea typeface="Times"/>
                        </a:rPr>
                        <a:t>	The student will create and solve single-step and multistep practical problems involving addition, subtraction, multiplication, and division of whole numbers.</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3581400"/>
            <a:ext cx="8305800" cy="1323439"/>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buFont typeface="Arial" panose="020B0604020202020204" pitchFamily="34" charset="0"/>
              <a:buChar char="•"/>
            </a:pPr>
            <a:r>
              <a:rPr lang="en-US" sz="1600" b="1" dirty="0">
                <a:solidFill>
                  <a:schemeClr val="bg1"/>
                </a:solidFill>
                <a:latin typeface="Calibri" panose="020F0502020204030204" pitchFamily="34" charset="0"/>
              </a:rPr>
              <a:t>5.4 EKS – Apply strategies, including place value and application of the properties to +, -, ×, and ÷ [Application of properties moved from 5.19</a:t>
            </a:r>
            <a:r>
              <a:rPr lang="en-US" sz="1600" b="1" dirty="0" smtClean="0">
                <a:solidFill>
                  <a:schemeClr val="bg1"/>
                </a:solidFill>
                <a:latin typeface="Calibri" panose="020F0502020204030204" pitchFamily="34" charset="0"/>
              </a:rPr>
              <a:t>]</a:t>
            </a:r>
          </a:p>
          <a:p>
            <a:pPr marL="285750" lvl="0" indent="-285750">
              <a:buFont typeface="Arial" panose="020B0604020202020204" pitchFamily="34" charset="0"/>
              <a:buChar char="•"/>
            </a:pPr>
            <a:r>
              <a:rPr lang="en-US" sz="1600" b="1" dirty="0" smtClean="0">
                <a:solidFill>
                  <a:schemeClr val="bg1"/>
                </a:solidFill>
                <a:latin typeface="Calibri" panose="020F0502020204030204" pitchFamily="34" charset="0"/>
              </a:rPr>
              <a:t>5.4 EKS </a:t>
            </a:r>
            <a:r>
              <a:rPr lang="en-US" sz="1600" b="1" dirty="0">
                <a:solidFill>
                  <a:schemeClr val="bg1"/>
                </a:solidFill>
                <a:latin typeface="Calibri" panose="020F0502020204030204" pitchFamily="34" charset="0"/>
              </a:rPr>
              <a:t>– F</a:t>
            </a:r>
            <a:r>
              <a:rPr lang="en-US" sz="1600" b="1" dirty="0" smtClean="0">
                <a:solidFill>
                  <a:schemeClr val="bg1"/>
                </a:solidFill>
                <a:latin typeface="Calibri" panose="020F0502020204030204" pitchFamily="34" charset="0"/>
              </a:rPr>
              <a:t>actors </a:t>
            </a:r>
            <a:r>
              <a:rPr lang="en-US" sz="1600" b="1" dirty="0">
                <a:solidFill>
                  <a:schemeClr val="bg1"/>
                </a:solidFill>
                <a:latin typeface="Calibri" panose="020F0502020204030204" pitchFamily="34" charset="0"/>
              </a:rPr>
              <a:t>increased to two digit by three digit numbers [Moved from 4.4 EKS</a:t>
            </a:r>
            <a:r>
              <a:rPr lang="en-US" sz="1600" b="1" dirty="0" smtClean="0">
                <a:solidFill>
                  <a:schemeClr val="bg1"/>
                </a:solidFill>
                <a:latin typeface="Calibri" panose="020F0502020204030204" pitchFamily="34" charset="0"/>
              </a:rPr>
              <a:t>]</a:t>
            </a:r>
          </a:p>
          <a:p>
            <a:pPr marL="285750" lvl="0" indent="-285750">
              <a:buFont typeface="Arial" panose="020B0604020202020204" pitchFamily="34" charset="0"/>
              <a:buChar char="•"/>
            </a:pPr>
            <a:r>
              <a:rPr lang="en-US" sz="1600" b="1" dirty="0" smtClean="0">
                <a:solidFill>
                  <a:schemeClr val="bg1"/>
                </a:solidFill>
                <a:latin typeface="Calibri" panose="020F0502020204030204" pitchFamily="34" charset="0"/>
              </a:rPr>
              <a:t>5.4 EKS </a:t>
            </a:r>
            <a:r>
              <a:rPr lang="en-US" sz="1600" b="1" dirty="0">
                <a:solidFill>
                  <a:schemeClr val="bg1"/>
                </a:solidFill>
                <a:latin typeface="Calibri" panose="020F0502020204030204" pitchFamily="34" charset="0"/>
              </a:rPr>
              <a:t>– </a:t>
            </a:r>
            <a:r>
              <a:rPr lang="en-US" sz="1600" b="1" dirty="0" smtClean="0">
                <a:solidFill>
                  <a:schemeClr val="bg1"/>
                </a:solidFill>
                <a:latin typeface="Calibri" panose="020F0502020204030204" pitchFamily="34" charset="0"/>
              </a:rPr>
              <a:t>Use </a:t>
            </a:r>
            <a:r>
              <a:rPr lang="en-US" sz="1600" b="1" dirty="0">
                <a:solidFill>
                  <a:schemeClr val="bg1"/>
                </a:solidFill>
                <a:latin typeface="Calibri" panose="020F0502020204030204" pitchFamily="34" charset="0"/>
              </a:rPr>
              <a:t>context </a:t>
            </a:r>
            <a:r>
              <a:rPr lang="en-US" sz="1600" b="1" dirty="0" smtClean="0">
                <a:solidFill>
                  <a:schemeClr val="bg1"/>
                </a:solidFill>
                <a:latin typeface="Calibri" panose="020F0502020204030204" pitchFamily="34" charset="0"/>
              </a:rPr>
              <a:t>of practical problems to </a:t>
            </a:r>
            <a:r>
              <a:rPr lang="en-US" sz="1600" b="1" dirty="0">
                <a:solidFill>
                  <a:schemeClr val="bg1"/>
                </a:solidFill>
                <a:latin typeface="Calibri" panose="020F0502020204030204" pitchFamily="34" charset="0"/>
              </a:rPr>
              <a:t>interpret the quotient and the remainder</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18</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42088599"/>
      </p:ext>
    </p:extLst>
  </p:cSld>
  <p:clrMapOvr>
    <a:masterClrMapping/>
  </p:clrMapOvr>
  <mc:AlternateContent xmlns:mc="http://schemas.openxmlformats.org/markup-compatibility/2006" xmlns:p14="http://schemas.microsoft.com/office/powerpoint/2010/main">
    <mc:Choice Requires="p14">
      <p:transition p14:dur="10" advTm="87514"/>
    </mc:Choice>
    <mc:Fallback xmlns="">
      <p:transition advTm="875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9520283"/>
              </p:ext>
            </p:extLst>
          </p:nvPr>
        </p:nvGraphicFramePr>
        <p:xfrm>
          <a:off x="533400" y="990600"/>
          <a:ext cx="8229600" cy="2554203"/>
        </p:xfrm>
        <a:graphic>
          <a:graphicData uri="http://schemas.openxmlformats.org/drawingml/2006/table">
            <a:tbl>
              <a:tblPr firstRow="1" firstCol="1" bandRow="1">
                <a:tableStyleId>{5C22544A-7EE6-4342-B048-85BDC9FD1C3A}</a:tableStyleId>
              </a:tblPr>
              <a:tblGrid>
                <a:gridCol w="4114800"/>
                <a:gridCol w="4114800"/>
              </a:tblGrid>
              <a:tr h="31091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03683">
                <a:tc>
                  <a:txBody>
                    <a:bodyPr/>
                    <a:lstStyle/>
                    <a:p>
                      <a:pPr marL="342900" marR="0" indent="-342900">
                        <a:spcBef>
                          <a:spcPts val="600"/>
                        </a:spcBef>
                        <a:spcAft>
                          <a:spcPts val="0"/>
                        </a:spcAft>
                      </a:pPr>
                      <a:r>
                        <a:rPr lang="en-US" sz="1400" b="1" dirty="0" smtClean="0">
                          <a:solidFill>
                            <a:schemeClr val="tx1"/>
                          </a:solidFill>
                          <a:effectLst/>
                          <a:latin typeface="Calibri" panose="020F0502020204030204" pitchFamily="34" charset="0"/>
                          <a:ea typeface="Times"/>
                        </a:rPr>
                        <a:t>5.5</a:t>
                      </a:r>
                      <a:r>
                        <a:rPr lang="en-US" sz="1400" b="1" dirty="0">
                          <a:solidFill>
                            <a:schemeClr val="tx1"/>
                          </a:solidFill>
                          <a:effectLst/>
                          <a:latin typeface="Calibri" panose="020F0502020204030204" pitchFamily="34" charset="0"/>
                          <a:ea typeface="Times"/>
                        </a:rPr>
                        <a:t>	The student will</a:t>
                      </a:r>
                    </a:p>
                    <a:p>
                      <a:pPr marL="339725" marR="0" indent="-287338">
                        <a:spcBef>
                          <a:spcPts val="0"/>
                        </a:spcBef>
                        <a:spcAft>
                          <a:spcPts val="0"/>
                        </a:spcAft>
                      </a:pPr>
                      <a:r>
                        <a:rPr lang="en-US" sz="1400" b="1" dirty="0">
                          <a:solidFill>
                            <a:schemeClr val="tx1"/>
                          </a:solidFill>
                          <a:effectLst/>
                          <a:latin typeface="Calibri" panose="020F0502020204030204" pitchFamily="34" charset="0"/>
                          <a:ea typeface="Times"/>
                        </a:rPr>
                        <a:t>a)	find the sum, difference, product, and quotient of two numbers expressed as decimals through thousandths (divisors with only one nonzero digit);* </a:t>
                      </a:r>
                      <a:r>
                        <a:rPr lang="en-US" sz="1400" b="1" dirty="0">
                          <a:solidFill>
                            <a:srgbClr val="FF0000"/>
                          </a:solidFill>
                          <a:effectLst/>
                          <a:latin typeface="Calibri" panose="020F0502020204030204" pitchFamily="34" charset="0"/>
                          <a:ea typeface="Times"/>
                        </a:rPr>
                        <a:t>[Addition and subtraction of decimals included in 4.6] </a:t>
                      </a:r>
                      <a:r>
                        <a:rPr lang="en-US" sz="1400" b="1" dirty="0">
                          <a:solidFill>
                            <a:schemeClr val="tx1"/>
                          </a:solidFill>
                          <a:effectLst/>
                          <a:latin typeface="Calibri" panose="020F0502020204030204" pitchFamily="34" charset="0"/>
                          <a:ea typeface="Times"/>
                        </a:rPr>
                        <a:t>and</a:t>
                      </a:r>
                    </a:p>
                    <a:p>
                      <a:pPr marL="339725" marR="0" indent="-287338">
                        <a:spcBef>
                          <a:spcPts val="0"/>
                        </a:spcBef>
                        <a:spcAft>
                          <a:spcPts val="600"/>
                        </a:spcAft>
                      </a:pPr>
                      <a:r>
                        <a:rPr lang="en-US" sz="1400" b="1" dirty="0">
                          <a:solidFill>
                            <a:schemeClr val="tx1"/>
                          </a:solidFill>
                          <a:effectLst/>
                          <a:latin typeface="Calibri" panose="020F0502020204030204" pitchFamily="34" charset="0"/>
                          <a:ea typeface="Times"/>
                        </a:rPr>
                        <a:t>b)	create and solve single-step and multistep practical problems involving decimals.*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0"/>
                        </a:spcAft>
                      </a:pPr>
                      <a:r>
                        <a:rPr lang="en-US" sz="1400" b="1" dirty="0">
                          <a:solidFill>
                            <a:schemeClr val="tx1"/>
                          </a:solidFill>
                          <a:effectLst/>
                          <a:latin typeface="Calibri" panose="020F0502020204030204" pitchFamily="34" charset="0"/>
                          <a:ea typeface="Times"/>
                        </a:rPr>
                        <a:t>5.5	The student will</a:t>
                      </a:r>
                    </a:p>
                    <a:p>
                      <a:pPr marL="339725" marR="0" indent="-287338">
                        <a:spcBef>
                          <a:spcPts val="0"/>
                        </a:spcBef>
                        <a:spcAft>
                          <a:spcPts val="0"/>
                        </a:spcAft>
                      </a:pPr>
                      <a:r>
                        <a:rPr lang="en-US" sz="1400" b="1" dirty="0">
                          <a:solidFill>
                            <a:schemeClr val="tx1"/>
                          </a:solidFill>
                          <a:effectLst/>
                          <a:latin typeface="Calibri" panose="020F0502020204030204" pitchFamily="34" charset="0"/>
                          <a:ea typeface="Times"/>
                        </a:rPr>
                        <a:t>a)	estimate and determine the product and quotient of two numbers involving decimals;* and</a:t>
                      </a:r>
                    </a:p>
                    <a:p>
                      <a:pPr marL="339725" marR="0" indent="-287338">
                        <a:spcBef>
                          <a:spcPts val="0"/>
                        </a:spcBef>
                        <a:spcAft>
                          <a:spcPts val="600"/>
                        </a:spcAft>
                      </a:pPr>
                      <a:r>
                        <a:rPr lang="en-US" sz="1400" b="1" dirty="0">
                          <a:solidFill>
                            <a:schemeClr val="tx1"/>
                          </a:solidFill>
                          <a:effectLst/>
                          <a:latin typeface="Calibri" panose="020F0502020204030204" pitchFamily="34" charset="0"/>
                          <a:ea typeface="Times"/>
                        </a:rPr>
                        <a:t>b)	create and solve single-step and multistep practical problems involving addition, subtraction, and multiplication of decimals, and create and solve single-step practical problems involving division of decimals.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3821157"/>
            <a:ext cx="8305800" cy="2554545"/>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buFont typeface="Arial" panose="020B0604020202020204" pitchFamily="34" charset="0"/>
              <a:buChar char="•"/>
            </a:pPr>
            <a:r>
              <a:rPr lang="en-US" sz="1600" b="1" dirty="0" smtClean="0">
                <a:solidFill>
                  <a:schemeClr val="bg1"/>
                </a:solidFill>
                <a:latin typeface="Calibri" panose="020F0502020204030204" pitchFamily="34" charset="0"/>
              </a:rPr>
              <a:t>5.5a </a:t>
            </a:r>
            <a:r>
              <a:rPr lang="en-US" sz="1600" b="1" dirty="0">
                <a:solidFill>
                  <a:schemeClr val="bg1"/>
                </a:solidFill>
                <a:latin typeface="Calibri" panose="020F0502020204030204" pitchFamily="34" charset="0"/>
              </a:rPr>
              <a:t>– Addition and subtraction with </a:t>
            </a:r>
            <a:r>
              <a:rPr lang="en-US" sz="1600" b="1" dirty="0" smtClean="0">
                <a:solidFill>
                  <a:schemeClr val="bg1"/>
                </a:solidFill>
                <a:latin typeface="Calibri" panose="020F0502020204030204" pitchFamily="34" charset="0"/>
              </a:rPr>
              <a:t>decimals removed  </a:t>
            </a:r>
            <a:r>
              <a:rPr lang="en-US" sz="1600" b="1" dirty="0">
                <a:solidFill>
                  <a:schemeClr val="bg1"/>
                </a:solidFill>
                <a:latin typeface="Calibri" panose="020F0502020204030204" pitchFamily="34" charset="0"/>
              </a:rPr>
              <a:t>[Included in 4.6a</a:t>
            </a:r>
            <a:r>
              <a:rPr lang="en-US" sz="1600" b="1" dirty="0" smtClean="0">
                <a:solidFill>
                  <a:schemeClr val="bg1"/>
                </a:solidFill>
                <a:latin typeface="Calibri" panose="020F0502020204030204" pitchFamily="34" charset="0"/>
              </a:rPr>
              <a:t>]</a:t>
            </a:r>
          </a:p>
          <a:p>
            <a:pPr marL="285750" lvl="0" indent="-285750">
              <a:buFont typeface="Arial" panose="020B0604020202020204" pitchFamily="34" charset="0"/>
              <a:buChar char="•"/>
            </a:pPr>
            <a:r>
              <a:rPr lang="en-US" sz="1600" b="1" dirty="0">
                <a:solidFill>
                  <a:schemeClr val="bg1"/>
                </a:solidFill>
                <a:latin typeface="Calibri" panose="020F0502020204030204" pitchFamily="34" charset="0"/>
              </a:rPr>
              <a:t>5.5a EKS – Multiply decimals - </a:t>
            </a:r>
            <a:r>
              <a:rPr lang="en-US" sz="1600" b="1" dirty="0" smtClean="0">
                <a:solidFill>
                  <a:schemeClr val="bg1"/>
                </a:solidFill>
                <a:latin typeface="Calibri" panose="020F0502020204030204" pitchFamily="34" charset="0"/>
              </a:rPr>
              <a:t>factors </a:t>
            </a:r>
            <a:r>
              <a:rPr lang="en-US" sz="1600" b="1" dirty="0">
                <a:solidFill>
                  <a:schemeClr val="bg1"/>
                </a:solidFill>
                <a:latin typeface="Calibri" panose="020F0502020204030204" pitchFamily="34" charset="0"/>
              </a:rPr>
              <a:t>do not exceed two </a:t>
            </a:r>
            <a:r>
              <a:rPr lang="en-US" sz="1600" b="1" dirty="0" smtClean="0">
                <a:solidFill>
                  <a:schemeClr val="bg1"/>
                </a:solidFill>
                <a:latin typeface="Calibri" panose="020F0502020204030204" pitchFamily="34" charset="0"/>
              </a:rPr>
              <a:t>digits </a:t>
            </a:r>
            <a:r>
              <a:rPr lang="en-US" sz="1600" b="1" dirty="0">
                <a:solidFill>
                  <a:schemeClr val="bg1"/>
                </a:solidFill>
                <a:latin typeface="Calibri" panose="020F0502020204030204" pitchFamily="34" charset="0"/>
              </a:rPr>
              <a:t>and products do not exceed the thousandths place</a:t>
            </a:r>
          </a:p>
          <a:p>
            <a:pPr marL="285750" indent="-285750">
              <a:buFont typeface="Arial" panose="020B0604020202020204" pitchFamily="34" charset="0"/>
              <a:buChar char="•"/>
            </a:pPr>
            <a:r>
              <a:rPr lang="en-US" sz="1600" b="1" dirty="0" smtClean="0">
                <a:solidFill>
                  <a:schemeClr val="bg1"/>
                </a:solidFill>
                <a:latin typeface="Calibri" panose="020F0502020204030204" pitchFamily="34" charset="0"/>
              </a:rPr>
              <a:t>5.5a </a:t>
            </a:r>
            <a:r>
              <a:rPr lang="en-US" sz="1600" b="1" dirty="0">
                <a:solidFill>
                  <a:schemeClr val="bg1"/>
                </a:solidFill>
                <a:latin typeface="Calibri" panose="020F0502020204030204" pitchFamily="34" charset="0"/>
              </a:rPr>
              <a:t>EKS – Divide with decimal dividend and decimal divisor; model multiplication and division of decimals and whole numbers </a:t>
            </a:r>
            <a:r>
              <a:rPr lang="en-US" sz="1600" b="1" dirty="0" smtClean="0">
                <a:solidFill>
                  <a:schemeClr val="bg1"/>
                </a:solidFill>
                <a:latin typeface="Calibri" panose="020F0502020204030204" pitchFamily="34" charset="0"/>
              </a:rPr>
              <a:t>; divide </a:t>
            </a:r>
            <a:r>
              <a:rPr lang="en-US" sz="1600" b="1" dirty="0">
                <a:solidFill>
                  <a:schemeClr val="bg1"/>
                </a:solidFill>
                <a:latin typeface="Calibri" panose="020F0502020204030204" pitchFamily="34" charset="0"/>
              </a:rPr>
              <a:t>decimals - quotients do not exceed 4 digits, with or without a decimal point, and  may include whole numbers, tenths, hundredths, or thousandths; divisors limited to single digit whole number or a decimal expressed as tenths; model × and ÷ of decimals and whole </a:t>
            </a:r>
            <a:r>
              <a:rPr lang="en-US" sz="1600" b="1" dirty="0" smtClean="0">
                <a:solidFill>
                  <a:schemeClr val="bg1"/>
                </a:solidFill>
                <a:latin typeface="Calibri" panose="020F0502020204030204" pitchFamily="34" charset="0"/>
              </a:rPr>
              <a:t>numbers</a:t>
            </a:r>
          </a:p>
          <a:p>
            <a:pPr marL="285750" indent="-285750">
              <a:buFont typeface="Arial" panose="020B0604020202020204" pitchFamily="34" charset="0"/>
              <a:buChar char="•"/>
            </a:pPr>
            <a:r>
              <a:rPr lang="en-US" sz="1600" b="1" dirty="0">
                <a:solidFill>
                  <a:schemeClr val="bg1"/>
                </a:solidFill>
                <a:latin typeface="Calibri" panose="020F0502020204030204" pitchFamily="34" charset="0"/>
              </a:rPr>
              <a:t>5.5b – Create and solve practical problems with division of decimals limited to </a:t>
            </a:r>
            <a:r>
              <a:rPr lang="en-US" sz="1600" b="1" dirty="0" smtClean="0">
                <a:solidFill>
                  <a:schemeClr val="bg1"/>
                </a:solidFill>
                <a:latin typeface="Calibri" panose="020F0502020204030204" pitchFamily="34" charset="0"/>
              </a:rPr>
              <a:t>single-step</a:t>
            </a: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19</a:t>
            </a:fld>
            <a:endParaRPr lang="en-US" altLang="en-US" dirty="0"/>
          </a:p>
        </p:txBody>
      </p:sp>
      <p:sp>
        <p:nvSpPr>
          <p:cNvPr id="5" name="TextBox 4"/>
          <p:cNvSpPr txBox="1"/>
          <p:nvPr/>
        </p:nvSpPr>
        <p:spPr>
          <a:xfrm>
            <a:off x="557150" y="6412468"/>
            <a:ext cx="7696200" cy="369332"/>
          </a:xfrm>
          <a:prstGeom prst="rect">
            <a:avLst/>
          </a:prstGeom>
          <a:noFill/>
        </p:spPr>
        <p:txBody>
          <a:bodyPr wrap="square" rtlCol="0">
            <a:spAutoFit/>
          </a:bodyPr>
          <a:lstStyle/>
          <a:p>
            <a:r>
              <a:rPr lang="en-US" sz="1400" dirty="0">
                <a:latin typeface="Calibri" panose="020F0502020204030204" pitchFamily="34" charset="0"/>
              </a:rPr>
              <a:t>*On the state assessment, items measuring this objective are assessed without the use of a calculator</a:t>
            </a:r>
            <a:r>
              <a:rPr lang="en-US" dirty="0">
                <a:latin typeface="Calibri" panose="020F0502020204030204" pitchFamily="34" charset="0"/>
              </a:rPr>
              <a:t>.</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42088599"/>
      </p:ext>
    </p:extLst>
  </p:cSld>
  <p:clrMapOvr>
    <a:masterClrMapping/>
  </p:clrMapOvr>
  <mc:AlternateContent xmlns:mc="http://schemas.openxmlformats.org/markup-compatibility/2006" xmlns:p14="http://schemas.microsoft.com/office/powerpoint/2010/main">
    <mc:Choice Requires="p14">
      <p:transition p14:dur="10" advTm="86366"/>
    </mc:Choice>
    <mc:Fallback xmlns="">
      <p:transition advTm="863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6200" y="609600"/>
            <a:ext cx="8153400" cy="1143000"/>
          </a:xfrm>
        </p:spPr>
        <p:txBody>
          <a:bodyPr/>
          <a:lstStyle/>
          <a:p>
            <a:r>
              <a:rPr lang="en-US" altLang="en-US" dirty="0" smtClean="0"/>
              <a:t>Purpose</a:t>
            </a:r>
            <a:endParaRPr lang="en-US" altLang="en-US" dirty="0"/>
          </a:p>
        </p:txBody>
      </p:sp>
      <p:sp>
        <p:nvSpPr>
          <p:cNvPr id="79875" name="Rectangle 3"/>
          <p:cNvSpPr>
            <a:spLocks noGrp="1" noChangeArrowheads="1"/>
          </p:cNvSpPr>
          <p:nvPr>
            <p:ph idx="1"/>
          </p:nvPr>
        </p:nvSpPr>
        <p:spPr/>
        <p:txBody>
          <a:bodyPr/>
          <a:lstStyle/>
          <a:p>
            <a:r>
              <a:rPr lang="en-US" altLang="en-US" dirty="0" smtClean="0"/>
              <a:t>Overview </a:t>
            </a:r>
            <a:r>
              <a:rPr lang="en-US" altLang="en-US" dirty="0"/>
              <a:t>of the </a:t>
            </a:r>
            <a:r>
              <a:rPr lang="en-US" altLang="en-US" dirty="0" smtClean="0"/>
              <a:t>2016 </a:t>
            </a:r>
            <a:r>
              <a:rPr lang="en-US" altLang="en-US" i="1" dirty="0"/>
              <a:t>Mathematics Standards of </a:t>
            </a:r>
            <a:r>
              <a:rPr lang="en-US" altLang="en-US" i="1" dirty="0" smtClean="0"/>
              <a:t>Learning</a:t>
            </a:r>
            <a:r>
              <a:rPr lang="en-US" altLang="en-US" dirty="0"/>
              <a:t> </a:t>
            </a:r>
            <a:r>
              <a:rPr lang="en-US" altLang="en-US" dirty="0" smtClean="0"/>
              <a:t>and the </a:t>
            </a:r>
            <a:r>
              <a:rPr lang="en-US" altLang="en-US" i="1" dirty="0" smtClean="0"/>
              <a:t>Curriculum Framework</a:t>
            </a:r>
            <a:endParaRPr lang="en-US" altLang="en-US" dirty="0"/>
          </a:p>
          <a:p>
            <a:r>
              <a:rPr lang="en-US" altLang="en-US" dirty="0" smtClean="0"/>
              <a:t>Highlight information included in the Essential Knowledge and Skills and the Understanding the Standard sections of the </a:t>
            </a:r>
            <a:r>
              <a:rPr lang="en-US" altLang="en-US" i="1" dirty="0" smtClean="0"/>
              <a:t>Curriculum Framework</a:t>
            </a:r>
          </a:p>
        </p:txBody>
      </p:sp>
      <p:sp>
        <p:nvSpPr>
          <p:cNvPr id="2" name="Slide Number Placeholder 1"/>
          <p:cNvSpPr>
            <a:spLocks noGrp="1"/>
          </p:cNvSpPr>
          <p:nvPr>
            <p:ph type="sldNum" sz="quarter" idx="12"/>
          </p:nvPr>
        </p:nvSpPr>
        <p:spPr/>
        <p:txBody>
          <a:bodyPr/>
          <a:lstStyle/>
          <a:p>
            <a:fld id="{C4F0E998-9182-4C89-B3A3-3657E8366C65}" type="slidenum">
              <a:rPr lang="en-US" altLang="en-US" smtClean="0"/>
              <a:pPr/>
              <a:t>2</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503620075"/>
      </p:ext>
    </p:extLst>
  </p:cSld>
  <p:clrMapOvr>
    <a:masterClrMapping/>
  </p:clrMapOvr>
  <mc:AlternateContent xmlns:mc="http://schemas.openxmlformats.org/markup-compatibility/2006" xmlns:p14="http://schemas.microsoft.com/office/powerpoint/2010/main">
    <mc:Choice Requires="p14">
      <p:transition p14:dur="10" advTm="24473"/>
    </mc:Choice>
    <mc:Fallback xmlns="">
      <p:transition advTm="244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16746791"/>
              </p:ext>
            </p:extLst>
          </p:nvPr>
        </p:nvGraphicFramePr>
        <p:xfrm>
          <a:off x="533400" y="990600"/>
          <a:ext cx="8229600" cy="2554203"/>
        </p:xfrm>
        <a:graphic>
          <a:graphicData uri="http://schemas.openxmlformats.org/drawingml/2006/table">
            <a:tbl>
              <a:tblPr firstRow="1" firstCol="1" bandRow="1">
                <a:tableStyleId>{5C22544A-7EE6-4342-B048-85BDC9FD1C3A}</a:tableStyleId>
              </a:tblPr>
              <a:tblGrid>
                <a:gridCol w="4114800"/>
                <a:gridCol w="4114800"/>
              </a:tblGrid>
              <a:tr h="31091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03683">
                <a:tc>
                  <a:txBody>
                    <a:bodyPr/>
                    <a:lstStyle/>
                    <a:p>
                      <a:pPr marL="342900" marR="0" indent="-342900">
                        <a:spcBef>
                          <a:spcPts val="600"/>
                        </a:spcBef>
                        <a:spcAft>
                          <a:spcPts val="600"/>
                        </a:spcAft>
                      </a:pPr>
                      <a:r>
                        <a:rPr lang="en-US" sz="1400" b="1" dirty="0">
                          <a:solidFill>
                            <a:schemeClr val="tx1"/>
                          </a:solidFill>
                          <a:effectLst/>
                          <a:latin typeface="Calibri" panose="020F0502020204030204" pitchFamily="34" charset="0"/>
                          <a:ea typeface="Times"/>
                        </a:rPr>
                        <a:t>5.6	The student will solve single-step and multistep practical problems involving addition and subtraction with fractions and mixed numbers and express answers in simplest form. * </a:t>
                      </a:r>
                      <a:r>
                        <a:rPr lang="en-US" sz="1400" b="1" dirty="0">
                          <a:solidFill>
                            <a:srgbClr val="FF0000"/>
                          </a:solidFill>
                          <a:effectLst/>
                          <a:latin typeface="Calibri" panose="020F0502020204030204" pitchFamily="34" charset="0"/>
                          <a:ea typeface="Times"/>
                        </a:rPr>
                        <a:t>[Express in simplest form included in EKS]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6075" marR="0" indent="-346075">
                        <a:spcBef>
                          <a:spcPts val="600"/>
                        </a:spcBef>
                        <a:spcAft>
                          <a:spcPts val="0"/>
                        </a:spcAft>
                      </a:pPr>
                      <a:r>
                        <a:rPr lang="en-US" sz="1400" b="1" dirty="0">
                          <a:solidFill>
                            <a:schemeClr val="tx1"/>
                          </a:solidFill>
                          <a:effectLst/>
                          <a:latin typeface="Calibri" panose="020F0502020204030204" pitchFamily="34" charset="0"/>
                          <a:ea typeface="Times"/>
                        </a:rPr>
                        <a:t>5.6	The student will </a:t>
                      </a:r>
                    </a:p>
                    <a:p>
                      <a:pPr marL="342900" marR="0" lvl="0" indent="-342900">
                        <a:spcBef>
                          <a:spcPts val="0"/>
                        </a:spcBef>
                        <a:spcAft>
                          <a:spcPts val="0"/>
                        </a:spcAft>
                        <a:buFont typeface="+mj-lt"/>
                        <a:buAutoNum type="alphaLcParenR"/>
                      </a:pPr>
                      <a:r>
                        <a:rPr lang="en-US" sz="1400" b="1" u="none" strike="noStrike" dirty="0">
                          <a:solidFill>
                            <a:schemeClr val="tx1"/>
                          </a:solidFill>
                          <a:effectLst/>
                          <a:latin typeface="Calibri" panose="020F0502020204030204" pitchFamily="34" charset="0"/>
                          <a:ea typeface="Times"/>
                        </a:rPr>
                        <a:t>solve single-step and multistep practical problems involving addition and subtraction with fractions and mixed numbers; and </a:t>
                      </a:r>
                    </a:p>
                    <a:p>
                      <a:pPr marL="342900" marR="0" lvl="0" indent="-342900">
                        <a:spcBef>
                          <a:spcPts val="0"/>
                        </a:spcBef>
                        <a:spcAft>
                          <a:spcPts val="600"/>
                        </a:spcAft>
                        <a:buFont typeface="+mj-lt"/>
                        <a:buAutoNum type="alphaLcParenR"/>
                      </a:pPr>
                      <a:r>
                        <a:rPr lang="en-US" sz="1400" b="1" u="none" strike="noStrike" dirty="0">
                          <a:solidFill>
                            <a:schemeClr val="tx1"/>
                          </a:solidFill>
                          <a:effectLst/>
                          <a:latin typeface="Calibri" panose="020F0502020204030204" pitchFamily="34" charset="0"/>
                          <a:ea typeface="Times"/>
                        </a:rPr>
                        <a:t>solve single-step practical problems involving multiplication of a whole number, limited to 12 or less, and a proper fraction, with models.*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4038600"/>
            <a:ext cx="8305800" cy="1077218"/>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buFont typeface="Arial" panose="020B0604020202020204" pitchFamily="34" charset="0"/>
              <a:buChar char="•"/>
            </a:pPr>
            <a:r>
              <a:rPr lang="en-US" sz="1600" b="1" dirty="0" smtClean="0">
                <a:solidFill>
                  <a:schemeClr val="bg1"/>
                </a:solidFill>
                <a:latin typeface="Calibri" panose="020F0502020204030204" pitchFamily="34" charset="0"/>
              </a:rPr>
              <a:t>5.6b </a:t>
            </a:r>
            <a:r>
              <a:rPr lang="en-US" sz="1600" b="1" dirty="0">
                <a:solidFill>
                  <a:schemeClr val="bg1"/>
                </a:solidFill>
                <a:latin typeface="Calibri" panose="020F0502020204030204" pitchFamily="34" charset="0"/>
              </a:rPr>
              <a:t>– Solve single-step practical problems involving multiplication of a whole number, limited to 12 or less, and a proper fraction, with models </a:t>
            </a:r>
            <a:endParaRPr lang="en-US" sz="1600" b="1" dirty="0" smtClean="0">
              <a:solidFill>
                <a:schemeClr val="bg1"/>
              </a:solidFill>
              <a:latin typeface="Calibri" panose="020F0502020204030204" pitchFamily="34" charset="0"/>
            </a:endParaRPr>
          </a:p>
          <a:p>
            <a:pPr marL="285750" indent="-285750">
              <a:buFont typeface="Arial" panose="020B0604020202020204" pitchFamily="34" charset="0"/>
              <a:buChar char="•"/>
            </a:pPr>
            <a:r>
              <a:rPr lang="en-US" sz="1600" b="1" dirty="0" smtClean="0">
                <a:solidFill>
                  <a:schemeClr val="bg1"/>
                </a:solidFill>
                <a:latin typeface="Calibri" panose="020F0502020204030204" pitchFamily="34" charset="0"/>
              </a:rPr>
              <a:t>5.6b EKS – Apply the inverse property of multiplication in models</a:t>
            </a: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20</a:t>
            </a:fld>
            <a:endParaRPr lang="en-US" altLang="en-US" dirty="0"/>
          </a:p>
        </p:txBody>
      </p:sp>
      <p:sp>
        <p:nvSpPr>
          <p:cNvPr id="5" name="AutoShape 6"/>
          <p:cNvSpPr>
            <a:spLocks noChangeArrowheads="1"/>
          </p:cNvSpPr>
          <p:nvPr/>
        </p:nvSpPr>
        <p:spPr bwMode="auto">
          <a:xfrm rot="1209468">
            <a:off x="4040695" y="2377901"/>
            <a:ext cx="1119013" cy="806798"/>
          </a:xfrm>
          <a:prstGeom prst="irregularSeal1">
            <a:avLst/>
          </a:prstGeom>
          <a:solidFill>
            <a:srgbClr val="00B050"/>
          </a:solidFill>
          <a:ln w="9525">
            <a:solidFill>
              <a:schemeClr val="tx1"/>
            </a:solidFill>
            <a:miter lim="800000"/>
            <a:headEnd/>
            <a:tailEnd/>
          </a:ln>
          <a:effectLst/>
          <a:extLst/>
        </p:spPr>
        <p:txBody>
          <a:bodyPr wrap="none" anchor="ctr"/>
          <a:lstStyle/>
          <a:p>
            <a:pPr algn="ctr"/>
            <a:r>
              <a:rPr lang="en-US" sz="2800" b="1" dirty="0" smtClean="0">
                <a:latin typeface="Calibri" panose="020F0502020204030204" pitchFamily="34" charset="0"/>
              </a:rPr>
              <a:t>New</a:t>
            </a:r>
            <a:endParaRPr lang="en-US" b="1" dirty="0">
              <a:latin typeface="Calibri" panose="020F0502020204030204" pitchFamily="34" charset="0"/>
            </a:endParaRPr>
          </a:p>
        </p:txBody>
      </p:sp>
      <p:sp>
        <p:nvSpPr>
          <p:cNvPr id="6" name="TextBox 5"/>
          <p:cNvSpPr txBox="1"/>
          <p:nvPr/>
        </p:nvSpPr>
        <p:spPr>
          <a:xfrm>
            <a:off x="557150" y="6198919"/>
            <a:ext cx="7696200" cy="369332"/>
          </a:xfrm>
          <a:prstGeom prst="rect">
            <a:avLst/>
          </a:prstGeom>
          <a:noFill/>
        </p:spPr>
        <p:txBody>
          <a:bodyPr wrap="square" rtlCol="0">
            <a:spAutoFit/>
          </a:bodyPr>
          <a:lstStyle/>
          <a:p>
            <a:r>
              <a:rPr lang="en-US" sz="1400" dirty="0">
                <a:latin typeface="Calibri" panose="020F0502020204030204" pitchFamily="34" charset="0"/>
              </a:rPr>
              <a:t>*On the state assessment, items measuring this objective are assessed without the use of a calculator</a:t>
            </a:r>
            <a:r>
              <a:rPr lang="en-US" dirty="0">
                <a:latin typeface="Calibri" panose="020F0502020204030204" pitchFamily="34" charset="0"/>
              </a:rPr>
              <a:t>.</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42088599"/>
      </p:ext>
    </p:extLst>
  </p:cSld>
  <p:clrMapOvr>
    <a:masterClrMapping/>
  </p:clrMapOvr>
  <mc:AlternateContent xmlns:mc="http://schemas.openxmlformats.org/markup-compatibility/2006" xmlns:p14="http://schemas.microsoft.com/office/powerpoint/2010/main">
    <mc:Choice Requires="p14">
      <p:transition p14:dur="10" advTm="41593"/>
    </mc:Choice>
    <mc:Fallback xmlns="">
      <p:transition advTm="415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5937695"/>
              </p:ext>
            </p:extLst>
          </p:nvPr>
        </p:nvGraphicFramePr>
        <p:xfrm>
          <a:off x="533400" y="990600"/>
          <a:ext cx="8229600" cy="2554203"/>
        </p:xfrm>
        <a:graphic>
          <a:graphicData uri="http://schemas.openxmlformats.org/drawingml/2006/table">
            <a:tbl>
              <a:tblPr firstRow="1" firstCol="1" bandRow="1">
                <a:tableStyleId>{5C22544A-7EE6-4342-B048-85BDC9FD1C3A}</a:tableStyleId>
              </a:tblPr>
              <a:tblGrid>
                <a:gridCol w="4114800"/>
                <a:gridCol w="4114800"/>
              </a:tblGrid>
              <a:tr h="31091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03683">
                <a:tc>
                  <a:txBody>
                    <a:bodyPr/>
                    <a:lstStyle/>
                    <a:p>
                      <a:pPr marL="342900" marR="0" indent="-342900">
                        <a:spcBef>
                          <a:spcPts val="0"/>
                        </a:spcBef>
                        <a:spcAft>
                          <a:spcPts val="0"/>
                        </a:spcAft>
                      </a:pPr>
                      <a:r>
                        <a:rPr lang="en-US" sz="1400" b="1" dirty="0">
                          <a:solidFill>
                            <a:schemeClr val="tx1"/>
                          </a:solidFill>
                          <a:effectLst/>
                          <a:latin typeface="Calibri"/>
                          <a:ea typeface="Times"/>
                        </a:rPr>
                        <a:t>5.7	The student will evaluate whole number numerical expressions, using the order of operations limited to parentheses, addition, subtraction, multiplication, and division.*</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600"/>
                        </a:spcAft>
                      </a:pPr>
                      <a:r>
                        <a:rPr lang="en-US" sz="1400" b="1" dirty="0">
                          <a:solidFill>
                            <a:schemeClr val="tx1"/>
                          </a:solidFill>
                          <a:effectLst/>
                          <a:latin typeface="Calibri"/>
                          <a:ea typeface="Times"/>
                        </a:rPr>
                        <a:t>5.7	The student will simplify whole number numerical expressions using the order of operations.*</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4038600"/>
            <a:ext cx="8305800" cy="661720"/>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No significant change</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21</a:t>
            </a:fld>
            <a:endParaRPr lang="en-US" altLang="en-US" dirty="0"/>
          </a:p>
        </p:txBody>
      </p:sp>
      <p:sp>
        <p:nvSpPr>
          <p:cNvPr id="5" name="TextBox 4"/>
          <p:cNvSpPr txBox="1"/>
          <p:nvPr/>
        </p:nvSpPr>
        <p:spPr>
          <a:xfrm>
            <a:off x="557150" y="6198919"/>
            <a:ext cx="7696200" cy="369332"/>
          </a:xfrm>
          <a:prstGeom prst="rect">
            <a:avLst/>
          </a:prstGeom>
          <a:noFill/>
        </p:spPr>
        <p:txBody>
          <a:bodyPr wrap="square" rtlCol="0">
            <a:spAutoFit/>
          </a:bodyPr>
          <a:lstStyle/>
          <a:p>
            <a:r>
              <a:rPr lang="en-US" sz="1400" dirty="0">
                <a:latin typeface="Calibri" panose="020F0502020204030204" pitchFamily="34" charset="0"/>
              </a:rPr>
              <a:t>*On the state assessment, items measuring this objective are assessed without the use of a calculator</a:t>
            </a:r>
            <a:r>
              <a:rPr lang="en-US" dirty="0">
                <a:latin typeface="Calibri" panose="020F0502020204030204" pitchFamily="34" charset="0"/>
              </a:rPr>
              <a:t>.</a:t>
            </a: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42088599"/>
      </p:ext>
    </p:extLst>
  </p:cSld>
  <p:clrMapOvr>
    <a:masterClrMapping/>
  </p:clrMapOvr>
  <mc:AlternateContent xmlns:mc="http://schemas.openxmlformats.org/markup-compatibility/2006" xmlns:p14="http://schemas.microsoft.com/office/powerpoint/2010/main">
    <mc:Choice Requires="p14">
      <p:transition p14:dur="10" advTm="10560"/>
    </mc:Choice>
    <mc:Fallback xmlns="">
      <p:transition advTm="105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MEASUREMENT AND GEOMETRY</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pPr/>
              <a:t>22</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72629202"/>
      </p:ext>
    </p:extLst>
  </p:cSld>
  <p:clrMapOvr>
    <a:masterClrMapping/>
  </p:clrMapOvr>
  <mc:AlternateContent xmlns:mc="http://schemas.openxmlformats.org/markup-compatibility/2006" xmlns:p14="http://schemas.microsoft.com/office/powerpoint/2010/main">
    <mc:Choice Requires="p14">
      <p:transition p14:dur="10" advTm="4441"/>
    </mc:Choice>
    <mc:Fallback xmlns="">
      <p:transition advTm="44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4053806"/>
              </p:ext>
            </p:extLst>
          </p:nvPr>
        </p:nvGraphicFramePr>
        <p:xfrm>
          <a:off x="533400" y="990600"/>
          <a:ext cx="8229600" cy="3764280"/>
        </p:xfrm>
        <a:graphic>
          <a:graphicData uri="http://schemas.openxmlformats.org/drawingml/2006/table">
            <a:tbl>
              <a:tblPr firstRow="1" firstCol="1" bandRow="1">
                <a:tableStyleId>{5C22544A-7EE6-4342-B048-85BDC9FD1C3A}</a:tableStyleId>
              </a:tblPr>
              <a:tblGrid>
                <a:gridCol w="4114800"/>
                <a:gridCol w="4114800"/>
              </a:tblGrid>
              <a:tr h="31091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03683">
                <a:tc>
                  <a:txBody>
                    <a:bodyPr/>
                    <a:lstStyle/>
                    <a:p>
                      <a:pPr marL="342900" marR="0" indent="-342900">
                        <a:spcBef>
                          <a:spcPts val="600"/>
                        </a:spcBef>
                        <a:spcAft>
                          <a:spcPts val="0"/>
                        </a:spcAft>
                      </a:pPr>
                      <a:r>
                        <a:rPr lang="en-US" sz="1400" b="1" dirty="0">
                          <a:solidFill>
                            <a:schemeClr val="tx1"/>
                          </a:solidFill>
                          <a:effectLst/>
                          <a:latin typeface="Calibri" panose="020F0502020204030204" pitchFamily="34" charset="0"/>
                          <a:ea typeface="Times"/>
                        </a:rPr>
                        <a:t>5.8	The student will</a:t>
                      </a:r>
                    </a:p>
                    <a:p>
                      <a:pPr marL="346075" marR="0" indent="-282575">
                        <a:spcBef>
                          <a:spcPts val="0"/>
                        </a:spcBef>
                        <a:spcAft>
                          <a:spcPts val="0"/>
                        </a:spcAft>
                      </a:pPr>
                      <a:r>
                        <a:rPr lang="en-US" sz="1400" b="1" dirty="0">
                          <a:solidFill>
                            <a:schemeClr val="tx1"/>
                          </a:solidFill>
                          <a:effectLst/>
                          <a:latin typeface="Calibri" panose="020F0502020204030204" pitchFamily="34" charset="0"/>
                          <a:ea typeface="Times"/>
                        </a:rPr>
                        <a:t>a)	find perimeter, area, and volume in standard units of measure;</a:t>
                      </a:r>
                    </a:p>
                    <a:p>
                      <a:pPr marL="346075" marR="0" indent="-282575">
                        <a:spcBef>
                          <a:spcPts val="0"/>
                        </a:spcBef>
                        <a:spcAft>
                          <a:spcPts val="0"/>
                        </a:spcAft>
                      </a:pPr>
                      <a:r>
                        <a:rPr lang="en-US" sz="1400" b="1" dirty="0">
                          <a:solidFill>
                            <a:schemeClr val="tx1"/>
                          </a:solidFill>
                          <a:effectLst/>
                          <a:latin typeface="Calibri" panose="020F0502020204030204" pitchFamily="34" charset="0"/>
                          <a:ea typeface="Times"/>
                        </a:rPr>
                        <a:t>b)	differentiate among perimeter, area, and volume and identify whether the application of the concept of perimeter, area, or volume is appropriate for a given situation;</a:t>
                      </a:r>
                    </a:p>
                    <a:p>
                      <a:pPr marL="346075" marR="0" indent="-282575">
                        <a:spcBef>
                          <a:spcPts val="0"/>
                        </a:spcBef>
                        <a:spcAft>
                          <a:spcPts val="0"/>
                        </a:spcAft>
                      </a:pPr>
                      <a:r>
                        <a:rPr lang="en-US" sz="1400" b="1" dirty="0">
                          <a:solidFill>
                            <a:schemeClr val="tx1"/>
                          </a:solidFill>
                          <a:effectLst/>
                          <a:latin typeface="Calibri" panose="020F0502020204030204" pitchFamily="34" charset="0"/>
                          <a:ea typeface="Times"/>
                        </a:rPr>
                        <a:t>c)	identify equivalent measurements within the metric system; </a:t>
                      </a:r>
                      <a:r>
                        <a:rPr lang="en-US" sz="1400" b="1" dirty="0">
                          <a:solidFill>
                            <a:srgbClr val="FF0000"/>
                          </a:solidFill>
                          <a:effectLst/>
                          <a:latin typeface="Calibri" panose="020F0502020204030204" pitchFamily="34" charset="0"/>
                          <a:ea typeface="Times"/>
                        </a:rPr>
                        <a:t>[Moved to 5.9a]</a:t>
                      </a:r>
                    </a:p>
                    <a:p>
                      <a:pPr marL="346075" marR="0" indent="-282575">
                        <a:spcBef>
                          <a:spcPts val="0"/>
                        </a:spcBef>
                        <a:spcAft>
                          <a:spcPts val="0"/>
                        </a:spcAft>
                      </a:pPr>
                      <a:r>
                        <a:rPr lang="en-US" sz="1400" b="1" dirty="0">
                          <a:solidFill>
                            <a:schemeClr val="tx1"/>
                          </a:solidFill>
                          <a:effectLst/>
                          <a:latin typeface="Calibri" panose="020F0502020204030204" pitchFamily="34" charset="0"/>
                          <a:ea typeface="Times"/>
                        </a:rPr>
                        <a:t>d)	estimate and then measure to solve problems, using U.S. Customary and metric units; and </a:t>
                      </a:r>
                      <a:r>
                        <a:rPr lang="en-US" sz="1400" b="1" dirty="0">
                          <a:solidFill>
                            <a:srgbClr val="FF0000"/>
                          </a:solidFill>
                          <a:effectLst/>
                          <a:latin typeface="Calibri" panose="020F0502020204030204" pitchFamily="34" charset="0"/>
                          <a:ea typeface="Times"/>
                        </a:rPr>
                        <a:t>[Metric moved to 5.9b; U.S. Customary included in 4.8d]</a:t>
                      </a:r>
                    </a:p>
                    <a:p>
                      <a:pPr marL="346075" marR="0" indent="-282575">
                        <a:spcBef>
                          <a:spcPts val="0"/>
                        </a:spcBef>
                        <a:spcAft>
                          <a:spcPts val="600"/>
                        </a:spcAft>
                      </a:pPr>
                      <a:r>
                        <a:rPr lang="en-US" sz="1400" b="1" dirty="0">
                          <a:solidFill>
                            <a:schemeClr val="tx1"/>
                          </a:solidFill>
                          <a:effectLst/>
                          <a:latin typeface="Calibri" panose="020F0502020204030204" pitchFamily="34" charset="0"/>
                          <a:ea typeface="Times"/>
                        </a:rPr>
                        <a:t>e)	choose an appropriate unit of measure for a given situation involving measurement using U.S. Customary and metric units. </a:t>
                      </a:r>
                      <a:r>
                        <a:rPr lang="en-US" sz="1400" b="1" dirty="0">
                          <a:solidFill>
                            <a:srgbClr val="FF0000"/>
                          </a:solidFill>
                          <a:effectLst/>
                          <a:latin typeface="Calibri" panose="020F0502020204030204" pitchFamily="34" charset="0"/>
                          <a:ea typeface="Times"/>
                        </a:rPr>
                        <a:t>[Moved to 5.9 EKS]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0"/>
                        </a:spcAft>
                      </a:pPr>
                      <a:r>
                        <a:rPr lang="en-US" sz="1400" b="1" dirty="0">
                          <a:solidFill>
                            <a:schemeClr val="tx1"/>
                          </a:solidFill>
                          <a:effectLst/>
                          <a:latin typeface="Calibri" panose="020F0502020204030204" pitchFamily="34" charset="0"/>
                          <a:ea typeface="Times"/>
                        </a:rPr>
                        <a:t>5.8	The student will</a:t>
                      </a:r>
                    </a:p>
                    <a:p>
                      <a:pPr marL="393700" marR="0" indent="-330200">
                        <a:spcBef>
                          <a:spcPts val="0"/>
                        </a:spcBef>
                        <a:spcAft>
                          <a:spcPts val="0"/>
                        </a:spcAft>
                      </a:pPr>
                      <a:r>
                        <a:rPr lang="en-US" sz="1400" b="1" dirty="0">
                          <a:solidFill>
                            <a:schemeClr val="tx1"/>
                          </a:solidFill>
                          <a:effectLst/>
                          <a:latin typeface="Calibri" panose="020F0502020204030204" pitchFamily="34" charset="0"/>
                          <a:ea typeface="Times"/>
                        </a:rPr>
                        <a:t>a)	solve practical problems that involve  perimeter, area and volume in standard units of measure; and</a:t>
                      </a:r>
                    </a:p>
                    <a:p>
                      <a:pPr marL="393700" marR="0" indent="-330200">
                        <a:spcBef>
                          <a:spcPts val="0"/>
                        </a:spcBef>
                        <a:spcAft>
                          <a:spcPts val="0"/>
                        </a:spcAft>
                      </a:pPr>
                      <a:r>
                        <a:rPr lang="en-US" sz="1400" b="1" dirty="0">
                          <a:solidFill>
                            <a:schemeClr val="tx1"/>
                          </a:solidFill>
                          <a:effectLst/>
                          <a:latin typeface="Calibri" panose="020F0502020204030204" pitchFamily="34" charset="0"/>
                          <a:ea typeface="Times"/>
                        </a:rPr>
                        <a:t>b)	differentiate among perimeter, area, and volume and identify whether the application of the concept of perimeter, area, or volume is appropriate for a given situation.</a:t>
                      </a:r>
                    </a:p>
                    <a:p>
                      <a:pPr marL="575945" marR="0" indent="-575945">
                        <a:spcBef>
                          <a:spcPts val="0"/>
                        </a:spcBef>
                        <a:spcAft>
                          <a:spcPts val="600"/>
                        </a:spcAft>
                      </a:pPr>
                      <a:r>
                        <a:rPr lang="en-US" sz="1400" b="1" dirty="0">
                          <a:solidFill>
                            <a:schemeClr val="tx1"/>
                          </a:solidFill>
                          <a:effectLst/>
                          <a:latin typeface="Calibri" panose="020F0502020204030204" pitchFamily="34" charset="0"/>
                          <a:ea typeface="Time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25644" y="5257800"/>
            <a:ext cx="8305800" cy="1077218"/>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buFont typeface="Arial" panose="020B0604020202020204" pitchFamily="34" charset="0"/>
              <a:buChar char="•"/>
            </a:pPr>
            <a:r>
              <a:rPr lang="en-US" sz="1600" b="1" dirty="0" smtClean="0">
                <a:solidFill>
                  <a:schemeClr val="bg1"/>
                </a:solidFill>
                <a:latin typeface="Calibri" panose="020F0502020204030204" pitchFamily="34" charset="0"/>
              </a:rPr>
              <a:t>5.8a </a:t>
            </a:r>
            <a:r>
              <a:rPr lang="en-US" sz="1600" b="1" dirty="0">
                <a:solidFill>
                  <a:schemeClr val="bg1"/>
                </a:solidFill>
                <a:latin typeface="Calibri" panose="020F0502020204030204" pitchFamily="34" charset="0"/>
              </a:rPr>
              <a:t>EKS – Develop a procedure for determining the area of a right triangle; estimate and determine the volume of a rectangular prism with diagrams</a:t>
            </a:r>
          </a:p>
          <a:p>
            <a:pPr marL="285750" indent="-285750">
              <a:buFont typeface="Arial" panose="020B0604020202020204" pitchFamily="34" charset="0"/>
              <a:buChar char="•"/>
            </a:pPr>
            <a:r>
              <a:rPr lang="en-US" sz="1600" b="1" dirty="0">
                <a:solidFill>
                  <a:schemeClr val="bg1"/>
                </a:solidFill>
                <a:latin typeface="Calibri" panose="020F0502020204030204" pitchFamily="34" charset="0"/>
              </a:rPr>
              <a:t>5.8d – Estimate and measure using U.S. Customary [Included in 4.8d</a:t>
            </a:r>
            <a:r>
              <a:rPr lang="en-US" sz="1600" b="1" dirty="0" smtClean="0">
                <a:solidFill>
                  <a:schemeClr val="bg1"/>
                </a:solidFill>
                <a:latin typeface="Calibri" panose="020F0502020204030204" pitchFamily="34" charset="0"/>
              </a:rPr>
              <a:t>]</a:t>
            </a: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23</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42088599"/>
      </p:ext>
    </p:extLst>
  </p:cSld>
  <p:clrMapOvr>
    <a:masterClrMapping/>
  </p:clrMapOvr>
  <mc:AlternateContent xmlns:mc="http://schemas.openxmlformats.org/markup-compatibility/2006" xmlns:p14="http://schemas.microsoft.com/office/powerpoint/2010/main">
    <mc:Choice Requires="p14">
      <p:transition p14:dur="10" advTm="65680"/>
    </mc:Choice>
    <mc:Fallback xmlns="">
      <p:transition advTm="656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87558503"/>
              </p:ext>
            </p:extLst>
          </p:nvPr>
        </p:nvGraphicFramePr>
        <p:xfrm>
          <a:off x="533400" y="990600"/>
          <a:ext cx="8229600" cy="2554203"/>
        </p:xfrm>
        <a:graphic>
          <a:graphicData uri="http://schemas.openxmlformats.org/drawingml/2006/table">
            <a:tbl>
              <a:tblPr firstRow="1" firstCol="1" bandRow="1">
                <a:tableStyleId>{5C22544A-7EE6-4342-B048-85BDC9FD1C3A}</a:tableStyleId>
              </a:tblPr>
              <a:tblGrid>
                <a:gridCol w="4114800"/>
                <a:gridCol w="4114800"/>
              </a:tblGrid>
              <a:tr h="31091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03683">
                <a:tc>
                  <a:txBody>
                    <a:bodyPr/>
                    <a:lstStyle/>
                    <a:p>
                      <a:pPr marL="0" marR="0" indent="0">
                        <a:spcBef>
                          <a:spcPts val="0"/>
                        </a:spcBef>
                        <a:spcAft>
                          <a:spcPts val="0"/>
                        </a:spcAft>
                      </a:pPr>
                      <a:r>
                        <a:rPr lang="en-US" sz="1400" b="1" dirty="0">
                          <a:effectLst/>
                          <a:latin typeface="Calibri" panose="020F0502020204030204" pitchFamily="34" charset="0"/>
                          <a:ea typeface="Times"/>
                          <a:cs typeface="Times New Roman"/>
                        </a:rPr>
                        <a:t/>
                      </a:r>
                      <a:br>
                        <a:rPr lang="en-US" sz="1400" b="1" dirty="0">
                          <a:effectLst/>
                          <a:latin typeface="Calibri" panose="020F0502020204030204" pitchFamily="34" charset="0"/>
                          <a:ea typeface="Times"/>
                          <a:cs typeface="Times New Roman"/>
                        </a:rPr>
                      </a:br>
                      <a:r>
                        <a:rPr lang="en-US" sz="1400" b="1" dirty="0">
                          <a:effectLst/>
                          <a:latin typeface="Calibri" panose="020F0502020204030204" pitchFamily="34" charset="0"/>
                          <a:ea typeface="Time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0"/>
                        </a:spcAft>
                      </a:pPr>
                      <a:r>
                        <a:rPr lang="en-US" sz="1400" b="1" dirty="0">
                          <a:effectLst/>
                          <a:latin typeface="Calibri" panose="020F0502020204030204" pitchFamily="34" charset="0"/>
                          <a:ea typeface="Times"/>
                        </a:rPr>
                        <a:t>5.9	The student will</a:t>
                      </a:r>
                    </a:p>
                    <a:p>
                      <a:pPr marL="393700" marR="0" indent="-330200">
                        <a:spcBef>
                          <a:spcPts val="0"/>
                        </a:spcBef>
                        <a:spcAft>
                          <a:spcPts val="0"/>
                        </a:spcAft>
                      </a:pPr>
                      <a:r>
                        <a:rPr lang="en-US" sz="1400" b="1" dirty="0">
                          <a:effectLst/>
                          <a:latin typeface="Calibri" panose="020F0502020204030204" pitchFamily="34" charset="0"/>
                          <a:ea typeface="Times"/>
                        </a:rPr>
                        <a:t>a)	given the equivalent measure of one unit, identify equivalent measurements within the metric system; and </a:t>
                      </a:r>
                      <a:r>
                        <a:rPr lang="en-US" sz="1400" b="1" dirty="0">
                          <a:solidFill>
                            <a:srgbClr val="FF0000"/>
                          </a:solidFill>
                          <a:effectLst/>
                          <a:latin typeface="Calibri" panose="020F0502020204030204" pitchFamily="34" charset="0"/>
                          <a:ea typeface="Times"/>
                        </a:rPr>
                        <a:t>[Moved from 5.8c]</a:t>
                      </a:r>
                    </a:p>
                    <a:p>
                      <a:pPr marL="393700" marR="0" indent="-330200">
                        <a:spcBef>
                          <a:spcPts val="0"/>
                        </a:spcBef>
                        <a:spcAft>
                          <a:spcPts val="600"/>
                        </a:spcAft>
                      </a:pPr>
                      <a:r>
                        <a:rPr lang="en-US" sz="1400" b="1" dirty="0">
                          <a:effectLst/>
                          <a:latin typeface="Calibri" panose="020F0502020204030204" pitchFamily="34" charset="0"/>
                          <a:ea typeface="Times"/>
                        </a:rPr>
                        <a:t>b)	solve practical problems involving length, mass, and liquid volume using metric units. </a:t>
                      </a:r>
                      <a:r>
                        <a:rPr lang="en-US" sz="1400" b="1" dirty="0">
                          <a:solidFill>
                            <a:srgbClr val="FF0000"/>
                          </a:solidFill>
                          <a:effectLst/>
                          <a:latin typeface="Calibri" panose="020F0502020204030204" pitchFamily="34" charset="0"/>
                          <a:ea typeface="Times"/>
                        </a:rPr>
                        <a:t>[Moved from 5.8d]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4038600"/>
            <a:ext cx="8305800" cy="584775"/>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buFont typeface="Arial" panose="020B0604020202020204" pitchFamily="34" charset="0"/>
              <a:buChar char="•"/>
            </a:pPr>
            <a:r>
              <a:rPr lang="en-US" sz="1600" b="1" dirty="0" smtClean="0">
                <a:solidFill>
                  <a:schemeClr val="bg1"/>
                </a:solidFill>
                <a:latin typeface="Calibri" panose="020F0502020204030204" pitchFamily="34" charset="0"/>
              </a:rPr>
              <a:t>5.9a </a:t>
            </a:r>
            <a:r>
              <a:rPr lang="en-US" sz="1600" b="1" dirty="0">
                <a:solidFill>
                  <a:schemeClr val="bg1"/>
                </a:solidFill>
                <a:latin typeface="Calibri" panose="020F0502020204030204" pitchFamily="34" charset="0"/>
              </a:rPr>
              <a:t>– Given the equivalent measure of one unit, identify equivalent metric measurements</a:t>
            </a:r>
            <a:endParaRPr lang="en-US" sz="1600" b="1" dirty="0" smtClean="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24</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42088599"/>
      </p:ext>
    </p:extLst>
  </p:cSld>
  <p:clrMapOvr>
    <a:masterClrMapping/>
  </p:clrMapOvr>
  <mc:AlternateContent xmlns:mc="http://schemas.openxmlformats.org/markup-compatibility/2006" xmlns:p14="http://schemas.microsoft.com/office/powerpoint/2010/main">
    <mc:Choice Requires="p14">
      <p:transition p14:dur="10" advTm="38294"/>
    </mc:Choice>
    <mc:Fallback xmlns="">
      <p:transition advTm="382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98149590"/>
              </p:ext>
            </p:extLst>
          </p:nvPr>
        </p:nvGraphicFramePr>
        <p:xfrm>
          <a:off x="533400" y="990600"/>
          <a:ext cx="8229600" cy="2554203"/>
        </p:xfrm>
        <a:graphic>
          <a:graphicData uri="http://schemas.openxmlformats.org/drawingml/2006/table">
            <a:tbl>
              <a:tblPr firstRow="1" firstCol="1" bandRow="1">
                <a:tableStyleId>{5C22544A-7EE6-4342-B048-85BDC9FD1C3A}</a:tableStyleId>
              </a:tblPr>
              <a:tblGrid>
                <a:gridCol w="4114800"/>
                <a:gridCol w="4114800"/>
              </a:tblGrid>
              <a:tr h="31091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03683">
                <a:tc>
                  <a:txBody>
                    <a:bodyPr/>
                    <a:lstStyle/>
                    <a:p>
                      <a:pPr marL="342900" marR="0" indent="-342900">
                        <a:spcBef>
                          <a:spcPts val="600"/>
                        </a:spcBef>
                        <a:spcAft>
                          <a:spcPts val="600"/>
                        </a:spcAft>
                      </a:pPr>
                      <a:r>
                        <a:rPr lang="en-US" sz="1400" b="1" dirty="0" smtClean="0">
                          <a:solidFill>
                            <a:schemeClr val="tx1"/>
                          </a:solidFill>
                          <a:effectLst/>
                          <a:latin typeface="Calibri"/>
                          <a:ea typeface="Times"/>
                        </a:rPr>
                        <a:t>5.9</a:t>
                      </a:r>
                      <a:r>
                        <a:rPr lang="en-US" sz="1400" b="1" dirty="0">
                          <a:solidFill>
                            <a:schemeClr val="tx1"/>
                          </a:solidFill>
                          <a:effectLst/>
                          <a:latin typeface="Calibri"/>
                          <a:ea typeface="Times"/>
                        </a:rPr>
                        <a:t>	The student will identify and describe the diameter, radius, chord, and circumference of a circle.</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600"/>
                        </a:spcAft>
                      </a:pPr>
                      <a:r>
                        <a:rPr lang="en-US" sz="1400" b="1" dirty="0">
                          <a:solidFill>
                            <a:schemeClr val="tx1"/>
                          </a:solidFill>
                          <a:effectLst/>
                          <a:latin typeface="Calibri"/>
                          <a:ea typeface="Times"/>
                        </a:rPr>
                        <a:t>5.10	The student will identify and describe the diameter, radius, chord, and circumference of a circle.</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4038600"/>
            <a:ext cx="8305800" cy="830997"/>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buFont typeface="Arial" panose="020B0604020202020204" pitchFamily="34" charset="0"/>
              <a:buChar char="•"/>
            </a:pPr>
            <a:r>
              <a:rPr lang="en-US" sz="1600" b="1" dirty="0" smtClean="0">
                <a:solidFill>
                  <a:schemeClr val="bg1"/>
                </a:solidFill>
                <a:latin typeface="Calibri" panose="020F0502020204030204" pitchFamily="34" charset="0"/>
              </a:rPr>
              <a:t>5.10 EKS – Investigate (as well as describe) </a:t>
            </a:r>
            <a:r>
              <a:rPr lang="en-US" sz="1600" b="1" dirty="0">
                <a:solidFill>
                  <a:schemeClr val="bg1"/>
                </a:solidFill>
                <a:latin typeface="Calibri" panose="020F0502020204030204" pitchFamily="34" charset="0"/>
              </a:rPr>
              <a:t>the relationship between diameter and radius; diameter and chord; radius and circumference; and diameter and </a:t>
            </a:r>
            <a:r>
              <a:rPr lang="en-US" sz="1600" b="1" dirty="0" smtClean="0">
                <a:solidFill>
                  <a:schemeClr val="bg1"/>
                </a:solidFill>
                <a:latin typeface="Calibri" panose="020F0502020204030204" pitchFamily="34" charset="0"/>
              </a:rPr>
              <a:t>circumference</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25</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42088599"/>
      </p:ext>
    </p:extLst>
  </p:cSld>
  <p:clrMapOvr>
    <a:masterClrMapping/>
  </p:clrMapOvr>
  <mc:AlternateContent xmlns:mc="http://schemas.openxmlformats.org/markup-compatibility/2006" xmlns:p14="http://schemas.microsoft.com/office/powerpoint/2010/main">
    <mc:Choice Requires="p14">
      <p:transition p14:dur="10" advTm="17725"/>
    </mc:Choice>
    <mc:Fallback xmlns="">
      <p:transition advTm="177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29631240"/>
              </p:ext>
            </p:extLst>
          </p:nvPr>
        </p:nvGraphicFramePr>
        <p:xfrm>
          <a:off x="533400" y="990600"/>
          <a:ext cx="8229600" cy="2554203"/>
        </p:xfrm>
        <a:graphic>
          <a:graphicData uri="http://schemas.openxmlformats.org/drawingml/2006/table">
            <a:tbl>
              <a:tblPr firstRow="1" firstCol="1" bandRow="1">
                <a:tableStyleId>{5C22544A-7EE6-4342-B048-85BDC9FD1C3A}</a:tableStyleId>
              </a:tblPr>
              <a:tblGrid>
                <a:gridCol w="4114800"/>
                <a:gridCol w="4114800"/>
              </a:tblGrid>
              <a:tr h="31091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03683">
                <a:tc>
                  <a:txBody>
                    <a:bodyPr/>
                    <a:lstStyle/>
                    <a:p>
                      <a:pPr marL="393700" marR="0" indent="-393700">
                        <a:spcBef>
                          <a:spcPts val="600"/>
                        </a:spcBef>
                        <a:spcAft>
                          <a:spcPts val="600"/>
                        </a:spcAft>
                      </a:pPr>
                      <a:r>
                        <a:rPr lang="en-US" sz="1400" b="1" dirty="0">
                          <a:solidFill>
                            <a:schemeClr val="tx1"/>
                          </a:solidFill>
                          <a:effectLst/>
                          <a:latin typeface="Calibri"/>
                          <a:ea typeface="Times"/>
                        </a:rPr>
                        <a:t>5.10	The student will determine an amount of elapsed time in hours and minutes within a 24-hour period.</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600"/>
                        </a:spcAft>
                      </a:pPr>
                      <a:r>
                        <a:rPr lang="en-US" sz="1400" b="1" dirty="0">
                          <a:solidFill>
                            <a:schemeClr val="tx1"/>
                          </a:solidFill>
                          <a:effectLst/>
                          <a:latin typeface="Calibri"/>
                          <a:ea typeface="Times"/>
                        </a:rPr>
                        <a:t>5.11	The student will solve practical problems related to elapsed time in hours and minutes within a 24-hour period.</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4038600"/>
            <a:ext cx="8305800" cy="584775"/>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buFont typeface="Arial" panose="020B0604020202020204" pitchFamily="34" charset="0"/>
              <a:buChar char="•"/>
            </a:pPr>
            <a:r>
              <a:rPr lang="en-US" sz="1600" b="1" dirty="0" smtClean="0">
                <a:solidFill>
                  <a:schemeClr val="bg1"/>
                </a:solidFill>
                <a:latin typeface="Calibri" panose="020F0502020204030204" pitchFamily="34" charset="0"/>
              </a:rPr>
              <a:t>No significant change</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26</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42088599"/>
      </p:ext>
    </p:extLst>
  </p:cSld>
  <p:clrMapOvr>
    <a:masterClrMapping/>
  </p:clrMapOvr>
  <mc:AlternateContent xmlns:mc="http://schemas.openxmlformats.org/markup-compatibility/2006" xmlns:p14="http://schemas.microsoft.com/office/powerpoint/2010/main">
    <mc:Choice Requires="p14">
      <p:transition p14:dur="10" advTm="22956"/>
    </mc:Choice>
    <mc:Fallback xmlns="">
      <p:transition advTm="229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71823591"/>
              </p:ext>
            </p:extLst>
          </p:nvPr>
        </p:nvGraphicFramePr>
        <p:xfrm>
          <a:off x="533400" y="990600"/>
          <a:ext cx="8229600" cy="2651760"/>
        </p:xfrm>
        <a:graphic>
          <a:graphicData uri="http://schemas.openxmlformats.org/drawingml/2006/table">
            <a:tbl>
              <a:tblPr firstRow="1" firstCol="1" bandRow="1">
                <a:tableStyleId>{5C22544A-7EE6-4342-B048-85BDC9FD1C3A}</a:tableStyleId>
              </a:tblPr>
              <a:tblGrid>
                <a:gridCol w="4114800"/>
                <a:gridCol w="4114800"/>
              </a:tblGrid>
              <a:tr h="31091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03683">
                <a:tc>
                  <a:txBody>
                    <a:bodyPr/>
                    <a:lstStyle/>
                    <a:p>
                      <a:pPr marL="393700" marR="0" indent="-393700">
                        <a:spcBef>
                          <a:spcPts val="600"/>
                        </a:spcBef>
                        <a:spcAft>
                          <a:spcPts val="600"/>
                        </a:spcAft>
                      </a:pPr>
                      <a:r>
                        <a:rPr lang="en-US" sz="1400" b="1" dirty="0">
                          <a:solidFill>
                            <a:schemeClr val="tx1"/>
                          </a:solidFill>
                          <a:effectLst/>
                          <a:latin typeface="Calibri"/>
                          <a:ea typeface="Times"/>
                        </a:rPr>
                        <a:t>5.11	The student will measure right, acute, obtuse, and straight angles</a:t>
                      </a:r>
                      <a:r>
                        <a:rPr lang="en-US" sz="1400" b="1" dirty="0" smtClean="0">
                          <a:solidFill>
                            <a:schemeClr val="tx1"/>
                          </a:solidFill>
                          <a:effectLst/>
                          <a:latin typeface="Calibri"/>
                          <a:ea typeface="Times"/>
                        </a:rPr>
                        <a:t>.</a:t>
                      </a:r>
                    </a:p>
                    <a:p>
                      <a:pPr marL="393700" marR="0" indent="-393700">
                        <a:spcBef>
                          <a:spcPts val="600"/>
                        </a:spcBef>
                        <a:spcAft>
                          <a:spcPts val="600"/>
                        </a:spcAft>
                      </a:pPr>
                      <a:endParaRPr lang="en-US" sz="1400" b="1" dirty="0" smtClean="0">
                        <a:solidFill>
                          <a:schemeClr val="tx1"/>
                        </a:solidFill>
                        <a:effectLst/>
                        <a:latin typeface="Calibri"/>
                        <a:ea typeface="Times"/>
                      </a:endParaRPr>
                    </a:p>
                    <a:p>
                      <a:pPr marL="393700" marR="0" indent="-393700">
                        <a:spcBef>
                          <a:spcPts val="600"/>
                        </a:spcBef>
                        <a:spcAft>
                          <a:spcPts val="0"/>
                        </a:spcAft>
                      </a:pPr>
                      <a:r>
                        <a:rPr lang="en-US" sz="1400" b="1" dirty="0" smtClean="0">
                          <a:solidFill>
                            <a:schemeClr val="tx1"/>
                          </a:solidFill>
                          <a:effectLst/>
                          <a:latin typeface="Calibri" panose="020F0502020204030204" pitchFamily="34" charset="0"/>
                          <a:ea typeface="Times"/>
                        </a:rPr>
                        <a:t>5.12	The student will classify </a:t>
                      </a:r>
                    </a:p>
                    <a:p>
                      <a:pPr marL="393700" marR="0" indent="-330200">
                        <a:spcBef>
                          <a:spcPts val="0"/>
                        </a:spcBef>
                        <a:spcAft>
                          <a:spcPts val="0"/>
                        </a:spcAft>
                      </a:pPr>
                      <a:r>
                        <a:rPr lang="en-US" sz="1400" b="1" dirty="0" smtClean="0">
                          <a:solidFill>
                            <a:schemeClr val="tx1"/>
                          </a:solidFill>
                          <a:effectLst/>
                          <a:latin typeface="Calibri" panose="020F0502020204030204" pitchFamily="34" charset="0"/>
                          <a:ea typeface="Times"/>
                        </a:rPr>
                        <a:t>a)	angles as right, acute, obtuse, or straight; and </a:t>
                      </a:r>
                      <a:r>
                        <a:rPr lang="en-US" sz="1400" b="1" dirty="0" smtClean="0">
                          <a:solidFill>
                            <a:srgbClr val="FF0000"/>
                          </a:solidFill>
                          <a:effectLst/>
                          <a:latin typeface="Calibri" panose="020F0502020204030204" pitchFamily="34" charset="0"/>
                          <a:ea typeface="Times"/>
                        </a:rPr>
                        <a:t>[Moved to 5.12]</a:t>
                      </a:r>
                    </a:p>
                    <a:p>
                      <a:pPr marL="393700" marR="0" indent="-330200">
                        <a:spcBef>
                          <a:spcPts val="0"/>
                        </a:spcBef>
                        <a:spcAft>
                          <a:spcPts val="0"/>
                        </a:spcAft>
                      </a:pPr>
                      <a:r>
                        <a:rPr lang="en-US" sz="1400" b="1" dirty="0" smtClean="0">
                          <a:solidFill>
                            <a:schemeClr val="tx1"/>
                          </a:solidFill>
                          <a:effectLst/>
                          <a:latin typeface="Calibri" panose="020F0502020204030204" pitchFamily="34" charset="0"/>
                          <a:ea typeface="Times"/>
                        </a:rPr>
                        <a:t>b)	triangles as right, acute, obtuse, equilateral, scalene, or isosceles. </a:t>
                      </a:r>
                      <a:r>
                        <a:rPr lang="en-US" sz="1400" b="1" dirty="0" smtClean="0">
                          <a:solidFill>
                            <a:srgbClr val="FF0000"/>
                          </a:solidFill>
                          <a:effectLst/>
                          <a:latin typeface="Calibri" panose="020F0502020204030204" pitchFamily="34" charset="0"/>
                          <a:ea typeface="Times"/>
                        </a:rPr>
                        <a:t>[Moved to 5.13a]</a:t>
                      </a:r>
                    </a:p>
                    <a:p>
                      <a:pPr marL="393700" marR="0" indent="-393700">
                        <a:spcBef>
                          <a:spcPts val="600"/>
                        </a:spcBef>
                        <a:spcAft>
                          <a:spcPts val="600"/>
                        </a:spcAft>
                      </a:pP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600"/>
                        </a:spcAft>
                      </a:pPr>
                      <a:r>
                        <a:rPr lang="en-US" sz="1400" b="1" dirty="0">
                          <a:solidFill>
                            <a:schemeClr val="tx1"/>
                          </a:solidFill>
                          <a:effectLst/>
                          <a:latin typeface="Calibri"/>
                          <a:ea typeface="Times"/>
                        </a:rPr>
                        <a:t>5.12	The student will classify and measure right, acute, obtuse, and straight angles. </a:t>
                      </a:r>
                      <a:r>
                        <a:rPr lang="en-US" sz="1400" b="1" dirty="0">
                          <a:solidFill>
                            <a:srgbClr val="FF0000"/>
                          </a:solidFill>
                          <a:effectLst/>
                          <a:latin typeface="Calibri"/>
                          <a:ea typeface="Times"/>
                        </a:rPr>
                        <a:t>[Classify angles moved from 5.12a]</a:t>
                      </a:r>
                      <a:endParaRPr lang="en-US" sz="1400" b="1" dirty="0">
                        <a:solidFill>
                          <a:srgbClr val="FF0000"/>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4038600"/>
            <a:ext cx="8305800" cy="584775"/>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buFont typeface="Arial" panose="020B0604020202020204" pitchFamily="34" charset="0"/>
              <a:buChar char="•"/>
            </a:pPr>
            <a:r>
              <a:rPr lang="en-US" sz="1600" b="1" dirty="0" smtClean="0">
                <a:solidFill>
                  <a:schemeClr val="bg1"/>
                </a:solidFill>
                <a:latin typeface="Calibri" panose="020F0502020204030204" pitchFamily="34" charset="0"/>
              </a:rPr>
              <a:t>5.11 and 5.12a </a:t>
            </a:r>
            <a:r>
              <a:rPr lang="en-US" sz="1600" b="1" dirty="0">
                <a:solidFill>
                  <a:schemeClr val="bg1"/>
                </a:solidFill>
                <a:latin typeface="Calibri" panose="020F0502020204030204" pitchFamily="34" charset="0"/>
              </a:rPr>
              <a:t>– </a:t>
            </a:r>
            <a:r>
              <a:rPr lang="en-US" sz="1600" b="1" dirty="0" smtClean="0">
                <a:solidFill>
                  <a:schemeClr val="bg1"/>
                </a:solidFill>
                <a:latin typeface="Calibri" panose="020F0502020204030204" pitchFamily="34" charset="0"/>
              </a:rPr>
              <a:t>Combined</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27</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42088599"/>
      </p:ext>
    </p:extLst>
  </p:cSld>
  <p:clrMapOvr>
    <a:masterClrMapping/>
  </p:clrMapOvr>
  <mc:AlternateContent xmlns:mc="http://schemas.openxmlformats.org/markup-compatibility/2006" xmlns:p14="http://schemas.microsoft.com/office/powerpoint/2010/main">
    <mc:Choice Requires="p14">
      <p:transition p14:dur="10" advTm="12733"/>
    </mc:Choice>
    <mc:Fallback xmlns="">
      <p:transition advTm="127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41825220"/>
              </p:ext>
            </p:extLst>
          </p:nvPr>
        </p:nvGraphicFramePr>
        <p:xfrm>
          <a:off x="533400" y="990600"/>
          <a:ext cx="8229600" cy="2554203"/>
        </p:xfrm>
        <a:graphic>
          <a:graphicData uri="http://schemas.openxmlformats.org/drawingml/2006/table">
            <a:tbl>
              <a:tblPr firstRow="1" firstCol="1" bandRow="1">
                <a:tableStyleId>{5C22544A-7EE6-4342-B048-85BDC9FD1C3A}</a:tableStyleId>
              </a:tblPr>
              <a:tblGrid>
                <a:gridCol w="4114800"/>
                <a:gridCol w="4114800"/>
              </a:tblGrid>
              <a:tr h="31091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03683">
                <a:tc>
                  <a:txBody>
                    <a:bodyPr/>
                    <a:lstStyle/>
                    <a:p>
                      <a:pPr marL="393700" marR="0" indent="-393700">
                        <a:spcBef>
                          <a:spcPts val="600"/>
                        </a:spcBef>
                        <a:spcAft>
                          <a:spcPts val="0"/>
                        </a:spcAft>
                      </a:pPr>
                      <a:r>
                        <a:rPr lang="en-US" sz="1400" b="1" dirty="0">
                          <a:solidFill>
                            <a:schemeClr val="tx1"/>
                          </a:solidFill>
                          <a:effectLst/>
                          <a:latin typeface="Calibri" panose="020F0502020204030204" pitchFamily="34" charset="0"/>
                          <a:ea typeface="Times"/>
                        </a:rPr>
                        <a:t>5.12	The student will classify </a:t>
                      </a:r>
                    </a:p>
                    <a:p>
                      <a:pPr marL="393700" marR="0" indent="-330200">
                        <a:spcBef>
                          <a:spcPts val="0"/>
                        </a:spcBef>
                        <a:spcAft>
                          <a:spcPts val="0"/>
                        </a:spcAft>
                      </a:pPr>
                      <a:r>
                        <a:rPr lang="en-US" sz="1400" b="1" dirty="0">
                          <a:solidFill>
                            <a:schemeClr val="tx1"/>
                          </a:solidFill>
                          <a:effectLst/>
                          <a:latin typeface="Calibri" panose="020F0502020204030204" pitchFamily="34" charset="0"/>
                          <a:ea typeface="Times"/>
                        </a:rPr>
                        <a:t>a)	angles as right, acute, obtuse, or straight; and </a:t>
                      </a:r>
                      <a:r>
                        <a:rPr lang="en-US" sz="1400" b="1" dirty="0">
                          <a:solidFill>
                            <a:srgbClr val="FF0000"/>
                          </a:solidFill>
                          <a:effectLst/>
                          <a:latin typeface="Calibri" panose="020F0502020204030204" pitchFamily="34" charset="0"/>
                          <a:ea typeface="Times"/>
                        </a:rPr>
                        <a:t>[Moved to 5.12]</a:t>
                      </a:r>
                    </a:p>
                    <a:p>
                      <a:pPr marL="393700" marR="0" indent="-330200">
                        <a:spcBef>
                          <a:spcPts val="0"/>
                        </a:spcBef>
                        <a:spcAft>
                          <a:spcPts val="0"/>
                        </a:spcAft>
                      </a:pPr>
                      <a:r>
                        <a:rPr lang="en-US" sz="1400" b="1" dirty="0">
                          <a:solidFill>
                            <a:schemeClr val="tx1"/>
                          </a:solidFill>
                          <a:effectLst/>
                          <a:latin typeface="Calibri" panose="020F0502020204030204" pitchFamily="34" charset="0"/>
                          <a:ea typeface="Times"/>
                        </a:rPr>
                        <a:t>b)	triangles as right, acute, obtuse, equilateral, scalene, or isosceles. </a:t>
                      </a:r>
                      <a:r>
                        <a:rPr lang="en-US" sz="1400" b="1" dirty="0">
                          <a:solidFill>
                            <a:srgbClr val="FF0000"/>
                          </a:solidFill>
                          <a:effectLst/>
                          <a:latin typeface="Calibri" panose="020F0502020204030204" pitchFamily="34" charset="0"/>
                          <a:ea typeface="Times"/>
                        </a:rPr>
                        <a:t>[Moved to 5.13a]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0"/>
                        </a:spcAft>
                      </a:pPr>
                      <a:r>
                        <a:rPr lang="en-US" sz="1400" b="1" dirty="0">
                          <a:solidFill>
                            <a:schemeClr val="tx1"/>
                          </a:solidFill>
                          <a:effectLst/>
                          <a:latin typeface="Calibri" panose="020F0502020204030204" pitchFamily="34" charset="0"/>
                          <a:ea typeface="Times"/>
                        </a:rPr>
                        <a:t>5.13  </a:t>
                      </a:r>
                      <a:r>
                        <a:rPr lang="en-US" sz="1400" b="1" dirty="0" smtClean="0">
                          <a:solidFill>
                            <a:schemeClr val="tx1"/>
                          </a:solidFill>
                          <a:effectLst/>
                          <a:latin typeface="Calibri" panose="020F0502020204030204" pitchFamily="34" charset="0"/>
                          <a:ea typeface="Times"/>
                        </a:rPr>
                        <a:t>The </a:t>
                      </a:r>
                      <a:r>
                        <a:rPr lang="en-US" sz="1400" b="1" dirty="0">
                          <a:solidFill>
                            <a:schemeClr val="tx1"/>
                          </a:solidFill>
                          <a:effectLst/>
                          <a:latin typeface="Calibri" panose="020F0502020204030204" pitchFamily="34" charset="0"/>
                          <a:ea typeface="Times"/>
                        </a:rPr>
                        <a:t>student will </a:t>
                      </a:r>
                    </a:p>
                    <a:p>
                      <a:pPr marL="393700" marR="0" indent="-330200">
                        <a:spcBef>
                          <a:spcPts val="0"/>
                        </a:spcBef>
                        <a:spcAft>
                          <a:spcPts val="0"/>
                        </a:spcAft>
                      </a:pPr>
                      <a:r>
                        <a:rPr lang="en-US" sz="1400" b="1" dirty="0">
                          <a:solidFill>
                            <a:schemeClr val="tx1"/>
                          </a:solidFill>
                          <a:effectLst/>
                          <a:latin typeface="Calibri" panose="020F0502020204030204" pitchFamily="34" charset="0"/>
                          <a:ea typeface="Times"/>
                        </a:rPr>
                        <a:t>a)	classify triangles as right, acute, or obtuse and  equilateral, scalene, or isosceles; and  </a:t>
                      </a:r>
                      <a:r>
                        <a:rPr lang="en-US" sz="1400" b="1" dirty="0">
                          <a:solidFill>
                            <a:srgbClr val="FF0000"/>
                          </a:solidFill>
                          <a:effectLst/>
                          <a:latin typeface="Calibri" panose="020F0502020204030204" pitchFamily="34" charset="0"/>
                          <a:ea typeface="Times"/>
                        </a:rPr>
                        <a:t>[Moved from 5.12b]</a:t>
                      </a:r>
                    </a:p>
                    <a:p>
                      <a:pPr marL="393700" marR="0" lvl="0" indent="-330200">
                        <a:spcBef>
                          <a:spcPts val="0"/>
                        </a:spcBef>
                        <a:spcAft>
                          <a:spcPts val="600"/>
                        </a:spcAft>
                        <a:buFont typeface="+mj-lt"/>
                        <a:buAutoNum type="alphaLcParenR" startAt="2"/>
                      </a:pPr>
                      <a:r>
                        <a:rPr lang="en-US" sz="1400" b="1" dirty="0">
                          <a:solidFill>
                            <a:schemeClr val="tx1"/>
                          </a:solidFill>
                          <a:effectLst/>
                          <a:latin typeface="Calibri" panose="020F0502020204030204" pitchFamily="34" charset="0"/>
                          <a:ea typeface="Times"/>
                        </a:rPr>
                        <a:t>investigate the sum of the interior angles in a triangle and determine an unknown angle measure.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4038600"/>
            <a:ext cx="8305800" cy="1815882"/>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a:solidFill>
                  <a:schemeClr val="bg1"/>
                </a:solidFill>
                <a:latin typeface="Calibri" panose="020F0502020204030204" pitchFamily="34" charset="0"/>
              </a:rPr>
              <a:t>Revisions</a:t>
            </a:r>
            <a:r>
              <a:rPr lang="en-US" altLang="en-US" sz="1600" b="1" dirty="0">
                <a:solidFill>
                  <a:schemeClr val="bg1"/>
                </a:solidFill>
                <a:latin typeface="Calibri" panose="020F0502020204030204" pitchFamily="34" charset="0"/>
              </a:rPr>
              <a:t>:</a:t>
            </a:r>
          </a:p>
          <a:p>
            <a:pPr marL="285750" lvl="0" indent="-285750">
              <a:buFont typeface="Arial" panose="020B0604020202020204" pitchFamily="34" charset="0"/>
              <a:buChar char="•"/>
            </a:pPr>
            <a:r>
              <a:rPr lang="en-US" sz="1600" b="1" dirty="0">
                <a:solidFill>
                  <a:schemeClr val="bg1"/>
                </a:solidFill>
                <a:latin typeface="Calibri" panose="020F0502020204030204" pitchFamily="34" charset="0"/>
              </a:rPr>
              <a:t>5.13a EKS – Compare and contrast properties of triangles; use geometric markings </a:t>
            </a:r>
          </a:p>
          <a:p>
            <a:pPr marL="285750" lvl="0" indent="-285750">
              <a:buFont typeface="Arial" panose="020B0604020202020204" pitchFamily="34" charset="0"/>
              <a:buChar char="•"/>
            </a:pPr>
            <a:r>
              <a:rPr lang="en-US" sz="1600" b="1" dirty="0">
                <a:solidFill>
                  <a:schemeClr val="bg1"/>
                </a:solidFill>
                <a:latin typeface="Calibri" panose="020F0502020204030204" pitchFamily="34" charset="0"/>
              </a:rPr>
              <a:t>5.13b – Investigate the sum of the interior angles in a triangle and determine an unknown angle measure</a:t>
            </a:r>
          </a:p>
          <a:p>
            <a:pPr marL="285750" lvl="0" indent="-285750">
              <a:buFont typeface="Arial" panose="020B0604020202020204" pitchFamily="34" charset="0"/>
              <a:buChar char="•"/>
            </a:pPr>
            <a:r>
              <a:rPr lang="en-US" sz="1600" b="1" dirty="0">
                <a:solidFill>
                  <a:schemeClr val="bg1"/>
                </a:solidFill>
                <a:latin typeface="Calibri" panose="020F0502020204030204" pitchFamily="34" charset="0"/>
              </a:rPr>
              <a:t>5.13 EKS – Use models to prove the sum of the interior angles of a triangle is 180° and use the relationship to determine unknown angle measure in a triangle</a:t>
            </a:r>
          </a:p>
          <a:p>
            <a:pPr marL="285750" indent="-285750">
              <a:buFont typeface="Arial" panose="020B0604020202020204" pitchFamily="34" charset="0"/>
              <a:buChar char="•"/>
            </a:pPr>
            <a:r>
              <a:rPr lang="en-US" sz="1600" b="1" dirty="0">
                <a:solidFill>
                  <a:schemeClr val="bg1"/>
                </a:solidFill>
                <a:latin typeface="Calibri" panose="020F0502020204030204" pitchFamily="34" charset="0"/>
              </a:rPr>
              <a:t>5.13a – Develop definitions for quadrilaterals  [Included in 4.12]</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28</a:t>
            </a:fld>
            <a:endParaRPr lang="en-US" altLang="en-US" dirty="0"/>
          </a:p>
        </p:txBody>
      </p:sp>
      <p:sp>
        <p:nvSpPr>
          <p:cNvPr id="5" name="AutoShape 6"/>
          <p:cNvSpPr>
            <a:spLocks noChangeArrowheads="1"/>
          </p:cNvSpPr>
          <p:nvPr/>
        </p:nvSpPr>
        <p:spPr bwMode="auto">
          <a:xfrm rot="1209468">
            <a:off x="4040695" y="2377901"/>
            <a:ext cx="1119013" cy="806798"/>
          </a:xfrm>
          <a:prstGeom prst="irregularSeal1">
            <a:avLst/>
          </a:prstGeom>
          <a:solidFill>
            <a:srgbClr val="00B050"/>
          </a:solidFill>
          <a:ln w="9525">
            <a:solidFill>
              <a:schemeClr val="tx1"/>
            </a:solidFill>
            <a:miter lim="800000"/>
            <a:headEnd/>
            <a:tailEnd/>
          </a:ln>
          <a:effectLst/>
          <a:extLst/>
        </p:spPr>
        <p:txBody>
          <a:bodyPr wrap="none" anchor="ctr"/>
          <a:lstStyle/>
          <a:p>
            <a:pPr algn="ctr"/>
            <a:r>
              <a:rPr lang="en-US" sz="2800" b="1" dirty="0" smtClean="0">
                <a:latin typeface="Calibri" panose="020F0502020204030204" pitchFamily="34" charset="0"/>
              </a:rPr>
              <a:t>New</a:t>
            </a:r>
            <a:endParaRPr lang="en-US" b="1" dirty="0">
              <a:latin typeface="Calibri" panose="020F0502020204030204" pitchFamily="34"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42088599"/>
      </p:ext>
    </p:extLst>
  </p:cSld>
  <p:clrMapOvr>
    <a:masterClrMapping/>
  </p:clrMapOvr>
  <mc:AlternateContent xmlns:mc="http://schemas.openxmlformats.org/markup-compatibility/2006" xmlns:p14="http://schemas.microsoft.com/office/powerpoint/2010/main">
    <mc:Choice Requires="p14">
      <p:transition p14:dur="10" advTm="48697"/>
    </mc:Choice>
    <mc:Fallback xmlns="">
      <p:transition advTm="486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87550060"/>
              </p:ext>
            </p:extLst>
          </p:nvPr>
        </p:nvGraphicFramePr>
        <p:xfrm>
          <a:off x="533400" y="990601"/>
          <a:ext cx="8229600" cy="2257063"/>
        </p:xfrm>
        <a:graphic>
          <a:graphicData uri="http://schemas.openxmlformats.org/drawingml/2006/table">
            <a:tbl>
              <a:tblPr firstRow="1" firstCol="1" bandRow="1">
                <a:tableStyleId>{5C22544A-7EE6-4342-B048-85BDC9FD1C3A}</a:tableStyleId>
              </a:tblPr>
              <a:tblGrid>
                <a:gridCol w="4114800"/>
                <a:gridCol w="4114800"/>
              </a:tblGrid>
              <a:tr h="30325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906543">
                <a:tc>
                  <a:txBody>
                    <a:bodyPr/>
                    <a:lstStyle/>
                    <a:p>
                      <a:pPr marL="457200" marR="0" indent="-457200">
                        <a:spcBef>
                          <a:spcPts val="600"/>
                        </a:spcBef>
                        <a:spcAft>
                          <a:spcPts val="0"/>
                        </a:spcAft>
                      </a:pPr>
                      <a:r>
                        <a:rPr lang="en-US" sz="1400" b="1" dirty="0">
                          <a:solidFill>
                            <a:schemeClr val="tx1"/>
                          </a:solidFill>
                          <a:effectLst/>
                          <a:latin typeface="Calibri" panose="020F0502020204030204" pitchFamily="34" charset="0"/>
                          <a:ea typeface="Times"/>
                        </a:rPr>
                        <a:t>5.13	The student, using plane figures (square, rectangle, triangle, parallelogram, rhombus, and trapezoid), will</a:t>
                      </a:r>
                    </a:p>
                    <a:p>
                      <a:pPr marL="457200" marR="0" indent="-393700">
                        <a:spcBef>
                          <a:spcPts val="0"/>
                        </a:spcBef>
                        <a:spcAft>
                          <a:spcPts val="0"/>
                        </a:spcAft>
                      </a:pPr>
                      <a:r>
                        <a:rPr lang="en-US" sz="1400" b="1" dirty="0">
                          <a:solidFill>
                            <a:schemeClr val="tx1"/>
                          </a:solidFill>
                          <a:effectLst/>
                          <a:latin typeface="Calibri" panose="020F0502020204030204" pitchFamily="34" charset="0"/>
                          <a:ea typeface="Times"/>
                        </a:rPr>
                        <a:t>a)	develop definitions of these plane figures; and </a:t>
                      </a:r>
                      <a:r>
                        <a:rPr lang="en-US" sz="1400" b="1" dirty="0">
                          <a:solidFill>
                            <a:srgbClr val="FF0000"/>
                          </a:solidFill>
                          <a:effectLst/>
                          <a:latin typeface="Calibri" panose="020F0502020204030204" pitchFamily="34" charset="0"/>
                          <a:ea typeface="Times"/>
                        </a:rPr>
                        <a:t>[Included in 4.12]</a:t>
                      </a:r>
                    </a:p>
                    <a:p>
                      <a:pPr marL="457200" marR="0" indent="-393700">
                        <a:spcBef>
                          <a:spcPts val="0"/>
                        </a:spcBef>
                        <a:spcAft>
                          <a:spcPts val="600"/>
                        </a:spcAft>
                      </a:pPr>
                      <a:r>
                        <a:rPr lang="en-US" sz="1400" b="1" dirty="0">
                          <a:solidFill>
                            <a:schemeClr val="tx1"/>
                          </a:solidFill>
                          <a:effectLst/>
                          <a:latin typeface="Calibri" panose="020F0502020204030204" pitchFamily="34" charset="0"/>
                          <a:ea typeface="Times"/>
                        </a:rPr>
                        <a:t>b)	investigate and describe the results of combining and subdividing plane figures.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0"/>
                        </a:spcAft>
                      </a:pPr>
                      <a:r>
                        <a:rPr lang="en-US" sz="1400" b="1" dirty="0">
                          <a:solidFill>
                            <a:schemeClr val="tx1"/>
                          </a:solidFill>
                          <a:effectLst/>
                          <a:latin typeface="Calibri" panose="020F0502020204030204" pitchFamily="34" charset="0"/>
                          <a:ea typeface="Times"/>
                        </a:rPr>
                        <a:t>5.14	The student will </a:t>
                      </a:r>
                    </a:p>
                    <a:p>
                      <a:pPr marL="393700" marR="0" indent="-393700">
                        <a:spcBef>
                          <a:spcPts val="0"/>
                        </a:spcBef>
                        <a:spcAft>
                          <a:spcPts val="0"/>
                        </a:spcAft>
                      </a:pPr>
                      <a:r>
                        <a:rPr lang="en-US" sz="1400" b="1" dirty="0">
                          <a:solidFill>
                            <a:schemeClr val="tx1"/>
                          </a:solidFill>
                          <a:effectLst/>
                          <a:latin typeface="Calibri" panose="020F0502020204030204" pitchFamily="34" charset="0"/>
                          <a:ea typeface="Times"/>
                        </a:rPr>
                        <a:t>a)	recognize and apply transformations, such as translation, reflection, and rotation; </a:t>
                      </a:r>
                      <a:r>
                        <a:rPr lang="en-US" sz="1400" b="1" dirty="0">
                          <a:solidFill>
                            <a:srgbClr val="FF0000"/>
                          </a:solidFill>
                          <a:effectLst/>
                          <a:latin typeface="Calibri" panose="020F0502020204030204" pitchFamily="34" charset="0"/>
                          <a:ea typeface="Times"/>
                        </a:rPr>
                        <a:t>[Moved from 4.11b] </a:t>
                      </a:r>
                      <a:r>
                        <a:rPr lang="en-US" sz="1400" b="1" dirty="0">
                          <a:solidFill>
                            <a:schemeClr val="tx1"/>
                          </a:solidFill>
                          <a:effectLst/>
                          <a:latin typeface="Calibri" panose="020F0502020204030204" pitchFamily="34" charset="0"/>
                          <a:ea typeface="Times"/>
                        </a:rPr>
                        <a:t>and</a:t>
                      </a:r>
                    </a:p>
                    <a:p>
                      <a:pPr marL="393700" marR="0" lvl="0" indent="-393700">
                        <a:spcBef>
                          <a:spcPts val="0"/>
                        </a:spcBef>
                        <a:spcAft>
                          <a:spcPts val="0"/>
                        </a:spcAft>
                        <a:buFont typeface="+mj-lt"/>
                        <a:buAutoNum type="alphaLcParenR" startAt="2"/>
                      </a:pPr>
                      <a:r>
                        <a:rPr lang="en-US" sz="1400" b="1" dirty="0">
                          <a:solidFill>
                            <a:schemeClr val="tx1"/>
                          </a:solidFill>
                          <a:effectLst/>
                          <a:latin typeface="Calibri" panose="020F0502020204030204" pitchFamily="34" charset="0"/>
                          <a:ea typeface="Times"/>
                        </a:rPr>
                        <a:t>investigate and describe the results of combining and subdividing polygons.</a:t>
                      </a:r>
                    </a:p>
                    <a:p>
                      <a:pPr marL="0" marR="0">
                        <a:lnSpc>
                          <a:spcPct val="115000"/>
                        </a:lnSpc>
                        <a:spcBef>
                          <a:spcPts val="0"/>
                        </a:spcBef>
                        <a:spcAft>
                          <a:spcPts val="0"/>
                        </a:spcAft>
                      </a:pPr>
                      <a:r>
                        <a:rPr lang="en-US" sz="1400" b="1" dirty="0">
                          <a:solidFill>
                            <a:schemeClr val="tx1"/>
                          </a:solidFill>
                          <a:effectLst/>
                          <a:latin typeface="Calibri" panose="020F0502020204030204" pitchFamily="34" charset="0"/>
                          <a:ea typeface="Times"/>
                          <a:cs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3886200"/>
            <a:ext cx="8305800" cy="1077218"/>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buFont typeface="Arial" panose="020B0604020202020204" pitchFamily="34" charset="0"/>
              <a:buChar char="•"/>
            </a:pPr>
            <a:r>
              <a:rPr lang="en-US" sz="1600" b="1" dirty="0">
                <a:solidFill>
                  <a:schemeClr val="bg1"/>
                </a:solidFill>
                <a:latin typeface="Calibri" panose="020F0502020204030204" pitchFamily="34" charset="0"/>
              </a:rPr>
              <a:t>5.14 – Recognize and apply transformations [Moved from 4.11] </a:t>
            </a:r>
          </a:p>
          <a:p>
            <a:pPr marL="285750" lvl="0" indent="-285750">
              <a:buFont typeface="Arial" panose="020B0604020202020204" pitchFamily="34" charset="0"/>
              <a:buChar char="•"/>
            </a:pPr>
            <a:r>
              <a:rPr lang="en-US" sz="1600" b="1" dirty="0" smtClean="0">
                <a:solidFill>
                  <a:schemeClr val="bg1"/>
                </a:solidFill>
                <a:latin typeface="Calibri" panose="020F0502020204030204" pitchFamily="34" charset="0"/>
              </a:rPr>
              <a:t>5.14b </a:t>
            </a:r>
            <a:r>
              <a:rPr lang="en-US" sz="1600" b="1" dirty="0">
                <a:solidFill>
                  <a:schemeClr val="bg1"/>
                </a:solidFill>
                <a:latin typeface="Calibri" panose="020F0502020204030204" pitchFamily="34" charset="0"/>
              </a:rPr>
              <a:t>EKS – Compare and contrast the characteristics of a given polygon that has been </a:t>
            </a:r>
            <a:r>
              <a:rPr lang="en-US" sz="1600" b="1" dirty="0" smtClean="0">
                <a:solidFill>
                  <a:schemeClr val="bg1"/>
                </a:solidFill>
                <a:latin typeface="Calibri" panose="020F0502020204030204" pitchFamily="34" charset="0"/>
              </a:rPr>
              <a:t>subdivided </a:t>
            </a:r>
            <a:r>
              <a:rPr lang="en-US" sz="1600" b="1" dirty="0">
                <a:solidFill>
                  <a:schemeClr val="bg1"/>
                </a:solidFill>
                <a:latin typeface="Calibri" panose="020F0502020204030204" pitchFamily="34" charset="0"/>
              </a:rPr>
              <a:t>with the characteristics of the resulting parts</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29</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42088599"/>
      </p:ext>
    </p:extLst>
  </p:cSld>
  <p:clrMapOvr>
    <a:masterClrMapping/>
  </p:clrMapOvr>
  <mc:AlternateContent xmlns:mc="http://schemas.openxmlformats.org/markup-compatibility/2006" xmlns:p14="http://schemas.microsoft.com/office/powerpoint/2010/main">
    <mc:Choice Requires="p14">
      <p:transition p14:dur="10" advTm="35790"/>
    </mc:Choice>
    <mc:Fallback xmlns="">
      <p:transition advTm="357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8229600" cy="762000"/>
          </a:xfrm>
        </p:spPr>
        <p:txBody>
          <a:bodyPr/>
          <a:lstStyle/>
          <a:p>
            <a:r>
              <a:rPr lang="en-US" dirty="0" smtClean="0"/>
              <a:t>Agenda</a:t>
            </a:r>
            <a:endParaRPr lang="en-US" dirty="0"/>
          </a:p>
        </p:txBody>
      </p:sp>
      <p:sp>
        <p:nvSpPr>
          <p:cNvPr id="3" name="Content Placeholder 2"/>
          <p:cNvSpPr>
            <a:spLocks noGrp="1"/>
          </p:cNvSpPr>
          <p:nvPr>
            <p:ph idx="1"/>
          </p:nvPr>
        </p:nvSpPr>
        <p:spPr>
          <a:xfrm>
            <a:off x="457200" y="1600201"/>
            <a:ext cx="8229600" cy="4724399"/>
          </a:xfrm>
        </p:spPr>
        <p:txBody>
          <a:bodyPr/>
          <a:lstStyle/>
          <a:p>
            <a:r>
              <a:rPr lang="en-US" sz="2800" dirty="0" smtClean="0"/>
              <a:t>Implementation Timeline</a:t>
            </a:r>
          </a:p>
          <a:p>
            <a:r>
              <a:rPr lang="en-US" sz="2800" dirty="0"/>
              <a:t>Resources Currently Available</a:t>
            </a:r>
          </a:p>
          <a:p>
            <a:pPr lvl="1"/>
            <a:r>
              <a:rPr lang="en-US" sz="2400" dirty="0"/>
              <a:t>Crosswalk (Summary of Revisions) </a:t>
            </a:r>
          </a:p>
          <a:p>
            <a:pPr lvl="1"/>
            <a:r>
              <a:rPr lang="en-US" sz="2400" dirty="0"/>
              <a:t>Standards and </a:t>
            </a:r>
            <a:r>
              <a:rPr lang="en-US" sz="2400" dirty="0" smtClean="0"/>
              <a:t>Curriculum Frameworks</a:t>
            </a:r>
            <a:endParaRPr lang="en-US" sz="2800" dirty="0"/>
          </a:p>
          <a:p>
            <a:r>
              <a:rPr lang="en-US" sz="2800" dirty="0" smtClean="0"/>
              <a:t>Comparison of 2009 to 2016 Standards</a:t>
            </a:r>
          </a:p>
          <a:p>
            <a:pPr lvl="1"/>
            <a:r>
              <a:rPr lang="en-US" sz="2400" dirty="0" smtClean="0"/>
              <a:t>Number and Number Sense</a:t>
            </a:r>
          </a:p>
          <a:p>
            <a:pPr lvl="1"/>
            <a:r>
              <a:rPr lang="en-US" sz="2400" dirty="0" smtClean="0"/>
              <a:t>Computation and Estimation</a:t>
            </a:r>
          </a:p>
          <a:p>
            <a:pPr lvl="1"/>
            <a:r>
              <a:rPr lang="en-US" sz="2400" dirty="0" smtClean="0"/>
              <a:t>Measurement and Geometry</a:t>
            </a:r>
          </a:p>
          <a:p>
            <a:pPr lvl="1"/>
            <a:r>
              <a:rPr lang="en-US" sz="2400" dirty="0" smtClean="0"/>
              <a:t>Probability and Statistics</a:t>
            </a:r>
          </a:p>
          <a:p>
            <a:pPr lvl="1"/>
            <a:r>
              <a:rPr lang="en-US" sz="2400" dirty="0" smtClean="0"/>
              <a:t>Patterns, Functions, and Algebra</a:t>
            </a:r>
          </a:p>
        </p:txBody>
      </p:sp>
      <p:sp>
        <p:nvSpPr>
          <p:cNvPr id="4" name="Slide Number Placeholder 3"/>
          <p:cNvSpPr>
            <a:spLocks noGrp="1"/>
          </p:cNvSpPr>
          <p:nvPr>
            <p:ph type="sldNum" sz="quarter" idx="12"/>
          </p:nvPr>
        </p:nvSpPr>
        <p:spPr/>
        <p:txBody>
          <a:bodyPr/>
          <a:lstStyle/>
          <a:p>
            <a:fld id="{C4F0E998-9182-4C89-B3A3-3657E8366C65}" type="slidenum">
              <a:rPr lang="en-US" altLang="en-US" smtClean="0"/>
              <a:pPr/>
              <a:t>3</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12274587"/>
      </p:ext>
    </p:extLst>
  </p:cSld>
  <p:clrMapOvr>
    <a:masterClrMapping/>
  </p:clrMapOvr>
  <mc:AlternateContent xmlns:mc="http://schemas.openxmlformats.org/markup-compatibility/2006" xmlns:p14="http://schemas.microsoft.com/office/powerpoint/2010/main">
    <mc:Choice Requires="p14">
      <p:transition p14:dur="10" advTm="17742"/>
    </mc:Choice>
    <mc:Fallback xmlns="">
      <p:transition advTm="177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PROBABILITY AND STATISTICS</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pPr/>
              <a:t>30</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39409048"/>
      </p:ext>
    </p:extLst>
  </p:cSld>
  <p:clrMapOvr>
    <a:masterClrMapping/>
  </p:clrMapOvr>
  <mc:AlternateContent xmlns:mc="http://schemas.openxmlformats.org/markup-compatibility/2006" xmlns:p14="http://schemas.microsoft.com/office/powerpoint/2010/main">
    <mc:Choice Requires="p14">
      <p:transition p14:dur="10" advTm="5130"/>
    </mc:Choice>
    <mc:Fallback xmlns="">
      <p:transition advTm="51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97871967"/>
              </p:ext>
            </p:extLst>
          </p:nvPr>
        </p:nvGraphicFramePr>
        <p:xfrm>
          <a:off x="533400" y="990600"/>
          <a:ext cx="8229600" cy="2554203"/>
        </p:xfrm>
        <a:graphic>
          <a:graphicData uri="http://schemas.openxmlformats.org/drawingml/2006/table">
            <a:tbl>
              <a:tblPr firstRow="1" firstCol="1" bandRow="1">
                <a:tableStyleId>{5C22544A-7EE6-4342-B048-85BDC9FD1C3A}</a:tableStyleId>
              </a:tblPr>
              <a:tblGrid>
                <a:gridCol w="4114800"/>
                <a:gridCol w="4114800"/>
              </a:tblGrid>
              <a:tr h="31091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03683">
                <a:tc>
                  <a:txBody>
                    <a:bodyPr/>
                    <a:lstStyle/>
                    <a:p>
                      <a:pPr marL="393700" marR="0" indent="-393700">
                        <a:spcBef>
                          <a:spcPts val="600"/>
                        </a:spcBef>
                        <a:spcAft>
                          <a:spcPts val="600"/>
                        </a:spcAft>
                      </a:pPr>
                      <a:r>
                        <a:rPr lang="en-US" sz="1400" b="1" dirty="0">
                          <a:solidFill>
                            <a:schemeClr val="tx1"/>
                          </a:solidFill>
                          <a:effectLst/>
                          <a:latin typeface="Calibri"/>
                          <a:ea typeface="Times"/>
                        </a:rPr>
                        <a:t>5.14	The student will make predictions and determine the probability of an outcome by constructing a sample space.</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600"/>
                        </a:spcAft>
                      </a:pPr>
                      <a:r>
                        <a:rPr lang="en-US" sz="1400" b="1" dirty="0">
                          <a:solidFill>
                            <a:schemeClr val="tx1"/>
                          </a:solidFill>
                          <a:effectLst/>
                          <a:latin typeface="Calibri"/>
                          <a:ea typeface="Times"/>
                        </a:rPr>
                        <a:t>5.15	The student will determine the probability of an outcome by constructing a sample space or using the Fundamental (Basic) Counting Principle.</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446567" y="4038599"/>
            <a:ext cx="8305800" cy="984885"/>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a:solidFill>
                  <a:schemeClr val="bg1"/>
                </a:solidFill>
                <a:latin typeface="Calibri" panose="020F0502020204030204" pitchFamily="34" charset="0"/>
              </a:rPr>
              <a:t>5.15 – Determine probability using Fundamental Counting Principle [Moved from 7.10</a:t>
            </a:r>
            <a:r>
              <a:rPr 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sz="1600" b="1" dirty="0">
                <a:solidFill>
                  <a:schemeClr val="bg1"/>
                </a:solidFill>
                <a:latin typeface="Calibri" panose="020F0502020204030204" pitchFamily="34" charset="0"/>
              </a:rPr>
              <a:t>5.15 – Line graphs [Included in 4.14</a:t>
            </a:r>
            <a:r>
              <a:rPr lang="en-US" sz="1600" b="1" dirty="0" smtClean="0">
                <a:solidFill>
                  <a:schemeClr val="bg1"/>
                </a:solidFill>
                <a:latin typeface="Calibri" panose="020F0502020204030204" pitchFamily="34" charset="0"/>
              </a:rPr>
              <a:t>]</a:t>
            </a: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31</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42088599"/>
      </p:ext>
    </p:extLst>
  </p:cSld>
  <p:clrMapOvr>
    <a:masterClrMapping/>
  </p:clrMapOvr>
  <mc:AlternateContent xmlns:mc="http://schemas.openxmlformats.org/markup-compatibility/2006" xmlns:p14="http://schemas.microsoft.com/office/powerpoint/2010/main">
    <mc:Choice Requires="p14">
      <p:transition p14:dur="10" advTm="25873"/>
    </mc:Choice>
    <mc:Fallback xmlns="">
      <p:transition advTm="258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27469246"/>
              </p:ext>
            </p:extLst>
          </p:nvPr>
        </p:nvGraphicFramePr>
        <p:xfrm>
          <a:off x="533400" y="990600"/>
          <a:ext cx="8229600" cy="2554203"/>
        </p:xfrm>
        <a:graphic>
          <a:graphicData uri="http://schemas.openxmlformats.org/drawingml/2006/table">
            <a:tbl>
              <a:tblPr firstRow="1" firstCol="1" bandRow="1">
                <a:tableStyleId>{5C22544A-7EE6-4342-B048-85BDC9FD1C3A}</a:tableStyleId>
              </a:tblPr>
              <a:tblGrid>
                <a:gridCol w="4114800"/>
                <a:gridCol w="4114800"/>
              </a:tblGrid>
              <a:tr h="31091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03683">
                <a:tc>
                  <a:txBody>
                    <a:bodyPr/>
                    <a:lstStyle/>
                    <a:p>
                      <a:pPr marL="457200" marR="0" indent="-457200">
                        <a:spcBef>
                          <a:spcPts val="0"/>
                        </a:spcBef>
                        <a:spcAft>
                          <a:spcPts val="0"/>
                        </a:spcAft>
                      </a:pPr>
                      <a:r>
                        <a:rPr lang="en-US" sz="1400" b="1" dirty="0" smtClean="0">
                          <a:solidFill>
                            <a:schemeClr val="tx1"/>
                          </a:solidFill>
                          <a:effectLst/>
                          <a:latin typeface="Calibri" panose="020F0502020204030204" pitchFamily="34" charset="0"/>
                          <a:ea typeface="Times"/>
                        </a:rPr>
                        <a:t>5.15</a:t>
                      </a:r>
                      <a:r>
                        <a:rPr lang="en-US" sz="1400" b="1" dirty="0">
                          <a:solidFill>
                            <a:schemeClr val="tx1"/>
                          </a:solidFill>
                          <a:effectLst/>
                          <a:latin typeface="Calibri" panose="020F0502020204030204" pitchFamily="34" charset="0"/>
                          <a:ea typeface="Times"/>
                        </a:rPr>
                        <a:t>	The student, given a problem situation, will collect, organize, and interpret data in a variety of forms, using stem-and-leaf plots and line graphs</a:t>
                      </a:r>
                      <a:r>
                        <a:rPr lang="en-US" sz="1400" b="1" dirty="0" smtClean="0">
                          <a:solidFill>
                            <a:schemeClr val="tx1"/>
                          </a:solidFill>
                          <a:effectLst/>
                          <a:latin typeface="Calibri" panose="020F0502020204030204" pitchFamily="34" charset="0"/>
                          <a:ea typeface="Times"/>
                        </a:rPr>
                        <a:t>.</a:t>
                      </a:r>
                      <a:endParaRPr lang="en-US" sz="1400" b="1" dirty="0">
                        <a:solidFill>
                          <a:schemeClr val="tx1"/>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0"/>
                        </a:spcAft>
                      </a:pPr>
                      <a:r>
                        <a:rPr lang="en-US" sz="1400" b="1" dirty="0">
                          <a:solidFill>
                            <a:schemeClr val="tx1"/>
                          </a:solidFill>
                          <a:effectLst/>
                          <a:latin typeface="Calibri" panose="020F0502020204030204" pitchFamily="34" charset="0"/>
                          <a:ea typeface="Times"/>
                        </a:rPr>
                        <a:t>5.16	The student, given a practical problem, will </a:t>
                      </a:r>
                    </a:p>
                    <a:p>
                      <a:pPr marL="342900" marR="0" lvl="0" indent="-342900">
                        <a:spcBef>
                          <a:spcPts val="0"/>
                        </a:spcBef>
                        <a:spcAft>
                          <a:spcPts val="0"/>
                        </a:spcAft>
                        <a:buFont typeface="+mj-lt"/>
                        <a:buAutoNum type="alphaLcParenR"/>
                      </a:pPr>
                      <a:r>
                        <a:rPr lang="en-US" sz="1400" b="1" u="none" strike="noStrike" dirty="0">
                          <a:solidFill>
                            <a:schemeClr val="tx1"/>
                          </a:solidFill>
                          <a:effectLst/>
                          <a:latin typeface="Calibri" panose="020F0502020204030204" pitchFamily="34" charset="0"/>
                          <a:ea typeface="Times"/>
                        </a:rPr>
                        <a:t>represent data in line plots and stem-and-leaf plots; </a:t>
                      </a:r>
                    </a:p>
                    <a:p>
                      <a:pPr marL="342900" marR="0" lvl="0" indent="-342900">
                        <a:spcBef>
                          <a:spcPts val="0"/>
                        </a:spcBef>
                        <a:spcAft>
                          <a:spcPts val="0"/>
                        </a:spcAft>
                        <a:buFont typeface="+mj-lt"/>
                        <a:buAutoNum type="alphaLcParenR"/>
                      </a:pPr>
                      <a:r>
                        <a:rPr lang="en-US" sz="1400" b="1" u="none" strike="noStrike" dirty="0">
                          <a:solidFill>
                            <a:schemeClr val="tx1"/>
                          </a:solidFill>
                          <a:effectLst/>
                          <a:latin typeface="Calibri" panose="020F0502020204030204" pitchFamily="34" charset="0"/>
                          <a:ea typeface="Times"/>
                        </a:rPr>
                        <a:t>interpret data represented in line plots and stem-and-leaf plots; and</a:t>
                      </a:r>
                    </a:p>
                    <a:p>
                      <a:pPr marL="342900" marR="0" lvl="0" indent="-342900">
                        <a:lnSpc>
                          <a:spcPct val="115000"/>
                        </a:lnSpc>
                        <a:spcBef>
                          <a:spcPts val="0"/>
                        </a:spcBef>
                        <a:spcAft>
                          <a:spcPts val="600"/>
                        </a:spcAft>
                        <a:buFont typeface="+mj-lt"/>
                        <a:buAutoNum type="alphaLcParenR"/>
                      </a:pPr>
                      <a:r>
                        <a:rPr lang="en-US" sz="1400" b="1" u="none" strike="noStrike" dirty="0">
                          <a:solidFill>
                            <a:schemeClr val="tx1"/>
                          </a:solidFill>
                          <a:effectLst/>
                          <a:latin typeface="Calibri" panose="020F0502020204030204" pitchFamily="34" charset="0"/>
                          <a:ea typeface="Calibri"/>
                          <a:cs typeface="Times New Roman"/>
                        </a:rPr>
                        <a:t>compare data represented in a line plot with the same data represented in a stem-and-leaf plot.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4038600"/>
            <a:ext cx="8305800" cy="1569660"/>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buFont typeface="Arial" panose="020B0604020202020204" pitchFamily="34" charset="0"/>
              <a:buChar char="•"/>
            </a:pPr>
            <a:r>
              <a:rPr lang="en-US" sz="1600" b="1" dirty="0" smtClean="0">
                <a:solidFill>
                  <a:schemeClr val="bg1"/>
                </a:solidFill>
                <a:latin typeface="Calibri" panose="020F0502020204030204" pitchFamily="34" charset="0"/>
              </a:rPr>
              <a:t>5.16ab </a:t>
            </a:r>
            <a:r>
              <a:rPr lang="en-US" sz="1600" b="1" dirty="0">
                <a:solidFill>
                  <a:schemeClr val="bg1"/>
                </a:solidFill>
                <a:latin typeface="Calibri" panose="020F0502020204030204" pitchFamily="34" charset="0"/>
              </a:rPr>
              <a:t>– Represent and interpret data in a line plot [Moved from </a:t>
            </a:r>
            <a:r>
              <a:rPr lang="en-US" sz="1600" b="1" dirty="0" smtClean="0">
                <a:solidFill>
                  <a:schemeClr val="bg1"/>
                </a:solidFill>
                <a:latin typeface="Calibri" panose="020F0502020204030204" pitchFamily="34" charset="0"/>
              </a:rPr>
              <a:t>3.17]</a:t>
            </a:r>
          </a:p>
          <a:p>
            <a:pPr marL="285750" lvl="0" indent="-285750">
              <a:buFont typeface="Arial" panose="020B0604020202020204" pitchFamily="34" charset="0"/>
              <a:buChar char="•"/>
            </a:pPr>
            <a:r>
              <a:rPr lang="en-US" sz="1600" b="1" dirty="0" smtClean="0">
                <a:solidFill>
                  <a:schemeClr val="bg1"/>
                </a:solidFill>
                <a:latin typeface="Calibri" panose="020F0502020204030204" pitchFamily="34" charset="0"/>
              </a:rPr>
              <a:t>5.16c</a:t>
            </a:r>
            <a:r>
              <a:rPr lang="en-US" sz="1600" b="1" dirty="0">
                <a:solidFill>
                  <a:schemeClr val="bg1"/>
                </a:solidFill>
                <a:latin typeface="Calibri" panose="020F0502020204030204" pitchFamily="34" charset="0"/>
              </a:rPr>
              <a:t> –</a:t>
            </a:r>
            <a:r>
              <a:rPr lang="en-US" sz="1600" b="1" dirty="0" smtClean="0">
                <a:solidFill>
                  <a:schemeClr val="bg1"/>
                </a:solidFill>
                <a:latin typeface="Calibri" panose="020F0502020204030204" pitchFamily="34" charset="0"/>
              </a:rPr>
              <a:t> </a:t>
            </a:r>
            <a:r>
              <a:rPr lang="en-US" sz="1600" b="1" dirty="0">
                <a:solidFill>
                  <a:schemeClr val="bg1"/>
                </a:solidFill>
                <a:latin typeface="Calibri" panose="020F0502020204030204" pitchFamily="34" charset="0"/>
              </a:rPr>
              <a:t>C</a:t>
            </a:r>
            <a:r>
              <a:rPr lang="en-US" sz="1600" b="1" dirty="0" smtClean="0">
                <a:solidFill>
                  <a:schemeClr val="bg1"/>
                </a:solidFill>
                <a:latin typeface="Calibri" panose="020F0502020204030204" pitchFamily="34" charset="0"/>
              </a:rPr>
              <a:t>ompare </a:t>
            </a:r>
            <a:r>
              <a:rPr lang="en-US" sz="1600" b="1" dirty="0">
                <a:solidFill>
                  <a:schemeClr val="bg1"/>
                </a:solidFill>
                <a:latin typeface="Calibri" panose="020F0502020204030204" pitchFamily="34" charset="0"/>
              </a:rPr>
              <a:t>data represented in a line plot with the same data represented in a stem-and-leaf </a:t>
            </a:r>
            <a:r>
              <a:rPr lang="en-US" sz="1600" b="1" dirty="0" smtClean="0">
                <a:solidFill>
                  <a:schemeClr val="bg1"/>
                </a:solidFill>
                <a:latin typeface="Calibri" panose="020F0502020204030204" pitchFamily="34" charset="0"/>
              </a:rPr>
              <a:t>plot </a:t>
            </a:r>
          </a:p>
          <a:p>
            <a:pPr marL="285750" indent="-285750">
              <a:buFont typeface="Arial" panose="020B0604020202020204" pitchFamily="34" charset="0"/>
              <a:buChar char="•"/>
            </a:pPr>
            <a:r>
              <a:rPr lang="en-US" sz="1600" b="1" dirty="0" smtClean="0">
                <a:solidFill>
                  <a:schemeClr val="bg1"/>
                </a:solidFill>
                <a:latin typeface="Calibri" panose="020F0502020204030204" pitchFamily="34" charset="0"/>
              </a:rPr>
              <a:t>5.15 </a:t>
            </a:r>
            <a:r>
              <a:rPr lang="en-US" sz="1600" b="1" dirty="0">
                <a:solidFill>
                  <a:schemeClr val="bg1"/>
                </a:solidFill>
                <a:latin typeface="Calibri" panose="020F0502020204030204" pitchFamily="34" charset="0"/>
              </a:rPr>
              <a:t>EKS – Determine impact on measures of center when a single value of a data set is added, removed, or changed [Moved to 6.15</a:t>
            </a:r>
            <a:r>
              <a:rPr lang="en-US" sz="1600" b="1" dirty="0" smtClean="0">
                <a:solidFill>
                  <a:schemeClr val="bg1"/>
                </a:solidFill>
                <a:latin typeface="Calibri" panose="020F0502020204030204" pitchFamily="34" charset="0"/>
              </a:rPr>
              <a:t>]</a:t>
            </a: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32</a:t>
            </a:fld>
            <a:endParaRPr lang="en-US" altLang="en-US" dirty="0"/>
          </a:p>
        </p:txBody>
      </p:sp>
      <p:sp>
        <p:nvSpPr>
          <p:cNvPr id="5" name="AutoShape 6"/>
          <p:cNvSpPr>
            <a:spLocks noChangeArrowheads="1"/>
          </p:cNvSpPr>
          <p:nvPr/>
        </p:nvSpPr>
        <p:spPr bwMode="auto">
          <a:xfrm rot="1209468">
            <a:off x="3686144" y="2149299"/>
            <a:ext cx="1119013" cy="806798"/>
          </a:xfrm>
          <a:prstGeom prst="irregularSeal1">
            <a:avLst/>
          </a:prstGeom>
          <a:solidFill>
            <a:srgbClr val="00B050"/>
          </a:solidFill>
          <a:ln w="9525">
            <a:solidFill>
              <a:schemeClr val="tx1"/>
            </a:solidFill>
            <a:miter lim="800000"/>
            <a:headEnd/>
            <a:tailEnd/>
          </a:ln>
          <a:effectLst/>
          <a:extLst/>
        </p:spPr>
        <p:txBody>
          <a:bodyPr wrap="none" anchor="ctr"/>
          <a:lstStyle/>
          <a:p>
            <a:pPr algn="ctr"/>
            <a:r>
              <a:rPr lang="en-US" sz="2800" b="1" dirty="0" smtClean="0">
                <a:latin typeface="Calibri" panose="020F0502020204030204" pitchFamily="34" charset="0"/>
              </a:rPr>
              <a:t>New</a:t>
            </a:r>
            <a:endParaRPr lang="en-US" b="1" dirty="0">
              <a:latin typeface="Calibri" panose="020F0502020204030204" pitchFamily="34" charset="0"/>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42088599"/>
      </p:ext>
    </p:extLst>
  </p:cSld>
  <p:clrMapOvr>
    <a:masterClrMapping/>
  </p:clrMapOvr>
  <mc:AlternateContent xmlns:mc="http://schemas.openxmlformats.org/markup-compatibility/2006" xmlns:p14="http://schemas.microsoft.com/office/powerpoint/2010/main">
    <mc:Choice Requires="p14">
      <p:transition p14:dur="10" advTm="58504"/>
    </mc:Choice>
    <mc:Fallback xmlns="">
      <p:transition advTm="585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33702438"/>
              </p:ext>
            </p:extLst>
          </p:nvPr>
        </p:nvGraphicFramePr>
        <p:xfrm>
          <a:off x="533400" y="990600"/>
          <a:ext cx="8229600" cy="2554203"/>
        </p:xfrm>
        <a:graphic>
          <a:graphicData uri="http://schemas.openxmlformats.org/drawingml/2006/table">
            <a:tbl>
              <a:tblPr firstRow="1" firstCol="1" bandRow="1">
                <a:tableStyleId>{5C22544A-7EE6-4342-B048-85BDC9FD1C3A}</a:tableStyleId>
              </a:tblPr>
              <a:tblGrid>
                <a:gridCol w="4114800"/>
                <a:gridCol w="4114800"/>
              </a:tblGrid>
              <a:tr h="31091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03683">
                <a:tc>
                  <a:txBody>
                    <a:bodyPr/>
                    <a:lstStyle/>
                    <a:p>
                      <a:pPr marL="457200" marR="0" indent="-457200">
                        <a:spcBef>
                          <a:spcPts val="600"/>
                        </a:spcBef>
                        <a:spcAft>
                          <a:spcPts val="0"/>
                        </a:spcAft>
                      </a:pPr>
                      <a:r>
                        <a:rPr lang="en-US" sz="1400" b="1" dirty="0">
                          <a:solidFill>
                            <a:schemeClr val="tx1"/>
                          </a:solidFill>
                          <a:effectLst/>
                          <a:latin typeface="Calibri" panose="020F0502020204030204" pitchFamily="34" charset="0"/>
                          <a:ea typeface="Times"/>
                        </a:rPr>
                        <a:t>5.16	The student will</a:t>
                      </a:r>
                    </a:p>
                    <a:p>
                      <a:pPr marL="457200" marR="0" indent="-393700">
                        <a:spcBef>
                          <a:spcPts val="0"/>
                        </a:spcBef>
                        <a:spcAft>
                          <a:spcPts val="0"/>
                        </a:spcAft>
                      </a:pPr>
                      <a:r>
                        <a:rPr lang="en-US" sz="1400" b="1" dirty="0">
                          <a:solidFill>
                            <a:schemeClr val="tx1"/>
                          </a:solidFill>
                          <a:effectLst/>
                          <a:latin typeface="Calibri" panose="020F0502020204030204" pitchFamily="34" charset="0"/>
                          <a:ea typeface="Times"/>
                        </a:rPr>
                        <a:t>a)	describe mean, median, and mode as measures of center;</a:t>
                      </a:r>
                    </a:p>
                    <a:p>
                      <a:pPr marL="457200" marR="0" indent="-393700">
                        <a:spcBef>
                          <a:spcPts val="0"/>
                        </a:spcBef>
                        <a:spcAft>
                          <a:spcPts val="0"/>
                        </a:spcAft>
                      </a:pPr>
                      <a:r>
                        <a:rPr lang="en-US" sz="1400" b="1" dirty="0">
                          <a:solidFill>
                            <a:schemeClr val="tx1"/>
                          </a:solidFill>
                          <a:effectLst/>
                          <a:latin typeface="Calibri" panose="020F0502020204030204" pitchFamily="34" charset="0"/>
                          <a:ea typeface="Times"/>
                        </a:rPr>
                        <a:t>b)	describe mean as fair share;</a:t>
                      </a:r>
                    </a:p>
                    <a:p>
                      <a:pPr marL="457200" marR="0" indent="-393700">
                        <a:spcBef>
                          <a:spcPts val="0"/>
                        </a:spcBef>
                        <a:spcAft>
                          <a:spcPts val="0"/>
                        </a:spcAft>
                      </a:pPr>
                      <a:r>
                        <a:rPr lang="en-US" sz="1400" b="1" dirty="0">
                          <a:solidFill>
                            <a:schemeClr val="tx1"/>
                          </a:solidFill>
                          <a:effectLst/>
                          <a:latin typeface="Calibri" panose="020F0502020204030204" pitchFamily="34" charset="0"/>
                          <a:ea typeface="Times"/>
                        </a:rPr>
                        <a:t>c)	find the mean, median, mode, and range of a set of data; and</a:t>
                      </a:r>
                    </a:p>
                    <a:p>
                      <a:pPr marL="457200" marR="0" indent="-393700">
                        <a:spcBef>
                          <a:spcPts val="0"/>
                        </a:spcBef>
                        <a:spcAft>
                          <a:spcPts val="0"/>
                        </a:spcAft>
                      </a:pPr>
                      <a:r>
                        <a:rPr lang="en-US" sz="1400" b="1" dirty="0">
                          <a:solidFill>
                            <a:schemeClr val="tx1"/>
                          </a:solidFill>
                          <a:effectLst/>
                          <a:latin typeface="Calibri" panose="020F0502020204030204" pitchFamily="34" charset="0"/>
                          <a:ea typeface="Times"/>
                        </a:rPr>
                        <a:t>d)	describe the range of a set of data as a measure of variation.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0"/>
                        </a:spcAft>
                      </a:pPr>
                      <a:r>
                        <a:rPr lang="en-US" sz="1400" b="1" dirty="0">
                          <a:solidFill>
                            <a:schemeClr val="tx1"/>
                          </a:solidFill>
                          <a:effectLst/>
                          <a:latin typeface="Calibri" panose="020F0502020204030204" pitchFamily="34" charset="0"/>
                          <a:ea typeface="Times"/>
                        </a:rPr>
                        <a:t>5.17	The student, given a practical context, will </a:t>
                      </a:r>
                    </a:p>
                    <a:p>
                      <a:pPr marL="393700" marR="0" lvl="0" indent="-330200">
                        <a:spcBef>
                          <a:spcPts val="0"/>
                        </a:spcBef>
                        <a:spcAft>
                          <a:spcPts val="0"/>
                        </a:spcAft>
                        <a:buFont typeface="+mj-lt"/>
                        <a:buAutoNum type="alphaLcParenR"/>
                        <a:tabLst>
                          <a:tab pos="-914400" algn="l"/>
                        </a:tabLst>
                      </a:pPr>
                      <a:r>
                        <a:rPr lang="en-US" sz="1400" b="1" u="none" strike="noStrike" dirty="0">
                          <a:solidFill>
                            <a:schemeClr val="tx1"/>
                          </a:solidFill>
                          <a:effectLst/>
                          <a:latin typeface="Calibri" panose="020F0502020204030204" pitchFamily="34" charset="0"/>
                          <a:ea typeface="Times"/>
                        </a:rPr>
                        <a:t>describe mean, median, and mode as measures of center;</a:t>
                      </a:r>
                    </a:p>
                    <a:p>
                      <a:pPr marL="393700" marR="0" lvl="0" indent="-330200">
                        <a:spcBef>
                          <a:spcPts val="0"/>
                        </a:spcBef>
                        <a:spcAft>
                          <a:spcPts val="0"/>
                        </a:spcAft>
                        <a:buFont typeface="+mj-lt"/>
                        <a:buAutoNum type="alphaLcParenR"/>
                        <a:tabLst>
                          <a:tab pos="-914400" algn="l"/>
                        </a:tabLst>
                      </a:pPr>
                      <a:r>
                        <a:rPr lang="en-US" sz="1400" b="1" u="none" strike="noStrike" dirty="0">
                          <a:solidFill>
                            <a:schemeClr val="tx1"/>
                          </a:solidFill>
                          <a:effectLst/>
                          <a:latin typeface="Calibri" panose="020F0502020204030204" pitchFamily="34" charset="0"/>
                          <a:ea typeface="Times"/>
                        </a:rPr>
                        <a:t>describe mean as fair share;</a:t>
                      </a:r>
                    </a:p>
                    <a:p>
                      <a:pPr marL="393700" marR="0" lvl="0" indent="-330200">
                        <a:spcBef>
                          <a:spcPts val="0"/>
                        </a:spcBef>
                        <a:spcAft>
                          <a:spcPts val="0"/>
                        </a:spcAft>
                        <a:buFont typeface="+mj-lt"/>
                        <a:buAutoNum type="alphaLcParenR"/>
                        <a:tabLst>
                          <a:tab pos="-914400" algn="l"/>
                        </a:tabLst>
                      </a:pPr>
                      <a:r>
                        <a:rPr lang="en-US" sz="1400" b="1" u="none" strike="noStrike" dirty="0">
                          <a:solidFill>
                            <a:schemeClr val="tx1"/>
                          </a:solidFill>
                          <a:effectLst/>
                          <a:latin typeface="Calibri" panose="020F0502020204030204" pitchFamily="34" charset="0"/>
                          <a:ea typeface="Times"/>
                        </a:rPr>
                        <a:t>describe the range of a set of data as a measure of spread; and </a:t>
                      </a:r>
                      <a:r>
                        <a:rPr lang="en-US" sz="1400" b="1" u="none" strike="noStrike" dirty="0" smtClean="0">
                          <a:solidFill>
                            <a:srgbClr val="FF0000"/>
                          </a:solidFill>
                          <a:effectLst/>
                          <a:latin typeface="Calibri" panose="020F0502020204030204" pitchFamily="34" charset="0"/>
                          <a:ea typeface="Times"/>
                        </a:rPr>
                        <a:t>[Reordered</a:t>
                      </a:r>
                      <a:r>
                        <a:rPr lang="en-US" sz="1400" b="1" u="none" strike="noStrike" dirty="0">
                          <a:solidFill>
                            <a:srgbClr val="FF0000"/>
                          </a:solidFill>
                          <a:effectLst/>
                          <a:latin typeface="Calibri" panose="020F0502020204030204" pitchFamily="34" charset="0"/>
                          <a:ea typeface="Times"/>
                        </a:rPr>
                        <a:t>]</a:t>
                      </a:r>
                    </a:p>
                    <a:p>
                      <a:pPr marL="393700" marR="0" lvl="0" indent="-330200">
                        <a:spcBef>
                          <a:spcPts val="0"/>
                        </a:spcBef>
                        <a:spcAft>
                          <a:spcPts val="1200"/>
                        </a:spcAft>
                        <a:buFont typeface="+mj-lt"/>
                        <a:buAutoNum type="alphaLcParenR"/>
                        <a:tabLst>
                          <a:tab pos="-914400" algn="l"/>
                        </a:tabLst>
                      </a:pPr>
                      <a:r>
                        <a:rPr lang="en-US" sz="1400" b="1" u="none" strike="noStrike" dirty="0">
                          <a:solidFill>
                            <a:schemeClr val="tx1"/>
                          </a:solidFill>
                          <a:effectLst/>
                          <a:latin typeface="Calibri" panose="020F0502020204030204" pitchFamily="34" charset="0"/>
                          <a:ea typeface="Times"/>
                        </a:rPr>
                        <a:t>determine the mean, median, mode, and range of a set of data.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4038600"/>
            <a:ext cx="8305800" cy="584775"/>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buFont typeface="Arial" panose="020B0604020202020204" pitchFamily="34" charset="0"/>
              <a:buChar char="•"/>
            </a:pPr>
            <a:r>
              <a:rPr lang="en-US" sz="1600" b="1" dirty="0" smtClean="0">
                <a:solidFill>
                  <a:schemeClr val="bg1"/>
                </a:solidFill>
                <a:latin typeface="Calibri" panose="020F0502020204030204" pitchFamily="34" charset="0"/>
              </a:rPr>
              <a:t>5.17c </a:t>
            </a:r>
            <a:r>
              <a:rPr lang="en-US" sz="1600" b="1" dirty="0">
                <a:solidFill>
                  <a:schemeClr val="bg1"/>
                </a:solidFill>
                <a:latin typeface="Calibri" panose="020F0502020204030204" pitchFamily="34" charset="0"/>
              </a:rPr>
              <a:t>EKS – Describe the range of a set of data as a measure of </a:t>
            </a:r>
            <a:r>
              <a:rPr lang="en-US" sz="1600" b="1" dirty="0" smtClean="0">
                <a:solidFill>
                  <a:schemeClr val="bg1"/>
                </a:solidFill>
                <a:latin typeface="Calibri" panose="020F0502020204030204" pitchFamily="34" charset="0"/>
              </a:rPr>
              <a:t>spread</a:t>
            </a: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33</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968908610"/>
      </p:ext>
    </p:extLst>
  </p:cSld>
  <p:clrMapOvr>
    <a:masterClrMapping/>
  </p:clrMapOvr>
  <mc:AlternateContent xmlns:mc="http://schemas.openxmlformats.org/markup-compatibility/2006" xmlns:p14="http://schemas.microsoft.com/office/powerpoint/2010/main">
    <mc:Choice Requires="p14">
      <p:transition p14:dur="10" advTm="23884"/>
    </mc:Choice>
    <mc:Fallback xmlns="">
      <p:transition advTm="238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772400" cy="1066800"/>
          </a:xfrm>
        </p:spPr>
        <p:txBody>
          <a:bodyPr/>
          <a:lstStyle/>
          <a:p>
            <a:pPr algn="ctr"/>
            <a:r>
              <a:rPr lang="en-US" dirty="0" smtClean="0"/>
              <a:t>PATTERNS, FUNCTIONS, AND ALGEBRA</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pPr/>
              <a:t>34</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20911124"/>
      </p:ext>
    </p:extLst>
  </p:cSld>
  <p:clrMapOvr>
    <a:masterClrMapping/>
  </p:clrMapOvr>
  <mc:AlternateContent xmlns:mc="http://schemas.openxmlformats.org/markup-compatibility/2006" xmlns:p14="http://schemas.microsoft.com/office/powerpoint/2010/main">
    <mc:Choice Requires="p14">
      <p:transition p14:dur="10" advTm="4408"/>
    </mc:Choice>
    <mc:Fallback xmlns="">
      <p:transition advTm="44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82732154"/>
              </p:ext>
            </p:extLst>
          </p:nvPr>
        </p:nvGraphicFramePr>
        <p:xfrm>
          <a:off x="533400" y="990601"/>
          <a:ext cx="8229600" cy="1315973"/>
        </p:xfrm>
        <a:graphic>
          <a:graphicData uri="http://schemas.openxmlformats.org/drawingml/2006/table">
            <a:tbl>
              <a:tblPr firstRow="1" firstCol="1" bandRow="1">
                <a:tableStyleId>{5C22544A-7EE6-4342-B048-85BDC9FD1C3A}</a:tableStyleId>
              </a:tblPr>
              <a:tblGrid>
                <a:gridCol w="4114800"/>
                <a:gridCol w="4114800"/>
              </a:tblGrid>
              <a:tr h="209143">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965453">
                <a:tc>
                  <a:txBody>
                    <a:bodyPr/>
                    <a:lstStyle/>
                    <a:p>
                      <a:pPr marL="393700" marR="0" indent="-393700">
                        <a:spcBef>
                          <a:spcPts val="600"/>
                        </a:spcBef>
                        <a:spcAft>
                          <a:spcPts val="600"/>
                        </a:spcAft>
                      </a:pPr>
                      <a:r>
                        <a:rPr lang="en-US" sz="1400" b="1" dirty="0">
                          <a:solidFill>
                            <a:schemeClr val="tx1"/>
                          </a:solidFill>
                          <a:effectLst/>
                          <a:latin typeface="Calibri"/>
                          <a:ea typeface="Times"/>
                        </a:rPr>
                        <a:t>5.17	The student will describe the relationship found in a number pattern and express the relationship.</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600"/>
                        </a:spcAft>
                      </a:pPr>
                      <a:r>
                        <a:rPr lang="en-US" sz="1400" b="1" dirty="0">
                          <a:solidFill>
                            <a:schemeClr val="tx1"/>
                          </a:solidFill>
                          <a:effectLst/>
                          <a:latin typeface="Calibri"/>
                          <a:ea typeface="Times"/>
                        </a:rPr>
                        <a:t>5.18	The student will identify, describe, create, express, and extend number patterns found in objects, pictures, numbers, and tables.</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2819400"/>
            <a:ext cx="8305800" cy="1631216"/>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171450" lvl="0" indent="-171450">
              <a:buFont typeface="Arial" panose="020B0604020202020204" pitchFamily="34" charset="0"/>
              <a:buChar char="•"/>
            </a:pPr>
            <a:r>
              <a:rPr lang="en-US" sz="1600" b="1" dirty="0" smtClean="0">
                <a:solidFill>
                  <a:schemeClr val="bg1"/>
                </a:solidFill>
                <a:latin typeface="Calibri" pitchFamily="34" charset="0"/>
              </a:rPr>
              <a:t>5.18 </a:t>
            </a:r>
            <a:r>
              <a:rPr lang="en-US" sz="1600" b="1" dirty="0">
                <a:solidFill>
                  <a:schemeClr val="bg1"/>
                </a:solidFill>
                <a:latin typeface="Calibri" panose="020F0502020204030204" pitchFamily="34" charset="0"/>
              </a:rPr>
              <a:t>–</a:t>
            </a:r>
            <a:r>
              <a:rPr lang="en-US" sz="1600" b="1" dirty="0" smtClean="0">
                <a:solidFill>
                  <a:schemeClr val="bg1"/>
                </a:solidFill>
                <a:latin typeface="Calibri" pitchFamily="34" charset="0"/>
              </a:rPr>
              <a:t> </a:t>
            </a:r>
            <a:r>
              <a:rPr lang="en-US" sz="1600" b="1" dirty="0">
                <a:solidFill>
                  <a:schemeClr val="bg1"/>
                </a:solidFill>
                <a:latin typeface="Calibri" panose="020F0502020204030204" pitchFamily="34" charset="0"/>
              </a:rPr>
              <a:t>Identify, create and extend patterns using concrete materials, number lines, tables, or pictures </a:t>
            </a:r>
            <a:endParaRPr lang="en-US" sz="1600" b="1" dirty="0" smtClean="0">
              <a:solidFill>
                <a:schemeClr val="bg1"/>
              </a:solidFill>
              <a:latin typeface="Calibri" pitchFamily="34" charset="0"/>
            </a:endParaRPr>
          </a:p>
          <a:p>
            <a:pPr marL="171450" lvl="0" indent="-171450">
              <a:buFont typeface="Arial" panose="020B0604020202020204" pitchFamily="34" charset="0"/>
              <a:buChar char="•"/>
            </a:pPr>
            <a:r>
              <a:rPr lang="en-US" sz="1600" b="1" dirty="0" smtClean="0">
                <a:solidFill>
                  <a:schemeClr val="bg1"/>
                </a:solidFill>
                <a:latin typeface="Calibri" pitchFamily="34" charset="0"/>
              </a:rPr>
              <a:t>5.18 New EKS </a:t>
            </a:r>
            <a:r>
              <a:rPr lang="en-US" sz="1600" b="1" dirty="0">
                <a:solidFill>
                  <a:schemeClr val="bg1"/>
                </a:solidFill>
                <a:latin typeface="Calibri" panose="020F0502020204030204" pitchFamily="34" charset="0"/>
              </a:rPr>
              <a:t>–</a:t>
            </a:r>
            <a:r>
              <a:rPr lang="en-US" sz="1600" b="1" dirty="0" smtClean="0">
                <a:solidFill>
                  <a:schemeClr val="bg1"/>
                </a:solidFill>
                <a:latin typeface="Calibri" pitchFamily="34" charset="0"/>
              </a:rPr>
              <a:t> Solve </a:t>
            </a:r>
            <a:r>
              <a:rPr lang="en-US" sz="1600" b="1" dirty="0">
                <a:solidFill>
                  <a:schemeClr val="bg1"/>
                </a:solidFill>
                <a:latin typeface="Calibri" pitchFamily="34" charset="0"/>
              </a:rPr>
              <a:t>practical problems that involve identifying, describing, and extending single-operation input and output rules </a:t>
            </a:r>
            <a:endParaRPr lang="en-US" sz="1600" b="1" dirty="0" smtClean="0">
              <a:solidFill>
                <a:schemeClr val="bg1"/>
              </a:solidFill>
              <a:latin typeface="Calibri" pitchFamily="34" charset="0"/>
            </a:endParaRPr>
          </a:p>
          <a:p>
            <a:pPr marL="171450" lvl="0" indent="-171450">
              <a:buFont typeface="Arial" panose="020B0604020202020204" pitchFamily="34" charset="0"/>
              <a:buChar char="•"/>
            </a:pPr>
            <a:r>
              <a:rPr lang="en-US" sz="1600" b="1" dirty="0" smtClean="0">
                <a:solidFill>
                  <a:schemeClr val="bg1"/>
                </a:solidFill>
                <a:latin typeface="Calibri" pitchFamily="34" charset="0"/>
              </a:rPr>
              <a:t>5.18 New EKS </a:t>
            </a:r>
            <a:r>
              <a:rPr lang="en-US" sz="1600" b="1" dirty="0">
                <a:solidFill>
                  <a:schemeClr val="bg1"/>
                </a:solidFill>
                <a:latin typeface="Calibri" panose="020F0502020204030204" pitchFamily="34" charset="0"/>
              </a:rPr>
              <a:t>– </a:t>
            </a:r>
            <a:r>
              <a:rPr lang="en-US" sz="1600" b="1" dirty="0" smtClean="0">
                <a:solidFill>
                  <a:schemeClr val="bg1"/>
                </a:solidFill>
                <a:latin typeface="Calibri" pitchFamily="34" charset="0"/>
              </a:rPr>
              <a:t>Identify </a:t>
            </a:r>
            <a:r>
              <a:rPr lang="en-US" sz="1600" b="1" dirty="0">
                <a:solidFill>
                  <a:schemeClr val="bg1"/>
                </a:solidFill>
                <a:latin typeface="Calibri" pitchFamily="34" charset="0"/>
              </a:rPr>
              <a:t>the rule in a single-operation numerical pattern found in a list or </a:t>
            </a:r>
            <a:r>
              <a:rPr lang="en-US" sz="1600" b="1" dirty="0" smtClean="0">
                <a:solidFill>
                  <a:schemeClr val="bg1"/>
                </a:solidFill>
                <a:latin typeface="Calibri" pitchFamily="34" charset="0"/>
              </a:rPr>
              <a:t>table</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35</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42088599"/>
      </p:ext>
    </p:extLst>
  </p:cSld>
  <p:clrMapOvr>
    <a:masterClrMapping/>
  </p:clrMapOvr>
  <mc:AlternateContent xmlns:mc="http://schemas.openxmlformats.org/markup-compatibility/2006" xmlns:p14="http://schemas.microsoft.com/office/powerpoint/2010/main">
    <mc:Choice Requires="p14">
      <p:transition p14:dur="10" advTm="63895"/>
    </mc:Choice>
    <mc:Fallback xmlns="">
      <p:transition advTm="638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3669967"/>
              </p:ext>
            </p:extLst>
          </p:nvPr>
        </p:nvGraphicFramePr>
        <p:xfrm>
          <a:off x="533400" y="990600"/>
          <a:ext cx="8229600" cy="2554203"/>
        </p:xfrm>
        <a:graphic>
          <a:graphicData uri="http://schemas.openxmlformats.org/drawingml/2006/table">
            <a:tbl>
              <a:tblPr firstRow="1" firstCol="1" bandRow="1">
                <a:tableStyleId>{5C22544A-7EE6-4342-B048-85BDC9FD1C3A}</a:tableStyleId>
              </a:tblPr>
              <a:tblGrid>
                <a:gridCol w="4114800"/>
                <a:gridCol w="4114800"/>
              </a:tblGrid>
              <a:tr h="31091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03683">
                <a:tc>
                  <a:txBody>
                    <a:bodyPr/>
                    <a:lstStyle/>
                    <a:p>
                      <a:pPr marL="393700" marR="0" indent="-393700">
                        <a:spcBef>
                          <a:spcPts val="600"/>
                        </a:spcBef>
                        <a:spcAft>
                          <a:spcPts val="0"/>
                        </a:spcAft>
                      </a:pPr>
                      <a:r>
                        <a:rPr lang="en-US" sz="1400" b="1" dirty="0">
                          <a:solidFill>
                            <a:schemeClr val="tx1"/>
                          </a:solidFill>
                          <a:effectLst/>
                          <a:latin typeface="Calibri" panose="020F0502020204030204" pitchFamily="34" charset="0"/>
                          <a:ea typeface="Times"/>
                        </a:rPr>
                        <a:t>5.18	The student will</a:t>
                      </a:r>
                    </a:p>
                    <a:p>
                      <a:pPr marL="393700" marR="0" indent="-393700">
                        <a:spcBef>
                          <a:spcPts val="0"/>
                        </a:spcBef>
                        <a:spcAft>
                          <a:spcPts val="0"/>
                        </a:spcAft>
                      </a:pPr>
                      <a:r>
                        <a:rPr lang="en-US" sz="1400" b="1" dirty="0">
                          <a:solidFill>
                            <a:schemeClr val="tx1"/>
                          </a:solidFill>
                          <a:effectLst/>
                          <a:latin typeface="Calibri" panose="020F0502020204030204" pitchFamily="34" charset="0"/>
                          <a:ea typeface="Times"/>
                        </a:rPr>
                        <a:t>a)	investigate and describe the concept of variable;</a:t>
                      </a:r>
                    </a:p>
                    <a:p>
                      <a:pPr marL="393700" marR="0" indent="-393700">
                        <a:spcBef>
                          <a:spcPts val="0"/>
                        </a:spcBef>
                        <a:spcAft>
                          <a:spcPts val="0"/>
                        </a:spcAft>
                      </a:pPr>
                      <a:r>
                        <a:rPr lang="en-US" sz="1400" b="1" dirty="0">
                          <a:solidFill>
                            <a:schemeClr val="tx1"/>
                          </a:solidFill>
                          <a:effectLst/>
                          <a:latin typeface="Calibri" panose="020F0502020204030204" pitchFamily="34" charset="0"/>
                          <a:ea typeface="Times"/>
                        </a:rPr>
                        <a:t>b)	write an open sentence to represent a given mathematical relationship, using a variable;</a:t>
                      </a:r>
                    </a:p>
                    <a:p>
                      <a:pPr marL="393700" marR="0" indent="-393700">
                        <a:spcBef>
                          <a:spcPts val="0"/>
                        </a:spcBef>
                        <a:spcAft>
                          <a:spcPts val="0"/>
                        </a:spcAft>
                      </a:pPr>
                      <a:r>
                        <a:rPr lang="en-US" sz="1400" b="1" dirty="0">
                          <a:solidFill>
                            <a:schemeClr val="tx1"/>
                          </a:solidFill>
                          <a:effectLst/>
                          <a:latin typeface="Calibri" panose="020F0502020204030204" pitchFamily="34" charset="0"/>
                          <a:ea typeface="Times"/>
                        </a:rPr>
                        <a:t>c)	model one-step linear equations in one variable, using addition and subtraction; and </a:t>
                      </a:r>
                      <a:r>
                        <a:rPr lang="en-US" sz="1400" b="1" dirty="0" smtClean="0">
                          <a:solidFill>
                            <a:srgbClr val="FF0000"/>
                          </a:solidFill>
                          <a:effectLst/>
                          <a:latin typeface="Calibri" panose="020F0502020204030204" pitchFamily="34" charset="0"/>
                          <a:ea typeface="Times"/>
                        </a:rPr>
                        <a:t>[Included </a:t>
                      </a:r>
                      <a:r>
                        <a:rPr lang="en-US" sz="1400" b="1" dirty="0">
                          <a:solidFill>
                            <a:srgbClr val="FF0000"/>
                          </a:solidFill>
                          <a:effectLst/>
                          <a:latin typeface="Calibri" panose="020F0502020204030204" pitchFamily="34" charset="0"/>
                          <a:ea typeface="Times"/>
                        </a:rPr>
                        <a:t>in 6.13]</a:t>
                      </a:r>
                    </a:p>
                    <a:p>
                      <a:pPr marL="393700" marR="0" indent="-393700">
                        <a:spcBef>
                          <a:spcPts val="0"/>
                        </a:spcBef>
                        <a:spcAft>
                          <a:spcPts val="600"/>
                        </a:spcAft>
                      </a:pPr>
                      <a:r>
                        <a:rPr lang="en-US" sz="1400" b="1" dirty="0">
                          <a:solidFill>
                            <a:schemeClr val="tx1"/>
                          </a:solidFill>
                          <a:effectLst/>
                          <a:latin typeface="Calibri" panose="020F0502020204030204" pitchFamily="34" charset="0"/>
                          <a:ea typeface="Times"/>
                        </a:rPr>
                        <a:t>d)	create a problem situation based on a given open sentence, using a single variable.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0"/>
                        </a:spcAft>
                      </a:pPr>
                      <a:r>
                        <a:rPr lang="en-US" sz="1400" b="1" dirty="0">
                          <a:solidFill>
                            <a:schemeClr val="tx1"/>
                          </a:solidFill>
                          <a:effectLst/>
                          <a:latin typeface="Calibri" panose="020F0502020204030204" pitchFamily="34" charset="0"/>
                          <a:ea typeface="Times"/>
                        </a:rPr>
                        <a:t>5.19	The student will</a:t>
                      </a:r>
                    </a:p>
                    <a:p>
                      <a:pPr marL="393700" marR="0" indent="-330200">
                        <a:spcBef>
                          <a:spcPts val="0"/>
                        </a:spcBef>
                        <a:spcAft>
                          <a:spcPts val="0"/>
                        </a:spcAft>
                      </a:pPr>
                      <a:r>
                        <a:rPr lang="en-US" sz="1400" b="1" dirty="0">
                          <a:solidFill>
                            <a:schemeClr val="tx1"/>
                          </a:solidFill>
                          <a:effectLst/>
                          <a:latin typeface="Calibri" panose="020F0502020204030204" pitchFamily="34" charset="0"/>
                          <a:ea typeface="Times"/>
                        </a:rPr>
                        <a:t>a)	investigate and describe the concept of variable;</a:t>
                      </a:r>
                    </a:p>
                    <a:p>
                      <a:pPr marL="393700" marR="0" indent="-330200">
                        <a:spcBef>
                          <a:spcPts val="0"/>
                        </a:spcBef>
                        <a:spcAft>
                          <a:spcPts val="0"/>
                        </a:spcAft>
                      </a:pPr>
                      <a:r>
                        <a:rPr lang="en-US" sz="1400" b="1" dirty="0">
                          <a:solidFill>
                            <a:schemeClr val="tx1"/>
                          </a:solidFill>
                          <a:effectLst/>
                          <a:latin typeface="Calibri" panose="020F0502020204030204" pitchFamily="34" charset="0"/>
                          <a:ea typeface="Times"/>
                        </a:rPr>
                        <a:t>b)	write an equation to represent a given mathematical relationship, using a variable; </a:t>
                      </a:r>
                    </a:p>
                    <a:p>
                      <a:pPr marL="393700" marR="0" indent="-330200">
                        <a:spcBef>
                          <a:spcPts val="0"/>
                        </a:spcBef>
                        <a:spcAft>
                          <a:spcPts val="0"/>
                        </a:spcAft>
                      </a:pPr>
                      <a:r>
                        <a:rPr lang="en-US" sz="1400" b="1" dirty="0">
                          <a:solidFill>
                            <a:schemeClr val="tx1"/>
                          </a:solidFill>
                          <a:effectLst/>
                          <a:latin typeface="Calibri" panose="020F0502020204030204" pitchFamily="34" charset="0"/>
                          <a:ea typeface="Times"/>
                        </a:rPr>
                        <a:t>c)	use an expression with a variable to represent a given verbal expression involving one operation; and </a:t>
                      </a:r>
                    </a:p>
                    <a:p>
                      <a:pPr marL="393700" marR="0" indent="-330200">
                        <a:spcBef>
                          <a:spcPts val="0"/>
                        </a:spcBef>
                        <a:spcAft>
                          <a:spcPts val="600"/>
                        </a:spcAft>
                      </a:pPr>
                      <a:r>
                        <a:rPr lang="en-US" sz="1400" b="1" dirty="0">
                          <a:solidFill>
                            <a:schemeClr val="tx1"/>
                          </a:solidFill>
                          <a:effectLst/>
                          <a:latin typeface="Calibri" panose="020F0502020204030204" pitchFamily="34" charset="0"/>
                          <a:ea typeface="Times"/>
                        </a:rPr>
                        <a:t>d)	create a problem situation based on a given equation, using a single variable and one operation.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4038600"/>
            <a:ext cx="8305800" cy="1077218"/>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buFont typeface="Arial" panose="020B0604020202020204" pitchFamily="34" charset="0"/>
              <a:buChar char="•"/>
            </a:pPr>
            <a:r>
              <a:rPr lang="en-US" sz="1600" b="1" dirty="0">
                <a:solidFill>
                  <a:schemeClr val="bg1"/>
                </a:solidFill>
                <a:latin typeface="Calibri" panose="020F0502020204030204" pitchFamily="34" charset="0"/>
              </a:rPr>
              <a:t>5.18c – Model one step linear equations [Included in 6.13</a:t>
            </a:r>
            <a:r>
              <a:rPr lang="en-US" sz="1600" b="1" dirty="0" smtClean="0">
                <a:solidFill>
                  <a:schemeClr val="bg1"/>
                </a:solidFill>
                <a:latin typeface="Calibri" panose="020F0502020204030204" pitchFamily="34" charset="0"/>
              </a:rPr>
              <a:t>]</a:t>
            </a:r>
          </a:p>
          <a:p>
            <a:pPr marL="285750" lvl="0" indent="-285750">
              <a:buFont typeface="Arial" panose="020B0604020202020204" pitchFamily="34" charset="0"/>
              <a:buChar char="•"/>
            </a:pPr>
            <a:r>
              <a:rPr lang="en-US" sz="1600" b="1" dirty="0" smtClean="0">
                <a:solidFill>
                  <a:schemeClr val="bg1"/>
                </a:solidFill>
                <a:latin typeface="Calibri" panose="020F0502020204030204" pitchFamily="34" charset="0"/>
              </a:rPr>
              <a:t>5.19c – Use an expression with a variable to represent a given verbal expression involving one operation</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36</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42088599"/>
      </p:ext>
    </p:extLst>
  </p:cSld>
  <p:clrMapOvr>
    <a:masterClrMapping/>
  </p:clrMapOvr>
  <mc:AlternateContent xmlns:mc="http://schemas.openxmlformats.org/markup-compatibility/2006" xmlns:p14="http://schemas.microsoft.com/office/powerpoint/2010/main">
    <mc:Choice Requires="p14">
      <p:transition p14:dur="10" advTm="40267"/>
    </mc:Choice>
    <mc:Fallback xmlns="">
      <p:transition advTm="402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0368138"/>
              </p:ext>
            </p:extLst>
          </p:nvPr>
        </p:nvGraphicFramePr>
        <p:xfrm>
          <a:off x="533400" y="990601"/>
          <a:ext cx="8229600" cy="1665377"/>
        </p:xfrm>
        <a:graphic>
          <a:graphicData uri="http://schemas.openxmlformats.org/drawingml/2006/table">
            <a:tbl>
              <a:tblPr firstRow="1" firstCol="1" bandRow="1">
                <a:tableStyleId>{5C22544A-7EE6-4342-B048-85BDC9FD1C3A}</a:tableStyleId>
              </a:tblPr>
              <a:tblGrid>
                <a:gridCol w="4114800"/>
                <a:gridCol w="4114800"/>
              </a:tblGrid>
              <a:tr h="209143">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314857">
                <a:tc>
                  <a:txBody>
                    <a:bodyPr/>
                    <a:lstStyle/>
                    <a:p>
                      <a:pPr marL="457200" marR="0" indent="-457200">
                        <a:spcBef>
                          <a:spcPts val="500"/>
                        </a:spcBef>
                        <a:spcAft>
                          <a:spcPts val="0"/>
                        </a:spcAft>
                      </a:pPr>
                      <a:r>
                        <a:rPr lang="en-US" sz="1400" b="1" dirty="0" smtClean="0">
                          <a:solidFill>
                            <a:schemeClr val="tx1"/>
                          </a:solidFill>
                          <a:effectLst/>
                          <a:latin typeface="Calibri" panose="020F0502020204030204" pitchFamily="34" charset="0"/>
                          <a:ea typeface="Times"/>
                        </a:rPr>
                        <a:t>5.19	The student will investigate and recognize the distributive property of multiplication over addition. </a:t>
                      </a:r>
                      <a:r>
                        <a:rPr lang="en-US" sz="1400" b="1" dirty="0" smtClean="0">
                          <a:solidFill>
                            <a:srgbClr val="FF0000"/>
                          </a:solidFill>
                          <a:effectLst/>
                          <a:latin typeface="Calibri" panose="020F0502020204030204" pitchFamily="34" charset="0"/>
                          <a:ea typeface="Times"/>
                        </a:rPr>
                        <a:t>[Application of properties moved to 5.4 EKS]</a:t>
                      </a:r>
                      <a:endParaRPr lang="en-US" sz="1400" b="1" dirty="0">
                        <a:solidFill>
                          <a:srgbClr val="FF0000"/>
                        </a:solidFill>
                        <a:effectLst/>
                        <a:latin typeface="Calibri" panose="020F0502020204030204" pitchFamily="34" charset="0"/>
                        <a:ea typeface="Times"/>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500"/>
                        </a:spcBef>
                        <a:spcAft>
                          <a:spcPts val="0"/>
                        </a:spcAft>
                      </a:pPr>
                      <a:endParaRPr lang="en-US" sz="1400" b="1" dirty="0">
                        <a:solidFill>
                          <a:schemeClr val="tx1"/>
                        </a:solidFill>
                        <a:effectLst/>
                        <a:latin typeface="Calibri" panose="020F0502020204030204" pitchFamily="34" charset="0"/>
                        <a:ea typeface="Times"/>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3708142"/>
            <a:ext cx="8305800" cy="658642"/>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defTabSz="931774" eaLnBrk="0" hangingPunct="0">
              <a:spcBef>
                <a:spcPct val="30000"/>
              </a:spcBef>
              <a:defRPr/>
            </a:pPr>
            <a:r>
              <a:rPr lang="en-US" sz="1600" b="1" dirty="0">
                <a:solidFill>
                  <a:schemeClr val="bg1"/>
                </a:solidFill>
                <a:latin typeface="Calibri" panose="020F0502020204030204" pitchFamily="34" charset="0"/>
              </a:rPr>
              <a:t>5.19 – </a:t>
            </a:r>
            <a:r>
              <a:rPr lang="en-US" sz="1600" b="1" dirty="0" smtClean="0">
                <a:solidFill>
                  <a:schemeClr val="bg1"/>
                </a:solidFill>
                <a:latin typeface="Calibri" panose="020F0502020204030204" pitchFamily="34" charset="0"/>
              </a:rPr>
              <a:t>Application </a:t>
            </a:r>
            <a:r>
              <a:rPr lang="en-US" sz="1600" b="1" dirty="0">
                <a:solidFill>
                  <a:schemeClr val="bg1"/>
                </a:solidFill>
                <a:latin typeface="Calibri" panose="020F0502020204030204" pitchFamily="34" charset="0"/>
              </a:rPr>
              <a:t>of properties has been moved to SOL 5.4 EKS</a:t>
            </a:r>
            <a:r>
              <a:rPr lang="en-US" sz="1600" b="1" dirty="0" smtClean="0">
                <a:solidFill>
                  <a:schemeClr val="bg1"/>
                </a:solidFill>
                <a:latin typeface="Calibri" panose="020F0502020204030204" pitchFamily="34" charset="0"/>
              </a:rPr>
              <a:t>.</a:t>
            </a: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37</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8222994"/>
      </p:ext>
    </p:extLst>
  </p:cSld>
  <p:clrMapOvr>
    <a:masterClrMapping/>
  </p:clrMapOvr>
  <mc:AlternateContent xmlns:mc="http://schemas.openxmlformats.org/markup-compatibility/2006" xmlns:p14="http://schemas.microsoft.com/office/powerpoint/2010/main">
    <mc:Choice Requires="p14">
      <p:transition p14:dur="10" advTm="11500"/>
    </mc:Choice>
    <mc:Fallback xmlns="">
      <p:transition advTm="11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3905071"/>
            <a:ext cx="6172200" cy="1200329"/>
          </a:xfrm>
          <a:prstGeom prst="rect">
            <a:avLst/>
          </a:prstGeom>
          <a:noFill/>
        </p:spPr>
        <p:txBody>
          <a:bodyPr wrap="square" rtlCol="0">
            <a:spAutoFit/>
          </a:bodyPr>
          <a:lstStyle/>
          <a:p>
            <a:pPr algn="ctr" fontAlgn="auto">
              <a:spcBef>
                <a:spcPts val="0"/>
              </a:spcBef>
              <a:spcAft>
                <a:spcPts val="0"/>
              </a:spcAft>
            </a:pPr>
            <a:endParaRPr lang="en-US" sz="2400" dirty="0" smtClean="0">
              <a:solidFill>
                <a:srgbClr val="000000"/>
              </a:solidFill>
              <a:latin typeface="Arial"/>
            </a:endParaRPr>
          </a:p>
          <a:p>
            <a:pPr algn="ctr" fontAlgn="auto">
              <a:spcBef>
                <a:spcPts val="0"/>
              </a:spcBef>
              <a:spcAft>
                <a:spcPts val="0"/>
              </a:spcAft>
            </a:pPr>
            <a:r>
              <a:rPr lang="en-US" sz="2400" dirty="0" smtClean="0">
                <a:solidFill>
                  <a:srgbClr val="000000"/>
                </a:solidFill>
                <a:latin typeface="Arial"/>
                <a:hlinkClick r:id="rId5"/>
              </a:rPr>
              <a:t>Mathematics@doe.virginia.gov</a:t>
            </a:r>
            <a:endParaRPr lang="en-US" sz="2400" dirty="0" smtClean="0">
              <a:solidFill>
                <a:srgbClr val="000000"/>
              </a:solidFill>
              <a:latin typeface="Arial"/>
            </a:endParaRPr>
          </a:p>
          <a:p>
            <a:pPr algn="ctr" fontAlgn="auto">
              <a:spcBef>
                <a:spcPts val="0"/>
              </a:spcBef>
              <a:spcAft>
                <a:spcPts val="0"/>
              </a:spcAft>
            </a:pPr>
            <a:r>
              <a:rPr lang="en-US" sz="2400" dirty="0" smtClean="0">
                <a:solidFill>
                  <a:srgbClr val="000000"/>
                </a:solidFill>
                <a:latin typeface="Arial"/>
              </a:rPr>
              <a:t> </a:t>
            </a:r>
            <a:endParaRPr lang="en-US" sz="2400" dirty="0">
              <a:solidFill>
                <a:srgbClr val="000000"/>
              </a:solidFill>
              <a:latin typeface="Arial"/>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solidFill>
                  <a:srgbClr val="000000"/>
                </a:solidFill>
              </a:rPr>
              <a:pPr/>
              <a:t>38</a:t>
            </a:fld>
            <a:endParaRPr lang="en-US" dirty="0">
              <a:solidFill>
                <a:srgbClr val="000000"/>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TextBox 5"/>
          <p:cNvSpPr txBox="1"/>
          <p:nvPr/>
        </p:nvSpPr>
        <p:spPr>
          <a:xfrm>
            <a:off x="2057400" y="1676400"/>
            <a:ext cx="4800600" cy="1569660"/>
          </a:xfrm>
          <a:prstGeom prst="rect">
            <a:avLst/>
          </a:prstGeom>
          <a:noFill/>
        </p:spPr>
        <p:txBody>
          <a:bodyPr wrap="square" rtlCol="0">
            <a:spAutoFit/>
          </a:bodyPr>
          <a:lstStyle/>
          <a:p>
            <a:pPr algn="ctr" fontAlgn="auto">
              <a:spcBef>
                <a:spcPts val="0"/>
              </a:spcBef>
              <a:spcAft>
                <a:spcPts val="0"/>
              </a:spcAft>
            </a:pPr>
            <a:r>
              <a:rPr lang="en-US" sz="3200" dirty="0">
                <a:solidFill>
                  <a:srgbClr val="000000"/>
                </a:solidFill>
                <a:latin typeface="Calibri" panose="020F0502020204030204" pitchFamily="34" charset="0"/>
              </a:rPr>
              <a:t>Questions? </a:t>
            </a:r>
          </a:p>
          <a:p>
            <a:pPr algn="ctr" fontAlgn="auto">
              <a:spcBef>
                <a:spcPts val="0"/>
              </a:spcBef>
              <a:spcAft>
                <a:spcPts val="0"/>
              </a:spcAft>
            </a:pPr>
            <a:r>
              <a:rPr lang="en-US" sz="3200" dirty="0">
                <a:solidFill>
                  <a:srgbClr val="000000"/>
                </a:solidFill>
                <a:latin typeface="Calibri" panose="020F0502020204030204" pitchFamily="34" charset="0"/>
              </a:rPr>
              <a:t>Please contact the </a:t>
            </a:r>
            <a:endParaRPr lang="en-US" sz="3200" dirty="0" smtClean="0">
              <a:solidFill>
                <a:srgbClr val="000000"/>
              </a:solidFill>
              <a:latin typeface="Calibri" panose="020F0502020204030204" pitchFamily="34" charset="0"/>
            </a:endParaRPr>
          </a:p>
          <a:p>
            <a:pPr algn="ctr" fontAlgn="auto">
              <a:spcBef>
                <a:spcPts val="0"/>
              </a:spcBef>
              <a:spcAft>
                <a:spcPts val="0"/>
              </a:spcAft>
            </a:pPr>
            <a:r>
              <a:rPr lang="en-US" sz="3200" dirty="0" smtClean="0">
                <a:solidFill>
                  <a:srgbClr val="000000"/>
                </a:solidFill>
                <a:latin typeface="Calibri" panose="020F0502020204030204" pitchFamily="34" charset="0"/>
              </a:rPr>
              <a:t>VDOE </a:t>
            </a:r>
            <a:r>
              <a:rPr lang="en-US" sz="3200" dirty="0">
                <a:solidFill>
                  <a:srgbClr val="000000"/>
                </a:solidFill>
                <a:latin typeface="Calibri" panose="020F0502020204030204" pitchFamily="34" charset="0"/>
              </a:rPr>
              <a:t>Mathematics Team </a:t>
            </a:r>
          </a:p>
        </p:txBody>
      </p:sp>
    </p:spTree>
    <p:extLst>
      <p:ext uri="{BB962C8B-B14F-4D97-AF65-F5344CB8AC3E}">
        <p14:creationId xmlns:p14="http://schemas.microsoft.com/office/powerpoint/2010/main" val="2269257618"/>
      </p:ext>
    </p:extLst>
  </p:cSld>
  <p:clrMapOvr>
    <a:masterClrMapping/>
  </p:clrMapOvr>
  <mc:AlternateContent xmlns:mc="http://schemas.openxmlformats.org/markup-compatibility/2006" xmlns:p14="http://schemas.microsoft.com/office/powerpoint/2010/main">
    <mc:Choice Requires="p14">
      <p:transition p14:dur="10" advTm="18331"/>
    </mc:Choice>
    <mc:Fallback xmlns="">
      <p:transition advTm="183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4</a:t>
            </a:fld>
            <a:endParaRPr lang="en-US" dirty="0">
              <a:solidFill>
                <a:srgbClr val="000000"/>
              </a:solidFill>
            </a:endParaRPr>
          </a:p>
        </p:txBody>
      </p:sp>
      <p:sp>
        <p:nvSpPr>
          <p:cNvPr id="2" name="Title 1"/>
          <p:cNvSpPr>
            <a:spLocks noGrp="1"/>
          </p:cNvSpPr>
          <p:nvPr>
            <p:ph type="title" idx="4294967295"/>
          </p:nvPr>
        </p:nvSpPr>
        <p:spPr>
          <a:xfrm>
            <a:off x="381000" y="287869"/>
            <a:ext cx="8382000" cy="1143000"/>
          </a:xfrm>
        </p:spPr>
        <p:txBody>
          <a:bodyPr>
            <a:normAutofit/>
          </a:bodyPr>
          <a:lstStyle/>
          <a:p>
            <a:pPr algn="ctr"/>
            <a:r>
              <a:rPr lang="en-US" sz="3200" b="1" dirty="0" smtClean="0"/>
              <a:t>Implementation Timeline</a:t>
            </a:r>
            <a:endParaRPr lang="en-US" sz="32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849878214"/>
              </p:ext>
            </p:extLst>
          </p:nvPr>
        </p:nvGraphicFramePr>
        <p:xfrm>
          <a:off x="914400" y="1213299"/>
          <a:ext cx="7543800" cy="5416101"/>
        </p:xfrm>
        <a:graphic>
          <a:graphicData uri="http://schemas.openxmlformats.org/drawingml/2006/table">
            <a:tbl>
              <a:tblPr/>
              <a:tblGrid>
                <a:gridCol w="7543800"/>
              </a:tblGrid>
              <a:tr h="1693423">
                <a:tc>
                  <a:txBody>
                    <a:bodyPr/>
                    <a:lstStyle/>
                    <a:p>
                      <a:r>
                        <a:rPr lang="en-US" sz="2000" b="1" dirty="0">
                          <a:latin typeface="Calibri" panose="020F0502020204030204" pitchFamily="34" charset="0"/>
                        </a:rPr>
                        <a:t>2016-2017 School Year – </a:t>
                      </a:r>
                      <a:r>
                        <a:rPr lang="en-US" sz="2000" b="1" dirty="0" smtClean="0">
                          <a:latin typeface="Calibri" panose="020F0502020204030204" pitchFamily="34" charset="0"/>
                        </a:rPr>
                        <a:t>Curriculum Development</a:t>
                      </a:r>
                      <a:endParaRPr lang="en-US" sz="2000" b="1" dirty="0">
                        <a:latin typeface="Calibri" panose="020F0502020204030204" pitchFamily="34" charset="0"/>
                      </a:endParaRPr>
                    </a:p>
                    <a:p>
                      <a:r>
                        <a:rPr lang="en-US" sz="2000" dirty="0">
                          <a:latin typeface="Calibri" panose="020F0502020204030204" pitchFamily="34" charset="0"/>
                        </a:rPr>
                        <a:t>VDOE staff provides a </a:t>
                      </a:r>
                      <a:r>
                        <a:rPr lang="en-US" sz="2000" dirty="0" smtClean="0">
                          <a:latin typeface="Calibri" panose="020F0502020204030204" pitchFamily="34" charset="0"/>
                        </a:rPr>
                        <a:t>summary of the revisions to assist school </a:t>
                      </a:r>
                      <a:r>
                        <a:rPr lang="en-US" sz="2000" dirty="0">
                          <a:latin typeface="Calibri" panose="020F0502020204030204" pitchFamily="34" charset="0"/>
                        </a:rPr>
                        <a:t>divisions </a:t>
                      </a:r>
                      <a:r>
                        <a:rPr lang="en-US" sz="2000" dirty="0" smtClean="0">
                          <a:latin typeface="Calibri" panose="020F0502020204030204" pitchFamily="34" charset="0"/>
                        </a:rPr>
                        <a:t>in incorporating </a:t>
                      </a:r>
                      <a:r>
                        <a:rPr lang="en-US" sz="2000" dirty="0">
                          <a:latin typeface="Calibri" panose="020F0502020204030204" pitchFamily="34" charset="0"/>
                        </a:rPr>
                        <a:t>the new standards into local written curricula for inclusion in the taught curricula during the 2017-2018 school year.</a:t>
                      </a:r>
                    </a:p>
                  </a:txBody>
                  <a:tcPr marL="76126" marR="76126" marT="41907" marB="41907" anchor="ctr">
                    <a:lnL>
                      <a:noFill/>
                    </a:lnL>
                    <a:lnR>
                      <a:noFill/>
                    </a:lnR>
                    <a:lnT>
                      <a:noFill/>
                    </a:lnT>
                    <a:lnB>
                      <a:noFill/>
                    </a:lnB>
                    <a:solidFill>
                      <a:schemeClr val="accent2">
                        <a:lumMod val="20000"/>
                        <a:lumOff val="80000"/>
                      </a:schemeClr>
                    </a:solidFill>
                  </a:tcPr>
                </a:tc>
              </a:tr>
              <a:tr h="2217415">
                <a:tc>
                  <a:txBody>
                    <a:bodyPr/>
                    <a:lstStyle/>
                    <a:p>
                      <a:r>
                        <a:rPr lang="en-US" sz="2000" b="1" dirty="0">
                          <a:latin typeface="Calibri" panose="020F0502020204030204" pitchFamily="34" charset="0"/>
                        </a:rPr>
                        <a:t>2017-2018 School Year – </a:t>
                      </a:r>
                      <a:r>
                        <a:rPr lang="en-US" sz="2000" b="1" dirty="0" smtClean="0">
                          <a:latin typeface="Calibri" panose="020F0502020204030204" pitchFamily="34" charset="0"/>
                        </a:rPr>
                        <a:t>Crossover </a:t>
                      </a:r>
                      <a:r>
                        <a:rPr lang="en-US" sz="2000" b="1" dirty="0">
                          <a:latin typeface="Calibri" panose="020F0502020204030204" pitchFamily="34" charset="0"/>
                        </a:rPr>
                        <a:t>Year</a:t>
                      </a:r>
                    </a:p>
                    <a:p>
                      <a:r>
                        <a:rPr lang="en-US" sz="2000" dirty="0">
                          <a:latin typeface="Calibri" panose="020F0502020204030204" pitchFamily="34" charset="0"/>
                        </a:rPr>
                        <a:t>2009 Mathematics Standards of Learning and 2016 Mathematics Standards of Learning are included in the written and taught curricula. </a:t>
                      </a:r>
                      <a:r>
                        <a:rPr lang="en-US" sz="2000" dirty="0" smtClean="0">
                          <a:latin typeface="Calibri" panose="020F0502020204030204" pitchFamily="34" charset="0"/>
                        </a:rPr>
                        <a:t>Spring </a:t>
                      </a:r>
                      <a:r>
                        <a:rPr lang="en-US" sz="2000" dirty="0">
                          <a:latin typeface="Calibri" panose="020F0502020204030204" pitchFamily="34" charset="0"/>
                        </a:rPr>
                        <a:t>2018 Standards of Learning assessments measure the 2009 Mathematics Standards of Learning and include field test items measuring the 2016 Mathematics Standards of Learning.</a:t>
                      </a:r>
                    </a:p>
                  </a:txBody>
                  <a:tcPr marL="76126" marR="76126" marT="41907" marB="41907" anchor="ctr">
                    <a:lnL>
                      <a:noFill/>
                    </a:lnL>
                    <a:lnR>
                      <a:noFill/>
                    </a:lnR>
                    <a:lnT>
                      <a:noFill/>
                    </a:lnT>
                    <a:lnB>
                      <a:noFill/>
                    </a:lnB>
                    <a:solidFill>
                      <a:srgbClr val="FFFF99"/>
                    </a:solidFill>
                  </a:tcPr>
                </a:tc>
              </a:tr>
              <a:tr h="1505263">
                <a:tc>
                  <a:txBody>
                    <a:bodyPr/>
                    <a:lstStyle/>
                    <a:p>
                      <a:r>
                        <a:rPr lang="en-US" sz="2000" b="1" dirty="0">
                          <a:latin typeface="Calibri" panose="020F0502020204030204" pitchFamily="34" charset="0"/>
                        </a:rPr>
                        <a:t>2018-2019 School Year – Full-Implementation Year </a:t>
                      </a:r>
                    </a:p>
                    <a:p>
                      <a:r>
                        <a:rPr lang="en-US" sz="2000" dirty="0">
                          <a:latin typeface="Calibri" panose="020F0502020204030204" pitchFamily="34" charset="0"/>
                        </a:rPr>
                        <a:t>Written and taught curricula reflect the 2016 Mathematics Standards of Learning. </a:t>
                      </a:r>
                      <a:r>
                        <a:rPr lang="en-US" sz="2000" dirty="0" smtClean="0">
                          <a:latin typeface="Calibri" panose="020F0502020204030204" pitchFamily="34" charset="0"/>
                        </a:rPr>
                        <a:t> Standards </a:t>
                      </a:r>
                      <a:r>
                        <a:rPr lang="en-US" sz="2000" dirty="0">
                          <a:latin typeface="Calibri" panose="020F0502020204030204" pitchFamily="34" charset="0"/>
                        </a:rPr>
                        <a:t>of Learning assessments measure the 2016 Mathematics Standards of Learning.</a:t>
                      </a:r>
                    </a:p>
                  </a:txBody>
                  <a:tcPr marL="76126" marR="76126" marT="41907" marB="41907" anchor="ctr">
                    <a:lnL>
                      <a:noFill/>
                    </a:lnL>
                    <a:lnR>
                      <a:noFill/>
                    </a:lnR>
                    <a:lnT>
                      <a:noFill/>
                    </a:lnT>
                    <a:lnB>
                      <a:noFill/>
                    </a:lnB>
                    <a:solidFill>
                      <a:srgbClr val="CAE8AA"/>
                    </a:solidFill>
                  </a:tcPr>
                </a:tc>
              </a:tr>
            </a:tbl>
          </a:graphicData>
        </a:graphic>
      </p:graphicFrame>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480399229"/>
      </p:ext>
    </p:extLst>
  </p:cSld>
  <p:clrMapOvr>
    <a:masterClrMapping/>
  </p:clrMapOvr>
  <mc:AlternateContent xmlns:mc="http://schemas.openxmlformats.org/markup-compatibility/2006" xmlns:p14="http://schemas.microsoft.com/office/powerpoint/2010/main">
    <mc:Choice Requires="p14">
      <p:transition p14:dur="10" advTm="37233"/>
    </mc:Choice>
    <mc:Fallback xmlns="">
      <p:transition advTm="372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normAutofit/>
          </a:bodyPr>
          <a:lstStyle/>
          <a:p>
            <a:r>
              <a:rPr lang="en-US" sz="3200" b="1" dirty="0" smtClean="0"/>
              <a:t>2016 SOL Revisions – </a:t>
            </a:r>
            <a:endParaRPr lang="en-US" sz="3200" b="1" dirty="0"/>
          </a:p>
        </p:txBody>
      </p:sp>
      <p:sp>
        <p:nvSpPr>
          <p:cNvPr id="3" name="Content Placeholder 2"/>
          <p:cNvSpPr>
            <a:spLocks noGrp="1"/>
          </p:cNvSpPr>
          <p:nvPr>
            <p:ph idx="1"/>
          </p:nvPr>
        </p:nvSpPr>
        <p:spPr>
          <a:xfrm>
            <a:off x="381000" y="1600201"/>
            <a:ext cx="8077200" cy="4836225"/>
          </a:xfrm>
        </p:spPr>
        <p:txBody>
          <a:bodyPr>
            <a:normAutofit fontScale="92500" lnSpcReduction="20000"/>
          </a:bodyPr>
          <a:lstStyle/>
          <a:p>
            <a:r>
              <a:rPr lang="en-US" sz="3000" dirty="0" smtClean="0"/>
              <a:t>Improve </a:t>
            </a:r>
            <a:r>
              <a:rPr lang="en-US" sz="3000" dirty="0"/>
              <a:t>the vertical progression of mathematics </a:t>
            </a:r>
            <a:r>
              <a:rPr lang="en-US" sz="3000" dirty="0" smtClean="0"/>
              <a:t>content</a:t>
            </a:r>
            <a:endParaRPr lang="en-US" sz="3000" dirty="0"/>
          </a:p>
          <a:p>
            <a:r>
              <a:rPr lang="en-US" sz="3000" dirty="0"/>
              <a:t>E</a:t>
            </a:r>
            <a:r>
              <a:rPr lang="en-US" sz="3000" dirty="0" smtClean="0"/>
              <a:t>nsure </a:t>
            </a:r>
            <a:r>
              <a:rPr lang="en-US" sz="3000" dirty="0"/>
              <a:t>developmental appropriateness of student </a:t>
            </a:r>
            <a:r>
              <a:rPr lang="en-US" sz="3000" dirty="0" smtClean="0"/>
              <a:t>expectations</a:t>
            </a:r>
            <a:endParaRPr lang="en-US" sz="3000" dirty="0"/>
          </a:p>
          <a:p>
            <a:r>
              <a:rPr lang="en-US" sz="3000" dirty="0" smtClean="0"/>
              <a:t>Increase </a:t>
            </a:r>
            <a:r>
              <a:rPr lang="en-US" sz="3000" dirty="0"/>
              <a:t>support for teachers in mathematics </a:t>
            </a:r>
            <a:r>
              <a:rPr lang="en-US" sz="3000" dirty="0" smtClean="0"/>
              <a:t>content (including definitions, explanations, examples, and instructional connections)</a:t>
            </a:r>
            <a:endParaRPr lang="en-US" sz="3000" dirty="0"/>
          </a:p>
          <a:p>
            <a:r>
              <a:rPr lang="en-US" sz="3000" dirty="0" smtClean="0"/>
              <a:t>Clarify </a:t>
            </a:r>
            <a:r>
              <a:rPr lang="en-US" sz="3000" dirty="0"/>
              <a:t>expectations for teaching and </a:t>
            </a:r>
            <a:r>
              <a:rPr lang="en-US" sz="3000" dirty="0" smtClean="0"/>
              <a:t>learning </a:t>
            </a:r>
            <a:endParaRPr lang="en-US" sz="3000" dirty="0"/>
          </a:p>
          <a:p>
            <a:r>
              <a:rPr lang="en-US" sz="3000" dirty="0" smtClean="0"/>
              <a:t>Improve </a:t>
            </a:r>
            <a:r>
              <a:rPr lang="en-US" sz="3000" dirty="0"/>
              <a:t>precision and consistency in mathematical </a:t>
            </a:r>
            <a:r>
              <a:rPr lang="en-US" sz="3000" dirty="0" smtClean="0"/>
              <a:t>vocabulary </a:t>
            </a:r>
            <a:r>
              <a:rPr lang="en-US" sz="3000" dirty="0"/>
              <a:t>and </a:t>
            </a:r>
            <a:r>
              <a:rPr lang="en-US" sz="3000" dirty="0" smtClean="0"/>
              <a:t>format</a:t>
            </a:r>
            <a:endParaRPr lang="en-US" sz="3000" dirty="0"/>
          </a:p>
          <a:p>
            <a:r>
              <a:rPr lang="en-US" sz="3000" dirty="0" smtClean="0"/>
              <a:t>Ensure </a:t>
            </a:r>
            <a:r>
              <a:rPr lang="en-US" sz="3000" dirty="0"/>
              <a:t>proficiency of elementary students in computational </a:t>
            </a:r>
            <a:r>
              <a:rPr lang="en-US" sz="3000" dirty="0" smtClean="0"/>
              <a:t>skills</a:t>
            </a:r>
            <a:endParaRPr lang="en-US" dirty="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5</a:t>
            </a:fld>
            <a:endParaRPr lang="en-US" dirty="0">
              <a:solidFill>
                <a:srgbClr val="000000"/>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05265590"/>
      </p:ext>
    </p:extLst>
  </p:cSld>
  <p:clrMapOvr>
    <a:masterClrMapping/>
  </p:clrMapOvr>
  <mc:AlternateContent xmlns:mc="http://schemas.openxmlformats.org/markup-compatibility/2006" xmlns:p14="http://schemas.microsoft.com/office/powerpoint/2010/main">
    <mc:Choice Requires="p14">
      <p:transition p14:dur="10" advTm="29630"/>
    </mc:Choice>
    <mc:Fallback xmlns="">
      <p:transition advTm="296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normAutofit/>
          </a:bodyPr>
          <a:lstStyle/>
          <a:p>
            <a:r>
              <a:rPr lang="en-US" b="1" dirty="0" smtClean="0"/>
              <a:t>Changes to the Curriculum Framework</a:t>
            </a:r>
            <a:endParaRPr lang="en-US" b="1" dirty="0"/>
          </a:p>
        </p:txBody>
      </p:sp>
      <p:sp>
        <p:nvSpPr>
          <p:cNvPr id="3" name="Content Placeholder 2"/>
          <p:cNvSpPr>
            <a:spLocks noGrp="1"/>
          </p:cNvSpPr>
          <p:nvPr>
            <p:ph idx="1"/>
          </p:nvPr>
        </p:nvSpPr>
        <p:spPr/>
        <p:txBody>
          <a:bodyPr>
            <a:noAutofit/>
          </a:bodyPr>
          <a:lstStyle/>
          <a:p>
            <a:r>
              <a:rPr lang="en-US" sz="2800" dirty="0" smtClean="0"/>
              <a:t>Reduction of columns from 3 to 2 </a:t>
            </a:r>
          </a:p>
          <a:p>
            <a:pPr lvl="1">
              <a:lnSpc>
                <a:spcPct val="90000"/>
              </a:lnSpc>
              <a:buClr>
                <a:schemeClr val="tx1"/>
              </a:buClr>
            </a:pPr>
            <a:r>
              <a:rPr lang="en-US" altLang="en-US" sz="2400" dirty="0"/>
              <a:t>Understanding the Standard (US) – i</a:t>
            </a:r>
            <a:r>
              <a:rPr lang="en-US" sz="2400" dirty="0"/>
              <a:t>nformation that supports mathematics content knowledge</a:t>
            </a:r>
          </a:p>
          <a:p>
            <a:pPr lvl="1">
              <a:lnSpc>
                <a:spcPct val="90000"/>
              </a:lnSpc>
              <a:buClr>
                <a:schemeClr val="tx1"/>
              </a:buClr>
            </a:pPr>
            <a:r>
              <a:rPr lang="en-US" altLang="en-US" sz="2400" dirty="0"/>
              <a:t>Essential Knowledge and Skills (EKS) – </a:t>
            </a:r>
            <a:r>
              <a:rPr lang="en-US" sz="2400" dirty="0"/>
              <a:t>information that provides expectations for student </a:t>
            </a:r>
            <a:r>
              <a:rPr lang="en-US" sz="2400" dirty="0" smtClean="0"/>
              <a:t>learning</a:t>
            </a:r>
            <a:endParaRPr lang="en-US" sz="2800" dirty="0" smtClean="0"/>
          </a:p>
          <a:p>
            <a:r>
              <a:rPr lang="en-US" sz="2800" dirty="0" smtClean="0"/>
              <a:t>Indicators of SOL sub-bullet added to each bullet within the Essential Knowledge and Skills</a:t>
            </a:r>
          </a:p>
          <a:p>
            <a:r>
              <a:rPr lang="en-US" sz="2800" dirty="0"/>
              <a:t>Objectives measured without a calculator on state assessments are indicated with an asterisk </a:t>
            </a:r>
            <a:r>
              <a:rPr lang="en-US" sz="2800" dirty="0" smtClean="0"/>
              <a:t>*</a:t>
            </a:r>
          </a:p>
          <a:p>
            <a:pPr marL="0" indent="0">
              <a:buNone/>
            </a:pPr>
            <a:endParaRPr lang="en-US" sz="2800" dirty="0" smtClean="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6</a:t>
            </a:fld>
            <a:endParaRPr lang="en-US" dirty="0">
              <a:solidFill>
                <a:srgbClr val="000000"/>
              </a:solidFill>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402040806"/>
      </p:ext>
    </p:extLst>
  </p:cSld>
  <p:clrMapOvr>
    <a:masterClrMapping/>
  </p:clrMapOvr>
  <mc:AlternateContent xmlns:mc="http://schemas.openxmlformats.org/markup-compatibility/2006" xmlns:p14="http://schemas.microsoft.com/office/powerpoint/2010/main">
    <mc:Choice Requires="p14">
      <p:transition p14:dur="10" advTm="48372"/>
    </mc:Choice>
    <mc:Fallback xmlns="">
      <p:transition advTm="483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7" y="762000"/>
            <a:ext cx="8518929" cy="5774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685800" y="2743200"/>
            <a:ext cx="462519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708808" y="5486400"/>
            <a:ext cx="3939392" cy="1151143"/>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990600" y="1066800"/>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A80BF363-A4AE-4674-8624-FB517241064C}" type="slidenum">
              <a:rPr lang="en-US" altLang="en-US" smtClean="0"/>
              <a:pPr/>
              <a:t>7</a:t>
            </a:fld>
            <a:endParaRPr lang="en-US" altLang="en-US" dirty="0"/>
          </a:p>
        </p:txBody>
      </p:sp>
      <p:sp>
        <p:nvSpPr>
          <p:cNvPr id="15" name="Oval 14"/>
          <p:cNvSpPr/>
          <p:nvPr/>
        </p:nvSpPr>
        <p:spPr>
          <a:xfrm>
            <a:off x="7924799" y="4419600"/>
            <a:ext cx="255567"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725640" y="5029200"/>
            <a:ext cx="28476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p:cNvCxnSpPr/>
          <p:nvPr/>
        </p:nvCxnSpPr>
        <p:spPr>
          <a:xfrm>
            <a:off x="708808" y="2895600"/>
            <a:ext cx="81519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5800" y="4876800"/>
            <a:ext cx="2743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383565764"/>
      </p:ext>
    </p:extLst>
  </p:cSld>
  <p:clrMapOvr>
    <a:masterClrMapping/>
  </p:clrMapOvr>
  <mc:AlternateContent xmlns:mc="http://schemas.openxmlformats.org/markup-compatibility/2006" xmlns:p14="http://schemas.microsoft.com/office/powerpoint/2010/main">
    <mc:Choice Requires="p14">
      <p:transition p14:dur="10" advTm="32657"/>
    </mc:Choice>
    <mc:Fallback xmlns="">
      <p:transition advTm="326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7"/>
                </p:tgtEl>
              </p:cMediaNode>
            </p:audio>
          </p:childTnLst>
        </p:cTn>
      </p:par>
    </p:tnLst>
    <p:bldLst>
      <p:bldP spid="6" grpId="0" animBg="1"/>
      <p:bldP spid="9"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52400" y="609600"/>
            <a:ext cx="8077200" cy="838200"/>
          </a:xfrm>
        </p:spPr>
        <p:txBody>
          <a:bodyPr/>
          <a:lstStyle/>
          <a:p>
            <a:r>
              <a:rPr lang="en-US" altLang="en-US" sz="3200" b="1" dirty="0"/>
              <a:t>Overview of </a:t>
            </a:r>
            <a:r>
              <a:rPr lang="en-US" altLang="en-US" sz="3200" b="1" dirty="0" smtClean="0"/>
              <a:t>Revisions in Grade 5</a:t>
            </a:r>
            <a:endParaRPr lang="en-US" altLang="en-US" sz="3200" b="1" dirty="0"/>
          </a:p>
        </p:txBody>
      </p:sp>
      <p:graphicFrame>
        <p:nvGraphicFramePr>
          <p:cNvPr id="80968" name="Group 72"/>
          <p:cNvGraphicFramePr>
            <a:graphicFrameLocks noGrp="1"/>
          </p:cNvGraphicFramePr>
          <p:nvPr>
            <p:ph idx="1"/>
            <p:extLst>
              <p:ext uri="{D42A27DB-BD31-4B8C-83A1-F6EECF244321}">
                <p14:modId xmlns:p14="http://schemas.microsoft.com/office/powerpoint/2010/main" val="2539752062"/>
              </p:ext>
            </p:extLst>
          </p:nvPr>
        </p:nvGraphicFramePr>
        <p:xfrm>
          <a:off x="304800" y="1524000"/>
          <a:ext cx="8382000" cy="5029200"/>
        </p:xfrm>
        <a:graphic>
          <a:graphicData uri="http://schemas.openxmlformats.org/drawingml/2006/table">
            <a:tbl>
              <a:tblPr/>
              <a:tblGrid>
                <a:gridCol w="2057400"/>
                <a:gridCol w="2209800"/>
                <a:gridCol w="2057400"/>
                <a:gridCol w="2057400"/>
              </a:tblGrid>
              <a:tr h="457200">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1" i="0" u="none" strike="noStrike" cap="none" normalizeH="0" baseline="0" dirty="0" smtClean="0">
                          <a:ln>
                            <a:noFill/>
                          </a:ln>
                          <a:solidFill>
                            <a:schemeClr val="bg1"/>
                          </a:solidFill>
                          <a:effectLst/>
                          <a:latin typeface="Calibri" panose="020F0502020204030204" pitchFamily="34" charset="0"/>
                        </a:rPr>
                        <a:t>2009</a:t>
                      </a:r>
                    </a:p>
                  </a:txBody>
                  <a:tcPr horzOverflow="overflow">
                    <a:lnL w="28575" cap="flat" cmpd="sng" algn="ctr">
                      <a:solidFill>
                        <a:schemeClr val="tx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en-US" sz="20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1" i="0" u="none" strike="noStrike" cap="none" normalizeH="0" baseline="0" dirty="0" smtClean="0">
                          <a:ln>
                            <a:noFill/>
                          </a:ln>
                          <a:solidFill>
                            <a:schemeClr val="bg1"/>
                          </a:solidFill>
                          <a:effectLst/>
                          <a:latin typeface="Calibri" panose="020F0502020204030204" pitchFamily="34" charset="0"/>
                        </a:rPr>
                        <a:t>2016</a:t>
                      </a:r>
                    </a:p>
                  </a:txBody>
                  <a:tcPr horzOverflow="overflow">
                    <a:lnL w="5715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5720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Strand</a:t>
                      </a: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 of Standards</a:t>
                      </a:r>
                    </a:p>
                  </a:txBody>
                  <a:tcPr horzOverflow="overflow">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 of Standards</a:t>
                      </a:r>
                    </a:p>
                  </a:txBody>
                  <a:tcP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2000" b="0" i="0" u="none" strike="noStrike" cap="none" normalizeH="0" baseline="0" dirty="0" smtClean="0">
                          <a:ln>
                            <a:noFill/>
                          </a:ln>
                          <a:solidFill>
                            <a:schemeClr val="bg1"/>
                          </a:solidFill>
                          <a:effectLst/>
                          <a:latin typeface="Calibri" panose="020F0502020204030204" pitchFamily="34" charset="0"/>
                        </a:rPr>
                        <a:t>Strand</a:t>
                      </a: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11163">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Number and Number Sense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3</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3</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Number and Number Sense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Computation and Estimation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4</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4</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Computation and Estimation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Measurement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4</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7</a:t>
                      </a:r>
                    </a:p>
                  </a:txBody>
                  <a:tcPr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Measurement and Geometry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Geometry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2</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en-US" sz="2800" b="0" i="0" u="none" strike="noStrike" cap="none" normalizeH="0" baseline="0" dirty="0" smtClean="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473075">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Probability and Statistics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3</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3</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Probability and Statistics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Patterns, Functions, and Algebra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3</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2</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Patterns, Functions, and Algebra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19</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19</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fld id="{C4F0E998-9182-4C89-B3A3-3657E8366C65}" type="slidenum">
              <a:rPr lang="en-US" altLang="en-US" smtClean="0"/>
              <a:pPr/>
              <a:t>8</a:t>
            </a:fld>
            <a:endParaRPr lang="en-US" alt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429777730"/>
      </p:ext>
    </p:extLst>
  </p:cSld>
  <p:clrMapOvr>
    <a:masterClrMapping/>
  </p:clrMapOvr>
  <mc:AlternateContent xmlns:mc="http://schemas.openxmlformats.org/markup-compatibility/2006" xmlns:p14="http://schemas.microsoft.com/office/powerpoint/2010/main">
    <mc:Choice Requires="p14">
      <p:transition p14:dur="10" advTm="21524"/>
    </mc:Choice>
    <mc:Fallback xmlns="">
      <p:transition advTm="215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457200"/>
            <a:ext cx="9144000" cy="914400"/>
          </a:xfrm>
        </p:spPr>
        <p:txBody>
          <a:bodyPr/>
          <a:lstStyle/>
          <a:p>
            <a:pPr algn="ctr"/>
            <a:r>
              <a:rPr lang="en-US" altLang="en-US" b="1" dirty="0" smtClean="0"/>
              <a:t>Mathematics Process Goals for Students</a:t>
            </a:r>
          </a:p>
        </p:txBody>
      </p:sp>
      <p:graphicFrame>
        <p:nvGraphicFramePr>
          <p:cNvPr id="4" name="Diagram 3"/>
          <p:cNvGraphicFramePr/>
          <p:nvPr>
            <p:extLst>
              <p:ext uri="{D42A27DB-BD31-4B8C-83A1-F6EECF244321}">
                <p14:modId xmlns:p14="http://schemas.microsoft.com/office/powerpoint/2010/main" val="2604828094"/>
              </p:ext>
            </p:extLst>
          </p:nvPr>
        </p:nvGraphicFramePr>
        <p:xfrm>
          <a:off x="1066800" y="2895600"/>
          <a:ext cx="6858000" cy="381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Slide Number Placeholder 3"/>
          <p:cNvSpPr>
            <a:spLocks noGrp="1"/>
          </p:cNvSpPr>
          <p:nvPr>
            <p:ph type="sldNum" sz="quarter" idx="12"/>
          </p:nvPr>
        </p:nvSpPr>
        <p:spPr>
          <a:xfrm>
            <a:off x="6858000" y="6477000"/>
            <a:ext cx="2133600" cy="476250"/>
          </a:xfrm>
        </p:spPr>
        <p:txBody>
          <a:bodyPr/>
          <a:lstStyle/>
          <a:p>
            <a:pPr>
              <a:defRPr/>
            </a:pPr>
            <a:fld id="{5107D01C-5211-43F9-BFCF-BD7DE978F9F5}" type="slidenum">
              <a:rPr lang="en-US" smtClean="0">
                <a:latin typeface="Arial" pitchFamily="34" charset="0"/>
              </a:rPr>
              <a:pPr>
                <a:defRPr/>
              </a:pPr>
              <a:t>9</a:t>
            </a:fld>
            <a:endParaRPr lang="en-US" dirty="0" smtClean="0">
              <a:latin typeface="Arial" pitchFamily="34" charset="0"/>
            </a:endParaRPr>
          </a:p>
        </p:txBody>
      </p:sp>
      <p:sp>
        <p:nvSpPr>
          <p:cNvPr id="6" name="Title 4"/>
          <p:cNvSpPr txBox="1">
            <a:spLocks/>
          </p:cNvSpPr>
          <p:nvPr/>
        </p:nvSpPr>
        <p:spPr>
          <a:xfrm>
            <a:off x="252484" y="1371601"/>
            <a:ext cx="8245434" cy="1371600"/>
          </a:xfrm>
          <a:prstGeom prst="rect">
            <a:avLst/>
          </a:prstGeom>
        </p:spPr>
        <p:txBody>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r>
              <a:rPr lang="en-US" altLang="en-US" sz="2800" kern="0" dirty="0" smtClean="0"/>
              <a:t>“The content of the mathematics standards is intended to support the five process goals for students”</a:t>
            </a:r>
            <a:br>
              <a:rPr lang="en-US" altLang="en-US" sz="2800" kern="0" dirty="0" smtClean="0"/>
            </a:br>
            <a:r>
              <a:rPr lang="en-US" altLang="en-US" sz="2000" kern="0" dirty="0" smtClean="0"/>
              <a:t>- 2009 and 2016 </a:t>
            </a:r>
            <a:r>
              <a:rPr lang="en-US" altLang="en-US" sz="2000" i="1" kern="0" dirty="0" smtClean="0"/>
              <a:t>Mathematics Standards of Learning</a:t>
            </a:r>
          </a:p>
          <a:p>
            <a:pPr algn="ctr"/>
            <a:endParaRPr lang="en-US" altLang="en-US" sz="2400" i="1" kern="0" dirty="0" smtClean="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97574307"/>
      </p:ext>
    </p:extLst>
  </p:cSld>
  <p:clrMapOvr>
    <a:masterClrMapping/>
  </p:clrMapOvr>
  <mc:AlternateContent xmlns:mc="http://schemas.openxmlformats.org/markup-compatibility/2006" xmlns:p14="http://schemas.microsoft.com/office/powerpoint/2010/main">
    <mc:Choice Requires="p14">
      <p:transition p14:dur="10" advTm="21407"/>
    </mc:Choice>
    <mc:Fallback xmlns="">
      <p:transition advTm="214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6|15.4"/>
</p:tagLst>
</file>

<file path=ppt/tags/tag2.xml><?xml version="1.0" encoding="utf-8"?>
<p:tagLst xmlns:a="http://schemas.openxmlformats.org/drawingml/2006/main" xmlns:r="http://schemas.openxmlformats.org/officeDocument/2006/relationships" xmlns:p="http://schemas.openxmlformats.org/presentationml/2006/main">
  <p:tag name="TIMING" val="|8.4|6.6|4.8"/>
</p:tagLst>
</file>

<file path=ppt/tags/tag3.xml><?xml version="1.0" encoding="utf-8"?>
<p:tagLst xmlns:a="http://schemas.openxmlformats.org/drawingml/2006/main" xmlns:r="http://schemas.openxmlformats.org/officeDocument/2006/relationships" xmlns:p="http://schemas.openxmlformats.org/presentationml/2006/main">
  <p:tag name="TIMING" val="|15.3|5.1|3.5|4.1|3|3.1|4.2|4.7|1.6|14.7|5.3|1.6|2.8|3.2|1.8"/>
</p:tagLst>
</file>

<file path=ppt/tags/tag4.xml><?xml version="1.0" encoding="utf-8"?>
<p:tagLst xmlns:a="http://schemas.openxmlformats.org/drawingml/2006/main" xmlns:r="http://schemas.openxmlformats.org/officeDocument/2006/relationships" xmlns:p="http://schemas.openxmlformats.org/presentationml/2006/main">
  <p:tag name="TIMING" val="|13.4|6.3|18.6|6.1"/>
</p:tagLst>
</file>

<file path=ppt/theme/theme1.xml><?xml version="1.0" encoding="utf-8"?>
<a:theme xmlns:a="http://schemas.openxmlformats.org/drawingml/2006/main" name="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4950</TotalTime>
  <Words>4667</Words>
  <Application>Microsoft Office PowerPoint</Application>
  <PresentationFormat>On-screen Show (4:3)</PresentationFormat>
  <Paragraphs>538</Paragraphs>
  <Slides>38</Slides>
  <Notes>38</Notes>
  <HiddenSlides>0</HiddenSlides>
  <MMClips>38</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VDOE</vt:lpstr>
      <vt:lpstr>1_Office Theme</vt:lpstr>
      <vt:lpstr>1_VDOE</vt:lpstr>
      <vt:lpstr>2_VDOE</vt:lpstr>
      <vt:lpstr>PowerPoint Presentation</vt:lpstr>
      <vt:lpstr>Purpose</vt:lpstr>
      <vt:lpstr>Agenda</vt:lpstr>
      <vt:lpstr>Implementation Timeline</vt:lpstr>
      <vt:lpstr>2016 SOL Revisions – </vt:lpstr>
      <vt:lpstr>Changes to the Curriculum Framework</vt:lpstr>
      <vt:lpstr>PowerPoint Presentation</vt:lpstr>
      <vt:lpstr>Overview of Revisions in Grade 5</vt:lpstr>
      <vt:lpstr>Mathematics Process Goals for Students</vt:lpstr>
      <vt:lpstr>Standards of Learning Curriculum Frameworks</vt:lpstr>
      <vt:lpstr>PowerPoint Presentation</vt:lpstr>
      <vt:lpstr>PowerPoint Presentation</vt:lpstr>
      <vt:lpstr>Number and Number Sense</vt:lpstr>
      <vt:lpstr>PowerPoint Presentation</vt:lpstr>
      <vt:lpstr>PowerPoint Presentation</vt:lpstr>
      <vt:lpstr>PowerPoint Presentation</vt:lpstr>
      <vt:lpstr>Computation and Estimation</vt:lpstr>
      <vt:lpstr>PowerPoint Presentation</vt:lpstr>
      <vt:lpstr>PowerPoint Presentation</vt:lpstr>
      <vt:lpstr>PowerPoint Presentation</vt:lpstr>
      <vt:lpstr>PowerPoint Presentation</vt:lpstr>
      <vt:lpstr>MEASUREMENT AND GEOMETRY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PROBABILITY AND STATISTICS</vt:lpstr>
      <vt:lpstr>PowerPoint Presentation</vt:lpstr>
      <vt:lpstr>PowerPoint Presentation</vt:lpstr>
      <vt:lpstr>PowerPoint Presentation</vt:lpstr>
      <vt:lpstr>PATTERNS, FUNCTIONS, AND ALGEBRA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6.1</dc:title>
  <dc:creator>admin</dc:creator>
  <cp:lastModifiedBy>Mazzacane, Tina (DOE)</cp:lastModifiedBy>
  <cp:revision>416</cp:revision>
  <cp:lastPrinted>2017-02-27T20:21:18Z</cp:lastPrinted>
  <dcterms:created xsi:type="dcterms:W3CDTF">2009-07-21T11:20:02Z</dcterms:created>
  <dcterms:modified xsi:type="dcterms:W3CDTF">2017-04-26T14:24:30Z</dcterms:modified>
</cp:coreProperties>
</file>