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99" r:id="rId3"/>
    <p:sldMasterId id="2147483711" r:id="rId4"/>
  </p:sldMasterIdLst>
  <p:notesMasterIdLst>
    <p:notesMasterId r:id="rId41"/>
  </p:notesMasterIdLst>
  <p:handoutMasterIdLst>
    <p:handoutMasterId r:id="rId42"/>
  </p:handoutMasterIdLst>
  <p:sldIdLst>
    <p:sldId id="337" r:id="rId5"/>
    <p:sldId id="339" r:id="rId6"/>
    <p:sldId id="340" r:id="rId7"/>
    <p:sldId id="341" r:id="rId8"/>
    <p:sldId id="342" r:id="rId9"/>
    <p:sldId id="343" r:id="rId10"/>
    <p:sldId id="335" r:id="rId11"/>
    <p:sldId id="347" r:id="rId12"/>
    <p:sldId id="345" r:id="rId13"/>
    <p:sldId id="346" r:id="rId14"/>
    <p:sldId id="330" r:id="rId15"/>
    <p:sldId id="326" r:id="rId16"/>
    <p:sldId id="294" r:id="rId17"/>
    <p:sldId id="288" r:id="rId18"/>
    <p:sldId id="365" r:id="rId19"/>
    <p:sldId id="364" r:id="rId20"/>
    <p:sldId id="295" r:id="rId21"/>
    <p:sldId id="350" r:id="rId22"/>
    <p:sldId id="351" r:id="rId23"/>
    <p:sldId id="305" r:id="rId24"/>
    <p:sldId id="352" r:id="rId25"/>
    <p:sldId id="353" r:id="rId26"/>
    <p:sldId id="354" r:id="rId27"/>
    <p:sldId id="355" r:id="rId28"/>
    <p:sldId id="368" r:id="rId29"/>
    <p:sldId id="367" r:id="rId30"/>
    <p:sldId id="356" r:id="rId31"/>
    <p:sldId id="357" r:id="rId32"/>
    <p:sldId id="358" r:id="rId33"/>
    <p:sldId id="306" r:id="rId34"/>
    <p:sldId id="369" r:id="rId35"/>
    <p:sldId id="370" r:id="rId36"/>
    <p:sldId id="307" r:id="rId37"/>
    <p:sldId id="371" r:id="rId38"/>
    <p:sldId id="359" r:id="rId39"/>
    <p:sldId id="285" r:id="rId40"/>
  </p:sldIdLst>
  <p:sldSz cx="9144000" cy="6858000" type="screen4x3"/>
  <p:notesSz cx="6973888"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BFF"/>
    <a:srgbClr val="000000"/>
    <a:srgbClr val="FFFF00"/>
    <a:srgbClr val="FF9900"/>
    <a:srgbClr val="003399"/>
    <a:srgbClr val="0000CC"/>
    <a:srgbClr val="3333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77" autoAdjust="0"/>
  </p:normalViewPr>
  <p:slideViewPr>
    <p:cSldViewPr>
      <p:cViewPr>
        <p:scale>
          <a:sx n="60" d="100"/>
          <a:sy n="60" d="100"/>
        </p:scale>
        <p:origin x="-15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E9B8-B317-482B-B667-351B1F88A1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F04575E-A9A0-471C-883C-FB6E889E186F}">
      <dgm:prSet phldrT="[Text]"/>
      <dgm:spPr>
        <a:solidFill>
          <a:srgbClr val="92D050"/>
        </a:solidFill>
      </dgm:spPr>
      <dgm:t>
        <a:bodyPr/>
        <a:lstStyle/>
        <a:p>
          <a:r>
            <a:rPr lang="en-US" b="1" dirty="0" smtClean="0">
              <a:solidFill>
                <a:schemeClr val="tx1"/>
              </a:solidFill>
              <a:latin typeface="Calibri" panose="020F0502020204030204" pitchFamily="34" charset="0"/>
            </a:rPr>
            <a:t>Mathematical Understanding</a:t>
          </a:r>
          <a:endParaRPr lang="en-US" b="1" dirty="0">
            <a:solidFill>
              <a:schemeClr val="tx1"/>
            </a:solidFill>
            <a:latin typeface="Calibri" panose="020F0502020204030204" pitchFamily="34" charset="0"/>
          </a:endParaRPr>
        </a:p>
      </dgm:t>
    </dgm:pt>
    <dgm:pt modelId="{AB24C404-C7C6-48A4-BCE9-5F40EDAD7ABC}" type="parTrans" cxnId="{BB184B1B-D4AE-4FE5-BD64-ADFFB335E945}">
      <dgm:prSet/>
      <dgm:spPr/>
      <dgm:t>
        <a:bodyPr/>
        <a:lstStyle/>
        <a:p>
          <a:endParaRPr lang="en-US"/>
        </a:p>
      </dgm:t>
    </dgm:pt>
    <dgm:pt modelId="{0595CD3D-B95A-422F-8962-8537F24C1D85}" type="sibTrans" cxnId="{BB184B1B-D4AE-4FE5-BD64-ADFFB335E945}">
      <dgm:prSet/>
      <dgm:spPr/>
      <dgm:t>
        <a:bodyPr/>
        <a:lstStyle/>
        <a:p>
          <a:endParaRPr lang="en-US"/>
        </a:p>
      </dgm:t>
    </dgm:pt>
    <dgm:pt modelId="{B2574EAE-DBFD-4C33-BF57-73E0F4D6BCE1}">
      <dgm:prSet phldrT="[Text]"/>
      <dgm:spPr>
        <a:solidFill>
          <a:srgbClr val="FCA2E9"/>
        </a:solidFill>
      </dgm:spPr>
      <dgm:t>
        <a:bodyPr/>
        <a:lstStyle/>
        <a:p>
          <a:r>
            <a:rPr lang="en-US" b="1" dirty="0" smtClean="0">
              <a:solidFill>
                <a:schemeClr val="tx1"/>
              </a:solidFill>
              <a:latin typeface="Calibri" panose="020F0502020204030204" pitchFamily="34" charset="0"/>
            </a:rPr>
            <a:t>Problem Solving</a:t>
          </a:r>
          <a:endParaRPr lang="en-US" b="1" dirty="0">
            <a:solidFill>
              <a:schemeClr val="tx1"/>
            </a:solidFill>
            <a:latin typeface="Calibri" panose="020F0502020204030204" pitchFamily="34" charset="0"/>
          </a:endParaRPr>
        </a:p>
      </dgm:t>
    </dgm:pt>
    <dgm:pt modelId="{813AC12C-07B6-4510-9BD7-9D9CF3D78F46}" type="parTrans" cxnId="{E111F3F7-2A92-41FF-85B6-73CC8E293C67}">
      <dgm:prSet/>
      <dgm:spPr>
        <a:solidFill>
          <a:schemeClr val="tx2"/>
        </a:solidFill>
      </dgm:spPr>
      <dgm:t>
        <a:bodyPr/>
        <a:lstStyle/>
        <a:p>
          <a:endParaRPr lang="en-US" dirty="0"/>
        </a:p>
      </dgm:t>
    </dgm:pt>
    <dgm:pt modelId="{4F14DB01-E23A-47C0-BE72-3DE0DF926B74}" type="sibTrans" cxnId="{E111F3F7-2A92-41FF-85B6-73CC8E293C67}">
      <dgm:prSet/>
      <dgm:spPr/>
      <dgm:t>
        <a:bodyPr/>
        <a:lstStyle/>
        <a:p>
          <a:endParaRPr lang="en-US"/>
        </a:p>
      </dgm:t>
    </dgm:pt>
    <dgm:pt modelId="{02B615A3-B6FC-4048-AAF3-ED3CAF758B61}">
      <dgm:prSet phldrT="[Text]"/>
      <dgm:spPr>
        <a:solidFill>
          <a:schemeClr val="accent6">
            <a:lumMod val="40000"/>
            <a:lumOff val="60000"/>
          </a:schemeClr>
        </a:solidFill>
      </dgm:spPr>
      <dgm:t>
        <a:bodyPr/>
        <a:lstStyle/>
        <a:p>
          <a:r>
            <a:rPr lang="en-US" b="1" dirty="0" smtClean="0">
              <a:solidFill>
                <a:schemeClr val="tx1"/>
              </a:solidFill>
              <a:latin typeface="Calibri" panose="020F0502020204030204" pitchFamily="34" charset="0"/>
            </a:rPr>
            <a:t>Connections</a:t>
          </a:r>
          <a:endParaRPr lang="en-US" b="1" dirty="0">
            <a:solidFill>
              <a:schemeClr val="tx1"/>
            </a:solidFill>
            <a:latin typeface="Calibri" panose="020F0502020204030204" pitchFamily="34" charset="0"/>
          </a:endParaRPr>
        </a:p>
      </dgm:t>
    </dgm:pt>
    <dgm:pt modelId="{010F949A-DE42-4233-8E13-94876DB0F121}" type="parTrans" cxnId="{F2D2C8EB-3489-44EF-82AD-D924347A494E}">
      <dgm:prSet/>
      <dgm:spPr>
        <a:solidFill>
          <a:schemeClr val="tx2"/>
        </a:solidFill>
      </dgm:spPr>
      <dgm:t>
        <a:bodyPr/>
        <a:lstStyle/>
        <a:p>
          <a:endParaRPr lang="en-US" dirty="0"/>
        </a:p>
      </dgm:t>
    </dgm:pt>
    <dgm:pt modelId="{F67816EC-5BE3-4721-AA83-BD5B5D02F36C}" type="sibTrans" cxnId="{F2D2C8EB-3489-44EF-82AD-D924347A494E}">
      <dgm:prSet/>
      <dgm:spPr/>
      <dgm:t>
        <a:bodyPr/>
        <a:lstStyle/>
        <a:p>
          <a:endParaRPr lang="en-US"/>
        </a:p>
      </dgm:t>
    </dgm:pt>
    <dgm:pt modelId="{991F1DF5-97F1-4382-A25E-0F2FBFA374C1}">
      <dgm:prSet phldrT="[Text]"/>
      <dgm:spPr>
        <a:solidFill>
          <a:srgbClr val="FFC000"/>
        </a:solidFill>
      </dgm:spPr>
      <dgm:t>
        <a:bodyPr/>
        <a:lstStyle/>
        <a:p>
          <a:r>
            <a:rPr lang="en-US" b="1" dirty="0" smtClean="0">
              <a:solidFill>
                <a:schemeClr val="tx1"/>
              </a:solidFill>
              <a:latin typeface="Calibri" panose="020F0502020204030204" pitchFamily="34" charset="0"/>
            </a:rPr>
            <a:t>Communication</a:t>
          </a:r>
          <a:endParaRPr lang="en-US" b="1" dirty="0">
            <a:solidFill>
              <a:schemeClr val="tx1"/>
            </a:solidFill>
            <a:latin typeface="Calibri" panose="020F0502020204030204" pitchFamily="34" charset="0"/>
          </a:endParaRPr>
        </a:p>
      </dgm:t>
    </dgm:pt>
    <dgm:pt modelId="{344715AD-2FA0-4C29-A6D6-3A07F3CC168C}" type="parTrans" cxnId="{4C387D09-BE8E-400B-BF10-BAA03279DCFF}">
      <dgm:prSet/>
      <dgm:spPr>
        <a:solidFill>
          <a:schemeClr val="tx2"/>
        </a:solidFill>
      </dgm:spPr>
      <dgm:t>
        <a:bodyPr/>
        <a:lstStyle/>
        <a:p>
          <a:endParaRPr lang="en-US" dirty="0"/>
        </a:p>
      </dgm:t>
    </dgm:pt>
    <dgm:pt modelId="{5EE89F39-D224-49A0-8641-5C0C2A24185C}" type="sibTrans" cxnId="{4C387D09-BE8E-400B-BF10-BAA03279DCFF}">
      <dgm:prSet/>
      <dgm:spPr/>
      <dgm:t>
        <a:bodyPr/>
        <a:lstStyle/>
        <a:p>
          <a:endParaRPr lang="en-US"/>
        </a:p>
      </dgm:t>
    </dgm:pt>
    <dgm:pt modelId="{CEFA38EF-FA52-4C6D-AC7E-6E74EF2E7270}">
      <dgm:prSet/>
      <dgm:spPr>
        <a:solidFill>
          <a:srgbClr val="00B0F0"/>
        </a:solidFill>
      </dgm:spPr>
      <dgm:t>
        <a:bodyPr/>
        <a:lstStyle/>
        <a:p>
          <a:r>
            <a:rPr lang="en-US" b="1" dirty="0" smtClean="0">
              <a:solidFill>
                <a:schemeClr val="tx1"/>
              </a:solidFill>
              <a:latin typeface="Calibri" panose="020F0502020204030204" pitchFamily="34" charset="0"/>
            </a:rPr>
            <a:t>Representations</a:t>
          </a:r>
          <a:endParaRPr lang="en-US" b="1" dirty="0">
            <a:solidFill>
              <a:schemeClr val="tx1"/>
            </a:solidFill>
            <a:latin typeface="Calibri" panose="020F0502020204030204" pitchFamily="34" charset="0"/>
          </a:endParaRPr>
        </a:p>
      </dgm:t>
    </dgm:pt>
    <dgm:pt modelId="{D964B8ED-C314-4624-8C1C-7564D4BE8552}" type="parTrans" cxnId="{73C621E9-A254-48DD-BB71-01E123546763}">
      <dgm:prSet/>
      <dgm:spPr>
        <a:solidFill>
          <a:schemeClr val="accent4"/>
        </a:solidFill>
      </dgm:spPr>
      <dgm:t>
        <a:bodyPr/>
        <a:lstStyle/>
        <a:p>
          <a:endParaRPr lang="en-US" dirty="0"/>
        </a:p>
      </dgm:t>
    </dgm:pt>
    <dgm:pt modelId="{6C20B942-26B9-4990-80F6-11F9676CABE4}" type="sibTrans" cxnId="{73C621E9-A254-48DD-BB71-01E123546763}">
      <dgm:prSet/>
      <dgm:spPr/>
      <dgm:t>
        <a:bodyPr/>
        <a:lstStyle/>
        <a:p>
          <a:endParaRPr lang="en-US"/>
        </a:p>
      </dgm:t>
    </dgm:pt>
    <dgm:pt modelId="{F20067FA-969B-4BE6-8A86-EA739D2A556F}">
      <dgm:prSet/>
      <dgm:spPr>
        <a:solidFill>
          <a:schemeClr val="accent1">
            <a:lumMod val="90000"/>
          </a:schemeClr>
        </a:solidFill>
      </dgm:spPr>
      <dgm:t>
        <a:bodyPr/>
        <a:lstStyle/>
        <a:p>
          <a:r>
            <a:rPr lang="en-US" b="1" dirty="0" smtClean="0">
              <a:solidFill>
                <a:schemeClr val="tx1"/>
              </a:solidFill>
              <a:latin typeface="Calibri" panose="020F0502020204030204" pitchFamily="34" charset="0"/>
            </a:rPr>
            <a:t>Reasoning</a:t>
          </a:r>
          <a:endParaRPr lang="en-US" b="1" dirty="0">
            <a:solidFill>
              <a:schemeClr val="tx1"/>
            </a:solidFill>
            <a:latin typeface="Calibri" panose="020F0502020204030204" pitchFamily="34" charset="0"/>
          </a:endParaRPr>
        </a:p>
      </dgm:t>
    </dgm:pt>
    <dgm:pt modelId="{7A128194-4FBF-45DA-BEDF-42B3D28D2A00}" type="parTrans" cxnId="{4D2D6174-25DD-4D41-850B-E18A02CF5EE9}">
      <dgm:prSet/>
      <dgm:spPr>
        <a:solidFill>
          <a:schemeClr val="accent4"/>
        </a:solidFill>
      </dgm:spPr>
      <dgm:t>
        <a:bodyPr/>
        <a:lstStyle/>
        <a:p>
          <a:endParaRPr lang="en-US" dirty="0"/>
        </a:p>
      </dgm:t>
    </dgm:pt>
    <dgm:pt modelId="{5A0AFCBC-C398-4F07-9B62-84A9016205DC}" type="sibTrans" cxnId="{4D2D6174-25DD-4D41-850B-E18A02CF5EE9}">
      <dgm:prSet/>
      <dgm:spPr/>
      <dgm:t>
        <a:bodyPr/>
        <a:lstStyle/>
        <a:p>
          <a:endParaRPr lang="en-US"/>
        </a:p>
      </dgm:t>
    </dgm:pt>
    <dgm:pt modelId="{64050A12-537F-4D45-B824-B1203E4C1386}" type="pres">
      <dgm:prSet presAssocID="{EFBDE9B8-B317-482B-B667-351B1F88A1DD}" presName="cycle" presStyleCnt="0">
        <dgm:presLayoutVars>
          <dgm:chMax val="1"/>
          <dgm:dir/>
          <dgm:animLvl val="ctr"/>
          <dgm:resizeHandles val="exact"/>
        </dgm:presLayoutVars>
      </dgm:prSet>
      <dgm:spPr/>
      <dgm:t>
        <a:bodyPr/>
        <a:lstStyle/>
        <a:p>
          <a:endParaRPr lang="en-US"/>
        </a:p>
      </dgm:t>
    </dgm:pt>
    <dgm:pt modelId="{F6411FBA-8159-4939-9DEF-305EB6764B25}" type="pres">
      <dgm:prSet presAssocID="{6F04575E-A9A0-471C-883C-FB6E889E186F}" presName="centerShape" presStyleLbl="node0" presStyleIdx="0" presStyleCnt="1"/>
      <dgm:spPr/>
      <dgm:t>
        <a:bodyPr/>
        <a:lstStyle/>
        <a:p>
          <a:endParaRPr lang="en-US"/>
        </a:p>
      </dgm:t>
    </dgm:pt>
    <dgm:pt modelId="{5AC22849-EEAC-4113-BFE3-BA1934FD267B}" type="pres">
      <dgm:prSet presAssocID="{813AC12C-07B6-4510-9BD7-9D9CF3D78F46}" presName="parTrans" presStyleLbl="bgSibTrans2D1" presStyleIdx="0" presStyleCnt="5"/>
      <dgm:spPr/>
      <dgm:t>
        <a:bodyPr/>
        <a:lstStyle/>
        <a:p>
          <a:endParaRPr lang="en-US"/>
        </a:p>
      </dgm:t>
    </dgm:pt>
    <dgm:pt modelId="{AFCCC62F-56E2-4F3B-9077-729593801380}" type="pres">
      <dgm:prSet presAssocID="{B2574EAE-DBFD-4C33-BF57-73E0F4D6BCE1}" presName="node" presStyleLbl="node1" presStyleIdx="0" presStyleCnt="5">
        <dgm:presLayoutVars>
          <dgm:bulletEnabled val="1"/>
        </dgm:presLayoutVars>
      </dgm:prSet>
      <dgm:spPr/>
      <dgm:t>
        <a:bodyPr/>
        <a:lstStyle/>
        <a:p>
          <a:endParaRPr lang="en-US"/>
        </a:p>
      </dgm:t>
    </dgm:pt>
    <dgm:pt modelId="{96F5FE34-0723-4CD9-9A3C-CC1C56BC9F8A}" type="pres">
      <dgm:prSet presAssocID="{010F949A-DE42-4233-8E13-94876DB0F121}" presName="parTrans" presStyleLbl="bgSibTrans2D1" presStyleIdx="1" presStyleCnt="5"/>
      <dgm:spPr/>
      <dgm:t>
        <a:bodyPr/>
        <a:lstStyle/>
        <a:p>
          <a:endParaRPr lang="en-US"/>
        </a:p>
      </dgm:t>
    </dgm:pt>
    <dgm:pt modelId="{B5F08414-A619-4381-B90B-FBB7E94B795D}" type="pres">
      <dgm:prSet presAssocID="{02B615A3-B6FC-4048-AAF3-ED3CAF758B61}" presName="node" presStyleLbl="node1" presStyleIdx="1" presStyleCnt="5">
        <dgm:presLayoutVars>
          <dgm:bulletEnabled val="1"/>
        </dgm:presLayoutVars>
      </dgm:prSet>
      <dgm:spPr/>
      <dgm:t>
        <a:bodyPr/>
        <a:lstStyle/>
        <a:p>
          <a:endParaRPr lang="en-US"/>
        </a:p>
      </dgm:t>
    </dgm:pt>
    <dgm:pt modelId="{674B4F6A-4C96-4E81-AB22-020FC5D2225A}" type="pres">
      <dgm:prSet presAssocID="{344715AD-2FA0-4C29-A6D6-3A07F3CC168C}" presName="parTrans" presStyleLbl="bgSibTrans2D1" presStyleIdx="2" presStyleCnt="5"/>
      <dgm:spPr/>
      <dgm:t>
        <a:bodyPr/>
        <a:lstStyle/>
        <a:p>
          <a:endParaRPr lang="en-US"/>
        </a:p>
      </dgm:t>
    </dgm:pt>
    <dgm:pt modelId="{3D157311-767A-4355-81C2-02A26AA1D10C}" type="pres">
      <dgm:prSet presAssocID="{991F1DF5-97F1-4382-A25E-0F2FBFA374C1}" presName="node" presStyleLbl="node1" presStyleIdx="2" presStyleCnt="5">
        <dgm:presLayoutVars>
          <dgm:bulletEnabled val="1"/>
        </dgm:presLayoutVars>
      </dgm:prSet>
      <dgm:spPr/>
      <dgm:t>
        <a:bodyPr/>
        <a:lstStyle/>
        <a:p>
          <a:endParaRPr lang="en-US"/>
        </a:p>
      </dgm:t>
    </dgm:pt>
    <dgm:pt modelId="{7A05156E-8E49-4A6D-9005-8305C00F49E1}" type="pres">
      <dgm:prSet presAssocID="{D964B8ED-C314-4624-8C1C-7564D4BE8552}" presName="parTrans" presStyleLbl="bgSibTrans2D1" presStyleIdx="3" presStyleCnt="5"/>
      <dgm:spPr/>
      <dgm:t>
        <a:bodyPr/>
        <a:lstStyle/>
        <a:p>
          <a:endParaRPr lang="en-US"/>
        </a:p>
      </dgm:t>
    </dgm:pt>
    <dgm:pt modelId="{A245B6CD-5C93-4120-A18D-F485447C3F45}" type="pres">
      <dgm:prSet presAssocID="{CEFA38EF-FA52-4C6D-AC7E-6E74EF2E7270}" presName="node" presStyleLbl="node1" presStyleIdx="3" presStyleCnt="5">
        <dgm:presLayoutVars>
          <dgm:bulletEnabled val="1"/>
        </dgm:presLayoutVars>
      </dgm:prSet>
      <dgm:spPr/>
      <dgm:t>
        <a:bodyPr/>
        <a:lstStyle/>
        <a:p>
          <a:endParaRPr lang="en-US"/>
        </a:p>
      </dgm:t>
    </dgm:pt>
    <dgm:pt modelId="{A81DFC79-0F78-4D71-BF26-1C518BA26871}" type="pres">
      <dgm:prSet presAssocID="{7A128194-4FBF-45DA-BEDF-42B3D28D2A00}" presName="parTrans" presStyleLbl="bgSibTrans2D1" presStyleIdx="4" presStyleCnt="5"/>
      <dgm:spPr/>
      <dgm:t>
        <a:bodyPr/>
        <a:lstStyle/>
        <a:p>
          <a:endParaRPr lang="en-US"/>
        </a:p>
      </dgm:t>
    </dgm:pt>
    <dgm:pt modelId="{955A2B7A-C9AD-4E7A-B468-380068A138FE}" type="pres">
      <dgm:prSet presAssocID="{F20067FA-969B-4BE6-8A86-EA739D2A556F}" presName="node" presStyleLbl="node1" presStyleIdx="4" presStyleCnt="5">
        <dgm:presLayoutVars>
          <dgm:bulletEnabled val="1"/>
        </dgm:presLayoutVars>
      </dgm:prSet>
      <dgm:spPr/>
      <dgm:t>
        <a:bodyPr/>
        <a:lstStyle/>
        <a:p>
          <a:endParaRPr lang="en-US"/>
        </a:p>
      </dgm:t>
    </dgm:pt>
  </dgm:ptLst>
  <dgm:cxnLst>
    <dgm:cxn modelId="{CCF40F58-E7D3-4441-A8E3-1E15FFC8F793}" type="presOf" srcId="{EFBDE9B8-B317-482B-B667-351B1F88A1DD}" destId="{64050A12-537F-4D45-B824-B1203E4C1386}" srcOrd="0" destOrd="0" presId="urn:microsoft.com/office/officeart/2005/8/layout/radial4"/>
    <dgm:cxn modelId="{5D618912-B924-4B07-9158-513AB2AC00B1}" type="presOf" srcId="{813AC12C-07B6-4510-9BD7-9D9CF3D78F46}" destId="{5AC22849-EEAC-4113-BFE3-BA1934FD267B}" srcOrd="0" destOrd="0" presId="urn:microsoft.com/office/officeart/2005/8/layout/radial4"/>
    <dgm:cxn modelId="{D6836092-E601-488D-8946-DFA6377A95F0}" type="presOf" srcId="{F20067FA-969B-4BE6-8A86-EA739D2A556F}" destId="{955A2B7A-C9AD-4E7A-B468-380068A138FE}" srcOrd="0" destOrd="0" presId="urn:microsoft.com/office/officeart/2005/8/layout/radial4"/>
    <dgm:cxn modelId="{F8664B3E-1AA9-4199-AC4A-187DEEEEB748}" type="presOf" srcId="{991F1DF5-97F1-4382-A25E-0F2FBFA374C1}" destId="{3D157311-767A-4355-81C2-02A26AA1D10C}" srcOrd="0" destOrd="0" presId="urn:microsoft.com/office/officeart/2005/8/layout/radial4"/>
    <dgm:cxn modelId="{4C387D09-BE8E-400B-BF10-BAA03279DCFF}" srcId="{6F04575E-A9A0-471C-883C-FB6E889E186F}" destId="{991F1DF5-97F1-4382-A25E-0F2FBFA374C1}" srcOrd="2" destOrd="0" parTransId="{344715AD-2FA0-4C29-A6D6-3A07F3CC168C}" sibTransId="{5EE89F39-D224-49A0-8641-5C0C2A24185C}"/>
    <dgm:cxn modelId="{593681CA-87B5-479F-9F27-8CC1D9F98D69}" type="presOf" srcId="{02B615A3-B6FC-4048-AAF3-ED3CAF758B61}" destId="{B5F08414-A619-4381-B90B-FBB7E94B795D}" srcOrd="0" destOrd="0" presId="urn:microsoft.com/office/officeart/2005/8/layout/radial4"/>
    <dgm:cxn modelId="{BB184B1B-D4AE-4FE5-BD64-ADFFB335E945}" srcId="{EFBDE9B8-B317-482B-B667-351B1F88A1DD}" destId="{6F04575E-A9A0-471C-883C-FB6E889E186F}" srcOrd="0" destOrd="0" parTransId="{AB24C404-C7C6-48A4-BCE9-5F40EDAD7ABC}" sibTransId="{0595CD3D-B95A-422F-8962-8537F24C1D85}"/>
    <dgm:cxn modelId="{4D2D6174-25DD-4D41-850B-E18A02CF5EE9}" srcId="{6F04575E-A9A0-471C-883C-FB6E889E186F}" destId="{F20067FA-969B-4BE6-8A86-EA739D2A556F}" srcOrd="4" destOrd="0" parTransId="{7A128194-4FBF-45DA-BEDF-42B3D28D2A00}" sibTransId="{5A0AFCBC-C398-4F07-9B62-84A9016205DC}"/>
    <dgm:cxn modelId="{45EA81FB-6233-4B30-8D69-BAE3054D2B9E}" type="presOf" srcId="{6F04575E-A9A0-471C-883C-FB6E889E186F}" destId="{F6411FBA-8159-4939-9DEF-305EB6764B25}" srcOrd="0" destOrd="0" presId="urn:microsoft.com/office/officeart/2005/8/layout/radial4"/>
    <dgm:cxn modelId="{4F8770FF-A1A4-44C0-AF9D-28DD81D29F6F}" type="presOf" srcId="{B2574EAE-DBFD-4C33-BF57-73E0F4D6BCE1}" destId="{AFCCC62F-56E2-4F3B-9077-729593801380}" srcOrd="0" destOrd="0" presId="urn:microsoft.com/office/officeart/2005/8/layout/radial4"/>
    <dgm:cxn modelId="{7111E877-706E-44BC-B8B7-F515B3BC1261}" type="presOf" srcId="{010F949A-DE42-4233-8E13-94876DB0F121}" destId="{96F5FE34-0723-4CD9-9A3C-CC1C56BC9F8A}" srcOrd="0" destOrd="0" presId="urn:microsoft.com/office/officeart/2005/8/layout/radial4"/>
    <dgm:cxn modelId="{E111F3F7-2A92-41FF-85B6-73CC8E293C67}" srcId="{6F04575E-A9A0-471C-883C-FB6E889E186F}" destId="{B2574EAE-DBFD-4C33-BF57-73E0F4D6BCE1}" srcOrd="0" destOrd="0" parTransId="{813AC12C-07B6-4510-9BD7-9D9CF3D78F46}" sibTransId="{4F14DB01-E23A-47C0-BE72-3DE0DF926B74}"/>
    <dgm:cxn modelId="{73C621E9-A254-48DD-BB71-01E123546763}" srcId="{6F04575E-A9A0-471C-883C-FB6E889E186F}" destId="{CEFA38EF-FA52-4C6D-AC7E-6E74EF2E7270}" srcOrd="3" destOrd="0" parTransId="{D964B8ED-C314-4624-8C1C-7564D4BE8552}" sibTransId="{6C20B942-26B9-4990-80F6-11F9676CABE4}"/>
    <dgm:cxn modelId="{0853B482-B8AF-4C67-B81D-2454F29D72B8}" type="presOf" srcId="{CEFA38EF-FA52-4C6D-AC7E-6E74EF2E7270}" destId="{A245B6CD-5C93-4120-A18D-F485447C3F45}" srcOrd="0" destOrd="0" presId="urn:microsoft.com/office/officeart/2005/8/layout/radial4"/>
    <dgm:cxn modelId="{E76C21F5-8ECE-430A-8440-63B5823C6709}" type="presOf" srcId="{344715AD-2FA0-4C29-A6D6-3A07F3CC168C}" destId="{674B4F6A-4C96-4E81-AB22-020FC5D2225A}" srcOrd="0" destOrd="0" presId="urn:microsoft.com/office/officeart/2005/8/layout/radial4"/>
    <dgm:cxn modelId="{F2D2C8EB-3489-44EF-82AD-D924347A494E}" srcId="{6F04575E-A9A0-471C-883C-FB6E889E186F}" destId="{02B615A3-B6FC-4048-AAF3-ED3CAF758B61}" srcOrd="1" destOrd="0" parTransId="{010F949A-DE42-4233-8E13-94876DB0F121}" sibTransId="{F67816EC-5BE3-4721-AA83-BD5B5D02F36C}"/>
    <dgm:cxn modelId="{79DCF942-C7D7-4789-8AFF-28D243FE6859}" type="presOf" srcId="{7A128194-4FBF-45DA-BEDF-42B3D28D2A00}" destId="{A81DFC79-0F78-4D71-BF26-1C518BA26871}" srcOrd="0" destOrd="0" presId="urn:microsoft.com/office/officeart/2005/8/layout/radial4"/>
    <dgm:cxn modelId="{5CD30FB7-F4DC-4522-AD51-38EDC7924CDE}" type="presOf" srcId="{D964B8ED-C314-4624-8C1C-7564D4BE8552}" destId="{7A05156E-8E49-4A6D-9005-8305C00F49E1}" srcOrd="0" destOrd="0" presId="urn:microsoft.com/office/officeart/2005/8/layout/radial4"/>
    <dgm:cxn modelId="{7A780B5F-CEFD-4BBA-9337-2E7ED2694679}" type="presParOf" srcId="{64050A12-537F-4D45-B824-B1203E4C1386}" destId="{F6411FBA-8159-4939-9DEF-305EB6764B25}" srcOrd="0" destOrd="0" presId="urn:microsoft.com/office/officeart/2005/8/layout/radial4"/>
    <dgm:cxn modelId="{D5C5D656-40AA-443B-9A89-E03C131644AA}" type="presParOf" srcId="{64050A12-537F-4D45-B824-B1203E4C1386}" destId="{5AC22849-EEAC-4113-BFE3-BA1934FD267B}" srcOrd="1" destOrd="0" presId="urn:microsoft.com/office/officeart/2005/8/layout/radial4"/>
    <dgm:cxn modelId="{9023904F-D257-40CA-9A15-44802B685546}" type="presParOf" srcId="{64050A12-537F-4D45-B824-B1203E4C1386}" destId="{AFCCC62F-56E2-4F3B-9077-729593801380}" srcOrd="2" destOrd="0" presId="urn:microsoft.com/office/officeart/2005/8/layout/radial4"/>
    <dgm:cxn modelId="{D8BB2E26-F463-4D28-A234-7B9499ACAF4E}" type="presParOf" srcId="{64050A12-537F-4D45-B824-B1203E4C1386}" destId="{96F5FE34-0723-4CD9-9A3C-CC1C56BC9F8A}" srcOrd="3" destOrd="0" presId="urn:microsoft.com/office/officeart/2005/8/layout/radial4"/>
    <dgm:cxn modelId="{40804F8A-6729-40A9-9A35-8697161F1D9C}" type="presParOf" srcId="{64050A12-537F-4D45-B824-B1203E4C1386}" destId="{B5F08414-A619-4381-B90B-FBB7E94B795D}" srcOrd="4" destOrd="0" presId="urn:microsoft.com/office/officeart/2005/8/layout/radial4"/>
    <dgm:cxn modelId="{9F2AE0EB-E627-4B30-A7D5-9FA58F58BA26}" type="presParOf" srcId="{64050A12-537F-4D45-B824-B1203E4C1386}" destId="{674B4F6A-4C96-4E81-AB22-020FC5D2225A}" srcOrd="5" destOrd="0" presId="urn:microsoft.com/office/officeart/2005/8/layout/radial4"/>
    <dgm:cxn modelId="{9D7D8855-43B0-48CC-9E5E-4BBEDD4E61DD}" type="presParOf" srcId="{64050A12-537F-4D45-B824-B1203E4C1386}" destId="{3D157311-767A-4355-81C2-02A26AA1D10C}" srcOrd="6" destOrd="0" presId="urn:microsoft.com/office/officeart/2005/8/layout/radial4"/>
    <dgm:cxn modelId="{A24F81E7-B954-475D-A9FB-1563B140EBC4}" type="presParOf" srcId="{64050A12-537F-4D45-B824-B1203E4C1386}" destId="{7A05156E-8E49-4A6D-9005-8305C00F49E1}" srcOrd="7" destOrd="0" presId="urn:microsoft.com/office/officeart/2005/8/layout/radial4"/>
    <dgm:cxn modelId="{6FA44195-2283-45E3-8BF9-CB113C699E3B}" type="presParOf" srcId="{64050A12-537F-4D45-B824-B1203E4C1386}" destId="{A245B6CD-5C93-4120-A18D-F485447C3F45}" srcOrd="8" destOrd="0" presId="urn:microsoft.com/office/officeart/2005/8/layout/radial4"/>
    <dgm:cxn modelId="{A93AAF4F-7EFA-4DE0-885C-E18D8A393FAB}" type="presParOf" srcId="{64050A12-537F-4D45-B824-B1203E4C1386}" destId="{A81DFC79-0F78-4D71-BF26-1C518BA26871}" srcOrd="9" destOrd="0" presId="urn:microsoft.com/office/officeart/2005/8/layout/radial4"/>
    <dgm:cxn modelId="{0EC40B1F-99F5-463D-A218-C798F2A8F657}" type="presParOf" srcId="{64050A12-537F-4D45-B824-B1203E4C1386}" destId="{955A2B7A-C9AD-4E7A-B468-380068A138FE}"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1" y="0"/>
            <a:ext cx="3022018" cy="461804"/>
          </a:xfrm>
          <a:prstGeom prst="rect">
            <a:avLst/>
          </a:prstGeom>
          <a:noFill/>
          <a:ln w="9525">
            <a:noFill/>
            <a:miter lim="800000"/>
            <a:headEnd/>
            <a:tailEnd/>
          </a:ln>
          <a:effectLst/>
        </p:spPr>
        <p:txBody>
          <a:bodyPr vert="horz" wrap="square" lIns="91882" tIns="45942" rIns="91882" bIns="45942" numCol="1" anchor="t" anchorCtr="0" compatLnSpc="1">
            <a:prstTxWarp prst="textNoShape">
              <a:avLst/>
            </a:prstTxWarp>
          </a:bodyPr>
          <a:lstStyle>
            <a:lvl1pPr>
              <a:defRPr sz="1200"/>
            </a:lvl1pPr>
          </a:lstStyle>
          <a:p>
            <a:pPr>
              <a:defRPr/>
            </a:pPr>
            <a:endParaRPr lang="en-US" dirty="0"/>
          </a:p>
        </p:txBody>
      </p:sp>
      <p:sp>
        <p:nvSpPr>
          <p:cNvPr id="54275" name="Rectangle 3"/>
          <p:cNvSpPr>
            <a:spLocks noGrp="1" noChangeArrowheads="1"/>
          </p:cNvSpPr>
          <p:nvPr>
            <p:ph type="dt" sz="quarter" idx="1"/>
          </p:nvPr>
        </p:nvSpPr>
        <p:spPr bwMode="auto">
          <a:xfrm>
            <a:off x="3950660" y="0"/>
            <a:ext cx="3022018" cy="461804"/>
          </a:xfrm>
          <a:prstGeom prst="rect">
            <a:avLst/>
          </a:prstGeom>
          <a:noFill/>
          <a:ln w="9525">
            <a:noFill/>
            <a:miter lim="800000"/>
            <a:headEnd/>
            <a:tailEnd/>
          </a:ln>
          <a:effectLst/>
        </p:spPr>
        <p:txBody>
          <a:bodyPr vert="horz" wrap="square" lIns="91882" tIns="45942" rIns="91882" bIns="45942" numCol="1" anchor="t" anchorCtr="0" compatLnSpc="1">
            <a:prstTxWarp prst="textNoShape">
              <a:avLst/>
            </a:prstTxWarp>
          </a:bodyPr>
          <a:lstStyle>
            <a:lvl1pPr algn="r">
              <a:defRPr sz="1200"/>
            </a:lvl1pPr>
          </a:lstStyle>
          <a:p>
            <a:pPr>
              <a:defRPr/>
            </a:pPr>
            <a:fld id="{F6224807-568A-43D2-8BD5-7BAD6130BE89}" type="datetimeFigureOut">
              <a:rPr lang="en-US"/>
              <a:pPr>
                <a:defRPr/>
              </a:pPr>
              <a:t>4/24/2017</a:t>
            </a:fld>
            <a:endParaRPr lang="en-US" dirty="0"/>
          </a:p>
        </p:txBody>
      </p:sp>
      <p:sp>
        <p:nvSpPr>
          <p:cNvPr id="54276" name="Rectangle 4"/>
          <p:cNvSpPr>
            <a:spLocks noGrp="1" noChangeArrowheads="1"/>
          </p:cNvSpPr>
          <p:nvPr>
            <p:ph type="ftr" sz="quarter" idx="2"/>
          </p:nvPr>
        </p:nvSpPr>
        <p:spPr bwMode="auto">
          <a:xfrm>
            <a:off x="1" y="8772134"/>
            <a:ext cx="3022018" cy="461804"/>
          </a:xfrm>
          <a:prstGeom prst="rect">
            <a:avLst/>
          </a:prstGeom>
          <a:noFill/>
          <a:ln w="9525">
            <a:noFill/>
            <a:miter lim="800000"/>
            <a:headEnd/>
            <a:tailEnd/>
          </a:ln>
          <a:effectLst/>
        </p:spPr>
        <p:txBody>
          <a:bodyPr vert="horz" wrap="square" lIns="91882" tIns="45942" rIns="91882" bIns="45942" numCol="1" anchor="b" anchorCtr="0" compatLnSpc="1">
            <a:prstTxWarp prst="textNoShape">
              <a:avLst/>
            </a:prstTxWarp>
          </a:bodyPr>
          <a:lstStyle>
            <a:lvl1pPr>
              <a:defRPr sz="1200"/>
            </a:lvl1pPr>
          </a:lstStyle>
          <a:p>
            <a:pPr>
              <a:defRPr/>
            </a:pPr>
            <a:endParaRPr lang="en-US" dirty="0"/>
          </a:p>
        </p:txBody>
      </p:sp>
      <p:sp>
        <p:nvSpPr>
          <p:cNvPr id="54277" name="Rectangle 5"/>
          <p:cNvSpPr>
            <a:spLocks noGrp="1" noChangeArrowheads="1"/>
          </p:cNvSpPr>
          <p:nvPr>
            <p:ph type="sldNum" sz="quarter" idx="3"/>
          </p:nvPr>
        </p:nvSpPr>
        <p:spPr bwMode="auto">
          <a:xfrm>
            <a:off x="3950660" y="8772134"/>
            <a:ext cx="3022018" cy="461804"/>
          </a:xfrm>
          <a:prstGeom prst="rect">
            <a:avLst/>
          </a:prstGeom>
          <a:noFill/>
          <a:ln w="9525">
            <a:noFill/>
            <a:miter lim="800000"/>
            <a:headEnd/>
            <a:tailEnd/>
          </a:ln>
          <a:effectLst/>
        </p:spPr>
        <p:txBody>
          <a:bodyPr vert="horz" wrap="square" lIns="91882" tIns="45942" rIns="91882" bIns="45942" numCol="1" anchor="b" anchorCtr="0" compatLnSpc="1">
            <a:prstTxWarp prst="textNoShape">
              <a:avLst/>
            </a:prstTxWarp>
          </a:bodyPr>
          <a:lstStyle>
            <a:lvl1pPr algn="r">
              <a:defRPr sz="1200"/>
            </a:lvl1pPr>
          </a:lstStyle>
          <a:p>
            <a:pPr>
              <a:defRPr/>
            </a:pPr>
            <a:fld id="{5CA362C0-225B-4578-8D27-A270B8961538}" type="slidenum">
              <a:rPr lang="en-US"/>
              <a:pPr>
                <a:defRPr/>
              </a:pPr>
              <a:t>‹#›</a:t>
            </a:fld>
            <a:endParaRPr lang="en-US" dirty="0"/>
          </a:p>
        </p:txBody>
      </p:sp>
    </p:spTree>
    <p:extLst>
      <p:ext uri="{BB962C8B-B14F-4D97-AF65-F5344CB8AC3E}">
        <p14:creationId xmlns:p14="http://schemas.microsoft.com/office/powerpoint/2010/main" val="538534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3022018" cy="461804"/>
          </a:xfrm>
          <a:prstGeom prst="rect">
            <a:avLst/>
          </a:prstGeom>
          <a:noFill/>
          <a:ln w="9525">
            <a:noFill/>
            <a:miter lim="800000"/>
            <a:headEnd/>
            <a:tailEnd/>
          </a:ln>
          <a:effectLst/>
        </p:spPr>
        <p:txBody>
          <a:bodyPr vert="horz" wrap="square" lIns="91882" tIns="45942" rIns="91882" bIns="45942"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3795" name="Rectangle 3"/>
          <p:cNvSpPr>
            <a:spLocks noGrp="1" noChangeArrowheads="1"/>
          </p:cNvSpPr>
          <p:nvPr>
            <p:ph type="dt" idx="1"/>
          </p:nvPr>
        </p:nvSpPr>
        <p:spPr bwMode="auto">
          <a:xfrm>
            <a:off x="3950660" y="0"/>
            <a:ext cx="3022018" cy="461804"/>
          </a:xfrm>
          <a:prstGeom prst="rect">
            <a:avLst/>
          </a:prstGeom>
          <a:noFill/>
          <a:ln w="9525">
            <a:noFill/>
            <a:miter lim="800000"/>
            <a:headEnd/>
            <a:tailEnd/>
          </a:ln>
          <a:effectLst/>
        </p:spPr>
        <p:txBody>
          <a:bodyPr vert="horz" wrap="square" lIns="91882" tIns="45942" rIns="91882" bIns="45942" numCol="1" anchor="t" anchorCtr="0" compatLnSpc="1">
            <a:prstTxWarp prst="textNoShape">
              <a:avLst/>
            </a:prstTxWarp>
          </a:bodyPr>
          <a:lstStyle>
            <a:lvl1pPr algn="r">
              <a:defRPr sz="1200">
                <a:latin typeface="Calibri" pitchFamily="34" charset="0"/>
              </a:defRPr>
            </a:lvl1pPr>
          </a:lstStyle>
          <a:p>
            <a:pPr>
              <a:defRPr/>
            </a:pPr>
            <a:fld id="{0EA36396-E433-4270-8C54-8024881D7FC5}" type="datetimeFigureOut">
              <a:rPr lang="en-US"/>
              <a:pPr>
                <a:defRPr/>
              </a:pPr>
              <a:t>4/24/2017</a:t>
            </a:fld>
            <a:endParaRPr lang="en-US" dirty="0"/>
          </a:p>
        </p:txBody>
      </p:sp>
      <p:sp>
        <p:nvSpPr>
          <p:cNvPr id="25604" name="Rectangle 4"/>
          <p:cNvSpPr>
            <a:spLocks noGrp="1" noRot="1" noChangeAspect="1" noChangeArrowheads="1" noTextEdit="1"/>
          </p:cNvSpPr>
          <p:nvPr>
            <p:ph type="sldImg" idx="2"/>
          </p:nvPr>
        </p:nvSpPr>
        <p:spPr bwMode="auto">
          <a:xfrm>
            <a:off x="1177925"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97390" y="4387136"/>
            <a:ext cx="5579110" cy="4156234"/>
          </a:xfrm>
          <a:prstGeom prst="rect">
            <a:avLst/>
          </a:prstGeom>
          <a:noFill/>
          <a:ln w="9525">
            <a:noFill/>
            <a:miter lim="800000"/>
            <a:headEnd/>
            <a:tailEnd/>
          </a:ln>
          <a:effectLst/>
        </p:spPr>
        <p:txBody>
          <a:bodyPr vert="horz" wrap="square" lIns="91882" tIns="45942" rIns="91882" bIns="459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1" y="8772134"/>
            <a:ext cx="3022018" cy="461804"/>
          </a:xfrm>
          <a:prstGeom prst="rect">
            <a:avLst/>
          </a:prstGeom>
          <a:noFill/>
          <a:ln w="9525">
            <a:noFill/>
            <a:miter lim="800000"/>
            <a:headEnd/>
            <a:tailEnd/>
          </a:ln>
          <a:effectLst/>
        </p:spPr>
        <p:txBody>
          <a:bodyPr vert="horz" wrap="square" lIns="91882" tIns="45942" rIns="91882" bIns="45942"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33799" name="Rectangle 7"/>
          <p:cNvSpPr>
            <a:spLocks noGrp="1" noChangeArrowheads="1"/>
          </p:cNvSpPr>
          <p:nvPr>
            <p:ph type="sldNum" sz="quarter" idx="5"/>
          </p:nvPr>
        </p:nvSpPr>
        <p:spPr bwMode="auto">
          <a:xfrm>
            <a:off x="3950660" y="8772134"/>
            <a:ext cx="3022018" cy="461804"/>
          </a:xfrm>
          <a:prstGeom prst="rect">
            <a:avLst/>
          </a:prstGeom>
          <a:noFill/>
          <a:ln w="9525">
            <a:noFill/>
            <a:miter lim="800000"/>
            <a:headEnd/>
            <a:tailEnd/>
          </a:ln>
          <a:effectLst/>
        </p:spPr>
        <p:txBody>
          <a:bodyPr vert="horz" wrap="square" lIns="91882" tIns="45942" rIns="91882" bIns="45942" numCol="1" anchor="b" anchorCtr="0" compatLnSpc="1">
            <a:prstTxWarp prst="textNoShape">
              <a:avLst/>
            </a:prstTxWarp>
          </a:bodyPr>
          <a:lstStyle>
            <a:lvl1pPr algn="r">
              <a:defRPr sz="1200">
                <a:latin typeface="Calibri" pitchFamily="34" charset="0"/>
              </a:defRPr>
            </a:lvl1pPr>
          </a:lstStyle>
          <a:p>
            <a:pPr>
              <a:defRPr/>
            </a:pPr>
            <a:fld id="{20255728-6BFC-42F0-9474-03A5E5931BAE}" type="slidenum">
              <a:rPr lang="en-US"/>
              <a:pPr>
                <a:defRPr/>
              </a:pPr>
              <a:t>‹#›</a:t>
            </a:fld>
            <a:endParaRPr lang="en-US" dirty="0"/>
          </a:p>
        </p:txBody>
      </p:sp>
    </p:spTree>
    <p:extLst>
      <p:ext uri="{BB962C8B-B14F-4D97-AF65-F5344CB8AC3E}">
        <p14:creationId xmlns:p14="http://schemas.microsoft.com/office/powerpoint/2010/main" val="2910551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a:t>
            </a:r>
            <a:r>
              <a:rPr lang="en-US" baseline="0" dirty="0" smtClean="0"/>
              <a:t> the Grade 4 overview of revisions to the Mathematics Standards of Learning from 2009 to 2016.  </a:t>
            </a:r>
          </a:p>
          <a:p>
            <a:r>
              <a:rPr lang="en-US" baseline="0" dirty="0" smtClean="0"/>
              <a:t>It would be helpful to have a copy of the </a:t>
            </a:r>
            <a:r>
              <a:rPr lang="en-US" dirty="0" smtClean="0"/>
              <a:t>Grade 4</a:t>
            </a:r>
            <a:r>
              <a:rPr lang="en-US" baseline="0" dirty="0" smtClean="0"/>
              <a:t> </a:t>
            </a:r>
            <a:r>
              <a:rPr lang="en-US" dirty="0" smtClean="0"/>
              <a:t>– </a:t>
            </a:r>
            <a:r>
              <a:rPr lang="en-US" dirty="0"/>
              <a:t>Crosswalk (Summary of Revisions) and a copy of the 2016 </a:t>
            </a:r>
            <a:r>
              <a:rPr lang="en-US" dirty="0" smtClean="0"/>
              <a:t>Grade 4 </a:t>
            </a:r>
            <a:r>
              <a:rPr lang="en-US" dirty="0" smtClean="0"/>
              <a:t>Curriculum Framework </a:t>
            </a:r>
            <a:r>
              <a:rPr lang="en-US" dirty="0" smtClean="0"/>
              <a:t>to reference during this presentation. </a:t>
            </a:r>
          </a:p>
          <a:p>
            <a:endParaRPr lang="en-US"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a:t>
            </a:fld>
            <a:endParaRPr lang="en-US"/>
          </a:p>
        </p:txBody>
      </p:sp>
    </p:spTree>
    <p:extLst>
      <p:ext uri="{BB962C8B-B14F-4D97-AF65-F5344CB8AC3E}">
        <p14:creationId xmlns:p14="http://schemas.microsoft.com/office/powerpoint/2010/main" val="205819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buClr>
                <a:schemeClr val="tx1"/>
              </a:buClr>
            </a:pPr>
            <a:r>
              <a:rPr lang="en-US" sz="1200" dirty="0"/>
              <a:t>Four additional sections have been included in the introduction to the </a:t>
            </a:r>
            <a:r>
              <a:rPr lang="en-US" sz="1200" dirty="0" smtClean="0"/>
              <a:t>Curriculum Frameworks </a:t>
            </a:r>
            <a:r>
              <a:rPr lang="en-US" sz="1200" dirty="0"/>
              <a:t>-- In</a:t>
            </a:r>
            <a:r>
              <a:rPr lang="en-US" altLang="en-US" sz="1200" dirty="0"/>
              <a:t>structional Technology, Computational Fluency, Algebra Readiness, and Equity.</a:t>
            </a:r>
          </a:p>
          <a:p>
            <a:pPr lvl="0">
              <a:lnSpc>
                <a:spcPct val="90000"/>
              </a:lnSpc>
              <a:buClr>
                <a:schemeClr val="tx1"/>
              </a:buClr>
            </a:pPr>
            <a:endParaRPr lang="en-US" altLang="en-US" sz="1200" dirty="0"/>
          </a:p>
          <a:p>
            <a:pPr defTabSz="918824">
              <a:lnSpc>
                <a:spcPct val="90000"/>
              </a:lnSpc>
              <a:buClr>
                <a:schemeClr val="tx1"/>
              </a:buClr>
              <a:defRPr/>
            </a:pPr>
            <a:r>
              <a:rPr lang="en-US" altLang="en-US" sz="1200" dirty="0"/>
              <a:t>The content of each section addresses the impact on students’ learning and instruction. We encourage educators to review these sections of the introduction.</a:t>
            </a:r>
          </a:p>
          <a:p>
            <a:pPr lvl="0">
              <a:lnSpc>
                <a:spcPct val="90000"/>
              </a:lnSpc>
              <a:buClr>
                <a:schemeClr val="tx1"/>
              </a:buClr>
            </a:pPr>
            <a:endParaRPr lang="en-US" alt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10</a:t>
            </a:fld>
            <a:endParaRPr lang="en-US" dirty="0"/>
          </a:p>
        </p:txBody>
      </p:sp>
    </p:spTree>
    <p:extLst>
      <p:ext uri="{BB962C8B-B14F-4D97-AF65-F5344CB8AC3E}">
        <p14:creationId xmlns:p14="http://schemas.microsoft.com/office/powerpoint/2010/main" val="412845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a snapshot of the Grade 4 Crosswalk and Summary of Revisions page one.  Notice there are four quadrants representing the additions, deletions, parameter changes or clarifications, and any moves within the Grade 4 standards.  </a:t>
            </a:r>
            <a:endParaRPr lang="en-US" sz="1200" dirty="0" smtClean="0"/>
          </a:p>
          <a:p>
            <a:endParaRPr lang="en-US" sz="1200" dirty="0"/>
          </a:p>
          <a:p>
            <a:r>
              <a:rPr lang="en-US" sz="1200" dirty="0" smtClean="0"/>
              <a:t>The </a:t>
            </a:r>
            <a:r>
              <a:rPr lang="en-US" sz="1200" dirty="0"/>
              <a:t>upper left quadrant represents the additions, the standards </a:t>
            </a:r>
            <a:r>
              <a:rPr lang="en-US" sz="1200" dirty="0" smtClean="0"/>
              <a:t>referenced </a:t>
            </a:r>
            <a:r>
              <a:rPr lang="en-US" sz="1200" dirty="0"/>
              <a:t>are the 2016 numbers.  Moves </a:t>
            </a:r>
            <a:r>
              <a:rPr lang="en-US" sz="1200" dirty="0" smtClean="0"/>
              <a:t>from </a:t>
            </a:r>
            <a:r>
              <a:rPr lang="en-US" sz="1200" dirty="0"/>
              <a:t>other grade levels are indicated within brackets.  </a:t>
            </a:r>
            <a:r>
              <a:rPr lang="en-US" sz="1200" dirty="0" smtClean="0"/>
              <a:t>The </a:t>
            </a:r>
            <a:r>
              <a:rPr lang="en-US" sz="1200" dirty="0"/>
              <a:t>upper right quadrant identifies deletions </a:t>
            </a:r>
            <a:r>
              <a:rPr lang="en-US" sz="1200" dirty="0" smtClean="0"/>
              <a:t>from </a:t>
            </a:r>
            <a:r>
              <a:rPr lang="en-US" sz="1200" dirty="0"/>
              <a:t>the 2009 standards and indications </a:t>
            </a:r>
            <a:r>
              <a:rPr lang="en-US" sz="1200" dirty="0" smtClean="0"/>
              <a:t>of </a:t>
            </a:r>
            <a:r>
              <a:rPr lang="en-US" sz="1200" dirty="0"/>
              <a:t>where that content was moved.  </a:t>
            </a:r>
          </a:p>
          <a:p>
            <a:endParaRPr lang="en-US" sz="1200" dirty="0"/>
          </a:p>
          <a:p>
            <a:r>
              <a:rPr lang="en-US" sz="1200" dirty="0" smtClean="0"/>
              <a:t>The </a:t>
            </a:r>
            <a:r>
              <a:rPr lang="en-US" sz="1200" dirty="0"/>
              <a:t>bottom left quadrant indicates parameter changes or clarifications</a:t>
            </a:r>
            <a:r>
              <a:rPr lang="en-US" sz="1200" dirty="0" smtClean="0"/>
              <a:t>.  For </a:t>
            </a:r>
            <a:r>
              <a:rPr lang="en-US" sz="1200" dirty="0"/>
              <a:t>example in 4.5c – solving practical problems with fractions and mixed numbers is now limited to single-step </a:t>
            </a:r>
            <a:r>
              <a:rPr lang="en-US" sz="1200" dirty="0" smtClean="0"/>
              <a:t>problems.  In </a:t>
            </a:r>
            <a:r>
              <a:rPr lang="en-US" sz="1200" dirty="0"/>
              <a:t>the bottom right quadrant, moves within a grade level are indicated with the first number </a:t>
            </a:r>
            <a:r>
              <a:rPr lang="en-US" sz="1200" dirty="0" smtClean="0"/>
              <a:t>being </a:t>
            </a:r>
            <a:r>
              <a:rPr lang="en-US" sz="1200" dirty="0"/>
              <a:t>the 2009 SOL number and the second number </a:t>
            </a:r>
            <a:r>
              <a:rPr lang="en-US" sz="1200" dirty="0" smtClean="0"/>
              <a:t>in </a:t>
            </a:r>
            <a:r>
              <a:rPr lang="en-US" sz="1200" dirty="0"/>
              <a:t>the brackets representing the 2016 number.</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11</a:t>
            </a:fld>
            <a:endParaRPr lang="en-US" dirty="0"/>
          </a:p>
        </p:txBody>
      </p:sp>
    </p:spTree>
    <p:extLst>
      <p:ext uri="{BB962C8B-B14F-4D97-AF65-F5344CB8AC3E}">
        <p14:creationId xmlns:p14="http://schemas.microsoft.com/office/powerpoint/2010/main" val="2164017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 page 2 and the remaining pages of the crosswalk, a side by side comparison of the 2009 and 2016 standards can be found.  An attempt was made to keep the standards in numerical order for both columns. </a:t>
            </a:r>
          </a:p>
          <a:p>
            <a:endParaRPr lang="en-US" sz="1200" dirty="0"/>
          </a:p>
          <a:p>
            <a:r>
              <a:rPr lang="en-US" sz="1200" dirty="0" smtClean="0"/>
              <a:t>When </a:t>
            </a:r>
            <a:r>
              <a:rPr lang="en-US" sz="1200" dirty="0"/>
              <a:t>deleted content was moved or already found in another grade level, it is indicated in brackets.  </a:t>
            </a:r>
          </a:p>
          <a:p>
            <a:endParaRPr lang="en-US" sz="1200" dirty="0"/>
          </a:p>
          <a:p>
            <a:pPr defTabSz="901691">
              <a:defRPr/>
            </a:pPr>
            <a:r>
              <a:rPr lang="en-US" sz="1200" dirty="0" smtClean="0"/>
              <a:t>Empty </a:t>
            </a:r>
            <a:r>
              <a:rPr lang="en-US" sz="1200" dirty="0"/>
              <a:t>boxes on the left typically indicate that the 2016 standard is new to that grade level.  For example, standard 4.6 is a new standard; however, the content was part of the 2009 4.5 standard and is therefore not new content to grade 4.</a:t>
            </a:r>
          </a:p>
          <a:p>
            <a:endParaRPr lang="en-US" sz="1200" dirty="0"/>
          </a:p>
          <a:p>
            <a:r>
              <a:rPr lang="en-US" sz="1200" dirty="0" smtClean="0"/>
              <a:t>Empty </a:t>
            </a:r>
            <a:r>
              <a:rPr lang="en-US" sz="1200" dirty="0"/>
              <a:t>boxes on the right indicate that that content has either been deleted or moved.  For example see the information in brackets for SOLs 4.6 and 4.7.</a:t>
            </a:r>
          </a:p>
          <a:p>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12</a:t>
            </a:fld>
            <a:endParaRPr lang="en-US" dirty="0"/>
          </a:p>
        </p:txBody>
      </p:sp>
    </p:spTree>
    <p:extLst>
      <p:ext uri="{BB962C8B-B14F-4D97-AF65-F5344CB8AC3E}">
        <p14:creationId xmlns:p14="http://schemas.microsoft.com/office/powerpoint/2010/main" val="3259046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We’ll now dig deeper into the crosswalk and </a:t>
            </a:r>
            <a:r>
              <a:rPr lang="en-US" sz="1200" dirty="0" smtClean="0"/>
              <a:t>Curriculum Framework </a:t>
            </a:r>
            <a:r>
              <a:rPr lang="en-US" sz="1200" dirty="0"/>
              <a:t>by taking a look at the Number and Number Sense strand.</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24">
              <a:defRPr/>
            </a:pPr>
            <a:r>
              <a:rPr lang="en-US" b="0" dirty="0" smtClean="0"/>
              <a:t>In 4.1 clarification</a:t>
            </a:r>
            <a:r>
              <a:rPr lang="en-US" b="0" baseline="0" dirty="0" smtClean="0"/>
              <a:t> has been made that students will read, write and identify the place and value of each digit in a nine-digit whole number (meaning through the millions period).</a:t>
            </a:r>
          </a:p>
          <a:p>
            <a:pPr defTabSz="918824">
              <a:defRPr/>
            </a:pPr>
            <a:endParaRPr lang="en-US" b="0" baseline="0" dirty="0" smtClean="0"/>
          </a:p>
          <a:p>
            <a:pPr defTabSz="918824">
              <a:defRPr/>
            </a:pPr>
            <a:r>
              <a:rPr lang="en-US" b="0" baseline="0" dirty="0" smtClean="0"/>
              <a:t>In 4.1b ordering no more than four whole numbers expressed through millions has been added . Comparing numbers using words has been added to the EKS. The comparing symbols have been removed from the standard but continue to appear in the EKS bullet. </a:t>
            </a:r>
          </a:p>
          <a:p>
            <a:pPr defTabSz="918824">
              <a:defRPr/>
            </a:pPr>
            <a:endParaRPr lang="en-US" b="0" baseline="0" dirty="0" smtClean="0"/>
          </a:p>
          <a:p>
            <a:pPr defTabSz="918824">
              <a:defRPr/>
            </a:pPr>
            <a:r>
              <a:rPr lang="en-US" b="0" baseline="0" dirty="0" smtClean="0"/>
              <a:t>While SOL 4.1c remains the same, a new EKS bullet had been added that states students will identify the range of numbers </a:t>
            </a:r>
            <a:r>
              <a:rPr lang="en-US" dirty="0"/>
              <a:t>that round to a given thousand, ten thousand, and hundred thousand. </a:t>
            </a:r>
          </a:p>
          <a:p>
            <a:pPr defTabSz="918824">
              <a:defRPr/>
            </a:pPr>
            <a:endParaRPr lang="en-US" b="0"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14</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18824">
                  <a:defRPr/>
                </a:pPr>
                <a:r>
                  <a:rPr lang="en-US" b="0" dirty="0" smtClean="0"/>
                  <a:t>In</a:t>
                </a:r>
                <a:r>
                  <a:rPr lang="en-US" b="0" baseline="0" dirty="0" smtClean="0"/>
                  <a:t> SOL 4.2 parameter changes include limiting the ordering of fractions and mixed numbers to no more than four.  When referring to fractions both proper and improper are included as indicated in the EKS.</a:t>
                </a:r>
              </a:p>
              <a:p>
                <a:pPr defTabSz="918824">
                  <a:defRPr/>
                </a:pPr>
                <a:endParaRPr lang="en-US" b="0" baseline="0" dirty="0" smtClean="0"/>
              </a:p>
              <a:p>
                <a:pPr defTabSz="918824">
                  <a:defRPr/>
                </a:pPr>
                <a:r>
                  <a:rPr lang="en-US" b="0" baseline="0" dirty="0" smtClean="0"/>
                  <a:t>The EKS bullet which states that students will i</a:t>
                </a:r>
                <a:r>
                  <a:rPr lang="en-US" dirty="0"/>
                  <a:t>dentify the division statement that represents a fraction now specifies that will be done with models and in context.  For example, students will be able to recognize that </a:t>
                </a:r>
                <a14:m>
                  <m:oMath xmlns:m="http://schemas.openxmlformats.org/officeDocument/2006/math">
                    <m:f>
                      <m:fPr>
                        <m:ctrlPr>
                          <a:rPr lang="en-US" i="1">
                            <a:latin typeface="Cambria Math"/>
                          </a:rPr>
                        </m:ctrlPr>
                      </m:fPr>
                      <m:num>
                        <m:r>
                          <a:rPr lang="en-US" i="1">
                            <a:latin typeface="Cambria Math"/>
                          </a:rPr>
                          <m:t>3</m:t>
                        </m:r>
                      </m:num>
                      <m:den>
                        <m:r>
                          <a:rPr lang="en-US" i="1">
                            <a:latin typeface="Cambria Math"/>
                          </a:rPr>
                          <m:t>5</m:t>
                        </m:r>
                      </m:den>
                    </m:f>
                  </m:oMath>
                </a14:m>
                <a:r>
                  <a:rPr lang="en-US" dirty="0"/>
                  <a:t>  means the same as 3 divided by 5 or that</a:t>
                </a:r>
                <a14:m>
                  <m:oMath xmlns:m="http://schemas.openxmlformats.org/officeDocument/2006/math">
                    <m:r>
                      <a:rPr lang="en-US">
                        <a:latin typeface="Cambria Math"/>
                      </a:rPr>
                      <m:t> </m:t>
                    </m:r>
                    <m:f>
                      <m:fPr>
                        <m:ctrlPr>
                          <a:rPr lang="en-US" i="1">
                            <a:latin typeface="Cambria Math"/>
                          </a:rPr>
                        </m:ctrlPr>
                      </m:fPr>
                      <m:num>
                        <m:r>
                          <a:rPr lang="en-US" i="1">
                            <a:latin typeface="Cambria Math"/>
                          </a:rPr>
                          <m:t>3</m:t>
                        </m:r>
                      </m:num>
                      <m:den>
                        <m:r>
                          <a:rPr lang="en-US" i="1">
                            <a:latin typeface="Cambria Math"/>
                          </a:rPr>
                          <m:t>5</m:t>
                        </m:r>
                      </m:den>
                    </m:f>
                  </m:oMath>
                </a14:m>
                <a:r>
                  <a:rPr lang="en-US" dirty="0"/>
                  <a:t>  represents the amount of muffins each of five children will receive when sharing 3 muffins equally. </a:t>
                </a:r>
                <a:endParaRPr lang="en-US" b="0" u="none" dirty="0"/>
              </a:p>
            </p:txBody>
          </p:sp>
        </mc:Choice>
        <mc:Fallback xmlns="">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In</a:t>
                </a:r>
                <a:r>
                  <a:rPr lang="en-US" b="0" baseline="0" dirty="0" smtClean="0"/>
                  <a:t> SOL 4.2 parameter changes include limiting the ordering of fractions and mixed numbers to no more than four.  When referring to fractions both proper and improper are included as indicated in the EKS.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The EKS bullet which states that students will i</a:t>
                </a:r>
                <a:r>
                  <a:rPr lang="en-US" sz="1200" kern="1200" dirty="0" smtClean="0">
                    <a:solidFill>
                      <a:schemeClr val="tx1"/>
                    </a:solidFill>
                    <a:effectLst/>
                    <a:latin typeface="Calibri" pitchFamily="34" charset="0"/>
                    <a:ea typeface="+mn-ea"/>
                    <a:cs typeface="+mn-cs"/>
                  </a:rPr>
                  <a:t>dentify the division statement that represents a fraction now specifies</a:t>
                </a:r>
                <a:r>
                  <a:rPr lang="en-US" sz="1200" kern="1200" baseline="0" dirty="0" smtClean="0">
                    <a:solidFill>
                      <a:schemeClr val="tx1"/>
                    </a:solidFill>
                    <a:effectLst/>
                    <a:latin typeface="Calibri" pitchFamily="34" charset="0"/>
                    <a:ea typeface="+mn-ea"/>
                    <a:cs typeface="+mn-cs"/>
                  </a:rPr>
                  <a:t> that will be </a:t>
                </a:r>
                <a:r>
                  <a:rPr lang="en-US" sz="1200" u="none" kern="1200" baseline="0" dirty="0" smtClean="0">
                    <a:solidFill>
                      <a:schemeClr val="tx1"/>
                    </a:solidFill>
                    <a:effectLst/>
                    <a:latin typeface="Calibri" pitchFamily="34" charset="0"/>
                    <a:ea typeface="+mn-ea"/>
                    <a:cs typeface="+mn-cs"/>
                  </a:rPr>
                  <a:t>done </a:t>
                </a:r>
                <a:r>
                  <a:rPr lang="en-US" sz="1200" u="none" kern="1200" dirty="0" smtClean="0">
                    <a:solidFill>
                      <a:schemeClr val="tx1"/>
                    </a:solidFill>
                    <a:effectLst/>
                    <a:latin typeface="Calibri" pitchFamily="34" charset="0"/>
                    <a:ea typeface="+mn-ea"/>
                    <a:cs typeface="+mn-cs"/>
                  </a:rPr>
                  <a:t>with </a:t>
                </a:r>
                <a:r>
                  <a:rPr lang="en-US" sz="1200" u="none" kern="1200" dirty="0">
                    <a:solidFill>
                      <a:schemeClr val="tx1"/>
                    </a:solidFill>
                    <a:effectLst/>
                    <a:latin typeface="Calibri" pitchFamily="34" charset="0"/>
                    <a:ea typeface="+mn-ea"/>
                    <a:cs typeface="+mn-cs"/>
                  </a:rPr>
                  <a:t>models and in </a:t>
                </a:r>
                <a:r>
                  <a:rPr lang="en-US" sz="1200" u="none" kern="1200" dirty="0" smtClean="0">
                    <a:solidFill>
                      <a:schemeClr val="tx1"/>
                    </a:solidFill>
                    <a:effectLst/>
                    <a:latin typeface="Calibri" pitchFamily="34" charset="0"/>
                    <a:ea typeface="+mn-ea"/>
                    <a:cs typeface="+mn-cs"/>
                  </a:rPr>
                  <a:t>context.</a:t>
                </a:r>
                <a:r>
                  <a:rPr lang="en-US" sz="1200" u="none" kern="1200" baseline="0" dirty="0" smtClean="0">
                    <a:solidFill>
                      <a:schemeClr val="tx1"/>
                    </a:solidFill>
                    <a:effectLst/>
                    <a:latin typeface="Calibri" pitchFamily="34" charset="0"/>
                    <a:ea typeface="+mn-ea"/>
                    <a:cs typeface="+mn-cs"/>
                  </a:rPr>
                  <a:t>  For example, students will be able to recognize that </a:t>
                </a:r>
                <a:r>
                  <a:rPr lang="en-US" sz="1200" i="0" kern="1200">
                    <a:solidFill>
                      <a:schemeClr val="tx1"/>
                    </a:solidFill>
                    <a:effectLst/>
                    <a:latin typeface="Calibri" pitchFamily="34" charset="0"/>
                    <a:ea typeface="+mn-ea"/>
                    <a:cs typeface="+mn-cs"/>
                  </a:rPr>
                  <a:t>3/5</a:t>
                </a:r>
                <a:r>
                  <a:rPr lang="en-US" sz="1200" kern="1200" dirty="0">
                    <a:solidFill>
                      <a:schemeClr val="tx1"/>
                    </a:solidFill>
                    <a:effectLst/>
                    <a:latin typeface="Calibri" pitchFamily="34" charset="0"/>
                    <a:ea typeface="+mn-ea"/>
                    <a:cs typeface="+mn-cs"/>
                  </a:rPr>
                  <a:t>  means the same as 3 divided by </a:t>
                </a:r>
                <a:r>
                  <a:rPr lang="en-US" sz="1200" u="none" kern="1200" dirty="0">
                    <a:solidFill>
                      <a:schemeClr val="tx1"/>
                    </a:solidFill>
                    <a:effectLst/>
                    <a:latin typeface="Calibri" pitchFamily="34" charset="0"/>
                    <a:ea typeface="+mn-ea"/>
                    <a:cs typeface="+mn-cs"/>
                  </a:rPr>
                  <a:t>5 </a:t>
                </a:r>
                <a:r>
                  <a:rPr lang="en-US" sz="1200" u="none" kern="1200" dirty="0" smtClean="0">
                    <a:solidFill>
                      <a:schemeClr val="tx1"/>
                    </a:solidFill>
                    <a:effectLst/>
                    <a:latin typeface="Calibri" pitchFamily="34" charset="0"/>
                    <a:ea typeface="+mn-ea"/>
                    <a:cs typeface="+mn-cs"/>
                  </a:rPr>
                  <a:t>or that</a:t>
                </a:r>
                <a:r>
                  <a:rPr lang="en-US" sz="1200" b="0" i="0" u="none" kern="1200" smtClean="0">
                    <a:solidFill>
                      <a:schemeClr val="tx1"/>
                    </a:solidFill>
                    <a:effectLst/>
                    <a:latin typeface="Cambria Math"/>
                    <a:ea typeface="+mn-ea"/>
                    <a:cs typeface="+mn-cs"/>
                  </a:rPr>
                  <a:t> </a:t>
                </a:r>
                <a:r>
                  <a:rPr lang="en-US" sz="1200" i="0" u="none" kern="1200">
                    <a:solidFill>
                      <a:schemeClr val="tx1"/>
                    </a:solidFill>
                    <a:effectLst/>
                    <a:latin typeface="Calibri" pitchFamily="34" charset="0"/>
                    <a:ea typeface="+mn-ea"/>
                    <a:cs typeface="+mn-cs"/>
                  </a:rPr>
                  <a:t> 3/5</a:t>
                </a:r>
                <a:r>
                  <a:rPr lang="en-US" sz="1200" u="none" kern="1200" dirty="0">
                    <a:solidFill>
                      <a:schemeClr val="tx1"/>
                    </a:solidFill>
                    <a:effectLst/>
                    <a:latin typeface="Calibri" pitchFamily="34" charset="0"/>
                    <a:ea typeface="+mn-ea"/>
                    <a:cs typeface="+mn-cs"/>
                  </a:rPr>
                  <a:t>  represents the amount of </a:t>
                </a:r>
                <a:r>
                  <a:rPr lang="en-US" sz="1200" u="none" kern="1200" dirty="0" smtClean="0">
                    <a:solidFill>
                      <a:schemeClr val="tx1"/>
                    </a:solidFill>
                    <a:effectLst/>
                    <a:latin typeface="Calibri" pitchFamily="34" charset="0"/>
                    <a:ea typeface="+mn-ea"/>
                    <a:cs typeface="+mn-cs"/>
                  </a:rPr>
                  <a:t>muffins </a:t>
                </a:r>
                <a:r>
                  <a:rPr lang="en-US" sz="1200" u="none" kern="1200" dirty="0">
                    <a:solidFill>
                      <a:schemeClr val="tx1"/>
                    </a:solidFill>
                    <a:effectLst/>
                    <a:latin typeface="Calibri" pitchFamily="34" charset="0"/>
                    <a:ea typeface="+mn-ea"/>
                    <a:cs typeface="+mn-cs"/>
                  </a:rPr>
                  <a:t>each of five children will receive when sharing 3 muffins </a:t>
                </a:r>
                <a:r>
                  <a:rPr lang="en-US" sz="1200" u="none" kern="1200" dirty="0" smtClean="0">
                    <a:solidFill>
                      <a:schemeClr val="tx1"/>
                    </a:solidFill>
                    <a:effectLst/>
                    <a:latin typeface="Calibri" pitchFamily="34" charset="0"/>
                    <a:ea typeface="+mn-ea"/>
                    <a:cs typeface="+mn-cs"/>
                  </a:rPr>
                  <a:t>equally. </a:t>
                </a:r>
                <a:endParaRPr lang="en-US" b="0" u="none" dirty="0"/>
              </a:p>
            </p:txBody>
          </p:sp>
        </mc:Fallback>
      </mc:AlternateContent>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15</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24">
              <a:defRPr/>
            </a:pPr>
            <a:r>
              <a:rPr lang="en-US" b="0" dirty="0" smtClean="0"/>
              <a:t>In 4.3b rounding decimals is now limited</a:t>
            </a:r>
            <a:r>
              <a:rPr lang="en-US" b="0" baseline="0" dirty="0" smtClean="0"/>
              <a:t> to rounding to the nearest whole number.  Rounding to the nearest tenth and hundredth remains in SOL 5.1.  </a:t>
            </a:r>
          </a:p>
          <a:p>
            <a:pPr defTabSz="918824">
              <a:defRPr/>
            </a:pPr>
            <a:endParaRPr lang="en-US" b="0" baseline="0" dirty="0" smtClean="0"/>
          </a:p>
          <a:p>
            <a:pPr defTabSz="918824">
              <a:defRPr/>
            </a:pPr>
            <a:r>
              <a:rPr lang="en-US" b="0" baseline="0" dirty="0" smtClean="0"/>
              <a:t>Clarification has been provided in EKS bullets that students will compare decimals expressed through thousandths using symbols AND words and will order up </a:t>
            </a:r>
            <a:r>
              <a:rPr lang="en-US" b="0" u="none" baseline="0" dirty="0" smtClean="0"/>
              <a:t>to </a:t>
            </a:r>
            <a:r>
              <a:rPr lang="en-US" dirty="0"/>
              <a:t>up to four decimals, expressed through thousandths.</a:t>
            </a:r>
          </a:p>
          <a:p>
            <a:pPr defTabSz="918824">
              <a:defRPr/>
            </a:pP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16</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take a</a:t>
            </a:r>
            <a:r>
              <a:rPr lang="en-US" baseline="0" dirty="0" smtClean="0"/>
              <a:t> look at the Computation and Estimation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24">
              <a:defRPr/>
            </a:pPr>
            <a:r>
              <a:rPr lang="en-US" sz="1100" dirty="0"/>
              <a:t>The contents of SOL 4.4a – demonstrate fluency with multiplication facts through 12 x 12, and the corresponding division facts is new to grade 4.  Demonstrating fluency of facts in grade 3 is now limited to facts for 0, 1, 2, 5 and 10.  It is important to note that grade three students will continue to represent and use multiplication facts through 10 x 10 to create and solve practical problems that involve multiplication and division.  It is recommended that fourth grade teachers collaborate with their third grade colleagues around instructional strategies focused on developing fluency.</a:t>
            </a:r>
          </a:p>
          <a:p>
            <a:pPr defTabSz="918824">
              <a:defRPr/>
            </a:pPr>
            <a:endParaRPr lang="en-US" sz="1100" dirty="0"/>
          </a:p>
          <a:p>
            <a:pPr defTabSz="918824">
              <a:defRPr/>
            </a:pPr>
            <a:r>
              <a:rPr lang="en-US" sz="1100" dirty="0"/>
              <a:t>Parameter changes were made to the EKS bullets for 4.4b -- when determining the products of two whole numbers both factors will be limited to two digits or fewer. In addition, students will apply strategies including the use of place value and the properties of multiplication and/or addition, to add, subtract, multiply and divide. This is a shift from the 2009 standards in that the focus is not to identify a specific property being used, but correctly apply the properties. It is, however, appropriate for teachers and students to use the names of the properties when being applied, but this should not be a focus of assessment.  Teachers may reference the Understanding the Standard section of the Framework for additional information. </a:t>
            </a:r>
          </a:p>
          <a:p>
            <a:endParaRPr lang="en-US" sz="1100" dirty="0"/>
          </a:p>
          <a:p>
            <a:r>
              <a:rPr lang="en-US" sz="1100" dirty="0"/>
              <a:t>Additions to SOL 4.4d include creating single-step and multistep practical problems for addition, subtraction and multiplication AND creating and solving single-step</a:t>
            </a:r>
            <a:r>
              <a:rPr lang="en-US" sz="1100" i="1" dirty="0"/>
              <a:t> </a:t>
            </a:r>
            <a:r>
              <a:rPr lang="en-US" sz="1100" dirty="0"/>
              <a:t>practical problems involving division.  In the EKS for 4.4d , students are expected to utilize the context as a tool for interpreting the quotient and remainder in division problems.</a:t>
            </a:r>
          </a:p>
          <a:p>
            <a:endParaRPr lang="en-US" sz="1100" dirty="0"/>
          </a:p>
          <a:p>
            <a:pPr defTabSz="908876">
              <a:defRPr/>
            </a:pPr>
            <a:r>
              <a:rPr lang="en-US" sz="1100" dirty="0">
                <a:solidFill>
                  <a:schemeClr val="bg1"/>
                </a:solidFill>
              </a:rPr>
              <a:t>Please refer to the Understanding the Standard section of the Framework for additional teacher resources:  1) a chart that provides examples of the variety of problem types related to multiplication and division that grade 4 students should have experiences solving; and 2) a chart that provides examples of types of practical problems in which students must interpret the quotient and remainder based upon the context provided.</a:t>
            </a:r>
          </a:p>
          <a:p>
            <a:endParaRPr lang="en-US" sz="11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18</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691">
              <a:defRPr/>
            </a:pPr>
            <a:r>
              <a:rPr lang="en-US" dirty="0" smtClean="0">
                <a:solidFill>
                  <a:schemeClr val="tx1"/>
                </a:solidFill>
              </a:rPr>
              <a:t>For SOL 4.5b </a:t>
            </a:r>
            <a:r>
              <a:rPr lang="en-US" dirty="0">
                <a:solidFill>
                  <a:schemeClr val="tx1"/>
                </a:solidFill>
              </a:rPr>
              <a:t>– </a:t>
            </a:r>
            <a:r>
              <a:rPr lang="en-US" dirty="0" smtClean="0">
                <a:solidFill>
                  <a:schemeClr val="tx1"/>
                </a:solidFill>
              </a:rPr>
              <a:t>Students will continue to add </a:t>
            </a:r>
            <a:r>
              <a:rPr lang="en-US" dirty="0">
                <a:solidFill>
                  <a:schemeClr val="tx1"/>
                </a:solidFill>
              </a:rPr>
              <a:t>and subtract fractions </a:t>
            </a:r>
            <a:r>
              <a:rPr lang="en-US" dirty="0" smtClean="0">
                <a:solidFill>
                  <a:schemeClr val="tx1"/>
                </a:solidFill>
              </a:rPr>
              <a:t>– clarification however has been made that this includes proper and improper</a:t>
            </a:r>
            <a:r>
              <a:rPr lang="en-US" baseline="0" dirty="0" smtClean="0">
                <a:solidFill>
                  <a:schemeClr val="tx1"/>
                </a:solidFill>
              </a:rPr>
              <a:t> fractions as well as</a:t>
            </a:r>
            <a:r>
              <a:rPr lang="en-US" dirty="0" smtClean="0">
                <a:solidFill>
                  <a:schemeClr val="tx1"/>
                </a:solidFill>
              </a:rPr>
              <a:t> </a:t>
            </a:r>
            <a:r>
              <a:rPr lang="en-US" dirty="0">
                <a:solidFill>
                  <a:schemeClr val="tx1"/>
                </a:solidFill>
              </a:rPr>
              <a:t>mixed numbers; </a:t>
            </a:r>
            <a:r>
              <a:rPr lang="en-US" dirty="0" smtClean="0">
                <a:solidFill>
                  <a:schemeClr val="tx1"/>
                </a:solidFill>
              </a:rPr>
              <a:t>new EKS bullets and clarifications for 4.5b have</a:t>
            </a:r>
            <a:r>
              <a:rPr lang="en-US" baseline="0" dirty="0" smtClean="0">
                <a:solidFill>
                  <a:schemeClr val="tx1"/>
                </a:solidFill>
              </a:rPr>
              <a:t> also been added</a:t>
            </a:r>
            <a:r>
              <a:rPr lang="en-US" dirty="0" smtClean="0">
                <a:solidFill>
                  <a:schemeClr val="tx1"/>
                </a:solidFill>
              </a:rPr>
              <a:t> – students will estimate the sum </a:t>
            </a:r>
            <a:r>
              <a:rPr lang="en-US" dirty="0">
                <a:solidFill>
                  <a:schemeClr val="tx1"/>
                </a:solidFill>
              </a:rPr>
              <a:t>or difference of two </a:t>
            </a:r>
            <a:r>
              <a:rPr lang="en-US" dirty="0" smtClean="0">
                <a:solidFill>
                  <a:schemeClr val="tx1"/>
                </a:solidFill>
              </a:rPr>
              <a:t>fractions limited to problems that do not require regrouping.</a:t>
            </a:r>
            <a:r>
              <a:rPr lang="en-US" baseline="0" dirty="0" smtClean="0">
                <a:solidFill>
                  <a:schemeClr val="tx1"/>
                </a:solidFill>
              </a:rPr>
              <a:t>  In addition, </a:t>
            </a:r>
            <a:r>
              <a:rPr lang="en-US" dirty="0" smtClean="0">
                <a:solidFill>
                  <a:schemeClr val="tx1"/>
                </a:solidFill>
              </a:rPr>
              <a:t>when</a:t>
            </a:r>
            <a:r>
              <a:rPr lang="en-US" baseline="0" dirty="0" smtClean="0">
                <a:solidFill>
                  <a:schemeClr val="tx1"/>
                </a:solidFill>
              </a:rPr>
              <a:t> d</a:t>
            </a:r>
            <a:r>
              <a:rPr lang="en-US" dirty="0" smtClean="0">
                <a:solidFill>
                  <a:schemeClr val="tx1"/>
                </a:solidFill>
              </a:rPr>
              <a:t>etermining common denominators for fractions, common denominators should not exceed 60.  </a:t>
            </a:r>
          </a:p>
          <a:p>
            <a:pPr defTabSz="901691">
              <a:defRPr/>
            </a:pPr>
            <a:endParaRPr lang="en-US" dirty="0" smtClean="0">
              <a:solidFill>
                <a:schemeClr val="tx1"/>
              </a:solidFill>
            </a:endParaRPr>
          </a:p>
          <a:p>
            <a:pPr defTabSz="908876">
              <a:defRPr/>
            </a:pPr>
            <a:r>
              <a:rPr lang="en-US" dirty="0" smtClean="0">
                <a:solidFill>
                  <a:schemeClr val="tx1"/>
                </a:solidFill>
              </a:rPr>
              <a:t>In SOL 4.5c, solving practical problems with fractions and mixed numbers is now limited to single-step.  Note that solving multistep</a:t>
            </a:r>
            <a:r>
              <a:rPr lang="en-US" baseline="0" dirty="0" smtClean="0">
                <a:solidFill>
                  <a:schemeClr val="tx1"/>
                </a:solidFill>
              </a:rPr>
              <a:t> practical problems involving fractions is already included in SOL 5.6.</a:t>
            </a:r>
          </a:p>
          <a:p>
            <a:endParaRPr lang="en-US" dirty="0" smtClean="0">
              <a:solidFill>
                <a:schemeClr val="tx1"/>
              </a:solidFill>
            </a:endParaRPr>
          </a:p>
          <a:p>
            <a:r>
              <a:rPr lang="en-US" dirty="0" smtClean="0">
                <a:solidFill>
                  <a:schemeClr val="tx1"/>
                </a:solidFill>
              </a:rPr>
              <a:t>SOL 4.5c (2009) adding</a:t>
            </a:r>
            <a:r>
              <a:rPr lang="en-US" baseline="0" dirty="0" smtClean="0">
                <a:solidFill>
                  <a:schemeClr val="tx1"/>
                </a:solidFill>
              </a:rPr>
              <a:t> and subtracting </a:t>
            </a:r>
            <a:r>
              <a:rPr lang="en-US" b="0" baseline="0" dirty="0" smtClean="0">
                <a:solidFill>
                  <a:schemeClr val="tx1"/>
                </a:solidFill>
              </a:rPr>
              <a:t>decimals has been moved to 4.6a and SOL 4.5d </a:t>
            </a:r>
            <a:r>
              <a:rPr lang="en-US" dirty="0">
                <a:solidFill>
                  <a:schemeClr val="bg1"/>
                </a:solidFill>
              </a:rPr>
              <a:t>(2009) solving practical addition and subtraction problems involving decimals has moved to 4.6b.</a:t>
            </a:r>
          </a:p>
          <a:p>
            <a:endParaRPr lang="en-US" dirty="0" smtClean="0">
              <a:solidFill>
                <a:schemeClr val="tx1"/>
              </a:solidFill>
            </a:endParaRPr>
          </a:p>
          <a:p>
            <a:endParaRPr lang="en-US" baseline="0" dirty="0" smtClean="0">
              <a:solidFill>
                <a:schemeClr val="tx1"/>
              </a:solidFill>
            </a:endParaRPr>
          </a:p>
          <a:p>
            <a:r>
              <a:rPr lang="en-US" baseline="0" dirty="0" smtClean="0">
                <a:solidFill>
                  <a:schemeClr val="tx1"/>
                </a:solidFill>
              </a:rPr>
              <a:t>Please refer to the </a:t>
            </a:r>
            <a:r>
              <a:rPr lang="en-US" baseline="0" dirty="0" smtClean="0">
                <a:solidFill>
                  <a:schemeClr val="tx1"/>
                </a:solidFill>
              </a:rPr>
              <a:t>Curriculum Framework </a:t>
            </a:r>
            <a:r>
              <a:rPr lang="en-US" baseline="0" dirty="0" smtClean="0">
                <a:solidFill>
                  <a:schemeClr val="tx1"/>
                </a:solidFill>
              </a:rPr>
              <a:t>for additional details related to these standards.</a:t>
            </a:r>
            <a:endParaRPr lang="en-US" dirty="0">
              <a:solidFill>
                <a:schemeClr val="tx1"/>
              </a:solidFill>
            </a:endParaRPr>
          </a:p>
          <a:p>
            <a:pPr defTabSz="918824">
              <a:defRPr/>
            </a:pP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19</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purpose of this presentation is to provide an overview of the revisions and to highlight information included in the Essential Knowledge and Skills and Understanding the Standards sections of the </a:t>
            </a:r>
            <a:r>
              <a:rPr lang="en-US" sz="1200" dirty="0" smtClean="0"/>
              <a:t>Curriculum Framework. </a:t>
            </a:r>
            <a:r>
              <a:rPr lang="en-US" sz="1200" dirty="0"/>
              <a:t>This presentation serves as a brief overview and is not a comprehensive list of all revisions. The </a:t>
            </a:r>
            <a:r>
              <a:rPr lang="en-US" sz="1200" dirty="0" smtClean="0"/>
              <a:t>Curriculum Framework </a:t>
            </a:r>
            <a:r>
              <a:rPr lang="en-US" sz="1200" dirty="0"/>
              <a:t>should be referenced for additional information regarding the 2016 standards.</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a:t>
            </a:fld>
            <a:endParaRPr lang="en-US" dirty="0"/>
          </a:p>
        </p:txBody>
      </p:sp>
    </p:spTree>
    <p:extLst>
      <p:ext uri="{BB962C8B-B14F-4D97-AF65-F5344CB8AC3E}">
        <p14:creationId xmlns:p14="http://schemas.microsoft.com/office/powerpoint/2010/main" val="87146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now take a look at the Measurement and Geometry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4"/>
              </a:spcBef>
            </a:pPr>
            <a:r>
              <a:rPr lang="en-US" altLang="en-US" dirty="0">
                <a:solidFill>
                  <a:schemeClr val="tx1"/>
                </a:solidFill>
              </a:rPr>
              <a:t>SOL 4.6a has been moved to SOL 4.8b.</a:t>
            </a:r>
          </a:p>
          <a:p>
            <a:pPr>
              <a:spcBef>
                <a:spcPts val="604"/>
              </a:spcBef>
            </a:pPr>
            <a:endParaRPr lang="en-US" altLang="en-US" dirty="0">
              <a:solidFill>
                <a:schemeClr val="tx1"/>
              </a:solidFill>
            </a:endParaRPr>
          </a:p>
          <a:p>
            <a:pPr defTabSz="918824">
              <a:spcBef>
                <a:spcPts val="604"/>
              </a:spcBef>
              <a:defRPr/>
            </a:pPr>
            <a:r>
              <a:rPr lang="en-US" dirty="0" smtClean="0">
                <a:solidFill>
                  <a:schemeClr val="tx1"/>
                </a:solidFill>
              </a:rPr>
              <a:t>In SOL 4.6b </a:t>
            </a:r>
            <a:r>
              <a:rPr lang="en-US" baseline="0" dirty="0" smtClean="0">
                <a:solidFill>
                  <a:schemeClr val="tx1"/>
                </a:solidFill>
              </a:rPr>
              <a:t>i</a:t>
            </a:r>
            <a:r>
              <a:rPr lang="en-US" dirty="0" smtClean="0">
                <a:solidFill>
                  <a:schemeClr val="tx1"/>
                </a:solidFill>
              </a:rPr>
              <a:t>dentification </a:t>
            </a:r>
            <a:r>
              <a:rPr lang="en-US" dirty="0">
                <a:solidFill>
                  <a:schemeClr val="tx1"/>
                </a:solidFill>
              </a:rPr>
              <a:t>of equivalent U.S. Customary measurements has been moved to 4.8c while the identification of equivalent metric measurements has been removed from grade 4 as it is already included in SOL 5.9a</a:t>
            </a:r>
            <a:r>
              <a:rPr lang="en-US" dirty="0" smtClean="0">
                <a:solidFill>
                  <a:schemeClr val="tx1"/>
                </a:solidFill>
              </a:rPr>
              <a:t>.</a:t>
            </a:r>
          </a:p>
          <a:p>
            <a:pPr defTabSz="918824">
              <a:spcBef>
                <a:spcPts val="604"/>
              </a:spcBef>
              <a:defRPr/>
            </a:pPr>
            <a:endParaRPr lang="en-US" b="0" dirty="0" smtClean="0">
              <a:solidFill>
                <a:schemeClr val="tx1"/>
              </a:solidFill>
            </a:endParaRPr>
          </a:p>
          <a:p>
            <a:pPr defTabSz="918824">
              <a:spcBef>
                <a:spcPts val="604"/>
              </a:spcBef>
              <a:defRPr/>
            </a:pPr>
            <a:r>
              <a:rPr lang="en-US" b="0" dirty="0" smtClean="0">
                <a:solidFill>
                  <a:schemeClr val="tx1"/>
                </a:solidFill>
              </a:rPr>
              <a:t>Additional information regarding the new SOL4.8 will be provided later in this presentation.</a:t>
            </a:r>
            <a:endParaRPr lang="en-US" b="0" dirty="0">
              <a:solidFill>
                <a:schemeClr val="tx1"/>
              </a:solidFill>
            </a:endParaRP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21</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4"/>
              </a:spcBef>
            </a:pPr>
            <a:r>
              <a:rPr lang="en-US" altLang="en-US" dirty="0">
                <a:solidFill>
                  <a:schemeClr val="tx1"/>
                </a:solidFill>
              </a:rPr>
              <a:t>SOL </a:t>
            </a:r>
            <a:r>
              <a:rPr lang="en-US" altLang="en-US" dirty="0" smtClean="0">
                <a:solidFill>
                  <a:schemeClr val="tx1"/>
                </a:solidFill>
              </a:rPr>
              <a:t>4.7a </a:t>
            </a:r>
            <a:r>
              <a:rPr lang="en-US" altLang="en-US" dirty="0">
                <a:solidFill>
                  <a:schemeClr val="tx1"/>
                </a:solidFill>
              </a:rPr>
              <a:t>has been moved to SOL </a:t>
            </a:r>
            <a:r>
              <a:rPr lang="en-US" altLang="en-US" dirty="0" smtClean="0">
                <a:solidFill>
                  <a:schemeClr val="tx1"/>
                </a:solidFill>
              </a:rPr>
              <a:t>4.8a.</a:t>
            </a:r>
          </a:p>
          <a:p>
            <a:pPr>
              <a:spcBef>
                <a:spcPts val="604"/>
              </a:spcBef>
            </a:pPr>
            <a:r>
              <a:rPr lang="en-US" altLang="en-US" dirty="0" smtClean="0">
                <a:solidFill>
                  <a:schemeClr val="tx1"/>
                </a:solidFill>
              </a:rPr>
              <a:t>4.7b - identifying </a:t>
            </a:r>
            <a:r>
              <a:rPr lang="en-US" altLang="en-US" dirty="0">
                <a:solidFill>
                  <a:schemeClr val="tx1"/>
                </a:solidFill>
              </a:rPr>
              <a:t>equivalent measurements </a:t>
            </a:r>
            <a:r>
              <a:rPr lang="en-US" altLang="en-US" dirty="0" smtClean="0">
                <a:solidFill>
                  <a:schemeClr val="tx1"/>
                </a:solidFill>
              </a:rPr>
              <a:t>between units within </a:t>
            </a:r>
            <a:r>
              <a:rPr lang="en-US" altLang="en-US" dirty="0">
                <a:solidFill>
                  <a:schemeClr val="tx1"/>
                </a:solidFill>
              </a:rPr>
              <a:t>the metric system </a:t>
            </a:r>
            <a:r>
              <a:rPr lang="en-US" altLang="en-US" dirty="0" smtClean="0">
                <a:solidFill>
                  <a:schemeClr val="tx1"/>
                </a:solidFill>
              </a:rPr>
              <a:t>has </a:t>
            </a:r>
            <a:r>
              <a:rPr lang="en-US" altLang="en-US" dirty="0">
                <a:solidFill>
                  <a:schemeClr val="tx1"/>
                </a:solidFill>
              </a:rPr>
              <a:t>been </a:t>
            </a:r>
            <a:r>
              <a:rPr lang="en-US" altLang="en-US" dirty="0" smtClean="0">
                <a:solidFill>
                  <a:schemeClr val="tx1"/>
                </a:solidFill>
              </a:rPr>
              <a:t>removed from grade 4.</a:t>
            </a:r>
            <a:r>
              <a:rPr lang="en-US" altLang="en-US" baseline="0" dirty="0" smtClean="0">
                <a:solidFill>
                  <a:schemeClr val="tx1"/>
                </a:solidFill>
              </a:rPr>
              <a:t>  This content remains in grade 5.</a:t>
            </a:r>
            <a:endParaRPr lang="en-US" altLang="en-US" dirty="0">
              <a:solidFill>
                <a:schemeClr val="bg1"/>
              </a:solidFill>
            </a:endParaRPr>
          </a:p>
          <a:p>
            <a:pPr defTabSz="918824">
              <a:defRPr/>
            </a:pPr>
            <a:endParaRPr lang="en-US" b="0" dirty="0" smtClean="0"/>
          </a:p>
          <a:p>
            <a:pPr defTabSz="918824">
              <a:defRPr/>
            </a:pPr>
            <a:r>
              <a:rPr lang="en-US" b="0" dirty="0" smtClean="0">
                <a:solidFill>
                  <a:schemeClr val="tx1"/>
                </a:solidFill>
              </a:rPr>
              <a:t>Additional information regarding the new SOL4.8 will be provided later in this presentation.</a:t>
            </a:r>
          </a:p>
          <a:p>
            <a:pPr defTabSz="918824">
              <a:defRPr/>
            </a:pP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22</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24">
              <a:defRPr/>
            </a:pPr>
            <a:r>
              <a:rPr lang="en-US" b="0" dirty="0" smtClean="0"/>
              <a:t>SOL</a:t>
            </a:r>
            <a:r>
              <a:rPr lang="en-US" b="0" baseline="0" dirty="0" smtClean="0"/>
              <a:t> 4.7 is new content for grade 4:  students will </a:t>
            </a:r>
            <a:r>
              <a:rPr lang="en-US" dirty="0">
                <a:latin typeface="Calibri"/>
                <a:ea typeface="Times"/>
              </a:rPr>
              <a:t>solve practical problems that involve determining perimeter and area in U.S. Customary and metric units.</a:t>
            </a: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23</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4"/>
              </a:spcBef>
            </a:pPr>
            <a:r>
              <a:rPr lang="en-US" dirty="0" smtClean="0">
                <a:solidFill>
                  <a:schemeClr val="tx1"/>
                </a:solidFill>
              </a:rPr>
              <a:t>The 2009 version of SOL </a:t>
            </a:r>
            <a:r>
              <a:rPr lang="en-US" dirty="0">
                <a:solidFill>
                  <a:schemeClr val="tx1"/>
                </a:solidFill>
              </a:rPr>
              <a:t>4.8a – Estimate and measure liquid volume has been removed as it is already included in </a:t>
            </a:r>
            <a:r>
              <a:rPr lang="en-US" dirty="0" smtClean="0">
                <a:solidFill>
                  <a:schemeClr val="tx1"/>
                </a:solidFill>
              </a:rPr>
              <a:t>grade</a:t>
            </a:r>
            <a:r>
              <a:rPr lang="en-US" baseline="0" dirty="0" smtClean="0">
                <a:solidFill>
                  <a:schemeClr val="tx1"/>
                </a:solidFill>
              </a:rPr>
              <a:t> 3</a:t>
            </a:r>
            <a:r>
              <a:rPr lang="en-US" dirty="0" smtClean="0">
                <a:solidFill>
                  <a:schemeClr val="tx1"/>
                </a:solidFill>
              </a:rPr>
              <a:t>.</a:t>
            </a:r>
            <a:endParaRPr lang="en-US" dirty="0">
              <a:solidFill>
                <a:schemeClr val="tx1"/>
              </a:solidFill>
            </a:endParaRPr>
          </a:p>
          <a:p>
            <a:pPr>
              <a:spcBef>
                <a:spcPts val="604"/>
              </a:spcBef>
            </a:pPr>
            <a:endParaRPr lang="en-US" dirty="0">
              <a:solidFill>
                <a:schemeClr val="tx1"/>
              </a:solidFill>
            </a:endParaRPr>
          </a:p>
          <a:p>
            <a:r>
              <a:rPr lang="en-US" dirty="0" smtClean="0">
                <a:solidFill>
                  <a:schemeClr val="tx1"/>
                </a:solidFill>
              </a:rPr>
              <a:t>The 2016 version of 4.8a </a:t>
            </a:r>
            <a:r>
              <a:rPr lang="en-US" dirty="0">
                <a:solidFill>
                  <a:schemeClr val="tx1"/>
                </a:solidFill>
              </a:rPr>
              <a:t>was moved from </a:t>
            </a:r>
            <a:r>
              <a:rPr lang="en-US" dirty="0" smtClean="0">
                <a:solidFill>
                  <a:schemeClr val="tx1"/>
                </a:solidFill>
              </a:rPr>
              <a:t>4.7a (2009).</a:t>
            </a:r>
            <a:endParaRPr lang="en-US" dirty="0">
              <a:solidFill>
                <a:schemeClr val="tx1"/>
              </a:solidFill>
            </a:endParaRPr>
          </a:p>
          <a:p>
            <a:endParaRPr lang="en-US" dirty="0">
              <a:solidFill>
                <a:schemeClr val="tx1"/>
              </a:solidFill>
            </a:endParaRPr>
          </a:p>
          <a:p>
            <a:r>
              <a:rPr lang="en-US" dirty="0" smtClean="0">
                <a:solidFill>
                  <a:schemeClr val="tx1"/>
                </a:solidFill>
              </a:rPr>
              <a:t>A new parameter for 4.8c has been added - </a:t>
            </a:r>
            <a:r>
              <a:rPr lang="en-US" dirty="0">
                <a:solidFill>
                  <a:schemeClr val="tx1"/>
                </a:solidFill>
              </a:rPr>
              <a:t>students will now be given the equivalent measure of one unit, when determining equivalencies related to measures of length, weight/mass, and liquid volume between units within the U.S. Customary system.  Additional information and examples are </a:t>
            </a:r>
            <a:r>
              <a:rPr lang="en-US" dirty="0" smtClean="0">
                <a:solidFill>
                  <a:schemeClr val="tx1"/>
                </a:solidFill>
              </a:rPr>
              <a:t>provided </a:t>
            </a:r>
            <a:r>
              <a:rPr lang="en-US" dirty="0">
                <a:solidFill>
                  <a:schemeClr val="tx1"/>
                </a:solidFill>
              </a:rPr>
              <a:t>in the Understanding the Standard section of the </a:t>
            </a:r>
            <a:r>
              <a:rPr lang="en-US" dirty="0" smtClean="0">
                <a:solidFill>
                  <a:schemeClr val="tx1"/>
                </a:solidFill>
              </a:rPr>
              <a:t>Curriculum Framework.</a:t>
            </a:r>
            <a:endParaRPr lang="en-US" dirty="0">
              <a:solidFill>
                <a:schemeClr val="tx1"/>
              </a:solidFill>
            </a:endParaRPr>
          </a:p>
          <a:p>
            <a:endParaRPr lang="en-US" dirty="0">
              <a:solidFill>
                <a:schemeClr val="tx1"/>
              </a:solidFill>
            </a:endParaRPr>
          </a:p>
          <a:p>
            <a:r>
              <a:rPr lang="en-US" dirty="0" smtClean="0">
                <a:solidFill>
                  <a:schemeClr val="tx1"/>
                </a:solidFill>
              </a:rPr>
              <a:t>SOL 4.8d </a:t>
            </a:r>
            <a:r>
              <a:rPr lang="en-US" dirty="0">
                <a:solidFill>
                  <a:schemeClr val="tx1"/>
                </a:solidFill>
              </a:rPr>
              <a:t>is new </a:t>
            </a:r>
            <a:r>
              <a:rPr lang="en-US" dirty="0" smtClean="0">
                <a:solidFill>
                  <a:schemeClr val="tx1"/>
                </a:solidFill>
              </a:rPr>
              <a:t>content for </a:t>
            </a:r>
            <a:r>
              <a:rPr lang="en-US" dirty="0">
                <a:solidFill>
                  <a:schemeClr val="tx1"/>
                </a:solidFill>
              </a:rPr>
              <a:t>grade 4 </a:t>
            </a:r>
            <a:r>
              <a:rPr lang="en-US" dirty="0" smtClean="0">
                <a:solidFill>
                  <a:schemeClr val="tx1"/>
                </a:solidFill>
              </a:rPr>
              <a:t>- students </a:t>
            </a:r>
            <a:r>
              <a:rPr lang="en-US" dirty="0">
                <a:solidFill>
                  <a:schemeClr val="tx1"/>
                </a:solidFill>
              </a:rPr>
              <a:t>will solve practical problems that involve length, weight/mass, and liquid volume in U.S. Customary units.</a:t>
            </a:r>
          </a:p>
          <a:p>
            <a:pPr defTabSz="918824">
              <a:defRPr/>
            </a:pPr>
            <a:endParaRPr lang="en-US" b="0" dirty="0">
              <a:solidFill>
                <a:schemeClr val="tx1"/>
              </a:solidFill>
            </a:endParaRP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24</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24">
              <a:defRPr/>
            </a:pPr>
            <a:r>
              <a:rPr lang="en-US" b="0" dirty="0" smtClean="0"/>
              <a:t>In 4.9</a:t>
            </a:r>
            <a:r>
              <a:rPr lang="en-US" b="0" baseline="0" dirty="0" smtClean="0"/>
              <a:t> there are n</a:t>
            </a:r>
            <a:r>
              <a:rPr lang="en-US" b="0" dirty="0" smtClean="0"/>
              <a:t>o significant</a:t>
            </a:r>
            <a:r>
              <a:rPr lang="en-US" b="0" baseline="0" dirty="0" smtClean="0"/>
              <a:t> </a:t>
            </a:r>
            <a:r>
              <a:rPr lang="en-US" b="0" dirty="0" smtClean="0"/>
              <a:t>changes</a:t>
            </a:r>
            <a:r>
              <a:rPr lang="en-US" b="0" baseline="0" dirty="0" smtClean="0"/>
              <a:t>; however, clarification was made in the EKS that students would solve practical problems in which they would determine one of the following: time that has elapsed, the ending time, or the beginning time.</a:t>
            </a: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25</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24">
              <a:defRPr/>
            </a:pPr>
            <a:r>
              <a:rPr lang="en-US" dirty="0">
                <a:solidFill>
                  <a:schemeClr val="tx1"/>
                </a:solidFill>
              </a:rPr>
              <a:t>Three new </a:t>
            </a:r>
            <a:r>
              <a:rPr lang="en-US" dirty="0" smtClean="0">
                <a:solidFill>
                  <a:schemeClr val="tx1"/>
                </a:solidFill>
              </a:rPr>
              <a:t>EKS bullets </a:t>
            </a:r>
            <a:r>
              <a:rPr lang="en-US" dirty="0">
                <a:solidFill>
                  <a:schemeClr val="tx1"/>
                </a:solidFill>
              </a:rPr>
              <a:t>were added to SOL 4.10  for clarification. </a:t>
            </a:r>
            <a:r>
              <a:rPr lang="en-US" dirty="0" smtClean="0">
                <a:solidFill>
                  <a:schemeClr val="tx1"/>
                </a:solidFill>
              </a:rPr>
              <a:t>Students </a:t>
            </a:r>
            <a:r>
              <a:rPr lang="en-US" dirty="0">
                <a:solidFill>
                  <a:schemeClr val="tx1"/>
                </a:solidFill>
              </a:rPr>
              <a:t>will now use symbolic notations to name points, lines, line segments, rays, and </a:t>
            </a:r>
            <a:r>
              <a:rPr lang="en-US" dirty="0" smtClean="0">
                <a:solidFill>
                  <a:schemeClr val="tx1"/>
                </a:solidFill>
              </a:rPr>
              <a:t>angles; </a:t>
            </a:r>
            <a:r>
              <a:rPr lang="en-US" dirty="0">
                <a:solidFill>
                  <a:schemeClr val="tx1"/>
                </a:solidFill>
              </a:rPr>
              <a:t>they will </a:t>
            </a:r>
            <a:r>
              <a:rPr lang="en-US" dirty="0" smtClean="0">
                <a:solidFill>
                  <a:schemeClr val="tx1"/>
                </a:solidFill>
              </a:rPr>
              <a:t>identify </a:t>
            </a:r>
            <a:r>
              <a:rPr lang="en-US" dirty="0">
                <a:solidFill>
                  <a:schemeClr val="tx1"/>
                </a:solidFill>
              </a:rPr>
              <a:t>parallel, perpendicular, and intersecting line segments in plane and solid figures; and will </a:t>
            </a:r>
            <a:r>
              <a:rPr lang="en-US" dirty="0" smtClean="0">
                <a:solidFill>
                  <a:schemeClr val="tx1"/>
                </a:solidFill>
              </a:rPr>
              <a:t>use </a:t>
            </a:r>
            <a:r>
              <a:rPr lang="en-US" dirty="0">
                <a:solidFill>
                  <a:schemeClr val="tx1"/>
                </a:solidFill>
              </a:rPr>
              <a:t>symbolic notation to describe parallel lines and perpendicular lines.  </a:t>
            </a:r>
            <a:endParaRPr lang="en-US" dirty="0" smtClean="0">
              <a:solidFill>
                <a:schemeClr val="tx1"/>
              </a:solidFill>
            </a:endParaRPr>
          </a:p>
          <a:p>
            <a:pPr defTabSz="918824">
              <a:defRPr/>
            </a:pPr>
            <a:endParaRPr lang="en-US" dirty="0" smtClean="0">
              <a:solidFill>
                <a:schemeClr val="tx1"/>
              </a:solidFill>
            </a:endParaRPr>
          </a:p>
          <a:p>
            <a:pPr defTabSz="918824">
              <a:defRPr/>
            </a:pPr>
            <a:r>
              <a:rPr lang="en-US" dirty="0" smtClean="0">
                <a:solidFill>
                  <a:schemeClr val="tx1"/>
                </a:solidFill>
              </a:rPr>
              <a:t>Please </a:t>
            </a:r>
            <a:r>
              <a:rPr lang="en-US" dirty="0">
                <a:solidFill>
                  <a:schemeClr val="tx1"/>
                </a:solidFill>
              </a:rPr>
              <a:t>refer to the Understanding the Standards </a:t>
            </a:r>
            <a:r>
              <a:rPr lang="en-US" dirty="0" smtClean="0">
                <a:solidFill>
                  <a:schemeClr val="tx1"/>
                </a:solidFill>
              </a:rPr>
              <a:t>section </a:t>
            </a:r>
            <a:r>
              <a:rPr lang="en-US" dirty="0">
                <a:solidFill>
                  <a:schemeClr val="tx1"/>
                </a:solidFill>
              </a:rPr>
              <a:t>of the Framework for additional information and examples.</a:t>
            </a:r>
          </a:p>
          <a:p>
            <a:pPr defTabSz="918824">
              <a:defRPr/>
            </a:pP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26</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24">
              <a:defRPr/>
            </a:pPr>
            <a:r>
              <a:rPr lang="en-US" b="0" dirty="0" smtClean="0"/>
              <a:t>SOL 4.11 was moved to grade 5.</a:t>
            </a: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27</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24">
              <a:defRPr/>
            </a:pPr>
            <a:r>
              <a:rPr lang="en-US" dirty="0">
                <a:solidFill>
                  <a:schemeClr val="tx1"/>
                </a:solidFill>
              </a:rPr>
              <a:t>SOL 4.11 is new to grade four – Students will identify concrete models and pictorial representations of solid figures; describe solid figures according to their characteristics; and compare and contrast solid figures.  Additional information can be found in the </a:t>
            </a:r>
            <a:r>
              <a:rPr lang="en-US" dirty="0" smtClean="0">
                <a:solidFill>
                  <a:schemeClr val="tx1"/>
                </a:solidFill>
              </a:rPr>
              <a:t>Curriculum Framework.</a:t>
            </a:r>
            <a:endParaRPr lang="en-US" dirty="0">
              <a:solidFill>
                <a:schemeClr val="tx1"/>
              </a:solidFill>
            </a:endParaRPr>
          </a:p>
          <a:p>
            <a:pPr defTabSz="918824">
              <a:defRPr/>
            </a:pP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28</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4"/>
              </a:spcBef>
            </a:pPr>
            <a:r>
              <a:rPr lang="en-US" dirty="0">
                <a:solidFill>
                  <a:schemeClr val="tx1"/>
                </a:solidFill>
              </a:rPr>
              <a:t>SOL </a:t>
            </a:r>
            <a:r>
              <a:rPr lang="en-US" dirty="0" smtClean="0">
                <a:solidFill>
                  <a:schemeClr val="tx1"/>
                </a:solidFill>
              </a:rPr>
              <a:t>4.12 </a:t>
            </a:r>
            <a:r>
              <a:rPr lang="en-US" dirty="0">
                <a:solidFill>
                  <a:schemeClr val="tx1"/>
                </a:solidFill>
              </a:rPr>
              <a:t>has been moved to grade </a:t>
            </a:r>
            <a:r>
              <a:rPr lang="en-US" dirty="0" smtClean="0">
                <a:solidFill>
                  <a:schemeClr val="tx1"/>
                </a:solidFill>
              </a:rPr>
              <a:t>3 (except for the classification</a:t>
            </a:r>
            <a:r>
              <a:rPr lang="en-US" baseline="0" dirty="0" smtClean="0">
                <a:solidFill>
                  <a:schemeClr val="tx1"/>
                </a:solidFill>
              </a:rPr>
              <a:t> of q</a:t>
            </a:r>
            <a:r>
              <a:rPr lang="en-US" dirty="0" smtClean="0">
                <a:solidFill>
                  <a:schemeClr val="tx1"/>
                </a:solidFill>
              </a:rPr>
              <a:t>uadrilaterals).   </a:t>
            </a:r>
            <a:r>
              <a:rPr lang="en-US" dirty="0">
                <a:solidFill>
                  <a:schemeClr val="tx1"/>
                </a:solidFill>
              </a:rPr>
              <a:t>Third grade will name a four-sided figure as a quadrilateral whereas grade 4 will delve deeper into classifying quadrilaterals by developing definitions </a:t>
            </a:r>
            <a:r>
              <a:rPr lang="en-US" dirty="0" smtClean="0">
                <a:solidFill>
                  <a:schemeClr val="tx1"/>
                </a:solidFill>
              </a:rPr>
              <a:t>and </a:t>
            </a:r>
            <a:r>
              <a:rPr lang="en-US" dirty="0">
                <a:solidFill>
                  <a:schemeClr val="tx1"/>
                </a:solidFill>
              </a:rPr>
              <a:t>identifying properties of </a:t>
            </a:r>
            <a:r>
              <a:rPr lang="en-US" dirty="0" smtClean="0">
                <a:solidFill>
                  <a:schemeClr val="tx1"/>
                </a:solidFill>
              </a:rPr>
              <a:t>quadrilaterals; </a:t>
            </a:r>
            <a:r>
              <a:rPr lang="en-US" dirty="0">
                <a:solidFill>
                  <a:schemeClr val="tx1"/>
                </a:solidFill>
              </a:rPr>
              <a:t>compare, and contrast properties of quadrilaterals; and will use geometric markings to denote properties of quadrilaterals.  Additional information and examples can be found in the </a:t>
            </a:r>
            <a:r>
              <a:rPr lang="en-US" dirty="0" smtClean="0">
                <a:solidFill>
                  <a:schemeClr val="tx1"/>
                </a:solidFill>
              </a:rPr>
              <a:t>Curriculum Framework.</a:t>
            </a:r>
            <a:endParaRPr lang="en-US" dirty="0">
              <a:solidFill>
                <a:schemeClr val="tx1"/>
              </a:solidFill>
            </a:endParaRPr>
          </a:p>
          <a:p>
            <a:pPr>
              <a:spcBef>
                <a:spcPts val="604"/>
              </a:spcBef>
            </a:pPr>
            <a:endParaRPr lang="en-US" dirty="0">
              <a:solidFill>
                <a:schemeClr val="bg1"/>
              </a:solidFill>
            </a:endParaRPr>
          </a:p>
          <a:p>
            <a:pPr>
              <a:spcBef>
                <a:spcPts val="604"/>
              </a:spcBef>
            </a:pPr>
            <a:endParaRPr lang="en-US" dirty="0">
              <a:solidFill>
                <a:schemeClr val="bg1"/>
              </a:solidFill>
            </a:endParaRPr>
          </a:p>
          <a:p>
            <a:pPr defTabSz="918824">
              <a:defRPr/>
            </a:pP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29</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41">
              <a:defRPr/>
            </a:pPr>
            <a:r>
              <a:rPr lang="en-US" sz="1200" dirty="0"/>
              <a:t>The implementation timeline will be shared followed by a brief overview of  the Crosswalk and </a:t>
            </a:r>
            <a:r>
              <a:rPr lang="en-US" sz="1200" dirty="0" smtClean="0"/>
              <a:t>Curriculum Frameworks</a:t>
            </a:r>
            <a:r>
              <a:rPr lang="en-US" sz="1200" dirty="0"/>
              <a:t>, and lastly a side by side comparison, by strand, of the 2009 standards to the new 2016 (two thousand sixteen) standards.  </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a:t>
            </a:fld>
            <a:endParaRPr lang="en-US" dirty="0"/>
          </a:p>
        </p:txBody>
      </p:sp>
    </p:spTree>
    <p:extLst>
      <p:ext uri="{BB962C8B-B14F-4D97-AF65-F5344CB8AC3E}">
        <p14:creationId xmlns:p14="http://schemas.microsoft.com/office/powerpoint/2010/main" val="900606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take a look</a:t>
            </a:r>
            <a:r>
              <a:rPr lang="en-US" baseline="0" dirty="0" smtClean="0"/>
              <a:t> at the Probability and Statistics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24">
              <a:defRPr/>
            </a:pPr>
            <a:r>
              <a:rPr lang="en-US" b="0" dirty="0" smtClean="0"/>
              <a:t>4.13c is new content for grade 4 students</a:t>
            </a:r>
            <a:r>
              <a:rPr lang="en-US" b="0" baseline="0" dirty="0" smtClean="0"/>
              <a:t> </a:t>
            </a:r>
            <a:r>
              <a:rPr lang="en-US" b="0" dirty="0" smtClean="0"/>
              <a:t>– Students</a:t>
            </a:r>
            <a:r>
              <a:rPr lang="en-US" b="0" baseline="0" dirty="0" smtClean="0"/>
              <a:t> will c</a:t>
            </a:r>
            <a:r>
              <a:rPr lang="en-US" b="0" dirty="0" smtClean="0"/>
              <a:t>reate a model or practical problem to represent</a:t>
            </a:r>
            <a:r>
              <a:rPr lang="en-US" b="0" baseline="0" dirty="0" smtClean="0"/>
              <a:t> a given probability.  Please refer to the Understanding the Standard section of the </a:t>
            </a:r>
            <a:r>
              <a:rPr lang="en-US" b="0" baseline="0" dirty="0" smtClean="0"/>
              <a:t>Curriculum Framework </a:t>
            </a:r>
            <a:r>
              <a:rPr lang="en-US" b="0" baseline="0" dirty="0" smtClean="0"/>
              <a:t>for additional information and examples.</a:t>
            </a: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31</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24">
              <a:defRPr/>
            </a:pPr>
            <a:r>
              <a:rPr lang="en-US" dirty="0">
                <a:solidFill>
                  <a:schemeClr val="tx1"/>
                </a:solidFill>
              </a:rPr>
              <a:t>4.14c is new content to grade 4 – </a:t>
            </a:r>
            <a:r>
              <a:rPr lang="en-US" dirty="0" smtClean="0">
                <a:solidFill>
                  <a:schemeClr val="tx1"/>
                </a:solidFill>
              </a:rPr>
              <a:t>Students </a:t>
            </a:r>
            <a:r>
              <a:rPr lang="en-US" dirty="0">
                <a:solidFill>
                  <a:schemeClr val="tx1"/>
                </a:solidFill>
              </a:rPr>
              <a:t>will compare two different representations of the same data.  For example, they will compare </a:t>
            </a:r>
            <a:r>
              <a:rPr lang="en-US" dirty="0" smtClean="0">
                <a:solidFill>
                  <a:schemeClr val="tx1"/>
                </a:solidFill>
              </a:rPr>
              <a:t>a </a:t>
            </a:r>
            <a:r>
              <a:rPr lang="en-US" dirty="0">
                <a:solidFill>
                  <a:schemeClr val="tx1"/>
                </a:solidFill>
              </a:rPr>
              <a:t>set of data displayed on a chart and a bar graph, </a:t>
            </a:r>
            <a:r>
              <a:rPr lang="en-US" dirty="0" smtClean="0">
                <a:solidFill>
                  <a:schemeClr val="tx1"/>
                </a:solidFill>
              </a:rPr>
              <a:t>a </a:t>
            </a:r>
            <a:r>
              <a:rPr lang="en-US" dirty="0">
                <a:solidFill>
                  <a:schemeClr val="tx1"/>
                </a:solidFill>
              </a:rPr>
              <a:t>chart and a line graph, or a pictograph and a bar graph. </a:t>
            </a:r>
            <a:r>
              <a:rPr lang="en-US" baseline="0" dirty="0" smtClean="0"/>
              <a:t>Comparing different types of representations of the same data provides students an opportunity to learn how different graphs show different things about the same data.</a:t>
            </a:r>
            <a:endParaRPr lang="en-US" dirty="0" smtClean="0"/>
          </a:p>
          <a:p>
            <a:pPr defTabSz="918824">
              <a:defRPr/>
            </a:pPr>
            <a:endParaRPr lang="en-US" dirty="0">
              <a:solidFill>
                <a:schemeClr val="tx1"/>
              </a:solidFill>
            </a:endParaRPr>
          </a:p>
          <a:p>
            <a:pPr defTabSz="918824">
              <a:defRPr/>
            </a:pPr>
            <a:r>
              <a:rPr lang="en-US" dirty="0" smtClean="0">
                <a:solidFill>
                  <a:schemeClr val="tx1"/>
                </a:solidFill>
              </a:rPr>
              <a:t>There </a:t>
            </a:r>
            <a:r>
              <a:rPr lang="en-US" dirty="0">
                <a:solidFill>
                  <a:schemeClr val="tx1"/>
                </a:solidFill>
              </a:rPr>
              <a:t>is also a new EKS bullet for 4.14b </a:t>
            </a:r>
            <a:r>
              <a:rPr lang="en-US" dirty="0" smtClean="0">
                <a:solidFill>
                  <a:schemeClr val="tx1"/>
                </a:solidFill>
              </a:rPr>
              <a:t>that states that students </a:t>
            </a:r>
            <a:r>
              <a:rPr lang="en-US" dirty="0">
                <a:solidFill>
                  <a:schemeClr val="tx1"/>
                </a:solidFill>
              </a:rPr>
              <a:t>will interpret data by making inferences from line and bar graphs. </a:t>
            </a:r>
          </a:p>
          <a:p>
            <a:pPr defTabSz="918824">
              <a:defRPr/>
            </a:pPr>
            <a:endParaRPr lang="en-US" dirty="0">
              <a:solidFill>
                <a:schemeClr val="tx1"/>
              </a:solidFill>
            </a:endParaRPr>
          </a:p>
          <a:p>
            <a:pPr defTabSz="918824">
              <a:defRPr/>
            </a:pPr>
            <a:r>
              <a:rPr lang="en-US" dirty="0">
                <a:solidFill>
                  <a:schemeClr val="tx1"/>
                </a:solidFill>
              </a:rPr>
              <a:t>Additional information and examples have been included in the Understanding the Standard section of the </a:t>
            </a:r>
            <a:r>
              <a:rPr lang="en-US" dirty="0" smtClean="0">
                <a:solidFill>
                  <a:schemeClr val="tx1"/>
                </a:solidFill>
              </a:rPr>
              <a:t>Curriculum Framework.</a:t>
            </a:r>
            <a:endParaRPr lang="en-US" dirty="0">
              <a:solidFill>
                <a:schemeClr val="tx1"/>
              </a:solidFill>
            </a:endParaRPr>
          </a:p>
          <a:p>
            <a:pPr defTabSz="918824">
              <a:defRPr/>
            </a:pPr>
            <a:endParaRPr lang="en-US" dirty="0">
              <a:solidFill>
                <a:schemeClr val="tx1"/>
              </a:solidFill>
            </a:endParaRPr>
          </a:p>
          <a:p>
            <a:pPr defTabSz="918824">
              <a:defRPr/>
            </a:pPr>
            <a:endParaRPr lang="en-US" b="1" dirty="0">
              <a:solidFill>
                <a:schemeClr val="bg1"/>
              </a:solidFill>
            </a:endParaRPr>
          </a:p>
          <a:p>
            <a:pPr defTabSz="918824">
              <a:defRPr/>
            </a:pP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32</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Patterns, Functions</a:t>
            </a:r>
            <a:r>
              <a:rPr lang="en-US" baseline="0" dirty="0" smtClean="0"/>
              <a:t> and Algebra.</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24">
              <a:defRPr/>
            </a:pPr>
            <a:r>
              <a:rPr lang="en-US" b="0" dirty="0" smtClean="0"/>
              <a:t>In </a:t>
            </a:r>
            <a:r>
              <a:rPr lang="en-US" b="0" u="none" dirty="0" smtClean="0"/>
              <a:t>SOL 4.15</a:t>
            </a:r>
            <a:r>
              <a:rPr lang="en-US" b="0" u="none" baseline="0" dirty="0" smtClean="0"/>
              <a:t> clarification can be found in wording throughout the standard and the EKS bullets.  There are two EKS bullets that represent new expectations related to this standard.</a:t>
            </a:r>
          </a:p>
          <a:p>
            <a:pPr defTabSz="918824">
              <a:defRPr/>
            </a:pPr>
            <a:endParaRPr lang="en-US" b="0" u="none" baseline="0" dirty="0" smtClean="0"/>
          </a:p>
          <a:p>
            <a:pPr lvl="0"/>
            <a:r>
              <a:rPr lang="en-US" dirty="0"/>
              <a:t>Students will solve practical problems that involve identifying, describing, and extending single-operation input and output rules, limited to addition, subtraction, and multiplication of whole numbers and addition and subtraction of fractions with like denominators of 12 or less.</a:t>
            </a:r>
          </a:p>
          <a:p>
            <a:pPr lvl="0"/>
            <a:endParaRPr lang="en-US" dirty="0"/>
          </a:p>
          <a:p>
            <a:pPr lvl="0"/>
            <a:r>
              <a:rPr lang="en-US" dirty="0"/>
              <a:t>AND</a:t>
            </a:r>
          </a:p>
          <a:p>
            <a:pPr lvl="0"/>
            <a:endParaRPr lang="en-US" dirty="0"/>
          </a:p>
          <a:p>
            <a:r>
              <a:rPr lang="en-US" dirty="0"/>
              <a:t>Students will identify the rule in a single-operation numerical pattern found in a list or table, </a:t>
            </a:r>
            <a:r>
              <a:rPr lang="en-US" i="1" dirty="0"/>
              <a:t>limited to </a:t>
            </a:r>
            <a:r>
              <a:rPr lang="en-US" dirty="0"/>
              <a:t>addition, subtraction, and multiplication of whole numbers.</a:t>
            </a:r>
          </a:p>
          <a:p>
            <a:endParaRPr lang="en-US" dirty="0"/>
          </a:p>
          <a:p>
            <a:r>
              <a:rPr lang="en-US" b="0" baseline="0" dirty="0" smtClean="0"/>
              <a:t>Please refer to the Understanding the Standard section of the </a:t>
            </a:r>
            <a:r>
              <a:rPr lang="en-US" b="0" baseline="0" dirty="0" smtClean="0"/>
              <a:t>Curriculum Framework </a:t>
            </a:r>
            <a:r>
              <a:rPr lang="en-US" b="0" baseline="0" dirty="0" smtClean="0"/>
              <a:t>for additional information and examples.</a:t>
            </a:r>
            <a:endParaRPr lang="en-US" b="0" u="none"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34</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24">
              <a:defRPr/>
            </a:pPr>
            <a:r>
              <a:rPr lang="en-US" b="0" dirty="0" smtClean="0"/>
              <a:t>4.16b The application of properties has moved to 4.4 EKS.</a:t>
            </a:r>
          </a:p>
          <a:p>
            <a:pPr defTabSz="918824">
              <a:defRPr/>
            </a:pPr>
            <a:endParaRPr lang="en-US" b="0" dirty="0" smtClean="0"/>
          </a:p>
          <a:p>
            <a:pPr defTabSz="918824">
              <a:defRPr/>
            </a:pPr>
            <a:r>
              <a:rPr lang="en-US" b="0" dirty="0" smtClean="0"/>
              <a:t>A new EKS bullet for 4.16 states that students will </a:t>
            </a:r>
            <a:r>
              <a:rPr lang="en-US" dirty="0"/>
              <a:t>identify and use the appropriate symbol to distinguish between expressions that are equal and expressions that are not equal, using addition, subtraction, multiplication, and division.</a:t>
            </a: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35</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24">
              <a:defRPr/>
            </a:pPr>
            <a:r>
              <a:rPr lang="en-US" dirty="0" smtClean="0"/>
              <a:t>This concludes the</a:t>
            </a:r>
            <a:r>
              <a:rPr lang="en-US" baseline="0" dirty="0" smtClean="0"/>
              <a:t> presentation on the 2016 Standards of Learning for Grade 4.  You are encouraged </a:t>
            </a:r>
            <a:r>
              <a:rPr lang="en-US" dirty="0"/>
              <a:t>to reference the </a:t>
            </a:r>
            <a:r>
              <a:rPr lang="en-US" dirty="0" smtClean="0"/>
              <a:t>Curriculum Framework </a:t>
            </a:r>
            <a:r>
              <a:rPr lang="en-US" dirty="0"/>
              <a:t>for additional information.</a:t>
            </a:r>
          </a:p>
          <a:p>
            <a:pPr defTabSz="918824">
              <a:defRPr/>
            </a:pPr>
            <a:endParaRPr lang="en-US" dirty="0"/>
          </a:p>
          <a:p>
            <a:r>
              <a:rPr lang="en-US" dirty="0" smtClean="0"/>
              <a:t>Should you</a:t>
            </a:r>
            <a:r>
              <a:rPr lang="en-US" baseline="0" dirty="0" smtClean="0"/>
              <a:t> have any questions, feel free to contact a member of the Mathematics Team at the email address shown on the screen.</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36</a:t>
            </a:fld>
            <a:endParaRPr lang="en-US" dirty="0"/>
          </a:p>
        </p:txBody>
      </p:sp>
    </p:spTree>
    <p:extLst>
      <p:ext uri="{BB962C8B-B14F-4D97-AF65-F5344CB8AC3E}">
        <p14:creationId xmlns:p14="http://schemas.microsoft.com/office/powerpoint/2010/main" val="237135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(two thousand sixteen/two thousand seventeen) 2016-2017 </a:t>
            </a:r>
            <a:r>
              <a:rPr lang="en-US" baseline="0" dirty="0" smtClean="0"/>
              <a:t>school year – school divisions should begin incorporating the new standards into local curricula to be taught during the 2017-2018 school year.</a:t>
            </a:r>
          </a:p>
          <a:p>
            <a:endParaRPr lang="en-US" baseline="0" dirty="0" smtClean="0"/>
          </a:p>
          <a:p>
            <a:r>
              <a:rPr lang="en-US" baseline="0" dirty="0" smtClean="0"/>
              <a:t>During the Crossover Year -- both the 2009 and 2016 standards should be taught. The Spring 2018 assessments will measure the 2009 standards and include field test items measuring the 2016 standards.</a:t>
            </a:r>
          </a:p>
          <a:p>
            <a:endParaRPr lang="en-US" baseline="0" dirty="0" smtClean="0"/>
          </a:p>
          <a:p>
            <a:r>
              <a:rPr lang="en-US" baseline="0" dirty="0" smtClean="0"/>
              <a:t>Full implementation of the 2016 standards will occur in the 2018-2019 school year.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4</a:t>
            </a:fld>
            <a:endParaRPr lang="en-US" dirty="0"/>
          </a:p>
        </p:txBody>
      </p:sp>
    </p:spTree>
    <p:extLst>
      <p:ext uri="{BB962C8B-B14F-4D97-AF65-F5344CB8AC3E}">
        <p14:creationId xmlns:p14="http://schemas.microsoft.com/office/powerpoint/2010/main" val="210524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revisions</a:t>
            </a:r>
            <a:r>
              <a:rPr lang="en-US" baseline="0" dirty="0" smtClean="0"/>
              <a:t> focus on improving vertical progression of the content, ensuring developmental appropriateness, increasing support for teachers (including definitions, explanations, examples, and instructional connections), clarifying expectations both for teaching and for student learning, improving precision and consistency in mathematical vocabulary and format, and better ensuring computational fluency at the elementary level.</a:t>
            </a:r>
          </a:p>
          <a:p>
            <a:endParaRPr lang="en-US"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5</a:t>
            </a:fld>
            <a:endParaRPr lang="en-US"/>
          </a:p>
        </p:txBody>
      </p:sp>
    </p:spTree>
    <p:extLst>
      <p:ext uri="{BB962C8B-B14F-4D97-AF65-F5344CB8AC3E}">
        <p14:creationId xmlns:p14="http://schemas.microsoft.com/office/powerpoint/2010/main" val="260037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41">
              <a:defRPr/>
            </a:pPr>
            <a:r>
              <a:rPr lang="en-US" sz="1200" dirty="0"/>
              <a:t>The </a:t>
            </a:r>
            <a:r>
              <a:rPr lang="en-US" sz="1200" dirty="0" smtClean="0"/>
              <a:t>Curriculum Framework </a:t>
            </a:r>
            <a:r>
              <a:rPr lang="en-US" sz="1200" dirty="0"/>
              <a:t>will have a somewhat different look for K-8. The reduction in the number of columns from 3 to 2 was made in order to provide consistency in format to other disciplines and consistency within mathematics K-12. The Understanding the Standard column has information that supports mathematical content knowledge and provides background information for teachers. The Essential Knowledge and Skills column provides the expectations for learning and assessment.</a:t>
            </a:r>
          </a:p>
          <a:p>
            <a:pPr defTabSz="927341">
              <a:defRPr/>
            </a:pPr>
            <a:endParaRPr lang="en-US" sz="1200" dirty="0"/>
          </a:p>
          <a:p>
            <a:pPr defTabSz="910050">
              <a:defRPr/>
            </a:pPr>
            <a:r>
              <a:rPr lang="en-US" sz="1200" dirty="0" smtClean="0"/>
              <a:t>Corresponding </a:t>
            </a:r>
            <a:r>
              <a:rPr lang="en-US" sz="1200" dirty="0"/>
              <a:t>EKS bullets and SOL bullets are indicated with the same letter.  An example is provided on the next slide.</a:t>
            </a:r>
          </a:p>
          <a:p>
            <a:pPr>
              <a:defRPr/>
            </a:pPr>
            <a:endParaRPr lang="en-US" sz="1200" dirty="0"/>
          </a:p>
          <a:p>
            <a:pPr defTabSz="910050">
              <a:defRPr/>
            </a:pPr>
            <a:r>
              <a:rPr lang="en-US" sz="1200" dirty="0"/>
              <a:t>Teachers are encouraged to read both the Essential Knowledge and Skills and the Understanding the Standard columns of the Framework.</a:t>
            </a:r>
          </a:p>
          <a:p>
            <a:pPr>
              <a:defRPr/>
            </a:pPr>
            <a:endParaRPr lang="en-US" sz="1200" dirty="0"/>
          </a:p>
          <a:p>
            <a:pPr>
              <a:defRPr/>
            </a:pPr>
            <a:r>
              <a:rPr lang="en-US" sz="1200" dirty="0"/>
              <a:t>SOL with an asterisk indicate objectives that are measured without a calculator on state assessments.</a:t>
            </a:r>
          </a:p>
        </p:txBody>
      </p:sp>
      <p:sp>
        <p:nvSpPr>
          <p:cNvPr id="4" name="Slide Number Placeholder 3"/>
          <p:cNvSpPr>
            <a:spLocks noGrp="1"/>
          </p:cNvSpPr>
          <p:nvPr>
            <p:ph type="sldNum" sz="quarter" idx="10"/>
          </p:nvPr>
        </p:nvSpPr>
        <p:spPr/>
        <p:txBody>
          <a:bodyPr/>
          <a:lstStyle/>
          <a:p>
            <a:fld id="{863B8844-4FEC-4260-80E4-4D53031E32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4455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41">
              <a:defRPr/>
            </a:pPr>
            <a:r>
              <a:rPr lang="en-US" sz="1200" dirty="0"/>
              <a:t>This is a page from the grade 4 </a:t>
            </a:r>
            <a:r>
              <a:rPr lang="en-US" sz="1200" dirty="0" smtClean="0"/>
              <a:t>Curriculum Framework.  </a:t>
            </a:r>
            <a:r>
              <a:rPr lang="en-US" sz="1200" dirty="0"/>
              <a:t>It is very important that teachers spend time exploring the new </a:t>
            </a:r>
            <a:r>
              <a:rPr lang="en-US" sz="1200" dirty="0" smtClean="0"/>
              <a:t>Curriculum Frameworks </a:t>
            </a:r>
            <a:r>
              <a:rPr lang="en-US" sz="1200" dirty="0"/>
              <a:t>as they  contain edits made to the Understanding the Standard section including providing clarity and consistency in definitions and explanations.  In some standards, examples have been included such as the ones shown on the screen.  </a:t>
            </a:r>
          </a:p>
          <a:p>
            <a:endParaRPr lang="en-US" sz="1200" dirty="0"/>
          </a:p>
          <a:p>
            <a:pPr defTabSz="918824">
              <a:defRPr/>
            </a:pPr>
            <a:r>
              <a:rPr lang="en-US" sz="1200" dirty="0" smtClean="0"/>
              <a:t>In </a:t>
            </a:r>
            <a:r>
              <a:rPr lang="en-US" sz="1200" dirty="0"/>
              <a:t>addition, where appropriate, corresponding EKS bullets and SOL bullets are indicated with the same letter.  It is important to note that during any given lesson, multiple EKS bullets may be represented.</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7</a:t>
            </a:fld>
            <a:endParaRPr lang="en-US" dirty="0"/>
          </a:p>
        </p:txBody>
      </p:sp>
    </p:spTree>
    <p:extLst>
      <p:ext uri="{BB962C8B-B14F-4D97-AF65-F5344CB8AC3E}">
        <p14:creationId xmlns:p14="http://schemas.microsoft.com/office/powerpoint/2010/main" val="406361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Grade 4 the number of standards </a:t>
            </a:r>
            <a:r>
              <a:rPr lang="en-US" dirty="0" smtClean="0"/>
              <a:t>remains </a:t>
            </a:r>
            <a:r>
              <a:rPr lang="en-US" dirty="0"/>
              <a:t>the same as in 2009 although some changes have taken place.  These changes and specific revisions will be addressed in greater detail later in this presentation.  Note that the strands of measurement and geometry have been combined and now represent one strand titled “measurement and geometry.”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8</a:t>
            </a:fld>
            <a:endParaRPr lang="en-US"/>
          </a:p>
        </p:txBody>
      </p:sp>
    </p:spTree>
    <p:extLst>
      <p:ext uri="{BB962C8B-B14F-4D97-AF65-F5344CB8AC3E}">
        <p14:creationId xmlns:p14="http://schemas.microsoft.com/office/powerpoint/2010/main" val="295906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z="1200" dirty="0"/>
              <a:t>In the next several slides, we will take a look at revisions to the </a:t>
            </a:r>
            <a:r>
              <a:rPr lang="en-US" altLang="en-US" sz="1200" dirty="0" smtClean="0"/>
              <a:t>Curriculum Framework </a:t>
            </a:r>
            <a:r>
              <a:rPr lang="en-US" altLang="en-US" sz="1200" dirty="0"/>
              <a:t>document.</a:t>
            </a:r>
          </a:p>
          <a:p>
            <a:endParaRPr lang="en-US" altLang="en-US" sz="1200" dirty="0"/>
          </a:p>
          <a:p>
            <a:r>
              <a:rPr lang="en-US" sz="1200" dirty="0"/>
              <a:t>The mathematical process goals, found listed in the Introduction, continue to play an instrumental role in the teaching and learning of mathematics with understanding. </a:t>
            </a:r>
          </a:p>
          <a:p>
            <a:endParaRPr lang="en-US" altLang="en-US" sz="1200" dirty="0"/>
          </a:p>
          <a:p>
            <a:r>
              <a:rPr lang="en-US" altLang="en-US" sz="1200" dirty="0"/>
              <a:t>We encourage educators to review information included in the introduction of the 2016 </a:t>
            </a:r>
            <a:r>
              <a:rPr lang="en-US" altLang="en-US" sz="1200" dirty="0" smtClean="0"/>
              <a:t>Curriculum Frameworks</a:t>
            </a:r>
            <a:r>
              <a:rPr lang="en-US" altLang="en-US" sz="1200" dirty="0"/>
              <a:t>.</a:t>
            </a:r>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29D0B-D6B0-4932-85DF-AFEE7151328E}" type="slidenum">
              <a:rPr lang="en-US" altLang="en-US" smtClean="0"/>
              <a:pPr/>
              <a:t>9</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F257D62F-0D5C-492B-AFFC-91A6FFA4E0E4}" type="datetime1">
              <a:rPr lang="en-US" altLang="en-US" smtClean="0"/>
              <a:t>4/24/2017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550CDB80-B06C-4092-BDAD-3DAA934B47EA}" type="datetime1">
              <a:rPr lang="en-US" altLang="en-US" smtClean="0"/>
              <a:t>4/24/2017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8D20C5F2-F01F-4968-BC92-B2EDE98654A3}" type="datetime1">
              <a:rPr lang="en-US" altLang="en-US" smtClean="0"/>
              <a:t>4/24/2017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486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4067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78190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endParaRPr>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pitchFamily="34" charset="0"/>
              </a:rPr>
              <a:t/>
            </a:r>
            <a:br>
              <a:rPr lang="en-US" dirty="0" smtClean="0">
                <a:solidFill>
                  <a:prstClr val="black"/>
                </a:solidFill>
                <a:latin typeface="Calibri" pitchFamily="34" charset="0"/>
              </a:rPr>
            </a:br>
            <a:endParaRPr lang="en-US" dirty="0">
              <a:solidFill>
                <a:prstClr val="black"/>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extLst>
      <p:ext uri="{BB962C8B-B14F-4D97-AF65-F5344CB8AC3E}">
        <p14:creationId xmlns:p14="http://schemas.microsoft.com/office/powerpoint/2010/main" val="2507605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7275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34260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08084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19A95E9A-B7A7-4924-A81A-3CE3C819FF1B}" type="datetime1">
              <a:rPr lang="en-US" smtClean="0">
                <a:solidFill>
                  <a:prstClr val="black"/>
                </a:solidFill>
              </a:rPr>
              <a:t>4/24/2017</a:t>
            </a:fld>
            <a:endParaRPr lang="en-US" dirty="0">
              <a:solidFill>
                <a:prstClr val="black"/>
              </a:solidFill>
            </a:endParaRPr>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82549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9DD68828-B0F9-4409-B86C-D4E90BD7312B}" type="datetime1">
              <a:rPr lang="en-US" altLang="en-US" smtClean="0"/>
              <a:t>4/24/2017</a:t>
            </a:fld>
            <a:endParaRPr lang="en-US" alt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61927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9572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314BCA7E-C38C-4D05-B9B8-CF1B64162C6E}" type="datetime1">
              <a:rPr lang="en-US" smtClean="0">
                <a:solidFill>
                  <a:srgbClr val="000000"/>
                </a:solidFill>
              </a:rPr>
              <a:t>4/24/2017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9931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fld id="{DA549A8F-040C-4682-B030-C4D4E0806AEF}" type="datetime1">
              <a:rPr lang="en-US" smtClean="0">
                <a:solidFill>
                  <a:srgbClr val="000000"/>
                </a:solidFill>
              </a:rPr>
              <a:t>4/24/2017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05448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96777AA2-9C25-4BF1-A826-A197311251D4}" type="datetime1">
              <a:rPr lang="en-US" smtClean="0">
                <a:solidFill>
                  <a:srgbClr val="000000"/>
                </a:solidFill>
              </a:rPr>
              <a:t>4/24/2017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14160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2B21E42E-132D-4580-A2C3-626F87270C8E}" type="datetime1">
              <a:rPr lang="en-US" smtClean="0">
                <a:solidFill>
                  <a:srgbClr val="000000"/>
                </a:solidFill>
              </a:rPr>
              <a:t>4/24/2017</a:t>
            </a:fld>
            <a:endParaRPr 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450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46B909EE-2F43-4323-937E-FF356D88353F}" type="datetime1">
              <a:rPr lang="en-US" smtClean="0">
                <a:solidFill>
                  <a:srgbClr val="000000"/>
                </a:solidFill>
              </a:rPr>
              <a:t>4/24/2017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885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fld id="{3B4A0952-4EA9-4894-A082-A3BAF4AFE00B}" type="datetime1">
              <a:rPr lang="en-US" smtClean="0">
                <a:solidFill>
                  <a:srgbClr val="000000"/>
                </a:solidFill>
              </a:rPr>
              <a:t>4/24/2017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53608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EEED3BA-8809-4A87-B900-2840DB5D58E8}" type="datetime1">
              <a:rPr lang="en-US" smtClean="0">
                <a:solidFill>
                  <a:srgbClr val="000000"/>
                </a:solidFill>
              </a:rPr>
              <a:t>4/24/2017</a:t>
            </a:fld>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467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A3217E9-9CCB-4513-8A4A-DB037DBFC34D}" type="datetime1">
              <a:rPr lang="en-US" smtClean="0">
                <a:solidFill>
                  <a:srgbClr val="000000"/>
                </a:solidFill>
              </a:rPr>
              <a:t>4/24/2017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7038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22F49AB8-B1DB-4987-9CFC-FF4ABE7C158F}" type="datetime1">
              <a:rPr lang="en-US" altLang="en-US" smtClean="0"/>
              <a:t>4/24/2017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5986EFB0-45C0-45E2-943F-D9B218660FD7}" type="datetime1">
              <a:rPr lang="en-US" smtClean="0">
                <a:solidFill>
                  <a:srgbClr val="000000"/>
                </a:solidFill>
              </a:rPr>
              <a:t>4/24/2017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75094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57C948E2-F30F-440B-AE06-269E866F734F}" type="datetime1">
              <a:rPr lang="en-US" smtClean="0">
                <a:solidFill>
                  <a:srgbClr val="000000"/>
                </a:solidFill>
              </a:rPr>
              <a:t>4/24/2017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9206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2D2A7870-E0EA-4C6D-8B43-CD1A259C89BC}" type="datetime1">
              <a:rPr lang="en-US" smtClean="0">
                <a:solidFill>
                  <a:srgbClr val="000000"/>
                </a:solidFill>
              </a:rPr>
              <a:t>4/24/2017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4841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97017770-5F28-465F-9430-E7314DD73278}" type="datetime1">
              <a:rPr lang="en-US" altLang="en-US" smtClean="0">
                <a:solidFill>
                  <a:srgbClr val="000000"/>
                </a:solidFill>
              </a:rPr>
              <a:t>4/24/2017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0045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C0AE92D6-7973-41D1-B520-56B125EB0D23}" type="datetime1">
              <a:rPr lang="en-US" altLang="en-US" smtClean="0">
                <a:solidFill>
                  <a:srgbClr val="000000"/>
                </a:solidFill>
              </a:rPr>
              <a:t>4/24/2017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9418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38C58418-40F4-4122-8417-9E7583DA5D89}" type="datetime1">
              <a:rPr lang="en-US" altLang="en-US" smtClean="0">
                <a:solidFill>
                  <a:srgbClr val="000000"/>
                </a:solidFill>
              </a:rPr>
              <a:t>4/24/2017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04279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01E6E725-0A4F-4805-A413-F44EF47A8635}" type="datetime1">
              <a:rPr lang="en-US" altLang="en-US" smtClean="0">
                <a:solidFill>
                  <a:srgbClr val="000000"/>
                </a:solidFill>
              </a:rPr>
              <a:t>4/24/2017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8876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1E9974C0-FD84-46AD-8C46-4472235578E5}" type="datetime1">
              <a:rPr lang="en-US" altLang="en-US" smtClean="0">
                <a:solidFill>
                  <a:srgbClr val="000000"/>
                </a:solidFill>
              </a:rPr>
              <a:t>4/24/2017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39515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6C212009-AB89-40A5-84F5-15876DDA98F0}" type="datetime1">
              <a:rPr lang="en-US" altLang="en-US" smtClean="0">
                <a:solidFill>
                  <a:srgbClr val="000000"/>
                </a:solidFill>
              </a:rPr>
              <a:t>4/24/2017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89570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DE63C1DA-81B2-4195-BB37-276B4CF41FF4}" type="datetime1">
              <a:rPr lang="en-US" altLang="en-US" smtClean="0">
                <a:solidFill>
                  <a:srgbClr val="000000"/>
                </a:solidFill>
              </a:rPr>
              <a:t>4/24/2017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1454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056946DF-9DC5-4BB3-B5D2-495DF644A2D7}" type="datetime1">
              <a:rPr lang="en-US" altLang="en-US" smtClean="0"/>
              <a:t>4/24/2017</a:t>
            </a:fld>
            <a:endParaRPr lang="en-US" altLang="en-US" dirty="0"/>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793E168-0CAF-40ED-8745-726E015BF75A}" type="datetime1">
              <a:rPr lang="en-US" altLang="en-US" smtClean="0">
                <a:solidFill>
                  <a:srgbClr val="000000"/>
                </a:solidFill>
              </a:rPr>
              <a:t>4/24/2017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1454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4E1E227-55D4-461D-84F8-18772E2EEB17}" type="datetime1">
              <a:rPr lang="en-US" altLang="en-US" smtClean="0">
                <a:solidFill>
                  <a:srgbClr val="000000"/>
                </a:solidFill>
              </a:rPr>
              <a:t>4/24/2017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22400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528E7807-48D7-4334-B112-C9AE44DE8A44}" type="datetime1">
              <a:rPr lang="en-US" altLang="en-US" smtClean="0">
                <a:solidFill>
                  <a:srgbClr val="000000"/>
                </a:solidFill>
              </a:rPr>
              <a:t>4/24/2017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54169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729600E9-27A8-4B2E-8F8D-68AFB4BFED2A}" type="datetime1">
              <a:rPr lang="en-US" altLang="en-US" smtClean="0">
                <a:solidFill>
                  <a:srgbClr val="000000"/>
                </a:solidFill>
              </a:rPr>
              <a:t>4/24/2017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46712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7A0D5D92-2E74-4FAD-B7EF-98544B38962C}" type="datetime1">
              <a:rPr lang="en-US" altLang="en-US" smtClean="0"/>
              <a:t>4/24/2017</a:t>
            </a:fld>
            <a:endParaRPr lang="en-US" alt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90667C1F-5BE1-4725-809B-BEBA3D757397}" type="datetime1">
              <a:rPr lang="en-US" altLang="en-US" smtClean="0"/>
              <a:t>4/24/2017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97A43E12-3588-4F33-AAA2-228B91EFAC4C}" type="datetime1">
              <a:rPr lang="en-US" altLang="en-US" smtClean="0"/>
              <a:t>4/24/2017</a:t>
            </a:fld>
            <a:endParaRPr lang="en-US" altLang="en-US" dirty="0"/>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249FDA48-E7A0-4152-A7CB-7A28AC489D27}" type="datetime1">
              <a:rPr lang="en-US" altLang="en-US" smtClean="0"/>
              <a:t>4/24/2017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4BCA102-4C74-41F0-9D4E-4B5BF23709FB}" type="datetime1">
              <a:rPr lang="en-US" altLang="en-US" smtClean="0"/>
              <a:t>4/24/2017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913DEAD-BF95-4811-A091-00F587729541}" type="datetime1">
              <a:rPr lang="en-US" altLang="en-US" smtClean="0"/>
              <a:t>4/24/2017</a:t>
            </a:fld>
            <a:endParaRPr lang="en-US" altLang="en-US" dirty="0"/>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pPr/>
              <a:t>‹#›</a:t>
            </a:fld>
            <a:endParaRPr lang="en-US" altLang="en-US" dirty="0"/>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extLst>
      <p:ext uri="{BB962C8B-B14F-4D97-AF65-F5344CB8AC3E}">
        <p14:creationId xmlns:p14="http://schemas.microsoft.com/office/powerpoint/2010/main" val="385638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defRPr/>
            </a:pPr>
            <a:fld id="{50336FA2-424B-4DCE-B228-807896197E2D}" type="datetime1">
              <a:rPr lang="en-US" smtClean="0">
                <a:solidFill>
                  <a:srgbClr val="000000"/>
                </a:solidFill>
                <a:latin typeface="Arial"/>
              </a:rPr>
              <a:t>4/24/2017</a:t>
            </a:fld>
            <a:endParaRPr lang="en-US" dirty="0">
              <a:solidFill>
                <a:srgbClr val="000000"/>
              </a:solidFill>
              <a:latin typeface="Aria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94D383E5-CD44-4E8E-A14B-87411563B6FF}"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2798239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1AF5C9E-A45F-41B7-B694-5484C9C74281}" type="datetime1">
              <a:rPr lang="en-US" altLang="en-US" smtClean="0">
                <a:solidFill>
                  <a:srgbClr val="000000"/>
                </a:solidFill>
              </a:rPr>
              <a:t>4/24/2017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7215960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png"/><Relationship Id="rId5" Type="http://schemas.openxmlformats.org/officeDocument/2006/relationships/hyperlink" Target="mailto:http://www.doe.virginia.gov/testing/sol/standards_docs/mathematics/2016/index.shtml"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7" Type="http://schemas.openxmlformats.org/officeDocument/2006/relationships/image" Target="../media/image5.png"/><Relationship Id="rId2" Type="http://schemas.microsoft.com/office/2007/relationships/media" Target="../media/media11.wma"/><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5.png"/><Relationship Id="rId2" Type="http://schemas.microsoft.com/office/2007/relationships/media" Target="../media/media12.wma"/><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5.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5.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wma"/><Relationship Id="rId1" Type="http://schemas.microsoft.com/office/2007/relationships/media" Target="../media/media23.wma"/><Relationship Id="rId5" Type="http://schemas.openxmlformats.org/officeDocument/2006/relationships/image" Target="../media/image5.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4.wma"/><Relationship Id="rId1" Type="http://schemas.microsoft.com/office/2007/relationships/media" Target="../media/media24.wma"/><Relationship Id="rId5" Type="http://schemas.openxmlformats.org/officeDocument/2006/relationships/image" Target="../media/image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5.wma"/><Relationship Id="rId1" Type="http://schemas.microsoft.com/office/2007/relationships/media" Target="../media/media25.wma"/><Relationship Id="rId5" Type="http://schemas.openxmlformats.org/officeDocument/2006/relationships/image" Target="../media/image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wma"/><Relationship Id="rId1" Type="http://schemas.microsoft.com/office/2007/relationships/media" Target="../media/media26.wma"/><Relationship Id="rId5" Type="http://schemas.openxmlformats.org/officeDocument/2006/relationships/image" Target="../media/image5.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7.wma"/><Relationship Id="rId1" Type="http://schemas.microsoft.com/office/2007/relationships/media" Target="../media/media27.wma"/><Relationship Id="rId5" Type="http://schemas.openxmlformats.org/officeDocument/2006/relationships/image" Target="../media/image5.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8.wma"/><Relationship Id="rId1" Type="http://schemas.microsoft.com/office/2007/relationships/media" Target="../media/media28.wma"/><Relationship Id="rId5" Type="http://schemas.openxmlformats.org/officeDocument/2006/relationships/image" Target="../media/image5.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9.wma"/><Relationship Id="rId1" Type="http://schemas.microsoft.com/office/2007/relationships/media" Target="../media/media29.wma"/><Relationship Id="rId5" Type="http://schemas.openxmlformats.org/officeDocument/2006/relationships/image" Target="../media/image5.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0.wma"/><Relationship Id="rId1" Type="http://schemas.microsoft.com/office/2007/relationships/media" Target="../media/media30.wma"/><Relationship Id="rId5" Type="http://schemas.openxmlformats.org/officeDocument/2006/relationships/image" Target="../media/image5.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1.wma"/><Relationship Id="rId1" Type="http://schemas.microsoft.com/office/2007/relationships/media" Target="../media/media31.wma"/><Relationship Id="rId5" Type="http://schemas.openxmlformats.org/officeDocument/2006/relationships/image" Target="../media/image5.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2.wma"/><Relationship Id="rId1" Type="http://schemas.microsoft.com/office/2007/relationships/media" Target="../media/media32.wma"/><Relationship Id="rId5" Type="http://schemas.openxmlformats.org/officeDocument/2006/relationships/image" Target="../media/image5.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3.wma"/><Relationship Id="rId1" Type="http://schemas.microsoft.com/office/2007/relationships/media" Target="../media/media33.wma"/><Relationship Id="rId5" Type="http://schemas.openxmlformats.org/officeDocument/2006/relationships/image" Target="../media/image5.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4.wma"/><Relationship Id="rId1" Type="http://schemas.microsoft.com/office/2007/relationships/media" Target="../media/media34.wma"/><Relationship Id="rId5" Type="http://schemas.openxmlformats.org/officeDocument/2006/relationships/image" Target="../media/image5.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5.wma"/><Relationship Id="rId1" Type="http://schemas.microsoft.com/office/2007/relationships/media" Target="../media/media35.wma"/><Relationship Id="rId5" Type="http://schemas.openxmlformats.org/officeDocument/2006/relationships/image" Target="../media/image5.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36.wma"/><Relationship Id="rId1" Type="http://schemas.microsoft.com/office/2007/relationships/media" Target="../media/media36.wma"/><Relationship Id="rId6" Type="http://schemas.openxmlformats.org/officeDocument/2006/relationships/image" Target="../media/image5.png"/><Relationship Id="rId5" Type="http://schemas.openxmlformats.org/officeDocument/2006/relationships/hyperlink" Target="mailto:Mathematics@doe.virginia.gov" TargetMode="External"/><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7" Type="http://schemas.openxmlformats.org/officeDocument/2006/relationships/image" Target="../media/image5.png"/><Relationship Id="rId2" Type="http://schemas.microsoft.com/office/2007/relationships/media" Target="../media/media7.wm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notesSlide" Target="../notesSlides/notesSlide9.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1371600" y="3657600"/>
            <a:ext cx="6400800" cy="1219200"/>
          </a:xfrm>
        </p:spPr>
        <p:txBody>
          <a:bodyPr/>
          <a:lstStyle/>
          <a:p>
            <a:r>
              <a:rPr lang="en-US" altLang="en-US" dirty="0">
                <a:latin typeface="Arial" charset="0"/>
              </a:rPr>
              <a:t> </a:t>
            </a:r>
            <a:r>
              <a:rPr lang="en-US" altLang="en-US" sz="2800" b="1" dirty="0" smtClean="0"/>
              <a:t>Grade 4 </a:t>
            </a:r>
          </a:p>
          <a:p>
            <a:r>
              <a:rPr lang="en-US" altLang="en-US" sz="2800" b="1" dirty="0" smtClean="0"/>
              <a:t>Overview </a:t>
            </a:r>
            <a:r>
              <a:rPr lang="en-US" altLang="en-US" sz="2800" b="1" dirty="0"/>
              <a:t>of Revisions - 2009 to 2016</a:t>
            </a:r>
          </a:p>
        </p:txBody>
      </p:sp>
      <p:sp>
        <p:nvSpPr>
          <p:cNvPr id="5" name="Rectangle 2"/>
          <p:cNvSpPr txBox="1">
            <a:spLocks noChangeArrowheads="1"/>
          </p:cNvSpPr>
          <p:nvPr/>
        </p:nvSpPr>
        <p:spPr bwMode="auto">
          <a:xfrm>
            <a:off x="685800" y="1828800"/>
            <a:ext cx="7772400" cy="1470025"/>
          </a:xfrm>
          <a:prstGeom prst="rect">
            <a:avLst/>
          </a:prstGeom>
          <a:solidFill>
            <a:schemeClr val="accent6"/>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4400" b="1" kern="0" dirty="0" smtClean="0">
                <a:solidFill>
                  <a:schemeClr val="bg1"/>
                </a:solidFill>
              </a:rPr>
              <a:t>2016 </a:t>
            </a:r>
            <a:r>
              <a:rPr lang="en-US" altLang="en-US" sz="4400" b="1" i="1" kern="0" dirty="0" smtClean="0">
                <a:solidFill>
                  <a:schemeClr val="bg1"/>
                </a:solidFill>
              </a:rPr>
              <a:t>Mathematics </a:t>
            </a:r>
            <a:br>
              <a:rPr lang="en-US" altLang="en-US" sz="4400" b="1" i="1" kern="0" dirty="0" smtClean="0">
                <a:solidFill>
                  <a:schemeClr val="bg1"/>
                </a:solidFill>
              </a:rPr>
            </a:br>
            <a:r>
              <a:rPr lang="en-US" altLang="en-US" sz="4400" b="1" i="1" kern="0" dirty="0" smtClean="0">
                <a:solidFill>
                  <a:schemeClr val="bg1"/>
                </a:solidFill>
              </a:rPr>
              <a:t>Standards of Learning</a:t>
            </a:r>
            <a:endParaRPr lang="en-US" altLang="en-US" sz="4400" b="1" kern="0" dirty="0">
              <a:solidFill>
                <a:schemeClr val="bg1"/>
              </a:solidFill>
            </a:endParaRPr>
          </a:p>
        </p:txBody>
      </p:sp>
      <p:sp>
        <p:nvSpPr>
          <p:cNvPr id="2" name="Slide Number Placeholder 1"/>
          <p:cNvSpPr>
            <a:spLocks noGrp="1"/>
          </p:cNvSpPr>
          <p:nvPr>
            <p:ph type="sldNum" sz="quarter" idx="12"/>
          </p:nvPr>
        </p:nvSpPr>
        <p:spPr/>
        <p:txBody>
          <a:bodyPr/>
          <a:lstStyle/>
          <a:p>
            <a:fld id="{DD9E9451-5B74-44CE-918D-3BCA6AFB4AEF}" type="slidenum">
              <a:rPr lang="en-US" altLang="en-US" smtClean="0"/>
              <a:pPr/>
              <a:t>1</a:t>
            </a:fld>
            <a:endParaRPr lang="en-US" altLang="en-US" dirty="0"/>
          </a:p>
        </p:txBody>
      </p:sp>
      <p:sp>
        <p:nvSpPr>
          <p:cNvPr id="3" name="Rectangle 2"/>
          <p:cNvSpPr/>
          <p:nvPr/>
        </p:nvSpPr>
        <p:spPr>
          <a:xfrm>
            <a:off x="668740" y="5685262"/>
            <a:ext cx="7751928" cy="369332"/>
          </a:xfrm>
          <a:prstGeom prst="rect">
            <a:avLst/>
          </a:prstGeom>
        </p:spPr>
        <p:txBody>
          <a:bodyPr wrap="square">
            <a:spAutoFit/>
          </a:bodyPr>
          <a:lstStyle/>
          <a:p>
            <a:pPr algn="ctr"/>
            <a:r>
              <a:rPr lang="en-US" dirty="0" smtClean="0">
                <a:latin typeface="Calibri" panose="020F0502020204030204" pitchFamily="34" charset="0"/>
              </a:rPr>
              <a:t>Referenced </a:t>
            </a:r>
            <a:r>
              <a:rPr lang="en-US" dirty="0">
                <a:latin typeface="Calibri" panose="020F0502020204030204" pitchFamily="34" charset="0"/>
              </a:rPr>
              <a:t>documents available </a:t>
            </a:r>
            <a:r>
              <a:rPr lang="en-US" dirty="0" smtClean="0">
                <a:latin typeface="Calibri" panose="020F0502020204030204" pitchFamily="34" charset="0"/>
              </a:rPr>
              <a:t>at </a:t>
            </a:r>
            <a:r>
              <a:rPr lang="en-US" dirty="0">
                <a:latin typeface="Calibri" panose="020F0502020204030204" pitchFamily="34" charset="0"/>
                <a:hlinkClick r:id="rId5"/>
              </a:rPr>
              <a:t>VDOE Mathematics 2016</a:t>
            </a:r>
            <a:r>
              <a:rPr lang="en-US" dirty="0">
                <a:latin typeface="Calibri" panose="020F0502020204030204" pitchFamily="34" charset="0"/>
              </a:rPr>
              <a:t> </a:t>
            </a:r>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64327332"/>
      </p:ext>
    </p:extLst>
  </p:cSld>
  <p:clrMapOvr>
    <a:masterClrMapping/>
  </p:clrMapOvr>
  <mc:AlternateContent xmlns:mc="http://schemas.openxmlformats.org/markup-compatibility/2006" xmlns:p14="http://schemas.microsoft.com/office/powerpoint/2010/main">
    <mc:Choice Requires="p14">
      <p:transition p14:dur="10" advTm="18627"/>
    </mc:Choice>
    <mc:Fallback xmlns="">
      <p:transition advTm="186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 y="609600"/>
            <a:ext cx="9067800" cy="1143000"/>
          </a:xfrm>
        </p:spPr>
        <p:txBody>
          <a:bodyPr/>
          <a:lstStyle/>
          <a:p>
            <a:pPr marL="0" indent="0">
              <a:lnSpc>
                <a:spcPct val="90000"/>
              </a:lnSpc>
            </a:pPr>
            <a:r>
              <a:rPr lang="en-US" altLang="en-US" b="1" dirty="0"/>
              <a:t>Standards of Learning </a:t>
            </a:r>
            <a:r>
              <a:rPr lang="en-US" altLang="en-US" b="1" dirty="0" smtClean="0"/>
              <a:t>Curriculum Frameworks</a:t>
            </a:r>
            <a:endParaRPr lang="en-US" altLang="en-US" b="1" dirty="0"/>
          </a:p>
        </p:txBody>
      </p:sp>
      <p:sp>
        <p:nvSpPr>
          <p:cNvPr id="83971" name="Rectangle 3"/>
          <p:cNvSpPr>
            <a:spLocks noGrp="1" noChangeArrowheads="1"/>
          </p:cNvSpPr>
          <p:nvPr>
            <p:ph idx="1"/>
          </p:nvPr>
        </p:nvSpPr>
        <p:spPr>
          <a:xfrm>
            <a:off x="685800" y="1828800"/>
            <a:ext cx="7964488" cy="3352800"/>
          </a:xfrm>
        </p:spPr>
        <p:txBody>
          <a:bodyPr/>
          <a:lstStyle/>
          <a:p>
            <a:pPr marL="0" indent="0">
              <a:lnSpc>
                <a:spcPct val="90000"/>
              </a:lnSpc>
              <a:buClr>
                <a:schemeClr val="tx1"/>
              </a:buClr>
              <a:buNone/>
            </a:pPr>
            <a:r>
              <a:rPr lang="en-US" altLang="en-US" dirty="0" smtClean="0"/>
              <a:t>Introduction includes:</a:t>
            </a:r>
          </a:p>
          <a:p>
            <a:pPr lvl="1">
              <a:lnSpc>
                <a:spcPct val="90000"/>
              </a:lnSpc>
              <a:buClr>
                <a:schemeClr val="tx1"/>
              </a:buClr>
              <a:buFont typeface="Arial" panose="020B0604020202020204" pitchFamily="34" charset="0"/>
              <a:buChar char="•"/>
            </a:pPr>
            <a:r>
              <a:rPr lang="en-US" altLang="en-US" sz="3200" dirty="0" smtClean="0"/>
              <a:t>Mathematical Process Goals for Students</a:t>
            </a:r>
          </a:p>
          <a:p>
            <a:pPr lvl="1">
              <a:lnSpc>
                <a:spcPct val="90000"/>
              </a:lnSpc>
              <a:buClr>
                <a:schemeClr val="tx1"/>
              </a:buClr>
              <a:buFont typeface="Arial" panose="020B0604020202020204" pitchFamily="34" charset="0"/>
              <a:buChar char="•"/>
            </a:pPr>
            <a:r>
              <a:rPr lang="en-US" altLang="en-US" sz="3200" b="1" dirty="0" smtClean="0"/>
              <a:t>Instructional Technology</a:t>
            </a:r>
          </a:p>
          <a:p>
            <a:pPr lvl="1">
              <a:lnSpc>
                <a:spcPct val="90000"/>
              </a:lnSpc>
              <a:buClr>
                <a:schemeClr val="tx1"/>
              </a:buClr>
              <a:buFont typeface="Arial" panose="020B0604020202020204" pitchFamily="34" charset="0"/>
              <a:buChar char="•"/>
            </a:pPr>
            <a:r>
              <a:rPr lang="en-US" altLang="en-US" sz="3200" b="1" dirty="0" smtClean="0"/>
              <a:t>Computational Fluency</a:t>
            </a:r>
          </a:p>
          <a:p>
            <a:pPr lvl="1">
              <a:lnSpc>
                <a:spcPct val="90000"/>
              </a:lnSpc>
              <a:buClr>
                <a:schemeClr val="tx1"/>
              </a:buClr>
              <a:buFont typeface="Arial" panose="020B0604020202020204" pitchFamily="34" charset="0"/>
              <a:buChar char="•"/>
            </a:pPr>
            <a:r>
              <a:rPr lang="en-US" altLang="en-US" sz="3200" b="1" dirty="0" smtClean="0"/>
              <a:t>Algebra Readiness</a:t>
            </a:r>
          </a:p>
          <a:p>
            <a:pPr lvl="1">
              <a:lnSpc>
                <a:spcPct val="90000"/>
              </a:lnSpc>
              <a:buClr>
                <a:schemeClr val="tx1"/>
              </a:buClr>
              <a:buFont typeface="Arial" panose="020B0604020202020204" pitchFamily="34" charset="0"/>
              <a:buChar char="•"/>
            </a:pPr>
            <a:r>
              <a:rPr lang="en-US" altLang="en-US" sz="3200" b="1" dirty="0" smtClean="0"/>
              <a:t>Equity</a:t>
            </a:r>
          </a:p>
          <a:p>
            <a:pPr marL="457200" lvl="1" indent="0">
              <a:lnSpc>
                <a:spcPct val="90000"/>
              </a:lnSpc>
              <a:buClr>
                <a:schemeClr val="tx1"/>
              </a:buClr>
              <a:buNone/>
            </a:pPr>
            <a:endParaRPr lang="en-US" altLang="en-US" dirty="0" smtClean="0"/>
          </a:p>
        </p:txBody>
      </p:sp>
      <p:sp>
        <p:nvSpPr>
          <p:cNvPr id="5" name="AutoShape 6"/>
          <p:cNvSpPr>
            <a:spLocks noChangeArrowheads="1"/>
          </p:cNvSpPr>
          <p:nvPr/>
        </p:nvSpPr>
        <p:spPr bwMode="auto">
          <a:xfrm rot="1209468">
            <a:off x="5776166" y="3480355"/>
            <a:ext cx="1367448" cy="1040289"/>
          </a:xfrm>
          <a:prstGeom prst="irregularSeal1">
            <a:avLst/>
          </a:prstGeom>
          <a:solidFill>
            <a:srgbClr val="00B050"/>
          </a:solidFill>
          <a:ln w="12700">
            <a:solidFill>
              <a:schemeClr val="tx1"/>
            </a:solidFill>
            <a:miter lim="800000"/>
            <a:headEnd/>
            <a:tailEnd/>
          </a:ln>
          <a:effectLst/>
          <a:extLst/>
        </p:spPr>
        <p:txBody>
          <a:bodyPr wrap="none" anchor="ctr"/>
          <a:lstStyle/>
          <a:p>
            <a:pPr algn="ctr"/>
            <a:r>
              <a:rPr lang="en-US" sz="2800" b="1" dirty="0" smtClean="0">
                <a:latin typeface="Calibri" panose="020F0502020204030204" pitchFamily="34" charset="0"/>
              </a:rPr>
              <a:t>New</a:t>
            </a:r>
            <a:endParaRPr lang="en-US" b="1"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10</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49115379"/>
      </p:ext>
    </p:extLst>
  </p:cSld>
  <p:clrMapOvr>
    <a:masterClrMapping/>
  </p:clrMapOvr>
  <mc:AlternateContent xmlns:mc="http://schemas.openxmlformats.org/markup-compatibility/2006" xmlns:p14="http://schemas.microsoft.com/office/powerpoint/2010/main">
    <mc:Choice Requires="p14">
      <p:transition p14:dur="10" advTm="22616"/>
    </mc:Choice>
    <mc:Fallback xmlns="">
      <p:transition advTm="226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9" y="707499"/>
            <a:ext cx="8686801" cy="609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81000" y="1524000"/>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227996" y="990600"/>
            <a:ext cx="1353404"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095999" y="990600"/>
            <a:ext cx="1981201" cy="284897"/>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3711820" y="5181600"/>
            <a:ext cx="108878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Line Callout 1 12"/>
          <p:cNvSpPr/>
          <p:nvPr/>
        </p:nvSpPr>
        <p:spPr>
          <a:xfrm flipH="1">
            <a:off x="4572000" y="4191000"/>
            <a:ext cx="914400" cy="228600"/>
          </a:xfrm>
          <a:prstGeom prst="borderCallout1">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2009</a:t>
            </a:r>
            <a:endParaRPr lang="en-US" dirty="0">
              <a:solidFill>
                <a:srgbClr val="FF0000"/>
              </a:solidFill>
            </a:endParaRPr>
          </a:p>
        </p:txBody>
      </p:sp>
      <p:sp>
        <p:nvSpPr>
          <p:cNvPr id="14" name="Line Callout 1 13"/>
          <p:cNvSpPr/>
          <p:nvPr/>
        </p:nvSpPr>
        <p:spPr>
          <a:xfrm>
            <a:off x="7315200" y="3962400"/>
            <a:ext cx="685800" cy="228600"/>
          </a:xfrm>
          <a:prstGeom prst="borderCallout1">
            <a:avLst>
              <a:gd name="adj1" fmla="val 24720"/>
              <a:gd name="adj2" fmla="val -372"/>
              <a:gd name="adj3" fmla="val 200811"/>
              <a:gd name="adj4" fmla="val -57034"/>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2016</a:t>
            </a:r>
            <a:endParaRPr lang="en-US" dirty="0">
              <a:solidFill>
                <a:srgbClr val="FF0000"/>
              </a:solidFill>
            </a:endParaRPr>
          </a:p>
        </p:txBody>
      </p:sp>
      <p:sp>
        <p:nvSpPr>
          <p:cNvPr id="16" name="Oval 15"/>
          <p:cNvSpPr/>
          <p:nvPr/>
        </p:nvSpPr>
        <p:spPr>
          <a:xfrm>
            <a:off x="509516" y="4982237"/>
            <a:ext cx="4572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4189862" y="2743200"/>
            <a:ext cx="9906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4799" y="1086702"/>
            <a:ext cx="5181601" cy="26674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7561" y="3657600"/>
            <a:ext cx="5158839" cy="2819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486400" y="1086702"/>
            <a:ext cx="3276600" cy="26674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486400" y="3657600"/>
            <a:ext cx="3276600" cy="2819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11</a:t>
            </a:fld>
            <a:endParaRPr lang="en-US" altLang="en-US" dirty="0"/>
          </a:p>
        </p:txBody>
      </p:sp>
      <p:sp>
        <p:nvSpPr>
          <p:cNvPr id="24" name="Oval 23"/>
          <p:cNvSpPr/>
          <p:nvPr/>
        </p:nvSpPr>
        <p:spPr>
          <a:xfrm>
            <a:off x="5703788" y="1447800"/>
            <a:ext cx="392212"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1485900" y="3581400"/>
            <a:ext cx="2667000" cy="3810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682505" y="3563674"/>
            <a:ext cx="2808188" cy="3810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5824684" y="2819400"/>
            <a:ext cx="7285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24684" y="2362200"/>
            <a:ext cx="7285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962400" y="3200400"/>
            <a:ext cx="838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69151492"/>
      </p:ext>
    </p:extLst>
  </p:cSld>
  <p:clrMapOvr>
    <a:masterClrMapping/>
  </p:clrMapOvr>
  <mc:AlternateContent xmlns:mc="http://schemas.openxmlformats.org/markup-compatibility/2006" xmlns:p14="http://schemas.microsoft.com/office/powerpoint/2010/main">
    <mc:Choice Requires="p14">
      <p:transition p14:dur="10" advTm="66837"/>
    </mc:Choice>
    <mc:Fallback xmlns="">
      <p:transition advTm="668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9" fill="hold" display="0">
                  <p:stCondLst>
                    <p:cond delay="indefinite"/>
                  </p:stCondLst>
                  <p:endCondLst>
                    <p:cond evt="onStopAudio" delay="0">
                      <p:tgtEl>
                        <p:sldTgt/>
                      </p:tgtEl>
                    </p:cond>
                  </p:endCondLst>
                </p:cTn>
                <p:tgtEl>
                  <p:spTgt spid="9"/>
                </p:tgtEl>
              </p:cMediaNode>
            </p:audio>
          </p:childTnLst>
        </p:cTn>
      </p:par>
    </p:tnLst>
    <p:bldLst>
      <p:bldP spid="3" grpId="0" animBg="1"/>
      <p:bldP spid="4" grpId="0" animBg="1"/>
      <p:bldP spid="6" grpId="0" animBg="1"/>
      <p:bldP spid="13" grpId="0" animBg="1"/>
      <p:bldP spid="14" grpId="0" animBg="1"/>
      <p:bldP spid="16" grpId="0" animBg="1"/>
      <p:bldP spid="20" grpId="0" animBg="1"/>
      <p:bldP spid="21" grpId="0" animBg="1"/>
      <p:bldP spid="22" grpId="0" animBg="1"/>
      <p:bldP spid="23" grpId="0" animBg="1"/>
      <p:bldP spid="24"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167" y="762000"/>
            <a:ext cx="8648700" cy="585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238968" y="80010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938900" y="837631"/>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A80BF363-A4AE-4674-8624-FB517241064C}" type="slidenum">
              <a:rPr lang="en-US" altLang="en-US" smtClean="0"/>
              <a:pPr/>
              <a:t>12</a:t>
            </a:fld>
            <a:endParaRPr lang="en-US" altLang="en-US" dirty="0"/>
          </a:p>
        </p:txBody>
      </p:sp>
      <p:cxnSp>
        <p:nvCxnSpPr>
          <p:cNvPr id="16" name="Straight Connector 15"/>
          <p:cNvCxnSpPr/>
          <p:nvPr/>
        </p:nvCxnSpPr>
        <p:spPr>
          <a:xfrm>
            <a:off x="2667000" y="2438400"/>
            <a:ext cx="76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03478" y="2895600"/>
            <a:ext cx="685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579516" y="3810000"/>
            <a:ext cx="4183483" cy="9906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84661" y="2971800"/>
            <a:ext cx="4034940" cy="6096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2348050" y="4724400"/>
            <a:ext cx="17667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4400" y="4876800"/>
            <a:ext cx="188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00800" y="3599121"/>
            <a:ext cx="838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671257" y="3314700"/>
            <a:ext cx="87254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79515" y="4857750"/>
            <a:ext cx="4183483" cy="116205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53350532"/>
      </p:ext>
    </p:extLst>
  </p:cSld>
  <p:clrMapOvr>
    <a:masterClrMapping/>
  </p:clrMapOvr>
  <mc:AlternateContent xmlns:mc="http://schemas.openxmlformats.org/markup-compatibility/2006" xmlns:p14="http://schemas.microsoft.com/office/powerpoint/2010/main">
    <mc:Choice Requires="p14">
      <p:transition p14:dur="10" advTm="57056"/>
    </mc:Choice>
    <mc:Fallback xmlns="">
      <p:transition advTm="570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2"/>
                </p:tgtEl>
              </p:cMediaNode>
            </p:audio>
          </p:childTnLst>
        </p:cTn>
      </p:par>
    </p:tnLst>
    <p:bldLst>
      <p:bldP spid="3" grpId="0" animBg="1"/>
      <p:bldP spid="4" grpId="0" animBg="1"/>
      <p:bldP spid="28" grpId="0" animBg="1"/>
      <p:bldP spid="14"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a:t>Number and Number </a:t>
            </a:r>
            <a:r>
              <a:rPr lang="en-US" dirty="0" smtClean="0"/>
              <a:t>Sense</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13</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63074010"/>
      </p:ext>
    </p:extLst>
  </p:cSld>
  <p:clrMapOvr>
    <a:masterClrMapping/>
  </p:clrMapOvr>
  <mc:AlternateContent xmlns:mc="http://schemas.openxmlformats.org/markup-compatibility/2006" xmlns:p14="http://schemas.microsoft.com/office/powerpoint/2010/main">
    <mc:Choice Requires="p14">
      <p:transition p14:dur="10" advTm="8402"/>
    </mc:Choice>
    <mc:Fallback xmlns="">
      <p:transition advTm="84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196750"/>
              </p:ext>
            </p:extLst>
          </p:nvPr>
        </p:nvGraphicFramePr>
        <p:xfrm>
          <a:off x="533400" y="990600"/>
          <a:ext cx="8229600" cy="2554203"/>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42900" marR="0" indent="-342900">
                        <a:spcBef>
                          <a:spcPts val="500"/>
                        </a:spcBef>
                        <a:spcAft>
                          <a:spcPts val="0"/>
                        </a:spcAft>
                      </a:pPr>
                      <a:r>
                        <a:rPr lang="en-US" sz="1400" b="1" dirty="0">
                          <a:solidFill>
                            <a:schemeClr val="tx1"/>
                          </a:solidFill>
                          <a:effectLst/>
                          <a:latin typeface="Calibri" panose="020F0502020204030204" pitchFamily="34" charset="0"/>
                          <a:ea typeface="Times"/>
                        </a:rPr>
                        <a:t>4.1	The student will</a:t>
                      </a:r>
                    </a:p>
                    <a:p>
                      <a:pPr marL="342900" marR="0" indent="-285750">
                        <a:spcBef>
                          <a:spcPts val="0"/>
                        </a:spcBef>
                        <a:spcAft>
                          <a:spcPts val="0"/>
                        </a:spcAft>
                      </a:pPr>
                      <a:r>
                        <a:rPr lang="en-US" sz="1400" b="1" dirty="0">
                          <a:solidFill>
                            <a:schemeClr val="tx1"/>
                          </a:solidFill>
                          <a:effectLst/>
                          <a:latin typeface="Calibri" panose="020F0502020204030204" pitchFamily="34" charset="0"/>
                          <a:ea typeface="Times"/>
                        </a:rPr>
                        <a:t>a)	identify orally and in writing the place value for each digit in a whole number expressed through millions;</a:t>
                      </a:r>
                    </a:p>
                    <a:p>
                      <a:pPr marL="342900" marR="0" indent="-285750">
                        <a:spcBef>
                          <a:spcPts val="0"/>
                        </a:spcBef>
                        <a:spcAft>
                          <a:spcPts val="0"/>
                        </a:spcAft>
                      </a:pPr>
                      <a:r>
                        <a:rPr lang="en-US" sz="1400" b="1" dirty="0">
                          <a:solidFill>
                            <a:schemeClr val="tx1"/>
                          </a:solidFill>
                          <a:effectLst/>
                          <a:latin typeface="Calibri" panose="020F0502020204030204" pitchFamily="34" charset="0"/>
                          <a:ea typeface="Times"/>
                        </a:rPr>
                        <a:t>b)	compare two whole numbers expressed through millions, using symbols (&gt;, &lt;, or = ); and </a:t>
                      </a:r>
                      <a:r>
                        <a:rPr lang="en-US" sz="1400" b="1" dirty="0">
                          <a:solidFill>
                            <a:srgbClr val="FF0000"/>
                          </a:solidFill>
                          <a:effectLst/>
                          <a:latin typeface="Calibri" panose="020F0502020204030204" pitchFamily="34" charset="0"/>
                          <a:ea typeface="Times"/>
                        </a:rPr>
                        <a:t>[Symbols included in EKS]</a:t>
                      </a:r>
                    </a:p>
                    <a:p>
                      <a:pPr marL="342900" marR="0" indent="-285750">
                        <a:spcBef>
                          <a:spcPts val="0"/>
                        </a:spcBef>
                        <a:spcAft>
                          <a:spcPts val="600"/>
                        </a:spcAft>
                      </a:pPr>
                      <a:r>
                        <a:rPr lang="en-US" sz="1400" b="1" dirty="0">
                          <a:solidFill>
                            <a:schemeClr val="tx1"/>
                          </a:solidFill>
                          <a:effectLst/>
                          <a:latin typeface="Calibri" panose="020F0502020204030204" pitchFamily="34" charset="0"/>
                          <a:ea typeface="Times"/>
                        </a:rPr>
                        <a:t>c)	round whole numbers expressed through millions to the nearest thousand, ten thousand, and hundred thousand.</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a:solidFill>
                            <a:schemeClr val="tx1"/>
                          </a:solidFill>
                          <a:effectLst/>
                          <a:latin typeface="Calibri" panose="020F0502020204030204" pitchFamily="34" charset="0"/>
                          <a:ea typeface="Times"/>
                        </a:rPr>
                        <a:t>4.1	The student will</a:t>
                      </a:r>
                    </a:p>
                    <a:p>
                      <a:pPr marL="400050" marR="0" indent="-342900">
                        <a:spcBef>
                          <a:spcPts val="0"/>
                        </a:spcBef>
                        <a:spcAft>
                          <a:spcPts val="0"/>
                        </a:spcAft>
                      </a:pPr>
                      <a:r>
                        <a:rPr lang="en-US" sz="1400" b="1" dirty="0">
                          <a:solidFill>
                            <a:schemeClr val="tx1"/>
                          </a:solidFill>
                          <a:effectLst/>
                          <a:latin typeface="Calibri" panose="020F0502020204030204" pitchFamily="34" charset="0"/>
                          <a:ea typeface="Times"/>
                        </a:rPr>
                        <a:t>a)	read, write, and identify the place and value of each digit in a nine-digit whole number;</a:t>
                      </a:r>
                    </a:p>
                    <a:p>
                      <a:pPr marL="400050" marR="0" indent="-342900">
                        <a:spcBef>
                          <a:spcPts val="0"/>
                        </a:spcBef>
                        <a:spcAft>
                          <a:spcPts val="0"/>
                        </a:spcAft>
                      </a:pPr>
                      <a:r>
                        <a:rPr lang="en-US" sz="1400" b="1" dirty="0">
                          <a:solidFill>
                            <a:schemeClr val="tx1"/>
                          </a:solidFill>
                          <a:effectLst/>
                          <a:latin typeface="Calibri" panose="020F0502020204030204" pitchFamily="34" charset="0"/>
                          <a:ea typeface="Times"/>
                        </a:rPr>
                        <a:t>b)	compare and order whole numbers expressed through millions; and</a:t>
                      </a:r>
                    </a:p>
                    <a:p>
                      <a:pPr marL="400050" marR="0" indent="-342900">
                        <a:spcBef>
                          <a:spcPts val="0"/>
                        </a:spcBef>
                        <a:spcAft>
                          <a:spcPts val="0"/>
                        </a:spcAft>
                      </a:pPr>
                      <a:r>
                        <a:rPr lang="en-US" sz="1400" b="1" dirty="0">
                          <a:solidFill>
                            <a:schemeClr val="tx1"/>
                          </a:solidFill>
                          <a:effectLst/>
                          <a:latin typeface="Calibri" panose="020F0502020204030204" pitchFamily="34" charset="0"/>
                          <a:ea typeface="Times"/>
                        </a:rPr>
                        <a:t>c)	round whole numbers expressed through millions to the nearest thousand, ten thousand, and hundred thousand.</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038600"/>
            <a:ext cx="8305800" cy="1323439"/>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600" b="1" dirty="0">
                <a:solidFill>
                  <a:schemeClr val="bg1"/>
                </a:solidFill>
                <a:latin typeface="Calibri" panose="020F0502020204030204" pitchFamily="34" charset="0"/>
              </a:rPr>
              <a:t>4.1a – Read, write, and identify nine-digit numbers in standard form and written </a:t>
            </a:r>
            <a:r>
              <a:rPr lang="en-US" sz="1600" b="1" dirty="0" smtClean="0">
                <a:solidFill>
                  <a:schemeClr val="bg1"/>
                </a:solidFill>
                <a:latin typeface="Calibri" panose="020F0502020204030204" pitchFamily="34" charset="0"/>
              </a:rPr>
              <a:t>form</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4.1b </a:t>
            </a:r>
            <a:r>
              <a:rPr lang="en-US" sz="1600" b="1" dirty="0">
                <a:solidFill>
                  <a:schemeClr val="bg1"/>
                </a:solidFill>
                <a:latin typeface="Calibri" panose="020F0502020204030204" pitchFamily="34" charset="0"/>
              </a:rPr>
              <a:t>– Order whole numbers expressed through millions (limited to four)</a:t>
            </a:r>
          </a:p>
          <a:p>
            <a:pPr marL="285750" indent="-285750">
              <a:buFont typeface="Arial" panose="020B0604020202020204" pitchFamily="34" charset="0"/>
              <a:buChar char="•"/>
            </a:pPr>
            <a:r>
              <a:rPr lang="en-US" sz="1600" b="1" dirty="0">
                <a:solidFill>
                  <a:schemeClr val="bg1"/>
                </a:solidFill>
                <a:latin typeface="Calibri" panose="020F0502020204030204" pitchFamily="34" charset="0"/>
              </a:rPr>
              <a:t>4.1 EKS – Compare numbers using words </a:t>
            </a:r>
            <a:r>
              <a:rPr lang="en-US" sz="1600" b="1" i="1" dirty="0">
                <a:solidFill>
                  <a:schemeClr val="bg1"/>
                </a:solidFill>
                <a:latin typeface="Calibri" panose="020F0502020204030204" pitchFamily="34" charset="0"/>
              </a:rPr>
              <a:t>greater than, less than, equal to, </a:t>
            </a:r>
            <a:r>
              <a:rPr lang="en-US" sz="1600" b="1" dirty="0">
                <a:solidFill>
                  <a:schemeClr val="bg1"/>
                </a:solidFill>
                <a:latin typeface="Calibri" panose="020F0502020204030204" pitchFamily="34" charset="0"/>
              </a:rPr>
              <a:t>and </a:t>
            </a:r>
            <a:r>
              <a:rPr lang="en-US" sz="1600" b="1" i="1" dirty="0">
                <a:solidFill>
                  <a:schemeClr val="bg1"/>
                </a:solidFill>
                <a:latin typeface="Calibri" panose="020F0502020204030204" pitchFamily="34" charset="0"/>
              </a:rPr>
              <a:t>not equal to </a:t>
            </a:r>
            <a:endParaRPr lang="en-US" sz="1600" b="1" dirty="0">
              <a:solidFill>
                <a:schemeClr val="bg1"/>
              </a:solidFill>
              <a:latin typeface="Calibri" panose="020F0502020204030204" pitchFamily="34" charset="0"/>
            </a:endParaRP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4.1 </a:t>
            </a:r>
            <a:r>
              <a:rPr lang="en-US" sz="1600" b="1" dirty="0">
                <a:solidFill>
                  <a:schemeClr val="bg1"/>
                </a:solidFill>
                <a:latin typeface="Calibri" panose="020F0502020204030204" pitchFamily="34" charset="0"/>
              </a:rPr>
              <a:t>EKS – Identify the range of numbers that round to a given </a:t>
            </a:r>
            <a:r>
              <a:rPr lang="en-US" sz="1600" b="1" dirty="0" smtClean="0">
                <a:solidFill>
                  <a:schemeClr val="bg1"/>
                </a:solidFill>
                <a:latin typeface="Calibri" panose="020F0502020204030204" pitchFamily="34" charset="0"/>
              </a:rPr>
              <a:t>place</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14</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98024303"/>
      </p:ext>
    </p:extLst>
  </p:cSld>
  <p:clrMapOvr>
    <a:masterClrMapping/>
  </p:clrMapOvr>
  <mc:AlternateContent xmlns:mc="http://schemas.openxmlformats.org/markup-compatibility/2006" xmlns:p14="http://schemas.microsoft.com/office/powerpoint/2010/main">
    <mc:Choice Requires="p14">
      <p:transition p14:dur="10" advTm="45856"/>
    </mc:Choice>
    <mc:Fallback xmlns="">
      <p:transition advTm="45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9386112"/>
              </p:ext>
            </p:extLst>
          </p:nvPr>
        </p:nvGraphicFramePr>
        <p:xfrm>
          <a:off x="533400" y="990601"/>
          <a:ext cx="8229600" cy="1994092"/>
        </p:xfrm>
        <a:graphic>
          <a:graphicData uri="http://schemas.openxmlformats.org/drawingml/2006/table">
            <a:tbl>
              <a:tblPr firstRow="1" firstCol="1" bandRow="1">
                <a:tableStyleId>{5C22544A-7EE6-4342-B048-85BDC9FD1C3A}</a:tableStyleId>
              </a:tblPr>
              <a:tblGrid>
                <a:gridCol w="4114800"/>
                <a:gridCol w="4114800"/>
              </a:tblGrid>
              <a:tr h="261428">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43572">
                <a:tc>
                  <a:txBody>
                    <a:bodyPr/>
                    <a:lstStyle/>
                    <a:p>
                      <a:pPr marL="342900" marR="0" indent="-342900">
                        <a:spcBef>
                          <a:spcPts val="500"/>
                        </a:spcBef>
                        <a:spcAft>
                          <a:spcPts val="0"/>
                        </a:spcAft>
                      </a:pPr>
                      <a:r>
                        <a:rPr lang="en-US" sz="1400" b="1" dirty="0">
                          <a:solidFill>
                            <a:schemeClr val="tx1"/>
                          </a:solidFill>
                          <a:effectLst/>
                          <a:latin typeface="Calibri" panose="020F0502020204030204" pitchFamily="34" charset="0"/>
                          <a:ea typeface="Times"/>
                        </a:rPr>
                        <a:t>4.2	The student will</a:t>
                      </a:r>
                    </a:p>
                    <a:p>
                      <a:pPr marL="342900" marR="0" indent="-285750">
                        <a:spcBef>
                          <a:spcPts val="0"/>
                        </a:spcBef>
                        <a:spcAft>
                          <a:spcPts val="0"/>
                        </a:spcAft>
                      </a:pPr>
                      <a:r>
                        <a:rPr lang="en-US" sz="1400" b="1" dirty="0">
                          <a:solidFill>
                            <a:schemeClr val="tx1"/>
                          </a:solidFill>
                          <a:effectLst/>
                          <a:latin typeface="Calibri" panose="020F0502020204030204" pitchFamily="34" charset="0"/>
                          <a:ea typeface="Times"/>
                        </a:rPr>
                        <a:t>a)	compare and order fractions and mixed numbers;</a:t>
                      </a:r>
                    </a:p>
                    <a:p>
                      <a:pPr marL="342900" marR="0" indent="-285750">
                        <a:spcBef>
                          <a:spcPts val="0"/>
                        </a:spcBef>
                        <a:spcAft>
                          <a:spcPts val="0"/>
                        </a:spcAft>
                      </a:pPr>
                      <a:r>
                        <a:rPr lang="en-US" sz="1400" b="1" dirty="0">
                          <a:solidFill>
                            <a:schemeClr val="tx1"/>
                          </a:solidFill>
                          <a:effectLst/>
                          <a:latin typeface="Calibri" panose="020F0502020204030204" pitchFamily="34" charset="0"/>
                          <a:ea typeface="Times"/>
                        </a:rPr>
                        <a:t>b)	represent equivalent fractions; and</a:t>
                      </a:r>
                    </a:p>
                    <a:p>
                      <a:pPr marL="342900" marR="0" indent="-285750">
                        <a:spcBef>
                          <a:spcPts val="0"/>
                        </a:spcBef>
                        <a:spcAft>
                          <a:spcPts val="0"/>
                        </a:spcAft>
                      </a:pPr>
                      <a:r>
                        <a:rPr lang="en-US" sz="1400" b="1" dirty="0">
                          <a:solidFill>
                            <a:schemeClr val="tx1"/>
                          </a:solidFill>
                          <a:effectLst/>
                          <a:latin typeface="Calibri" panose="020F0502020204030204" pitchFamily="34" charset="0"/>
                          <a:ea typeface="Times"/>
                        </a:rPr>
                        <a:t>c)	identify the division statement that represents a fraction.</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a:solidFill>
                            <a:schemeClr val="tx1"/>
                          </a:solidFill>
                          <a:effectLst/>
                          <a:latin typeface="Calibri" panose="020F0502020204030204" pitchFamily="34" charset="0"/>
                          <a:ea typeface="Times"/>
                        </a:rPr>
                        <a:t>4.2	The student will</a:t>
                      </a:r>
                    </a:p>
                    <a:p>
                      <a:pPr marL="400050" marR="0" indent="-342900">
                        <a:spcBef>
                          <a:spcPts val="0"/>
                        </a:spcBef>
                        <a:spcAft>
                          <a:spcPts val="0"/>
                        </a:spcAft>
                      </a:pPr>
                      <a:r>
                        <a:rPr lang="en-US" sz="1400" b="1" dirty="0">
                          <a:solidFill>
                            <a:schemeClr val="tx1"/>
                          </a:solidFill>
                          <a:effectLst/>
                          <a:latin typeface="Calibri" panose="020F0502020204030204" pitchFamily="34" charset="0"/>
                          <a:ea typeface="Times"/>
                        </a:rPr>
                        <a:t>a)	compare and order fractions and mixed numbers, with and without models;*</a:t>
                      </a:r>
                    </a:p>
                    <a:p>
                      <a:pPr marL="400050" marR="0" indent="-342900">
                        <a:spcBef>
                          <a:spcPts val="0"/>
                        </a:spcBef>
                        <a:spcAft>
                          <a:spcPts val="0"/>
                        </a:spcAft>
                      </a:pPr>
                      <a:r>
                        <a:rPr lang="en-US" sz="1400" b="1" dirty="0">
                          <a:solidFill>
                            <a:schemeClr val="tx1"/>
                          </a:solidFill>
                          <a:effectLst/>
                          <a:latin typeface="Calibri" panose="020F0502020204030204" pitchFamily="34" charset="0"/>
                          <a:ea typeface="Times"/>
                        </a:rPr>
                        <a:t>b)	represent equivalent fractions;* and</a:t>
                      </a:r>
                    </a:p>
                    <a:p>
                      <a:pPr marL="400050" marR="0" indent="-342900">
                        <a:spcBef>
                          <a:spcPts val="0"/>
                        </a:spcBef>
                        <a:spcAft>
                          <a:spcPts val="600"/>
                        </a:spcAft>
                      </a:pPr>
                      <a:r>
                        <a:rPr lang="en-US" sz="1400" b="1" dirty="0">
                          <a:solidFill>
                            <a:schemeClr val="tx1"/>
                          </a:solidFill>
                          <a:effectLst/>
                          <a:latin typeface="Calibri" panose="020F0502020204030204" pitchFamily="34" charset="0"/>
                          <a:ea typeface="Times"/>
                        </a:rPr>
                        <a:t>c)	identify the division statement that represents </a:t>
                      </a:r>
                      <a:r>
                        <a:rPr lang="en-US" sz="1400" b="1" dirty="0" smtClean="0">
                          <a:solidFill>
                            <a:schemeClr val="tx1"/>
                          </a:solidFill>
                          <a:effectLst/>
                          <a:latin typeface="Calibri" panose="020F0502020204030204" pitchFamily="34" charset="0"/>
                          <a:ea typeface="Times"/>
                        </a:rPr>
                        <a:t> a </a:t>
                      </a:r>
                      <a:r>
                        <a:rPr lang="en-US" sz="1400" b="1" dirty="0">
                          <a:solidFill>
                            <a:schemeClr val="tx1"/>
                          </a:solidFill>
                          <a:effectLst/>
                          <a:latin typeface="Calibri" panose="020F0502020204030204" pitchFamily="34" charset="0"/>
                          <a:ea typeface="Times"/>
                        </a:rPr>
                        <a:t>fraction, with models and in context.</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3505200"/>
            <a:ext cx="8305800" cy="907941"/>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4.2 </a:t>
            </a:r>
            <a:r>
              <a:rPr lang="en-US" altLang="en-US" sz="1600" b="1" dirty="0">
                <a:solidFill>
                  <a:schemeClr val="bg1"/>
                </a:solidFill>
                <a:latin typeface="Calibri" panose="020F0502020204030204" pitchFamily="34" charset="0"/>
              </a:rPr>
              <a:t>EKS – Compare and order limited to no more than four fractions; </a:t>
            </a:r>
            <a:r>
              <a:rPr lang="en-US" altLang="en-US" sz="1600" b="1" dirty="0" smtClean="0">
                <a:solidFill>
                  <a:schemeClr val="bg1"/>
                </a:solidFill>
                <a:latin typeface="Calibri" panose="020F0502020204030204" pitchFamily="34" charset="0"/>
              </a:rPr>
              <a:t>identify </a:t>
            </a:r>
            <a:r>
              <a:rPr lang="en-US" altLang="en-US" sz="1600" b="1" dirty="0">
                <a:solidFill>
                  <a:schemeClr val="bg1"/>
                </a:solidFill>
                <a:latin typeface="Calibri" panose="020F0502020204030204" pitchFamily="34" charset="0"/>
              </a:rPr>
              <a:t>the division statement that represents a fraction with models and in context</a:t>
            </a:r>
            <a:endParaRPr lang="en-US" altLang="en-US" sz="16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15</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6" name="TextBox 5"/>
          <p:cNvSpPr txBox="1"/>
          <p:nvPr/>
        </p:nvSpPr>
        <p:spPr>
          <a:xfrm>
            <a:off x="557150" y="5943600"/>
            <a:ext cx="7696200" cy="369332"/>
          </a:xfrm>
          <a:prstGeom prst="rect">
            <a:avLst/>
          </a:prstGeom>
          <a:noFill/>
        </p:spPr>
        <p:txBody>
          <a:bodyPr wrap="square" rtlCol="0">
            <a:spAutoFit/>
          </a:bodyPr>
          <a:lstStyle/>
          <a:p>
            <a:r>
              <a:rPr lang="en-US" sz="1400" dirty="0">
                <a:latin typeface="Calibri" panose="020F0502020204030204" pitchFamily="34" charset="0"/>
              </a:rPr>
              <a:t>*On the state assessment, items measuring this objective are assessed without the use of a calculator</a:t>
            </a:r>
            <a:r>
              <a:rPr lang="en-US" dirty="0">
                <a:latin typeface="Calibri" panose="020F0502020204030204" pitchFamily="34" charset="0"/>
              </a:rPr>
              <a:t>.</a:t>
            </a:r>
          </a:p>
        </p:txBody>
      </p:sp>
    </p:spTree>
    <p:extLst>
      <p:ext uri="{BB962C8B-B14F-4D97-AF65-F5344CB8AC3E}">
        <p14:creationId xmlns:p14="http://schemas.microsoft.com/office/powerpoint/2010/main" val="3043296562"/>
      </p:ext>
    </p:extLst>
  </p:cSld>
  <p:clrMapOvr>
    <a:masterClrMapping/>
  </p:clrMapOvr>
  <mc:AlternateContent xmlns:mc="http://schemas.openxmlformats.org/markup-compatibility/2006" xmlns:p14="http://schemas.microsoft.com/office/powerpoint/2010/main">
    <mc:Choice Requires="p14">
      <p:transition p14:dur="10" advTm="44071"/>
    </mc:Choice>
    <mc:Fallback xmlns="">
      <p:transition advTm="440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80719443"/>
              </p:ext>
            </p:extLst>
          </p:nvPr>
        </p:nvGraphicFramePr>
        <p:xfrm>
          <a:off x="533400" y="990600"/>
          <a:ext cx="8229600" cy="2554203"/>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4.3	The student will</a:t>
                      </a:r>
                    </a:p>
                    <a:p>
                      <a:pPr marL="342900" marR="0" indent="-285750">
                        <a:spcBef>
                          <a:spcPts val="0"/>
                        </a:spcBef>
                        <a:spcAft>
                          <a:spcPts val="0"/>
                        </a:spcAft>
                      </a:pPr>
                      <a:r>
                        <a:rPr lang="en-US" sz="1400" b="1" dirty="0">
                          <a:solidFill>
                            <a:schemeClr val="tx1"/>
                          </a:solidFill>
                          <a:effectLst/>
                          <a:latin typeface="Calibri" panose="020F0502020204030204" pitchFamily="34" charset="0"/>
                          <a:ea typeface="Times New Roman"/>
                        </a:rPr>
                        <a:t>a)	read, write, represent, and identify decimals expressed through thousandths;</a:t>
                      </a:r>
                      <a:endParaRPr lang="en-US" sz="1400" b="1" dirty="0">
                        <a:solidFill>
                          <a:schemeClr val="tx1"/>
                        </a:solidFill>
                        <a:effectLst/>
                        <a:latin typeface="Calibri" panose="020F0502020204030204" pitchFamily="34" charset="0"/>
                        <a:ea typeface="Times"/>
                      </a:endParaRPr>
                    </a:p>
                    <a:p>
                      <a:pPr marL="342900" marR="0" indent="-285750">
                        <a:spcBef>
                          <a:spcPts val="0"/>
                        </a:spcBef>
                        <a:spcAft>
                          <a:spcPts val="0"/>
                        </a:spcAft>
                      </a:pPr>
                      <a:r>
                        <a:rPr lang="en-US" sz="1400" b="1" dirty="0">
                          <a:solidFill>
                            <a:schemeClr val="tx1"/>
                          </a:solidFill>
                          <a:effectLst/>
                          <a:latin typeface="Calibri" panose="020F0502020204030204" pitchFamily="34" charset="0"/>
                          <a:ea typeface="Times New Roman"/>
                        </a:rPr>
                        <a:t>b)	round decimals to the nearest whole number, tenth, and hundredth; </a:t>
                      </a:r>
                      <a:r>
                        <a:rPr lang="en-US" sz="1400" b="1" dirty="0">
                          <a:solidFill>
                            <a:srgbClr val="FF0000"/>
                          </a:solidFill>
                          <a:effectLst/>
                          <a:latin typeface="Calibri" panose="020F0502020204030204" pitchFamily="34" charset="0"/>
                          <a:ea typeface="Times New Roman"/>
                        </a:rPr>
                        <a:t>[Rounding to tenth and hundredth included in 5.1]</a:t>
                      </a:r>
                      <a:endParaRPr lang="en-US" sz="1400" b="1" dirty="0">
                        <a:solidFill>
                          <a:srgbClr val="FF0000"/>
                        </a:solidFill>
                        <a:effectLst/>
                        <a:latin typeface="Calibri" panose="020F0502020204030204" pitchFamily="34" charset="0"/>
                        <a:ea typeface="Times"/>
                      </a:endParaRPr>
                    </a:p>
                    <a:p>
                      <a:pPr marL="342900" marR="0" indent="-285750">
                        <a:spcBef>
                          <a:spcPts val="0"/>
                        </a:spcBef>
                        <a:spcAft>
                          <a:spcPts val="0"/>
                        </a:spcAft>
                      </a:pPr>
                      <a:r>
                        <a:rPr lang="en-US" sz="1400" b="1" dirty="0">
                          <a:solidFill>
                            <a:schemeClr val="tx1"/>
                          </a:solidFill>
                          <a:effectLst/>
                          <a:latin typeface="Calibri" panose="020F0502020204030204" pitchFamily="34" charset="0"/>
                          <a:ea typeface="Times New Roman"/>
                        </a:rPr>
                        <a:t>c)	compare and order decimals; and</a:t>
                      </a:r>
                      <a:endParaRPr lang="en-US" sz="1400" b="1" dirty="0">
                        <a:solidFill>
                          <a:schemeClr val="tx1"/>
                        </a:solidFill>
                        <a:effectLst/>
                        <a:latin typeface="Calibri" panose="020F0502020204030204" pitchFamily="34" charset="0"/>
                        <a:ea typeface="Times"/>
                      </a:endParaRPr>
                    </a:p>
                    <a:p>
                      <a:pPr marL="342900" marR="0" indent="-285750">
                        <a:spcBef>
                          <a:spcPts val="0"/>
                        </a:spcBef>
                        <a:spcAft>
                          <a:spcPts val="600"/>
                        </a:spcAft>
                      </a:pPr>
                      <a:r>
                        <a:rPr lang="en-US" sz="1400" b="1" dirty="0">
                          <a:solidFill>
                            <a:schemeClr val="tx1"/>
                          </a:solidFill>
                          <a:effectLst/>
                          <a:latin typeface="Calibri" panose="020F0502020204030204" pitchFamily="34" charset="0"/>
                          <a:ea typeface="Times New Roman"/>
                        </a:rPr>
                        <a:t>d)	given a model, write the decimal and fraction equivalents.</a:t>
                      </a:r>
                      <a:endParaRPr lang="en-US" sz="1400" b="1" dirty="0">
                        <a:solidFill>
                          <a:schemeClr val="tx1"/>
                        </a:solidFill>
                        <a:effectLst/>
                        <a:latin typeface="Calibri" panose="020F0502020204030204" pitchFamily="34" charset="0"/>
                        <a:ea typeface="Times"/>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a:solidFill>
                            <a:schemeClr val="tx1"/>
                          </a:solidFill>
                          <a:effectLst/>
                          <a:latin typeface="Calibri" panose="020F0502020204030204" pitchFamily="34" charset="0"/>
                          <a:ea typeface="Times"/>
                        </a:rPr>
                        <a:t>4.3	The student will</a:t>
                      </a:r>
                    </a:p>
                    <a:p>
                      <a:pPr marL="400050" marR="0" indent="-342900">
                        <a:spcBef>
                          <a:spcPts val="0"/>
                        </a:spcBef>
                        <a:spcAft>
                          <a:spcPts val="0"/>
                        </a:spcAft>
                      </a:pPr>
                      <a:r>
                        <a:rPr lang="en-US" sz="1400" b="1" dirty="0">
                          <a:solidFill>
                            <a:schemeClr val="tx1"/>
                          </a:solidFill>
                          <a:effectLst/>
                          <a:latin typeface="Calibri" panose="020F0502020204030204" pitchFamily="34" charset="0"/>
                          <a:ea typeface="Times New Roman"/>
                        </a:rPr>
                        <a:t>a)	read, write, represent, and identify decimals expressed through thousandths;</a:t>
                      </a:r>
                      <a:endParaRPr lang="en-US" sz="1400" b="1" dirty="0">
                        <a:solidFill>
                          <a:schemeClr val="tx1"/>
                        </a:solidFill>
                        <a:effectLst/>
                        <a:latin typeface="Calibri" panose="020F0502020204030204" pitchFamily="34" charset="0"/>
                        <a:ea typeface="Times"/>
                      </a:endParaRPr>
                    </a:p>
                    <a:p>
                      <a:pPr marL="400050" marR="0" indent="-342900">
                        <a:spcBef>
                          <a:spcPts val="0"/>
                        </a:spcBef>
                        <a:spcAft>
                          <a:spcPts val="0"/>
                        </a:spcAft>
                      </a:pPr>
                      <a:r>
                        <a:rPr lang="en-US" sz="1400" b="1" dirty="0">
                          <a:solidFill>
                            <a:schemeClr val="tx1"/>
                          </a:solidFill>
                          <a:effectLst/>
                          <a:latin typeface="Calibri" panose="020F0502020204030204" pitchFamily="34" charset="0"/>
                          <a:ea typeface="Times New Roman"/>
                        </a:rPr>
                        <a:t>b)	round decimals to the nearest whole number; </a:t>
                      </a:r>
                      <a:r>
                        <a:rPr lang="en-US" sz="1400" b="1" dirty="0">
                          <a:solidFill>
                            <a:srgbClr val="FF0000"/>
                          </a:solidFill>
                          <a:effectLst/>
                          <a:latin typeface="Calibri" panose="020F0502020204030204" pitchFamily="34" charset="0"/>
                          <a:ea typeface="Times New Roman"/>
                        </a:rPr>
                        <a:t>[Round to tenth and hundredth included in 5.1]</a:t>
                      </a:r>
                      <a:endParaRPr lang="en-US" sz="1400" b="1" dirty="0">
                        <a:solidFill>
                          <a:srgbClr val="FF0000"/>
                        </a:solidFill>
                        <a:effectLst/>
                        <a:latin typeface="Calibri" panose="020F0502020204030204" pitchFamily="34" charset="0"/>
                        <a:ea typeface="Times"/>
                      </a:endParaRPr>
                    </a:p>
                    <a:p>
                      <a:pPr marL="400050" marR="0" indent="-342900">
                        <a:spcBef>
                          <a:spcPts val="0"/>
                        </a:spcBef>
                        <a:spcAft>
                          <a:spcPts val="0"/>
                        </a:spcAft>
                      </a:pPr>
                      <a:r>
                        <a:rPr lang="en-US" sz="1400" b="1" dirty="0">
                          <a:solidFill>
                            <a:schemeClr val="tx1"/>
                          </a:solidFill>
                          <a:effectLst/>
                          <a:latin typeface="Calibri" panose="020F0502020204030204" pitchFamily="34" charset="0"/>
                          <a:ea typeface="Times New Roman"/>
                        </a:rPr>
                        <a:t>c)	compare and order decimals; and</a:t>
                      </a:r>
                      <a:endParaRPr lang="en-US" sz="1400" b="1" dirty="0">
                        <a:solidFill>
                          <a:schemeClr val="tx1"/>
                        </a:solidFill>
                        <a:effectLst/>
                        <a:latin typeface="Calibri" panose="020F0502020204030204" pitchFamily="34" charset="0"/>
                        <a:ea typeface="Times"/>
                      </a:endParaRPr>
                    </a:p>
                    <a:p>
                      <a:pPr marL="400050" marR="0" indent="-342900">
                        <a:spcBef>
                          <a:spcPts val="0"/>
                        </a:spcBef>
                        <a:spcAft>
                          <a:spcPts val="0"/>
                        </a:spcAft>
                      </a:pPr>
                      <a:r>
                        <a:rPr lang="en-US" sz="1400" b="1" dirty="0">
                          <a:solidFill>
                            <a:schemeClr val="tx1"/>
                          </a:solidFill>
                          <a:effectLst/>
                          <a:latin typeface="Calibri" panose="020F0502020204030204" pitchFamily="34" charset="0"/>
                          <a:ea typeface="Times New Roman"/>
                        </a:rPr>
                        <a:t>d)	given a model, write the decimal and fraction equivalents.*</a:t>
                      </a:r>
                      <a:endParaRPr lang="en-US" sz="1400" b="1" dirty="0">
                        <a:solidFill>
                          <a:schemeClr val="tx1"/>
                        </a:solidFill>
                        <a:effectLst/>
                        <a:latin typeface="Calibri" panose="020F0502020204030204" pitchFamily="34" charset="0"/>
                        <a:ea typeface="Times"/>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114800"/>
            <a:ext cx="8305800" cy="1477328"/>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4.3b – Round decimals limited to nearest whole number</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4.3c </a:t>
            </a:r>
            <a:r>
              <a:rPr lang="en-US" sz="1600" b="1" dirty="0">
                <a:solidFill>
                  <a:schemeClr val="bg1"/>
                </a:solidFill>
                <a:latin typeface="Calibri" panose="020F0502020204030204" pitchFamily="34" charset="0"/>
              </a:rPr>
              <a:t>EKS – Compare two decimals expressed through thousandths using words </a:t>
            </a:r>
            <a:r>
              <a:rPr lang="en-US" sz="1600" b="1" i="1" dirty="0">
                <a:solidFill>
                  <a:schemeClr val="bg1"/>
                </a:solidFill>
                <a:latin typeface="Calibri" panose="020F0502020204030204" pitchFamily="34" charset="0"/>
              </a:rPr>
              <a:t>greater than, less than, equal to, and not equal to</a:t>
            </a:r>
            <a:r>
              <a:rPr lang="en-US" sz="1600" b="1" dirty="0">
                <a:solidFill>
                  <a:schemeClr val="bg1"/>
                </a:solidFill>
                <a:latin typeface="Calibri" panose="020F0502020204030204" pitchFamily="34" charset="0"/>
              </a:rPr>
              <a:t>; order a set of up to four decimals expressed through </a:t>
            </a:r>
            <a:r>
              <a:rPr lang="en-US" sz="1600" b="1" dirty="0" smtClean="0">
                <a:solidFill>
                  <a:schemeClr val="bg1"/>
                </a:solidFill>
                <a:latin typeface="Calibri" panose="020F0502020204030204" pitchFamily="34" charset="0"/>
              </a:rPr>
              <a:t>thousandths</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16</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6" name="TextBox 5"/>
          <p:cNvSpPr txBox="1"/>
          <p:nvPr/>
        </p:nvSpPr>
        <p:spPr>
          <a:xfrm>
            <a:off x="557150" y="6198919"/>
            <a:ext cx="7696200" cy="369332"/>
          </a:xfrm>
          <a:prstGeom prst="rect">
            <a:avLst/>
          </a:prstGeom>
          <a:noFill/>
        </p:spPr>
        <p:txBody>
          <a:bodyPr wrap="square" rtlCol="0">
            <a:spAutoFit/>
          </a:bodyPr>
          <a:lstStyle/>
          <a:p>
            <a:r>
              <a:rPr lang="en-US" sz="1400" dirty="0">
                <a:latin typeface="Calibri" panose="020F0502020204030204" pitchFamily="34" charset="0"/>
              </a:rPr>
              <a:t>*On the state assessment, items measuring this objective are assessed without the use of a calculator</a:t>
            </a:r>
            <a:r>
              <a:rPr lang="en-US" dirty="0">
                <a:latin typeface="Calibri" panose="020F0502020204030204" pitchFamily="34" charset="0"/>
              </a:rPr>
              <a:t>.</a:t>
            </a:r>
          </a:p>
        </p:txBody>
      </p:sp>
    </p:spTree>
    <p:extLst>
      <p:ext uri="{BB962C8B-B14F-4D97-AF65-F5344CB8AC3E}">
        <p14:creationId xmlns:p14="http://schemas.microsoft.com/office/powerpoint/2010/main" val="3362897766"/>
      </p:ext>
    </p:extLst>
  </p:cSld>
  <p:clrMapOvr>
    <a:masterClrMapping/>
  </p:clrMapOvr>
  <mc:AlternateContent xmlns:mc="http://schemas.openxmlformats.org/markup-compatibility/2006" xmlns:p14="http://schemas.microsoft.com/office/powerpoint/2010/main">
    <mc:Choice Requires="p14">
      <p:transition p14:dur="10" advTm="27263"/>
    </mc:Choice>
    <mc:Fallback xmlns="">
      <p:transition advTm="27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Computation and Estimation</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17</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67370233"/>
      </p:ext>
    </p:extLst>
  </p:cSld>
  <p:clrMapOvr>
    <a:masterClrMapping/>
  </p:clrMapOvr>
  <mc:AlternateContent xmlns:mc="http://schemas.openxmlformats.org/markup-compatibility/2006" xmlns:p14="http://schemas.microsoft.com/office/powerpoint/2010/main">
    <mc:Choice Requires="p14">
      <p:transition p14:dur="10" advTm="5118"/>
    </mc:Choice>
    <mc:Fallback xmlns="">
      <p:transition advTm="51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0089369"/>
              </p:ext>
            </p:extLst>
          </p:nvPr>
        </p:nvGraphicFramePr>
        <p:xfrm>
          <a:off x="533400" y="990600"/>
          <a:ext cx="8229600" cy="2727960"/>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42900" marR="0" indent="-342900">
                        <a:spcBef>
                          <a:spcPts val="600"/>
                        </a:spcBef>
                        <a:spcAft>
                          <a:spcPts val="0"/>
                        </a:spcAft>
                      </a:pPr>
                      <a:r>
                        <a:rPr lang="en-US" sz="1300" b="1" dirty="0">
                          <a:solidFill>
                            <a:schemeClr val="tx1"/>
                          </a:solidFill>
                          <a:effectLst/>
                          <a:latin typeface="Calibri" panose="020F0502020204030204" pitchFamily="34" charset="0"/>
                          <a:ea typeface="Times"/>
                        </a:rPr>
                        <a:t>4.4	The student will</a:t>
                      </a:r>
                    </a:p>
                    <a:p>
                      <a:pPr marL="342900" marR="0" indent="-285750">
                        <a:spcBef>
                          <a:spcPts val="0"/>
                        </a:spcBef>
                        <a:spcAft>
                          <a:spcPts val="0"/>
                        </a:spcAft>
                      </a:pPr>
                      <a:r>
                        <a:rPr lang="en-US" sz="1300" b="1" dirty="0">
                          <a:solidFill>
                            <a:schemeClr val="tx1"/>
                          </a:solidFill>
                          <a:effectLst/>
                          <a:latin typeface="Calibri" panose="020F0502020204030204" pitchFamily="34" charset="0"/>
                          <a:ea typeface="Times"/>
                        </a:rPr>
                        <a:t>a)	estimate sums, differences, products, and quotients of whole numbers;* </a:t>
                      </a:r>
                    </a:p>
                    <a:p>
                      <a:pPr marL="342900" marR="0" indent="-285750">
                        <a:spcBef>
                          <a:spcPts val="0"/>
                        </a:spcBef>
                        <a:spcAft>
                          <a:spcPts val="0"/>
                        </a:spcAft>
                      </a:pPr>
                      <a:r>
                        <a:rPr lang="en-US" sz="1300" b="1" dirty="0">
                          <a:solidFill>
                            <a:schemeClr val="tx1"/>
                          </a:solidFill>
                          <a:effectLst/>
                          <a:latin typeface="Calibri" panose="020F0502020204030204" pitchFamily="34" charset="0"/>
                          <a:ea typeface="Times"/>
                        </a:rPr>
                        <a:t>b)	add, subtract, and multiply whole numbers;*</a:t>
                      </a:r>
                    </a:p>
                    <a:p>
                      <a:pPr marL="342900" marR="0" indent="-285750">
                        <a:spcBef>
                          <a:spcPts val="0"/>
                        </a:spcBef>
                        <a:spcAft>
                          <a:spcPts val="0"/>
                        </a:spcAft>
                      </a:pPr>
                      <a:r>
                        <a:rPr lang="en-US" sz="1300" b="1" dirty="0">
                          <a:solidFill>
                            <a:schemeClr val="tx1"/>
                          </a:solidFill>
                          <a:effectLst/>
                          <a:latin typeface="Calibri" panose="020F0502020204030204" pitchFamily="34" charset="0"/>
                          <a:ea typeface="Times"/>
                        </a:rPr>
                        <a:t>c)	divide whole numbers, finding quotients with and without remainders;* and</a:t>
                      </a:r>
                    </a:p>
                    <a:p>
                      <a:pPr marL="342900" marR="0" indent="-285750">
                        <a:spcBef>
                          <a:spcPts val="0"/>
                        </a:spcBef>
                        <a:spcAft>
                          <a:spcPts val="0"/>
                        </a:spcAft>
                      </a:pPr>
                      <a:r>
                        <a:rPr lang="en-US" sz="1300" b="1" dirty="0">
                          <a:solidFill>
                            <a:schemeClr val="tx1"/>
                          </a:solidFill>
                          <a:effectLst/>
                          <a:latin typeface="Calibri" panose="020F0502020204030204" pitchFamily="34" charset="0"/>
                          <a:ea typeface="Times"/>
                        </a:rPr>
                        <a:t>d)	solve single-step and multistep addition, subtraction, and multiplication problems with whole numbers.*</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300" b="1" dirty="0">
                          <a:solidFill>
                            <a:schemeClr val="tx1"/>
                          </a:solidFill>
                          <a:effectLst/>
                          <a:latin typeface="Calibri" panose="020F0502020204030204" pitchFamily="34" charset="0"/>
                          <a:ea typeface="Times"/>
                        </a:rPr>
                        <a:t>4.4	The student will</a:t>
                      </a:r>
                    </a:p>
                    <a:p>
                      <a:pPr marL="346075" marR="0" indent="-346075">
                        <a:spcBef>
                          <a:spcPts val="0"/>
                        </a:spcBef>
                        <a:spcAft>
                          <a:spcPts val="0"/>
                        </a:spcAft>
                      </a:pPr>
                      <a:r>
                        <a:rPr lang="en-US" sz="1300" b="1" dirty="0">
                          <a:solidFill>
                            <a:schemeClr val="tx1"/>
                          </a:solidFill>
                          <a:effectLst/>
                          <a:latin typeface="Calibri" panose="020F0502020204030204" pitchFamily="34" charset="0"/>
                          <a:ea typeface="Times"/>
                        </a:rPr>
                        <a:t>a)	demonstrate fluency with multiplication facts through 12 x 12, and the corresponding division facts;* </a:t>
                      </a:r>
                      <a:r>
                        <a:rPr lang="en-US" sz="1300" b="1" dirty="0">
                          <a:solidFill>
                            <a:srgbClr val="FF0000"/>
                          </a:solidFill>
                          <a:effectLst/>
                          <a:latin typeface="Calibri" panose="020F0502020204030204" pitchFamily="34" charset="0"/>
                          <a:ea typeface="Times"/>
                        </a:rPr>
                        <a:t>[Moved from 3.5]</a:t>
                      </a:r>
                    </a:p>
                    <a:p>
                      <a:pPr marL="346075" marR="0" indent="-346075">
                        <a:spcBef>
                          <a:spcPts val="0"/>
                        </a:spcBef>
                        <a:spcAft>
                          <a:spcPts val="0"/>
                        </a:spcAft>
                      </a:pPr>
                      <a:r>
                        <a:rPr lang="en-US" sz="1300" b="1" dirty="0">
                          <a:solidFill>
                            <a:schemeClr val="tx1"/>
                          </a:solidFill>
                          <a:effectLst/>
                          <a:latin typeface="Calibri" panose="020F0502020204030204" pitchFamily="34" charset="0"/>
                          <a:ea typeface="Times"/>
                        </a:rPr>
                        <a:t>b)	estimate and determine sums, differences, and products of whole numbers;* </a:t>
                      </a:r>
                    </a:p>
                    <a:p>
                      <a:pPr marL="346075" marR="0" indent="-346075">
                        <a:spcBef>
                          <a:spcPts val="0"/>
                        </a:spcBef>
                        <a:spcAft>
                          <a:spcPts val="0"/>
                        </a:spcAft>
                      </a:pPr>
                      <a:r>
                        <a:rPr lang="en-US" sz="1300" b="1" dirty="0">
                          <a:solidFill>
                            <a:schemeClr val="tx1"/>
                          </a:solidFill>
                          <a:effectLst/>
                          <a:latin typeface="Calibri" panose="020F0502020204030204" pitchFamily="34" charset="0"/>
                          <a:ea typeface="Times"/>
                        </a:rPr>
                        <a:t>c)	estimate and determine quotients of whole numbers, with and without remainders;* and</a:t>
                      </a:r>
                    </a:p>
                    <a:p>
                      <a:pPr marL="342900" marR="0" lvl="0" indent="-342900">
                        <a:spcBef>
                          <a:spcPts val="0"/>
                        </a:spcBef>
                        <a:spcAft>
                          <a:spcPts val="1200"/>
                        </a:spcAft>
                        <a:buFont typeface="+mj-lt"/>
                        <a:buAutoNum type="alphaLcParenR" startAt="4"/>
                      </a:pPr>
                      <a:r>
                        <a:rPr lang="en-US" sz="1300" b="1" dirty="0">
                          <a:solidFill>
                            <a:schemeClr val="tx1"/>
                          </a:solidFill>
                          <a:effectLst/>
                          <a:latin typeface="Calibri" panose="020F0502020204030204" pitchFamily="34" charset="0"/>
                          <a:ea typeface="Times"/>
                        </a:rPr>
                        <a:t>create and solve single-step and multistep practical problems involving addition, subtraction, and multiplication, and single-step practical problems involving division with whole numbers.</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3962400"/>
            <a:ext cx="8305800" cy="2400657"/>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500" b="1" u="sng" dirty="0" smtClean="0">
                <a:solidFill>
                  <a:schemeClr val="bg1"/>
                </a:solidFill>
                <a:latin typeface="Calibri" panose="020F0502020204030204" pitchFamily="34" charset="0"/>
              </a:rPr>
              <a:t>Revisions</a:t>
            </a:r>
            <a:r>
              <a:rPr lang="en-US" altLang="en-US" sz="15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500" b="1" dirty="0">
                <a:solidFill>
                  <a:schemeClr val="bg1"/>
                </a:solidFill>
                <a:latin typeface="Calibri" panose="020F0502020204030204" pitchFamily="34" charset="0"/>
              </a:rPr>
              <a:t>4.4a – </a:t>
            </a:r>
            <a:r>
              <a:rPr lang="en-US" sz="1500" b="1" dirty="0" smtClean="0">
                <a:solidFill>
                  <a:schemeClr val="bg1"/>
                </a:solidFill>
                <a:latin typeface="Calibri" panose="020F0502020204030204" pitchFamily="34" charset="0"/>
              </a:rPr>
              <a:t>Fluency </a:t>
            </a:r>
            <a:r>
              <a:rPr lang="en-US" sz="1500" b="1" dirty="0">
                <a:solidFill>
                  <a:schemeClr val="bg1"/>
                </a:solidFill>
                <a:latin typeface="Calibri" panose="020F0502020204030204" pitchFamily="34" charset="0"/>
              </a:rPr>
              <a:t>with multiplication facts through 12 x 12, and corresponding division facts [Moved from </a:t>
            </a:r>
            <a:r>
              <a:rPr lang="en-US" sz="1500" b="1" dirty="0" smtClean="0">
                <a:solidFill>
                  <a:schemeClr val="bg1"/>
                </a:solidFill>
                <a:latin typeface="Calibri" panose="020F0502020204030204" pitchFamily="34" charset="0"/>
              </a:rPr>
              <a:t>3.5]; </a:t>
            </a:r>
            <a:r>
              <a:rPr lang="en-US" sz="1500" b="1" dirty="0">
                <a:solidFill>
                  <a:schemeClr val="bg1"/>
                </a:solidFill>
                <a:latin typeface="Calibri" panose="020F0502020204030204" pitchFamily="34" charset="0"/>
              </a:rPr>
              <a:t>representation of facts through 10 x 10 and fluency with facts for 0, 1, 2, 5, 10 included in </a:t>
            </a:r>
            <a:r>
              <a:rPr lang="en-US" sz="1500" b="1" dirty="0" smtClean="0">
                <a:solidFill>
                  <a:schemeClr val="bg1"/>
                </a:solidFill>
                <a:latin typeface="Calibri" panose="020F0502020204030204" pitchFamily="34" charset="0"/>
              </a:rPr>
              <a:t>3.4</a:t>
            </a:r>
            <a:endParaRPr lang="en-US" sz="1500" b="1" dirty="0">
              <a:solidFill>
                <a:schemeClr val="bg1"/>
              </a:solidFill>
              <a:latin typeface="Calibri" panose="020F0502020204030204" pitchFamily="34" charset="0"/>
            </a:endParaRPr>
          </a:p>
          <a:p>
            <a:pPr marL="285750" indent="-285750">
              <a:buFont typeface="Arial" panose="020B0604020202020204" pitchFamily="34" charset="0"/>
              <a:buChar char="•"/>
            </a:pPr>
            <a:r>
              <a:rPr lang="en-US" sz="1500" b="1" dirty="0">
                <a:solidFill>
                  <a:schemeClr val="bg1"/>
                </a:solidFill>
                <a:latin typeface="Calibri" panose="020F0502020204030204" pitchFamily="34" charset="0"/>
              </a:rPr>
              <a:t>4.4b EKS – Determine the product of two whole numbers </a:t>
            </a:r>
            <a:r>
              <a:rPr lang="en-US" sz="1500" b="1" i="1" dirty="0">
                <a:solidFill>
                  <a:schemeClr val="bg1"/>
                </a:solidFill>
                <a:latin typeface="Calibri" panose="020F0502020204030204" pitchFamily="34" charset="0"/>
              </a:rPr>
              <a:t>limited to</a:t>
            </a:r>
            <a:r>
              <a:rPr lang="en-US" sz="1500" b="1" dirty="0">
                <a:solidFill>
                  <a:schemeClr val="bg1"/>
                </a:solidFill>
                <a:latin typeface="Calibri" panose="020F0502020204030204" pitchFamily="34" charset="0"/>
              </a:rPr>
              <a:t> two digits each</a:t>
            </a:r>
          </a:p>
          <a:p>
            <a:pPr marL="285750" lvl="0" indent="-285750">
              <a:buFont typeface="Arial" panose="020B0604020202020204" pitchFamily="34" charset="0"/>
              <a:buChar char="•"/>
            </a:pPr>
            <a:r>
              <a:rPr lang="en-US" sz="1500" b="1" dirty="0" smtClean="0">
                <a:solidFill>
                  <a:schemeClr val="bg1"/>
                </a:solidFill>
                <a:latin typeface="Calibri" panose="020F0502020204030204" pitchFamily="34" charset="0"/>
              </a:rPr>
              <a:t>4.4b </a:t>
            </a:r>
            <a:r>
              <a:rPr lang="en-US" sz="1500" b="1" dirty="0">
                <a:solidFill>
                  <a:schemeClr val="bg1"/>
                </a:solidFill>
                <a:latin typeface="Calibri" panose="020F0502020204030204" pitchFamily="34" charset="0"/>
              </a:rPr>
              <a:t>EKS – Apply strategies, including place value and the properties of multiplication and/or addition, </a:t>
            </a:r>
            <a:r>
              <a:rPr lang="en-US" sz="1500" b="1" dirty="0" smtClean="0">
                <a:solidFill>
                  <a:schemeClr val="bg1"/>
                </a:solidFill>
                <a:latin typeface="Calibri" panose="020F0502020204030204" pitchFamily="34" charset="0"/>
              </a:rPr>
              <a:t>to add, subtract, multiply and divide</a:t>
            </a:r>
          </a:p>
          <a:p>
            <a:pPr marL="285750" indent="-285750">
              <a:buFont typeface="Arial" panose="020B0604020202020204" pitchFamily="34" charset="0"/>
              <a:buChar char="•"/>
            </a:pPr>
            <a:r>
              <a:rPr lang="en-US" sz="1500" b="1" dirty="0" smtClean="0">
                <a:solidFill>
                  <a:schemeClr val="bg1"/>
                </a:solidFill>
                <a:latin typeface="Calibri" panose="020F0502020204030204" pitchFamily="34" charset="0"/>
              </a:rPr>
              <a:t>4.4d </a:t>
            </a:r>
            <a:r>
              <a:rPr lang="en-US" sz="1500" b="1" dirty="0">
                <a:solidFill>
                  <a:schemeClr val="bg1"/>
                </a:solidFill>
                <a:latin typeface="Calibri" panose="020F0502020204030204" pitchFamily="34" charset="0"/>
              </a:rPr>
              <a:t>– Create single-step and multistep practical problems for </a:t>
            </a:r>
            <a:r>
              <a:rPr lang="en-US" sz="1500" b="1" dirty="0" smtClean="0">
                <a:solidFill>
                  <a:schemeClr val="bg1"/>
                </a:solidFill>
                <a:latin typeface="Calibri" panose="020F0502020204030204" pitchFamily="34" charset="0"/>
              </a:rPr>
              <a:t>addition, subtraction, and multiplication;  </a:t>
            </a:r>
            <a:r>
              <a:rPr lang="en-US" sz="1500" b="1" dirty="0">
                <a:solidFill>
                  <a:schemeClr val="bg1"/>
                </a:solidFill>
                <a:latin typeface="Calibri" panose="020F0502020204030204" pitchFamily="34" charset="0"/>
              </a:rPr>
              <a:t>create and solve single-step</a:t>
            </a:r>
            <a:r>
              <a:rPr lang="en-US" sz="1500" b="1" i="1" dirty="0">
                <a:solidFill>
                  <a:schemeClr val="bg1"/>
                </a:solidFill>
                <a:latin typeface="Calibri" panose="020F0502020204030204" pitchFamily="34" charset="0"/>
              </a:rPr>
              <a:t> </a:t>
            </a:r>
            <a:r>
              <a:rPr lang="en-US" sz="1500" b="1" dirty="0">
                <a:solidFill>
                  <a:schemeClr val="bg1"/>
                </a:solidFill>
                <a:latin typeface="Calibri" panose="020F0502020204030204" pitchFamily="34" charset="0"/>
              </a:rPr>
              <a:t>practical problems involving </a:t>
            </a:r>
            <a:r>
              <a:rPr lang="en-US" sz="1500" b="1" dirty="0" smtClean="0">
                <a:solidFill>
                  <a:schemeClr val="bg1"/>
                </a:solidFill>
                <a:latin typeface="Calibri" panose="020F0502020204030204" pitchFamily="34" charset="0"/>
              </a:rPr>
              <a:t>division</a:t>
            </a:r>
          </a:p>
          <a:p>
            <a:pPr marL="285750" lvl="0" indent="-285750">
              <a:buFont typeface="Arial" panose="020B0604020202020204" pitchFamily="34" charset="0"/>
              <a:buChar char="•"/>
            </a:pPr>
            <a:r>
              <a:rPr lang="en-US" sz="1500" b="1" dirty="0">
                <a:solidFill>
                  <a:schemeClr val="bg1"/>
                </a:solidFill>
                <a:latin typeface="Calibri" panose="020F0502020204030204" pitchFamily="34" charset="0"/>
              </a:rPr>
              <a:t>4.4d EKS – Use context in practical problems to interpret the quotient and remainder </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18</a:t>
            </a:fld>
            <a:endParaRPr lang="en-US" altLang="en-US" dirty="0"/>
          </a:p>
        </p:txBody>
      </p:sp>
      <p:sp>
        <p:nvSpPr>
          <p:cNvPr id="6" name="AutoShape 6"/>
          <p:cNvSpPr>
            <a:spLocks noChangeArrowheads="1"/>
          </p:cNvSpPr>
          <p:nvPr/>
        </p:nvSpPr>
        <p:spPr bwMode="auto">
          <a:xfrm rot="1209468">
            <a:off x="3983983" y="1656844"/>
            <a:ext cx="986758" cy="613187"/>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400" b="1" dirty="0" smtClean="0">
                <a:latin typeface="Calibri" panose="020F0502020204030204" pitchFamily="34" charset="0"/>
              </a:rPr>
              <a:t>New</a:t>
            </a:r>
            <a:endParaRPr lang="en-US" sz="1600" b="1" dirty="0">
              <a:latin typeface="Calibri" panose="020F0502020204030204" pitchFamily="34" charset="0"/>
            </a:endParaRPr>
          </a:p>
        </p:txBody>
      </p:sp>
      <p:sp>
        <p:nvSpPr>
          <p:cNvPr id="7" name="TextBox 6"/>
          <p:cNvSpPr txBox="1"/>
          <p:nvPr/>
        </p:nvSpPr>
        <p:spPr>
          <a:xfrm>
            <a:off x="557150" y="6400800"/>
            <a:ext cx="7696200" cy="369332"/>
          </a:xfrm>
          <a:prstGeom prst="rect">
            <a:avLst/>
          </a:prstGeom>
          <a:noFill/>
        </p:spPr>
        <p:txBody>
          <a:bodyPr wrap="square" rtlCol="0">
            <a:spAutoFit/>
          </a:bodyPr>
          <a:lstStyle/>
          <a:p>
            <a:r>
              <a:rPr lang="en-US" sz="1400" dirty="0">
                <a:latin typeface="Calibri" panose="020F0502020204030204" pitchFamily="34" charset="0"/>
              </a:rPr>
              <a:t>*On the state assessment, items measuring this objective are assessed without the use of a calculator</a:t>
            </a:r>
            <a:r>
              <a:rPr lang="en-US" dirty="0">
                <a:latin typeface="Calibri" panose="020F0502020204030204" pitchFamily="34" charset="0"/>
              </a:rPr>
              <a: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73201659"/>
      </p:ext>
    </p:extLst>
  </p:cSld>
  <p:clrMapOvr>
    <a:masterClrMapping/>
  </p:clrMapOvr>
  <mc:AlternateContent xmlns:mc="http://schemas.openxmlformats.org/markup-compatibility/2006" xmlns:p14="http://schemas.microsoft.com/office/powerpoint/2010/main">
    <mc:Choice Requires="p14">
      <p:transition p14:dur="10" advTm="125582"/>
    </mc:Choice>
    <mc:Fallback xmlns="">
      <p:transition advTm="125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73262176"/>
              </p:ext>
            </p:extLst>
          </p:nvPr>
        </p:nvGraphicFramePr>
        <p:xfrm>
          <a:off x="533400" y="990600"/>
          <a:ext cx="8229600" cy="3322320"/>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42900" marR="0" indent="-342900">
                        <a:spcBef>
                          <a:spcPts val="600"/>
                        </a:spcBef>
                        <a:spcAft>
                          <a:spcPts val="0"/>
                        </a:spcAft>
                      </a:pPr>
                      <a:r>
                        <a:rPr lang="en-US" sz="1300" b="1" dirty="0">
                          <a:solidFill>
                            <a:schemeClr val="tx1"/>
                          </a:solidFill>
                          <a:effectLst/>
                          <a:latin typeface="Calibri" panose="020F0502020204030204" pitchFamily="34" charset="0"/>
                          <a:ea typeface="Times"/>
                        </a:rPr>
                        <a:t>4.5	The student will</a:t>
                      </a:r>
                    </a:p>
                    <a:p>
                      <a:pPr marL="346075" marR="0" indent="-346075">
                        <a:spcBef>
                          <a:spcPts val="0"/>
                        </a:spcBef>
                        <a:spcAft>
                          <a:spcPts val="0"/>
                        </a:spcAft>
                      </a:pPr>
                      <a:r>
                        <a:rPr lang="en-US" sz="1300" b="1" dirty="0">
                          <a:solidFill>
                            <a:schemeClr val="tx1"/>
                          </a:solidFill>
                          <a:effectLst/>
                          <a:latin typeface="Calibri" panose="020F0502020204030204" pitchFamily="34" charset="0"/>
                          <a:ea typeface="Times"/>
                        </a:rPr>
                        <a:t>a)	determine common multiples and factors, including least common multiple and greatest common factor;*</a:t>
                      </a:r>
                    </a:p>
                    <a:p>
                      <a:pPr marL="346075" marR="0" indent="-346075">
                        <a:spcBef>
                          <a:spcPts val="0"/>
                        </a:spcBef>
                        <a:spcAft>
                          <a:spcPts val="0"/>
                        </a:spcAft>
                      </a:pPr>
                      <a:r>
                        <a:rPr lang="en-US" sz="1300" b="1" dirty="0">
                          <a:solidFill>
                            <a:schemeClr val="tx1"/>
                          </a:solidFill>
                          <a:effectLst/>
                          <a:latin typeface="Calibri" panose="020F0502020204030204" pitchFamily="34" charset="0"/>
                          <a:ea typeface="Times"/>
                        </a:rPr>
                        <a:t>b)	add and subtract fractions having like and unlike denominators that are limited to 2, 3, 4, 5, 6, 8, 10, and 12, and simplify the resulting fractions, using common multiples and factors;*  </a:t>
                      </a:r>
                      <a:r>
                        <a:rPr lang="en-US" sz="1300" b="1" dirty="0">
                          <a:solidFill>
                            <a:srgbClr val="FF0000"/>
                          </a:solidFill>
                          <a:effectLst/>
                          <a:latin typeface="Calibri" panose="020F0502020204030204" pitchFamily="34" charset="0"/>
                          <a:ea typeface="Times"/>
                        </a:rPr>
                        <a:t>[Denominators and simplify included in EKS]</a:t>
                      </a:r>
                    </a:p>
                    <a:p>
                      <a:pPr marL="346075" marR="0" indent="-346075">
                        <a:spcBef>
                          <a:spcPts val="0"/>
                        </a:spcBef>
                        <a:spcAft>
                          <a:spcPts val="0"/>
                        </a:spcAft>
                      </a:pPr>
                      <a:r>
                        <a:rPr lang="en-US" sz="1300" b="1" dirty="0">
                          <a:solidFill>
                            <a:schemeClr val="tx1"/>
                          </a:solidFill>
                          <a:effectLst/>
                          <a:latin typeface="Calibri" panose="020F0502020204030204" pitchFamily="34" charset="0"/>
                          <a:ea typeface="Times"/>
                        </a:rPr>
                        <a:t>c)	add and subtract with decimals;* and </a:t>
                      </a:r>
                      <a:r>
                        <a:rPr lang="en-US" sz="1300" b="1" dirty="0">
                          <a:solidFill>
                            <a:srgbClr val="FF0000"/>
                          </a:solidFill>
                          <a:effectLst/>
                          <a:latin typeface="Calibri" panose="020F0502020204030204" pitchFamily="34" charset="0"/>
                          <a:ea typeface="Times"/>
                        </a:rPr>
                        <a:t>[Moved to 4.6a]</a:t>
                      </a:r>
                    </a:p>
                    <a:p>
                      <a:pPr marL="346075" marR="0" indent="-346075">
                        <a:spcBef>
                          <a:spcPts val="0"/>
                        </a:spcBef>
                        <a:spcAft>
                          <a:spcPts val="600"/>
                        </a:spcAft>
                      </a:pPr>
                      <a:r>
                        <a:rPr lang="en-US" sz="1300" b="1" dirty="0">
                          <a:solidFill>
                            <a:schemeClr val="tx1"/>
                          </a:solidFill>
                          <a:effectLst/>
                          <a:latin typeface="Calibri" panose="020F0502020204030204" pitchFamily="34" charset="0"/>
                          <a:ea typeface="Times"/>
                        </a:rPr>
                        <a:t>d)	solve single-step and multistep practical problems involving addition and subtraction with fractions and with decimals.*</a:t>
                      </a:r>
                      <a:r>
                        <a:rPr lang="en-US" sz="1300" b="1" dirty="0">
                          <a:solidFill>
                            <a:srgbClr val="FF0000"/>
                          </a:solidFill>
                          <a:effectLst/>
                          <a:latin typeface="Calibri" panose="020F0502020204030204" pitchFamily="34" charset="0"/>
                          <a:ea typeface="Times"/>
                        </a:rPr>
                        <a:t> [Decimals moved to 4.6b; solve multistep problems with fractions included in 5.6a]</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404495">
                        <a:spcBef>
                          <a:spcPts val="500"/>
                        </a:spcBef>
                        <a:spcAft>
                          <a:spcPts val="0"/>
                        </a:spcAft>
                      </a:pPr>
                      <a:r>
                        <a:rPr lang="en-US" sz="1300" b="1" dirty="0">
                          <a:solidFill>
                            <a:schemeClr val="tx1"/>
                          </a:solidFill>
                          <a:effectLst/>
                          <a:latin typeface="Calibri" panose="020F0502020204030204" pitchFamily="34" charset="0"/>
                          <a:ea typeface="Times"/>
                        </a:rPr>
                        <a:t>4.5	The student will</a:t>
                      </a:r>
                    </a:p>
                    <a:p>
                      <a:pPr marL="346075" marR="0" indent="-346075">
                        <a:spcBef>
                          <a:spcPts val="0"/>
                        </a:spcBef>
                        <a:spcAft>
                          <a:spcPts val="0"/>
                        </a:spcAft>
                      </a:pPr>
                      <a:r>
                        <a:rPr lang="en-US" sz="1300" b="1" dirty="0">
                          <a:solidFill>
                            <a:schemeClr val="tx1"/>
                          </a:solidFill>
                          <a:effectLst/>
                          <a:latin typeface="Calibri" panose="020F0502020204030204" pitchFamily="34" charset="0"/>
                          <a:ea typeface="Times"/>
                        </a:rPr>
                        <a:t>a)	determine common multiples and factors, including least common multiple and greatest common factor;</a:t>
                      </a:r>
                    </a:p>
                    <a:p>
                      <a:pPr marL="346075" marR="0" indent="-346075">
                        <a:spcBef>
                          <a:spcPts val="0"/>
                        </a:spcBef>
                        <a:spcAft>
                          <a:spcPts val="0"/>
                        </a:spcAft>
                      </a:pPr>
                      <a:r>
                        <a:rPr lang="en-US" sz="1300" b="1" dirty="0">
                          <a:solidFill>
                            <a:schemeClr val="tx1"/>
                          </a:solidFill>
                          <a:effectLst/>
                          <a:latin typeface="Calibri" panose="020F0502020204030204" pitchFamily="34" charset="0"/>
                          <a:ea typeface="Times"/>
                        </a:rPr>
                        <a:t>b)	add and subtract fractions and mixed numbers having like and unlike denominators;* and</a:t>
                      </a:r>
                    </a:p>
                    <a:p>
                      <a:pPr marL="346075" marR="0" indent="-346075">
                        <a:spcBef>
                          <a:spcPts val="0"/>
                        </a:spcBef>
                        <a:spcAft>
                          <a:spcPts val="0"/>
                        </a:spcAft>
                      </a:pPr>
                      <a:r>
                        <a:rPr lang="en-US" sz="1300" b="1" dirty="0">
                          <a:solidFill>
                            <a:schemeClr val="tx1"/>
                          </a:solidFill>
                          <a:effectLst/>
                          <a:latin typeface="Calibri" panose="020F0502020204030204" pitchFamily="34" charset="0"/>
                          <a:ea typeface="Times"/>
                        </a:rPr>
                        <a:t> c)	solve single-step practical problems involving addition and subtraction with fractions and mixed numbers. </a:t>
                      </a:r>
                      <a:endParaRPr lang="en-US" sz="1300" b="1" dirty="0" smtClean="0">
                        <a:solidFill>
                          <a:schemeClr val="tx1"/>
                        </a:solidFill>
                        <a:effectLst/>
                        <a:latin typeface="Calibri" panose="020F0502020204030204" pitchFamily="34" charset="0"/>
                        <a:ea typeface="Times"/>
                      </a:endParaRPr>
                    </a:p>
                    <a:p>
                      <a:pPr marL="388620" marR="0" indent="-388620">
                        <a:spcBef>
                          <a:spcPts val="600"/>
                        </a:spcBef>
                        <a:spcAft>
                          <a:spcPts val="0"/>
                        </a:spcAft>
                      </a:pPr>
                      <a:endParaRPr lang="en-US" sz="1300" b="1" dirty="0" smtClean="0">
                        <a:solidFill>
                          <a:schemeClr val="tx1"/>
                        </a:solidFill>
                        <a:effectLst/>
                        <a:latin typeface="Calibri" panose="020F0502020204030204" pitchFamily="34" charset="0"/>
                        <a:ea typeface="Times"/>
                      </a:endParaRPr>
                    </a:p>
                    <a:p>
                      <a:pPr marL="388620" marR="0" indent="-388620">
                        <a:spcBef>
                          <a:spcPts val="600"/>
                        </a:spcBef>
                        <a:spcAft>
                          <a:spcPts val="0"/>
                        </a:spcAft>
                      </a:pPr>
                      <a:r>
                        <a:rPr lang="en-US" sz="1300" b="1" dirty="0" smtClean="0">
                          <a:solidFill>
                            <a:schemeClr val="tx1"/>
                          </a:solidFill>
                          <a:effectLst/>
                          <a:latin typeface="Calibri" panose="020F0502020204030204" pitchFamily="34" charset="0"/>
                          <a:ea typeface="Times"/>
                        </a:rPr>
                        <a:t>4.6   The student will</a:t>
                      </a:r>
                    </a:p>
                    <a:p>
                      <a:pPr marL="342900" marR="0" lvl="0" indent="-342900">
                        <a:spcBef>
                          <a:spcPts val="0"/>
                        </a:spcBef>
                        <a:spcAft>
                          <a:spcPts val="0"/>
                        </a:spcAft>
                        <a:buFont typeface="+mj-lt"/>
                        <a:buAutoNum type="alphaLcParenR"/>
                      </a:pPr>
                      <a:r>
                        <a:rPr lang="en-US" sz="1300" b="1" dirty="0" smtClean="0">
                          <a:solidFill>
                            <a:schemeClr val="tx1"/>
                          </a:solidFill>
                          <a:effectLst/>
                          <a:latin typeface="Calibri" panose="020F0502020204030204" pitchFamily="34" charset="0"/>
                          <a:ea typeface="Times"/>
                        </a:rPr>
                        <a:t>add and subtract decimals;* and </a:t>
                      </a:r>
                      <a:r>
                        <a:rPr lang="en-US" sz="1300" b="1" dirty="0" smtClean="0">
                          <a:solidFill>
                            <a:srgbClr val="FF0000"/>
                          </a:solidFill>
                          <a:effectLst/>
                          <a:latin typeface="Calibri" panose="020F0502020204030204" pitchFamily="34" charset="0"/>
                          <a:ea typeface="Times"/>
                        </a:rPr>
                        <a:t>[Moved from 4.5c]</a:t>
                      </a:r>
                    </a:p>
                    <a:p>
                      <a:pPr marL="342900" marR="0" lvl="0" indent="-342900">
                        <a:spcBef>
                          <a:spcPts val="0"/>
                        </a:spcBef>
                        <a:spcAft>
                          <a:spcPts val="600"/>
                        </a:spcAft>
                        <a:buFont typeface="+mj-lt"/>
                        <a:buAutoNum type="alphaLcParenR"/>
                      </a:pPr>
                      <a:r>
                        <a:rPr lang="en-US" sz="1300" b="1" dirty="0" smtClean="0">
                          <a:solidFill>
                            <a:schemeClr val="tx1"/>
                          </a:solidFill>
                          <a:effectLst/>
                          <a:latin typeface="Calibri" panose="020F0502020204030204" pitchFamily="34" charset="0"/>
                          <a:ea typeface="Times"/>
                        </a:rPr>
                        <a:t>solve single-step and multistep practical problems involving addition and subtraction with decimals. </a:t>
                      </a:r>
                      <a:r>
                        <a:rPr lang="en-US" sz="1300" b="1" dirty="0" smtClean="0">
                          <a:solidFill>
                            <a:srgbClr val="FF0000"/>
                          </a:solidFill>
                          <a:effectLst/>
                          <a:latin typeface="Calibri" panose="020F0502020204030204" pitchFamily="34" charset="0"/>
                          <a:ea typeface="Times"/>
                        </a:rPr>
                        <a:t>[Moved from 4.5d]</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495800"/>
            <a:ext cx="8305800" cy="1815882"/>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400" b="1" u="sng" dirty="0" smtClean="0">
                <a:solidFill>
                  <a:schemeClr val="bg1"/>
                </a:solidFill>
                <a:latin typeface="Calibri" panose="020F0502020204030204" pitchFamily="34" charset="0"/>
              </a:rPr>
              <a:t>Revisions</a:t>
            </a:r>
            <a:r>
              <a:rPr lang="en-US" altLang="en-US" sz="14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400" b="1" dirty="0" smtClean="0">
                <a:solidFill>
                  <a:schemeClr val="bg1"/>
                </a:solidFill>
                <a:latin typeface="Calibri" panose="020F0502020204030204" pitchFamily="34" charset="0"/>
              </a:rPr>
              <a:t>4.5b </a:t>
            </a:r>
            <a:r>
              <a:rPr lang="en-US" sz="1400" b="1" dirty="0">
                <a:solidFill>
                  <a:schemeClr val="bg1"/>
                </a:solidFill>
                <a:latin typeface="Calibri" panose="020F0502020204030204" pitchFamily="34" charset="0"/>
              </a:rPr>
              <a:t>– </a:t>
            </a:r>
            <a:r>
              <a:rPr lang="en-US" sz="1400" b="1" dirty="0" smtClean="0">
                <a:solidFill>
                  <a:schemeClr val="bg1"/>
                </a:solidFill>
                <a:latin typeface="Calibri" panose="020F0502020204030204" pitchFamily="34" charset="0"/>
              </a:rPr>
              <a:t>Includes proper and improper fractions, and mixed numbers</a:t>
            </a:r>
          </a:p>
          <a:p>
            <a:pPr marL="285750" lvl="0" indent="-285750">
              <a:buFont typeface="Arial" panose="020B0604020202020204" pitchFamily="34" charset="0"/>
              <a:buChar char="•"/>
            </a:pPr>
            <a:r>
              <a:rPr lang="en-US" sz="1400" b="1" dirty="0" smtClean="0">
                <a:solidFill>
                  <a:schemeClr val="bg1"/>
                </a:solidFill>
                <a:latin typeface="Calibri" panose="020F0502020204030204" pitchFamily="34" charset="0"/>
              </a:rPr>
              <a:t>4.5 EKS – Estimate  the sum </a:t>
            </a:r>
            <a:r>
              <a:rPr lang="en-US" sz="1400" b="1" dirty="0">
                <a:solidFill>
                  <a:schemeClr val="bg1"/>
                </a:solidFill>
                <a:latin typeface="Calibri" panose="020F0502020204030204" pitchFamily="34" charset="0"/>
              </a:rPr>
              <a:t>or difference of two fractions; </a:t>
            </a:r>
            <a:r>
              <a:rPr lang="en-US" sz="1400" b="1" dirty="0" smtClean="0">
                <a:solidFill>
                  <a:schemeClr val="bg1"/>
                </a:solidFill>
                <a:latin typeface="Calibri" panose="020F0502020204030204" pitchFamily="34" charset="0"/>
              </a:rPr>
              <a:t>subtraction </a:t>
            </a:r>
            <a:r>
              <a:rPr lang="en-US" sz="1400" b="1" dirty="0">
                <a:solidFill>
                  <a:schemeClr val="bg1"/>
                </a:solidFill>
                <a:latin typeface="Calibri" panose="020F0502020204030204" pitchFamily="34" charset="0"/>
              </a:rPr>
              <a:t>with fractions limited to problems that do not require </a:t>
            </a:r>
            <a:r>
              <a:rPr lang="en-US" sz="1400" b="1" dirty="0" smtClean="0">
                <a:solidFill>
                  <a:schemeClr val="bg1"/>
                </a:solidFill>
                <a:latin typeface="Calibri" panose="020F0502020204030204" pitchFamily="34" charset="0"/>
              </a:rPr>
              <a:t>regrouping; determining </a:t>
            </a:r>
            <a:r>
              <a:rPr lang="en-US" sz="1400" b="1" dirty="0">
                <a:solidFill>
                  <a:schemeClr val="bg1"/>
                </a:solidFill>
                <a:latin typeface="Calibri" panose="020F0502020204030204" pitchFamily="34" charset="0"/>
              </a:rPr>
              <a:t>common denominators for fractions, common denominators should not exceed </a:t>
            </a:r>
            <a:r>
              <a:rPr lang="en-US" sz="1400" b="1" dirty="0" smtClean="0">
                <a:solidFill>
                  <a:schemeClr val="bg1"/>
                </a:solidFill>
                <a:latin typeface="Calibri" panose="020F0502020204030204" pitchFamily="34" charset="0"/>
              </a:rPr>
              <a:t>60</a:t>
            </a:r>
          </a:p>
          <a:p>
            <a:pPr marL="285750" lvl="0" indent="-285750">
              <a:buFont typeface="Arial" panose="020B0604020202020204" pitchFamily="34" charset="0"/>
              <a:buChar char="•"/>
            </a:pPr>
            <a:r>
              <a:rPr lang="en-US" sz="1400" b="1" dirty="0" smtClean="0">
                <a:solidFill>
                  <a:schemeClr val="bg1"/>
                </a:solidFill>
                <a:latin typeface="Calibri" panose="020F0502020204030204" pitchFamily="34" charset="0"/>
              </a:rPr>
              <a:t>4.5c </a:t>
            </a:r>
            <a:r>
              <a:rPr lang="en-US" sz="1400" b="1" dirty="0">
                <a:solidFill>
                  <a:schemeClr val="bg1"/>
                </a:solidFill>
                <a:latin typeface="Calibri" panose="020F0502020204030204" pitchFamily="34" charset="0"/>
              </a:rPr>
              <a:t>– Solve practical problems with fractions and mixed numbers limited to </a:t>
            </a:r>
            <a:r>
              <a:rPr lang="en-US" sz="1400" b="1" dirty="0" smtClean="0">
                <a:solidFill>
                  <a:schemeClr val="bg1"/>
                </a:solidFill>
                <a:latin typeface="Calibri" panose="020F0502020204030204" pitchFamily="34" charset="0"/>
              </a:rPr>
              <a:t>single-step </a:t>
            </a:r>
          </a:p>
          <a:p>
            <a:pPr marL="285750" lvl="0" indent="-285750">
              <a:buFont typeface="Arial" panose="020B0604020202020204" pitchFamily="34" charset="0"/>
              <a:buChar char="•"/>
            </a:pPr>
            <a:r>
              <a:rPr lang="en-US" sz="1400" b="1" dirty="0" smtClean="0">
                <a:solidFill>
                  <a:schemeClr val="bg1"/>
                </a:solidFill>
                <a:latin typeface="Calibri" panose="020F0502020204030204" pitchFamily="34" charset="0"/>
              </a:rPr>
              <a:t>4.5c (2009) </a:t>
            </a:r>
            <a:r>
              <a:rPr lang="en-US" sz="1400" b="1" dirty="0">
                <a:solidFill>
                  <a:schemeClr val="bg1"/>
                </a:solidFill>
                <a:latin typeface="Calibri" panose="020F0502020204030204" pitchFamily="34" charset="0"/>
              </a:rPr>
              <a:t>– </a:t>
            </a:r>
            <a:r>
              <a:rPr lang="en-US" sz="1400" b="1" dirty="0" smtClean="0">
                <a:solidFill>
                  <a:schemeClr val="bg1"/>
                </a:solidFill>
                <a:latin typeface="Calibri" panose="020F0502020204030204" pitchFamily="34" charset="0"/>
              </a:rPr>
              <a:t>Add and subtract with decimals [Moved </a:t>
            </a:r>
            <a:r>
              <a:rPr lang="en-US" sz="1400" b="1" dirty="0">
                <a:solidFill>
                  <a:schemeClr val="bg1"/>
                </a:solidFill>
                <a:latin typeface="Calibri" panose="020F0502020204030204" pitchFamily="34" charset="0"/>
              </a:rPr>
              <a:t>to </a:t>
            </a:r>
            <a:r>
              <a:rPr lang="en-US" sz="1400" b="1" dirty="0" smtClean="0">
                <a:solidFill>
                  <a:schemeClr val="bg1"/>
                </a:solidFill>
                <a:latin typeface="Calibri" panose="020F0502020204030204" pitchFamily="34" charset="0"/>
              </a:rPr>
              <a:t>4.6a]</a:t>
            </a:r>
          </a:p>
          <a:p>
            <a:pPr marL="285750" lvl="0" indent="-285750">
              <a:buFont typeface="Arial" panose="020B0604020202020204" pitchFamily="34" charset="0"/>
              <a:buChar char="•"/>
            </a:pPr>
            <a:r>
              <a:rPr lang="en-US" sz="1400" b="1" dirty="0" smtClean="0">
                <a:solidFill>
                  <a:schemeClr val="bg1"/>
                </a:solidFill>
                <a:latin typeface="Calibri" panose="020F0502020204030204" pitchFamily="34" charset="0"/>
              </a:rPr>
              <a:t>4.5d (2009) –</a:t>
            </a:r>
            <a:r>
              <a:rPr lang="en-US" sz="1400" b="1" dirty="0">
                <a:solidFill>
                  <a:schemeClr val="bg1"/>
                </a:solidFill>
                <a:latin typeface="Calibri" panose="020F0502020204030204" pitchFamily="34" charset="0"/>
              </a:rPr>
              <a:t> </a:t>
            </a:r>
            <a:r>
              <a:rPr lang="en-US" sz="1400" b="1" dirty="0" smtClean="0">
                <a:solidFill>
                  <a:schemeClr val="bg1"/>
                </a:solidFill>
                <a:latin typeface="Calibri" panose="020F0502020204030204" pitchFamily="34" charset="0"/>
              </a:rPr>
              <a:t>Solving practical addition and subtraction problems involving decimals [Moved to 4.6b]</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19</a:t>
            </a:fld>
            <a:endParaRPr lang="en-US" altLang="en-US" dirty="0"/>
          </a:p>
        </p:txBody>
      </p:sp>
      <p:sp>
        <p:nvSpPr>
          <p:cNvPr id="6" name="TextBox 5"/>
          <p:cNvSpPr txBox="1"/>
          <p:nvPr/>
        </p:nvSpPr>
        <p:spPr>
          <a:xfrm>
            <a:off x="557150" y="6336268"/>
            <a:ext cx="7696200" cy="369332"/>
          </a:xfrm>
          <a:prstGeom prst="rect">
            <a:avLst/>
          </a:prstGeom>
          <a:noFill/>
        </p:spPr>
        <p:txBody>
          <a:bodyPr wrap="square" rtlCol="0">
            <a:spAutoFit/>
          </a:bodyPr>
          <a:lstStyle/>
          <a:p>
            <a:r>
              <a:rPr lang="en-US" sz="1400" dirty="0">
                <a:latin typeface="Calibri" panose="020F0502020204030204" pitchFamily="34" charset="0"/>
              </a:rPr>
              <a:t>*On the state assessment, items measuring this objective are assessed without the use of a calculator</a:t>
            </a:r>
            <a:r>
              <a:rPr lang="en-US" dirty="0">
                <a:latin typeface="Calibri" panose="020F0502020204030204" pitchFamily="34" charset="0"/>
              </a:rPr>
              <a:t>.</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73201659"/>
      </p:ext>
    </p:extLst>
  </p:cSld>
  <p:clrMapOvr>
    <a:masterClrMapping/>
  </p:clrMapOvr>
  <mc:AlternateContent xmlns:mc="http://schemas.openxmlformats.org/markup-compatibility/2006" xmlns:p14="http://schemas.microsoft.com/office/powerpoint/2010/main">
    <mc:Choice Requires="p14">
      <p:transition p14:dur="10" advTm="77305"/>
    </mc:Choice>
    <mc:Fallback xmlns="">
      <p:transition advTm="773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 y="609600"/>
            <a:ext cx="8153400" cy="1143000"/>
          </a:xfrm>
        </p:spPr>
        <p:txBody>
          <a:bodyPr/>
          <a:lstStyle/>
          <a:p>
            <a:r>
              <a:rPr lang="en-US" altLang="en-US" dirty="0" smtClean="0"/>
              <a:t>Purpose</a:t>
            </a:r>
            <a:endParaRPr lang="en-US" altLang="en-US" dirty="0"/>
          </a:p>
        </p:txBody>
      </p:sp>
      <p:sp>
        <p:nvSpPr>
          <p:cNvPr id="79875" name="Rectangle 3"/>
          <p:cNvSpPr>
            <a:spLocks noGrp="1" noChangeArrowheads="1"/>
          </p:cNvSpPr>
          <p:nvPr>
            <p:ph idx="1"/>
          </p:nvPr>
        </p:nvSpPr>
        <p:spPr/>
        <p:txBody>
          <a:bodyPr/>
          <a:lstStyle/>
          <a:p>
            <a:r>
              <a:rPr lang="en-US" altLang="en-US" dirty="0" smtClean="0"/>
              <a:t>Overview </a:t>
            </a:r>
            <a:r>
              <a:rPr lang="en-US" altLang="en-US" dirty="0"/>
              <a:t>of the </a:t>
            </a:r>
            <a:r>
              <a:rPr lang="en-US" altLang="en-US" dirty="0" smtClean="0"/>
              <a:t>2016 </a:t>
            </a:r>
            <a:r>
              <a:rPr lang="en-US" altLang="en-US" i="1" dirty="0"/>
              <a:t>Mathematics Standards of </a:t>
            </a:r>
            <a:r>
              <a:rPr lang="en-US" altLang="en-US" i="1" dirty="0" smtClean="0"/>
              <a:t>Learning</a:t>
            </a:r>
            <a:r>
              <a:rPr lang="en-US" altLang="en-US" dirty="0"/>
              <a:t> </a:t>
            </a:r>
            <a:r>
              <a:rPr lang="en-US" altLang="en-US" dirty="0" smtClean="0"/>
              <a:t>and the </a:t>
            </a:r>
            <a:r>
              <a:rPr lang="en-US" altLang="en-US" i="1" dirty="0" smtClean="0"/>
              <a:t>Curriculum Framework</a:t>
            </a:r>
            <a:endParaRPr lang="en-US" altLang="en-US" dirty="0"/>
          </a:p>
          <a:p>
            <a:r>
              <a:rPr lang="en-US" altLang="en-US" dirty="0" smtClean="0"/>
              <a:t>Highlight information included in the Essential Knowledge and Skills and the Understanding the Standard sections of the </a:t>
            </a:r>
            <a:r>
              <a:rPr lang="en-US" altLang="en-US" i="1" dirty="0" smtClean="0"/>
              <a:t>Curriculum Framework</a:t>
            </a:r>
            <a:endParaRPr lang="en-US" altLang="en-US" i="1" dirty="0" smtClean="0"/>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2</a:t>
            </a:fld>
            <a:endParaRPr lang="en-US" alt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03620075"/>
      </p:ext>
    </p:extLst>
  </p:cSld>
  <p:clrMapOvr>
    <a:masterClrMapping/>
  </p:clrMapOvr>
  <mc:AlternateContent xmlns:mc="http://schemas.openxmlformats.org/markup-compatibility/2006" xmlns:p14="http://schemas.microsoft.com/office/powerpoint/2010/main">
    <mc:Choice Requires="p14">
      <p:transition p14:dur="10" advTm="24864"/>
    </mc:Choice>
    <mc:Fallback xmlns="">
      <p:transition advTm="248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MEASUREMENT AND GEOMETRY</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20</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72629202"/>
      </p:ext>
    </p:extLst>
  </p:cSld>
  <p:clrMapOvr>
    <a:masterClrMapping/>
  </p:clrMapOvr>
  <mc:AlternateContent xmlns:mc="http://schemas.openxmlformats.org/markup-compatibility/2006" xmlns:p14="http://schemas.microsoft.com/office/powerpoint/2010/main">
    <mc:Choice Requires="p14">
      <p:transition p14:dur="10" advTm="4809"/>
    </mc:Choice>
    <mc:Fallback xmlns="">
      <p:transition advTm="48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32464147"/>
              </p:ext>
            </p:extLst>
          </p:nvPr>
        </p:nvGraphicFramePr>
        <p:xfrm>
          <a:off x="533400" y="990600"/>
          <a:ext cx="8229600" cy="2839974"/>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489454">
                <a:tc>
                  <a:txBody>
                    <a:bodyPr/>
                    <a:lstStyle/>
                    <a:p>
                      <a:pPr marL="342900" marR="0" indent="-342900">
                        <a:spcBef>
                          <a:spcPts val="600"/>
                        </a:spcBef>
                        <a:spcAft>
                          <a:spcPts val="0"/>
                        </a:spcAft>
                      </a:pPr>
                      <a:r>
                        <a:rPr lang="en-US" sz="1400" b="1" dirty="0" smtClean="0">
                          <a:solidFill>
                            <a:schemeClr val="tx1"/>
                          </a:solidFill>
                          <a:effectLst/>
                          <a:latin typeface="Calibri" panose="020F0502020204030204" pitchFamily="34" charset="0"/>
                          <a:ea typeface="Times"/>
                        </a:rPr>
                        <a:t>4.6	The student will</a:t>
                      </a:r>
                    </a:p>
                    <a:p>
                      <a:pPr marL="342900" marR="0" indent="-342900">
                        <a:spcBef>
                          <a:spcPts val="600"/>
                        </a:spcBef>
                        <a:spcAft>
                          <a:spcPts val="0"/>
                        </a:spcAft>
                      </a:pPr>
                      <a:r>
                        <a:rPr lang="en-US" sz="1400" b="1" dirty="0" smtClean="0">
                          <a:solidFill>
                            <a:schemeClr val="tx1"/>
                          </a:solidFill>
                          <a:effectLst/>
                          <a:latin typeface="Calibri" panose="020F0502020204030204" pitchFamily="34" charset="0"/>
                          <a:ea typeface="Times"/>
                        </a:rPr>
                        <a:t>a)	estimate and measure weight/mass and describe the results in U.S. Customary and metric units as appropriate; </a:t>
                      </a:r>
                      <a:r>
                        <a:rPr lang="en-US" sz="1400" b="1" dirty="0" smtClean="0">
                          <a:solidFill>
                            <a:srgbClr val="FF0000"/>
                          </a:solidFill>
                          <a:effectLst/>
                          <a:latin typeface="Calibri" panose="020F0502020204030204" pitchFamily="34" charset="0"/>
                          <a:ea typeface="Times"/>
                        </a:rPr>
                        <a:t>[Moved to 4.8b]</a:t>
                      </a:r>
                      <a:r>
                        <a:rPr lang="en-US" sz="1400" b="1" dirty="0" smtClean="0">
                          <a:solidFill>
                            <a:schemeClr val="tx1"/>
                          </a:solidFill>
                          <a:effectLst/>
                          <a:latin typeface="Calibri" panose="020F0502020204030204" pitchFamily="34" charset="0"/>
                          <a:ea typeface="Times"/>
                        </a:rPr>
                        <a:t>and</a:t>
                      </a:r>
                    </a:p>
                    <a:p>
                      <a:pPr marL="342900" marR="0" indent="-342900">
                        <a:spcBef>
                          <a:spcPts val="600"/>
                        </a:spcBef>
                        <a:spcAft>
                          <a:spcPts val="0"/>
                        </a:spcAft>
                      </a:pPr>
                      <a:r>
                        <a:rPr lang="en-US" sz="1400" b="1" dirty="0" smtClean="0">
                          <a:solidFill>
                            <a:schemeClr val="tx1"/>
                          </a:solidFill>
                          <a:effectLst/>
                          <a:latin typeface="Calibri" panose="020F0502020204030204" pitchFamily="34" charset="0"/>
                          <a:ea typeface="Times"/>
                        </a:rPr>
                        <a:t>b)	identify equivalent measurements between units within the U.S. Customary system (ounces, pounds, and tons) and between units within the metric system (grams and kilograms). </a:t>
                      </a:r>
                      <a:r>
                        <a:rPr lang="en-US" sz="1400" b="1" dirty="0" smtClean="0">
                          <a:solidFill>
                            <a:srgbClr val="FF0000"/>
                          </a:solidFill>
                          <a:effectLst/>
                          <a:latin typeface="Calibri" panose="020F0502020204030204" pitchFamily="34" charset="0"/>
                          <a:ea typeface="Times"/>
                        </a:rPr>
                        <a:t>[Metric equivalencies included in 5.9a; U.S. Customary equivalencies moved to 4.8c]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marR="0" indent="-274320">
                        <a:spcBef>
                          <a:spcPts val="600"/>
                        </a:spcBef>
                        <a:spcAft>
                          <a:spcPts val="0"/>
                        </a:spcAft>
                      </a:pP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343400"/>
            <a:ext cx="8305800" cy="98488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4.6 – Moved to SOL 4.8</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4.6b – Identify equivalent metric measurements for mass [Included in 5.9a]</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21</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73201659"/>
      </p:ext>
    </p:extLst>
  </p:cSld>
  <p:clrMapOvr>
    <a:masterClrMapping/>
  </p:clrMapOvr>
  <mc:AlternateContent xmlns:mc="http://schemas.openxmlformats.org/markup-compatibility/2006" xmlns:p14="http://schemas.microsoft.com/office/powerpoint/2010/main">
    <mc:Choice Requires="p14">
      <p:transition p14:dur="10" advTm="32265"/>
    </mc:Choice>
    <mc:Fallback xmlns="">
      <p:transition advTm="322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72561550"/>
              </p:ext>
            </p:extLst>
          </p:nvPr>
        </p:nvGraphicFramePr>
        <p:xfrm>
          <a:off x="533400" y="990600"/>
          <a:ext cx="8229600" cy="3352800"/>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42900" marR="0" indent="-342900">
                        <a:spcBef>
                          <a:spcPts val="600"/>
                        </a:spcBef>
                        <a:spcAft>
                          <a:spcPts val="0"/>
                        </a:spcAft>
                      </a:pPr>
                      <a:r>
                        <a:rPr lang="en-US" sz="1400" b="1" dirty="0" smtClean="0">
                          <a:solidFill>
                            <a:schemeClr val="tx1"/>
                          </a:solidFill>
                          <a:effectLst/>
                          <a:latin typeface="Calibri" panose="020F0502020204030204" pitchFamily="34" charset="0"/>
                          <a:ea typeface="Times"/>
                        </a:rPr>
                        <a:t>4.7	The student will</a:t>
                      </a:r>
                    </a:p>
                    <a:p>
                      <a:pPr marL="342900" marR="0" indent="-342900">
                        <a:spcBef>
                          <a:spcPts val="600"/>
                        </a:spcBef>
                        <a:spcAft>
                          <a:spcPts val="0"/>
                        </a:spcAft>
                      </a:pPr>
                      <a:r>
                        <a:rPr lang="en-US" sz="1400" b="1" dirty="0" smtClean="0">
                          <a:solidFill>
                            <a:schemeClr val="tx1"/>
                          </a:solidFill>
                          <a:effectLst/>
                          <a:latin typeface="Calibri" panose="020F0502020204030204" pitchFamily="34" charset="0"/>
                          <a:ea typeface="Times"/>
                        </a:rPr>
                        <a:t>a)	estimate and measure length, and describe the result in both metric and U.S. Customary units; and </a:t>
                      </a:r>
                      <a:r>
                        <a:rPr lang="en-US" sz="1400" b="1" dirty="0" smtClean="0">
                          <a:solidFill>
                            <a:srgbClr val="FF0000"/>
                          </a:solidFill>
                          <a:effectLst/>
                          <a:latin typeface="Calibri" panose="020F0502020204030204" pitchFamily="34" charset="0"/>
                          <a:ea typeface="Times"/>
                        </a:rPr>
                        <a:t>[Moved to 4.8a]</a:t>
                      </a:r>
                    </a:p>
                    <a:p>
                      <a:pPr marL="342900" marR="0" indent="-342900">
                        <a:spcBef>
                          <a:spcPts val="600"/>
                        </a:spcBef>
                        <a:spcAft>
                          <a:spcPts val="0"/>
                        </a:spcAft>
                      </a:pPr>
                      <a:r>
                        <a:rPr lang="en-US" sz="1400" b="1" dirty="0" smtClean="0">
                          <a:solidFill>
                            <a:schemeClr val="tx1"/>
                          </a:solidFill>
                          <a:effectLst/>
                          <a:latin typeface="Calibri" panose="020F0502020204030204" pitchFamily="34" charset="0"/>
                          <a:ea typeface="Times"/>
                        </a:rPr>
                        <a:t>b)	identify equivalent measurements between units within the U.S. Customary system (inches and feet; feet and yards; inches and yards; yards and miles) and between units within the metric system (millimeters and centimeters; centimeters and meters; and millimeters and meters). </a:t>
                      </a:r>
                      <a:r>
                        <a:rPr lang="en-US" sz="1400" b="1" dirty="0" smtClean="0">
                          <a:solidFill>
                            <a:srgbClr val="FF0000"/>
                          </a:solidFill>
                          <a:effectLst/>
                          <a:latin typeface="Calibri" panose="020F0502020204030204" pitchFamily="34" charset="0"/>
                          <a:ea typeface="Times"/>
                        </a:rPr>
                        <a:t>[Moved U.S. Customary to 4.8c; metric included in 5.9a]</a:t>
                      </a:r>
                    </a:p>
                    <a:p>
                      <a:pPr marL="342900" marR="0" indent="-342900">
                        <a:spcBef>
                          <a:spcPts val="600"/>
                        </a:spcBef>
                        <a:spcAft>
                          <a:spcPts val="0"/>
                        </a:spcAft>
                      </a:pPr>
                      <a:endParaRPr lang="en-US" sz="1400" b="1" dirty="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marR="0" indent="-274320">
                        <a:spcBef>
                          <a:spcPts val="600"/>
                        </a:spcBef>
                        <a:spcAft>
                          <a:spcPts val="0"/>
                        </a:spcAft>
                      </a:pP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674260"/>
            <a:ext cx="8305800" cy="1231106"/>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4.7ab – Moved to SOL 4.8 </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4.7b </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I</a:t>
            </a:r>
            <a:r>
              <a:rPr lang="en-US" altLang="en-US" sz="1600" b="1" dirty="0" smtClean="0">
                <a:solidFill>
                  <a:schemeClr val="bg1"/>
                </a:solidFill>
                <a:latin typeface="Calibri" panose="020F0502020204030204" pitchFamily="34" charset="0"/>
              </a:rPr>
              <a:t>dentifying </a:t>
            </a:r>
            <a:r>
              <a:rPr lang="en-US" altLang="en-US" sz="1600" b="1" dirty="0">
                <a:solidFill>
                  <a:schemeClr val="bg1"/>
                </a:solidFill>
                <a:latin typeface="Calibri" panose="020F0502020204030204" pitchFamily="34" charset="0"/>
              </a:rPr>
              <a:t>equivalent measurements between units within the metric system </a:t>
            </a:r>
            <a:r>
              <a:rPr lang="en-US" altLang="en-US" sz="1600" b="1" dirty="0" smtClean="0">
                <a:solidFill>
                  <a:schemeClr val="bg1"/>
                </a:solidFill>
                <a:latin typeface="Calibri" panose="020F0502020204030204" pitchFamily="34" charset="0"/>
              </a:rPr>
              <a:t>removed </a:t>
            </a:r>
            <a:r>
              <a:rPr lang="en-US" sz="1600" b="1" dirty="0" smtClean="0">
                <a:solidFill>
                  <a:schemeClr val="bg1"/>
                </a:solidFill>
                <a:latin typeface="Calibri" panose="020F0502020204030204" pitchFamily="34" charset="0"/>
              </a:rPr>
              <a:t>[Included </a:t>
            </a:r>
            <a:r>
              <a:rPr lang="en-US" sz="1600" b="1" dirty="0">
                <a:solidFill>
                  <a:schemeClr val="bg1"/>
                </a:solidFill>
                <a:latin typeface="Calibri" panose="020F0502020204030204" pitchFamily="34" charset="0"/>
              </a:rPr>
              <a:t>in 5.9a</a:t>
            </a:r>
            <a:r>
              <a:rPr lang="en-US" sz="1600" b="1" dirty="0" smtClean="0">
                <a:solidFill>
                  <a:schemeClr val="bg1"/>
                </a:solidFill>
                <a:latin typeface="Calibri" panose="020F0502020204030204" pitchFamily="34" charset="0"/>
              </a:rPr>
              <a:t>]</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22</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73201659"/>
      </p:ext>
    </p:extLst>
  </p:cSld>
  <p:clrMapOvr>
    <a:masterClrMapping/>
  </p:clrMapOvr>
  <mc:AlternateContent xmlns:mc="http://schemas.openxmlformats.org/markup-compatibility/2006" xmlns:p14="http://schemas.microsoft.com/office/powerpoint/2010/main">
    <mc:Choice Requires="p14">
      <p:transition p14:dur="10" advTm="25052"/>
    </mc:Choice>
    <mc:Fallback xmlns="">
      <p:transition advTm="250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44237952"/>
              </p:ext>
            </p:extLst>
          </p:nvPr>
        </p:nvGraphicFramePr>
        <p:xfrm>
          <a:off x="533400" y="990601"/>
          <a:ext cx="8229600" cy="1533892"/>
        </p:xfrm>
        <a:graphic>
          <a:graphicData uri="http://schemas.openxmlformats.org/drawingml/2006/table">
            <a:tbl>
              <a:tblPr firstRow="1" firstCol="1" bandRow="1">
                <a:tableStyleId>{5C22544A-7EE6-4342-B048-85BDC9FD1C3A}</a:tableStyleId>
              </a:tblPr>
              <a:tblGrid>
                <a:gridCol w="4114800"/>
                <a:gridCol w="4114800"/>
              </a:tblGrid>
              <a:tr h="188228">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183372">
                <a:tc>
                  <a:txBody>
                    <a:bodyPr/>
                    <a:lstStyle/>
                    <a:p>
                      <a:pPr marL="575945" marR="0" indent="-575945">
                        <a:spcBef>
                          <a:spcPts val="600"/>
                        </a:spcBef>
                        <a:spcAft>
                          <a:spcPts val="600"/>
                        </a:spcAft>
                      </a:pPr>
                      <a:r>
                        <a:rPr lang="en-US" sz="1400" b="1" dirty="0">
                          <a:solidFill>
                            <a:schemeClr val="tx1"/>
                          </a:solidFill>
                          <a:effectLst/>
                          <a:latin typeface="Calibri"/>
                          <a:ea typeface="Times"/>
                        </a:rPr>
                        <a:t> </a:t>
                      </a:r>
                      <a:endParaRPr lang="en-US" sz="1400" b="1" dirty="0">
                        <a:solidFill>
                          <a:schemeClr val="tx1"/>
                        </a:solidFill>
                        <a:effectLst/>
                        <a:latin typeface="Times New Roman"/>
                        <a:ea typeface="Times"/>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4.7	The student will solve practical problems that involve determining perimeter and area in U.S. Customary and metric units. </a:t>
                      </a:r>
                      <a:r>
                        <a:rPr lang="en-US" sz="1400" b="1" dirty="0">
                          <a:solidFill>
                            <a:srgbClr val="FF0000"/>
                          </a:solidFill>
                          <a:effectLst/>
                          <a:latin typeface="Calibri"/>
                          <a:ea typeface="Times"/>
                        </a:rPr>
                        <a:t>[Moved from 5.8 EKS]</a:t>
                      </a:r>
                      <a:endParaRPr lang="en-US" sz="1400" b="1" dirty="0">
                        <a:solidFill>
                          <a:srgbClr val="FF0000"/>
                        </a:solidFill>
                        <a:effectLst/>
                        <a:latin typeface="Times New Roman"/>
                        <a:ea typeface="Times"/>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3124200"/>
            <a:ext cx="8305800" cy="907941"/>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4.7 </a:t>
            </a:r>
            <a:r>
              <a:rPr lang="en-US" sz="1600" b="1" dirty="0">
                <a:solidFill>
                  <a:schemeClr val="bg1"/>
                </a:solidFill>
                <a:latin typeface="Calibri" panose="020F0502020204030204" pitchFamily="34" charset="0"/>
              </a:rPr>
              <a:t>– Solve practical problems that involve determining perimeter and area [Moved from 5.8 EKS</a:t>
            </a:r>
            <a:r>
              <a:rPr lang="en-US" sz="1600" b="1" dirty="0" smtClean="0">
                <a:solidFill>
                  <a:schemeClr val="bg1"/>
                </a:solidFill>
                <a:latin typeface="Calibri" panose="020F0502020204030204" pitchFamily="34" charset="0"/>
              </a:rPr>
              <a:t>]</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23</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6" name="AutoShape 6"/>
          <p:cNvSpPr>
            <a:spLocks noChangeArrowheads="1"/>
          </p:cNvSpPr>
          <p:nvPr/>
        </p:nvSpPr>
        <p:spPr bwMode="auto">
          <a:xfrm rot="1209468">
            <a:off x="3550069" y="1405098"/>
            <a:ext cx="1243063" cy="923604"/>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800" b="1" dirty="0" smtClean="0">
                <a:latin typeface="Calibri" panose="020F0502020204030204" pitchFamily="34" charset="0"/>
              </a:rPr>
              <a:t>New</a:t>
            </a:r>
            <a:endParaRPr lang="en-US" b="1" dirty="0">
              <a:latin typeface="Calibri" panose="020F0502020204030204" pitchFamily="34" charset="0"/>
            </a:endParaRPr>
          </a:p>
        </p:txBody>
      </p:sp>
    </p:spTree>
    <p:extLst>
      <p:ext uri="{BB962C8B-B14F-4D97-AF65-F5344CB8AC3E}">
        <p14:creationId xmlns:p14="http://schemas.microsoft.com/office/powerpoint/2010/main" val="2673201659"/>
      </p:ext>
    </p:extLst>
  </p:cSld>
  <p:clrMapOvr>
    <a:masterClrMapping/>
  </p:clrMapOvr>
  <mc:AlternateContent xmlns:mc="http://schemas.openxmlformats.org/markup-compatibility/2006" xmlns:p14="http://schemas.microsoft.com/office/powerpoint/2010/main">
    <mc:Choice Requires="p14">
      <p:transition p14:dur="10" advTm="14882"/>
    </mc:Choice>
    <mc:Fallback xmlns="">
      <p:transition advTm="148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7384986"/>
              </p:ext>
            </p:extLst>
          </p:nvPr>
        </p:nvGraphicFramePr>
        <p:xfrm>
          <a:off x="533400" y="990600"/>
          <a:ext cx="8229600" cy="3337560"/>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4.8	The student will</a:t>
                      </a:r>
                    </a:p>
                    <a:p>
                      <a:pPr marL="342900" marR="0" indent="-342900">
                        <a:spcBef>
                          <a:spcPts val="0"/>
                        </a:spcBef>
                        <a:spcAft>
                          <a:spcPts val="0"/>
                        </a:spcAft>
                      </a:pPr>
                      <a:r>
                        <a:rPr lang="en-US" sz="1400" b="1" dirty="0">
                          <a:solidFill>
                            <a:schemeClr val="tx1"/>
                          </a:solidFill>
                          <a:effectLst/>
                          <a:latin typeface="Calibri" panose="020F0502020204030204" pitchFamily="34" charset="0"/>
                          <a:ea typeface="Times"/>
                        </a:rPr>
                        <a:t>a)	estimate and measure liquid volume and describe the results in U.S. Customary units; and </a:t>
                      </a:r>
                      <a:r>
                        <a:rPr lang="en-US" sz="1400" b="1" dirty="0">
                          <a:solidFill>
                            <a:srgbClr val="FF0000"/>
                          </a:solidFill>
                          <a:effectLst/>
                          <a:latin typeface="Calibri" panose="020F0502020204030204" pitchFamily="34" charset="0"/>
                          <a:ea typeface="Times"/>
                        </a:rPr>
                        <a:t>[Included in 3.7b]</a:t>
                      </a:r>
                    </a:p>
                    <a:p>
                      <a:pPr marL="342900" marR="0" indent="-342900">
                        <a:spcBef>
                          <a:spcPts val="0"/>
                        </a:spcBef>
                        <a:spcAft>
                          <a:spcPts val="600"/>
                        </a:spcAft>
                      </a:pPr>
                      <a:r>
                        <a:rPr lang="en-US" sz="1400" b="1" dirty="0">
                          <a:solidFill>
                            <a:schemeClr val="tx1"/>
                          </a:solidFill>
                          <a:effectLst/>
                          <a:latin typeface="Calibri" panose="020F0502020204030204" pitchFamily="34" charset="0"/>
                          <a:ea typeface="Times"/>
                        </a:rPr>
                        <a:t>b)	identify equivalent measurements between units within the U.S. Customary system (cups, pints, quarts, and gallons). </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4.8	The student will</a:t>
                      </a:r>
                    </a:p>
                    <a:p>
                      <a:pPr marL="393700" marR="0" lvl="0" indent="-330200">
                        <a:lnSpc>
                          <a:spcPct val="100000"/>
                        </a:lnSpc>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Calibri"/>
                          <a:cs typeface="Times New Roman"/>
                        </a:rPr>
                        <a:t>estimate and measure length and describe the result in U.S. Customary and metric units; </a:t>
                      </a:r>
                      <a:r>
                        <a:rPr lang="en-US" sz="1400" b="1" dirty="0">
                          <a:solidFill>
                            <a:srgbClr val="FF0000"/>
                          </a:solidFill>
                          <a:effectLst/>
                          <a:latin typeface="Calibri" panose="020F0502020204030204" pitchFamily="34" charset="0"/>
                          <a:ea typeface="Calibri"/>
                          <a:cs typeface="Times New Roman"/>
                        </a:rPr>
                        <a:t>[Moved from 4.7a]</a:t>
                      </a:r>
                    </a:p>
                    <a:p>
                      <a:pPr marL="393700" marR="0" lvl="0" indent="-330200">
                        <a:lnSpc>
                          <a:spcPct val="100000"/>
                        </a:lnSpc>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Calibri"/>
                          <a:cs typeface="Times New Roman"/>
                        </a:rPr>
                        <a:t>estimate and measure weight/mass and describe the results in U.S. Customary and metric units </a:t>
                      </a:r>
                      <a:r>
                        <a:rPr lang="en-US" sz="1400" b="1" dirty="0">
                          <a:solidFill>
                            <a:srgbClr val="FF0000"/>
                          </a:solidFill>
                          <a:effectLst/>
                          <a:latin typeface="Calibri" panose="020F0502020204030204" pitchFamily="34" charset="0"/>
                          <a:ea typeface="Calibri"/>
                          <a:cs typeface="Times New Roman"/>
                        </a:rPr>
                        <a:t>[Moved from 4.6a]</a:t>
                      </a:r>
                      <a:r>
                        <a:rPr lang="en-US" sz="1400" b="1" dirty="0">
                          <a:solidFill>
                            <a:schemeClr val="tx1"/>
                          </a:solidFill>
                          <a:effectLst/>
                          <a:latin typeface="Calibri" panose="020F0502020204030204" pitchFamily="34" charset="0"/>
                          <a:ea typeface="Calibri"/>
                          <a:cs typeface="Times New Roman"/>
                        </a:rPr>
                        <a:t>;</a:t>
                      </a:r>
                      <a:r>
                        <a:rPr lang="en-US" sz="1400" b="1" dirty="0">
                          <a:solidFill>
                            <a:srgbClr val="FF0000"/>
                          </a:solidFill>
                          <a:effectLst/>
                          <a:latin typeface="Calibri" panose="020F0502020204030204" pitchFamily="34" charset="0"/>
                          <a:ea typeface="Calibri"/>
                          <a:cs typeface="Times New Roman"/>
                        </a:rPr>
                        <a:t> </a:t>
                      </a:r>
                    </a:p>
                    <a:p>
                      <a:pPr marL="393700" marR="0" lvl="0" indent="-330200">
                        <a:lnSpc>
                          <a:spcPct val="100000"/>
                        </a:lnSpc>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Calibri"/>
                          <a:cs typeface="Times New Roman"/>
                        </a:rPr>
                        <a:t>given the equivalent measure of one unit, identify equivalent measures of length, weight/mass, and liquid volume between units within the U.S. Customary system; and</a:t>
                      </a:r>
                    </a:p>
                    <a:p>
                      <a:pPr marL="393700" marR="0" lvl="0" indent="-330200">
                        <a:lnSpc>
                          <a:spcPct val="100000"/>
                        </a:lnSpc>
                        <a:spcBef>
                          <a:spcPts val="0"/>
                        </a:spcBef>
                        <a:spcAft>
                          <a:spcPts val="600"/>
                        </a:spcAft>
                        <a:buFont typeface="+mj-lt"/>
                        <a:buAutoNum type="alphaLcParenR"/>
                      </a:pPr>
                      <a:r>
                        <a:rPr lang="en-US" sz="1400" b="1" dirty="0">
                          <a:solidFill>
                            <a:schemeClr val="tx1"/>
                          </a:solidFill>
                          <a:effectLst/>
                          <a:latin typeface="Calibri" panose="020F0502020204030204" pitchFamily="34" charset="0"/>
                          <a:ea typeface="Calibri"/>
                          <a:cs typeface="Times New Roman"/>
                        </a:rPr>
                        <a:t>solve practical problems that involve length, weight/mass, and liquid volume in U.S. Customary units.</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953000"/>
            <a:ext cx="8305800" cy="1400383"/>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4.8a </a:t>
            </a:r>
            <a:r>
              <a:rPr lang="en-US" sz="1600" b="1" dirty="0">
                <a:solidFill>
                  <a:schemeClr val="bg1"/>
                </a:solidFill>
                <a:latin typeface="Calibri" panose="020F0502020204030204" pitchFamily="34" charset="0"/>
              </a:rPr>
              <a:t>– Estimate and measure liquid volume [Included in 3.7b</a:t>
            </a:r>
            <a:r>
              <a:rPr lang="en-US" sz="16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600" b="1" dirty="0">
                <a:solidFill>
                  <a:schemeClr val="bg1"/>
                </a:solidFill>
                <a:latin typeface="Calibri" panose="020F0502020204030204" pitchFamily="34" charset="0"/>
              </a:rPr>
              <a:t>4.8c  – Given the equivalent measure of one unit, identify equivalent measures of length, weight/mass, and liquid volume between units within the U.S. Customary system</a:t>
            </a:r>
          </a:p>
          <a:p>
            <a:pPr marL="285750" lvl="0" indent="-285750">
              <a:buFont typeface="Arial" panose="020B0604020202020204" pitchFamily="34" charset="0"/>
              <a:buChar char="•"/>
            </a:pPr>
            <a:r>
              <a:rPr lang="en-US" sz="1600" b="1" dirty="0">
                <a:solidFill>
                  <a:schemeClr val="bg1"/>
                </a:solidFill>
                <a:latin typeface="Calibri" panose="020F0502020204030204" pitchFamily="34" charset="0"/>
              </a:rPr>
              <a:t>4.8d – Solve practical problems that involve length, weight/mass, and liquid volume </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24</a:t>
            </a:fld>
            <a:endParaRPr lang="en-US" altLang="en-US" dirty="0"/>
          </a:p>
        </p:txBody>
      </p:sp>
      <p:sp>
        <p:nvSpPr>
          <p:cNvPr id="6" name="AutoShape 6"/>
          <p:cNvSpPr>
            <a:spLocks noChangeArrowheads="1"/>
          </p:cNvSpPr>
          <p:nvPr/>
        </p:nvSpPr>
        <p:spPr bwMode="auto">
          <a:xfrm rot="1209468">
            <a:off x="3649626" y="2726757"/>
            <a:ext cx="1386128" cy="871086"/>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800" b="1" dirty="0" smtClean="0">
                <a:latin typeface="Calibri" panose="020F0502020204030204" pitchFamily="34" charset="0"/>
              </a:rPr>
              <a:t>New</a:t>
            </a:r>
            <a:endParaRPr lang="en-US" b="1" dirty="0">
              <a:latin typeface="Calibri" panose="020F0502020204030204" pitchFamily="34"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73201659"/>
      </p:ext>
    </p:extLst>
  </p:cSld>
  <p:clrMapOvr>
    <a:masterClrMapping/>
  </p:clrMapOvr>
  <mc:AlternateContent xmlns:mc="http://schemas.openxmlformats.org/markup-compatibility/2006" xmlns:p14="http://schemas.microsoft.com/office/powerpoint/2010/main">
    <mc:Choice Requires="p14">
      <p:transition p14:dur="10" advTm="54862"/>
    </mc:Choice>
    <mc:Fallback xmlns="">
      <p:transition advTm="548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4365606"/>
              </p:ext>
            </p:extLst>
          </p:nvPr>
        </p:nvGraphicFramePr>
        <p:xfrm>
          <a:off x="533400" y="990601"/>
          <a:ext cx="8229600" cy="1336663"/>
        </p:xfrm>
        <a:graphic>
          <a:graphicData uri="http://schemas.openxmlformats.org/drawingml/2006/table">
            <a:tbl>
              <a:tblPr firstRow="1" firstCol="1" bandRow="1">
                <a:tableStyleId>{5C22544A-7EE6-4342-B048-85BDC9FD1C3A}</a:tableStyleId>
              </a:tblPr>
              <a:tblGrid>
                <a:gridCol w="4114800"/>
                <a:gridCol w="4114800"/>
              </a:tblGrid>
              <a:tr h="15685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86143">
                <a:tc>
                  <a:txBody>
                    <a:bodyPr/>
                    <a:lstStyle/>
                    <a:p>
                      <a:pPr marL="342900" marR="0" indent="-342900">
                        <a:spcBef>
                          <a:spcPts val="600"/>
                        </a:spcBef>
                        <a:spcAft>
                          <a:spcPts val="600"/>
                        </a:spcAft>
                      </a:pPr>
                      <a:r>
                        <a:rPr lang="en-US" sz="1400" b="1">
                          <a:solidFill>
                            <a:schemeClr val="tx1"/>
                          </a:solidFill>
                          <a:effectLst/>
                          <a:latin typeface="Calibri"/>
                          <a:ea typeface="Times"/>
                        </a:rPr>
                        <a:t>4.9	The student will determine elapsed time in hours and minutes within a 12-hour period.</a:t>
                      </a:r>
                      <a:endParaRPr lang="en-US" sz="1400" b="1">
                        <a:solidFill>
                          <a:schemeClr val="tx1"/>
                        </a:solidFill>
                        <a:effectLst/>
                        <a:latin typeface="Times New Roman"/>
                        <a:ea typeface="Times"/>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4.9	The student will solve practical problems related to elapsed time in hours and minutes within a 12-hour period.</a:t>
                      </a:r>
                      <a:endParaRPr lang="en-US" sz="1400" b="1" dirty="0">
                        <a:solidFill>
                          <a:schemeClr val="tx1"/>
                        </a:solidFill>
                        <a:effectLst/>
                        <a:latin typeface="Times New Roman"/>
                        <a:ea typeface="Times"/>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2743200"/>
            <a:ext cx="8305800" cy="66172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No significant change</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25</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5613517"/>
      </p:ext>
    </p:extLst>
  </p:cSld>
  <p:clrMapOvr>
    <a:masterClrMapping/>
  </p:clrMapOvr>
  <mc:AlternateContent xmlns:mc="http://schemas.openxmlformats.org/markup-compatibility/2006" xmlns:p14="http://schemas.microsoft.com/office/powerpoint/2010/main">
    <mc:Choice Requires="p14">
      <p:transition p14:dur="10" advTm="19593"/>
    </mc:Choice>
    <mc:Fallback xmlns="">
      <p:transition advTm="19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332789"/>
              </p:ext>
            </p:extLst>
          </p:nvPr>
        </p:nvGraphicFramePr>
        <p:xfrm>
          <a:off x="533400" y="990601"/>
          <a:ext cx="8229600" cy="2059835"/>
        </p:xfrm>
        <a:graphic>
          <a:graphicData uri="http://schemas.openxmlformats.org/drawingml/2006/table">
            <a:tbl>
              <a:tblPr firstRow="1" firstCol="1" bandRow="1">
                <a:tableStyleId>{5C22544A-7EE6-4342-B048-85BDC9FD1C3A}</a:tableStyleId>
              </a:tblPr>
              <a:tblGrid>
                <a:gridCol w="4114800"/>
                <a:gridCol w="4114800"/>
              </a:tblGrid>
              <a:tr h="27188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09315">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4.10	</a:t>
                      </a:r>
                      <a:r>
                        <a:rPr lang="en-US" sz="1400" b="1" dirty="0" smtClean="0">
                          <a:solidFill>
                            <a:schemeClr val="tx1"/>
                          </a:solidFill>
                          <a:effectLst/>
                          <a:latin typeface="Calibri" panose="020F0502020204030204" pitchFamily="34" charset="0"/>
                          <a:ea typeface="Times"/>
                        </a:rPr>
                        <a:t>  The </a:t>
                      </a:r>
                      <a:r>
                        <a:rPr lang="en-US" sz="1400" b="1" dirty="0">
                          <a:solidFill>
                            <a:schemeClr val="tx1"/>
                          </a:solidFill>
                          <a:effectLst/>
                          <a:latin typeface="Calibri" panose="020F0502020204030204" pitchFamily="34" charset="0"/>
                          <a:ea typeface="Times"/>
                        </a:rPr>
                        <a:t>student will</a:t>
                      </a:r>
                    </a:p>
                    <a:p>
                      <a:pPr marL="457200" marR="0" indent="-400050">
                        <a:spcBef>
                          <a:spcPts val="0"/>
                        </a:spcBef>
                        <a:spcAft>
                          <a:spcPts val="0"/>
                        </a:spcAft>
                      </a:pPr>
                      <a:r>
                        <a:rPr lang="en-US" sz="1400" b="1" dirty="0">
                          <a:solidFill>
                            <a:schemeClr val="tx1"/>
                          </a:solidFill>
                          <a:effectLst/>
                          <a:latin typeface="Calibri" panose="020F0502020204030204" pitchFamily="34" charset="0"/>
                          <a:ea typeface="Times"/>
                        </a:rPr>
                        <a:t>a)	identify and describe representations of points, lines, line segments, rays, and angles, including endpoints and vertices; and</a:t>
                      </a:r>
                    </a:p>
                    <a:p>
                      <a:pPr marL="457200" marR="0" indent="-400050">
                        <a:spcBef>
                          <a:spcPts val="0"/>
                        </a:spcBef>
                        <a:spcAft>
                          <a:spcPts val="600"/>
                        </a:spcAft>
                      </a:pPr>
                      <a:r>
                        <a:rPr lang="en-US" sz="1400" b="1" dirty="0">
                          <a:solidFill>
                            <a:schemeClr val="tx1"/>
                          </a:solidFill>
                          <a:effectLst/>
                          <a:latin typeface="Calibri" panose="020F0502020204030204" pitchFamily="34" charset="0"/>
                          <a:ea typeface="Times"/>
                        </a:rPr>
                        <a:t>b)	identify representations of lines that illustrate intersection, parallelism, and perpendicularity.</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4.10	The student will</a:t>
                      </a:r>
                    </a:p>
                    <a:p>
                      <a:pPr marL="400050" marR="0" indent="-342900">
                        <a:spcBef>
                          <a:spcPts val="0"/>
                        </a:spcBef>
                        <a:spcAft>
                          <a:spcPts val="0"/>
                        </a:spcAft>
                      </a:pPr>
                      <a:r>
                        <a:rPr lang="en-US" sz="1400" b="1" dirty="0">
                          <a:solidFill>
                            <a:schemeClr val="tx1"/>
                          </a:solidFill>
                          <a:effectLst/>
                          <a:latin typeface="Calibri" panose="020F0502020204030204" pitchFamily="34" charset="0"/>
                          <a:ea typeface="Times"/>
                        </a:rPr>
                        <a:t>a)	identify and describe points, lines, line segments, rays, and angles, including endpoints and vertices; and</a:t>
                      </a:r>
                    </a:p>
                    <a:p>
                      <a:pPr marL="400050" marR="0" indent="-342900">
                        <a:spcBef>
                          <a:spcPts val="0"/>
                        </a:spcBef>
                        <a:spcAft>
                          <a:spcPts val="600"/>
                        </a:spcAft>
                      </a:pPr>
                      <a:r>
                        <a:rPr lang="en-US" sz="1400" b="1" dirty="0">
                          <a:solidFill>
                            <a:schemeClr val="tx1"/>
                          </a:solidFill>
                          <a:effectLst/>
                          <a:latin typeface="Calibri" panose="020F0502020204030204" pitchFamily="34" charset="0"/>
                          <a:ea typeface="Times"/>
                        </a:rPr>
                        <a:t>b)	identify and describe intersecting, parallel, and perpendicular lines.</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42204" y="3581400"/>
            <a:ext cx="8305800" cy="1615827"/>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4.10 EKS – Use symbolic notations to name points, lines, line segments, rays, and </a:t>
            </a:r>
            <a:r>
              <a:rPr lang="en-US" sz="1600" b="1" dirty="0" smtClean="0">
                <a:solidFill>
                  <a:schemeClr val="bg1"/>
                </a:solidFill>
                <a:latin typeface="Calibri" panose="020F0502020204030204" pitchFamily="34" charset="0"/>
              </a:rPr>
              <a:t>angles</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4.10 EKS – Identify </a:t>
            </a:r>
            <a:r>
              <a:rPr lang="en-US" sz="1600" b="1" dirty="0">
                <a:solidFill>
                  <a:schemeClr val="bg1"/>
                </a:solidFill>
                <a:latin typeface="Calibri" panose="020F0502020204030204" pitchFamily="34" charset="0"/>
              </a:rPr>
              <a:t>parallel, perpendicular, and intersecting line segments in plane and solid </a:t>
            </a:r>
            <a:r>
              <a:rPr lang="en-US" sz="1600" b="1" dirty="0" smtClean="0">
                <a:solidFill>
                  <a:schemeClr val="bg1"/>
                </a:solidFill>
                <a:latin typeface="Calibri" panose="020F0502020204030204" pitchFamily="34" charset="0"/>
              </a:rPr>
              <a:t>figures</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4.10 </a:t>
            </a:r>
            <a:r>
              <a:rPr lang="en-US" sz="1600" b="1" dirty="0">
                <a:solidFill>
                  <a:schemeClr val="bg1"/>
                </a:solidFill>
                <a:latin typeface="Calibri" panose="020F0502020204030204" pitchFamily="34" charset="0"/>
              </a:rPr>
              <a:t>EKS – </a:t>
            </a:r>
            <a:r>
              <a:rPr lang="en-US" sz="1600" b="1" dirty="0" smtClean="0">
                <a:solidFill>
                  <a:schemeClr val="bg1"/>
                </a:solidFill>
                <a:latin typeface="Calibri" panose="020F0502020204030204" pitchFamily="34" charset="0"/>
              </a:rPr>
              <a:t>Use </a:t>
            </a:r>
            <a:r>
              <a:rPr lang="en-US" sz="1600" b="1" dirty="0">
                <a:solidFill>
                  <a:schemeClr val="bg1"/>
                </a:solidFill>
                <a:latin typeface="Calibri" panose="020F0502020204030204" pitchFamily="34" charset="0"/>
              </a:rPr>
              <a:t>symbolic notation to describe parallel lines and perpendicular </a:t>
            </a:r>
            <a:r>
              <a:rPr lang="en-US" sz="1600" b="1" dirty="0" smtClean="0">
                <a:solidFill>
                  <a:schemeClr val="bg1"/>
                </a:solidFill>
                <a:latin typeface="Calibri" panose="020F0502020204030204" pitchFamily="34" charset="0"/>
              </a:rPr>
              <a:t>lines</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26</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9703566"/>
      </p:ext>
    </p:extLst>
  </p:cSld>
  <p:clrMapOvr>
    <a:masterClrMapping/>
  </p:clrMapOvr>
  <mc:AlternateContent xmlns:mc="http://schemas.openxmlformats.org/markup-compatibility/2006" xmlns:p14="http://schemas.microsoft.com/office/powerpoint/2010/main">
    <mc:Choice Requires="p14">
      <p:transition p14:dur="10" advTm="35238"/>
    </mc:Choice>
    <mc:Fallback xmlns="">
      <p:transition advTm="352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9497284"/>
              </p:ext>
            </p:extLst>
          </p:nvPr>
        </p:nvGraphicFramePr>
        <p:xfrm>
          <a:off x="533400" y="990600"/>
          <a:ext cx="8229600" cy="2788920"/>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42900" marR="0" indent="-342900">
                        <a:spcBef>
                          <a:spcPts val="600"/>
                        </a:spcBef>
                        <a:spcAft>
                          <a:spcPts val="0"/>
                        </a:spcAft>
                      </a:pPr>
                      <a:r>
                        <a:rPr lang="en-US" sz="1400" b="1" dirty="0" smtClean="0">
                          <a:solidFill>
                            <a:schemeClr val="tx1"/>
                          </a:solidFill>
                          <a:effectLst/>
                          <a:latin typeface="Calibri" panose="020F0502020204030204" pitchFamily="34" charset="0"/>
                          <a:ea typeface="Times"/>
                        </a:rPr>
                        <a:t>4.11	The student will</a:t>
                      </a:r>
                    </a:p>
                    <a:p>
                      <a:pPr marL="342900" marR="0" indent="-342900">
                        <a:spcBef>
                          <a:spcPts val="600"/>
                        </a:spcBef>
                        <a:spcAft>
                          <a:spcPts val="0"/>
                        </a:spcAft>
                      </a:pPr>
                      <a:r>
                        <a:rPr lang="en-US" sz="1400" b="1" dirty="0" smtClean="0">
                          <a:solidFill>
                            <a:schemeClr val="tx1"/>
                          </a:solidFill>
                          <a:effectLst/>
                          <a:latin typeface="Calibri" panose="020F0502020204030204" pitchFamily="34" charset="0"/>
                          <a:ea typeface="Times"/>
                        </a:rPr>
                        <a:t>a)	investigate congruence of plane figures after geometric transformations, such as reflection, translation, and rotation, using mirrors, paper folding, and tracing; and</a:t>
                      </a:r>
                    </a:p>
                    <a:p>
                      <a:pPr marL="342900" marR="0" indent="-342900">
                        <a:spcBef>
                          <a:spcPts val="600"/>
                        </a:spcBef>
                        <a:spcAft>
                          <a:spcPts val="0"/>
                        </a:spcAft>
                      </a:pPr>
                      <a:r>
                        <a:rPr lang="en-US" sz="1400" b="1" dirty="0" smtClean="0">
                          <a:solidFill>
                            <a:schemeClr val="tx1"/>
                          </a:solidFill>
                          <a:effectLst/>
                          <a:latin typeface="Calibri" panose="020F0502020204030204" pitchFamily="34" charset="0"/>
                          <a:ea typeface="Times"/>
                        </a:rPr>
                        <a:t>b)	recognize the images of figures resulting from geometric transformations, such as translation, reflection, and rotation. </a:t>
                      </a:r>
                    </a:p>
                    <a:p>
                      <a:pPr marL="342900" marR="0" indent="-342900">
                        <a:spcBef>
                          <a:spcPts val="600"/>
                        </a:spcBef>
                        <a:spcAft>
                          <a:spcPts val="0"/>
                        </a:spcAft>
                      </a:pPr>
                      <a:r>
                        <a:rPr lang="en-US" sz="1400" b="1" dirty="0" smtClean="0">
                          <a:solidFill>
                            <a:srgbClr val="FF0000"/>
                          </a:solidFill>
                          <a:effectLst/>
                          <a:latin typeface="Calibri" panose="020F0502020204030204" pitchFamily="34" charset="0"/>
                          <a:ea typeface="Times"/>
                        </a:rPr>
                        <a:t>[Moved to 5.14]</a:t>
                      </a:r>
                    </a:p>
                    <a:p>
                      <a:pPr marL="342900" marR="0" indent="-342900">
                        <a:spcBef>
                          <a:spcPts val="600"/>
                        </a:spcBef>
                        <a:spcAft>
                          <a:spcPts val="0"/>
                        </a:spcAft>
                      </a:pPr>
                      <a:endParaRPr lang="en-US" sz="1400" b="1" dirty="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marR="0" indent="-274320">
                        <a:spcBef>
                          <a:spcPts val="600"/>
                        </a:spcBef>
                        <a:spcAft>
                          <a:spcPts val="0"/>
                        </a:spcAft>
                      </a:pP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343400"/>
            <a:ext cx="8305800" cy="58477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altLang="en-US" sz="1600" b="1" dirty="0" smtClean="0">
                <a:solidFill>
                  <a:schemeClr val="bg1"/>
                </a:solidFill>
                <a:latin typeface="Calibri" panose="020F0502020204030204" pitchFamily="34" charset="0"/>
              </a:rPr>
              <a:t>4.11 </a:t>
            </a:r>
            <a:r>
              <a:rPr lang="en-US" sz="1600" b="1" dirty="0">
                <a:solidFill>
                  <a:schemeClr val="bg1"/>
                </a:solidFill>
                <a:latin typeface="Calibri" panose="020F0502020204030204" pitchFamily="34" charset="0"/>
              </a:rPr>
              <a:t>Investigate congruence and recognize transformations [Moved to 5.14]</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27</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73201659"/>
      </p:ext>
    </p:extLst>
  </p:cSld>
  <p:clrMapOvr>
    <a:masterClrMapping/>
  </p:clrMapOvr>
  <mc:AlternateContent xmlns:mc="http://schemas.openxmlformats.org/markup-compatibility/2006" xmlns:p14="http://schemas.microsoft.com/office/powerpoint/2010/main">
    <mc:Choice Requires="p14">
      <p:transition p14:dur="10" advTm="6837"/>
    </mc:Choice>
    <mc:Fallback xmlns="">
      <p:transition advTm="68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17957172"/>
              </p:ext>
            </p:extLst>
          </p:nvPr>
        </p:nvGraphicFramePr>
        <p:xfrm>
          <a:off x="533400" y="990601"/>
          <a:ext cx="8229600" cy="1928349"/>
        </p:xfrm>
        <a:graphic>
          <a:graphicData uri="http://schemas.openxmlformats.org/drawingml/2006/table">
            <a:tbl>
              <a:tblPr firstRow="1" firstCol="1" bandRow="1">
                <a:tableStyleId>{5C22544A-7EE6-4342-B048-85BDC9FD1C3A}</a:tableStyleId>
              </a:tblPr>
              <a:tblGrid>
                <a:gridCol w="4114800"/>
                <a:gridCol w="4114800"/>
              </a:tblGrid>
              <a:tr h="250971">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77829">
                <a:tc>
                  <a:txBody>
                    <a:bodyPr/>
                    <a:lstStyle/>
                    <a:p>
                      <a:pPr marL="575945" marR="0" indent="-575945">
                        <a:spcBef>
                          <a:spcPts val="500"/>
                        </a:spcBef>
                        <a:spcAft>
                          <a:spcPts val="0"/>
                        </a:spcAft>
                      </a:pPr>
                      <a:r>
                        <a:rPr lang="en-US" sz="1400" b="1" dirty="0">
                          <a:solidFill>
                            <a:schemeClr val="tx1"/>
                          </a:solidFill>
                          <a:effectLst/>
                          <a:latin typeface="Calibri"/>
                          <a:ea typeface="Times"/>
                        </a:rPr>
                        <a:t> </a:t>
                      </a:r>
                      <a:endParaRPr lang="en-US" sz="1400" b="1" dirty="0">
                        <a:solidFill>
                          <a:schemeClr val="tx1"/>
                        </a:solidFill>
                        <a:effectLst/>
                        <a:latin typeface="Times New Roman"/>
                        <a:ea typeface="Times"/>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4.11	The student will identify, describe, compare, and contrast plane and solid figures according to their characteristics (number of angles, vertices, edges, and the number and shape of faces), using concrete models and pictorial representations. </a:t>
                      </a:r>
                      <a:r>
                        <a:rPr lang="en-US" sz="1400" b="1" dirty="0">
                          <a:solidFill>
                            <a:srgbClr val="FF0000"/>
                          </a:solidFill>
                          <a:effectLst/>
                          <a:latin typeface="Calibri"/>
                          <a:ea typeface="Times"/>
                        </a:rPr>
                        <a:t>[Moved from 3.14]</a:t>
                      </a:r>
                      <a:endParaRPr lang="en-US" sz="1400" b="1" dirty="0">
                        <a:solidFill>
                          <a:srgbClr val="FF0000"/>
                        </a:solidFill>
                        <a:effectLst/>
                        <a:latin typeface="Times New Roman"/>
                        <a:ea typeface="Times"/>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3594970"/>
            <a:ext cx="8305800" cy="66172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4.11 </a:t>
            </a:r>
            <a:r>
              <a:rPr lang="en-US" sz="1600" b="1" dirty="0">
                <a:solidFill>
                  <a:schemeClr val="bg1"/>
                </a:solidFill>
                <a:latin typeface="Calibri" panose="020F0502020204030204" pitchFamily="34" charset="0"/>
              </a:rPr>
              <a:t>– Identify, describe, compare, and contrast plane and solid figures [Moved from 3.14</a:t>
            </a:r>
            <a:r>
              <a:rPr lang="en-US" sz="1600" b="1" dirty="0" smtClean="0">
                <a:solidFill>
                  <a:schemeClr val="bg1"/>
                </a:solidFill>
                <a:latin typeface="Calibri" panose="020F0502020204030204" pitchFamily="34" charset="0"/>
              </a:rPr>
              <a:t>]</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28</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6" name="AutoShape 6"/>
          <p:cNvSpPr>
            <a:spLocks noChangeArrowheads="1"/>
          </p:cNvSpPr>
          <p:nvPr/>
        </p:nvSpPr>
        <p:spPr bwMode="auto">
          <a:xfrm rot="1209468">
            <a:off x="3750821" y="1552212"/>
            <a:ext cx="1092754" cy="735265"/>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800" b="1" dirty="0" smtClean="0">
                <a:latin typeface="Calibri" panose="020F0502020204030204" pitchFamily="34" charset="0"/>
              </a:rPr>
              <a:t>New</a:t>
            </a:r>
            <a:endParaRPr lang="en-US" b="1" dirty="0">
              <a:latin typeface="Calibri" panose="020F0502020204030204" pitchFamily="34" charset="0"/>
            </a:endParaRPr>
          </a:p>
        </p:txBody>
      </p:sp>
    </p:spTree>
    <p:extLst>
      <p:ext uri="{BB962C8B-B14F-4D97-AF65-F5344CB8AC3E}">
        <p14:creationId xmlns:p14="http://schemas.microsoft.com/office/powerpoint/2010/main" val="2673201659"/>
      </p:ext>
    </p:extLst>
  </p:cSld>
  <p:clrMapOvr>
    <a:masterClrMapping/>
  </p:clrMapOvr>
  <mc:AlternateContent xmlns:mc="http://schemas.openxmlformats.org/markup-compatibility/2006" xmlns:p14="http://schemas.microsoft.com/office/powerpoint/2010/main">
    <mc:Choice Requires="p14">
      <p:transition p14:dur="10" advTm="22109"/>
    </mc:Choice>
    <mc:Fallback xmlns="">
      <p:transition advTm="221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216681"/>
              </p:ext>
            </p:extLst>
          </p:nvPr>
        </p:nvGraphicFramePr>
        <p:xfrm>
          <a:off x="533400" y="990601"/>
          <a:ext cx="8229600" cy="1731120"/>
        </p:xfrm>
        <a:graphic>
          <a:graphicData uri="http://schemas.openxmlformats.org/drawingml/2006/table">
            <a:tbl>
              <a:tblPr firstRow="1" firstCol="1" bandRow="1">
                <a:tableStyleId>{5C22544A-7EE6-4342-B048-85BDC9FD1C3A}</a:tableStyleId>
              </a:tblPr>
              <a:tblGrid>
                <a:gridCol w="4114800"/>
                <a:gridCol w="4114800"/>
              </a:tblGrid>
              <a:tr h="21960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0600">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4.12	</a:t>
                      </a:r>
                      <a:r>
                        <a:rPr lang="en-US" sz="1400" b="1" dirty="0" smtClean="0">
                          <a:solidFill>
                            <a:schemeClr val="tx1"/>
                          </a:solidFill>
                          <a:effectLst/>
                          <a:latin typeface="Calibri" panose="020F0502020204030204" pitchFamily="34" charset="0"/>
                          <a:ea typeface="Times"/>
                        </a:rPr>
                        <a:t>   The </a:t>
                      </a:r>
                      <a:r>
                        <a:rPr lang="en-US" sz="1400" b="1" dirty="0">
                          <a:solidFill>
                            <a:schemeClr val="tx1"/>
                          </a:solidFill>
                          <a:effectLst/>
                          <a:latin typeface="Calibri" panose="020F0502020204030204" pitchFamily="34" charset="0"/>
                          <a:ea typeface="Times"/>
                        </a:rPr>
                        <a:t>student will</a:t>
                      </a:r>
                    </a:p>
                    <a:p>
                      <a:pPr marL="457200" marR="0" indent="-400050">
                        <a:spcBef>
                          <a:spcPts val="0"/>
                        </a:spcBef>
                        <a:spcAft>
                          <a:spcPts val="0"/>
                        </a:spcAft>
                      </a:pPr>
                      <a:r>
                        <a:rPr lang="en-US" sz="1400" b="1" dirty="0">
                          <a:solidFill>
                            <a:schemeClr val="tx1"/>
                          </a:solidFill>
                          <a:effectLst/>
                          <a:latin typeface="Calibri" panose="020F0502020204030204" pitchFamily="34" charset="0"/>
                          <a:ea typeface="Times"/>
                        </a:rPr>
                        <a:t>a)	define polygon; and</a:t>
                      </a:r>
                    </a:p>
                    <a:p>
                      <a:pPr marL="457200" marR="0" indent="-400050">
                        <a:spcBef>
                          <a:spcPts val="0"/>
                        </a:spcBef>
                        <a:spcAft>
                          <a:spcPts val="600"/>
                        </a:spcAft>
                      </a:pPr>
                      <a:r>
                        <a:rPr lang="en-US" sz="1400" b="1" dirty="0">
                          <a:solidFill>
                            <a:schemeClr val="tx1"/>
                          </a:solidFill>
                          <a:effectLst/>
                          <a:latin typeface="Calibri" panose="020F0502020204030204" pitchFamily="34" charset="0"/>
                          <a:ea typeface="Times"/>
                        </a:rPr>
                        <a:t>b)	identify polygons with 10 or fewer sides.  </a:t>
                      </a:r>
                      <a:r>
                        <a:rPr lang="en-US" sz="1400" b="1" dirty="0">
                          <a:solidFill>
                            <a:srgbClr val="FF0000"/>
                          </a:solidFill>
                          <a:effectLst/>
                          <a:latin typeface="Calibri" panose="020F0502020204030204" pitchFamily="34" charset="0"/>
                          <a:ea typeface="Times"/>
                        </a:rPr>
                        <a:t>[All polygons excepts quadrilaterals moved to 3.12]</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panose="020F0502020204030204" pitchFamily="34" charset="0"/>
                          <a:ea typeface="Times"/>
                        </a:rPr>
                        <a:t>4.12	The student will classify quadrilaterals as a parallelograms, rectangles, squares, rhombi, and/or trapezoids. </a:t>
                      </a:r>
                    </a:p>
                    <a:p>
                      <a:pPr marL="575945" marR="0" indent="-575945">
                        <a:spcBef>
                          <a:spcPts val="500"/>
                        </a:spcBef>
                        <a:spcAft>
                          <a:spcPts val="0"/>
                        </a:spcAft>
                      </a:pPr>
                      <a:r>
                        <a:rPr lang="en-US" sz="1400" b="1" dirty="0">
                          <a:solidFill>
                            <a:schemeClr val="tx1"/>
                          </a:solidFill>
                          <a:effectLst/>
                          <a:latin typeface="Calibri" panose="020F0502020204030204" pitchFamily="34" charset="0"/>
                          <a:ea typeface="Times"/>
                        </a:rPr>
                        <a:t> </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42204" y="3120177"/>
            <a:ext cx="8305800" cy="1477328"/>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4.12ab (2009) – Define polygons and identify </a:t>
            </a:r>
            <a:r>
              <a:rPr lang="en-US" sz="1600" b="1" dirty="0">
                <a:solidFill>
                  <a:schemeClr val="bg1"/>
                </a:solidFill>
                <a:latin typeface="Calibri" panose="020F0502020204030204" pitchFamily="34" charset="0"/>
              </a:rPr>
              <a:t>polygons with 10 or fewer sides [Moved to 3.12 – except for quadrilaterals</a:t>
            </a:r>
            <a:r>
              <a:rPr 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4.12 (2016)  </a:t>
            </a:r>
            <a:r>
              <a:rPr lang="en-US" sz="1600" b="1" dirty="0">
                <a:solidFill>
                  <a:schemeClr val="bg1"/>
                </a:solidFill>
                <a:latin typeface="Calibri" panose="020F0502020204030204" pitchFamily="34" charset="0"/>
              </a:rPr>
              <a:t>– Classify quadrilaterals; EKS – define quadrilaterals; compare, and contrast properties of quadrilaterals; use geometric markings to denote properties of </a:t>
            </a:r>
            <a:r>
              <a:rPr lang="en-US" sz="1600" b="1" dirty="0" smtClean="0">
                <a:solidFill>
                  <a:schemeClr val="bg1"/>
                </a:solidFill>
                <a:latin typeface="Calibri" panose="020F0502020204030204" pitchFamily="34" charset="0"/>
              </a:rPr>
              <a:t>quadrilaterals</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29</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73201659"/>
      </p:ext>
    </p:extLst>
  </p:cSld>
  <p:clrMapOvr>
    <a:masterClrMapping/>
  </p:clrMapOvr>
  <mc:AlternateContent xmlns:mc="http://schemas.openxmlformats.org/markup-compatibility/2006" xmlns:p14="http://schemas.microsoft.com/office/powerpoint/2010/main">
    <mc:Choice Requires="p14">
      <p:transition p14:dur="10" advTm="33492"/>
    </mc:Choice>
    <mc:Fallback xmlns="">
      <p:transition advTm="334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229600" cy="762000"/>
          </a:xfrm>
        </p:spPr>
        <p:txBody>
          <a:bodyPr/>
          <a:lstStyle/>
          <a:p>
            <a:r>
              <a:rPr lang="en-US" dirty="0" smtClean="0"/>
              <a:t>Agenda</a:t>
            </a:r>
            <a:endParaRPr lang="en-US" dirty="0"/>
          </a:p>
        </p:txBody>
      </p:sp>
      <p:sp>
        <p:nvSpPr>
          <p:cNvPr id="3" name="Content Placeholder 2"/>
          <p:cNvSpPr>
            <a:spLocks noGrp="1"/>
          </p:cNvSpPr>
          <p:nvPr>
            <p:ph idx="1"/>
          </p:nvPr>
        </p:nvSpPr>
        <p:spPr>
          <a:xfrm>
            <a:off x="457200" y="1600201"/>
            <a:ext cx="8229600" cy="4724399"/>
          </a:xfrm>
        </p:spPr>
        <p:txBody>
          <a:bodyPr/>
          <a:lstStyle/>
          <a:p>
            <a:r>
              <a:rPr lang="en-US" sz="2800" dirty="0" smtClean="0"/>
              <a:t>Implementation Timeline</a:t>
            </a:r>
          </a:p>
          <a:p>
            <a:r>
              <a:rPr lang="en-US" sz="2800" dirty="0"/>
              <a:t>Resources Currently Available</a:t>
            </a:r>
          </a:p>
          <a:p>
            <a:pPr lvl="1"/>
            <a:r>
              <a:rPr lang="en-US" sz="2400" dirty="0"/>
              <a:t>Crosswalk (Summary of Revisions) </a:t>
            </a:r>
          </a:p>
          <a:p>
            <a:pPr lvl="1"/>
            <a:r>
              <a:rPr lang="en-US" sz="2400" dirty="0"/>
              <a:t>Standards and </a:t>
            </a:r>
            <a:r>
              <a:rPr lang="en-US" sz="2400" dirty="0" smtClean="0"/>
              <a:t>Curriculum Frameworks</a:t>
            </a:r>
            <a:endParaRPr lang="en-US" sz="2800" dirty="0"/>
          </a:p>
          <a:p>
            <a:r>
              <a:rPr lang="en-US" sz="2800" dirty="0" smtClean="0"/>
              <a:t>Comparison of 2009 to 2016 Standards</a:t>
            </a:r>
          </a:p>
          <a:p>
            <a:pPr lvl="1"/>
            <a:r>
              <a:rPr lang="en-US" sz="2400" dirty="0" smtClean="0"/>
              <a:t>Number and Number Sense</a:t>
            </a:r>
          </a:p>
          <a:p>
            <a:pPr lvl="1"/>
            <a:r>
              <a:rPr lang="en-US" sz="2400" dirty="0" smtClean="0"/>
              <a:t>Computation and Estimation</a:t>
            </a:r>
          </a:p>
          <a:p>
            <a:pPr lvl="1"/>
            <a:r>
              <a:rPr lang="en-US" sz="2400" dirty="0" smtClean="0"/>
              <a:t>Measurement and Geometry</a:t>
            </a:r>
          </a:p>
          <a:p>
            <a:pPr lvl="1"/>
            <a:r>
              <a:rPr lang="en-US" sz="2400" dirty="0" smtClean="0"/>
              <a:t>Probability and Statistics</a:t>
            </a:r>
          </a:p>
          <a:p>
            <a:pPr lvl="1"/>
            <a:r>
              <a:rPr lang="en-US" sz="2400" dirty="0" smtClean="0"/>
              <a:t>Patterns, Functions, and Algebra</a:t>
            </a:r>
          </a:p>
        </p:txBody>
      </p:sp>
      <p:sp>
        <p:nvSpPr>
          <p:cNvPr id="4" name="Slide Number Placeholder 3"/>
          <p:cNvSpPr>
            <a:spLocks noGrp="1"/>
          </p:cNvSpPr>
          <p:nvPr>
            <p:ph type="sldNum" sz="quarter" idx="12"/>
          </p:nvPr>
        </p:nvSpPr>
        <p:spPr/>
        <p:txBody>
          <a:bodyPr/>
          <a:lstStyle/>
          <a:p>
            <a:fld id="{C4F0E998-9182-4C89-B3A3-3657E8366C65}" type="slidenum">
              <a:rPr lang="en-US" altLang="en-US" smtClean="0"/>
              <a:pPr/>
              <a:t>3</a:t>
            </a:fld>
            <a:endParaRPr lang="en-US" alt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12274587"/>
      </p:ext>
    </p:extLst>
  </p:cSld>
  <p:clrMapOvr>
    <a:masterClrMapping/>
  </p:clrMapOvr>
  <mc:AlternateContent xmlns:mc="http://schemas.openxmlformats.org/markup-compatibility/2006" xmlns:p14="http://schemas.microsoft.com/office/powerpoint/2010/main">
    <mc:Choice Requires="p14">
      <p:transition p14:dur="10" advTm="15244"/>
    </mc:Choice>
    <mc:Fallback xmlns="">
      <p:transition advTm="152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PROBABILITY AND STATISTICS</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30</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39409048"/>
      </p:ext>
    </p:extLst>
  </p:cSld>
  <p:clrMapOvr>
    <a:masterClrMapping/>
  </p:clrMapOvr>
  <mc:AlternateContent xmlns:mc="http://schemas.openxmlformats.org/markup-compatibility/2006" xmlns:p14="http://schemas.microsoft.com/office/powerpoint/2010/main">
    <mc:Choice Requires="p14">
      <p:transition p14:dur="10" advTm="5433"/>
    </mc:Choice>
    <mc:Fallback xmlns="">
      <p:transition advTm="54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0935728"/>
              </p:ext>
            </p:extLst>
          </p:nvPr>
        </p:nvGraphicFramePr>
        <p:xfrm>
          <a:off x="533400" y="990601"/>
          <a:ext cx="8229600" cy="2059835"/>
        </p:xfrm>
        <a:graphic>
          <a:graphicData uri="http://schemas.openxmlformats.org/drawingml/2006/table">
            <a:tbl>
              <a:tblPr firstRow="1" firstCol="1" bandRow="1">
                <a:tableStyleId>{5C22544A-7EE6-4342-B048-85BDC9FD1C3A}</a:tableStyleId>
              </a:tblPr>
              <a:tblGrid>
                <a:gridCol w="4114800"/>
                <a:gridCol w="4114800"/>
              </a:tblGrid>
              <a:tr h="27188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09315">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4.13	</a:t>
                      </a:r>
                      <a:r>
                        <a:rPr lang="en-US" sz="1400" b="1" dirty="0" smtClean="0">
                          <a:solidFill>
                            <a:schemeClr val="tx1"/>
                          </a:solidFill>
                          <a:effectLst/>
                          <a:latin typeface="Calibri" panose="020F0502020204030204" pitchFamily="34" charset="0"/>
                          <a:ea typeface="Times"/>
                        </a:rPr>
                        <a:t>  The </a:t>
                      </a:r>
                      <a:r>
                        <a:rPr lang="en-US" sz="1400" b="1" dirty="0">
                          <a:solidFill>
                            <a:schemeClr val="tx1"/>
                          </a:solidFill>
                          <a:effectLst/>
                          <a:latin typeface="Calibri" panose="020F0502020204030204" pitchFamily="34" charset="0"/>
                          <a:ea typeface="Times"/>
                        </a:rPr>
                        <a:t>student will</a:t>
                      </a:r>
                    </a:p>
                    <a:p>
                      <a:pPr marL="457200" marR="0" indent="-400050">
                        <a:spcBef>
                          <a:spcPts val="0"/>
                        </a:spcBef>
                        <a:spcAft>
                          <a:spcPts val="0"/>
                        </a:spcAft>
                      </a:pPr>
                      <a:r>
                        <a:rPr lang="en-US" sz="1400" b="1" dirty="0">
                          <a:solidFill>
                            <a:schemeClr val="tx1"/>
                          </a:solidFill>
                          <a:effectLst/>
                          <a:latin typeface="Calibri" panose="020F0502020204030204" pitchFamily="34" charset="0"/>
                          <a:ea typeface="Times"/>
                        </a:rPr>
                        <a:t>a)	predict the likelihood of an outcome of a simple event; and</a:t>
                      </a:r>
                    </a:p>
                    <a:p>
                      <a:pPr marL="457200" marR="0" indent="-400050">
                        <a:spcBef>
                          <a:spcPts val="0"/>
                        </a:spcBef>
                        <a:spcAft>
                          <a:spcPts val="600"/>
                        </a:spcAft>
                      </a:pPr>
                      <a:r>
                        <a:rPr lang="en-US" sz="1400" b="1" dirty="0">
                          <a:solidFill>
                            <a:schemeClr val="tx1"/>
                          </a:solidFill>
                          <a:effectLst/>
                          <a:latin typeface="Calibri" panose="020F0502020204030204" pitchFamily="34" charset="0"/>
                          <a:ea typeface="Times"/>
                        </a:rPr>
                        <a:t>b)	represent probability as a number between 0 and 1, inclusive.</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4.13	The student will</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determine the likelihood of an outcome of a simple event; </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represent probability as a number between 0 and 1, inclusive; and</a:t>
                      </a:r>
                    </a:p>
                    <a:p>
                      <a:pPr marL="342900" marR="0" lvl="0" indent="-342900">
                        <a:spcBef>
                          <a:spcPts val="0"/>
                        </a:spcBef>
                        <a:spcAft>
                          <a:spcPts val="600"/>
                        </a:spcAft>
                        <a:buFont typeface="+mj-lt"/>
                        <a:buAutoNum type="alphaLcParenR"/>
                      </a:pPr>
                      <a:r>
                        <a:rPr lang="en-US" sz="1400" b="1" dirty="0">
                          <a:solidFill>
                            <a:schemeClr val="tx1"/>
                          </a:solidFill>
                          <a:effectLst/>
                          <a:latin typeface="Calibri" panose="020F0502020204030204" pitchFamily="34" charset="0"/>
                          <a:ea typeface="Times"/>
                        </a:rPr>
                        <a:t>create a model or practical problem to represent a given probability.</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23811" y="3642266"/>
            <a:ext cx="8305800" cy="66172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4.13c </a:t>
            </a:r>
            <a:r>
              <a:rPr lang="en-US" sz="1600" b="1" dirty="0">
                <a:solidFill>
                  <a:schemeClr val="bg1"/>
                </a:solidFill>
                <a:latin typeface="Calibri" panose="020F0502020204030204" pitchFamily="34" charset="0"/>
              </a:rPr>
              <a:t>– Create a model or practical problem to represent a given </a:t>
            </a:r>
            <a:r>
              <a:rPr lang="en-US" sz="1600" b="1" dirty="0" smtClean="0">
                <a:solidFill>
                  <a:schemeClr val="bg1"/>
                </a:solidFill>
                <a:latin typeface="Calibri" panose="020F0502020204030204" pitchFamily="34" charset="0"/>
              </a:rPr>
              <a:t>probability</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31</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6" name="AutoShape 6"/>
          <p:cNvSpPr>
            <a:spLocks noChangeArrowheads="1"/>
          </p:cNvSpPr>
          <p:nvPr/>
        </p:nvSpPr>
        <p:spPr bwMode="auto">
          <a:xfrm rot="1209468">
            <a:off x="3679429" y="2238631"/>
            <a:ext cx="1190545" cy="780539"/>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800" b="1" dirty="0" smtClean="0">
                <a:latin typeface="Calibri" panose="020F0502020204030204" pitchFamily="34" charset="0"/>
              </a:rPr>
              <a:t>New</a:t>
            </a:r>
            <a:endParaRPr lang="en-US" b="1" dirty="0">
              <a:latin typeface="Calibri" panose="020F0502020204030204" pitchFamily="34" charset="0"/>
            </a:endParaRPr>
          </a:p>
        </p:txBody>
      </p:sp>
    </p:spTree>
    <p:extLst>
      <p:ext uri="{BB962C8B-B14F-4D97-AF65-F5344CB8AC3E}">
        <p14:creationId xmlns:p14="http://schemas.microsoft.com/office/powerpoint/2010/main" val="3195244335"/>
      </p:ext>
    </p:extLst>
  </p:cSld>
  <p:clrMapOvr>
    <a:masterClrMapping/>
  </p:clrMapOvr>
  <mc:AlternateContent xmlns:mc="http://schemas.openxmlformats.org/markup-compatibility/2006" xmlns:p14="http://schemas.microsoft.com/office/powerpoint/2010/main">
    <mc:Choice Requires="p14">
      <p:transition p14:dur="10" advTm="18587"/>
    </mc:Choice>
    <mc:Fallback xmlns="">
      <p:transition advTm="185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3064274"/>
              </p:ext>
            </p:extLst>
          </p:nvPr>
        </p:nvGraphicFramePr>
        <p:xfrm>
          <a:off x="533400" y="990600"/>
          <a:ext cx="8229600" cy="2554203"/>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42900" marR="0" indent="-342900">
                        <a:spcBef>
                          <a:spcPts val="600"/>
                        </a:spcBef>
                        <a:spcAft>
                          <a:spcPts val="600"/>
                        </a:spcAft>
                      </a:pPr>
                      <a:r>
                        <a:rPr lang="en-US" sz="1400" b="1" dirty="0">
                          <a:solidFill>
                            <a:schemeClr val="tx1"/>
                          </a:solidFill>
                          <a:effectLst/>
                          <a:latin typeface="Calibri" panose="020F0502020204030204" pitchFamily="34" charset="0"/>
                          <a:ea typeface="Times"/>
                        </a:rPr>
                        <a:t>4.14	The student will collect, organize, display, and interpret data from a variety of graphs.</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4.14	The student will</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collect, organize, and represent data in bar graphs and line graphs;</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interpret data represented in bar graphs and line graphs; and</a:t>
                      </a:r>
                    </a:p>
                    <a:p>
                      <a:pPr marL="342900" marR="0" lvl="0" indent="-342900">
                        <a:spcBef>
                          <a:spcPts val="0"/>
                        </a:spcBef>
                        <a:spcAft>
                          <a:spcPts val="600"/>
                        </a:spcAft>
                        <a:buFont typeface="+mj-lt"/>
                        <a:buAutoNum type="alphaLcParenR"/>
                      </a:pPr>
                      <a:r>
                        <a:rPr lang="en-US" sz="1400" b="1" dirty="0">
                          <a:solidFill>
                            <a:schemeClr val="tx1"/>
                          </a:solidFill>
                          <a:effectLst/>
                          <a:latin typeface="Calibri" panose="020F0502020204030204" pitchFamily="34" charset="0"/>
                          <a:ea typeface="Times"/>
                        </a:rPr>
                        <a:t>compare two different representations of the same data (e.g., a set of data displayed on a chart and a bar graph, a chart and a line graph, or a pictograph and a bar graph).</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012540"/>
            <a:ext cx="8305800" cy="98488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4.14c – Compare two different representations of the same </a:t>
            </a:r>
            <a:r>
              <a:rPr lang="en-US" sz="1600" b="1" dirty="0" smtClean="0">
                <a:solidFill>
                  <a:schemeClr val="bg1"/>
                </a:solidFill>
                <a:latin typeface="Calibri" panose="020F0502020204030204" pitchFamily="34" charset="0"/>
              </a:rPr>
              <a:t>data</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4.14b EKS – Interpret data by making inferences from line and bar graphs  </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32</a:t>
            </a:fld>
            <a:endParaRPr lang="en-US" altLang="en-US" dirty="0"/>
          </a:p>
        </p:txBody>
      </p:sp>
      <p:sp>
        <p:nvSpPr>
          <p:cNvPr id="6" name="AutoShape 6"/>
          <p:cNvSpPr>
            <a:spLocks noChangeArrowheads="1"/>
          </p:cNvSpPr>
          <p:nvPr/>
        </p:nvSpPr>
        <p:spPr bwMode="auto">
          <a:xfrm rot="1209468">
            <a:off x="3908027" y="2562725"/>
            <a:ext cx="1190545" cy="780539"/>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800" b="1" dirty="0" smtClean="0">
                <a:latin typeface="Calibri" panose="020F0502020204030204" pitchFamily="34" charset="0"/>
              </a:rPr>
              <a:t>New</a:t>
            </a:r>
            <a:endParaRPr lang="en-US" b="1" dirty="0">
              <a:latin typeface="Calibri" panose="020F050202020403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57146860"/>
      </p:ext>
    </p:extLst>
  </p:cSld>
  <p:clrMapOvr>
    <a:masterClrMapping/>
  </p:clrMapOvr>
  <mc:AlternateContent xmlns:mc="http://schemas.openxmlformats.org/markup-compatibility/2006" xmlns:p14="http://schemas.microsoft.com/office/powerpoint/2010/main">
    <mc:Choice Requires="p14">
      <p:transition p14:dur="10" advTm="49129"/>
    </mc:Choice>
    <mc:Fallback xmlns="">
      <p:transition advTm="49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772400" cy="1066800"/>
          </a:xfrm>
        </p:spPr>
        <p:txBody>
          <a:bodyPr/>
          <a:lstStyle/>
          <a:p>
            <a:pPr algn="ctr"/>
            <a:r>
              <a:rPr lang="en-US" dirty="0" smtClean="0"/>
              <a:t>PATTERNS, FUNCTIONS, AND ALGEBRA</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33</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20911124"/>
      </p:ext>
    </p:extLst>
  </p:cSld>
  <p:clrMapOvr>
    <a:masterClrMapping/>
  </p:clrMapOvr>
  <mc:AlternateContent xmlns:mc="http://schemas.openxmlformats.org/markup-compatibility/2006" xmlns:p14="http://schemas.microsoft.com/office/powerpoint/2010/main">
    <mc:Choice Requires="p14">
      <p:transition p14:dur="10" advTm="4723"/>
    </mc:Choice>
    <mc:Fallback xmlns="">
      <p:transition advTm="47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896630"/>
              </p:ext>
            </p:extLst>
          </p:nvPr>
        </p:nvGraphicFramePr>
        <p:xfrm>
          <a:off x="533400" y="990601"/>
          <a:ext cx="8229600" cy="1533892"/>
        </p:xfrm>
        <a:graphic>
          <a:graphicData uri="http://schemas.openxmlformats.org/drawingml/2006/table">
            <a:tbl>
              <a:tblPr firstRow="1" firstCol="1" bandRow="1">
                <a:tableStyleId>{5C22544A-7EE6-4342-B048-85BDC9FD1C3A}</a:tableStyleId>
              </a:tblPr>
              <a:tblGrid>
                <a:gridCol w="4114800"/>
                <a:gridCol w="4114800"/>
              </a:tblGrid>
              <a:tr h="188228">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183372">
                <a:tc>
                  <a:txBody>
                    <a:bodyPr/>
                    <a:lstStyle/>
                    <a:p>
                      <a:pPr marL="342900" marR="0" indent="-342900">
                        <a:spcBef>
                          <a:spcPts val="500"/>
                        </a:spcBef>
                        <a:spcAft>
                          <a:spcPts val="0"/>
                        </a:spcAft>
                      </a:pPr>
                      <a:r>
                        <a:rPr lang="en-US" sz="1400" b="1" dirty="0">
                          <a:solidFill>
                            <a:schemeClr val="tx1"/>
                          </a:solidFill>
                          <a:effectLst/>
                          <a:latin typeface="Calibri"/>
                          <a:ea typeface="Times"/>
                        </a:rPr>
                        <a:t>4.15	The student will recognize, create, and extend numerical and geometric patterns.</a:t>
                      </a:r>
                      <a:endParaRPr lang="en-US" sz="1400" b="1" dirty="0">
                        <a:solidFill>
                          <a:schemeClr val="tx1"/>
                        </a:solidFill>
                        <a:effectLst/>
                        <a:latin typeface="Times New Roman"/>
                        <a:ea typeface="Times"/>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93065" marR="0" indent="-393065">
                        <a:spcBef>
                          <a:spcPts val="600"/>
                        </a:spcBef>
                        <a:spcAft>
                          <a:spcPts val="600"/>
                        </a:spcAft>
                      </a:pPr>
                      <a:r>
                        <a:rPr lang="en-US" sz="1400" b="1" dirty="0">
                          <a:solidFill>
                            <a:schemeClr val="tx1"/>
                          </a:solidFill>
                          <a:effectLst/>
                          <a:latin typeface="Calibri"/>
                          <a:ea typeface="Times"/>
                        </a:rPr>
                        <a:t>4.15	The student will identify, describe, create, and extend patterns found in objects, pictures, numbers, and tables.</a:t>
                      </a:r>
                      <a:endParaRPr lang="en-US" sz="1400" b="1" dirty="0">
                        <a:solidFill>
                          <a:schemeClr val="tx1"/>
                        </a:solidFill>
                        <a:effectLst/>
                        <a:latin typeface="Times New Roman"/>
                        <a:ea typeface="Times"/>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4390" y="3429000"/>
            <a:ext cx="8305800" cy="1723549"/>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4.15 EKS – Solve practical problems that involve single-operation input/output rules, limited to </a:t>
            </a:r>
            <a:r>
              <a:rPr lang="en-US" sz="1600" b="1" dirty="0" smtClean="0">
                <a:solidFill>
                  <a:schemeClr val="bg1"/>
                </a:solidFill>
                <a:latin typeface="Calibri" panose="020F0502020204030204" pitchFamily="34" charset="0"/>
              </a:rPr>
              <a:t>addition, subtraction, and multiplication </a:t>
            </a:r>
            <a:r>
              <a:rPr lang="en-US" sz="1600" b="1" dirty="0">
                <a:solidFill>
                  <a:schemeClr val="bg1"/>
                </a:solidFill>
                <a:latin typeface="Calibri" panose="020F0502020204030204" pitchFamily="34" charset="0"/>
              </a:rPr>
              <a:t>of whole numbers and </a:t>
            </a:r>
            <a:r>
              <a:rPr lang="en-US" sz="1600" b="1" dirty="0" smtClean="0">
                <a:solidFill>
                  <a:schemeClr val="bg1"/>
                </a:solidFill>
                <a:latin typeface="Calibri" panose="020F0502020204030204" pitchFamily="34" charset="0"/>
              </a:rPr>
              <a:t>addition and subtraction </a:t>
            </a:r>
            <a:r>
              <a:rPr lang="en-US" sz="1600" b="1" dirty="0">
                <a:solidFill>
                  <a:schemeClr val="bg1"/>
                </a:solidFill>
                <a:latin typeface="Calibri" panose="020F0502020204030204" pitchFamily="34" charset="0"/>
              </a:rPr>
              <a:t>of </a:t>
            </a:r>
            <a:r>
              <a:rPr lang="en-US" sz="1600" b="1" dirty="0" smtClean="0">
                <a:solidFill>
                  <a:schemeClr val="bg1"/>
                </a:solidFill>
                <a:latin typeface="Calibri" panose="020F0502020204030204" pitchFamily="34" charset="0"/>
              </a:rPr>
              <a:t>fractions</a:t>
            </a:r>
          </a:p>
          <a:p>
            <a:pPr marL="28575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4.15 EKS – </a:t>
            </a:r>
            <a:r>
              <a:rPr lang="en-US" sz="1600" b="1" dirty="0" smtClean="0">
                <a:solidFill>
                  <a:schemeClr val="bg1"/>
                </a:solidFill>
                <a:latin typeface="Calibri" panose="020F0502020204030204" pitchFamily="34" charset="0"/>
              </a:rPr>
              <a:t>Identify the rule in a single-operation numerical </a:t>
            </a:r>
            <a:r>
              <a:rPr lang="en-US" sz="1600" b="1" dirty="0">
                <a:solidFill>
                  <a:schemeClr val="bg1"/>
                </a:solidFill>
                <a:latin typeface="Calibri" panose="020F0502020204030204" pitchFamily="34" charset="0"/>
              </a:rPr>
              <a:t>pattern found in a list or </a:t>
            </a:r>
            <a:r>
              <a:rPr lang="en-US" sz="1600" b="1" dirty="0" smtClean="0">
                <a:solidFill>
                  <a:schemeClr val="bg1"/>
                </a:solidFill>
                <a:latin typeface="Calibri" panose="020F0502020204030204" pitchFamily="34" charset="0"/>
              </a:rPr>
              <a:t>table limited to addition, subtraction, and multiplication of whole numbers</a:t>
            </a:r>
            <a:endParaRPr lang="en-US" altLang="en-US" sz="16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34</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42287280"/>
      </p:ext>
    </p:extLst>
  </p:cSld>
  <p:clrMapOvr>
    <a:masterClrMapping/>
  </p:clrMapOvr>
  <mc:AlternateContent xmlns:mc="http://schemas.openxmlformats.org/markup-compatibility/2006" xmlns:p14="http://schemas.microsoft.com/office/powerpoint/2010/main">
    <mc:Choice Requires="p14">
      <p:transition p14:dur="10" advTm="48179"/>
    </mc:Choice>
    <mc:Fallback xmlns="">
      <p:transition advTm="48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6460688"/>
              </p:ext>
            </p:extLst>
          </p:nvPr>
        </p:nvGraphicFramePr>
        <p:xfrm>
          <a:off x="533400" y="990601"/>
          <a:ext cx="8229600" cy="1928349"/>
        </p:xfrm>
        <a:graphic>
          <a:graphicData uri="http://schemas.openxmlformats.org/drawingml/2006/table">
            <a:tbl>
              <a:tblPr firstRow="1" firstCol="1" bandRow="1">
                <a:tableStyleId>{5C22544A-7EE6-4342-B048-85BDC9FD1C3A}</a:tableStyleId>
              </a:tblPr>
              <a:tblGrid>
                <a:gridCol w="4114800"/>
                <a:gridCol w="4114800"/>
              </a:tblGrid>
              <a:tr h="250971">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77829">
                <a:tc>
                  <a:txBody>
                    <a:bodyPr/>
                    <a:lstStyle/>
                    <a:p>
                      <a:pPr marL="342900" marR="0" indent="-342900">
                        <a:spcBef>
                          <a:spcPts val="500"/>
                        </a:spcBef>
                        <a:spcAft>
                          <a:spcPts val="0"/>
                        </a:spcAft>
                      </a:pPr>
                      <a:r>
                        <a:rPr lang="en-US" sz="1400" b="1" dirty="0">
                          <a:solidFill>
                            <a:schemeClr val="tx1"/>
                          </a:solidFill>
                          <a:effectLst/>
                          <a:latin typeface="Calibri" panose="020F0502020204030204" pitchFamily="34" charset="0"/>
                          <a:ea typeface="Times"/>
                        </a:rPr>
                        <a:t>4.16	</a:t>
                      </a:r>
                      <a:r>
                        <a:rPr lang="en-US" sz="1400" b="1" dirty="0" smtClean="0">
                          <a:solidFill>
                            <a:schemeClr val="tx1"/>
                          </a:solidFill>
                          <a:effectLst/>
                          <a:latin typeface="Calibri" panose="020F0502020204030204" pitchFamily="34" charset="0"/>
                          <a:ea typeface="Times"/>
                        </a:rPr>
                        <a:t>  The </a:t>
                      </a:r>
                      <a:r>
                        <a:rPr lang="en-US" sz="1400" b="1" dirty="0">
                          <a:solidFill>
                            <a:schemeClr val="tx1"/>
                          </a:solidFill>
                          <a:effectLst/>
                          <a:latin typeface="Calibri" panose="020F0502020204030204" pitchFamily="34" charset="0"/>
                          <a:ea typeface="Times"/>
                        </a:rPr>
                        <a:t>student will</a:t>
                      </a:r>
                    </a:p>
                    <a:p>
                      <a:pPr marL="457200" marR="0" indent="-400050">
                        <a:spcBef>
                          <a:spcPts val="0"/>
                        </a:spcBef>
                        <a:spcAft>
                          <a:spcPts val="0"/>
                        </a:spcAft>
                      </a:pPr>
                      <a:r>
                        <a:rPr lang="en-US" sz="1400" b="1" dirty="0">
                          <a:solidFill>
                            <a:schemeClr val="tx1"/>
                          </a:solidFill>
                          <a:effectLst/>
                          <a:latin typeface="Calibri" panose="020F0502020204030204" pitchFamily="34" charset="0"/>
                          <a:ea typeface="Times"/>
                        </a:rPr>
                        <a:t>a)	recognize and demonstrate the meaning of equality in an equation; and</a:t>
                      </a:r>
                    </a:p>
                    <a:p>
                      <a:pPr marL="457200" marR="0" indent="-400050">
                        <a:spcBef>
                          <a:spcPts val="0"/>
                        </a:spcBef>
                        <a:spcAft>
                          <a:spcPts val="600"/>
                        </a:spcAft>
                      </a:pPr>
                      <a:r>
                        <a:rPr lang="en-US" sz="1400" b="1" dirty="0">
                          <a:solidFill>
                            <a:schemeClr val="tx1"/>
                          </a:solidFill>
                          <a:effectLst/>
                          <a:latin typeface="Calibri" panose="020F0502020204030204" pitchFamily="34" charset="0"/>
                          <a:ea typeface="Times"/>
                        </a:rPr>
                        <a:t>b)	investigate and describe the associative property for addition and multiplication. </a:t>
                      </a:r>
                      <a:r>
                        <a:rPr lang="en-US" sz="1400" b="1" dirty="0">
                          <a:solidFill>
                            <a:srgbClr val="FF0000"/>
                          </a:solidFill>
                          <a:effectLst/>
                          <a:latin typeface="Calibri" panose="020F0502020204030204" pitchFamily="34" charset="0"/>
                          <a:ea typeface="Times"/>
                        </a:rPr>
                        <a:t>[Application of properties moved to 4.4 EKS]</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a:solidFill>
                            <a:schemeClr val="tx1"/>
                          </a:solidFill>
                          <a:effectLst/>
                          <a:latin typeface="Calibri" panose="020F0502020204030204" pitchFamily="34" charset="0"/>
                          <a:ea typeface="Times"/>
                        </a:rPr>
                        <a:t>4.16	The student will recognize and demonstrate the meaning of equality in an equation.</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29066" y="3505200"/>
            <a:ext cx="8305800" cy="1231106"/>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4.16 – </a:t>
            </a:r>
            <a:r>
              <a:rPr lang="en-US" sz="1600" b="1" dirty="0" smtClean="0">
                <a:solidFill>
                  <a:schemeClr val="bg1"/>
                </a:solidFill>
                <a:latin typeface="Calibri" panose="020F0502020204030204" pitchFamily="34" charset="0"/>
              </a:rPr>
              <a:t>Application </a:t>
            </a:r>
            <a:r>
              <a:rPr lang="en-US" sz="1600" b="1" dirty="0">
                <a:solidFill>
                  <a:schemeClr val="bg1"/>
                </a:solidFill>
                <a:latin typeface="Calibri" panose="020F0502020204030204" pitchFamily="34" charset="0"/>
              </a:rPr>
              <a:t>of properties moved to 4.4 </a:t>
            </a:r>
            <a:r>
              <a:rPr lang="en-US" sz="1600" b="1" dirty="0" smtClean="0">
                <a:solidFill>
                  <a:schemeClr val="bg1"/>
                </a:solidFill>
                <a:latin typeface="Calibri" panose="020F0502020204030204" pitchFamily="34" charset="0"/>
              </a:rPr>
              <a:t>EKS</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4.16 EKS </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Identify </a:t>
            </a:r>
            <a:r>
              <a:rPr lang="en-US" sz="1600" b="1" dirty="0">
                <a:solidFill>
                  <a:schemeClr val="bg1"/>
                </a:solidFill>
                <a:latin typeface="Calibri" panose="020F0502020204030204" pitchFamily="34" charset="0"/>
              </a:rPr>
              <a:t>and use the appropriate symbol to distinguish between expressions that are equal and expressions that are not </a:t>
            </a:r>
            <a:r>
              <a:rPr lang="en-US" sz="1600" b="1" dirty="0" smtClean="0">
                <a:solidFill>
                  <a:schemeClr val="bg1"/>
                </a:solidFill>
                <a:latin typeface="Calibri" panose="020F0502020204030204" pitchFamily="34" charset="0"/>
              </a:rPr>
              <a:t>equal</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35</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73201659"/>
      </p:ext>
    </p:extLst>
  </p:cSld>
  <p:clrMapOvr>
    <a:masterClrMapping/>
  </p:clrMapOvr>
  <mc:AlternateContent xmlns:mc="http://schemas.openxmlformats.org/markup-compatibility/2006" xmlns:p14="http://schemas.microsoft.com/office/powerpoint/2010/main">
    <mc:Choice Requires="p14">
      <p:transition p14:dur="10" advTm="25916"/>
    </mc:Choice>
    <mc:Fallback xmlns="">
      <p:transition advTm="259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3657600"/>
            <a:ext cx="6172200" cy="1200329"/>
          </a:xfrm>
          <a:prstGeom prst="rect">
            <a:avLst/>
          </a:prstGeom>
          <a:noFill/>
        </p:spPr>
        <p:txBody>
          <a:bodyPr wrap="square" rtlCol="0">
            <a:spAutoFit/>
          </a:bodyPr>
          <a:lstStyle/>
          <a:p>
            <a:pPr algn="ctr" fontAlgn="auto">
              <a:spcBef>
                <a:spcPts val="0"/>
              </a:spcBef>
              <a:spcAft>
                <a:spcPts val="0"/>
              </a:spcAft>
            </a:pPr>
            <a:endParaRPr lang="en-US" sz="2400" dirty="0" smtClean="0">
              <a:solidFill>
                <a:srgbClr val="000000"/>
              </a:solidFill>
              <a:latin typeface="Arial"/>
            </a:endParaRPr>
          </a:p>
          <a:p>
            <a:pPr algn="ctr" fontAlgn="auto">
              <a:spcBef>
                <a:spcPts val="0"/>
              </a:spcBef>
              <a:spcAft>
                <a:spcPts val="0"/>
              </a:spcAft>
            </a:pPr>
            <a:r>
              <a:rPr lang="en-US" sz="2400" dirty="0" smtClean="0">
                <a:solidFill>
                  <a:srgbClr val="000000"/>
                </a:solidFill>
                <a:latin typeface="Arial"/>
                <a:hlinkClick r:id="rId5"/>
              </a:rPr>
              <a:t>Mathematics@doe.virginia.gov</a:t>
            </a:r>
            <a:endParaRPr lang="en-US" sz="2400" dirty="0" smtClean="0">
              <a:solidFill>
                <a:srgbClr val="000000"/>
              </a:solidFill>
              <a:latin typeface="Arial"/>
            </a:endParaRPr>
          </a:p>
          <a:p>
            <a:pPr algn="ctr" fontAlgn="auto">
              <a:spcBef>
                <a:spcPts val="0"/>
              </a:spcBef>
              <a:spcAft>
                <a:spcPts val="0"/>
              </a:spcAft>
            </a:pPr>
            <a:r>
              <a:rPr lang="en-US" sz="2400" dirty="0" smtClean="0">
                <a:solidFill>
                  <a:srgbClr val="000000"/>
                </a:solidFill>
                <a:latin typeface="Arial"/>
              </a:rPr>
              <a:t> </a:t>
            </a:r>
            <a:endParaRPr lang="en-US" sz="2400" dirty="0">
              <a:solidFill>
                <a:srgbClr val="000000"/>
              </a:solidFill>
              <a:latin typeface="Arial"/>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solidFill>
                  <a:srgbClr val="000000"/>
                </a:solidFill>
              </a:rPr>
              <a:pPr/>
              <a:t>36</a:t>
            </a:fld>
            <a:endParaRPr lang="en-US" dirty="0">
              <a:solidFill>
                <a:srgbClr val="00000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7" name="TextBox 6"/>
          <p:cNvSpPr txBox="1"/>
          <p:nvPr/>
        </p:nvSpPr>
        <p:spPr>
          <a:xfrm>
            <a:off x="2057400" y="1676400"/>
            <a:ext cx="4800600" cy="1569660"/>
          </a:xfrm>
          <a:prstGeom prst="rect">
            <a:avLst/>
          </a:prstGeom>
          <a:noFill/>
        </p:spPr>
        <p:txBody>
          <a:bodyPr wrap="square" rtlCol="0">
            <a:spAutoFit/>
          </a:bodyPr>
          <a:lstStyle/>
          <a:p>
            <a:pPr algn="ctr" fontAlgn="auto">
              <a:spcBef>
                <a:spcPts val="0"/>
              </a:spcBef>
              <a:spcAft>
                <a:spcPts val="0"/>
              </a:spcAft>
            </a:pPr>
            <a:r>
              <a:rPr lang="en-US" sz="3200" dirty="0">
                <a:solidFill>
                  <a:srgbClr val="000000"/>
                </a:solidFill>
                <a:latin typeface="Calibri" panose="020F0502020204030204" pitchFamily="34" charset="0"/>
              </a:rPr>
              <a:t>Questions? </a:t>
            </a:r>
          </a:p>
          <a:p>
            <a:pPr algn="ctr" fontAlgn="auto">
              <a:spcBef>
                <a:spcPts val="0"/>
              </a:spcBef>
              <a:spcAft>
                <a:spcPts val="0"/>
              </a:spcAft>
            </a:pPr>
            <a:r>
              <a:rPr lang="en-US" sz="3200" dirty="0">
                <a:solidFill>
                  <a:srgbClr val="000000"/>
                </a:solidFill>
                <a:latin typeface="Calibri" panose="020F0502020204030204" pitchFamily="34" charset="0"/>
              </a:rPr>
              <a:t>Please contact the </a:t>
            </a:r>
            <a:endParaRPr lang="en-US" sz="3200" dirty="0" smtClean="0">
              <a:solidFill>
                <a:srgbClr val="000000"/>
              </a:solidFill>
              <a:latin typeface="Calibri" panose="020F0502020204030204" pitchFamily="34" charset="0"/>
            </a:endParaRPr>
          </a:p>
          <a:p>
            <a:pPr algn="ctr" fontAlgn="auto">
              <a:spcBef>
                <a:spcPts val="0"/>
              </a:spcBef>
              <a:spcAft>
                <a:spcPts val="0"/>
              </a:spcAft>
            </a:pPr>
            <a:r>
              <a:rPr lang="en-US" sz="3200" dirty="0" smtClean="0">
                <a:solidFill>
                  <a:srgbClr val="000000"/>
                </a:solidFill>
                <a:latin typeface="Calibri" panose="020F0502020204030204" pitchFamily="34" charset="0"/>
              </a:rPr>
              <a:t>VDOE </a:t>
            </a:r>
            <a:r>
              <a:rPr lang="en-US" sz="3200" dirty="0">
                <a:solidFill>
                  <a:srgbClr val="000000"/>
                </a:solidFill>
                <a:latin typeface="Calibri" panose="020F0502020204030204" pitchFamily="34" charset="0"/>
              </a:rPr>
              <a:t>Mathematics Team </a:t>
            </a:r>
          </a:p>
        </p:txBody>
      </p:sp>
    </p:spTree>
    <p:extLst>
      <p:ext uri="{BB962C8B-B14F-4D97-AF65-F5344CB8AC3E}">
        <p14:creationId xmlns:p14="http://schemas.microsoft.com/office/powerpoint/2010/main" val="2269257618"/>
      </p:ext>
    </p:extLst>
  </p:cSld>
  <p:clrMapOvr>
    <a:masterClrMapping/>
  </p:clrMapOvr>
  <mc:AlternateContent xmlns:mc="http://schemas.openxmlformats.org/markup-compatibility/2006" xmlns:p14="http://schemas.microsoft.com/office/powerpoint/2010/main">
    <mc:Choice Requires="p14">
      <p:transition p14:dur="10" advTm="18245"/>
    </mc:Choice>
    <mc:Fallback xmlns="">
      <p:transition advTm="182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4</a:t>
            </a:fld>
            <a:endParaRPr lang="en-US" dirty="0">
              <a:solidFill>
                <a:srgbClr val="000000"/>
              </a:solidFill>
            </a:endParaRPr>
          </a:p>
        </p:txBody>
      </p:sp>
      <p:sp>
        <p:nvSpPr>
          <p:cNvPr id="2" name="Title 1"/>
          <p:cNvSpPr>
            <a:spLocks noGrp="1"/>
          </p:cNvSpPr>
          <p:nvPr>
            <p:ph type="title" idx="4294967295"/>
          </p:nvPr>
        </p:nvSpPr>
        <p:spPr>
          <a:xfrm>
            <a:off x="381000" y="287869"/>
            <a:ext cx="8382000" cy="1143000"/>
          </a:xfrm>
        </p:spPr>
        <p:txBody>
          <a:bodyPr>
            <a:normAutofit/>
          </a:bodyPr>
          <a:lstStyle/>
          <a:p>
            <a:pPr algn="ctr"/>
            <a:r>
              <a:rPr lang="en-US" sz="3200" b="1" dirty="0" smtClean="0"/>
              <a:t>Implementation Timeline</a:t>
            </a:r>
            <a:endParaRPr lang="en-US" sz="32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849878214"/>
              </p:ext>
            </p:extLst>
          </p:nvPr>
        </p:nvGraphicFramePr>
        <p:xfrm>
          <a:off x="914400" y="1213299"/>
          <a:ext cx="7543800" cy="5416101"/>
        </p:xfrm>
        <a:graphic>
          <a:graphicData uri="http://schemas.openxmlformats.org/drawingml/2006/table">
            <a:tbl>
              <a:tblPr/>
              <a:tblGrid>
                <a:gridCol w="7543800"/>
              </a:tblGrid>
              <a:tr h="1693423">
                <a:tc>
                  <a:txBody>
                    <a:bodyPr/>
                    <a:lstStyle/>
                    <a:p>
                      <a:r>
                        <a:rPr lang="en-US" sz="2000" b="1" dirty="0">
                          <a:latin typeface="Calibri" panose="020F0502020204030204" pitchFamily="34" charset="0"/>
                        </a:rPr>
                        <a:t>2016-2017 School Year – </a:t>
                      </a:r>
                      <a:r>
                        <a:rPr lang="en-US" sz="2000" b="1" dirty="0" smtClean="0">
                          <a:latin typeface="Calibri" panose="020F0502020204030204" pitchFamily="34" charset="0"/>
                        </a:rPr>
                        <a:t>Curriculum Development</a:t>
                      </a:r>
                      <a:endParaRPr lang="en-US" sz="2000" b="1" dirty="0">
                        <a:latin typeface="Calibri" panose="020F0502020204030204" pitchFamily="34" charset="0"/>
                      </a:endParaRPr>
                    </a:p>
                    <a:p>
                      <a:r>
                        <a:rPr lang="en-US" sz="2000" dirty="0">
                          <a:latin typeface="Calibri" panose="020F0502020204030204" pitchFamily="34" charset="0"/>
                        </a:rPr>
                        <a:t>VDOE staff provides a </a:t>
                      </a:r>
                      <a:r>
                        <a:rPr lang="en-US" sz="2000" dirty="0" smtClean="0">
                          <a:latin typeface="Calibri" panose="020F0502020204030204" pitchFamily="34" charset="0"/>
                        </a:rPr>
                        <a:t>summary of the revisions to assist school </a:t>
                      </a:r>
                      <a:r>
                        <a:rPr lang="en-US" sz="2000" dirty="0">
                          <a:latin typeface="Calibri" panose="020F0502020204030204" pitchFamily="34" charset="0"/>
                        </a:rPr>
                        <a:t>divisions </a:t>
                      </a:r>
                      <a:r>
                        <a:rPr lang="en-US" sz="2000" dirty="0" smtClean="0">
                          <a:latin typeface="Calibri" panose="020F0502020204030204" pitchFamily="34" charset="0"/>
                        </a:rPr>
                        <a:t>in incorporating </a:t>
                      </a:r>
                      <a:r>
                        <a:rPr lang="en-US" sz="2000" dirty="0">
                          <a:latin typeface="Calibri" panose="020F0502020204030204" pitchFamily="34" charset="0"/>
                        </a:rPr>
                        <a:t>the new standards into local written curricula for inclusion in the taught curricula during the 2017-2018 school year.</a:t>
                      </a:r>
                    </a:p>
                  </a:txBody>
                  <a:tcPr marL="76126" marR="76126" marT="41907" marB="41907" anchor="ctr">
                    <a:lnL>
                      <a:noFill/>
                    </a:lnL>
                    <a:lnR>
                      <a:noFill/>
                    </a:lnR>
                    <a:lnT>
                      <a:noFill/>
                    </a:lnT>
                    <a:lnB>
                      <a:noFill/>
                    </a:lnB>
                    <a:solidFill>
                      <a:schemeClr val="accent2">
                        <a:lumMod val="20000"/>
                        <a:lumOff val="80000"/>
                      </a:schemeClr>
                    </a:solidFill>
                  </a:tcPr>
                </a:tc>
              </a:tr>
              <a:tr h="2217415">
                <a:tc>
                  <a:txBody>
                    <a:bodyPr/>
                    <a:lstStyle/>
                    <a:p>
                      <a:r>
                        <a:rPr lang="en-US" sz="2000" b="1" dirty="0">
                          <a:latin typeface="Calibri" panose="020F0502020204030204" pitchFamily="34" charset="0"/>
                        </a:rPr>
                        <a:t>2017-2018 School Year – </a:t>
                      </a:r>
                      <a:r>
                        <a:rPr lang="en-US" sz="2000" b="1" dirty="0" smtClean="0">
                          <a:latin typeface="Calibri" panose="020F0502020204030204" pitchFamily="34" charset="0"/>
                        </a:rPr>
                        <a:t>Crossover </a:t>
                      </a:r>
                      <a:r>
                        <a:rPr lang="en-US" sz="2000" b="1" dirty="0">
                          <a:latin typeface="Calibri" panose="020F0502020204030204" pitchFamily="34" charset="0"/>
                        </a:rPr>
                        <a:t>Year</a:t>
                      </a:r>
                    </a:p>
                    <a:p>
                      <a:r>
                        <a:rPr lang="en-US" sz="2000" dirty="0">
                          <a:latin typeface="Calibri" panose="020F0502020204030204" pitchFamily="34" charset="0"/>
                        </a:rPr>
                        <a:t>2009 Mathematics Standards of Learning and 2016 Mathematics Standards of Learning are included in the written and taught curricula. </a:t>
                      </a:r>
                      <a:r>
                        <a:rPr lang="en-US" sz="2000" dirty="0" smtClean="0">
                          <a:latin typeface="Calibri" panose="020F0502020204030204" pitchFamily="34" charset="0"/>
                        </a:rPr>
                        <a:t>Spring </a:t>
                      </a:r>
                      <a:r>
                        <a:rPr lang="en-US" sz="2000" dirty="0">
                          <a:latin typeface="Calibri" panose="020F0502020204030204" pitchFamily="34" charset="0"/>
                        </a:rPr>
                        <a:t>2018 Standards of Learning assessments measure the 2009 Mathematics Standards of Learning and include field test items measuring the 2016 Mathematics Standards of Learning.</a:t>
                      </a:r>
                    </a:p>
                  </a:txBody>
                  <a:tcPr marL="76126" marR="76126" marT="41907" marB="41907" anchor="ctr">
                    <a:lnL>
                      <a:noFill/>
                    </a:lnL>
                    <a:lnR>
                      <a:noFill/>
                    </a:lnR>
                    <a:lnT>
                      <a:noFill/>
                    </a:lnT>
                    <a:lnB>
                      <a:noFill/>
                    </a:lnB>
                    <a:solidFill>
                      <a:srgbClr val="FFFF99"/>
                    </a:solidFill>
                  </a:tcPr>
                </a:tc>
              </a:tr>
              <a:tr h="1505263">
                <a:tc>
                  <a:txBody>
                    <a:bodyPr/>
                    <a:lstStyle/>
                    <a:p>
                      <a:r>
                        <a:rPr lang="en-US" sz="2000" b="1" dirty="0">
                          <a:latin typeface="Calibri" panose="020F0502020204030204" pitchFamily="34" charset="0"/>
                        </a:rPr>
                        <a:t>2018-2019 School Year – Full-Implementation Year </a:t>
                      </a:r>
                    </a:p>
                    <a:p>
                      <a:r>
                        <a:rPr lang="en-US" sz="2000" dirty="0">
                          <a:latin typeface="Calibri" panose="020F0502020204030204" pitchFamily="34" charset="0"/>
                        </a:rPr>
                        <a:t>Written and taught curricula reflect the 2016 Mathematics Standards of Learning. </a:t>
                      </a:r>
                      <a:r>
                        <a:rPr lang="en-US" sz="2000" dirty="0" smtClean="0">
                          <a:latin typeface="Calibri" panose="020F0502020204030204" pitchFamily="34" charset="0"/>
                        </a:rPr>
                        <a:t> Standards </a:t>
                      </a:r>
                      <a:r>
                        <a:rPr lang="en-US" sz="2000" dirty="0">
                          <a:latin typeface="Calibri" panose="020F0502020204030204" pitchFamily="34" charset="0"/>
                        </a:rPr>
                        <a:t>of Learning assessments measure the 2016 Mathematics Standards of Learning.</a:t>
                      </a:r>
                    </a:p>
                  </a:txBody>
                  <a:tcPr marL="76126" marR="76126" marT="41907" marB="41907" anchor="ctr">
                    <a:lnL>
                      <a:noFill/>
                    </a:lnL>
                    <a:lnR>
                      <a:noFill/>
                    </a:lnR>
                    <a:lnT>
                      <a:noFill/>
                    </a:lnT>
                    <a:lnB>
                      <a:noFill/>
                    </a:lnB>
                    <a:solidFill>
                      <a:srgbClr val="CAE8AA"/>
                    </a:solidFill>
                  </a:tcPr>
                </a:tc>
              </a:tr>
            </a:tbl>
          </a:graphicData>
        </a:graphic>
      </p:graphicFrame>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80399229"/>
      </p:ext>
    </p:extLst>
  </p:cSld>
  <p:clrMapOvr>
    <a:masterClrMapping/>
  </p:clrMapOvr>
  <mc:AlternateContent xmlns:mc="http://schemas.openxmlformats.org/markup-compatibility/2006" xmlns:p14="http://schemas.microsoft.com/office/powerpoint/2010/main">
    <mc:Choice Requires="p14">
      <p:transition p14:dur="10" advTm="39041"/>
    </mc:Choice>
    <mc:Fallback xmlns="">
      <p:transition advTm="390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a:bodyPr>
          <a:lstStyle/>
          <a:p>
            <a:r>
              <a:rPr lang="en-US" sz="3200" b="1" dirty="0" smtClean="0"/>
              <a:t>2016 SOL Revisions – </a:t>
            </a:r>
            <a:endParaRPr lang="en-US" sz="3200" b="1" dirty="0"/>
          </a:p>
        </p:txBody>
      </p:sp>
      <p:sp>
        <p:nvSpPr>
          <p:cNvPr id="3" name="Content Placeholder 2"/>
          <p:cNvSpPr>
            <a:spLocks noGrp="1"/>
          </p:cNvSpPr>
          <p:nvPr>
            <p:ph idx="1"/>
          </p:nvPr>
        </p:nvSpPr>
        <p:spPr>
          <a:xfrm>
            <a:off x="381000" y="1600201"/>
            <a:ext cx="8077200" cy="4836225"/>
          </a:xfrm>
        </p:spPr>
        <p:txBody>
          <a:bodyPr>
            <a:normAutofit fontScale="92500" lnSpcReduction="20000"/>
          </a:bodyPr>
          <a:lstStyle/>
          <a:p>
            <a:r>
              <a:rPr lang="en-US" sz="3000" dirty="0" smtClean="0"/>
              <a:t>Improve </a:t>
            </a:r>
            <a:r>
              <a:rPr lang="en-US" sz="3000" dirty="0"/>
              <a:t>the vertical progression of mathematics </a:t>
            </a:r>
            <a:r>
              <a:rPr lang="en-US" sz="3000" dirty="0" smtClean="0"/>
              <a:t>content</a:t>
            </a:r>
            <a:endParaRPr lang="en-US" sz="3000" dirty="0"/>
          </a:p>
          <a:p>
            <a:r>
              <a:rPr lang="en-US" sz="3000" dirty="0"/>
              <a:t>E</a:t>
            </a:r>
            <a:r>
              <a:rPr lang="en-US" sz="3000" dirty="0" smtClean="0"/>
              <a:t>nsure </a:t>
            </a:r>
            <a:r>
              <a:rPr lang="en-US" sz="3000" dirty="0"/>
              <a:t>developmental appropriateness of student </a:t>
            </a:r>
            <a:r>
              <a:rPr lang="en-US" sz="3000" dirty="0" smtClean="0"/>
              <a:t>expectations</a:t>
            </a:r>
            <a:endParaRPr lang="en-US" sz="3000" dirty="0"/>
          </a:p>
          <a:p>
            <a:r>
              <a:rPr lang="en-US" sz="3000" dirty="0" smtClean="0"/>
              <a:t>Increase </a:t>
            </a:r>
            <a:r>
              <a:rPr lang="en-US" sz="3000" dirty="0"/>
              <a:t>support for teachers in mathematics </a:t>
            </a:r>
            <a:r>
              <a:rPr lang="en-US" sz="3000" dirty="0" smtClean="0"/>
              <a:t>content (including definitions, explanations, examples, and instructional connections)</a:t>
            </a:r>
            <a:endParaRPr lang="en-US" sz="3000" dirty="0"/>
          </a:p>
          <a:p>
            <a:r>
              <a:rPr lang="en-US" sz="3000" dirty="0" smtClean="0"/>
              <a:t>Clarify </a:t>
            </a:r>
            <a:r>
              <a:rPr lang="en-US" sz="3000" dirty="0"/>
              <a:t>expectations for teaching and </a:t>
            </a:r>
            <a:r>
              <a:rPr lang="en-US" sz="3000" dirty="0" smtClean="0"/>
              <a:t>learning </a:t>
            </a:r>
            <a:endParaRPr lang="en-US" sz="3000" dirty="0"/>
          </a:p>
          <a:p>
            <a:r>
              <a:rPr lang="en-US" sz="3000" dirty="0" smtClean="0"/>
              <a:t>Improve </a:t>
            </a:r>
            <a:r>
              <a:rPr lang="en-US" sz="3000" dirty="0"/>
              <a:t>precision and consistency in mathematical </a:t>
            </a:r>
            <a:r>
              <a:rPr lang="en-US" sz="3000" dirty="0" smtClean="0"/>
              <a:t>vocabulary </a:t>
            </a:r>
            <a:r>
              <a:rPr lang="en-US" sz="3000" dirty="0"/>
              <a:t>and </a:t>
            </a:r>
            <a:r>
              <a:rPr lang="en-US" sz="3000" dirty="0" smtClean="0"/>
              <a:t>format</a:t>
            </a:r>
            <a:endParaRPr lang="en-US" sz="3000" dirty="0"/>
          </a:p>
          <a:p>
            <a:r>
              <a:rPr lang="en-US" sz="3000" dirty="0" smtClean="0"/>
              <a:t>Ensure </a:t>
            </a:r>
            <a:r>
              <a:rPr lang="en-US" sz="3000" dirty="0"/>
              <a:t>proficiency of elementary students in computational </a:t>
            </a:r>
            <a:r>
              <a:rPr lang="en-US" sz="3000" dirty="0" smtClean="0"/>
              <a:t>skills</a:t>
            </a:r>
            <a:endParaRPr lang="en-US"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5</a:t>
            </a:fld>
            <a:endParaRPr lang="en-US" dirty="0">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5265590"/>
      </p:ext>
    </p:extLst>
  </p:cSld>
  <p:clrMapOvr>
    <a:masterClrMapping/>
  </p:clrMapOvr>
  <mc:AlternateContent xmlns:mc="http://schemas.openxmlformats.org/markup-compatibility/2006" xmlns:p14="http://schemas.microsoft.com/office/powerpoint/2010/main">
    <mc:Choice Requires="p14">
      <p:transition p14:dur="10" advTm="27288"/>
    </mc:Choice>
    <mc:Fallback xmlns="">
      <p:transition advTm="27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normAutofit/>
          </a:bodyPr>
          <a:lstStyle/>
          <a:p>
            <a:r>
              <a:rPr lang="en-US" b="1" dirty="0" smtClean="0"/>
              <a:t>Changes to the </a:t>
            </a:r>
            <a:r>
              <a:rPr lang="en-US" b="1" dirty="0" smtClean="0"/>
              <a:t>Curriculum Framework</a:t>
            </a:r>
            <a:endParaRPr lang="en-US" b="1" dirty="0"/>
          </a:p>
        </p:txBody>
      </p:sp>
      <p:sp>
        <p:nvSpPr>
          <p:cNvPr id="3" name="Content Placeholder 2"/>
          <p:cNvSpPr>
            <a:spLocks noGrp="1"/>
          </p:cNvSpPr>
          <p:nvPr>
            <p:ph idx="1"/>
          </p:nvPr>
        </p:nvSpPr>
        <p:spPr/>
        <p:txBody>
          <a:bodyPr>
            <a:noAutofit/>
          </a:bodyPr>
          <a:lstStyle/>
          <a:p>
            <a:r>
              <a:rPr lang="en-US" sz="2800" dirty="0" smtClean="0"/>
              <a:t>Reduction of columns from 3 to 2 </a:t>
            </a:r>
          </a:p>
          <a:p>
            <a:pPr lvl="1">
              <a:lnSpc>
                <a:spcPct val="90000"/>
              </a:lnSpc>
              <a:buClr>
                <a:schemeClr val="tx1"/>
              </a:buClr>
            </a:pPr>
            <a:r>
              <a:rPr lang="en-US" altLang="en-US" sz="2400" dirty="0"/>
              <a:t>Understanding the Standard (US) – i</a:t>
            </a:r>
            <a:r>
              <a:rPr lang="en-US" sz="2400" dirty="0"/>
              <a:t>nformation that supports mathematics content knowledge</a:t>
            </a:r>
          </a:p>
          <a:p>
            <a:pPr lvl="1">
              <a:lnSpc>
                <a:spcPct val="90000"/>
              </a:lnSpc>
              <a:buClr>
                <a:schemeClr val="tx1"/>
              </a:buClr>
            </a:pPr>
            <a:r>
              <a:rPr lang="en-US" altLang="en-US" sz="2400" dirty="0"/>
              <a:t>Essential Knowledge and Skills (EKS) – </a:t>
            </a:r>
            <a:r>
              <a:rPr lang="en-US" sz="2400" dirty="0"/>
              <a:t>information that provides expectations for student </a:t>
            </a:r>
            <a:r>
              <a:rPr lang="en-US" sz="2400" dirty="0" smtClean="0"/>
              <a:t>learning</a:t>
            </a:r>
            <a:endParaRPr lang="en-US" sz="2800" dirty="0" smtClean="0"/>
          </a:p>
          <a:p>
            <a:r>
              <a:rPr lang="en-US" sz="2800" dirty="0" smtClean="0"/>
              <a:t>Indicators of SOL sub-bullet added to each bullet within the Essential Knowledge and Skills</a:t>
            </a:r>
          </a:p>
          <a:p>
            <a:r>
              <a:rPr lang="en-US" sz="2800" dirty="0"/>
              <a:t>Objectives measured without a calculator on state assessments are indicated with an asterisk *</a:t>
            </a:r>
          </a:p>
          <a:p>
            <a:pPr marL="0" indent="0">
              <a:buNone/>
            </a:pPr>
            <a:endParaRPr lang="en-US" sz="2800" dirty="0" smtClean="0"/>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6</a:t>
            </a:fld>
            <a:endParaRPr lang="en-US" dirty="0">
              <a:solidFill>
                <a:srgbClr val="000000"/>
              </a:solidFill>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706795891"/>
      </p:ext>
    </p:extLst>
  </p:cSld>
  <p:clrMapOvr>
    <a:masterClrMapping/>
  </p:clrMapOvr>
  <mc:AlternateContent xmlns:mc="http://schemas.openxmlformats.org/markup-compatibility/2006" xmlns:p14="http://schemas.microsoft.com/office/powerpoint/2010/main">
    <mc:Choice Requires="p14">
      <p:transition p14:dur="10" advTm="48372"/>
    </mc:Choice>
    <mc:Fallback xmlns="">
      <p:transition advTm="483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791510"/>
            <a:ext cx="8458200" cy="599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727116" y="3285012"/>
            <a:ext cx="30828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254339" y="3528545"/>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90600" y="15240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7</a:t>
            </a:fld>
            <a:endParaRPr lang="en-US" altLang="en-US" dirty="0"/>
          </a:p>
        </p:txBody>
      </p:sp>
      <p:sp>
        <p:nvSpPr>
          <p:cNvPr id="15" name="Oval 14"/>
          <p:cNvSpPr/>
          <p:nvPr/>
        </p:nvSpPr>
        <p:spPr>
          <a:xfrm>
            <a:off x="7353300" y="38862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496050" y="41910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p:cNvCxnSpPr/>
          <p:nvPr/>
        </p:nvCxnSpPr>
        <p:spPr>
          <a:xfrm>
            <a:off x="3810000" y="3581400"/>
            <a:ext cx="1219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383565764"/>
      </p:ext>
    </p:extLst>
  </p:cSld>
  <p:clrMapOvr>
    <a:masterClrMapping/>
  </p:clrMapOvr>
  <mc:AlternateContent xmlns:mc="http://schemas.openxmlformats.org/markup-compatibility/2006" xmlns:p14="http://schemas.microsoft.com/office/powerpoint/2010/main">
    <mc:Choice Requires="p14">
      <p:transition p14:dur="10" advTm="36747"/>
    </mc:Choice>
    <mc:Fallback xmlns="">
      <p:transition advTm="367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7"/>
                </p:tgtEl>
              </p:cMediaNode>
            </p:audio>
          </p:childTnLst>
        </p:cTn>
      </p:par>
    </p:tnLst>
    <p:bldLst>
      <p:bldP spid="9" grpId="0" animBg="1"/>
      <p:bldP spid="10"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609600"/>
            <a:ext cx="8077200" cy="838200"/>
          </a:xfrm>
        </p:spPr>
        <p:txBody>
          <a:bodyPr/>
          <a:lstStyle/>
          <a:p>
            <a:r>
              <a:rPr lang="en-US" altLang="en-US" sz="3200" b="1" dirty="0"/>
              <a:t>Overview of </a:t>
            </a:r>
            <a:r>
              <a:rPr lang="en-US" altLang="en-US" sz="3200" b="1" dirty="0" smtClean="0"/>
              <a:t>Revisions in Grade 4</a:t>
            </a:r>
            <a:endParaRPr lang="en-US" altLang="en-US" sz="3200" b="1" dirty="0"/>
          </a:p>
        </p:txBody>
      </p:sp>
      <p:graphicFrame>
        <p:nvGraphicFramePr>
          <p:cNvPr id="80968" name="Group 72"/>
          <p:cNvGraphicFramePr>
            <a:graphicFrameLocks noGrp="1"/>
          </p:cNvGraphicFramePr>
          <p:nvPr>
            <p:ph idx="1"/>
            <p:extLst>
              <p:ext uri="{D42A27DB-BD31-4B8C-83A1-F6EECF244321}">
                <p14:modId xmlns:p14="http://schemas.microsoft.com/office/powerpoint/2010/main" val="1067269389"/>
              </p:ext>
            </p:extLst>
          </p:nvPr>
        </p:nvGraphicFramePr>
        <p:xfrm>
          <a:off x="304800" y="1524000"/>
          <a:ext cx="8382000" cy="5029200"/>
        </p:xfrm>
        <a:graphic>
          <a:graphicData uri="http://schemas.openxmlformats.org/drawingml/2006/table">
            <a:tbl>
              <a:tblPr/>
              <a:tblGrid>
                <a:gridCol w="2057400"/>
                <a:gridCol w="2209800"/>
                <a:gridCol w="2057400"/>
                <a:gridCol w="2057400"/>
              </a:tblGrid>
              <a:tr h="457200">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2009</a:t>
                      </a:r>
                    </a:p>
                  </a:txBody>
                  <a:tcPr horzOverflow="overflow">
                    <a:lnL w="28575" cap="flat" cmpd="sng" algn="ctr">
                      <a:solidFill>
                        <a:schemeClr val="tx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0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2016</a:t>
                      </a:r>
                    </a:p>
                  </a:txBody>
                  <a:tcPr horzOverflow="overflow">
                    <a:lnL w="571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20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11163">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4</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6</a:t>
                      </a:r>
                    </a:p>
                  </a:txBody>
                  <a:tcPr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 and Geometry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Geometry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7307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16</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16</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fld id="{C4F0E998-9182-4C89-B3A3-3657E8366C65}" type="slidenum">
              <a:rPr lang="en-US" altLang="en-US" smtClean="0"/>
              <a:pPr/>
              <a:t>8</a:t>
            </a:fld>
            <a:endParaRPr lang="en-US" alt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293379628"/>
      </p:ext>
    </p:extLst>
  </p:cSld>
  <p:clrMapOvr>
    <a:masterClrMapping/>
  </p:clrMapOvr>
  <mc:AlternateContent xmlns:mc="http://schemas.openxmlformats.org/markup-compatibility/2006" xmlns:p14="http://schemas.microsoft.com/office/powerpoint/2010/main">
    <mc:Choice Requires="p14">
      <p:transition p14:dur="10" advTm="22128"/>
    </mc:Choice>
    <mc:Fallback xmlns="">
      <p:transition advTm="22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457200"/>
            <a:ext cx="9144000" cy="914400"/>
          </a:xfrm>
        </p:spPr>
        <p:txBody>
          <a:bodyPr/>
          <a:lstStyle/>
          <a:p>
            <a:pPr algn="ctr"/>
            <a:r>
              <a:rPr lang="en-US" altLang="en-US" b="1" dirty="0" smtClean="0"/>
              <a:t>Mathematics Process Goals for Students</a:t>
            </a:r>
          </a:p>
        </p:txBody>
      </p:sp>
      <p:graphicFrame>
        <p:nvGraphicFramePr>
          <p:cNvPr id="4" name="Diagram 3"/>
          <p:cNvGraphicFramePr/>
          <p:nvPr>
            <p:extLst>
              <p:ext uri="{D42A27DB-BD31-4B8C-83A1-F6EECF244321}">
                <p14:modId xmlns:p14="http://schemas.microsoft.com/office/powerpoint/2010/main" val="2604828094"/>
              </p:ext>
            </p:extLst>
          </p:nvPr>
        </p:nvGraphicFramePr>
        <p:xfrm>
          <a:off x="1066800" y="2895600"/>
          <a:ext cx="68580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3"/>
          <p:cNvSpPr>
            <a:spLocks noGrp="1"/>
          </p:cNvSpPr>
          <p:nvPr>
            <p:ph type="sldNum" sz="quarter" idx="12"/>
          </p:nvPr>
        </p:nvSpPr>
        <p:spPr>
          <a:xfrm>
            <a:off x="6858000" y="6477000"/>
            <a:ext cx="2133600" cy="476250"/>
          </a:xfrm>
        </p:spPr>
        <p:txBody>
          <a:bodyPr/>
          <a:lstStyle/>
          <a:p>
            <a:pPr>
              <a:defRPr/>
            </a:pPr>
            <a:fld id="{5107D01C-5211-43F9-BFCF-BD7DE978F9F5}" type="slidenum">
              <a:rPr lang="en-US" smtClean="0">
                <a:latin typeface="Arial" pitchFamily="34" charset="0"/>
              </a:rPr>
              <a:pPr>
                <a:defRPr/>
              </a:pPr>
              <a:t>9</a:t>
            </a:fld>
            <a:endParaRPr lang="en-US" dirty="0" smtClean="0">
              <a:latin typeface="Arial" pitchFamily="34" charset="0"/>
            </a:endParaRPr>
          </a:p>
        </p:txBody>
      </p:sp>
      <p:sp>
        <p:nvSpPr>
          <p:cNvPr id="6" name="Title 4"/>
          <p:cNvSpPr txBox="1">
            <a:spLocks/>
          </p:cNvSpPr>
          <p:nvPr/>
        </p:nvSpPr>
        <p:spPr>
          <a:xfrm>
            <a:off x="252484" y="1371601"/>
            <a:ext cx="8245434" cy="13716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2800" kern="0" dirty="0" smtClean="0"/>
              <a:t>“The content of the mathematics standards is intended to support the five process goals for students”</a:t>
            </a:r>
            <a:br>
              <a:rPr lang="en-US" altLang="en-US" sz="2800" kern="0" dirty="0" smtClean="0"/>
            </a:br>
            <a:r>
              <a:rPr lang="en-US" altLang="en-US" sz="2000" kern="0" dirty="0" smtClean="0"/>
              <a:t>- 2009 and 2016 </a:t>
            </a:r>
            <a:r>
              <a:rPr lang="en-US" altLang="en-US" sz="2000" i="1" kern="0" dirty="0" smtClean="0"/>
              <a:t>Mathematics Standards of Learning</a:t>
            </a:r>
          </a:p>
          <a:p>
            <a:pPr algn="ctr"/>
            <a:endParaRPr lang="en-US" altLang="en-US" sz="2400" i="1" kern="0" dirty="0" smtClean="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97574307"/>
      </p:ext>
    </p:extLst>
  </p:cSld>
  <p:clrMapOvr>
    <a:masterClrMapping/>
  </p:clrMapOvr>
  <mc:AlternateContent xmlns:mc="http://schemas.openxmlformats.org/markup-compatibility/2006" xmlns:p14="http://schemas.microsoft.com/office/powerpoint/2010/main">
    <mc:Choice Requires="p14">
      <p:transition p14:dur="10" advTm="23213"/>
    </mc:Choice>
    <mc:Fallback xmlns="">
      <p:transition advTm="232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6|15.4"/>
</p:tagLst>
</file>

<file path=ppt/tags/tag2.xml><?xml version="1.0" encoding="utf-8"?>
<p:tagLst xmlns:a="http://schemas.openxmlformats.org/drawingml/2006/main" xmlns:r="http://schemas.openxmlformats.org/officeDocument/2006/relationships" xmlns:p="http://schemas.openxmlformats.org/presentationml/2006/main">
  <p:tag name="TIMING" val="|17.4|5.1"/>
</p:tagLst>
</file>

<file path=ppt/tags/tag3.xml><?xml version="1.0" encoding="utf-8"?>
<p:tagLst xmlns:a="http://schemas.openxmlformats.org/drawingml/2006/main" xmlns:r="http://schemas.openxmlformats.org/officeDocument/2006/relationships" xmlns:p="http://schemas.openxmlformats.org/presentationml/2006/main">
  <p:tag name="TIMING" val="|15.2|4.1|2.2|3.8|5.5|2.2|2.5|5.1|0.9|9.4|5|1.1|3.4"/>
</p:tagLst>
</file>

<file path=ppt/tags/tag4.xml><?xml version="1.0" encoding="utf-8"?>
<p:tagLst xmlns:a="http://schemas.openxmlformats.org/drawingml/2006/main" xmlns:r="http://schemas.openxmlformats.org/officeDocument/2006/relationships" xmlns:p="http://schemas.openxmlformats.org/presentationml/2006/main">
  <p:tag name="TIMING" val="|16.2|7.4|20.1|9.6|1.5"/>
</p:tagLst>
</file>

<file path=ppt/theme/theme1.xml><?xml version="1.0" encoding="utf-8"?>
<a:theme xmlns:a="http://schemas.openxmlformats.org/drawingml/2006/main" name="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4644</TotalTime>
  <Words>4288</Words>
  <Application>Microsoft Office PowerPoint</Application>
  <PresentationFormat>On-screen Show (4:3)</PresentationFormat>
  <Paragraphs>498</Paragraphs>
  <Slides>36</Slides>
  <Notes>36</Notes>
  <HiddenSlides>0</HiddenSlides>
  <MMClips>36</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VDOE</vt:lpstr>
      <vt:lpstr>1_Office Theme</vt:lpstr>
      <vt:lpstr>1_VDOE</vt:lpstr>
      <vt:lpstr>2_VDOE</vt:lpstr>
      <vt:lpstr>PowerPoint Presentation</vt:lpstr>
      <vt:lpstr>Purpose</vt:lpstr>
      <vt:lpstr>Agenda</vt:lpstr>
      <vt:lpstr>Implementation Timeline</vt:lpstr>
      <vt:lpstr>2016 SOL Revisions – </vt:lpstr>
      <vt:lpstr>Changes to the Curriculum Framework</vt:lpstr>
      <vt:lpstr>PowerPoint Presentation</vt:lpstr>
      <vt:lpstr>Overview of Revisions in Grade 4</vt:lpstr>
      <vt:lpstr>Mathematics Process Goals for Students</vt:lpstr>
      <vt:lpstr>Standards of Learning Curriculum Frameworks</vt:lpstr>
      <vt:lpstr>PowerPoint Presentation</vt:lpstr>
      <vt:lpstr>PowerPoint Presentation</vt:lpstr>
      <vt:lpstr>Number and Number Sense</vt:lpstr>
      <vt:lpstr>PowerPoint Presentation</vt:lpstr>
      <vt:lpstr>PowerPoint Presentation</vt:lpstr>
      <vt:lpstr>PowerPoint Presentation</vt:lpstr>
      <vt:lpstr>Computation and Estimation</vt:lpstr>
      <vt:lpstr>PowerPoint Presentation</vt:lpstr>
      <vt:lpstr>PowerPoint Presentation</vt:lpstr>
      <vt:lpstr>MEASUREMENT AND 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PROBABILITY AND STATISTICS</vt:lpstr>
      <vt:lpstr>PowerPoint Presentation</vt:lpstr>
      <vt:lpstr>PowerPoint Presentation</vt:lpstr>
      <vt:lpstr>PATTERNS, FUNCTIONS, AND ALGEBRA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6.1</dc:title>
  <dc:creator>admin</dc:creator>
  <cp:lastModifiedBy>Debra Delozier</cp:lastModifiedBy>
  <cp:revision>368</cp:revision>
  <cp:lastPrinted>2017-04-13T13:05:07Z</cp:lastPrinted>
  <dcterms:created xsi:type="dcterms:W3CDTF">2009-07-21T11:20:02Z</dcterms:created>
  <dcterms:modified xsi:type="dcterms:W3CDTF">2017-04-24T17:51:11Z</dcterms:modified>
</cp:coreProperties>
</file>