
<file path=[Content_Types].xml><?xml version="1.0" encoding="utf-8"?>
<Types xmlns="http://schemas.openxmlformats.org/package/2006/content-types">
  <Default Extension="png" ContentType="image/png"/>
  <Default Extension="wma" ContentType="audio/x-ms-wm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677" r:id="rId2"/>
    <p:sldMasterId id="2147483699" r:id="rId3"/>
    <p:sldMasterId id="2147483711" r:id="rId4"/>
  </p:sldMasterIdLst>
  <p:notesMasterIdLst>
    <p:notesMasterId r:id="rId43"/>
  </p:notesMasterIdLst>
  <p:handoutMasterIdLst>
    <p:handoutMasterId r:id="rId44"/>
  </p:handoutMasterIdLst>
  <p:sldIdLst>
    <p:sldId id="337" r:id="rId5"/>
    <p:sldId id="339" r:id="rId6"/>
    <p:sldId id="340" r:id="rId7"/>
    <p:sldId id="341" r:id="rId8"/>
    <p:sldId id="369" r:id="rId9"/>
    <p:sldId id="343" r:id="rId10"/>
    <p:sldId id="335" r:id="rId11"/>
    <p:sldId id="344" r:id="rId12"/>
    <p:sldId id="345" r:id="rId13"/>
    <p:sldId id="368" r:id="rId14"/>
    <p:sldId id="330" r:id="rId15"/>
    <p:sldId id="326" r:id="rId16"/>
    <p:sldId id="294" r:id="rId17"/>
    <p:sldId id="288" r:id="rId18"/>
    <p:sldId id="347" r:id="rId19"/>
    <p:sldId id="348" r:id="rId20"/>
    <p:sldId id="295" r:id="rId21"/>
    <p:sldId id="349" r:id="rId22"/>
    <p:sldId id="350" r:id="rId23"/>
    <p:sldId id="351" r:id="rId24"/>
    <p:sldId id="305" r:id="rId25"/>
    <p:sldId id="352" r:id="rId26"/>
    <p:sldId id="353" r:id="rId27"/>
    <p:sldId id="354" r:id="rId28"/>
    <p:sldId id="355" r:id="rId29"/>
    <p:sldId id="356" r:id="rId30"/>
    <p:sldId id="361" r:id="rId31"/>
    <p:sldId id="357" r:id="rId32"/>
    <p:sldId id="358" r:id="rId33"/>
    <p:sldId id="359" r:id="rId34"/>
    <p:sldId id="306" r:id="rId35"/>
    <p:sldId id="360" r:id="rId36"/>
    <p:sldId id="362" r:id="rId37"/>
    <p:sldId id="363" r:id="rId38"/>
    <p:sldId id="307" r:id="rId39"/>
    <p:sldId id="364" r:id="rId40"/>
    <p:sldId id="365" r:id="rId41"/>
    <p:sldId id="36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BFF"/>
    <a:srgbClr val="000000"/>
    <a:srgbClr val="FFFF00"/>
    <a:srgbClr val="FF9900"/>
    <a:srgbClr val="003399"/>
    <a:srgbClr val="0000CC"/>
    <a:srgbClr val="3333FF"/>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36767" autoAdjust="0"/>
  </p:normalViewPr>
  <p:slideViewPr>
    <p:cSldViewPr>
      <p:cViewPr>
        <p:scale>
          <a:sx n="80" d="100"/>
          <a:sy n="80" d="100"/>
        </p:scale>
        <p:origin x="-780" y="165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7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BDE9B8-B317-482B-B667-351B1F88A1DD}"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6F04575E-A9A0-471C-883C-FB6E889E186F}">
      <dgm:prSet phldrT="[Text]"/>
      <dgm:spPr>
        <a:solidFill>
          <a:srgbClr val="92D050"/>
        </a:solidFill>
      </dgm:spPr>
      <dgm:t>
        <a:bodyPr/>
        <a:lstStyle/>
        <a:p>
          <a:r>
            <a:rPr lang="en-US" b="1" dirty="0" smtClean="0">
              <a:solidFill>
                <a:schemeClr val="tx1"/>
              </a:solidFill>
              <a:latin typeface="Calibri" panose="020F0502020204030204" pitchFamily="34" charset="0"/>
            </a:rPr>
            <a:t>Mathematical Understanding</a:t>
          </a:r>
          <a:endParaRPr lang="en-US" b="1" dirty="0">
            <a:solidFill>
              <a:schemeClr val="tx1"/>
            </a:solidFill>
            <a:latin typeface="Calibri" panose="020F0502020204030204" pitchFamily="34" charset="0"/>
          </a:endParaRPr>
        </a:p>
      </dgm:t>
    </dgm:pt>
    <dgm:pt modelId="{AB24C404-C7C6-48A4-BCE9-5F40EDAD7ABC}" type="parTrans" cxnId="{BB184B1B-D4AE-4FE5-BD64-ADFFB335E945}">
      <dgm:prSet/>
      <dgm:spPr/>
      <dgm:t>
        <a:bodyPr/>
        <a:lstStyle/>
        <a:p>
          <a:endParaRPr lang="en-US"/>
        </a:p>
      </dgm:t>
    </dgm:pt>
    <dgm:pt modelId="{0595CD3D-B95A-422F-8962-8537F24C1D85}" type="sibTrans" cxnId="{BB184B1B-D4AE-4FE5-BD64-ADFFB335E945}">
      <dgm:prSet/>
      <dgm:spPr/>
      <dgm:t>
        <a:bodyPr/>
        <a:lstStyle/>
        <a:p>
          <a:endParaRPr lang="en-US"/>
        </a:p>
      </dgm:t>
    </dgm:pt>
    <dgm:pt modelId="{B2574EAE-DBFD-4C33-BF57-73E0F4D6BCE1}">
      <dgm:prSet phldrT="[Text]"/>
      <dgm:spPr>
        <a:solidFill>
          <a:srgbClr val="FCA2E9"/>
        </a:solidFill>
      </dgm:spPr>
      <dgm:t>
        <a:bodyPr/>
        <a:lstStyle/>
        <a:p>
          <a:r>
            <a:rPr lang="en-US" b="1" dirty="0" smtClean="0">
              <a:solidFill>
                <a:schemeClr val="tx1"/>
              </a:solidFill>
              <a:latin typeface="Calibri" panose="020F0502020204030204" pitchFamily="34" charset="0"/>
            </a:rPr>
            <a:t>Problem Solving</a:t>
          </a:r>
          <a:endParaRPr lang="en-US" b="1" dirty="0">
            <a:solidFill>
              <a:schemeClr val="tx1"/>
            </a:solidFill>
            <a:latin typeface="Calibri" panose="020F0502020204030204" pitchFamily="34" charset="0"/>
          </a:endParaRPr>
        </a:p>
      </dgm:t>
    </dgm:pt>
    <dgm:pt modelId="{813AC12C-07B6-4510-9BD7-9D9CF3D78F46}" type="parTrans" cxnId="{E111F3F7-2A92-41FF-85B6-73CC8E293C67}">
      <dgm:prSet/>
      <dgm:spPr>
        <a:solidFill>
          <a:schemeClr val="tx2"/>
        </a:solidFill>
      </dgm:spPr>
      <dgm:t>
        <a:bodyPr/>
        <a:lstStyle/>
        <a:p>
          <a:endParaRPr lang="en-US" dirty="0"/>
        </a:p>
      </dgm:t>
    </dgm:pt>
    <dgm:pt modelId="{4F14DB01-E23A-47C0-BE72-3DE0DF926B74}" type="sibTrans" cxnId="{E111F3F7-2A92-41FF-85B6-73CC8E293C67}">
      <dgm:prSet/>
      <dgm:spPr/>
      <dgm:t>
        <a:bodyPr/>
        <a:lstStyle/>
        <a:p>
          <a:endParaRPr lang="en-US"/>
        </a:p>
      </dgm:t>
    </dgm:pt>
    <dgm:pt modelId="{02B615A3-B6FC-4048-AAF3-ED3CAF758B61}">
      <dgm:prSet phldrT="[Text]"/>
      <dgm:spPr>
        <a:solidFill>
          <a:schemeClr val="accent6">
            <a:lumMod val="40000"/>
            <a:lumOff val="60000"/>
          </a:schemeClr>
        </a:solidFill>
      </dgm:spPr>
      <dgm:t>
        <a:bodyPr/>
        <a:lstStyle/>
        <a:p>
          <a:r>
            <a:rPr lang="en-US" b="1" dirty="0" smtClean="0">
              <a:solidFill>
                <a:schemeClr val="tx1"/>
              </a:solidFill>
              <a:latin typeface="Calibri" panose="020F0502020204030204" pitchFamily="34" charset="0"/>
            </a:rPr>
            <a:t>Connections</a:t>
          </a:r>
          <a:endParaRPr lang="en-US" b="1" dirty="0">
            <a:solidFill>
              <a:schemeClr val="tx1"/>
            </a:solidFill>
            <a:latin typeface="Calibri" panose="020F0502020204030204" pitchFamily="34" charset="0"/>
          </a:endParaRPr>
        </a:p>
      </dgm:t>
    </dgm:pt>
    <dgm:pt modelId="{010F949A-DE42-4233-8E13-94876DB0F121}" type="parTrans" cxnId="{F2D2C8EB-3489-44EF-82AD-D924347A494E}">
      <dgm:prSet/>
      <dgm:spPr>
        <a:solidFill>
          <a:schemeClr val="tx2"/>
        </a:solidFill>
      </dgm:spPr>
      <dgm:t>
        <a:bodyPr/>
        <a:lstStyle/>
        <a:p>
          <a:endParaRPr lang="en-US" dirty="0"/>
        </a:p>
      </dgm:t>
    </dgm:pt>
    <dgm:pt modelId="{F67816EC-5BE3-4721-AA83-BD5B5D02F36C}" type="sibTrans" cxnId="{F2D2C8EB-3489-44EF-82AD-D924347A494E}">
      <dgm:prSet/>
      <dgm:spPr/>
      <dgm:t>
        <a:bodyPr/>
        <a:lstStyle/>
        <a:p>
          <a:endParaRPr lang="en-US"/>
        </a:p>
      </dgm:t>
    </dgm:pt>
    <dgm:pt modelId="{991F1DF5-97F1-4382-A25E-0F2FBFA374C1}">
      <dgm:prSet phldrT="[Text]"/>
      <dgm:spPr>
        <a:solidFill>
          <a:srgbClr val="FFC000"/>
        </a:solidFill>
      </dgm:spPr>
      <dgm:t>
        <a:bodyPr/>
        <a:lstStyle/>
        <a:p>
          <a:r>
            <a:rPr lang="en-US" b="1" dirty="0" smtClean="0">
              <a:solidFill>
                <a:schemeClr val="tx1"/>
              </a:solidFill>
              <a:latin typeface="Calibri" panose="020F0502020204030204" pitchFamily="34" charset="0"/>
            </a:rPr>
            <a:t>Communication</a:t>
          </a:r>
          <a:endParaRPr lang="en-US" b="1" dirty="0">
            <a:solidFill>
              <a:schemeClr val="tx1"/>
            </a:solidFill>
            <a:latin typeface="Calibri" panose="020F0502020204030204" pitchFamily="34" charset="0"/>
          </a:endParaRPr>
        </a:p>
      </dgm:t>
    </dgm:pt>
    <dgm:pt modelId="{344715AD-2FA0-4C29-A6D6-3A07F3CC168C}" type="parTrans" cxnId="{4C387D09-BE8E-400B-BF10-BAA03279DCFF}">
      <dgm:prSet/>
      <dgm:spPr>
        <a:solidFill>
          <a:schemeClr val="tx2"/>
        </a:solidFill>
      </dgm:spPr>
      <dgm:t>
        <a:bodyPr/>
        <a:lstStyle/>
        <a:p>
          <a:endParaRPr lang="en-US" dirty="0"/>
        </a:p>
      </dgm:t>
    </dgm:pt>
    <dgm:pt modelId="{5EE89F39-D224-49A0-8641-5C0C2A24185C}" type="sibTrans" cxnId="{4C387D09-BE8E-400B-BF10-BAA03279DCFF}">
      <dgm:prSet/>
      <dgm:spPr/>
      <dgm:t>
        <a:bodyPr/>
        <a:lstStyle/>
        <a:p>
          <a:endParaRPr lang="en-US"/>
        </a:p>
      </dgm:t>
    </dgm:pt>
    <dgm:pt modelId="{CEFA38EF-FA52-4C6D-AC7E-6E74EF2E7270}">
      <dgm:prSet/>
      <dgm:spPr>
        <a:solidFill>
          <a:srgbClr val="00B0F0"/>
        </a:solidFill>
      </dgm:spPr>
      <dgm:t>
        <a:bodyPr/>
        <a:lstStyle/>
        <a:p>
          <a:r>
            <a:rPr lang="en-US" b="1" dirty="0" smtClean="0">
              <a:solidFill>
                <a:schemeClr val="tx1"/>
              </a:solidFill>
              <a:latin typeface="Calibri" panose="020F0502020204030204" pitchFamily="34" charset="0"/>
            </a:rPr>
            <a:t>Representations</a:t>
          </a:r>
          <a:endParaRPr lang="en-US" b="1" dirty="0">
            <a:solidFill>
              <a:schemeClr val="tx1"/>
            </a:solidFill>
            <a:latin typeface="Calibri" panose="020F0502020204030204" pitchFamily="34" charset="0"/>
          </a:endParaRPr>
        </a:p>
      </dgm:t>
    </dgm:pt>
    <dgm:pt modelId="{D964B8ED-C314-4624-8C1C-7564D4BE8552}" type="parTrans" cxnId="{73C621E9-A254-48DD-BB71-01E123546763}">
      <dgm:prSet/>
      <dgm:spPr>
        <a:solidFill>
          <a:schemeClr val="accent4"/>
        </a:solidFill>
      </dgm:spPr>
      <dgm:t>
        <a:bodyPr/>
        <a:lstStyle/>
        <a:p>
          <a:endParaRPr lang="en-US" dirty="0"/>
        </a:p>
      </dgm:t>
    </dgm:pt>
    <dgm:pt modelId="{6C20B942-26B9-4990-80F6-11F9676CABE4}" type="sibTrans" cxnId="{73C621E9-A254-48DD-BB71-01E123546763}">
      <dgm:prSet/>
      <dgm:spPr/>
      <dgm:t>
        <a:bodyPr/>
        <a:lstStyle/>
        <a:p>
          <a:endParaRPr lang="en-US"/>
        </a:p>
      </dgm:t>
    </dgm:pt>
    <dgm:pt modelId="{F20067FA-969B-4BE6-8A86-EA739D2A556F}">
      <dgm:prSet/>
      <dgm:spPr>
        <a:solidFill>
          <a:schemeClr val="accent1">
            <a:lumMod val="90000"/>
          </a:schemeClr>
        </a:solidFill>
      </dgm:spPr>
      <dgm:t>
        <a:bodyPr/>
        <a:lstStyle/>
        <a:p>
          <a:r>
            <a:rPr lang="en-US" b="1" dirty="0" smtClean="0">
              <a:solidFill>
                <a:schemeClr val="tx1"/>
              </a:solidFill>
              <a:latin typeface="Calibri" panose="020F0502020204030204" pitchFamily="34" charset="0"/>
            </a:rPr>
            <a:t>Reasoning</a:t>
          </a:r>
          <a:endParaRPr lang="en-US" b="1" dirty="0">
            <a:solidFill>
              <a:schemeClr val="tx1"/>
            </a:solidFill>
            <a:latin typeface="Calibri" panose="020F0502020204030204" pitchFamily="34" charset="0"/>
          </a:endParaRPr>
        </a:p>
      </dgm:t>
    </dgm:pt>
    <dgm:pt modelId="{7A128194-4FBF-45DA-BEDF-42B3D28D2A00}" type="parTrans" cxnId="{4D2D6174-25DD-4D41-850B-E18A02CF5EE9}">
      <dgm:prSet/>
      <dgm:spPr>
        <a:solidFill>
          <a:schemeClr val="accent4"/>
        </a:solidFill>
      </dgm:spPr>
      <dgm:t>
        <a:bodyPr/>
        <a:lstStyle/>
        <a:p>
          <a:endParaRPr lang="en-US" dirty="0"/>
        </a:p>
      </dgm:t>
    </dgm:pt>
    <dgm:pt modelId="{5A0AFCBC-C398-4F07-9B62-84A9016205DC}" type="sibTrans" cxnId="{4D2D6174-25DD-4D41-850B-E18A02CF5EE9}">
      <dgm:prSet/>
      <dgm:spPr/>
      <dgm:t>
        <a:bodyPr/>
        <a:lstStyle/>
        <a:p>
          <a:endParaRPr lang="en-US"/>
        </a:p>
      </dgm:t>
    </dgm:pt>
    <dgm:pt modelId="{64050A12-537F-4D45-B824-B1203E4C1386}" type="pres">
      <dgm:prSet presAssocID="{EFBDE9B8-B317-482B-B667-351B1F88A1DD}" presName="cycle" presStyleCnt="0">
        <dgm:presLayoutVars>
          <dgm:chMax val="1"/>
          <dgm:dir/>
          <dgm:animLvl val="ctr"/>
          <dgm:resizeHandles val="exact"/>
        </dgm:presLayoutVars>
      </dgm:prSet>
      <dgm:spPr/>
      <dgm:t>
        <a:bodyPr/>
        <a:lstStyle/>
        <a:p>
          <a:endParaRPr lang="en-US"/>
        </a:p>
      </dgm:t>
    </dgm:pt>
    <dgm:pt modelId="{F6411FBA-8159-4939-9DEF-305EB6764B25}" type="pres">
      <dgm:prSet presAssocID="{6F04575E-A9A0-471C-883C-FB6E889E186F}" presName="centerShape" presStyleLbl="node0" presStyleIdx="0" presStyleCnt="1"/>
      <dgm:spPr/>
      <dgm:t>
        <a:bodyPr/>
        <a:lstStyle/>
        <a:p>
          <a:endParaRPr lang="en-US"/>
        </a:p>
      </dgm:t>
    </dgm:pt>
    <dgm:pt modelId="{5AC22849-EEAC-4113-BFE3-BA1934FD267B}" type="pres">
      <dgm:prSet presAssocID="{813AC12C-07B6-4510-9BD7-9D9CF3D78F46}" presName="parTrans" presStyleLbl="bgSibTrans2D1" presStyleIdx="0" presStyleCnt="5"/>
      <dgm:spPr/>
      <dgm:t>
        <a:bodyPr/>
        <a:lstStyle/>
        <a:p>
          <a:endParaRPr lang="en-US"/>
        </a:p>
      </dgm:t>
    </dgm:pt>
    <dgm:pt modelId="{AFCCC62F-56E2-4F3B-9077-729593801380}" type="pres">
      <dgm:prSet presAssocID="{B2574EAE-DBFD-4C33-BF57-73E0F4D6BCE1}" presName="node" presStyleLbl="node1" presStyleIdx="0" presStyleCnt="5">
        <dgm:presLayoutVars>
          <dgm:bulletEnabled val="1"/>
        </dgm:presLayoutVars>
      </dgm:prSet>
      <dgm:spPr/>
      <dgm:t>
        <a:bodyPr/>
        <a:lstStyle/>
        <a:p>
          <a:endParaRPr lang="en-US"/>
        </a:p>
      </dgm:t>
    </dgm:pt>
    <dgm:pt modelId="{96F5FE34-0723-4CD9-9A3C-CC1C56BC9F8A}" type="pres">
      <dgm:prSet presAssocID="{010F949A-DE42-4233-8E13-94876DB0F121}" presName="parTrans" presStyleLbl="bgSibTrans2D1" presStyleIdx="1" presStyleCnt="5"/>
      <dgm:spPr/>
      <dgm:t>
        <a:bodyPr/>
        <a:lstStyle/>
        <a:p>
          <a:endParaRPr lang="en-US"/>
        </a:p>
      </dgm:t>
    </dgm:pt>
    <dgm:pt modelId="{B5F08414-A619-4381-B90B-FBB7E94B795D}" type="pres">
      <dgm:prSet presAssocID="{02B615A3-B6FC-4048-AAF3-ED3CAF758B61}" presName="node" presStyleLbl="node1" presStyleIdx="1" presStyleCnt="5">
        <dgm:presLayoutVars>
          <dgm:bulletEnabled val="1"/>
        </dgm:presLayoutVars>
      </dgm:prSet>
      <dgm:spPr/>
      <dgm:t>
        <a:bodyPr/>
        <a:lstStyle/>
        <a:p>
          <a:endParaRPr lang="en-US"/>
        </a:p>
      </dgm:t>
    </dgm:pt>
    <dgm:pt modelId="{674B4F6A-4C96-4E81-AB22-020FC5D2225A}" type="pres">
      <dgm:prSet presAssocID="{344715AD-2FA0-4C29-A6D6-3A07F3CC168C}" presName="parTrans" presStyleLbl="bgSibTrans2D1" presStyleIdx="2" presStyleCnt="5"/>
      <dgm:spPr/>
      <dgm:t>
        <a:bodyPr/>
        <a:lstStyle/>
        <a:p>
          <a:endParaRPr lang="en-US"/>
        </a:p>
      </dgm:t>
    </dgm:pt>
    <dgm:pt modelId="{3D157311-767A-4355-81C2-02A26AA1D10C}" type="pres">
      <dgm:prSet presAssocID="{991F1DF5-97F1-4382-A25E-0F2FBFA374C1}" presName="node" presStyleLbl="node1" presStyleIdx="2" presStyleCnt="5">
        <dgm:presLayoutVars>
          <dgm:bulletEnabled val="1"/>
        </dgm:presLayoutVars>
      </dgm:prSet>
      <dgm:spPr/>
      <dgm:t>
        <a:bodyPr/>
        <a:lstStyle/>
        <a:p>
          <a:endParaRPr lang="en-US"/>
        </a:p>
      </dgm:t>
    </dgm:pt>
    <dgm:pt modelId="{7A05156E-8E49-4A6D-9005-8305C00F49E1}" type="pres">
      <dgm:prSet presAssocID="{D964B8ED-C314-4624-8C1C-7564D4BE8552}" presName="parTrans" presStyleLbl="bgSibTrans2D1" presStyleIdx="3" presStyleCnt="5"/>
      <dgm:spPr/>
      <dgm:t>
        <a:bodyPr/>
        <a:lstStyle/>
        <a:p>
          <a:endParaRPr lang="en-US"/>
        </a:p>
      </dgm:t>
    </dgm:pt>
    <dgm:pt modelId="{A245B6CD-5C93-4120-A18D-F485447C3F45}" type="pres">
      <dgm:prSet presAssocID="{CEFA38EF-FA52-4C6D-AC7E-6E74EF2E7270}" presName="node" presStyleLbl="node1" presStyleIdx="3" presStyleCnt="5">
        <dgm:presLayoutVars>
          <dgm:bulletEnabled val="1"/>
        </dgm:presLayoutVars>
      </dgm:prSet>
      <dgm:spPr/>
      <dgm:t>
        <a:bodyPr/>
        <a:lstStyle/>
        <a:p>
          <a:endParaRPr lang="en-US"/>
        </a:p>
      </dgm:t>
    </dgm:pt>
    <dgm:pt modelId="{A81DFC79-0F78-4D71-BF26-1C518BA26871}" type="pres">
      <dgm:prSet presAssocID="{7A128194-4FBF-45DA-BEDF-42B3D28D2A00}" presName="parTrans" presStyleLbl="bgSibTrans2D1" presStyleIdx="4" presStyleCnt="5"/>
      <dgm:spPr/>
      <dgm:t>
        <a:bodyPr/>
        <a:lstStyle/>
        <a:p>
          <a:endParaRPr lang="en-US"/>
        </a:p>
      </dgm:t>
    </dgm:pt>
    <dgm:pt modelId="{955A2B7A-C9AD-4E7A-B468-380068A138FE}" type="pres">
      <dgm:prSet presAssocID="{F20067FA-969B-4BE6-8A86-EA739D2A556F}" presName="node" presStyleLbl="node1" presStyleIdx="4" presStyleCnt="5">
        <dgm:presLayoutVars>
          <dgm:bulletEnabled val="1"/>
        </dgm:presLayoutVars>
      </dgm:prSet>
      <dgm:spPr/>
      <dgm:t>
        <a:bodyPr/>
        <a:lstStyle/>
        <a:p>
          <a:endParaRPr lang="en-US"/>
        </a:p>
      </dgm:t>
    </dgm:pt>
  </dgm:ptLst>
  <dgm:cxnLst>
    <dgm:cxn modelId="{4D2D6174-25DD-4D41-850B-E18A02CF5EE9}" srcId="{6F04575E-A9A0-471C-883C-FB6E889E186F}" destId="{F20067FA-969B-4BE6-8A86-EA739D2A556F}" srcOrd="4" destOrd="0" parTransId="{7A128194-4FBF-45DA-BEDF-42B3D28D2A00}" sibTransId="{5A0AFCBC-C398-4F07-9B62-84A9016205DC}"/>
    <dgm:cxn modelId="{5CD30FB7-F4DC-4522-AD51-38EDC7924CDE}" type="presOf" srcId="{D964B8ED-C314-4624-8C1C-7564D4BE8552}" destId="{7A05156E-8E49-4A6D-9005-8305C00F49E1}" srcOrd="0" destOrd="0" presId="urn:microsoft.com/office/officeart/2005/8/layout/radial4"/>
    <dgm:cxn modelId="{CCF40F58-E7D3-4441-A8E3-1E15FFC8F793}" type="presOf" srcId="{EFBDE9B8-B317-482B-B667-351B1F88A1DD}" destId="{64050A12-537F-4D45-B824-B1203E4C1386}" srcOrd="0" destOrd="0" presId="urn:microsoft.com/office/officeart/2005/8/layout/radial4"/>
    <dgm:cxn modelId="{E111F3F7-2A92-41FF-85B6-73CC8E293C67}" srcId="{6F04575E-A9A0-471C-883C-FB6E889E186F}" destId="{B2574EAE-DBFD-4C33-BF57-73E0F4D6BCE1}" srcOrd="0" destOrd="0" parTransId="{813AC12C-07B6-4510-9BD7-9D9CF3D78F46}" sibTransId="{4F14DB01-E23A-47C0-BE72-3DE0DF926B74}"/>
    <dgm:cxn modelId="{593681CA-87B5-479F-9F27-8CC1D9F98D69}" type="presOf" srcId="{02B615A3-B6FC-4048-AAF3-ED3CAF758B61}" destId="{B5F08414-A619-4381-B90B-FBB7E94B795D}" srcOrd="0" destOrd="0" presId="urn:microsoft.com/office/officeart/2005/8/layout/radial4"/>
    <dgm:cxn modelId="{E76C21F5-8ECE-430A-8440-63B5823C6709}" type="presOf" srcId="{344715AD-2FA0-4C29-A6D6-3A07F3CC168C}" destId="{674B4F6A-4C96-4E81-AB22-020FC5D2225A}" srcOrd="0" destOrd="0" presId="urn:microsoft.com/office/officeart/2005/8/layout/radial4"/>
    <dgm:cxn modelId="{D6836092-E601-488D-8946-DFA6377A95F0}" type="presOf" srcId="{F20067FA-969B-4BE6-8A86-EA739D2A556F}" destId="{955A2B7A-C9AD-4E7A-B468-380068A138FE}" srcOrd="0" destOrd="0" presId="urn:microsoft.com/office/officeart/2005/8/layout/radial4"/>
    <dgm:cxn modelId="{F8664B3E-1AA9-4199-AC4A-187DEEEEB748}" type="presOf" srcId="{991F1DF5-97F1-4382-A25E-0F2FBFA374C1}" destId="{3D157311-767A-4355-81C2-02A26AA1D10C}" srcOrd="0" destOrd="0" presId="urn:microsoft.com/office/officeart/2005/8/layout/radial4"/>
    <dgm:cxn modelId="{4C387D09-BE8E-400B-BF10-BAA03279DCFF}" srcId="{6F04575E-A9A0-471C-883C-FB6E889E186F}" destId="{991F1DF5-97F1-4382-A25E-0F2FBFA374C1}" srcOrd="2" destOrd="0" parTransId="{344715AD-2FA0-4C29-A6D6-3A07F3CC168C}" sibTransId="{5EE89F39-D224-49A0-8641-5C0C2A24185C}"/>
    <dgm:cxn modelId="{7111E877-706E-44BC-B8B7-F515B3BC1261}" type="presOf" srcId="{010F949A-DE42-4233-8E13-94876DB0F121}" destId="{96F5FE34-0723-4CD9-9A3C-CC1C56BC9F8A}" srcOrd="0" destOrd="0" presId="urn:microsoft.com/office/officeart/2005/8/layout/radial4"/>
    <dgm:cxn modelId="{4F8770FF-A1A4-44C0-AF9D-28DD81D29F6F}" type="presOf" srcId="{B2574EAE-DBFD-4C33-BF57-73E0F4D6BCE1}" destId="{AFCCC62F-56E2-4F3B-9077-729593801380}" srcOrd="0" destOrd="0" presId="urn:microsoft.com/office/officeart/2005/8/layout/radial4"/>
    <dgm:cxn modelId="{BB184B1B-D4AE-4FE5-BD64-ADFFB335E945}" srcId="{EFBDE9B8-B317-482B-B667-351B1F88A1DD}" destId="{6F04575E-A9A0-471C-883C-FB6E889E186F}" srcOrd="0" destOrd="0" parTransId="{AB24C404-C7C6-48A4-BCE9-5F40EDAD7ABC}" sibTransId="{0595CD3D-B95A-422F-8962-8537F24C1D85}"/>
    <dgm:cxn modelId="{F2D2C8EB-3489-44EF-82AD-D924347A494E}" srcId="{6F04575E-A9A0-471C-883C-FB6E889E186F}" destId="{02B615A3-B6FC-4048-AAF3-ED3CAF758B61}" srcOrd="1" destOrd="0" parTransId="{010F949A-DE42-4233-8E13-94876DB0F121}" sibTransId="{F67816EC-5BE3-4721-AA83-BD5B5D02F36C}"/>
    <dgm:cxn modelId="{45EA81FB-6233-4B30-8D69-BAE3054D2B9E}" type="presOf" srcId="{6F04575E-A9A0-471C-883C-FB6E889E186F}" destId="{F6411FBA-8159-4939-9DEF-305EB6764B25}" srcOrd="0" destOrd="0" presId="urn:microsoft.com/office/officeart/2005/8/layout/radial4"/>
    <dgm:cxn modelId="{5D618912-B924-4B07-9158-513AB2AC00B1}" type="presOf" srcId="{813AC12C-07B6-4510-9BD7-9D9CF3D78F46}" destId="{5AC22849-EEAC-4113-BFE3-BA1934FD267B}" srcOrd="0" destOrd="0" presId="urn:microsoft.com/office/officeart/2005/8/layout/radial4"/>
    <dgm:cxn modelId="{0853B482-B8AF-4C67-B81D-2454F29D72B8}" type="presOf" srcId="{CEFA38EF-FA52-4C6D-AC7E-6E74EF2E7270}" destId="{A245B6CD-5C93-4120-A18D-F485447C3F45}" srcOrd="0" destOrd="0" presId="urn:microsoft.com/office/officeart/2005/8/layout/radial4"/>
    <dgm:cxn modelId="{73C621E9-A254-48DD-BB71-01E123546763}" srcId="{6F04575E-A9A0-471C-883C-FB6E889E186F}" destId="{CEFA38EF-FA52-4C6D-AC7E-6E74EF2E7270}" srcOrd="3" destOrd="0" parTransId="{D964B8ED-C314-4624-8C1C-7564D4BE8552}" sibTransId="{6C20B942-26B9-4990-80F6-11F9676CABE4}"/>
    <dgm:cxn modelId="{79DCF942-C7D7-4789-8AFF-28D243FE6859}" type="presOf" srcId="{7A128194-4FBF-45DA-BEDF-42B3D28D2A00}" destId="{A81DFC79-0F78-4D71-BF26-1C518BA26871}" srcOrd="0" destOrd="0" presId="urn:microsoft.com/office/officeart/2005/8/layout/radial4"/>
    <dgm:cxn modelId="{7A780B5F-CEFD-4BBA-9337-2E7ED2694679}" type="presParOf" srcId="{64050A12-537F-4D45-B824-B1203E4C1386}" destId="{F6411FBA-8159-4939-9DEF-305EB6764B25}" srcOrd="0" destOrd="0" presId="urn:microsoft.com/office/officeart/2005/8/layout/radial4"/>
    <dgm:cxn modelId="{D5C5D656-40AA-443B-9A89-E03C131644AA}" type="presParOf" srcId="{64050A12-537F-4D45-B824-B1203E4C1386}" destId="{5AC22849-EEAC-4113-BFE3-BA1934FD267B}" srcOrd="1" destOrd="0" presId="urn:microsoft.com/office/officeart/2005/8/layout/radial4"/>
    <dgm:cxn modelId="{9023904F-D257-40CA-9A15-44802B685546}" type="presParOf" srcId="{64050A12-537F-4D45-B824-B1203E4C1386}" destId="{AFCCC62F-56E2-4F3B-9077-729593801380}" srcOrd="2" destOrd="0" presId="urn:microsoft.com/office/officeart/2005/8/layout/radial4"/>
    <dgm:cxn modelId="{D8BB2E26-F463-4D28-A234-7B9499ACAF4E}" type="presParOf" srcId="{64050A12-537F-4D45-B824-B1203E4C1386}" destId="{96F5FE34-0723-4CD9-9A3C-CC1C56BC9F8A}" srcOrd="3" destOrd="0" presId="urn:microsoft.com/office/officeart/2005/8/layout/radial4"/>
    <dgm:cxn modelId="{40804F8A-6729-40A9-9A35-8697161F1D9C}" type="presParOf" srcId="{64050A12-537F-4D45-B824-B1203E4C1386}" destId="{B5F08414-A619-4381-B90B-FBB7E94B795D}" srcOrd="4" destOrd="0" presId="urn:microsoft.com/office/officeart/2005/8/layout/radial4"/>
    <dgm:cxn modelId="{9F2AE0EB-E627-4B30-A7D5-9FA58F58BA26}" type="presParOf" srcId="{64050A12-537F-4D45-B824-B1203E4C1386}" destId="{674B4F6A-4C96-4E81-AB22-020FC5D2225A}" srcOrd="5" destOrd="0" presId="urn:microsoft.com/office/officeart/2005/8/layout/radial4"/>
    <dgm:cxn modelId="{9D7D8855-43B0-48CC-9E5E-4BBEDD4E61DD}" type="presParOf" srcId="{64050A12-537F-4D45-B824-B1203E4C1386}" destId="{3D157311-767A-4355-81C2-02A26AA1D10C}" srcOrd="6" destOrd="0" presId="urn:microsoft.com/office/officeart/2005/8/layout/radial4"/>
    <dgm:cxn modelId="{A24F81E7-B954-475D-A9FB-1563B140EBC4}" type="presParOf" srcId="{64050A12-537F-4D45-B824-B1203E4C1386}" destId="{7A05156E-8E49-4A6D-9005-8305C00F49E1}" srcOrd="7" destOrd="0" presId="urn:microsoft.com/office/officeart/2005/8/layout/radial4"/>
    <dgm:cxn modelId="{6FA44195-2283-45E3-8BF9-CB113C699E3B}" type="presParOf" srcId="{64050A12-537F-4D45-B824-B1203E4C1386}" destId="{A245B6CD-5C93-4120-A18D-F485447C3F45}" srcOrd="8" destOrd="0" presId="urn:microsoft.com/office/officeart/2005/8/layout/radial4"/>
    <dgm:cxn modelId="{A93AAF4F-7EFA-4DE0-885C-E18D8A393FAB}" type="presParOf" srcId="{64050A12-537F-4D45-B824-B1203E4C1386}" destId="{A81DFC79-0F78-4D71-BF26-1C518BA26871}" srcOrd="9" destOrd="0" presId="urn:microsoft.com/office/officeart/2005/8/layout/radial4"/>
    <dgm:cxn modelId="{0EC40B1F-99F5-463D-A218-C798F2A8F657}" type="presParOf" srcId="{64050A12-537F-4D45-B824-B1203E4C1386}" destId="{955A2B7A-C9AD-4E7A-B468-380068A138FE}" srcOrd="10" destOrd="0" presId="urn:microsoft.com/office/officeart/2005/8/layout/radial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11FBA-8159-4939-9DEF-305EB6764B25}">
      <dsp:nvSpPr>
        <dsp:cNvPr id="0" name=""/>
        <dsp:cNvSpPr/>
      </dsp:nvSpPr>
      <dsp:spPr>
        <a:xfrm>
          <a:off x="2618898" y="2189032"/>
          <a:ext cx="1620202" cy="1620202"/>
        </a:xfrm>
        <a:prstGeom prst="ellipse">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latin typeface="Calibri" panose="020F0502020204030204" pitchFamily="34" charset="0"/>
            </a:rPr>
            <a:t>Mathematical Understanding</a:t>
          </a:r>
          <a:endParaRPr lang="en-US" sz="1400" b="1" kern="1200" dirty="0">
            <a:solidFill>
              <a:schemeClr val="tx1"/>
            </a:solidFill>
            <a:latin typeface="Calibri" panose="020F0502020204030204" pitchFamily="34" charset="0"/>
          </a:endParaRPr>
        </a:p>
      </dsp:txBody>
      <dsp:txXfrm>
        <a:off x="2856171" y="2426305"/>
        <a:ext cx="1145656" cy="1145656"/>
      </dsp:txXfrm>
    </dsp:sp>
    <dsp:sp modelId="{5AC22849-EEAC-4113-BFE3-BA1934FD267B}">
      <dsp:nvSpPr>
        <dsp:cNvPr id="0" name=""/>
        <dsp:cNvSpPr/>
      </dsp:nvSpPr>
      <dsp:spPr>
        <a:xfrm rot="10800000">
          <a:off x="1046308" y="2768254"/>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AFCCC62F-56E2-4F3B-9077-729593801380}">
      <dsp:nvSpPr>
        <dsp:cNvPr id="0" name=""/>
        <dsp:cNvSpPr/>
      </dsp:nvSpPr>
      <dsp:spPr>
        <a:xfrm>
          <a:off x="276712" y="2383456"/>
          <a:ext cx="1539192" cy="1231353"/>
        </a:xfrm>
        <a:prstGeom prst="roundRect">
          <a:avLst>
            <a:gd name="adj" fmla="val 10000"/>
          </a:avLst>
        </a:prstGeom>
        <a:solidFill>
          <a:srgbClr val="FCA2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Problem Solving</a:t>
          </a:r>
          <a:endParaRPr lang="en-US" sz="1600" b="1" kern="1200" dirty="0">
            <a:solidFill>
              <a:schemeClr val="tx1"/>
            </a:solidFill>
            <a:latin typeface="Calibri" panose="020F0502020204030204" pitchFamily="34" charset="0"/>
          </a:endParaRPr>
        </a:p>
      </dsp:txBody>
      <dsp:txXfrm>
        <a:off x="312777" y="2419521"/>
        <a:ext cx="1467062" cy="1159223"/>
      </dsp:txXfrm>
    </dsp:sp>
    <dsp:sp modelId="{96F5FE34-0723-4CD9-9A3C-CC1C56BC9F8A}">
      <dsp:nvSpPr>
        <dsp:cNvPr id="0" name=""/>
        <dsp:cNvSpPr/>
      </dsp:nvSpPr>
      <dsp:spPr>
        <a:xfrm rot="13500000">
          <a:off x="1526548" y="160885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B5F08414-A619-4381-B90B-FBB7E94B795D}">
      <dsp:nvSpPr>
        <dsp:cNvPr id="0" name=""/>
        <dsp:cNvSpPr/>
      </dsp:nvSpPr>
      <dsp:spPr>
        <a:xfrm>
          <a:off x="974586" y="698639"/>
          <a:ext cx="1539192" cy="1231353"/>
        </a:xfrm>
        <a:prstGeom prst="roundRect">
          <a:avLst>
            <a:gd name="adj" fmla="val 10000"/>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Connections</a:t>
          </a:r>
          <a:endParaRPr lang="en-US" sz="1600" b="1" kern="1200" dirty="0">
            <a:solidFill>
              <a:schemeClr val="tx1"/>
            </a:solidFill>
            <a:latin typeface="Calibri" panose="020F0502020204030204" pitchFamily="34" charset="0"/>
          </a:endParaRPr>
        </a:p>
      </dsp:txBody>
      <dsp:txXfrm>
        <a:off x="1010651" y="734704"/>
        <a:ext cx="1467062" cy="1159223"/>
      </dsp:txXfrm>
    </dsp:sp>
    <dsp:sp modelId="{674B4F6A-4C96-4E81-AB22-020FC5D2225A}">
      <dsp:nvSpPr>
        <dsp:cNvPr id="0" name=""/>
        <dsp:cNvSpPr/>
      </dsp:nvSpPr>
      <dsp:spPr>
        <a:xfrm rot="16200000">
          <a:off x="2685951" y="1128612"/>
          <a:ext cx="1486097" cy="461757"/>
        </a:xfrm>
        <a:prstGeom prst="lef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sp>
    <dsp:sp modelId="{3D157311-767A-4355-81C2-02A26AA1D10C}">
      <dsp:nvSpPr>
        <dsp:cNvPr id="0" name=""/>
        <dsp:cNvSpPr/>
      </dsp:nvSpPr>
      <dsp:spPr>
        <a:xfrm>
          <a:off x="2659403" y="765"/>
          <a:ext cx="1539192" cy="1231353"/>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Communication</a:t>
          </a:r>
          <a:endParaRPr lang="en-US" sz="1600" b="1" kern="1200" dirty="0">
            <a:solidFill>
              <a:schemeClr val="tx1"/>
            </a:solidFill>
            <a:latin typeface="Calibri" panose="020F0502020204030204" pitchFamily="34" charset="0"/>
          </a:endParaRPr>
        </a:p>
      </dsp:txBody>
      <dsp:txXfrm>
        <a:off x="2695468" y="36830"/>
        <a:ext cx="1467062" cy="1159223"/>
      </dsp:txXfrm>
    </dsp:sp>
    <dsp:sp modelId="{7A05156E-8E49-4A6D-9005-8305C00F49E1}">
      <dsp:nvSpPr>
        <dsp:cNvPr id="0" name=""/>
        <dsp:cNvSpPr/>
      </dsp:nvSpPr>
      <dsp:spPr>
        <a:xfrm rot="18900000">
          <a:off x="3845353" y="1608852"/>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A245B6CD-5C93-4120-A18D-F485447C3F45}">
      <dsp:nvSpPr>
        <dsp:cNvPr id="0" name=""/>
        <dsp:cNvSpPr/>
      </dsp:nvSpPr>
      <dsp:spPr>
        <a:xfrm>
          <a:off x="4344221" y="698639"/>
          <a:ext cx="1539192" cy="1231353"/>
        </a:xfrm>
        <a:prstGeom prst="roundRect">
          <a:avLst>
            <a:gd name="adj" fmla="val 10000"/>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Representations</a:t>
          </a:r>
          <a:endParaRPr lang="en-US" sz="1600" b="1" kern="1200" dirty="0">
            <a:solidFill>
              <a:schemeClr val="tx1"/>
            </a:solidFill>
            <a:latin typeface="Calibri" panose="020F0502020204030204" pitchFamily="34" charset="0"/>
          </a:endParaRPr>
        </a:p>
      </dsp:txBody>
      <dsp:txXfrm>
        <a:off x="4380286" y="734704"/>
        <a:ext cx="1467062" cy="1159223"/>
      </dsp:txXfrm>
    </dsp:sp>
    <dsp:sp modelId="{A81DFC79-0F78-4D71-BF26-1C518BA26871}">
      <dsp:nvSpPr>
        <dsp:cNvPr id="0" name=""/>
        <dsp:cNvSpPr/>
      </dsp:nvSpPr>
      <dsp:spPr>
        <a:xfrm>
          <a:off x="4325593" y="2768254"/>
          <a:ext cx="1486097" cy="461757"/>
        </a:xfrm>
        <a:prstGeom prst="lef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sp>
    <dsp:sp modelId="{955A2B7A-C9AD-4E7A-B468-380068A138FE}">
      <dsp:nvSpPr>
        <dsp:cNvPr id="0" name=""/>
        <dsp:cNvSpPr/>
      </dsp:nvSpPr>
      <dsp:spPr>
        <a:xfrm>
          <a:off x="5042095" y="2383456"/>
          <a:ext cx="1539192" cy="1231353"/>
        </a:xfrm>
        <a:prstGeom prst="roundRect">
          <a:avLst>
            <a:gd name="adj" fmla="val 10000"/>
          </a:avLst>
        </a:prstGeom>
        <a:solidFill>
          <a:schemeClr val="accent1">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alibri" panose="020F0502020204030204" pitchFamily="34" charset="0"/>
            </a:rPr>
            <a:t>Reasoning</a:t>
          </a:r>
          <a:endParaRPr lang="en-US" sz="1600" b="1" kern="1200" dirty="0">
            <a:solidFill>
              <a:schemeClr val="tx1"/>
            </a:solidFill>
            <a:latin typeface="Calibri" panose="020F0502020204030204" pitchFamily="34" charset="0"/>
          </a:endParaRPr>
        </a:p>
      </dsp:txBody>
      <dsp:txXfrm>
        <a:off x="5078160" y="2419521"/>
        <a:ext cx="1467062" cy="1159223"/>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54275" name="Rectangle 3"/>
          <p:cNvSpPr>
            <a:spLocks noGrp="1" noChangeArrowheads="1"/>
          </p:cNvSpPr>
          <p:nvPr>
            <p:ph type="dt" sz="quarter"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6224807-568A-43D2-8BD5-7BAD6130BE89}" type="datetimeFigureOut">
              <a:rPr lang="en-US"/>
              <a:pPr>
                <a:defRPr/>
              </a:pPr>
              <a:t>4/25/2017</a:t>
            </a:fld>
            <a:endParaRPr lang="en-US" dirty="0"/>
          </a:p>
        </p:txBody>
      </p:sp>
      <p:sp>
        <p:nvSpPr>
          <p:cNvPr id="54276" name="Rectangle 4"/>
          <p:cNvSpPr>
            <a:spLocks noGrp="1" noChangeArrowheads="1"/>
          </p:cNvSpPr>
          <p:nvPr>
            <p:ph type="ftr" sz="quarter" idx="2"/>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54277" name="Rectangle 5"/>
          <p:cNvSpPr>
            <a:spLocks noGrp="1" noChangeArrowheads="1"/>
          </p:cNvSpPr>
          <p:nvPr>
            <p:ph type="sldNum" sz="quarter" idx="3"/>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CA362C0-225B-4578-8D27-A270B8961538}" type="slidenum">
              <a:rPr lang="en-US"/>
              <a:pPr>
                <a:defRPr/>
              </a:pPr>
              <a:t>‹#›</a:t>
            </a:fld>
            <a:endParaRPr lang="en-US" dirty="0"/>
          </a:p>
        </p:txBody>
      </p:sp>
    </p:spTree>
    <p:extLst>
      <p:ext uri="{BB962C8B-B14F-4D97-AF65-F5344CB8AC3E}">
        <p14:creationId xmlns:p14="http://schemas.microsoft.com/office/powerpoint/2010/main" val="5385347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33795" name="Rectangle 3"/>
          <p:cNvSpPr>
            <a:spLocks noGrp="1" noChangeArrowheads="1"/>
          </p:cNvSpPr>
          <p:nvPr>
            <p:ph type="dt" idx="1"/>
          </p:nvPr>
        </p:nvSpPr>
        <p:spPr bwMode="auto">
          <a:xfrm>
            <a:off x="388501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0EA36396-E433-4270-8C54-8024881D7FC5}" type="datetimeFigureOut">
              <a:rPr lang="en-US"/>
              <a:pPr>
                <a:defRPr/>
              </a:pPr>
              <a:t>4/25/2017</a:t>
            </a:fld>
            <a:endParaRPr lang="en-US" dirty="0"/>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3798" name="Rectangle 6"/>
          <p:cNvSpPr>
            <a:spLocks noGrp="1" noChangeArrowheads="1"/>
          </p:cNvSpPr>
          <p:nvPr>
            <p:ph type="ftr" sz="quarter" idx="4"/>
          </p:nvPr>
        </p:nvSpPr>
        <p:spPr bwMode="auto">
          <a:xfrm>
            <a:off x="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33799" name="Rectangle 7"/>
          <p:cNvSpPr>
            <a:spLocks noGrp="1" noChangeArrowheads="1"/>
          </p:cNvSpPr>
          <p:nvPr>
            <p:ph type="sldNum" sz="quarter" idx="5"/>
          </p:nvPr>
        </p:nvSpPr>
        <p:spPr bwMode="auto">
          <a:xfrm>
            <a:off x="3885010" y="8684684"/>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0255728-6BFC-42F0-9474-03A5E5931BAE}" type="slidenum">
              <a:rPr lang="en-US"/>
              <a:pPr>
                <a:defRPr/>
              </a:pPr>
              <a:t>‹#›</a:t>
            </a:fld>
            <a:endParaRPr lang="en-US" dirty="0"/>
          </a:p>
        </p:txBody>
      </p:sp>
    </p:spTree>
    <p:extLst>
      <p:ext uri="{BB962C8B-B14F-4D97-AF65-F5344CB8AC3E}">
        <p14:creationId xmlns:p14="http://schemas.microsoft.com/office/powerpoint/2010/main" val="29105515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a:t>
            </a:r>
            <a:r>
              <a:rPr lang="en-US" baseline="0" dirty="0" smtClean="0"/>
              <a:t> the Grade 3 overview of revisions to the Mathematics Standards of Learning from 2009 to 2016.  </a:t>
            </a:r>
          </a:p>
          <a:p>
            <a:r>
              <a:rPr lang="en-US" baseline="0" dirty="0" smtClean="0"/>
              <a:t>It would be helpful to have a copy of the </a:t>
            </a:r>
            <a:r>
              <a:rPr lang="en-US" dirty="0" smtClean="0"/>
              <a:t>Grade 3</a:t>
            </a:r>
            <a:r>
              <a:rPr lang="en-US" baseline="0" dirty="0" smtClean="0"/>
              <a:t> </a:t>
            </a:r>
            <a:r>
              <a:rPr lang="en-US" dirty="0" smtClean="0"/>
              <a:t>– </a:t>
            </a:r>
            <a:r>
              <a:rPr lang="en-US" dirty="0"/>
              <a:t>Crosswalk (Summary of Revisions) and a copy of the 2016 </a:t>
            </a:r>
            <a:r>
              <a:rPr lang="en-US" dirty="0" smtClean="0"/>
              <a:t>Grade 3 Curriculum Framework to reference during this presentation. </a:t>
            </a:r>
          </a:p>
          <a:p>
            <a:endParaRPr lang="en-US"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a:t>
            </a:fld>
            <a:endParaRPr lang="en-US"/>
          </a:p>
        </p:txBody>
      </p:sp>
    </p:spTree>
    <p:extLst>
      <p:ext uri="{BB962C8B-B14F-4D97-AF65-F5344CB8AC3E}">
        <p14:creationId xmlns:p14="http://schemas.microsoft.com/office/powerpoint/2010/main" val="2058199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90000"/>
              </a:lnSpc>
              <a:buClr>
                <a:schemeClr val="tx1"/>
              </a:buClr>
            </a:pPr>
            <a:r>
              <a:rPr lang="en-US" sz="1200" dirty="0"/>
              <a:t>Four additional sections have been included in the introduction to the </a:t>
            </a:r>
            <a:r>
              <a:rPr lang="en-US" sz="1200" dirty="0" smtClean="0"/>
              <a:t>Curriculum Framework </a:t>
            </a:r>
            <a:r>
              <a:rPr lang="en-US" sz="1200" dirty="0"/>
              <a:t>-- In</a:t>
            </a:r>
            <a:r>
              <a:rPr lang="en-US" altLang="en-US" sz="1200" dirty="0"/>
              <a:t>structional Technology, Computational Fluency, Algebra Readiness, and Equity.</a:t>
            </a:r>
          </a:p>
          <a:p>
            <a:pPr lvl="0">
              <a:lnSpc>
                <a:spcPct val="90000"/>
              </a:lnSpc>
              <a:buClr>
                <a:schemeClr val="tx1"/>
              </a:buClr>
            </a:pPr>
            <a:endParaRPr lang="en-US" altLang="en-US" sz="1200" dirty="0"/>
          </a:p>
          <a:p>
            <a:pPr defTabSz="907122">
              <a:lnSpc>
                <a:spcPct val="90000"/>
              </a:lnSpc>
              <a:buClr>
                <a:schemeClr val="tx1"/>
              </a:buClr>
              <a:defRPr/>
            </a:pPr>
            <a:r>
              <a:rPr lang="en-US" altLang="en-US" sz="1200" dirty="0"/>
              <a:t>The content of each section addresses the impact on students’ learning and instruction. We encourage educators to review these sections of the introduction.</a:t>
            </a:r>
          </a:p>
          <a:p>
            <a:pPr lvl="0">
              <a:lnSpc>
                <a:spcPct val="90000"/>
              </a:lnSpc>
              <a:buClr>
                <a:schemeClr val="tx1"/>
              </a:buClr>
            </a:pPr>
            <a:endParaRPr lang="en-US" alt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10</a:t>
            </a:fld>
            <a:endParaRPr lang="en-US" dirty="0"/>
          </a:p>
        </p:txBody>
      </p:sp>
    </p:spTree>
    <p:extLst>
      <p:ext uri="{BB962C8B-B14F-4D97-AF65-F5344CB8AC3E}">
        <p14:creationId xmlns:p14="http://schemas.microsoft.com/office/powerpoint/2010/main" val="4128454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This is a snapshot of the Grade 3 Crosswalk and Summary of Revisions page one.  </a:t>
            </a:r>
          </a:p>
          <a:p>
            <a:endParaRPr lang="en-US" sz="1200" dirty="0" smtClean="0"/>
          </a:p>
          <a:p>
            <a:r>
              <a:rPr lang="en-US" sz="1200" dirty="0" smtClean="0"/>
              <a:t>Notice there are four quadrants representing the additions,</a:t>
            </a:r>
            <a:r>
              <a:rPr lang="en-US" sz="1200" baseline="0" dirty="0" smtClean="0"/>
              <a:t> deletions, parameter changes or clarifications, and any moves within the Grade 3 standards.  </a:t>
            </a:r>
          </a:p>
          <a:p>
            <a:endParaRPr lang="en-US" sz="1200" baseline="0" dirty="0" smtClean="0"/>
          </a:p>
          <a:p>
            <a:r>
              <a:rPr lang="en-US" sz="1200" baseline="0" dirty="0" smtClean="0"/>
              <a:t>The upper left quadrant represents the additions, the standards referenced are the 2016 numbers.  Moves from other grade levels are indicated within brackets.  </a:t>
            </a:r>
          </a:p>
          <a:p>
            <a:endParaRPr lang="en-US" sz="1200" baseline="0" dirty="0" smtClean="0"/>
          </a:p>
          <a:p>
            <a:r>
              <a:rPr lang="en-US" sz="1200" baseline="0" dirty="0" smtClean="0"/>
              <a:t>The upper right quadrant identifies deletions from the 2009 standards and indications of where that content was moved.  </a:t>
            </a:r>
          </a:p>
          <a:p>
            <a:endParaRPr lang="en-US" sz="1200" baseline="0" dirty="0" smtClean="0"/>
          </a:p>
          <a:p>
            <a:r>
              <a:rPr lang="en-US" sz="1200" baseline="0" dirty="0" smtClean="0"/>
              <a:t>The bottom left quadrant indicates parameter changes or clarifications.</a:t>
            </a:r>
          </a:p>
          <a:p>
            <a:r>
              <a:rPr lang="en-US" sz="1200" baseline="0" dirty="0" smtClean="0"/>
              <a:t>For example in 3.2ab clarity has been provided in that grade 3 students will work with fractions that include proper, improper and mixed numbers.</a:t>
            </a:r>
          </a:p>
          <a:p>
            <a:endParaRPr lang="en-US" sz="1200" baseline="0" dirty="0" smtClean="0"/>
          </a:p>
          <a:p>
            <a:r>
              <a:rPr lang="en-US" sz="1200" baseline="0" dirty="0" smtClean="0"/>
              <a:t>In the bottom right quadrant, moves within a grade level are indicated with the first number being the 2009 SOL number and the number in the brackets representing the 2016 number.</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11</a:t>
            </a:fld>
            <a:endParaRPr lang="en-US" dirty="0"/>
          </a:p>
        </p:txBody>
      </p:sp>
    </p:spTree>
    <p:extLst>
      <p:ext uri="{BB962C8B-B14F-4D97-AF65-F5344CB8AC3E}">
        <p14:creationId xmlns:p14="http://schemas.microsoft.com/office/powerpoint/2010/main" val="2164017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On page 2 and the remaining pages of the crosswalk, a</a:t>
            </a:r>
            <a:r>
              <a:rPr lang="en-US" sz="1200" baseline="0" dirty="0" smtClean="0"/>
              <a:t> side by side comparison of the 2009 and 2016 standards can be found.  </a:t>
            </a:r>
          </a:p>
          <a:p>
            <a:endParaRPr lang="en-US" sz="1200" baseline="0" dirty="0" smtClean="0"/>
          </a:p>
          <a:p>
            <a:r>
              <a:rPr lang="en-US" sz="1200" baseline="0" dirty="0" smtClean="0"/>
              <a:t>When deleted content was moved or already found in another grade, it is indicated in brackets.  </a:t>
            </a:r>
          </a:p>
          <a:p>
            <a:endParaRPr lang="en-US" sz="1200" baseline="0" dirty="0" smtClean="0"/>
          </a:p>
          <a:p>
            <a:r>
              <a:rPr lang="en-US" sz="1200" baseline="0" dirty="0" smtClean="0"/>
              <a:t>Empty boxes on the right indicate that that content has either been deleted or moved.  </a:t>
            </a:r>
          </a:p>
          <a:p>
            <a:endParaRPr lang="en-US" sz="1200" baseline="0" dirty="0" smtClean="0"/>
          </a:p>
          <a:p>
            <a:r>
              <a:rPr lang="en-US" sz="1200" baseline="0" dirty="0" smtClean="0"/>
              <a:t>For example in 2009 SOL 3.2 – Students are already recognizing and using inverse relationships between addition and subtraction in grade 2 so that has been removed from grade 3.  Recognizing and using inverse relationships between multiplication and division are now found in the EKS bullets for 3.4.</a:t>
            </a:r>
          </a:p>
          <a:p>
            <a:endParaRPr lang="en-US" sz="1200" baseline="0" dirty="0" smtClean="0"/>
          </a:p>
          <a:p>
            <a:r>
              <a:rPr lang="en-US" sz="1200" baseline="0" dirty="0" smtClean="0"/>
              <a:t>Empty boxes on the left typically indicate that the 2016 standard is new to that grade level.</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12</a:t>
            </a:fld>
            <a:endParaRPr lang="en-US" dirty="0"/>
          </a:p>
        </p:txBody>
      </p:sp>
    </p:spTree>
    <p:extLst>
      <p:ext uri="{BB962C8B-B14F-4D97-AF65-F5344CB8AC3E}">
        <p14:creationId xmlns:p14="http://schemas.microsoft.com/office/powerpoint/2010/main" val="3259046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We’ll now dig deeper into the crosswalk and Curriculum Framework </a:t>
            </a:r>
            <a:r>
              <a:rPr lang="en-US" sz="1200" baseline="0" dirty="0" smtClean="0"/>
              <a:t>by taking a look at the Number and Number Sense strand.</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0" dirty="0" smtClean="0"/>
              <a:t>Clarification has been provided in the</a:t>
            </a:r>
            <a:r>
              <a:rPr lang="en-US" b="0" baseline="0" dirty="0" smtClean="0"/>
              <a:t> EKS for 3.1a stating that numbers should be represented in multiple ways, with and without models.</a:t>
            </a:r>
          </a:p>
          <a:p>
            <a:endParaRPr lang="en-US" b="0" dirty="0" smtClean="0"/>
          </a:p>
          <a:p>
            <a:r>
              <a:rPr lang="en-US" b="0" dirty="0" smtClean="0"/>
              <a:t>In 3.1c ordering numbers is an addition to grade 3.</a:t>
            </a:r>
            <a:r>
              <a:rPr lang="en-US" b="0" baseline="0" dirty="0" smtClean="0"/>
              <a:t>  A</a:t>
            </a:r>
            <a:r>
              <a:rPr lang="en-US" b="0" dirty="0" smtClean="0"/>
              <a:t>s stated</a:t>
            </a:r>
            <a:r>
              <a:rPr lang="en-US" b="0" baseline="0" dirty="0" smtClean="0"/>
              <a:t> in the EKS, </a:t>
            </a:r>
            <a:r>
              <a:rPr lang="en-US" b="0" dirty="0" smtClean="0"/>
              <a:t>this will be limited to no more than three whole numbers.</a:t>
            </a:r>
          </a:p>
          <a:p>
            <a:endParaRPr lang="en-US" b="0" dirty="0" smtClean="0"/>
          </a:p>
          <a:p>
            <a:r>
              <a:rPr lang="en-US" b="0" baseline="0" dirty="0" smtClean="0"/>
              <a:t>The use of symbols and words to compare numbers in 3.1c has been moved to the EKS.</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SOL 3.2 is no longer a stand-alone SOL in grade three.</a:t>
            </a:r>
          </a:p>
          <a:p>
            <a:endParaRPr lang="en-US" sz="1200" baseline="0" dirty="0" smtClean="0"/>
          </a:p>
          <a:p>
            <a:r>
              <a:rPr lang="en-US" sz="1200" baseline="0" dirty="0" smtClean="0"/>
              <a:t>Recognizing and using inverse relationships between multiplication and division are now located in the EKS bullets aligned with 3.4.</a:t>
            </a:r>
          </a:p>
          <a:p>
            <a:endParaRPr lang="en-US" sz="1200" baseline="0" dirty="0" smtClean="0"/>
          </a:p>
          <a:p>
            <a:r>
              <a:rPr lang="en-US" sz="1200" baseline="0" dirty="0" smtClean="0"/>
              <a:t>Recognizing and using inverse relationships between addition and subtraction is included in grade 2 and has therefore been removed from grade 3.  </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15</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Tx/>
              <a:buNone/>
            </a:pPr>
            <a:r>
              <a:rPr lang="en-US" sz="1200" b="0" dirty="0" smtClean="0">
                <a:solidFill>
                  <a:schemeClr val="tx1"/>
                </a:solidFill>
                <a:latin typeface="Calibri" panose="020F0502020204030204" pitchFamily="34" charset="0"/>
              </a:rPr>
              <a:t>3.3 is now 3.2</a:t>
            </a:r>
          </a:p>
          <a:p>
            <a:pPr marL="0" indent="0">
              <a:spcBef>
                <a:spcPts val="600"/>
              </a:spcBef>
              <a:buFontTx/>
              <a:buNone/>
            </a:pPr>
            <a:endParaRPr lang="en-US" sz="1200" b="0" dirty="0" smtClean="0">
              <a:solidFill>
                <a:schemeClr val="tx1"/>
              </a:solidFill>
              <a:latin typeface="Calibri" panose="020F0502020204030204" pitchFamily="34" charset="0"/>
            </a:endParaRPr>
          </a:p>
          <a:p>
            <a:pPr marL="0" indent="0">
              <a:spcBef>
                <a:spcPts val="600"/>
              </a:spcBef>
              <a:buFontTx/>
              <a:buNone/>
            </a:pPr>
            <a:r>
              <a:rPr lang="en-US" sz="1200" b="0" dirty="0" smtClean="0">
                <a:solidFill>
                  <a:schemeClr val="tx1"/>
                </a:solidFill>
                <a:latin typeface="Calibri" panose="020F0502020204030204" pitchFamily="34" charset="0"/>
              </a:rPr>
              <a:t>There are new EKS</a:t>
            </a:r>
            <a:r>
              <a:rPr lang="en-US" sz="1200" b="0" baseline="0" dirty="0" smtClean="0">
                <a:solidFill>
                  <a:schemeClr val="tx1"/>
                </a:solidFill>
                <a:latin typeface="Calibri" panose="020F0502020204030204" pitchFamily="34" charset="0"/>
              </a:rPr>
              <a:t> bullets associated with </a:t>
            </a:r>
            <a:r>
              <a:rPr lang="en-US" sz="1200" b="0" dirty="0" smtClean="0">
                <a:solidFill>
                  <a:schemeClr val="tx1"/>
                </a:solidFill>
                <a:latin typeface="Calibri" panose="020F0502020204030204" pitchFamily="34" charset="0"/>
              </a:rPr>
              <a:t>3.2b.  They include</a:t>
            </a:r>
            <a:r>
              <a:rPr lang="en-US" sz="1200" b="0" baseline="0" dirty="0" smtClean="0">
                <a:solidFill>
                  <a:schemeClr val="tx1"/>
                </a:solidFill>
                <a:latin typeface="Calibri" panose="020F0502020204030204" pitchFamily="34" charset="0"/>
              </a:rPr>
              <a:t> identifying </a:t>
            </a:r>
            <a:r>
              <a:rPr lang="en-US" sz="1200" b="0" dirty="0" smtClean="0">
                <a:solidFill>
                  <a:schemeClr val="tx1"/>
                </a:solidFill>
                <a:latin typeface="Calibri" panose="020F0502020204030204" pitchFamily="34" charset="0"/>
              </a:rPr>
              <a:t>a fraction represented by a model as the sum of unit fractions</a:t>
            </a:r>
            <a:r>
              <a:rPr lang="en-US" sz="1200" b="0" baseline="0" dirty="0" smtClean="0">
                <a:solidFill>
                  <a:schemeClr val="tx1"/>
                </a:solidFill>
                <a:latin typeface="Calibri" panose="020F0502020204030204" pitchFamily="34" charset="0"/>
              </a:rPr>
              <a:t> AND</a:t>
            </a:r>
            <a:r>
              <a:rPr lang="en-US" sz="1200" b="0" dirty="0" smtClean="0">
                <a:solidFill>
                  <a:schemeClr val="tx1"/>
                </a:solidFill>
                <a:latin typeface="Calibri" panose="020F0502020204030204" pitchFamily="34" charset="0"/>
              </a:rPr>
              <a:t> use a model for a fraction greater than one, count the fractional parts to name and write it as an improper fraction.</a:t>
            </a:r>
          </a:p>
          <a:p>
            <a:endParaRPr lang="en-US" sz="1200" b="0" i="0" u="none" strike="noStrike" kern="1200" baseline="0" dirty="0" smtClean="0">
              <a:solidFill>
                <a:schemeClr val="tx1"/>
              </a:solidFill>
              <a:latin typeface="Calibri" pitchFamily="34" charset="0"/>
              <a:ea typeface="+mn-ea"/>
              <a:cs typeface="+mn-cs"/>
            </a:endParaRPr>
          </a:p>
          <a:p>
            <a:r>
              <a:rPr lang="en-US" sz="1200" b="0" dirty="0" smtClean="0">
                <a:solidFill>
                  <a:schemeClr val="tx1"/>
                </a:solidFill>
                <a:latin typeface="Calibri" panose="020F0502020204030204" pitchFamily="34" charset="0"/>
              </a:rPr>
              <a:t>EKS bullets aligning to 3.2a and b provide clarification that fractions refer to proper, improper,</a:t>
            </a:r>
            <a:r>
              <a:rPr lang="en-US" sz="1200" b="0" baseline="0" dirty="0" smtClean="0">
                <a:solidFill>
                  <a:schemeClr val="tx1"/>
                </a:solidFill>
                <a:latin typeface="Calibri" panose="020F0502020204030204" pitchFamily="34" charset="0"/>
              </a:rPr>
              <a:t> </a:t>
            </a:r>
            <a:r>
              <a:rPr lang="en-US" sz="1200" b="0" dirty="0" smtClean="0">
                <a:solidFill>
                  <a:schemeClr val="tx1"/>
                </a:solidFill>
                <a:latin typeface="Calibri" panose="020F0502020204030204" pitchFamily="34" charset="0"/>
              </a:rPr>
              <a:t>and mixed numbers.</a:t>
            </a:r>
          </a:p>
          <a:p>
            <a:endParaRPr lang="en-US" b="0" dirty="0" smtClean="0"/>
          </a:p>
          <a:p>
            <a:r>
              <a:rPr lang="en-US" b="0" dirty="0" smtClean="0"/>
              <a:t>Please refer</a:t>
            </a:r>
            <a:r>
              <a:rPr lang="en-US" b="0" baseline="0" dirty="0" smtClean="0"/>
              <a:t> to the Understanding the Standards Section for more information.</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16</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take a</a:t>
            </a:r>
            <a:r>
              <a:rPr lang="en-US" baseline="0" dirty="0" smtClean="0"/>
              <a:t> look at the Computation and Estimation Strand.</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3.4 is now 3.3</a:t>
            </a:r>
          </a:p>
          <a:p>
            <a:endParaRPr lang="en-US" b="0" dirty="0" smtClean="0">
              <a:solidFill>
                <a:schemeClr val="tx1"/>
              </a:solidFill>
            </a:endParaRPr>
          </a:p>
          <a:p>
            <a:r>
              <a:rPr lang="en-US" b="0" dirty="0" smtClean="0">
                <a:solidFill>
                  <a:schemeClr val="tx1"/>
                </a:solidFill>
              </a:rPr>
              <a:t>3.3b The creation of single-step and multistep</a:t>
            </a:r>
            <a:r>
              <a:rPr lang="en-US" b="0" baseline="0" dirty="0" smtClean="0">
                <a:solidFill>
                  <a:schemeClr val="tx1"/>
                </a:solidFill>
              </a:rPr>
              <a:t> problems has been added for addition and subtraction.</a:t>
            </a:r>
          </a:p>
          <a:p>
            <a:endParaRPr lang="en-US" b="0" baseline="0" dirty="0" smtClean="0">
              <a:solidFill>
                <a:schemeClr val="tx1"/>
              </a:solidFill>
            </a:endParaRPr>
          </a:p>
          <a:p>
            <a:r>
              <a:rPr lang="en-US" b="0" baseline="0" dirty="0" smtClean="0">
                <a:solidFill>
                  <a:schemeClr val="tx1"/>
                </a:solidFill>
              </a:rPr>
              <a:t>A new EKS bullet has been added for 3.3 with the expectation that </a:t>
            </a:r>
            <a:r>
              <a:rPr lang="en-US" dirty="0" smtClean="0">
                <a:solidFill>
                  <a:schemeClr val="tx1"/>
                </a:solidFill>
              </a:rPr>
              <a:t>students will apply strategies, including the use of place value and the properties of addition, to add</a:t>
            </a:r>
            <a:r>
              <a:rPr lang="en-US" baseline="0" dirty="0" smtClean="0">
                <a:solidFill>
                  <a:schemeClr val="tx1"/>
                </a:solidFill>
              </a:rPr>
              <a:t> and</a:t>
            </a:r>
            <a:r>
              <a:rPr lang="en-US" dirty="0" smtClean="0">
                <a:solidFill>
                  <a:schemeClr val="tx1"/>
                </a:solidFill>
              </a:rPr>
              <a:t> subtract. This is a shift from the 2009 standards in that the focus is not to identify a specific property being used, but to correctly apply the properties. It is, however, appropriate for teachers and students to use the names of the properties when being applied, but this should not be a focus of assessment.  </a:t>
            </a:r>
          </a:p>
          <a:p>
            <a:endParaRPr lang="en-US" b="0" dirty="0" smtClean="0">
              <a:solidFill>
                <a:schemeClr val="tx1"/>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solidFill>
                  <a:schemeClr val="tx1"/>
                </a:solidFill>
              </a:rPr>
              <a:t>Please refer to the Understanding the Standard section of the Framework for additional teacher resources including</a:t>
            </a:r>
            <a:r>
              <a:rPr lang="en-US" sz="1200" baseline="0" dirty="0" smtClean="0">
                <a:solidFill>
                  <a:schemeClr val="tx1"/>
                </a:solidFill>
              </a:rPr>
              <a:t> </a:t>
            </a:r>
            <a:r>
              <a:rPr lang="en-US" sz="1200" dirty="0" smtClean="0">
                <a:solidFill>
                  <a:schemeClr val="tx1"/>
                </a:solidFill>
              </a:rPr>
              <a:t>additional information regarding the properties</a:t>
            </a:r>
            <a:r>
              <a:rPr lang="en-US" sz="1200" baseline="0" dirty="0" smtClean="0">
                <a:solidFill>
                  <a:schemeClr val="tx1"/>
                </a:solidFill>
              </a:rPr>
              <a:t> and </a:t>
            </a:r>
            <a:r>
              <a:rPr lang="en-US" sz="1200" dirty="0" smtClean="0">
                <a:solidFill>
                  <a:schemeClr val="tx1"/>
                </a:solidFill>
              </a:rPr>
              <a:t>a chart that provides examples of the variety of problem types related to addition and subtraction that students in grade 3 should have experiences solving.</a:t>
            </a: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18</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Tx/>
              <a:buNone/>
            </a:pPr>
            <a:r>
              <a:rPr lang="en-US" sz="1200" b="0" dirty="0" smtClean="0">
                <a:solidFill>
                  <a:schemeClr val="tx1"/>
                </a:solidFill>
                <a:latin typeface="Calibri" panose="020F0502020204030204" pitchFamily="34" charset="0"/>
              </a:rPr>
              <a:t>SOL 3.5</a:t>
            </a:r>
            <a:r>
              <a:rPr lang="en-US" sz="1200" b="0" baseline="0" dirty="0" smtClean="0">
                <a:solidFill>
                  <a:schemeClr val="tx1"/>
                </a:solidFill>
                <a:latin typeface="Calibri" panose="020F0502020204030204" pitchFamily="34" charset="0"/>
              </a:rPr>
              <a:t> and 3.6 have now been combined into 3.4.</a:t>
            </a:r>
          </a:p>
          <a:p>
            <a:pPr marL="0" indent="0">
              <a:spcBef>
                <a:spcPts val="600"/>
              </a:spcBef>
              <a:buFontTx/>
              <a:buNone/>
            </a:pPr>
            <a:endParaRPr lang="en-US" sz="1200" b="0" dirty="0" smtClean="0">
              <a:solidFill>
                <a:schemeClr val="tx1"/>
              </a:solidFill>
              <a:latin typeface="Calibri" panose="020F0502020204030204" pitchFamily="34" charset="0"/>
            </a:endParaRPr>
          </a:p>
          <a:p>
            <a:pPr marL="0" marR="0" indent="0" algn="l" defTabSz="914400" rtl="0" eaLnBrk="0" fontAlgn="base" latinLnBrk="0" hangingPunct="0">
              <a:lnSpc>
                <a:spcPct val="100000"/>
              </a:lnSpc>
              <a:spcBef>
                <a:spcPts val="600"/>
              </a:spcBef>
              <a:spcAft>
                <a:spcPct val="0"/>
              </a:spcAft>
              <a:buClrTx/>
              <a:buSzTx/>
              <a:buFontTx/>
              <a:buNone/>
              <a:tabLst/>
              <a:defRPr/>
            </a:pPr>
            <a:r>
              <a:rPr lang="en-US" sz="1200" b="0" dirty="0" smtClean="0">
                <a:solidFill>
                  <a:schemeClr val="tx1"/>
                </a:solidFill>
                <a:latin typeface="Calibri" panose="020F0502020204030204" pitchFamily="34" charset="0"/>
              </a:rPr>
              <a:t>SOL</a:t>
            </a:r>
            <a:r>
              <a:rPr lang="en-US" sz="1200" b="0" baseline="0" dirty="0" smtClean="0">
                <a:solidFill>
                  <a:schemeClr val="tx1"/>
                </a:solidFill>
                <a:latin typeface="Calibri" panose="020F0502020204030204" pitchFamily="34" charset="0"/>
              </a:rPr>
              <a:t> </a:t>
            </a:r>
            <a:r>
              <a:rPr lang="en-US" sz="1200" b="0" dirty="0" smtClean="0">
                <a:solidFill>
                  <a:schemeClr val="tx1"/>
                </a:solidFill>
                <a:latin typeface="Calibri" panose="020F0502020204030204" pitchFamily="34" charset="0"/>
              </a:rPr>
              <a:t>3.4a, representing</a:t>
            </a:r>
            <a:r>
              <a:rPr lang="en-US" sz="1200" b="0" baseline="0" dirty="0" smtClean="0">
                <a:solidFill>
                  <a:schemeClr val="tx1"/>
                </a:solidFill>
                <a:latin typeface="Calibri" panose="020F0502020204030204" pitchFamily="34" charset="0"/>
              </a:rPr>
              <a:t> multiplication and division are not new to grade 3; however, the use of a variety of approaches and models has been added.  Examples of models can be found in the Understanding the Standard section of the Framework.</a:t>
            </a:r>
          </a:p>
          <a:p>
            <a:pPr marL="0" indent="0">
              <a:spcBef>
                <a:spcPts val="600"/>
              </a:spcBef>
              <a:buFontTx/>
              <a:buNone/>
            </a:pPr>
            <a:endParaRPr lang="en-US" sz="1200" b="0" dirty="0" smtClean="0">
              <a:solidFill>
                <a:schemeClr val="tx1"/>
              </a:solidFill>
              <a:latin typeface="Calibri" panose="020F0502020204030204" pitchFamily="34" charset="0"/>
            </a:endParaRPr>
          </a:p>
          <a:p>
            <a:pPr marL="0" indent="0">
              <a:spcBef>
                <a:spcPts val="600"/>
              </a:spcBef>
              <a:buFontTx/>
              <a:buNone/>
            </a:pPr>
            <a:r>
              <a:rPr lang="en-US" sz="1200" b="0" dirty="0" smtClean="0">
                <a:solidFill>
                  <a:schemeClr val="tx1"/>
                </a:solidFill>
                <a:latin typeface="Calibri" panose="020F0502020204030204" pitchFamily="34" charset="0"/>
              </a:rPr>
              <a:t>In</a:t>
            </a:r>
            <a:r>
              <a:rPr lang="en-US" sz="1200" b="0" baseline="0" dirty="0" smtClean="0">
                <a:solidFill>
                  <a:schemeClr val="tx1"/>
                </a:solidFill>
                <a:latin typeface="Calibri" panose="020F0502020204030204" pitchFamily="34" charset="0"/>
              </a:rPr>
              <a:t> SOL 3.4b, c</a:t>
            </a:r>
            <a:r>
              <a:rPr lang="en-US" sz="1200" b="0" dirty="0" smtClean="0">
                <a:solidFill>
                  <a:schemeClr val="tx1"/>
                </a:solidFill>
                <a:latin typeface="Calibri" panose="020F0502020204030204" pitchFamily="34" charset="0"/>
              </a:rPr>
              <a:t>reating and solving single-step practical problems involving division is new to grade 3.</a:t>
            </a:r>
          </a:p>
          <a:p>
            <a:pPr marL="0" indent="0">
              <a:spcBef>
                <a:spcPts val="600"/>
              </a:spcBef>
              <a:buFontTx/>
              <a:buNone/>
            </a:pPr>
            <a:endParaRPr lang="en-US" sz="1200" b="0" dirty="0" smtClean="0">
              <a:solidFill>
                <a:schemeClr val="tx1"/>
              </a:solidFill>
              <a:latin typeface="Calibri" panose="020F0502020204030204" pitchFamily="34" charset="0"/>
            </a:endParaRPr>
          </a:p>
          <a:p>
            <a:pPr marL="0" marR="0" indent="0" algn="l" defTabSz="914400" rtl="0" eaLnBrk="0" fontAlgn="base" latinLnBrk="0" hangingPunct="0">
              <a:lnSpc>
                <a:spcPct val="100000"/>
              </a:lnSpc>
              <a:spcBef>
                <a:spcPts val="600"/>
              </a:spcBef>
              <a:spcAft>
                <a:spcPct val="0"/>
              </a:spcAft>
              <a:buClrTx/>
              <a:buSzTx/>
              <a:buFontTx/>
              <a:buNone/>
              <a:tabLst/>
              <a:defRPr/>
            </a:pPr>
            <a:r>
              <a:rPr lang="en-US" sz="1200" b="0" dirty="0" smtClean="0">
                <a:solidFill>
                  <a:schemeClr val="tx1"/>
                </a:solidFill>
                <a:latin typeface="Calibri" panose="020F0502020204030204" pitchFamily="34" charset="0"/>
              </a:rPr>
              <a:t>A new EKS</a:t>
            </a:r>
            <a:r>
              <a:rPr lang="en-US" sz="1200" b="0" baseline="0" dirty="0" smtClean="0">
                <a:solidFill>
                  <a:schemeClr val="tx1"/>
                </a:solidFill>
                <a:latin typeface="Calibri" panose="020F0502020204030204" pitchFamily="34" charset="0"/>
              </a:rPr>
              <a:t> bullet </a:t>
            </a:r>
            <a:r>
              <a:rPr lang="en-US" sz="1200" b="0" dirty="0" smtClean="0">
                <a:solidFill>
                  <a:schemeClr val="tx1"/>
                </a:solidFill>
                <a:latin typeface="Calibri" panose="020F0502020204030204" pitchFamily="34" charset="0"/>
              </a:rPr>
              <a:t>states that </a:t>
            </a:r>
            <a:r>
              <a:rPr lang="en-US" dirty="0" smtClean="0">
                <a:solidFill>
                  <a:schemeClr val="tx1"/>
                </a:solidFill>
              </a:rPr>
              <a:t>students will apply strategies including the use of place value and the properties of multiplication and/or addition, to multiply and divide whole numbers. Again, this is a shift from the 2009 standards in that the focus is not to identify a specific property, but to correctly apply the properties. It is, however, appropriate for teachers and students to use the names of the properties when being applied, but this should not be a focus of assessment.  </a:t>
            </a:r>
            <a:r>
              <a:rPr lang="en-US" baseline="0" dirty="0" smtClean="0">
                <a:solidFill>
                  <a:schemeClr val="tx1"/>
                </a:solidFill>
              </a:rPr>
              <a:t>Teachers may reference the Understanding the Standard section of the Framework for additional information. </a:t>
            </a:r>
            <a:endParaRPr lang="en-US" b="0" dirty="0" smtClean="0">
              <a:solidFill>
                <a:schemeClr val="tx1"/>
              </a:solidFill>
            </a:endParaRPr>
          </a:p>
          <a:p>
            <a:pPr marL="0" indent="0">
              <a:spcBef>
                <a:spcPts val="600"/>
              </a:spcBef>
              <a:buFontTx/>
              <a:buNone/>
            </a:pPr>
            <a:endParaRPr lang="en-US" sz="1200" b="0" dirty="0" smtClean="0">
              <a:solidFill>
                <a:schemeClr val="tx1"/>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chemeClr val="tx1"/>
                </a:solidFill>
                <a:latin typeface="Calibri" panose="020F0502020204030204" pitchFamily="34" charset="0"/>
              </a:rPr>
              <a:t>In looking at SOL 3.4c – While demonstrating fluency for multiplication in grade 3 is now limited to facts for 0, 1, 2, 5 and 10, students</a:t>
            </a:r>
            <a:r>
              <a:rPr lang="en-US" sz="1200" b="0" baseline="0" dirty="0" smtClean="0">
                <a:solidFill>
                  <a:schemeClr val="tx1"/>
                </a:solidFill>
                <a:latin typeface="Calibri" panose="020F0502020204030204" pitchFamily="34" charset="0"/>
              </a:rPr>
              <a:t> are still to represent and use multiplication facts through 10 x 10 to create and solve practical problems that involve multiplication and division.  They are still learning the facts through 10, but demonstrating fluency is now shared between grade three and grade four.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baseline="0" dirty="0" smtClean="0">
              <a:solidFill>
                <a:schemeClr val="tx1"/>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baseline="0" dirty="0" smtClean="0">
                <a:solidFill>
                  <a:schemeClr val="tx1"/>
                </a:solidFill>
                <a:latin typeface="Calibri" panose="020F0502020204030204" pitchFamily="34" charset="0"/>
              </a:rPr>
              <a:t>Additional information and resources related to SOL 3.4 can be found in the Curriculum Framework.</a:t>
            </a:r>
            <a:endParaRPr lang="en-US" b="0" dirty="0" smtClean="0">
              <a:solidFill>
                <a:schemeClr val="tx1"/>
              </a:solidFill>
            </a:endParaRP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19</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The purpose of this presentation is to</a:t>
            </a:r>
            <a:r>
              <a:rPr lang="en-US" sz="1200" baseline="0" dirty="0" smtClean="0"/>
              <a:t> provide an overview of the revisions and to highlight information included in the Essential Knowledge and Skills and the Understanding the Standards sections of the Curriculum Framework. This presentation serves as a brief overview and is not a comprehensive list of all revisions. The Curriculum Framework should be referenced for additional information regarding the 2016 standards.</a:t>
            </a:r>
            <a:endParaRPr lang="en-US" sz="120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a:t>
            </a:fld>
            <a:endParaRPr lang="en-US" dirty="0"/>
          </a:p>
        </p:txBody>
      </p:sp>
    </p:spTree>
    <p:extLst>
      <p:ext uri="{BB962C8B-B14F-4D97-AF65-F5344CB8AC3E}">
        <p14:creationId xmlns:p14="http://schemas.microsoft.com/office/powerpoint/2010/main" val="871463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chemeClr val="tx1"/>
                </a:solidFill>
                <a:latin typeface="Calibri" panose="020F0502020204030204" pitchFamily="34" charset="0"/>
              </a:rPr>
              <a:t>3.7 is now 3.5</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dirty="0" smtClean="0">
              <a:solidFill>
                <a:schemeClr val="tx1"/>
              </a:solidFill>
              <a:latin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chemeClr val="tx1"/>
                </a:solidFill>
                <a:latin typeface="Calibri" panose="020F0502020204030204" pitchFamily="34" charset="0"/>
              </a:rPr>
              <a:t>Clarification has</a:t>
            </a:r>
            <a:r>
              <a:rPr lang="en-US" sz="1200" b="0" baseline="0" dirty="0" smtClean="0">
                <a:solidFill>
                  <a:schemeClr val="tx1"/>
                </a:solidFill>
                <a:latin typeface="Calibri" panose="020F0502020204030204" pitchFamily="34" charset="0"/>
              </a:rPr>
              <a:t> been provided that </a:t>
            </a:r>
            <a:r>
              <a:rPr lang="en-US" sz="1200" b="0" dirty="0" smtClean="0">
                <a:solidFill>
                  <a:schemeClr val="tx1"/>
                </a:solidFill>
                <a:latin typeface="Calibri" panose="020F0502020204030204" pitchFamily="34" charset="0"/>
              </a:rPr>
              <a:t>students will solve practical problems that involve addition and subtraction with proper fractions.</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20</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to Measurement</a:t>
            </a:r>
            <a:r>
              <a:rPr lang="en-US" baseline="0" dirty="0" smtClean="0"/>
              <a:t> and Geometry --</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3.8 is now 3.6 with the skills being represented</a:t>
            </a:r>
            <a:r>
              <a:rPr lang="en-US" b="0" baseline="0" dirty="0" smtClean="0"/>
              <a:t> in separate bullets.</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22</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buFontTx/>
              <a:buNone/>
            </a:pPr>
            <a:r>
              <a:rPr lang="en-US" sz="1200" b="0" dirty="0" smtClean="0">
                <a:solidFill>
                  <a:schemeClr val="tx1"/>
                </a:solidFill>
                <a:latin typeface="Calibri" panose="020F0502020204030204" pitchFamily="34" charset="0"/>
              </a:rPr>
              <a:t>3.9ab is now 3.7ab.</a:t>
            </a:r>
          </a:p>
          <a:p>
            <a:pPr marL="0" lvl="0" indent="0">
              <a:spcBef>
                <a:spcPts val="600"/>
              </a:spcBef>
              <a:buFontTx/>
              <a:buNone/>
            </a:pPr>
            <a:endParaRPr lang="en-US" altLang="en-US" sz="1200" b="0" dirty="0" smtClean="0">
              <a:solidFill>
                <a:schemeClr val="tx1"/>
              </a:solidFill>
              <a:latin typeface="Calibri" panose="020F0502020204030204" pitchFamily="34" charset="0"/>
            </a:endParaRPr>
          </a:p>
          <a:p>
            <a:pPr marL="0" lvl="0" indent="0">
              <a:spcBef>
                <a:spcPts val="600"/>
              </a:spcBef>
              <a:buFontTx/>
              <a:buNone/>
            </a:pPr>
            <a:r>
              <a:rPr lang="en-US" altLang="en-US" sz="1200" b="0" dirty="0" smtClean="0">
                <a:solidFill>
                  <a:schemeClr val="tx1"/>
                </a:solidFill>
                <a:latin typeface="Calibri" panose="020F0502020204030204" pitchFamily="34" charset="0"/>
              </a:rPr>
              <a:t>3.9c</a:t>
            </a:r>
            <a:r>
              <a:rPr lang="en-US" sz="1200" b="0" dirty="0" smtClean="0">
                <a:solidFill>
                  <a:schemeClr val="tx1"/>
                </a:solidFill>
                <a:latin typeface="Calibri" panose="020F0502020204030204" pitchFamily="34" charset="0"/>
              </a:rPr>
              <a:t> which</a:t>
            </a:r>
            <a:r>
              <a:rPr lang="en-US" sz="1200" b="0" baseline="0" dirty="0" smtClean="0">
                <a:solidFill>
                  <a:schemeClr val="tx1"/>
                </a:solidFill>
                <a:latin typeface="Calibri" panose="020F0502020204030204" pitchFamily="34" charset="0"/>
              </a:rPr>
              <a:t> included m</a:t>
            </a:r>
            <a:r>
              <a:rPr lang="en-US" sz="1200" b="0" dirty="0" smtClean="0">
                <a:solidFill>
                  <a:schemeClr val="tx1"/>
                </a:solidFill>
                <a:latin typeface="Calibri" panose="020F0502020204030204" pitchFamily="34" charset="0"/>
              </a:rPr>
              <a:t>easuring weight</a:t>
            </a:r>
            <a:r>
              <a:rPr lang="en-US" sz="1200" b="0" baseline="0" dirty="0" smtClean="0">
                <a:solidFill>
                  <a:schemeClr val="tx1"/>
                </a:solidFill>
                <a:latin typeface="Calibri" panose="020F0502020204030204" pitchFamily="34" charset="0"/>
              </a:rPr>
              <a:t> and </a:t>
            </a:r>
            <a:r>
              <a:rPr lang="en-US" sz="1200" b="0" dirty="0" smtClean="0">
                <a:solidFill>
                  <a:schemeClr val="tx1"/>
                </a:solidFill>
                <a:latin typeface="Calibri" panose="020F0502020204030204" pitchFamily="34" charset="0"/>
              </a:rPr>
              <a:t>mass are included in 4.8b</a:t>
            </a:r>
            <a:r>
              <a:rPr lang="en-US" sz="1200" b="0" baseline="0" dirty="0" smtClean="0">
                <a:solidFill>
                  <a:schemeClr val="tx1"/>
                </a:solidFill>
                <a:latin typeface="Calibri" panose="020F0502020204030204" pitchFamily="34" charset="0"/>
              </a:rPr>
              <a:t> and have been removed from grade 3.</a:t>
            </a:r>
            <a:endParaRPr lang="en-US" sz="1200" b="0" dirty="0" smtClean="0">
              <a:solidFill>
                <a:schemeClr val="tx1"/>
              </a:solidFill>
              <a:latin typeface="Calibri" panose="020F0502020204030204" pitchFamily="34" charset="0"/>
            </a:endParaRPr>
          </a:p>
          <a:p>
            <a:pPr marL="0" lvl="0" indent="0">
              <a:spcBef>
                <a:spcPts val="600"/>
              </a:spcBef>
              <a:buFontTx/>
              <a:buNone/>
            </a:pPr>
            <a:endParaRPr lang="en-US" sz="1200" b="0" dirty="0" smtClean="0">
              <a:solidFill>
                <a:schemeClr val="tx1"/>
              </a:solidFill>
              <a:latin typeface="Calibri" panose="020F0502020204030204" pitchFamily="34" charset="0"/>
            </a:endParaRPr>
          </a:p>
          <a:p>
            <a:pPr marL="0" lvl="0" indent="0">
              <a:spcBef>
                <a:spcPts val="600"/>
              </a:spcBef>
              <a:buFontTx/>
              <a:buNone/>
            </a:pPr>
            <a:r>
              <a:rPr lang="en-US" sz="1200" b="0" dirty="0" smtClean="0">
                <a:solidFill>
                  <a:schemeClr val="tx1"/>
                </a:solidFill>
                <a:latin typeface="Calibri" panose="020F0502020204030204" pitchFamily="34" charset="0"/>
              </a:rPr>
              <a:t>3.9d ha</a:t>
            </a:r>
            <a:r>
              <a:rPr lang="en-US" sz="1200" b="0" baseline="0" dirty="0" smtClean="0">
                <a:solidFill>
                  <a:schemeClr val="tx1"/>
                </a:solidFill>
                <a:latin typeface="Calibri" panose="020F0502020204030204" pitchFamily="34" charset="0"/>
              </a:rPr>
              <a:t>s been m</a:t>
            </a:r>
            <a:r>
              <a:rPr lang="en-US" sz="1200" b="0" dirty="0" smtClean="0">
                <a:solidFill>
                  <a:schemeClr val="tx1"/>
                </a:solidFill>
                <a:latin typeface="Calibri" panose="020F0502020204030204" pitchFamily="34" charset="0"/>
              </a:rPr>
              <a:t>oved to 3.8ab.</a:t>
            </a: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23</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buFontTx/>
              <a:buNone/>
            </a:pPr>
            <a:r>
              <a:rPr lang="en-US" sz="1200" b="0" dirty="0" smtClean="0">
                <a:solidFill>
                  <a:schemeClr val="tx1"/>
                </a:solidFill>
                <a:latin typeface="Calibri" panose="020F0502020204030204" pitchFamily="34" charset="0"/>
              </a:rPr>
              <a:t>3.10 is now 3.8.</a:t>
            </a:r>
          </a:p>
          <a:p>
            <a:pPr marL="0" lvl="0" indent="0">
              <a:spcBef>
                <a:spcPts val="600"/>
              </a:spcBef>
              <a:buFontTx/>
              <a:buNone/>
            </a:pPr>
            <a:endParaRPr lang="en-US" sz="1200" b="0" dirty="0" smtClean="0">
              <a:solidFill>
                <a:schemeClr val="tx1"/>
              </a:solidFill>
              <a:latin typeface="Calibri" panose="020F0502020204030204" pitchFamily="34" charset="0"/>
            </a:endParaRPr>
          </a:p>
          <a:p>
            <a:pPr marL="0" lvl="0" indent="0">
              <a:spcBef>
                <a:spcPts val="600"/>
              </a:spcBef>
              <a:buFontTx/>
              <a:buNone/>
            </a:pPr>
            <a:r>
              <a:rPr lang="en-US" altLang="en-US" sz="1200" b="0" dirty="0" smtClean="0">
                <a:solidFill>
                  <a:schemeClr val="tx1"/>
                </a:solidFill>
                <a:latin typeface="Calibri" panose="020F0502020204030204" pitchFamily="34" charset="0"/>
              </a:rPr>
              <a:t>3.8a </a:t>
            </a:r>
            <a:r>
              <a:rPr lang="en-US" sz="1200" b="0" dirty="0" smtClean="0">
                <a:solidFill>
                  <a:schemeClr val="tx1"/>
                </a:solidFill>
                <a:latin typeface="Calibri" panose="020F0502020204030204" pitchFamily="34" charset="0"/>
              </a:rPr>
              <a:t> – Estimating</a:t>
            </a:r>
            <a:r>
              <a:rPr lang="en-US" sz="1200" b="0" baseline="0" dirty="0" smtClean="0">
                <a:solidFill>
                  <a:schemeClr val="tx1"/>
                </a:solidFill>
                <a:latin typeface="Calibri" panose="020F0502020204030204" pitchFamily="34" charset="0"/>
              </a:rPr>
              <a:t> and using</a:t>
            </a:r>
            <a:r>
              <a:rPr lang="en-US" sz="1200" b="0" dirty="0" smtClean="0">
                <a:solidFill>
                  <a:schemeClr val="tx1"/>
                </a:solidFill>
                <a:latin typeface="Calibri" panose="020F0502020204030204" pitchFamily="34" charset="0"/>
              </a:rPr>
              <a:t> U.S. Customary and metric units to measure were moved from the EKS of</a:t>
            </a:r>
            <a:r>
              <a:rPr lang="en-US" sz="1200" b="0" baseline="0" dirty="0" smtClean="0">
                <a:solidFill>
                  <a:schemeClr val="tx1"/>
                </a:solidFill>
                <a:latin typeface="Calibri" panose="020F0502020204030204" pitchFamily="34" charset="0"/>
              </a:rPr>
              <a:t> </a:t>
            </a:r>
            <a:r>
              <a:rPr lang="en-US" sz="1200" b="0" dirty="0" smtClean="0">
                <a:solidFill>
                  <a:schemeClr val="tx1"/>
                </a:solidFill>
                <a:latin typeface="Calibri" panose="020F0502020204030204" pitchFamily="34" charset="0"/>
              </a:rPr>
              <a:t>3.9d.</a:t>
            </a: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Tx/>
              <a:buNone/>
            </a:pPr>
            <a:r>
              <a:rPr lang="en-US" sz="1200" b="0" dirty="0" smtClean="0">
                <a:solidFill>
                  <a:schemeClr val="tx1"/>
                </a:solidFill>
                <a:latin typeface="Calibri" panose="020F0502020204030204" pitchFamily="34" charset="0"/>
              </a:rPr>
              <a:t>3.11ab is now 3.9ab and 3.12 is now 3.9c.</a:t>
            </a:r>
          </a:p>
          <a:p>
            <a:pPr marL="0" indent="0">
              <a:spcBef>
                <a:spcPts val="600"/>
              </a:spcBef>
              <a:buFontTx/>
              <a:buNone/>
            </a:pPr>
            <a:endParaRPr lang="en-US" sz="1200" b="0" dirty="0" smtClean="0">
              <a:solidFill>
                <a:schemeClr val="tx1"/>
              </a:solidFill>
              <a:latin typeface="Calibri" panose="020F0502020204030204" pitchFamily="34" charset="0"/>
            </a:endParaRPr>
          </a:p>
          <a:p>
            <a:pPr marL="0" indent="0">
              <a:spcBef>
                <a:spcPts val="600"/>
              </a:spcBef>
              <a:buFontTx/>
              <a:buNone/>
            </a:pPr>
            <a:r>
              <a:rPr lang="en-US" sz="1200" b="0" dirty="0" smtClean="0">
                <a:solidFill>
                  <a:schemeClr val="tx1"/>
                </a:solidFill>
                <a:latin typeface="Calibri" panose="020F0502020204030204" pitchFamily="34" charset="0"/>
              </a:rPr>
              <a:t>In the EKS for 3.9c clarification has been provided that</a:t>
            </a:r>
            <a:r>
              <a:rPr lang="en-US" sz="1200" b="0" baseline="0" dirty="0" smtClean="0">
                <a:solidFill>
                  <a:schemeClr val="tx1"/>
                </a:solidFill>
                <a:latin typeface="Calibri" panose="020F0502020204030204" pitchFamily="34" charset="0"/>
              </a:rPr>
              <a:t> students will</a:t>
            </a:r>
            <a:r>
              <a:rPr lang="en-US" sz="1200" b="0" dirty="0" smtClean="0">
                <a:solidFill>
                  <a:schemeClr val="tx1"/>
                </a:solidFill>
                <a:latin typeface="Calibri" panose="020F0502020204030204" pitchFamily="34" charset="0"/>
              </a:rPr>
              <a:t> solve practical problems in relation to equivalent periods of time (e.g. number of days in 4 weeks, number of months in 2 years).</a:t>
            </a: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25</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solidFill>
                  <a:schemeClr val="tx1"/>
                </a:solidFill>
              </a:rPr>
              <a:t>3.13</a:t>
            </a:r>
            <a:r>
              <a:rPr lang="en-US" b="0" baseline="0" dirty="0" smtClean="0">
                <a:solidFill>
                  <a:schemeClr val="tx1"/>
                </a:solidFill>
              </a:rPr>
              <a:t> is now 3.10 with no significant change; the types of thermometers are now included in the EKS.</a:t>
            </a:r>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26</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SOL 3.14 was moved to 4.11</a:t>
            </a:r>
            <a:r>
              <a:rPr lang="en-US" b="0" baseline="0" dirty="0" smtClean="0"/>
              <a:t> and is no longer included in grade 3.</a:t>
            </a:r>
          </a:p>
          <a:p>
            <a:endParaRPr lang="en-US" b="0" baseline="0" dirty="0" smtClean="0"/>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27</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Tx/>
              <a:buNone/>
            </a:pPr>
            <a:r>
              <a:rPr lang="en-US" sz="1200" b="0" dirty="0" smtClean="0">
                <a:solidFill>
                  <a:schemeClr val="tx1"/>
                </a:solidFill>
                <a:latin typeface="Calibri" panose="020F0502020204030204" pitchFamily="34" charset="0"/>
              </a:rPr>
              <a:t>3.15 is now 3.11</a:t>
            </a:r>
          </a:p>
          <a:p>
            <a:pPr marL="0" indent="0">
              <a:spcBef>
                <a:spcPts val="600"/>
              </a:spcBef>
              <a:buFontTx/>
              <a:buNone/>
            </a:pPr>
            <a:endParaRPr lang="en-US" sz="1200" b="0" dirty="0" smtClean="0">
              <a:solidFill>
                <a:schemeClr val="tx1"/>
              </a:solidFill>
              <a:latin typeface="Calibri" panose="020F0502020204030204" pitchFamily="34" charset="0"/>
            </a:endParaRPr>
          </a:p>
          <a:p>
            <a:pPr marL="0" indent="0">
              <a:spcBef>
                <a:spcPts val="600"/>
              </a:spcBef>
              <a:buFontTx/>
              <a:buNone/>
            </a:pPr>
            <a:r>
              <a:rPr lang="en-US" sz="1200" b="0" dirty="0" smtClean="0">
                <a:solidFill>
                  <a:schemeClr val="tx1"/>
                </a:solidFill>
                <a:latin typeface="Calibri" panose="020F0502020204030204" pitchFamily="34" charset="0"/>
              </a:rPr>
              <a:t>Clarification</a:t>
            </a:r>
            <a:r>
              <a:rPr lang="en-US" sz="1200" b="0" baseline="0" dirty="0" smtClean="0">
                <a:solidFill>
                  <a:schemeClr val="tx1"/>
                </a:solidFill>
                <a:latin typeface="Calibri" panose="020F0502020204030204" pitchFamily="34" charset="0"/>
              </a:rPr>
              <a:t> has been provided in the EKS for </a:t>
            </a:r>
            <a:r>
              <a:rPr lang="en-US" sz="1200" b="0" dirty="0" smtClean="0">
                <a:solidFill>
                  <a:schemeClr val="tx1"/>
                </a:solidFill>
                <a:latin typeface="Calibri" panose="020F0502020204030204" pitchFamily="34" charset="0"/>
              </a:rPr>
              <a:t>3.11 – students will describe endpoints and vertices as they relate to lines, line segments, rays, and angles.</a:t>
            </a: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28</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Tx/>
              <a:buNone/>
            </a:pPr>
            <a:r>
              <a:rPr lang="en-US" sz="1200" b="0" dirty="0" smtClean="0">
                <a:solidFill>
                  <a:schemeClr val="tx1"/>
                </a:solidFill>
                <a:latin typeface="Calibri" panose="020F0502020204030204" pitchFamily="34" charset="0"/>
              </a:rPr>
              <a:t>3.12</a:t>
            </a:r>
            <a:r>
              <a:rPr lang="en-US" sz="1200" b="0" baseline="0" dirty="0" smtClean="0">
                <a:solidFill>
                  <a:schemeClr val="tx1"/>
                </a:solidFill>
                <a:latin typeface="Calibri" panose="020F0502020204030204" pitchFamily="34" charset="0"/>
              </a:rPr>
              <a:t> is NEW content to grade 3.</a:t>
            </a:r>
          </a:p>
          <a:p>
            <a:pPr marL="0" indent="0">
              <a:spcBef>
                <a:spcPts val="600"/>
              </a:spcBef>
              <a:buFontTx/>
              <a:buNone/>
            </a:pPr>
            <a:endParaRPr lang="en-US" sz="1200" b="0" baseline="0" dirty="0" smtClean="0">
              <a:solidFill>
                <a:schemeClr val="tx1"/>
              </a:solidFill>
              <a:latin typeface="Calibri" panose="020F0502020204030204" pitchFamily="34" charset="0"/>
            </a:endParaRPr>
          </a:p>
          <a:p>
            <a:pPr marL="0" indent="0">
              <a:spcBef>
                <a:spcPts val="600"/>
              </a:spcBef>
              <a:buFontTx/>
              <a:buNone/>
            </a:pPr>
            <a:r>
              <a:rPr lang="en-US" sz="1200" b="0" baseline="0" dirty="0" smtClean="0">
                <a:solidFill>
                  <a:schemeClr val="tx1"/>
                </a:solidFill>
                <a:latin typeface="Calibri" panose="020F0502020204030204" pitchFamily="34" charset="0"/>
              </a:rPr>
              <a:t>In 3.12 a and b students will d</a:t>
            </a:r>
            <a:r>
              <a:rPr lang="en-US" sz="1200" b="0" dirty="0" smtClean="0">
                <a:solidFill>
                  <a:schemeClr val="tx1"/>
                </a:solidFill>
                <a:latin typeface="Calibri" panose="020F0502020204030204" pitchFamily="34" charset="0"/>
              </a:rPr>
              <a:t>efine a polygon</a:t>
            </a:r>
            <a:r>
              <a:rPr lang="en-US" sz="1200" b="0" baseline="0" dirty="0" smtClean="0">
                <a:solidFill>
                  <a:schemeClr val="tx1"/>
                </a:solidFill>
                <a:latin typeface="Calibri" panose="020F0502020204030204" pitchFamily="34" charset="0"/>
              </a:rPr>
              <a:t> as well as i</a:t>
            </a:r>
            <a:r>
              <a:rPr lang="en-US" sz="1200" b="0" dirty="0" smtClean="0">
                <a:solidFill>
                  <a:schemeClr val="tx1"/>
                </a:solidFill>
                <a:latin typeface="Calibri" panose="020F0502020204030204" pitchFamily="34" charset="0"/>
              </a:rPr>
              <a:t>dentify and name polygons with 10 or fewer sides;</a:t>
            </a:r>
            <a:r>
              <a:rPr lang="en-US" sz="1200" b="0" baseline="0" dirty="0" smtClean="0">
                <a:solidFill>
                  <a:schemeClr val="tx1"/>
                </a:solidFill>
                <a:latin typeface="Calibri" panose="020F0502020204030204" pitchFamily="34" charset="0"/>
              </a:rPr>
              <a:t> both of these expectations were m</a:t>
            </a:r>
            <a:r>
              <a:rPr lang="en-US" sz="1200" b="0" dirty="0" smtClean="0">
                <a:solidFill>
                  <a:schemeClr val="tx1"/>
                </a:solidFill>
                <a:latin typeface="Calibri" panose="020F0502020204030204" pitchFamily="34" charset="0"/>
              </a:rPr>
              <a:t>oved from 4.12.</a:t>
            </a:r>
          </a:p>
          <a:p>
            <a:pPr marL="0" indent="0">
              <a:spcBef>
                <a:spcPts val="600"/>
              </a:spcBef>
              <a:buFontTx/>
              <a:buNone/>
            </a:pPr>
            <a:endParaRPr lang="en-US" sz="1200" b="0" dirty="0" smtClean="0">
              <a:solidFill>
                <a:schemeClr val="tx1"/>
              </a:solidFill>
              <a:latin typeface="Calibri" panose="020F0502020204030204" pitchFamily="34" charset="0"/>
            </a:endParaRPr>
          </a:p>
          <a:p>
            <a:pPr marL="0" indent="0">
              <a:spcBef>
                <a:spcPts val="600"/>
              </a:spcBef>
              <a:buFontTx/>
              <a:buNone/>
            </a:pPr>
            <a:r>
              <a:rPr lang="en-US" sz="1200" b="0" dirty="0" smtClean="0">
                <a:solidFill>
                  <a:schemeClr val="tx1"/>
                </a:solidFill>
                <a:latin typeface="Calibri" panose="020F0502020204030204" pitchFamily="34" charset="0"/>
              </a:rPr>
              <a:t>Note that classification</a:t>
            </a:r>
            <a:r>
              <a:rPr lang="en-US" sz="1200" b="0" baseline="0" dirty="0" smtClean="0">
                <a:solidFill>
                  <a:schemeClr val="tx1"/>
                </a:solidFill>
                <a:latin typeface="Calibri" panose="020F0502020204030204" pitchFamily="34" charset="0"/>
              </a:rPr>
              <a:t> of quadrilaterals remains in grade 4.  See the EKS bullets for 3.12b for a list of polygons that students will identify and name in grade 3.</a:t>
            </a:r>
          </a:p>
          <a:p>
            <a:pPr marL="0" indent="0">
              <a:spcBef>
                <a:spcPts val="600"/>
              </a:spcBef>
              <a:buFontTx/>
              <a:buNone/>
            </a:pPr>
            <a:endParaRPr lang="en-US" sz="1200" b="0" baseline="0" dirty="0" smtClean="0">
              <a:solidFill>
                <a:schemeClr val="tx1"/>
              </a:solidFill>
              <a:latin typeface="Calibri" panose="020F0502020204030204" pitchFamily="34" charset="0"/>
            </a:endParaRPr>
          </a:p>
          <a:p>
            <a:pPr marL="0" indent="0">
              <a:spcBef>
                <a:spcPts val="600"/>
              </a:spcBef>
              <a:buFontTx/>
              <a:buNone/>
            </a:pPr>
            <a:r>
              <a:rPr lang="en-US" sz="1200" b="0" dirty="0" smtClean="0">
                <a:solidFill>
                  <a:schemeClr val="tx1"/>
                </a:solidFill>
                <a:latin typeface="Calibri" panose="020F0502020204030204" pitchFamily="34" charset="0"/>
              </a:rPr>
              <a:t>In 3.12c </a:t>
            </a:r>
            <a:r>
              <a:rPr lang="en-US" sz="1200" b="0" baseline="0" dirty="0" smtClean="0">
                <a:solidFill>
                  <a:schemeClr val="tx1"/>
                </a:solidFill>
                <a:latin typeface="Calibri" panose="020F0502020204030204" pitchFamily="34" charset="0"/>
              </a:rPr>
              <a:t> students will work with composing and decomposing shapes.  This will include combining</a:t>
            </a:r>
            <a:r>
              <a:rPr lang="en-US" sz="1200" b="0" dirty="0" smtClean="0">
                <a:solidFill>
                  <a:schemeClr val="tx1"/>
                </a:solidFill>
                <a:latin typeface="Calibri" panose="020F0502020204030204" pitchFamily="34" charset="0"/>
                <a:ea typeface="Times"/>
              </a:rPr>
              <a:t> polygons with three or four sides and then naming the resulting polygon</a:t>
            </a:r>
            <a:r>
              <a:rPr lang="en-US" sz="1200" b="0" baseline="0" dirty="0" smtClean="0">
                <a:solidFill>
                  <a:schemeClr val="tx1"/>
                </a:solidFill>
                <a:latin typeface="Calibri" panose="020F0502020204030204" pitchFamily="34" charset="0"/>
                <a:ea typeface="Times"/>
              </a:rPr>
              <a:t> AND subdividing polygons with three or four sides and then naming the resulting polygons.</a:t>
            </a:r>
            <a:endParaRPr lang="en-US" sz="1200" b="0" dirty="0" smtClean="0">
              <a:solidFill>
                <a:schemeClr val="tx1"/>
              </a:solidFill>
              <a:latin typeface="Calibri" panose="020F0502020204030204" pitchFamily="34" charset="0"/>
            </a:endParaRP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29</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sz="1200" dirty="0" smtClean="0"/>
              <a:t>The</a:t>
            </a:r>
            <a:r>
              <a:rPr lang="en-US" sz="1200" baseline="0" dirty="0" smtClean="0"/>
              <a:t> implementation timeline will be shared followed by a brief overview of </a:t>
            </a:r>
            <a:r>
              <a:rPr lang="en-US" sz="1200" dirty="0" smtClean="0"/>
              <a:t> the Crosswalk and Curriculum Frameworks, and lastly </a:t>
            </a:r>
            <a:r>
              <a:rPr lang="en-US" sz="1200" baseline="0" dirty="0" smtClean="0"/>
              <a:t>a side by side comparison, by strand, of the 2009 standards to the new 2016 (two thousand sixteen) standards.  </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a:t>
            </a:fld>
            <a:endParaRPr lang="en-US" dirty="0"/>
          </a:p>
        </p:txBody>
      </p:sp>
    </p:spTree>
    <p:extLst>
      <p:ext uri="{BB962C8B-B14F-4D97-AF65-F5344CB8AC3E}">
        <p14:creationId xmlns:p14="http://schemas.microsoft.com/office/powerpoint/2010/main" val="9006069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3.16 is now 3.13</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30</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now move on to Probability and</a:t>
            </a:r>
            <a:r>
              <a:rPr lang="en-US" baseline="0" dirty="0" smtClean="0"/>
              <a:t> Statistics.</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600"/>
              </a:spcBef>
              <a:buFontTx/>
              <a:buNone/>
            </a:pPr>
            <a:r>
              <a:rPr lang="en-US" altLang="en-US" sz="1200" b="0" dirty="0" smtClean="0">
                <a:solidFill>
                  <a:schemeClr val="tx1"/>
                </a:solidFill>
                <a:latin typeface="Calibri" panose="020F0502020204030204" pitchFamily="34" charset="0"/>
              </a:rPr>
              <a:t>SOL 3.17abc – Collecting data, constructing and interpreting picture graphs and bar graphs has moved to 3.15a and b.</a:t>
            </a:r>
          </a:p>
          <a:p>
            <a:pPr marL="0" lvl="0" indent="0">
              <a:spcBef>
                <a:spcPts val="600"/>
              </a:spcBef>
              <a:buFontTx/>
              <a:buNone/>
            </a:pPr>
            <a:endParaRPr lang="en-US" altLang="en-US" sz="1200" b="0" dirty="0" smtClean="0">
              <a:solidFill>
                <a:schemeClr val="tx1"/>
              </a:solidFill>
              <a:latin typeface="Calibri" panose="020F0502020204030204" pitchFamily="34" charset="0"/>
            </a:endParaRPr>
          </a:p>
          <a:p>
            <a:pPr marL="0" lvl="0" indent="0">
              <a:spcBef>
                <a:spcPts val="600"/>
              </a:spcBef>
              <a:buFontTx/>
              <a:buNone/>
            </a:pPr>
            <a:r>
              <a:rPr lang="en-US" altLang="en-US" sz="1200" b="0" dirty="0" smtClean="0">
                <a:solidFill>
                  <a:schemeClr val="tx1"/>
                </a:solidFill>
                <a:latin typeface="Calibri" panose="020F0502020204030204" pitchFamily="34" charset="0"/>
              </a:rPr>
              <a:t>Line plots have been removed</a:t>
            </a:r>
            <a:r>
              <a:rPr lang="en-US" altLang="en-US" sz="1200" b="0" baseline="0" dirty="0" smtClean="0">
                <a:solidFill>
                  <a:schemeClr val="tx1"/>
                </a:solidFill>
                <a:latin typeface="Calibri" panose="020F0502020204030204" pitchFamily="34" charset="0"/>
              </a:rPr>
              <a:t> from grade 3 and have </a:t>
            </a:r>
            <a:r>
              <a:rPr lang="en-US" altLang="en-US" sz="1200" b="0" dirty="0" smtClean="0">
                <a:solidFill>
                  <a:schemeClr val="tx1"/>
                </a:solidFill>
                <a:latin typeface="Calibri" panose="020F0502020204030204" pitchFamily="34" charset="0"/>
              </a:rPr>
              <a:t>moved to 5.16.</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32</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SOL 3.18 is now 3.14</a:t>
            </a:r>
          </a:p>
          <a:p>
            <a:endParaRPr lang="en-US" sz="1200" b="0" dirty="0" smtClean="0"/>
          </a:p>
          <a:p>
            <a:r>
              <a:rPr lang="en-US" sz="1200" b="0" dirty="0" smtClean="0"/>
              <a:t>Parameter</a:t>
            </a:r>
            <a:r>
              <a:rPr lang="en-US" sz="1200" b="0" baseline="0" dirty="0" smtClean="0"/>
              <a:t> changes to the EKS include limiting t</a:t>
            </a:r>
            <a:r>
              <a:rPr lang="en-US" sz="1200" b="0" dirty="0" smtClean="0"/>
              <a:t>he</a:t>
            </a:r>
            <a:r>
              <a:rPr lang="en-US" sz="1200" b="0" baseline="0" dirty="0" smtClean="0"/>
              <a:t> number of outcomes to 12 for a single event.</a:t>
            </a:r>
          </a:p>
          <a:p>
            <a:r>
              <a:rPr lang="en-US" sz="1200" b="0" baseline="0" dirty="0" smtClean="0"/>
              <a:t>Additional information can be found the in Curriculum Framework.</a:t>
            </a:r>
            <a:endParaRPr lang="en-US" sz="1200"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33</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3.15ab was moved from</a:t>
            </a:r>
            <a:r>
              <a:rPr lang="en-US" b="0" baseline="0" dirty="0" smtClean="0"/>
              <a:t> the former 3.17abc as discussed previously.  Please refer to the EKS bullets of the Curriculum Framework for additional details.</a:t>
            </a:r>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34</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now take a look at Patterns, Functions, and Algebra.</a:t>
            </a:r>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871463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600"/>
              </a:spcBef>
              <a:buFontTx/>
              <a:buNone/>
            </a:pPr>
            <a:r>
              <a:rPr lang="en-US" sz="1200" b="0" dirty="0" smtClean="0">
                <a:solidFill>
                  <a:schemeClr val="tx1"/>
                </a:solidFill>
                <a:latin typeface="Calibri" panose="020F0502020204030204" pitchFamily="34" charset="0"/>
              </a:rPr>
              <a:t>3.19 is now 3.16</a:t>
            </a:r>
          </a:p>
          <a:p>
            <a:pPr marL="0" indent="0">
              <a:spcBef>
                <a:spcPts val="600"/>
              </a:spcBef>
              <a:buFontTx/>
              <a:buNone/>
            </a:pPr>
            <a:endParaRPr lang="en-US" sz="1200" b="0" dirty="0" smtClean="0">
              <a:solidFill>
                <a:schemeClr val="tx1"/>
              </a:solidFill>
              <a:latin typeface="Calibri" panose="020F0502020204030204" pitchFamily="34" charset="0"/>
            </a:endParaRPr>
          </a:p>
          <a:p>
            <a:pPr marL="0" indent="0">
              <a:spcBef>
                <a:spcPts val="600"/>
              </a:spcBef>
              <a:buFontTx/>
              <a:buNone/>
            </a:pPr>
            <a:r>
              <a:rPr lang="en-US" sz="1200" b="0" dirty="0" smtClean="0">
                <a:solidFill>
                  <a:schemeClr val="tx1"/>
                </a:solidFill>
                <a:latin typeface="Calibri" panose="020F0502020204030204" pitchFamily="34" charset="0"/>
              </a:rPr>
              <a:t>Additional EKS bullets have been added to 3.16</a:t>
            </a:r>
          </a:p>
          <a:p>
            <a:pPr marL="0" indent="0">
              <a:spcBef>
                <a:spcPts val="600"/>
              </a:spcBef>
              <a:buFontTx/>
              <a:buNone/>
            </a:pPr>
            <a:r>
              <a:rPr lang="en-US" sz="1200" b="0" dirty="0" smtClean="0">
                <a:solidFill>
                  <a:schemeClr val="tx1"/>
                </a:solidFill>
                <a:latin typeface="Calibri" panose="020F0502020204030204" pitchFamily="34" charset="0"/>
              </a:rPr>
              <a:t>Solve problems that involve the application of input and output rules limited to addition and subtraction of whole numbers AND</a:t>
            </a:r>
          </a:p>
          <a:p>
            <a:pPr marL="0" indent="0">
              <a:spcBef>
                <a:spcPts val="600"/>
              </a:spcBef>
              <a:buFontTx/>
              <a:buNone/>
            </a:pPr>
            <a:r>
              <a:rPr lang="en-US" sz="1200" b="0" dirty="0" smtClean="0">
                <a:solidFill>
                  <a:schemeClr val="tx1"/>
                </a:solidFill>
                <a:latin typeface="Calibri" panose="020F0502020204030204" pitchFamily="34" charset="0"/>
              </a:rPr>
              <a:t>Given the rule, determine the missing values in a list or table (rules have been</a:t>
            </a:r>
            <a:r>
              <a:rPr lang="en-US" sz="1200" b="0" baseline="0" dirty="0" smtClean="0">
                <a:solidFill>
                  <a:schemeClr val="tx1"/>
                </a:solidFill>
                <a:latin typeface="Calibri" panose="020F0502020204030204" pitchFamily="34" charset="0"/>
              </a:rPr>
              <a:t> </a:t>
            </a:r>
            <a:r>
              <a:rPr lang="en-US" sz="1200" b="0" dirty="0" smtClean="0">
                <a:solidFill>
                  <a:schemeClr val="tx1"/>
                </a:solidFill>
                <a:latin typeface="Calibri" panose="020F0502020204030204" pitchFamily="34" charset="0"/>
              </a:rPr>
              <a:t>limited to addition and subtraction of whole numbers). </a:t>
            </a:r>
          </a:p>
          <a:p>
            <a:endParaRPr lang="en-US" b="0" dirty="0">
              <a:solidFill>
                <a:schemeClr val="tx1"/>
              </a:solidFill>
            </a:endParaRP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36</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US" altLang="en-US" sz="1200" b="0" dirty="0" smtClean="0">
                <a:solidFill>
                  <a:schemeClr val="tx1"/>
                </a:solidFill>
                <a:latin typeface="Calibri" panose="020F0502020204030204" pitchFamily="34" charset="0"/>
              </a:rPr>
              <a:t>The new 3.17 was moved from the former 3.20 EKS.</a:t>
            </a:r>
          </a:p>
          <a:p>
            <a:pPr marL="0" lvl="0" indent="0">
              <a:spcBef>
                <a:spcPts val="600"/>
              </a:spcBef>
              <a:buFontTx/>
              <a:buNone/>
            </a:pPr>
            <a:endParaRPr lang="en-US" altLang="en-US" sz="1200" b="0" dirty="0" smtClean="0">
              <a:solidFill>
                <a:schemeClr val="tx1"/>
              </a:solidFill>
              <a:latin typeface="Calibri" panose="020F0502020204030204" pitchFamily="34" charset="0"/>
            </a:endParaRPr>
          </a:p>
          <a:p>
            <a:pPr marL="0" lvl="0" indent="0">
              <a:spcBef>
                <a:spcPts val="600"/>
              </a:spcBef>
              <a:buFontTx/>
              <a:buNone/>
            </a:pPr>
            <a:r>
              <a:rPr lang="en-US" altLang="en-US" sz="1200" b="0" dirty="0" smtClean="0">
                <a:solidFill>
                  <a:schemeClr val="tx1"/>
                </a:solidFill>
                <a:latin typeface="Calibri" panose="020F0502020204030204" pitchFamily="34" charset="0"/>
              </a:rPr>
              <a:t>Note that while the identification or naming of properties has been removed, emphasis continues to be placed on the application of properties, which</a:t>
            </a:r>
            <a:r>
              <a:rPr lang="en-US" altLang="en-US" sz="1200" b="0" baseline="0" dirty="0" smtClean="0">
                <a:solidFill>
                  <a:schemeClr val="tx1"/>
                </a:solidFill>
                <a:latin typeface="Calibri" panose="020F0502020204030204" pitchFamily="34" charset="0"/>
              </a:rPr>
              <a:t> can be found in </a:t>
            </a:r>
            <a:r>
              <a:rPr lang="en-US" altLang="en-US" sz="1200" b="0" dirty="0" smtClean="0">
                <a:solidFill>
                  <a:schemeClr val="tx1"/>
                </a:solidFill>
                <a:latin typeface="Calibri" panose="020F0502020204030204" pitchFamily="34" charset="0"/>
              </a:rPr>
              <a:t>3.4 EKS and 3.5 EKS.</a:t>
            </a:r>
          </a:p>
          <a:p>
            <a:pPr marL="0" lvl="0" indent="0">
              <a:spcBef>
                <a:spcPts val="600"/>
              </a:spcBef>
              <a:buFontTx/>
              <a:buNone/>
            </a:pPr>
            <a:endParaRPr lang="en-US" altLang="en-US" sz="1200" b="0" dirty="0" smtClean="0">
              <a:solidFill>
                <a:schemeClr val="bg1"/>
              </a:solidFill>
              <a:latin typeface="Calibri" panose="020F0502020204030204" pitchFamily="34" charset="0"/>
            </a:endParaRPr>
          </a:p>
          <a:p>
            <a:endParaRPr lang="en-US" b="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37</a:t>
            </a:fld>
            <a:endParaRPr lang="en-US" dirty="0"/>
          </a:p>
        </p:txBody>
      </p:sp>
    </p:spTree>
    <p:extLst>
      <p:ext uri="{BB962C8B-B14F-4D97-AF65-F5344CB8AC3E}">
        <p14:creationId xmlns:p14="http://schemas.microsoft.com/office/powerpoint/2010/main" val="2137473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concludes the</a:t>
            </a:r>
            <a:r>
              <a:rPr lang="en-US" baseline="0" dirty="0" smtClean="0"/>
              <a:t> presentation on the 2016 Grade 3 Mathematics Standards of Learning revisions.  You are encouraged to refer to the Curriculum Frameworks where additional information can be found.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Should you</a:t>
            </a:r>
            <a:r>
              <a:rPr lang="en-US" baseline="0" dirty="0" smtClean="0"/>
              <a:t> have any questions, feel free to contact a member of the Mathematics Team at the email shown on the screen.</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38</a:t>
            </a:fld>
            <a:endParaRPr lang="en-US"/>
          </a:p>
        </p:txBody>
      </p:sp>
    </p:spTree>
    <p:extLst>
      <p:ext uri="{BB962C8B-B14F-4D97-AF65-F5344CB8AC3E}">
        <p14:creationId xmlns:p14="http://schemas.microsoft.com/office/powerpoint/2010/main" val="2371357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During the 2016-2017 (two thousand sixteen/two thousand seventeen)</a:t>
            </a:r>
            <a:r>
              <a:rPr lang="en-US" sz="1200" baseline="0" dirty="0" smtClean="0"/>
              <a:t> school year – school divisions should begin incorporating the new standards into local curricula to be taught during the 2017-2018 school year.</a:t>
            </a:r>
          </a:p>
          <a:p>
            <a:endParaRPr lang="en-US" sz="1200" baseline="0" dirty="0" smtClean="0"/>
          </a:p>
          <a:p>
            <a:r>
              <a:rPr lang="en-US" sz="1200" baseline="0" dirty="0" smtClean="0"/>
              <a:t>During the Crossover Year -- both the 2009 and 2016 standards should be taught. During the Spring 2018, assessments will measure the 2009 standards and will include field test items measuring the 2016 standards.</a:t>
            </a:r>
          </a:p>
          <a:p>
            <a:endParaRPr lang="en-US" sz="1200" baseline="0" dirty="0" smtClean="0"/>
          </a:p>
          <a:p>
            <a:r>
              <a:rPr lang="en-US" sz="1200" baseline="0" dirty="0" smtClean="0"/>
              <a:t>Full implementation of the 2016 standards will occur in the 2018-2019 school year. </a:t>
            </a:r>
            <a:endParaRPr lang="en-US" sz="1200" dirty="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4</a:t>
            </a:fld>
            <a:endParaRPr lang="en-US" dirty="0"/>
          </a:p>
        </p:txBody>
      </p:sp>
    </p:spTree>
    <p:extLst>
      <p:ext uri="{BB962C8B-B14F-4D97-AF65-F5344CB8AC3E}">
        <p14:creationId xmlns:p14="http://schemas.microsoft.com/office/powerpoint/2010/main" val="2105248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revisions</a:t>
            </a:r>
            <a:r>
              <a:rPr lang="en-US" baseline="0" dirty="0" smtClean="0"/>
              <a:t> focus on improving vertical progression of the content, ensuring developmental appropriateness, increasing support for teachers (including definitions, explanations, examples, and instructional connections), clarifying expectations both for teaching and for student learning, improving precision and consistency in mathematical vocabulary and format, and better ensuring computational fluency at the elementary level.</a:t>
            </a:r>
          </a:p>
          <a:p>
            <a:endParaRPr lang="en-US" baseline="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5</a:t>
            </a:fld>
            <a:endParaRPr lang="en-US"/>
          </a:p>
        </p:txBody>
      </p:sp>
    </p:spTree>
    <p:extLst>
      <p:ext uri="{BB962C8B-B14F-4D97-AF65-F5344CB8AC3E}">
        <p14:creationId xmlns:p14="http://schemas.microsoft.com/office/powerpoint/2010/main" val="2600373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sz="1200" dirty="0" smtClean="0"/>
              <a:t>The Curriculum Framework will have a somewhat different look for K-8. The</a:t>
            </a:r>
            <a:r>
              <a:rPr lang="en-US" sz="1200" baseline="0" dirty="0" smtClean="0"/>
              <a:t> reduction in the number of columns from 3 to 2 was made in order to provide consistency in format to other disciplines and consistency within mathematics K-12.</a:t>
            </a:r>
            <a:r>
              <a:rPr lang="en-US" sz="1200" dirty="0" smtClean="0"/>
              <a:t> The Understanding the Standard column has information that supports mathematical content knowledge and provides background information for teachers. The Essential Knowledge and Skills</a:t>
            </a:r>
            <a:r>
              <a:rPr lang="en-US" sz="1200" baseline="0" dirty="0" smtClean="0"/>
              <a:t> </a:t>
            </a:r>
            <a:r>
              <a:rPr lang="en-US" sz="1200" dirty="0" smtClean="0"/>
              <a:t>column provides the expectations for learning and assessment.</a:t>
            </a:r>
          </a:p>
          <a:p>
            <a:pPr defTabSz="922878">
              <a:defRPr/>
            </a:pPr>
            <a:endParaRPr lang="en-US" sz="1200" dirty="0" smtClean="0"/>
          </a:p>
          <a:p>
            <a:pPr defTabSz="905669">
              <a:defRPr/>
            </a:pPr>
            <a:r>
              <a:rPr lang="en-US" sz="1200" dirty="0" smtClean="0"/>
              <a:t>Corresponding</a:t>
            </a:r>
            <a:r>
              <a:rPr lang="en-US" sz="1200" baseline="0" dirty="0" smtClean="0"/>
              <a:t> EKS</a:t>
            </a:r>
            <a:r>
              <a:rPr lang="en-US" sz="1200" dirty="0" smtClean="0"/>
              <a:t> bullets and SOL bullets are indicated with the same letter.  An example is provided on the next slide.</a:t>
            </a:r>
          </a:p>
          <a:p>
            <a:pPr>
              <a:defRPr/>
            </a:pPr>
            <a:endParaRPr lang="en-US" sz="1200" dirty="0" smtClean="0"/>
          </a:p>
          <a:p>
            <a:pPr defTabSz="905669">
              <a:defRPr/>
            </a:pPr>
            <a:r>
              <a:rPr lang="en-US" sz="1200" dirty="0" smtClean="0"/>
              <a:t>Teachers are encouraged to read both the Essential</a:t>
            </a:r>
            <a:r>
              <a:rPr lang="en-US" sz="1200" baseline="0" dirty="0" smtClean="0"/>
              <a:t> </a:t>
            </a:r>
            <a:r>
              <a:rPr lang="en-US" sz="1200" dirty="0" smtClean="0"/>
              <a:t>Knowledge and Skills section and the Understanding the Standard section.</a:t>
            </a:r>
          </a:p>
        </p:txBody>
      </p:sp>
      <p:sp>
        <p:nvSpPr>
          <p:cNvPr id="4" name="Slide Number Placeholder 3"/>
          <p:cNvSpPr>
            <a:spLocks noGrp="1"/>
          </p:cNvSpPr>
          <p:nvPr>
            <p:ph type="sldNum" sz="quarter" idx="10"/>
          </p:nvPr>
        </p:nvSpPr>
        <p:spPr/>
        <p:txBody>
          <a:bodyPr/>
          <a:lstStyle/>
          <a:p>
            <a:fld id="{863B8844-4FEC-4260-80E4-4D53031E32A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744552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878">
              <a:defRPr/>
            </a:pPr>
            <a:r>
              <a:rPr lang="en-US" sz="1200" dirty="0" smtClean="0"/>
              <a:t>This is a page from the grade 3 Curriculum Framework.  It is very important that teachers spend time exploring the new Curriculum Frameworks as they contain edits made to the Understanding the Standard section including clarity in definitions and explanations.  In some standards, examples have been included such as the ones shown on the screen.  </a:t>
            </a:r>
          </a:p>
          <a:p>
            <a:endParaRPr lang="en-US" sz="120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In addition, where appropriate, corresponding</a:t>
            </a:r>
            <a:r>
              <a:rPr lang="en-US" sz="1200" baseline="0" dirty="0" smtClean="0"/>
              <a:t> EKS</a:t>
            </a:r>
            <a:r>
              <a:rPr lang="en-US" sz="1200" dirty="0" smtClean="0"/>
              <a:t> bullets and SOL bullets are indicated with the same letter.  </a:t>
            </a:r>
            <a:r>
              <a:rPr lang="en-US" sz="1200" baseline="0" dirty="0" smtClean="0"/>
              <a:t>It is important to note that during any given lesson, multiple EKS bullets may be represented.</a:t>
            </a:r>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7</a:t>
            </a:fld>
            <a:endParaRPr lang="en-US" dirty="0"/>
          </a:p>
        </p:txBody>
      </p:sp>
    </p:spTree>
    <p:extLst>
      <p:ext uri="{BB962C8B-B14F-4D97-AF65-F5344CB8AC3E}">
        <p14:creationId xmlns:p14="http://schemas.microsoft.com/office/powerpoint/2010/main" val="4063619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0" baseline="0" dirty="0" smtClean="0"/>
              <a:t>In Grade 3 there was a reduction from 20 to 17 standards.  This is a result of: c</a:t>
            </a:r>
            <a:r>
              <a:rPr lang="en-US" sz="1200" dirty="0" smtClean="0"/>
              <a:t>onsolidation of related concepts and skills, a reduction of repetition, an</a:t>
            </a:r>
            <a:r>
              <a:rPr lang="en-US" sz="1200" baseline="0" dirty="0" smtClean="0"/>
              <a:t> i</a:t>
            </a:r>
            <a:r>
              <a:rPr lang="en-US" sz="1200" dirty="0" smtClean="0"/>
              <a:t>mprovement in</a:t>
            </a:r>
            <a:r>
              <a:rPr lang="en-US" sz="1200" baseline="0" dirty="0" smtClean="0"/>
              <a:t> </a:t>
            </a:r>
            <a:r>
              <a:rPr lang="en-US" sz="1200" dirty="0" smtClean="0"/>
              <a:t>the developmental progression, and/or</a:t>
            </a:r>
            <a:r>
              <a:rPr lang="en-US" sz="1200" baseline="0" dirty="0" smtClean="0"/>
              <a:t> d</a:t>
            </a:r>
            <a:r>
              <a:rPr lang="en-US" sz="1200" dirty="0" smtClean="0"/>
              <a:t>eletion of content.</a:t>
            </a:r>
          </a:p>
          <a:p>
            <a:endParaRPr lang="en-US" sz="1200" dirty="0" smtClean="0"/>
          </a:p>
          <a:p>
            <a:r>
              <a:rPr lang="en-US" sz="1200" dirty="0" smtClean="0"/>
              <a:t>The revisions made to Grade 3 will be addressed in greater detail later in this presentation.  Note that the strands of measurement</a:t>
            </a:r>
            <a:r>
              <a:rPr lang="en-US" sz="1200" baseline="0" dirty="0" smtClean="0"/>
              <a:t> and geometry have been combined and now represent one strand titled “measurement and geometry.”</a:t>
            </a:r>
            <a:endParaRPr lang="en-US" sz="1200" dirty="0" smtClean="0"/>
          </a:p>
          <a:p>
            <a:endParaRPr lang="en-US" sz="1200" dirty="0" smtClean="0"/>
          </a:p>
          <a:p>
            <a:endParaRPr lang="en-US" sz="1200" dirty="0" smtClean="0"/>
          </a:p>
        </p:txBody>
      </p:sp>
      <p:sp>
        <p:nvSpPr>
          <p:cNvPr id="4" name="Slide Number Placeholder 3"/>
          <p:cNvSpPr>
            <a:spLocks noGrp="1"/>
          </p:cNvSpPr>
          <p:nvPr>
            <p:ph type="sldNum" sz="quarter" idx="10"/>
          </p:nvPr>
        </p:nvSpPr>
        <p:spPr/>
        <p:txBody>
          <a:bodyPr/>
          <a:lstStyle/>
          <a:p>
            <a:pPr>
              <a:defRPr/>
            </a:pPr>
            <a:fld id="{20255728-6BFC-42F0-9474-03A5E5931BAE}" type="slidenum">
              <a:rPr lang="en-US" smtClean="0"/>
              <a:pPr>
                <a:defRPr/>
              </a:pPr>
              <a:t>8</a:t>
            </a:fld>
            <a:endParaRPr lang="en-US"/>
          </a:p>
        </p:txBody>
      </p:sp>
    </p:spTree>
    <p:extLst>
      <p:ext uri="{BB962C8B-B14F-4D97-AF65-F5344CB8AC3E}">
        <p14:creationId xmlns:p14="http://schemas.microsoft.com/office/powerpoint/2010/main" val="29590683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p:spPr>
      </p:sp>
      <p:sp>
        <p:nvSpPr>
          <p:cNvPr id="9523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ltLang="en-US" sz="1200" dirty="0" smtClean="0"/>
              <a:t>In the next several slides, we will take a look at revisions to the Curriculum Framework document.</a:t>
            </a:r>
          </a:p>
          <a:p>
            <a:endParaRPr lang="en-US" altLang="en-US" sz="1200" dirty="0" smtClean="0"/>
          </a:p>
          <a:p>
            <a:r>
              <a:rPr lang="en-US" sz="1200" dirty="0" smtClean="0"/>
              <a:t>The mathematical process goals, found listed</a:t>
            </a:r>
            <a:r>
              <a:rPr lang="en-US" sz="1200" baseline="0" dirty="0" smtClean="0"/>
              <a:t> in the Introduction,</a:t>
            </a:r>
            <a:r>
              <a:rPr lang="en-US" sz="1200" dirty="0" smtClean="0"/>
              <a:t> continue to play an instrumental role in the teaching and learning of mathematics with understanding. </a:t>
            </a:r>
          </a:p>
          <a:p>
            <a:endParaRPr lang="en-US" altLang="en-US" sz="1200" dirty="0" smtClean="0"/>
          </a:p>
          <a:p>
            <a:r>
              <a:rPr lang="en-US" altLang="en-US" sz="1200" dirty="0" smtClean="0"/>
              <a:t>We encourage educators to review information included in the introduction of the 2016 Curriculum Frameworks.</a:t>
            </a:r>
          </a:p>
        </p:txBody>
      </p:sp>
      <p:sp>
        <p:nvSpPr>
          <p:cNvPr id="952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829D0B-D6B0-4932-85DF-AFEE7151328E}" type="slidenum">
              <a:rPr lang="en-US" altLang="en-US" smtClean="0"/>
              <a:pPr/>
              <a:t>9</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doe.virginia.gov/" TargetMode="External"/><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F257D62F-0D5C-492B-AFFC-91A6FFA4E0E4}" type="datetime1">
              <a:rPr lang="en-US" altLang="en-US" smtClean="0"/>
              <a:t>4/25/2017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50CDB80-B06C-4092-BDAD-3DAA934B47EA}" type="datetime1">
              <a:rPr lang="en-US" altLang="en-US" smtClean="0"/>
              <a:t>4/25/2017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8D20C5F2-F01F-4968-BC92-B2EDE98654A3}" type="datetime1">
              <a:rPr lang="en-US" altLang="en-US" smtClean="0"/>
              <a:t>4/25/2017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133600"/>
            <a:ext cx="7924800" cy="1470025"/>
          </a:xfrm>
        </p:spPr>
        <p:txBody>
          <a:bodyPr>
            <a:normAutofit/>
          </a:bodyPr>
          <a:lstStyle>
            <a:lvl1pPr>
              <a:defRPr sz="4400"/>
            </a:lvl1pPr>
          </a:lstStyle>
          <a:p>
            <a:r>
              <a:rPr lang="en-US" smtClean="0"/>
              <a:t>Click to edit Master title style</a:t>
            </a:r>
            <a:endParaRPr lang="en-US" dirty="0"/>
          </a:p>
        </p:txBody>
      </p:sp>
      <p:sp>
        <p:nvSpPr>
          <p:cNvPr id="3" name="Subtitle 2"/>
          <p:cNvSpPr>
            <a:spLocks noGrp="1"/>
          </p:cNvSpPr>
          <p:nvPr>
            <p:ph type="subTitle" idx="1"/>
          </p:nvPr>
        </p:nvSpPr>
        <p:spPr>
          <a:xfrm>
            <a:off x="9144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4860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latin typeface="Times New Roman" panose="02020603050405020304" pitchFamily="18" charset="0"/>
                <a:cs typeface="Times New Roman" panose="02020603050405020304" pitchFamily="18"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8305800" y="6340475"/>
            <a:ext cx="381000" cy="365125"/>
          </a:xfrm>
        </p:spPr>
        <p:txBody>
          <a:bodyPr/>
          <a:lstStyle>
            <a:lvl1pPr>
              <a:defRPr b="1">
                <a:solidFill>
                  <a:schemeClr val="bg1"/>
                </a:solidFill>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679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78190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8" name="Rectangle 7"/>
          <p:cNvSpPr/>
          <p:nvPr userDrawn="1"/>
        </p:nvSpPr>
        <p:spPr>
          <a:xfrm>
            <a:off x="0" y="0"/>
            <a:ext cx="838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3434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ectangle 11"/>
          <p:cNvSpPr/>
          <p:nvPr userDrawn="1"/>
        </p:nvSpPr>
        <p:spPr>
          <a:xfrm>
            <a:off x="990600" y="3657600"/>
            <a:ext cx="7391400" cy="3200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solidFill>
                <a:prstClr val="black"/>
              </a:solidFill>
            </a:endParaRPr>
          </a:p>
        </p:txBody>
      </p:sp>
      <p:sp>
        <p:nvSpPr>
          <p:cNvPr id="11" name="Rectangle 10"/>
          <p:cNvSpPr/>
          <p:nvPr userDrawn="1"/>
        </p:nvSpPr>
        <p:spPr>
          <a:xfrm>
            <a:off x="1524000" y="4419600"/>
            <a:ext cx="62484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black"/>
                </a:solidFill>
                <a:latin typeface="Calibri" pitchFamily="34" charset="0"/>
              </a:rPr>
              <a:t/>
            </a:r>
            <a:br>
              <a:rPr lang="en-US" dirty="0" smtClean="0">
                <a:solidFill>
                  <a:prstClr val="black"/>
                </a:solidFill>
                <a:latin typeface="Calibri" pitchFamily="34" charset="0"/>
              </a:rPr>
            </a:br>
            <a:endParaRPr lang="en-US" dirty="0">
              <a:solidFill>
                <a:prstClr val="black"/>
              </a:solidFill>
              <a:latin typeface="Calibri" pitchFamily="34" charset="0"/>
            </a:endParaRPr>
          </a:p>
        </p:txBody>
      </p:sp>
      <p:sp>
        <p:nvSpPr>
          <p:cNvPr id="6" name="Slide Number Placeholder 5"/>
          <p:cNvSpPr>
            <a:spLocks noGrp="1"/>
          </p:cNvSpPr>
          <p:nvPr>
            <p:ph type="sldNum" sz="quarter" idx="12"/>
          </p:nvPr>
        </p:nvSpPr>
        <p:spPr>
          <a:xfrm>
            <a:off x="8305800" y="6356351"/>
            <a:ext cx="381000" cy="349250"/>
          </a:xfrm>
        </p:spPr>
        <p:txBody>
          <a:bodyPr/>
          <a:lstStyle>
            <a:lvl1pPr>
              <a:defRPr b="1">
                <a:latin typeface="Calibri" pitchFamily="34" charset="0"/>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13" name="Picture 12" descr="VDOE-h-color sm.png"/>
          <p:cNvPicPr>
            <a:picLocks noChangeAspect="1"/>
          </p:cNvPicPr>
          <p:nvPr userDrawn="1"/>
        </p:nvPicPr>
        <p:blipFill>
          <a:blip r:embed="rId2" cstate="print"/>
          <a:stretch>
            <a:fillRect/>
          </a:stretch>
        </p:blipFill>
        <p:spPr>
          <a:xfrm>
            <a:off x="6019800" y="6324600"/>
            <a:ext cx="2252477" cy="377953"/>
          </a:xfrm>
          <a:prstGeom prst="rect">
            <a:avLst/>
          </a:prstGeom>
        </p:spPr>
      </p:pic>
      <p:sp>
        <p:nvSpPr>
          <p:cNvPr id="14" name="Title 1"/>
          <p:cNvSpPr>
            <a:spLocks noGrp="1"/>
          </p:cNvSpPr>
          <p:nvPr>
            <p:ph type="ctrTitle"/>
          </p:nvPr>
        </p:nvSpPr>
        <p:spPr>
          <a:xfrm>
            <a:off x="1981200" y="2073275"/>
            <a:ext cx="6400800" cy="1470025"/>
          </a:xfrm>
        </p:spPr>
        <p:txBody>
          <a:bodyPr>
            <a:normAutofit/>
          </a:bodyPr>
          <a:lstStyle>
            <a:lvl1pPr>
              <a:defRPr sz="4400"/>
            </a:lvl1pPr>
          </a:lstStyle>
          <a:p>
            <a:r>
              <a:rPr lang="en-US" smtClean="0"/>
              <a:t>Click to edit Master title style</a:t>
            </a:r>
            <a:endParaRPr lang="en-US" dirty="0"/>
          </a:p>
        </p:txBody>
      </p:sp>
      <p:sp>
        <p:nvSpPr>
          <p:cNvPr id="15" name="Subtitle 2"/>
          <p:cNvSpPr>
            <a:spLocks noGrp="1"/>
          </p:cNvSpPr>
          <p:nvPr>
            <p:ph type="subTitle" idx="1"/>
          </p:nvPr>
        </p:nvSpPr>
        <p:spPr>
          <a:xfrm>
            <a:off x="2297722" y="3825875"/>
            <a:ext cx="516987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6" name="Picture 1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152400"/>
            <a:ext cx="2121788" cy="6858000"/>
          </a:xfrm>
          <a:prstGeom prst="rect">
            <a:avLst/>
          </a:prstGeom>
        </p:spPr>
      </p:pic>
    </p:spTree>
    <p:extLst>
      <p:ext uri="{BB962C8B-B14F-4D97-AF65-F5344CB8AC3E}">
        <p14:creationId xmlns:p14="http://schemas.microsoft.com/office/powerpoint/2010/main" val="250760547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p:cNvSpPr/>
          <p:nvPr userDrawn="1"/>
        </p:nvSpPr>
        <p:spPr>
          <a:xfrm>
            <a:off x="0" y="0"/>
            <a:ext cx="8382000" cy="62484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Teardrop 8"/>
          <p:cNvSpPr/>
          <p:nvPr userDrawn="1"/>
        </p:nvSpPr>
        <p:spPr>
          <a:xfrm>
            <a:off x="990600" y="1371600"/>
            <a:ext cx="7391400" cy="4953000"/>
          </a:xfrm>
          <a:prstGeom prst="teardrop">
            <a:avLst/>
          </a:prstGeom>
          <a:solidFill>
            <a:schemeClr val="bg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hasCustomPrompt="1"/>
          </p:nvPr>
        </p:nvSpPr>
        <p:spPr>
          <a:xfrm>
            <a:off x="1524000" y="3124201"/>
            <a:ext cx="6248400" cy="1295400"/>
          </a:xfrm>
        </p:spPr>
        <p:txBody>
          <a:bodyPr anchor="t">
            <a:normAutofit/>
          </a:bodyPr>
          <a:lstStyle>
            <a:lvl1pPr algn="ctr" eaLnBrk="1" fontAlgn="auto" hangingPunct="1">
              <a:spcAft>
                <a:spcPts val="0"/>
              </a:spcAft>
              <a:defRPr lang="en-US" sz="3600" baseline="0">
                <a:solidFill>
                  <a:schemeClr val="tx1">
                    <a:lumMod val="50000"/>
                    <a:lumOff val="50000"/>
                  </a:schemeClr>
                </a:solidFill>
              </a:defRPr>
            </a:lvl1pPr>
          </a:lstStyle>
          <a:p>
            <a:pPr eaLnBrk="1" fontAlgn="auto" hangingPunct="1">
              <a:spcAft>
                <a:spcPts val="0"/>
              </a:spcAft>
              <a:defRPr/>
            </a:pPr>
            <a:r>
              <a:rPr lang="en-US" dirty="0" smtClean="0">
                <a:ea typeface="ＭＳ Ｐゴシック" pitchFamily="34" charset="-128"/>
              </a:rPr>
              <a:t>Sub Section Slide</a:t>
            </a:r>
            <a:endParaRPr lang="en-US" dirty="0"/>
          </a:p>
        </p:txBody>
      </p:sp>
      <p:sp>
        <p:nvSpPr>
          <p:cNvPr id="6" name="Slide Number Placeholder 5"/>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272758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934260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908084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Blank 2</a:t>
            </a:r>
            <a:endParaRPr lang="en-US" dirty="0"/>
          </a:p>
        </p:txBody>
      </p:sp>
      <p:sp>
        <p:nvSpPr>
          <p:cNvPr id="3" name="Date Placeholder 2"/>
          <p:cNvSpPr>
            <a:spLocks noGrp="1"/>
          </p:cNvSpPr>
          <p:nvPr>
            <p:ph type="dt" sz="half" idx="10"/>
          </p:nvPr>
        </p:nvSpPr>
        <p:spPr>
          <a:xfrm>
            <a:off x="5105400" y="6553201"/>
            <a:ext cx="838200" cy="152400"/>
          </a:xfrm>
          <a:prstGeom prst="rect">
            <a:avLst/>
          </a:prstGeom>
        </p:spPr>
        <p:txBody>
          <a:bodyPr/>
          <a:lstStyle/>
          <a:p>
            <a:fld id="{19A95E9A-B7A7-4924-A81A-3CE3C819FF1B}" type="datetime1">
              <a:rPr lang="en-US" smtClean="0">
                <a:solidFill>
                  <a:prstClr val="black"/>
                </a:solidFill>
              </a:rPr>
              <a:t>4/25/2017</a:t>
            </a:fld>
            <a:endParaRPr lang="en-US" dirty="0">
              <a:solidFill>
                <a:prstClr val="black"/>
              </a:solidFill>
            </a:endParaRPr>
          </a:p>
        </p:txBody>
      </p:sp>
      <p:sp>
        <p:nvSpPr>
          <p:cNvPr id="6" name="Rectangle 5"/>
          <p:cNvSpPr/>
          <p:nvPr userDrawn="1"/>
        </p:nvSpPr>
        <p:spPr>
          <a:xfrm>
            <a:off x="4953000" y="6248400"/>
            <a:ext cx="33528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30825496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9DD68828-B0F9-4409-B86C-D4E90BD7312B}" type="datetime1">
              <a:rPr lang="en-US" altLang="en-US" smtClean="0"/>
              <a:t>4/25/2017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noAutofit/>
          </a:bodyPr>
          <a:lstStyle>
            <a:lvl1pPr algn="l">
              <a:defRPr sz="28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161927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E35F3BA-FE8B-4E36-87EF-206F94BD42E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995725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fld id="{314BCA7E-C38C-4D05-B9B8-CF1B64162C6E}" type="datetime1">
              <a:rPr lang="en-US" smtClean="0">
                <a:solidFill>
                  <a:srgbClr val="000000"/>
                </a:solidFill>
              </a:rPr>
              <a:t>4/25/2017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39931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pPr>
              <a:defRPr/>
            </a:pPr>
            <a:fld id="{DA549A8F-040C-4682-B030-C4D4E0806AEF}" type="datetime1">
              <a:rPr lang="en-US" smtClean="0">
                <a:solidFill>
                  <a:srgbClr val="000000"/>
                </a:solidFill>
              </a:rPr>
              <a:t>4/25/2017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054488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96777AA2-9C25-4BF1-A826-A197311251D4}" type="datetime1">
              <a:rPr lang="en-US" smtClean="0">
                <a:solidFill>
                  <a:srgbClr val="000000"/>
                </a:solidFill>
              </a:rPr>
              <a:t>4/25/2017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141601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pPr>
              <a:defRPr/>
            </a:pPr>
            <a:fld id="{2B21E42E-132D-4580-A2C3-626F87270C8E}" type="datetime1">
              <a:rPr lang="en-US" smtClean="0">
                <a:solidFill>
                  <a:srgbClr val="000000"/>
                </a:solidFill>
              </a:rPr>
              <a:t>4/25/2017</a:t>
            </a:fld>
            <a:endParaRPr 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8" name="Rectangle 7"/>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545081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46B909EE-2F43-4323-937E-FF356D88353F}" type="datetime1">
              <a:rPr lang="en-US" smtClean="0">
                <a:solidFill>
                  <a:srgbClr val="000000"/>
                </a:solidFill>
              </a:rPr>
              <a:t>4/25/2017</a:t>
            </a:fld>
            <a:endParaRPr 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9"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888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pPr>
              <a:defRPr/>
            </a:pPr>
            <a:fld id="{3B4A0952-4EA9-4894-A082-A3BAF4AFE00B}" type="datetime1">
              <a:rPr lang="en-US" smtClean="0">
                <a:solidFill>
                  <a:srgbClr val="000000"/>
                </a:solidFill>
              </a:rPr>
              <a:t>4/25/2017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53608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7EEED3BA-8809-4A87-B900-2840DB5D58E8}" type="datetime1">
              <a:rPr lang="en-US" smtClean="0">
                <a:solidFill>
                  <a:srgbClr val="000000"/>
                </a:solidFill>
              </a:rPr>
              <a:t>4/25/2017</a:t>
            </a:fld>
            <a:endParaRPr 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4"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46710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2A3217E9-9CCB-4513-8A4A-DB037DBFC34D}" type="datetime1">
              <a:rPr lang="en-US" smtClean="0">
                <a:solidFill>
                  <a:srgbClr val="000000"/>
                </a:solidFill>
              </a:rPr>
              <a:t>4/25/2017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0386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22F49AB8-B1DB-4987-9CFC-FF4ABE7C158F}" type="datetime1">
              <a:rPr lang="en-US" altLang="en-US" smtClean="0"/>
              <a:t>4/25/2017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5986EFB0-45C0-45E2-943F-D9B218660FD7}" type="datetime1">
              <a:rPr lang="en-US" smtClean="0">
                <a:solidFill>
                  <a:srgbClr val="000000"/>
                </a:solidFill>
              </a:rPr>
              <a:t>4/25/2017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750940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fld id="{57C948E2-F30F-440B-AE06-269E866F734F}" type="datetime1">
              <a:rPr lang="en-US" smtClean="0">
                <a:solidFill>
                  <a:srgbClr val="000000"/>
                </a:solidFill>
              </a:rPr>
              <a:t>4/25/2017</a:t>
            </a:fld>
            <a:endParaRPr 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7"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492061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fld id="{2D2A7870-E0EA-4C6D-8B43-CD1A259C89BC}" type="datetime1">
              <a:rPr lang="en-US" smtClean="0">
                <a:solidFill>
                  <a:srgbClr val="000000"/>
                </a:solidFill>
              </a:rPr>
              <a:t>4/25/2017</a:t>
            </a:fld>
            <a:endParaRPr 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pPr fontAlgn="auto">
              <a:spcBef>
                <a:spcPts val="0"/>
              </a:spcBef>
              <a:spcAft>
                <a:spcPts val="0"/>
              </a:spcAft>
              <a:defRPr/>
            </a:pPr>
            <a:endParaRPr lang="en-US" dirty="0">
              <a:solidFill>
                <a:srgbClr val="000000"/>
              </a:solidFill>
              <a:latin typeface="Arial"/>
            </a:endParaRPr>
          </a:p>
        </p:txBody>
      </p:sp>
      <p:sp>
        <p:nvSpPr>
          <p:cNvPr id="6" name="Rectangle 6"/>
          <p:cNvSpPr>
            <a:spLocks noGrp="1" noChangeArrowheads="1"/>
          </p:cNvSpPr>
          <p:nvPr>
            <p:ph type="sldNum" sz="quarter" idx="12"/>
          </p:nvPr>
        </p:nvSpPr>
        <p:spPr/>
        <p:txBody>
          <a:bodyPr/>
          <a:lstStyle>
            <a:lvl1pPr>
              <a:defRPr/>
            </a:lvl1pPr>
          </a:lstStyle>
          <a:p>
            <a:fld id="{94D383E5-CD44-4E8E-A14B-87411563B6FF}"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7448410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Calibri" panose="020F0502020204030204"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anose="020F050202020403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Calibri" panose="020F0502020204030204" pitchFamily="34" charset="0"/>
              </a:defRPr>
            </a:lvl1pPr>
          </a:lstStyle>
          <a:p>
            <a:fld id="{97017770-5F28-465F-9430-E7314DD73278}" type="datetime1">
              <a:rPr lang="en-US" altLang="en-US" smtClean="0">
                <a:solidFill>
                  <a:srgbClr val="000000"/>
                </a:solidFill>
              </a:rPr>
              <a:t>4/25/2017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atin typeface="Calibri" panose="020F0502020204030204" pitchFamily="34" charset="0"/>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atin typeface="Calibri" panose="020F0502020204030204" pitchFamily="34" charset="0"/>
              </a:defRPr>
            </a:lvl1pPr>
          </a:lstStyle>
          <a:p>
            <a:fld id="{DD9E9451-5B74-44CE-918D-3BCA6AFB4AEF}"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004593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pic>
        <p:nvPicPr>
          <p:cNvPr id="5" name="Picture 7" descr="The Virginia Department of Education Banner">
            <a:hlinkClick r:id="rId2" tooltip="Link to VDOE Home Page"/>
          </p:cNvPr>
          <p:cNvPicPr>
            <a:picLocks noChangeAspect="1" noChangeArrowheads="1"/>
          </p:cNvPicPr>
          <p:nvPr/>
        </p:nvPicPr>
        <p:blipFill>
          <a:blip r:embed="rId3" cstate="print"/>
          <a:srcRect/>
          <a:stretch>
            <a:fillRect/>
          </a:stretch>
        </p:blipFill>
        <p:spPr bwMode="auto">
          <a:xfrm>
            <a:off x="63500" y="-234951"/>
            <a:ext cx="476250" cy="476251"/>
          </a:xfrm>
          <a:prstGeom prst="rect">
            <a:avLst/>
          </a:prstGeom>
          <a:noFill/>
          <a:ln w="9525">
            <a:noFill/>
            <a:miter lim="800000"/>
            <a:headEnd/>
            <a:tailEnd/>
          </a:ln>
        </p:spPr>
      </p:pic>
      <p:sp>
        <p:nvSpPr>
          <p:cNvPr id="2" name="Title 1"/>
          <p:cNvSpPr>
            <a:spLocks noGrp="1"/>
          </p:cNvSpPr>
          <p:nvPr>
            <p:ph type="title"/>
          </p:nvPr>
        </p:nvSpPr>
        <p:spPr>
          <a:xfrm>
            <a:off x="0" y="609600"/>
            <a:ext cx="8229600"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400">
                <a:latin typeface="Calibri" pitchFamily="34" charset="0"/>
              </a:defRPr>
            </a:lvl4pPr>
            <a:lvl5pPr>
              <a:defRPr sz="2400">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4"/>
          <p:cNvSpPr>
            <a:spLocks noGrp="1" noChangeArrowheads="1"/>
          </p:cNvSpPr>
          <p:nvPr>
            <p:ph type="dt" sz="half" idx="10"/>
          </p:nvPr>
        </p:nvSpPr>
        <p:spPr/>
        <p:txBody>
          <a:bodyPr/>
          <a:lstStyle>
            <a:lvl1pPr>
              <a:defRPr/>
            </a:lvl1pPr>
          </a:lstStyle>
          <a:p>
            <a:fld id="{C0AE92D6-7973-41D1-B520-56B125EB0D23}" type="datetime1">
              <a:rPr lang="en-US" altLang="en-US" smtClean="0">
                <a:solidFill>
                  <a:srgbClr val="000000"/>
                </a:solidFill>
              </a:rPr>
              <a:t>4/25/2017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C4F0E998-9182-4C89-B3A3-3657E8366C65}"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3594187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fld id="{38C58418-40F4-4122-8417-9E7583DA5D89}" type="datetime1">
              <a:rPr lang="en-US" altLang="en-US" smtClean="0">
                <a:solidFill>
                  <a:srgbClr val="000000"/>
                </a:solidFill>
              </a:rPr>
              <a:t>4/25/2017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D47E1349-D74C-4A2D-9313-8E32EAF75841}"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40042793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1E6E725-0A4F-4805-A413-F44EF47A8635}" type="datetime1">
              <a:rPr lang="en-US" altLang="en-US" smtClean="0">
                <a:solidFill>
                  <a:srgbClr val="000000"/>
                </a:solidFill>
              </a:rPr>
              <a:t>4/25/2017</a:t>
            </a:fld>
            <a:endParaRPr lang="en-US" altLang="en-US" dirty="0">
              <a:solidFill>
                <a:srgbClr val="000000"/>
              </a:solidFill>
            </a:endParaRPr>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8887615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1E9974C0-FD84-46AD-8C46-4472235578E5}" type="datetime1">
              <a:rPr lang="en-US" altLang="en-US" smtClean="0">
                <a:solidFill>
                  <a:srgbClr val="000000"/>
                </a:solidFill>
              </a:rPr>
              <a:t>4/25/2017</a:t>
            </a:fld>
            <a:endParaRPr lang="en-US" altLang="en-US" dirty="0">
              <a:solidFill>
                <a:srgbClr val="000000"/>
              </a:solidFill>
            </a:endParaRPr>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439515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6C212009-AB89-40A5-84F5-15876DDA98F0}" type="datetime1">
              <a:rPr lang="en-US" altLang="en-US" smtClean="0">
                <a:solidFill>
                  <a:srgbClr val="000000"/>
                </a:solidFill>
              </a:rPr>
              <a:t>4/25/2017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6895706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DE63C1DA-81B2-4195-BB37-276B4CF41FF4}" type="datetime1">
              <a:rPr lang="en-US" altLang="en-US" smtClean="0">
                <a:solidFill>
                  <a:srgbClr val="000000"/>
                </a:solidFill>
              </a:rPr>
              <a:t>4/25/2017</a:t>
            </a:fld>
            <a:endParaRPr lang="en-US" altLang="en-US" dirty="0">
              <a:solidFill>
                <a:srgbClr val="000000"/>
              </a:solidFill>
            </a:endParaRPr>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514540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dt" sz="half" idx="10"/>
          </p:nvPr>
        </p:nvSpPr>
        <p:spPr/>
        <p:txBody>
          <a:bodyPr/>
          <a:lstStyle>
            <a:lvl1pPr>
              <a:defRPr/>
            </a:lvl1pPr>
          </a:lstStyle>
          <a:p>
            <a:fld id="{056946DF-9DC5-4BB3-B5D2-495DF644A2D7}" type="datetime1">
              <a:rPr lang="en-US" altLang="en-US" smtClean="0"/>
              <a:t>4/25/2017</a:t>
            </a:fld>
            <a:endParaRPr lang="en-US" altLang="en-US" dirty="0"/>
          </a:p>
        </p:txBody>
      </p:sp>
      <p:sp>
        <p:nvSpPr>
          <p:cNvPr id="7" name="Footer Placeholder 6"/>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8" name="Rectangle 7"/>
          <p:cNvSpPr>
            <a:spLocks noGrp="1" noChangeArrowheads="1"/>
          </p:cNvSpPr>
          <p:nvPr>
            <p:ph type="sldNum" sz="quarter" idx="12"/>
          </p:nvPr>
        </p:nvSpPr>
        <p:spPr/>
        <p:txBody>
          <a:bodyPr/>
          <a:lstStyle>
            <a:lvl1pPr>
              <a:defRPr/>
            </a:lvl1pPr>
          </a:lstStyle>
          <a:p>
            <a:fld id="{368D7EBE-DC3F-4D89-A5B2-2FEC3DD64B8A}"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0793E168-0CAF-40ED-8745-726E015BF75A}" type="datetime1">
              <a:rPr lang="en-US" altLang="en-US" smtClean="0">
                <a:solidFill>
                  <a:srgbClr val="000000"/>
                </a:solidFill>
              </a:rPr>
              <a:t>4/25/2017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22214540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64E1E227-55D4-461D-84F8-18772E2EEB17}" type="datetime1">
              <a:rPr lang="en-US" altLang="en-US" smtClean="0">
                <a:solidFill>
                  <a:srgbClr val="000000"/>
                </a:solidFill>
              </a:rPr>
              <a:t>4/25/2017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422400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4" name="Straight Connector 3"/>
          <p:cNvCxnSpPr/>
          <p:nvPr/>
        </p:nvCxnSpPr>
        <p:spPr>
          <a:xfrm>
            <a:off x="0"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fld id="{528E7807-48D7-4334-B112-C9AE44DE8A44}" type="datetime1">
              <a:rPr lang="en-US" altLang="en-US" smtClean="0">
                <a:solidFill>
                  <a:srgbClr val="000000"/>
                </a:solidFill>
              </a:rPr>
              <a:t>4/25/2017</a:t>
            </a:fld>
            <a:endParaRPr lang="en-US" altLang="en-US" dirty="0">
              <a:solidFill>
                <a:srgbClr val="000000"/>
              </a:solidFill>
            </a:endParaRPr>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fld id="{7BFA06BE-50B5-4390-B4ED-B439F1D24E8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10541690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fld id="{729600E9-27A8-4B2E-8F8D-68AFB4BFED2A}" type="datetime1">
              <a:rPr lang="en-US" altLang="en-US" smtClean="0">
                <a:solidFill>
                  <a:srgbClr val="000000"/>
                </a:solidFill>
              </a:rPr>
              <a:t>4/25/2017</a:t>
            </a:fld>
            <a:endParaRPr lang="en-US" altLang="en-US" dirty="0">
              <a:solidFill>
                <a:srgbClr val="000000"/>
              </a:solidFill>
            </a:endParaRPr>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fld id="{B2110460-0849-4DA4-A3BC-8A99FDF2361A}" type="slidenum">
              <a:rPr lang="en-US" altLang="en-US" smtClean="0">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7467122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fld id="{7A0D5D92-2E74-4FAD-B7EF-98544B38962C}" type="datetime1">
              <a:rPr lang="en-US" altLang="en-US" smtClean="0"/>
              <a:t>4/25/2017</a:t>
            </a:fld>
            <a:endParaRPr lang="en-US" altLang="en-US" dirty="0"/>
          </a:p>
        </p:txBody>
      </p:sp>
      <p:sp>
        <p:nvSpPr>
          <p:cNvPr id="8"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9" name="Rectangle 6"/>
          <p:cNvSpPr>
            <a:spLocks noGrp="1" noChangeArrowheads="1"/>
          </p:cNvSpPr>
          <p:nvPr>
            <p:ph type="sldNum" sz="quarter" idx="12"/>
          </p:nvPr>
        </p:nvSpPr>
        <p:spPr/>
        <p:txBody>
          <a:bodyPr/>
          <a:lstStyle>
            <a:lvl1pPr>
              <a:defRPr/>
            </a:lvl1pPr>
          </a:lstStyle>
          <a:p>
            <a:fld id="{751FB621-F0C5-4570-B702-7F8221A6ADB6}"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p:nvCxnSpPr>
        <p:spPr>
          <a:xfrm>
            <a:off x="17756" y="1504951"/>
            <a:ext cx="8991600" cy="0"/>
          </a:xfrm>
          <a:prstGeom prst="line">
            <a:avLst/>
          </a:prstGeom>
          <a:ln w="44450" cap="rnd">
            <a:gradFill flip="none" rotWithShape="1">
              <a:gsLst>
                <a:gs pos="0">
                  <a:srgbClr val="000099"/>
                </a:gs>
                <a:gs pos="56000">
                  <a:srgbClr val="000099">
                    <a:alpha val="25000"/>
                  </a:srgbClr>
                </a:gs>
                <a:gs pos="100000">
                  <a:schemeClr val="bg1"/>
                </a:gs>
              </a:gsLst>
              <a:lin ang="4800000" scaled="0"/>
              <a:tileRect/>
            </a:gradFill>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4" name="Rectangle 4"/>
          <p:cNvSpPr>
            <a:spLocks noGrp="1" noChangeArrowheads="1"/>
          </p:cNvSpPr>
          <p:nvPr>
            <p:ph type="dt" sz="half" idx="10"/>
          </p:nvPr>
        </p:nvSpPr>
        <p:spPr/>
        <p:txBody>
          <a:bodyPr/>
          <a:lstStyle>
            <a:lvl1pPr>
              <a:defRPr/>
            </a:lvl1pPr>
          </a:lstStyle>
          <a:p>
            <a:fld id="{90667C1F-5BE1-4725-809B-BEBA3D757397}" type="datetime1">
              <a:rPr lang="en-US" altLang="en-US" smtClean="0"/>
              <a:t>4/25/2017</a:t>
            </a:fld>
            <a:endParaRPr lang="en-US" altLang="en-US" dirty="0"/>
          </a:p>
        </p:txBody>
      </p:sp>
      <p:sp>
        <p:nvSpPr>
          <p:cNvPr id="5"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6" name="Rectangle 6"/>
          <p:cNvSpPr>
            <a:spLocks noGrp="1" noChangeArrowheads="1"/>
          </p:cNvSpPr>
          <p:nvPr>
            <p:ph type="sldNum" sz="quarter" idx="12"/>
          </p:nvPr>
        </p:nvSpPr>
        <p:spPr/>
        <p:txBody>
          <a:bodyPr/>
          <a:lstStyle>
            <a:lvl1pPr>
              <a:defRPr/>
            </a:lvl1pPr>
          </a:lstStyle>
          <a:p>
            <a:fld id="{B9278BB8-01E0-4F25-A069-F251471348C7}"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fld id="{97A43E12-3588-4F33-AAA2-228B91EFAC4C}" type="datetime1">
              <a:rPr lang="en-US" altLang="en-US" smtClean="0"/>
              <a:t>4/25/2017</a:t>
            </a:fld>
            <a:endParaRPr lang="en-US" altLang="en-US" dirty="0"/>
          </a:p>
        </p:txBody>
      </p:sp>
      <p:sp>
        <p:nvSpPr>
          <p:cNvPr id="3" name="Rectangle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4" name="Rectangle 6"/>
          <p:cNvSpPr>
            <a:spLocks noGrp="1" noChangeArrowheads="1"/>
          </p:cNvSpPr>
          <p:nvPr>
            <p:ph type="sldNum" sz="quarter" idx="12"/>
          </p:nvPr>
        </p:nvSpPr>
        <p:spPr/>
        <p:txBody>
          <a:bodyPr/>
          <a:lstStyle>
            <a:lvl1pPr>
              <a:defRPr/>
            </a:lvl1pPr>
          </a:lstStyle>
          <a:p>
            <a:fld id="{A80BF363-A4AE-4674-8624-FB517241064C}"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249FDA48-E7A0-4152-A7CB-7A28AC489D27}" type="datetime1">
              <a:rPr lang="en-US" altLang="en-US" smtClean="0"/>
              <a:t>4/25/2017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CEF66111-EA49-4B13-B1CF-B7BB756C558D}"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fld id="{84BCA102-4C74-41F0-9D4E-4B5BF23709FB}" type="datetime1">
              <a:rPr lang="en-US" altLang="en-US" smtClean="0"/>
              <a:t>4/25/2017</a:t>
            </a:fld>
            <a:endParaRPr lang="en-US" altLang="en-US" dirty="0"/>
          </a:p>
        </p:txBody>
      </p:sp>
      <p:sp>
        <p:nvSpPr>
          <p:cNvPr id="6" name="Footer Placeholder 5"/>
          <p:cNvSpPr>
            <a:spLocks noGrp="1" noChangeArrowheads="1"/>
          </p:cNvSpPr>
          <p:nvPr>
            <p:ph type="ftr" sz="quarter" idx="11"/>
          </p:nvPr>
        </p:nvSpPr>
        <p:spPr>
          <a:xfrm>
            <a:off x="3124200" y="6245225"/>
            <a:ext cx="2895600" cy="476251"/>
          </a:xfrm>
          <a:prstGeom prst="rect">
            <a:avLst/>
          </a:prstGeom>
        </p:spPr>
        <p:txBody>
          <a:bodyPr/>
          <a:lstStyle>
            <a:lvl1pPr>
              <a:defRPr/>
            </a:lvl1pPr>
          </a:lstStyle>
          <a:p>
            <a:endParaRPr lang="en-US" altLang="en-US" dirty="0"/>
          </a:p>
        </p:txBody>
      </p:sp>
      <p:sp>
        <p:nvSpPr>
          <p:cNvPr id="7" name="Rectangle 6"/>
          <p:cNvSpPr>
            <a:spLocks noGrp="1" noChangeArrowheads="1"/>
          </p:cNvSpPr>
          <p:nvPr>
            <p:ph type="sldNum" sz="quarter" idx="12"/>
          </p:nvPr>
        </p:nvSpPr>
        <p:spPr/>
        <p:txBody>
          <a:bodyPr/>
          <a:lstStyle>
            <a:lvl1pPr>
              <a:defRPr/>
            </a:lvl1pPr>
          </a:lstStyle>
          <a:p>
            <a:fld id="{5EEDF6CB-8BBE-4952-A069-3735B7D02FF9}" type="slidenum">
              <a:rPr lang="en-US" altLang="en-US" smtClean="0"/>
              <a:pPr/>
              <a:t>‹#›</a:t>
            </a:fld>
            <a:endParaRPr lang="en-US" altLang="en-US"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C913DEAD-BF95-4811-A091-00F587729541}" type="datetime1">
              <a:rPr lang="en-US" altLang="en-US" smtClean="0"/>
              <a:t>4/25/2017</a:t>
            </a:fld>
            <a:endParaRPr lang="en-US" altLang="en-US" dirty="0"/>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pPr/>
              <a:t>‹#›</a:t>
            </a:fld>
            <a:endParaRPr lang="en-US" altLang="en-US" dirty="0"/>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rot="16200000" flipH="1">
            <a:off x="5410200" y="2971800"/>
            <a:ext cx="6858000" cy="9144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70C0"/>
              </a:solidFill>
            </a:endParaRPr>
          </a:p>
        </p:txBody>
      </p:sp>
      <p:sp>
        <p:nvSpPr>
          <p:cNvPr id="2" name="Title Placeholder 1"/>
          <p:cNvSpPr>
            <a:spLocks noGrp="1"/>
          </p:cNvSpPr>
          <p:nvPr>
            <p:ph type="title"/>
          </p:nvPr>
        </p:nvSpPr>
        <p:spPr>
          <a:xfrm>
            <a:off x="457200" y="274638"/>
            <a:ext cx="75438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543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8382000" y="6356351"/>
            <a:ext cx="381000" cy="349250"/>
          </a:xfrm>
          <a:prstGeom prst="rect">
            <a:avLst/>
          </a:prstGeom>
        </p:spPr>
        <p:txBody>
          <a:bodyPr vert="horz" lIns="91440" tIns="45720" rIns="91440" bIns="45720" rtlCol="0" anchor="ctr"/>
          <a:lstStyle>
            <a:lvl1pPr algn="r">
              <a:defRPr sz="1200">
                <a:solidFill>
                  <a:schemeClr val="bg1"/>
                </a:solidFill>
              </a:defRPr>
            </a:lvl1pPr>
          </a:lstStyle>
          <a:p>
            <a:fld id="{0E35F3BA-FE8B-4E36-87EF-206F94BD42EB}" type="slidenum">
              <a:rPr lang="en-US" smtClean="0">
                <a:solidFill>
                  <a:prstClr val="white"/>
                </a:solidFill>
              </a:rPr>
              <a:pPr/>
              <a:t>‹#›</a:t>
            </a:fld>
            <a:endParaRPr lang="en-US" dirty="0">
              <a:solidFill>
                <a:prstClr val="white"/>
              </a:solidFill>
            </a:endParaRPr>
          </a:p>
        </p:txBody>
      </p:sp>
      <p:pic>
        <p:nvPicPr>
          <p:cNvPr id="7" name="Picture 6" descr="VDOE-h-color sm.png"/>
          <p:cNvPicPr>
            <a:picLocks noChangeAspect="1"/>
          </p:cNvPicPr>
          <p:nvPr/>
        </p:nvPicPr>
        <p:blipFill>
          <a:blip r:embed="rId12" cstate="print"/>
          <a:stretch>
            <a:fillRect/>
          </a:stretch>
        </p:blipFill>
        <p:spPr>
          <a:xfrm>
            <a:off x="6019800" y="6324600"/>
            <a:ext cx="2252477" cy="377953"/>
          </a:xfrm>
          <a:prstGeom prst="rect">
            <a:avLst/>
          </a:prstGeom>
        </p:spPr>
      </p:pic>
    </p:spTree>
    <p:extLst>
      <p:ext uri="{BB962C8B-B14F-4D97-AF65-F5344CB8AC3E}">
        <p14:creationId xmlns:p14="http://schemas.microsoft.com/office/powerpoint/2010/main" val="38563847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hdr="0" ftr="0" dt="0"/>
  <p:txStyles>
    <p:titleStyle>
      <a:lvl1pPr algn="ctr" defTabSz="914400" rtl="0" eaLnBrk="1" latinLnBrk="0" hangingPunct="1">
        <a:spcBef>
          <a:spcPct val="0"/>
        </a:spcBef>
        <a:buNone/>
        <a:defRPr lang="en-US" sz="4000" b="1" kern="1200" dirty="0">
          <a:solidFill>
            <a:srgbClr val="0070C0"/>
          </a:solidFill>
          <a:latin typeface="Times New Roman" panose="02020603050405020304" pitchFamily="18" charset="0"/>
          <a:ea typeface="+mj-ea"/>
          <a:cs typeface="Times New Roman" panose="02020603050405020304" pitchFamily="18" charset="0"/>
        </a:defRPr>
      </a:lvl1pPr>
    </p:titleStyle>
    <p:bodyStyle>
      <a:lvl1pPr marL="342900" indent="-342900" algn="l" defTabSz="914400" rtl="0" eaLnBrk="1" latinLnBrk="0" hangingPunct="1">
        <a:spcBef>
          <a:spcPct val="20000"/>
        </a:spcBef>
        <a:buFont typeface="Arial" pitchFamily="34" charset="0"/>
        <a:buChar char="•"/>
        <a:defRPr sz="3600" b="1" kern="1200">
          <a:solidFill>
            <a:schemeClr val="tx1"/>
          </a:solidFill>
          <a:latin typeface="+mj-lt"/>
          <a:ea typeface="+mn-ea"/>
          <a:cs typeface="Lucida Bright" pitchFamily="18" charset="0"/>
        </a:defRPr>
      </a:lvl1pPr>
      <a:lvl2pPr marL="742950" indent="-285750" algn="l" defTabSz="914400" rtl="0" eaLnBrk="1" latinLnBrk="0" hangingPunct="1">
        <a:spcBef>
          <a:spcPct val="20000"/>
        </a:spcBef>
        <a:buFont typeface="Arial" pitchFamily="34" charset="0"/>
        <a:buChar char="•"/>
        <a:defRPr sz="3200" kern="1200">
          <a:solidFill>
            <a:schemeClr val="tx1">
              <a:lumMod val="50000"/>
              <a:lumOff val="50000"/>
            </a:schemeClr>
          </a:solidFill>
          <a:latin typeface="+mj-lt"/>
          <a:ea typeface="+mn-ea"/>
          <a:cs typeface="Lucida Bright" pitchFamily="18" charset="0"/>
        </a:defRPr>
      </a:lvl2pPr>
      <a:lvl3pPr marL="1143000" indent="-228600" algn="l" defTabSz="914400" rtl="0" eaLnBrk="1" latinLnBrk="0" hangingPunct="1">
        <a:spcBef>
          <a:spcPct val="20000"/>
        </a:spcBef>
        <a:buFont typeface="Arial" pitchFamily="34" charset="0"/>
        <a:buChar char="•"/>
        <a:defRPr sz="2800" kern="1200">
          <a:solidFill>
            <a:schemeClr val="tx1">
              <a:lumMod val="50000"/>
              <a:lumOff val="50000"/>
            </a:schemeClr>
          </a:solidFill>
          <a:latin typeface="+mj-lt"/>
          <a:ea typeface="+mn-ea"/>
          <a:cs typeface="Lucida Bright" pitchFamily="18" charset="0"/>
        </a:defRPr>
      </a:lvl3pPr>
      <a:lvl4pPr marL="1600200" indent="-2286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Lucida Bright"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lumMod val="50000"/>
              <a:lumOff val="50000"/>
            </a:schemeClr>
          </a:solidFill>
          <a:latin typeface="+mj-lt"/>
          <a:ea typeface="+mn-ea"/>
          <a:cs typeface="Lucida Bright"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auto">
              <a:spcBef>
                <a:spcPts val="0"/>
              </a:spcBef>
              <a:spcAft>
                <a:spcPts val="0"/>
              </a:spcAft>
              <a:defRPr/>
            </a:pPr>
            <a:fld id="{50336FA2-424B-4DCE-B228-807896197E2D}" type="datetime1">
              <a:rPr lang="en-US" smtClean="0">
                <a:solidFill>
                  <a:srgbClr val="000000"/>
                </a:solidFill>
                <a:latin typeface="Arial"/>
              </a:rPr>
              <a:t>4/25/2017</a:t>
            </a:fld>
            <a:endParaRPr lang="en-US" dirty="0">
              <a:solidFill>
                <a:srgbClr val="000000"/>
              </a:solidFill>
              <a:latin typeface="Aria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auto">
              <a:spcBef>
                <a:spcPts val="0"/>
              </a:spcBef>
              <a:spcAft>
                <a:spcPts val="0"/>
              </a:spcAft>
            </a:pPr>
            <a:fld id="{94D383E5-CD44-4E8E-A14B-87411563B6FF}" type="slidenum">
              <a:rPr lang="en-US" smtClean="0">
                <a:solidFill>
                  <a:srgbClr val="000000"/>
                </a:solidFill>
                <a:latin typeface="Arial"/>
              </a:rPr>
              <a:pPr fontAlgn="auto">
                <a:spcBef>
                  <a:spcPts val="0"/>
                </a:spcBef>
                <a:spcAft>
                  <a:spcPts val="0"/>
                </a:spcAft>
              </a:pPr>
              <a:t>‹#›</a:t>
            </a:fld>
            <a:endParaRPr lang="en-US" dirty="0">
              <a:solidFill>
                <a:srgbClr val="000000"/>
              </a:solidFill>
              <a:latin typeface="Aria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327982398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6200" y="6457949"/>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1AF5C9E-A45F-41B7-B694-5484C9C74281}" type="datetime1">
              <a:rPr lang="en-US" altLang="en-US" smtClean="0">
                <a:solidFill>
                  <a:srgbClr val="000000"/>
                </a:solidFill>
              </a:rPr>
              <a:t>4/25/2017</a:t>
            </a:fld>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6858000" y="6477000"/>
            <a:ext cx="2133600" cy="4762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E3D0630-A162-43FB-A5AD-2C121F4D19E7}" type="slidenum">
              <a:rPr lang="en-US" altLang="en-US" smtClean="0">
                <a:solidFill>
                  <a:srgbClr val="000000"/>
                </a:solidFill>
              </a:rPr>
              <a:pPr/>
              <a:t>‹#›</a:t>
            </a:fld>
            <a:endParaRPr lang="en-US" altLang="en-US" dirty="0">
              <a:solidFill>
                <a:srgbClr val="000000"/>
              </a:solidFill>
            </a:endParaRPr>
          </a:p>
        </p:txBody>
      </p:sp>
      <p:pic>
        <p:nvPicPr>
          <p:cNvPr id="2" name="Picture 7"/>
          <p:cNvPicPr>
            <a:picLocks noChangeAspect="1" noChangeArrowheads="1"/>
          </p:cNvPicPr>
          <p:nvPr/>
        </p:nvPicPr>
        <p:blipFill>
          <a:blip r:embed="rId13" cstate="print"/>
          <a:srcRect/>
          <a:stretch>
            <a:fillRect/>
          </a:stretch>
        </p:blipFill>
        <p:spPr bwMode="auto">
          <a:xfrm>
            <a:off x="0" y="2"/>
            <a:ext cx="9144000" cy="612775"/>
          </a:xfrm>
          <a:prstGeom prst="rect">
            <a:avLst/>
          </a:prstGeom>
          <a:noFill/>
          <a:ln w="9525">
            <a:noFill/>
            <a:miter lim="800000"/>
            <a:headEnd/>
            <a:tailEnd/>
          </a:ln>
        </p:spPr>
      </p:pic>
    </p:spTree>
    <p:extLst>
      <p:ext uri="{BB962C8B-B14F-4D97-AF65-F5344CB8AC3E}">
        <p14:creationId xmlns:p14="http://schemas.microsoft.com/office/powerpoint/2010/main" val="17215960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5.png"/><Relationship Id="rId5" Type="http://schemas.openxmlformats.org/officeDocument/2006/relationships/hyperlink" Target="mailto:http://www.doe.virginia.gov/testing/sol/standards_docs/mathematics/2016/index.shtml" TargetMode="Externa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5" Type="http://schemas.openxmlformats.org/officeDocument/2006/relationships/image" Target="../media/image5.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audio" Target="../media/media11.wma"/><Relationship Id="rId7" Type="http://schemas.openxmlformats.org/officeDocument/2006/relationships/image" Target="../media/image5.png"/><Relationship Id="rId2" Type="http://schemas.microsoft.com/office/2007/relationships/media" Target="../media/media11.wma"/><Relationship Id="rId1" Type="http://schemas.openxmlformats.org/officeDocument/2006/relationships/tags" Target="../tags/tag3.xml"/><Relationship Id="rId6" Type="http://schemas.openxmlformats.org/officeDocument/2006/relationships/image" Target="../media/image7.png"/><Relationship Id="rId5" Type="http://schemas.openxmlformats.org/officeDocument/2006/relationships/notesSlide" Target="../notesSlides/notesSlide11.xml"/><Relationship Id="rId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audio" Target="../media/media12.wma"/><Relationship Id="rId7" Type="http://schemas.openxmlformats.org/officeDocument/2006/relationships/image" Target="../media/image5.png"/><Relationship Id="rId2" Type="http://schemas.microsoft.com/office/2007/relationships/media" Target="../media/media12.wma"/><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notesSlide" Target="../notesSlides/notesSlide12.xml"/><Relationship Id="rId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3.wma"/><Relationship Id="rId1" Type="http://schemas.microsoft.com/office/2007/relationships/media" Target="../media/media13.wma"/><Relationship Id="rId5" Type="http://schemas.openxmlformats.org/officeDocument/2006/relationships/image" Target="../media/image5.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ma"/><Relationship Id="rId1" Type="http://schemas.microsoft.com/office/2007/relationships/media" Target="../media/media14.wma"/><Relationship Id="rId5" Type="http://schemas.openxmlformats.org/officeDocument/2006/relationships/image" Target="../media/image5.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5.wma"/><Relationship Id="rId1" Type="http://schemas.microsoft.com/office/2007/relationships/media" Target="../media/media15.wma"/><Relationship Id="rId5" Type="http://schemas.openxmlformats.org/officeDocument/2006/relationships/image" Target="../media/image5.pn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6.wma"/><Relationship Id="rId1" Type="http://schemas.microsoft.com/office/2007/relationships/media" Target="../media/media16.wma"/><Relationship Id="rId5" Type="http://schemas.openxmlformats.org/officeDocument/2006/relationships/image" Target="../media/image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7.wma"/><Relationship Id="rId1" Type="http://schemas.microsoft.com/office/2007/relationships/media" Target="../media/media17.wma"/><Relationship Id="rId5" Type="http://schemas.openxmlformats.org/officeDocument/2006/relationships/image" Target="../media/image5.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8.wma"/><Relationship Id="rId1" Type="http://schemas.microsoft.com/office/2007/relationships/media" Target="../media/media18.wma"/><Relationship Id="rId5" Type="http://schemas.openxmlformats.org/officeDocument/2006/relationships/image" Target="../media/image5.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9.wma"/><Relationship Id="rId1" Type="http://schemas.microsoft.com/office/2007/relationships/media" Target="../media/media19.wma"/><Relationship Id="rId5" Type="http://schemas.openxmlformats.org/officeDocument/2006/relationships/image" Target="../media/image5.pn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5" Type="http://schemas.openxmlformats.org/officeDocument/2006/relationships/image" Target="../media/image5.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0.wma"/><Relationship Id="rId1" Type="http://schemas.microsoft.com/office/2007/relationships/media" Target="../media/media20.wma"/><Relationship Id="rId5" Type="http://schemas.openxmlformats.org/officeDocument/2006/relationships/image" Target="../media/image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1.wma"/><Relationship Id="rId1" Type="http://schemas.microsoft.com/office/2007/relationships/media" Target="../media/media21.wma"/><Relationship Id="rId5" Type="http://schemas.openxmlformats.org/officeDocument/2006/relationships/image" Target="../media/image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2.wma"/><Relationship Id="rId1" Type="http://schemas.microsoft.com/office/2007/relationships/media" Target="../media/media22.wma"/><Relationship Id="rId5" Type="http://schemas.openxmlformats.org/officeDocument/2006/relationships/image" Target="../media/image5.pn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image" Target="../media/image5.png"/><Relationship Id="rId5" Type="http://schemas.openxmlformats.org/officeDocument/2006/relationships/image" Target="../media/image10.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4.wma"/><Relationship Id="rId1" Type="http://schemas.microsoft.com/office/2007/relationships/media" Target="../media/media24.wma"/><Relationship Id="rId5" Type="http://schemas.openxmlformats.org/officeDocument/2006/relationships/image" Target="../media/image5.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5.wma"/><Relationship Id="rId1" Type="http://schemas.microsoft.com/office/2007/relationships/media" Target="../media/media25.wma"/><Relationship Id="rId5" Type="http://schemas.openxmlformats.org/officeDocument/2006/relationships/image" Target="../media/image5.pn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6.wma"/><Relationship Id="rId1" Type="http://schemas.microsoft.com/office/2007/relationships/media" Target="../media/media26.wma"/><Relationship Id="rId5" Type="http://schemas.openxmlformats.org/officeDocument/2006/relationships/image" Target="../media/image5.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7.wma"/><Relationship Id="rId1" Type="http://schemas.microsoft.com/office/2007/relationships/media" Target="../media/media27.wma"/><Relationship Id="rId5" Type="http://schemas.openxmlformats.org/officeDocument/2006/relationships/image" Target="../media/image5.pn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8.wma"/><Relationship Id="rId1" Type="http://schemas.microsoft.com/office/2007/relationships/media" Target="../media/media28.wma"/><Relationship Id="rId5" Type="http://schemas.openxmlformats.org/officeDocument/2006/relationships/image" Target="../media/image5.pn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9.wma"/><Relationship Id="rId1" Type="http://schemas.microsoft.com/office/2007/relationships/media" Target="../media/media29.wma"/><Relationship Id="rId5" Type="http://schemas.openxmlformats.org/officeDocument/2006/relationships/image" Target="../media/image5.pn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0.wma"/><Relationship Id="rId1" Type="http://schemas.microsoft.com/office/2007/relationships/media" Target="../media/media30.wma"/><Relationship Id="rId5" Type="http://schemas.openxmlformats.org/officeDocument/2006/relationships/image" Target="../media/image5.pn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1.wma"/><Relationship Id="rId1" Type="http://schemas.microsoft.com/office/2007/relationships/media" Target="../media/media31.wma"/><Relationship Id="rId5" Type="http://schemas.openxmlformats.org/officeDocument/2006/relationships/image" Target="../media/image5.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2.wma"/><Relationship Id="rId1" Type="http://schemas.microsoft.com/office/2007/relationships/media" Target="../media/media32.wma"/><Relationship Id="rId5" Type="http://schemas.openxmlformats.org/officeDocument/2006/relationships/image" Target="../media/image5.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3.wma"/><Relationship Id="rId1" Type="http://schemas.microsoft.com/office/2007/relationships/media" Target="../media/media33.wma"/><Relationship Id="rId5" Type="http://schemas.openxmlformats.org/officeDocument/2006/relationships/image" Target="../media/image5.pn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4.wma"/><Relationship Id="rId1" Type="http://schemas.microsoft.com/office/2007/relationships/media" Target="../media/media34.wma"/><Relationship Id="rId5" Type="http://schemas.openxmlformats.org/officeDocument/2006/relationships/image" Target="../media/image5.pn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5.wma"/><Relationship Id="rId1" Type="http://schemas.microsoft.com/office/2007/relationships/media" Target="../media/media35.wma"/><Relationship Id="rId5" Type="http://schemas.openxmlformats.org/officeDocument/2006/relationships/image" Target="../media/image5.png"/><Relationship Id="rId4"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6.wma"/><Relationship Id="rId1" Type="http://schemas.microsoft.com/office/2007/relationships/media" Target="../media/media36.wma"/><Relationship Id="rId5" Type="http://schemas.openxmlformats.org/officeDocument/2006/relationships/image" Target="../media/image5.png"/><Relationship Id="rId4"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7.wma"/><Relationship Id="rId1" Type="http://schemas.microsoft.com/office/2007/relationships/media" Target="../media/media37.wma"/><Relationship Id="rId5" Type="http://schemas.openxmlformats.org/officeDocument/2006/relationships/image" Target="../media/image5.png"/><Relationship Id="rId4"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audio" Target="../media/media38.wma"/><Relationship Id="rId1" Type="http://schemas.microsoft.com/office/2007/relationships/media" Target="../media/media38.wma"/><Relationship Id="rId6" Type="http://schemas.openxmlformats.org/officeDocument/2006/relationships/image" Target="../media/image5.png"/><Relationship Id="rId5" Type="http://schemas.openxmlformats.org/officeDocument/2006/relationships/hyperlink" Target="mailto:Mathematics@doe.virginia.gov" TargetMode="External"/><Relationship Id="rId4"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ma"/><Relationship Id="rId1" Type="http://schemas.microsoft.com/office/2007/relationships/media" Target="../media/media4.wm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wma"/><Relationship Id="rId2" Type="http://schemas.microsoft.com/office/2007/relationships/media" Target="../media/media6.wm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7.wma"/><Relationship Id="rId7" Type="http://schemas.openxmlformats.org/officeDocument/2006/relationships/image" Target="../media/image5.png"/><Relationship Id="rId2" Type="http://schemas.microsoft.com/office/2007/relationships/media" Target="../media/media7.wma"/><Relationship Id="rId1" Type="http://schemas.openxmlformats.org/officeDocument/2006/relationships/tags" Target="../tags/tag2.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5.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7.xml"/><Relationship Id="rId7" Type="http://schemas.openxmlformats.org/officeDocument/2006/relationships/diagramQuickStyle" Target="../diagrams/quickStyle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9.xml"/><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p:cNvSpPr>
            <a:spLocks noGrp="1" noChangeArrowheads="1"/>
          </p:cNvSpPr>
          <p:nvPr>
            <p:ph type="subTitle" idx="1"/>
          </p:nvPr>
        </p:nvSpPr>
        <p:spPr>
          <a:xfrm>
            <a:off x="1371600" y="3657600"/>
            <a:ext cx="6400800" cy="1219200"/>
          </a:xfrm>
        </p:spPr>
        <p:txBody>
          <a:bodyPr/>
          <a:lstStyle/>
          <a:p>
            <a:r>
              <a:rPr lang="en-US" altLang="en-US" dirty="0">
                <a:latin typeface="Arial" charset="0"/>
              </a:rPr>
              <a:t> </a:t>
            </a:r>
            <a:r>
              <a:rPr lang="en-US" altLang="en-US" sz="2800" b="1" dirty="0" smtClean="0"/>
              <a:t>Grade 3 </a:t>
            </a:r>
          </a:p>
          <a:p>
            <a:r>
              <a:rPr lang="en-US" altLang="en-US" sz="2800" b="1" dirty="0" smtClean="0"/>
              <a:t>Overview </a:t>
            </a:r>
            <a:r>
              <a:rPr lang="en-US" altLang="en-US" sz="2800" b="1" dirty="0"/>
              <a:t>of Revisions - 2009 to 2016</a:t>
            </a:r>
          </a:p>
        </p:txBody>
      </p:sp>
      <p:sp>
        <p:nvSpPr>
          <p:cNvPr id="5" name="Rectangle 2"/>
          <p:cNvSpPr txBox="1">
            <a:spLocks noChangeArrowheads="1"/>
          </p:cNvSpPr>
          <p:nvPr/>
        </p:nvSpPr>
        <p:spPr bwMode="auto">
          <a:xfrm>
            <a:off x="685800" y="1828800"/>
            <a:ext cx="7772400" cy="1470025"/>
          </a:xfrm>
          <a:prstGeom prst="rect">
            <a:avLst/>
          </a:prstGeom>
          <a:solidFill>
            <a:schemeClr val="accent6"/>
          </a:solidFill>
          <a:ln w="9525">
            <a:solidFill>
              <a:schemeClr val="accent1"/>
            </a:solid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4400" b="1" kern="0" dirty="0" smtClean="0">
                <a:solidFill>
                  <a:schemeClr val="bg1"/>
                </a:solidFill>
              </a:rPr>
              <a:t>2016 </a:t>
            </a:r>
            <a:r>
              <a:rPr lang="en-US" altLang="en-US" sz="4400" b="1" i="1" kern="0" dirty="0" smtClean="0">
                <a:solidFill>
                  <a:schemeClr val="bg1"/>
                </a:solidFill>
              </a:rPr>
              <a:t>Mathematics </a:t>
            </a:r>
            <a:br>
              <a:rPr lang="en-US" altLang="en-US" sz="4400" b="1" i="1" kern="0" dirty="0" smtClean="0">
                <a:solidFill>
                  <a:schemeClr val="bg1"/>
                </a:solidFill>
              </a:rPr>
            </a:br>
            <a:r>
              <a:rPr lang="en-US" altLang="en-US" sz="4400" b="1" i="1" kern="0" dirty="0" smtClean="0">
                <a:solidFill>
                  <a:schemeClr val="bg1"/>
                </a:solidFill>
              </a:rPr>
              <a:t>Standards of Learning</a:t>
            </a:r>
            <a:endParaRPr lang="en-US" altLang="en-US" sz="4400" b="1" kern="0" dirty="0">
              <a:solidFill>
                <a:schemeClr val="bg1"/>
              </a:solidFill>
            </a:endParaRPr>
          </a:p>
        </p:txBody>
      </p:sp>
      <p:sp>
        <p:nvSpPr>
          <p:cNvPr id="2" name="Slide Number Placeholder 1"/>
          <p:cNvSpPr>
            <a:spLocks noGrp="1"/>
          </p:cNvSpPr>
          <p:nvPr>
            <p:ph type="sldNum" sz="quarter" idx="12"/>
          </p:nvPr>
        </p:nvSpPr>
        <p:spPr/>
        <p:txBody>
          <a:bodyPr/>
          <a:lstStyle/>
          <a:p>
            <a:fld id="{DD9E9451-5B74-44CE-918D-3BCA6AFB4AEF}" type="slidenum">
              <a:rPr lang="en-US" altLang="en-US" smtClean="0"/>
              <a:pPr/>
              <a:t>1</a:t>
            </a:fld>
            <a:endParaRPr lang="en-US" altLang="en-US" dirty="0"/>
          </a:p>
        </p:txBody>
      </p:sp>
      <p:sp>
        <p:nvSpPr>
          <p:cNvPr id="3" name="Rectangle 2"/>
          <p:cNvSpPr/>
          <p:nvPr/>
        </p:nvSpPr>
        <p:spPr>
          <a:xfrm>
            <a:off x="668740" y="5685262"/>
            <a:ext cx="7751928" cy="369332"/>
          </a:xfrm>
          <a:prstGeom prst="rect">
            <a:avLst/>
          </a:prstGeom>
        </p:spPr>
        <p:txBody>
          <a:bodyPr wrap="square">
            <a:spAutoFit/>
          </a:bodyPr>
          <a:lstStyle/>
          <a:p>
            <a:pPr algn="ctr"/>
            <a:r>
              <a:rPr lang="en-US" dirty="0" smtClean="0">
                <a:latin typeface="Calibri" panose="020F0502020204030204" pitchFamily="34" charset="0"/>
              </a:rPr>
              <a:t>Referenced </a:t>
            </a:r>
            <a:r>
              <a:rPr lang="en-US" dirty="0">
                <a:latin typeface="Calibri" panose="020F0502020204030204" pitchFamily="34" charset="0"/>
              </a:rPr>
              <a:t>documents available </a:t>
            </a:r>
            <a:r>
              <a:rPr lang="en-US" dirty="0" smtClean="0">
                <a:latin typeface="Calibri" panose="020F0502020204030204" pitchFamily="34" charset="0"/>
              </a:rPr>
              <a:t>at </a:t>
            </a:r>
            <a:r>
              <a:rPr lang="en-US" dirty="0">
                <a:latin typeface="Calibri" panose="020F0502020204030204" pitchFamily="34" charset="0"/>
                <a:hlinkClick r:id="rId5"/>
              </a:rPr>
              <a:t>VDOE Mathematics 2016</a:t>
            </a:r>
            <a:r>
              <a:rPr lang="en-US" dirty="0">
                <a:latin typeface="Calibri" panose="020F0502020204030204" pitchFamily="34" charset="0"/>
              </a:rPr>
              <a:t> </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64327332"/>
      </p:ext>
    </p:extLst>
  </p:cSld>
  <p:clrMapOvr>
    <a:masterClrMapping/>
  </p:clrMapOvr>
  <mc:AlternateContent xmlns:mc="http://schemas.openxmlformats.org/markup-compatibility/2006" xmlns:p14="http://schemas.microsoft.com/office/powerpoint/2010/main">
    <mc:Choice Requires="p14">
      <p:transition p14:dur="10" advTm="18200"/>
    </mc:Choice>
    <mc:Fallback xmlns="">
      <p:transition advTm="182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76200" y="609600"/>
            <a:ext cx="9067800" cy="1143000"/>
          </a:xfrm>
        </p:spPr>
        <p:txBody>
          <a:bodyPr/>
          <a:lstStyle/>
          <a:p>
            <a:pPr marL="0" indent="0">
              <a:lnSpc>
                <a:spcPct val="90000"/>
              </a:lnSpc>
            </a:pPr>
            <a:r>
              <a:rPr lang="en-US" altLang="en-US" b="1" dirty="0"/>
              <a:t>Standards of Learning </a:t>
            </a:r>
            <a:r>
              <a:rPr lang="en-US" altLang="en-US" b="1" dirty="0" smtClean="0"/>
              <a:t>Curriculum Frameworks</a:t>
            </a:r>
            <a:endParaRPr lang="en-US" altLang="en-US" b="1" dirty="0"/>
          </a:p>
        </p:txBody>
      </p:sp>
      <p:sp>
        <p:nvSpPr>
          <p:cNvPr id="83971" name="Rectangle 3"/>
          <p:cNvSpPr>
            <a:spLocks noGrp="1" noChangeArrowheads="1"/>
          </p:cNvSpPr>
          <p:nvPr>
            <p:ph idx="1"/>
          </p:nvPr>
        </p:nvSpPr>
        <p:spPr>
          <a:xfrm>
            <a:off x="685800" y="1828800"/>
            <a:ext cx="7964488" cy="3352800"/>
          </a:xfrm>
        </p:spPr>
        <p:txBody>
          <a:bodyPr/>
          <a:lstStyle/>
          <a:p>
            <a:pPr marL="0" indent="0">
              <a:lnSpc>
                <a:spcPct val="90000"/>
              </a:lnSpc>
              <a:buClr>
                <a:schemeClr val="tx1"/>
              </a:buClr>
              <a:buNone/>
            </a:pPr>
            <a:r>
              <a:rPr lang="en-US" altLang="en-US" dirty="0" smtClean="0"/>
              <a:t>Introduction includes:</a:t>
            </a:r>
          </a:p>
          <a:p>
            <a:pPr lvl="1">
              <a:lnSpc>
                <a:spcPct val="90000"/>
              </a:lnSpc>
              <a:buClr>
                <a:schemeClr val="tx1"/>
              </a:buClr>
              <a:buFont typeface="Arial" panose="020B0604020202020204" pitchFamily="34" charset="0"/>
              <a:buChar char="•"/>
            </a:pPr>
            <a:r>
              <a:rPr lang="en-US" altLang="en-US" sz="3200" dirty="0" smtClean="0"/>
              <a:t>Mathematical Process Goals for Students</a:t>
            </a:r>
          </a:p>
          <a:p>
            <a:pPr lvl="1">
              <a:lnSpc>
                <a:spcPct val="90000"/>
              </a:lnSpc>
              <a:buClr>
                <a:schemeClr val="tx1"/>
              </a:buClr>
              <a:buFont typeface="Arial" panose="020B0604020202020204" pitchFamily="34" charset="0"/>
              <a:buChar char="•"/>
            </a:pPr>
            <a:r>
              <a:rPr lang="en-US" altLang="en-US" sz="3200" b="1" dirty="0" smtClean="0"/>
              <a:t>Instructional Technology</a:t>
            </a:r>
          </a:p>
          <a:p>
            <a:pPr lvl="1">
              <a:lnSpc>
                <a:spcPct val="90000"/>
              </a:lnSpc>
              <a:buClr>
                <a:schemeClr val="tx1"/>
              </a:buClr>
              <a:buFont typeface="Arial" panose="020B0604020202020204" pitchFamily="34" charset="0"/>
              <a:buChar char="•"/>
            </a:pPr>
            <a:r>
              <a:rPr lang="en-US" altLang="en-US" sz="3200" b="1" dirty="0" smtClean="0"/>
              <a:t>Computational Fluency</a:t>
            </a:r>
          </a:p>
          <a:p>
            <a:pPr lvl="1">
              <a:lnSpc>
                <a:spcPct val="90000"/>
              </a:lnSpc>
              <a:buClr>
                <a:schemeClr val="tx1"/>
              </a:buClr>
              <a:buFont typeface="Arial" panose="020B0604020202020204" pitchFamily="34" charset="0"/>
              <a:buChar char="•"/>
            </a:pPr>
            <a:r>
              <a:rPr lang="en-US" altLang="en-US" sz="3200" b="1" dirty="0" smtClean="0"/>
              <a:t>Algebra Readiness</a:t>
            </a:r>
          </a:p>
          <a:p>
            <a:pPr lvl="1">
              <a:lnSpc>
                <a:spcPct val="90000"/>
              </a:lnSpc>
              <a:buClr>
                <a:schemeClr val="tx1"/>
              </a:buClr>
              <a:buFont typeface="Arial" panose="020B0604020202020204" pitchFamily="34" charset="0"/>
              <a:buChar char="•"/>
            </a:pPr>
            <a:r>
              <a:rPr lang="en-US" altLang="en-US" sz="3200" b="1" dirty="0" smtClean="0"/>
              <a:t>Equity</a:t>
            </a:r>
          </a:p>
          <a:p>
            <a:pPr marL="457200" lvl="1" indent="0">
              <a:lnSpc>
                <a:spcPct val="90000"/>
              </a:lnSpc>
              <a:buClr>
                <a:schemeClr val="tx1"/>
              </a:buClr>
              <a:buNone/>
            </a:pPr>
            <a:endParaRPr lang="en-US" altLang="en-US" dirty="0" smtClean="0"/>
          </a:p>
        </p:txBody>
      </p:sp>
      <p:sp>
        <p:nvSpPr>
          <p:cNvPr id="5" name="AutoShape 6"/>
          <p:cNvSpPr>
            <a:spLocks noChangeArrowheads="1"/>
          </p:cNvSpPr>
          <p:nvPr/>
        </p:nvSpPr>
        <p:spPr bwMode="auto">
          <a:xfrm rot="1209468">
            <a:off x="5776166" y="3480355"/>
            <a:ext cx="1367448" cy="1040289"/>
          </a:xfrm>
          <a:prstGeom prst="irregularSeal1">
            <a:avLst/>
          </a:prstGeom>
          <a:solidFill>
            <a:srgbClr val="00B050"/>
          </a:solidFill>
          <a:ln w="12700">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10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918232834"/>
      </p:ext>
    </p:extLst>
  </p:cSld>
  <p:clrMapOvr>
    <a:masterClrMapping/>
  </p:clrMapOvr>
  <mc:AlternateContent xmlns:mc="http://schemas.openxmlformats.org/markup-compatibility/2006" xmlns:p14="http://schemas.microsoft.com/office/powerpoint/2010/main">
    <mc:Choice Requires="p14">
      <p:transition p14:dur="10" advTm="22616"/>
    </mc:Choice>
    <mc:Fallback xmlns="">
      <p:transition advTm="22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528" y="712597"/>
            <a:ext cx="8791872" cy="6145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381000" y="1524000"/>
            <a:ext cx="6096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057400" y="1066800"/>
            <a:ext cx="1353404" cy="3048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6019798" y="1086702"/>
            <a:ext cx="1981201" cy="284897"/>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p:cNvCxnSpPr/>
          <p:nvPr/>
        </p:nvCxnSpPr>
        <p:spPr>
          <a:xfrm>
            <a:off x="2705100" y="3581400"/>
            <a:ext cx="192698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Line Callout 1 12"/>
          <p:cNvSpPr/>
          <p:nvPr/>
        </p:nvSpPr>
        <p:spPr>
          <a:xfrm flipH="1">
            <a:off x="4320638" y="4419600"/>
            <a:ext cx="914400" cy="228600"/>
          </a:xfrm>
          <a:prstGeom prst="borderCallout1">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2009</a:t>
            </a:r>
            <a:endParaRPr lang="en-US" dirty="0">
              <a:solidFill>
                <a:srgbClr val="FF0000"/>
              </a:solidFill>
            </a:endParaRPr>
          </a:p>
        </p:txBody>
      </p:sp>
      <p:sp>
        <p:nvSpPr>
          <p:cNvPr id="14" name="Line Callout 1 13"/>
          <p:cNvSpPr/>
          <p:nvPr/>
        </p:nvSpPr>
        <p:spPr>
          <a:xfrm>
            <a:off x="7086600" y="4191000"/>
            <a:ext cx="685800" cy="228600"/>
          </a:xfrm>
          <a:prstGeom prst="borderCallout1">
            <a:avLst>
              <a:gd name="adj1" fmla="val 24720"/>
              <a:gd name="adj2" fmla="val -372"/>
              <a:gd name="adj3" fmla="val 200811"/>
              <a:gd name="adj4" fmla="val -57034"/>
            </a:avLst>
          </a:prstGeom>
          <a:solidFill>
            <a:schemeClr val="bg1"/>
          </a:solidFill>
          <a:ln>
            <a:solidFill>
              <a:srgbClr val="FF0000"/>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FF0000"/>
                </a:solidFill>
              </a:rPr>
              <a:t>2016</a:t>
            </a:r>
            <a:endParaRPr lang="en-US" dirty="0">
              <a:solidFill>
                <a:srgbClr val="FF0000"/>
              </a:solidFill>
            </a:endParaRPr>
          </a:p>
        </p:txBody>
      </p:sp>
      <p:sp>
        <p:nvSpPr>
          <p:cNvPr id="16" name="Oval 15"/>
          <p:cNvSpPr/>
          <p:nvPr/>
        </p:nvSpPr>
        <p:spPr>
          <a:xfrm>
            <a:off x="381000" y="3352800"/>
            <a:ext cx="4572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9" name="Straight Connector 18"/>
          <p:cNvCxnSpPr/>
          <p:nvPr/>
        </p:nvCxnSpPr>
        <p:spPr>
          <a:xfrm>
            <a:off x="1828800" y="2819400"/>
            <a:ext cx="990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28599" y="1086702"/>
            <a:ext cx="5029201" cy="1961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28599" y="3048000"/>
            <a:ext cx="5006439" cy="3352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5288815" y="1086702"/>
            <a:ext cx="3474185" cy="19612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5288816" y="3048000"/>
            <a:ext cx="3474184" cy="3352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11</a:t>
            </a:fld>
            <a:endParaRPr lang="en-US" altLang="en-US" dirty="0"/>
          </a:p>
        </p:txBody>
      </p:sp>
      <p:sp>
        <p:nvSpPr>
          <p:cNvPr id="24" name="Oval 23"/>
          <p:cNvSpPr/>
          <p:nvPr/>
        </p:nvSpPr>
        <p:spPr>
          <a:xfrm>
            <a:off x="5486400" y="1600200"/>
            <a:ext cx="392212"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1371600" y="2895600"/>
            <a:ext cx="2667000"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650012" y="2895600"/>
            <a:ext cx="2808188" cy="3810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Connector 24"/>
          <p:cNvCxnSpPr/>
          <p:nvPr/>
        </p:nvCxnSpPr>
        <p:spPr>
          <a:xfrm>
            <a:off x="6489217" y="2438400"/>
            <a:ext cx="7285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65242" y="2133600"/>
            <a:ext cx="7285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495300" y="2954740"/>
            <a:ext cx="990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7272483" y="1981200"/>
            <a:ext cx="728516"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Audio 9">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969151492"/>
      </p:ext>
    </p:extLst>
  </p:cSld>
  <p:clrMapOvr>
    <a:masterClrMapping/>
  </p:clrMapOvr>
  <mc:AlternateContent xmlns:mc="http://schemas.openxmlformats.org/markup-compatibility/2006" xmlns:p14="http://schemas.microsoft.com/office/powerpoint/2010/main">
    <mc:Choice Requires="p14">
      <p:transition p14:dur="10" advTm="68931"/>
    </mc:Choice>
    <mc:Fallback xmlns="">
      <p:transition advTm="689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par>
                                <p:cTn id="37" presetID="1" presetClass="entr" presetSubtype="0"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childTnLst>
                                  <p:subTnLst>
                                    <p:set>
                                      <p:cBhvr override="childStyle">
                                        <p:cTn dur="1" fill="hold" display="0" masterRel="nextClick" afterEffect="1"/>
                                        <p:tgtEl>
                                          <p:spTgt spid="31"/>
                                        </p:tgtEl>
                                        <p:attrNameLst>
                                          <p:attrName>style.visibility</p:attrName>
                                        </p:attrNameLst>
                                      </p:cBhvr>
                                      <p:to>
                                        <p:strVal val="hidden"/>
                                      </p:to>
                                    </p:set>
                                  </p:subTnLst>
                                </p:cTn>
                              </p:par>
                              <p:par>
                                <p:cTn id="39" presetID="1" presetClass="entr" presetSubtype="0"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53" presetID="1"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1" fill="hold" display="0">
                  <p:stCondLst>
                    <p:cond delay="indefinite"/>
                  </p:stCondLst>
                  <p:endCondLst>
                    <p:cond evt="onStopAudio" delay="0">
                      <p:tgtEl>
                        <p:sldTgt/>
                      </p:tgtEl>
                    </p:cond>
                  </p:endCondLst>
                </p:cTn>
                <p:tgtEl>
                  <p:spTgt spid="10"/>
                </p:tgtEl>
              </p:cMediaNode>
            </p:audio>
          </p:childTnLst>
        </p:cTn>
      </p:par>
    </p:tnLst>
    <p:bldLst>
      <p:bldP spid="3" grpId="0" animBg="1"/>
      <p:bldP spid="4" grpId="0" animBg="1"/>
      <p:bldP spid="6" grpId="0" animBg="1"/>
      <p:bldP spid="13" grpId="0" animBg="1"/>
      <p:bldP spid="14" grpId="0" animBg="1"/>
      <p:bldP spid="16" grpId="0" animBg="1"/>
      <p:bldP spid="20" grpId="0" animBg="1"/>
      <p:bldP spid="21" grpId="0" animBg="1"/>
      <p:bldP spid="22" grpId="0" animBg="1"/>
      <p:bldP spid="23" grpId="0" animBg="1"/>
      <p:bldP spid="24" grpId="0" animBg="1"/>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661" y="762000"/>
            <a:ext cx="8284651"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6270171" y="10668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p:cNvSpPr/>
          <p:nvPr/>
        </p:nvSpPr>
        <p:spPr>
          <a:xfrm>
            <a:off x="2133600" y="1066800"/>
            <a:ext cx="864578" cy="1905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A80BF363-A4AE-4674-8624-FB517241064C}" type="slidenum">
              <a:rPr lang="en-US" altLang="en-US" smtClean="0"/>
              <a:pPr/>
              <a:t>12</a:t>
            </a:fld>
            <a:endParaRPr lang="en-US" altLang="en-US" dirty="0"/>
          </a:p>
        </p:txBody>
      </p:sp>
      <p:cxnSp>
        <p:nvCxnSpPr>
          <p:cNvPr id="16" name="Straight Connector 15"/>
          <p:cNvCxnSpPr/>
          <p:nvPr/>
        </p:nvCxnSpPr>
        <p:spPr>
          <a:xfrm>
            <a:off x="3352800" y="2438400"/>
            <a:ext cx="9906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6800" y="2590800"/>
            <a:ext cx="6858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838200" y="3276600"/>
            <a:ext cx="3581400" cy="1"/>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31010" y="5715001"/>
            <a:ext cx="2597990" cy="2"/>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133600" y="5562600"/>
            <a:ext cx="2213395"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4579517" y="2618380"/>
            <a:ext cx="4038600" cy="641160"/>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Audio 10">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853350532"/>
      </p:ext>
    </p:extLst>
  </p:cSld>
  <p:clrMapOvr>
    <a:masterClrMapping/>
  </p:clrMapOvr>
  <mc:AlternateContent xmlns:mc="http://schemas.openxmlformats.org/markup-compatibility/2006" xmlns:p14="http://schemas.microsoft.com/office/powerpoint/2010/main">
    <mc:Choice Requires="p14">
      <p:transition p14:dur="10" advTm="60241"/>
    </mc:Choice>
    <mc:Fallback xmlns="">
      <p:transition advTm="602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childTnLst>
                                  <p:subTnLst>
                                    <p:set>
                                      <p:cBhvr override="childStyle">
                                        <p:cTn dur="1" fill="hold" display="0" masterRel="nextClick" afterEffect="1"/>
                                        <p:tgtEl>
                                          <p:spTgt spid="18"/>
                                        </p:tgtEl>
                                        <p:attrNameLst>
                                          <p:attrName>style.visibility</p:attrName>
                                        </p:attrNameLst>
                                      </p:cBhvr>
                                      <p:to>
                                        <p:strVal val="hidden"/>
                                      </p:to>
                                    </p:set>
                                  </p:subTnLst>
                                </p:cTn>
                              </p:par>
                              <p:par>
                                <p:cTn id="20" presetID="1"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26" presetID="1" presetClass="entr" presetSubtype="0"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8" fill="hold" display="0">
                  <p:stCondLst>
                    <p:cond delay="indefinite"/>
                  </p:stCondLst>
                  <p:endCondLst>
                    <p:cond evt="onStopAudio" delay="0">
                      <p:tgtEl>
                        <p:sldTgt/>
                      </p:tgtEl>
                    </p:cond>
                  </p:endCondLst>
                </p:cTn>
                <p:tgtEl>
                  <p:spTgt spid="11"/>
                </p:tgtEl>
              </p:cMediaNode>
            </p:audio>
          </p:childTnLst>
        </p:cTn>
      </p:par>
    </p:tnLst>
    <p:bldLst>
      <p:bldP spid="3" grpId="0" animBg="1"/>
      <p:bldP spid="4"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a:t>Number and Number </a:t>
            </a:r>
            <a:r>
              <a:rPr lang="en-US" dirty="0" smtClean="0"/>
              <a:t>Sense</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13</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63074010"/>
      </p:ext>
    </p:extLst>
  </p:cSld>
  <p:clrMapOvr>
    <a:masterClrMapping/>
  </p:clrMapOvr>
  <mc:AlternateContent xmlns:mc="http://schemas.openxmlformats.org/markup-compatibility/2006" xmlns:p14="http://schemas.microsoft.com/office/powerpoint/2010/main">
    <mc:Choice Requires="p14">
      <p:transition p14:dur="10" advTm="8086"/>
    </mc:Choice>
    <mc:Fallback xmlns="">
      <p:transition advTm="80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031308236"/>
              </p:ext>
            </p:extLst>
          </p:nvPr>
        </p:nvGraphicFramePr>
        <p:xfrm>
          <a:off x="533400" y="990600"/>
          <a:ext cx="8229600" cy="2554203"/>
        </p:xfrm>
        <a:graphic>
          <a:graphicData uri="http://schemas.openxmlformats.org/drawingml/2006/table">
            <a:tbl>
              <a:tblPr firstRow="1" firstCol="1" bandRow="1">
                <a:tableStyleId>{5C22544A-7EE6-4342-B048-85BDC9FD1C3A}</a:tableStyleId>
              </a:tblPr>
              <a:tblGrid>
                <a:gridCol w="4114800"/>
                <a:gridCol w="4114800"/>
              </a:tblGrid>
              <a:tr h="31091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203683">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3.1	The student will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read and write six-digit numerals and identify the place value and value of each digit;</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b)	round whole numbers, 9,999 or less, to the nearest ten, hundred, and thousand; and</a:t>
                      </a:r>
                    </a:p>
                    <a:p>
                      <a:pPr marL="341313" marR="0" indent="-341313">
                        <a:spcBef>
                          <a:spcPts val="0"/>
                        </a:spcBef>
                        <a:spcAft>
                          <a:spcPts val="600"/>
                        </a:spcAft>
                      </a:pPr>
                      <a:r>
                        <a:rPr lang="en-US" sz="1400" b="1" dirty="0">
                          <a:solidFill>
                            <a:schemeClr val="tx1"/>
                          </a:solidFill>
                          <a:effectLst/>
                          <a:latin typeface="Calibri" panose="020F0502020204030204" pitchFamily="34" charset="0"/>
                          <a:ea typeface="Times"/>
                        </a:rPr>
                        <a:t>c)	compare two whole numbers between 0 and 9,999, using symbols (&gt;, &lt;, or =) and words (</a:t>
                      </a:r>
                      <a:r>
                        <a:rPr lang="en-US" sz="1400" b="1" i="1" dirty="0">
                          <a:solidFill>
                            <a:schemeClr val="tx1"/>
                          </a:solidFill>
                          <a:effectLst/>
                          <a:latin typeface="Calibri" panose="020F0502020204030204" pitchFamily="34" charset="0"/>
                          <a:ea typeface="Times"/>
                        </a:rPr>
                        <a:t>greater than,</a:t>
                      </a:r>
                      <a:r>
                        <a:rPr lang="en-US" sz="1400" b="1" dirty="0">
                          <a:solidFill>
                            <a:schemeClr val="tx1"/>
                          </a:solidFill>
                          <a:effectLst/>
                          <a:latin typeface="Calibri" panose="020F0502020204030204" pitchFamily="34" charset="0"/>
                          <a:ea typeface="Times"/>
                        </a:rPr>
                        <a:t> </a:t>
                      </a:r>
                      <a:r>
                        <a:rPr lang="en-US" sz="1400" b="1" i="1" dirty="0">
                          <a:solidFill>
                            <a:schemeClr val="tx1"/>
                          </a:solidFill>
                          <a:effectLst/>
                          <a:latin typeface="Calibri" panose="020F0502020204030204" pitchFamily="34" charset="0"/>
                          <a:ea typeface="Times"/>
                        </a:rPr>
                        <a:t>less than</a:t>
                      </a:r>
                      <a:r>
                        <a:rPr lang="en-US" sz="1400" b="1" dirty="0">
                          <a:solidFill>
                            <a:schemeClr val="tx1"/>
                          </a:solidFill>
                          <a:effectLst/>
                          <a:latin typeface="Calibri" panose="020F0502020204030204" pitchFamily="34" charset="0"/>
                          <a:ea typeface="Times"/>
                        </a:rPr>
                        <a:t>, or </a:t>
                      </a:r>
                      <a:r>
                        <a:rPr lang="en-US" sz="1400" b="1" i="1" dirty="0">
                          <a:solidFill>
                            <a:schemeClr val="tx1"/>
                          </a:solidFill>
                          <a:effectLst/>
                          <a:latin typeface="Calibri" panose="020F0502020204030204" pitchFamily="34" charset="0"/>
                          <a:ea typeface="Times"/>
                        </a:rPr>
                        <a:t>equal to</a:t>
                      </a:r>
                      <a:r>
                        <a:rPr lang="en-US" sz="1400" b="1" dirty="0">
                          <a:solidFill>
                            <a:schemeClr val="tx1"/>
                          </a:solidFill>
                          <a:effectLst/>
                          <a:latin typeface="Calibri" panose="020F0502020204030204" pitchFamily="34" charset="0"/>
                          <a:ea typeface="Times"/>
                        </a:rPr>
                        <a:t>). </a:t>
                      </a:r>
                      <a:r>
                        <a:rPr lang="en-US" sz="1400" b="1" dirty="0">
                          <a:solidFill>
                            <a:srgbClr val="FF0000"/>
                          </a:solidFill>
                          <a:effectLst/>
                          <a:latin typeface="Calibri" panose="020F0502020204030204" pitchFamily="34" charset="0"/>
                          <a:ea typeface="Times"/>
                        </a:rPr>
                        <a:t>[Symbols and words included in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600"/>
                        </a:spcBef>
                        <a:spcAft>
                          <a:spcPts val="0"/>
                        </a:spcAft>
                      </a:pPr>
                      <a:r>
                        <a:rPr lang="en-US" sz="1400" b="1" dirty="0">
                          <a:solidFill>
                            <a:schemeClr val="tx1"/>
                          </a:solidFill>
                          <a:effectLst/>
                          <a:latin typeface="Calibri" panose="020F0502020204030204" pitchFamily="34" charset="0"/>
                          <a:ea typeface="Times"/>
                        </a:rPr>
                        <a:t>3.1	The student will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read, write, and identify the place and value of each digit in a six-digit whole number, with and without models;</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b)	round whole numbers, 9,999 or less, to the nearest ten, hundred, and thousand; and</a:t>
                      </a:r>
                    </a:p>
                    <a:p>
                      <a:pPr marL="342900" marR="0" lvl="0" indent="-342900">
                        <a:spcBef>
                          <a:spcPts val="0"/>
                        </a:spcBef>
                        <a:spcAft>
                          <a:spcPts val="0"/>
                        </a:spcAft>
                        <a:buFont typeface="+mj-lt"/>
                        <a:buAutoNum type="alphaLcParenR" startAt="3"/>
                      </a:pPr>
                      <a:r>
                        <a:rPr lang="en-US" sz="1400" b="1" dirty="0">
                          <a:solidFill>
                            <a:schemeClr val="tx1"/>
                          </a:solidFill>
                          <a:effectLst/>
                          <a:latin typeface="Calibri" panose="020F0502020204030204" pitchFamily="34" charset="0"/>
                          <a:ea typeface="Times"/>
                        </a:rPr>
                        <a:t>compare and order whole numbers, each 9,999 or less.</a:t>
                      </a:r>
                    </a:p>
                    <a:p>
                      <a:pPr marL="274320" marR="0" indent="-274320">
                        <a:spcBef>
                          <a:spcPts val="0"/>
                        </a:spcBef>
                        <a:spcAft>
                          <a:spcPts val="120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343400"/>
            <a:ext cx="8305800" cy="130805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altLang="en-US" sz="1600" b="1" dirty="0">
                <a:solidFill>
                  <a:schemeClr val="bg1"/>
                </a:solidFill>
                <a:latin typeface="Calibri" panose="020F0502020204030204" pitchFamily="34" charset="0"/>
              </a:rPr>
              <a:t>3.1a EKS  - </a:t>
            </a:r>
            <a:r>
              <a:rPr lang="en-US" sz="1600" b="1" dirty="0">
                <a:solidFill>
                  <a:schemeClr val="bg1"/>
                </a:solidFill>
                <a:latin typeface="Calibri" panose="020F0502020204030204" pitchFamily="34" charset="0"/>
              </a:rPr>
              <a:t>Represent numbers in multiple ways, with and without models</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3.1c  New - Ordering numbers (limited to three whole numbers each 9,999 or less)</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3.1c – Use of symbols and words moved to EKS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14</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98024303"/>
      </p:ext>
    </p:extLst>
  </p:cSld>
  <p:clrMapOvr>
    <a:masterClrMapping/>
  </p:clrMapOvr>
  <mc:AlternateContent xmlns:mc="http://schemas.openxmlformats.org/markup-compatibility/2006" xmlns:p14="http://schemas.microsoft.com/office/powerpoint/2010/main">
    <mc:Choice Requires="p14">
      <p:transition p14:dur="10" advTm="29703"/>
    </mc:Choice>
    <mc:Fallback xmlns="">
      <p:transition advTm="297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832388167"/>
              </p:ext>
            </p:extLst>
          </p:nvPr>
        </p:nvGraphicFramePr>
        <p:xfrm>
          <a:off x="533400" y="990600"/>
          <a:ext cx="8229600" cy="2153533"/>
        </p:xfrm>
        <a:graphic>
          <a:graphicData uri="http://schemas.openxmlformats.org/drawingml/2006/table">
            <a:tbl>
              <a:tblPr firstRow="1" firstCol="1" bandRow="1">
                <a:tableStyleId>{5C22544A-7EE6-4342-B048-85BDC9FD1C3A}</a:tableStyleId>
              </a:tblPr>
              <a:tblGrid>
                <a:gridCol w="4114800"/>
                <a:gridCol w="4114800"/>
              </a:tblGrid>
              <a:tr h="25438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803013">
                <a:tc>
                  <a:txBody>
                    <a:bodyPr/>
                    <a:lstStyle/>
                    <a:p>
                      <a:pPr marL="342900" marR="0" indent="-342900">
                        <a:spcBef>
                          <a:spcPts val="600"/>
                        </a:spcBef>
                        <a:spcAft>
                          <a:spcPts val="600"/>
                        </a:spcAft>
                      </a:pPr>
                      <a:r>
                        <a:rPr lang="en-US" sz="1400" dirty="0">
                          <a:solidFill>
                            <a:schemeClr val="tx1"/>
                          </a:solidFill>
                          <a:effectLst/>
                          <a:latin typeface="Calibri"/>
                          <a:ea typeface="Times"/>
                        </a:rPr>
                        <a:t>3.2	The student will recognize and use the inverse relationships between addition/subtraction and multiplication/division to complete basic fact sentences. The student will use these relationships to solve problems. </a:t>
                      </a:r>
                      <a:r>
                        <a:rPr lang="en-US" sz="1400" dirty="0">
                          <a:solidFill>
                            <a:srgbClr val="FF0000"/>
                          </a:solidFill>
                          <a:effectLst/>
                          <a:latin typeface="Calibri"/>
                          <a:ea typeface="Times"/>
                        </a:rPr>
                        <a:t>[Addition/subtraction included in 2.5; multiplication/division moved to 3.4 EKS]</a:t>
                      </a:r>
                      <a:endParaRPr lang="en-US" sz="1400"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lnSpc>
                          <a:spcPct val="115000"/>
                        </a:lnSpc>
                        <a:spcBef>
                          <a:spcPts val="600"/>
                        </a:spcBef>
                        <a:spcAft>
                          <a:spcPts val="0"/>
                        </a:spcAft>
                      </a:pPr>
                      <a:r>
                        <a:rPr lang="en-US" sz="1400" dirty="0">
                          <a:solidFill>
                            <a:schemeClr val="tx1"/>
                          </a:solidFill>
                          <a:effectLst/>
                          <a:latin typeface="Calibri"/>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2869" y="3644149"/>
            <a:ext cx="8305800" cy="123110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Recognizing and using inverse relationships between multiplication and division are now located in 3.4 EKS </a:t>
            </a:r>
          </a:p>
          <a:p>
            <a:pPr marL="285750" indent="-285750">
              <a:spcBef>
                <a:spcPts val="600"/>
              </a:spcBef>
              <a:spcAft>
                <a:spcPts val="1200"/>
              </a:spcAft>
              <a:buFont typeface="Arial" panose="020B0604020202020204" pitchFamily="34" charset="0"/>
              <a:buChar char="•"/>
            </a:pPr>
            <a:r>
              <a:rPr lang="en-US" sz="1600" b="1" dirty="0" smtClean="0">
                <a:solidFill>
                  <a:schemeClr val="bg1"/>
                </a:solidFill>
                <a:latin typeface="Calibri" panose="020F0502020204030204" pitchFamily="34" charset="0"/>
              </a:rPr>
              <a:t>Recognizing </a:t>
            </a:r>
            <a:r>
              <a:rPr lang="en-US" sz="1600" b="1" dirty="0">
                <a:solidFill>
                  <a:schemeClr val="bg1"/>
                </a:solidFill>
                <a:latin typeface="Calibri" panose="020F0502020204030204" pitchFamily="34" charset="0"/>
              </a:rPr>
              <a:t>and using inverse relationships between addition and subtraction </a:t>
            </a:r>
            <a:r>
              <a:rPr lang="en-US" sz="1600" b="1" dirty="0" smtClean="0">
                <a:solidFill>
                  <a:schemeClr val="bg1"/>
                </a:solidFill>
                <a:latin typeface="Calibri" panose="020F0502020204030204" pitchFamily="34" charset="0"/>
              </a:rPr>
              <a:t>removed</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15</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26709"/>
    </mc:Choice>
    <mc:Fallback xmlns="">
      <p:transition advTm="267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84101487"/>
              </p:ext>
            </p:extLst>
          </p:nvPr>
        </p:nvGraphicFramePr>
        <p:xfrm>
          <a:off x="533400" y="990600"/>
          <a:ext cx="8229600" cy="2353868"/>
        </p:xfrm>
        <a:graphic>
          <a:graphicData uri="http://schemas.openxmlformats.org/drawingml/2006/table">
            <a:tbl>
              <a:tblPr firstRow="1" firstCol="1" bandRow="1">
                <a:tableStyleId>{5C22544A-7EE6-4342-B048-85BDC9FD1C3A}</a:tableStyleId>
              </a:tblPr>
              <a:tblGrid>
                <a:gridCol w="4114800"/>
                <a:gridCol w="4114800"/>
              </a:tblGrid>
              <a:tr h="28265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03348">
                <a:tc>
                  <a:txBody>
                    <a:bodyPr/>
                    <a:lstStyle/>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3.3</a:t>
                      </a:r>
                      <a:r>
                        <a:rPr lang="en-US" sz="1400" b="1" dirty="0">
                          <a:solidFill>
                            <a:schemeClr val="tx1"/>
                          </a:solidFill>
                          <a:effectLst/>
                          <a:latin typeface="Calibri" panose="020F0502020204030204" pitchFamily="34" charset="0"/>
                          <a:ea typeface="Times"/>
                        </a:rPr>
                        <a:t>	The student will</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name and write fractions (including mixed numbers) represented by a model;</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model fractions (including mixed numbers) and write the fractions’ names; and</a:t>
                      </a:r>
                    </a:p>
                    <a:p>
                      <a:pPr marL="342900" marR="0" lvl="0" indent="-342900">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compare fractions having like and unlike denominators, using words and symbols (&gt;, &lt;, or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600"/>
                        </a:spcBef>
                        <a:spcAft>
                          <a:spcPts val="0"/>
                        </a:spcAft>
                      </a:pPr>
                      <a:r>
                        <a:rPr lang="en-US" sz="1400" b="1" dirty="0">
                          <a:solidFill>
                            <a:schemeClr val="tx1"/>
                          </a:solidFill>
                          <a:effectLst/>
                          <a:latin typeface="Calibri" panose="020F0502020204030204" pitchFamily="34" charset="0"/>
                          <a:ea typeface="Times"/>
                        </a:rPr>
                        <a:t>3.2	</a:t>
                      </a:r>
                      <a:r>
                        <a:rPr lang="en-US" sz="1400" b="1" dirty="0" smtClean="0">
                          <a:solidFill>
                            <a:schemeClr val="tx1"/>
                          </a:solidFill>
                          <a:effectLst/>
                          <a:latin typeface="Calibri" panose="020F0502020204030204" pitchFamily="34" charset="0"/>
                          <a:ea typeface="Times"/>
                        </a:rPr>
                        <a:t>  The </a:t>
                      </a:r>
                      <a:r>
                        <a:rPr lang="en-US" sz="1400" b="1" dirty="0">
                          <a:solidFill>
                            <a:schemeClr val="tx1"/>
                          </a:solidFill>
                          <a:effectLst/>
                          <a:latin typeface="Calibri" panose="020F0502020204030204" pitchFamily="34" charset="0"/>
                          <a:ea typeface="Times"/>
                        </a:rPr>
                        <a:t>student will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name and write fractions and mixed numbers represented by a model;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b)	represent fractions and mixed numbers, with models and symbols; and</a:t>
                      </a:r>
                    </a:p>
                    <a:p>
                      <a:pPr marL="341313" marR="0" indent="-341313">
                        <a:spcBef>
                          <a:spcPts val="0"/>
                        </a:spcBef>
                        <a:spcAft>
                          <a:spcPts val="600"/>
                        </a:spcAft>
                      </a:pPr>
                      <a:r>
                        <a:rPr lang="en-US" sz="1400" b="1" dirty="0">
                          <a:solidFill>
                            <a:schemeClr val="tx1"/>
                          </a:solidFill>
                          <a:effectLst/>
                          <a:latin typeface="Calibri" panose="020F0502020204030204" pitchFamily="34" charset="0"/>
                          <a:ea typeface="Times"/>
                        </a:rPr>
                        <a:t>c)	compare fractions having like and unlike denominators, using words and symbols (&gt;, &lt;,  =, or ≠), with models.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666836"/>
            <a:ext cx="8305800" cy="147732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3.2 New EKS – </a:t>
            </a:r>
            <a:r>
              <a:rPr lang="en-US" sz="1600" b="1" dirty="0">
                <a:solidFill>
                  <a:schemeClr val="bg1"/>
                </a:solidFill>
                <a:latin typeface="Calibri" panose="020F0502020204030204" pitchFamily="34" charset="0"/>
              </a:rPr>
              <a:t>Identify a fraction represented by a model as the sum of unit fractions; use a model of a fraction greater than </a:t>
            </a:r>
            <a:r>
              <a:rPr lang="en-US" sz="1600" b="1" dirty="0" smtClean="0">
                <a:solidFill>
                  <a:schemeClr val="bg1"/>
                </a:solidFill>
                <a:latin typeface="Calibri" panose="020F0502020204030204" pitchFamily="34" charset="0"/>
              </a:rPr>
              <a:t>one to </a:t>
            </a:r>
            <a:r>
              <a:rPr lang="en-US" sz="1600" b="1" dirty="0">
                <a:solidFill>
                  <a:schemeClr val="bg1"/>
                </a:solidFill>
                <a:latin typeface="Calibri" panose="020F0502020204030204" pitchFamily="34" charset="0"/>
              </a:rPr>
              <a:t>count the fractional parts to name and write it as an improper fraction </a:t>
            </a:r>
            <a:endParaRPr lang="en-US" sz="1600" b="1" dirty="0" smtClean="0">
              <a:solidFill>
                <a:schemeClr val="bg1"/>
              </a:solidFill>
              <a:latin typeface="Calibri" panose="020F0502020204030204" pitchFamily="34" charset="0"/>
            </a:endParaRP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3.2ab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Clarification - fractions include proper, improper,  </a:t>
            </a:r>
            <a:r>
              <a:rPr lang="en-US" sz="1600" b="1" dirty="0">
                <a:solidFill>
                  <a:schemeClr val="bg1"/>
                </a:solidFill>
                <a:latin typeface="Calibri" panose="020F0502020204030204" pitchFamily="34" charset="0"/>
              </a:rPr>
              <a:t>and mixed </a:t>
            </a:r>
            <a:r>
              <a:rPr lang="en-US" sz="1600" b="1" dirty="0" smtClean="0">
                <a:solidFill>
                  <a:schemeClr val="bg1"/>
                </a:solidFill>
                <a:latin typeface="Calibri" panose="020F0502020204030204" pitchFamily="34" charset="0"/>
              </a:rPr>
              <a:t>numbers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42521"/>
    </mc:Choice>
    <mc:Fallback xmlns="">
      <p:transition advTm="42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Computation and Estimation</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17</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167370233"/>
      </p:ext>
    </p:extLst>
  </p:cSld>
  <p:clrMapOvr>
    <a:masterClrMapping/>
  </p:clrMapOvr>
  <mc:AlternateContent xmlns:mc="http://schemas.openxmlformats.org/markup-compatibility/2006" xmlns:p14="http://schemas.microsoft.com/office/powerpoint/2010/main">
    <mc:Choice Requires="p14">
      <p:transition p14:dur="10" advTm="5069"/>
    </mc:Choice>
    <mc:Fallback xmlns="">
      <p:transition advTm="50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935086391"/>
              </p:ext>
            </p:extLst>
          </p:nvPr>
        </p:nvGraphicFramePr>
        <p:xfrm>
          <a:off x="533400" y="990600"/>
          <a:ext cx="8229600" cy="2019977"/>
        </p:xfrm>
        <a:graphic>
          <a:graphicData uri="http://schemas.openxmlformats.org/drawingml/2006/table">
            <a:tbl>
              <a:tblPr firstRow="1" firstCol="1" bandRow="1">
                <a:tableStyleId>{5C22544A-7EE6-4342-B048-85BDC9FD1C3A}</a:tableStyleId>
              </a:tblPr>
              <a:tblGrid>
                <a:gridCol w="4114800"/>
                <a:gridCol w="4114800"/>
              </a:tblGrid>
              <a:tr h="23554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69457">
                <a:tc>
                  <a:txBody>
                    <a:bodyPr/>
                    <a:lstStyle/>
                    <a:p>
                      <a:pPr marL="342900" marR="0" indent="-342900">
                        <a:spcBef>
                          <a:spcPts val="600"/>
                        </a:spcBef>
                        <a:spcAft>
                          <a:spcPts val="600"/>
                        </a:spcAft>
                      </a:pPr>
                      <a:r>
                        <a:rPr lang="en-US" sz="1400" b="1">
                          <a:solidFill>
                            <a:schemeClr val="tx1"/>
                          </a:solidFill>
                          <a:effectLst/>
                          <a:latin typeface="Calibri" panose="020F0502020204030204" pitchFamily="34" charset="0"/>
                          <a:ea typeface="Times"/>
                        </a:rPr>
                        <a:t>3.4	The student will estimate solutions to and solve single-step and multistep problems involving the sum or difference of two whole numbers, each 9,999 or less, with or without regrouping.</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600"/>
                        </a:spcBef>
                        <a:spcAft>
                          <a:spcPts val="0"/>
                        </a:spcAft>
                      </a:pPr>
                      <a:r>
                        <a:rPr lang="en-US" sz="1400" b="1" dirty="0">
                          <a:solidFill>
                            <a:schemeClr val="tx1"/>
                          </a:solidFill>
                          <a:effectLst/>
                          <a:latin typeface="Calibri" panose="020F0502020204030204" pitchFamily="34" charset="0"/>
                          <a:ea typeface="Times"/>
                        </a:rPr>
                        <a:t>3.3	The student will </a:t>
                      </a:r>
                    </a:p>
                    <a:p>
                      <a:pPr marL="342900" marR="0" lvl="0" indent="-342900">
                        <a:spcBef>
                          <a:spcPts val="0"/>
                        </a:spcBef>
                        <a:spcAft>
                          <a:spcPts val="0"/>
                        </a:spcAft>
                        <a:buFont typeface="+mj-lt"/>
                        <a:buAutoNum type="alphaLcParenR"/>
                      </a:pPr>
                      <a:r>
                        <a:rPr lang="en-US" sz="1400" b="1" u="none" strike="noStrike" dirty="0">
                          <a:solidFill>
                            <a:schemeClr val="tx1"/>
                          </a:solidFill>
                          <a:effectLst/>
                          <a:latin typeface="Calibri" panose="020F0502020204030204" pitchFamily="34" charset="0"/>
                          <a:ea typeface="Times"/>
                        </a:rPr>
                        <a:t>estimate and determine the sum or difference of two whole numbers; and</a:t>
                      </a:r>
                    </a:p>
                    <a:p>
                      <a:pPr marL="342900" marR="0" lvl="0" indent="-342900">
                        <a:spcBef>
                          <a:spcPts val="0"/>
                        </a:spcBef>
                        <a:spcAft>
                          <a:spcPts val="600"/>
                        </a:spcAft>
                        <a:buFont typeface="+mj-lt"/>
                        <a:buAutoNum type="alphaLcParenR"/>
                      </a:pPr>
                      <a:r>
                        <a:rPr lang="en-US" sz="1400" b="1" u="none" strike="noStrike" dirty="0">
                          <a:solidFill>
                            <a:schemeClr val="tx1"/>
                          </a:solidFill>
                          <a:effectLst/>
                          <a:latin typeface="Calibri" panose="020F0502020204030204" pitchFamily="34" charset="0"/>
                          <a:ea typeface="Times"/>
                        </a:rPr>
                        <a:t>create and solve single-step and multistep practical problems involving sums or differences of two whole numbers, each 9,999 or less.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4286" y="3505200"/>
            <a:ext cx="8305800" cy="123110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3.3b </a:t>
            </a:r>
            <a:r>
              <a:rPr lang="en-US" sz="1600" b="1" dirty="0">
                <a:solidFill>
                  <a:schemeClr val="bg1"/>
                </a:solidFill>
                <a:latin typeface="Calibri" panose="020F0502020204030204" pitchFamily="34" charset="0"/>
              </a:rPr>
              <a:t>– Create single-step and multistep practical problems for addition and subtraction</a:t>
            </a:r>
          </a:p>
          <a:p>
            <a:pPr marL="285750" indent="-285750">
              <a:spcBef>
                <a:spcPts val="600"/>
              </a:spcBef>
              <a:buFont typeface="Arial" panose="020B0604020202020204" pitchFamily="34" charset="0"/>
              <a:buChar char="•"/>
            </a:pPr>
            <a:r>
              <a:rPr lang="en-US" sz="1600" b="1" dirty="0">
                <a:solidFill>
                  <a:schemeClr val="bg1"/>
                </a:solidFill>
                <a:latin typeface="Calibri" panose="020F0502020204030204" pitchFamily="34" charset="0"/>
              </a:rPr>
              <a:t>3.3 EKS – </a:t>
            </a:r>
            <a:r>
              <a:rPr lang="en-US" sz="1600" b="1" dirty="0" smtClean="0">
                <a:solidFill>
                  <a:schemeClr val="bg1"/>
                </a:solidFill>
                <a:latin typeface="Calibri" panose="020F0502020204030204" pitchFamily="34" charset="0"/>
              </a:rPr>
              <a:t>Apply </a:t>
            </a:r>
            <a:r>
              <a:rPr lang="en-US" sz="1600" b="1" dirty="0">
                <a:solidFill>
                  <a:schemeClr val="bg1"/>
                </a:solidFill>
                <a:latin typeface="Calibri" panose="020F0502020204030204" pitchFamily="34" charset="0"/>
              </a:rPr>
              <a:t>strategies, including place value and the properties of </a:t>
            </a:r>
            <a:r>
              <a:rPr lang="en-US" sz="1600" b="1" dirty="0" smtClean="0">
                <a:solidFill>
                  <a:schemeClr val="bg1"/>
                </a:solidFill>
                <a:latin typeface="Calibri" panose="020F0502020204030204" pitchFamily="34" charset="0"/>
              </a:rPr>
              <a:t>addition, when adding and subtracting </a:t>
            </a:r>
            <a:r>
              <a:rPr lang="en-US" sz="1600" b="1" dirty="0">
                <a:solidFill>
                  <a:schemeClr val="bg1"/>
                </a:solidFill>
                <a:latin typeface="Calibri" panose="020F0502020204030204" pitchFamily="34" charset="0"/>
              </a:rPr>
              <a:t>whole </a:t>
            </a:r>
            <a:r>
              <a:rPr lang="en-US" sz="1600" b="1" dirty="0" smtClean="0">
                <a:solidFill>
                  <a:schemeClr val="bg1"/>
                </a:solidFill>
                <a:latin typeface="Calibri" panose="020F0502020204030204" pitchFamily="34" charset="0"/>
              </a:rPr>
              <a:t>numbers</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18</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58119"/>
    </mc:Choice>
    <mc:Fallback xmlns="">
      <p:transition advTm="58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987448420"/>
              </p:ext>
            </p:extLst>
          </p:nvPr>
        </p:nvGraphicFramePr>
        <p:xfrm>
          <a:off x="533400" y="990600"/>
          <a:ext cx="8229600" cy="3558426"/>
        </p:xfrm>
        <a:graphic>
          <a:graphicData uri="http://schemas.openxmlformats.org/drawingml/2006/table">
            <a:tbl>
              <a:tblPr firstRow="1" firstCol="1" bandRow="1">
                <a:tableStyleId>{5C22544A-7EE6-4342-B048-85BDC9FD1C3A}</a:tableStyleId>
              </a:tblPr>
              <a:tblGrid>
                <a:gridCol w="4114800"/>
                <a:gridCol w="4114800"/>
              </a:tblGrid>
              <a:tr h="35802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37574">
                <a:tc>
                  <a:txBody>
                    <a:bodyPr/>
                    <a:lstStyle/>
                    <a:p>
                      <a:pPr marL="342900" marR="0" indent="-342900">
                        <a:spcBef>
                          <a:spcPts val="600"/>
                        </a:spcBef>
                        <a:spcAft>
                          <a:spcPts val="600"/>
                        </a:spcAft>
                      </a:pPr>
                      <a:r>
                        <a:rPr lang="en-US" sz="1400" b="1" dirty="0">
                          <a:solidFill>
                            <a:schemeClr val="tx1"/>
                          </a:solidFill>
                          <a:effectLst/>
                          <a:latin typeface="Calibri" panose="020F0502020204030204" pitchFamily="34" charset="0"/>
                          <a:ea typeface="Times"/>
                        </a:rPr>
                        <a:t>3.5	The student will recall multiplication facts through the twelves table, and the corresponding division facts. </a:t>
                      </a:r>
                      <a:r>
                        <a:rPr lang="en-US" sz="1400" b="1" dirty="0">
                          <a:solidFill>
                            <a:srgbClr val="FF0000"/>
                          </a:solidFill>
                          <a:effectLst/>
                          <a:latin typeface="Calibri" panose="020F0502020204030204" pitchFamily="34" charset="0"/>
                          <a:ea typeface="Times"/>
                        </a:rPr>
                        <a:t>[Demonstrate fluency with facts for 0, 1, 2, 5, 10 moved to 3.4c and recall of facts 12 x  12 moved to 4.4a</a:t>
                      </a:r>
                      <a:r>
                        <a:rPr lang="en-US" sz="1400" b="1" dirty="0" smtClean="0">
                          <a:solidFill>
                            <a:srgbClr val="FF0000"/>
                          </a:solidFill>
                          <a:effectLst/>
                          <a:latin typeface="Calibri" panose="020F0502020204030204" pitchFamily="34" charset="0"/>
                          <a:ea typeface="Times"/>
                        </a:rPr>
                        <a:t>]</a:t>
                      </a:r>
                    </a:p>
                    <a:p>
                      <a:pPr marL="342900" marR="0" indent="-342900">
                        <a:spcBef>
                          <a:spcPts val="600"/>
                        </a:spcBef>
                        <a:spcAft>
                          <a:spcPts val="600"/>
                        </a:spcAft>
                      </a:pPr>
                      <a:r>
                        <a:rPr lang="en-US" sz="1400" b="1" kern="1200" dirty="0" smtClean="0">
                          <a:solidFill>
                            <a:schemeClr val="tx1"/>
                          </a:solidFill>
                          <a:effectLst/>
                          <a:latin typeface="Calibri" panose="020F0502020204030204" pitchFamily="34" charset="0"/>
                          <a:ea typeface="+mn-ea"/>
                          <a:cs typeface="+mn-cs"/>
                        </a:rPr>
                        <a:t>3.6	The student will represent multiplication and division, using area, set, and number line models, and create and solve problems that involve multiplication of two whole numbers, one factor 99 or less and the second factor 5 or less. </a:t>
                      </a:r>
                      <a:r>
                        <a:rPr lang="en-US" sz="1400" b="1" kern="1200" dirty="0" smtClean="0">
                          <a:solidFill>
                            <a:srgbClr val="FF0000"/>
                          </a:solidFill>
                          <a:effectLst/>
                          <a:latin typeface="Calibri" panose="020F0502020204030204" pitchFamily="34" charset="0"/>
                          <a:ea typeface="+mn-ea"/>
                          <a:cs typeface="+mn-cs"/>
                        </a:rPr>
                        <a:t>[Moved to 3.4a and 3.4d]</a:t>
                      </a:r>
                      <a:endParaRPr lang="en-US" sz="1400" b="1"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1200"/>
                        </a:spcBef>
                        <a:spcAft>
                          <a:spcPts val="0"/>
                        </a:spcAft>
                      </a:pPr>
                      <a:r>
                        <a:rPr lang="en-US" sz="1400" b="1" dirty="0">
                          <a:solidFill>
                            <a:schemeClr val="tx1"/>
                          </a:solidFill>
                          <a:effectLst/>
                          <a:latin typeface="Calibri" panose="020F0502020204030204" pitchFamily="34" charset="0"/>
                          <a:ea typeface="Times"/>
                        </a:rPr>
                        <a:t>3.4	The student will </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represent multiplication and division through 10 × 10, using a variety of approaches and models; </a:t>
                      </a:r>
                      <a:r>
                        <a:rPr lang="en-US" sz="1400" b="1" dirty="0">
                          <a:solidFill>
                            <a:srgbClr val="FF0000"/>
                          </a:solidFill>
                          <a:effectLst/>
                          <a:latin typeface="Calibri" panose="020F0502020204030204" pitchFamily="34" charset="0"/>
                          <a:ea typeface="Times"/>
                        </a:rPr>
                        <a:t>[Moved from 3.6]</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create and solve single-step practical problems that involve multiplication and division through 10 × 10; </a:t>
                      </a:r>
                      <a:r>
                        <a:rPr lang="en-US" sz="1400" b="1" dirty="0">
                          <a:solidFill>
                            <a:srgbClr val="FF0000"/>
                          </a:solidFill>
                          <a:effectLst/>
                          <a:latin typeface="Calibri" panose="020F0502020204030204" pitchFamily="34" charset="0"/>
                          <a:ea typeface="Times"/>
                        </a:rPr>
                        <a:t>[Create and solve multiplication moved from 3.6; create and solve with division is a new expectation.]</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demonstrate fluency with multiplication facts of 0, 1, 2, 5, and 10; and</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solve single-step practical problems involving multiplication of whole numbers, where one factor is 99 or less and the second factor is 5 or less. </a:t>
                      </a:r>
                      <a:r>
                        <a:rPr lang="en-US" sz="1400" b="1" dirty="0">
                          <a:solidFill>
                            <a:srgbClr val="FF0000"/>
                          </a:solidFill>
                          <a:effectLst/>
                          <a:latin typeface="Calibri" panose="020F0502020204030204" pitchFamily="34" charset="0"/>
                          <a:ea typeface="Times"/>
                        </a:rPr>
                        <a:t>[Moved from 3.6]</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648200"/>
            <a:ext cx="8305800" cy="190821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400" b="1" u="sng" dirty="0" smtClean="0">
                <a:solidFill>
                  <a:schemeClr val="bg1"/>
                </a:solidFill>
                <a:latin typeface="Calibri" panose="020F0502020204030204" pitchFamily="34" charset="0"/>
              </a:rPr>
              <a:t>Revisions</a:t>
            </a:r>
            <a:r>
              <a:rPr lang="en-US" altLang="en-US" sz="14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400" b="1" dirty="0">
                <a:solidFill>
                  <a:schemeClr val="bg1"/>
                </a:solidFill>
                <a:latin typeface="Calibri" panose="020F0502020204030204" pitchFamily="34" charset="0"/>
              </a:rPr>
              <a:t>3.4a – Represent multiplication and division, using a variety of approaches and models</a:t>
            </a:r>
          </a:p>
          <a:p>
            <a:pPr marL="285750" indent="-285750">
              <a:spcBef>
                <a:spcPts val="600"/>
              </a:spcBef>
              <a:buFont typeface="Arial" panose="020B0604020202020204" pitchFamily="34" charset="0"/>
              <a:buChar char="•"/>
            </a:pPr>
            <a:r>
              <a:rPr lang="en-US" sz="1400" b="1" dirty="0" smtClean="0">
                <a:solidFill>
                  <a:schemeClr val="bg1"/>
                </a:solidFill>
                <a:latin typeface="Calibri" panose="020F0502020204030204" pitchFamily="34" charset="0"/>
              </a:rPr>
              <a:t>3.4b </a:t>
            </a:r>
            <a:r>
              <a:rPr lang="en-US" sz="1400" b="1" dirty="0">
                <a:solidFill>
                  <a:schemeClr val="bg1"/>
                </a:solidFill>
                <a:latin typeface="Calibri" panose="020F0502020204030204" pitchFamily="34" charset="0"/>
              </a:rPr>
              <a:t>– </a:t>
            </a:r>
            <a:r>
              <a:rPr lang="en-US" sz="1400" b="1" dirty="0" smtClean="0">
                <a:solidFill>
                  <a:schemeClr val="bg1"/>
                </a:solidFill>
                <a:latin typeface="Calibri" panose="020F0502020204030204" pitchFamily="34" charset="0"/>
              </a:rPr>
              <a:t>New - Create </a:t>
            </a:r>
            <a:r>
              <a:rPr lang="en-US" sz="1400" b="1" dirty="0">
                <a:solidFill>
                  <a:schemeClr val="bg1"/>
                </a:solidFill>
                <a:latin typeface="Calibri" panose="020F0502020204030204" pitchFamily="34" charset="0"/>
              </a:rPr>
              <a:t>and solve single-step practical problems that involve division </a:t>
            </a:r>
          </a:p>
          <a:p>
            <a:pPr marL="285750" indent="-285750">
              <a:spcBef>
                <a:spcPts val="600"/>
              </a:spcBef>
              <a:buFont typeface="Arial" panose="020B0604020202020204" pitchFamily="34" charset="0"/>
              <a:buChar char="•"/>
            </a:pPr>
            <a:r>
              <a:rPr lang="en-US" sz="1400" b="1" dirty="0">
                <a:solidFill>
                  <a:schemeClr val="bg1"/>
                </a:solidFill>
                <a:latin typeface="Calibri" panose="020F0502020204030204" pitchFamily="34" charset="0"/>
              </a:rPr>
              <a:t>3.4 EKS – Apply strategies, including place value and the properties of addition and/or multiplication when </a:t>
            </a:r>
            <a:r>
              <a:rPr lang="en-US" sz="1400" b="1" dirty="0" smtClean="0">
                <a:solidFill>
                  <a:schemeClr val="bg1"/>
                </a:solidFill>
                <a:latin typeface="Calibri" panose="020F0502020204030204" pitchFamily="34" charset="0"/>
              </a:rPr>
              <a:t>multiplying </a:t>
            </a:r>
            <a:r>
              <a:rPr lang="en-US" sz="1400" b="1" dirty="0">
                <a:solidFill>
                  <a:schemeClr val="bg1"/>
                </a:solidFill>
                <a:latin typeface="Calibri" panose="020F0502020204030204" pitchFamily="34" charset="0"/>
              </a:rPr>
              <a:t>and dividing whole </a:t>
            </a:r>
            <a:r>
              <a:rPr lang="en-US" sz="1400" b="1" dirty="0" smtClean="0">
                <a:solidFill>
                  <a:schemeClr val="bg1"/>
                </a:solidFill>
                <a:latin typeface="Calibri" panose="020F0502020204030204" pitchFamily="34" charset="0"/>
              </a:rPr>
              <a:t>numbers</a:t>
            </a:r>
          </a:p>
          <a:p>
            <a:pPr marL="285750" indent="-285750">
              <a:spcBef>
                <a:spcPts val="600"/>
              </a:spcBef>
              <a:buFont typeface="Arial" panose="020B0604020202020204" pitchFamily="34" charset="0"/>
              <a:buChar char="•"/>
            </a:pPr>
            <a:r>
              <a:rPr lang="en-US" sz="1400" b="1" dirty="0" smtClean="0">
                <a:solidFill>
                  <a:schemeClr val="bg1"/>
                </a:solidFill>
                <a:latin typeface="Calibri" panose="020F0502020204030204" pitchFamily="34" charset="0"/>
              </a:rPr>
              <a:t>3.4c </a:t>
            </a:r>
            <a:r>
              <a:rPr lang="en-US" sz="1400" b="1" dirty="0">
                <a:solidFill>
                  <a:schemeClr val="bg1"/>
                </a:solidFill>
                <a:latin typeface="Calibri" panose="020F0502020204030204" pitchFamily="34" charset="0"/>
              </a:rPr>
              <a:t>– Demonstrate fluency </a:t>
            </a:r>
            <a:r>
              <a:rPr lang="en-US" sz="1400" b="1" dirty="0" smtClean="0">
                <a:solidFill>
                  <a:schemeClr val="bg1"/>
                </a:solidFill>
                <a:latin typeface="Calibri" panose="020F0502020204030204" pitchFamily="34" charset="0"/>
              </a:rPr>
              <a:t>limited to  </a:t>
            </a:r>
            <a:r>
              <a:rPr lang="en-US" sz="1400" b="1" dirty="0">
                <a:solidFill>
                  <a:schemeClr val="bg1"/>
                </a:solidFill>
                <a:latin typeface="Calibri" panose="020F0502020204030204" pitchFamily="34" charset="0"/>
              </a:rPr>
              <a:t>multiplication facts of 0, 1, 2, 5, and 10; </a:t>
            </a:r>
            <a:r>
              <a:rPr lang="en-US" sz="1400" b="1" dirty="0" smtClean="0">
                <a:solidFill>
                  <a:schemeClr val="bg1"/>
                </a:solidFill>
                <a:latin typeface="Calibri" panose="020F0502020204030204" pitchFamily="34" charset="0"/>
              </a:rPr>
              <a:t>Recall </a:t>
            </a:r>
            <a:r>
              <a:rPr lang="en-US" sz="1400" b="1" dirty="0">
                <a:solidFill>
                  <a:schemeClr val="bg1"/>
                </a:solidFill>
                <a:latin typeface="Calibri" panose="020F0502020204030204" pitchFamily="34" charset="0"/>
              </a:rPr>
              <a:t>of facts to 12 x 12 </a:t>
            </a:r>
            <a:r>
              <a:rPr lang="en-US" sz="1400" b="1" dirty="0" smtClean="0">
                <a:solidFill>
                  <a:schemeClr val="bg1"/>
                </a:solidFill>
                <a:latin typeface="Calibri" panose="020F0502020204030204" pitchFamily="34" charset="0"/>
              </a:rPr>
              <a:t>moved to 4.4a</a:t>
            </a:r>
            <a:endParaRPr lang="en-US" altLang="en-US" sz="14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19</a:t>
            </a:fld>
            <a:endParaRPr lang="en-US" altLang="en-US" dirty="0"/>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106412"/>
    </mc:Choice>
    <mc:Fallback xmlns="">
      <p:transition advTm="10641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76200" y="609600"/>
            <a:ext cx="8153400" cy="1143000"/>
          </a:xfrm>
        </p:spPr>
        <p:txBody>
          <a:bodyPr/>
          <a:lstStyle/>
          <a:p>
            <a:r>
              <a:rPr lang="en-US" altLang="en-US" dirty="0" smtClean="0"/>
              <a:t>Purpose</a:t>
            </a:r>
            <a:endParaRPr lang="en-US" altLang="en-US" dirty="0"/>
          </a:p>
        </p:txBody>
      </p:sp>
      <p:sp>
        <p:nvSpPr>
          <p:cNvPr id="79875" name="Rectangle 3"/>
          <p:cNvSpPr>
            <a:spLocks noGrp="1" noChangeArrowheads="1"/>
          </p:cNvSpPr>
          <p:nvPr>
            <p:ph idx="1"/>
          </p:nvPr>
        </p:nvSpPr>
        <p:spPr/>
        <p:txBody>
          <a:bodyPr/>
          <a:lstStyle/>
          <a:p>
            <a:r>
              <a:rPr lang="en-US" altLang="en-US" dirty="0" smtClean="0"/>
              <a:t>Overview </a:t>
            </a:r>
            <a:r>
              <a:rPr lang="en-US" altLang="en-US" dirty="0"/>
              <a:t>of the </a:t>
            </a:r>
            <a:r>
              <a:rPr lang="en-US" altLang="en-US" dirty="0" smtClean="0"/>
              <a:t>2016 </a:t>
            </a:r>
            <a:r>
              <a:rPr lang="en-US" altLang="en-US" i="1" dirty="0"/>
              <a:t>Mathematics Standards of </a:t>
            </a:r>
            <a:r>
              <a:rPr lang="en-US" altLang="en-US" i="1" dirty="0" smtClean="0"/>
              <a:t>Learning</a:t>
            </a:r>
            <a:r>
              <a:rPr lang="en-US" altLang="en-US" dirty="0"/>
              <a:t> </a:t>
            </a:r>
            <a:r>
              <a:rPr lang="en-US" altLang="en-US" dirty="0" smtClean="0"/>
              <a:t>and the </a:t>
            </a:r>
            <a:r>
              <a:rPr lang="en-US" altLang="en-US" i="1" dirty="0" smtClean="0"/>
              <a:t>Curriculum Framework</a:t>
            </a:r>
            <a:endParaRPr lang="en-US" altLang="en-US" dirty="0"/>
          </a:p>
          <a:p>
            <a:r>
              <a:rPr lang="en-US" altLang="en-US" dirty="0" smtClean="0"/>
              <a:t>Highlight information included in the Essential Knowledge and Skills and the Understanding the Standard sections of the </a:t>
            </a:r>
            <a:r>
              <a:rPr lang="en-US" altLang="en-US" i="1" dirty="0" smtClean="0"/>
              <a:t>Curriculum Framework</a:t>
            </a:r>
          </a:p>
        </p:txBody>
      </p:sp>
      <p:sp>
        <p:nvSpPr>
          <p:cNvPr id="2" name="Slide Number Placeholder 1"/>
          <p:cNvSpPr>
            <a:spLocks noGrp="1"/>
          </p:cNvSpPr>
          <p:nvPr>
            <p:ph type="sldNum" sz="quarter" idx="12"/>
          </p:nvPr>
        </p:nvSpPr>
        <p:spPr/>
        <p:txBody>
          <a:bodyPr/>
          <a:lstStyle/>
          <a:p>
            <a:fld id="{C4F0E998-9182-4C89-B3A3-3657E8366C65}" type="slidenum">
              <a:rPr lang="en-US" altLang="en-US" smtClean="0"/>
              <a:pPr/>
              <a:t>2</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03620075"/>
      </p:ext>
    </p:extLst>
  </p:cSld>
  <p:clrMapOvr>
    <a:masterClrMapping/>
  </p:clrMapOvr>
  <mc:AlternateContent xmlns:mc="http://schemas.openxmlformats.org/markup-compatibility/2006" xmlns:p14="http://schemas.microsoft.com/office/powerpoint/2010/main">
    <mc:Choice Requires="p14">
      <p:transition p14:dur="10" advTm="24473"/>
    </mc:Choice>
    <mc:Fallback xmlns="">
      <p:transition advTm="244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29439446"/>
              </p:ext>
            </p:extLst>
          </p:nvPr>
        </p:nvGraphicFramePr>
        <p:xfrm>
          <a:off x="533400" y="990600"/>
          <a:ext cx="8229600" cy="1485750"/>
        </p:xfrm>
        <a:graphic>
          <a:graphicData uri="http://schemas.openxmlformats.org/drawingml/2006/table">
            <a:tbl>
              <a:tblPr firstRow="1" firstCol="1" bandRow="1">
                <a:tableStyleId>{5C22544A-7EE6-4342-B048-85BDC9FD1C3A}</a:tableStyleId>
              </a:tblPr>
              <a:tblGrid>
                <a:gridCol w="4114800"/>
                <a:gridCol w="4114800"/>
              </a:tblGrid>
              <a:tr h="16017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35230">
                <a:tc>
                  <a:txBody>
                    <a:bodyPr/>
                    <a:lstStyle/>
                    <a:p>
                      <a:pPr marL="342900" marR="0" indent="-342900">
                        <a:spcBef>
                          <a:spcPts val="600"/>
                        </a:spcBef>
                        <a:spcAft>
                          <a:spcPts val="600"/>
                        </a:spcAft>
                      </a:pPr>
                      <a:r>
                        <a:rPr lang="en-US" sz="1400" b="1">
                          <a:solidFill>
                            <a:schemeClr val="tx1"/>
                          </a:solidFill>
                          <a:effectLst/>
                          <a:latin typeface="Calibri"/>
                          <a:ea typeface="Times"/>
                        </a:rPr>
                        <a:t>3.7	The student will add and subtract proper fractions having like denominators of 12 or less.</a:t>
                      </a:r>
                      <a:endParaRPr lang="en-US" sz="1400" b="1">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1313" marR="0" indent="-341313">
                        <a:spcBef>
                          <a:spcPts val="600"/>
                        </a:spcBef>
                        <a:spcAft>
                          <a:spcPts val="600"/>
                        </a:spcAft>
                      </a:pPr>
                      <a:r>
                        <a:rPr lang="en-US" sz="1400" b="1" dirty="0">
                          <a:solidFill>
                            <a:schemeClr val="tx1"/>
                          </a:solidFill>
                          <a:effectLst/>
                          <a:latin typeface="Calibri"/>
                          <a:ea typeface="Times"/>
                        </a:rPr>
                        <a:t>3.5	The student will solve practical problems that involve addition and subtraction with proper fractions having like denominators of 12 or less.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06046" y="2971800"/>
            <a:ext cx="8305800" cy="907941"/>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3.5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Clarification - solve </a:t>
            </a:r>
            <a:r>
              <a:rPr lang="en-US" sz="1600" b="1" dirty="0">
                <a:solidFill>
                  <a:schemeClr val="bg1"/>
                </a:solidFill>
                <a:latin typeface="Calibri" panose="020F0502020204030204" pitchFamily="34" charset="0"/>
              </a:rPr>
              <a:t>practical problems that involve addition and subtraction with proper fractions having like denominators of 12 or </a:t>
            </a:r>
            <a:r>
              <a:rPr lang="en-US" sz="1600" b="1" dirty="0" smtClean="0">
                <a:solidFill>
                  <a:schemeClr val="bg1"/>
                </a:solidFill>
                <a:latin typeface="Calibri" panose="020F0502020204030204" pitchFamily="34" charset="0"/>
              </a:rPr>
              <a:t>less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15058"/>
    </mc:Choice>
    <mc:Fallback xmlns="">
      <p:transition advTm="1505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MEASUREMENT AND GEOMETRY</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21</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72629202"/>
      </p:ext>
    </p:extLst>
  </p:cSld>
  <p:clrMapOvr>
    <a:masterClrMapping/>
  </p:clrMapOvr>
  <mc:AlternateContent xmlns:mc="http://schemas.openxmlformats.org/markup-compatibility/2006" xmlns:p14="http://schemas.microsoft.com/office/powerpoint/2010/main">
    <mc:Choice Requires="p14">
      <p:transition p14:dur="10" advTm="3121"/>
    </mc:Choice>
    <mc:Fallback xmlns="">
      <p:transition advTm="31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502540007"/>
              </p:ext>
            </p:extLst>
          </p:nvPr>
        </p:nvGraphicFramePr>
        <p:xfrm>
          <a:off x="533400" y="990600"/>
          <a:ext cx="8229600" cy="1953198"/>
        </p:xfrm>
        <a:graphic>
          <a:graphicData uri="http://schemas.openxmlformats.org/drawingml/2006/table">
            <a:tbl>
              <a:tblPr firstRow="1" firstCol="1" bandRow="1">
                <a:tableStyleId>{5C22544A-7EE6-4342-B048-85BDC9FD1C3A}</a:tableStyleId>
              </a:tblPr>
              <a:tblGrid>
                <a:gridCol w="4114800"/>
                <a:gridCol w="4114800"/>
              </a:tblGrid>
              <a:tr h="22612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02678">
                <a:tc>
                  <a:txBody>
                    <a:bodyPr/>
                    <a:lstStyle/>
                    <a:p>
                      <a:pPr marL="342900" marR="0" indent="-342900">
                        <a:spcBef>
                          <a:spcPts val="600"/>
                        </a:spcBef>
                        <a:spcAft>
                          <a:spcPts val="600"/>
                        </a:spcAft>
                      </a:pPr>
                      <a:r>
                        <a:rPr lang="en-US" sz="1400" b="1" dirty="0">
                          <a:solidFill>
                            <a:schemeClr val="tx1"/>
                          </a:solidFill>
                          <a:effectLst/>
                          <a:latin typeface="Calibri" panose="020F0502020204030204" pitchFamily="34" charset="0"/>
                          <a:ea typeface="Times"/>
                        </a:rPr>
                        <a:t>3.8	The student will determine, by counting, the value of a collection of bills and coins whose total value is $5.00 or less, compare the value of the bills and coins, and make change.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1313" marR="0" indent="-341313">
                        <a:spcBef>
                          <a:spcPts val="600"/>
                        </a:spcBef>
                        <a:spcAft>
                          <a:spcPts val="0"/>
                        </a:spcAft>
                      </a:pPr>
                      <a:r>
                        <a:rPr lang="en-US" sz="1400" b="1" dirty="0">
                          <a:solidFill>
                            <a:schemeClr val="tx1"/>
                          </a:solidFill>
                          <a:effectLst/>
                          <a:latin typeface="Calibri" panose="020F0502020204030204" pitchFamily="34" charset="0"/>
                          <a:ea typeface="Times"/>
                        </a:rPr>
                        <a:t>3.6	The student will</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determine the value of a collection of bills and coins whose total value is $5.00 or less; </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compare the value of two sets of coins or two sets of coins and bills; and </a:t>
                      </a:r>
                    </a:p>
                    <a:p>
                      <a:pPr marL="342900" marR="0" lvl="0" indent="-342900">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make change from $5.00 or less.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5852" y="3616853"/>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Skills represented in separate 3.6 bullets a, b, c</a:t>
            </a:r>
            <a:endParaRPr lang="en-US" sz="1600" b="1" dirty="0">
              <a:solidFill>
                <a:schemeClr val="bg1"/>
              </a:solidFill>
              <a:latin typeface="Calibri" panose="020F0502020204030204" pitchFamily="34" charset="0"/>
            </a:endParaRPr>
          </a:p>
          <a:p>
            <a:pPr lvl="0">
              <a:spcBef>
                <a:spcPts val="600"/>
              </a:spcBef>
            </a:pPr>
            <a:endParaRPr 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22</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8903"/>
    </mc:Choice>
    <mc:Fallback xmlns="">
      <p:transition advTm="89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44040477"/>
                  </p:ext>
                </p:extLst>
              </p:nvPr>
            </p:nvGraphicFramePr>
            <p:xfrm>
              <a:off x="533400" y="990600"/>
              <a:ext cx="8229600" cy="2487424"/>
            </p:xfrm>
            <a:graphic>
              <a:graphicData uri="http://schemas.openxmlformats.org/drawingml/2006/table">
                <a:tbl>
                  <a:tblPr firstRow="1" firstCol="1" bandRow="1">
                    <a:tableStyleId>{5C22544A-7EE6-4342-B048-85BDC9FD1C3A}</a:tableStyleId>
                  </a:tblPr>
                  <a:tblGrid>
                    <a:gridCol w="4114800"/>
                    <a:gridCol w="4114800"/>
                  </a:tblGrid>
                  <a:tr h="30149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36904">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3.9	The student will estimate and use U.S. Customary and metric units to measure</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a)	length to the neares</a:t>
                          </a:r>
                          <a:r>
                            <a:rPr lang="en-US" sz="1400" b="1" spc="100" dirty="0">
                              <a:solidFill>
                                <a:schemeClr val="tx1"/>
                              </a:solidFill>
                              <a:effectLst/>
                              <a:latin typeface="Calibri" panose="020F0502020204030204" pitchFamily="34" charset="0"/>
                              <a:ea typeface="Times"/>
                            </a:rPr>
                            <a:t>t </a:t>
                          </a:r>
                          <a:r>
                            <a:rPr lang="en-US" sz="1400" b="1" dirty="0">
                              <a:solidFill>
                                <a:schemeClr val="tx1"/>
                              </a:solidFill>
                              <a:effectLst/>
                              <a:latin typeface="Calibri" panose="020F0502020204030204" pitchFamily="34" charset="0"/>
                              <a:ea typeface="Times"/>
                            </a:rPr>
                            <a:t>inch, inch, foot, yard, centimeter, and meter;</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b)	liquid volume in cups, pints, quarts, gallons, and liters; </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c)	weight/mass in ounces, pounds, grams, and kilograms; </a:t>
                          </a:r>
                          <a:r>
                            <a:rPr lang="en-US" sz="1400" b="1" dirty="0">
                              <a:solidFill>
                                <a:srgbClr val="FF0000"/>
                              </a:solidFill>
                              <a:effectLst/>
                              <a:latin typeface="Calibri" panose="020F0502020204030204" pitchFamily="34" charset="0"/>
                              <a:ea typeface="Times"/>
                            </a:rPr>
                            <a:t>[Included in 4.8b]</a:t>
                          </a:r>
                          <a:r>
                            <a:rPr lang="en-US" sz="1400" b="1" dirty="0">
                              <a:solidFill>
                                <a:schemeClr val="tx1"/>
                              </a:solidFill>
                              <a:effectLst/>
                              <a:latin typeface="Calibri" panose="020F0502020204030204" pitchFamily="34" charset="0"/>
                              <a:ea typeface="Times"/>
                            </a:rPr>
                            <a:t> and</a:t>
                          </a:r>
                        </a:p>
                        <a:p>
                          <a:pPr marL="571500" marR="0" indent="-228600">
                            <a:spcBef>
                              <a:spcPts val="0"/>
                            </a:spcBef>
                            <a:spcAft>
                              <a:spcPts val="600"/>
                            </a:spcAft>
                          </a:pPr>
                          <a:r>
                            <a:rPr lang="en-US" sz="1400" b="1" dirty="0">
                              <a:solidFill>
                                <a:schemeClr val="tx1"/>
                              </a:solidFill>
                              <a:effectLst/>
                              <a:latin typeface="Calibri" panose="020F0502020204030204" pitchFamily="34" charset="0"/>
                              <a:ea typeface="Times"/>
                            </a:rPr>
                            <a:t>d)	area and perimeter. </a:t>
                          </a:r>
                          <a:r>
                            <a:rPr lang="en-US" sz="1400" b="1" dirty="0">
                              <a:solidFill>
                                <a:srgbClr val="FF0000"/>
                              </a:solidFill>
                              <a:effectLst/>
                              <a:latin typeface="Calibri" panose="020F0502020204030204" pitchFamily="34" charset="0"/>
                              <a:ea typeface="Times"/>
                            </a:rPr>
                            <a:t>[Moved to 3.8ab]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500"/>
                            </a:spcBef>
                            <a:spcAft>
                              <a:spcPts val="0"/>
                            </a:spcAft>
                          </a:pPr>
                          <a:r>
                            <a:rPr lang="en-US" sz="1400" b="1" dirty="0" smtClean="0">
                              <a:solidFill>
                                <a:schemeClr val="tx1"/>
                              </a:solidFill>
                              <a:effectLst/>
                              <a:latin typeface="Calibri" panose="020F0502020204030204" pitchFamily="34" charset="0"/>
                              <a:ea typeface="Times"/>
                            </a:rPr>
                            <a:t>3.7	The student will estimate and use U.S. Customary and metric units to measure</a:t>
                          </a:r>
                          <a:endParaRPr lang="en-US" sz="1400" b="1" dirty="0">
                            <a:solidFill>
                              <a:schemeClr val="tx1"/>
                            </a:solidFill>
                            <a:effectLst/>
                            <a:latin typeface="Calibri" panose="020F0502020204030204" pitchFamily="34" charset="0"/>
                            <a:ea typeface="Times"/>
                          </a:endParaRPr>
                        </a:p>
                        <a:p>
                          <a:pPr marL="498475" marR="0" indent="-224155">
                            <a:spcBef>
                              <a:spcPts val="0"/>
                            </a:spcBef>
                            <a:spcAft>
                              <a:spcPts val="0"/>
                            </a:spcAft>
                          </a:pPr>
                          <a:r>
                            <a:rPr lang="en-US" sz="1400" b="1" dirty="0">
                              <a:solidFill>
                                <a:schemeClr val="tx1"/>
                              </a:solidFill>
                              <a:effectLst/>
                              <a:latin typeface="Calibri" panose="020F0502020204030204" pitchFamily="34" charset="0"/>
                              <a:ea typeface="Times"/>
                            </a:rPr>
                            <a:t>a)	length to the neares</a:t>
                          </a:r>
                          <a:r>
                            <a:rPr lang="en-US" sz="1400" b="1" spc="100" dirty="0">
                              <a:solidFill>
                                <a:schemeClr val="tx1"/>
                              </a:solidFill>
                              <a:effectLst/>
                              <a:latin typeface="Calibri" panose="020F0502020204030204" pitchFamily="34" charset="0"/>
                              <a:ea typeface="Times"/>
                            </a:rPr>
                            <a:t>t </a:t>
                          </a:r>
                          <a14:m>
                            <m:oMath xmlns:m="http://schemas.openxmlformats.org/officeDocument/2006/math">
                              <m:f>
                                <m:fPr>
                                  <m:ctrlPr>
                                    <a:rPr lang="en-US" sz="1400" b="1" i="1" spc="100">
                                      <a:solidFill>
                                        <a:schemeClr val="tx1"/>
                                      </a:solidFill>
                                      <a:effectLst/>
                                      <a:latin typeface="Cambria Math"/>
                                      <a:ea typeface="Times"/>
                                    </a:rPr>
                                  </m:ctrlPr>
                                </m:fPr>
                                <m:num>
                                  <m:r>
                                    <a:rPr lang="en-US" sz="1400" b="1" i="1" spc="100">
                                      <a:solidFill>
                                        <a:schemeClr val="tx1"/>
                                      </a:solidFill>
                                      <a:effectLst/>
                                      <a:latin typeface="Cambria Math"/>
                                      <a:ea typeface="Times"/>
                                    </a:rPr>
                                    <m:t>𝟏</m:t>
                                  </m:r>
                                </m:num>
                                <m:den>
                                  <m:r>
                                    <a:rPr lang="en-US" sz="1400" b="1" i="1" spc="100">
                                      <a:solidFill>
                                        <a:schemeClr val="tx1"/>
                                      </a:solidFill>
                                      <a:effectLst/>
                                      <a:latin typeface="Cambria Math"/>
                                      <a:ea typeface="Times"/>
                                    </a:rPr>
                                    <m:t>𝟐</m:t>
                                  </m:r>
                                </m:den>
                              </m:f>
                            </m:oMath>
                          </a14:m>
                          <a:r>
                            <a:rPr lang="en-US" sz="1400" b="1" spc="100" dirty="0">
                              <a:solidFill>
                                <a:schemeClr val="tx1"/>
                              </a:solidFill>
                              <a:effectLst/>
                              <a:latin typeface="Calibri" panose="020F0502020204030204" pitchFamily="34" charset="0"/>
                              <a:ea typeface="Times"/>
                            </a:rPr>
                            <a:t> </a:t>
                          </a:r>
                          <a:r>
                            <a:rPr lang="en-US" sz="1400" b="1" dirty="0">
                              <a:solidFill>
                                <a:schemeClr val="tx1"/>
                              </a:solidFill>
                              <a:effectLst/>
                              <a:latin typeface="Calibri" panose="020F0502020204030204" pitchFamily="34" charset="0"/>
                              <a:ea typeface="Times"/>
                            </a:rPr>
                            <a:t>inch, inch, foot, yard, centimeter, and meter; and</a:t>
                          </a:r>
                        </a:p>
                        <a:p>
                          <a:pPr marL="498475" marR="0" indent="-224155">
                            <a:spcBef>
                              <a:spcPts val="0"/>
                            </a:spcBef>
                            <a:spcAft>
                              <a:spcPts val="0"/>
                            </a:spcAft>
                          </a:pPr>
                          <a:r>
                            <a:rPr lang="en-US" sz="1400" b="1" dirty="0">
                              <a:solidFill>
                                <a:schemeClr val="tx1"/>
                              </a:solidFill>
                              <a:effectLst/>
                              <a:latin typeface="Calibri" panose="020F0502020204030204" pitchFamily="34" charset="0"/>
                              <a:ea typeface="Times"/>
                            </a:rPr>
                            <a:t>b)	liquid volume in cups, pints, quarts, gallons, and liters.</a:t>
                          </a:r>
                        </a:p>
                        <a:p>
                          <a:pPr marL="0" marR="0" indent="0">
                            <a:spcBef>
                              <a:spcPts val="0"/>
                            </a:spcBef>
                            <a:spcAft>
                              <a:spcPts val="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44040477"/>
                  </p:ext>
                </p:extLst>
              </p:nvPr>
            </p:nvGraphicFramePr>
            <p:xfrm>
              <a:off x="533400" y="990600"/>
              <a:ext cx="8229600" cy="2466850"/>
            </p:xfrm>
            <a:graphic>
              <a:graphicData uri="http://schemas.openxmlformats.org/drawingml/2006/table">
                <a:tbl>
                  <a:tblPr firstRow="1" firstCol="1" bandRow="1">
                    <a:tableStyleId>{5C22544A-7EE6-4342-B048-85BDC9FD1C3A}</a:tableStyleId>
                  </a:tblPr>
                  <a:tblGrid>
                    <a:gridCol w="4114800"/>
                    <a:gridCol w="4114800"/>
                  </a:tblGrid>
                  <a:tr h="32994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136904">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3.9	The student will estimate and use U.S. Customary and metric units to measure</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a)	length to the neares</a:t>
                          </a:r>
                          <a:r>
                            <a:rPr lang="en-US" sz="1400" b="1" spc="100" dirty="0">
                              <a:solidFill>
                                <a:schemeClr val="tx1"/>
                              </a:solidFill>
                              <a:effectLst/>
                              <a:latin typeface="Calibri" panose="020F0502020204030204" pitchFamily="34" charset="0"/>
                              <a:ea typeface="Times"/>
                            </a:rPr>
                            <a:t>t </a:t>
                          </a:r>
                          <a:r>
                            <a:rPr lang="en-US" sz="1400" b="1" dirty="0">
                              <a:solidFill>
                                <a:schemeClr val="tx1"/>
                              </a:solidFill>
                              <a:effectLst/>
                              <a:latin typeface="Calibri" panose="020F0502020204030204" pitchFamily="34" charset="0"/>
                              <a:ea typeface="Times"/>
                            </a:rPr>
                            <a:t>inch, inch, foot, yard, centimeter, and meter;</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b)	liquid volume in cups, pints, quarts, gallons, and liters; </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c)	weight/mass in ounces, pounds, grams, and kilograms; </a:t>
                          </a:r>
                          <a:r>
                            <a:rPr lang="en-US" sz="1400" b="1" dirty="0">
                              <a:solidFill>
                                <a:srgbClr val="FF0000"/>
                              </a:solidFill>
                              <a:effectLst/>
                              <a:latin typeface="Calibri" panose="020F0502020204030204" pitchFamily="34" charset="0"/>
                              <a:ea typeface="Times"/>
                            </a:rPr>
                            <a:t>[Included in 4.8b]</a:t>
                          </a:r>
                          <a:r>
                            <a:rPr lang="en-US" sz="1400" b="1" dirty="0">
                              <a:solidFill>
                                <a:schemeClr val="tx1"/>
                              </a:solidFill>
                              <a:effectLst/>
                              <a:latin typeface="Calibri" panose="020F0502020204030204" pitchFamily="34" charset="0"/>
                              <a:ea typeface="Times"/>
                            </a:rPr>
                            <a:t> and</a:t>
                          </a:r>
                        </a:p>
                        <a:p>
                          <a:pPr marL="571500" marR="0" indent="-228600">
                            <a:spcBef>
                              <a:spcPts val="0"/>
                            </a:spcBef>
                            <a:spcAft>
                              <a:spcPts val="600"/>
                            </a:spcAft>
                          </a:pPr>
                          <a:r>
                            <a:rPr lang="en-US" sz="1400" b="1" dirty="0">
                              <a:solidFill>
                                <a:schemeClr val="tx1"/>
                              </a:solidFill>
                              <a:effectLst/>
                              <a:latin typeface="Calibri" panose="020F0502020204030204" pitchFamily="34" charset="0"/>
                              <a:ea typeface="Times"/>
                            </a:rPr>
                            <a:t>d)	area and perimeter. </a:t>
                          </a:r>
                          <a:r>
                            <a:rPr lang="en-US" sz="1400" b="1" dirty="0">
                              <a:solidFill>
                                <a:srgbClr val="FF0000"/>
                              </a:solidFill>
                              <a:effectLst/>
                              <a:latin typeface="Calibri" panose="020F0502020204030204" pitchFamily="34" charset="0"/>
                              <a:ea typeface="Times"/>
                            </a:rPr>
                            <a:t>[Moved to 3.8ab]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rotWithShape="1">
                          <a:blip r:embed="rId5"/>
                          <a:stretch>
                            <a:fillRect l="-100148" t="-18000" b="-286"/>
                          </a:stretch>
                        </a:blipFill>
                      </a:tcPr>
                    </a:tc>
                  </a:tr>
                </a:tbl>
              </a:graphicData>
            </a:graphic>
          </p:graphicFrame>
        </mc:Fallback>
      </mc:AlternateContent>
      <p:sp>
        <p:nvSpPr>
          <p:cNvPr id="16" name="Text Box 4"/>
          <p:cNvSpPr txBox="1">
            <a:spLocks noChangeArrowheads="1"/>
          </p:cNvSpPr>
          <p:nvPr/>
        </p:nvSpPr>
        <p:spPr bwMode="auto">
          <a:xfrm>
            <a:off x="494672" y="3810000"/>
            <a:ext cx="8305800" cy="984885"/>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3.9c</a:t>
            </a:r>
            <a:r>
              <a:rPr lang="en-US" sz="1600" b="1" dirty="0" smtClean="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Measure </a:t>
            </a:r>
            <a:r>
              <a:rPr lang="en-US" sz="1600" b="1" dirty="0">
                <a:solidFill>
                  <a:schemeClr val="bg1"/>
                </a:solidFill>
                <a:latin typeface="Calibri" panose="020F0502020204030204" pitchFamily="34" charset="0"/>
              </a:rPr>
              <a:t>weight/mass [Included in 4.8b</a:t>
            </a:r>
            <a:r>
              <a:rPr 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3.9d – Moved to 3.8ab</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23</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23860"/>
    </mc:Choice>
    <mc:Fallback xmlns="">
      <p:transition advTm="238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87658862"/>
              </p:ext>
            </p:extLst>
          </p:nvPr>
        </p:nvGraphicFramePr>
        <p:xfrm>
          <a:off x="533400" y="990600"/>
          <a:ext cx="8229600" cy="2353868"/>
        </p:xfrm>
        <a:graphic>
          <a:graphicData uri="http://schemas.openxmlformats.org/drawingml/2006/table">
            <a:tbl>
              <a:tblPr firstRow="1" firstCol="1" bandRow="1">
                <a:tableStyleId>{5C22544A-7EE6-4342-B048-85BDC9FD1C3A}</a:tableStyleId>
              </a:tblPr>
              <a:tblGrid>
                <a:gridCol w="4114800"/>
                <a:gridCol w="4114800"/>
              </a:tblGrid>
              <a:tr h="282652">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003348">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3.10	</a:t>
                      </a:r>
                      <a:r>
                        <a:rPr lang="en-US" sz="1400" b="1" dirty="0" smtClean="0">
                          <a:solidFill>
                            <a:schemeClr val="tx1"/>
                          </a:solidFill>
                          <a:effectLst/>
                          <a:latin typeface="Calibri" panose="020F0502020204030204" pitchFamily="34" charset="0"/>
                          <a:ea typeface="Times"/>
                        </a:rPr>
                        <a:t> The </a:t>
                      </a:r>
                      <a:r>
                        <a:rPr lang="en-US" sz="1400" b="1" dirty="0">
                          <a:solidFill>
                            <a:schemeClr val="tx1"/>
                          </a:solidFill>
                          <a:effectLst/>
                          <a:latin typeface="Calibri" panose="020F0502020204030204" pitchFamily="34" charset="0"/>
                          <a:ea typeface="Times"/>
                        </a:rPr>
                        <a:t>student will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measure the distance around a polygon in order to determine perimeter; and </a:t>
                      </a:r>
                      <a:endParaRPr lang="en-US" sz="1400" b="1" dirty="0">
                        <a:solidFill>
                          <a:srgbClr val="FF0000"/>
                        </a:solidFill>
                        <a:effectLst/>
                        <a:latin typeface="Calibri" panose="020F0502020204030204" pitchFamily="34" charset="0"/>
                        <a:ea typeface="Times"/>
                      </a:endParaRPr>
                    </a:p>
                    <a:p>
                      <a:pPr marL="341313" marR="0" indent="-341313">
                        <a:spcBef>
                          <a:spcPts val="0"/>
                        </a:spcBef>
                        <a:spcAft>
                          <a:spcPts val="1200"/>
                        </a:spcAft>
                      </a:pPr>
                      <a:r>
                        <a:rPr lang="en-US" sz="1400" b="1" dirty="0">
                          <a:solidFill>
                            <a:schemeClr val="tx1"/>
                          </a:solidFill>
                          <a:effectLst/>
                          <a:latin typeface="Calibri" panose="020F0502020204030204" pitchFamily="34" charset="0"/>
                          <a:ea typeface="Times"/>
                        </a:rPr>
                        <a:t>b)	count the number of square units needed to cover a given surface in order to determine area. </a:t>
                      </a:r>
                      <a:r>
                        <a:rPr lang="en-US" sz="1400" b="1" dirty="0">
                          <a:solidFill>
                            <a:srgbClr val="FF0000"/>
                          </a:solidFill>
                          <a:effectLst/>
                          <a:latin typeface="Calibri" panose="020F0502020204030204" pitchFamily="34" charset="0"/>
                          <a:ea typeface="Times"/>
                        </a:rPr>
                        <a:t>[Moved to 3.8b]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1313" marR="0" indent="-341313">
                        <a:spcBef>
                          <a:spcPts val="500"/>
                        </a:spcBef>
                        <a:spcAft>
                          <a:spcPts val="0"/>
                        </a:spcAft>
                      </a:pPr>
                      <a:r>
                        <a:rPr lang="en-US" sz="1400" b="1" dirty="0">
                          <a:solidFill>
                            <a:schemeClr val="tx1"/>
                          </a:solidFill>
                          <a:effectLst/>
                          <a:latin typeface="Calibri" panose="020F0502020204030204" pitchFamily="34" charset="0"/>
                          <a:ea typeface="Times"/>
                        </a:rPr>
                        <a:t>3.8	The student will estimate and </a:t>
                      </a:r>
                      <a:r>
                        <a:rPr lang="en-US" sz="1400" b="1" dirty="0">
                          <a:solidFill>
                            <a:srgbClr val="FF0000"/>
                          </a:solidFill>
                          <a:effectLst/>
                          <a:latin typeface="Calibri" panose="020F0502020204030204" pitchFamily="34" charset="0"/>
                          <a:ea typeface="Times"/>
                        </a:rPr>
                        <a:t>[Estimate moved from 3.9d EKS]</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measure the distance around a polygon in order to determine its perimeter using U.S. Customary and metric units </a:t>
                      </a:r>
                      <a:r>
                        <a:rPr lang="en-US" sz="1400" b="1" dirty="0" smtClean="0">
                          <a:solidFill>
                            <a:srgbClr val="FF0000"/>
                          </a:solidFill>
                          <a:effectLst/>
                          <a:latin typeface="Calibri" panose="020F0502020204030204" pitchFamily="34" charset="0"/>
                          <a:ea typeface="Times"/>
                        </a:rPr>
                        <a:t>[Using U.S. Customary and</a:t>
                      </a:r>
                      <a:r>
                        <a:rPr lang="en-US" sz="1400" b="1" baseline="0" dirty="0" smtClean="0">
                          <a:solidFill>
                            <a:srgbClr val="FF0000"/>
                          </a:solidFill>
                          <a:effectLst/>
                          <a:latin typeface="Calibri" panose="020F0502020204030204" pitchFamily="34" charset="0"/>
                          <a:ea typeface="Times"/>
                        </a:rPr>
                        <a:t> metric units </a:t>
                      </a:r>
                      <a:r>
                        <a:rPr lang="en-US" sz="1400" b="1" dirty="0" smtClean="0">
                          <a:solidFill>
                            <a:srgbClr val="FF0000"/>
                          </a:solidFill>
                          <a:effectLst/>
                          <a:latin typeface="Calibri" panose="020F0502020204030204" pitchFamily="34" charset="0"/>
                          <a:ea typeface="Times"/>
                        </a:rPr>
                        <a:t>moved </a:t>
                      </a:r>
                      <a:r>
                        <a:rPr lang="en-US" sz="1400" b="1" dirty="0">
                          <a:solidFill>
                            <a:srgbClr val="FF0000"/>
                          </a:solidFill>
                          <a:effectLst/>
                          <a:latin typeface="Calibri" panose="020F0502020204030204" pitchFamily="34" charset="0"/>
                          <a:ea typeface="Times"/>
                        </a:rPr>
                        <a:t>from 3.9d EKS]</a:t>
                      </a:r>
                      <a:r>
                        <a:rPr lang="en-US" sz="1400" b="1" dirty="0">
                          <a:solidFill>
                            <a:schemeClr val="tx1"/>
                          </a:solidFill>
                          <a:effectLst/>
                          <a:latin typeface="Calibri" panose="020F0502020204030204" pitchFamily="34" charset="0"/>
                          <a:ea typeface="Times"/>
                        </a:rPr>
                        <a:t>; and </a:t>
                      </a:r>
                    </a:p>
                    <a:p>
                      <a:pPr marL="341313" marR="0" indent="-341313">
                        <a:spcBef>
                          <a:spcPts val="0"/>
                        </a:spcBef>
                        <a:spcAft>
                          <a:spcPts val="600"/>
                        </a:spcAft>
                      </a:pPr>
                      <a:r>
                        <a:rPr lang="en-US" sz="1400" b="1" dirty="0">
                          <a:solidFill>
                            <a:schemeClr val="tx1"/>
                          </a:solidFill>
                          <a:effectLst/>
                          <a:latin typeface="Calibri" panose="020F0502020204030204" pitchFamily="34" charset="0"/>
                          <a:ea typeface="Times"/>
                        </a:rPr>
                        <a:t>b)	count the number of square units needed to cover a given surface in order to determine its area.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88620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3.8a </a:t>
            </a:r>
            <a:r>
              <a:rPr lang="en-US" sz="1600" b="1" dirty="0" smtClean="0">
                <a:solidFill>
                  <a:schemeClr val="bg1"/>
                </a:solidFill>
                <a:latin typeface="Calibri" panose="020F0502020204030204" pitchFamily="34" charset="0"/>
              </a:rPr>
              <a:t>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Estimate and use U.S. Customary and metric units [Moved from 3.9d EKS]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24</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16270"/>
    </mc:Choice>
    <mc:Fallback xmlns="">
      <p:transition advTm="162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73684676"/>
              </p:ext>
            </p:extLst>
          </p:nvPr>
        </p:nvGraphicFramePr>
        <p:xfrm>
          <a:off x="533400" y="990600"/>
          <a:ext cx="8229600" cy="2965590"/>
        </p:xfrm>
        <a:graphic>
          <a:graphicData uri="http://schemas.openxmlformats.org/drawingml/2006/table">
            <a:tbl>
              <a:tblPr firstRow="1" firstCol="1" bandRow="1">
                <a:tableStyleId>{5C22544A-7EE6-4342-B048-85BDC9FD1C3A}</a:tableStyleId>
              </a:tblPr>
              <a:tblGrid>
                <a:gridCol w="4114800"/>
                <a:gridCol w="4114800"/>
              </a:tblGrid>
              <a:tr h="35802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37574">
                <a:tc>
                  <a:txBody>
                    <a:bodyPr/>
                    <a:lstStyle/>
                    <a:p>
                      <a:pPr marL="341313" marR="0" indent="-341313">
                        <a:spcBef>
                          <a:spcPts val="600"/>
                        </a:spcBef>
                        <a:spcAft>
                          <a:spcPts val="0"/>
                        </a:spcAft>
                      </a:pPr>
                      <a:r>
                        <a:rPr lang="en-US" sz="1400" b="1" dirty="0" smtClean="0">
                          <a:solidFill>
                            <a:schemeClr val="tx1"/>
                          </a:solidFill>
                          <a:effectLst/>
                          <a:latin typeface="Calibri" panose="020F0502020204030204" pitchFamily="34" charset="0"/>
                          <a:ea typeface="Times"/>
                        </a:rPr>
                        <a:t>3.11</a:t>
                      </a:r>
                      <a:r>
                        <a:rPr lang="en-US" sz="1400" b="1" dirty="0">
                          <a:solidFill>
                            <a:schemeClr val="tx1"/>
                          </a:solidFill>
                          <a:effectLst/>
                          <a:latin typeface="Calibri" panose="020F0502020204030204" pitchFamily="34" charset="0"/>
                          <a:ea typeface="Times"/>
                        </a:rPr>
                        <a:t>	The student will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tell time to the nearest minute, using analog and digital clocks; and</a:t>
                      </a:r>
                    </a:p>
                    <a:p>
                      <a:pPr marL="342900" marR="0" indent="-342900">
                        <a:spcBef>
                          <a:spcPts val="0"/>
                        </a:spcBef>
                        <a:spcAft>
                          <a:spcPts val="600"/>
                        </a:spcAft>
                        <a:buAutoNum type="alphaLcParenR" startAt="2"/>
                      </a:pPr>
                      <a:r>
                        <a:rPr lang="en-US" sz="1400" b="1" dirty="0" smtClean="0">
                          <a:solidFill>
                            <a:schemeClr val="tx1"/>
                          </a:solidFill>
                          <a:effectLst/>
                          <a:latin typeface="Calibri" panose="020F0502020204030204" pitchFamily="34" charset="0"/>
                          <a:ea typeface="Times"/>
                        </a:rPr>
                        <a:t>determine </a:t>
                      </a:r>
                      <a:r>
                        <a:rPr lang="en-US" sz="1400" b="1" dirty="0">
                          <a:solidFill>
                            <a:schemeClr val="tx1"/>
                          </a:solidFill>
                          <a:effectLst/>
                          <a:latin typeface="Calibri" panose="020F0502020204030204" pitchFamily="34" charset="0"/>
                          <a:ea typeface="Times"/>
                        </a:rPr>
                        <a:t>elapsed time in one-hour increments over a 12-hour period</a:t>
                      </a:r>
                      <a:r>
                        <a:rPr lang="en-US" sz="1400" b="1" dirty="0" smtClean="0">
                          <a:solidFill>
                            <a:schemeClr val="tx1"/>
                          </a:solidFill>
                          <a:effectLst/>
                          <a:latin typeface="Calibri" panose="020F0502020204030204" pitchFamily="34" charset="0"/>
                          <a:ea typeface="Times"/>
                        </a:rPr>
                        <a:t>.</a:t>
                      </a:r>
                    </a:p>
                    <a:p>
                      <a:pPr marL="0" marR="0" indent="0">
                        <a:spcBef>
                          <a:spcPts val="0"/>
                        </a:spcBef>
                        <a:spcAft>
                          <a:spcPts val="600"/>
                        </a:spcAft>
                        <a:buNone/>
                      </a:pPr>
                      <a:endParaRPr lang="en-US" sz="1400" b="1" dirty="0" smtClean="0">
                        <a:solidFill>
                          <a:schemeClr val="tx1"/>
                        </a:solidFill>
                        <a:effectLst/>
                        <a:latin typeface="Calibri" panose="020F0502020204030204" pitchFamily="34" charset="0"/>
                        <a:ea typeface="Times"/>
                      </a:endParaRPr>
                    </a:p>
                    <a:p>
                      <a:pPr marL="0" marR="0" indent="0">
                        <a:spcBef>
                          <a:spcPts val="0"/>
                        </a:spcBef>
                        <a:spcAft>
                          <a:spcPts val="600"/>
                        </a:spcAft>
                        <a:buNone/>
                      </a:pPr>
                      <a:r>
                        <a:rPr lang="en-US" sz="1400" b="1" kern="1200" dirty="0" smtClean="0">
                          <a:solidFill>
                            <a:schemeClr val="tx1"/>
                          </a:solidFill>
                          <a:effectLst/>
                          <a:latin typeface="Calibri" panose="020F0502020204030204" pitchFamily="34" charset="0"/>
                          <a:ea typeface="+mn-ea"/>
                          <a:cs typeface="+mn-cs"/>
                        </a:rPr>
                        <a:t>3.12</a:t>
                      </a:r>
                      <a:r>
                        <a:rPr lang="en-US" sz="1400" b="1" kern="1200" baseline="0" dirty="0" smtClean="0">
                          <a:solidFill>
                            <a:schemeClr val="tx1"/>
                          </a:solidFill>
                          <a:effectLst/>
                          <a:latin typeface="Calibri" panose="020F0502020204030204" pitchFamily="34" charset="0"/>
                          <a:ea typeface="+mn-ea"/>
                          <a:cs typeface="+mn-cs"/>
                        </a:rPr>
                        <a:t>  </a:t>
                      </a:r>
                      <a:r>
                        <a:rPr lang="en-US" sz="1400" b="1" kern="1200" dirty="0" smtClean="0">
                          <a:solidFill>
                            <a:schemeClr val="tx1"/>
                          </a:solidFill>
                          <a:effectLst/>
                          <a:latin typeface="Calibri" panose="020F0502020204030204" pitchFamily="34" charset="0"/>
                          <a:ea typeface="+mn-ea"/>
                          <a:cs typeface="+mn-cs"/>
                        </a:rPr>
                        <a:t>The student will identify equivalent periods of time, including relationships among days, months, and years, as well as minutes and hours. </a:t>
                      </a:r>
                      <a:r>
                        <a:rPr lang="en-US" sz="1400" b="1" kern="1200" dirty="0" smtClean="0">
                          <a:solidFill>
                            <a:srgbClr val="FF0000"/>
                          </a:solidFill>
                          <a:effectLst/>
                          <a:latin typeface="Calibri" panose="020F0502020204030204" pitchFamily="34" charset="0"/>
                          <a:ea typeface="+mn-ea"/>
                          <a:cs typeface="+mn-cs"/>
                        </a:rPr>
                        <a:t>[Moved to 3.9c]</a:t>
                      </a:r>
                      <a:endParaRPr lang="en-US" sz="1400" b="1" dirty="0">
                        <a:solidFill>
                          <a:srgbClr val="FF0000"/>
                        </a:solidFill>
                        <a:effectLst/>
                        <a:latin typeface="Calibri" panose="020F0502020204030204" pitchFamily="34" charset="0"/>
                        <a:ea typeface="Times"/>
                      </a:endParaRPr>
                    </a:p>
                    <a:p>
                      <a:pPr marL="0" marR="0">
                        <a:lnSpc>
                          <a:spcPct val="115000"/>
                        </a:lnSpc>
                        <a:spcBef>
                          <a:spcPts val="0"/>
                        </a:spcBef>
                        <a:spcAft>
                          <a:spcPts val="0"/>
                        </a:spcAft>
                      </a:pPr>
                      <a:r>
                        <a:rPr lang="en-US" sz="1400" b="1" dirty="0">
                          <a:solidFill>
                            <a:schemeClr val="tx1"/>
                          </a:solidFill>
                          <a:effectLst/>
                          <a:latin typeface="Calibri" panose="020F0502020204030204" pitchFamily="34" charset="0"/>
                          <a:ea typeface="Times"/>
                          <a:cs typeface="Times New Roman"/>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500"/>
                        </a:spcBef>
                        <a:spcAft>
                          <a:spcPts val="0"/>
                        </a:spcAft>
                      </a:pPr>
                      <a:r>
                        <a:rPr lang="en-US" sz="1400" b="1" dirty="0">
                          <a:solidFill>
                            <a:schemeClr val="tx1"/>
                          </a:solidFill>
                          <a:effectLst/>
                          <a:latin typeface="Calibri" panose="020F0502020204030204" pitchFamily="34" charset="0"/>
                          <a:ea typeface="Times"/>
                        </a:rPr>
                        <a:t>3.9	The student will</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a)	tell time to the nearest minute, using analog and digital clocks; </a:t>
                      </a:r>
                    </a:p>
                    <a:p>
                      <a:pPr marL="341313" marR="0" indent="-341313">
                        <a:spcBef>
                          <a:spcPts val="0"/>
                        </a:spcBef>
                        <a:spcAft>
                          <a:spcPts val="0"/>
                        </a:spcAft>
                      </a:pPr>
                      <a:r>
                        <a:rPr lang="en-US" sz="1400" b="1" dirty="0">
                          <a:solidFill>
                            <a:schemeClr val="tx1"/>
                          </a:solidFill>
                          <a:effectLst/>
                          <a:latin typeface="Calibri" panose="020F0502020204030204" pitchFamily="34" charset="0"/>
                          <a:ea typeface="Times"/>
                        </a:rPr>
                        <a:t>b)	solve practical problems related to elapsed time in one-hour increments within a 12-hour period; and</a:t>
                      </a:r>
                    </a:p>
                    <a:p>
                      <a:pPr marL="342900" marR="0" lvl="0" indent="-342900">
                        <a:spcBef>
                          <a:spcPts val="0"/>
                        </a:spcBef>
                        <a:spcAft>
                          <a:spcPts val="600"/>
                        </a:spcAft>
                        <a:buFont typeface="+mj-lt"/>
                        <a:buAutoNum type="alphaLcParenR" startAt="3"/>
                      </a:pPr>
                      <a:r>
                        <a:rPr lang="en-US" sz="1400" b="1" u="none" strike="noStrike" dirty="0">
                          <a:solidFill>
                            <a:schemeClr val="tx1"/>
                          </a:solidFill>
                          <a:effectLst/>
                          <a:latin typeface="Calibri" panose="020F0502020204030204" pitchFamily="34" charset="0"/>
                          <a:ea typeface="Times"/>
                        </a:rPr>
                        <a:t>identify equivalent periods of time and solve practical problems related to equivalent periods of time. </a:t>
                      </a:r>
                      <a:r>
                        <a:rPr lang="en-US" sz="1400" b="1" u="none" strike="noStrike" dirty="0">
                          <a:solidFill>
                            <a:srgbClr val="FF0000"/>
                          </a:solidFill>
                          <a:effectLst/>
                          <a:latin typeface="Calibri" panose="020F0502020204030204" pitchFamily="34" charset="0"/>
                          <a:ea typeface="Times"/>
                        </a:rPr>
                        <a:t>[Moved from 3.12</a:t>
                      </a:r>
                      <a:r>
                        <a:rPr lang="en-US" sz="1400" b="1" u="none" strike="noStrike" dirty="0" smtClean="0">
                          <a:solidFill>
                            <a:srgbClr val="FF0000"/>
                          </a:solidFill>
                          <a:effectLst/>
                          <a:latin typeface="Calibri" panose="020F0502020204030204" pitchFamily="34" charset="0"/>
                          <a:ea typeface="Times"/>
                        </a:rPr>
                        <a:t>]</a:t>
                      </a:r>
                      <a:endParaRPr lang="en-US" sz="1400" b="1" u="none" strike="noStrike" dirty="0">
                        <a:solidFill>
                          <a:srgbClr val="FF0000"/>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343400"/>
            <a:ext cx="8305800" cy="907941"/>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3.9c EKS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Clarification - solve </a:t>
            </a:r>
            <a:r>
              <a:rPr lang="en-US" sz="1600" b="1" dirty="0">
                <a:solidFill>
                  <a:schemeClr val="bg1"/>
                </a:solidFill>
                <a:latin typeface="Calibri" panose="020F0502020204030204" pitchFamily="34" charset="0"/>
              </a:rPr>
              <a:t>practical problems in relation to equivalent periods of time (e.g. number of days in 4 weeks, number of months in 2 years</a:t>
            </a:r>
            <a:r>
              <a:rPr lang="en-US" sz="1600" b="1" dirty="0" smtClean="0">
                <a:solidFill>
                  <a:schemeClr val="bg1"/>
                </a:solidFill>
                <a:latin typeface="Calibri" panose="020F0502020204030204" pitchFamily="34" charset="0"/>
              </a:rPr>
              <a:t>)</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25</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27209"/>
    </mc:Choice>
    <mc:Fallback xmlns="">
      <p:transition advTm="272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91861820"/>
              </p:ext>
            </p:extLst>
          </p:nvPr>
        </p:nvGraphicFramePr>
        <p:xfrm>
          <a:off x="533400" y="990600"/>
          <a:ext cx="8229600" cy="1819642"/>
        </p:xfrm>
        <a:graphic>
          <a:graphicData uri="http://schemas.openxmlformats.org/drawingml/2006/table">
            <a:tbl>
              <a:tblPr firstRow="1" firstCol="1" bandRow="1">
                <a:tableStyleId>{5C22544A-7EE6-4342-B048-85BDC9FD1C3A}</a:tableStyleId>
              </a:tblPr>
              <a:tblGrid>
                <a:gridCol w="4114800"/>
                <a:gridCol w="4114800"/>
              </a:tblGrid>
              <a:tr h="20727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69122">
                <a:tc>
                  <a:txBody>
                    <a:bodyPr/>
                    <a:lstStyle/>
                    <a:p>
                      <a:pPr marL="395288" marR="0" indent="-395288">
                        <a:spcBef>
                          <a:spcPts val="600"/>
                        </a:spcBef>
                        <a:spcAft>
                          <a:spcPts val="600"/>
                        </a:spcAft>
                      </a:pPr>
                      <a:r>
                        <a:rPr lang="en-US" sz="1400" b="1" dirty="0">
                          <a:solidFill>
                            <a:schemeClr val="tx1"/>
                          </a:solidFill>
                          <a:effectLst/>
                          <a:latin typeface="Calibri" panose="020F0502020204030204" pitchFamily="34" charset="0"/>
                          <a:ea typeface="Times"/>
                        </a:rPr>
                        <a:t>3.13	The student will read temperature to the nearest degree from a Celsius thermometer and a Fahrenheit thermometer. Real thermometers and physical models of thermometers will be used.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5288" marR="0" indent="-395288">
                        <a:spcBef>
                          <a:spcPts val="500"/>
                        </a:spcBef>
                        <a:spcAft>
                          <a:spcPts val="0"/>
                        </a:spcAft>
                      </a:pPr>
                      <a:r>
                        <a:rPr lang="en-US" sz="1400" b="1" dirty="0" smtClean="0">
                          <a:solidFill>
                            <a:schemeClr val="tx1"/>
                          </a:solidFill>
                          <a:effectLst/>
                          <a:latin typeface="Calibri" panose="020F0502020204030204" pitchFamily="34" charset="0"/>
                          <a:ea typeface="Times"/>
                        </a:rPr>
                        <a:t>3.10  The </a:t>
                      </a:r>
                      <a:r>
                        <a:rPr lang="en-US" sz="1400" b="1" dirty="0">
                          <a:solidFill>
                            <a:schemeClr val="tx1"/>
                          </a:solidFill>
                          <a:effectLst/>
                          <a:latin typeface="Calibri" panose="020F0502020204030204" pitchFamily="34" charset="0"/>
                          <a:ea typeface="Times"/>
                        </a:rPr>
                        <a:t>student will read temperature to the </a:t>
                      </a:r>
                      <a:r>
                        <a:rPr lang="en-US" sz="1400" b="1" dirty="0" smtClean="0">
                          <a:solidFill>
                            <a:schemeClr val="tx1"/>
                          </a:solidFill>
                          <a:effectLst/>
                          <a:latin typeface="Calibri" panose="020F0502020204030204" pitchFamily="34" charset="0"/>
                          <a:ea typeface="Times"/>
                        </a:rPr>
                        <a:t>nearest</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degree</a:t>
                      </a:r>
                      <a:r>
                        <a:rPr lang="en-US" sz="1400" b="1" dirty="0">
                          <a:solidFill>
                            <a:schemeClr val="tx1"/>
                          </a:solidFill>
                          <a:effectLst/>
                          <a:latin typeface="Calibri" panose="020F0502020204030204" pitchFamily="34" charset="0"/>
                          <a:ea typeface="Times"/>
                        </a:rPr>
                        <a:t>.</a:t>
                      </a:r>
                    </a:p>
                    <a:p>
                      <a:pPr marL="575945" marR="0" indent="-575945">
                        <a:spcBef>
                          <a:spcPts val="500"/>
                        </a:spcBef>
                        <a:spcAft>
                          <a:spcPts val="0"/>
                        </a:spcAft>
                      </a:pPr>
                      <a:r>
                        <a:rPr lang="en-US" sz="1400" b="1" u="none" strike="noStrike" dirty="0">
                          <a:solidFill>
                            <a:schemeClr val="tx1"/>
                          </a:solidFill>
                          <a:effectLst/>
                          <a:latin typeface="Calibri" panose="020F0502020204030204" pitchFamily="34" charset="0"/>
                          <a:ea typeface="Times"/>
                        </a:rPr>
                        <a:t> </a:t>
                      </a:r>
                      <a:endParaRPr lang="en-US" sz="1400" b="1" dirty="0">
                        <a:solidFill>
                          <a:schemeClr val="tx1"/>
                        </a:solidFill>
                        <a:effectLst/>
                        <a:latin typeface="Calibri" panose="020F0502020204030204" pitchFamily="34" charset="0"/>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80951" y="335280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Types of thermometers included in EKS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11944"/>
    </mc:Choice>
    <mc:Fallback xmlns="">
      <p:transition advTm="119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737274509"/>
              </p:ext>
            </p:extLst>
          </p:nvPr>
        </p:nvGraphicFramePr>
        <p:xfrm>
          <a:off x="533400" y="990600"/>
          <a:ext cx="8229600" cy="2895600"/>
        </p:xfrm>
        <a:graphic>
          <a:graphicData uri="http://schemas.openxmlformats.org/drawingml/2006/table">
            <a:tbl>
              <a:tblPr firstRow="1" firstCol="1" bandRow="1">
                <a:tableStyleId>{5C22544A-7EE6-4342-B048-85BDC9FD1C3A}</a:tableStyleId>
              </a:tblPr>
              <a:tblGrid>
                <a:gridCol w="4114800"/>
                <a:gridCol w="4114800"/>
              </a:tblGrid>
              <a:tr h="358026">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537574">
                <a:tc>
                  <a:txBody>
                    <a:bodyPr/>
                    <a:lstStyle/>
                    <a:p>
                      <a:pPr marL="395288" marR="0" indent="-395288">
                        <a:spcBef>
                          <a:spcPts val="600"/>
                        </a:spcBef>
                        <a:spcAft>
                          <a:spcPts val="600"/>
                        </a:spcAft>
                      </a:pPr>
                      <a:r>
                        <a:rPr lang="en-US" sz="1400" b="1" dirty="0">
                          <a:solidFill>
                            <a:schemeClr val="tx1"/>
                          </a:solidFill>
                          <a:effectLst/>
                          <a:latin typeface="Calibri"/>
                          <a:ea typeface="Times"/>
                        </a:rPr>
                        <a:t>3.14	The student will identify, describe, compare, and contrast characteristics of plane and solid geometric figures (circle, square, rectangle, triangle, cube, rectangular prism, square pyramid, sphere, cone, and cylinder) by identifying relevant characteristics, including the number of angles, vertices, and edges, and the number and shape of faces, using concrete models. </a:t>
                      </a:r>
                      <a:r>
                        <a:rPr lang="en-US" sz="1400" b="1" dirty="0">
                          <a:solidFill>
                            <a:srgbClr val="FF0000"/>
                          </a:solidFill>
                          <a:effectLst/>
                          <a:latin typeface="Calibri"/>
                          <a:ea typeface="Times"/>
                        </a:rPr>
                        <a:t>[Moved to 4.11]</a:t>
                      </a:r>
                      <a:endParaRPr lang="en-US" sz="1400" b="1" dirty="0">
                        <a:solidFill>
                          <a:srgbClr val="FF0000"/>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spcBef>
                          <a:spcPts val="600"/>
                        </a:spcBef>
                        <a:spcAft>
                          <a:spcPts val="600"/>
                        </a:spcAft>
                      </a:pPr>
                      <a:r>
                        <a:rPr lang="en-US" sz="1400" b="1" dirty="0">
                          <a:solidFill>
                            <a:schemeClr val="tx1"/>
                          </a:solidFill>
                          <a:effectLst/>
                          <a:latin typeface="Calibri"/>
                          <a:ea typeface="Times"/>
                        </a:rPr>
                        <a:t> </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34340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3.14 – Moved to 4.11</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27</a:t>
            </a:fld>
            <a:endParaRPr lang="en-US" altLang="en-US"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7470598"/>
      </p:ext>
    </p:extLst>
  </p:cSld>
  <p:clrMapOvr>
    <a:masterClrMapping/>
  </p:clrMapOvr>
  <mc:AlternateContent xmlns:mc="http://schemas.openxmlformats.org/markup-compatibility/2006" xmlns:p14="http://schemas.microsoft.com/office/powerpoint/2010/main">
    <mc:Choice Requires="p14">
      <p:transition p14:dur="10" advTm="11836"/>
    </mc:Choice>
    <mc:Fallback xmlns="">
      <p:transition advTm="118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27843270"/>
              </p:ext>
            </p:extLst>
          </p:nvPr>
        </p:nvGraphicFramePr>
        <p:xfrm>
          <a:off x="533400" y="990600"/>
          <a:ext cx="8229600" cy="1485750"/>
        </p:xfrm>
        <a:graphic>
          <a:graphicData uri="http://schemas.openxmlformats.org/drawingml/2006/table">
            <a:tbl>
              <a:tblPr firstRow="1" firstCol="1" bandRow="1">
                <a:tableStyleId>{5C22544A-7EE6-4342-B048-85BDC9FD1C3A}</a:tableStyleId>
              </a:tblPr>
              <a:tblGrid>
                <a:gridCol w="4114800"/>
                <a:gridCol w="4114800"/>
              </a:tblGrid>
              <a:tr h="160170">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135230">
                <a:tc>
                  <a:txBody>
                    <a:bodyPr/>
                    <a:lstStyle/>
                    <a:p>
                      <a:pPr marL="395288" marR="0" indent="-395288">
                        <a:spcBef>
                          <a:spcPts val="600"/>
                        </a:spcBef>
                        <a:spcAft>
                          <a:spcPts val="600"/>
                        </a:spcAft>
                      </a:pPr>
                      <a:r>
                        <a:rPr lang="en-US" sz="1400" b="1" dirty="0">
                          <a:solidFill>
                            <a:schemeClr val="tx1"/>
                          </a:solidFill>
                          <a:effectLst/>
                          <a:latin typeface="Calibri"/>
                          <a:ea typeface="Times"/>
                        </a:rPr>
                        <a:t>3.15	The student will identify and draw representations of points, line segments, rays, angles, and lines.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5288" marR="0" indent="-395288">
                        <a:spcBef>
                          <a:spcPts val="600"/>
                        </a:spcBef>
                        <a:spcAft>
                          <a:spcPts val="600"/>
                        </a:spcAft>
                      </a:pPr>
                      <a:r>
                        <a:rPr lang="en-US" sz="1400" b="1" dirty="0" smtClean="0">
                          <a:solidFill>
                            <a:schemeClr val="tx1"/>
                          </a:solidFill>
                          <a:effectLst/>
                          <a:latin typeface="Calibri"/>
                          <a:ea typeface="Times"/>
                        </a:rPr>
                        <a:t>3.11  The </a:t>
                      </a:r>
                      <a:r>
                        <a:rPr lang="en-US" sz="1400" b="1" dirty="0">
                          <a:solidFill>
                            <a:schemeClr val="tx1"/>
                          </a:solidFill>
                          <a:effectLst/>
                          <a:latin typeface="Calibri"/>
                          <a:ea typeface="Times"/>
                        </a:rPr>
                        <a:t>student will identify and draw representations of points, lines, line segments, rays, and angles.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57200" y="3048000"/>
            <a:ext cx="8305800" cy="907941"/>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3.11 </a:t>
            </a:r>
            <a:r>
              <a:rPr lang="en-US" sz="1600" b="1" dirty="0">
                <a:solidFill>
                  <a:schemeClr val="bg1"/>
                </a:solidFill>
                <a:latin typeface="Calibri" panose="020F0502020204030204" pitchFamily="34" charset="0"/>
              </a:rPr>
              <a:t>EKS – </a:t>
            </a:r>
            <a:r>
              <a:rPr lang="en-US" sz="1600" b="1" dirty="0" smtClean="0">
                <a:solidFill>
                  <a:schemeClr val="bg1"/>
                </a:solidFill>
                <a:latin typeface="Calibri" panose="020F0502020204030204" pitchFamily="34" charset="0"/>
              </a:rPr>
              <a:t>Clarification - describe </a:t>
            </a:r>
            <a:r>
              <a:rPr lang="en-US" sz="1600" b="1" dirty="0">
                <a:solidFill>
                  <a:schemeClr val="bg1"/>
                </a:solidFill>
                <a:latin typeface="Calibri" panose="020F0502020204030204" pitchFamily="34" charset="0"/>
              </a:rPr>
              <a:t>endpoints and vertices as they relate to lines, line segments, rays, and angles </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28</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19744"/>
    </mc:Choice>
    <mc:Fallback xmlns="">
      <p:transition advTm="197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52816969"/>
              </p:ext>
            </p:extLst>
          </p:nvPr>
        </p:nvGraphicFramePr>
        <p:xfrm>
          <a:off x="533400" y="990600"/>
          <a:ext cx="8229600" cy="2019977"/>
        </p:xfrm>
        <a:graphic>
          <a:graphicData uri="http://schemas.openxmlformats.org/drawingml/2006/table">
            <a:tbl>
              <a:tblPr firstRow="1" firstCol="1" bandRow="1">
                <a:tableStyleId>{5C22544A-7EE6-4342-B048-85BDC9FD1C3A}</a:tableStyleId>
              </a:tblPr>
              <a:tblGrid>
                <a:gridCol w="4114800"/>
                <a:gridCol w="4114800"/>
              </a:tblGrid>
              <a:tr h="235543">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669457">
                <a:tc>
                  <a:txBody>
                    <a:bodyPr/>
                    <a:lstStyle/>
                    <a:p>
                      <a:pPr marL="457200" marR="0" indent="-457200">
                        <a:spcBef>
                          <a:spcPts val="500"/>
                        </a:spcBef>
                        <a:spcAft>
                          <a:spcPts val="120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74320" marR="0" indent="-274320">
                        <a:spcBef>
                          <a:spcPts val="600"/>
                        </a:spcBef>
                        <a:spcAft>
                          <a:spcPts val="0"/>
                        </a:spcAft>
                      </a:pPr>
                      <a:r>
                        <a:rPr lang="en-US" sz="1400" b="1" dirty="0" smtClean="0">
                          <a:solidFill>
                            <a:schemeClr val="tx1"/>
                          </a:solidFill>
                          <a:effectLst/>
                          <a:latin typeface="Calibri" panose="020F0502020204030204" pitchFamily="34" charset="0"/>
                          <a:ea typeface="Times"/>
                        </a:rPr>
                        <a:t>3.12</a:t>
                      </a:r>
                      <a:r>
                        <a:rPr lang="en-US" sz="1400" b="1" baseline="0" dirty="0" smtClean="0">
                          <a:solidFill>
                            <a:schemeClr val="tx1"/>
                          </a:solidFill>
                          <a:effectLst/>
                          <a:latin typeface="Calibri" panose="020F0502020204030204" pitchFamily="34" charset="0"/>
                          <a:ea typeface="Times"/>
                        </a:rPr>
                        <a:t>  </a:t>
                      </a:r>
                      <a:r>
                        <a:rPr lang="en-US" sz="1400" b="1" dirty="0" smtClean="0">
                          <a:solidFill>
                            <a:schemeClr val="tx1"/>
                          </a:solidFill>
                          <a:effectLst/>
                          <a:latin typeface="Calibri" panose="020F0502020204030204" pitchFamily="34" charset="0"/>
                          <a:ea typeface="Times"/>
                        </a:rPr>
                        <a:t>The </a:t>
                      </a:r>
                      <a:r>
                        <a:rPr lang="en-US" sz="1400" b="1" dirty="0">
                          <a:solidFill>
                            <a:schemeClr val="tx1"/>
                          </a:solidFill>
                          <a:effectLst/>
                          <a:latin typeface="Calibri" panose="020F0502020204030204" pitchFamily="34" charset="0"/>
                          <a:ea typeface="Times"/>
                        </a:rPr>
                        <a:t>student will </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define polygon; </a:t>
                      </a:r>
                      <a:r>
                        <a:rPr lang="en-US" sz="1400" b="1" dirty="0">
                          <a:solidFill>
                            <a:srgbClr val="FF0000"/>
                          </a:solidFill>
                          <a:effectLst/>
                          <a:latin typeface="Calibri" panose="020F0502020204030204" pitchFamily="34" charset="0"/>
                          <a:ea typeface="Times"/>
                        </a:rPr>
                        <a:t>[Moved from 4.12a]</a:t>
                      </a:r>
                    </a:p>
                    <a:p>
                      <a:pPr marL="342900" marR="0" lvl="0" indent="-342900">
                        <a:spcBef>
                          <a:spcPts val="0"/>
                        </a:spcBef>
                        <a:spcAft>
                          <a:spcPts val="0"/>
                        </a:spcAft>
                        <a:buFont typeface="+mj-lt"/>
                        <a:buAutoNum type="alphaLcParenR"/>
                      </a:pPr>
                      <a:r>
                        <a:rPr lang="en-US" sz="1400" b="1" dirty="0">
                          <a:solidFill>
                            <a:schemeClr val="tx1"/>
                          </a:solidFill>
                          <a:effectLst/>
                          <a:latin typeface="Calibri" panose="020F0502020204030204" pitchFamily="34" charset="0"/>
                          <a:ea typeface="Times"/>
                        </a:rPr>
                        <a:t>identify and name polygons with 10 or fewer sides; and </a:t>
                      </a:r>
                      <a:r>
                        <a:rPr lang="en-US" sz="1400" b="1" dirty="0">
                          <a:solidFill>
                            <a:srgbClr val="FF0000"/>
                          </a:solidFill>
                          <a:effectLst/>
                          <a:latin typeface="Calibri" panose="020F0502020204030204" pitchFamily="34" charset="0"/>
                          <a:ea typeface="Times"/>
                        </a:rPr>
                        <a:t>[Moved from 4.12b]</a:t>
                      </a:r>
                    </a:p>
                    <a:p>
                      <a:pPr marL="342900" marR="0" lvl="0" indent="-342900">
                        <a:spcBef>
                          <a:spcPts val="0"/>
                        </a:spcBef>
                        <a:spcAft>
                          <a:spcPts val="600"/>
                        </a:spcAft>
                        <a:buFont typeface="+mj-lt"/>
                        <a:buAutoNum type="alphaLcParenR"/>
                      </a:pPr>
                      <a:r>
                        <a:rPr lang="en-US" sz="1400" b="1" dirty="0">
                          <a:solidFill>
                            <a:schemeClr val="tx1"/>
                          </a:solidFill>
                          <a:effectLst/>
                          <a:latin typeface="Calibri" panose="020F0502020204030204" pitchFamily="34" charset="0"/>
                          <a:ea typeface="Times"/>
                        </a:rPr>
                        <a:t>combine and subdivide polygons with three or four sides and name the resulting polygon(s).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33400" y="3643085"/>
            <a:ext cx="8229600" cy="1554272"/>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3.12a </a:t>
            </a:r>
            <a:r>
              <a:rPr lang="en-US" sz="1600" b="1" dirty="0">
                <a:solidFill>
                  <a:schemeClr val="bg1"/>
                </a:solidFill>
                <a:latin typeface="Calibri" panose="020F0502020204030204" pitchFamily="34" charset="0"/>
              </a:rPr>
              <a:t>– Define a polygon [Moved from </a:t>
            </a:r>
            <a:r>
              <a:rPr lang="en-US" sz="1600" b="1" dirty="0" smtClean="0">
                <a:solidFill>
                  <a:schemeClr val="bg1"/>
                </a:solidFill>
                <a:latin typeface="Calibri" panose="020F0502020204030204" pitchFamily="34" charset="0"/>
              </a:rPr>
              <a:t>4.12a]</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3.12b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Identify </a:t>
            </a:r>
            <a:r>
              <a:rPr lang="en-US" sz="1600" b="1" dirty="0">
                <a:solidFill>
                  <a:schemeClr val="bg1"/>
                </a:solidFill>
                <a:latin typeface="Calibri" panose="020F0502020204030204" pitchFamily="34" charset="0"/>
              </a:rPr>
              <a:t>and name polygons with 10 or fewer sides [Moved from 4.12b</a:t>
            </a:r>
            <a:r>
              <a:rPr 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3.12c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C</a:t>
            </a:r>
            <a:r>
              <a:rPr lang="en-US" sz="1600" b="1" dirty="0" smtClean="0">
                <a:solidFill>
                  <a:schemeClr val="bg1"/>
                </a:solidFill>
                <a:latin typeface="Calibri" panose="020F0502020204030204" pitchFamily="34" charset="0"/>
                <a:ea typeface="Times"/>
              </a:rPr>
              <a:t>ombine </a:t>
            </a:r>
            <a:r>
              <a:rPr lang="en-US" sz="1600" b="1" dirty="0">
                <a:solidFill>
                  <a:schemeClr val="bg1"/>
                </a:solidFill>
                <a:latin typeface="Calibri" panose="020F0502020204030204" pitchFamily="34" charset="0"/>
                <a:ea typeface="Times"/>
              </a:rPr>
              <a:t>and subdivide polygons with three or four </a:t>
            </a:r>
            <a:r>
              <a:rPr lang="en-US" sz="1600" b="1" dirty="0" smtClean="0">
                <a:solidFill>
                  <a:schemeClr val="bg1"/>
                </a:solidFill>
                <a:latin typeface="Calibri" panose="020F0502020204030204" pitchFamily="34" charset="0"/>
                <a:ea typeface="Times"/>
              </a:rPr>
              <a:t>sides and name resulting </a:t>
            </a:r>
            <a:r>
              <a:rPr lang="en-US" sz="1600" b="1" dirty="0">
                <a:solidFill>
                  <a:schemeClr val="bg1"/>
                </a:solidFill>
                <a:latin typeface="Calibri" panose="020F0502020204030204" pitchFamily="34" charset="0"/>
                <a:ea typeface="Times"/>
              </a:rPr>
              <a:t>polygon(s</a:t>
            </a:r>
            <a:r>
              <a:rPr lang="en-US" sz="1600" b="1" dirty="0" smtClean="0">
                <a:solidFill>
                  <a:schemeClr val="bg1"/>
                </a:solidFill>
                <a:latin typeface="Calibri" panose="020F0502020204030204" pitchFamily="34" charset="0"/>
                <a:ea typeface="Times"/>
              </a:rPr>
              <a:t>)</a:t>
            </a:r>
            <a:endParaRPr 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29</a:t>
            </a:fld>
            <a:endParaRPr lang="en-US" altLang="en-US" dirty="0"/>
          </a:p>
        </p:txBody>
      </p:sp>
      <p:sp>
        <p:nvSpPr>
          <p:cNvPr id="6" name="AutoShape 6"/>
          <p:cNvSpPr>
            <a:spLocks noChangeArrowheads="1"/>
          </p:cNvSpPr>
          <p:nvPr/>
        </p:nvSpPr>
        <p:spPr bwMode="auto">
          <a:xfrm rot="1209468">
            <a:off x="2959662" y="1619410"/>
            <a:ext cx="1634563" cy="1104577"/>
          </a:xfrm>
          <a:prstGeom prst="irregularSeal1">
            <a:avLst/>
          </a:prstGeom>
          <a:solidFill>
            <a:srgbClr val="00B050"/>
          </a:solidFill>
          <a:ln w="9525">
            <a:solidFill>
              <a:schemeClr val="tx1"/>
            </a:solidFill>
            <a:miter lim="800000"/>
            <a:headEnd/>
            <a:tailEnd/>
          </a:ln>
          <a:effectLst/>
          <a:extLst/>
        </p:spPr>
        <p:txBody>
          <a:bodyPr wrap="none" anchor="ctr"/>
          <a:lstStyle/>
          <a:p>
            <a:pPr algn="ctr"/>
            <a:r>
              <a:rPr lang="en-US" sz="2800" dirty="0" smtClean="0">
                <a:latin typeface="Calibri" panose="020F0502020204030204" pitchFamily="34" charset="0"/>
              </a:rPr>
              <a:t>New</a:t>
            </a:r>
            <a:endParaRPr lang="en-US" dirty="0">
              <a:latin typeface="Calibri" panose="020F0502020204030204" pitchFamily="34" charset="0"/>
            </a:endParaRP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50687"/>
    </mc:Choice>
    <mc:Fallback xmlns="">
      <p:transition advTm="5068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0"/>
            <a:ext cx="8229600" cy="762000"/>
          </a:xfrm>
        </p:spPr>
        <p:txBody>
          <a:bodyPr/>
          <a:lstStyle/>
          <a:p>
            <a:r>
              <a:rPr lang="en-US" dirty="0" smtClean="0"/>
              <a:t>Agenda</a:t>
            </a:r>
            <a:endParaRPr lang="en-US" dirty="0"/>
          </a:p>
        </p:txBody>
      </p:sp>
      <p:sp>
        <p:nvSpPr>
          <p:cNvPr id="3" name="Content Placeholder 2"/>
          <p:cNvSpPr>
            <a:spLocks noGrp="1"/>
          </p:cNvSpPr>
          <p:nvPr>
            <p:ph idx="1"/>
          </p:nvPr>
        </p:nvSpPr>
        <p:spPr>
          <a:xfrm>
            <a:off x="457200" y="1600201"/>
            <a:ext cx="8229600" cy="4724399"/>
          </a:xfrm>
        </p:spPr>
        <p:txBody>
          <a:bodyPr/>
          <a:lstStyle/>
          <a:p>
            <a:r>
              <a:rPr lang="en-US" sz="2800" dirty="0" smtClean="0"/>
              <a:t>Implementation Timeline</a:t>
            </a:r>
          </a:p>
          <a:p>
            <a:r>
              <a:rPr lang="en-US" sz="2800" dirty="0"/>
              <a:t>Resources Currently Available</a:t>
            </a:r>
          </a:p>
          <a:p>
            <a:pPr lvl="1"/>
            <a:r>
              <a:rPr lang="en-US" sz="2400" dirty="0"/>
              <a:t>Crosswalk (Summary of Revisions) </a:t>
            </a:r>
          </a:p>
          <a:p>
            <a:pPr lvl="1"/>
            <a:r>
              <a:rPr lang="en-US" sz="2400" dirty="0"/>
              <a:t>Standards and </a:t>
            </a:r>
            <a:r>
              <a:rPr lang="en-US" sz="2400" dirty="0" smtClean="0"/>
              <a:t>Curriculum Frameworks</a:t>
            </a:r>
            <a:endParaRPr lang="en-US" sz="2800" dirty="0"/>
          </a:p>
          <a:p>
            <a:r>
              <a:rPr lang="en-US" sz="2800" dirty="0" smtClean="0"/>
              <a:t>Comparison of 2009 to 2016 Standards</a:t>
            </a:r>
          </a:p>
          <a:p>
            <a:pPr lvl="1"/>
            <a:r>
              <a:rPr lang="en-US" sz="2400" dirty="0" smtClean="0"/>
              <a:t>Number and Number Sense</a:t>
            </a:r>
          </a:p>
          <a:p>
            <a:pPr lvl="1"/>
            <a:r>
              <a:rPr lang="en-US" sz="2400" dirty="0" smtClean="0"/>
              <a:t>Computation and Estimation</a:t>
            </a:r>
          </a:p>
          <a:p>
            <a:pPr lvl="1"/>
            <a:r>
              <a:rPr lang="en-US" sz="2400" dirty="0" smtClean="0"/>
              <a:t>Measurement and Geometry</a:t>
            </a:r>
          </a:p>
          <a:p>
            <a:pPr lvl="1"/>
            <a:r>
              <a:rPr lang="en-US" sz="2400" dirty="0" smtClean="0"/>
              <a:t>Probability and Statistics</a:t>
            </a:r>
          </a:p>
          <a:p>
            <a:pPr lvl="1"/>
            <a:r>
              <a:rPr lang="en-US" sz="2400" dirty="0" smtClean="0"/>
              <a:t>Patterns, Functions, and Algebra</a:t>
            </a:r>
          </a:p>
        </p:txBody>
      </p:sp>
      <p:sp>
        <p:nvSpPr>
          <p:cNvPr id="4" name="Slide Number Placeholder 3"/>
          <p:cNvSpPr>
            <a:spLocks noGrp="1"/>
          </p:cNvSpPr>
          <p:nvPr>
            <p:ph type="sldNum" sz="quarter" idx="12"/>
          </p:nvPr>
        </p:nvSpPr>
        <p:spPr/>
        <p:txBody>
          <a:bodyPr/>
          <a:lstStyle/>
          <a:p>
            <a:fld id="{C4F0E998-9182-4C89-B3A3-3657E8366C65}" type="slidenum">
              <a:rPr lang="en-US" altLang="en-US" smtClean="0"/>
              <a:pPr/>
              <a:t>3</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12274587"/>
      </p:ext>
    </p:extLst>
  </p:cSld>
  <p:clrMapOvr>
    <a:masterClrMapping/>
  </p:clrMapOvr>
  <mc:AlternateContent xmlns:mc="http://schemas.openxmlformats.org/markup-compatibility/2006" xmlns:p14="http://schemas.microsoft.com/office/powerpoint/2010/main">
    <mc:Choice Requires="p14">
      <p:transition p14:dur="10" advTm="17742"/>
    </mc:Choice>
    <mc:Fallback xmlns="">
      <p:transition advTm="177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05324041"/>
              </p:ext>
            </p:extLst>
          </p:nvPr>
        </p:nvGraphicFramePr>
        <p:xfrm>
          <a:off x="533400" y="990600"/>
          <a:ext cx="8229600" cy="1151859"/>
        </p:xfrm>
        <a:graphic>
          <a:graphicData uri="http://schemas.openxmlformats.org/drawingml/2006/table">
            <a:tbl>
              <a:tblPr firstRow="1" firstCol="1" bandRow="1">
                <a:tableStyleId>{5C22544A-7EE6-4342-B048-85BDC9FD1C3A}</a:tableStyleId>
              </a:tblPr>
              <a:tblGrid>
                <a:gridCol w="4114800"/>
                <a:gridCol w="4114800"/>
              </a:tblGrid>
              <a:tr h="113061">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801339">
                <a:tc>
                  <a:txBody>
                    <a:bodyPr/>
                    <a:lstStyle/>
                    <a:p>
                      <a:pPr marL="395288" marR="0" indent="-395288">
                        <a:spcBef>
                          <a:spcPts val="600"/>
                        </a:spcBef>
                        <a:spcAft>
                          <a:spcPts val="600"/>
                        </a:spcAft>
                      </a:pPr>
                      <a:r>
                        <a:rPr lang="en-US" sz="1400" b="1" dirty="0">
                          <a:solidFill>
                            <a:schemeClr val="tx1"/>
                          </a:solidFill>
                          <a:effectLst/>
                          <a:latin typeface="Calibri"/>
                          <a:ea typeface="Times"/>
                        </a:rPr>
                        <a:t>3.16	The student will identify and describe congruent and </a:t>
                      </a:r>
                      <a:r>
                        <a:rPr lang="en-US" sz="1400" b="1" dirty="0" err="1">
                          <a:solidFill>
                            <a:schemeClr val="tx1"/>
                          </a:solidFill>
                          <a:effectLst/>
                          <a:latin typeface="Calibri"/>
                          <a:ea typeface="Times"/>
                        </a:rPr>
                        <a:t>noncongruent</a:t>
                      </a:r>
                      <a:r>
                        <a:rPr lang="en-US" sz="1400" b="1" dirty="0">
                          <a:solidFill>
                            <a:schemeClr val="tx1"/>
                          </a:solidFill>
                          <a:effectLst/>
                          <a:latin typeface="Calibri"/>
                          <a:ea typeface="Times"/>
                        </a:rPr>
                        <a:t> plane figures.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95288" marR="0" indent="-395288">
                        <a:spcBef>
                          <a:spcPts val="600"/>
                        </a:spcBef>
                        <a:spcAft>
                          <a:spcPts val="600"/>
                        </a:spcAft>
                      </a:pPr>
                      <a:r>
                        <a:rPr lang="en-US" sz="1400" b="1" dirty="0" smtClean="0">
                          <a:solidFill>
                            <a:schemeClr val="tx1"/>
                          </a:solidFill>
                          <a:effectLst/>
                          <a:latin typeface="Calibri"/>
                          <a:ea typeface="Times"/>
                        </a:rPr>
                        <a:t>3.13</a:t>
                      </a:r>
                      <a:r>
                        <a:rPr lang="en-US" sz="1400" b="1" baseline="0" dirty="0" smtClean="0">
                          <a:solidFill>
                            <a:schemeClr val="tx1"/>
                          </a:solidFill>
                          <a:effectLst/>
                          <a:latin typeface="Calibri"/>
                          <a:ea typeface="Times"/>
                        </a:rPr>
                        <a:t>  </a:t>
                      </a:r>
                      <a:r>
                        <a:rPr lang="en-US" sz="1400" b="1" dirty="0" smtClean="0">
                          <a:solidFill>
                            <a:schemeClr val="tx1"/>
                          </a:solidFill>
                          <a:effectLst/>
                          <a:latin typeface="Calibri"/>
                          <a:ea typeface="Times"/>
                        </a:rPr>
                        <a:t>The </a:t>
                      </a:r>
                      <a:r>
                        <a:rPr lang="en-US" sz="1400" b="1" dirty="0">
                          <a:solidFill>
                            <a:schemeClr val="tx1"/>
                          </a:solidFill>
                          <a:effectLst/>
                          <a:latin typeface="Calibri"/>
                          <a:ea typeface="Times"/>
                        </a:rPr>
                        <a:t>student will identify and describe congruent and </a:t>
                      </a:r>
                      <a:r>
                        <a:rPr lang="en-US" sz="1400" b="1" dirty="0" err="1">
                          <a:solidFill>
                            <a:schemeClr val="tx1"/>
                          </a:solidFill>
                          <a:effectLst/>
                          <a:latin typeface="Calibri"/>
                          <a:ea typeface="Times"/>
                        </a:rPr>
                        <a:t>noncongruent</a:t>
                      </a:r>
                      <a:r>
                        <a:rPr lang="en-US" sz="1400" b="1" dirty="0">
                          <a:solidFill>
                            <a:schemeClr val="tx1"/>
                          </a:solidFill>
                          <a:effectLst/>
                          <a:latin typeface="Calibri"/>
                          <a:ea typeface="Times"/>
                        </a:rPr>
                        <a:t> figures.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480951" y="266700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No significant change</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30</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6745"/>
    </mc:Choice>
    <mc:Fallback xmlns="">
      <p:transition advTm="67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819400"/>
            <a:ext cx="7772400" cy="1066800"/>
          </a:xfrm>
        </p:spPr>
        <p:txBody>
          <a:bodyPr/>
          <a:lstStyle/>
          <a:p>
            <a:pPr algn="ctr"/>
            <a:r>
              <a:rPr lang="en-US" dirty="0" smtClean="0"/>
              <a:t>PROBABILITY AND STATISTICS</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31</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39409048"/>
      </p:ext>
    </p:extLst>
  </p:cSld>
  <p:clrMapOvr>
    <a:masterClrMapping/>
  </p:clrMapOvr>
  <mc:AlternateContent xmlns:mc="http://schemas.openxmlformats.org/markup-compatibility/2006" xmlns:p14="http://schemas.microsoft.com/office/powerpoint/2010/main">
    <mc:Choice Requires="p14">
      <p:transition p14:dur="10" advTm="4719"/>
    </mc:Choice>
    <mc:Fallback xmlns="">
      <p:transition advTm="47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5684089"/>
              </p:ext>
            </p:extLst>
          </p:nvPr>
        </p:nvGraphicFramePr>
        <p:xfrm>
          <a:off x="533400" y="990600"/>
          <a:ext cx="8229600" cy="3276600"/>
        </p:xfrm>
        <a:graphic>
          <a:graphicData uri="http://schemas.openxmlformats.org/drawingml/2006/table">
            <a:tbl>
              <a:tblPr firstRow="1" firstCol="1" bandRow="1">
                <a:tableStyleId>{5C22544A-7EE6-4342-B048-85BDC9FD1C3A}</a:tableStyleId>
              </a:tblPr>
              <a:tblGrid>
                <a:gridCol w="4114800"/>
                <a:gridCol w="4114800"/>
              </a:tblGrid>
              <a:tr h="374591">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902009">
                <a:tc>
                  <a:txBody>
                    <a:bodyPr/>
                    <a:lstStyle/>
                    <a:p>
                      <a:pPr marL="342900" marR="0" indent="-342900">
                        <a:spcBef>
                          <a:spcPts val="1200"/>
                        </a:spcBef>
                        <a:spcAft>
                          <a:spcPts val="0"/>
                        </a:spcAft>
                      </a:pPr>
                      <a:endParaRPr lang="en-US" sz="100" b="1" dirty="0" smtClean="0">
                        <a:solidFill>
                          <a:schemeClr val="tx1"/>
                        </a:solidFill>
                        <a:effectLst/>
                        <a:latin typeface="Calibri" panose="020F0502020204030204" pitchFamily="34" charset="0"/>
                        <a:ea typeface="Times"/>
                      </a:endParaRPr>
                    </a:p>
                    <a:p>
                      <a:pPr marL="342900" marR="0" indent="-342900">
                        <a:spcBef>
                          <a:spcPts val="600"/>
                        </a:spcBef>
                        <a:spcAft>
                          <a:spcPts val="0"/>
                        </a:spcAft>
                      </a:pPr>
                      <a:r>
                        <a:rPr lang="en-US" sz="1400" b="1" dirty="0" smtClean="0">
                          <a:solidFill>
                            <a:schemeClr val="tx1"/>
                          </a:solidFill>
                          <a:effectLst/>
                          <a:latin typeface="Calibri" panose="020F0502020204030204" pitchFamily="34" charset="0"/>
                          <a:ea typeface="Times"/>
                        </a:rPr>
                        <a:t>3.17</a:t>
                      </a:r>
                      <a:r>
                        <a:rPr lang="en-US" sz="1400" b="1" dirty="0">
                          <a:solidFill>
                            <a:schemeClr val="tx1"/>
                          </a:solidFill>
                          <a:effectLst/>
                          <a:latin typeface="Calibri" panose="020F0502020204030204" pitchFamily="34" charset="0"/>
                          <a:ea typeface="Times"/>
                        </a:rPr>
                        <a:t>	The student will</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a)	collect and organize data, using observations, measurements, surveys, or experiments; </a:t>
                      </a:r>
                      <a:r>
                        <a:rPr lang="en-US" sz="1400" b="1" dirty="0">
                          <a:solidFill>
                            <a:srgbClr val="FF0000"/>
                          </a:solidFill>
                          <a:effectLst/>
                          <a:latin typeface="Calibri" panose="020F0502020204030204" pitchFamily="34" charset="0"/>
                          <a:ea typeface="Times"/>
                        </a:rPr>
                        <a:t>[Process included in </a:t>
                      </a:r>
                      <a:r>
                        <a:rPr lang="en-US" sz="1400" b="1" dirty="0" smtClean="0">
                          <a:solidFill>
                            <a:srgbClr val="FF0000"/>
                          </a:solidFill>
                          <a:effectLst/>
                          <a:latin typeface="Calibri" panose="020F0502020204030204" pitchFamily="34" charset="0"/>
                          <a:ea typeface="Times"/>
                        </a:rPr>
                        <a:t>3.15 EKS</a:t>
                      </a:r>
                      <a:r>
                        <a:rPr lang="en-US" sz="1400" b="1" dirty="0">
                          <a:solidFill>
                            <a:srgbClr val="FF0000"/>
                          </a:solidFill>
                          <a:effectLst/>
                          <a:latin typeface="Calibri" panose="020F0502020204030204" pitchFamily="34" charset="0"/>
                          <a:ea typeface="Times"/>
                        </a:rPr>
                        <a:t>]</a:t>
                      </a:r>
                    </a:p>
                    <a:p>
                      <a:pPr marL="571500" marR="0" indent="-228600">
                        <a:spcBef>
                          <a:spcPts val="0"/>
                        </a:spcBef>
                        <a:spcAft>
                          <a:spcPts val="0"/>
                        </a:spcAft>
                      </a:pPr>
                      <a:r>
                        <a:rPr lang="en-US" sz="1400" b="1" dirty="0">
                          <a:solidFill>
                            <a:schemeClr val="tx1"/>
                          </a:solidFill>
                          <a:effectLst/>
                          <a:latin typeface="Calibri" panose="020F0502020204030204" pitchFamily="34" charset="0"/>
                          <a:ea typeface="Times"/>
                        </a:rPr>
                        <a:t>b)	construct a line plot, a picture graph, or a bar graph to represent the data; and </a:t>
                      </a:r>
                      <a:r>
                        <a:rPr lang="en-US" sz="1400" b="1" dirty="0">
                          <a:solidFill>
                            <a:srgbClr val="FF0000"/>
                          </a:solidFill>
                          <a:effectLst/>
                          <a:latin typeface="Calibri" panose="020F0502020204030204" pitchFamily="34" charset="0"/>
                          <a:ea typeface="Times"/>
                        </a:rPr>
                        <a:t>[Line plot moved to 5.16; construct graphs moved to 3.15a]</a:t>
                      </a:r>
                    </a:p>
                    <a:p>
                      <a:pPr marL="575945" marR="0" indent="-228600">
                        <a:spcBef>
                          <a:spcPts val="0"/>
                        </a:spcBef>
                        <a:spcAft>
                          <a:spcPts val="600"/>
                        </a:spcAft>
                      </a:pPr>
                      <a:r>
                        <a:rPr lang="en-US" sz="1400" b="1" dirty="0">
                          <a:solidFill>
                            <a:schemeClr val="tx1"/>
                          </a:solidFill>
                          <a:effectLst/>
                          <a:latin typeface="Calibri" panose="020F0502020204030204" pitchFamily="34" charset="0"/>
                          <a:ea typeface="Times"/>
                        </a:rPr>
                        <a:t>c)	read and interpret the data represented in line plots, bar graphs, and picture graphs and write a sentence analyzing the data. </a:t>
                      </a:r>
                      <a:r>
                        <a:rPr lang="en-US" sz="1400" b="1" dirty="0">
                          <a:solidFill>
                            <a:srgbClr val="FF0000"/>
                          </a:solidFill>
                          <a:effectLst/>
                          <a:latin typeface="Calibri" panose="020F0502020204030204" pitchFamily="34" charset="0"/>
                          <a:ea typeface="Times"/>
                        </a:rPr>
                        <a:t>[Line plots moved to 5.16; interpret bar graphs and picture graphs moved to 3.15b]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98475" marR="0" indent="-224155">
                        <a:spcBef>
                          <a:spcPts val="0"/>
                        </a:spcBef>
                        <a:spcAft>
                          <a:spcPts val="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4788694"/>
            <a:ext cx="8305800" cy="1231106"/>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3.17abc – Collecting data, constructing and interpreting picture graphs and bar graphs moved to 3.15ab</a:t>
            </a:r>
          </a:p>
          <a:p>
            <a:pPr marL="285750" lvl="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Line plots moved to 5.16</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32</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994275806"/>
      </p:ext>
    </p:extLst>
  </p:cSld>
  <p:clrMapOvr>
    <a:masterClrMapping/>
  </p:clrMapOvr>
  <mc:AlternateContent xmlns:mc="http://schemas.openxmlformats.org/markup-compatibility/2006" xmlns:p14="http://schemas.microsoft.com/office/powerpoint/2010/main">
    <mc:Choice Requires="p14">
      <p:transition p14:dur="10" advTm="18811"/>
    </mc:Choice>
    <mc:Fallback xmlns="">
      <p:transition advTm="188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08947307"/>
              </p:ext>
            </p:extLst>
          </p:nvPr>
        </p:nvGraphicFramePr>
        <p:xfrm>
          <a:off x="533400" y="990600"/>
          <a:ext cx="8229600" cy="1828800"/>
        </p:xfrm>
        <a:graphic>
          <a:graphicData uri="http://schemas.openxmlformats.org/drawingml/2006/table">
            <a:tbl>
              <a:tblPr firstRow="1" firstCol="1" bandRow="1">
                <a:tableStyleId>{5C22544A-7EE6-4342-B048-85BDC9FD1C3A}</a:tableStyleId>
              </a:tblPr>
              <a:tblGrid>
                <a:gridCol w="4114800"/>
                <a:gridCol w="4114800"/>
              </a:tblGrid>
              <a:tr h="395867">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32933">
                <a:tc>
                  <a:txBody>
                    <a:bodyPr/>
                    <a:lstStyle/>
                    <a:p>
                      <a:pPr marL="342900" marR="0" indent="-342900">
                        <a:spcBef>
                          <a:spcPts val="1800"/>
                        </a:spcBef>
                        <a:spcAft>
                          <a:spcPts val="0"/>
                        </a:spcAft>
                      </a:pPr>
                      <a:r>
                        <a:rPr lang="en-US" sz="1400" b="1" dirty="0" smtClean="0">
                          <a:solidFill>
                            <a:schemeClr val="tx1"/>
                          </a:solidFill>
                          <a:effectLst/>
                          <a:latin typeface="Calibri"/>
                          <a:ea typeface="Times"/>
                        </a:rPr>
                        <a:t>3.18</a:t>
                      </a:r>
                      <a:r>
                        <a:rPr lang="en-US" sz="1400" b="1" dirty="0">
                          <a:solidFill>
                            <a:schemeClr val="tx1"/>
                          </a:solidFill>
                          <a:effectLst/>
                          <a:latin typeface="Calibri"/>
                          <a:ea typeface="Times"/>
                        </a:rPr>
                        <a:t>	The student will investigate and describe the concept of probability as chance and list possible results of a given situation.</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03225" marR="0" indent="-403225">
                        <a:spcBef>
                          <a:spcPts val="1200"/>
                        </a:spcBef>
                        <a:spcAft>
                          <a:spcPts val="0"/>
                        </a:spcAft>
                      </a:pPr>
                      <a:r>
                        <a:rPr lang="en-US" sz="1400" b="1" dirty="0" smtClean="0">
                          <a:solidFill>
                            <a:schemeClr val="tx1"/>
                          </a:solidFill>
                          <a:effectLst/>
                          <a:latin typeface="Calibri"/>
                          <a:ea typeface="Times"/>
                        </a:rPr>
                        <a:t>3.14  The </a:t>
                      </a:r>
                      <a:r>
                        <a:rPr lang="en-US" sz="1400" b="1" dirty="0">
                          <a:solidFill>
                            <a:schemeClr val="tx1"/>
                          </a:solidFill>
                          <a:effectLst/>
                          <a:latin typeface="Calibri"/>
                          <a:ea typeface="Times"/>
                        </a:rPr>
                        <a:t>student will investigate and describe the concept of probability as a measurement of chance and list possible outcomes for a single event.</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44286" y="337688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3.14 </a:t>
            </a:r>
            <a:r>
              <a:rPr lang="en-US" sz="1600" b="1" dirty="0">
                <a:solidFill>
                  <a:schemeClr val="bg1"/>
                </a:solidFill>
                <a:latin typeface="Calibri" panose="020F0502020204030204" pitchFamily="34" charset="0"/>
              </a:rPr>
              <a:t>EKS – Number of outcomes limited to </a:t>
            </a:r>
            <a:r>
              <a:rPr lang="en-US" sz="1600" b="1" dirty="0" smtClean="0">
                <a:solidFill>
                  <a:schemeClr val="bg1"/>
                </a:solidFill>
                <a:latin typeface="Calibri" panose="020F0502020204030204" pitchFamily="34" charset="0"/>
              </a:rPr>
              <a:t>12</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33</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12183102"/>
      </p:ext>
    </p:extLst>
  </p:cSld>
  <p:clrMapOvr>
    <a:masterClrMapping/>
  </p:clrMapOvr>
  <mc:AlternateContent xmlns:mc="http://schemas.openxmlformats.org/markup-compatibility/2006" xmlns:p14="http://schemas.microsoft.com/office/powerpoint/2010/main">
    <mc:Choice Requires="p14">
      <p:transition p14:dur="10" advTm="17518"/>
    </mc:Choice>
    <mc:Fallback xmlns="">
      <p:transition advTm="175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73868693"/>
              </p:ext>
            </p:extLst>
          </p:nvPr>
        </p:nvGraphicFramePr>
        <p:xfrm>
          <a:off x="533400" y="990600"/>
          <a:ext cx="8229600" cy="2286000"/>
        </p:xfrm>
        <a:graphic>
          <a:graphicData uri="http://schemas.openxmlformats.org/drawingml/2006/table">
            <a:tbl>
              <a:tblPr firstRow="1" firstCol="1" bandRow="1">
                <a:tableStyleId>{5C22544A-7EE6-4342-B048-85BDC9FD1C3A}</a:tableStyleId>
              </a:tblPr>
              <a:tblGrid>
                <a:gridCol w="4114800"/>
                <a:gridCol w="4114800"/>
              </a:tblGrid>
              <a:tr h="383988">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02012">
                <a:tc>
                  <a:txBody>
                    <a:bodyPr/>
                    <a:lstStyle/>
                    <a:p>
                      <a:pPr marL="342900" marR="0" indent="-342900">
                        <a:spcBef>
                          <a:spcPts val="600"/>
                        </a:spcBef>
                        <a:spcAft>
                          <a:spcPts val="600"/>
                        </a:spcAft>
                      </a:pPr>
                      <a:r>
                        <a:rPr lang="en-US" sz="1400" b="1" dirty="0">
                          <a:solidFill>
                            <a:schemeClr val="tx1"/>
                          </a:solidFill>
                          <a:effectLst/>
                          <a:latin typeface="Calibri" panose="020F0502020204030204" pitchFamily="34" charset="0"/>
                          <a:ea typeface="Times"/>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4488" marR="0" indent="-344488">
                        <a:spcBef>
                          <a:spcPts val="600"/>
                        </a:spcBef>
                        <a:spcAft>
                          <a:spcPts val="0"/>
                        </a:spcAft>
                      </a:pPr>
                      <a:r>
                        <a:rPr lang="en-US" sz="1400" b="1" dirty="0">
                          <a:solidFill>
                            <a:schemeClr val="tx1"/>
                          </a:solidFill>
                          <a:effectLst/>
                          <a:latin typeface="Calibri" panose="020F0502020204030204" pitchFamily="34" charset="0"/>
                          <a:ea typeface="Times"/>
                        </a:rPr>
                        <a:t>3.15	The student will</a:t>
                      </a:r>
                    </a:p>
                    <a:p>
                      <a:pPr marL="344488" marR="0" indent="-344488">
                        <a:spcBef>
                          <a:spcPts val="0"/>
                        </a:spcBef>
                        <a:spcAft>
                          <a:spcPts val="0"/>
                        </a:spcAft>
                      </a:pPr>
                      <a:r>
                        <a:rPr lang="en-US" sz="1400" b="1" dirty="0">
                          <a:solidFill>
                            <a:schemeClr val="tx1"/>
                          </a:solidFill>
                          <a:effectLst/>
                          <a:latin typeface="Calibri" panose="020F0502020204030204" pitchFamily="34" charset="0"/>
                          <a:ea typeface="Times"/>
                        </a:rPr>
                        <a:t>a)	collect, organize, and represent data in pictographs or bar graphs; and</a:t>
                      </a:r>
                    </a:p>
                    <a:p>
                      <a:pPr marL="344488" marR="0" indent="-344488">
                        <a:spcBef>
                          <a:spcPts val="0"/>
                        </a:spcBef>
                        <a:spcAft>
                          <a:spcPts val="0"/>
                        </a:spcAft>
                        <a:buAutoNum type="alphaLcParenR" startAt="2"/>
                      </a:pPr>
                      <a:r>
                        <a:rPr lang="en-US" sz="1400" b="1" dirty="0" smtClean="0">
                          <a:solidFill>
                            <a:schemeClr val="tx1"/>
                          </a:solidFill>
                          <a:effectLst/>
                          <a:latin typeface="Calibri" panose="020F0502020204030204" pitchFamily="34" charset="0"/>
                          <a:ea typeface="Times"/>
                        </a:rPr>
                        <a:t>read </a:t>
                      </a:r>
                      <a:r>
                        <a:rPr lang="en-US" sz="1400" b="1" dirty="0">
                          <a:solidFill>
                            <a:schemeClr val="tx1"/>
                          </a:solidFill>
                          <a:effectLst/>
                          <a:latin typeface="Calibri" panose="020F0502020204030204" pitchFamily="34" charset="0"/>
                          <a:ea typeface="Times"/>
                        </a:rPr>
                        <a:t>and interpret the data represented in pictographs and bar graphs. </a:t>
                      </a:r>
                      <a:endParaRPr lang="en-US" sz="1400" b="1" dirty="0" smtClean="0">
                        <a:solidFill>
                          <a:schemeClr val="tx1"/>
                        </a:solidFill>
                        <a:effectLst/>
                        <a:latin typeface="Calibri" panose="020F0502020204030204" pitchFamily="34" charset="0"/>
                        <a:ea typeface="Times"/>
                      </a:endParaRPr>
                    </a:p>
                    <a:p>
                      <a:pPr marL="0" marR="0" indent="0">
                        <a:spcBef>
                          <a:spcPts val="0"/>
                        </a:spcBef>
                        <a:spcAft>
                          <a:spcPts val="600"/>
                        </a:spcAft>
                        <a:buNone/>
                      </a:pPr>
                      <a:r>
                        <a:rPr lang="en-US" sz="1400" b="1" dirty="0" smtClean="0">
                          <a:solidFill>
                            <a:srgbClr val="FF0000"/>
                          </a:solidFill>
                          <a:effectLst/>
                          <a:latin typeface="Calibri" panose="020F0502020204030204" pitchFamily="34" charset="0"/>
                          <a:ea typeface="Times"/>
                        </a:rPr>
                        <a:t>[</a:t>
                      </a:r>
                      <a:r>
                        <a:rPr lang="en-US" sz="1400" b="1" dirty="0">
                          <a:solidFill>
                            <a:srgbClr val="FF0000"/>
                          </a:solidFill>
                          <a:effectLst/>
                          <a:latin typeface="Calibri" panose="020F0502020204030204" pitchFamily="34" charset="0"/>
                          <a:ea typeface="Times"/>
                        </a:rPr>
                        <a:t>Moved from 3.17abc]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83408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3.15ab – Moved from 3.17abc</a:t>
            </a:r>
            <a:endParaRPr lang="en-US" altLang="en-US" sz="1600" b="1" dirty="0" smtClean="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34</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12183102"/>
      </p:ext>
    </p:extLst>
  </p:cSld>
  <p:clrMapOvr>
    <a:masterClrMapping/>
  </p:clrMapOvr>
  <mc:AlternateContent xmlns:mc="http://schemas.openxmlformats.org/markup-compatibility/2006" xmlns:p14="http://schemas.microsoft.com/office/powerpoint/2010/main">
    <mc:Choice Requires="p14">
      <p:transition p14:dur="10" advTm="14793"/>
    </mc:Choice>
    <mc:Fallback xmlns="">
      <p:transition advTm="147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590800"/>
            <a:ext cx="7772400" cy="1066800"/>
          </a:xfrm>
        </p:spPr>
        <p:txBody>
          <a:bodyPr/>
          <a:lstStyle/>
          <a:p>
            <a:pPr algn="ctr"/>
            <a:r>
              <a:rPr lang="en-US" dirty="0" smtClean="0"/>
              <a:t>PATTERNS, FUNCTIONS, AND ALGEBRA</a:t>
            </a:r>
            <a:endParaRPr lang="en-US" dirty="0"/>
          </a:p>
        </p:txBody>
      </p:sp>
      <p:sp>
        <p:nvSpPr>
          <p:cNvPr id="3" name="Slide Number Placeholder 2"/>
          <p:cNvSpPr>
            <a:spLocks noGrp="1"/>
          </p:cNvSpPr>
          <p:nvPr>
            <p:ph type="sldNum" sz="quarter" idx="12"/>
          </p:nvPr>
        </p:nvSpPr>
        <p:spPr/>
        <p:txBody>
          <a:bodyPr/>
          <a:lstStyle/>
          <a:p>
            <a:fld id="{D47E1349-D74C-4A2D-9313-8E32EAF75841}" type="slidenum">
              <a:rPr lang="en-US" altLang="en-US" smtClean="0"/>
              <a:pPr/>
              <a:t>35</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20911124"/>
      </p:ext>
    </p:extLst>
  </p:cSld>
  <p:clrMapOvr>
    <a:masterClrMapping/>
  </p:clrMapOvr>
  <mc:AlternateContent xmlns:mc="http://schemas.openxmlformats.org/markup-compatibility/2006" xmlns:p14="http://schemas.microsoft.com/office/powerpoint/2010/main">
    <mc:Choice Requires="p14">
      <p:transition p14:dur="10" advTm="5805"/>
    </mc:Choice>
    <mc:Fallback xmlns="">
      <p:transition advTm="58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47409419"/>
              </p:ext>
            </p:extLst>
          </p:nvPr>
        </p:nvGraphicFramePr>
        <p:xfrm>
          <a:off x="533400" y="990600"/>
          <a:ext cx="8229600" cy="1828800"/>
        </p:xfrm>
        <a:graphic>
          <a:graphicData uri="http://schemas.openxmlformats.org/drawingml/2006/table">
            <a:tbl>
              <a:tblPr firstRow="1" firstCol="1" bandRow="1">
                <a:tableStyleId>{5C22544A-7EE6-4342-B048-85BDC9FD1C3A}</a:tableStyleId>
              </a:tblPr>
              <a:tblGrid>
                <a:gridCol w="4114800"/>
                <a:gridCol w="4114800"/>
              </a:tblGrid>
              <a:tr h="412895">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415905">
                <a:tc>
                  <a:txBody>
                    <a:bodyPr/>
                    <a:lstStyle/>
                    <a:p>
                      <a:pPr marL="342900" marR="0" indent="-342900">
                        <a:spcBef>
                          <a:spcPts val="600"/>
                        </a:spcBef>
                        <a:spcAft>
                          <a:spcPts val="600"/>
                        </a:spcAft>
                      </a:pPr>
                      <a:r>
                        <a:rPr lang="en-US" sz="1400" b="1" dirty="0">
                          <a:solidFill>
                            <a:schemeClr val="tx1"/>
                          </a:solidFill>
                          <a:effectLst/>
                          <a:latin typeface="Calibri"/>
                          <a:ea typeface="Times"/>
                        </a:rPr>
                        <a:t>3.19	The student will recognize and describe a variety of patterns formed using numbers, tables, and pictures, and extend the patterns, using the same or different forms.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03225" marR="0" indent="-403225">
                        <a:spcBef>
                          <a:spcPts val="600"/>
                        </a:spcBef>
                        <a:spcAft>
                          <a:spcPts val="600"/>
                        </a:spcAft>
                      </a:pPr>
                      <a:r>
                        <a:rPr lang="en-US" sz="1400" b="1" dirty="0">
                          <a:solidFill>
                            <a:schemeClr val="tx1"/>
                          </a:solidFill>
                          <a:effectLst/>
                          <a:latin typeface="Calibri"/>
                          <a:ea typeface="Times"/>
                        </a:rPr>
                        <a:t>3.16	The student will identify, describe, create, and extend patterns found in objects, pictures, numbers, and tables.</a:t>
                      </a:r>
                      <a:endParaRPr lang="en-US" sz="1400" b="1" dirty="0">
                        <a:solidFill>
                          <a:schemeClr val="tx1"/>
                        </a:solidFill>
                        <a:effectLst/>
                        <a:latin typeface="Times New Roman"/>
                        <a:ea typeface="Time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399472"/>
            <a:ext cx="8305800" cy="1477328"/>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3.16 New EKS </a:t>
            </a:r>
            <a:r>
              <a:rPr lang="en-US" sz="1600" b="1" dirty="0">
                <a:solidFill>
                  <a:schemeClr val="bg1"/>
                </a:solidFill>
                <a:latin typeface="Calibri" panose="020F0502020204030204" pitchFamily="34" charset="0"/>
              </a:rPr>
              <a:t>– Solve problems that involve the application of input and output rules </a:t>
            </a:r>
            <a:r>
              <a:rPr lang="en-US" sz="1600" b="1" dirty="0" smtClean="0">
                <a:solidFill>
                  <a:schemeClr val="bg1"/>
                </a:solidFill>
                <a:latin typeface="Calibri" panose="020F0502020204030204" pitchFamily="34" charset="0"/>
              </a:rPr>
              <a:t>(limited </a:t>
            </a:r>
            <a:r>
              <a:rPr lang="en-US" sz="1600" b="1" dirty="0">
                <a:solidFill>
                  <a:schemeClr val="bg1"/>
                </a:solidFill>
                <a:latin typeface="Calibri" panose="020F0502020204030204" pitchFamily="34" charset="0"/>
              </a:rPr>
              <a:t>to addition and subtraction of whole </a:t>
            </a:r>
            <a:r>
              <a:rPr lang="en-US" sz="1600" b="1" dirty="0" smtClean="0">
                <a:solidFill>
                  <a:schemeClr val="bg1"/>
                </a:solidFill>
                <a:latin typeface="Calibri" panose="020F0502020204030204" pitchFamily="34" charset="0"/>
              </a:rPr>
              <a:t>numbers)</a:t>
            </a:r>
          </a:p>
          <a:p>
            <a:pPr marL="285750" indent="-285750">
              <a:spcBef>
                <a:spcPts val="600"/>
              </a:spcBef>
              <a:buFont typeface="Arial" panose="020B0604020202020204" pitchFamily="34" charset="0"/>
              <a:buChar char="•"/>
            </a:pPr>
            <a:r>
              <a:rPr lang="en-US" sz="1600" b="1" dirty="0" smtClean="0">
                <a:solidFill>
                  <a:schemeClr val="bg1"/>
                </a:solidFill>
                <a:latin typeface="Calibri" panose="020F0502020204030204" pitchFamily="34" charset="0"/>
              </a:rPr>
              <a:t>3.16 New EKS </a:t>
            </a:r>
            <a:r>
              <a:rPr lang="en-US" sz="1600" b="1" dirty="0">
                <a:solidFill>
                  <a:schemeClr val="bg1"/>
                </a:solidFill>
                <a:latin typeface="Calibri" panose="020F0502020204030204" pitchFamily="34" charset="0"/>
              </a:rPr>
              <a:t>– </a:t>
            </a:r>
            <a:r>
              <a:rPr lang="en-US" sz="1600" b="1" dirty="0" smtClean="0">
                <a:solidFill>
                  <a:schemeClr val="bg1"/>
                </a:solidFill>
                <a:latin typeface="Calibri" panose="020F0502020204030204" pitchFamily="34" charset="0"/>
              </a:rPr>
              <a:t>Given </a:t>
            </a:r>
            <a:r>
              <a:rPr lang="en-US" sz="1600" b="1" dirty="0">
                <a:solidFill>
                  <a:schemeClr val="bg1"/>
                </a:solidFill>
                <a:latin typeface="Calibri" panose="020F0502020204030204" pitchFamily="34" charset="0"/>
              </a:rPr>
              <a:t>the rule, determine the missing values in a list or </a:t>
            </a:r>
            <a:r>
              <a:rPr lang="en-US" sz="1600" b="1" dirty="0" smtClean="0">
                <a:solidFill>
                  <a:schemeClr val="bg1"/>
                </a:solidFill>
                <a:latin typeface="Calibri" panose="020F0502020204030204" pitchFamily="34" charset="0"/>
              </a:rPr>
              <a:t>table (rules </a:t>
            </a:r>
            <a:r>
              <a:rPr lang="en-US" sz="1600" b="1" dirty="0">
                <a:solidFill>
                  <a:schemeClr val="bg1"/>
                </a:solidFill>
                <a:latin typeface="Calibri" panose="020F0502020204030204" pitchFamily="34" charset="0"/>
              </a:rPr>
              <a:t>limited to addition and subtraction of whole </a:t>
            </a:r>
            <a:r>
              <a:rPr lang="en-US" sz="1600" b="1" dirty="0" smtClean="0">
                <a:solidFill>
                  <a:schemeClr val="bg1"/>
                </a:solidFill>
                <a:latin typeface="Calibri" panose="020F0502020204030204" pitchFamily="34" charset="0"/>
              </a:rPr>
              <a:t>numbers) </a:t>
            </a:r>
            <a:endParaRPr lang="en-US" sz="1600" b="1" dirty="0">
              <a:solidFill>
                <a:schemeClr val="bg1"/>
              </a:solidFill>
              <a:latin typeface="Calibri" panose="020F0502020204030204" pitchFamily="34" charset="0"/>
            </a:endParaRP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36</a:t>
            </a:fld>
            <a:endParaRPr lang="en-US" altLang="en-US" dirty="0"/>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12183102"/>
      </p:ext>
    </p:extLst>
  </p:cSld>
  <p:clrMapOvr>
    <a:masterClrMapping/>
  </p:clrMapOvr>
  <mc:AlternateContent xmlns:mc="http://schemas.openxmlformats.org/markup-compatibility/2006" xmlns:p14="http://schemas.microsoft.com/office/powerpoint/2010/main">
    <mc:Choice Requires="p14">
      <p:transition p14:dur="10" advTm="25936"/>
    </mc:Choice>
    <mc:Fallback xmlns="">
      <p:transition advTm="2593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0235403"/>
              </p:ext>
            </p:extLst>
          </p:nvPr>
        </p:nvGraphicFramePr>
        <p:xfrm>
          <a:off x="533400" y="990600"/>
          <a:ext cx="8229600" cy="2362200"/>
        </p:xfrm>
        <a:graphic>
          <a:graphicData uri="http://schemas.openxmlformats.org/drawingml/2006/table">
            <a:tbl>
              <a:tblPr firstRow="1" firstCol="1" bandRow="1">
                <a:tableStyleId>{5C22544A-7EE6-4342-B048-85BDC9FD1C3A}</a:tableStyleId>
              </a:tblPr>
              <a:tblGrid>
                <a:gridCol w="4114800"/>
                <a:gridCol w="4114800"/>
              </a:tblGrid>
              <a:tr h="384484">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2009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2000" b="1" dirty="0">
                          <a:solidFill>
                            <a:schemeClr val="tx1"/>
                          </a:solidFill>
                          <a:effectLst/>
                          <a:latin typeface="Calibri"/>
                          <a:ea typeface="Times"/>
                          <a:cs typeface="Times New Roman"/>
                        </a:rPr>
                        <a:t>2016 SOL</a:t>
                      </a:r>
                      <a:endParaRPr lang="en-US" sz="2800" dirty="0">
                        <a:solidFill>
                          <a:schemeClr val="tx1"/>
                        </a:solidFill>
                        <a:effectLst/>
                        <a:latin typeface="Calibri"/>
                        <a:ea typeface="Times"/>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1977716">
                <a:tc>
                  <a:txBody>
                    <a:bodyPr/>
                    <a:lstStyle/>
                    <a:p>
                      <a:pPr marL="342900" marR="0" indent="-342900">
                        <a:spcBef>
                          <a:spcPts val="600"/>
                        </a:spcBef>
                        <a:spcAft>
                          <a:spcPts val="0"/>
                        </a:spcAft>
                      </a:pPr>
                      <a:r>
                        <a:rPr lang="en-US" sz="1400" b="1" dirty="0">
                          <a:solidFill>
                            <a:schemeClr val="tx1"/>
                          </a:solidFill>
                          <a:effectLst/>
                          <a:latin typeface="Calibri" panose="020F0502020204030204" pitchFamily="34" charset="0"/>
                          <a:ea typeface="Times"/>
                        </a:rPr>
                        <a:t>3.20	The student will</a:t>
                      </a:r>
                    </a:p>
                    <a:p>
                      <a:pPr marL="342900" marR="0" indent="-342900">
                        <a:spcBef>
                          <a:spcPts val="0"/>
                        </a:spcBef>
                        <a:spcAft>
                          <a:spcPts val="0"/>
                        </a:spcAft>
                      </a:pPr>
                      <a:r>
                        <a:rPr lang="en-US" sz="1400" b="1" dirty="0">
                          <a:solidFill>
                            <a:schemeClr val="tx1"/>
                          </a:solidFill>
                          <a:effectLst/>
                          <a:latin typeface="Calibri" panose="020F0502020204030204" pitchFamily="34" charset="0"/>
                          <a:ea typeface="Times"/>
                        </a:rPr>
                        <a:t>a)	investigate the identity and the commutative properties for addition and multiplication; and </a:t>
                      </a:r>
                    </a:p>
                    <a:p>
                      <a:pPr marL="342900" marR="0" indent="-342900">
                        <a:spcBef>
                          <a:spcPts val="0"/>
                        </a:spcBef>
                        <a:spcAft>
                          <a:spcPts val="0"/>
                        </a:spcAft>
                      </a:pPr>
                      <a:r>
                        <a:rPr lang="en-US" sz="1400" b="1" dirty="0">
                          <a:solidFill>
                            <a:schemeClr val="tx1"/>
                          </a:solidFill>
                          <a:effectLst/>
                          <a:latin typeface="Calibri" panose="020F0502020204030204" pitchFamily="34" charset="0"/>
                          <a:ea typeface="Times"/>
                        </a:rPr>
                        <a:t>b)	identify examples of the identity and commutative properties for addition and multiplication.</a:t>
                      </a:r>
                    </a:p>
                    <a:p>
                      <a:pPr marL="342900" marR="0" indent="-342900">
                        <a:spcBef>
                          <a:spcPts val="0"/>
                        </a:spcBef>
                        <a:spcAft>
                          <a:spcPts val="600"/>
                        </a:spcAft>
                      </a:pPr>
                      <a:r>
                        <a:rPr lang="en-US" sz="1400" b="1" dirty="0">
                          <a:solidFill>
                            <a:srgbClr val="FF0000"/>
                          </a:solidFill>
                          <a:effectLst/>
                          <a:latin typeface="Calibri" panose="020F0502020204030204" pitchFamily="34" charset="0"/>
                          <a:ea typeface="Times"/>
                        </a:rPr>
                        <a:t>[Use of properties moved to 3.4 EKS and 3.5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403225" marR="0" indent="-403225">
                        <a:spcBef>
                          <a:spcPts val="600"/>
                        </a:spcBef>
                        <a:spcAft>
                          <a:spcPts val="600"/>
                        </a:spcAft>
                      </a:pPr>
                      <a:r>
                        <a:rPr lang="en-US" sz="1400" b="1" dirty="0">
                          <a:solidFill>
                            <a:schemeClr val="tx1"/>
                          </a:solidFill>
                          <a:effectLst/>
                          <a:latin typeface="Calibri" panose="020F0502020204030204" pitchFamily="34" charset="0"/>
                          <a:ea typeface="Times"/>
                        </a:rPr>
                        <a:t>3.17	The student will create equations to represent equivalent mathematical relationships</a:t>
                      </a:r>
                      <a:r>
                        <a:rPr lang="en-US" sz="1400" b="1" dirty="0">
                          <a:solidFill>
                            <a:srgbClr val="FF0000"/>
                          </a:solidFill>
                          <a:effectLst/>
                          <a:latin typeface="Calibri" panose="020F0502020204030204" pitchFamily="34" charset="0"/>
                          <a:ea typeface="Times"/>
                        </a:rPr>
                        <a:t>. [Moved from 3.20 EKS]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Text Box 4"/>
          <p:cNvSpPr txBox="1">
            <a:spLocks noChangeArrowheads="1"/>
          </p:cNvSpPr>
          <p:nvPr/>
        </p:nvSpPr>
        <p:spPr bwMode="auto">
          <a:xfrm>
            <a:off x="518556" y="3986480"/>
            <a:ext cx="8305800" cy="661720"/>
          </a:xfrm>
          <a:prstGeom prst="rect">
            <a:avLst/>
          </a:prstGeom>
          <a:solidFill>
            <a:schemeClr val="accent2">
              <a:lumMod val="75000"/>
            </a:schemeClr>
          </a:solidFill>
          <a:ln>
            <a:noFill/>
          </a:ln>
          <a:effectLst/>
          <a:extLst/>
        </p:spPr>
        <p:txBody>
          <a:bodyPr wrap="square">
            <a:spAutoFit/>
          </a:bodyPr>
          <a:lstStyle/>
          <a:p>
            <a:pPr>
              <a:spcBef>
                <a:spcPts val="600"/>
              </a:spcBef>
            </a:pPr>
            <a:r>
              <a:rPr lang="en-US" altLang="en-US" sz="1600" b="1" u="sng" dirty="0" smtClean="0">
                <a:solidFill>
                  <a:schemeClr val="bg1"/>
                </a:solidFill>
                <a:latin typeface="Calibri" panose="020F0502020204030204" pitchFamily="34" charset="0"/>
              </a:rPr>
              <a:t>Revisions</a:t>
            </a:r>
            <a:r>
              <a:rPr lang="en-US" altLang="en-US" sz="1600" b="1" dirty="0" smtClean="0">
                <a:solidFill>
                  <a:schemeClr val="bg1"/>
                </a:solidFill>
                <a:latin typeface="Calibri" panose="020F0502020204030204" pitchFamily="34" charset="0"/>
              </a:rPr>
              <a:t>:</a:t>
            </a:r>
          </a:p>
          <a:p>
            <a:pPr marL="285750" lvl="0" indent="-285750">
              <a:spcBef>
                <a:spcPts val="600"/>
              </a:spcBef>
              <a:buFont typeface="Arial" panose="020B0604020202020204" pitchFamily="34" charset="0"/>
              <a:buChar char="•"/>
            </a:pPr>
            <a:r>
              <a:rPr lang="en-US" altLang="en-US" sz="1600" b="1" dirty="0" smtClean="0">
                <a:solidFill>
                  <a:schemeClr val="bg1"/>
                </a:solidFill>
                <a:latin typeface="Calibri" panose="020F0502020204030204" pitchFamily="34" charset="0"/>
              </a:rPr>
              <a:t>Identification of properties removed; application of properties moved to 3.4 EKS and 3.5 EKS</a:t>
            </a:r>
          </a:p>
        </p:txBody>
      </p:sp>
      <p:sp>
        <p:nvSpPr>
          <p:cNvPr id="3" name="Slide Number Placeholder 2"/>
          <p:cNvSpPr>
            <a:spLocks noGrp="1"/>
          </p:cNvSpPr>
          <p:nvPr>
            <p:ph type="sldNum" sz="quarter" idx="12"/>
          </p:nvPr>
        </p:nvSpPr>
        <p:spPr/>
        <p:txBody>
          <a:bodyPr/>
          <a:lstStyle/>
          <a:p>
            <a:fld id="{A80BF363-A4AE-4674-8624-FB517241064C}" type="slidenum">
              <a:rPr lang="en-US" altLang="en-US" smtClean="0"/>
              <a:pPr/>
              <a:t>37</a:t>
            </a:fld>
            <a:endParaRPr lang="en-US" altLang="en-US" dirty="0"/>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12183102"/>
      </p:ext>
    </p:extLst>
  </p:cSld>
  <p:clrMapOvr>
    <a:masterClrMapping/>
  </p:clrMapOvr>
  <mc:AlternateContent xmlns:mc="http://schemas.openxmlformats.org/markup-compatibility/2006" xmlns:p14="http://schemas.microsoft.com/office/powerpoint/2010/main">
    <mc:Choice Requires="p14">
      <p:transition p14:dur="10" advTm="22830"/>
    </mc:Choice>
    <mc:Fallback xmlns="">
      <p:transition advTm="228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63969" y="1676400"/>
            <a:ext cx="5244662" cy="1569660"/>
          </a:xfrm>
          <a:prstGeom prst="rect">
            <a:avLst/>
          </a:prstGeom>
          <a:noFill/>
        </p:spPr>
        <p:txBody>
          <a:bodyPr wrap="square" rtlCol="0">
            <a:spAutoFit/>
          </a:bodyPr>
          <a:lstStyle/>
          <a:p>
            <a:pPr algn="ctr" fontAlgn="auto">
              <a:spcBef>
                <a:spcPts val="0"/>
              </a:spcBef>
              <a:spcAft>
                <a:spcPts val="0"/>
              </a:spcAft>
            </a:pPr>
            <a:r>
              <a:rPr lang="en-US" sz="3200" dirty="0">
                <a:solidFill>
                  <a:srgbClr val="000000"/>
                </a:solidFill>
                <a:latin typeface="Calibri" panose="020F0502020204030204" pitchFamily="34" charset="0"/>
              </a:rPr>
              <a:t>Questions? </a:t>
            </a:r>
          </a:p>
          <a:p>
            <a:pPr algn="ctr" fontAlgn="auto">
              <a:spcBef>
                <a:spcPts val="0"/>
              </a:spcBef>
              <a:spcAft>
                <a:spcPts val="0"/>
              </a:spcAft>
            </a:pPr>
            <a:r>
              <a:rPr lang="en-US" sz="3200" dirty="0">
                <a:solidFill>
                  <a:srgbClr val="000000"/>
                </a:solidFill>
                <a:latin typeface="Calibri" panose="020F0502020204030204" pitchFamily="34" charset="0"/>
              </a:rPr>
              <a:t>Please contact </a:t>
            </a:r>
            <a:r>
              <a:rPr lang="en-US" sz="3200" dirty="0" smtClean="0">
                <a:solidFill>
                  <a:srgbClr val="000000"/>
                </a:solidFill>
                <a:latin typeface="Calibri" panose="020F0502020204030204" pitchFamily="34" charset="0"/>
              </a:rPr>
              <a:t>the </a:t>
            </a:r>
          </a:p>
          <a:p>
            <a:pPr algn="ctr" fontAlgn="auto">
              <a:spcBef>
                <a:spcPts val="0"/>
              </a:spcBef>
              <a:spcAft>
                <a:spcPts val="0"/>
              </a:spcAft>
            </a:pPr>
            <a:r>
              <a:rPr lang="en-US" sz="3200" dirty="0" smtClean="0">
                <a:solidFill>
                  <a:srgbClr val="000000"/>
                </a:solidFill>
                <a:latin typeface="Calibri" panose="020F0502020204030204" pitchFamily="34" charset="0"/>
              </a:rPr>
              <a:t>VDOE Mathematics Team </a:t>
            </a:r>
            <a:endParaRPr lang="en-US" sz="3200" dirty="0">
              <a:solidFill>
                <a:srgbClr val="000000"/>
              </a:solidFill>
              <a:latin typeface="Calibri" panose="020F0502020204030204" pitchFamily="34" charset="0"/>
            </a:endParaRPr>
          </a:p>
        </p:txBody>
      </p:sp>
      <p:sp>
        <p:nvSpPr>
          <p:cNvPr id="5" name="TextBox 4"/>
          <p:cNvSpPr txBox="1"/>
          <p:nvPr/>
        </p:nvSpPr>
        <p:spPr>
          <a:xfrm>
            <a:off x="1905000" y="3657600"/>
            <a:ext cx="5562600" cy="461665"/>
          </a:xfrm>
          <a:prstGeom prst="rect">
            <a:avLst/>
          </a:prstGeom>
          <a:noFill/>
        </p:spPr>
        <p:txBody>
          <a:bodyPr wrap="square" rtlCol="0">
            <a:spAutoFit/>
          </a:bodyPr>
          <a:lstStyle/>
          <a:p>
            <a:pPr algn="ctr" fontAlgn="auto">
              <a:spcBef>
                <a:spcPts val="0"/>
              </a:spcBef>
              <a:spcAft>
                <a:spcPts val="0"/>
              </a:spcAft>
            </a:pPr>
            <a:r>
              <a:rPr lang="en-US" sz="2400" dirty="0" smtClean="0">
                <a:hlinkClick r:id="rId5"/>
              </a:rPr>
              <a:t>Mathematics@doe.virginia.gov</a:t>
            </a:r>
            <a:r>
              <a:rPr lang="en-US" sz="2400" dirty="0" smtClean="0"/>
              <a:t> </a:t>
            </a:r>
            <a:endParaRPr lang="en-US" sz="2400" dirty="0">
              <a:solidFill>
                <a:srgbClr val="000000"/>
              </a:solidFill>
              <a:latin typeface="Arial"/>
            </a:endParaRPr>
          </a:p>
        </p:txBody>
      </p:sp>
      <p:sp>
        <p:nvSpPr>
          <p:cNvPr id="2" name="Slide Number Placeholder 1"/>
          <p:cNvSpPr>
            <a:spLocks noGrp="1"/>
          </p:cNvSpPr>
          <p:nvPr>
            <p:ph type="sldNum" sz="quarter" idx="12"/>
          </p:nvPr>
        </p:nvSpPr>
        <p:spPr/>
        <p:txBody>
          <a:bodyPr/>
          <a:lstStyle/>
          <a:p>
            <a:fld id="{94D383E5-CD44-4E8E-A14B-87411563B6FF}" type="slidenum">
              <a:rPr lang="en-US" smtClean="0">
                <a:solidFill>
                  <a:srgbClr val="000000"/>
                </a:solidFill>
              </a:rPr>
              <a:pPr/>
              <a:t>38</a:t>
            </a:fld>
            <a:endParaRPr lang="en-US" dirty="0">
              <a:solidFill>
                <a:srgbClr val="000000"/>
              </a:solidFill>
            </a:endParaRP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14967062"/>
      </p:ext>
    </p:extLst>
  </p:cSld>
  <p:clrMapOvr>
    <a:masterClrMapping/>
  </p:clrMapOvr>
  <mc:AlternateContent xmlns:mc="http://schemas.openxmlformats.org/markup-compatibility/2006" xmlns:p14="http://schemas.microsoft.com/office/powerpoint/2010/main">
    <mc:Choice Requires="p14">
      <p:transition p14:dur="10" advTm="19342"/>
    </mc:Choice>
    <mc:Fallback xmlns="">
      <p:transition advTm="193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4</a:t>
            </a:fld>
            <a:endParaRPr lang="en-US" dirty="0">
              <a:solidFill>
                <a:srgbClr val="000000"/>
              </a:solidFill>
            </a:endParaRPr>
          </a:p>
        </p:txBody>
      </p:sp>
      <p:sp>
        <p:nvSpPr>
          <p:cNvPr id="2" name="Title 1"/>
          <p:cNvSpPr>
            <a:spLocks noGrp="1"/>
          </p:cNvSpPr>
          <p:nvPr>
            <p:ph type="title" idx="4294967295"/>
          </p:nvPr>
        </p:nvSpPr>
        <p:spPr>
          <a:xfrm>
            <a:off x="381000" y="287869"/>
            <a:ext cx="8382000" cy="1143000"/>
          </a:xfrm>
        </p:spPr>
        <p:txBody>
          <a:bodyPr>
            <a:normAutofit/>
          </a:bodyPr>
          <a:lstStyle/>
          <a:p>
            <a:pPr algn="ctr"/>
            <a:r>
              <a:rPr lang="en-US" sz="3200" b="1" dirty="0" smtClean="0"/>
              <a:t>Implementation Timeline</a:t>
            </a:r>
            <a:endParaRPr lang="en-US" sz="3200" b="1"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849878214"/>
              </p:ext>
            </p:extLst>
          </p:nvPr>
        </p:nvGraphicFramePr>
        <p:xfrm>
          <a:off x="914400" y="1213299"/>
          <a:ext cx="7543800" cy="5416101"/>
        </p:xfrm>
        <a:graphic>
          <a:graphicData uri="http://schemas.openxmlformats.org/drawingml/2006/table">
            <a:tbl>
              <a:tblPr/>
              <a:tblGrid>
                <a:gridCol w="7543800"/>
              </a:tblGrid>
              <a:tr h="1693423">
                <a:tc>
                  <a:txBody>
                    <a:bodyPr/>
                    <a:lstStyle/>
                    <a:p>
                      <a:r>
                        <a:rPr lang="en-US" sz="2000" b="1" dirty="0">
                          <a:latin typeface="Calibri" panose="020F0502020204030204" pitchFamily="34" charset="0"/>
                        </a:rPr>
                        <a:t>2016-2017 School Year – </a:t>
                      </a:r>
                      <a:r>
                        <a:rPr lang="en-US" sz="2000" b="1" dirty="0" smtClean="0">
                          <a:latin typeface="Calibri" panose="020F0502020204030204" pitchFamily="34" charset="0"/>
                        </a:rPr>
                        <a:t>Curriculum Development</a:t>
                      </a:r>
                      <a:endParaRPr lang="en-US" sz="2000" b="1" dirty="0">
                        <a:latin typeface="Calibri" panose="020F0502020204030204" pitchFamily="34" charset="0"/>
                      </a:endParaRPr>
                    </a:p>
                    <a:p>
                      <a:r>
                        <a:rPr lang="en-US" sz="2000" dirty="0">
                          <a:latin typeface="Calibri" panose="020F0502020204030204" pitchFamily="34" charset="0"/>
                        </a:rPr>
                        <a:t>VDOE staff provides a </a:t>
                      </a:r>
                      <a:r>
                        <a:rPr lang="en-US" sz="2000" dirty="0" smtClean="0">
                          <a:latin typeface="Calibri" panose="020F0502020204030204" pitchFamily="34" charset="0"/>
                        </a:rPr>
                        <a:t>summary of the revisions to assist school </a:t>
                      </a:r>
                      <a:r>
                        <a:rPr lang="en-US" sz="2000" dirty="0">
                          <a:latin typeface="Calibri" panose="020F0502020204030204" pitchFamily="34" charset="0"/>
                        </a:rPr>
                        <a:t>divisions </a:t>
                      </a:r>
                      <a:r>
                        <a:rPr lang="en-US" sz="2000" dirty="0" smtClean="0">
                          <a:latin typeface="Calibri" panose="020F0502020204030204" pitchFamily="34" charset="0"/>
                        </a:rPr>
                        <a:t>in incorporating </a:t>
                      </a:r>
                      <a:r>
                        <a:rPr lang="en-US" sz="2000" dirty="0">
                          <a:latin typeface="Calibri" panose="020F0502020204030204" pitchFamily="34" charset="0"/>
                        </a:rPr>
                        <a:t>the new standards into local written curricula for inclusion in the taught curricula during the 2017-2018 school year.</a:t>
                      </a:r>
                    </a:p>
                  </a:txBody>
                  <a:tcPr marL="76126" marR="76126" marT="41907" marB="41907" anchor="ctr">
                    <a:lnL>
                      <a:noFill/>
                    </a:lnL>
                    <a:lnR>
                      <a:noFill/>
                    </a:lnR>
                    <a:lnT>
                      <a:noFill/>
                    </a:lnT>
                    <a:lnB>
                      <a:noFill/>
                    </a:lnB>
                    <a:solidFill>
                      <a:schemeClr val="accent2">
                        <a:lumMod val="20000"/>
                        <a:lumOff val="80000"/>
                      </a:schemeClr>
                    </a:solidFill>
                  </a:tcPr>
                </a:tc>
              </a:tr>
              <a:tr h="2217415">
                <a:tc>
                  <a:txBody>
                    <a:bodyPr/>
                    <a:lstStyle/>
                    <a:p>
                      <a:r>
                        <a:rPr lang="en-US" sz="2000" b="1" dirty="0">
                          <a:latin typeface="Calibri" panose="020F0502020204030204" pitchFamily="34" charset="0"/>
                        </a:rPr>
                        <a:t>2017-2018 School Year – </a:t>
                      </a:r>
                      <a:r>
                        <a:rPr lang="en-US" sz="2000" b="1" dirty="0" smtClean="0">
                          <a:latin typeface="Calibri" panose="020F0502020204030204" pitchFamily="34" charset="0"/>
                        </a:rPr>
                        <a:t>Crossover </a:t>
                      </a:r>
                      <a:r>
                        <a:rPr lang="en-US" sz="2000" b="1" dirty="0">
                          <a:latin typeface="Calibri" panose="020F0502020204030204" pitchFamily="34" charset="0"/>
                        </a:rPr>
                        <a:t>Year</a:t>
                      </a:r>
                    </a:p>
                    <a:p>
                      <a:r>
                        <a:rPr lang="en-US" sz="2000" dirty="0">
                          <a:latin typeface="Calibri" panose="020F0502020204030204" pitchFamily="34" charset="0"/>
                        </a:rPr>
                        <a:t>2009 Mathematics Standards of Learning and 2016 Mathematics Standards of Learning are included in the written and taught curricula. </a:t>
                      </a:r>
                      <a:r>
                        <a:rPr lang="en-US" sz="2000" dirty="0" smtClean="0">
                          <a:latin typeface="Calibri" panose="020F0502020204030204" pitchFamily="34" charset="0"/>
                        </a:rPr>
                        <a:t>Spring </a:t>
                      </a:r>
                      <a:r>
                        <a:rPr lang="en-US" sz="2000" dirty="0">
                          <a:latin typeface="Calibri" panose="020F0502020204030204" pitchFamily="34" charset="0"/>
                        </a:rPr>
                        <a:t>2018 Standards of Learning assessments measure the 2009 Mathematics Standards of Learning and include field test items measuring the 2016 Mathematics Standards of Learning.</a:t>
                      </a:r>
                    </a:p>
                  </a:txBody>
                  <a:tcPr marL="76126" marR="76126" marT="41907" marB="41907" anchor="ctr">
                    <a:lnL>
                      <a:noFill/>
                    </a:lnL>
                    <a:lnR>
                      <a:noFill/>
                    </a:lnR>
                    <a:lnT>
                      <a:noFill/>
                    </a:lnT>
                    <a:lnB>
                      <a:noFill/>
                    </a:lnB>
                    <a:solidFill>
                      <a:srgbClr val="FFFF99"/>
                    </a:solidFill>
                  </a:tcPr>
                </a:tc>
              </a:tr>
              <a:tr h="1505263">
                <a:tc>
                  <a:txBody>
                    <a:bodyPr/>
                    <a:lstStyle/>
                    <a:p>
                      <a:r>
                        <a:rPr lang="en-US" sz="2000" b="1" dirty="0">
                          <a:latin typeface="Calibri" panose="020F0502020204030204" pitchFamily="34" charset="0"/>
                        </a:rPr>
                        <a:t>2018-2019 School Year – Full-Implementation Year </a:t>
                      </a:r>
                    </a:p>
                    <a:p>
                      <a:r>
                        <a:rPr lang="en-US" sz="2000" dirty="0">
                          <a:latin typeface="Calibri" panose="020F0502020204030204" pitchFamily="34" charset="0"/>
                        </a:rPr>
                        <a:t>Written and taught curricula reflect the 2016 Mathematics Standards of Learning. </a:t>
                      </a:r>
                      <a:r>
                        <a:rPr lang="en-US" sz="2000" dirty="0" smtClean="0">
                          <a:latin typeface="Calibri" panose="020F0502020204030204" pitchFamily="34" charset="0"/>
                        </a:rPr>
                        <a:t> Standards </a:t>
                      </a:r>
                      <a:r>
                        <a:rPr lang="en-US" sz="2000" dirty="0">
                          <a:latin typeface="Calibri" panose="020F0502020204030204" pitchFamily="34" charset="0"/>
                        </a:rPr>
                        <a:t>of Learning assessments measure the 2016 Mathematics Standards of Learning.</a:t>
                      </a:r>
                    </a:p>
                  </a:txBody>
                  <a:tcPr marL="76126" marR="76126" marT="41907" marB="41907" anchor="ctr">
                    <a:lnL>
                      <a:noFill/>
                    </a:lnL>
                    <a:lnR>
                      <a:noFill/>
                    </a:lnR>
                    <a:lnT>
                      <a:noFill/>
                    </a:lnT>
                    <a:lnB>
                      <a:noFill/>
                    </a:lnB>
                    <a:solidFill>
                      <a:srgbClr val="CAE8AA"/>
                    </a:solidFill>
                  </a:tcPr>
                </a:tc>
              </a:tr>
            </a:tbl>
          </a:graphicData>
        </a:graphic>
      </p:graphicFrame>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480399229"/>
      </p:ext>
    </p:extLst>
  </p:cSld>
  <p:clrMapOvr>
    <a:masterClrMapping/>
  </p:clrMapOvr>
  <mc:AlternateContent xmlns:mc="http://schemas.openxmlformats.org/markup-compatibility/2006" xmlns:p14="http://schemas.microsoft.com/office/powerpoint/2010/main">
    <mc:Choice Requires="p14">
      <p:transition p14:dur="10" advTm="37233"/>
    </mc:Choice>
    <mc:Fallback xmlns="">
      <p:transition advTm="3723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normAutofit/>
          </a:bodyPr>
          <a:lstStyle/>
          <a:p>
            <a:r>
              <a:rPr lang="en-US" sz="3200" b="1" dirty="0" smtClean="0"/>
              <a:t>2016 SOL Revisions – </a:t>
            </a:r>
            <a:endParaRPr lang="en-US" sz="3200" b="1" dirty="0"/>
          </a:p>
        </p:txBody>
      </p:sp>
      <p:sp>
        <p:nvSpPr>
          <p:cNvPr id="3" name="Content Placeholder 2"/>
          <p:cNvSpPr>
            <a:spLocks noGrp="1"/>
          </p:cNvSpPr>
          <p:nvPr>
            <p:ph idx="1"/>
          </p:nvPr>
        </p:nvSpPr>
        <p:spPr>
          <a:xfrm>
            <a:off x="381000" y="1600201"/>
            <a:ext cx="8077200" cy="4836225"/>
          </a:xfrm>
        </p:spPr>
        <p:txBody>
          <a:bodyPr>
            <a:normAutofit fontScale="92500" lnSpcReduction="20000"/>
          </a:bodyPr>
          <a:lstStyle/>
          <a:p>
            <a:r>
              <a:rPr lang="en-US" sz="3000" dirty="0" smtClean="0"/>
              <a:t>Improve </a:t>
            </a:r>
            <a:r>
              <a:rPr lang="en-US" sz="3000" dirty="0"/>
              <a:t>the vertical progression of mathematics </a:t>
            </a:r>
            <a:r>
              <a:rPr lang="en-US" sz="3000" dirty="0" smtClean="0"/>
              <a:t>content</a:t>
            </a:r>
            <a:endParaRPr lang="en-US" sz="3000" dirty="0"/>
          </a:p>
          <a:p>
            <a:r>
              <a:rPr lang="en-US" sz="3000" dirty="0"/>
              <a:t>E</a:t>
            </a:r>
            <a:r>
              <a:rPr lang="en-US" sz="3000" dirty="0" smtClean="0"/>
              <a:t>nsure </a:t>
            </a:r>
            <a:r>
              <a:rPr lang="en-US" sz="3000" dirty="0"/>
              <a:t>developmental appropriateness of student </a:t>
            </a:r>
            <a:r>
              <a:rPr lang="en-US" sz="3000" dirty="0" smtClean="0"/>
              <a:t>expectations</a:t>
            </a:r>
            <a:endParaRPr lang="en-US" sz="3000" dirty="0"/>
          </a:p>
          <a:p>
            <a:r>
              <a:rPr lang="en-US" sz="3000" dirty="0" smtClean="0"/>
              <a:t>Increase </a:t>
            </a:r>
            <a:r>
              <a:rPr lang="en-US" sz="3000" dirty="0"/>
              <a:t>support for teachers in mathematics </a:t>
            </a:r>
            <a:r>
              <a:rPr lang="en-US" sz="3000" dirty="0" smtClean="0"/>
              <a:t>content (including definitions, explanations, examples, and instructional connections)</a:t>
            </a:r>
            <a:endParaRPr lang="en-US" sz="3000" dirty="0"/>
          </a:p>
          <a:p>
            <a:r>
              <a:rPr lang="en-US" sz="3000" dirty="0" smtClean="0"/>
              <a:t>Clarify </a:t>
            </a:r>
            <a:r>
              <a:rPr lang="en-US" sz="3000" dirty="0"/>
              <a:t>expectations for teaching and </a:t>
            </a:r>
            <a:r>
              <a:rPr lang="en-US" sz="3000" dirty="0" smtClean="0"/>
              <a:t>learning </a:t>
            </a:r>
            <a:endParaRPr lang="en-US" sz="3000" dirty="0"/>
          </a:p>
          <a:p>
            <a:r>
              <a:rPr lang="en-US" sz="3000" dirty="0" smtClean="0"/>
              <a:t>Improve </a:t>
            </a:r>
            <a:r>
              <a:rPr lang="en-US" sz="3000" dirty="0"/>
              <a:t>precision and consistency in mathematical </a:t>
            </a:r>
            <a:r>
              <a:rPr lang="en-US" sz="3000" dirty="0" smtClean="0"/>
              <a:t>vocabulary </a:t>
            </a:r>
            <a:r>
              <a:rPr lang="en-US" sz="3000" dirty="0"/>
              <a:t>and </a:t>
            </a:r>
            <a:r>
              <a:rPr lang="en-US" sz="3000" dirty="0" smtClean="0"/>
              <a:t>format</a:t>
            </a:r>
            <a:endParaRPr lang="en-US" sz="3000" dirty="0"/>
          </a:p>
          <a:p>
            <a:r>
              <a:rPr lang="en-US" sz="3000" dirty="0" smtClean="0"/>
              <a:t>Ensure </a:t>
            </a:r>
            <a:r>
              <a:rPr lang="en-US" sz="3000" dirty="0"/>
              <a:t>proficiency of elementary students in computational </a:t>
            </a:r>
            <a:r>
              <a:rPr lang="en-US" sz="3000" dirty="0" smtClean="0"/>
              <a:t>skills</a:t>
            </a:r>
            <a:endParaRPr lang="en-US" dirty="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5</a:t>
            </a:fld>
            <a:endParaRPr lang="en-US" dirty="0">
              <a:solidFill>
                <a:srgbClr val="000000"/>
              </a:solidFill>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551022969"/>
      </p:ext>
    </p:extLst>
  </p:cSld>
  <p:clrMapOvr>
    <a:masterClrMapping/>
  </p:clrMapOvr>
  <mc:AlternateContent xmlns:mc="http://schemas.openxmlformats.org/markup-compatibility/2006" xmlns:p14="http://schemas.microsoft.com/office/powerpoint/2010/main">
    <mc:Choice Requires="p14">
      <p:transition p14:dur="10" advTm="27288"/>
    </mc:Choice>
    <mc:Fallback xmlns="">
      <p:transition advTm="272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143000"/>
          </a:xfrm>
        </p:spPr>
        <p:txBody>
          <a:bodyPr>
            <a:normAutofit/>
          </a:bodyPr>
          <a:lstStyle/>
          <a:p>
            <a:r>
              <a:rPr lang="en-US" b="1" dirty="0" smtClean="0"/>
              <a:t>Changes to the Curriculum Framework</a:t>
            </a:r>
            <a:endParaRPr lang="en-US" b="1" dirty="0"/>
          </a:p>
        </p:txBody>
      </p:sp>
      <p:sp>
        <p:nvSpPr>
          <p:cNvPr id="3" name="Content Placeholder 2"/>
          <p:cNvSpPr>
            <a:spLocks noGrp="1"/>
          </p:cNvSpPr>
          <p:nvPr>
            <p:ph idx="1"/>
          </p:nvPr>
        </p:nvSpPr>
        <p:spPr/>
        <p:txBody>
          <a:bodyPr>
            <a:noAutofit/>
          </a:bodyPr>
          <a:lstStyle/>
          <a:p>
            <a:r>
              <a:rPr lang="en-US" sz="2800" dirty="0" smtClean="0"/>
              <a:t>Reduction of columns from 3 to 2 </a:t>
            </a:r>
          </a:p>
          <a:p>
            <a:pPr lvl="1">
              <a:lnSpc>
                <a:spcPct val="90000"/>
              </a:lnSpc>
              <a:buClr>
                <a:schemeClr val="tx1"/>
              </a:buClr>
            </a:pPr>
            <a:r>
              <a:rPr lang="en-US" altLang="en-US" sz="2400" dirty="0"/>
              <a:t>Understanding the Standard (US) – i</a:t>
            </a:r>
            <a:r>
              <a:rPr lang="en-US" sz="2400" dirty="0"/>
              <a:t>nformation that supports mathematics content knowledge</a:t>
            </a:r>
          </a:p>
          <a:p>
            <a:pPr lvl="1">
              <a:lnSpc>
                <a:spcPct val="90000"/>
              </a:lnSpc>
              <a:buClr>
                <a:schemeClr val="tx1"/>
              </a:buClr>
            </a:pPr>
            <a:r>
              <a:rPr lang="en-US" altLang="en-US" sz="2400" dirty="0"/>
              <a:t>Essential Knowledge and Skills (EKS) – </a:t>
            </a:r>
            <a:r>
              <a:rPr lang="en-US" sz="2400" dirty="0"/>
              <a:t>information that provides expectations for student </a:t>
            </a:r>
            <a:r>
              <a:rPr lang="en-US" sz="2400" dirty="0" smtClean="0"/>
              <a:t>learning</a:t>
            </a:r>
            <a:endParaRPr lang="en-US" sz="2800" dirty="0" smtClean="0"/>
          </a:p>
          <a:p>
            <a:r>
              <a:rPr lang="en-US" sz="2800" dirty="0" smtClean="0"/>
              <a:t>Indicators of SOL sub-bullet added to each bullet within the Essential Knowledge and Skills</a:t>
            </a:r>
          </a:p>
          <a:p>
            <a:pPr marL="0" indent="0">
              <a:buNone/>
            </a:pPr>
            <a:endParaRPr lang="en-US" sz="2800" dirty="0" smtClean="0"/>
          </a:p>
        </p:txBody>
      </p:sp>
      <p:sp>
        <p:nvSpPr>
          <p:cNvPr id="4" name="Slide Number Placeholder 3"/>
          <p:cNvSpPr>
            <a:spLocks noGrp="1"/>
          </p:cNvSpPr>
          <p:nvPr>
            <p:ph type="sldNum" sz="quarter" idx="12"/>
          </p:nvPr>
        </p:nvSpPr>
        <p:spPr/>
        <p:txBody>
          <a:bodyPr/>
          <a:lstStyle/>
          <a:p>
            <a:pPr>
              <a:defRPr/>
            </a:pPr>
            <a:fld id="{623CCD90-6554-45FD-866D-1D0DE01CCFD2}" type="slidenum">
              <a:rPr lang="en-US" smtClean="0">
                <a:solidFill>
                  <a:srgbClr val="000000"/>
                </a:solidFill>
              </a:rPr>
              <a:pPr>
                <a:defRPr/>
              </a:pPr>
              <a:t>6</a:t>
            </a:fld>
            <a:endParaRPr lang="en-US" dirty="0">
              <a:solidFill>
                <a:srgbClr val="000000"/>
              </a:solidFill>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706795891"/>
      </p:ext>
    </p:extLst>
  </p:cSld>
  <p:clrMapOvr>
    <a:masterClrMapping/>
  </p:clrMapOvr>
  <mc:AlternateContent xmlns:mc="http://schemas.openxmlformats.org/markup-compatibility/2006" xmlns:p14="http://schemas.microsoft.com/office/powerpoint/2010/main">
    <mc:Choice Requires="p14">
      <p:transition p14:dur="10" advTm="44297"/>
    </mc:Choice>
    <mc:Fallback xmlns="">
      <p:transition advTm="4429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8"/>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685800"/>
            <a:ext cx="8448675" cy="61553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Connector 4"/>
          <p:cNvCxnSpPr/>
          <p:nvPr/>
        </p:nvCxnSpPr>
        <p:spPr>
          <a:xfrm>
            <a:off x="609600" y="3238500"/>
            <a:ext cx="3429000" cy="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7620000" y="33528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324600" y="64770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5676900" y="594360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6114164" y="4529470"/>
            <a:ext cx="342900" cy="228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A80BF363-A4AE-4674-8624-FB517241064C}" type="slidenum">
              <a:rPr lang="en-US" altLang="en-US" smtClean="0"/>
              <a:pPr/>
              <a:t>7</a:t>
            </a:fld>
            <a:endParaRPr lang="en-US" altLang="en-US" dirty="0"/>
          </a:p>
        </p:txBody>
      </p:sp>
      <p:sp>
        <p:nvSpPr>
          <p:cNvPr id="17" name="Oval 16"/>
          <p:cNvSpPr/>
          <p:nvPr/>
        </p:nvSpPr>
        <p:spPr>
          <a:xfrm>
            <a:off x="1142999" y="3657600"/>
            <a:ext cx="3581401" cy="2133600"/>
          </a:xfrm>
          <a:prstGeom prst="ellipse">
            <a:avLst/>
          </a:prstGeom>
          <a:noFill/>
          <a:ln w="444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Audio 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83565764"/>
      </p:ext>
    </p:extLst>
  </p:cSld>
  <p:clrMapOvr>
    <a:masterClrMapping/>
  </p:clrMapOvr>
  <mc:AlternateContent xmlns:mc="http://schemas.openxmlformats.org/markup-compatibility/2006" xmlns:p14="http://schemas.microsoft.com/office/powerpoint/2010/main">
    <mc:Choice Requires="p14">
      <p:transition p14:dur="10" advTm="32832"/>
    </mc:Choice>
    <mc:Fallback xmlns="">
      <p:transition advTm="328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7"/>
                </p:tgtEl>
              </p:cMediaNode>
            </p:audio>
          </p:childTnLst>
        </p:cTn>
      </p:par>
    </p:tnLst>
    <p:bldLst>
      <p:bldP spid="6" grpId="0" animBg="1"/>
      <p:bldP spid="8" grpId="0" animBg="1"/>
      <p:bldP spid="9" grpId="0" animBg="1"/>
      <p:bldP spid="10"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52400" y="609600"/>
            <a:ext cx="8077200" cy="838200"/>
          </a:xfrm>
        </p:spPr>
        <p:txBody>
          <a:bodyPr/>
          <a:lstStyle/>
          <a:p>
            <a:r>
              <a:rPr lang="en-US" altLang="en-US" sz="3200" b="1" dirty="0"/>
              <a:t>Overview of </a:t>
            </a:r>
            <a:r>
              <a:rPr lang="en-US" altLang="en-US" sz="3200" b="1" dirty="0" smtClean="0"/>
              <a:t>Revisions in Grade 3</a:t>
            </a:r>
            <a:endParaRPr lang="en-US" altLang="en-US" sz="3200" b="1" dirty="0"/>
          </a:p>
        </p:txBody>
      </p:sp>
      <p:graphicFrame>
        <p:nvGraphicFramePr>
          <p:cNvPr id="80968" name="Group 72"/>
          <p:cNvGraphicFramePr>
            <a:graphicFrameLocks noGrp="1"/>
          </p:cNvGraphicFramePr>
          <p:nvPr>
            <p:ph idx="1"/>
            <p:extLst>
              <p:ext uri="{D42A27DB-BD31-4B8C-83A1-F6EECF244321}">
                <p14:modId xmlns:p14="http://schemas.microsoft.com/office/powerpoint/2010/main" val="4114300453"/>
              </p:ext>
            </p:extLst>
          </p:nvPr>
        </p:nvGraphicFramePr>
        <p:xfrm>
          <a:off x="304800" y="1524000"/>
          <a:ext cx="8382000" cy="5029200"/>
        </p:xfrm>
        <a:graphic>
          <a:graphicData uri="http://schemas.openxmlformats.org/drawingml/2006/table">
            <a:tbl>
              <a:tblPr/>
              <a:tblGrid>
                <a:gridCol w="2057400"/>
                <a:gridCol w="2209800"/>
                <a:gridCol w="2057400"/>
                <a:gridCol w="2057400"/>
              </a:tblGrid>
              <a:tr h="457200">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2009</a:t>
                      </a:r>
                    </a:p>
                  </a:txBody>
                  <a:tcPr horzOverflow="overflow">
                    <a:lnL w="28575" cap="flat" cmpd="sng" algn="ctr">
                      <a:solidFill>
                        <a:schemeClr val="tx1"/>
                      </a:solidFill>
                      <a:prstDash val="solid"/>
                      <a:round/>
                      <a:headEnd type="none" w="med" len="med"/>
                      <a:tailEnd type="none" w="med" len="med"/>
                    </a:lnL>
                    <a:lnR w="5715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0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gridSpan="2">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400" b="1" i="0" u="none" strike="noStrike" cap="none" normalizeH="0" baseline="0" dirty="0" smtClean="0">
                          <a:ln>
                            <a:noFill/>
                          </a:ln>
                          <a:solidFill>
                            <a:schemeClr val="bg1"/>
                          </a:solidFill>
                          <a:effectLst/>
                          <a:latin typeface="Calibri" panose="020F0502020204030204" pitchFamily="34" charset="0"/>
                        </a:rPr>
                        <a:t>2016</a:t>
                      </a:r>
                    </a:p>
                  </a:txBody>
                  <a:tcPr horzOverflow="overflow">
                    <a:lnL w="5715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1270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000" b="0" i="0" u="none" strike="noStrike" cap="none" normalizeH="0" baseline="0" dirty="0" smtClean="0">
                          <a:ln>
                            <a:noFill/>
                          </a:ln>
                          <a:solidFill>
                            <a:schemeClr val="bg1"/>
                          </a:solidFill>
                          <a:effectLst/>
                          <a:latin typeface="Calibri" panose="020F0502020204030204" pitchFamily="34" charset="0"/>
                        </a:rPr>
                        <a:t># of Standards</a:t>
                      </a:r>
                    </a:p>
                  </a:txBody>
                  <a:tcPr horzOverflow="overflow">
                    <a:lnL w="571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2000" b="0" i="0" u="none" strike="noStrike" cap="none" normalizeH="0" baseline="0" dirty="0" smtClean="0">
                          <a:ln>
                            <a:noFill/>
                          </a:ln>
                          <a:solidFill>
                            <a:schemeClr val="bg1"/>
                          </a:solidFill>
                          <a:effectLst/>
                          <a:latin typeface="Calibri" panose="020F0502020204030204" pitchFamily="34" charset="0"/>
                        </a:rPr>
                        <a:t>Strand</a:t>
                      </a:r>
                      <a:endParaRPr kumimoji="0" lang="en-US" altLang="en-US" sz="2400" b="0" i="0" u="none" strike="noStrike" cap="none" normalizeH="0" baseline="0" dirty="0" smtClean="0">
                        <a:ln>
                          <a:noFill/>
                        </a:ln>
                        <a:solidFill>
                          <a:schemeClr val="bg1"/>
                        </a:solidFill>
                        <a:effectLst/>
                        <a:latin typeface="Calibri" panose="020F0502020204030204" pitchFamily="34" charset="0"/>
                      </a:endParaRPr>
                    </a:p>
                  </a:txBody>
                  <a:tcPr horzOverflow="overflow">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r>
              <a:tr h="411163">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Number and Number Sense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70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3</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Computation and Estimation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5</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8</a:t>
                      </a:r>
                    </a:p>
                  </a:txBody>
                  <a:tcPr anchor="ct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Measurement and Geometry</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Geometry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4</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n-US" altLang="en-US" sz="2800" b="0" i="0" u="none" strike="noStrike" cap="none" normalizeH="0" baseline="0" dirty="0" smtClean="0">
                        <a:ln>
                          <a:noFill/>
                        </a:ln>
                        <a:solidFill>
                          <a:schemeClr val="tx1"/>
                        </a:solidFill>
                        <a:effectLst/>
                        <a:latin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en-US"/>
                    </a:p>
                  </a:txBody>
                  <a:tcPr/>
                </a:tc>
              </a:tr>
              <a:tr h="473075">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Probability and Statistics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13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dirty="0" smtClean="0">
                          <a:ln>
                            <a:noFill/>
                          </a:ln>
                          <a:solidFill>
                            <a:schemeClr val="tx1"/>
                          </a:solidFill>
                          <a:effectLst/>
                          <a:latin typeface="Calibri" panose="020F0502020204030204" pitchFamily="34" charset="0"/>
                        </a:rPr>
                        <a:t>Patterns, Functions, and Algebra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768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1800" b="0" i="0" u="none" strike="noStrike" cap="none" normalizeH="0" baseline="0" dirty="0" smtClean="0">
                          <a:ln>
                            <a:noFill/>
                          </a:ln>
                          <a:solidFill>
                            <a:schemeClr val="tx1"/>
                          </a:solidFill>
                          <a:effectLst/>
                          <a:latin typeface="Calibri" panose="020F0502020204030204" pitchFamily="34" charset="0"/>
                        </a:rPr>
                        <a:t>Total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20</a:t>
                      </a:r>
                    </a:p>
                  </a:txBody>
                  <a:tcPr horzOverflow="overflow">
                    <a:lnL w="12700" cap="flat" cmpd="sng" algn="ctr">
                      <a:solidFill>
                        <a:schemeClr val="tx1"/>
                      </a:solidFill>
                      <a:prstDash val="solid"/>
                      <a:round/>
                      <a:headEnd type="none" w="med" len="med"/>
                      <a:tailEnd type="none" w="med" len="med"/>
                    </a:lnL>
                    <a:lnR w="762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altLang="en-US" sz="2800" b="0" i="0" u="none" strike="noStrike" cap="none" normalizeH="0" baseline="0" dirty="0" smtClean="0">
                          <a:ln>
                            <a:noFill/>
                          </a:ln>
                          <a:solidFill>
                            <a:schemeClr val="tx1"/>
                          </a:solidFill>
                          <a:effectLst/>
                          <a:latin typeface="Calibri" panose="020F0502020204030204" pitchFamily="34" charset="0"/>
                        </a:rPr>
                        <a:t>17</a:t>
                      </a:r>
                    </a:p>
                  </a:txBody>
                  <a:tcPr horzOverflow="overflow">
                    <a:lnL w="762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defRPr/>
                      </a:pPr>
                      <a:r>
                        <a:rPr kumimoji="0" lang="en-US" altLang="en-US" sz="1800" b="0" i="0" u="none" strike="noStrike" cap="none" normalizeH="0" baseline="0" smtClean="0">
                          <a:ln>
                            <a:noFill/>
                          </a:ln>
                          <a:solidFill>
                            <a:schemeClr val="tx1"/>
                          </a:solidFill>
                          <a:effectLst/>
                          <a:latin typeface="Calibri" panose="020F0502020204030204" pitchFamily="34" charset="0"/>
                        </a:rPr>
                        <a:t>Total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 name="Slide Number Placeholder 2"/>
          <p:cNvSpPr>
            <a:spLocks noGrp="1"/>
          </p:cNvSpPr>
          <p:nvPr>
            <p:ph type="sldNum" sz="quarter" idx="12"/>
          </p:nvPr>
        </p:nvSpPr>
        <p:spPr/>
        <p:txBody>
          <a:bodyPr/>
          <a:lstStyle/>
          <a:p>
            <a:fld id="{C4F0E998-9182-4C89-B3A3-3657E8366C65}" type="slidenum">
              <a:rPr lang="en-US" altLang="en-US" smtClean="0"/>
              <a:pPr/>
              <a:t>8</a:t>
            </a:fld>
            <a:endParaRPr lang="en-US" altLang="en-US"/>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394488774"/>
      </p:ext>
    </p:extLst>
  </p:cSld>
  <p:clrMapOvr>
    <a:masterClrMapping/>
  </p:clrMapOvr>
  <mc:AlternateContent xmlns:mc="http://schemas.openxmlformats.org/markup-compatibility/2006" xmlns:p14="http://schemas.microsoft.com/office/powerpoint/2010/main">
    <mc:Choice Requires="p14">
      <p:transition p14:dur="10" advTm="30230"/>
    </mc:Choice>
    <mc:Fallback xmlns="">
      <p:transition advTm="302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457200"/>
            <a:ext cx="9144000" cy="914400"/>
          </a:xfrm>
        </p:spPr>
        <p:txBody>
          <a:bodyPr/>
          <a:lstStyle/>
          <a:p>
            <a:pPr algn="ctr"/>
            <a:r>
              <a:rPr lang="en-US" altLang="en-US" b="1" dirty="0" smtClean="0"/>
              <a:t>Mathematics Process Goals for Students</a:t>
            </a:r>
          </a:p>
        </p:txBody>
      </p:sp>
      <p:graphicFrame>
        <p:nvGraphicFramePr>
          <p:cNvPr id="4" name="Diagram 3"/>
          <p:cNvGraphicFramePr/>
          <p:nvPr>
            <p:extLst>
              <p:ext uri="{D42A27DB-BD31-4B8C-83A1-F6EECF244321}">
                <p14:modId xmlns:p14="http://schemas.microsoft.com/office/powerpoint/2010/main" val="2604828094"/>
              </p:ext>
            </p:extLst>
          </p:nvPr>
        </p:nvGraphicFramePr>
        <p:xfrm>
          <a:off x="1066800" y="2895600"/>
          <a:ext cx="6858000" cy="3810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p:cNvSpPr>
            <a:spLocks noGrp="1"/>
          </p:cNvSpPr>
          <p:nvPr>
            <p:ph type="sldNum" sz="quarter" idx="12"/>
          </p:nvPr>
        </p:nvSpPr>
        <p:spPr>
          <a:xfrm>
            <a:off x="6858000" y="6477000"/>
            <a:ext cx="2133600" cy="476250"/>
          </a:xfrm>
        </p:spPr>
        <p:txBody>
          <a:bodyPr/>
          <a:lstStyle/>
          <a:p>
            <a:pPr>
              <a:defRPr/>
            </a:pPr>
            <a:fld id="{5107D01C-5211-43F9-BFCF-BD7DE978F9F5}" type="slidenum">
              <a:rPr lang="en-US" smtClean="0">
                <a:latin typeface="Arial" pitchFamily="34" charset="0"/>
              </a:rPr>
              <a:pPr>
                <a:defRPr/>
              </a:pPr>
              <a:t>9</a:t>
            </a:fld>
            <a:endParaRPr lang="en-US" dirty="0" smtClean="0">
              <a:latin typeface="Arial" pitchFamily="34" charset="0"/>
            </a:endParaRPr>
          </a:p>
        </p:txBody>
      </p:sp>
      <p:sp>
        <p:nvSpPr>
          <p:cNvPr id="6" name="Title 4"/>
          <p:cNvSpPr txBox="1">
            <a:spLocks/>
          </p:cNvSpPr>
          <p:nvPr/>
        </p:nvSpPr>
        <p:spPr>
          <a:xfrm>
            <a:off x="252484" y="1371601"/>
            <a:ext cx="8245434" cy="1371600"/>
          </a:xfrm>
          <a:prstGeom prst="rect">
            <a:avLst/>
          </a:prstGeom>
        </p:spPr>
        <p:txBody>
          <a:bodyPr/>
          <a:lstStyle>
            <a:lvl1pPr algn="l" rtl="0" eaLnBrk="1" fontAlgn="base" hangingPunct="1">
              <a:spcBef>
                <a:spcPct val="0"/>
              </a:spcBef>
              <a:spcAft>
                <a:spcPct val="0"/>
              </a:spcAft>
              <a:defRPr sz="3600">
                <a:solidFill>
                  <a:schemeClr val="tx2"/>
                </a:solidFill>
                <a:latin typeface="Calibri" pitchFamily="34" charset="0"/>
                <a:ea typeface="+mj-ea"/>
                <a:cs typeface="+mj-cs"/>
              </a:defRPr>
            </a:lvl1pPr>
            <a:lvl2pPr algn="l" rtl="0" eaLnBrk="1" fontAlgn="base" hangingPunct="1">
              <a:spcBef>
                <a:spcPct val="0"/>
              </a:spcBef>
              <a:spcAft>
                <a:spcPct val="0"/>
              </a:spcAft>
              <a:defRPr sz="3600">
                <a:solidFill>
                  <a:schemeClr val="tx2"/>
                </a:solidFill>
                <a:latin typeface="Calibri" pitchFamily="34" charset="0"/>
              </a:defRPr>
            </a:lvl2pPr>
            <a:lvl3pPr algn="l" rtl="0" eaLnBrk="1" fontAlgn="base" hangingPunct="1">
              <a:spcBef>
                <a:spcPct val="0"/>
              </a:spcBef>
              <a:spcAft>
                <a:spcPct val="0"/>
              </a:spcAft>
              <a:defRPr sz="3600">
                <a:solidFill>
                  <a:schemeClr val="tx2"/>
                </a:solidFill>
                <a:latin typeface="Calibri" pitchFamily="34" charset="0"/>
              </a:defRPr>
            </a:lvl3pPr>
            <a:lvl4pPr algn="l" rtl="0" eaLnBrk="1" fontAlgn="base" hangingPunct="1">
              <a:spcBef>
                <a:spcPct val="0"/>
              </a:spcBef>
              <a:spcAft>
                <a:spcPct val="0"/>
              </a:spcAft>
              <a:defRPr sz="3600">
                <a:solidFill>
                  <a:schemeClr val="tx2"/>
                </a:solidFill>
                <a:latin typeface="Calibri" pitchFamily="34" charset="0"/>
              </a:defRPr>
            </a:lvl4pPr>
            <a:lvl5pPr algn="l" rtl="0" eaLnBrk="1" fontAlgn="base" hangingPunct="1">
              <a:spcBef>
                <a:spcPct val="0"/>
              </a:spcBef>
              <a:spcAft>
                <a:spcPct val="0"/>
              </a:spcAft>
              <a:defRPr sz="3600">
                <a:solidFill>
                  <a:schemeClr val="tx2"/>
                </a:solidFill>
                <a:latin typeface="Calibri" pitchFamily="34"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algn="ctr"/>
            <a:r>
              <a:rPr lang="en-US" altLang="en-US" sz="2800" kern="0" dirty="0" smtClean="0"/>
              <a:t>“The content of the mathematics standards is intended to support the five process goals for students”</a:t>
            </a:r>
            <a:br>
              <a:rPr lang="en-US" altLang="en-US" sz="2800" kern="0" dirty="0" smtClean="0"/>
            </a:br>
            <a:r>
              <a:rPr lang="en-US" altLang="en-US" sz="2000" kern="0" dirty="0" smtClean="0"/>
              <a:t>- 2009 and 2016 </a:t>
            </a:r>
            <a:r>
              <a:rPr lang="en-US" altLang="en-US" sz="2000" i="1" kern="0" dirty="0" smtClean="0"/>
              <a:t>Mathematics Standards of Learning</a:t>
            </a:r>
          </a:p>
          <a:p>
            <a:pPr algn="ctr"/>
            <a:endParaRPr lang="en-US" altLang="en-US" sz="2400" i="1" kern="0" dirty="0" smtClean="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97574307"/>
      </p:ext>
    </p:extLst>
  </p:cSld>
  <p:clrMapOvr>
    <a:masterClrMapping/>
  </p:clrMapOvr>
  <mc:AlternateContent xmlns:mc="http://schemas.openxmlformats.org/markup-compatibility/2006" xmlns:p14="http://schemas.microsoft.com/office/powerpoint/2010/main">
    <mc:Choice Requires="p14">
      <p:transition p14:dur="10" advTm="21407"/>
    </mc:Choice>
    <mc:Fallback xmlns="">
      <p:transition advTm="2140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7.6"/>
</p:tagLst>
</file>

<file path=ppt/tags/tag2.xml><?xml version="1.0" encoding="utf-8"?>
<p:tagLst xmlns:a="http://schemas.openxmlformats.org/drawingml/2006/main" xmlns:r="http://schemas.openxmlformats.org/officeDocument/2006/relationships" xmlns:p="http://schemas.openxmlformats.org/presentationml/2006/main">
  <p:tag name="TIMING" val="|19.2"/>
</p:tagLst>
</file>

<file path=ppt/tags/tag3.xml><?xml version="1.0" encoding="utf-8"?>
<p:tagLst xmlns:a="http://schemas.openxmlformats.org/drawingml/2006/main" xmlns:r="http://schemas.openxmlformats.org/officeDocument/2006/relationships" xmlns:p="http://schemas.openxmlformats.org/presentationml/2006/main">
  <p:tag name="TIMING" val="|15.1|3.4|4.1|4.3|2.9|3|3|4.5|0.8|11.9|2.1|6|0.6|3"/>
</p:tagLst>
</file>

<file path=ppt/tags/tag4.xml><?xml version="1.0" encoding="utf-8"?>
<p:tagLst xmlns:a="http://schemas.openxmlformats.org/drawingml/2006/main" xmlns:r="http://schemas.openxmlformats.org/officeDocument/2006/relationships" xmlns:p="http://schemas.openxmlformats.org/presentationml/2006/main">
  <p:tag name="TIMING" val="|10.4|44.4|1.3"/>
</p:tagLst>
</file>

<file path=ppt/theme/theme1.xml><?xml version="1.0" encoding="utf-8"?>
<a:theme xmlns:a="http://schemas.openxmlformats.org/drawingml/2006/main" name="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VDOE">
  <a:themeElements>
    <a:clrScheme name="Custom 1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7030A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000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3652</TotalTime>
  <Words>3616</Words>
  <Application>Microsoft Office PowerPoint</Application>
  <PresentationFormat>On-screen Show (4:3)</PresentationFormat>
  <Paragraphs>500</Paragraphs>
  <Slides>38</Slides>
  <Notes>38</Notes>
  <HiddenSlides>0</HiddenSlides>
  <MMClips>38</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VDOE</vt:lpstr>
      <vt:lpstr>1_Office Theme</vt:lpstr>
      <vt:lpstr>1_VDOE</vt:lpstr>
      <vt:lpstr>2_VDOE</vt:lpstr>
      <vt:lpstr>PowerPoint Presentation</vt:lpstr>
      <vt:lpstr>Purpose</vt:lpstr>
      <vt:lpstr>Agenda</vt:lpstr>
      <vt:lpstr>Implementation Timeline</vt:lpstr>
      <vt:lpstr>2016 SOL Revisions – </vt:lpstr>
      <vt:lpstr>Changes to the Curriculum Framework</vt:lpstr>
      <vt:lpstr>PowerPoint Presentation</vt:lpstr>
      <vt:lpstr>Overview of Revisions in Grade 3</vt:lpstr>
      <vt:lpstr>Mathematics Process Goals for Students</vt:lpstr>
      <vt:lpstr>Standards of Learning Curriculum Frameworks</vt:lpstr>
      <vt:lpstr>PowerPoint Presentation</vt:lpstr>
      <vt:lpstr>PowerPoint Presentation</vt:lpstr>
      <vt:lpstr>Number and Number Sense</vt:lpstr>
      <vt:lpstr>PowerPoint Presentation</vt:lpstr>
      <vt:lpstr>PowerPoint Presentation</vt:lpstr>
      <vt:lpstr>PowerPoint Presentation</vt:lpstr>
      <vt:lpstr>Computation and Estimation</vt:lpstr>
      <vt:lpstr>PowerPoint Presentation</vt:lpstr>
      <vt:lpstr>PowerPoint Presentation</vt:lpstr>
      <vt:lpstr>PowerPoint Presentation</vt:lpstr>
      <vt:lpstr>MEASUREMENT AND GEOMETRY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PROBABILITY AND STATISTICS</vt:lpstr>
      <vt:lpstr>PowerPoint Presentation</vt:lpstr>
      <vt:lpstr>PowerPoint Presentation</vt:lpstr>
      <vt:lpstr>PowerPoint Presentation</vt:lpstr>
      <vt:lpstr>PATTERNS, FUNCTIONS, AND ALGEBRA</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6.1</dc:title>
  <dc:creator>admin</dc:creator>
  <cp:lastModifiedBy>Debra Delozier</cp:lastModifiedBy>
  <cp:revision>293</cp:revision>
  <dcterms:created xsi:type="dcterms:W3CDTF">2009-07-21T11:20:02Z</dcterms:created>
  <dcterms:modified xsi:type="dcterms:W3CDTF">2017-04-25T19:47:14Z</dcterms:modified>
</cp:coreProperties>
</file>