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711" r:id="rId3"/>
  </p:sldMasterIdLst>
  <p:notesMasterIdLst>
    <p:notesMasterId r:id="rId45"/>
  </p:notesMasterIdLst>
  <p:handoutMasterIdLst>
    <p:handoutMasterId r:id="rId46"/>
  </p:handoutMasterIdLst>
  <p:sldIdLst>
    <p:sldId id="277" r:id="rId4"/>
    <p:sldId id="350" r:id="rId5"/>
    <p:sldId id="341" r:id="rId6"/>
    <p:sldId id="361" r:id="rId7"/>
    <p:sldId id="362" r:id="rId8"/>
    <p:sldId id="363" r:id="rId9"/>
    <p:sldId id="364" r:id="rId10"/>
    <p:sldId id="332" r:id="rId11"/>
    <p:sldId id="355" r:id="rId12"/>
    <p:sldId id="347" r:id="rId13"/>
    <p:sldId id="366" r:id="rId14"/>
    <p:sldId id="340" r:id="rId15"/>
    <p:sldId id="337" r:id="rId16"/>
    <p:sldId id="294" r:id="rId17"/>
    <p:sldId id="288" r:id="rId18"/>
    <p:sldId id="308" r:id="rId19"/>
    <p:sldId id="326" r:id="rId20"/>
    <p:sldId id="309" r:id="rId21"/>
    <p:sldId id="310" r:id="rId22"/>
    <p:sldId id="295" r:id="rId23"/>
    <p:sldId id="311" r:id="rId24"/>
    <p:sldId id="314" r:id="rId25"/>
    <p:sldId id="327" r:id="rId26"/>
    <p:sldId id="305" r:id="rId27"/>
    <p:sldId id="316" r:id="rId28"/>
    <p:sldId id="318" r:id="rId29"/>
    <p:sldId id="319" r:id="rId30"/>
    <p:sldId id="322" r:id="rId31"/>
    <p:sldId id="317" r:id="rId32"/>
    <p:sldId id="356" r:id="rId33"/>
    <p:sldId id="357" r:id="rId34"/>
    <p:sldId id="306" r:id="rId35"/>
    <p:sldId id="351" r:id="rId36"/>
    <p:sldId id="358" r:id="rId37"/>
    <p:sldId id="359" r:id="rId38"/>
    <p:sldId id="360" r:id="rId39"/>
    <p:sldId id="307" r:id="rId40"/>
    <p:sldId id="353" r:id="rId41"/>
    <p:sldId id="352" r:id="rId42"/>
    <p:sldId id="354" r:id="rId43"/>
    <p:sldId id="36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6" autoAdjust="0"/>
  </p:normalViewPr>
  <p:slideViewPr>
    <p:cSldViewPr>
      <p:cViewPr>
        <p:scale>
          <a:sx n="90" d="100"/>
          <a:sy n="90" d="100"/>
        </p:scale>
        <p:origin x="-510"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48979DA2-A380-43A5-8B0C-67700F831A6C}" type="presOf" srcId="{02B615A3-B6FC-4048-AAF3-ED3CAF758B61}" destId="{B5F08414-A619-4381-B90B-FBB7E94B795D}"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1F162ED9-B98B-4A1F-9D98-83780286C2AA}" type="presOf" srcId="{B2574EAE-DBFD-4C33-BF57-73E0F4D6BCE1}" destId="{AFCCC62F-56E2-4F3B-9077-729593801380}" srcOrd="0" destOrd="0" presId="urn:microsoft.com/office/officeart/2005/8/layout/radial4"/>
    <dgm:cxn modelId="{6A87F070-B2B6-4F91-AE24-871C4DBAC6A6}" type="presOf" srcId="{991F1DF5-97F1-4382-A25E-0F2FBFA374C1}" destId="{3D157311-767A-4355-81C2-02A26AA1D10C}" srcOrd="0" destOrd="0" presId="urn:microsoft.com/office/officeart/2005/8/layout/radial4"/>
    <dgm:cxn modelId="{8D18F87B-A7F7-4846-9839-31710E4AF8A2}" type="presOf" srcId="{7A128194-4FBF-45DA-BEDF-42B3D28D2A00}" destId="{A81DFC79-0F78-4D71-BF26-1C518BA26871}" srcOrd="0" destOrd="0" presId="urn:microsoft.com/office/officeart/2005/8/layout/radial4"/>
    <dgm:cxn modelId="{650A71EC-F04A-41E6-B064-30BC95037766}" type="presOf" srcId="{D964B8ED-C314-4624-8C1C-7564D4BE8552}" destId="{7A05156E-8E49-4A6D-9005-8305C00F49E1}" srcOrd="0" destOrd="0" presId="urn:microsoft.com/office/officeart/2005/8/layout/radial4"/>
    <dgm:cxn modelId="{40192622-09EA-487E-A9B1-492508EC48B8}" type="presOf" srcId="{344715AD-2FA0-4C29-A6D6-3A07F3CC168C}" destId="{674B4F6A-4C96-4E81-AB22-020FC5D2225A}"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0629F3B1-8472-4D78-91EA-28E1C01BAA27}" type="presOf" srcId="{010F949A-DE42-4233-8E13-94876DB0F121}" destId="{96F5FE34-0723-4CD9-9A3C-CC1C56BC9F8A}" srcOrd="0" destOrd="0" presId="urn:microsoft.com/office/officeart/2005/8/layout/radial4"/>
    <dgm:cxn modelId="{9EEA5EC4-CB6D-49F2-B086-77F9586C8467}" type="presOf" srcId="{EFBDE9B8-B317-482B-B667-351B1F88A1DD}" destId="{64050A12-537F-4D45-B824-B1203E4C1386}"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7F9F2C14-1D23-4D46-8B9E-DC04D593A02E}" type="presOf" srcId="{F20067FA-969B-4BE6-8A86-EA739D2A556F}" destId="{955A2B7A-C9AD-4E7A-B468-380068A138FE}" srcOrd="0" destOrd="0" presId="urn:microsoft.com/office/officeart/2005/8/layout/radial4"/>
    <dgm:cxn modelId="{9906304D-173D-4A0F-9167-F8A22CC042D1}" type="presOf" srcId="{6F04575E-A9A0-471C-883C-FB6E889E186F}" destId="{F6411FBA-8159-4939-9DEF-305EB6764B25}"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FC763ABF-8411-429E-985C-4F94018C2736}" type="presOf" srcId="{CEFA38EF-FA52-4C6D-AC7E-6E74EF2E7270}" destId="{A245B6CD-5C93-4120-A18D-F485447C3F45}" srcOrd="0" destOrd="0" presId="urn:microsoft.com/office/officeart/2005/8/layout/radial4"/>
    <dgm:cxn modelId="{59C40009-9E18-48AB-BA83-9D92DBE1ABAF}" type="presOf" srcId="{813AC12C-07B6-4510-9BD7-9D9CF3D78F46}" destId="{5AC22849-EEAC-4113-BFE3-BA1934FD267B}"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AB68D417-0E92-4DEF-B0E7-1115142EB67F}" type="presParOf" srcId="{64050A12-537F-4D45-B824-B1203E4C1386}" destId="{F6411FBA-8159-4939-9DEF-305EB6764B25}" srcOrd="0" destOrd="0" presId="urn:microsoft.com/office/officeart/2005/8/layout/radial4"/>
    <dgm:cxn modelId="{B7906A34-3FD8-4502-8112-66AC2354F5B3}" type="presParOf" srcId="{64050A12-537F-4D45-B824-B1203E4C1386}" destId="{5AC22849-EEAC-4113-BFE3-BA1934FD267B}" srcOrd="1" destOrd="0" presId="urn:microsoft.com/office/officeart/2005/8/layout/radial4"/>
    <dgm:cxn modelId="{6838415B-40D3-4823-AD8C-09930AC26EAF}" type="presParOf" srcId="{64050A12-537F-4D45-B824-B1203E4C1386}" destId="{AFCCC62F-56E2-4F3B-9077-729593801380}" srcOrd="2" destOrd="0" presId="urn:microsoft.com/office/officeart/2005/8/layout/radial4"/>
    <dgm:cxn modelId="{ADDD0F0C-D37E-44BF-824F-BAEB42D4D389}" type="presParOf" srcId="{64050A12-537F-4D45-B824-B1203E4C1386}" destId="{96F5FE34-0723-4CD9-9A3C-CC1C56BC9F8A}" srcOrd="3" destOrd="0" presId="urn:microsoft.com/office/officeart/2005/8/layout/radial4"/>
    <dgm:cxn modelId="{632E46E1-58BB-48E7-88BA-26DEE3544631}" type="presParOf" srcId="{64050A12-537F-4D45-B824-B1203E4C1386}" destId="{B5F08414-A619-4381-B90B-FBB7E94B795D}" srcOrd="4" destOrd="0" presId="urn:microsoft.com/office/officeart/2005/8/layout/radial4"/>
    <dgm:cxn modelId="{DE9D1E61-2972-41EE-B6CC-8B2D4BD1DAF8}" type="presParOf" srcId="{64050A12-537F-4D45-B824-B1203E4C1386}" destId="{674B4F6A-4C96-4E81-AB22-020FC5D2225A}" srcOrd="5" destOrd="0" presId="urn:microsoft.com/office/officeart/2005/8/layout/radial4"/>
    <dgm:cxn modelId="{C067C0E4-974A-4A0A-ACEB-D32F99E00C75}" type="presParOf" srcId="{64050A12-537F-4D45-B824-B1203E4C1386}" destId="{3D157311-767A-4355-81C2-02A26AA1D10C}" srcOrd="6" destOrd="0" presId="urn:microsoft.com/office/officeart/2005/8/layout/radial4"/>
    <dgm:cxn modelId="{CD7B99FD-B003-47BF-AB62-67E41C43CC5C}" type="presParOf" srcId="{64050A12-537F-4D45-B824-B1203E4C1386}" destId="{7A05156E-8E49-4A6D-9005-8305C00F49E1}" srcOrd="7" destOrd="0" presId="urn:microsoft.com/office/officeart/2005/8/layout/radial4"/>
    <dgm:cxn modelId="{D5AB6C31-2F8B-424B-8BE6-88D853896CA4}" type="presParOf" srcId="{64050A12-537F-4D45-B824-B1203E4C1386}" destId="{A245B6CD-5C93-4120-A18D-F485447C3F45}" srcOrd="8" destOrd="0" presId="urn:microsoft.com/office/officeart/2005/8/layout/radial4"/>
    <dgm:cxn modelId="{F0311D39-412C-4C52-AFC5-6ACF9316AFAC}" type="presParOf" srcId="{64050A12-537F-4D45-B824-B1203E4C1386}" destId="{A81DFC79-0F78-4D71-BF26-1C518BA26871}" srcOrd="9" destOrd="0" presId="urn:microsoft.com/office/officeart/2005/8/layout/radial4"/>
    <dgm:cxn modelId="{88A1C0C0-179E-4415-AC57-D1FBFECEE44F}"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dirty="0"/>
          </a:p>
        </p:txBody>
      </p:sp>
      <p:sp>
        <p:nvSpPr>
          <p:cNvPr id="54276"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sz="1200" dirty="0"/>
              <a:t>Welcome to the Grade Two Overview of Revisions to the Mathematics Standards of Learning from 2009 to 2016.   </a:t>
            </a:r>
          </a:p>
          <a:p>
            <a:pPr defTabSz="914198">
              <a:defRPr/>
            </a:pPr>
            <a:endParaRPr lang="en-US" sz="1200" dirty="0"/>
          </a:p>
          <a:p>
            <a:pPr defTabSz="914198">
              <a:defRPr/>
            </a:pPr>
            <a:r>
              <a:rPr lang="en-US" sz="1200" dirty="0"/>
              <a:t>It would be helpful to have a copy of the Grade 2 – Crosswalk (Summary of Revisions) and a copy of the 2016 Grade 2 </a:t>
            </a:r>
            <a:r>
              <a:rPr lang="en-US" sz="1200" dirty="0" smtClean="0"/>
              <a:t>Curriculum Framework </a:t>
            </a:r>
            <a:r>
              <a:rPr lang="en-US" sz="1200" dirty="0"/>
              <a:t>to reference during this presentation. </a:t>
            </a:r>
          </a:p>
          <a:p>
            <a:pPr defTabSz="914198">
              <a:defRPr/>
            </a:pPr>
            <a:endParaRPr lang="en-US" sz="1200" dirty="0"/>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dirty="0"/>
          </a:p>
        </p:txBody>
      </p:sp>
    </p:spTree>
    <p:extLst>
      <p:ext uri="{BB962C8B-B14F-4D97-AF65-F5344CB8AC3E}">
        <p14:creationId xmlns:p14="http://schemas.microsoft.com/office/powerpoint/2010/main" val="90889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a:t>In the next several slides, we will take a quick look at changes to the </a:t>
            </a:r>
            <a:r>
              <a:rPr lang="en-US" altLang="en-US" sz="1200" dirty="0" smtClean="0"/>
              <a:t>Curriculum Framework </a:t>
            </a:r>
            <a:r>
              <a:rPr lang="en-US" altLang="en-US" sz="1200" dirty="0"/>
              <a:t>document.</a:t>
            </a:r>
          </a:p>
          <a:p>
            <a:endParaRPr lang="en-US" altLang="en-US" sz="1200" dirty="0"/>
          </a:p>
          <a:p>
            <a:r>
              <a:rPr lang="en-US" altLang="en-US" sz="1200" dirty="0"/>
              <a:t>It is important to note that the mathematical process goals for students continue to be emphasized throughout the 2016 standards. T</a:t>
            </a:r>
            <a:r>
              <a:rPr lang="en-US" sz="1200" dirty="0"/>
              <a:t>he content of the mathematics standards is intended to support the following five goals for students: becoming mathematical problem solvers, communicating mathematically, reasoning mathematically, making mathematical connections, and using mathematical representations to model and interpret practical situations.</a:t>
            </a:r>
            <a:endParaRPr lang="en-US" altLang="en-US" sz="12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10</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to the </a:t>
            </a:r>
            <a:r>
              <a:rPr lang="en-US" sz="1200" dirty="0" smtClean="0"/>
              <a:t>Curriculum Framework </a:t>
            </a:r>
            <a:r>
              <a:rPr lang="en-US" sz="1200" dirty="0"/>
              <a:t>-- 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06971">
              <a:lnSpc>
                <a:spcPct val="90000"/>
              </a:lnSpc>
              <a:buClr>
                <a:schemeClr val="tx1"/>
              </a:buClr>
              <a:defRPr/>
            </a:pPr>
            <a:r>
              <a:rPr lang="en-US" altLang="en-US" sz="1200" dirty="0"/>
              <a:t>The content of each section addresses the impact on students’ learning and instruction. We encourage educators to review these sections of the introduction.</a:t>
            </a:r>
          </a:p>
          <a:p>
            <a:pPr lvl="0">
              <a:lnSpc>
                <a:spcPct val="90000"/>
              </a:lnSpc>
              <a:buClr>
                <a:schemeClr val="tx1"/>
              </a:buClr>
            </a:pPr>
            <a:endParaRPr lang="en-US" alt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Grade 2 Crosswalk and Summary of Revisions page o</a:t>
            </a:r>
            <a:r>
              <a:rPr lang="en-US" dirty="0" smtClean="0">
                <a:solidFill>
                  <a:srgbClr val="FF0000"/>
                </a:solidFill>
              </a:rPr>
              <a:t>ne.  There are four quadrants</a:t>
            </a:r>
            <a:r>
              <a:rPr lang="en-US" baseline="0" dirty="0" smtClean="0">
                <a:solidFill>
                  <a:srgbClr val="FF0000"/>
                </a:solidFill>
              </a:rPr>
              <a:t> – </a:t>
            </a:r>
            <a:r>
              <a:rPr lang="en-US" dirty="0" smtClean="0">
                <a:solidFill>
                  <a:srgbClr val="FF0000"/>
                </a:solidFill>
              </a:rPr>
              <a:t>additions,</a:t>
            </a:r>
            <a:r>
              <a:rPr lang="en-US" baseline="0" dirty="0" smtClean="0">
                <a:solidFill>
                  <a:srgbClr val="FF0000"/>
                </a:solidFill>
              </a:rPr>
              <a:t> deletions, parameter changes or clarifications, and moves within the standards.  </a:t>
            </a:r>
          </a:p>
          <a:p>
            <a:endParaRPr lang="en-US" baseline="0" dirty="0" smtClean="0">
              <a:solidFill>
                <a:srgbClr val="FF0000"/>
              </a:solidFill>
            </a:endParaRPr>
          </a:p>
          <a:p>
            <a:r>
              <a:rPr lang="en-US" baseline="0" dirty="0" smtClean="0">
                <a:solidFill>
                  <a:srgbClr val="FF0000"/>
                </a:solidFill>
              </a:rPr>
              <a:t>The upper left quadrant represents the additions, the standards referenced are the 2016 numbers.  </a:t>
            </a:r>
          </a:p>
          <a:p>
            <a:endParaRPr lang="en-US" baseline="0" dirty="0" smtClean="0">
              <a:solidFill>
                <a:srgbClr val="FF0000"/>
              </a:solidFill>
            </a:endParaRPr>
          </a:p>
          <a:p>
            <a:pPr defTabSz="914198">
              <a:defRPr/>
            </a:pPr>
            <a:r>
              <a:rPr lang="en-US" baseline="0" dirty="0" smtClean="0">
                <a:solidFill>
                  <a:srgbClr val="FF0000"/>
                </a:solidFill>
              </a:rPr>
              <a:t>The upper right quadrant identifies deletions from the 2009 standards and indicates where content was moved.</a:t>
            </a:r>
          </a:p>
          <a:p>
            <a:endParaRPr lang="en-US" baseline="0" dirty="0" smtClean="0">
              <a:solidFill>
                <a:srgbClr val="FF0000"/>
              </a:solidFill>
            </a:endParaRPr>
          </a:p>
          <a:p>
            <a:r>
              <a:rPr lang="en-US" baseline="0" dirty="0" smtClean="0">
                <a:solidFill>
                  <a:srgbClr val="FF0000"/>
                </a:solidFill>
              </a:rPr>
              <a:t>The bottom left quadrant indicates parameter changes (for example in </a:t>
            </a:r>
            <a:r>
              <a:rPr lang="en-US" baseline="0" dirty="0" smtClean="0"/>
              <a:t>2.2a </a:t>
            </a:r>
            <a:r>
              <a:rPr lang="en-US" u="none" baseline="0" dirty="0" smtClean="0"/>
              <a:t>– counting forward by twos, fives, and tens increased to 120).  Note that skip-counting in grade one increased to 110.</a:t>
            </a:r>
            <a:r>
              <a:rPr lang="en-US" baseline="0" dirty="0" smtClean="0"/>
              <a:t>  </a:t>
            </a:r>
          </a:p>
          <a:p>
            <a:endParaRPr lang="en-US" baseline="0" dirty="0" smtClean="0"/>
          </a:p>
          <a:p>
            <a:r>
              <a:rPr lang="en-US" baseline="0" dirty="0" smtClean="0"/>
              <a:t>In the bottom right quadrant, moves within a grade level are indicated with the first number being the 2009 Standard number and the number in the brackets representing the 2016 number.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279237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page 2 and the remaining pages of the crosswalk, a</a:t>
            </a:r>
            <a:r>
              <a:rPr lang="en-US" baseline="0" dirty="0" smtClean="0"/>
              <a:t> side by side comparison of the 2009 and 2016 standards can be found.  There was an attempt to keep the standards in numerical order for both columns. </a:t>
            </a:r>
          </a:p>
          <a:p>
            <a:endParaRPr lang="en-US" baseline="0" dirty="0" smtClean="0"/>
          </a:p>
          <a:p>
            <a:r>
              <a:rPr lang="en-US" baseline="0" dirty="0" smtClean="0"/>
              <a:t>When deleted content was moved, it is indicated in brackets.  See the examples shown on the screen.  </a:t>
            </a:r>
          </a:p>
          <a:p>
            <a:endParaRPr lang="en-US" baseline="0" dirty="0" smtClean="0"/>
          </a:p>
          <a:p>
            <a:pPr defTabSz="914198">
              <a:defRPr/>
            </a:pPr>
            <a:r>
              <a:rPr lang="en-US" baseline="0" dirty="0" smtClean="0"/>
              <a:t>Empty boxes on the left indicate that the 2016 standard is either new to that grade level or has been moved from within the grade level, as can be seen here the new 2016 </a:t>
            </a:r>
            <a:r>
              <a:rPr lang="en-US" baseline="0" dirty="0" smtClean="0"/>
              <a:t>SOL 2.2 </a:t>
            </a:r>
            <a:r>
              <a:rPr lang="en-US" baseline="0" dirty="0" smtClean="0"/>
              <a:t>was moved from the 2009 SOL 2.4.</a:t>
            </a:r>
            <a:endParaRPr lang="en-US" dirty="0" smtClean="0"/>
          </a:p>
          <a:p>
            <a:endParaRPr lang="en-US" baseline="0" dirty="0" smtClean="0"/>
          </a:p>
          <a:p>
            <a:r>
              <a:rPr lang="en-US" baseline="0" dirty="0" smtClean="0"/>
              <a:t>Empty boxes on the right indicate that that content has either been deleted or moved.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13</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a:t>We’ll now dig deeper into the crosswalk and </a:t>
            </a:r>
            <a:r>
              <a:rPr lang="en-US" dirty="0" smtClean="0"/>
              <a:t>Curriculum Framework </a:t>
            </a:r>
            <a:r>
              <a:rPr lang="en-US" dirty="0"/>
              <a:t>by taking a look at the Number and Number Sense strand.</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a:t>The revisions made to SOL 2.1 are intended to strengthen students’ understanding of place value.</a:t>
            </a:r>
          </a:p>
          <a:p>
            <a:pPr defTabSz="914198">
              <a:defRPr/>
            </a:pPr>
            <a:endParaRPr lang="en-US" dirty="0"/>
          </a:p>
          <a:p>
            <a:pPr defTabSz="914198">
              <a:defRPr/>
            </a:pPr>
            <a:r>
              <a:rPr lang="en-US" dirty="0"/>
              <a:t>Clarification has been added to the EKS for </a:t>
            </a:r>
            <a:r>
              <a:rPr lang="en-US" dirty="0" smtClean="0"/>
              <a:t>SOL 2.1a </a:t>
            </a:r>
            <a:r>
              <a:rPr lang="en-US" dirty="0"/>
              <a:t>that students should use models to represent numbers in multiple ways (for instance, representing 256 not only as 2 hundreds 5 tens and 6 ones but also recognizing that 256 can be represented as 1 hundred, 14 tens, and 16 ones,  or 25 tens and 6 </a:t>
            </a:r>
            <a:r>
              <a:rPr lang="en-US" dirty="0" smtClean="0"/>
              <a:t>ones).</a:t>
            </a:r>
            <a:endParaRPr lang="en-US" dirty="0"/>
          </a:p>
          <a:p>
            <a:endParaRPr lang="en-US" dirty="0">
              <a:solidFill>
                <a:schemeClr val="bg1"/>
              </a:solidFill>
            </a:endParaRPr>
          </a:p>
          <a:p>
            <a:r>
              <a:rPr lang="en-US" dirty="0">
                <a:solidFill>
                  <a:schemeClr val="bg1"/>
                </a:solidFill>
              </a:rPr>
              <a:t>The 2016 version of SOL2.1b is NEW to grade two– Students will now identify the number that is 10 more, 10 less, 100 more, or 100 less than a given number up to 999.</a:t>
            </a:r>
          </a:p>
          <a:p>
            <a:endParaRPr lang="en-US" dirty="0">
              <a:solidFill>
                <a:schemeClr val="bg1"/>
              </a:solidFill>
            </a:endParaRPr>
          </a:p>
          <a:p>
            <a:r>
              <a:rPr lang="en-US" dirty="0">
                <a:solidFill>
                  <a:schemeClr val="bg1"/>
                </a:solidFill>
              </a:rPr>
              <a:t>SOL 2.1c now includes ordering three whole numbers between 0 and 999 represented with concrete objects, pictorially, or symbolically from least to greatest and greatest to least.</a:t>
            </a:r>
          </a:p>
          <a:p>
            <a:endParaRPr lang="en-US" dirty="0">
              <a:solidFill>
                <a:schemeClr val="bg1"/>
              </a:solidFill>
            </a:endParaRPr>
          </a:p>
          <a:p>
            <a:endParaRPr lang="en-US" altLang="en-US" dirty="0">
              <a:solidFill>
                <a:schemeClr val="bg1"/>
              </a:solidFill>
            </a:endParaRPr>
          </a:p>
          <a:p>
            <a:pPr>
              <a:buFontTx/>
              <a:buNone/>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419485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SOL 2.2 </a:t>
            </a:r>
            <a:r>
              <a:rPr lang="en-US" baseline="0" dirty="0" smtClean="0"/>
              <a:t>was moved from the 2009 SOL 2.4.  </a:t>
            </a:r>
          </a:p>
          <a:p>
            <a:endParaRPr lang="en-US" baseline="0" dirty="0" smtClean="0"/>
          </a:p>
          <a:p>
            <a:r>
              <a:rPr lang="en-US" baseline="0" dirty="0" smtClean="0"/>
              <a:t>In SOL 2.2a - counting forward by twos, fives, and tens has increased to 120 and includes starting at any multiple of 2, 5, or 10 with and without manipulatives.</a:t>
            </a:r>
          </a:p>
          <a:p>
            <a:endParaRPr lang="en-US" baseline="0" dirty="0" smtClean="0"/>
          </a:p>
          <a:p>
            <a:pPr lvl="0"/>
            <a:r>
              <a:rPr lang="en-US" dirty="0"/>
              <a:t>A new EKS bullet for 2.2a states that students will describe patterns in skip counting and use those patterns to predict the next number in the counting sequence.  This was previously a part of the Essential Understanding Column of the 2009 standards document.</a:t>
            </a:r>
          </a:p>
          <a:p>
            <a:pPr lvl="0"/>
            <a:endParaRPr lang="en-US" dirty="0"/>
          </a:p>
          <a:p>
            <a:pPr defTabSz="914198">
              <a:defRPr/>
            </a:pPr>
            <a:r>
              <a:rPr lang="en-US" baseline="0" dirty="0" smtClean="0"/>
              <a:t>For SOL 2.2b students will now count backward by tens from 120.  </a:t>
            </a:r>
          </a:p>
          <a:p>
            <a:pPr lvl="0"/>
            <a:endParaRPr lang="en-US" dirty="0"/>
          </a:p>
          <a:p>
            <a:pPr lvl="0"/>
            <a:r>
              <a:rPr lang="en-US" dirty="0"/>
              <a:t>Revisions to the wording for SOL 2.2c state that students should use objects to determine whether a number is odd or even.  This edit now matches the EKS bullet from 2009 and is not new content for grade two students.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2841274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SOL 2.2 </a:t>
            </a:r>
            <a:r>
              <a:rPr lang="en-US" dirty="0"/>
              <a:t>is now SOL 2.3.  Edits made to the SOL were solely edits to wording that bring into alignment the wording of the EKS bullets and the standard.</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17</a:t>
            </a:fld>
            <a:endParaRPr lang="en-US" dirty="0"/>
          </a:p>
        </p:txBody>
      </p:sp>
    </p:spTree>
    <p:extLst>
      <p:ext uri="{BB962C8B-B14F-4D97-AF65-F5344CB8AC3E}">
        <p14:creationId xmlns:p14="http://schemas.microsoft.com/office/powerpoint/2010/main" val="338591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SOL 2.3 </a:t>
            </a:r>
            <a:r>
              <a:rPr lang="en-US" dirty="0"/>
              <a:t>is now </a:t>
            </a:r>
            <a:r>
              <a:rPr lang="en-US" dirty="0" smtClean="0"/>
              <a:t>SOL 2.4</a:t>
            </a:r>
            <a:r>
              <a:rPr lang="en-US" dirty="0"/>
              <a:t>; </a:t>
            </a:r>
            <a:r>
              <a:rPr lang="en-US" dirty="0" smtClean="0"/>
              <a:t>SOL 2.3b </a:t>
            </a:r>
            <a:r>
              <a:rPr lang="en-US" dirty="0"/>
              <a:t>(writing fractions) is now included in </a:t>
            </a:r>
            <a:r>
              <a:rPr lang="en-US" dirty="0" smtClean="0"/>
              <a:t>SOL 2.4a </a:t>
            </a:r>
            <a:r>
              <a:rPr lang="en-US" dirty="0"/>
              <a:t>with naming and writing fractions.</a:t>
            </a:r>
          </a:p>
          <a:p>
            <a:pPr defTabSz="914198">
              <a:defRPr/>
            </a:pPr>
            <a:endParaRPr lang="en-US" dirty="0"/>
          </a:p>
          <a:p>
            <a:pPr defTabSz="914198">
              <a:defRPr/>
            </a:pPr>
            <a:r>
              <a:rPr lang="en-US" dirty="0"/>
              <a:t>Several parameter changes were made to </a:t>
            </a:r>
            <a:r>
              <a:rPr lang="en-US" dirty="0" smtClean="0"/>
              <a:t>SOL 2.4 </a:t>
            </a:r>
            <a:r>
              <a:rPr lang="en-US" dirty="0"/>
              <a:t>with unit fractions for tenths being removed.  They are included in Grade three.</a:t>
            </a:r>
          </a:p>
          <a:p>
            <a:pPr defTabSz="914198">
              <a:defRPr/>
            </a:pPr>
            <a:endParaRPr lang="en-US" dirty="0"/>
          </a:p>
          <a:p>
            <a:pPr defTabSz="914198">
              <a:defRPr/>
            </a:pPr>
            <a:r>
              <a:rPr lang="en-US" dirty="0"/>
              <a:t>EKS bullets for </a:t>
            </a:r>
            <a:r>
              <a:rPr lang="en-US" dirty="0" smtClean="0"/>
              <a:t>SOL 2.4 </a:t>
            </a:r>
            <a:r>
              <a:rPr lang="en-US" dirty="0"/>
              <a:t>clarify that students will name and write fractions represented by a set, </a:t>
            </a:r>
            <a:r>
              <a:rPr lang="en-US" dirty="0" smtClean="0"/>
              <a:t>a region</a:t>
            </a:r>
            <a:r>
              <a:rPr lang="en-US" dirty="0"/>
              <a:t>, or </a:t>
            </a:r>
            <a:r>
              <a:rPr lang="en-US" dirty="0" smtClean="0"/>
              <a:t>a length </a:t>
            </a:r>
            <a:r>
              <a:rPr lang="en-US" dirty="0"/>
              <a:t>model for halves, fourths, eighths, thirds, and sixths.</a:t>
            </a:r>
          </a:p>
          <a:p>
            <a:pPr defTabSz="914198">
              <a:defRPr/>
            </a:pPr>
            <a:endParaRPr lang="en-US" dirty="0"/>
          </a:p>
          <a:p>
            <a:pPr defTabSz="914198">
              <a:defRPr/>
            </a:pPr>
            <a:r>
              <a:rPr lang="en-US" dirty="0"/>
              <a:t>In addition, they should have experiences using same-size fraction pieces, from region/area models or length/measurement models, count the pieces (for example, </a:t>
            </a:r>
            <a:r>
              <a:rPr lang="en-US" i="1" dirty="0"/>
              <a:t>one-fourth, two-fourths, three-fourths</a:t>
            </a:r>
            <a:r>
              <a:rPr lang="en-US" dirty="0"/>
              <a:t>, etc.) and compare those pieces to one whole (for example, </a:t>
            </a:r>
            <a:r>
              <a:rPr lang="en-US" i="1" dirty="0"/>
              <a:t>four-fourths </a:t>
            </a:r>
            <a:r>
              <a:rPr lang="en-US" dirty="0"/>
              <a:t>will make one </a:t>
            </a:r>
            <a:r>
              <a:rPr lang="en-US" dirty="0" smtClean="0"/>
              <a:t>whole</a:t>
            </a:r>
            <a:r>
              <a:rPr lang="en-US" i="1" baseline="0" dirty="0" smtClean="0"/>
              <a:t> </a:t>
            </a:r>
            <a:r>
              <a:rPr lang="en-US" i="0" baseline="0" dirty="0" smtClean="0"/>
              <a:t>or</a:t>
            </a:r>
            <a:r>
              <a:rPr lang="en-US" i="0" dirty="0" smtClean="0"/>
              <a:t> </a:t>
            </a:r>
            <a:r>
              <a:rPr lang="en-US" i="1" dirty="0"/>
              <a:t>one-fourth </a:t>
            </a:r>
            <a:r>
              <a:rPr lang="en-US" dirty="0"/>
              <a:t>is less than a whole).  These experiences will help to further support students understanding that four-fourths makes one whole and prepares them for the extended study of fractions in later grades.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265862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2.4 </a:t>
            </a:r>
            <a:r>
              <a:rPr lang="en-US" dirty="0" smtClean="0"/>
              <a:t>was moved to </a:t>
            </a:r>
            <a:r>
              <a:rPr lang="en-US" dirty="0" smtClean="0"/>
              <a:t>SOL 2.2 </a:t>
            </a:r>
            <a:r>
              <a:rPr lang="en-US" dirty="0" smtClean="0"/>
              <a:t>as previously shared.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346426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Our </a:t>
            </a:r>
            <a:r>
              <a:rPr lang="en-US" sz="1200" dirty="0"/>
              <a:t>purpose </a:t>
            </a:r>
            <a:r>
              <a:rPr lang="en-US" sz="1200" dirty="0" smtClean="0"/>
              <a:t>is </a:t>
            </a:r>
            <a:r>
              <a:rPr lang="en-US" sz="1200" dirty="0"/>
              <a:t>to provide an overview of the changes and to highlight information included in the essential knowledge and skills and understanding the standards sections of the </a:t>
            </a:r>
            <a:r>
              <a:rPr lang="en-US" sz="1200" dirty="0" smtClean="0"/>
              <a:t>Curriculum Framework.</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We will now take a</a:t>
            </a:r>
            <a:r>
              <a:rPr lang="en-US" baseline="0" dirty="0" smtClean="0"/>
              <a:t> look at the Computation and Estimation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a:t>
            </a:r>
            <a:r>
              <a:rPr lang="en-US" baseline="0" dirty="0" smtClean="0"/>
              <a:t>2.5 </a:t>
            </a:r>
            <a:r>
              <a:rPr lang="en-US" baseline="0" dirty="0" smtClean="0"/>
              <a:t>and SOL 2.9 have been combined to form the new </a:t>
            </a:r>
            <a:r>
              <a:rPr lang="en-US" baseline="0" dirty="0" smtClean="0"/>
              <a:t>SOL 2.5</a:t>
            </a:r>
            <a:r>
              <a:rPr lang="en-US" baseline="0" dirty="0" smtClean="0"/>
              <a:t>.  No significant change has been made to the content of this standard.  </a:t>
            </a:r>
          </a:p>
          <a:p>
            <a:endParaRPr lang="en-US" baseline="0" dirty="0" smtClean="0"/>
          </a:p>
          <a:p>
            <a:r>
              <a:rPr lang="en-US" baseline="0" dirty="0" smtClean="0"/>
              <a:t>However, significant revisions and additions have been included in the Understanding the Standard section of the framework.  For example: computational fluency has been defined as the ability to think flexibly in order to choose appropriate strategies to solve problems accurately and efficiently.  In addition, information has been provided regarding experiences students should have related to the properties of addition as strategies for solving addition and subtraction problems.  </a:t>
            </a:r>
          </a:p>
          <a:p>
            <a:endParaRPr lang="en-US" baseline="0" dirty="0" smtClean="0"/>
          </a:p>
          <a:p>
            <a:r>
              <a:rPr lang="en-US" baseline="0" dirty="0" smtClean="0"/>
              <a:t>Please refer to the Curriculum Framework for additional information and examples related to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dirty="0"/>
          </a:p>
        </p:txBody>
      </p:sp>
    </p:spTree>
    <p:extLst>
      <p:ext uri="{BB962C8B-B14F-4D97-AF65-F5344CB8AC3E}">
        <p14:creationId xmlns:p14="http://schemas.microsoft.com/office/powerpoint/2010/main" val="14488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2.6</a:t>
            </a:r>
            <a:r>
              <a:rPr lang="en-US" dirty="0" smtClean="0"/>
              <a:t>,</a:t>
            </a:r>
            <a:r>
              <a:rPr lang="en-US" baseline="0" dirty="0" smtClean="0"/>
              <a:t> 2.7, 2.8, and 2.21 from 2009 have been combined to form the new </a:t>
            </a:r>
            <a:r>
              <a:rPr lang="en-US" baseline="0" dirty="0" smtClean="0"/>
              <a:t>SOL 2.6a, b </a:t>
            </a:r>
            <a:r>
              <a:rPr lang="en-US" baseline="0" dirty="0" smtClean="0"/>
              <a:t>and c.</a:t>
            </a:r>
          </a:p>
          <a:p>
            <a:endParaRPr lang="en-US" baseline="0" dirty="0" smtClean="0"/>
          </a:p>
          <a:p>
            <a:r>
              <a:rPr lang="en-US" baseline="0" dirty="0" smtClean="0"/>
              <a:t>Based on the extensive research on addition and subtraction problem types, a problem type chart has been included in the Understanding the Standard section of the Framework.  It is important that second graders experience an array of problems types in order to deepen their  understanding of addition and subtraction and the relationship between the two.</a:t>
            </a:r>
          </a:p>
          <a:p>
            <a:endParaRPr lang="en-US" baseline="0" dirty="0" smtClean="0"/>
          </a:p>
          <a:p>
            <a:r>
              <a:rPr lang="en-US" baseline="0" dirty="0" smtClean="0"/>
              <a:t>Clarification has been made that students will create and solve one and two-step practical problems.  Two-step problems could include only addition, only subtraction, or both addition and subtraction.</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dirty="0"/>
          </a:p>
        </p:txBody>
      </p:sp>
    </p:spTree>
    <p:extLst>
      <p:ext uri="{BB962C8B-B14F-4D97-AF65-F5344CB8AC3E}">
        <p14:creationId xmlns:p14="http://schemas.microsoft.com/office/powerpoint/2010/main" val="3090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2.9 was moved to the Essential</a:t>
            </a:r>
            <a:r>
              <a:rPr lang="en-US" baseline="0" dirty="0" smtClean="0"/>
              <a:t> Knowledge and Skills for SOL 2.5, as previously shared.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978844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We</a:t>
            </a:r>
            <a:r>
              <a:rPr lang="en-US" baseline="0" dirty="0" smtClean="0"/>
              <a:t> will now take a look at the Measurement and Geometry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2.10 </a:t>
            </a:r>
            <a:r>
              <a:rPr lang="en-US" dirty="0" smtClean="0"/>
              <a:t>is now SOL 2.7.</a:t>
            </a:r>
          </a:p>
          <a:p>
            <a:endParaRPr lang="en-US" dirty="0" smtClean="0"/>
          </a:p>
          <a:p>
            <a:r>
              <a:rPr lang="en-US" dirty="0"/>
              <a:t>A new EKS bullet for </a:t>
            </a:r>
            <a:r>
              <a:rPr lang="en-US" dirty="0" smtClean="0"/>
              <a:t>SOL 2.7a </a:t>
            </a:r>
            <a:r>
              <a:rPr lang="en-US" dirty="0"/>
              <a:t>was moved from Grade One </a:t>
            </a:r>
            <a:r>
              <a:rPr lang="en-US" dirty="0" smtClean="0"/>
              <a:t>SOL 1.7  </a:t>
            </a:r>
            <a:r>
              <a:rPr lang="en-US" dirty="0"/>
              <a:t>– Students will count by ones, fives, tens, and twenty-fives to determine the value of a collection of coins whose total value is $2.00 or less.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279994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Select content from the 2009 </a:t>
            </a:r>
            <a:r>
              <a:rPr lang="en-US" dirty="0" smtClean="0"/>
              <a:t>SOL 2.11 </a:t>
            </a:r>
            <a:r>
              <a:rPr lang="en-US" dirty="0"/>
              <a:t>have been removed from Grade Two.</a:t>
            </a:r>
          </a:p>
          <a:p>
            <a:pPr lvl="0"/>
            <a:r>
              <a:rPr lang="en-US" dirty="0"/>
              <a:t>Estimate and measure to the nearest </a:t>
            </a:r>
            <a:r>
              <a:rPr lang="en-US" dirty="0" smtClean="0"/>
              <a:t>centimeter,</a:t>
            </a:r>
            <a:r>
              <a:rPr lang="en-US" baseline="0" dirty="0" smtClean="0"/>
              <a:t> </a:t>
            </a:r>
            <a:r>
              <a:rPr lang="en-US" dirty="0" smtClean="0"/>
              <a:t>to </a:t>
            </a:r>
            <a:r>
              <a:rPr lang="en-US" dirty="0"/>
              <a:t>the nearest </a:t>
            </a:r>
            <a:r>
              <a:rPr lang="en-US" dirty="0" smtClean="0"/>
              <a:t>ounce, </a:t>
            </a:r>
            <a:r>
              <a:rPr lang="en-US" dirty="0"/>
              <a:t>and to the nearest kilogram/gram; and estimate and measure liquid </a:t>
            </a:r>
            <a:r>
              <a:rPr lang="en-US" dirty="0" smtClean="0"/>
              <a:t>volume have all been removed from Grade 2.  </a:t>
            </a:r>
            <a:r>
              <a:rPr lang="en-US" dirty="0"/>
              <a:t>This content remain in the grade levels and the 2016 standards as indicated on the screen.</a:t>
            </a:r>
          </a:p>
          <a:p>
            <a:pPr lvl="0"/>
            <a:endParaRPr lang="en-US" dirty="0"/>
          </a:p>
          <a:p>
            <a:pPr defTabSz="914198">
              <a:defRPr/>
            </a:pPr>
            <a:r>
              <a:rPr lang="en-US" dirty="0"/>
              <a:t>New EKS bullets (moved from K.8) clarify that students will identify rulers as instruments to measure length and scales as instruments to measure weight.</a:t>
            </a:r>
          </a:p>
          <a:p>
            <a:pPr defTabSz="914198">
              <a:defRPr/>
            </a:pPr>
            <a:endParaRPr lang="en-US" dirty="0"/>
          </a:p>
          <a:p>
            <a:pPr defTabSz="914198">
              <a:defRPr/>
            </a:pPr>
            <a:r>
              <a:rPr lang="en-US" dirty="0" smtClean="0"/>
              <a:t>Note:</a:t>
            </a:r>
            <a:r>
              <a:rPr lang="en-US" baseline="0" dirty="0" smtClean="0"/>
              <a:t>  Students at this age often struggle to understand the difference between weight and mass; therefore, the term weight will be used at this level.</a:t>
            </a:r>
            <a:endParaRPr lang="en-US" dirty="0" smtClean="0"/>
          </a:p>
          <a:p>
            <a:pPr defTabSz="914198">
              <a:defRP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2396258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SOL 2.12 </a:t>
            </a:r>
            <a:r>
              <a:rPr lang="en-US" dirty="0"/>
              <a:t>is now </a:t>
            </a:r>
            <a:r>
              <a:rPr lang="en-US" dirty="0" smtClean="0"/>
              <a:t>SOL 2.9</a:t>
            </a:r>
            <a:r>
              <a:rPr lang="en-US" dirty="0"/>
              <a:t>.</a:t>
            </a:r>
          </a:p>
          <a:p>
            <a:pPr defTabSz="914198">
              <a:defRPr/>
            </a:pPr>
            <a:endParaRPr lang="en-US" dirty="0"/>
          </a:p>
          <a:p>
            <a:pPr defTabSz="914198">
              <a:defRPr/>
            </a:pPr>
            <a:r>
              <a:rPr lang="en-US" dirty="0"/>
              <a:t>Clarification has been made with a new EKS bullet for </a:t>
            </a:r>
            <a:r>
              <a:rPr lang="en-US" dirty="0" smtClean="0"/>
              <a:t>SOL 2.9 </a:t>
            </a:r>
            <a:r>
              <a:rPr lang="en-US" dirty="0"/>
              <a:t>that </a:t>
            </a:r>
            <a:r>
              <a:rPr lang="en-US" dirty="0" smtClean="0"/>
              <a:t>states students </a:t>
            </a:r>
            <a:r>
              <a:rPr lang="en-US" dirty="0"/>
              <a:t>will also match the time (to the nearest five minutes) shown on a clock face to a written time.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592078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2.13 </a:t>
            </a:r>
            <a:r>
              <a:rPr lang="en-US" dirty="0" smtClean="0"/>
              <a:t>is now </a:t>
            </a:r>
            <a:r>
              <a:rPr lang="en-US" dirty="0" smtClean="0"/>
              <a:t>SOL 2.10</a:t>
            </a:r>
            <a:r>
              <a:rPr lang="en-US" dirty="0" smtClean="0"/>
              <a:t>.</a:t>
            </a:r>
          </a:p>
          <a:p>
            <a:endParaRPr lang="en-US" b="0" dirty="0" smtClean="0"/>
          </a:p>
          <a:p>
            <a:pPr defTabSz="914198">
              <a:defRPr/>
            </a:pPr>
            <a:r>
              <a:rPr lang="en-US" b="0" dirty="0" smtClean="0"/>
              <a:t>The 2009 EKS bullet from SOL 2.13 which read d</a:t>
            </a:r>
            <a:r>
              <a:rPr lang="en-US" altLang="en-US" dirty="0" smtClean="0">
                <a:solidFill>
                  <a:schemeClr val="bg1"/>
                </a:solidFill>
              </a:rPr>
              <a:t>etermine </a:t>
            </a:r>
            <a:r>
              <a:rPr lang="en-US" altLang="en-US" dirty="0">
                <a:solidFill>
                  <a:schemeClr val="bg1"/>
                </a:solidFill>
              </a:rPr>
              <a:t>the days/dates before and after a given day/date has been removed.  It remains in K.8 and 1.9.</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90011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SOL 2.14 </a:t>
            </a:r>
            <a:r>
              <a:rPr lang="en-US" dirty="0"/>
              <a:t>is now </a:t>
            </a:r>
            <a:r>
              <a:rPr lang="en-US" dirty="0" smtClean="0"/>
              <a:t>SOL 2.11</a:t>
            </a:r>
            <a:endParaRPr lang="en-US" dirty="0"/>
          </a:p>
          <a:p>
            <a:pPr defTabSz="914198">
              <a:defRPr/>
            </a:pPr>
            <a:r>
              <a:rPr lang="en-US" dirty="0"/>
              <a:t>Students in Grade Two will read temperature in Fahrenheit to the nearest 10 degrees.  Reading temperature in Celsius has been removed from Grade Two. This content remains in Grade Three.</a:t>
            </a:r>
          </a:p>
          <a:p>
            <a:pPr defTabSz="914198">
              <a:defRPr/>
            </a:pPr>
            <a:endParaRPr lang="en-US" dirty="0"/>
          </a:p>
          <a:p>
            <a:pPr defTabSz="914198">
              <a:defRPr/>
            </a:pPr>
            <a:r>
              <a:rPr lang="en-US" dirty="0"/>
              <a:t>A new EKS bullet (moved from K.8) has been added stating that students will identify different types of thermometers as instruments used to measure temperature.</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implementation timeline will be shared followed by an introduction to the Crosswalk (Summary of Revisions) and the </a:t>
            </a:r>
            <a:r>
              <a:rPr lang="en-US" sz="1200" dirty="0" smtClean="0"/>
              <a:t>Curriculum Framework </a:t>
            </a:r>
            <a:r>
              <a:rPr lang="en-US" sz="1200" dirty="0"/>
              <a:t>documents. </a:t>
            </a:r>
          </a:p>
          <a:p>
            <a:endParaRPr lang="en-US" sz="1200" dirty="0"/>
          </a:p>
          <a:p>
            <a:r>
              <a:rPr lang="en-US" sz="1200" dirty="0"/>
              <a:t>Then a detailed review of the Crosswalk comparing the 2009 standards to the </a:t>
            </a:r>
            <a:r>
              <a:rPr lang="en-US" sz="1200" dirty="0" smtClean="0"/>
              <a:t>newly adopted</a:t>
            </a:r>
            <a:r>
              <a:rPr lang="en-US" sz="1200" baseline="0" dirty="0" smtClean="0"/>
              <a:t> </a:t>
            </a:r>
            <a:r>
              <a:rPr lang="en-US" sz="1200" dirty="0" smtClean="0"/>
              <a:t>2016 </a:t>
            </a:r>
            <a:r>
              <a:rPr lang="en-US" sz="1200" dirty="0"/>
              <a:t>standards will be provided.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a:t>SOL 2.15 is now </a:t>
            </a:r>
            <a:r>
              <a:rPr lang="en-US" dirty="0" smtClean="0"/>
              <a:t>SOL 2.12</a:t>
            </a:r>
            <a:r>
              <a:rPr lang="en-US" dirty="0"/>
              <a:t>.</a:t>
            </a:r>
          </a:p>
          <a:p>
            <a:pPr defTabSz="914198">
              <a:defRPr/>
            </a:pPr>
            <a:endParaRPr lang="en-US" dirty="0"/>
          </a:p>
          <a:p>
            <a:pPr defTabSz="914198">
              <a:defRPr/>
            </a:pPr>
            <a:r>
              <a:rPr lang="en-US" dirty="0"/>
              <a:t>Clarification has been made in the EKS that </a:t>
            </a:r>
            <a:r>
              <a:rPr lang="en-US" dirty="0" smtClean="0"/>
              <a:t>students </a:t>
            </a:r>
            <a:r>
              <a:rPr lang="en-US" dirty="0"/>
              <a:t>will determine a line of symmetry that results in two figures that have the same size and shape and explain their reasoning. </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2.16 is now SOL 2.13.</a:t>
            </a:r>
          </a:p>
          <a:p>
            <a:r>
              <a:rPr lang="en-US" dirty="0" smtClean="0"/>
              <a:t>No significant changes have been made to the content</a:t>
            </a:r>
            <a:r>
              <a:rPr lang="en-US" baseline="0" dirty="0" smtClean="0"/>
              <a:t> of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We will now take a look</a:t>
            </a:r>
            <a:r>
              <a:rPr lang="en-US" baseline="0" dirty="0" smtClean="0"/>
              <a:t> at the Probability and Statistics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2.14</a:t>
            </a:r>
            <a:r>
              <a:rPr lang="en-US" baseline="0" dirty="0" smtClean="0"/>
              <a:t> </a:t>
            </a:r>
            <a:r>
              <a:rPr lang="en-US" baseline="0" dirty="0" smtClean="0"/>
              <a:t>was moved from the 2009 </a:t>
            </a:r>
            <a:r>
              <a:rPr lang="en-US" baseline="0" dirty="0" smtClean="0"/>
              <a:t>SOL 2.18</a:t>
            </a:r>
            <a:r>
              <a:rPr lang="en-US" baseline="0" dirty="0" smtClean="0"/>
              <a:t>.</a:t>
            </a:r>
          </a:p>
          <a:p>
            <a:endParaRPr lang="en-US" baseline="0" dirty="0" smtClean="0"/>
          </a:p>
          <a:p>
            <a:r>
              <a:rPr lang="en-US" dirty="0" smtClean="0"/>
              <a:t>No significant</a:t>
            </a:r>
            <a:r>
              <a:rPr lang="en-US" baseline="0" dirty="0" smtClean="0"/>
              <a:t> change was made to the content of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a:t>SOL 2.17 is now represented in </a:t>
            </a:r>
            <a:r>
              <a:rPr lang="en-US" dirty="0" smtClean="0"/>
              <a:t>SOL 2.15a</a:t>
            </a:r>
            <a:r>
              <a:rPr lang="en-US" dirty="0"/>
              <a:t>.  </a:t>
            </a:r>
          </a:p>
          <a:p>
            <a:pPr defTabSz="914198">
              <a:defRPr/>
            </a:pPr>
            <a:r>
              <a:rPr lang="en-US" dirty="0"/>
              <a:t>The new 2.15b was moved from the 2009 </a:t>
            </a:r>
            <a:r>
              <a:rPr lang="en-US" dirty="0" smtClean="0"/>
              <a:t>standard</a:t>
            </a:r>
            <a:r>
              <a:rPr lang="en-US" baseline="0" dirty="0" smtClean="0"/>
              <a:t> </a:t>
            </a:r>
            <a:r>
              <a:rPr lang="en-US" dirty="0" smtClean="0"/>
              <a:t>2.19</a:t>
            </a:r>
            <a:r>
              <a:rPr lang="en-US" dirty="0"/>
              <a:t>.</a:t>
            </a:r>
          </a:p>
          <a:p>
            <a:pPr defTabSz="914198">
              <a:defRPr/>
            </a:pPr>
            <a:endParaRPr lang="en-US" dirty="0"/>
          </a:p>
          <a:p>
            <a:pPr defTabSz="914198">
              <a:defRPr/>
            </a:pPr>
            <a:r>
              <a:rPr lang="en-US" dirty="0"/>
              <a:t>Parameter clarifications have been made in the Essential Knowledge and Skills bullets:</a:t>
            </a:r>
          </a:p>
          <a:p>
            <a:pPr defTabSz="914198">
              <a:defRPr/>
            </a:pPr>
            <a:r>
              <a:rPr lang="en-US" dirty="0"/>
              <a:t>When student are collecting data, the number of data points they collect should be limited to no more than16 representing no more than 4 categories; however, for data already represented in pictographs and bar graphs students should be able to read and interpret </a:t>
            </a:r>
            <a:r>
              <a:rPr lang="en-US" b="1" dirty="0"/>
              <a:t>up to 25 data points </a:t>
            </a:r>
            <a:r>
              <a:rPr lang="en-US" dirty="0"/>
              <a:t>with no more than 6 categories.  An example might be when the class as a whole, or the teacher, has collected data around how students travel to school – the data points would exceed 16 but would likely not exceed 25.  </a:t>
            </a:r>
          </a:p>
          <a:p>
            <a:pPr defTabSz="914198">
              <a:defRPr/>
            </a:pPr>
            <a:endParaRPr lang="en-US" dirty="0"/>
          </a:p>
          <a:p>
            <a:pPr defTabSz="914198">
              <a:defRPr/>
            </a:pPr>
            <a:r>
              <a:rPr lang="en-US" dirty="0"/>
              <a:t>Additional information and examples of the types of questions students should be able to answer regarding data represented in pictographs and bar graphs has been included in the </a:t>
            </a:r>
            <a:r>
              <a:rPr lang="en-US" dirty="0" smtClean="0"/>
              <a:t>Curriculum Framework.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SOL2.18 moved to 2.14 as </a:t>
            </a:r>
            <a:r>
              <a:rPr lang="en-US" dirty="0" smtClean="0"/>
              <a:t>previously mentioned.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previously, SOL 2.19 has been moved to 2.15b.</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Let’s now take a look at Patterns, Functions,</a:t>
            </a:r>
            <a:r>
              <a:rPr lang="en-US" baseline="0" dirty="0" smtClean="0"/>
              <a:t> and Algebra.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a:t>SOL 2.20 is now 2.16.  </a:t>
            </a:r>
          </a:p>
          <a:p>
            <a:pPr defTabSz="914198">
              <a:defRPr/>
            </a:pPr>
            <a:r>
              <a:rPr lang="en-US" dirty="0"/>
              <a:t>The words describe and transfer were added to the SOL to bring it in alignment with </a:t>
            </a:r>
            <a:r>
              <a:rPr lang="en-US" dirty="0" smtClean="0"/>
              <a:t>the existing </a:t>
            </a:r>
            <a:r>
              <a:rPr lang="en-US" dirty="0"/>
              <a:t>EKS bullets.</a:t>
            </a:r>
          </a:p>
          <a:p>
            <a:pPr defTabSz="914198">
              <a:defRPr/>
            </a:pPr>
            <a:endParaRPr lang="en-US" dirty="0"/>
          </a:p>
          <a:p>
            <a:pPr defTabSz="914198">
              <a:defRPr/>
            </a:pPr>
            <a:r>
              <a:rPr lang="en-US" dirty="0"/>
              <a:t>Additional EKS bullets have been added that elaborate on describing </a:t>
            </a:r>
            <a:r>
              <a:rPr lang="en-US" dirty="0" smtClean="0"/>
              <a:t>patterns.</a:t>
            </a:r>
            <a:r>
              <a:rPr lang="en-US" baseline="0" dirty="0" smtClean="0"/>
              <a:t>  First, s</a:t>
            </a:r>
            <a:r>
              <a:rPr lang="en-US" dirty="0" smtClean="0"/>
              <a:t>tudents </a:t>
            </a:r>
            <a:r>
              <a:rPr lang="en-US" dirty="0"/>
              <a:t>are to describe the core of a repeating patterns as the part of the sequence that repeats; </a:t>
            </a:r>
            <a:r>
              <a:rPr lang="en-US" dirty="0" smtClean="0"/>
              <a:t>and students </a:t>
            </a:r>
            <a:r>
              <a:rPr lang="en-US" dirty="0"/>
              <a:t>are to describe how a given growing pattern is changing.</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38</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SOL2.21</a:t>
            </a:r>
            <a:r>
              <a:rPr lang="en-US" baseline="0" dirty="0" smtClean="0"/>
              <a:t> is now included in EKS bullets for </a:t>
            </a:r>
            <a:r>
              <a:rPr lang="en-US" baseline="0" dirty="0" smtClean="0"/>
              <a:t>SOL 2.5 </a:t>
            </a:r>
            <a:r>
              <a:rPr lang="en-US" baseline="0" dirty="0" smtClean="0"/>
              <a:t>and 2.6</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39</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(two thousand sixteen/two thousand seventeen) 2016-2017 </a:t>
            </a:r>
            <a:r>
              <a:rPr lang="en-US" baseline="0" dirty="0" smtClean="0"/>
              <a:t>school year – school divisions should begin incorporating the new standards into local curricula to be taught during the 2017-2018 school year.</a:t>
            </a:r>
          </a:p>
          <a:p>
            <a:endParaRPr lang="en-US" baseline="0" dirty="0" smtClean="0"/>
          </a:p>
          <a:p>
            <a:r>
              <a:rPr lang="en-US" baseline="0" dirty="0" smtClean="0"/>
              <a:t>During the Crossover Year 2017-2018 -- both the 2009 and 2016 standards should be taught. During the Spring 2018 assessments will measure the 2009 standards and will include field test items measuring the 2016 standards.</a:t>
            </a:r>
          </a:p>
          <a:p>
            <a:endParaRPr lang="en-US" baseline="0" dirty="0" smtClean="0"/>
          </a:p>
          <a:p>
            <a:r>
              <a:rPr lang="en-US" baseline="0" dirty="0" smtClean="0"/>
              <a:t>Full implementation of the 2016 standards will occur in the 2018-2019 school year.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2.22 </a:t>
            </a:r>
            <a:r>
              <a:rPr lang="en-US" dirty="0"/>
              <a:t>is now </a:t>
            </a:r>
            <a:r>
              <a:rPr lang="en-US" dirty="0" smtClean="0"/>
              <a:t>SOL 2.17</a:t>
            </a:r>
            <a:endParaRPr lang="en-US" dirty="0"/>
          </a:p>
          <a:p>
            <a:endParaRPr lang="en-US" dirty="0"/>
          </a:p>
          <a:p>
            <a:r>
              <a:rPr lang="en-US" dirty="0"/>
              <a:t>Slight modifications have been made to </a:t>
            </a:r>
            <a:r>
              <a:rPr lang="en-US" dirty="0" smtClean="0"/>
              <a:t>the wording </a:t>
            </a:r>
            <a:r>
              <a:rPr lang="en-US" dirty="0"/>
              <a:t>found within EKS bullets.  </a:t>
            </a:r>
          </a:p>
          <a:p>
            <a:endParaRPr lang="en-US" dirty="0"/>
          </a:p>
          <a:p>
            <a:r>
              <a:rPr lang="en-US" dirty="0"/>
              <a:t>In addition, a new EKS bullet has been added stating that students will use a model to represent the relationship of two expressions of equal value and two expressions that are not equivalent.  An example would be a student modeling two expressions </a:t>
            </a:r>
            <a:r>
              <a:rPr lang="en-US" dirty="0" smtClean="0"/>
              <a:t>where both are equivalent </a:t>
            </a:r>
            <a:r>
              <a:rPr lang="en-US" dirty="0"/>
              <a:t>to 12 such as: </a:t>
            </a:r>
          </a:p>
          <a:p>
            <a:pPr marL="171413" indent="-171413">
              <a:buFont typeface="Arial" panose="020B0604020202020204" pitchFamily="34" charset="0"/>
              <a:buChar char="•"/>
            </a:pPr>
            <a:r>
              <a:rPr lang="en-US" dirty="0"/>
              <a:t>a train consisting of 6 red cubes and 6 blue cubes (representing 6 + 6); and </a:t>
            </a:r>
          </a:p>
          <a:p>
            <a:pPr marL="171413" indent="-171413">
              <a:buFont typeface="Arial" panose="020B0604020202020204" pitchFamily="34" charset="0"/>
              <a:buChar char="•"/>
            </a:pPr>
            <a:r>
              <a:rPr lang="en-US" dirty="0"/>
              <a:t>another train consisting of 8 green cubes and 4 white cubes (representing 8 + 4).</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40</a:t>
            </a:fld>
            <a:endParaRPr lang="en-US" dirty="0"/>
          </a:p>
        </p:txBody>
      </p:sp>
    </p:spTree>
    <p:extLst>
      <p:ext uri="{BB962C8B-B14F-4D97-AF65-F5344CB8AC3E}">
        <p14:creationId xmlns:p14="http://schemas.microsoft.com/office/powerpoint/2010/main" val="210153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r>
              <a:rPr lang="en-US" dirty="0" smtClean="0"/>
              <a:t>This concludes the</a:t>
            </a:r>
            <a:r>
              <a:rPr lang="en-US" baseline="0" dirty="0" smtClean="0"/>
              <a:t> </a:t>
            </a:r>
            <a:r>
              <a:rPr lang="en-US" baseline="0" smtClean="0"/>
              <a:t>presentation </a:t>
            </a:r>
            <a:r>
              <a:rPr lang="en-US" baseline="0" smtClean="0"/>
              <a:t>of </a:t>
            </a:r>
            <a:r>
              <a:rPr lang="en-US" baseline="0" dirty="0" smtClean="0"/>
              <a:t>the 2016 Grade 2 Mathematics Standards of Learning revisions.  You are encouraged to refer to the Curriculum Frameworks where additional information can be found.</a:t>
            </a:r>
          </a:p>
          <a:p>
            <a:pPr defTabSz="914198">
              <a:defRPr/>
            </a:pPr>
            <a:endParaRPr lang="en-US" baseline="0" dirty="0" smtClean="0"/>
          </a:p>
          <a:p>
            <a:pPr defTabSz="914198">
              <a:defRPr/>
            </a:pPr>
            <a:r>
              <a:rPr lang="en-US" dirty="0" smtClean="0"/>
              <a:t>Should you</a:t>
            </a:r>
            <a:r>
              <a:rPr lang="en-US" baseline="0" dirty="0" smtClean="0"/>
              <a:t> have any questions, feel free to contact a member of the Mathematics Team at the email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41</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23">
              <a:defRPr/>
            </a:pPr>
            <a:r>
              <a:rPr lang="en-US" sz="1200" dirty="0"/>
              <a:t>The </a:t>
            </a:r>
            <a:r>
              <a:rPr lang="en-US" sz="1200" dirty="0" smtClean="0"/>
              <a:t>Curriculum Framework </a:t>
            </a:r>
            <a:r>
              <a:rPr lang="en-US" sz="1200" dirty="0"/>
              <a:t>will have a somewhat different look for K-8. The reduction in the number of columns from 3 to 2 was made in order to provide consistency in format to other disciplines and consistency within mathematics K-12. The Understanding the Standard column has information that supports mathematical content knowledge and provides background information for teachers. The Essential Knowledge and Skills column provides the expectations for learning and assessment.</a:t>
            </a:r>
          </a:p>
          <a:p>
            <a:pPr defTabSz="922623">
              <a:defRPr/>
            </a:pPr>
            <a:endParaRPr lang="en-US" sz="1200" dirty="0"/>
          </a:p>
          <a:p>
            <a:pPr defTabSz="905418">
              <a:defRPr/>
            </a:pPr>
            <a:r>
              <a:rPr lang="en-US" sz="1200" dirty="0" smtClean="0"/>
              <a:t>Corresponding </a:t>
            </a:r>
            <a:r>
              <a:rPr lang="en-US" sz="1200" dirty="0"/>
              <a:t>EKS bullets and SOL bullets are indicated with the same letter.  An example </a:t>
            </a:r>
            <a:r>
              <a:rPr lang="en-US" sz="1200" dirty="0" smtClean="0"/>
              <a:t>will</a:t>
            </a:r>
            <a:r>
              <a:rPr lang="en-US" sz="1200" baseline="0" dirty="0" smtClean="0"/>
              <a:t> be </a:t>
            </a:r>
            <a:r>
              <a:rPr lang="en-US" sz="1200" dirty="0" smtClean="0"/>
              <a:t>provided </a:t>
            </a:r>
            <a:r>
              <a:rPr lang="en-US" sz="1200" dirty="0"/>
              <a:t>on the next </a:t>
            </a:r>
            <a:r>
              <a:rPr lang="en-US" sz="1200" dirty="0" smtClean="0"/>
              <a:t>screen.</a:t>
            </a:r>
            <a:endParaRPr lang="en-US" sz="1200" dirty="0"/>
          </a:p>
          <a:p>
            <a:pPr>
              <a:defRPr/>
            </a:pPr>
            <a:endParaRPr lang="en-US" sz="1200" dirty="0"/>
          </a:p>
          <a:p>
            <a:pPr defTabSz="905418">
              <a:defRPr/>
            </a:pPr>
            <a:r>
              <a:rPr lang="en-US" sz="1200" dirty="0"/>
              <a:t>Teachers are encouraged to read both the Essential Knowledge and Skills and the Understanding the Standard columns.</a:t>
            </a:r>
          </a:p>
          <a:p>
            <a:pPr>
              <a:defRPr/>
            </a:pPr>
            <a:endParaRPr lang="en-US" sz="1200" dirty="0"/>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 support for teachers was added to the Understanding the Standard column in the </a:t>
            </a:r>
            <a:r>
              <a:rPr lang="en-US" sz="1200" dirty="0" smtClean="0"/>
              <a:t>Curriculum Frameworks </a:t>
            </a:r>
            <a:r>
              <a:rPr lang="en-US" sz="1200" dirty="0"/>
              <a:t>to include definitions, explanations, as well as many examples and some instructional connections.  These edits result in better precision, greater clarity, and consistency in language across K-12.</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15557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page from the Grade Two </a:t>
            </a:r>
            <a:r>
              <a:rPr lang="en-US" sz="1200" dirty="0" smtClean="0"/>
              <a:t>Curriculum Framework.  </a:t>
            </a:r>
            <a:r>
              <a:rPr lang="en-US" sz="1200" dirty="0"/>
              <a:t>It is very important that teachers spend time exploring the new </a:t>
            </a:r>
            <a:r>
              <a:rPr lang="en-US" sz="1200" dirty="0" smtClean="0"/>
              <a:t>Curriculum Frameworks</a:t>
            </a:r>
            <a:r>
              <a:rPr lang="en-US" sz="1200" dirty="0"/>
              <a:t>. </a:t>
            </a:r>
          </a:p>
          <a:p>
            <a:endParaRPr lang="en-US" sz="1200" dirty="0"/>
          </a:p>
          <a:p>
            <a:r>
              <a:rPr lang="en-US" sz="1200" dirty="0" smtClean="0"/>
              <a:t>For </a:t>
            </a:r>
            <a:r>
              <a:rPr lang="en-US" sz="1200" dirty="0"/>
              <a:t>standards containing multiple bullets, a letter has been added </a:t>
            </a:r>
            <a:r>
              <a:rPr lang="en-US" sz="1200" dirty="0" smtClean="0"/>
              <a:t>to </a:t>
            </a:r>
            <a:r>
              <a:rPr lang="en-US" sz="1200" dirty="0"/>
              <a:t>the end of each EKS bullet to indicate which standard it most closely corresponds with.  It should be noted that during any given lesson, multiple EKS bullets may be represented.</a:t>
            </a:r>
          </a:p>
          <a:p>
            <a:endParaRPr lang="en-US" sz="1200" dirty="0"/>
          </a:p>
          <a:p>
            <a:pPr defTabSz="914198">
              <a:defRPr/>
            </a:pPr>
            <a:r>
              <a:rPr lang="en-US" sz="1200" dirty="0" smtClean="0"/>
              <a:t>In </a:t>
            </a:r>
            <a:r>
              <a:rPr lang="en-US" sz="1200" dirty="0"/>
              <a:t>most standards examples, definitions and clarifying statements have been added to the Understanding the Standard </a:t>
            </a:r>
            <a:r>
              <a:rPr lang="en-US" sz="1200" dirty="0" smtClean="0"/>
              <a:t>or EKS sections </a:t>
            </a:r>
            <a:r>
              <a:rPr lang="en-US" sz="1200" dirty="0"/>
              <a:t>of the framework such as those indicated here.</a:t>
            </a:r>
          </a:p>
          <a:p>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an overall reduction in the number of standards from 285 to 259 in K-12; specifically in Grade Two there was a reduction from 22 to 17 standards.  This is a result of -- consolidation of related concepts and skills; a reduction of repetition, an improvement in the developmental progression, and/or deletion of content.</a:t>
            </a:r>
          </a:p>
          <a:p>
            <a:endParaRPr lang="en-US" dirty="0"/>
          </a:p>
          <a:p>
            <a:r>
              <a:rPr lang="en-US" dirty="0"/>
              <a:t>The changes occurring in Grade Two will be addressed in greater detail later in this presentation.  Note that the strands of measurement and geometry have been combined and now represent one strand titled “measurement and geometry.”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9</a:t>
            </a:fld>
            <a:endParaRPr lang="en-US" dirty="0"/>
          </a:p>
        </p:txBody>
      </p:sp>
    </p:spTree>
    <p:extLst>
      <p:ext uri="{BB962C8B-B14F-4D97-AF65-F5344CB8AC3E}">
        <p14:creationId xmlns:p14="http://schemas.microsoft.com/office/powerpoint/2010/main" val="295906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466FD2C-E1B8-42D3-B984-3E78F0FC5CFE}"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AAE3E2D-B21D-439C-9658-CCFDCFE3C4E2}"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6DB3582-D53F-47A7-BCB5-D52F3EDE7CB6}"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F716B9EC-B452-4461-8BAA-7D82A472EA07}"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0DFA675A-D469-4126-BBCB-91FBD05D0ECB}"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AC0CDBEF-6F7A-42E9-958D-FF993EBB10B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92A1059-3754-4BC1-9570-A95ECA9D37D8}"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15A6CC0-2F72-4C02-9862-9A074B68212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CCB7EEA-ABC0-4EA7-B11F-B88A3BA8634E}"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B187BED-2333-40D5-A2D4-30A7D5F0F2D6}"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CEF5345-79AC-41DA-896A-7B24ECC593E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C4EF905-3B77-4764-80A6-BBF14C5A63D2}"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BA9B3E7-FB83-407F-B970-12B97983DC43}"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F3F1547-8321-45D8-940E-8DF011618C38}"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D663652-1474-4DAB-A748-05ABB1157DF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978AF6-AF98-4900-8D80-72FAFD81AAC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6074A83-73F2-4E42-8F82-F665B48FAA0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F696F2EA-8FDC-4865-AB80-4AB91F7BD304}" type="datetime1">
              <a:rPr lang="en-US" altLang="en-US" smtClean="0"/>
              <a:t>4/26/2017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EE6DD1A-5FD5-4CF9-847A-8CE099BBA09E}"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7DFF9845-06A1-43C9-BA16-F06CFFB14EF5}"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DBD0BC3-55B1-4FFF-89E8-365419B94A3A}" type="datetime1">
              <a:rPr lang="en-US" altLang="en-US" smtClean="0"/>
              <a:t>4/26/2017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049B557-BF2C-4332-9AF7-1B122DC2CB62}"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D87580B-BF31-45AF-9208-439B5C628B8C}"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A4FB779-CCAB-4B4D-99AF-46523D908AB5}" type="datetime1">
              <a:rPr lang="en-US" altLang="en-US" smtClean="0"/>
              <a:t>4/26/2017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4DCBF8D-0406-4D52-8833-33ED911133A7}"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6.png"/><Relationship Id="rId2" Type="http://schemas.microsoft.com/office/2007/relationships/media" Target="../media/media12.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6.png"/><Relationship Id="rId2" Type="http://schemas.microsoft.com/office/2007/relationships/media" Target="../media/media13.wm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media21.wma"/><Relationship Id="rId2" Type="http://schemas.microsoft.com/office/2007/relationships/media" Target="../media/media21.wma"/><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media22.wma"/><Relationship Id="rId2" Type="http://schemas.microsoft.com/office/2007/relationships/media" Target="../media/media22.wma"/><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wma"/><Relationship Id="rId1" Type="http://schemas.microsoft.com/office/2007/relationships/media" Target="../media/media36.wma"/><Relationship Id="rId5" Type="http://schemas.openxmlformats.org/officeDocument/2006/relationships/image" Target="../media/image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6.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8.wma"/><Relationship Id="rId1" Type="http://schemas.microsoft.com/office/2007/relationships/media" Target="../media/media38.wma"/><Relationship Id="rId5" Type="http://schemas.openxmlformats.org/officeDocument/2006/relationships/image" Target="../media/image6.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9.wma"/><Relationship Id="rId1" Type="http://schemas.microsoft.com/office/2007/relationships/media" Target="../media/media39.wma"/><Relationship Id="rId5" Type="http://schemas.openxmlformats.org/officeDocument/2006/relationships/image" Target="../media/image6.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0.wma"/><Relationship Id="rId1" Type="http://schemas.microsoft.com/office/2007/relationships/media" Target="../media/media40.wma"/><Relationship Id="rId5" Type="http://schemas.openxmlformats.org/officeDocument/2006/relationships/image" Target="../media/image6.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1.wma"/><Relationship Id="rId1" Type="http://schemas.microsoft.com/office/2007/relationships/media" Target="../media/media41.wma"/><Relationship Id="rId6" Type="http://schemas.openxmlformats.org/officeDocument/2006/relationships/image" Target="../media/image6.png"/><Relationship Id="rId5" Type="http://schemas.openxmlformats.org/officeDocument/2006/relationships/hyperlink" Target="mailto:Mathematics@doe.virginia.gov" TargetMode="External"/><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6.png"/><Relationship Id="rId2" Type="http://schemas.microsoft.com/office/2007/relationships/media" Target="../media/media8.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sz="2800" dirty="0"/>
              <a:t> </a:t>
            </a:r>
            <a:r>
              <a:rPr lang="en-US" altLang="en-US" sz="2800" b="1" dirty="0"/>
              <a:t>Grade </a:t>
            </a:r>
            <a:r>
              <a:rPr lang="en-US" altLang="en-US" sz="2800" b="1" dirty="0" smtClean="0"/>
              <a:t>2 </a:t>
            </a:r>
          </a:p>
          <a:p>
            <a:r>
              <a:rPr lang="en-US" altLang="en-US" sz="2800" b="1" dirty="0" smtClean="0"/>
              <a:t>Overview of Revisions from 2009 to 2016</a:t>
            </a:r>
            <a:endParaRPr lang="en-US" altLang="en-US" sz="28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88" y="1581150"/>
            <a:ext cx="7785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advTm="21423"/>
    </mc:Choice>
    <mc:Fallback xmlns="">
      <p:transition advTm="21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3486888546"/>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10</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0955993"/>
      </p:ext>
    </p:extLst>
  </p:cSld>
  <p:clrMapOvr>
    <a:masterClrMapping/>
  </p:clrMapOvr>
  <mc:AlternateContent xmlns:mc="http://schemas.openxmlformats.org/markup-compatibility/2006" xmlns:p14="http://schemas.microsoft.com/office/powerpoint/2010/main">
    <mc:Choice Requires="p14">
      <p:transition p14:dur="10" advTm="32402"/>
    </mc:Choice>
    <mc:Fallback xmlns="">
      <p:transition advTm="32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64463223"/>
      </p:ext>
    </p:extLst>
  </p:cSld>
  <p:clrMapOvr>
    <a:masterClrMapping/>
  </p:clrMapOvr>
  <mc:AlternateContent xmlns:mc="http://schemas.openxmlformats.org/markup-compatibility/2006" xmlns:p14="http://schemas.microsoft.com/office/powerpoint/2010/main">
    <mc:Choice Requires="p14">
      <p:transition p14:dur="10" advTm="22616"/>
    </mc:Choice>
    <mc:Fallback xmlns="">
      <p:transition advTm="2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178" y="914400"/>
            <a:ext cx="8757422" cy="588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83179" y="1142999"/>
            <a:ext cx="1553638" cy="338587"/>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02976" y="1143000"/>
            <a:ext cx="2302824" cy="3896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04800" y="14478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04800" y="3370027"/>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2846372" y="3597187"/>
            <a:ext cx="690445" cy="14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545776" y="5715000"/>
            <a:ext cx="474024"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036262" y="5055078"/>
            <a:ext cx="40904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7086600" y="5562600"/>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4212265" y="54864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cxnSp>
        <p:nvCxnSpPr>
          <p:cNvPr id="14" name="Straight Connector 13"/>
          <p:cNvCxnSpPr/>
          <p:nvPr/>
        </p:nvCxnSpPr>
        <p:spPr>
          <a:xfrm>
            <a:off x="6197435" y="2971800"/>
            <a:ext cx="7367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90308" y="2057400"/>
            <a:ext cx="11010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1219200"/>
            <a:ext cx="5121253" cy="175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26052" y="1219201"/>
            <a:ext cx="3489348" cy="1752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66693" y="2971800"/>
            <a:ext cx="5159359" cy="3828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385459" y="2971800"/>
            <a:ext cx="3529941" cy="3828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253330" y="2971800"/>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651665" y="2971800"/>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533400" y="5207478"/>
            <a:ext cx="45932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0467" y="2819400"/>
            <a:ext cx="76613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32792" y="2209800"/>
            <a:ext cx="64920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Audio 2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23225206"/>
      </p:ext>
    </p:extLst>
  </p:cSld>
  <p:clrMapOvr>
    <a:masterClrMapping/>
  </p:clrMapOvr>
  <mc:AlternateContent xmlns:mc="http://schemas.openxmlformats.org/markup-compatibility/2006" xmlns:p14="http://schemas.microsoft.com/office/powerpoint/2010/main">
    <mc:Choice Requires="p14">
      <p:transition p14:dur="10" advTm="55874"/>
    </mc:Choice>
    <mc:Fallback xmlns="">
      <p:transition advTm="55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29"/>
                </p:tgtEl>
              </p:cMediaNode>
            </p:audio>
          </p:childTnLst>
        </p:cTn>
      </p:par>
    </p:tnLst>
    <p:bldLst>
      <p:bldP spid="7" grpId="0" animBg="1"/>
      <p:bldP spid="9" grpId="0" animBg="1"/>
      <p:bldP spid="10" grpId="0" animBg="1"/>
      <p:bldP spid="11" grpId="0" animBg="1"/>
      <p:bldP spid="13" grpId="0" animBg="1"/>
      <p:bldP spid="6" grpId="0" animBg="1"/>
      <p:bldP spid="20" grpId="0" animBg="1"/>
      <p:bldP spid="3" grpId="0" animBg="1"/>
      <p:bldP spid="17" grpId="0" animBg="1"/>
      <p:bldP spid="19"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68018"/>
            <a:ext cx="8886440" cy="560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05755" y="5469978"/>
            <a:ext cx="4133445" cy="85462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54822" y="923925"/>
            <a:ext cx="864578" cy="29527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609600" y="6324599"/>
            <a:ext cx="6858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05500" y="1905000"/>
            <a:ext cx="728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4803" y="2684227"/>
            <a:ext cx="4160997" cy="8971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298222" y="923925"/>
            <a:ext cx="864578" cy="29527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3276600" y="3429000"/>
            <a:ext cx="1600200" cy="2590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13</a:t>
            </a:fld>
            <a:endParaRPr lang="en-US" altLang="en-US" dirty="0"/>
          </a:p>
        </p:txBody>
      </p:sp>
    </p:spTree>
    <p:custDataLst>
      <p:tags r:id="rId1"/>
    </p:custDataLst>
    <p:extLst>
      <p:ext uri="{BB962C8B-B14F-4D97-AF65-F5344CB8AC3E}">
        <p14:creationId xmlns:p14="http://schemas.microsoft.com/office/powerpoint/2010/main" val="467960908"/>
      </p:ext>
    </p:extLst>
  </p:cSld>
  <p:clrMapOvr>
    <a:masterClrMapping/>
  </p:clrMapOvr>
  <mc:AlternateContent xmlns:mc="http://schemas.openxmlformats.org/markup-compatibility/2006" xmlns:p14="http://schemas.microsoft.com/office/powerpoint/2010/main">
    <mc:Choice Requires="p14">
      <p:transition p14:dur="10" advTm="47115"/>
    </mc:Choice>
    <mc:Fallback xmlns="">
      <p:transition advTm="47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bldLst>
      <p:bldP spid="2" grpId="0" animBg="1"/>
      <p:bldP spid="4" grpId="0" animBg="1"/>
      <p:bldP spid="2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14</a:t>
            </a:fld>
            <a:endParaRPr lang="en-US" altLang="en-US" dirty="0"/>
          </a:p>
        </p:txBody>
      </p:sp>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8967"/>
    </mc:Choice>
    <mc:Fallback xmlns="">
      <p:transition advTm="8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0373536"/>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2900" marR="0" indent="-342900">
                        <a:spcBef>
                          <a:spcPts val="500"/>
                        </a:spcBef>
                        <a:spcAft>
                          <a:spcPts val="0"/>
                        </a:spcAft>
                      </a:pPr>
                      <a:r>
                        <a:rPr lang="en-US" sz="1400" b="1" dirty="0" smtClean="0">
                          <a:solidFill>
                            <a:schemeClr val="tx1"/>
                          </a:solidFill>
                          <a:effectLst/>
                          <a:latin typeface="Calibri" panose="020F0502020204030204" pitchFamily="34" charset="0"/>
                          <a:ea typeface="Times"/>
                        </a:rPr>
                        <a:t>2.1</a:t>
                      </a:r>
                      <a:r>
                        <a:rPr lang="en-US" sz="1400" b="1" dirty="0">
                          <a:solidFill>
                            <a:schemeClr val="tx1"/>
                          </a:solidFill>
                          <a:effectLst/>
                          <a:latin typeface="Calibri" panose="020F0502020204030204" pitchFamily="34" charset="0"/>
                          <a:ea typeface="Times"/>
                        </a:rPr>
                        <a:t>	The student will</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a)	read, write, and identify the place value of each digit in a three-digit numeral, using numeration models;</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b)	round two-digit numbers to the nearest ten; </a:t>
                      </a:r>
                      <a:r>
                        <a:rPr lang="en-US" sz="1400" b="1" dirty="0">
                          <a:solidFill>
                            <a:srgbClr val="FF0000"/>
                          </a:solidFill>
                          <a:effectLst/>
                          <a:latin typeface="Calibri" panose="020F0502020204030204" pitchFamily="34" charset="0"/>
                          <a:ea typeface="Times"/>
                        </a:rPr>
                        <a:t>[Moved to 2.1d</a:t>
                      </a:r>
                      <a:r>
                        <a:rPr lang="en-US" sz="1400" b="1" dirty="0" smtClean="0">
                          <a:solidFill>
                            <a:srgbClr val="FF0000"/>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and</a:t>
                      </a:r>
                      <a:endParaRPr lang="en-US" sz="1400" b="1" dirty="0">
                        <a:solidFill>
                          <a:schemeClr val="tx1"/>
                        </a:solidFill>
                        <a:effectLst/>
                        <a:latin typeface="Calibri" panose="020F0502020204030204" pitchFamily="34" charset="0"/>
                        <a:ea typeface="Times"/>
                      </a:endParaRP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c)	compare two whole numbers between 0 and 999, using symbols (&gt;, &lt;, or =) and words (</a:t>
                      </a:r>
                      <a:r>
                        <a:rPr lang="en-US" sz="1400" b="1" i="1" dirty="0">
                          <a:solidFill>
                            <a:schemeClr val="tx1"/>
                          </a:solidFill>
                          <a:effectLst/>
                          <a:latin typeface="Calibri" panose="020F0502020204030204" pitchFamily="34" charset="0"/>
                          <a:ea typeface="Times"/>
                        </a:rPr>
                        <a:t>greater than, less than, </a:t>
                      </a:r>
                      <a:r>
                        <a:rPr lang="en-US" sz="1400" b="1" dirty="0">
                          <a:solidFill>
                            <a:schemeClr val="tx1"/>
                          </a:solidFill>
                          <a:effectLst/>
                          <a:latin typeface="Calibri" panose="020F0502020204030204" pitchFamily="34" charset="0"/>
                          <a:ea typeface="Times"/>
                        </a:rPr>
                        <a:t>or</a:t>
                      </a:r>
                      <a:r>
                        <a:rPr lang="en-US" sz="1400" b="1" i="1" dirty="0">
                          <a:solidFill>
                            <a:schemeClr val="tx1"/>
                          </a:solidFill>
                          <a:effectLst/>
                          <a:latin typeface="Calibri" panose="020F0502020204030204" pitchFamily="34" charset="0"/>
                          <a:ea typeface="Times"/>
                        </a:rPr>
                        <a:t> equal to</a:t>
                      </a:r>
                      <a:r>
                        <a:rPr lang="en-US" sz="1400" b="1" dirty="0">
                          <a:solidFill>
                            <a:schemeClr val="tx1"/>
                          </a:solidFill>
                          <a:effectLst/>
                          <a:latin typeface="Calibri" panose="020F0502020204030204" pitchFamily="34" charset="0"/>
                          <a:ea typeface="Time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smtClean="0">
                          <a:solidFill>
                            <a:schemeClr val="tx1"/>
                          </a:solidFill>
                          <a:effectLst/>
                          <a:latin typeface="Calibri" panose="020F0502020204030204" pitchFamily="34" charset="0"/>
                          <a:ea typeface="Times"/>
                        </a:rPr>
                        <a:t>2.1</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a:t>
                      </a:r>
                    </a:p>
                    <a:p>
                      <a:pPr marL="339725" marR="0" lvl="0" indent="-287338">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rPr>
                        <a:t>read, write, and identify the place and value of each digit in a three-digit numeral, </a:t>
                      </a:r>
                      <a:r>
                        <a:rPr lang="en-US" sz="1400" b="1" dirty="0" smtClean="0">
                          <a:solidFill>
                            <a:schemeClr val="tx1"/>
                          </a:solidFill>
                          <a:effectLst/>
                          <a:latin typeface="Calibri" panose="020F0502020204030204" pitchFamily="34" charset="0"/>
                          <a:ea typeface="Times"/>
                        </a:rPr>
                        <a:t>with </a:t>
                      </a:r>
                      <a:r>
                        <a:rPr lang="en-US" sz="1400" b="1" dirty="0">
                          <a:solidFill>
                            <a:schemeClr val="tx1"/>
                          </a:solidFill>
                          <a:effectLst/>
                          <a:latin typeface="Calibri" panose="020F0502020204030204" pitchFamily="34" charset="0"/>
                          <a:ea typeface="Times"/>
                        </a:rPr>
                        <a:t>and without </a:t>
                      </a:r>
                      <a:r>
                        <a:rPr lang="en-US" sz="1400" b="1" dirty="0" smtClean="0">
                          <a:solidFill>
                            <a:schemeClr val="tx1"/>
                          </a:solidFill>
                          <a:effectLst/>
                          <a:latin typeface="Calibri" panose="020F0502020204030204" pitchFamily="34" charset="0"/>
                          <a:ea typeface="Times"/>
                        </a:rPr>
                        <a:t>models;</a:t>
                      </a:r>
                    </a:p>
                    <a:p>
                      <a:pPr marL="339725" marR="0" lvl="0" indent="-287338">
                        <a:spcBef>
                          <a:spcPts val="0"/>
                        </a:spcBef>
                        <a:spcAft>
                          <a:spcPts val="0"/>
                        </a:spcAft>
                        <a:buFont typeface="+mj-lt"/>
                        <a:buAutoNum type="alphaLcParenR"/>
                        <a:tabLst>
                          <a:tab pos="-914400" algn="l"/>
                        </a:tabLst>
                      </a:pPr>
                      <a:r>
                        <a:rPr lang="en-US" sz="1400" b="1" dirty="0" smtClean="0">
                          <a:solidFill>
                            <a:schemeClr val="tx1"/>
                          </a:solidFill>
                          <a:effectLst/>
                          <a:latin typeface="Calibri" panose="020F0502020204030204" pitchFamily="34" charset="0"/>
                          <a:ea typeface="Times"/>
                        </a:rPr>
                        <a:t>identify </a:t>
                      </a:r>
                      <a:r>
                        <a:rPr lang="en-US" sz="1400" b="1" dirty="0">
                          <a:solidFill>
                            <a:schemeClr val="tx1"/>
                          </a:solidFill>
                          <a:effectLst/>
                          <a:latin typeface="Calibri" panose="020F0502020204030204" pitchFamily="34" charset="0"/>
                          <a:ea typeface="Times"/>
                        </a:rPr>
                        <a:t>the number that is 10 more, 10 less, 100 more, and 100 less than a given number up to 999;</a:t>
                      </a:r>
                    </a:p>
                    <a:p>
                      <a:pPr marL="339725" marR="0" lvl="0" indent="-287338">
                        <a:spcBef>
                          <a:spcPts val="0"/>
                        </a:spcBef>
                        <a:spcAft>
                          <a:spcPts val="0"/>
                        </a:spcAft>
                        <a:buFont typeface="+mj-lt"/>
                        <a:buAutoNum type="alphaLcParenR" startAt="3"/>
                        <a:tabLst>
                          <a:tab pos="-914400" algn="l"/>
                        </a:tabLst>
                      </a:pPr>
                      <a:r>
                        <a:rPr lang="en-US" sz="1400" b="1" dirty="0">
                          <a:solidFill>
                            <a:schemeClr val="tx1"/>
                          </a:solidFill>
                          <a:effectLst/>
                          <a:latin typeface="Calibri" panose="020F0502020204030204" pitchFamily="34" charset="0"/>
                          <a:ea typeface="Times"/>
                        </a:rPr>
                        <a:t>compare and order whole numbers between 0 and 999; and</a:t>
                      </a:r>
                      <a:r>
                        <a:rPr lang="en-US" sz="1400" b="1" dirty="0">
                          <a:solidFill>
                            <a:srgbClr val="FF0000"/>
                          </a:solidFill>
                          <a:effectLst/>
                          <a:latin typeface="Calibri" panose="020F0502020204030204" pitchFamily="34" charset="0"/>
                          <a:ea typeface="Times"/>
                        </a:rPr>
                        <a:t> [symbols and words included in EKS] </a:t>
                      </a:r>
                      <a:endParaRPr lang="en-US" sz="1400" b="1" dirty="0" smtClean="0">
                        <a:solidFill>
                          <a:srgbClr val="FF0000"/>
                        </a:solidFill>
                        <a:effectLst/>
                        <a:latin typeface="Calibri" panose="020F0502020204030204" pitchFamily="34" charset="0"/>
                        <a:ea typeface="Times"/>
                      </a:endParaRPr>
                    </a:p>
                    <a:p>
                      <a:pPr marL="339725" marR="0" lvl="0" indent="-287338">
                        <a:spcBef>
                          <a:spcPts val="0"/>
                        </a:spcBef>
                        <a:spcAft>
                          <a:spcPts val="0"/>
                        </a:spcAft>
                        <a:buFont typeface="+mj-lt"/>
                        <a:buAutoNum type="alphaLcParenR" startAt="3"/>
                        <a:tabLst>
                          <a:tab pos="-914400" algn="l"/>
                        </a:tabLst>
                      </a:pPr>
                      <a:r>
                        <a:rPr lang="en-US" sz="1400" b="1" dirty="0" smtClean="0">
                          <a:solidFill>
                            <a:schemeClr val="tx1"/>
                          </a:solidFill>
                          <a:effectLst/>
                          <a:latin typeface="Calibri" panose="020F0502020204030204" pitchFamily="34" charset="0"/>
                          <a:ea typeface="Times"/>
                        </a:rPr>
                        <a:t>round </a:t>
                      </a:r>
                      <a:r>
                        <a:rPr lang="en-US" sz="1400" b="1" dirty="0">
                          <a:solidFill>
                            <a:schemeClr val="tx1"/>
                          </a:solidFill>
                          <a:effectLst/>
                          <a:latin typeface="Calibri" panose="020F0502020204030204" pitchFamily="34" charset="0"/>
                          <a:ea typeface="Times"/>
                        </a:rPr>
                        <a:t>two-digit numbers to the nearest ten.</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1892826"/>
          </a:xfrm>
          <a:prstGeom prst="rect">
            <a:avLst/>
          </a:prstGeom>
          <a:solidFill>
            <a:schemeClr val="accent2">
              <a:lumMod val="75000"/>
            </a:schemeClr>
          </a:solidFill>
          <a:ln>
            <a:noFill/>
          </a:ln>
          <a:effectLst/>
          <a:extLst/>
        </p:spPr>
        <p:txBody>
          <a:bodyPr wrap="square">
            <a:spAutoFit/>
          </a:bodyPr>
          <a:lstStyle/>
          <a:p>
            <a:pPr>
              <a:spcBef>
                <a:spcPts val="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2.1a EKS – Use models to represent numbers in multiple ways, according to place value</a:t>
            </a:r>
            <a:endParaRPr lang="en-US" altLang="en-US" sz="1600" b="1" dirty="0">
              <a:solidFill>
                <a:schemeClr val="bg1"/>
              </a:solidFill>
              <a:latin typeface="Calibri" panose="020F0502020204030204" pitchFamily="34" charset="0"/>
            </a:endParaRP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2.1b </a:t>
            </a:r>
            <a:r>
              <a:rPr lang="en-US" sz="1600" b="1" dirty="0">
                <a:solidFill>
                  <a:schemeClr val="bg1"/>
                </a:solidFill>
                <a:latin typeface="Calibri" panose="020F0502020204030204" pitchFamily="34" charset="0"/>
              </a:rPr>
              <a:t>– Identify the number that is 10 more, 10 less, 100 more, or 100 less than a given number up to 999</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2.1c – Order whole numbers between 0 and 999 represented with concrete objects, pictorially, or symbolically from least to greatest and greatest to least (limited to three whole numbers</a:t>
            </a:r>
            <a:r>
              <a:rPr lang="en-US" sz="1600" b="1" dirty="0" smtClean="0">
                <a:solidFill>
                  <a:schemeClr val="bg1"/>
                </a:solidFill>
                <a:latin typeface="Calibri" panose="020F0502020204030204" pitchFamily="34" charset="0"/>
              </a:rPr>
              <a:t>)</a:t>
            </a:r>
          </a:p>
        </p:txBody>
      </p:sp>
      <p:sp>
        <p:nvSpPr>
          <p:cNvPr id="4" name="AutoShape 6"/>
          <p:cNvSpPr>
            <a:spLocks noChangeArrowheads="1"/>
          </p:cNvSpPr>
          <p:nvPr/>
        </p:nvSpPr>
        <p:spPr bwMode="auto">
          <a:xfrm rot="1209468">
            <a:off x="4140277" y="2029139"/>
            <a:ext cx="965450" cy="565015"/>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400" b="1" dirty="0" smtClean="0">
                <a:latin typeface="Calibri" panose="020F0502020204030204" pitchFamily="34" charset="0"/>
              </a:rPr>
              <a:t>New</a:t>
            </a:r>
            <a:endParaRPr lang="en-US" sz="2400" b="1" dirty="0">
              <a:latin typeface="Calibri" panose="020F0502020204030204"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63973"/>
    </mc:Choice>
    <mc:Fallback xmlns="">
      <p:transition advTm="63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577520"/>
              </p:ext>
            </p:extLst>
          </p:nvPr>
        </p:nvGraphicFramePr>
        <p:xfrm>
          <a:off x="533400" y="990600"/>
          <a:ext cx="8229600" cy="2266221"/>
        </p:xfrm>
        <a:graphic>
          <a:graphicData uri="http://schemas.openxmlformats.org/drawingml/2006/table">
            <a:tbl>
              <a:tblPr firstRow="1" firstCol="1" bandRow="1">
                <a:tableStyleId>{5C22544A-7EE6-4342-B048-85BDC9FD1C3A}</a:tableStyleId>
              </a:tblPr>
              <a:tblGrid>
                <a:gridCol w="4114800"/>
                <a:gridCol w="4114800"/>
              </a:tblGrid>
              <a:tr h="38100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85221">
                <a:tc>
                  <a:txBody>
                    <a:bodyPr/>
                    <a:lstStyle/>
                    <a:p>
                      <a:pPr marL="347345" marR="0" indent="-347345">
                        <a:spcBef>
                          <a:spcPts val="600"/>
                        </a:spcBef>
                        <a:spcAft>
                          <a:spcPts val="600"/>
                        </a:spcAft>
                      </a:pPr>
                      <a:endParaRPr lang="en-US" sz="1400" b="1" dirty="0">
                        <a:solidFill>
                          <a:schemeClr val="tx1"/>
                        </a:solidFill>
                        <a:effectLst/>
                        <a:latin typeface="Calibri"/>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9725" marR="0" indent="-339725">
                        <a:spcBef>
                          <a:spcPts val="0"/>
                        </a:spcBef>
                        <a:spcAft>
                          <a:spcPts val="0"/>
                        </a:spcAft>
                      </a:pPr>
                      <a:r>
                        <a:rPr lang="en-US" sz="1400" b="1" dirty="0" smtClean="0">
                          <a:solidFill>
                            <a:schemeClr val="tx1"/>
                          </a:solidFill>
                          <a:effectLst/>
                          <a:latin typeface="Calibri" panose="020F0502020204030204" pitchFamily="34" charset="0"/>
                          <a:ea typeface="Times"/>
                        </a:rPr>
                        <a:t>2.2	The student will</a:t>
                      </a:r>
                    </a:p>
                    <a:p>
                      <a:pPr marL="339725" marR="0" indent="-287338">
                        <a:spcBef>
                          <a:spcPts val="0"/>
                        </a:spcBef>
                        <a:spcAft>
                          <a:spcPts val="0"/>
                        </a:spcAft>
                      </a:pPr>
                      <a:r>
                        <a:rPr lang="en-US" sz="1400" b="1" dirty="0" smtClean="0">
                          <a:solidFill>
                            <a:schemeClr val="tx1"/>
                          </a:solidFill>
                          <a:effectLst/>
                          <a:latin typeface="Calibri" panose="020F0502020204030204" pitchFamily="34" charset="0"/>
                          <a:ea typeface="Times"/>
                        </a:rPr>
                        <a:t>a)	count forward by twos, fives, and tens to 120, starting at various multiples of 2, 5, or 10;</a:t>
                      </a:r>
                    </a:p>
                    <a:p>
                      <a:pPr marL="339725" marR="0" indent="-287338">
                        <a:spcBef>
                          <a:spcPts val="0"/>
                        </a:spcBef>
                        <a:spcAft>
                          <a:spcPts val="0"/>
                        </a:spcAft>
                      </a:pPr>
                      <a:r>
                        <a:rPr lang="en-US" sz="1400" b="1" dirty="0" smtClean="0">
                          <a:solidFill>
                            <a:schemeClr val="tx1"/>
                          </a:solidFill>
                          <a:effectLst/>
                          <a:latin typeface="Calibri" panose="020F0502020204030204" pitchFamily="34" charset="0"/>
                          <a:ea typeface="Times"/>
                        </a:rPr>
                        <a:t>b)	count backward by tens from 120; and </a:t>
                      </a:r>
                    </a:p>
                    <a:p>
                      <a:pPr marL="344488" marR="0" indent="-293688">
                        <a:spcBef>
                          <a:spcPts val="0"/>
                        </a:spcBef>
                        <a:spcAft>
                          <a:spcPts val="0"/>
                        </a:spcAft>
                        <a:buAutoNum type="alphaLcParenR" startAt="3"/>
                      </a:pPr>
                      <a:r>
                        <a:rPr lang="en-US" sz="1400" b="1" dirty="0" smtClean="0">
                          <a:solidFill>
                            <a:schemeClr val="tx1"/>
                          </a:solidFill>
                          <a:effectLst/>
                          <a:latin typeface="Calibri" panose="020F0502020204030204" pitchFamily="34" charset="0"/>
                          <a:ea typeface="Times"/>
                        </a:rPr>
                        <a:t>use objects to determine whether a number is even or odd. </a:t>
                      </a:r>
                      <a:r>
                        <a:rPr lang="en-US" sz="1400" b="1" dirty="0" smtClean="0">
                          <a:solidFill>
                            <a:srgbClr val="FF0000"/>
                          </a:solidFill>
                          <a:effectLst/>
                          <a:latin typeface="Calibri" panose="020F0502020204030204" pitchFamily="34" charset="0"/>
                          <a:ea typeface="Times"/>
                        </a:rPr>
                        <a:t>[Reworded to match EKS]</a:t>
                      </a:r>
                    </a:p>
                    <a:p>
                      <a:pPr marL="52387" marR="0" indent="0">
                        <a:spcBef>
                          <a:spcPts val="0"/>
                        </a:spcBef>
                        <a:spcAft>
                          <a:spcPts val="600"/>
                        </a:spcAft>
                        <a:buNone/>
                      </a:pPr>
                      <a:r>
                        <a:rPr lang="en-US" sz="1400" b="1" dirty="0" smtClean="0">
                          <a:solidFill>
                            <a:srgbClr val="FF0000"/>
                          </a:solidFill>
                          <a:effectLst/>
                          <a:latin typeface="Calibri" panose="020F0502020204030204" pitchFamily="34" charset="0"/>
                          <a:ea typeface="Times"/>
                        </a:rPr>
                        <a:t>[Moved from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962400"/>
            <a:ext cx="8305800" cy="164660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2.2a – Count forward by twos, fives, and tens increased to 120, starting at various multiples</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2.2a EKS – Describe patterns in skip counting and use those patterns to predict the next number in the counting sequence</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2.2b </a:t>
            </a:r>
            <a:r>
              <a:rPr lang="en-US" sz="1600" b="1" dirty="0">
                <a:solidFill>
                  <a:schemeClr val="bg1"/>
                </a:solidFill>
                <a:latin typeface="Calibri" panose="020F0502020204030204" pitchFamily="34" charset="0"/>
              </a:rPr>
              <a:t>– Count backward by tens from 120</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2.2c </a:t>
            </a:r>
            <a:r>
              <a:rPr lang="en-US" sz="1600" b="1" dirty="0">
                <a:solidFill>
                  <a:schemeClr val="bg1"/>
                </a:solidFill>
                <a:latin typeface="Calibri" panose="020F0502020204030204" pitchFamily="34" charset="0"/>
              </a:rPr>
              <a:t>– Use objects to determine whether a number is odd or even [Reworded to match EKS]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spTree>
    <p:extLst>
      <p:ext uri="{BB962C8B-B14F-4D97-AF65-F5344CB8AC3E}">
        <p14:creationId xmlns:p14="http://schemas.microsoft.com/office/powerpoint/2010/main" val="2789473349"/>
      </p:ext>
    </p:extLst>
  </p:cSld>
  <p:clrMapOvr>
    <a:masterClrMapping/>
  </p:clrMapOvr>
  <mc:AlternateContent xmlns:mc="http://schemas.openxmlformats.org/markup-compatibility/2006" xmlns:p14="http://schemas.microsoft.com/office/powerpoint/2010/main">
    <mc:Choice Requires="p14">
      <p:transition p14:dur="10" advTm="61437"/>
    </mc:Choice>
    <mc:Fallback xmlns="">
      <p:transition advTm="61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6870025"/>
              </p:ext>
            </p:extLst>
          </p:nvPr>
        </p:nvGraphicFramePr>
        <p:xfrm>
          <a:off x="533400" y="990600"/>
          <a:ext cx="8229600" cy="2133600"/>
        </p:xfrm>
        <a:graphic>
          <a:graphicData uri="http://schemas.openxmlformats.org/drawingml/2006/table">
            <a:tbl>
              <a:tblPr firstRow="1" firstCol="1" bandRow="1">
                <a:tableStyleId>{5C22544A-7EE6-4342-B048-85BDC9FD1C3A}</a:tableStyleId>
              </a:tblPr>
              <a:tblGrid>
                <a:gridCol w="4114800"/>
                <a:gridCol w="4114800"/>
              </a:tblGrid>
              <a:tr h="48403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49569">
                <a:tc>
                  <a:txBody>
                    <a:bodyPr/>
                    <a:lstStyle/>
                    <a:p>
                      <a:pPr marL="342900" marR="0" indent="-342900">
                        <a:spcBef>
                          <a:spcPts val="500"/>
                        </a:spcBef>
                        <a:spcAft>
                          <a:spcPts val="0"/>
                        </a:spcAft>
                      </a:pPr>
                      <a:r>
                        <a:rPr lang="en-US" sz="1400" b="1" dirty="0">
                          <a:solidFill>
                            <a:schemeClr val="tx1"/>
                          </a:solidFill>
                          <a:effectLst/>
                          <a:latin typeface="Calibri"/>
                          <a:ea typeface="Times"/>
                        </a:rPr>
                        <a:t>2.2	The student will</a:t>
                      </a:r>
                      <a:endParaRPr lang="en-US" sz="1400" b="1" dirty="0">
                        <a:solidFill>
                          <a:schemeClr val="tx1"/>
                        </a:solidFill>
                        <a:effectLst/>
                        <a:latin typeface="Times New Roman"/>
                        <a:ea typeface="Times"/>
                      </a:endParaRPr>
                    </a:p>
                    <a:p>
                      <a:pPr marL="344488" marR="0" indent="-344488">
                        <a:spcBef>
                          <a:spcPts val="0"/>
                        </a:spcBef>
                        <a:spcAft>
                          <a:spcPts val="0"/>
                        </a:spcAft>
                      </a:pPr>
                      <a:r>
                        <a:rPr lang="en-US" sz="1400" b="1" dirty="0">
                          <a:solidFill>
                            <a:schemeClr val="tx1"/>
                          </a:solidFill>
                          <a:effectLst/>
                          <a:latin typeface="Calibri"/>
                          <a:ea typeface="Times"/>
                        </a:rPr>
                        <a:t>a)	identify the ordinal positions first through twentieth, using an ordered set of objects; and</a:t>
                      </a:r>
                      <a:endParaRPr lang="en-US" sz="1400" b="1" dirty="0">
                        <a:solidFill>
                          <a:schemeClr val="tx1"/>
                        </a:solidFill>
                        <a:effectLst/>
                        <a:latin typeface="Times New Roman"/>
                        <a:ea typeface="Times"/>
                      </a:endParaRPr>
                    </a:p>
                    <a:p>
                      <a:pPr marL="344488" marR="0" indent="-344488">
                        <a:spcBef>
                          <a:spcPts val="0"/>
                        </a:spcBef>
                        <a:spcAft>
                          <a:spcPts val="600"/>
                        </a:spcAft>
                      </a:pPr>
                      <a:r>
                        <a:rPr lang="en-US" sz="1400" b="1" dirty="0">
                          <a:solidFill>
                            <a:schemeClr val="tx1"/>
                          </a:solidFill>
                          <a:effectLst/>
                          <a:latin typeface="Calibri"/>
                          <a:ea typeface="Times"/>
                        </a:rPr>
                        <a:t>b)	write the ordinal numbers.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a:ea typeface="Times"/>
                        </a:rPr>
                        <a:t>2.3	The student will</a:t>
                      </a:r>
                      <a:endParaRPr lang="en-US" sz="1400" b="1" dirty="0">
                        <a:solidFill>
                          <a:schemeClr val="tx1"/>
                        </a:solidFill>
                        <a:effectLst/>
                        <a:latin typeface="Times New Roman"/>
                        <a:ea typeface="Times"/>
                      </a:endParaRPr>
                    </a:p>
                    <a:p>
                      <a:pPr marL="404813" marR="0" indent="-352425">
                        <a:spcBef>
                          <a:spcPts val="0"/>
                        </a:spcBef>
                        <a:spcAft>
                          <a:spcPts val="0"/>
                        </a:spcAft>
                      </a:pPr>
                      <a:r>
                        <a:rPr lang="en-US" sz="1400" b="1" dirty="0">
                          <a:solidFill>
                            <a:schemeClr val="tx1"/>
                          </a:solidFill>
                          <a:effectLst/>
                          <a:latin typeface="Calibri"/>
                          <a:ea typeface="Times"/>
                        </a:rPr>
                        <a:t>a)	count and identify the ordinal positions first through twentieth, using an ordered set of objects; and</a:t>
                      </a:r>
                      <a:endParaRPr lang="en-US" sz="1400" b="1" dirty="0">
                        <a:solidFill>
                          <a:schemeClr val="tx1"/>
                        </a:solidFill>
                        <a:effectLst/>
                        <a:latin typeface="Times New Roman"/>
                        <a:ea typeface="Times"/>
                      </a:endParaRPr>
                    </a:p>
                    <a:p>
                      <a:pPr marL="404813" marR="0" indent="-352425">
                        <a:spcBef>
                          <a:spcPts val="0"/>
                        </a:spcBef>
                        <a:spcAft>
                          <a:spcPts val="600"/>
                        </a:spcAft>
                      </a:pPr>
                      <a:r>
                        <a:rPr lang="en-US" sz="1400" b="1" dirty="0">
                          <a:solidFill>
                            <a:schemeClr val="tx1"/>
                          </a:solidFill>
                          <a:effectLst/>
                          <a:latin typeface="Calibri"/>
                          <a:ea typeface="Times"/>
                        </a:rPr>
                        <a:t>b)	write the ordinal numbers, 1</a:t>
                      </a:r>
                      <a:r>
                        <a:rPr lang="en-US" sz="1400" b="1" baseline="30000" dirty="0">
                          <a:solidFill>
                            <a:schemeClr val="tx1"/>
                          </a:solidFill>
                          <a:effectLst/>
                          <a:latin typeface="Calibri"/>
                          <a:ea typeface="Times"/>
                        </a:rPr>
                        <a:t>st</a:t>
                      </a:r>
                      <a:r>
                        <a:rPr lang="en-US" sz="1400" b="1" dirty="0">
                          <a:solidFill>
                            <a:schemeClr val="tx1"/>
                          </a:solidFill>
                          <a:effectLst/>
                          <a:latin typeface="Calibri"/>
                          <a:ea typeface="Times"/>
                        </a:rPr>
                        <a:t> through 20</a:t>
                      </a:r>
                      <a:r>
                        <a:rPr lang="en-US" sz="1400" b="1" baseline="30000" dirty="0">
                          <a:solidFill>
                            <a:schemeClr val="tx1"/>
                          </a:solidFill>
                          <a:effectLst/>
                          <a:latin typeface="Calibri"/>
                          <a:ea typeface="Times"/>
                        </a:rPr>
                        <a:t>th</a:t>
                      </a:r>
                      <a:r>
                        <a:rPr lang="en-US" sz="1400" b="1" dirty="0">
                          <a:solidFill>
                            <a:schemeClr val="tx1"/>
                          </a:solidFill>
                          <a:effectLst/>
                          <a:latin typeface="Calibri"/>
                          <a:ea typeface="Times"/>
                        </a:rPr>
                        <a:t>. </a:t>
                      </a:r>
                      <a:r>
                        <a:rPr lang="en-US" sz="1400" b="1" dirty="0">
                          <a:solidFill>
                            <a:srgbClr val="FF0000"/>
                          </a:solidFill>
                          <a:effectLst/>
                          <a:latin typeface="Calibri"/>
                          <a:ea typeface="Times"/>
                        </a:rPr>
                        <a:t>[Edited to match EKS]</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5379" y="3810000"/>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285750" lvl="0" indent="-285750">
              <a:spcBef>
                <a:spcPct val="50000"/>
              </a:spcBef>
              <a:buFont typeface="Arial" panose="020B0604020202020204" pitchFamily="34" charset="0"/>
              <a:buChar char="•"/>
            </a:pPr>
            <a:r>
              <a:rPr lang="en-US" sz="1600" b="1" dirty="0">
                <a:solidFill>
                  <a:schemeClr val="bg1"/>
                </a:solidFill>
                <a:latin typeface="Calibri" panose="020F0502020204030204" pitchFamily="34" charset="0"/>
              </a:rPr>
              <a:t>2.3 – Identify, write, and compare fractions for tenths [Included in 3.3</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17</a:t>
            </a:fld>
            <a:endParaRPr lang="en-US" altLang="en-US" dirty="0"/>
          </a:p>
        </p:txBody>
      </p:sp>
    </p:spTree>
    <p:extLst>
      <p:ext uri="{BB962C8B-B14F-4D97-AF65-F5344CB8AC3E}">
        <p14:creationId xmlns:p14="http://schemas.microsoft.com/office/powerpoint/2010/main" val="1497523713"/>
      </p:ext>
    </p:extLst>
  </p:cSld>
  <p:clrMapOvr>
    <a:masterClrMapping/>
  </p:clrMapOvr>
  <mc:AlternateContent xmlns:mc="http://schemas.openxmlformats.org/markup-compatibility/2006" xmlns:p14="http://schemas.microsoft.com/office/powerpoint/2010/main">
    <mc:Choice Requires="p14">
      <p:transition p14:dur="10" advTm="14359"/>
    </mc:Choice>
    <mc:Fallback xmlns="">
      <p:transition advTm="14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0139005"/>
              </p:ext>
            </p:extLst>
          </p:nvPr>
        </p:nvGraphicFramePr>
        <p:xfrm>
          <a:off x="533400" y="990600"/>
          <a:ext cx="8229600" cy="2057400"/>
        </p:xfrm>
        <a:graphic>
          <a:graphicData uri="http://schemas.openxmlformats.org/drawingml/2006/table">
            <a:tbl>
              <a:tblPr firstRow="1" firstCol="1" bandRow="1">
                <a:tableStyleId>{5C22544A-7EE6-4342-B048-85BDC9FD1C3A}</a:tableStyleId>
              </a:tblPr>
              <a:tblGrid>
                <a:gridCol w="4114800"/>
                <a:gridCol w="4114800"/>
              </a:tblGrid>
              <a:tr h="19067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0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9527">
                <a:tc>
                  <a:txBody>
                    <a:bodyPr/>
                    <a:lstStyle/>
                    <a:p>
                      <a:pPr marL="342900" marR="0" indent="-342900">
                        <a:spcBef>
                          <a:spcPts val="500"/>
                        </a:spcBef>
                        <a:spcAft>
                          <a:spcPts val="0"/>
                        </a:spcAft>
                      </a:pPr>
                      <a:r>
                        <a:rPr lang="en-US" sz="1400" b="1" dirty="0">
                          <a:solidFill>
                            <a:schemeClr val="tx1"/>
                          </a:solidFill>
                          <a:effectLst/>
                          <a:latin typeface="Calibri" panose="020F0502020204030204" pitchFamily="34" charset="0"/>
                          <a:ea typeface="Times"/>
                        </a:rPr>
                        <a:t>2.3	The student will</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a)	identify the parts of a set and/or region that represent fractions for halves, thirds, fourths, sixths, eighths, and tenths;</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b)	write the fractions; and</a:t>
                      </a:r>
                    </a:p>
                    <a:p>
                      <a:pPr marL="344488" marR="0" indent="-285750">
                        <a:spcBef>
                          <a:spcPts val="0"/>
                        </a:spcBef>
                        <a:spcAft>
                          <a:spcPts val="600"/>
                        </a:spcAft>
                      </a:pPr>
                      <a:r>
                        <a:rPr lang="en-US" sz="1400" b="1" dirty="0">
                          <a:solidFill>
                            <a:schemeClr val="tx1"/>
                          </a:solidFill>
                          <a:effectLst/>
                          <a:latin typeface="Calibri" panose="020F0502020204030204" pitchFamily="34" charset="0"/>
                          <a:ea typeface="Times"/>
                        </a:rPr>
                        <a:t>c)	compare the unit fractions for halves, thirds, fourths, sixths, eighths, and tenths.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smtClean="0">
                          <a:solidFill>
                            <a:schemeClr val="tx1"/>
                          </a:solidFill>
                          <a:effectLst/>
                          <a:latin typeface="Calibri" panose="020F0502020204030204" pitchFamily="34" charset="0"/>
                          <a:ea typeface="Times"/>
                        </a:rPr>
                        <a:t>2.4</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a)	name and write fractions represented by a set, region, or length model for halves, fourths, eighths, thirds, and sixths;</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b)	represent fractional parts with models and with symbols; and</a:t>
                      </a:r>
                    </a:p>
                    <a:p>
                      <a:pPr marL="344488" marR="0" indent="-285750">
                        <a:spcBef>
                          <a:spcPts val="0"/>
                        </a:spcBef>
                        <a:spcAft>
                          <a:spcPts val="600"/>
                        </a:spcAft>
                      </a:pPr>
                      <a:r>
                        <a:rPr lang="en-US" sz="1400" b="1" dirty="0">
                          <a:solidFill>
                            <a:schemeClr val="tx1"/>
                          </a:solidFill>
                          <a:effectLst/>
                          <a:latin typeface="Calibri" panose="020F0502020204030204" pitchFamily="34" charset="0"/>
                          <a:ea typeface="Times"/>
                        </a:rPr>
                        <a:t>c)	compare the unit fractions for halves, fourths, eighths, thirds, and sixths, with models.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7577" y="3657600"/>
            <a:ext cx="8305800" cy="140038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2.4 EKS – Name and write fractions represented by a set, region, or length model for halves, fourths, eighths, thirds, and </a:t>
            </a:r>
            <a:r>
              <a:rPr lang="en-US" sz="1600" b="1" dirty="0" smtClean="0">
                <a:solidFill>
                  <a:schemeClr val="bg1"/>
                </a:solidFill>
                <a:latin typeface="Calibri" panose="020F0502020204030204" pitchFamily="34" charset="0"/>
              </a:rPr>
              <a:t>sixths</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2.4 EKS</a:t>
            </a:r>
            <a:r>
              <a:rPr lang="en-US" sz="1600" b="1" dirty="0">
                <a:solidFill>
                  <a:schemeClr val="bg1"/>
                </a:solidFill>
                <a:latin typeface="Calibri" panose="020F0502020204030204" pitchFamily="34" charset="0"/>
              </a:rPr>
              <a:t> – </a:t>
            </a:r>
            <a:r>
              <a:rPr lang="en-US" sz="1600" b="1" dirty="0" smtClean="0">
                <a:solidFill>
                  <a:schemeClr val="bg1"/>
                </a:solidFill>
                <a:latin typeface="Calibri" panose="020F0502020204030204" pitchFamily="34" charset="0"/>
              </a:rPr>
              <a:t>Count </a:t>
            </a:r>
            <a:r>
              <a:rPr lang="en-US" sz="1600" b="1" dirty="0">
                <a:solidFill>
                  <a:schemeClr val="bg1"/>
                </a:solidFill>
                <a:latin typeface="Calibri" panose="020F0502020204030204" pitchFamily="34" charset="0"/>
              </a:rPr>
              <a:t>fractional pieces (e.g., </a:t>
            </a:r>
            <a:r>
              <a:rPr lang="en-US" sz="1600" b="1" i="1" dirty="0">
                <a:solidFill>
                  <a:schemeClr val="bg1"/>
                </a:solidFill>
                <a:latin typeface="Calibri" panose="020F0502020204030204" pitchFamily="34" charset="0"/>
              </a:rPr>
              <a:t>one-fourth, two-fourths, three-fourths</a:t>
            </a:r>
            <a:r>
              <a:rPr lang="en-US" sz="1600" b="1" dirty="0">
                <a:solidFill>
                  <a:schemeClr val="bg1"/>
                </a:solidFill>
                <a:latin typeface="Calibri" panose="020F0502020204030204" pitchFamily="34" charset="0"/>
              </a:rPr>
              <a:t>, etc.) and compare those pieces to one whole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79127456"/>
      </p:ext>
    </p:extLst>
  </p:cSld>
  <p:clrMapOvr>
    <a:masterClrMapping/>
  </p:clrMapOvr>
  <mc:AlternateContent xmlns:mc="http://schemas.openxmlformats.org/markup-compatibility/2006" xmlns:p14="http://schemas.microsoft.com/office/powerpoint/2010/main">
    <mc:Choice Requires="p14">
      <p:transition p14:dur="10" advTm="73338"/>
    </mc:Choice>
    <mc:Fallback xmlns="">
      <p:transition advTm="73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1387733"/>
              </p:ext>
            </p:extLst>
          </p:nvPr>
        </p:nvGraphicFramePr>
        <p:xfrm>
          <a:off x="533400" y="990600"/>
          <a:ext cx="8229600" cy="1747998"/>
        </p:xfrm>
        <a:graphic>
          <a:graphicData uri="http://schemas.openxmlformats.org/drawingml/2006/table">
            <a:tbl>
              <a:tblPr firstRow="1" firstCol="1" bandRow="1">
                <a:tableStyleId>{5C22544A-7EE6-4342-B048-85BDC9FD1C3A}</a:tableStyleId>
              </a:tblPr>
              <a:tblGrid>
                <a:gridCol w="4114800"/>
                <a:gridCol w="4114800"/>
              </a:tblGrid>
              <a:tr h="20272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97478">
                <a:tc>
                  <a:txBody>
                    <a:bodyPr/>
                    <a:lstStyle/>
                    <a:p>
                      <a:pPr marL="342900" marR="0" indent="-342900">
                        <a:spcBef>
                          <a:spcPts val="500"/>
                        </a:spcBef>
                        <a:spcAft>
                          <a:spcPts val="0"/>
                        </a:spcAft>
                      </a:pPr>
                      <a:r>
                        <a:rPr lang="en-US" sz="1400" b="1" dirty="0" smtClean="0">
                          <a:solidFill>
                            <a:schemeClr val="tx1"/>
                          </a:solidFill>
                          <a:effectLst/>
                          <a:latin typeface="Calibri" panose="020F0502020204030204" pitchFamily="34" charset="0"/>
                          <a:ea typeface="Times"/>
                        </a:rPr>
                        <a:t>2.4</a:t>
                      </a:r>
                      <a:r>
                        <a:rPr lang="en-US" sz="1400" b="1" dirty="0">
                          <a:solidFill>
                            <a:schemeClr val="tx1"/>
                          </a:solidFill>
                          <a:effectLst/>
                          <a:latin typeface="Calibri" panose="020F0502020204030204" pitchFamily="34" charset="0"/>
                          <a:ea typeface="Times"/>
                        </a:rPr>
                        <a:t>	The student will</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a)	count forward by twos, fives, and tens to 100, starting at various multiples of 2, 5, or 10;</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b)	count backward by tens from 100; and</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c)	recognize even and odd numbers.</a:t>
                      </a:r>
                    </a:p>
                    <a:p>
                      <a:pPr marL="0" marR="0" indent="347345">
                        <a:lnSpc>
                          <a:spcPct val="115000"/>
                        </a:lnSpc>
                        <a:spcBef>
                          <a:spcPts val="0"/>
                        </a:spcBef>
                        <a:spcAft>
                          <a:spcPts val="600"/>
                        </a:spcAft>
                      </a:pPr>
                      <a:r>
                        <a:rPr lang="en-US" sz="1400" b="1" dirty="0">
                          <a:solidFill>
                            <a:srgbClr val="FF0000"/>
                          </a:solidFill>
                          <a:effectLst/>
                          <a:latin typeface="Calibri" panose="020F0502020204030204" pitchFamily="34" charset="0"/>
                          <a:ea typeface="Times"/>
                          <a:cs typeface="Times New Roman"/>
                        </a:rPr>
                        <a:t>[Moved to 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17220" marR="0" indent="-228600">
                        <a:spcBef>
                          <a:spcPts val="0"/>
                        </a:spcBef>
                        <a:spcAft>
                          <a:spcPts val="6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276600"/>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Moved to 2.2</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spTree>
    <p:extLst>
      <p:ext uri="{BB962C8B-B14F-4D97-AF65-F5344CB8AC3E}">
        <p14:creationId xmlns:p14="http://schemas.microsoft.com/office/powerpoint/2010/main" val="3946558872"/>
      </p:ext>
    </p:extLst>
  </p:cSld>
  <p:clrMapOvr>
    <a:masterClrMapping/>
  </p:clrMapOvr>
  <mc:AlternateContent xmlns:mc="http://schemas.openxmlformats.org/markup-compatibility/2006" xmlns:p14="http://schemas.microsoft.com/office/powerpoint/2010/main">
    <mc:Choice Requires="p14">
      <p:transition p14:dur="10" advTm="8451"/>
    </mc:Choice>
    <mc:Fallback xmlns="">
      <p:transition advTm="8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5299531"/>
      </p:ext>
    </p:extLst>
  </p:cSld>
  <p:clrMapOvr>
    <a:masterClrMapping/>
  </p:clrMapOvr>
  <mc:AlternateContent xmlns:mc="http://schemas.openxmlformats.org/markup-compatibility/2006" xmlns:p14="http://schemas.microsoft.com/office/powerpoint/2010/main">
    <mc:Choice Requires="p14">
      <p:transition p14:dur="10" advTm="11393"/>
    </mc:Choice>
    <mc:Fallback xmlns="">
      <p:transition advTm="11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20</a:t>
            </a:fld>
            <a:endParaRPr lang="en-US" altLang="en-US" dirty="0"/>
          </a:p>
        </p:txBody>
      </p:sp>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5162"/>
    </mc:Choice>
    <mc:Fallback xmlns="">
      <p:transition advTm="5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474863"/>
              </p:ext>
            </p:extLst>
          </p:nvPr>
        </p:nvGraphicFramePr>
        <p:xfrm>
          <a:off x="533400" y="990600"/>
          <a:ext cx="8229600" cy="2590800"/>
        </p:xfrm>
        <a:graphic>
          <a:graphicData uri="http://schemas.openxmlformats.org/drawingml/2006/table">
            <a:tbl>
              <a:tblPr firstRow="1" firstCol="1" bandRow="1">
                <a:tableStyleId>{5C22544A-7EE6-4342-B048-85BDC9FD1C3A}</a:tableStyleId>
              </a:tblPr>
              <a:tblGrid>
                <a:gridCol w="4114800"/>
                <a:gridCol w="4114800"/>
              </a:tblGrid>
              <a:tr h="40444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86354">
                <a:tc>
                  <a:txBody>
                    <a:bodyPr/>
                    <a:lstStyle/>
                    <a:p>
                      <a:pPr marL="342900" marR="0" indent="-342900">
                        <a:spcBef>
                          <a:spcPts val="0"/>
                        </a:spcBef>
                        <a:spcAft>
                          <a:spcPts val="0"/>
                        </a:spcAft>
                      </a:pPr>
                      <a:r>
                        <a:rPr lang="en-US" sz="1400" b="1" dirty="0">
                          <a:solidFill>
                            <a:schemeClr val="tx1"/>
                          </a:solidFill>
                          <a:effectLst/>
                          <a:latin typeface="Calibri" panose="020F0502020204030204" pitchFamily="34" charset="0"/>
                          <a:ea typeface="Times"/>
                        </a:rPr>
                        <a:t>2.5	The student will recall addition facts with sums to 20 or less and the corresponding subtraction facts</a:t>
                      </a:r>
                      <a:r>
                        <a:rPr lang="en-US" sz="1400" b="1" dirty="0" smtClean="0">
                          <a:solidFill>
                            <a:schemeClr val="tx1"/>
                          </a:solidFill>
                          <a:effectLst/>
                          <a:latin typeface="Calibri" panose="020F0502020204030204" pitchFamily="34" charset="0"/>
                          <a:ea typeface="Times"/>
                        </a:rPr>
                        <a:t>.</a:t>
                      </a:r>
                    </a:p>
                    <a:p>
                      <a:pPr marL="342900" marR="0" indent="-342900">
                        <a:spcBef>
                          <a:spcPts val="0"/>
                        </a:spcBef>
                        <a:spcAft>
                          <a:spcPts val="0"/>
                        </a:spcAft>
                      </a:pPr>
                      <a:endParaRPr lang="en-US" sz="1400" b="1" dirty="0" smtClean="0">
                        <a:solidFill>
                          <a:schemeClr val="tx1"/>
                        </a:solidFill>
                        <a:effectLst/>
                        <a:latin typeface="Calibri" panose="020F0502020204030204" pitchFamily="34" charset="0"/>
                        <a:ea typeface="Times"/>
                      </a:endParaRPr>
                    </a:p>
                    <a:p>
                      <a:pPr marL="342900" marR="0" indent="-342900">
                        <a:spcBef>
                          <a:spcPts val="0"/>
                        </a:spcBef>
                        <a:spcAft>
                          <a:spcPts val="0"/>
                        </a:spcAft>
                      </a:pPr>
                      <a:r>
                        <a:rPr lang="en-US" sz="1400" b="1" kern="1200" dirty="0" smtClean="0">
                          <a:solidFill>
                            <a:schemeClr val="tx1"/>
                          </a:solidFill>
                          <a:effectLst/>
                          <a:latin typeface="Calibri" panose="020F0502020204030204" pitchFamily="34" charset="0"/>
                          <a:ea typeface="+mn-ea"/>
                          <a:cs typeface="+mn-cs"/>
                        </a:rPr>
                        <a:t>2.9	The student will recognize and describe the related facts that represent and describe the inverse relationship between addition and subtraction.</a:t>
                      </a:r>
                    </a:p>
                    <a:p>
                      <a:pPr marL="342900" marR="0" indent="-342900">
                        <a:spcBef>
                          <a:spcPts val="0"/>
                        </a:spcBef>
                        <a:spcAft>
                          <a:spcPts val="0"/>
                        </a:spcAft>
                      </a:pPr>
                      <a:r>
                        <a:rPr lang="en-US" sz="1800" b="1" kern="1200" dirty="0" smtClean="0">
                          <a:solidFill>
                            <a:schemeClr val="lt1"/>
                          </a:solidFill>
                          <a:effectLst/>
                          <a:latin typeface="+mn-lt"/>
                          <a:ea typeface="+mn-ea"/>
                          <a:cs typeface="+mn-cs"/>
                        </a:rPr>
                        <a:t>. [Moved to 2.5 EKS]</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marR="0" indent="-344488">
                        <a:spcBef>
                          <a:spcPts val="500"/>
                        </a:spcBef>
                        <a:spcAft>
                          <a:spcPts val="0"/>
                        </a:spcAft>
                      </a:pPr>
                      <a:r>
                        <a:rPr lang="en-US" sz="1400" b="1" dirty="0">
                          <a:solidFill>
                            <a:schemeClr val="tx1"/>
                          </a:solidFill>
                          <a:effectLst/>
                          <a:latin typeface="Calibri" panose="020F0502020204030204" pitchFamily="34" charset="0"/>
                          <a:ea typeface="Times"/>
                        </a:rPr>
                        <a:t>2.5	The student will </a:t>
                      </a:r>
                    </a:p>
                    <a:p>
                      <a:pPr marL="342900" marR="0" lvl="0" indent="-290513">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recognize and use the relationships between addition and subtraction to solve single-step practical problems, with whole numbers to 20; and </a:t>
                      </a:r>
                      <a:r>
                        <a:rPr lang="en-US" sz="1400" b="1" dirty="0">
                          <a:solidFill>
                            <a:srgbClr val="FF0000"/>
                          </a:solidFill>
                          <a:effectLst/>
                          <a:latin typeface="Calibri" panose="020F0502020204030204" pitchFamily="34" charset="0"/>
                          <a:ea typeface="Times"/>
                        </a:rPr>
                        <a:t>[Moved from 2.9]</a:t>
                      </a:r>
                    </a:p>
                    <a:p>
                      <a:pPr marL="342900" marR="0" lvl="0" indent="-290513">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demonstrate fluency with addition and subtraction within 20</a:t>
                      </a:r>
                      <a:r>
                        <a:rPr lang="en-US" sz="1400" b="1" dirty="0" smtClean="0">
                          <a:solidFill>
                            <a:schemeClr val="tx1"/>
                          </a:solidFill>
                          <a:effectLst/>
                          <a:latin typeface="Calibri" panose="020F0502020204030204" pitchFamily="34" charset="0"/>
                          <a:ea typeface="Times"/>
                        </a:rPr>
                        <a:t>.</a:t>
                      </a:r>
                      <a:endParaRPr lang="en-US" sz="1400" b="1" dirty="0">
                        <a:solidFill>
                          <a:schemeClr val="tx1"/>
                        </a:solidFill>
                        <a:effectLst/>
                        <a:latin typeface="Calibri" panose="020F0502020204030204" pitchFamily="34" charset="0"/>
                        <a:ea typeface="Times"/>
                        <a:cs typeface="Times New Roman"/>
                      </a:endParaRPr>
                    </a:p>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54666" y="4104382"/>
            <a:ext cx="8305800" cy="90794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endParaRPr lang="en-US" alt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2.5 </a:t>
            </a:r>
            <a:r>
              <a:rPr lang="en-US" sz="1600" b="1" dirty="0">
                <a:solidFill>
                  <a:schemeClr val="bg1"/>
                </a:solidFill>
                <a:latin typeface="Calibri" panose="020F0502020204030204" pitchFamily="34" charset="0"/>
              </a:rPr>
              <a:t>and </a:t>
            </a:r>
            <a:r>
              <a:rPr lang="en-US" sz="1600" b="1" dirty="0" smtClean="0">
                <a:solidFill>
                  <a:schemeClr val="bg1"/>
                </a:solidFill>
                <a:latin typeface="Calibri" panose="020F0502020204030204" pitchFamily="34" charset="0"/>
              </a:rPr>
              <a:t>2.9 </a:t>
            </a:r>
            <a:r>
              <a:rPr lang="en-US" sz="1600" b="1" dirty="0">
                <a:solidFill>
                  <a:schemeClr val="bg1"/>
                </a:solidFill>
                <a:latin typeface="Calibri" panose="020F0502020204030204" pitchFamily="34" charset="0"/>
              </a:rPr>
              <a:t>from 2009 have been combined to form the new </a:t>
            </a:r>
            <a:r>
              <a:rPr lang="en-US" sz="1600" b="1" dirty="0" smtClean="0">
                <a:solidFill>
                  <a:schemeClr val="bg1"/>
                </a:solidFill>
                <a:latin typeface="Calibri" panose="020F0502020204030204" pitchFamily="34" charset="0"/>
              </a:rPr>
              <a:t>2.5</a:t>
            </a:r>
          </a:p>
          <a:p>
            <a:pPr marL="285750" indent="-285750">
              <a:spcBef>
                <a:spcPts val="0"/>
              </a:spcBef>
              <a:buFont typeface="Arial" panose="020B0604020202020204" pitchFamily="34" charset="0"/>
              <a:buChar char="•"/>
            </a:pPr>
            <a:r>
              <a:rPr lang="en-US" altLang="en-US" sz="1600" b="1" dirty="0" smtClean="0">
                <a:solidFill>
                  <a:schemeClr val="bg1"/>
                </a:solidFill>
                <a:latin typeface="Calibri" panose="020F0502020204030204" pitchFamily="34" charset="0"/>
              </a:rPr>
              <a:t>No significant change</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21</a:t>
            </a:fld>
            <a:endParaRPr lang="en-US" altLang="en-US" dirty="0"/>
          </a:p>
        </p:txBody>
      </p:sp>
    </p:spTree>
    <p:custDataLst>
      <p:tags r:id="rId1"/>
    </p:custDataLst>
    <p:extLst>
      <p:ext uri="{BB962C8B-B14F-4D97-AF65-F5344CB8AC3E}">
        <p14:creationId xmlns:p14="http://schemas.microsoft.com/office/powerpoint/2010/main" val="1776402017"/>
      </p:ext>
    </p:extLst>
  </p:cSld>
  <p:clrMapOvr>
    <a:masterClrMapping/>
  </p:clrMapOvr>
  <mc:AlternateContent xmlns:mc="http://schemas.openxmlformats.org/markup-compatibility/2006" xmlns:p14="http://schemas.microsoft.com/office/powerpoint/2010/main">
    <mc:Choice Requires="p14">
      <p:transition p14:dur="10" advTm="53976"/>
    </mc:Choice>
    <mc:Fallback xmlns="">
      <p:transition advTm="53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8503247"/>
              </p:ext>
            </p:extLst>
          </p:nvPr>
        </p:nvGraphicFramePr>
        <p:xfrm>
          <a:off x="457200" y="838200"/>
          <a:ext cx="8229600" cy="4096987"/>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2900" marR="0" indent="-342900">
                        <a:spcBef>
                          <a:spcPts val="500"/>
                        </a:spcBef>
                        <a:spcAft>
                          <a:spcPts val="0"/>
                        </a:spcAft>
                      </a:pPr>
                      <a:r>
                        <a:rPr lang="en-US" sz="1200" b="1" dirty="0">
                          <a:solidFill>
                            <a:schemeClr val="tx1"/>
                          </a:solidFill>
                          <a:effectLst/>
                          <a:latin typeface="Calibri" panose="020F0502020204030204" pitchFamily="34" charset="0"/>
                          <a:ea typeface="Times"/>
                        </a:rPr>
                        <a:t>2.6	The student, given two whole numbers whose sum is 99 or less, will</a:t>
                      </a:r>
                    </a:p>
                    <a:p>
                      <a:pPr marL="344488" marR="0" indent="-285750">
                        <a:spcBef>
                          <a:spcPts val="0"/>
                        </a:spcBef>
                        <a:spcAft>
                          <a:spcPts val="0"/>
                        </a:spcAft>
                        <a:buAutoNum type="alphaLcParenR"/>
                      </a:pPr>
                      <a:r>
                        <a:rPr lang="en-US" sz="1200" b="1" dirty="0" smtClean="0">
                          <a:solidFill>
                            <a:schemeClr val="tx1"/>
                          </a:solidFill>
                          <a:effectLst/>
                          <a:latin typeface="Calibri" panose="020F0502020204030204" pitchFamily="34" charset="0"/>
                          <a:ea typeface="Times"/>
                        </a:rPr>
                        <a:t>estimate </a:t>
                      </a:r>
                      <a:r>
                        <a:rPr lang="en-US" sz="1200" b="1" dirty="0">
                          <a:solidFill>
                            <a:schemeClr val="tx1"/>
                          </a:solidFill>
                          <a:effectLst/>
                          <a:latin typeface="Calibri" panose="020F0502020204030204" pitchFamily="34" charset="0"/>
                          <a:ea typeface="Times"/>
                        </a:rPr>
                        <a:t>the sum; </a:t>
                      </a:r>
                      <a:r>
                        <a:rPr lang="en-US" sz="1200" b="1" dirty="0" smtClean="0">
                          <a:solidFill>
                            <a:schemeClr val="tx1"/>
                          </a:solidFill>
                          <a:effectLst/>
                          <a:latin typeface="Calibri" panose="020F0502020204030204" pitchFamily="34" charset="0"/>
                          <a:ea typeface="Times"/>
                        </a:rPr>
                        <a:t>and</a:t>
                      </a:r>
                    </a:p>
                    <a:p>
                      <a:pPr marL="344488" marR="0" indent="-285750">
                        <a:spcBef>
                          <a:spcPts val="0"/>
                        </a:spcBef>
                        <a:spcAft>
                          <a:spcPts val="0"/>
                        </a:spcAft>
                        <a:buAutoNum type="alphaLcParenR"/>
                      </a:pPr>
                      <a:r>
                        <a:rPr lang="en-US" sz="1200" b="1" dirty="0" smtClean="0">
                          <a:solidFill>
                            <a:schemeClr val="tx1"/>
                          </a:solidFill>
                          <a:effectLst/>
                          <a:latin typeface="Calibri" panose="020F0502020204030204" pitchFamily="34" charset="0"/>
                          <a:ea typeface="Times"/>
                        </a:rPr>
                        <a:t>find </a:t>
                      </a:r>
                      <a:r>
                        <a:rPr lang="en-US" sz="1200" b="1" dirty="0">
                          <a:solidFill>
                            <a:schemeClr val="tx1"/>
                          </a:solidFill>
                          <a:effectLst/>
                          <a:latin typeface="Calibri" panose="020F0502020204030204" pitchFamily="34" charset="0"/>
                          <a:ea typeface="Times"/>
                        </a:rPr>
                        <a:t>the sum, using various methods of calculation</a:t>
                      </a:r>
                      <a:r>
                        <a:rPr lang="en-US" sz="1200" b="1" dirty="0" smtClean="0">
                          <a:solidFill>
                            <a:schemeClr val="tx1"/>
                          </a:solidFill>
                          <a:effectLst/>
                          <a:latin typeface="Calibri" panose="020F0502020204030204" pitchFamily="34" charset="0"/>
                          <a:ea typeface="Times"/>
                        </a:rPr>
                        <a:t>.</a:t>
                      </a:r>
                    </a:p>
                    <a:p>
                      <a:pPr marL="58738" marR="0" indent="0">
                        <a:spcBef>
                          <a:spcPts val="0"/>
                        </a:spcBef>
                        <a:spcAft>
                          <a:spcPts val="0"/>
                        </a:spcAft>
                        <a:buNone/>
                      </a:pPr>
                      <a:endParaRPr lang="en-US" sz="1200" b="1" dirty="0" smtClean="0">
                        <a:solidFill>
                          <a:schemeClr val="tx1"/>
                        </a:solidFill>
                        <a:effectLst/>
                        <a:latin typeface="Calibri" panose="020F0502020204030204" pitchFamily="34" charset="0"/>
                        <a:ea typeface="Times"/>
                      </a:endParaRPr>
                    </a:p>
                    <a:p>
                      <a:pPr marL="344488" marR="0" indent="-344488">
                        <a:spcBef>
                          <a:spcPts val="0"/>
                        </a:spcBef>
                        <a:spcAft>
                          <a:spcPts val="0"/>
                        </a:spcAft>
                        <a:buNone/>
                      </a:pPr>
                      <a:r>
                        <a:rPr lang="en-US" sz="1200" b="1" dirty="0" smtClean="0">
                          <a:solidFill>
                            <a:schemeClr val="tx1"/>
                          </a:solidFill>
                          <a:effectLst/>
                          <a:latin typeface="Calibri" panose="020F0502020204030204" pitchFamily="34" charset="0"/>
                          <a:ea typeface="Times"/>
                        </a:rPr>
                        <a:t>2.7</a:t>
                      </a:r>
                      <a:r>
                        <a:rPr lang="en-US" sz="1200" b="1" baseline="0" dirty="0" smtClean="0">
                          <a:solidFill>
                            <a:schemeClr val="tx1"/>
                          </a:solidFill>
                          <a:effectLst/>
                          <a:latin typeface="Calibri" panose="020F0502020204030204" pitchFamily="34" charset="0"/>
                          <a:ea typeface="Times"/>
                        </a:rPr>
                        <a:t>  </a:t>
                      </a:r>
                      <a:r>
                        <a:rPr lang="en-US" sz="1200" b="1" dirty="0" smtClean="0">
                          <a:solidFill>
                            <a:schemeClr val="tx1"/>
                          </a:solidFill>
                          <a:effectLst/>
                          <a:latin typeface="Calibri" panose="020F0502020204030204" pitchFamily="34" charset="0"/>
                          <a:ea typeface="Times"/>
                        </a:rPr>
                        <a:t>The student, given two whole numbers, each of which is 99 or less, will</a:t>
                      </a:r>
                    </a:p>
                    <a:p>
                      <a:pPr marL="344488" marR="0" indent="-285750">
                        <a:spcBef>
                          <a:spcPts val="0"/>
                        </a:spcBef>
                        <a:spcAft>
                          <a:spcPts val="0"/>
                        </a:spcAft>
                        <a:buFont typeface="+mj-lt"/>
                        <a:buAutoNum type="alphaLcParenR"/>
                      </a:pPr>
                      <a:r>
                        <a:rPr lang="en-US" sz="1200" b="1" dirty="0" smtClean="0">
                          <a:solidFill>
                            <a:schemeClr val="tx1"/>
                          </a:solidFill>
                          <a:effectLst/>
                          <a:latin typeface="Calibri" panose="020F0502020204030204" pitchFamily="34" charset="0"/>
                          <a:ea typeface="Times"/>
                        </a:rPr>
                        <a:t>estimate the difference; and </a:t>
                      </a:r>
                      <a:r>
                        <a:rPr lang="en-US" sz="1200" b="1" dirty="0" smtClean="0">
                          <a:solidFill>
                            <a:srgbClr val="FF0000"/>
                          </a:solidFill>
                          <a:effectLst/>
                          <a:latin typeface="Calibri" panose="020F0502020204030204" pitchFamily="34" charset="0"/>
                          <a:ea typeface="Times"/>
                        </a:rPr>
                        <a:t>[Moved to 2.6a]</a:t>
                      </a:r>
                    </a:p>
                    <a:p>
                      <a:pPr marL="344488" marR="0" indent="-285750">
                        <a:spcBef>
                          <a:spcPts val="0"/>
                        </a:spcBef>
                        <a:spcAft>
                          <a:spcPts val="0"/>
                        </a:spcAft>
                        <a:buAutoNum type="alphaLcParenR" startAt="2"/>
                      </a:pPr>
                      <a:r>
                        <a:rPr lang="en-US" sz="1200" b="1" dirty="0" smtClean="0">
                          <a:solidFill>
                            <a:schemeClr val="tx1"/>
                          </a:solidFill>
                          <a:effectLst/>
                          <a:latin typeface="Calibri" panose="020F0502020204030204" pitchFamily="34" charset="0"/>
                          <a:ea typeface="Times"/>
                        </a:rPr>
                        <a:t>find the difference, using various methods of calculation.  </a:t>
                      </a:r>
                      <a:r>
                        <a:rPr lang="en-US" sz="1200" b="1" dirty="0" smtClean="0">
                          <a:solidFill>
                            <a:srgbClr val="FF0000"/>
                          </a:solidFill>
                          <a:effectLst/>
                          <a:latin typeface="Calibri" panose="020F0502020204030204" pitchFamily="34" charset="0"/>
                          <a:ea typeface="Times"/>
                        </a:rPr>
                        <a:t>[Moved to 2.6b]</a:t>
                      </a:r>
                    </a:p>
                    <a:p>
                      <a:pPr marL="58738" marR="0" indent="0">
                        <a:spcBef>
                          <a:spcPts val="0"/>
                        </a:spcBef>
                        <a:spcAft>
                          <a:spcPts val="0"/>
                        </a:spcAft>
                        <a:buNone/>
                      </a:pPr>
                      <a:endParaRPr lang="en-US" sz="1200" b="1" dirty="0" smtClean="0">
                        <a:solidFill>
                          <a:schemeClr val="tx1"/>
                        </a:solidFill>
                        <a:effectLst/>
                        <a:latin typeface="Calibri" panose="020F0502020204030204" pitchFamily="34" charset="0"/>
                        <a:ea typeface="Times"/>
                      </a:endParaRPr>
                    </a:p>
                    <a:p>
                      <a:pPr marL="344488" marR="0" indent="-344488">
                        <a:spcBef>
                          <a:spcPts val="0"/>
                        </a:spcBef>
                        <a:spcAft>
                          <a:spcPts val="0"/>
                        </a:spcAft>
                        <a:buNone/>
                      </a:pPr>
                      <a:r>
                        <a:rPr lang="en-US" sz="1200" b="1" dirty="0" smtClean="0">
                          <a:solidFill>
                            <a:schemeClr val="tx1"/>
                          </a:solidFill>
                          <a:effectLst/>
                          <a:latin typeface="Calibri" panose="020F0502020204030204" pitchFamily="34" charset="0"/>
                          <a:ea typeface="Times"/>
                        </a:rPr>
                        <a:t>2.8</a:t>
                      </a:r>
                      <a:r>
                        <a:rPr lang="en-US" sz="1200" b="1" baseline="0" dirty="0" smtClean="0">
                          <a:solidFill>
                            <a:schemeClr val="tx1"/>
                          </a:solidFill>
                          <a:effectLst/>
                          <a:latin typeface="Calibri" panose="020F0502020204030204" pitchFamily="34" charset="0"/>
                          <a:ea typeface="Times"/>
                        </a:rPr>
                        <a:t>  </a:t>
                      </a:r>
                      <a:r>
                        <a:rPr lang="en-US" sz="1200" b="1" dirty="0" smtClean="0">
                          <a:solidFill>
                            <a:schemeClr val="tx1"/>
                          </a:solidFill>
                          <a:effectLst/>
                          <a:latin typeface="Calibri" panose="020F0502020204030204" pitchFamily="34" charset="0"/>
                          <a:ea typeface="Times"/>
                        </a:rPr>
                        <a:t>The student will create and solve one- and two-step addition and subtraction problems, using data from simple tables, picture graphs, and bar graphs. </a:t>
                      </a:r>
                      <a:r>
                        <a:rPr lang="en-US" sz="1200" b="1" dirty="0" smtClean="0">
                          <a:solidFill>
                            <a:srgbClr val="FF0000"/>
                          </a:solidFill>
                          <a:effectLst/>
                          <a:latin typeface="Calibri" panose="020F0502020204030204" pitchFamily="34" charset="0"/>
                          <a:ea typeface="Times"/>
                        </a:rPr>
                        <a:t>[Moved to 2.6c]</a:t>
                      </a:r>
                    </a:p>
                    <a:p>
                      <a:pPr marL="344488" marR="0" indent="-344488">
                        <a:spcBef>
                          <a:spcPts val="0"/>
                        </a:spcBef>
                        <a:spcAft>
                          <a:spcPts val="0"/>
                        </a:spcAft>
                        <a:buNone/>
                      </a:pPr>
                      <a:endParaRPr lang="en-US" sz="1200" b="1" dirty="0" smtClean="0">
                        <a:solidFill>
                          <a:srgbClr val="FF0000"/>
                        </a:solidFill>
                        <a:effectLst/>
                        <a:latin typeface="Calibri" panose="020F0502020204030204" pitchFamily="34" charset="0"/>
                        <a:ea typeface="Times"/>
                      </a:endParaRPr>
                    </a:p>
                    <a:p>
                      <a:pPr marL="344488" marR="0" indent="-344488">
                        <a:spcBef>
                          <a:spcPts val="0"/>
                        </a:spcBef>
                        <a:spcAft>
                          <a:spcPts val="0"/>
                        </a:spcAft>
                        <a:buNone/>
                      </a:pPr>
                      <a:r>
                        <a:rPr lang="en-US" sz="1200" b="1" kern="1200" dirty="0" smtClean="0">
                          <a:solidFill>
                            <a:schemeClr val="tx1"/>
                          </a:solidFill>
                          <a:effectLst/>
                          <a:latin typeface="Calibri" panose="020F0502020204030204" pitchFamily="34" charset="0"/>
                          <a:ea typeface="+mn-ea"/>
                          <a:cs typeface="+mn-cs"/>
                        </a:rPr>
                        <a:t>2.21	The student will solve problems by completing numerical sentences involving the basic facts for addition and subtraction. The student will create story problems, using the numerical sentences. </a:t>
                      </a:r>
                      <a:r>
                        <a:rPr lang="en-US" sz="1200" b="1" kern="1200" dirty="0" smtClean="0">
                          <a:solidFill>
                            <a:srgbClr val="FF0000"/>
                          </a:solidFill>
                          <a:effectLst/>
                          <a:latin typeface="Calibri" panose="020F0502020204030204" pitchFamily="34" charset="0"/>
                          <a:ea typeface="+mn-ea"/>
                          <a:cs typeface="+mn-cs"/>
                        </a:rPr>
                        <a:t>[Moved to EKS 2.5/2.6]</a:t>
                      </a:r>
                    </a:p>
                    <a:p>
                      <a:pPr marL="344488" marR="0" indent="-344488">
                        <a:spcBef>
                          <a:spcPts val="0"/>
                        </a:spcBef>
                        <a:spcAft>
                          <a:spcPts val="0"/>
                        </a:spcAft>
                        <a:buNone/>
                      </a:pPr>
                      <a:endParaRPr lang="en-US" sz="500" b="1" dirty="0" smtClean="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200" b="1" dirty="0">
                          <a:solidFill>
                            <a:schemeClr val="tx1"/>
                          </a:solidFill>
                          <a:effectLst/>
                          <a:latin typeface="Calibri" panose="020F0502020204030204" pitchFamily="34" charset="0"/>
                          <a:ea typeface="Times"/>
                        </a:rPr>
                        <a:t>2.6	The student will</a:t>
                      </a:r>
                    </a:p>
                    <a:p>
                      <a:pPr marL="404813" marR="0" lvl="0" indent="-352425">
                        <a:spcBef>
                          <a:spcPts val="0"/>
                        </a:spcBef>
                        <a:spcAft>
                          <a:spcPts val="0"/>
                        </a:spcAft>
                        <a:buFont typeface="+mj-lt"/>
                        <a:buAutoNum type="alphaLcParenR"/>
                        <a:tabLst>
                          <a:tab pos="-914400" algn="l"/>
                        </a:tabLst>
                      </a:pPr>
                      <a:r>
                        <a:rPr lang="en-US" sz="1200" b="1" dirty="0">
                          <a:solidFill>
                            <a:schemeClr val="tx1"/>
                          </a:solidFill>
                          <a:effectLst/>
                          <a:latin typeface="Calibri" panose="020F0502020204030204" pitchFamily="34" charset="0"/>
                          <a:ea typeface="Times"/>
                        </a:rPr>
                        <a:t>estimate sum and differences; </a:t>
                      </a:r>
                      <a:r>
                        <a:rPr lang="en-US" sz="1200" b="1" dirty="0">
                          <a:solidFill>
                            <a:srgbClr val="FF0000"/>
                          </a:solidFill>
                          <a:effectLst/>
                          <a:latin typeface="Calibri" panose="020F0502020204030204" pitchFamily="34" charset="0"/>
                          <a:ea typeface="Times"/>
                        </a:rPr>
                        <a:t>[Differences moved from 2.7a]</a:t>
                      </a:r>
                    </a:p>
                    <a:p>
                      <a:pPr marL="404813" marR="0" lvl="0" indent="-352425">
                        <a:spcBef>
                          <a:spcPts val="0"/>
                        </a:spcBef>
                        <a:spcAft>
                          <a:spcPts val="0"/>
                        </a:spcAft>
                        <a:buFont typeface="+mj-lt"/>
                        <a:buAutoNum type="alphaLcParenR"/>
                        <a:tabLst>
                          <a:tab pos="-914400" algn="l"/>
                        </a:tabLst>
                      </a:pPr>
                      <a:r>
                        <a:rPr lang="en-US" sz="1200" b="1" dirty="0">
                          <a:solidFill>
                            <a:schemeClr val="tx1"/>
                          </a:solidFill>
                          <a:effectLst/>
                          <a:latin typeface="Calibri" panose="020F0502020204030204" pitchFamily="34" charset="0"/>
                          <a:ea typeface="Times"/>
                        </a:rPr>
                        <a:t>determine sums and differences, using various methods; and </a:t>
                      </a:r>
                      <a:r>
                        <a:rPr lang="en-US" sz="1200" b="1" dirty="0">
                          <a:solidFill>
                            <a:srgbClr val="FF0000"/>
                          </a:solidFill>
                          <a:effectLst/>
                          <a:latin typeface="Calibri" panose="020F0502020204030204" pitchFamily="34" charset="0"/>
                          <a:ea typeface="Times"/>
                        </a:rPr>
                        <a:t>[Differences moved from 2.7b]</a:t>
                      </a:r>
                    </a:p>
                    <a:p>
                      <a:pPr marL="404813" marR="0" lvl="0" indent="-352425">
                        <a:spcBef>
                          <a:spcPts val="0"/>
                        </a:spcBef>
                        <a:spcAft>
                          <a:spcPts val="600"/>
                        </a:spcAft>
                        <a:buFont typeface="+mj-lt"/>
                        <a:buAutoNum type="alphaLcParenR"/>
                        <a:tabLst>
                          <a:tab pos="-914400" algn="l"/>
                        </a:tabLst>
                      </a:pPr>
                      <a:r>
                        <a:rPr lang="en-US" sz="1200" b="1" dirty="0">
                          <a:solidFill>
                            <a:schemeClr val="tx1"/>
                          </a:solidFill>
                          <a:effectLst/>
                          <a:latin typeface="Calibri" panose="020F0502020204030204" pitchFamily="34" charset="0"/>
                          <a:ea typeface="Times"/>
                        </a:rPr>
                        <a:t>create and solve single-step and two-step practical problems involving addition and subtraction. </a:t>
                      </a:r>
                      <a:r>
                        <a:rPr lang="en-US" sz="1200" b="1" dirty="0" smtClean="0">
                          <a:solidFill>
                            <a:srgbClr val="FF0000"/>
                          </a:solidFill>
                          <a:effectLst/>
                          <a:latin typeface="Calibri" panose="020F0502020204030204" pitchFamily="34" charset="0"/>
                          <a:ea typeface="Times"/>
                        </a:rPr>
                        <a:t>[</a:t>
                      </a:r>
                      <a:r>
                        <a:rPr lang="en-US" sz="1200" b="1" dirty="0">
                          <a:solidFill>
                            <a:srgbClr val="FF0000"/>
                          </a:solidFill>
                          <a:effectLst/>
                          <a:latin typeface="Calibri" panose="020F0502020204030204" pitchFamily="34" charset="0"/>
                          <a:ea typeface="Times"/>
                        </a:rPr>
                        <a:t>Moved from 2.8 and 2.21]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57200" y="5257800"/>
            <a:ext cx="8305800" cy="115416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2.6</a:t>
            </a:r>
            <a:r>
              <a:rPr lang="en-US" sz="1600" b="1" dirty="0">
                <a:solidFill>
                  <a:schemeClr val="bg1"/>
                </a:solidFill>
                <a:latin typeface="Calibri" panose="020F0502020204030204" pitchFamily="34" charset="0"/>
              </a:rPr>
              <a:t>, 2.7 and 2.8 from 2009 have been combined </a:t>
            </a:r>
            <a:endParaRPr lang="en-US" sz="1600" b="1" dirty="0" smtClean="0">
              <a:solidFill>
                <a:schemeClr val="bg1"/>
              </a:solidFill>
              <a:latin typeface="Calibri" panose="020F0502020204030204" pitchFamily="34" charset="0"/>
            </a:endParaRPr>
          </a:p>
          <a:p>
            <a:pPr lvl="0" indent="-285750">
              <a:spcBef>
                <a:spcPts val="0"/>
              </a:spcBef>
              <a:spcAft>
                <a:spcPts val="0"/>
              </a:spcAft>
              <a:buFont typeface="Arial" panose="020B0604020202020204" pitchFamily="34" charset="0"/>
              <a:buChar char="•"/>
            </a:pPr>
            <a:r>
              <a:rPr lang="en-US" sz="1600" b="1" dirty="0" smtClean="0">
                <a:solidFill>
                  <a:schemeClr val="bg1"/>
                </a:solidFill>
                <a:latin typeface="Calibri" panose="020F0502020204030204" pitchFamily="34" charset="0"/>
              </a:rPr>
              <a:t>No significant changes in content</a:t>
            </a:r>
          </a:p>
          <a:p>
            <a:pPr lvl="0" indent="-285750">
              <a:spcBef>
                <a:spcPts val="0"/>
              </a:spcBef>
              <a:spcAft>
                <a:spcPts val="0"/>
              </a:spcAft>
              <a:buFont typeface="Arial" panose="020B0604020202020204" pitchFamily="34" charset="0"/>
              <a:buChar char="•"/>
            </a:pPr>
            <a:r>
              <a:rPr lang="en-US" sz="1600" b="1" dirty="0" smtClean="0">
                <a:solidFill>
                  <a:schemeClr val="bg1"/>
                </a:solidFill>
                <a:latin typeface="Calibri" panose="020F0502020204030204" pitchFamily="34" charset="0"/>
              </a:rPr>
              <a:t>Problem </a:t>
            </a:r>
            <a:r>
              <a:rPr lang="en-US" sz="1600" b="1" dirty="0">
                <a:solidFill>
                  <a:schemeClr val="bg1"/>
                </a:solidFill>
                <a:latin typeface="Calibri" panose="020F0502020204030204" pitchFamily="34" charset="0"/>
              </a:rPr>
              <a:t>type examples </a:t>
            </a:r>
            <a:r>
              <a:rPr lang="en-US" sz="1600" b="1" dirty="0" smtClean="0">
                <a:solidFill>
                  <a:schemeClr val="bg1"/>
                </a:solidFill>
                <a:latin typeface="Calibri" panose="020F0502020204030204" pitchFamily="34" charset="0"/>
              </a:rPr>
              <a:t>chart included </a:t>
            </a:r>
            <a:r>
              <a:rPr lang="en-US" sz="1600" b="1" dirty="0">
                <a:solidFill>
                  <a:schemeClr val="bg1"/>
                </a:solidFill>
                <a:latin typeface="Calibri" panose="020F0502020204030204" pitchFamily="34" charset="0"/>
              </a:rPr>
              <a:t>in </a:t>
            </a:r>
            <a:r>
              <a:rPr lang="en-US" sz="1600" b="1" dirty="0" smtClean="0">
                <a:solidFill>
                  <a:schemeClr val="bg1"/>
                </a:solidFill>
                <a:latin typeface="Calibri" panose="020F0502020204030204" pitchFamily="34" charset="0"/>
              </a:rPr>
              <a:t>Understanding </a:t>
            </a:r>
            <a:r>
              <a:rPr lang="en-US" sz="1600" b="1" dirty="0">
                <a:solidFill>
                  <a:schemeClr val="bg1"/>
                </a:solidFill>
                <a:latin typeface="Calibri" panose="020F0502020204030204" pitchFamily="34" charset="0"/>
              </a:rPr>
              <a:t>the Standard </a:t>
            </a:r>
            <a:r>
              <a:rPr lang="en-US" sz="1600" b="1" dirty="0" smtClean="0">
                <a:solidFill>
                  <a:schemeClr val="bg1"/>
                </a:solidFill>
                <a:latin typeface="Calibri" panose="020F0502020204030204" pitchFamily="34" charset="0"/>
              </a:rPr>
              <a:t>section of Framework</a:t>
            </a:r>
            <a:endParaRPr lang="en-US" sz="1600" b="1"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22</a:t>
            </a:fld>
            <a:endParaRPr lang="en-US" altLang="en-US" dirty="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395694386"/>
      </p:ext>
    </p:extLst>
  </p:cSld>
  <p:clrMapOvr>
    <a:masterClrMapping/>
  </p:clrMapOvr>
  <mc:AlternateContent xmlns:mc="http://schemas.openxmlformats.org/markup-compatibility/2006" xmlns:p14="http://schemas.microsoft.com/office/powerpoint/2010/main">
    <mc:Choice Requires="p14">
      <p:transition p14:dur="10" advTm="57028"/>
    </mc:Choice>
    <mc:Fallback xmlns="">
      <p:transition advTm="57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5954646"/>
              </p:ext>
            </p:extLst>
          </p:nvPr>
        </p:nvGraphicFramePr>
        <p:xfrm>
          <a:off x="533400" y="990600"/>
          <a:ext cx="8229600" cy="1692927"/>
        </p:xfrm>
        <a:graphic>
          <a:graphicData uri="http://schemas.openxmlformats.org/drawingml/2006/table">
            <a:tbl>
              <a:tblPr firstRow="1" firstCol="1" bandRow="1">
                <a:tableStyleId>{5C22544A-7EE6-4342-B048-85BDC9FD1C3A}</a:tableStyleId>
              </a:tblPr>
              <a:tblGrid>
                <a:gridCol w="4114800"/>
                <a:gridCol w="4114800"/>
              </a:tblGrid>
              <a:tr h="18159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42407">
                <a:tc>
                  <a:txBody>
                    <a:bodyPr/>
                    <a:lstStyle/>
                    <a:p>
                      <a:pPr marL="342900" marR="0" indent="-342900">
                        <a:spcBef>
                          <a:spcPts val="600"/>
                        </a:spcBef>
                        <a:spcAft>
                          <a:spcPts val="600"/>
                        </a:spcAft>
                      </a:pPr>
                      <a:r>
                        <a:rPr lang="en-US" sz="1400" b="1" dirty="0" smtClean="0">
                          <a:solidFill>
                            <a:schemeClr val="tx1"/>
                          </a:solidFill>
                          <a:effectLst/>
                          <a:latin typeface="Calibri" panose="020F0502020204030204" pitchFamily="34" charset="0"/>
                          <a:ea typeface="Times"/>
                        </a:rPr>
                        <a:t>2.9	The student will recognize and describe the related facts that represent and describe the inverse relationship between addition and subtraction. </a:t>
                      </a:r>
                      <a:r>
                        <a:rPr lang="en-US" sz="1400" b="1" dirty="0" smtClean="0">
                          <a:solidFill>
                            <a:srgbClr val="FF0000"/>
                          </a:solidFill>
                          <a:effectLst/>
                          <a:latin typeface="Calibri" panose="020F0502020204030204" pitchFamily="34" charset="0"/>
                          <a:ea typeface="Times"/>
                        </a:rPr>
                        <a:t>[Moved to 2.5 EKS]</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1421" y="3352800"/>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Moved to 2.5 EKS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23</a:t>
            </a:fld>
            <a:endParaRPr lang="en-US" altLang="en-US" dirty="0"/>
          </a:p>
        </p:txBody>
      </p:sp>
    </p:spTree>
    <p:extLst>
      <p:ext uri="{BB962C8B-B14F-4D97-AF65-F5344CB8AC3E}">
        <p14:creationId xmlns:p14="http://schemas.microsoft.com/office/powerpoint/2010/main" val="3418058459"/>
      </p:ext>
    </p:extLst>
  </p:cSld>
  <p:clrMapOvr>
    <a:masterClrMapping/>
  </p:clrMapOvr>
  <mc:AlternateContent xmlns:mc="http://schemas.openxmlformats.org/markup-compatibility/2006" xmlns:p14="http://schemas.microsoft.com/office/powerpoint/2010/main">
    <mc:Choice Requires="p14">
      <p:transition p14:dur="10" advTm="9189"/>
    </mc:Choice>
    <mc:Fallback xmlns="">
      <p:transition advTm="9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smtClean="0"/>
              <a:t>MEASUREMENT </a:t>
            </a:r>
            <a:r>
              <a:rPr lang="en-US" dirty="0" smtClean="0"/>
              <a:t>AND GEOMETRY</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24</a:t>
            </a:fld>
            <a:endParaRPr lang="en-US" altLang="en-US" dirty="0"/>
          </a:p>
        </p:txBody>
      </p:sp>
    </p:spTree>
    <p:extLst>
      <p:ext uri="{BB962C8B-B14F-4D97-AF65-F5344CB8AC3E}">
        <p14:creationId xmlns:p14="http://schemas.microsoft.com/office/powerpoint/2010/main" val="2972629202"/>
      </p:ext>
    </p:extLst>
  </p:cSld>
  <p:clrMapOvr>
    <a:masterClrMapping/>
  </p:clrMapOvr>
  <mc:AlternateContent xmlns:mc="http://schemas.openxmlformats.org/markup-compatibility/2006" xmlns:p14="http://schemas.microsoft.com/office/powerpoint/2010/main">
    <mc:Choice Requires="p14">
      <p:transition p14:dur="10" advTm="5257"/>
    </mc:Choice>
    <mc:Fallback xmlns="">
      <p:transition advTm="5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5374636"/>
              </p:ext>
            </p:extLst>
          </p:nvPr>
        </p:nvGraphicFramePr>
        <p:xfrm>
          <a:off x="533400" y="990601"/>
          <a:ext cx="8229600" cy="2100661"/>
        </p:xfrm>
        <a:graphic>
          <a:graphicData uri="http://schemas.openxmlformats.org/drawingml/2006/table">
            <a:tbl>
              <a:tblPr firstRow="1" firstCol="1" bandRow="1">
                <a:tableStyleId>{5C22544A-7EE6-4342-B048-85BDC9FD1C3A}</a:tableStyleId>
              </a:tblPr>
              <a:tblGrid>
                <a:gridCol w="4114800"/>
                <a:gridCol w="4114800"/>
              </a:tblGrid>
              <a:tr h="30725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50141">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2.10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404813" marR="0" indent="-346075">
                        <a:spcBef>
                          <a:spcPts val="0"/>
                        </a:spcBef>
                        <a:spcAft>
                          <a:spcPts val="0"/>
                        </a:spcAft>
                      </a:pPr>
                      <a:r>
                        <a:rPr lang="en-US" sz="1400" b="1" dirty="0">
                          <a:solidFill>
                            <a:schemeClr val="tx1"/>
                          </a:solidFill>
                          <a:effectLst/>
                          <a:latin typeface="Calibri" panose="020F0502020204030204" pitchFamily="34" charset="0"/>
                          <a:ea typeface="Times"/>
                        </a:rPr>
                        <a:t>a)	count and compare a collection of pennies, nickels, dimes, and quarters whose total value is $2.00 or less; and</a:t>
                      </a:r>
                    </a:p>
                    <a:p>
                      <a:pPr marL="404813" marR="0" indent="-346075">
                        <a:spcBef>
                          <a:spcPts val="0"/>
                        </a:spcBef>
                        <a:spcAft>
                          <a:spcPts val="600"/>
                        </a:spcAft>
                      </a:pPr>
                      <a:r>
                        <a:rPr lang="en-US" sz="1400" b="1" dirty="0">
                          <a:solidFill>
                            <a:schemeClr val="tx1"/>
                          </a:solidFill>
                          <a:effectLst/>
                          <a:latin typeface="Calibri" panose="020F0502020204030204" pitchFamily="34" charset="0"/>
                          <a:ea typeface="Times"/>
                        </a:rPr>
                        <a:t>b)	correctly use the cent symbol (¢), dollar symbol ($), and decimal point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smtClean="0">
                          <a:solidFill>
                            <a:schemeClr val="tx1"/>
                          </a:solidFill>
                          <a:effectLst/>
                          <a:latin typeface="Calibri" panose="020F0502020204030204" pitchFamily="34" charset="0"/>
                          <a:ea typeface="Times"/>
                        </a:rPr>
                        <a:t>2.7</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a)	count and compare a collection of pennies, nickels, dimes, and quarters whose total value is $2.00 or less; and</a:t>
                      </a:r>
                    </a:p>
                    <a:p>
                      <a:pPr marL="344488" marR="0" indent="-285750">
                        <a:spcBef>
                          <a:spcPts val="0"/>
                        </a:spcBef>
                        <a:spcAft>
                          <a:spcPts val="600"/>
                        </a:spcAft>
                      </a:pPr>
                      <a:r>
                        <a:rPr lang="en-US" sz="1400" b="1" dirty="0">
                          <a:solidFill>
                            <a:schemeClr val="tx1"/>
                          </a:solidFill>
                          <a:effectLst/>
                          <a:latin typeface="Calibri" panose="020F0502020204030204" pitchFamily="34" charset="0"/>
                          <a:ea typeface="Times"/>
                        </a:rPr>
                        <a:t>b)	use the cent symbol (¢), dollar symbol ($), and decimal point (.) to write a value of money.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77579" y="3581400"/>
            <a:ext cx="8305800" cy="95410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2.7a EKS </a:t>
            </a:r>
            <a:r>
              <a:rPr lang="en-US" sz="1600" b="1" dirty="0">
                <a:solidFill>
                  <a:schemeClr val="bg1"/>
                </a:solidFill>
                <a:latin typeface="Calibri" panose="020F0502020204030204" pitchFamily="34" charset="0"/>
              </a:rPr>
              <a:t>– C</a:t>
            </a:r>
            <a:r>
              <a:rPr lang="en-US" sz="1600" b="1" dirty="0" smtClean="0">
                <a:solidFill>
                  <a:schemeClr val="bg1"/>
                </a:solidFill>
                <a:latin typeface="Calibri" pitchFamily="34" charset="0"/>
              </a:rPr>
              <a:t>ount </a:t>
            </a:r>
            <a:r>
              <a:rPr lang="en-US" sz="1600" b="1" dirty="0">
                <a:solidFill>
                  <a:schemeClr val="bg1"/>
                </a:solidFill>
                <a:latin typeface="Calibri" pitchFamily="34" charset="0"/>
              </a:rPr>
              <a:t>by ones, fives, tens, and twenty-fives to determine the value of a collection of coins whose total value is $2.00 or </a:t>
            </a:r>
            <a:r>
              <a:rPr lang="en-US" sz="1600" b="1" dirty="0" smtClean="0">
                <a:solidFill>
                  <a:schemeClr val="bg1"/>
                </a:solidFill>
                <a:latin typeface="Calibri" pitchFamily="34" charset="0"/>
              </a:rPr>
              <a:t>less</a:t>
            </a: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25</a:t>
            </a:fld>
            <a:endParaRPr lang="en-US" altLang="en-US" dirty="0"/>
          </a:p>
        </p:txBody>
      </p:sp>
    </p:spTree>
    <p:extLst>
      <p:ext uri="{BB962C8B-B14F-4D97-AF65-F5344CB8AC3E}">
        <p14:creationId xmlns:p14="http://schemas.microsoft.com/office/powerpoint/2010/main" val="1044569830"/>
      </p:ext>
    </p:extLst>
  </p:cSld>
  <p:clrMapOvr>
    <a:masterClrMapping/>
  </p:clrMapOvr>
  <mc:AlternateContent xmlns:mc="http://schemas.openxmlformats.org/markup-compatibility/2006" xmlns:p14="http://schemas.microsoft.com/office/powerpoint/2010/main">
    <mc:Choice Requires="p14">
      <p:transition p14:dur="10" advTm="22974"/>
    </mc:Choice>
    <mc:Fallback xmlns="">
      <p:transition advTm="22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5816190"/>
              </p:ext>
            </p:extLst>
          </p:nvPr>
        </p:nvGraphicFramePr>
        <p:xfrm>
          <a:off x="533400" y="990600"/>
          <a:ext cx="8229600" cy="2346960"/>
        </p:xfrm>
        <a:graphic>
          <a:graphicData uri="http://schemas.openxmlformats.org/drawingml/2006/table">
            <a:tbl>
              <a:tblPr firstRow="1" firstCol="1" bandRow="1">
                <a:tableStyleId>{5C22544A-7EE6-4342-B048-85BDC9FD1C3A}</a:tableStyleId>
              </a:tblPr>
              <a:tblGrid>
                <a:gridCol w="4114800"/>
                <a:gridCol w="4114800"/>
              </a:tblGrid>
              <a:tr h="2269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78008">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2.11</a:t>
                      </a:r>
                      <a:r>
                        <a:rPr lang="en-US" sz="1400" b="1" dirty="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 estimate and measure</a:t>
                      </a:r>
                    </a:p>
                    <a:p>
                      <a:pPr marL="404813" marR="0" indent="-346075">
                        <a:spcBef>
                          <a:spcPts val="0"/>
                        </a:spcBef>
                        <a:spcAft>
                          <a:spcPts val="0"/>
                        </a:spcAft>
                        <a:tabLst>
                          <a:tab pos="404813" algn="l"/>
                          <a:tab pos="914400" algn="l"/>
                          <a:tab pos="1371600" algn="l"/>
                          <a:tab pos="1828800" algn="l"/>
                          <a:tab pos="2286000" algn="l"/>
                          <a:tab pos="2743200" algn="l"/>
                          <a:tab pos="3200400" algn="l"/>
                          <a:tab pos="3657600" algn="l"/>
                          <a:tab pos="4502150" algn="r"/>
                        </a:tabLst>
                      </a:pPr>
                      <a:r>
                        <a:rPr lang="en-US" sz="1400" b="1" dirty="0">
                          <a:solidFill>
                            <a:schemeClr val="tx1"/>
                          </a:solidFill>
                          <a:effectLst/>
                          <a:latin typeface="Calibri" panose="020F0502020204030204" pitchFamily="34" charset="0"/>
                          <a:ea typeface="Times"/>
                        </a:rPr>
                        <a:t>a)	length to the nearest centimeter and inch; </a:t>
                      </a:r>
                      <a:r>
                        <a:rPr lang="en-US" sz="1400" b="1" dirty="0">
                          <a:solidFill>
                            <a:srgbClr val="FF0000"/>
                          </a:solidFill>
                          <a:effectLst/>
                          <a:latin typeface="Calibri" panose="020F0502020204030204" pitchFamily="34" charset="0"/>
                          <a:ea typeface="Times"/>
                        </a:rPr>
                        <a:t>[Centimeters included in 3.8]</a:t>
                      </a:r>
                    </a:p>
                    <a:p>
                      <a:pPr marL="404813" marR="0" indent="-346075">
                        <a:spcBef>
                          <a:spcPts val="0"/>
                        </a:spcBef>
                        <a:spcAft>
                          <a:spcPts val="0"/>
                        </a:spcAft>
                        <a:tabLst>
                          <a:tab pos="404813" algn="l"/>
                          <a:tab pos="914400" algn="l"/>
                          <a:tab pos="1371600" algn="l"/>
                          <a:tab pos="1828800" algn="l"/>
                          <a:tab pos="2286000" algn="l"/>
                          <a:tab pos="2743200" algn="l"/>
                          <a:tab pos="3200400" algn="l"/>
                          <a:tab pos="3657600" algn="l"/>
                          <a:tab pos="4502150" algn="r"/>
                        </a:tabLst>
                      </a:pPr>
                      <a:r>
                        <a:rPr lang="en-US" sz="1400" b="1" dirty="0">
                          <a:solidFill>
                            <a:schemeClr val="tx1"/>
                          </a:solidFill>
                          <a:effectLst/>
                          <a:latin typeface="Calibri" panose="020F0502020204030204" pitchFamily="34" charset="0"/>
                          <a:ea typeface="Times"/>
                        </a:rPr>
                        <a:t>b)	weight/mass of objects in pounds/ounces and kilograms/grams, using a scale; and</a:t>
                      </a:r>
                      <a:r>
                        <a:rPr lang="en-US" sz="1400" b="1" dirty="0">
                          <a:solidFill>
                            <a:srgbClr val="FF0000"/>
                          </a:solidFill>
                          <a:effectLst/>
                          <a:latin typeface="Calibri" panose="020F0502020204030204" pitchFamily="34" charset="0"/>
                          <a:ea typeface="Times"/>
                        </a:rPr>
                        <a:t> [Ounces, kilograms/grams included in 4.8]</a:t>
                      </a:r>
                    </a:p>
                    <a:p>
                      <a:pPr marL="404813" marR="0" indent="-346075">
                        <a:spcBef>
                          <a:spcPts val="0"/>
                        </a:spcBef>
                        <a:spcAft>
                          <a:spcPts val="600"/>
                        </a:spcAft>
                        <a:buAutoNum type="alphaLcParenR" startAt="3"/>
                        <a:tabLst>
                          <a:tab pos="404813" algn="l"/>
                          <a:tab pos="914400" algn="l"/>
                          <a:tab pos="1371600" algn="l"/>
                          <a:tab pos="1828800" algn="l"/>
                          <a:tab pos="2286000" algn="l"/>
                          <a:tab pos="2743200" algn="l"/>
                          <a:tab pos="3200400" algn="l"/>
                          <a:tab pos="3657600" algn="l"/>
                          <a:tab pos="4502150" algn="r"/>
                        </a:tabLst>
                      </a:pPr>
                      <a:r>
                        <a:rPr lang="en-US" sz="1400" b="1" dirty="0" smtClean="0">
                          <a:solidFill>
                            <a:schemeClr val="tx1"/>
                          </a:solidFill>
                          <a:effectLst/>
                          <a:latin typeface="Calibri" panose="020F0502020204030204" pitchFamily="34" charset="0"/>
                          <a:ea typeface="Times"/>
                        </a:rPr>
                        <a:t>liquid </a:t>
                      </a:r>
                      <a:r>
                        <a:rPr lang="en-US" sz="1400" b="1" dirty="0">
                          <a:solidFill>
                            <a:schemeClr val="tx1"/>
                          </a:solidFill>
                          <a:effectLst/>
                          <a:latin typeface="Calibri" panose="020F0502020204030204" pitchFamily="34" charset="0"/>
                          <a:ea typeface="Times"/>
                        </a:rPr>
                        <a:t>volume in cups, pints, quarts, gallons, and liters. </a:t>
                      </a:r>
                      <a:r>
                        <a:rPr lang="en-US" sz="1400" b="1" dirty="0">
                          <a:solidFill>
                            <a:srgbClr val="FF0000"/>
                          </a:solidFill>
                          <a:effectLst/>
                          <a:latin typeface="Calibri" panose="020F0502020204030204" pitchFamily="34" charset="0"/>
                          <a:ea typeface="Times"/>
                        </a:rPr>
                        <a:t>[Included in 3.8]</a:t>
                      </a:r>
                      <a:r>
                        <a:rPr lang="en-US" sz="1400" b="1" dirty="0">
                          <a:solidFill>
                            <a:schemeClr val="tx1"/>
                          </a:solidFill>
                          <a:effectLst/>
                          <a:latin typeface="Calibri" panose="020F0502020204030204" pitchFamily="34" charset="0"/>
                          <a:ea typeface="Times"/>
                        </a:rPr>
                        <a:t>	</a:t>
                      </a:r>
                      <a:endParaRPr lang="en-US" sz="1400" b="1" dirty="0" smtClean="0">
                        <a:solidFill>
                          <a:schemeClr val="tx1"/>
                        </a:solidFill>
                        <a:effectLst/>
                        <a:latin typeface="Calibri" panose="020F0502020204030204" pitchFamily="34" charset="0"/>
                        <a:ea typeface="Times"/>
                      </a:endParaRPr>
                    </a:p>
                    <a:p>
                      <a:pPr marL="58738" marR="0" indent="0">
                        <a:spcBef>
                          <a:spcPts val="0"/>
                        </a:spcBef>
                        <a:spcAft>
                          <a:spcPts val="600"/>
                        </a:spcAft>
                        <a:buNone/>
                        <a:tabLst>
                          <a:tab pos="344488" algn="l"/>
                          <a:tab pos="914400" algn="l"/>
                          <a:tab pos="1371600" algn="l"/>
                          <a:tab pos="1828800" algn="l"/>
                          <a:tab pos="2286000" algn="l"/>
                          <a:tab pos="2743200" algn="l"/>
                          <a:tab pos="3200400" algn="l"/>
                          <a:tab pos="3657600" algn="l"/>
                          <a:tab pos="4502150" algn="r"/>
                        </a:tabLs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2.8	The student will estimate and measure</a:t>
                      </a:r>
                    </a:p>
                    <a:p>
                      <a:pPr marL="403225" marR="0" indent="-344488">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length </a:t>
                      </a:r>
                      <a:r>
                        <a:rPr lang="en-US" sz="1400" b="1" dirty="0">
                          <a:solidFill>
                            <a:schemeClr val="tx1"/>
                          </a:solidFill>
                          <a:effectLst/>
                          <a:latin typeface="Calibri" panose="020F0502020204030204" pitchFamily="34" charset="0"/>
                          <a:ea typeface="Times"/>
                        </a:rPr>
                        <a:t>to the nearest inch; and</a:t>
                      </a:r>
                    </a:p>
                    <a:p>
                      <a:pPr marL="403225" marR="0" indent="-344488">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weight </a:t>
                      </a:r>
                      <a:r>
                        <a:rPr lang="en-US" sz="1400" b="1" dirty="0">
                          <a:solidFill>
                            <a:schemeClr val="tx1"/>
                          </a:solidFill>
                          <a:effectLst/>
                          <a:latin typeface="Calibri" panose="020F0502020204030204" pitchFamily="34" charset="0"/>
                          <a:ea typeface="Times"/>
                        </a:rPr>
                        <a:t>to the nearest pound.</a:t>
                      </a:r>
                    </a:p>
                    <a:p>
                      <a:pPr marL="800100" marR="0" indent="-224155">
                        <a:spcBef>
                          <a:spcPts val="0"/>
                        </a:spcBef>
                        <a:spcAft>
                          <a:spcPts val="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98844" y="3799582"/>
            <a:ext cx="8305800" cy="115416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Removal of measurement to </a:t>
            </a:r>
            <a:r>
              <a:rPr lang="en-US" sz="1600" b="1" dirty="0">
                <a:solidFill>
                  <a:schemeClr val="bg1"/>
                </a:solidFill>
                <a:latin typeface="Calibri" panose="020F0502020204030204" pitchFamily="34" charset="0"/>
              </a:rPr>
              <a:t>nearest centimeter </a:t>
            </a:r>
            <a:r>
              <a:rPr lang="en-US" sz="1600" b="1" dirty="0" smtClean="0">
                <a:solidFill>
                  <a:schemeClr val="bg1"/>
                </a:solidFill>
                <a:latin typeface="Calibri" panose="020F0502020204030204" pitchFamily="34" charset="0"/>
              </a:rPr>
              <a:t> and nearest </a:t>
            </a:r>
            <a:r>
              <a:rPr lang="en-US" sz="1600" b="1" dirty="0">
                <a:solidFill>
                  <a:schemeClr val="bg1"/>
                </a:solidFill>
                <a:latin typeface="Calibri" panose="020F0502020204030204" pitchFamily="34" charset="0"/>
              </a:rPr>
              <a:t>ounce, </a:t>
            </a:r>
            <a:r>
              <a:rPr lang="en-US" sz="1600" b="1" dirty="0" smtClean="0">
                <a:solidFill>
                  <a:schemeClr val="bg1"/>
                </a:solidFill>
                <a:latin typeface="Calibri" panose="020F0502020204030204" pitchFamily="34" charset="0"/>
              </a:rPr>
              <a:t>kilogram/gram</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Removal of measurement of liquid </a:t>
            </a:r>
            <a:r>
              <a:rPr lang="en-US" sz="1600" b="1" dirty="0">
                <a:solidFill>
                  <a:schemeClr val="bg1"/>
                </a:solidFill>
                <a:latin typeface="Calibri" panose="020F0502020204030204" pitchFamily="34" charset="0"/>
              </a:rPr>
              <a:t>volume in cups, pints, quarts, gallons, and </a:t>
            </a:r>
            <a:r>
              <a:rPr lang="en-US" sz="1600" b="1" dirty="0" smtClean="0">
                <a:solidFill>
                  <a:schemeClr val="bg1"/>
                </a:solidFill>
                <a:latin typeface="Calibri" panose="020F0502020204030204" pitchFamily="34" charset="0"/>
              </a:rPr>
              <a:t>liters</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2.8 EKS  – Identify a ruler as an instrument to measure length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26</a:t>
            </a:fld>
            <a:endParaRPr lang="en-US" altLang="en-US" dirty="0"/>
          </a:p>
        </p:txBody>
      </p:sp>
    </p:spTree>
    <p:extLst>
      <p:ext uri="{BB962C8B-B14F-4D97-AF65-F5344CB8AC3E}">
        <p14:creationId xmlns:p14="http://schemas.microsoft.com/office/powerpoint/2010/main" val="1853281881"/>
      </p:ext>
    </p:extLst>
  </p:cSld>
  <p:clrMapOvr>
    <a:masterClrMapping/>
  </p:clrMapOvr>
  <mc:AlternateContent xmlns:mc="http://schemas.openxmlformats.org/markup-compatibility/2006" xmlns:p14="http://schemas.microsoft.com/office/powerpoint/2010/main">
    <mc:Choice Requires="p14">
      <p:transition p14:dur="10" advTm="49961"/>
    </mc:Choice>
    <mc:Fallback xmlns="">
      <p:transition advTm="49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1352768"/>
              </p:ext>
            </p:extLst>
          </p:nvPr>
        </p:nvGraphicFramePr>
        <p:xfrm>
          <a:off x="533400" y="990600"/>
          <a:ext cx="8229600" cy="1357325"/>
        </p:xfrm>
        <a:graphic>
          <a:graphicData uri="http://schemas.openxmlformats.org/drawingml/2006/table">
            <a:tbl>
              <a:tblPr firstRow="1" firstCol="1" bandRow="1">
                <a:tableStyleId>{5C22544A-7EE6-4342-B048-85BDC9FD1C3A}</a:tableStyleId>
              </a:tblPr>
              <a:tblGrid>
                <a:gridCol w="4114800"/>
                <a:gridCol w="4114800"/>
              </a:tblGrid>
              <a:tr h="13619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06805">
                <a:tc>
                  <a:txBody>
                    <a:bodyPr/>
                    <a:lstStyle/>
                    <a:p>
                      <a:pPr marL="463550" marR="0" indent="-463550">
                        <a:spcBef>
                          <a:spcPts val="600"/>
                        </a:spcBef>
                        <a:spcAft>
                          <a:spcPts val="0"/>
                        </a:spcAft>
                      </a:pPr>
                      <a:r>
                        <a:rPr lang="en-US" sz="1400" b="1" dirty="0" smtClean="0">
                          <a:solidFill>
                            <a:schemeClr val="tx1"/>
                          </a:solidFill>
                          <a:effectLst/>
                          <a:latin typeface="Calibri"/>
                          <a:ea typeface="Times"/>
                        </a:rPr>
                        <a:t>2.12</a:t>
                      </a:r>
                      <a:r>
                        <a:rPr lang="en-US" sz="1400" b="1" dirty="0">
                          <a:solidFill>
                            <a:schemeClr val="tx1"/>
                          </a:solidFill>
                          <a:effectLst/>
                          <a:latin typeface="Calibri"/>
                          <a:ea typeface="Times"/>
                        </a:rPr>
                        <a:t>	The student will tell and write time to the nearest five minutes, using analog and digital clocks.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a:ea typeface="Times"/>
                        </a:rPr>
                        <a:t>2.9	The student will tell time and write time to the nearest five minutes, using analog and digital clocks.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6944" y="3095961"/>
            <a:ext cx="8305800" cy="90794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2.9 EKS – Match the time (to the nearest five minutes) shown on a clock face to a written time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27</a:t>
            </a:fld>
            <a:endParaRPr lang="en-US" altLang="en-US" dirty="0"/>
          </a:p>
        </p:txBody>
      </p:sp>
    </p:spTree>
    <p:extLst>
      <p:ext uri="{BB962C8B-B14F-4D97-AF65-F5344CB8AC3E}">
        <p14:creationId xmlns:p14="http://schemas.microsoft.com/office/powerpoint/2010/main" val="2304043536"/>
      </p:ext>
    </p:extLst>
  </p:cSld>
  <p:clrMapOvr>
    <a:masterClrMapping/>
  </p:clrMapOvr>
  <mc:AlternateContent xmlns:mc="http://schemas.openxmlformats.org/markup-compatibility/2006" xmlns:p14="http://schemas.microsoft.com/office/powerpoint/2010/main">
    <mc:Choice Requires="p14">
      <p:transition p14:dur="10" advTm="19544"/>
    </mc:Choice>
    <mc:Fallback xmlns="">
      <p:transition advTm="19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9684774"/>
              </p:ext>
            </p:extLst>
          </p:nvPr>
        </p:nvGraphicFramePr>
        <p:xfrm>
          <a:off x="533400" y="990600"/>
          <a:ext cx="8229600" cy="1827167"/>
        </p:xfrm>
        <a:graphic>
          <a:graphicData uri="http://schemas.openxmlformats.org/drawingml/2006/table">
            <a:tbl>
              <a:tblPr firstRow="1" firstCol="1" bandRow="1">
                <a:tableStyleId>{5C22544A-7EE6-4342-B048-85BDC9FD1C3A}</a:tableStyleId>
              </a:tblPr>
              <a:tblGrid>
                <a:gridCol w="4114800"/>
                <a:gridCol w="4114800"/>
              </a:tblGrid>
              <a:tr h="19975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76647">
                <a:tc>
                  <a:txBody>
                    <a:bodyPr/>
                    <a:lstStyle/>
                    <a:p>
                      <a:pPr marL="404813" marR="0" indent="-404813">
                        <a:spcBef>
                          <a:spcPts val="600"/>
                        </a:spcBef>
                        <a:spcAft>
                          <a:spcPts val="0"/>
                        </a:spcAft>
                      </a:pPr>
                      <a:r>
                        <a:rPr lang="en-US" sz="1400" b="1" dirty="0">
                          <a:solidFill>
                            <a:schemeClr val="tx1"/>
                          </a:solidFill>
                          <a:effectLst/>
                          <a:latin typeface="Calibri" panose="020F0502020204030204" pitchFamily="34" charset="0"/>
                          <a:ea typeface="Times"/>
                        </a:rPr>
                        <a:t>2.13	The student will</a:t>
                      </a:r>
                    </a:p>
                    <a:p>
                      <a:pPr marL="404813" marR="0" indent="-352425">
                        <a:spcBef>
                          <a:spcPts val="0"/>
                        </a:spcBef>
                        <a:spcAft>
                          <a:spcPts val="0"/>
                        </a:spcAft>
                      </a:pPr>
                      <a:r>
                        <a:rPr lang="en-US" sz="1400" b="1" dirty="0">
                          <a:solidFill>
                            <a:schemeClr val="tx1"/>
                          </a:solidFill>
                          <a:effectLst/>
                          <a:latin typeface="Calibri" panose="020F0502020204030204" pitchFamily="34" charset="0"/>
                          <a:ea typeface="Times"/>
                        </a:rPr>
                        <a:t>a)	determine past and future days of the week; and</a:t>
                      </a:r>
                    </a:p>
                    <a:p>
                      <a:pPr marL="404813" marR="0" indent="-352425">
                        <a:spcBef>
                          <a:spcPts val="0"/>
                        </a:spcBef>
                        <a:spcAft>
                          <a:spcPts val="0"/>
                        </a:spcAft>
                      </a:pPr>
                      <a:r>
                        <a:rPr lang="en-US" sz="1400" b="1" dirty="0">
                          <a:solidFill>
                            <a:schemeClr val="tx1"/>
                          </a:solidFill>
                          <a:effectLst/>
                          <a:latin typeface="Calibri" panose="020F0502020204030204" pitchFamily="34" charset="0"/>
                          <a:ea typeface="Times"/>
                        </a:rPr>
                        <a:t>b)	identify specific days and dates on a given calendar.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2.10	The student will</a:t>
                      </a:r>
                    </a:p>
                    <a:p>
                      <a:pPr marL="344488" marR="0" indent="-285750">
                        <a:spcBef>
                          <a:spcPts val="0"/>
                        </a:spcBef>
                        <a:spcAft>
                          <a:spcPts val="0"/>
                        </a:spcAft>
                      </a:pPr>
                      <a:r>
                        <a:rPr lang="en-US" sz="1400" b="1" dirty="0">
                          <a:solidFill>
                            <a:schemeClr val="tx1"/>
                          </a:solidFill>
                          <a:effectLst/>
                          <a:latin typeface="Calibri" panose="020F0502020204030204" pitchFamily="34" charset="0"/>
                          <a:ea typeface="Times"/>
                        </a:rPr>
                        <a:t>a)	 determine past and future days of the week; and</a:t>
                      </a:r>
                    </a:p>
                    <a:p>
                      <a:pPr marL="403225" marR="0" indent="-344488">
                        <a:spcBef>
                          <a:spcPts val="0"/>
                        </a:spcBef>
                        <a:spcAft>
                          <a:spcPts val="0"/>
                        </a:spcAft>
                      </a:pPr>
                      <a:r>
                        <a:rPr lang="en-US" sz="1400" b="1" dirty="0">
                          <a:solidFill>
                            <a:schemeClr val="tx1"/>
                          </a:solidFill>
                          <a:effectLst/>
                          <a:latin typeface="Calibri" panose="020F0502020204030204" pitchFamily="34" charset="0"/>
                          <a:ea typeface="Times"/>
                        </a:rPr>
                        <a:t>b)	</a:t>
                      </a:r>
                      <a:r>
                        <a:rPr lang="en-US" sz="1400" b="1" dirty="0" smtClean="0">
                          <a:solidFill>
                            <a:schemeClr val="tx1"/>
                          </a:solidFill>
                          <a:effectLst/>
                          <a:latin typeface="Calibri" panose="020F0502020204030204" pitchFamily="34" charset="0"/>
                          <a:ea typeface="Times"/>
                        </a:rPr>
                        <a:t>identify </a:t>
                      </a:r>
                      <a:r>
                        <a:rPr lang="en-US" sz="1400" b="1" dirty="0">
                          <a:solidFill>
                            <a:schemeClr val="tx1"/>
                          </a:solidFill>
                          <a:effectLst/>
                          <a:latin typeface="Calibri" panose="020F0502020204030204" pitchFamily="34" charset="0"/>
                          <a:ea typeface="Times"/>
                        </a:rPr>
                        <a:t>specific days and dates on a </a:t>
                      </a:r>
                      <a:r>
                        <a:rPr lang="en-US" sz="1400" b="1" dirty="0" smtClean="0">
                          <a:solidFill>
                            <a:schemeClr val="tx1"/>
                          </a:solidFill>
                          <a:effectLst/>
                          <a:latin typeface="Calibri" panose="020F0502020204030204" pitchFamily="34" charset="0"/>
                          <a:ea typeface="Times"/>
                        </a:rPr>
                        <a:t>given</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calendar</a:t>
                      </a:r>
                      <a:r>
                        <a:rPr lang="en-US" sz="1400" b="1" dirty="0">
                          <a:solidFill>
                            <a:schemeClr val="tx1"/>
                          </a:solidFill>
                          <a:effectLst/>
                          <a:latin typeface="Calibri" panose="020F0502020204030204" pitchFamily="34" charset="0"/>
                          <a:ea typeface="Time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6265" y="3433971"/>
            <a:ext cx="8305800" cy="95410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2.13EKS </a:t>
            </a:r>
            <a:r>
              <a:rPr 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Determine days/dates before and after a given day/date removed [Included in K.8 and 1.9]</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28</a:t>
            </a:fld>
            <a:endParaRPr lang="en-US" altLang="en-US" dirty="0"/>
          </a:p>
        </p:txBody>
      </p:sp>
    </p:spTree>
    <p:extLst>
      <p:ext uri="{BB962C8B-B14F-4D97-AF65-F5344CB8AC3E}">
        <p14:creationId xmlns:p14="http://schemas.microsoft.com/office/powerpoint/2010/main" val="2527186777"/>
      </p:ext>
    </p:extLst>
  </p:cSld>
  <p:clrMapOvr>
    <a:masterClrMapping/>
  </p:clrMapOvr>
  <mc:AlternateContent xmlns:mc="http://schemas.openxmlformats.org/markup-compatibility/2006" xmlns:p14="http://schemas.microsoft.com/office/powerpoint/2010/main">
    <mc:Choice Requires="p14">
      <p:transition p14:dur="10" advTm="21540"/>
    </mc:Choice>
    <mc:Fallback xmlns="">
      <p:transition advTm="21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8419331"/>
              </p:ext>
            </p:extLst>
          </p:nvPr>
        </p:nvGraphicFramePr>
        <p:xfrm>
          <a:off x="533400" y="990600"/>
          <a:ext cx="8229600" cy="1961408"/>
        </p:xfrm>
        <a:graphic>
          <a:graphicData uri="http://schemas.openxmlformats.org/drawingml/2006/table">
            <a:tbl>
              <a:tblPr firstRow="1" firstCol="1" bandRow="1">
                <a:tableStyleId>{5C22544A-7EE6-4342-B048-85BDC9FD1C3A}</a:tableStyleId>
              </a:tblPr>
              <a:tblGrid>
                <a:gridCol w="4114800"/>
                <a:gridCol w="4114800"/>
              </a:tblGrid>
              <a:tr h="21791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10888">
                <a:tc>
                  <a:txBody>
                    <a:bodyPr/>
                    <a:lstStyle/>
                    <a:p>
                      <a:pPr marL="404813" marR="0" indent="-404813">
                        <a:spcBef>
                          <a:spcPts val="600"/>
                        </a:spcBef>
                        <a:spcAft>
                          <a:spcPts val="0"/>
                        </a:spcAft>
                      </a:pPr>
                      <a:r>
                        <a:rPr lang="en-US" sz="1400" b="1" dirty="0">
                          <a:solidFill>
                            <a:schemeClr val="tx1"/>
                          </a:solidFill>
                          <a:effectLst/>
                          <a:latin typeface="Calibri" panose="020F0502020204030204" pitchFamily="34" charset="0"/>
                          <a:ea typeface="Times"/>
                        </a:rPr>
                        <a:t>2.14	The student will read the temperature on a Celsius and/or Fahrenheit thermometer to the nearest 10 degrees. </a:t>
                      </a:r>
                      <a:r>
                        <a:rPr lang="en-US" sz="1400" b="1" dirty="0">
                          <a:solidFill>
                            <a:srgbClr val="FF0000"/>
                          </a:solidFill>
                          <a:effectLst/>
                          <a:latin typeface="Calibri" panose="020F0502020204030204" pitchFamily="34" charset="0"/>
                          <a:ea typeface="Times"/>
                        </a:rPr>
                        <a:t>[Temperature in Fahrenheit included in EKS; temperature in Celsius included in 3.10]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panose="020F0502020204030204" pitchFamily="34" charset="0"/>
                          <a:ea typeface="Times"/>
                        </a:rPr>
                        <a:t>2.11	The student will read temperature to the nearest 10 degrees.</a:t>
                      </a:r>
                    </a:p>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99753" y="3733800"/>
            <a:ext cx="8305800" cy="115416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Reading temperature in Celsius removed [Included in 3.10]</a:t>
            </a:r>
          </a:p>
          <a:p>
            <a:pPr marL="285750" lvl="0" indent="-285750">
              <a:spcBef>
                <a:spcPts val="0"/>
              </a:spcBef>
              <a:buFont typeface="Arial" panose="020B0604020202020204" pitchFamily="34" charset="0"/>
              <a:buChar char="•"/>
            </a:pPr>
            <a:r>
              <a:rPr lang="en-US" sz="1600" b="1" dirty="0" smtClean="0">
                <a:solidFill>
                  <a:schemeClr val="bg1"/>
                </a:solidFill>
                <a:latin typeface="Calibri" panose="020F0502020204030204" pitchFamily="34" charset="0"/>
              </a:rPr>
              <a:t>2.11 </a:t>
            </a:r>
            <a:r>
              <a:rPr lang="en-US" sz="1600" b="1" dirty="0">
                <a:solidFill>
                  <a:schemeClr val="bg1"/>
                </a:solidFill>
                <a:latin typeface="Calibri" panose="020F0502020204030204" pitchFamily="34" charset="0"/>
              </a:rPr>
              <a:t>EKS – Identify different types of thermometers as instruments used to measure temperature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29</a:t>
            </a:fld>
            <a:endParaRPr lang="en-US" altLang="en-US" dirty="0"/>
          </a:p>
        </p:txBody>
      </p:sp>
    </p:spTree>
    <p:extLst>
      <p:ext uri="{BB962C8B-B14F-4D97-AF65-F5344CB8AC3E}">
        <p14:creationId xmlns:p14="http://schemas.microsoft.com/office/powerpoint/2010/main" val="1928620104"/>
      </p:ext>
    </p:extLst>
  </p:cSld>
  <p:clrMapOvr>
    <a:masterClrMapping/>
  </p:clrMapOvr>
  <mc:AlternateContent xmlns:mc="http://schemas.openxmlformats.org/markup-compatibility/2006" xmlns:p14="http://schemas.microsoft.com/office/powerpoint/2010/main">
    <mc:Choice Requires="p14">
      <p:transition p14:dur="10" advTm="31735"/>
    </mc:Choice>
    <mc:Fallback xmlns="">
      <p:transition advTm="31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14841216"/>
      </p:ext>
    </p:extLst>
  </p:cSld>
  <p:clrMapOvr>
    <a:masterClrMapping/>
  </p:clrMapOvr>
  <mc:AlternateContent xmlns:mc="http://schemas.openxmlformats.org/markup-compatibility/2006" xmlns:p14="http://schemas.microsoft.com/office/powerpoint/2010/main">
    <mc:Choice Requires="p14">
      <p:transition p14:dur="10" advTm="18901"/>
    </mc:Choice>
    <mc:Fallback xmlns="">
      <p:transition advTm="18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0085419"/>
              </p:ext>
            </p:extLst>
          </p:nvPr>
        </p:nvGraphicFramePr>
        <p:xfrm>
          <a:off x="533400" y="990600"/>
          <a:ext cx="8229600" cy="1894287"/>
        </p:xfrm>
        <a:graphic>
          <a:graphicData uri="http://schemas.openxmlformats.org/drawingml/2006/table">
            <a:tbl>
              <a:tblPr firstRow="1" firstCol="1" bandRow="1">
                <a:tableStyleId>{5C22544A-7EE6-4342-B048-85BDC9FD1C3A}</a:tableStyleId>
              </a:tblPr>
              <a:tblGrid>
                <a:gridCol w="4114800"/>
                <a:gridCol w="4114800"/>
              </a:tblGrid>
              <a:tr h="20883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43767">
                <a:tc>
                  <a:txBody>
                    <a:bodyPr/>
                    <a:lstStyle/>
                    <a:p>
                      <a:pPr marL="463550" marR="0" indent="-463550">
                        <a:spcBef>
                          <a:spcPts val="600"/>
                        </a:spcBef>
                        <a:spcAft>
                          <a:spcPts val="0"/>
                        </a:spcAft>
                      </a:pPr>
                      <a:r>
                        <a:rPr lang="en-US" sz="1400" b="1" dirty="0">
                          <a:solidFill>
                            <a:schemeClr val="tx1"/>
                          </a:solidFill>
                          <a:effectLst/>
                          <a:latin typeface="Calibri" panose="020F0502020204030204" pitchFamily="34" charset="0"/>
                          <a:ea typeface="Times"/>
                        </a:rPr>
                        <a:t>2.15	The student will</a:t>
                      </a:r>
                    </a:p>
                    <a:p>
                      <a:pPr marL="463550" marR="0" indent="-404813">
                        <a:spcBef>
                          <a:spcPts val="0"/>
                        </a:spcBef>
                        <a:spcAft>
                          <a:spcPts val="0"/>
                        </a:spcAft>
                      </a:pPr>
                      <a:r>
                        <a:rPr lang="en-US" sz="1400" b="1" dirty="0">
                          <a:solidFill>
                            <a:schemeClr val="tx1"/>
                          </a:solidFill>
                          <a:effectLst/>
                          <a:latin typeface="Calibri" panose="020F0502020204030204" pitchFamily="34" charset="0"/>
                          <a:ea typeface="Times"/>
                        </a:rPr>
                        <a:t>a)	draw a line of symmetry in a figure; and</a:t>
                      </a:r>
                    </a:p>
                    <a:p>
                      <a:pPr marL="463550" marR="0" indent="-404813">
                        <a:spcBef>
                          <a:spcPts val="0"/>
                        </a:spcBef>
                        <a:spcAft>
                          <a:spcPts val="0"/>
                        </a:spcAft>
                      </a:pPr>
                      <a:r>
                        <a:rPr lang="en-US" sz="1400" b="1" dirty="0">
                          <a:solidFill>
                            <a:schemeClr val="tx1"/>
                          </a:solidFill>
                          <a:effectLst/>
                          <a:latin typeface="Calibri" panose="020F0502020204030204" pitchFamily="34" charset="0"/>
                          <a:ea typeface="Times"/>
                        </a:rPr>
                        <a:t>b)	identify and create figures with at least one line of symmetry.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indent="-463550">
                        <a:spcBef>
                          <a:spcPts val="600"/>
                        </a:spcBef>
                        <a:spcAft>
                          <a:spcPts val="0"/>
                        </a:spcAft>
                      </a:pPr>
                      <a:r>
                        <a:rPr lang="en-US" sz="1400" b="1" dirty="0">
                          <a:solidFill>
                            <a:schemeClr val="tx1"/>
                          </a:solidFill>
                          <a:effectLst/>
                          <a:latin typeface="Calibri" panose="020F0502020204030204" pitchFamily="34" charset="0"/>
                          <a:ea typeface="Times"/>
                        </a:rPr>
                        <a:t>2.12	The student will</a:t>
                      </a:r>
                    </a:p>
                    <a:p>
                      <a:pPr marL="463550" marR="0" indent="-463550">
                        <a:spcBef>
                          <a:spcPts val="0"/>
                        </a:spcBef>
                        <a:spcAft>
                          <a:spcPts val="0"/>
                        </a:spcAft>
                      </a:pPr>
                      <a:r>
                        <a:rPr lang="en-US" sz="1400" b="1" dirty="0">
                          <a:solidFill>
                            <a:schemeClr val="tx1"/>
                          </a:solidFill>
                          <a:effectLst/>
                          <a:latin typeface="Calibri" panose="020F0502020204030204" pitchFamily="34" charset="0"/>
                          <a:ea typeface="Times"/>
                        </a:rPr>
                        <a:t>a)	draw a line of symmetry in a figure; and</a:t>
                      </a:r>
                    </a:p>
                    <a:p>
                      <a:pPr marL="463550" marR="0" indent="-463550">
                        <a:spcBef>
                          <a:spcPts val="0"/>
                        </a:spcBef>
                        <a:spcAft>
                          <a:spcPts val="0"/>
                        </a:spcAft>
                      </a:pPr>
                      <a:r>
                        <a:rPr lang="en-US" sz="1400" b="1" dirty="0">
                          <a:solidFill>
                            <a:schemeClr val="tx1"/>
                          </a:solidFill>
                          <a:effectLst/>
                          <a:latin typeface="Calibri" panose="020F0502020204030204" pitchFamily="34" charset="0"/>
                          <a:ea typeface="Times"/>
                        </a:rPr>
                        <a:t>b)	identify and create figures with at least one line of symmetry.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0431" y="3657600"/>
            <a:ext cx="8305800" cy="95410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ct val="50000"/>
              </a:spcBef>
              <a:buFont typeface="Arial" panose="020B0604020202020204" pitchFamily="34" charset="0"/>
              <a:buChar char="•"/>
            </a:pPr>
            <a:r>
              <a:rPr lang="en-US" sz="1600" b="1" dirty="0">
                <a:solidFill>
                  <a:schemeClr val="bg1"/>
                </a:solidFill>
                <a:latin typeface="Calibri" panose="020F0502020204030204" pitchFamily="34" charset="0"/>
              </a:rPr>
              <a:t>2.12 EKS – Determine a line of symmetry that results in two figures that have the same size and shape and explain reasoning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30</a:t>
            </a:fld>
            <a:endParaRPr lang="en-US" altLang="en-US" dirty="0"/>
          </a:p>
        </p:txBody>
      </p:sp>
    </p:spTree>
    <p:extLst>
      <p:ext uri="{BB962C8B-B14F-4D97-AF65-F5344CB8AC3E}">
        <p14:creationId xmlns:p14="http://schemas.microsoft.com/office/powerpoint/2010/main" val="964460029"/>
      </p:ext>
    </p:extLst>
  </p:cSld>
  <p:clrMapOvr>
    <a:masterClrMapping/>
  </p:clrMapOvr>
  <mc:AlternateContent xmlns:mc="http://schemas.openxmlformats.org/markup-compatibility/2006" xmlns:p14="http://schemas.microsoft.com/office/powerpoint/2010/main">
    <mc:Choice Requires="p14">
      <p:transition p14:dur="10" advTm="18802"/>
    </mc:Choice>
    <mc:Fallback xmlns="">
      <p:transition advTm="18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8131705"/>
              </p:ext>
            </p:extLst>
          </p:nvPr>
        </p:nvGraphicFramePr>
        <p:xfrm>
          <a:off x="533400" y="990600"/>
          <a:ext cx="8229600" cy="1760047"/>
        </p:xfrm>
        <a:graphic>
          <a:graphicData uri="http://schemas.openxmlformats.org/drawingml/2006/table">
            <a:tbl>
              <a:tblPr firstRow="1" firstCol="1" bandRow="1">
                <a:tableStyleId>{5C22544A-7EE6-4342-B048-85BDC9FD1C3A}</a:tableStyleId>
              </a:tblPr>
              <a:tblGrid>
                <a:gridCol w="4114800"/>
                <a:gridCol w="4114800"/>
              </a:tblGrid>
              <a:tr h="19067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9527">
                <a:tc>
                  <a:txBody>
                    <a:bodyPr/>
                    <a:lstStyle/>
                    <a:p>
                      <a:pPr marL="404813" marR="0" indent="-404813">
                        <a:spcBef>
                          <a:spcPts val="600"/>
                        </a:spcBef>
                        <a:spcAft>
                          <a:spcPts val="0"/>
                        </a:spcAft>
                      </a:pPr>
                      <a:r>
                        <a:rPr lang="en-US" sz="1400" b="1" dirty="0" smtClean="0">
                          <a:solidFill>
                            <a:schemeClr val="tx1"/>
                          </a:solidFill>
                          <a:effectLst/>
                          <a:latin typeface="Calibri"/>
                          <a:ea typeface="Times"/>
                        </a:rPr>
                        <a:t>2.16</a:t>
                      </a:r>
                      <a:r>
                        <a:rPr lang="en-US" sz="1400" b="1" dirty="0">
                          <a:solidFill>
                            <a:schemeClr val="tx1"/>
                          </a:solidFill>
                          <a:effectLst/>
                          <a:latin typeface="Calibri"/>
                          <a:ea typeface="Times"/>
                        </a:rPr>
                        <a:t>	The student will identify, describe, compare, and contrast plane and solid geometric figures (circle/sphere, square/cube, and rectangle/rectangular prism).</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3065" marR="0" indent="-393065">
                        <a:spcBef>
                          <a:spcPts val="600"/>
                        </a:spcBef>
                        <a:spcAft>
                          <a:spcPts val="600"/>
                        </a:spcAft>
                      </a:pPr>
                      <a:r>
                        <a:rPr lang="en-US" sz="1400" b="1" dirty="0">
                          <a:solidFill>
                            <a:schemeClr val="tx1"/>
                          </a:solidFill>
                          <a:effectLst/>
                          <a:latin typeface="Calibri"/>
                          <a:ea typeface="Times"/>
                        </a:rPr>
                        <a:t>2.13	The student will identify, describe, compare, and contrast plane and solid figures (circles/spheres, squares/cubes, and rectangles/rectangular prisms).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735465"/>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No significant change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31</a:t>
            </a:fld>
            <a:endParaRPr lang="en-US" altLang="en-US" dirty="0"/>
          </a:p>
        </p:txBody>
      </p:sp>
    </p:spTree>
    <p:extLst>
      <p:ext uri="{BB962C8B-B14F-4D97-AF65-F5344CB8AC3E}">
        <p14:creationId xmlns:p14="http://schemas.microsoft.com/office/powerpoint/2010/main" val="964460029"/>
      </p:ext>
    </p:extLst>
  </p:cSld>
  <p:clrMapOvr>
    <a:masterClrMapping/>
  </p:clrMapOvr>
  <mc:AlternateContent xmlns:mc="http://schemas.openxmlformats.org/markup-compatibility/2006" xmlns:p14="http://schemas.microsoft.com/office/powerpoint/2010/main">
    <mc:Choice Requires="p14">
      <p:transition p14:dur="10" advTm="10686"/>
    </mc:Choice>
    <mc:Fallback xmlns="">
      <p:transition advTm="10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32</a:t>
            </a:fld>
            <a:endParaRPr lang="en-US" altLang="en-US" dirty="0"/>
          </a:p>
        </p:txBody>
      </p:sp>
    </p:spTree>
    <p:extLst>
      <p:ext uri="{BB962C8B-B14F-4D97-AF65-F5344CB8AC3E}">
        <p14:creationId xmlns:p14="http://schemas.microsoft.com/office/powerpoint/2010/main" val="1739409048"/>
      </p:ext>
    </p:extLst>
  </p:cSld>
  <p:clrMapOvr>
    <a:masterClrMapping/>
  </p:clrMapOvr>
  <mc:AlternateContent xmlns:mc="http://schemas.openxmlformats.org/markup-compatibility/2006" xmlns:p14="http://schemas.microsoft.com/office/powerpoint/2010/main">
    <mc:Choice Requires="p14">
      <p:transition p14:dur="10" advTm="5313"/>
    </mc:Choice>
    <mc:Fallback xmlns="">
      <p:transition advTm="5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1583883"/>
              </p:ext>
            </p:extLst>
          </p:nvPr>
        </p:nvGraphicFramePr>
        <p:xfrm>
          <a:off x="533400" y="990600"/>
          <a:ext cx="8229600" cy="1625806"/>
        </p:xfrm>
        <a:graphic>
          <a:graphicData uri="http://schemas.openxmlformats.org/drawingml/2006/table">
            <a:tbl>
              <a:tblPr firstRow="1" firstCol="1" bandRow="1">
                <a:tableStyleId>{5C22544A-7EE6-4342-B048-85BDC9FD1C3A}</a:tableStyleId>
              </a:tblPr>
              <a:tblGrid>
                <a:gridCol w="4114800"/>
                <a:gridCol w="4114800"/>
              </a:tblGrid>
              <a:tr h="17251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75286">
                <a:tc>
                  <a:txBody>
                    <a:bodyPr/>
                    <a:lstStyle/>
                    <a:p>
                      <a:pPr marL="342900" marR="0" indent="-342900">
                        <a:spcBef>
                          <a:spcPts val="600"/>
                        </a:spcBef>
                        <a:spcAft>
                          <a:spcPts val="600"/>
                        </a:spcAft>
                      </a:pPr>
                      <a:r>
                        <a:rPr lang="en-US" sz="1400" b="1" dirty="0">
                          <a:effectLst/>
                          <a:latin typeface="Calibri"/>
                          <a:ea typeface="Times"/>
                        </a:rPr>
                        <a:t> </a:t>
                      </a:r>
                      <a:endParaRPr lang="en-US" sz="1400" b="1" dirty="0">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effectLst/>
                          <a:latin typeface="Calibri"/>
                          <a:ea typeface="Times"/>
                        </a:rPr>
                        <a:t>2.14	The student will use data from probability experiments to predict outcomes when the experiment </a:t>
                      </a:r>
                      <a:r>
                        <a:rPr lang="en-US" sz="1400" b="1" dirty="0">
                          <a:solidFill>
                            <a:srgbClr val="000000"/>
                          </a:solidFill>
                          <a:effectLst/>
                          <a:latin typeface="Calibri"/>
                          <a:ea typeface="Times"/>
                        </a:rPr>
                        <a:t>is repeated. </a:t>
                      </a:r>
                      <a:r>
                        <a:rPr lang="en-US" sz="1400" b="1" dirty="0">
                          <a:solidFill>
                            <a:srgbClr val="FF0000"/>
                          </a:solidFill>
                          <a:effectLst/>
                          <a:latin typeface="Calibri"/>
                          <a:ea typeface="Times"/>
                        </a:rPr>
                        <a:t>[Moved from 2.18]</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352800"/>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No significant change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33</a:t>
            </a:fld>
            <a:endParaRPr lang="en-US" altLang="en-US" dirty="0"/>
          </a:p>
        </p:txBody>
      </p:sp>
    </p:spTree>
    <p:extLst>
      <p:ext uri="{BB962C8B-B14F-4D97-AF65-F5344CB8AC3E}">
        <p14:creationId xmlns:p14="http://schemas.microsoft.com/office/powerpoint/2010/main" val="875657970"/>
      </p:ext>
    </p:extLst>
  </p:cSld>
  <p:clrMapOvr>
    <a:masterClrMapping/>
  </p:clrMapOvr>
  <mc:AlternateContent xmlns:mc="http://schemas.openxmlformats.org/markup-compatibility/2006" xmlns:p14="http://schemas.microsoft.com/office/powerpoint/2010/main">
    <mc:Choice Requires="p14">
      <p:transition p14:dur="10" advTm="12432"/>
    </mc:Choice>
    <mc:Fallback xmlns="">
      <p:transition advTm="12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6286081"/>
              </p:ext>
            </p:extLst>
          </p:nvPr>
        </p:nvGraphicFramePr>
        <p:xfrm>
          <a:off x="533400" y="990600"/>
          <a:ext cx="8229600" cy="2028528"/>
        </p:xfrm>
        <a:graphic>
          <a:graphicData uri="http://schemas.openxmlformats.org/drawingml/2006/table">
            <a:tbl>
              <a:tblPr firstRow="1" firstCol="1" bandRow="1">
                <a:tableStyleId>{5C22544A-7EE6-4342-B048-85BDC9FD1C3A}</a:tableStyleId>
              </a:tblPr>
              <a:tblGrid>
                <a:gridCol w="4114800"/>
                <a:gridCol w="4114800"/>
              </a:tblGrid>
              <a:tr h="2269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78008">
                <a:tc>
                  <a:txBody>
                    <a:bodyPr/>
                    <a:lstStyle/>
                    <a:p>
                      <a:pPr marL="404813" marR="0" indent="-404813">
                        <a:spcBef>
                          <a:spcPts val="600"/>
                        </a:spcBef>
                        <a:spcAft>
                          <a:spcPts val="600"/>
                        </a:spcAft>
                      </a:pPr>
                      <a:r>
                        <a:rPr lang="en-US" sz="1400" b="1" dirty="0">
                          <a:solidFill>
                            <a:schemeClr val="tx1"/>
                          </a:solidFill>
                          <a:effectLst/>
                          <a:latin typeface="Calibri" panose="020F0502020204030204" pitchFamily="34" charset="0"/>
                          <a:ea typeface="Times"/>
                        </a:rPr>
                        <a:t>2.17	The student will use data from experiments to construct picture graphs, pictographs, and bar graphs.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indent="-463550">
                        <a:spcBef>
                          <a:spcPts val="600"/>
                        </a:spcBef>
                        <a:spcAft>
                          <a:spcPts val="0"/>
                        </a:spcAft>
                      </a:pPr>
                      <a:r>
                        <a:rPr lang="en-US" sz="1400" b="1" dirty="0">
                          <a:solidFill>
                            <a:schemeClr val="tx1"/>
                          </a:solidFill>
                          <a:effectLst/>
                          <a:latin typeface="Calibri" panose="020F0502020204030204" pitchFamily="34" charset="0"/>
                          <a:ea typeface="Times"/>
                        </a:rPr>
                        <a:t>2.15	The student will</a:t>
                      </a:r>
                    </a:p>
                    <a:p>
                      <a:pPr marL="463550" marR="0" indent="-411163">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collect</a:t>
                      </a:r>
                      <a:r>
                        <a:rPr lang="en-US" sz="1400" b="1" dirty="0">
                          <a:solidFill>
                            <a:schemeClr val="tx1"/>
                          </a:solidFill>
                          <a:effectLst/>
                          <a:latin typeface="Calibri" panose="020F0502020204030204" pitchFamily="34" charset="0"/>
                          <a:ea typeface="Times"/>
                        </a:rPr>
                        <a:t>, organize, and represent  data in pictographs and bar graphs; and</a:t>
                      </a:r>
                    </a:p>
                    <a:p>
                      <a:pPr marL="463550" marR="0" indent="-411163">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read </a:t>
                      </a:r>
                      <a:r>
                        <a:rPr lang="en-US" sz="1400" b="1" dirty="0">
                          <a:solidFill>
                            <a:schemeClr val="tx1"/>
                          </a:solidFill>
                          <a:effectLst/>
                          <a:latin typeface="Calibri" panose="020F0502020204030204" pitchFamily="34" charset="0"/>
                          <a:ea typeface="Times"/>
                        </a:rPr>
                        <a:t>and interpret data represented in pictographs and bar graphs. </a:t>
                      </a:r>
                      <a:r>
                        <a:rPr lang="en-US" sz="1400" b="1" dirty="0" smtClean="0">
                          <a:solidFill>
                            <a:srgbClr val="FF0000"/>
                          </a:solidFill>
                          <a:effectLst/>
                          <a:latin typeface="Calibri" panose="020F0502020204030204" pitchFamily="34" charset="0"/>
                          <a:ea typeface="Times"/>
                        </a:rPr>
                        <a:t>[</a:t>
                      </a:r>
                      <a:r>
                        <a:rPr lang="en-US" sz="1400" b="1" dirty="0">
                          <a:solidFill>
                            <a:srgbClr val="FF0000"/>
                          </a:solidFill>
                          <a:effectLst/>
                          <a:latin typeface="Calibri" panose="020F0502020204030204" pitchFamily="34" charset="0"/>
                          <a:ea typeface="Times"/>
                        </a:rPr>
                        <a:t>Moved from 2.19]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52697" y="3657600"/>
            <a:ext cx="8305800" cy="115416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2.15 EKS – Data points collected by students limited to 16 with no more than 4 </a:t>
            </a:r>
            <a:r>
              <a:rPr lang="en-US" sz="1600" b="1" dirty="0" smtClean="0">
                <a:solidFill>
                  <a:schemeClr val="bg1"/>
                </a:solidFill>
                <a:latin typeface="Calibri" panose="020F0502020204030204" pitchFamily="34" charset="0"/>
              </a:rPr>
              <a:t>categories</a:t>
            </a:r>
          </a:p>
          <a:p>
            <a:pPr marL="285750" lvl="0" indent="-285750">
              <a:spcBef>
                <a:spcPts val="0"/>
              </a:spcBef>
              <a:buFont typeface="Arial" panose="020B0604020202020204" pitchFamily="34" charset="0"/>
              <a:buChar char="•"/>
            </a:pPr>
            <a:r>
              <a:rPr lang="en-US" sz="1600" b="1" dirty="0" smtClean="0">
                <a:solidFill>
                  <a:schemeClr val="bg1"/>
                </a:solidFill>
                <a:latin typeface="Calibri" panose="020F0502020204030204" pitchFamily="34" charset="0"/>
              </a:rPr>
              <a:t>2.15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Read </a:t>
            </a:r>
            <a:r>
              <a:rPr lang="en-US" sz="1600" b="1" dirty="0">
                <a:solidFill>
                  <a:schemeClr val="bg1"/>
                </a:solidFill>
                <a:latin typeface="Calibri" panose="020F0502020204030204" pitchFamily="34" charset="0"/>
              </a:rPr>
              <a:t>and interpret data represented in pictographs and bar graphs with up to 25 data points and no more than 6 </a:t>
            </a:r>
            <a:r>
              <a:rPr lang="en-US" sz="1600" b="1" dirty="0" smtClean="0">
                <a:solidFill>
                  <a:schemeClr val="bg1"/>
                </a:solidFill>
                <a:latin typeface="Calibri" panose="020F0502020204030204" pitchFamily="34" charset="0"/>
              </a:rPr>
              <a:t>categories</a:t>
            </a: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34</a:t>
            </a:fld>
            <a:endParaRPr lang="en-US" altLang="en-US" dirty="0"/>
          </a:p>
        </p:txBody>
      </p:sp>
    </p:spTree>
    <p:extLst>
      <p:ext uri="{BB962C8B-B14F-4D97-AF65-F5344CB8AC3E}">
        <p14:creationId xmlns:p14="http://schemas.microsoft.com/office/powerpoint/2010/main" val="2749293878"/>
      </p:ext>
    </p:extLst>
  </p:cSld>
  <p:clrMapOvr>
    <a:masterClrMapping/>
  </p:clrMapOvr>
  <mc:AlternateContent xmlns:mc="http://schemas.openxmlformats.org/markup-compatibility/2006" xmlns:p14="http://schemas.microsoft.com/office/powerpoint/2010/main">
    <mc:Choice Requires="p14">
      <p:transition p14:dur="10" advTm="65172"/>
    </mc:Choice>
    <mc:Fallback xmlns="">
      <p:transition advTm="65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7948392"/>
              </p:ext>
            </p:extLst>
          </p:nvPr>
        </p:nvGraphicFramePr>
        <p:xfrm>
          <a:off x="533400" y="990600"/>
          <a:ext cx="8229600" cy="1625806"/>
        </p:xfrm>
        <a:graphic>
          <a:graphicData uri="http://schemas.openxmlformats.org/drawingml/2006/table">
            <a:tbl>
              <a:tblPr firstRow="1" firstCol="1" bandRow="1">
                <a:tableStyleId>{5C22544A-7EE6-4342-B048-85BDC9FD1C3A}</a:tableStyleId>
              </a:tblPr>
              <a:tblGrid>
                <a:gridCol w="4114800"/>
                <a:gridCol w="4114800"/>
              </a:tblGrid>
              <a:tr h="17251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75286">
                <a:tc>
                  <a:txBody>
                    <a:bodyPr/>
                    <a:lstStyle/>
                    <a:p>
                      <a:pPr marL="463550" marR="0" indent="-463550">
                        <a:spcBef>
                          <a:spcPts val="600"/>
                        </a:spcBef>
                        <a:spcAft>
                          <a:spcPts val="0"/>
                        </a:spcAft>
                      </a:pPr>
                      <a:r>
                        <a:rPr lang="en-US" sz="1400" b="1" dirty="0">
                          <a:solidFill>
                            <a:schemeClr val="tx1"/>
                          </a:solidFill>
                          <a:effectLst/>
                          <a:latin typeface="Calibri"/>
                          <a:ea typeface="Times"/>
                        </a:rPr>
                        <a:t>2.18	The student will use data from experiments to predict outcomes when the experiment is repeated. </a:t>
                      </a:r>
                      <a:r>
                        <a:rPr lang="en-US" sz="1400" b="1" dirty="0">
                          <a:solidFill>
                            <a:srgbClr val="FF0000"/>
                          </a:solidFill>
                          <a:effectLst/>
                          <a:latin typeface="Calibri"/>
                          <a:ea typeface="Times"/>
                        </a:rPr>
                        <a:t>[Moved to 2.14]</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8452" y="3105735"/>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Moved to 2.14</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35</a:t>
            </a:fld>
            <a:endParaRPr lang="en-US" altLang="en-US" dirty="0"/>
          </a:p>
        </p:txBody>
      </p:sp>
    </p:spTree>
    <p:extLst>
      <p:ext uri="{BB962C8B-B14F-4D97-AF65-F5344CB8AC3E}">
        <p14:creationId xmlns:p14="http://schemas.microsoft.com/office/powerpoint/2010/main" val="1400045523"/>
      </p:ext>
    </p:extLst>
  </p:cSld>
  <p:clrMapOvr>
    <a:masterClrMapping/>
  </p:clrMapOvr>
  <mc:AlternateContent xmlns:mc="http://schemas.openxmlformats.org/markup-compatibility/2006" xmlns:p14="http://schemas.microsoft.com/office/powerpoint/2010/main">
    <mc:Choice Requires="p14">
      <p:transition p14:dur="10" advTm="8109"/>
    </mc:Choice>
    <mc:Fallback xmlns="">
      <p:transition advTm="8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9869141"/>
              </p:ext>
            </p:extLst>
          </p:nvPr>
        </p:nvGraphicFramePr>
        <p:xfrm>
          <a:off x="533400" y="990600"/>
          <a:ext cx="8229600" cy="1625806"/>
        </p:xfrm>
        <a:graphic>
          <a:graphicData uri="http://schemas.openxmlformats.org/drawingml/2006/table">
            <a:tbl>
              <a:tblPr firstRow="1" firstCol="1" bandRow="1">
                <a:tableStyleId>{5C22544A-7EE6-4342-B048-85BDC9FD1C3A}</a:tableStyleId>
              </a:tblPr>
              <a:tblGrid>
                <a:gridCol w="4114800"/>
                <a:gridCol w="4114800"/>
              </a:tblGrid>
              <a:tr h="17251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75286">
                <a:tc>
                  <a:txBody>
                    <a:bodyPr/>
                    <a:lstStyle/>
                    <a:p>
                      <a:pPr marL="463550" marR="0" indent="-463550">
                        <a:lnSpc>
                          <a:spcPct val="115000"/>
                        </a:lnSpc>
                        <a:spcBef>
                          <a:spcPts val="600"/>
                        </a:spcBef>
                        <a:spcAft>
                          <a:spcPts val="600"/>
                        </a:spcAft>
                      </a:pPr>
                      <a:r>
                        <a:rPr lang="en-US" sz="1400" b="1" dirty="0">
                          <a:solidFill>
                            <a:schemeClr val="tx1"/>
                          </a:solidFill>
                          <a:effectLst/>
                          <a:latin typeface="Calibri"/>
                          <a:ea typeface="Times"/>
                          <a:cs typeface="Times New Roman"/>
                        </a:rPr>
                        <a:t>2.19	The student will analyze data displayed in picture graphs, pictographs, and bar graphs. </a:t>
                      </a:r>
                      <a:r>
                        <a:rPr lang="en-US" sz="1400" b="1" dirty="0">
                          <a:solidFill>
                            <a:srgbClr val="FF0000"/>
                          </a:solidFill>
                          <a:effectLst/>
                          <a:latin typeface="Calibri"/>
                          <a:ea typeface="Times"/>
                          <a:cs typeface="Times New Roman"/>
                        </a:rPr>
                        <a:t>[Moved to 2.15b]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2920" marR="0" indent="-502920">
                        <a:lnSpc>
                          <a:spcPct val="115000"/>
                        </a:lnSpc>
                        <a:spcBef>
                          <a:spcPts val="600"/>
                        </a:spcBef>
                        <a:spcAft>
                          <a:spcPts val="600"/>
                        </a:spcAft>
                      </a:pPr>
                      <a:r>
                        <a:rPr lang="en-US" sz="1400" b="1"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276600"/>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Moved to 2.15b</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36</a:t>
            </a:fld>
            <a:endParaRPr lang="en-US" altLang="en-US" dirty="0"/>
          </a:p>
        </p:txBody>
      </p:sp>
    </p:spTree>
    <p:extLst>
      <p:ext uri="{BB962C8B-B14F-4D97-AF65-F5344CB8AC3E}">
        <p14:creationId xmlns:p14="http://schemas.microsoft.com/office/powerpoint/2010/main" val="2767371337"/>
      </p:ext>
    </p:extLst>
  </p:cSld>
  <p:clrMapOvr>
    <a:masterClrMapping/>
  </p:clrMapOvr>
  <mc:AlternateContent xmlns:mc="http://schemas.openxmlformats.org/markup-compatibility/2006" xmlns:p14="http://schemas.microsoft.com/office/powerpoint/2010/main">
    <mc:Choice Requires="p14">
      <p:transition p14:dur="10" advTm="6858"/>
    </mc:Choice>
    <mc:Fallback xmlns="">
      <p:transition advTm="6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37</a:t>
            </a:fld>
            <a:endParaRPr lang="en-US" altLang="en-US" dirty="0"/>
          </a:p>
        </p:txBody>
      </p:sp>
    </p:spTree>
    <p:extLst>
      <p:ext uri="{BB962C8B-B14F-4D97-AF65-F5344CB8AC3E}">
        <p14:creationId xmlns:p14="http://schemas.microsoft.com/office/powerpoint/2010/main" val="1220911124"/>
      </p:ext>
    </p:extLst>
  </p:cSld>
  <p:clrMapOvr>
    <a:masterClrMapping/>
  </p:clrMapOvr>
  <mc:AlternateContent xmlns:mc="http://schemas.openxmlformats.org/markup-compatibility/2006" xmlns:p14="http://schemas.microsoft.com/office/powerpoint/2010/main">
    <mc:Choice Requires="p14">
      <p:transition p14:dur="10" advTm="5244"/>
    </mc:Choice>
    <mc:Fallback xmlns="">
      <p:transition advTm="5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1912922"/>
              </p:ext>
            </p:extLst>
          </p:nvPr>
        </p:nvGraphicFramePr>
        <p:xfrm>
          <a:off x="533400" y="990600"/>
          <a:ext cx="8229600" cy="1752600"/>
        </p:xfrm>
        <a:graphic>
          <a:graphicData uri="http://schemas.openxmlformats.org/drawingml/2006/table">
            <a:tbl>
              <a:tblPr firstRow="1" firstCol="1" bandRow="1">
                <a:tableStyleId>{5C22544A-7EE6-4342-B048-85BDC9FD1C3A}</a:tableStyleId>
              </a:tblPr>
              <a:tblGrid>
                <a:gridCol w="4114800"/>
                <a:gridCol w="4114800"/>
              </a:tblGrid>
              <a:tr h="3941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58472">
                <a:tc>
                  <a:txBody>
                    <a:bodyPr/>
                    <a:lstStyle/>
                    <a:p>
                      <a:pPr marL="404813" marR="0" indent="-404813">
                        <a:spcBef>
                          <a:spcPts val="600"/>
                        </a:spcBef>
                        <a:spcAft>
                          <a:spcPts val="600"/>
                        </a:spcAft>
                      </a:pPr>
                      <a:r>
                        <a:rPr lang="en-US" sz="1400" b="1" dirty="0">
                          <a:solidFill>
                            <a:schemeClr val="tx1"/>
                          </a:solidFill>
                          <a:effectLst/>
                          <a:latin typeface="Calibri"/>
                          <a:ea typeface="Times"/>
                        </a:rPr>
                        <a:t>2.20	The student will identify, create, and extend a wide variety of patterns.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a:ea typeface="Times"/>
                        </a:rPr>
                        <a:t>2.16	The student will identify, describe, create, extend, and transfer patterns found in objects, pictures, and numbers.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483114"/>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ct val="50000"/>
              </a:spcBef>
              <a:buFont typeface="Arial" panose="020B0604020202020204" pitchFamily="34" charset="0"/>
              <a:buChar char="•"/>
            </a:pPr>
            <a:r>
              <a:rPr lang="en-US" sz="1600" b="1" dirty="0">
                <a:solidFill>
                  <a:schemeClr val="bg1"/>
                </a:solidFill>
                <a:latin typeface="Calibri" panose="020F0502020204030204" pitchFamily="34" charset="0"/>
              </a:rPr>
              <a:t>2.16  – Describe and transfer patterns [Edited to match EKS</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38</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47460455"/>
      </p:ext>
    </p:extLst>
  </p:cSld>
  <p:clrMapOvr>
    <a:masterClrMapping/>
  </p:clrMapOvr>
  <mc:AlternateContent xmlns:mc="http://schemas.openxmlformats.org/markup-compatibility/2006" xmlns:p14="http://schemas.microsoft.com/office/powerpoint/2010/main">
    <mc:Choice Requires="p14">
      <p:transition p14:dur="10" advTm="31158"/>
    </mc:Choice>
    <mc:Fallback xmlns="">
      <p:transition advTm="31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8474613"/>
              </p:ext>
            </p:extLst>
          </p:nvPr>
        </p:nvGraphicFramePr>
        <p:xfrm>
          <a:off x="533400" y="990600"/>
          <a:ext cx="8229600" cy="1706880"/>
        </p:xfrm>
        <a:graphic>
          <a:graphicData uri="http://schemas.openxmlformats.org/drawingml/2006/table">
            <a:tbl>
              <a:tblPr firstRow="1" firstCol="1" bandRow="1">
                <a:tableStyleId>{5C22544A-7EE6-4342-B048-85BDC9FD1C3A}</a:tableStyleId>
              </a:tblPr>
              <a:tblGrid>
                <a:gridCol w="4114800"/>
                <a:gridCol w="4114800"/>
              </a:tblGrid>
              <a:tr h="14527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73925">
                <a:tc>
                  <a:txBody>
                    <a:bodyPr/>
                    <a:lstStyle/>
                    <a:p>
                      <a:pPr marL="404813" marR="0" indent="-404813">
                        <a:spcBef>
                          <a:spcPts val="600"/>
                        </a:spcBef>
                        <a:spcAft>
                          <a:spcPts val="0"/>
                        </a:spcAft>
                      </a:pPr>
                      <a:r>
                        <a:rPr lang="en-US" sz="1400" b="1" dirty="0">
                          <a:solidFill>
                            <a:schemeClr val="tx1"/>
                          </a:solidFill>
                          <a:effectLst/>
                          <a:latin typeface="Calibri"/>
                          <a:ea typeface="Times"/>
                        </a:rPr>
                        <a:t>2.21	The student will solve problems by completing numerical sentences involving the basic facts for addition and subtraction. The student will create story problems, using the numerical sentences. </a:t>
                      </a:r>
                      <a:r>
                        <a:rPr lang="en-US" sz="1400" b="1" dirty="0" smtClean="0">
                          <a:solidFill>
                            <a:srgbClr val="FF0000"/>
                          </a:solidFill>
                          <a:effectLst/>
                          <a:latin typeface="Calibri"/>
                          <a:ea typeface="Times"/>
                        </a:rPr>
                        <a:t>[Moved </a:t>
                      </a:r>
                      <a:r>
                        <a:rPr lang="en-US" sz="1400" b="1" dirty="0">
                          <a:solidFill>
                            <a:srgbClr val="FF0000"/>
                          </a:solidFill>
                          <a:effectLst/>
                          <a:latin typeface="Calibri"/>
                          <a:ea typeface="Times"/>
                        </a:rPr>
                        <a:t>in 2.5 EKS and 2.6 EKS</a:t>
                      </a:r>
                      <a:r>
                        <a:rPr lang="en-US" sz="1400" b="1" dirty="0" smtClean="0">
                          <a:solidFill>
                            <a:srgbClr val="FF0000"/>
                          </a:solidFill>
                          <a:effectLst/>
                          <a:latin typeface="Calibri"/>
                          <a:ea typeface="Times"/>
                        </a:rPr>
                        <a:t>]</a:t>
                      </a:r>
                    </a:p>
                    <a:p>
                      <a:pPr marL="342900" marR="0" indent="-342900">
                        <a:spcBef>
                          <a:spcPts val="600"/>
                        </a:spcBef>
                        <a:spcAft>
                          <a:spcPts val="0"/>
                        </a:spcAft>
                      </a:pP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2920" marR="0" indent="-502920">
                        <a:lnSpc>
                          <a:spcPct val="115000"/>
                        </a:lnSpc>
                        <a:spcBef>
                          <a:spcPts val="600"/>
                        </a:spcBef>
                        <a:spcAft>
                          <a:spcPts val="600"/>
                        </a:spcAft>
                      </a:pPr>
                      <a:r>
                        <a:rPr lang="en-US" sz="1400" b="1"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3875" y="3178314"/>
            <a:ext cx="83058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sz="1600" b="1" dirty="0">
                <a:solidFill>
                  <a:schemeClr val="bg1"/>
                </a:solidFill>
                <a:latin typeface="Calibri"/>
                <a:ea typeface="Times"/>
              </a:rPr>
              <a:t>Moved in 2.5 EKS and 2.6 EKS</a:t>
            </a: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39</a:t>
            </a:fld>
            <a:endParaRPr lang="en-US" altLang="en-US" dirty="0"/>
          </a:p>
        </p:txBody>
      </p:sp>
    </p:spTree>
    <p:extLst>
      <p:ext uri="{BB962C8B-B14F-4D97-AF65-F5344CB8AC3E}">
        <p14:creationId xmlns:p14="http://schemas.microsoft.com/office/powerpoint/2010/main" val="3295842832"/>
      </p:ext>
    </p:extLst>
  </p:cSld>
  <p:clrMapOvr>
    <a:masterClrMapping/>
  </p:clrMapOvr>
  <mc:AlternateContent xmlns:mc="http://schemas.openxmlformats.org/markup-compatibility/2006" xmlns:p14="http://schemas.microsoft.com/office/powerpoint/2010/main">
    <mc:Choice Requires="p14">
      <p:transition p14:dur="10" advTm="11064"/>
    </mc:Choice>
    <mc:Fallback xmlns="">
      <p:transition advTm="11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440002875"/>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01687505"/>
      </p:ext>
    </p:extLst>
  </p:cSld>
  <p:clrMapOvr>
    <a:masterClrMapping/>
  </p:clrMapOvr>
  <mc:AlternateContent xmlns:mc="http://schemas.openxmlformats.org/markup-compatibility/2006" xmlns:p14="http://schemas.microsoft.com/office/powerpoint/2010/main">
    <mc:Choice Requires="p14">
      <p:transition p14:dur="10" advTm="39041"/>
    </mc:Choice>
    <mc:Fallback xmlns="">
      <p:transition advTm="39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2229617"/>
              </p:ext>
            </p:extLst>
          </p:nvPr>
        </p:nvGraphicFramePr>
        <p:xfrm>
          <a:off x="533400" y="990600"/>
          <a:ext cx="8229600" cy="1706880"/>
        </p:xfrm>
        <a:graphic>
          <a:graphicData uri="http://schemas.openxmlformats.org/drawingml/2006/table">
            <a:tbl>
              <a:tblPr firstRow="1" firstCol="1" bandRow="1">
                <a:tableStyleId>{5C22544A-7EE6-4342-B048-85BDC9FD1C3A}</a:tableStyleId>
              </a:tblPr>
              <a:tblGrid>
                <a:gridCol w="4114800"/>
                <a:gridCol w="4114800"/>
              </a:tblGrid>
              <a:tr h="14527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73925">
                <a:tc>
                  <a:txBody>
                    <a:bodyPr/>
                    <a:lstStyle/>
                    <a:p>
                      <a:pPr marL="403225" marR="0" indent="-403225">
                        <a:spcBef>
                          <a:spcPts val="600"/>
                        </a:spcBef>
                        <a:spcAft>
                          <a:spcPts val="0"/>
                        </a:spcAft>
                      </a:pPr>
                      <a:r>
                        <a:rPr lang="en-US" sz="1400" b="1" dirty="0">
                          <a:solidFill>
                            <a:schemeClr val="tx1"/>
                          </a:solidFill>
                          <a:effectLst/>
                          <a:latin typeface="Calibri"/>
                          <a:ea typeface="Times"/>
                        </a:rPr>
                        <a:t>2.22	The student will demonstrate an understanding of equality by recognizing that the symbol = in an equation indicates equivalent quantities and the symbol ≠ indicates that quantities are not equivalent</a:t>
                      </a:r>
                      <a:r>
                        <a:rPr lang="en-US" sz="1400" b="1" dirty="0" smtClean="0">
                          <a:solidFill>
                            <a:schemeClr val="tx1"/>
                          </a:solidFill>
                          <a:effectLst/>
                          <a:latin typeface="Calibri"/>
                          <a:ea typeface="Times"/>
                        </a:rPr>
                        <a:t>.</a:t>
                      </a:r>
                    </a:p>
                    <a:p>
                      <a:pPr marL="403225" marR="0" indent="-403225">
                        <a:spcBef>
                          <a:spcPts val="600"/>
                        </a:spcBef>
                        <a:spcAft>
                          <a:spcPts val="0"/>
                        </a:spcAft>
                      </a:pP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a:ea typeface="Times"/>
                        </a:rPr>
                        <a:t>2.17	The student will demonstrate an understanding of equality through the use of the equal symbol and the use of the not equal symbol.</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3875" y="3178314"/>
            <a:ext cx="8305800" cy="95410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sz="1600" b="1" dirty="0">
                <a:solidFill>
                  <a:schemeClr val="bg1"/>
                </a:solidFill>
                <a:latin typeface="Calibri" panose="020F0502020204030204" pitchFamily="34" charset="0"/>
              </a:rPr>
              <a:t>2.17 EKS – Use a model to represent the relationship of two expressions of equal value and two expressions that are not equivalent</a:t>
            </a: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40</a:t>
            </a:fld>
            <a:endParaRPr lang="en-US" altLang="en-US" dirty="0"/>
          </a:p>
        </p:txBody>
      </p:sp>
    </p:spTree>
    <p:extLst>
      <p:ext uri="{BB962C8B-B14F-4D97-AF65-F5344CB8AC3E}">
        <p14:creationId xmlns:p14="http://schemas.microsoft.com/office/powerpoint/2010/main" val="3819420435"/>
      </p:ext>
    </p:extLst>
  </p:cSld>
  <p:clrMapOvr>
    <a:masterClrMapping/>
  </p:clrMapOvr>
  <mc:AlternateContent xmlns:mc="http://schemas.openxmlformats.org/markup-compatibility/2006" xmlns:p14="http://schemas.microsoft.com/office/powerpoint/2010/main">
    <mc:Choice Requires="p14">
      <p:transition p14:dur="10" advTm="46599"/>
    </mc:Choice>
    <mc:Fallback xmlns="">
      <p:transition advTm="46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41</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TextBox 6"/>
          <p:cNvSpPr txBox="1"/>
          <p:nvPr/>
        </p:nvSpPr>
        <p:spPr>
          <a:xfrm>
            <a:off x="22098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Tree>
    <p:extLst>
      <p:ext uri="{BB962C8B-B14F-4D97-AF65-F5344CB8AC3E}">
        <p14:creationId xmlns:p14="http://schemas.microsoft.com/office/powerpoint/2010/main" val="614967062"/>
      </p:ext>
    </p:extLst>
  </p:cSld>
  <p:clrMapOvr>
    <a:masterClrMapping/>
  </p:clrMapOvr>
  <mc:AlternateContent xmlns:mc="http://schemas.openxmlformats.org/markup-compatibility/2006" xmlns:p14="http://schemas.microsoft.com/office/powerpoint/2010/main">
    <mc:Choice Requires="p14">
      <p:transition p14:dur="10" advTm="19141"/>
    </mc:Choice>
    <mc:Fallback xmlns="">
      <p:transition advTm="19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t>
            </a:r>
            <a:r>
              <a:rPr lang="en-US" sz="3000" dirty="0"/>
              <a:t>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38799678"/>
      </p:ext>
    </p:extLst>
  </p:cSld>
  <p:clrMapOvr>
    <a:masterClrMapping/>
  </p:clrMapOvr>
  <mc:AlternateContent xmlns:mc="http://schemas.openxmlformats.org/markup-compatibility/2006" xmlns:p14="http://schemas.microsoft.com/office/powerpoint/2010/main">
    <mc:Choice Requires="p14">
      <p:transition p14:dur="10" advTm="27288"/>
    </mc:Choice>
    <mc:Fallback xmlns="">
      <p:transition advTm="2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77252602"/>
      </p:ext>
    </p:extLst>
  </p:cSld>
  <p:clrMapOvr>
    <a:masterClrMapping/>
  </p:clrMapOvr>
  <mc:AlternateContent xmlns:mc="http://schemas.openxmlformats.org/markup-compatibility/2006" xmlns:p14="http://schemas.microsoft.com/office/powerpoint/2010/main">
    <mc:Choice Requires="p14">
      <p:transition p14:dur="10" advTm="42198"/>
    </mc:Choice>
    <mc:Fallback xmlns="">
      <p:transition advTm="42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200" b="1" dirty="0" smtClean="0"/>
              <a:t>Support for Teachers</a:t>
            </a:r>
            <a:endParaRPr lang="en-US" sz="3200" b="1" dirty="0"/>
          </a:p>
        </p:txBody>
      </p:sp>
      <p:sp>
        <p:nvSpPr>
          <p:cNvPr id="3" name="Content Placeholder 2"/>
          <p:cNvSpPr>
            <a:spLocks noGrp="1"/>
          </p:cNvSpPr>
          <p:nvPr>
            <p:ph idx="1"/>
          </p:nvPr>
        </p:nvSpPr>
        <p:spPr/>
        <p:txBody>
          <a:bodyPr>
            <a:normAutofit/>
          </a:bodyPr>
          <a:lstStyle/>
          <a:p>
            <a:r>
              <a:rPr lang="en-US" sz="2800" dirty="0" smtClean="0"/>
              <a:t>Significant additions to the Understanding the Standard column including</a:t>
            </a:r>
          </a:p>
          <a:p>
            <a:pPr lvl="1"/>
            <a:r>
              <a:rPr lang="en-US" sz="2400" dirty="0" smtClean="0"/>
              <a:t>Definitions</a:t>
            </a:r>
          </a:p>
          <a:p>
            <a:pPr lvl="1"/>
            <a:r>
              <a:rPr lang="en-US" sz="2400" dirty="0" smtClean="0"/>
              <a:t>Explanations</a:t>
            </a:r>
          </a:p>
          <a:p>
            <a:pPr lvl="1"/>
            <a:r>
              <a:rPr lang="en-US" sz="2400" dirty="0" smtClean="0"/>
              <a:t>Examples</a:t>
            </a:r>
          </a:p>
          <a:p>
            <a:pPr lvl="1"/>
            <a:r>
              <a:rPr lang="en-US" sz="2400" dirty="0" smtClean="0"/>
              <a:t>Instructional connections</a:t>
            </a:r>
          </a:p>
          <a:p>
            <a:r>
              <a:rPr lang="en-US" sz="2800" dirty="0" smtClean="0"/>
              <a:t>Improvements in precision</a:t>
            </a:r>
            <a:r>
              <a:rPr lang="en-US" sz="2800" dirty="0"/>
              <a:t>, </a:t>
            </a:r>
            <a:r>
              <a:rPr lang="en-US" sz="2800" dirty="0" smtClean="0"/>
              <a:t>clarity</a:t>
            </a:r>
            <a:r>
              <a:rPr lang="en-US" sz="2800" dirty="0"/>
              <a:t>, and </a:t>
            </a:r>
            <a:r>
              <a:rPr lang="en-US" sz="2800" dirty="0" smtClean="0"/>
              <a:t>consistency </a:t>
            </a:r>
            <a:r>
              <a:rPr lang="en-US" sz="2800" dirty="0"/>
              <a:t>in </a:t>
            </a:r>
            <a:r>
              <a:rPr lang="en-US" sz="2800" dirty="0" smtClean="0"/>
              <a:t>language K-12</a:t>
            </a:r>
            <a:endParaRPr lang="en-US" sz="2800"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7</a:t>
            </a:fld>
            <a:endParaRPr lang="en-US" dirty="0">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31714846"/>
      </p:ext>
    </p:extLst>
  </p:cSld>
  <p:clrMapOvr>
    <a:masterClrMapping/>
  </p:clrMapOvr>
  <mc:AlternateContent xmlns:mc="http://schemas.openxmlformats.org/markup-compatibility/2006" xmlns:p14="http://schemas.microsoft.com/office/powerpoint/2010/main">
    <mc:Choice Requires="p14">
      <p:transition p14:dur="10" advTm="18679"/>
    </mc:Choice>
    <mc:Fallback xmlns="">
      <p:transition advTm="18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143" y="776288"/>
            <a:ext cx="8447857" cy="592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609600" y="2743200"/>
            <a:ext cx="464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09600" y="4800600"/>
            <a:ext cx="4419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2895600"/>
            <a:ext cx="1143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14400" y="15240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715000" y="55626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609600" y="4953000"/>
            <a:ext cx="335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410200" y="4800600"/>
            <a:ext cx="3048000" cy="60007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8</a:t>
            </a:fld>
            <a:endParaRPr lang="en-US" alt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006921"/>
      </p:ext>
    </p:extLst>
  </p:cSld>
  <p:clrMapOvr>
    <a:masterClrMapping/>
  </p:clrMapOvr>
  <mc:AlternateContent xmlns:mc="http://schemas.openxmlformats.org/markup-compatibility/2006" xmlns:p14="http://schemas.microsoft.com/office/powerpoint/2010/main">
    <mc:Choice Requires="p14">
      <p:transition p14:dur="10" advTm="37645"/>
    </mc:Choice>
    <mc:Fallback xmlns="">
      <p:transition advTm="37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childTnLst>
        </p:cTn>
      </p:par>
    </p:tnLst>
    <p:bldLst>
      <p:bldP spid="6" grpId="0" animBg="1"/>
      <p:bldP spid="1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a:t>
            </a:r>
            <a:r>
              <a:rPr lang="en-US" altLang="en-US" sz="3200" b="1" dirty="0" smtClean="0"/>
              <a:t>Revisions in Grade 2</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3363814008"/>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7</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17</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9</a:t>
            </a:fld>
            <a:endParaRPr lang="en-US" alt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57363489"/>
      </p:ext>
    </p:extLst>
  </p:cSld>
  <p:clrMapOvr>
    <a:masterClrMapping/>
  </p:clrMapOvr>
  <mc:AlternateContent xmlns:mc="http://schemas.openxmlformats.org/markup-compatibility/2006" xmlns:p14="http://schemas.microsoft.com/office/powerpoint/2010/main">
    <mc:Choice Requires="p14">
      <p:transition p14:dur="10" advTm="42181"/>
    </mc:Choice>
    <mc:Fallback xmlns="">
      <p:transition advTm="42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
</p:tagLst>
</file>

<file path=ppt/tags/tag2.xml><?xml version="1.0" encoding="utf-8"?>
<p:tagLst xmlns:a="http://schemas.openxmlformats.org/drawingml/2006/main" xmlns:r="http://schemas.openxmlformats.org/officeDocument/2006/relationships" xmlns:p="http://schemas.openxmlformats.org/presentationml/2006/main">
  <p:tag name="TIMING" val="|9.1|15.7"/>
</p:tagLst>
</file>

<file path=ppt/tags/tag3.xml><?xml version="1.0" encoding="utf-8"?>
<p:tagLst xmlns:a="http://schemas.openxmlformats.org/drawingml/2006/main" xmlns:r="http://schemas.openxmlformats.org/officeDocument/2006/relationships" xmlns:p="http://schemas.openxmlformats.org/presentationml/2006/main">
  <p:tag name="TIMING" val="|7.4|1|1.4|2.2|2.3|5.7|7|17"/>
</p:tagLst>
</file>

<file path=ppt/tags/tag4.xml><?xml version="1.0" encoding="utf-8"?>
<p:tagLst xmlns:a="http://schemas.openxmlformats.org/drawingml/2006/main" xmlns:r="http://schemas.openxmlformats.org/officeDocument/2006/relationships" xmlns:p="http://schemas.openxmlformats.org/presentationml/2006/main">
  <p:tag name="TIMING" val="|16.3|4.2|14.9|5.1"/>
</p:tagLst>
</file>

<file path=ppt/tags/tag5.xml><?xml version="1.0" encoding="utf-8"?>
<p:tagLst xmlns:a="http://schemas.openxmlformats.org/drawingml/2006/main" xmlns:r="http://schemas.openxmlformats.org/officeDocument/2006/relationships" xmlns:p="http://schemas.openxmlformats.org/presentationml/2006/main">
  <p:tag name="TIMING" val="|49.6"/>
</p:tagLst>
</file>

<file path=ppt/tags/tag6.xml><?xml version="1.0" encoding="utf-8"?>
<p:tagLst xmlns:a="http://schemas.openxmlformats.org/drawingml/2006/main" xmlns:r="http://schemas.openxmlformats.org/officeDocument/2006/relationships" xmlns:p="http://schemas.openxmlformats.org/presentationml/2006/main">
  <p:tag name="TIMING" val="|42.6"/>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3182</TotalTime>
  <Words>4042</Words>
  <Application>Microsoft Office PowerPoint</Application>
  <PresentationFormat>On-screen Show (4:3)</PresentationFormat>
  <Paragraphs>538</Paragraphs>
  <Slides>41</Slides>
  <Notes>41</Notes>
  <HiddenSlides>0</HiddenSlides>
  <MMClips>41</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VDOE</vt:lpstr>
      <vt:lpstr>1_Office Theme</vt:lpstr>
      <vt:lpstr>2_VDOE</vt:lpstr>
      <vt:lpstr>PowerPoint Presentation</vt:lpstr>
      <vt:lpstr>Purpose</vt:lpstr>
      <vt:lpstr>Agenda</vt:lpstr>
      <vt:lpstr>Implementation Timeline</vt:lpstr>
      <vt:lpstr>2016 SOL Revisions – </vt:lpstr>
      <vt:lpstr>Changes to the Curriculum Framework</vt:lpstr>
      <vt:lpstr>Support for Teachers</vt:lpstr>
      <vt:lpstr>PowerPoint Presentation</vt:lpstr>
      <vt:lpstr>Overview of Revisions in Grade 2</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238</cp:revision>
  <cp:lastPrinted>2017-04-13T13:23:25Z</cp:lastPrinted>
  <dcterms:created xsi:type="dcterms:W3CDTF">2009-07-21T11:20:02Z</dcterms:created>
  <dcterms:modified xsi:type="dcterms:W3CDTF">2017-04-26T16:50:58Z</dcterms:modified>
</cp:coreProperties>
</file>