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711" r:id="rId3"/>
  </p:sldMasterIdLst>
  <p:notesMasterIdLst>
    <p:notesMasterId r:id="rId40"/>
  </p:notesMasterIdLst>
  <p:handoutMasterIdLst>
    <p:handoutMasterId r:id="rId41"/>
  </p:handoutMasterIdLst>
  <p:sldIdLst>
    <p:sldId id="277" r:id="rId4"/>
    <p:sldId id="360" r:id="rId5"/>
    <p:sldId id="361" r:id="rId6"/>
    <p:sldId id="362" r:id="rId7"/>
    <p:sldId id="363" r:id="rId8"/>
    <p:sldId id="364" r:id="rId9"/>
    <p:sldId id="344" r:id="rId10"/>
    <p:sldId id="332" r:id="rId11"/>
    <p:sldId id="338" r:id="rId12"/>
    <p:sldId id="347" r:id="rId13"/>
    <p:sldId id="366" r:id="rId14"/>
    <p:sldId id="340" r:id="rId15"/>
    <p:sldId id="337" r:id="rId16"/>
    <p:sldId id="355" r:id="rId17"/>
    <p:sldId id="288" r:id="rId18"/>
    <p:sldId id="326" r:id="rId19"/>
    <p:sldId id="309" r:id="rId20"/>
    <p:sldId id="310" r:id="rId21"/>
    <p:sldId id="311" r:id="rId22"/>
    <p:sldId id="356" r:id="rId23"/>
    <p:sldId id="314" r:id="rId24"/>
    <p:sldId id="315" r:id="rId25"/>
    <p:sldId id="327" r:id="rId26"/>
    <p:sldId id="357" r:id="rId27"/>
    <p:sldId id="316" r:id="rId28"/>
    <p:sldId id="318" r:id="rId29"/>
    <p:sldId id="319" r:id="rId30"/>
    <p:sldId id="322" r:id="rId31"/>
    <p:sldId id="317" r:id="rId32"/>
    <p:sldId id="358" r:id="rId33"/>
    <p:sldId id="351" r:id="rId34"/>
    <p:sldId id="359" r:id="rId35"/>
    <p:sldId id="353" r:id="rId36"/>
    <p:sldId id="352" r:id="rId37"/>
    <p:sldId id="354" r:id="rId38"/>
    <p:sldId id="365"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BFF"/>
    <a:srgbClr val="000000"/>
    <a:srgbClr val="FFFF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15" autoAdjust="0"/>
  </p:normalViewPr>
  <p:slideViewPr>
    <p:cSldViewPr>
      <p:cViewPr>
        <p:scale>
          <a:sx n="90" d="100"/>
          <a:sy n="90" d="100"/>
        </p:scale>
        <p:origin x="-510" y="3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4D2D6174-25DD-4D41-850B-E18A02CF5EE9}" srcId="{6F04575E-A9A0-471C-883C-FB6E889E186F}" destId="{F20067FA-969B-4BE6-8A86-EA739D2A556F}" srcOrd="4" destOrd="0" parTransId="{7A128194-4FBF-45DA-BEDF-42B3D28D2A00}" sibTransId="{5A0AFCBC-C398-4F07-9B62-84A9016205DC}"/>
    <dgm:cxn modelId="{48979DA2-A380-43A5-8B0C-67700F831A6C}" type="presOf" srcId="{02B615A3-B6FC-4048-AAF3-ED3CAF758B61}" destId="{B5F08414-A619-4381-B90B-FBB7E94B795D}"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1F162ED9-B98B-4A1F-9D98-83780286C2AA}" type="presOf" srcId="{B2574EAE-DBFD-4C33-BF57-73E0F4D6BCE1}" destId="{AFCCC62F-56E2-4F3B-9077-729593801380}" srcOrd="0" destOrd="0" presId="urn:microsoft.com/office/officeart/2005/8/layout/radial4"/>
    <dgm:cxn modelId="{6A87F070-B2B6-4F91-AE24-871C4DBAC6A6}" type="presOf" srcId="{991F1DF5-97F1-4382-A25E-0F2FBFA374C1}" destId="{3D157311-767A-4355-81C2-02A26AA1D10C}" srcOrd="0" destOrd="0" presId="urn:microsoft.com/office/officeart/2005/8/layout/radial4"/>
    <dgm:cxn modelId="{8D18F87B-A7F7-4846-9839-31710E4AF8A2}" type="presOf" srcId="{7A128194-4FBF-45DA-BEDF-42B3D28D2A00}" destId="{A81DFC79-0F78-4D71-BF26-1C518BA26871}" srcOrd="0" destOrd="0" presId="urn:microsoft.com/office/officeart/2005/8/layout/radial4"/>
    <dgm:cxn modelId="{650A71EC-F04A-41E6-B064-30BC95037766}" type="presOf" srcId="{D964B8ED-C314-4624-8C1C-7564D4BE8552}" destId="{7A05156E-8E49-4A6D-9005-8305C00F49E1}" srcOrd="0" destOrd="0" presId="urn:microsoft.com/office/officeart/2005/8/layout/radial4"/>
    <dgm:cxn modelId="{40192622-09EA-487E-A9B1-492508EC48B8}" type="presOf" srcId="{344715AD-2FA0-4C29-A6D6-3A07F3CC168C}" destId="{674B4F6A-4C96-4E81-AB22-020FC5D2225A}"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0629F3B1-8472-4D78-91EA-28E1C01BAA27}" type="presOf" srcId="{010F949A-DE42-4233-8E13-94876DB0F121}" destId="{96F5FE34-0723-4CD9-9A3C-CC1C56BC9F8A}" srcOrd="0" destOrd="0" presId="urn:microsoft.com/office/officeart/2005/8/layout/radial4"/>
    <dgm:cxn modelId="{9EEA5EC4-CB6D-49F2-B086-77F9586C8467}" type="presOf" srcId="{EFBDE9B8-B317-482B-B667-351B1F88A1DD}" destId="{64050A12-537F-4D45-B824-B1203E4C1386}"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7F9F2C14-1D23-4D46-8B9E-DC04D593A02E}" type="presOf" srcId="{F20067FA-969B-4BE6-8A86-EA739D2A556F}" destId="{955A2B7A-C9AD-4E7A-B468-380068A138FE}" srcOrd="0" destOrd="0" presId="urn:microsoft.com/office/officeart/2005/8/layout/radial4"/>
    <dgm:cxn modelId="{9906304D-173D-4A0F-9167-F8A22CC042D1}" type="presOf" srcId="{6F04575E-A9A0-471C-883C-FB6E889E186F}" destId="{F6411FBA-8159-4939-9DEF-305EB6764B25}"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FC763ABF-8411-429E-985C-4F94018C2736}" type="presOf" srcId="{CEFA38EF-FA52-4C6D-AC7E-6E74EF2E7270}" destId="{A245B6CD-5C93-4120-A18D-F485447C3F45}" srcOrd="0" destOrd="0" presId="urn:microsoft.com/office/officeart/2005/8/layout/radial4"/>
    <dgm:cxn modelId="{59C40009-9E18-48AB-BA83-9D92DBE1ABAF}" type="presOf" srcId="{813AC12C-07B6-4510-9BD7-9D9CF3D78F46}" destId="{5AC22849-EEAC-4113-BFE3-BA1934FD267B}"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AB68D417-0E92-4DEF-B0E7-1115142EB67F}" type="presParOf" srcId="{64050A12-537F-4D45-B824-B1203E4C1386}" destId="{F6411FBA-8159-4939-9DEF-305EB6764B25}" srcOrd="0" destOrd="0" presId="urn:microsoft.com/office/officeart/2005/8/layout/radial4"/>
    <dgm:cxn modelId="{B7906A34-3FD8-4502-8112-66AC2354F5B3}" type="presParOf" srcId="{64050A12-537F-4D45-B824-B1203E4C1386}" destId="{5AC22849-EEAC-4113-BFE3-BA1934FD267B}" srcOrd="1" destOrd="0" presId="urn:microsoft.com/office/officeart/2005/8/layout/radial4"/>
    <dgm:cxn modelId="{6838415B-40D3-4823-AD8C-09930AC26EAF}" type="presParOf" srcId="{64050A12-537F-4D45-B824-B1203E4C1386}" destId="{AFCCC62F-56E2-4F3B-9077-729593801380}" srcOrd="2" destOrd="0" presId="urn:microsoft.com/office/officeart/2005/8/layout/radial4"/>
    <dgm:cxn modelId="{ADDD0F0C-D37E-44BF-824F-BAEB42D4D389}" type="presParOf" srcId="{64050A12-537F-4D45-B824-B1203E4C1386}" destId="{96F5FE34-0723-4CD9-9A3C-CC1C56BC9F8A}" srcOrd="3" destOrd="0" presId="urn:microsoft.com/office/officeart/2005/8/layout/radial4"/>
    <dgm:cxn modelId="{632E46E1-58BB-48E7-88BA-26DEE3544631}" type="presParOf" srcId="{64050A12-537F-4D45-B824-B1203E4C1386}" destId="{B5F08414-A619-4381-B90B-FBB7E94B795D}" srcOrd="4" destOrd="0" presId="urn:microsoft.com/office/officeart/2005/8/layout/radial4"/>
    <dgm:cxn modelId="{DE9D1E61-2972-41EE-B6CC-8B2D4BD1DAF8}" type="presParOf" srcId="{64050A12-537F-4D45-B824-B1203E4C1386}" destId="{674B4F6A-4C96-4E81-AB22-020FC5D2225A}" srcOrd="5" destOrd="0" presId="urn:microsoft.com/office/officeart/2005/8/layout/radial4"/>
    <dgm:cxn modelId="{C067C0E4-974A-4A0A-ACEB-D32F99E00C75}" type="presParOf" srcId="{64050A12-537F-4D45-B824-B1203E4C1386}" destId="{3D157311-767A-4355-81C2-02A26AA1D10C}" srcOrd="6" destOrd="0" presId="urn:microsoft.com/office/officeart/2005/8/layout/radial4"/>
    <dgm:cxn modelId="{CD7B99FD-B003-47BF-AB62-67E41C43CC5C}" type="presParOf" srcId="{64050A12-537F-4D45-B824-B1203E4C1386}" destId="{7A05156E-8E49-4A6D-9005-8305C00F49E1}" srcOrd="7" destOrd="0" presId="urn:microsoft.com/office/officeart/2005/8/layout/radial4"/>
    <dgm:cxn modelId="{D5AB6C31-2F8B-424B-8BE6-88D853896CA4}" type="presParOf" srcId="{64050A12-537F-4D45-B824-B1203E4C1386}" destId="{A245B6CD-5C93-4120-A18D-F485447C3F45}" srcOrd="8" destOrd="0" presId="urn:microsoft.com/office/officeart/2005/8/layout/radial4"/>
    <dgm:cxn modelId="{F0311D39-412C-4C52-AFC5-6ACF9316AFAC}" type="presParOf" srcId="{64050A12-537F-4D45-B824-B1203E4C1386}" destId="{A81DFC79-0F78-4D71-BF26-1C518BA26871}" srcOrd="9" destOrd="0" presId="urn:microsoft.com/office/officeart/2005/8/layout/radial4"/>
    <dgm:cxn modelId="{88A1C0C0-179E-4415-AC57-D1FBFECEE44F}"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Mathematical Understanding</a:t>
          </a:r>
          <a:endParaRPr lang="en-US" sz="1400" b="1" kern="1200" dirty="0">
            <a:solidFill>
              <a:schemeClr val="tx1"/>
            </a:solidFill>
            <a:latin typeface="Calibri" panose="020F0502020204030204" pitchFamily="34" charset="0"/>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Problem Solving</a:t>
          </a:r>
          <a:endParaRPr lang="en-US" sz="1600" b="1" kern="1200" dirty="0">
            <a:solidFill>
              <a:schemeClr val="tx1"/>
            </a:solidFill>
            <a:latin typeface="Calibri" panose="020F0502020204030204" pitchFamily="34" charset="0"/>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Connections</a:t>
          </a:r>
          <a:endParaRPr lang="en-US" sz="1600" b="1" kern="1200" dirty="0">
            <a:solidFill>
              <a:schemeClr val="tx1"/>
            </a:solidFill>
            <a:latin typeface="Calibri" panose="020F0502020204030204" pitchFamily="34" charset="0"/>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Communication</a:t>
          </a:r>
          <a:endParaRPr lang="en-US" sz="1600" b="1" kern="1200" dirty="0">
            <a:solidFill>
              <a:schemeClr val="tx1"/>
            </a:solidFill>
            <a:latin typeface="Calibri" panose="020F0502020204030204" pitchFamily="34" charset="0"/>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Representations</a:t>
          </a:r>
          <a:endParaRPr lang="en-US" sz="1600" b="1" kern="1200" dirty="0">
            <a:solidFill>
              <a:schemeClr val="tx1"/>
            </a:solidFill>
            <a:latin typeface="Calibri" panose="020F0502020204030204" pitchFamily="34" charset="0"/>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Reasoning</a:t>
          </a:r>
          <a:endParaRPr lang="en-US" sz="1600" b="1" kern="1200" dirty="0">
            <a:solidFill>
              <a:schemeClr val="tx1"/>
            </a:solidFill>
            <a:latin typeface="Calibri" panose="020F0502020204030204" pitchFamily="34" charset="0"/>
          </a:endParaRPr>
        </a:p>
      </dsp:txBody>
      <dsp:txXfrm>
        <a:off x="5078160" y="2419521"/>
        <a:ext cx="1467062" cy="1159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sz="quarter" idx="1"/>
          </p:nvPr>
        </p:nvSpPr>
        <p:spPr bwMode="auto">
          <a:xfrm>
            <a:off x="3971344"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fld id="{F6224807-568A-43D2-8BD5-7BAD6130BE89}" type="datetimeFigureOut">
              <a:rPr lang="en-US"/>
              <a:pPr>
                <a:defRPr/>
              </a:pPr>
              <a:t>4/26/2017</a:t>
            </a:fld>
            <a:endParaRPr lang="en-US"/>
          </a:p>
        </p:txBody>
      </p:sp>
      <p:sp>
        <p:nvSpPr>
          <p:cNvPr id="54276" name="Rectangle 4"/>
          <p:cNvSpPr>
            <a:spLocks noGrp="1" noChangeArrowheads="1"/>
          </p:cNvSpPr>
          <p:nvPr>
            <p:ph type="ftr" sz="quarter" idx="2"/>
          </p:nvPr>
        </p:nvSpPr>
        <p:spPr bwMode="auto">
          <a:xfrm>
            <a:off x="0" y="8829429"/>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54277" name="Rectangle 5"/>
          <p:cNvSpPr>
            <a:spLocks noGrp="1" noChangeArrowheads="1"/>
          </p:cNvSpPr>
          <p:nvPr>
            <p:ph type="sldNum" sz="quarter" idx="3"/>
          </p:nvPr>
        </p:nvSpPr>
        <p:spPr bwMode="auto">
          <a:xfrm>
            <a:off x="3971344" y="8829429"/>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3795" name="Rectangle 3"/>
          <p:cNvSpPr>
            <a:spLocks noGrp="1" noChangeArrowheads="1"/>
          </p:cNvSpPr>
          <p:nvPr>
            <p:ph type="dt" idx="1"/>
          </p:nvPr>
        </p:nvSpPr>
        <p:spPr bwMode="auto">
          <a:xfrm>
            <a:off x="3971344"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4/26/2017</a:t>
            </a:fld>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29429"/>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3971344" y="8829429"/>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Welcome to the Grade 1 overview of revisions to the Mathematics Standards of Learning from 2009 to 2016.  </a:t>
            </a:r>
          </a:p>
          <a:p>
            <a:r>
              <a:rPr lang="en-US" sz="1200" dirty="0"/>
              <a:t>It would be helpful to have a copy of the Grade 1 – Crosswalk (Summary of Revisions) and a copy of the 2016 Grade 1 </a:t>
            </a:r>
            <a:r>
              <a:rPr lang="en-US" sz="1200" dirty="0" smtClean="0"/>
              <a:t>Curriculum Framework </a:t>
            </a:r>
            <a:r>
              <a:rPr lang="en-US" sz="1200" dirty="0"/>
              <a:t>to reference during this presentation. </a:t>
            </a:r>
          </a:p>
          <a:p>
            <a:endParaRPr lang="en-US" sz="11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a:t>
            </a:fld>
            <a:endParaRPr lang="en-US"/>
          </a:p>
        </p:txBody>
      </p:sp>
    </p:spTree>
    <p:extLst>
      <p:ext uri="{BB962C8B-B14F-4D97-AF65-F5344CB8AC3E}">
        <p14:creationId xmlns:p14="http://schemas.microsoft.com/office/powerpoint/2010/main" val="90889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z="1200" dirty="0"/>
              <a:t>In the next several slides, we will take a quick look at changes to the </a:t>
            </a:r>
            <a:r>
              <a:rPr lang="en-US" altLang="en-US" sz="1200" dirty="0" smtClean="0"/>
              <a:t>Curriculum Framework </a:t>
            </a:r>
            <a:r>
              <a:rPr lang="en-US" altLang="en-US" sz="1200" dirty="0"/>
              <a:t>document.</a:t>
            </a:r>
          </a:p>
          <a:p>
            <a:endParaRPr lang="en-US" altLang="en-US" sz="1200" dirty="0"/>
          </a:p>
          <a:p>
            <a:r>
              <a:rPr lang="en-US" altLang="en-US" sz="1200" dirty="0"/>
              <a:t>It is important to note that the mathematical process goals for students continue to be emphasized throughout the 2016 standards. T</a:t>
            </a:r>
            <a:r>
              <a:rPr lang="en-US" sz="1200" dirty="0"/>
              <a:t>he content of the mathematics standards is intended to support the following five goals for students: becoming mathematical problem solvers, communicating mathematically, reasoning mathematically, making mathematical connections, and using mathematical representations to model and interpret practical situations.</a:t>
            </a:r>
            <a:endParaRPr lang="en-US" altLang="en-US" sz="12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10</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Clr>
                <a:schemeClr val="tx1"/>
              </a:buClr>
            </a:pPr>
            <a:r>
              <a:rPr lang="en-US" sz="1200" dirty="0"/>
              <a:t>Four additional sections have been included in the introduction </a:t>
            </a:r>
            <a:r>
              <a:rPr lang="en-US" sz="1200" dirty="0" smtClean="0"/>
              <a:t>to the 2016 Curriculum Framework -- </a:t>
            </a:r>
            <a:r>
              <a:rPr lang="en-US" sz="1200" dirty="0"/>
              <a:t>In</a:t>
            </a:r>
            <a:r>
              <a:rPr lang="en-US" altLang="en-US" sz="1200" dirty="0"/>
              <a:t>structional Technology, Computational Fluency, Algebra Readiness, and Equity.</a:t>
            </a:r>
          </a:p>
          <a:p>
            <a:pPr lvl="0">
              <a:lnSpc>
                <a:spcPct val="90000"/>
              </a:lnSpc>
              <a:buClr>
                <a:schemeClr val="tx1"/>
              </a:buClr>
            </a:pPr>
            <a:endParaRPr lang="en-US" altLang="en-US" sz="1200" dirty="0"/>
          </a:p>
          <a:p>
            <a:pPr defTabSz="931774">
              <a:lnSpc>
                <a:spcPct val="90000"/>
              </a:lnSpc>
              <a:buClr>
                <a:schemeClr val="tx1"/>
              </a:buClr>
              <a:defRPr/>
            </a:pPr>
            <a:r>
              <a:rPr lang="en-US" altLang="en-US" sz="1200" dirty="0"/>
              <a:t>The content of each section addresses the impact on students’ learning and instruction. We encourage educators to review these sections of the introduction.</a:t>
            </a:r>
          </a:p>
          <a:p>
            <a:pPr lvl="0">
              <a:lnSpc>
                <a:spcPct val="90000"/>
              </a:lnSpc>
              <a:buClr>
                <a:schemeClr val="tx1"/>
              </a:buClr>
            </a:pPr>
            <a:endParaRPr lang="en-US" alt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dirty="0"/>
          </a:p>
        </p:txBody>
      </p:sp>
    </p:spTree>
    <p:extLst>
      <p:ext uri="{BB962C8B-B14F-4D97-AF65-F5344CB8AC3E}">
        <p14:creationId xmlns:p14="http://schemas.microsoft.com/office/powerpoint/2010/main" val="412845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snapshot of the Grade 1 Crosswalk and Summary of Revisions page o</a:t>
            </a:r>
            <a:r>
              <a:rPr lang="en-US" dirty="0" smtClean="0">
                <a:solidFill>
                  <a:srgbClr val="FF0000"/>
                </a:solidFill>
              </a:rPr>
              <a:t>ne.  There are four quadrants</a:t>
            </a:r>
            <a:r>
              <a:rPr lang="en-US" baseline="0" dirty="0" smtClean="0">
                <a:solidFill>
                  <a:srgbClr val="FF0000"/>
                </a:solidFill>
              </a:rPr>
              <a:t> – </a:t>
            </a:r>
            <a:r>
              <a:rPr lang="en-US" dirty="0" smtClean="0">
                <a:solidFill>
                  <a:srgbClr val="FF0000"/>
                </a:solidFill>
              </a:rPr>
              <a:t>additions,</a:t>
            </a:r>
            <a:r>
              <a:rPr lang="en-US" baseline="0" dirty="0" smtClean="0">
                <a:solidFill>
                  <a:srgbClr val="FF0000"/>
                </a:solidFill>
              </a:rPr>
              <a:t> deletions, parameter changes or clarifications, and moves within the standards.  </a:t>
            </a:r>
          </a:p>
          <a:p>
            <a:endParaRPr lang="en-US" baseline="0" dirty="0" smtClean="0">
              <a:solidFill>
                <a:srgbClr val="FF0000"/>
              </a:solidFill>
            </a:endParaRPr>
          </a:p>
          <a:p>
            <a:r>
              <a:rPr lang="en-US" baseline="0" dirty="0" smtClean="0">
                <a:solidFill>
                  <a:srgbClr val="FF0000"/>
                </a:solidFill>
              </a:rPr>
              <a:t>The upper left quadrant represents the additions, the standards referenced are the 2016 numbers and include additions to the EKS as well as the standard. Moves from other grade levels are indicated within brackets.  </a:t>
            </a:r>
          </a:p>
          <a:p>
            <a:endParaRPr lang="en-US" baseline="0" dirty="0" smtClean="0">
              <a:solidFill>
                <a:srgbClr val="FF0000"/>
              </a:solidFill>
            </a:endParaRPr>
          </a:p>
          <a:p>
            <a:r>
              <a:rPr lang="en-US" baseline="0" dirty="0" smtClean="0">
                <a:solidFill>
                  <a:srgbClr val="FF0000"/>
                </a:solidFill>
              </a:rPr>
              <a:t>The upper right quadrant identifies deletions from the 2009 standards and indicates where that content was moved.  </a:t>
            </a:r>
          </a:p>
          <a:p>
            <a:endParaRPr lang="en-US" baseline="0" dirty="0" smtClean="0">
              <a:solidFill>
                <a:srgbClr val="FF0000"/>
              </a:solidFill>
            </a:endParaRPr>
          </a:p>
          <a:p>
            <a:r>
              <a:rPr lang="en-US" baseline="0" dirty="0" smtClean="0">
                <a:solidFill>
                  <a:srgbClr val="FF0000"/>
                </a:solidFill>
              </a:rPr>
              <a:t>The bottom left quadrant indicates parameter changes (for example </a:t>
            </a:r>
            <a:r>
              <a:rPr lang="en-US" baseline="0" dirty="0" smtClean="0"/>
              <a:t>1.1a</a:t>
            </a:r>
            <a:r>
              <a:rPr lang="en-US" u="none" baseline="0" dirty="0" smtClean="0"/>
              <a:t>– counting forward has been increased to 110 as well as the addition of starting at any number between 0 and 110)</a:t>
            </a:r>
            <a:r>
              <a:rPr lang="en-US" baseline="0" dirty="0" smtClean="0"/>
              <a:t>.  In the bottom right quadrant, moves within a grade level are indicated with the first number being the 2009 SOL number and the number in the brackets representing the 2016 number.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a:p>
        </p:txBody>
      </p:sp>
    </p:spTree>
    <p:extLst>
      <p:ext uri="{BB962C8B-B14F-4D97-AF65-F5344CB8AC3E}">
        <p14:creationId xmlns:p14="http://schemas.microsoft.com/office/powerpoint/2010/main" val="279237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page 2 and the remaining pages of the crosswalk, a</a:t>
            </a:r>
            <a:r>
              <a:rPr lang="en-US" baseline="0" dirty="0" smtClean="0"/>
              <a:t> side by side comparison of the 2009 and 2016 standards can be found.  There was an attempt to keep the standards in numerical order for both columns. When deleted content was moved or already found in another grade, it is indicated in brackets. </a:t>
            </a:r>
          </a:p>
          <a:p>
            <a:r>
              <a:rPr lang="en-US" baseline="0" dirty="0" smtClean="0"/>
              <a:t> </a:t>
            </a:r>
          </a:p>
          <a:p>
            <a:pPr defTabSz="931774">
              <a:defRPr/>
            </a:pPr>
            <a:r>
              <a:rPr lang="en-US" baseline="0" dirty="0" smtClean="0"/>
              <a:t>See the examples shown on the screen. Empty boxes on the right indicate that the 2009 content has either been deleted or removed.</a:t>
            </a:r>
            <a:endParaRPr lang="en-US" dirty="0" smtClean="0"/>
          </a:p>
          <a:p>
            <a:endParaRPr lang="en-US" baseline="0" dirty="0" smtClean="0"/>
          </a:p>
          <a:p>
            <a:endParaRPr lang="en-US" baseline="0" dirty="0" smtClean="0"/>
          </a:p>
          <a:p>
            <a:r>
              <a:rPr lang="en-US" baseline="0" dirty="0" smtClean="0"/>
              <a:t>Empty boxes on the left typically indicate that the 2016 standard is new to that grade level.  For example, 1.7a is new to grade one while 1.7b was moved from 1.5.</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13</a:t>
            </a:fld>
            <a:endParaRPr lang="en-US" dirty="0"/>
          </a:p>
        </p:txBody>
      </p:sp>
    </p:spTree>
    <p:extLst>
      <p:ext uri="{BB962C8B-B14F-4D97-AF65-F5344CB8AC3E}">
        <p14:creationId xmlns:p14="http://schemas.microsoft.com/office/powerpoint/2010/main" val="325904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We’ll now dig deeper into the crosswalk and </a:t>
            </a:r>
            <a:r>
              <a:rPr lang="en-US" dirty="0" smtClean="0"/>
              <a:t>Curriculum Framework </a:t>
            </a:r>
            <a:r>
              <a:rPr lang="en-US" dirty="0"/>
              <a:t>by taking a look at the Number and Number Sense strand.</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altLang="en-US" dirty="0" smtClean="0">
                <a:solidFill>
                  <a:schemeClr val="bg1"/>
                </a:solidFill>
              </a:rPr>
              <a:t>SOL 1.1a </a:t>
            </a:r>
            <a:r>
              <a:rPr lang="en-US" altLang="en-US" dirty="0">
                <a:solidFill>
                  <a:schemeClr val="bg1"/>
                </a:solidFill>
              </a:rPr>
              <a:t>and 1.2 have been combined to form the new 1.1.</a:t>
            </a:r>
          </a:p>
          <a:p>
            <a:pPr>
              <a:spcBef>
                <a:spcPts val="0"/>
              </a:spcBef>
            </a:pPr>
            <a:endParaRPr lang="en-US" altLang="en-US" dirty="0">
              <a:solidFill>
                <a:schemeClr val="bg1"/>
              </a:solidFill>
            </a:endParaRPr>
          </a:p>
          <a:p>
            <a:pPr>
              <a:spcBef>
                <a:spcPts val="0"/>
              </a:spcBef>
            </a:pPr>
            <a:r>
              <a:rPr lang="en-US" altLang="en-US" dirty="0">
                <a:solidFill>
                  <a:schemeClr val="bg1"/>
                </a:solidFill>
              </a:rPr>
              <a:t>Counting in SOL1.1a has been clarified as ‘oral counting’ and has been increased from 100 to 110.  In addition, students should be able to count forward starting at any number between 0 and 110.</a:t>
            </a:r>
          </a:p>
          <a:p>
            <a:pPr>
              <a:spcBef>
                <a:spcPts val="0"/>
              </a:spcBef>
            </a:pPr>
            <a:endParaRPr lang="en-US" altLang="en-US" dirty="0">
              <a:solidFill>
                <a:schemeClr val="bg1"/>
              </a:solidFill>
            </a:endParaRPr>
          </a:p>
          <a:p>
            <a:pPr>
              <a:spcBef>
                <a:spcPts val="0"/>
              </a:spcBef>
            </a:pPr>
            <a:r>
              <a:rPr lang="en-US" altLang="en-US" dirty="0">
                <a:solidFill>
                  <a:schemeClr val="bg1"/>
                </a:solidFill>
              </a:rPr>
              <a:t>Additional parameters have been included for SOL1.1b, 1.1c, and 1.1d.  In SOL1.1b students are now expected to write numerals from 0 to 110 in sequence and out-of-sequence.  In SOL1.1c students will now count backward orally by ones when given any number between 1 and 30.  Lastly, in SOL1.1d, students will skip count as a strategy for determining the total number of objects limited to 110.</a:t>
            </a:r>
          </a:p>
          <a:p>
            <a:pPr>
              <a:spcBef>
                <a:spcPts val="0"/>
              </a:spcBef>
            </a:pPr>
            <a:endParaRPr lang="en-US" alt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a:p>
        </p:txBody>
      </p:sp>
    </p:spTree>
    <p:extLst>
      <p:ext uri="{BB962C8B-B14F-4D97-AF65-F5344CB8AC3E}">
        <p14:creationId xmlns:p14="http://schemas.microsoft.com/office/powerpoint/2010/main" val="928836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The new </a:t>
            </a:r>
            <a:r>
              <a:rPr lang="en-US" dirty="0" smtClean="0">
                <a:solidFill>
                  <a:schemeClr val="tx1"/>
                </a:solidFill>
              </a:rPr>
              <a:t>SOL 1.2</a:t>
            </a:r>
            <a:r>
              <a:rPr lang="en-US" baseline="0" dirty="0" smtClean="0">
                <a:solidFill>
                  <a:schemeClr val="tx1"/>
                </a:solidFill>
              </a:rPr>
              <a:t>a </a:t>
            </a:r>
            <a:r>
              <a:rPr lang="en-US" baseline="0" dirty="0" smtClean="0">
                <a:solidFill>
                  <a:schemeClr val="tx1"/>
                </a:solidFill>
              </a:rPr>
              <a:t>was moved from 1.1b.</a:t>
            </a:r>
          </a:p>
          <a:p>
            <a:endParaRPr lang="en-US" baseline="0" dirty="0" smtClean="0">
              <a:solidFill>
                <a:schemeClr val="tx1"/>
              </a:solidFill>
            </a:endParaRPr>
          </a:p>
          <a:p>
            <a:r>
              <a:rPr lang="en-US" baseline="0" dirty="0" smtClean="0">
                <a:solidFill>
                  <a:schemeClr val="tx1"/>
                </a:solidFill>
              </a:rPr>
              <a:t>1.2b and c – Comparing and ordering numbers is new to grade one.  </a:t>
            </a:r>
          </a:p>
          <a:p>
            <a:r>
              <a:rPr lang="en-US" baseline="0" dirty="0" smtClean="0">
                <a:solidFill>
                  <a:schemeClr val="tx1"/>
                </a:solidFill>
              </a:rPr>
              <a:t>Students will compare two numbers between 0-110 represented pictorially or with concrete objects, using the words greater than, less than, or equal to.  </a:t>
            </a:r>
          </a:p>
          <a:p>
            <a:r>
              <a:rPr lang="en-US" baseline="0" dirty="0" smtClean="0">
                <a:solidFill>
                  <a:schemeClr val="tx1"/>
                </a:solidFill>
              </a:rPr>
              <a:t>When ordering numbers the number of sets will be limited to no more than three, with each set containing up to 110 objects.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a:p>
        </p:txBody>
      </p:sp>
    </p:spTree>
    <p:extLst>
      <p:ext uri="{BB962C8B-B14F-4D97-AF65-F5344CB8AC3E}">
        <p14:creationId xmlns:p14="http://schemas.microsoft.com/office/powerpoint/2010/main" val="2672094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t>
            </a:r>
            <a:r>
              <a:rPr lang="en-US" baseline="0" dirty="0" smtClean="0"/>
              <a:t>1.3 was moved from K.3 and is new to grade one.</a:t>
            </a:r>
          </a:p>
          <a:p>
            <a:endParaRPr lang="en-US" baseline="0" dirty="0" smtClean="0"/>
          </a:p>
          <a:p>
            <a:r>
              <a:rPr lang="en-US" baseline="0" dirty="0" smtClean="0"/>
              <a:t>Students, when given an ordered set of ten objects and/or pictures, will indicate the ordinal position of each object, first through tenth.</a:t>
            </a:r>
          </a:p>
          <a:p>
            <a:endParaRPr lang="en-US" baseline="0" dirty="0" smtClean="0"/>
          </a:p>
          <a:p>
            <a:pPr lvl="0"/>
            <a:r>
              <a:rPr lang="en-US" dirty="0"/>
              <a:t>Please refer to the </a:t>
            </a:r>
            <a:r>
              <a:rPr lang="en-US" dirty="0" smtClean="0"/>
              <a:t>Curriculum Framework </a:t>
            </a:r>
            <a:r>
              <a:rPr lang="en-US" dirty="0"/>
              <a:t>for additional information.</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17</a:t>
            </a:fld>
            <a:endParaRPr lang="en-US"/>
          </a:p>
        </p:txBody>
      </p:sp>
    </p:spTree>
    <p:extLst>
      <p:ext uri="{BB962C8B-B14F-4D97-AF65-F5344CB8AC3E}">
        <p14:creationId xmlns:p14="http://schemas.microsoft.com/office/powerpoint/2010/main" val="382347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SOL 1.3 </a:t>
            </a:r>
            <a:r>
              <a:rPr lang="en-US" b="0" dirty="0" smtClean="0"/>
              <a:t>is now </a:t>
            </a:r>
            <a:r>
              <a:rPr lang="en-US" b="0" dirty="0" smtClean="0"/>
              <a:t>SOL 1.4</a:t>
            </a:r>
            <a:r>
              <a:rPr lang="en-US" b="0" dirty="0" smtClean="0"/>
              <a:t>.</a:t>
            </a:r>
          </a:p>
          <a:p>
            <a:endParaRPr lang="en-US" b="0" dirty="0" smtClean="0"/>
          </a:p>
          <a:p>
            <a:pPr defTabSz="931774">
              <a:defRPr/>
            </a:pPr>
            <a:r>
              <a:rPr lang="en-US" altLang="en-US" dirty="0">
                <a:solidFill>
                  <a:schemeClr val="bg1"/>
                </a:solidFill>
              </a:rPr>
              <a:t>In the 2016 standards, greater emphasis has been placed on the development of conceptual understanding of fractions through representing and solving practical problems that involve equal sharing with two or four sharers.  Young children intuitively </a:t>
            </a:r>
            <a:r>
              <a:rPr lang="en-US" altLang="en-US" dirty="0" smtClean="0">
                <a:solidFill>
                  <a:schemeClr val="bg1"/>
                </a:solidFill>
              </a:rPr>
              <a:t>understand </a:t>
            </a:r>
            <a:r>
              <a:rPr lang="en-US" altLang="en-US" dirty="0">
                <a:solidFill>
                  <a:schemeClr val="bg1"/>
                </a:solidFill>
              </a:rPr>
              <a:t>equal sharing problems based on their experiences sharing objects with siblings or friends.  While students should use the terms halves and fourths they are not be expected to use fraction notation at this level.</a:t>
            </a:r>
          </a:p>
          <a:p>
            <a:pPr defTabSz="931774">
              <a:defRPr/>
            </a:pPr>
            <a:endParaRPr lang="en-US" altLang="en-US" dirty="0">
              <a:solidFill>
                <a:schemeClr val="bg1"/>
              </a:solidFill>
            </a:endParaRPr>
          </a:p>
          <a:p>
            <a:pPr defTabSz="931774">
              <a:defRPr/>
            </a:pPr>
            <a:r>
              <a:rPr lang="en-US" altLang="en-US" dirty="0">
                <a:solidFill>
                  <a:schemeClr val="bg1"/>
                </a:solidFill>
              </a:rPr>
              <a:t>Additional information, including examples of problems, can be found in the Understanding the Standard section of the Framework.</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a:p>
        </p:txBody>
      </p:sp>
    </p:spTree>
    <p:extLst>
      <p:ext uri="{BB962C8B-B14F-4D97-AF65-F5344CB8AC3E}">
        <p14:creationId xmlns:p14="http://schemas.microsoft.com/office/powerpoint/2010/main" val="4072474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1.4 </a:t>
            </a:r>
            <a:r>
              <a:rPr lang="en-US" dirty="0" smtClean="0"/>
              <a:t>is now </a:t>
            </a:r>
            <a:r>
              <a:rPr lang="en-US" dirty="0" smtClean="0"/>
              <a:t>SOL 1.5</a:t>
            </a:r>
            <a:r>
              <a:rPr lang="en-US" dirty="0" smtClean="0"/>
              <a:t>.  </a:t>
            </a:r>
          </a:p>
          <a:p>
            <a:endParaRPr lang="en-US" dirty="0" smtClean="0"/>
          </a:p>
          <a:p>
            <a:r>
              <a:rPr lang="en-US" dirty="0" smtClean="0"/>
              <a:t>This</a:t>
            </a:r>
            <a:r>
              <a:rPr lang="en-US" baseline="0" dirty="0" smtClean="0"/>
              <a:t> standard was moved from the 2009 Computation and Estimation Strand to the 2016 Number and Number Sense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a:p>
        </p:txBody>
      </p:sp>
    </p:spTree>
    <p:extLst>
      <p:ext uri="{BB962C8B-B14F-4D97-AF65-F5344CB8AC3E}">
        <p14:creationId xmlns:p14="http://schemas.microsoft.com/office/powerpoint/2010/main" val="325467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purpose of this presentation is to provide an overview of the revisions and to highlight information included in the Essential Knowledge and Skills and Understanding the Standards sections of the </a:t>
            </a:r>
            <a:r>
              <a:rPr lang="en-US" sz="1200" dirty="0" smtClean="0"/>
              <a:t>Curriculum Framework. </a:t>
            </a:r>
            <a:r>
              <a:rPr lang="en-US" sz="1200" dirty="0"/>
              <a:t>This presentation serves as a brief overview and is not a comprehensive list of all </a:t>
            </a:r>
            <a:r>
              <a:rPr lang="en-US" sz="1200" dirty="0" smtClean="0"/>
              <a:t>the revisions</a:t>
            </a:r>
            <a:r>
              <a:rPr lang="en-US" sz="1200" dirty="0"/>
              <a:t>. The </a:t>
            </a:r>
            <a:r>
              <a:rPr lang="en-US" sz="1200" dirty="0" smtClean="0"/>
              <a:t>Curriculum Framework </a:t>
            </a:r>
            <a:r>
              <a:rPr lang="en-US" sz="1200" dirty="0"/>
              <a:t>should be referenced for additional information regarding the 2016 standards.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will now take a</a:t>
            </a:r>
            <a:r>
              <a:rPr lang="en-US" baseline="0" dirty="0" smtClean="0"/>
              <a:t> look at the Computation and Estimation Strand.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of </a:t>
            </a:r>
            <a:r>
              <a:rPr lang="en-US" dirty="0" smtClean="0"/>
              <a:t>SOL 1.5</a:t>
            </a:r>
            <a:r>
              <a:rPr lang="en-US" baseline="0" dirty="0" smtClean="0"/>
              <a:t> </a:t>
            </a:r>
            <a:r>
              <a:rPr lang="en-US" baseline="0" dirty="0" smtClean="0"/>
              <a:t>- fluency with addition and subtraction within 10 has moved to 1.7b.  Fluency with addition and subtraction between 11 and 18 has been removed from grade one; however, remains in grade two.</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21</a:t>
            </a:fld>
            <a:endParaRPr lang="en-US"/>
          </a:p>
        </p:txBody>
      </p:sp>
    </p:spTree>
    <p:extLst>
      <p:ext uri="{BB962C8B-B14F-4D97-AF65-F5344CB8AC3E}">
        <p14:creationId xmlns:p14="http://schemas.microsoft.com/office/powerpoint/2010/main" val="2770123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dirty="0">
                <a:solidFill>
                  <a:schemeClr val="bg1"/>
                </a:solidFill>
              </a:rPr>
              <a:t>Several edits have been made to </a:t>
            </a:r>
            <a:r>
              <a:rPr lang="en-US" dirty="0" smtClean="0">
                <a:solidFill>
                  <a:schemeClr val="bg1"/>
                </a:solidFill>
              </a:rPr>
              <a:t>SOL 1.6</a:t>
            </a:r>
            <a:r>
              <a:rPr lang="en-US" dirty="0">
                <a:solidFill>
                  <a:schemeClr val="bg1"/>
                </a:solidFill>
              </a:rPr>
              <a:t>.</a:t>
            </a:r>
          </a:p>
          <a:p>
            <a:pPr>
              <a:spcBef>
                <a:spcPts val="611"/>
              </a:spcBef>
            </a:pPr>
            <a:endParaRPr lang="en-US" dirty="0">
              <a:solidFill>
                <a:schemeClr val="bg1"/>
              </a:solidFill>
            </a:endParaRPr>
          </a:p>
          <a:p>
            <a:pPr>
              <a:spcBef>
                <a:spcPts val="611"/>
              </a:spcBef>
            </a:pPr>
            <a:r>
              <a:rPr lang="en-US" dirty="0">
                <a:solidFill>
                  <a:schemeClr val="bg1"/>
                </a:solidFill>
              </a:rPr>
              <a:t>The parameters for creating and solving single-step story and picture problems involving addition and subtraction have been increased from 18 to 20.</a:t>
            </a:r>
          </a:p>
          <a:p>
            <a:pPr>
              <a:spcBef>
                <a:spcPts val="611"/>
              </a:spcBef>
            </a:pPr>
            <a:endParaRPr lang="en-US" dirty="0">
              <a:solidFill>
                <a:schemeClr val="bg1"/>
              </a:solidFill>
            </a:endParaRPr>
          </a:p>
          <a:p>
            <a:pPr>
              <a:spcBef>
                <a:spcPts val="611"/>
              </a:spcBef>
            </a:pPr>
            <a:r>
              <a:rPr lang="en-US" dirty="0">
                <a:solidFill>
                  <a:schemeClr val="bg1"/>
                </a:solidFill>
              </a:rPr>
              <a:t>Several new EKS bullets have been added to </a:t>
            </a:r>
            <a:r>
              <a:rPr lang="en-US" dirty="0" smtClean="0">
                <a:solidFill>
                  <a:schemeClr val="bg1"/>
                </a:solidFill>
              </a:rPr>
              <a:t>SOL 1.6</a:t>
            </a:r>
            <a:r>
              <a:rPr lang="en-US" dirty="0">
                <a:solidFill>
                  <a:schemeClr val="bg1"/>
                </a:solidFill>
              </a:rPr>
              <a:t>:</a:t>
            </a:r>
          </a:p>
          <a:p>
            <a:pPr>
              <a:spcBef>
                <a:spcPts val="611"/>
              </a:spcBef>
            </a:pPr>
            <a:endParaRPr lang="en-US" dirty="0">
              <a:solidFill>
                <a:schemeClr val="bg1"/>
              </a:solidFill>
            </a:endParaRPr>
          </a:p>
          <a:p>
            <a:pPr>
              <a:spcBef>
                <a:spcPts val="611"/>
              </a:spcBef>
            </a:pPr>
            <a:r>
              <a:rPr lang="en-US" dirty="0">
                <a:solidFill>
                  <a:schemeClr val="bg1"/>
                </a:solidFill>
              </a:rPr>
              <a:t>1. Students will combine parts contained in larger numbers by using related combinations.  For example, when adding 9 + 7 a student might break up 7 into 1 and 6, add the 1 to the 9 to get 10 and then add 6 to equal 16.  Another new EKS bullet reads </a:t>
            </a:r>
          </a:p>
          <a:p>
            <a:pPr>
              <a:spcBef>
                <a:spcPts val="611"/>
              </a:spcBef>
            </a:pPr>
            <a:r>
              <a:rPr lang="en-US" dirty="0">
                <a:solidFill>
                  <a:schemeClr val="bg1"/>
                </a:solidFill>
              </a:rPr>
              <a:t>2. Students will explain strategies used to solve addition and subtraction problems within 20 using spoken words, objects, pictorial models, and number sentences.</a:t>
            </a:r>
          </a:p>
          <a:p>
            <a:pPr>
              <a:spcBef>
                <a:spcPts val="611"/>
              </a:spcBef>
            </a:pPr>
            <a:endParaRPr lang="en-US" dirty="0">
              <a:solidFill>
                <a:schemeClr val="bg1"/>
              </a:solidFill>
            </a:endParaRPr>
          </a:p>
          <a:p>
            <a:pPr>
              <a:spcBef>
                <a:spcPts val="611"/>
              </a:spcBef>
              <a:spcAft>
                <a:spcPts val="611"/>
              </a:spcAft>
            </a:pPr>
            <a:r>
              <a:rPr lang="en-US" dirty="0">
                <a:solidFill>
                  <a:schemeClr val="bg1"/>
                </a:solidFill>
              </a:rPr>
              <a:t>Additional information, including a chart containing problems types, can be found in the Understanding the Standard section of the </a:t>
            </a:r>
            <a:r>
              <a:rPr lang="en-US" dirty="0" smtClean="0">
                <a:solidFill>
                  <a:schemeClr val="bg1"/>
                </a:solidFill>
              </a:rPr>
              <a:t>Curriculum Framework.</a:t>
            </a:r>
            <a:endParaRPr lang="en-US" sz="4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22</a:t>
            </a:fld>
            <a:endParaRPr lang="en-US"/>
          </a:p>
        </p:txBody>
      </p:sp>
    </p:spTree>
    <p:extLst>
      <p:ext uri="{BB962C8B-B14F-4D97-AF65-F5344CB8AC3E}">
        <p14:creationId xmlns:p14="http://schemas.microsoft.com/office/powerpoint/2010/main" val="274663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0"/>
              </a:spcBef>
              <a:defRPr/>
            </a:pPr>
            <a:r>
              <a:rPr lang="en-US" altLang="en-US" dirty="0" smtClean="0">
                <a:solidFill>
                  <a:schemeClr val="bg1"/>
                </a:solidFill>
              </a:rPr>
              <a:t>SOL 1.7a </a:t>
            </a:r>
            <a:r>
              <a:rPr lang="en-US" altLang="en-US" dirty="0">
                <a:solidFill>
                  <a:schemeClr val="bg1"/>
                </a:solidFill>
              </a:rPr>
              <a:t>- recognize and describe with fluency part-whole relationships for numbers up to 10 is NEW content for grade one. The Essential Knowledge and Skills bullet states that students will r</a:t>
            </a:r>
            <a:r>
              <a:rPr lang="en-US" dirty="0">
                <a:solidFill>
                  <a:schemeClr val="bg1"/>
                </a:solidFill>
              </a:rPr>
              <a:t>ecognize and describe part-whole relationships for numbers up to 10 in a variety of configurations.</a:t>
            </a:r>
            <a:endParaRPr lang="en-US" altLang="en-US" dirty="0">
              <a:solidFill>
                <a:schemeClr val="bg1"/>
              </a:solidFill>
            </a:endParaRPr>
          </a:p>
          <a:p>
            <a:pPr>
              <a:spcBef>
                <a:spcPts val="0"/>
              </a:spcBef>
            </a:pPr>
            <a:endParaRPr lang="en-US" altLang="en-US" dirty="0">
              <a:solidFill>
                <a:schemeClr val="bg1"/>
              </a:solidFill>
            </a:endParaRPr>
          </a:p>
          <a:p>
            <a:pPr>
              <a:spcBef>
                <a:spcPts val="0"/>
              </a:spcBef>
            </a:pPr>
            <a:r>
              <a:rPr lang="en-US" altLang="en-US" dirty="0" smtClean="0">
                <a:solidFill>
                  <a:schemeClr val="bg1"/>
                </a:solidFill>
              </a:rPr>
              <a:t>SOL 1.7b </a:t>
            </a:r>
            <a:r>
              <a:rPr lang="en-US" altLang="en-US" dirty="0">
                <a:solidFill>
                  <a:schemeClr val="bg1"/>
                </a:solidFill>
              </a:rPr>
              <a:t>- demonstrate fluency for addition and subtraction is now limited to within 10.  This content was moved from the 2009 </a:t>
            </a:r>
            <a:r>
              <a:rPr lang="en-US" altLang="en-US" dirty="0" smtClean="0">
                <a:solidFill>
                  <a:schemeClr val="bg1"/>
                </a:solidFill>
              </a:rPr>
              <a:t>SOL 1.5</a:t>
            </a:r>
            <a:r>
              <a:rPr lang="en-US" altLang="en-US" dirty="0">
                <a:solidFill>
                  <a:schemeClr val="bg1"/>
                </a:solidFill>
              </a:rPr>
              <a:t>; note that fluency with addition and subtraction for 11-18 has been removed from grade one but remains in grade two.</a:t>
            </a:r>
          </a:p>
          <a:p>
            <a:pPr>
              <a:spcBef>
                <a:spcPts val="0"/>
              </a:spcBef>
            </a:pPr>
            <a:endParaRPr lang="en-US" altLang="en-US" dirty="0">
              <a:solidFill>
                <a:schemeClr val="bg1"/>
              </a:solidFill>
            </a:endParaRPr>
          </a:p>
          <a:p>
            <a:pPr>
              <a:spcBef>
                <a:spcPts val="0"/>
              </a:spcBef>
              <a:spcAft>
                <a:spcPts val="611"/>
              </a:spcAft>
            </a:pPr>
            <a:r>
              <a:rPr lang="en-US" altLang="en-US" dirty="0">
                <a:solidFill>
                  <a:schemeClr val="bg1"/>
                </a:solidFill>
              </a:rPr>
              <a:t>Additional information and examples of part-whole relationships and understandings, including examples of appropriate models can be found in the Understanding the Standards section of the </a:t>
            </a:r>
            <a:r>
              <a:rPr lang="en-US" altLang="en-US" dirty="0" smtClean="0">
                <a:solidFill>
                  <a:schemeClr val="bg1"/>
                </a:solidFill>
              </a:rPr>
              <a:t>Curriculum Framework.</a:t>
            </a:r>
            <a:endParaRPr lang="en-US" alt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23</a:t>
            </a:fld>
            <a:endParaRPr lang="en-US"/>
          </a:p>
        </p:txBody>
      </p:sp>
    </p:spTree>
    <p:extLst>
      <p:ext uri="{BB962C8B-B14F-4D97-AF65-F5344CB8AC3E}">
        <p14:creationId xmlns:p14="http://schemas.microsoft.com/office/powerpoint/2010/main" val="333630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a:t>
            </a:r>
            <a:r>
              <a:rPr lang="en-US" baseline="0" dirty="0" smtClean="0"/>
              <a:t> will now take a look at the Measurement and Geometry strand.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altLang="en-US" dirty="0" smtClean="0">
                <a:solidFill>
                  <a:schemeClr val="bg1"/>
                </a:solidFill>
              </a:rPr>
              <a:t>SOL 1.7a </a:t>
            </a:r>
            <a:r>
              <a:rPr lang="en-US" altLang="en-US" dirty="0">
                <a:solidFill>
                  <a:schemeClr val="bg1"/>
                </a:solidFill>
              </a:rPr>
              <a:t>- identifying the number of pennies equivalent to a nickel, dime, and quarter was already included in K.7 and has therefore been removed from grade one.</a:t>
            </a:r>
          </a:p>
          <a:p>
            <a:pPr>
              <a:spcBef>
                <a:spcPts val="0"/>
              </a:spcBef>
            </a:pPr>
            <a:endParaRPr lang="en-US" altLang="en-US" dirty="0">
              <a:solidFill>
                <a:schemeClr val="bg1"/>
              </a:solidFill>
            </a:endParaRPr>
          </a:p>
          <a:p>
            <a:pPr>
              <a:spcBef>
                <a:spcPts val="0"/>
              </a:spcBef>
            </a:pPr>
            <a:r>
              <a:rPr lang="en-US" altLang="en-US" dirty="0" smtClean="0">
                <a:solidFill>
                  <a:schemeClr val="bg1"/>
                </a:solidFill>
              </a:rPr>
              <a:t>SOL 1.7b  </a:t>
            </a:r>
            <a:r>
              <a:rPr lang="en-US" altLang="en-US" dirty="0">
                <a:solidFill>
                  <a:schemeClr val="bg1"/>
                </a:solidFill>
              </a:rPr>
              <a:t>is now </a:t>
            </a:r>
            <a:r>
              <a:rPr lang="en-US" altLang="en-US" dirty="0" smtClean="0">
                <a:solidFill>
                  <a:schemeClr val="bg1"/>
                </a:solidFill>
              </a:rPr>
              <a:t>SOL 1.8 </a:t>
            </a:r>
            <a:r>
              <a:rPr lang="en-US" altLang="en-US" dirty="0">
                <a:solidFill>
                  <a:schemeClr val="bg1"/>
                </a:solidFill>
              </a:rPr>
              <a:t>with edits.  Determining the value of a collection of coins has been limited to a collection of </a:t>
            </a:r>
            <a:r>
              <a:rPr lang="en-US" altLang="en-US" b="1" dirty="0">
                <a:solidFill>
                  <a:schemeClr val="bg1"/>
                </a:solidFill>
              </a:rPr>
              <a:t>like</a:t>
            </a:r>
            <a:r>
              <a:rPr lang="en-US" altLang="en-US" dirty="0">
                <a:solidFill>
                  <a:schemeClr val="bg1"/>
                </a:solidFill>
              </a:rPr>
              <a:t> coins (pennies, nickels, </a:t>
            </a:r>
            <a:r>
              <a:rPr lang="en-US" altLang="en-US" b="1" dirty="0">
                <a:solidFill>
                  <a:schemeClr val="bg1"/>
                </a:solidFill>
              </a:rPr>
              <a:t>or</a:t>
            </a:r>
            <a:r>
              <a:rPr lang="en-US" altLang="en-US" dirty="0">
                <a:solidFill>
                  <a:schemeClr val="bg1"/>
                </a:solidFill>
              </a:rPr>
              <a:t> dimes).</a:t>
            </a:r>
          </a:p>
          <a:p>
            <a:pPr>
              <a:spcBef>
                <a:spcPts val="0"/>
              </a:spcBef>
            </a:pPr>
            <a:endParaRPr lang="en-US" altLang="en-US" dirty="0">
              <a:solidFill>
                <a:schemeClr val="bg1"/>
              </a:solidFill>
            </a:endParaRPr>
          </a:p>
          <a:p>
            <a:pPr>
              <a:spcBef>
                <a:spcPts val="0"/>
              </a:spcBef>
            </a:pPr>
            <a:r>
              <a:rPr lang="en-US" altLang="en-US" dirty="0">
                <a:solidFill>
                  <a:schemeClr val="bg1"/>
                </a:solidFill>
              </a:rPr>
              <a:t>A new EKS bullet for this standard states that students will g</a:t>
            </a:r>
            <a:r>
              <a:rPr lang="en-US" dirty="0">
                <a:solidFill>
                  <a:schemeClr val="bg1"/>
                </a:solidFill>
              </a:rPr>
              <a:t>roup a collection of pennies by fives and tens as a way to determine the value of the collection limited to 100 cents or less. </a:t>
            </a:r>
            <a:endParaRPr lang="en-US" alt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25</a:t>
            </a:fld>
            <a:endParaRPr lang="en-US"/>
          </a:p>
        </p:txBody>
      </p:sp>
    </p:spTree>
    <p:extLst>
      <p:ext uri="{BB962C8B-B14F-4D97-AF65-F5344CB8AC3E}">
        <p14:creationId xmlns:p14="http://schemas.microsoft.com/office/powerpoint/2010/main" val="748444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altLang="en-US" dirty="0" smtClean="0">
                <a:solidFill>
                  <a:schemeClr val="bg1"/>
                </a:solidFill>
              </a:rPr>
              <a:t>SOL 1.8 </a:t>
            </a:r>
            <a:r>
              <a:rPr lang="en-US" altLang="en-US" dirty="0">
                <a:solidFill>
                  <a:schemeClr val="bg1"/>
                </a:solidFill>
              </a:rPr>
              <a:t>is now </a:t>
            </a:r>
            <a:r>
              <a:rPr lang="en-US" altLang="en-US" dirty="0" smtClean="0">
                <a:solidFill>
                  <a:schemeClr val="bg1"/>
                </a:solidFill>
              </a:rPr>
              <a:t>SOL 1.9a</a:t>
            </a:r>
            <a:endParaRPr lang="en-US" altLang="en-US" dirty="0">
              <a:solidFill>
                <a:schemeClr val="bg1"/>
              </a:solidFill>
            </a:endParaRPr>
          </a:p>
          <a:p>
            <a:pPr>
              <a:spcBef>
                <a:spcPts val="0"/>
              </a:spcBef>
            </a:pPr>
            <a:endParaRPr lang="en-US" altLang="en-US" dirty="0">
              <a:solidFill>
                <a:schemeClr val="bg1"/>
              </a:solidFill>
            </a:endParaRPr>
          </a:p>
          <a:p>
            <a:pPr>
              <a:spcBef>
                <a:spcPts val="0"/>
              </a:spcBef>
            </a:pPr>
            <a:r>
              <a:rPr lang="en-US" altLang="en-US" dirty="0">
                <a:solidFill>
                  <a:schemeClr val="bg1"/>
                </a:solidFill>
              </a:rPr>
              <a:t>Telling time to the hour was removed from Kindergarten and is now included in </a:t>
            </a:r>
            <a:r>
              <a:rPr lang="en-US" altLang="en-US" dirty="0" smtClean="0">
                <a:solidFill>
                  <a:schemeClr val="bg1"/>
                </a:solidFill>
              </a:rPr>
              <a:t>SOL 1.9a</a:t>
            </a:r>
            <a:r>
              <a:rPr lang="en-US" altLang="en-US" dirty="0">
                <a:solidFill>
                  <a:schemeClr val="bg1"/>
                </a:solidFill>
              </a:rPr>
              <a:t>. </a:t>
            </a:r>
          </a:p>
          <a:p>
            <a:pPr>
              <a:spcBef>
                <a:spcPts val="0"/>
              </a:spcBef>
            </a:pPr>
            <a:endParaRPr lang="en-US" altLang="en-US" dirty="0">
              <a:solidFill>
                <a:schemeClr val="bg1"/>
              </a:solidFill>
            </a:endParaRPr>
          </a:p>
          <a:p>
            <a:pPr defTabSz="931774">
              <a:spcBef>
                <a:spcPts val="0"/>
              </a:spcBef>
              <a:defRPr/>
            </a:pPr>
            <a:r>
              <a:rPr lang="en-US" altLang="en-US" dirty="0">
                <a:solidFill>
                  <a:schemeClr val="bg1"/>
                </a:solidFill>
              </a:rPr>
              <a:t>In addition, a new EKS bullet was moved from K.8 which reads that students in grade one will i</a:t>
            </a:r>
            <a:r>
              <a:rPr lang="en-US" dirty="0">
                <a:solidFill>
                  <a:schemeClr val="bg1"/>
                </a:solidFill>
              </a:rPr>
              <a:t>dentify different types of clocks, both analog and digital, as instruments to measure time.</a:t>
            </a:r>
          </a:p>
          <a:p>
            <a:pPr>
              <a:spcBef>
                <a:spcPts val="0"/>
              </a:spcBef>
            </a:pPr>
            <a:endParaRPr lang="en-US" altLang="en-US" dirty="0">
              <a:solidFill>
                <a:schemeClr val="bg1"/>
              </a:solidFill>
            </a:endParaRPr>
          </a:p>
          <a:p>
            <a:pPr>
              <a:spcBef>
                <a:spcPts val="0"/>
              </a:spcBef>
            </a:pPr>
            <a:endParaRPr lang="en-US" altLang="en-US" dirty="0">
              <a:solidFill>
                <a:schemeClr val="bg1"/>
              </a:solidFill>
            </a:endParaRPr>
          </a:p>
          <a:p>
            <a:pPr>
              <a:spcBef>
                <a:spcPts val="0"/>
              </a:spcBef>
            </a:pPr>
            <a:r>
              <a:rPr lang="en-US" altLang="en-US" dirty="0">
                <a:solidFill>
                  <a:schemeClr val="bg1"/>
                </a:solidFill>
              </a:rPr>
              <a:t>SOL1.9b Reading and interpreting a calendar was moved from SOL1.11.  As part of this standard, students will read a calendar to locate a given day or date.  Students will also </a:t>
            </a:r>
            <a:r>
              <a:rPr lang="en-US" dirty="0">
                <a:solidFill>
                  <a:schemeClr val="bg1"/>
                </a:solidFill>
              </a:rPr>
              <a:t>determine the day or date before and after a given day or date.  For example, if today is the 30</a:t>
            </a:r>
            <a:r>
              <a:rPr lang="en-US" baseline="30000" dirty="0">
                <a:solidFill>
                  <a:schemeClr val="bg1"/>
                </a:solidFill>
              </a:rPr>
              <a:t>th</a:t>
            </a:r>
            <a:r>
              <a:rPr lang="en-US" dirty="0">
                <a:solidFill>
                  <a:schemeClr val="bg1"/>
                </a:solidFill>
              </a:rPr>
              <a:t>, yesterday must have been the 29th. </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26</a:t>
            </a:fld>
            <a:endParaRPr lang="en-US"/>
          </a:p>
        </p:txBody>
      </p:sp>
    </p:spTree>
    <p:extLst>
      <p:ext uri="{BB962C8B-B14F-4D97-AF65-F5344CB8AC3E}">
        <p14:creationId xmlns:p14="http://schemas.microsoft.com/office/powerpoint/2010/main" val="2396258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1.9 </a:t>
            </a:r>
            <a:r>
              <a:rPr lang="en-US" dirty="0" smtClean="0"/>
              <a:t>and</a:t>
            </a:r>
            <a:r>
              <a:rPr lang="en-US" baseline="0" dirty="0" smtClean="0"/>
              <a:t> </a:t>
            </a:r>
            <a:r>
              <a:rPr lang="en-US" baseline="0" dirty="0" smtClean="0"/>
              <a:t>SOL 1.10 </a:t>
            </a:r>
            <a:r>
              <a:rPr lang="en-US" baseline="0" dirty="0" smtClean="0"/>
              <a:t>have been combined to form the new </a:t>
            </a:r>
            <a:r>
              <a:rPr lang="en-US" baseline="0" dirty="0" smtClean="0"/>
              <a:t>SOL 1.10</a:t>
            </a:r>
            <a:r>
              <a:rPr lang="en-US" baseline="0" dirty="0" smtClean="0"/>
              <a:t>.</a:t>
            </a:r>
            <a:r>
              <a:rPr lang="en-US" dirty="0" smtClean="0"/>
              <a:t> </a:t>
            </a:r>
          </a:p>
          <a:p>
            <a:endParaRPr lang="en-US" dirty="0" smtClean="0"/>
          </a:p>
          <a:p>
            <a:r>
              <a:rPr lang="en-US" dirty="0" smtClean="0"/>
              <a:t>Note:</a:t>
            </a:r>
            <a:r>
              <a:rPr lang="en-US" baseline="0" dirty="0" smtClean="0"/>
              <a:t>  Students at this age have often struggle to understand the difference between weight and mass; therefore, the term weight will be used at this level.</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a:p>
        </p:txBody>
      </p:sp>
    </p:spTree>
    <p:extLst>
      <p:ext uri="{BB962C8B-B14F-4D97-AF65-F5344CB8AC3E}">
        <p14:creationId xmlns:p14="http://schemas.microsoft.com/office/powerpoint/2010/main" val="592078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content from 1.11 has been moved to K.8 and 1.9b</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28</a:t>
            </a:fld>
            <a:endParaRPr lang="en-US"/>
          </a:p>
        </p:txBody>
      </p:sp>
    </p:spTree>
    <p:extLst>
      <p:ext uri="{BB962C8B-B14F-4D97-AF65-F5344CB8AC3E}">
        <p14:creationId xmlns:p14="http://schemas.microsoft.com/office/powerpoint/2010/main" val="900112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1.12 </a:t>
            </a:r>
            <a:r>
              <a:rPr lang="en-US" dirty="0" smtClean="0"/>
              <a:t>and </a:t>
            </a:r>
            <a:r>
              <a:rPr lang="en-US" dirty="0" smtClean="0"/>
              <a:t>SOL 1.13 </a:t>
            </a:r>
            <a:r>
              <a:rPr lang="en-US" dirty="0" smtClean="0"/>
              <a:t>have been combined to form the new </a:t>
            </a:r>
            <a:r>
              <a:rPr lang="en-US" dirty="0" smtClean="0"/>
              <a:t>SOL 1.11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29</a:t>
            </a:fld>
            <a:endParaRPr lang="en-US"/>
          </a:p>
        </p:txBody>
      </p:sp>
    </p:spTree>
    <p:extLst>
      <p:ext uri="{BB962C8B-B14F-4D97-AF65-F5344CB8AC3E}">
        <p14:creationId xmlns:p14="http://schemas.microsoft.com/office/powerpoint/2010/main" val="210153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361">
              <a:defRPr/>
            </a:pPr>
            <a:r>
              <a:rPr lang="en-US" sz="1200" dirty="0"/>
              <a:t>The implementation timeline will be shared followed by a brief overview of  the Crosswalk and </a:t>
            </a:r>
            <a:r>
              <a:rPr lang="en-US" sz="1200" dirty="0" smtClean="0"/>
              <a:t>Curriculum Frameworks</a:t>
            </a:r>
            <a:r>
              <a:rPr lang="en-US" sz="1200" dirty="0"/>
              <a:t>, and lastly a side by side comparison, by strand, of the 2009 standards to the new 2016 (two thousand sixteen) standards.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a:t>
            </a:fld>
            <a:endParaRPr lang="en-US" dirty="0"/>
          </a:p>
        </p:txBody>
      </p:sp>
    </p:spTree>
    <p:extLst>
      <p:ext uri="{BB962C8B-B14F-4D97-AF65-F5344CB8AC3E}">
        <p14:creationId xmlns:p14="http://schemas.microsoft.com/office/powerpoint/2010/main" val="900606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will now take a look</a:t>
            </a:r>
            <a:r>
              <a:rPr lang="en-US" baseline="0" dirty="0" smtClean="0"/>
              <a:t> at the Probability and Statistics strand.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1.14 </a:t>
            </a:r>
            <a:r>
              <a:rPr lang="en-US" dirty="0" smtClean="0"/>
              <a:t>and </a:t>
            </a:r>
            <a:r>
              <a:rPr lang="en-US" dirty="0" smtClean="0"/>
              <a:t>SOL 1.15 </a:t>
            </a:r>
            <a:r>
              <a:rPr lang="en-US" dirty="0" smtClean="0"/>
              <a:t>have been</a:t>
            </a:r>
            <a:r>
              <a:rPr lang="en-US" baseline="0" dirty="0" smtClean="0"/>
              <a:t> combined to form </a:t>
            </a:r>
            <a:r>
              <a:rPr lang="en-US" baseline="0" dirty="0" smtClean="0"/>
              <a:t>the new SOL 1.12</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31</a:t>
            </a:fld>
            <a:endParaRPr lang="en-US"/>
          </a:p>
        </p:txBody>
      </p:sp>
    </p:spTree>
    <p:extLst>
      <p:ext uri="{BB962C8B-B14F-4D97-AF65-F5344CB8AC3E}">
        <p14:creationId xmlns:p14="http://schemas.microsoft.com/office/powerpoint/2010/main" val="2101533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Let’s take a look at the Patterns, Functions</a:t>
            </a:r>
            <a:r>
              <a:rPr lang="en-US" baseline="0" dirty="0" smtClean="0"/>
              <a:t> and Algebra strand.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1.16 </a:t>
            </a:r>
            <a:r>
              <a:rPr lang="en-US" dirty="0" smtClean="0"/>
              <a:t>is now </a:t>
            </a:r>
            <a:r>
              <a:rPr lang="en-US" dirty="0" smtClean="0"/>
              <a:t>SOL 1.13</a:t>
            </a:r>
            <a:r>
              <a:rPr lang="en-US" dirty="0" smtClean="0"/>
              <a:t>.</a:t>
            </a:r>
          </a:p>
          <a:p>
            <a:r>
              <a:rPr lang="en-US" dirty="0" smtClean="0"/>
              <a:t> </a:t>
            </a:r>
            <a:endParaRPr lang="en-US" dirty="0" smtClean="0"/>
          </a:p>
          <a:p>
            <a:r>
              <a:rPr lang="en-US" dirty="0" smtClean="0"/>
              <a:t>Students will now sort and classify objects</a:t>
            </a:r>
            <a:r>
              <a:rPr lang="en-US" baseline="0" dirty="0" smtClean="0"/>
              <a:t> using no more than two attributes. </a:t>
            </a:r>
            <a:r>
              <a:rPr lang="en-US" baseline="0" dirty="0" smtClean="0"/>
              <a:t>Kindergarten </a:t>
            </a:r>
            <a:r>
              <a:rPr lang="en-US" baseline="0" dirty="0" smtClean="0"/>
              <a:t>is limited to sorting and classifying using one attribute.  The a</a:t>
            </a:r>
            <a:r>
              <a:rPr lang="en-US" dirty="0" smtClean="0"/>
              <a:t>ttributes</a:t>
            </a:r>
            <a:r>
              <a:rPr lang="en-US" baseline="0" dirty="0" smtClean="0"/>
              <a:t> formerly listed within this standard are now included in the EKS bullets.</a:t>
            </a:r>
          </a:p>
          <a:p>
            <a:endParaRPr lang="en-US" baseline="0" dirty="0" smtClean="0"/>
          </a:p>
          <a:p>
            <a:r>
              <a:rPr lang="en-US" baseline="0" dirty="0" smtClean="0"/>
              <a:t>Two new EKS bullets have been added which state that students will:</a:t>
            </a:r>
          </a:p>
          <a:p>
            <a:pPr marL="232943" indent="-232943">
              <a:buAutoNum type="arabicParenR"/>
            </a:pPr>
            <a:r>
              <a:rPr lang="en-US" baseline="0" dirty="0" smtClean="0"/>
              <a:t>label attributes of a set of objects that has been sorted; and</a:t>
            </a:r>
          </a:p>
          <a:p>
            <a:pPr marL="232943" indent="-232943">
              <a:buAutoNum type="arabicParenR"/>
            </a:pPr>
            <a:r>
              <a:rPr lang="en-US" baseline="0" dirty="0" smtClean="0"/>
              <a:t>name multiple ways to sort a set of objects.</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33</a:t>
            </a:fld>
            <a:endParaRPr lang="en-US"/>
          </a:p>
        </p:txBody>
      </p:sp>
    </p:spTree>
    <p:extLst>
      <p:ext uri="{BB962C8B-B14F-4D97-AF65-F5344CB8AC3E}">
        <p14:creationId xmlns:p14="http://schemas.microsoft.com/office/powerpoint/2010/main" val="2101533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1.17 </a:t>
            </a:r>
            <a:r>
              <a:rPr lang="en-US" dirty="0" smtClean="0"/>
              <a:t>is now </a:t>
            </a:r>
            <a:r>
              <a:rPr lang="en-US" dirty="0" smtClean="0"/>
              <a:t>SOL 1.14</a:t>
            </a:r>
            <a:r>
              <a:rPr lang="en-US" dirty="0" smtClean="0"/>
              <a:t>.</a:t>
            </a:r>
          </a:p>
          <a:p>
            <a:endParaRPr lang="en-US" dirty="0" smtClean="0"/>
          </a:p>
          <a:p>
            <a:r>
              <a:rPr lang="en-US" dirty="0" smtClean="0"/>
              <a:t>Transferring a pattern from one form to another was part of the EKS bullets for 2009.  This has now </a:t>
            </a:r>
            <a:r>
              <a:rPr lang="en-US" baseline="0" dirty="0" smtClean="0"/>
              <a:t>been added to 2016 standard.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34</a:t>
            </a:fld>
            <a:endParaRPr lang="en-US"/>
          </a:p>
        </p:txBody>
      </p:sp>
    </p:spTree>
    <p:extLst>
      <p:ext uri="{BB962C8B-B14F-4D97-AF65-F5344CB8AC3E}">
        <p14:creationId xmlns:p14="http://schemas.microsoft.com/office/powerpoint/2010/main" val="2101533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1.18 </a:t>
            </a:r>
            <a:r>
              <a:rPr lang="en-US" dirty="0" smtClean="0"/>
              <a:t>is now </a:t>
            </a:r>
            <a:r>
              <a:rPr lang="en-US" dirty="0" smtClean="0"/>
              <a:t>SOL 1.15</a:t>
            </a:r>
            <a:r>
              <a:rPr lang="en-US" dirty="0" smtClean="0"/>
              <a:t>.</a:t>
            </a:r>
          </a:p>
          <a:p>
            <a:endParaRPr lang="en-US" dirty="0" smtClean="0"/>
          </a:p>
          <a:p>
            <a:r>
              <a:rPr lang="en-US" dirty="0" smtClean="0"/>
              <a:t>Revisions made to</a:t>
            </a:r>
            <a:r>
              <a:rPr lang="en-US" baseline="0" dirty="0" smtClean="0"/>
              <a:t> the Essential Knowledge and Skills include:</a:t>
            </a:r>
          </a:p>
          <a:p>
            <a:pPr marL="174708" indent="-174708">
              <a:buFont typeface="Arial" panose="020B0604020202020204" pitchFamily="34" charset="0"/>
              <a:buChar char="•"/>
            </a:pPr>
            <a:r>
              <a:rPr lang="en-US" dirty="0" smtClean="0"/>
              <a:t>Students will identify equivalent</a:t>
            </a:r>
            <a:r>
              <a:rPr lang="en-US" baseline="0" dirty="0" smtClean="0"/>
              <a:t> values and represent equalities through the use of objects, words and the equal symbol; and</a:t>
            </a:r>
          </a:p>
          <a:p>
            <a:pPr marL="174708" indent="-174708">
              <a:buFont typeface="Arial" panose="020B0604020202020204" pitchFamily="34" charset="0"/>
              <a:buChar char="•"/>
            </a:pPr>
            <a:r>
              <a:rPr lang="en-US" baseline="0" dirty="0" smtClean="0"/>
              <a:t>Students will identify and describe expressions that are not equal (using words not symbols).  For instance, 4 minus 3 is not equal to 3 + 5.</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35</a:t>
            </a:fld>
            <a:endParaRPr lang="en-US"/>
          </a:p>
        </p:txBody>
      </p:sp>
    </p:spTree>
    <p:extLst>
      <p:ext uri="{BB962C8B-B14F-4D97-AF65-F5344CB8AC3E}">
        <p14:creationId xmlns:p14="http://schemas.microsoft.com/office/powerpoint/2010/main" val="2101533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concludes the</a:t>
            </a:r>
            <a:r>
              <a:rPr lang="en-US" baseline="0" dirty="0" smtClean="0"/>
              <a:t> presentation on the 2016 Grade 1 Mathematics Standards of Learning revisions.  You are encouraged to refer to the Curriculum Frameworks where additional information can be found.</a:t>
            </a:r>
          </a:p>
          <a:p>
            <a:pPr defTabSz="931774">
              <a:defRPr/>
            </a:pPr>
            <a:endParaRPr lang="en-US" baseline="0" dirty="0" smtClean="0"/>
          </a:p>
          <a:p>
            <a:pPr defTabSz="931774">
              <a:defRPr/>
            </a:pPr>
            <a:r>
              <a:rPr lang="en-US" dirty="0" smtClean="0"/>
              <a:t>Should you</a:t>
            </a:r>
            <a:r>
              <a:rPr lang="en-US" baseline="0" dirty="0" smtClean="0"/>
              <a:t> have any questions, feel free to contact a member of the Mathematics Team at Mathematics@doe.virginia.gov.</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36</a:t>
            </a:fld>
            <a:endParaRPr lang="en-US"/>
          </a:p>
        </p:txBody>
      </p:sp>
    </p:spTree>
    <p:extLst>
      <p:ext uri="{BB962C8B-B14F-4D97-AF65-F5344CB8AC3E}">
        <p14:creationId xmlns:p14="http://schemas.microsoft.com/office/powerpoint/2010/main" val="237135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(two thousand sixteen/two thousand seventeen) 2016-2017 </a:t>
            </a:r>
            <a:r>
              <a:rPr lang="en-US" baseline="0" dirty="0" smtClean="0"/>
              <a:t>school year – school divisions should begin incorporating the new standards into local curricula to be taught during the 2017-2018 school year.</a:t>
            </a:r>
          </a:p>
          <a:p>
            <a:endParaRPr lang="en-US" baseline="0" dirty="0" smtClean="0"/>
          </a:p>
          <a:p>
            <a:r>
              <a:rPr lang="en-US" baseline="0" dirty="0" smtClean="0"/>
              <a:t>During the Crossover Year 2017 and 2018 both the 2009 and 2016 standards should be taught. The Spring 2018 assessments will measure the 2009 standards and include field test items measuring the 2016 standards.</a:t>
            </a:r>
          </a:p>
          <a:p>
            <a:endParaRPr lang="en-US" baseline="0" dirty="0" smtClean="0"/>
          </a:p>
          <a:p>
            <a:r>
              <a:rPr lang="en-US" baseline="0" dirty="0" smtClean="0"/>
              <a:t>Full implementation of the 2016 standards will occur in the 2018-2019 school year.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a:t>
            </a:fld>
            <a:endParaRPr lang="en-US" dirty="0"/>
          </a:p>
        </p:txBody>
      </p:sp>
    </p:spTree>
    <p:extLst>
      <p:ext uri="{BB962C8B-B14F-4D97-AF65-F5344CB8AC3E}">
        <p14:creationId xmlns:p14="http://schemas.microsoft.com/office/powerpoint/2010/main" val="21052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a:t>
            </a:r>
            <a:r>
              <a:rPr lang="en-US" baseline="0" dirty="0" smtClean="0"/>
              <a:t> focus on improving vertical progression of the content, ensuring developmental appropriateness, increasing support for teachers (including definitions, explanations, examples, and instructional connections), clarifying expectations both for teaching and for student learning, improving precision and consistency in mathematical vocabulary and format, and to better ensuring computational fluency at the elementary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5</a:t>
            </a:fld>
            <a:endParaRPr lang="en-US"/>
          </a:p>
        </p:txBody>
      </p:sp>
    </p:spTree>
    <p:extLst>
      <p:ext uri="{BB962C8B-B14F-4D97-AF65-F5344CB8AC3E}">
        <p14:creationId xmlns:p14="http://schemas.microsoft.com/office/powerpoint/2010/main" val="260037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361">
              <a:defRPr/>
            </a:pPr>
            <a:r>
              <a:rPr lang="en-US" sz="1200" dirty="0"/>
              <a:t>The </a:t>
            </a:r>
            <a:r>
              <a:rPr lang="en-US" sz="1200" dirty="0" smtClean="0"/>
              <a:t>Curriculum Framework </a:t>
            </a:r>
            <a:r>
              <a:rPr lang="en-US" sz="1200" dirty="0"/>
              <a:t>will have a somewhat different look for K-8. The reduction in the number of columns from 3 to 2 was made in order to provide consistency in format to other disciplines and consistency within mathematics K-12. The Understanding the Standard column has information that supports mathematical content knowledge and provides background information for teachers. The Essential Knowledge and Skills column provides the expectations for learning and assessment.</a:t>
            </a:r>
          </a:p>
          <a:p>
            <a:pPr defTabSz="940361">
              <a:defRPr/>
            </a:pPr>
            <a:endParaRPr lang="en-US" sz="1200" dirty="0"/>
          </a:p>
          <a:p>
            <a:pPr defTabSz="922826">
              <a:defRPr/>
            </a:pPr>
            <a:r>
              <a:rPr lang="en-US" sz="1200" dirty="0" smtClean="0"/>
              <a:t>Corresponding </a:t>
            </a:r>
            <a:r>
              <a:rPr lang="en-US" sz="1200" dirty="0"/>
              <a:t>EKS bullets and SOL bullets are indicated with the same letter.  An example </a:t>
            </a:r>
            <a:r>
              <a:rPr lang="en-US" sz="1200" dirty="0" smtClean="0"/>
              <a:t>will be </a:t>
            </a:r>
            <a:r>
              <a:rPr lang="en-US" sz="1200" dirty="0"/>
              <a:t>provided on the next slide.</a:t>
            </a:r>
          </a:p>
          <a:p>
            <a:pPr>
              <a:defRPr/>
            </a:pPr>
            <a:endParaRPr lang="en-US" sz="1200" dirty="0"/>
          </a:p>
          <a:p>
            <a:pPr defTabSz="922826">
              <a:defRPr/>
            </a:pPr>
            <a:r>
              <a:rPr lang="en-US" sz="1200" dirty="0"/>
              <a:t>Teachers are encouraged to read both the Essential Knowledge and Skills and the Understanding the Standard columns.</a:t>
            </a:r>
          </a:p>
          <a:p>
            <a:pPr>
              <a:defRPr/>
            </a:pPr>
            <a:endParaRPr lang="en-US" sz="1200" dirty="0"/>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Additional support for teachers was added to the Understanding the Standard column in the </a:t>
            </a:r>
            <a:r>
              <a:rPr lang="en-US" sz="1200" dirty="0" smtClean="0"/>
              <a:t>Curriculum Frameworks </a:t>
            </a:r>
            <a:r>
              <a:rPr lang="en-US" sz="1200" dirty="0"/>
              <a:t>to include definitions, explanations, as well as many examples and some instructional connections.  These edits result in better precision, greater clarity, and consistency in language across K-12.</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dirty="0"/>
          </a:p>
        </p:txBody>
      </p:sp>
    </p:spTree>
    <p:extLst>
      <p:ext uri="{BB962C8B-B14F-4D97-AF65-F5344CB8AC3E}">
        <p14:creationId xmlns:p14="http://schemas.microsoft.com/office/powerpoint/2010/main" val="155573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page from the Grade One </a:t>
            </a:r>
            <a:r>
              <a:rPr lang="en-US" sz="1200" dirty="0" smtClean="0"/>
              <a:t>Curriculum Framework.  </a:t>
            </a:r>
            <a:r>
              <a:rPr lang="en-US" sz="1200" dirty="0"/>
              <a:t>It is very important that teachers spend time exploring the new </a:t>
            </a:r>
            <a:r>
              <a:rPr lang="en-US" sz="1200" dirty="0" smtClean="0"/>
              <a:t>Curriculum Frameworks</a:t>
            </a:r>
            <a:r>
              <a:rPr lang="en-US" sz="1200" dirty="0"/>
              <a:t>. Here you see underlined examples of definitions and explanations.  </a:t>
            </a:r>
          </a:p>
          <a:p>
            <a:endParaRPr lang="en-US" sz="1200" dirty="0"/>
          </a:p>
          <a:p>
            <a:r>
              <a:rPr lang="en-US" sz="1200" dirty="0"/>
              <a:t>In some standards, examples have also been included such as the number frames and dot cards shown here.  </a:t>
            </a:r>
          </a:p>
          <a:p>
            <a:endParaRPr lang="en-US" sz="1200" dirty="0"/>
          </a:p>
          <a:p>
            <a:r>
              <a:rPr lang="en-US" sz="1200" dirty="0"/>
              <a:t>In addition, following each EKS bullet a letter has been added to show which SOL indicator this bullet most closely corresponds with.  During any given lesson, multiple EKS bullets may be represented.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dirty="0"/>
          </a:p>
        </p:txBody>
      </p:sp>
    </p:spTree>
    <p:extLst>
      <p:ext uri="{BB962C8B-B14F-4D97-AF65-F5344CB8AC3E}">
        <p14:creationId xmlns:p14="http://schemas.microsoft.com/office/powerpoint/2010/main" val="406361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was an overall reduction in the number of standards from 285 to 259 in K-12; specifically in Grade One there was a reduction from 18 to 15 standards.  This is a result of -- consolidation of related concepts and skills; a reduction of repetition, an improvement in the developmental progression, and/or deletion of content.</a:t>
            </a:r>
          </a:p>
          <a:p>
            <a:endParaRPr lang="en-US" sz="1200" dirty="0"/>
          </a:p>
          <a:p>
            <a:r>
              <a:rPr lang="en-US" sz="1200" dirty="0"/>
              <a:t>The changes occurring in Grade One will be addressed in greater detail later in this presentation.  Note that the strands of measurement and geometry have been combined and now represent one strand titled “measurement and geometry.”</a:t>
            </a:r>
          </a:p>
          <a:p>
            <a:endParaRPr lang="en-US" sz="1200" dirty="0"/>
          </a:p>
          <a:p>
            <a:endParaRPr lang="en-US" sz="33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9</a:t>
            </a:fld>
            <a:endParaRPr lang="en-US"/>
          </a:p>
        </p:txBody>
      </p:sp>
    </p:spTree>
    <p:extLst>
      <p:ext uri="{BB962C8B-B14F-4D97-AF65-F5344CB8AC3E}">
        <p14:creationId xmlns:p14="http://schemas.microsoft.com/office/powerpoint/2010/main" val="295906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412C40E-E013-4C10-8E39-1E93793ECC60}" type="datetimeFigureOut">
              <a:rPr lang="en-US" altLang="en-US" smtClean="0"/>
              <a:pPr/>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6DC342C0-3404-4463-9E2A-D90DFB2BE7B4}" type="datetimeFigureOut">
              <a:rPr lang="en-US" altLang="en-US" smtClean="0"/>
              <a:pPr/>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AB976AFD-CF4E-4123-B25C-98AA2CB08291}" type="datetimeFigureOut">
              <a:rPr lang="en-US" altLang="en-US" smtClean="0"/>
              <a:pPr/>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solidFill>
                  <a:prstClr val="black"/>
                </a:solidFill>
              </a:rPr>
              <a:pPr/>
              <a:t>4/26/2017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3A6D9EB-EC24-4F7C-8C91-03FF95920423}" type="datetimeFigureOut">
              <a:rPr lang="en-US" altLang="en-US" smtClean="0"/>
              <a:pPr/>
              <a:t>4/26/2017</a:t>
            </a:fld>
            <a:endParaRPr lang="en-US" altLang="en-US"/>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412C40E-E013-4C10-8E39-1E93793ECC60}" type="datetimeFigureOut">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3A6D9EB-EC24-4F7C-8C91-03FF95920423}" type="datetimeFigureOut">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FCBDB53-2463-48DD-9C9C-7253F071877F}" type="datetimeFigureOut">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513655DB-78DD-4E64-A2B6-4E517E60161E}" type="datetimeFigureOut">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51DF2F43-D9EF-4C62-8A66-25F301EE14BB}" type="datetimeFigureOut">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A18F7A7-5F6F-409A-B235-0F85C6B3EBD9}" type="datetimeFigureOut">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8FC1EB05-12F0-449A-B19F-CB5103695F41}" type="datetimeFigureOut">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45BC5DA-7027-424C-85A7-A863E115CEFD}" type="datetimeFigureOut">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FCBDB53-2463-48DD-9C9C-7253F071877F}" type="datetimeFigureOut">
              <a:rPr lang="en-US" altLang="en-US" smtClean="0"/>
              <a:pPr/>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8B810FA-566E-4EAB-B062-8138A8AD060D}" type="datetimeFigureOut">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6DC342C0-3404-4463-9E2A-D90DFB2BE7B4}" type="datetimeFigureOut">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AB976AFD-CF4E-4123-B25C-98AA2CB08291}" type="datetimeFigureOut">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513655DB-78DD-4E64-A2B6-4E517E60161E}" type="datetimeFigureOut">
              <a:rPr lang="en-US" altLang="en-US" smtClean="0"/>
              <a:pPr/>
              <a:t>4/26/2017</a:t>
            </a:fld>
            <a:endParaRPr lang="en-US" altLang="en-US"/>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51DF2F43-D9EF-4C62-8A66-25F301EE14BB}" type="datetimeFigureOut">
              <a:rPr lang="en-US" altLang="en-US" smtClean="0"/>
              <a:pPr/>
              <a:t>4/26/2017</a:t>
            </a:fld>
            <a:endParaRPr lang="en-US" altLang="en-US"/>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A18F7A7-5F6F-409A-B235-0F85C6B3EBD9}" type="datetimeFigureOut">
              <a:rPr lang="en-US" altLang="en-US" smtClean="0"/>
              <a:pPr/>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8FC1EB05-12F0-449A-B19F-CB5103695F41}" type="datetimeFigureOut">
              <a:rPr lang="en-US" altLang="en-US" smtClean="0"/>
              <a:pPr/>
              <a:t>4/26/2017</a:t>
            </a:fld>
            <a:endParaRPr lang="en-US" altLang="en-US"/>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45BC5DA-7027-424C-85A7-A863E115CEFD}" type="datetimeFigureOut">
              <a:rPr lang="en-US" altLang="en-US" smtClean="0"/>
              <a:pPr/>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8B810FA-566E-4EAB-B062-8138A8AD060D}" type="datetimeFigureOut">
              <a:rPr lang="en-US" altLang="en-US" smtClean="0"/>
              <a:pPr/>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694C025-BF4E-47BE-961C-66535DD13ABA}" type="datetimeFigureOut">
              <a:rPr lang="en-US" altLang="en-US" smtClean="0"/>
              <a:pPr/>
              <a:t>4/26/2017</a:t>
            </a:fld>
            <a:endParaRPr lang="en-US" altLang="en-US"/>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694C025-BF4E-47BE-961C-66535DD13ABA}" type="datetimeFigureOut">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notesSlide" Target="../notesSlides/notesSlide10.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6.png"/><Relationship Id="rId2" Type="http://schemas.microsoft.com/office/2007/relationships/media" Target="../media/media12.wma"/><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6.png"/><Relationship Id="rId2" Type="http://schemas.microsoft.com/office/2007/relationships/media" Target="../media/media13.wma"/><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2" Type="http://schemas.microsoft.com/office/2007/relationships/media" Target="../media/media16.wma"/><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6.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6.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6.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wma"/><Relationship Id="rId1" Type="http://schemas.microsoft.com/office/2007/relationships/media" Target="../media/media28.wma"/><Relationship Id="rId5" Type="http://schemas.openxmlformats.org/officeDocument/2006/relationships/image" Target="../media/image6.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wma"/><Relationship Id="rId1" Type="http://schemas.microsoft.com/office/2007/relationships/media" Target="../media/media29.wma"/><Relationship Id="rId5" Type="http://schemas.openxmlformats.org/officeDocument/2006/relationships/image" Target="../media/image6.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0.wma"/><Relationship Id="rId1" Type="http://schemas.microsoft.com/office/2007/relationships/media" Target="../media/media30.wma"/><Relationship Id="rId5" Type="http://schemas.openxmlformats.org/officeDocument/2006/relationships/image" Target="../media/image6.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1.wma"/><Relationship Id="rId1" Type="http://schemas.microsoft.com/office/2007/relationships/media" Target="../media/media31.wma"/><Relationship Id="rId5" Type="http://schemas.openxmlformats.org/officeDocument/2006/relationships/image" Target="../media/image6.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2.wma"/><Relationship Id="rId1" Type="http://schemas.microsoft.com/office/2007/relationships/media" Target="../media/media32.wma"/><Relationship Id="rId5" Type="http://schemas.openxmlformats.org/officeDocument/2006/relationships/image" Target="../media/image6.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3.wma"/><Relationship Id="rId1" Type="http://schemas.microsoft.com/office/2007/relationships/media" Target="../media/media33.wma"/><Relationship Id="rId5" Type="http://schemas.openxmlformats.org/officeDocument/2006/relationships/image" Target="../media/image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4.wma"/><Relationship Id="rId1" Type="http://schemas.microsoft.com/office/2007/relationships/media" Target="../media/media34.wma"/><Relationship Id="rId5" Type="http://schemas.openxmlformats.org/officeDocument/2006/relationships/image" Target="../media/image6.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5.wma"/><Relationship Id="rId1" Type="http://schemas.microsoft.com/office/2007/relationships/media" Target="../media/media35.wma"/><Relationship Id="rId5" Type="http://schemas.openxmlformats.org/officeDocument/2006/relationships/image" Target="../media/image6.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6.wma"/><Relationship Id="rId1" Type="http://schemas.microsoft.com/office/2007/relationships/media" Target="../media/media36.wma"/><Relationship Id="rId6" Type="http://schemas.openxmlformats.org/officeDocument/2006/relationships/image" Target="../media/image6.png"/><Relationship Id="rId5" Type="http://schemas.openxmlformats.org/officeDocument/2006/relationships/hyperlink" Target="mailto:Mathematics@doe.virginia.gov" TargetMode="External"/><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7" Type="http://schemas.openxmlformats.org/officeDocument/2006/relationships/image" Target="../media/image6.png"/><Relationship Id="rId2" Type="http://schemas.microsoft.com/office/2007/relationships/media" Target="../media/media8.wm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sz="2800" dirty="0"/>
              <a:t> </a:t>
            </a:r>
            <a:r>
              <a:rPr lang="en-US" altLang="en-US" sz="2800" b="1" dirty="0"/>
              <a:t>Grade </a:t>
            </a:r>
            <a:r>
              <a:rPr lang="en-US" altLang="en-US" sz="2800" b="1" dirty="0" smtClean="0"/>
              <a:t>1 </a:t>
            </a:r>
          </a:p>
          <a:p>
            <a:r>
              <a:rPr lang="en-US" altLang="en-US" sz="2800" b="1" dirty="0" smtClean="0"/>
              <a:t>Overview of Revisions from 2009 to 2016</a:t>
            </a:r>
            <a:endParaRPr lang="en-US" altLang="en-US" sz="28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88" y="1581150"/>
            <a:ext cx="77851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9667"/>
    </mc:Choice>
    <mc:Fallback xmlns="">
      <p:transition advTm="19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3486888546"/>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10</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0955993"/>
      </p:ext>
    </p:extLst>
  </p:cSld>
  <p:clrMapOvr>
    <a:masterClrMapping/>
  </p:clrMapOvr>
  <mc:AlternateContent xmlns:mc="http://schemas.openxmlformats.org/markup-compatibility/2006" xmlns:p14="http://schemas.microsoft.com/office/powerpoint/2010/main">
    <mc:Choice Requires="p14">
      <p:transition p14:dur="10" advTm="32402"/>
    </mc:Choice>
    <mc:Fallback xmlns="">
      <p:transition advTm="32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a:t>
            </a:r>
            <a:r>
              <a:rPr lang="en-US" altLang="en-US" b="1" dirty="0" smtClean="0"/>
              <a:t>Curriculum Frameworks</a:t>
            </a:r>
            <a:endParaRPr lang="en-US" altLang="en-US" b="1" dirty="0"/>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5" name="AutoShape 6"/>
          <p:cNvSpPr>
            <a:spLocks noChangeArrowheads="1"/>
          </p:cNvSpPr>
          <p:nvPr/>
        </p:nvSpPr>
        <p:spPr bwMode="auto">
          <a:xfrm rot="1209468">
            <a:off x="5776166" y="3480355"/>
            <a:ext cx="1367448" cy="1040289"/>
          </a:xfrm>
          <a:prstGeom prst="irregularSeal1">
            <a:avLst/>
          </a:prstGeom>
          <a:solidFill>
            <a:srgbClr val="00B050"/>
          </a:solidFill>
          <a:ln w="12700">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11</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51157406"/>
      </p:ext>
    </p:extLst>
  </p:cSld>
  <p:clrMapOvr>
    <a:masterClrMapping/>
  </p:clrMapOvr>
  <mc:AlternateContent xmlns:mc="http://schemas.openxmlformats.org/markup-compatibility/2006" xmlns:p14="http://schemas.microsoft.com/office/powerpoint/2010/main">
    <mc:Choice Requires="p14">
      <p:transition p14:dur="10" advTm="21423"/>
    </mc:Choice>
    <mc:Fallback xmlns="">
      <p:transition advTm="21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173" y="1131251"/>
            <a:ext cx="8709067" cy="549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983179" y="1402146"/>
            <a:ext cx="1472199" cy="27425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850576" y="1362974"/>
            <a:ext cx="2302824" cy="389626"/>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81000" y="16764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81000" y="25908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533400" y="3275160"/>
            <a:ext cx="4170713" cy="14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545776" y="5257800"/>
            <a:ext cx="474024"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ine Callout 1 5"/>
          <p:cNvSpPr/>
          <p:nvPr/>
        </p:nvSpPr>
        <p:spPr>
          <a:xfrm>
            <a:off x="7086600" y="5105400"/>
            <a:ext cx="7620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2016</a:t>
            </a:r>
            <a:endParaRPr lang="en-US" dirty="0">
              <a:solidFill>
                <a:srgbClr val="FF0000"/>
              </a:solidFill>
              <a:latin typeface="Calibri" panose="020F0502020204030204" pitchFamily="34" charset="0"/>
            </a:endParaRPr>
          </a:p>
        </p:txBody>
      </p:sp>
      <p:sp>
        <p:nvSpPr>
          <p:cNvPr id="20" name="Line Callout 1 19"/>
          <p:cNvSpPr/>
          <p:nvPr/>
        </p:nvSpPr>
        <p:spPr>
          <a:xfrm flipH="1">
            <a:off x="4212265" y="5012928"/>
            <a:ext cx="9144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2009</a:t>
            </a:r>
            <a:endParaRPr lang="en-US" dirty="0">
              <a:solidFill>
                <a:srgbClr val="FF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12</a:t>
            </a:fld>
            <a:endParaRPr lang="en-US" altLang="en-US"/>
          </a:p>
        </p:txBody>
      </p:sp>
      <p:cxnSp>
        <p:nvCxnSpPr>
          <p:cNvPr id="14" name="Straight Connector 13"/>
          <p:cNvCxnSpPr/>
          <p:nvPr/>
        </p:nvCxnSpPr>
        <p:spPr>
          <a:xfrm>
            <a:off x="4212265" y="2739242"/>
            <a:ext cx="9144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3512" y="2434088"/>
            <a:ext cx="746088" cy="43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12747" y="1455708"/>
            <a:ext cx="5121253" cy="1439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93426" y="1510215"/>
            <a:ext cx="3529940" cy="1385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6119" y="2819400"/>
            <a:ext cx="5067306" cy="3429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93425" y="2842038"/>
            <a:ext cx="3529941" cy="3406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53330" y="2739242"/>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522520" y="2739242"/>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7726803" y="1900688"/>
            <a:ext cx="853194" cy="43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123225206"/>
      </p:ext>
    </p:extLst>
  </p:cSld>
  <p:clrMapOvr>
    <a:masterClrMapping/>
  </p:clrMapOvr>
  <mc:AlternateContent xmlns:mc="http://schemas.openxmlformats.org/markup-compatibility/2006" xmlns:p14="http://schemas.microsoft.com/office/powerpoint/2010/main">
    <mc:Choice Requires="p14">
      <p:transition p14:dur="10" advTm="67766"/>
    </mc:Choice>
    <mc:Fallback xmlns="">
      <p:transition advTm="67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3" fill="hold" display="0">
                  <p:stCondLst>
                    <p:cond delay="indefinite"/>
                  </p:stCondLst>
                  <p:endCondLst>
                    <p:cond evt="onStopAudio" delay="0">
                      <p:tgtEl>
                        <p:sldTgt/>
                      </p:tgtEl>
                    </p:cond>
                  </p:endCondLst>
                </p:cTn>
                <p:tgtEl>
                  <p:spTgt spid="4"/>
                </p:tgtEl>
              </p:cMediaNode>
            </p:audio>
          </p:childTnLst>
        </p:cTn>
      </p:par>
    </p:tnLst>
    <p:bldLst>
      <p:bldP spid="7" grpId="0" animBg="1"/>
      <p:bldP spid="9" grpId="0" animBg="1"/>
      <p:bldP spid="10" grpId="0" animBg="1"/>
      <p:bldP spid="11" grpId="0" animBg="1"/>
      <p:bldP spid="13" grpId="0" animBg="1"/>
      <p:bldP spid="6" grpId="0" animBg="1"/>
      <p:bldP spid="20" grpId="0" animBg="1"/>
      <p:bldP spid="3" grpId="0" animBg="1"/>
      <p:bldP spid="17" grpId="0" animBg="1"/>
      <p:bldP spid="19"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85800"/>
            <a:ext cx="8576973" cy="613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8200" y="1066799"/>
            <a:ext cx="4169713" cy="15240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080497" y="695324"/>
            <a:ext cx="864578" cy="295275"/>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2286000" y="2362200"/>
            <a:ext cx="22310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2288" y="3203420"/>
            <a:ext cx="4160997" cy="60658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324600" y="695325"/>
            <a:ext cx="864578" cy="295275"/>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62000" y="2524125"/>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48200" y="5867400"/>
            <a:ext cx="4169713" cy="914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762000" y="1981200"/>
            <a:ext cx="22310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64770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67960908"/>
      </p:ext>
    </p:extLst>
  </p:cSld>
  <p:clrMapOvr>
    <a:masterClrMapping/>
  </p:clrMapOvr>
  <mc:AlternateContent xmlns:mc="http://schemas.openxmlformats.org/markup-compatibility/2006" xmlns:p14="http://schemas.microsoft.com/office/powerpoint/2010/main">
    <mc:Choice Requires="p14">
      <p:transition p14:dur="10" advTm="44170"/>
    </mc:Choice>
    <mc:Fallback xmlns="">
      <p:transition advTm="44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6"/>
                </p:tgtEl>
              </p:cMediaNode>
            </p:audio>
          </p:childTnLst>
        </p:cTn>
      </p:par>
    </p:tnLst>
    <p:bldLst>
      <p:bldP spid="2" grpId="0" animBg="1"/>
      <p:bldP spid="4" grpId="0" animBg="1"/>
      <p:bldP spid="23" grpId="0" animBg="1"/>
      <p:bldP spid="1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a:t>Number and Number </a:t>
            </a:r>
            <a:r>
              <a:rPr lang="en-US" dirty="0" smtClean="0"/>
              <a:t>Sense</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94705611"/>
      </p:ext>
    </p:extLst>
  </p:cSld>
  <p:clrMapOvr>
    <a:masterClrMapping/>
  </p:clrMapOvr>
  <mc:AlternateContent xmlns:mc="http://schemas.openxmlformats.org/markup-compatibility/2006" xmlns:p14="http://schemas.microsoft.com/office/powerpoint/2010/main">
    <mc:Choice Requires="p14">
      <p:transition p14:dur="10" advTm="7899"/>
    </mc:Choice>
    <mc:Fallback xmlns="">
      <p:transition advTm="78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3398132"/>
              </p:ext>
            </p:extLst>
          </p:nvPr>
        </p:nvGraphicFramePr>
        <p:xfrm>
          <a:off x="533400" y="990600"/>
          <a:ext cx="8229600" cy="3136867"/>
        </p:xfrm>
        <a:graphic>
          <a:graphicData uri="http://schemas.openxmlformats.org/drawingml/2006/table">
            <a:tbl>
              <a:tblPr firstRow="1" firstCol="1" bandRow="1">
                <a:tableStyleId>{5C22544A-7EE6-4342-B048-85BDC9FD1C3A}</a:tableStyleId>
              </a:tblPr>
              <a:tblGrid>
                <a:gridCol w="4114800"/>
                <a:gridCol w="4114800"/>
              </a:tblGrid>
              <a:tr h="36318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4813">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1.1	The student will</a:t>
                      </a:r>
                    </a:p>
                    <a:p>
                      <a:pPr marL="344488" marR="0" indent="-344488">
                        <a:spcBef>
                          <a:spcPts val="0"/>
                        </a:spcBef>
                        <a:spcAft>
                          <a:spcPts val="0"/>
                        </a:spcAft>
                      </a:pPr>
                      <a:r>
                        <a:rPr lang="en-US" sz="1400" b="1" dirty="0">
                          <a:solidFill>
                            <a:schemeClr val="tx1"/>
                          </a:solidFill>
                          <a:effectLst/>
                          <a:latin typeface="Calibri" panose="020F0502020204030204" pitchFamily="34" charset="0"/>
                          <a:ea typeface="Times"/>
                        </a:rPr>
                        <a:t>a)	count from 0 to 100 and write the corresponding numerals; and</a:t>
                      </a:r>
                    </a:p>
                    <a:p>
                      <a:pPr marL="344488" marR="0" indent="-344488">
                        <a:spcBef>
                          <a:spcPts val="0"/>
                        </a:spcBef>
                        <a:spcAft>
                          <a:spcPts val="0"/>
                        </a:spcAft>
                        <a:buAutoNum type="alphaLcParenR" startAt="2"/>
                      </a:pPr>
                      <a:r>
                        <a:rPr lang="en-US" sz="1400" b="1" dirty="0" smtClean="0">
                          <a:solidFill>
                            <a:schemeClr val="tx1"/>
                          </a:solidFill>
                          <a:effectLst/>
                          <a:latin typeface="Calibri" panose="020F0502020204030204" pitchFamily="34" charset="0"/>
                          <a:ea typeface="Times"/>
                        </a:rPr>
                        <a:t>group </a:t>
                      </a:r>
                      <a:r>
                        <a:rPr lang="en-US" sz="1400" b="1" dirty="0">
                          <a:solidFill>
                            <a:schemeClr val="tx1"/>
                          </a:solidFill>
                          <a:effectLst/>
                          <a:latin typeface="Calibri" panose="020F0502020204030204" pitchFamily="34" charset="0"/>
                          <a:ea typeface="Times"/>
                        </a:rPr>
                        <a:t>a collection of up to 100 objects into tens and ones and write the corresponding numeral to develop an understanding of place value. </a:t>
                      </a:r>
                      <a:r>
                        <a:rPr lang="en-US" sz="1400" b="1" dirty="0">
                          <a:solidFill>
                            <a:srgbClr val="FF0000"/>
                          </a:solidFill>
                          <a:effectLst/>
                          <a:latin typeface="Calibri" panose="020F0502020204030204" pitchFamily="34" charset="0"/>
                          <a:ea typeface="Times"/>
                        </a:rPr>
                        <a:t>[Moved to 1.2a</a:t>
                      </a:r>
                      <a:r>
                        <a:rPr lang="en-US" sz="1400" b="1" dirty="0" smtClean="0">
                          <a:solidFill>
                            <a:srgbClr val="FF0000"/>
                          </a:solidFill>
                          <a:effectLst/>
                          <a:latin typeface="Calibri" panose="020F0502020204030204" pitchFamily="34" charset="0"/>
                          <a:ea typeface="Times"/>
                        </a:rPr>
                        <a:t>]</a:t>
                      </a:r>
                    </a:p>
                    <a:p>
                      <a:pPr marL="0" marR="0" indent="0">
                        <a:spcBef>
                          <a:spcPts val="0"/>
                        </a:spcBef>
                        <a:spcAft>
                          <a:spcPts val="0"/>
                        </a:spcAft>
                        <a:buNone/>
                      </a:pPr>
                      <a:endParaRPr lang="en-US" sz="1400" b="1" dirty="0" smtClean="0">
                        <a:solidFill>
                          <a:srgbClr val="FF0000"/>
                        </a:solidFill>
                        <a:effectLst/>
                        <a:latin typeface="Calibri" panose="020F0502020204030204" pitchFamily="34" charset="0"/>
                        <a:ea typeface="Times"/>
                      </a:endParaRPr>
                    </a:p>
                    <a:p>
                      <a:pPr marL="341313" marR="0" indent="-341313"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latin typeface="Calibri"/>
                          <a:ea typeface="Times"/>
                        </a:rPr>
                        <a:t>1.2  The student will count forward by ones, twos, fives, and tens to 100 and backward by ones from 30. </a:t>
                      </a:r>
                      <a:r>
                        <a:rPr lang="en-US" sz="1400" b="1" dirty="0" smtClean="0">
                          <a:solidFill>
                            <a:srgbClr val="FF0000"/>
                          </a:solidFill>
                          <a:effectLst/>
                          <a:latin typeface="Calibri"/>
                          <a:ea typeface="Times"/>
                        </a:rPr>
                        <a:t>[Moved to 1.1c, d]</a:t>
                      </a:r>
                      <a:endParaRPr lang="en-US" sz="1400" b="1" dirty="0" smtClean="0">
                        <a:solidFill>
                          <a:srgbClr val="FF0000"/>
                        </a:solidFill>
                        <a:effectLst/>
                        <a:latin typeface="Times New Roman"/>
                        <a:ea typeface="Times"/>
                      </a:endParaRPr>
                    </a:p>
                    <a:p>
                      <a:pPr marL="0" marR="0" indent="0">
                        <a:spcBef>
                          <a:spcPts val="0"/>
                        </a:spcBef>
                        <a:spcAft>
                          <a:spcPts val="0"/>
                        </a:spcAft>
                        <a:buNone/>
                      </a:pPr>
                      <a:endParaRPr lang="en-US" sz="1400" b="1" dirty="0">
                        <a:solidFill>
                          <a:srgbClr val="FF0000"/>
                        </a:solidFill>
                        <a:effectLst/>
                        <a:latin typeface="Calibri" panose="020F0502020204030204" pitchFamily="34" charset="0"/>
                        <a:ea typeface="Times"/>
                      </a:endParaRP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tabLst>
                          <a:tab pos="388620" algn="l"/>
                        </a:tabLst>
                      </a:pPr>
                      <a:r>
                        <a:rPr lang="en-US" sz="1400" b="1" dirty="0">
                          <a:solidFill>
                            <a:schemeClr val="tx1"/>
                          </a:solidFill>
                          <a:effectLst/>
                          <a:latin typeface="Calibri" panose="020F0502020204030204" pitchFamily="34" charset="0"/>
                          <a:ea typeface="Times"/>
                        </a:rPr>
                        <a:t>1.1     The student will</a:t>
                      </a:r>
                    </a:p>
                    <a:p>
                      <a:pPr marL="463550" marR="0" indent="-354013">
                        <a:spcBef>
                          <a:spcPts val="0"/>
                        </a:spcBef>
                        <a:spcAft>
                          <a:spcPts val="0"/>
                        </a:spcAft>
                      </a:pPr>
                      <a:r>
                        <a:rPr lang="en-US" sz="1400" b="1" dirty="0">
                          <a:solidFill>
                            <a:schemeClr val="tx1"/>
                          </a:solidFill>
                          <a:effectLst/>
                          <a:latin typeface="Calibri" panose="020F0502020204030204" pitchFamily="34" charset="0"/>
                          <a:ea typeface="Times"/>
                        </a:rPr>
                        <a:t>a)	count forward orally by ones to 110, starting at any number between 0 and 110 </a:t>
                      </a:r>
                      <a:r>
                        <a:rPr lang="en-US" sz="1400" b="1" dirty="0" smtClean="0">
                          <a:solidFill>
                            <a:srgbClr val="FF0000"/>
                          </a:solidFill>
                          <a:effectLst/>
                          <a:latin typeface="Calibri" panose="020F0502020204030204" pitchFamily="34" charset="0"/>
                          <a:ea typeface="Times"/>
                        </a:rPr>
                        <a:t>[Moved</a:t>
                      </a:r>
                      <a:r>
                        <a:rPr lang="en-US" sz="1400" b="1" baseline="0" dirty="0" smtClean="0">
                          <a:solidFill>
                            <a:srgbClr val="FF0000"/>
                          </a:solidFill>
                          <a:effectLst/>
                          <a:latin typeface="Calibri" panose="020F0502020204030204" pitchFamily="34" charset="0"/>
                          <a:ea typeface="Times"/>
                        </a:rPr>
                        <a:t> from 1.2</a:t>
                      </a:r>
                      <a:r>
                        <a:rPr lang="en-US" sz="1400" b="1" dirty="0" smtClean="0">
                          <a:solidFill>
                            <a:srgbClr val="FF0000"/>
                          </a:solidFill>
                          <a:effectLst/>
                          <a:latin typeface="Calibri" panose="020F0502020204030204" pitchFamily="34" charset="0"/>
                          <a:ea typeface="Times"/>
                        </a:rPr>
                        <a:t>]; </a:t>
                      </a:r>
                      <a:endParaRPr lang="en-US" sz="1400" b="1" dirty="0">
                        <a:solidFill>
                          <a:srgbClr val="FF0000"/>
                        </a:solidFill>
                        <a:effectLst/>
                        <a:latin typeface="Calibri" panose="020F0502020204030204" pitchFamily="34" charset="0"/>
                        <a:ea typeface="Times"/>
                      </a:endParaRPr>
                    </a:p>
                    <a:p>
                      <a:pPr marL="463550" marR="0" indent="-354013">
                        <a:spcBef>
                          <a:spcPts val="0"/>
                        </a:spcBef>
                        <a:spcAft>
                          <a:spcPts val="0"/>
                        </a:spcAft>
                      </a:pPr>
                      <a:r>
                        <a:rPr lang="en-US" sz="1400" b="1" dirty="0">
                          <a:solidFill>
                            <a:schemeClr val="tx1"/>
                          </a:solidFill>
                          <a:effectLst/>
                          <a:latin typeface="Calibri" panose="020F0502020204030204" pitchFamily="34" charset="0"/>
                          <a:ea typeface="Times"/>
                        </a:rPr>
                        <a:t>b)	write the numerals 0 to 110 in sequence and out-of-sequence;</a:t>
                      </a:r>
                    </a:p>
                    <a:p>
                      <a:pPr marL="463550" marR="0" indent="-354013">
                        <a:lnSpc>
                          <a:spcPct val="115000"/>
                        </a:lnSpc>
                        <a:spcBef>
                          <a:spcPts val="0"/>
                        </a:spcBef>
                        <a:spcAft>
                          <a:spcPts val="0"/>
                        </a:spcAft>
                      </a:pPr>
                      <a:r>
                        <a:rPr lang="en-US" sz="1400" b="1" dirty="0">
                          <a:solidFill>
                            <a:schemeClr val="tx1"/>
                          </a:solidFill>
                          <a:effectLst/>
                          <a:latin typeface="Calibri" panose="020F0502020204030204" pitchFamily="34" charset="0"/>
                          <a:ea typeface="Times"/>
                          <a:cs typeface="Times New Roman"/>
                        </a:rPr>
                        <a:t>c)     </a:t>
                      </a:r>
                      <a:r>
                        <a:rPr lang="en-US" sz="1400" b="1" dirty="0" smtClean="0">
                          <a:solidFill>
                            <a:schemeClr val="tx1"/>
                          </a:solidFill>
                          <a:effectLst/>
                          <a:latin typeface="Calibri" panose="020F0502020204030204" pitchFamily="34" charset="0"/>
                          <a:ea typeface="Times"/>
                          <a:cs typeface="Times New Roman"/>
                        </a:rPr>
                        <a:t> count </a:t>
                      </a:r>
                      <a:r>
                        <a:rPr lang="en-US" sz="1400" b="1" dirty="0">
                          <a:solidFill>
                            <a:schemeClr val="tx1"/>
                          </a:solidFill>
                          <a:effectLst/>
                          <a:latin typeface="Calibri" panose="020F0502020204030204" pitchFamily="34" charset="0"/>
                          <a:ea typeface="Times"/>
                          <a:cs typeface="Times New Roman"/>
                        </a:rPr>
                        <a:t>backward orally by ones when given any number between 1 and 30; </a:t>
                      </a:r>
                      <a:r>
                        <a:rPr lang="en-US" sz="1400" b="1" dirty="0">
                          <a:solidFill>
                            <a:srgbClr val="FF0000"/>
                          </a:solidFill>
                          <a:effectLst/>
                          <a:latin typeface="Calibri" panose="020F0502020204030204" pitchFamily="34" charset="0"/>
                          <a:ea typeface="Times"/>
                          <a:cs typeface="Times New Roman"/>
                        </a:rPr>
                        <a:t>[Moved from 1.2] </a:t>
                      </a:r>
                      <a:r>
                        <a:rPr lang="en-US" sz="1400" b="1" dirty="0">
                          <a:solidFill>
                            <a:schemeClr val="tx1"/>
                          </a:solidFill>
                          <a:effectLst/>
                          <a:latin typeface="Calibri" panose="020F0502020204030204" pitchFamily="34" charset="0"/>
                          <a:ea typeface="Times"/>
                          <a:cs typeface="Times New Roman"/>
                        </a:rPr>
                        <a:t>and</a:t>
                      </a:r>
                    </a:p>
                    <a:p>
                      <a:pPr marL="463550" marR="0" indent="-354013">
                        <a:spcBef>
                          <a:spcPts val="0"/>
                        </a:spcBef>
                        <a:spcAft>
                          <a:spcPts val="600"/>
                        </a:spcAft>
                      </a:pPr>
                      <a:r>
                        <a:rPr lang="en-US" sz="1400" b="1" dirty="0">
                          <a:solidFill>
                            <a:schemeClr val="tx1"/>
                          </a:solidFill>
                          <a:effectLst/>
                          <a:latin typeface="Calibri" panose="020F0502020204030204" pitchFamily="34" charset="0"/>
                          <a:ea typeface="Times"/>
                        </a:rPr>
                        <a:t>d)    </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count </a:t>
                      </a:r>
                      <a:r>
                        <a:rPr lang="en-US" sz="1400" b="1" dirty="0">
                          <a:solidFill>
                            <a:schemeClr val="tx1"/>
                          </a:solidFill>
                          <a:effectLst/>
                          <a:latin typeface="Calibri" panose="020F0502020204030204" pitchFamily="34" charset="0"/>
                          <a:ea typeface="Times"/>
                        </a:rPr>
                        <a:t>forward orally by ones, twos, fives, and tens to determine the total number of objects to 110. </a:t>
                      </a:r>
                      <a:r>
                        <a:rPr lang="en-US" sz="1400" b="1" dirty="0">
                          <a:solidFill>
                            <a:srgbClr val="FF0000"/>
                          </a:solidFill>
                          <a:effectLst/>
                          <a:latin typeface="Calibri" panose="020F0502020204030204" pitchFamily="34" charset="0"/>
                          <a:ea typeface="Times"/>
                        </a:rPr>
                        <a:t>[Moved from 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4495800"/>
            <a:ext cx="8305800" cy="1954381"/>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1.1a </a:t>
            </a:r>
            <a:r>
              <a:rPr lang="en-US" sz="1600" b="1" dirty="0">
                <a:solidFill>
                  <a:schemeClr val="bg1"/>
                </a:solidFill>
                <a:latin typeface="Calibri" panose="020F0502020204030204" pitchFamily="34" charset="0"/>
              </a:rPr>
              <a:t>– </a:t>
            </a:r>
            <a:r>
              <a:rPr lang="en-US" altLang="en-US" sz="1600" b="1" dirty="0" smtClean="0">
                <a:solidFill>
                  <a:schemeClr val="bg1"/>
                </a:solidFill>
                <a:latin typeface="Calibri" panose="020F0502020204030204" pitchFamily="34" charset="0"/>
              </a:rPr>
              <a:t>Counting forward orally increased from 100 to 110</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1.1b </a:t>
            </a:r>
            <a:r>
              <a:rPr lang="en-US" sz="1600" b="1" dirty="0">
                <a:solidFill>
                  <a:schemeClr val="bg1"/>
                </a:solidFill>
                <a:latin typeface="Calibri" panose="020F0502020204030204" pitchFamily="34" charset="0"/>
              </a:rPr>
              <a:t>– </a:t>
            </a:r>
            <a:r>
              <a:rPr lang="en-US" altLang="en-US" sz="1600" b="1" dirty="0" smtClean="0">
                <a:solidFill>
                  <a:schemeClr val="bg1"/>
                </a:solidFill>
                <a:latin typeface="Calibri" panose="020F0502020204030204" pitchFamily="34" charset="0"/>
              </a:rPr>
              <a:t>Write numerals in sequence and out-of-sequence</a:t>
            </a:r>
          </a:p>
          <a:p>
            <a:pPr marL="285750" indent="-285750">
              <a:spcBef>
                <a:spcPts val="600"/>
              </a:spcBef>
              <a:buFont typeface="Arial" panose="020B0604020202020204" pitchFamily="34" charset="0"/>
              <a:buChar char="•"/>
            </a:pPr>
            <a:r>
              <a:rPr lang="en-US" altLang="en-US" sz="1600" b="1" dirty="0">
                <a:solidFill>
                  <a:schemeClr val="bg1"/>
                </a:solidFill>
                <a:latin typeface="Calibri" panose="020F0502020204030204" pitchFamily="34" charset="0"/>
              </a:rPr>
              <a:t>1.1c </a:t>
            </a:r>
            <a:r>
              <a:rPr lang="en-US" sz="1600" b="1" dirty="0">
                <a:solidFill>
                  <a:schemeClr val="bg1"/>
                </a:solidFill>
                <a:latin typeface="Calibri" panose="020F0502020204030204" pitchFamily="34" charset="0"/>
              </a:rPr>
              <a:t>– </a:t>
            </a:r>
            <a:r>
              <a:rPr lang="en-US" altLang="en-US" sz="1600" b="1" dirty="0">
                <a:solidFill>
                  <a:schemeClr val="bg1"/>
                </a:solidFill>
                <a:latin typeface="Calibri" panose="020F0502020204030204" pitchFamily="34" charset="0"/>
              </a:rPr>
              <a:t>Counting </a:t>
            </a:r>
            <a:r>
              <a:rPr lang="en-US" altLang="en-US" sz="1600" b="1" dirty="0" smtClean="0">
                <a:solidFill>
                  <a:schemeClr val="bg1"/>
                </a:solidFill>
                <a:latin typeface="Calibri" panose="020F0502020204030204" pitchFamily="34" charset="0"/>
              </a:rPr>
              <a:t>backward orally </a:t>
            </a:r>
            <a:r>
              <a:rPr lang="en-US" altLang="en-US" sz="1600" b="1" dirty="0">
                <a:solidFill>
                  <a:schemeClr val="bg1"/>
                </a:solidFill>
                <a:latin typeface="Calibri" panose="020F0502020204030204" pitchFamily="34" charset="0"/>
              </a:rPr>
              <a:t>by ones </a:t>
            </a:r>
            <a:r>
              <a:rPr lang="en-US" altLang="en-US" sz="1600" b="1" dirty="0" smtClean="0">
                <a:solidFill>
                  <a:schemeClr val="bg1"/>
                </a:solidFill>
                <a:latin typeface="Calibri" panose="020F0502020204030204" pitchFamily="34" charset="0"/>
              </a:rPr>
              <a:t>when given any number between 1 and 30</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1.1d – Skip count as strategy for determining total number of objects up to 110</a:t>
            </a:r>
          </a:p>
          <a:p>
            <a:pPr>
              <a:spcBef>
                <a:spcPts val="600"/>
              </a:spcBef>
            </a:pPr>
            <a:endParaRPr lang="en-US" altLang="en-US" sz="1600" b="1" dirty="0">
              <a:solidFill>
                <a:schemeClr val="bg1"/>
              </a:solidFill>
              <a:latin typeface="Calibri" panose="020F05020202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63744"/>
    </mc:Choice>
    <mc:Fallback xmlns="">
      <p:transition advTm="63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2076911"/>
              </p:ext>
            </p:extLst>
          </p:nvPr>
        </p:nvGraphicFramePr>
        <p:xfrm>
          <a:off x="533400" y="990600"/>
          <a:ext cx="8229600" cy="2743200"/>
        </p:xfrm>
        <a:graphic>
          <a:graphicData uri="http://schemas.openxmlformats.org/drawingml/2006/table">
            <a:tbl>
              <a:tblPr firstRow="1" firstCol="1" bandRow="1">
                <a:tableStyleId>{5C22544A-7EE6-4342-B048-85BDC9FD1C3A}</a:tableStyleId>
              </a:tblPr>
              <a:tblGrid>
                <a:gridCol w="4114800"/>
                <a:gridCol w="4114800"/>
              </a:tblGrid>
              <a:tr h="62232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20874">
                <a:tc>
                  <a:txBody>
                    <a:bodyPr/>
                    <a:lstStyle/>
                    <a:p>
                      <a:pPr marL="347345" marR="0" indent="-347345">
                        <a:spcBef>
                          <a:spcPts val="600"/>
                        </a:spcBef>
                        <a:spcAft>
                          <a:spcPts val="600"/>
                        </a:spcAft>
                      </a:pP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9725" marR="0" indent="-339725">
                        <a:spcBef>
                          <a:spcPts val="0"/>
                        </a:spcBef>
                        <a:spcAft>
                          <a:spcPts val="600"/>
                        </a:spcAft>
                      </a:pPr>
                      <a:r>
                        <a:rPr lang="en-US" sz="1400" b="1" dirty="0" smtClean="0">
                          <a:solidFill>
                            <a:schemeClr val="tx1"/>
                          </a:solidFill>
                          <a:effectLst/>
                          <a:latin typeface="Calibri" panose="020F0502020204030204" pitchFamily="34" charset="0"/>
                          <a:ea typeface="Times"/>
                        </a:rPr>
                        <a:t>1.2      The student, given up to 110 objects, will</a:t>
                      </a:r>
                    </a:p>
                    <a:p>
                      <a:pPr marL="339725" marR="0" indent="-287338">
                        <a:spcBef>
                          <a:spcPts val="0"/>
                        </a:spcBef>
                        <a:spcAft>
                          <a:spcPts val="0"/>
                        </a:spcAft>
                      </a:pPr>
                      <a:r>
                        <a:rPr lang="en-US" sz="1400" b="1" dirty="0" smtClean="0">
                          <a:solidFill>
                            <a:schemeClr val="tx1"/>
                          </a:solidFill>
                          <a:effectLst/>
                          <a:latin typeface="Calibri" panose="020F0502020204030204" pitchFamily="34" charset="0"/>
                          <a:ea typeface="Times"/>
                        </a:rPr>
                        <a:t>a)   group a collection into tens and ones and write the corresponding numeral; </a:t>
                      </a:r>
                      <a:r>
                        <a:rPr lang="en-US" sz="1400" b="1" dirty="0" smtClean="0">
                          <a:solidFill>
                            <a:srgbClr val="FF0000"/>
                          </a:solidFill>
                          <a:effectLst/>
                          <a:latin typeface="Calibri" panose="020F0502020204030204" pitchFamily="34" charset="0"/>
                          <a:ea typeface="Times"/>
                        </a:rPr>
                        <a:t>[Moved from 1.1b]</a:t>
                      </a:r>
                    </a:p>
                    <a:p>
                      <a:pPr marL="339725" marR="0" indent="-287338">
                        <a:spcBef>
                          <a:spcPts val="0"/>
                        </a:spcBef>
                        <a:spcAft>
                          <a:spcPts val="0"/>
                        </a:spcAft>
                      </a:pPr>
                      <a:r>
                        <a:rPr lang="en-US" sz="1400" b="1" dirty="0" smtClean="0">
                          <a:solidFill>
                            <a:schemeClr val="tx1"/>
                          </a:solidFill>
                          <a:effectLst/>
                          <a:latin typeface="Calibri" panose="020F0502020204030204" pitchFamily="34" charset="0"/>
                          <a:ea typeface="Times"/>
                        </a:rPr>
                        <a:t>b)   compare two numbers between 0 and 110 represented pictorially or with concrete objects, using the words </a:t>
                      </a:r>
                      <a:r>
                        <a:rPr lang="en-US" sz="1400" b="1" i="1" dirty="0" smtClean="0">
                          <a:solidFill>
                            <a:schemeClr val="tx1"/>
                          </a:solidFill>
                          <a:effectLst/>
                          <a:latin typeface="Calibri" panose="020F0502020204030204" pitchFamily="34" charset="0"/>
                          <a:ea typeface="Times"/>
                        </a:rPr>
                        <a:t>greater than</a:t>
                      </a:r>
                      <a:r>
                        <a:rPr lang="en-US" sz="1400" b="1" dirty="0" smtClean="0">
                          <a:solidFill>
                            <a:schemeClr val="tx1"/>
                          </a:solidFill>
                          <a:effectLst/>
                          <a:latin typeface="Calibri" panose="020F0502020204030204" pitchFamily="34" charset="0"/>
                          <a:ea typeface="Times"/>
                        </a:rPr>
                        <a:t>, </a:t>
                      </a:r>
                      <a:r>
                        <a:rPr lang="en-US" sz="1400" b="1" i="1" dirty="0" smtClean="0">
                          <a:solidFill>
                            <a:schemeClr val="tx1"/>
                          </a:solidFill>
                          <a:effectLst/>
                          <a:latin typeface="Calibri" panose="020F0502020204030204" pitchFamily="34" charset="0"/>
                          <a:ea typeface="Times"/>
                        </a:rPr>
                        <a:t>less than </a:t>
                      </a:r>
                      <a:r>
                        <a:rPr lang="en-US" sz="1400" b="1" dirty="0" smtClean="0">
                          <a:solidFill>
                            <a:schemeClr val="tx1"/>
                          </a:solidFill>
                          <a:effectLst/>
                          <a:latin typeface="Calibri" panose="020F0502020204030204" pitchFamily="34" charset="0"/>
                          <a:ea typeface="Times"/>
                        </a:rPr>
                        <a:t>or </a:t>
                      </a:r>
                      <a:r>
                        <a:rPr lang="en-US" sz="1400" b="1" i="1" dirty="0" smtClean="0">
                          <a:solidFill>
                            <a:schemeClr val="tx1"/>
                          </a:solidFill>
                          <a:effectLst/>
                          <a:latin typeface="Calibri" panose="020F0502020204030204" pitchFamily="34" charset="0"/>
                          <a:ea typeface="Times"/>
                        </a:rPr>
                        <a:t>equal to</a:t>
                      </a:r>
                      <a:r>
                        <a:rPr lang="en-US" sz="1400" b="1" dirty="0" smtClean="0">
                          <a:solidFill>
                            <a:schemeClr val="tx1"/>
                          </a:solidFill>
                          <a:effectLst/>
                          <a:latin typeface="Calibri" panose="020F0502020204030204" pitchFamily="34" charset="0"/>
                          <a:ea typeface="Times"/>
                        </a:rPr>
                        <a:t>; and </a:t>
                      </a:r>
                    </a:p>
                    <a:p>
                      <a:pPr marL="339725" marR="0" indent="-287338">
                        <a:spcBef>
                          <a:spcPts val="0"/>
                        </a:spcBef>
                        <a:spcAft>
                          <a:spcPts val="0"/>
                        </a:spcAft>
                      </a:pPr>
                      <a:r>
                        <a:rPr lang="en-US" sz="1400" b="1" dirty="0" smtClean="0">
                          <a:solidFill>
                            <a:schemeClr val="tx1"/>
                          </a:solidFill>
                          <a:effectLst/>
                          <a:latin typeface="Calibri" panose="020F0502020204030204" pitchFamily="34" charset="0"/>
                          <a:ea typeface="Times"/>
                        </a:rPr>
                        <a:t>c)    order three or fewer sets from least to greatest and greatest to least.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4267200"/>
            <a:ext cx="8305800" cy="1800493"/>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endParaRPr lang="en-US" altLang="en-US" sz="1600" b="1" dirty="0" smtClean="0">
              <a:solidFill>
                <a:schemeClr val="bg1"/>
              </a:solidFill>
              <a:latin typeface="Calibri" panose="020F0502020204030204" pitchFamily="34" charset="0"/>
            </a:endParaRPr>
          </a:p>
          <a:p>
            <a:pPr marL="339725" marR="0" indent="-287338">
              <a:spcBef>
                <a:spcPts val="600"/>
              </a:spcBef>
              <a:spcAft>
                <a:spcPts val="0"/>
              </a:spcAft>
              <a:buFont typeface="Arial" panose="020B0604020202020204" pitchFamily="34" charset="0"/>
              <a:buChar char="•"/>
            </a:pPr>
            <a:r>
              <a:rPr lang="en-US" altLang="en-US" sz="1600" b="1" dirty="0" smtClean="0">
                <a:solidFill>
                  <a:schemeClr val="bg1"/>
                </a:solidFill>
                <a:latin typeface="Calibri" panose="020F0502020204030204" pitchFamily="34" charset="0"/>
              </a:rPr>
              <a:t>1.2b – Compare two numbers between 0 and 110 represented pictorially or with objects using the words </a:t>
            </a:r>
            <a:r>
              <a:rPr lang="en-US" sz="1600" b="1" i="1" dirty="0">
                <a:solidFill>
                  <a:schemeClr val="bg1"/>
                </a:solidFill>
                <a:latin typeface="Calibri" panose="020F0502020204030204" pitchFamily="34" charset="0"/>
                <a:ea typeface="Times"/>
              </a:rPr>
              <a:t>greater than</a:t>
            </a:r>
            <a:r>
              <a:rPr lang="en-US" sz="1600" b="1" dirty="0">
                <a:solidFill>
                  <a:schemeClr val="bg1"/>
                </a:solidFill>
                <a:latin typeface="Calibri" panose="020F0502020204030204" pitchFamily="34" charset="0"/>
                <a:ea typeface="Times"/>
              </a:rPr>
              <a:t>, </a:t>
            </a:r>
            <a:r>
              <a:rPr lang="en-US" sz="1600" b="1" i="1" dirty="0">
                <a:solidFill>
                  <a:schemeClr val="bg1"/>
                </a:solidFill>
                <a:latin typeface="Calibri" panose="020F0502020204030204" pitchFamily="34" charset="0"/>
                <a:ea typeface="Times"/>
              </a:rPr>
              <a:t>less than </a:t>
            </a:r>
            <a:r>
              <a:rPr lang="en-US" sz="1600" b="1" dirty="0">
                <a:solidFill>
                  <a:schemeClr val="bg1"/>
                </a:solidFill>
                <a:latin typeface="Calibri" panose="020F0502020204030204" pitchFamily="34" charset="0"/>
                <a:ea typeface="Times"/>
              </a:rPr>
              <a:t>or </a:t>
            </a:r>
            <a:r>
              <a:rPr lang="en-US" sz="1600" b="1" i="1" dirty="0">
                <a:solidFill>
                  <a:schemeClr val="bg1"/>
                </a:solidFill>
                <a:latin typeface="Calibri" panose="020F0502020204030204" pitchFamily="34" charset="0"/>
                <a:ea typeface="Times"/>
              </a:rPr>
              <a:t>equal </a:t>
            </a:r>
            <a:r>
              <a:rPr lang="en-US" sz="1600" b="1" i="1" dirty="0" smtClean="0">
                <a:solidFill>
                  <a:schemeClr val="bg1"/>
                </a:solidFill>
                <a:latin typeface="Calibri" panose="020F0502020204030204" pitchFamily="34" charset="0"/>
                <a:ea typeface="Times"/>
              </a:rPr>
              <a:t>to</a:t>
            </a:r>
            <a:r>
              <a:rPr lang="en-US" sz="1600" b="1" dirty="0" smtClean="0">
                <a:solidFill>
                  <a:schemeClr val="bg1"/>
                </a:solidFill>
                <a:latin typeface="Calibri" panose="020F0502020204030204" pitchFamily="34" charset="0"/>
                <a:ea typeface="Times"/>
              </a:rPr>
              <a:t> </a:t>
            </a:r>
          </a:p>
          <a:p>
            <a:pPr marL="339725" marR="0" indent="-287338">
              <a:spcBef>
                <a:spcPts val="600"/>
              </a:spcBef>
              <a:spcAft>
                <a:spcPts val="0"/>
              </a:spcAft>
              <a:buFont typeface="Arial" panose="020B0604020202020204" pitchFamily="34" charset="0"/>
              <a:buChar char="•"/>
            </a:pPr>
            <a:r>
              <a:rPr lang="en-US" sz="1600" b="1" dirty="0" smtClean="0">
                <a:solidFill>
                  <a:schemeClr val="bg1"/>
                </a:solidFill>
                <a:latin typeface="Calibri" panose="020F0502020204030204" pitchFamily="34" charset="0"/>
                <a:ea typeface="Times"/>
              </a:rPr>
              <a:t>1.2c </a:t>
            </a:r>
            <a:r>
              <a:rPr lang="en-US" altLang="en-US" sz="1600" b="1" dirty="0">
                <a:solidFill>
                  <a:schemeClr val="bg1"/>
                </a:solidFill>
                <a:latin typeface="Calibri" panose="020F0502020204030204" pitchFamily="34" charset="0"/>
              </a:rPr>
              <a:t>– </a:t>
            </a:r>
            <a:r>
              <a:rPr lang="en-US" altLang="en-US" sz="1600" b="1" dirty="0" smtClean="0">
                <a:solidFill>
                  <a:schemeClr val="bg1"/>
                </a:solidFill>
                <a:latin typeface="Calibri" panose="020F0502020204030204" pitchFamily="34" charset="0"/>
              </a:rPr>
              <a:t>O</a:t>
            </a:r>
            <a:r>
              <a:rPr lang="en-US" sz="1600" b="1" dirty="0" smtClean="0">
                <a:solidFill>
                  <a:schemeClr val="bg1"/>
                </a:solidFill>
                <a:latin typeface="Calibri" panose="020F0502020204030204" pitchFamily="34" charset="0"/>
                <a:ea typeface="Times"/>
              </a:rPr>
              <a:t>rder </a:t>
            </a:r>
            <a:r>
              <a:rPr lang="en-US" sz="1600" b="1" dirty="0">
                <a:solidFill>
                  <a:schemeClr val="bg1"/>
                </a:solidFill>
                <a:latin typeface="Calibri" panose="020F0502020204030204" pitchFamily="34" charset="0"/>
                <a:ea typeface="Times"/>
              </a:rPr>
              <a:t>three or fewer sets </a:t>
            </a:r>
            <a:r>
              <a:rPr lang="en-US" sz="1600" b="1" dirty="0" smtClean="0">
                <a:solidFill>
                  <a:schemeClr val="bg1"/>
                </a:solidFill>
                <a:latin typeface="Calibri" panose="020F0502020204030204" pitchFamily="34" charset="0"/>
                <a:ea typeface="Times"/>
              </a:rPr>
              <a:t>(of up to 110 objects) from </a:t>
            </a:r>
            <a:r>
              <a:rPr lang="en-US" sz="1600" b="1" dirty="0">
                <a:solidFill>
                  <a:schemeClr val="bg1"/>
                </a:solidFill>
                <a:latin typeface="Calibri" panose="020F0502020204030204" pitchFamily="34" charset="0"/>
                <a:ea typeface="Times"/>
              </a:rPr>
              <a:t>least to greatest and greatest to </a:t>
            </a:r>
            <a:r>
              <a:rPr lang="en-US" sz="1600" b="1" dirty="0" smtClean="0">
                <a:solidFill>
                  <a:schemeClr val="bg1"/>
                </a:solidFill>
                <a:latin typeface="Calibri" panose="020F0502020204030204" pitchFamily="34" charset="0"/>
                <a:ea typeface="Times"/>
              </a:rPr>
              <a:t>least</a:t>
            </a:r>
            <a:endParaRPr lang="en-US" sz="1600" b="1" dirty="0">
              <a:solidFill>
                <a:schemeClr val="bg1"/>
              </a:solidFill>
              <a:latin typeface="Calibri" panose="020F0502020204030204" pitchFamily="34" charset="0"/>
              <a:ea typeface="Times"/>
            </a:endParaRPr>
          </a:p>
          <a:p>
            <a:pPr marL="285750" indent="-285750">
              <a:spcBef>
                <a:spcPts val="600"/>
              </a:spcBef>
              <a:buFont typeface="Arial" panose="020B0604020202020204" pitchFamily="34" charset="0"/>
              <a:buChar char="•"/>
            </a:pPr>
            <a:endParaRPr lang="en-US" altLang="en-US" sz="1600" b="1" dirty="0" smtClean="0">
              <a:solidFill>
                <a:schemeClr val="bg1"/>
              </a:solidFill>
              <a:latin typeface="Calibri" panose="020F0502020204030204" pitchFamily="34" charset="0"/>
            </a:endParaRPr>
          </a:p>
        </p:txBody>
      </p:sp>
      <p:sp>
        <p:nvSpPr>
          <p:cNvPr id="4" name="AutoShape 6"/>
          <p:cNvSpPr>
            <a:spLocks noChangeArrowheads="1"/>
          </p:cNvSpPr>
          <p:nvPr/>
        </p:nvSpPr>
        <p:spPr bwMode="auto">
          <a:xfrm rot="1209468">
            <a:off x="3398664" y="2242091"/>
            <a:ext cx="1634563" cy="1104577"/>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97523713"/>
      </p:ext>
    </p:extLst>
  </p:cSld>
  <p:clrMapOvr>
    <a:masterClrMapping/>
  </p:clrMapOvr>
  <mc:AlternateContent xmlns:mc="http://schemas.openxmlformats.org/markup-compatibility/2006" xmlns:p14="http://schemas.microsoft.com/office/powerpoint/2010/main">
    <mc:Choice Requires="p14">
      <p:transition p14:dur="10" advTm="36266"/>
    </mc:Choice>
    <mc:Fallback xmlns="">
      <p:transition advTm="36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0235766"/>
              </p:ext>
            </p:extLst>
          </p:nvPr>
        </p:nvGraphicFramePr>
        <p:xfrm>
          <a:off x="533400" y="990600"/>
          <a:ext cx="8229600" cy="1760047"/>
        </p:xfrm>
        <a:graphic>
          <a:graphicData uri="http://schemas.openxmlformats.org/drawingml/2006/table">
            <a:tbl>
              <a:tblPr firstRow="1" firstCol="1" bandRow="1">
                <a:tableStyleId>{5C22544A-7EE6-4342-B048-85BDC9FD1C3A}</a:tableStyleId>
              </a:tblPr>
              <a:tblGrid>
                <a:gridCol w="4114800"/>
                <a:gridCol w="4114800"/>
              </a:tblGrid>
              <a:tr h="190673">
                <a:tc>
                  <a:txBody>
                    <a:bodyPr/>
                    <a:lstStyle/>
                    <a:p>
                      <a:pPr marL="0" marR="0" algn="ctr">
                        <a:lnSpc>
                          <a:spcPct val="115000"/>
                        </a:lnSpc>
                        <a:spcBef>
                          <a:spcPts val="0"/>
                        </a:spcBef>
                        <a:spcAft>
                          <a:spcPts val="0"/>
                        </a:spcAft>
                      </a:pPr>
                      <a:r>
                        <a:rPr lang="en-US" sz="1400" b="1" dirty="0">
                          <a:solidFill>
                            <a:schemeClr val="tx1"/>
                          </a:solidFill>
                          <a:effectLst/>
                          <a:latin typeface="Calibri"/>
                          <a:ea typeface="Times"/>
                          <a:cs typeface="Times New Roman"/>
                        </a:rPr>
                        <a:t>2009 SOL</a:t>
                      </a:r>
                      <a:endParaRPr lang="en-US" sz="14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09527">
                <a:tc>
                  <a:txBody>
                    <a:bodyPr/>
                    <a:lstStyle/>
                    <a:p>
                      <a:pPr marL="575945" marR="0" indent="-575945">
                        <a:spcBef>
                          <a:spcPts val="500"/>
                        </a:spcBef>
                        <a:spcAft>
                          <a:spcPts val="0"/>
                        </a:spcAft>
                      </a:pPr>
                      <a:r>
                        <a:rPr lang="en-US" sz="1400" b="1">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3065" marR="0" indent="-393065">
                        <a:lnSpc>
                          <a:spcPct val="115000"/>
                        </a:lnSpc>
                        <a:spcBef>
                          <a:spcPts val="600"/>
                        </a:spcBef>
                        <a:spcAft>
                          <a:spcPts val="0"/>
                        </a:spcAft>
                      </a:pPr>
                      <a:r>
                        <a:rPr lang="en-US" sz="1400" b="1" dirty="0" smtClean="0">
                          <a:effectLst/>
                          <a:latin typeface="Calibri" panose="020F0502020204030204" pitchFamily="34" charset="0"/>
                          <a:ea typeface="Times"/>
                        </a:rPr>
                        <a:t>1.3	The student, given an ordered set of ten objects and/or pictures, will indicate the ordinal position of each object, first through tenth. </a:t>
                      </a:r>
                      <a:r>
                        <a:rPr lang="en-US" sz="1400" b="1" dirty="0" smtClean="0">
                          <a:solidFill>
                            <a:srgbClr val="FF0000"/>
                          </a:solidFill>
                          <a:effectLst/>
                          <a:latin typeface="Calibri" panose="020F0502020204030204" pitchFamily="34" charset="0"/>
                          <a:ea typeface="Times"/>
                        </a:rPr>
                        <a:t>[Moved from K.3]</a:t>
                      </a: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660991" y="3505200"/>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endParaRPr lang="en-US" altLang="en-US" sz="1600" b="1" dirty="0" smtClean="0">
              <a:solidFill>
                <a:schemeClr val="bg1"/>
              </a:solidFill>
              <a:latin typeface="Calibri" panose="020F0502020204030204" pitchFamily="34" charset="0"/>
            </a:endParaRP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New – Ordinal numbers first through tenth moved from K.3</a:t>
            </a:r>
          </a:p>
          <a:p>
            <a:pPr>
              <a:spcBef>
                <a:spcPts val="600"/>
              </a:spcBef>
            </a:pP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79127456"/>
      </p:ext>
    </p:extLst>
  </p:cSld>
  <p:clrMapOvr>
    <a:masterClrMapping/>
  </p:clrMapOvr>
  <mc:AlternateContent xmlns:mc="http://schemas.openxmlformats.org/markup-compatibility/2006" xmlns:p14="http://schemas.microsoft.com/office/powerpoint/2010/main">
    <mc:Choice Requires="p14">
      <p:transition p14:dur="10" advTm="20953"/>
    </mc:Choice>
    <mc:Fallback xmlns="">
      <p:transition advTm="20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599358"/>
              </p:ext>
            </p:extLst>
          </p:nvPr>
        </p:nvGraphicFramePr>
        <p:xfrm>
          <a:off x="533400" y="990600"/>
          <a:ext cx="8229600" cy="1747998"/>
        </p:xfrm>
        <a:graphic>
          <a:graphicData uri="http://schemas.openxmlformats.org/drawingml/2006/table">
            <a:tbl>
              <a:tblPr firstRow="1" firstCol="1" bandRow="1">
                <a:tableStyleId>{5C22544A-7EE6-4342-B048-85BDC9FD1C3A}</a:tableStyleId>
              </a:tblPr>
              <a:tblGrid>
                <a:gridCol w="4114800"/>
                <a:gridCol w="4114800"/>
              </a:tblGrid>
              <a:tr h="20272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97478">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1.3	The student will identify the parts of a set and/or region that represent fractions for halves, thirds, and fourths and write the fractions.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1.4	The student will </a:t>
                      </a:r>
                    </a:p>
                    <a:p>
                      <a:pPr marL="404813" marR="0" indent="-352425">
                        <a:spcBef>
                          <a:spcPts val="0"/>
                        </a:spcBef>
                        <a:spcAft>
                          <a:spcPts val="0"/>
                        </a:spcAft>
                      </a:pPr>
                      <a:r>
                        <a:rPr lang="en-US" sz="1400" b="1" dirty="0">
                          <a:solidFill>
                            <a:schemeClr val="tx1"/>
                          </a:solidFill>
                          <a:effectLst/>
                          <a:latin typeface="Calibri" panose="020F0502020204030204" pitchFamily="34" charset="0"/>
                          <a:ea typeface="Times"/>
                        </a:rPr>
                        <a:t>a)    </a:t>
                      </a:r>
                      <a:r>
                        <a:rPr lang="en-US" sz="1400" b="1" dirty="0" smtClean="0">
                          <a:solidFill>
                            <a:schemeClr val="tx1"/>
                          </a:solidFill>
                          <a:effectLst/>
                          <a:latin typeface="Calibri" panose="020F0502020204030204" pitchFamily="34" charset="0"/>
                          <a:ea typeface="Times"/>
                        </a:rPr>
                        <a:t> represent </a:t>
                      </a:r>
                      <a:r>
                        <a:rPr lang="en-US" sz="1400" b="1" dirty="0">
                          <a:solidFill>
                            <a:schemeClr val="tx1"/>
                          </a:solidFill>
                          <a:effectLst/>
                          <a:latin typeface="Calibri" panose="020F0502020204030204" pitchFamily="34" charset="0"/>
                          <a:ea typeface="Times"/>
                        </a:rPr>
                        <a:t>and solve practical problems involving equal sharing with two or four sharers; and</a:t>
                      </a:r>
                    </a:p>
                    <a:p>
                      <a:pPr marL="404813" marR="0" indent="-352425">
                        <a:spcBef>
                          <a:spcPts val="0"/>
                        </a:spcBef>
                        <a:spcAft>
                          <a:spcPts val="600"/>
                        </a:spcAft>
                      </a:pPr>
                      <a:r>
                        <a:rPr lang="en-US" sz="1400" b="1" dirty="0">
                          <a:solidFill>
                            <a:schemeClr val="tx1"/>
                          </a:solidFill>
                          <a:effectLst/>
                          <a:latin typeface="Calibri" panose="020F0502020204030204" pitchFamily="34" charset="0"/>
                          <a:ea typeface="Times"/>
                        </a:rPr>
                        <a:t>b)   </a:t>
                      </a:r>
                      <a:r>
                        <a:rPr lang="en-US" sz="1400" b="1" dirty="0" smtClean="0">
                          <a:solidFill>
                            <a:schemeClr val="tx1"/>
                          </a:solidFill>
                          <a:effectLst/>
                          <a:latin typeface="Calibri" panose="020F0502020204030204" pitchFamily="34" charset="0"/>
                          <a:ea typeface="Times"/>
                        </a:rPr>
                        <a:t>  </a:t>
                      </a:r>
                      <a:r>
                        <a:rPr lang="en-US" sz="1400" b="1" dirty="0">
                          <a:solidFill>
                            <a:schemeClr val="tx1"/>
                          </a:solidFill>
                          <a:effectLst/>
                          <a:latin typeface="Calibri" panose="020F0502020204030204" pitchFamily="34" charset="0"/>
                          <a:ea typeface="Times"/>
                        </a:rPr>
                        <a:t>represent and name fractions for halves and fourths, using models.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276600"/>
            <a:ext cx="8305800" cy="1231106"/>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Greater emphasis on conceptual understanding of fractions through practical problems involving equal sharing with two or four sharers (halves and fourths)</a:t>
            </a:r>
          </a:p>
          <a:p>
            <a:pPr>
              <a:spcBef>
                <a:spcPts val="600"/>
              </a:spcBef>
            </a:pP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46558872"/>
      </p:ext>
    </p:extLst>
  </p:cSld>
  <p:clrMapOvr>
    <a:masterClrMapping/>
  </p:clrMapOvr>
  <mc:AlternateContent xmlns:mc="http://schemas.openxmlformats.org/markup-compatibility/2006" xmlns:p14="http://schemas.microsoft.com/office/powerpoint/2010/main">
    <mc:Choice Requires="p14">
      <p:transition p14:dur="10" advTm="41292"/>
    </mc:Choice>
    <mc:Fallback xmlns="">
      <p:transition advTm="41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9475579"/>
              </p:ext>
            </p:extLst>
          </p:nvPr>
        </p:nvGraphicFramePr>
        <p:xfrm>
          <a:off x="533400" y="990600"/>
          <a:ext cx="8229600" cy="2560320"/>
        </p:xfrm>
        <a:graphic>
          <a:graphicData uri="http://schemas.openxmlformats.org/drawingml/2006/table">
            <a:tbl>
              <a:tblPr firstRow="1" firstCol="1" bandRow="1">
                <a:tableStyleId>{5C22544A-7EE6-4342-B048-85BDC9FD1C3A}</a:tableStyleId>
              </a:tblPr>
              <a:tblGrid>
                <a:gridCol w="4114800"/>
                <a:gridCol w="4114800"/>
              </a:tblGrid>
              <a:tr h="21791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10888">
                <a:tc>
                  <a:txBody>
                    <a:bodyPr/>
                    <a:lstStyle/>
                    <a:p>
                      <a:pPr marL="342900" marR="0" indent="-342900">
                        <a:spcBef>
                          <a:spcPts val="0"/>
                        </a:spcBef>
                        <a:spcAft>
                          <a:spcPts val="0"/>
                        </a:spcAft>
                      </a:pPr>
                      <a:r>
                        <a:rPr lang="en-US" sz="1400" b="1" dirty="0" smtClean="0">
                          <a:solidFill>
                            <a:schemeClr val="tx1"/>
                          </a:solidFill>
                          <a:effectLst/>
                          <a:latin typeface="Calibri" panose="020F0502020204030204" pitchFamily="34" charset="0"/>
                          <a:ea typeface="Times"/>
                        </a:rPr>
                        <a:t>1.4	The student, given a familiar problem situation involving magnitude, will</a:t>
                      </a:r>
                    </a:p>
                    <a:p>
                      <a:pPr marL="342900" marR="0" indent="-290513">
                        <a:spcBef>
                          <a:spcPts val="0"/>
                        </a:spcBef>
                        <a:spcAft>
                          <a:spcPts val="0"/>
                        </a:spcAft>
                      </a:pPr>
                      <a:r>
                        <a:rPr lang="en-US" sz="1400" b="1" dirty="0" smtClean="0">
                          <a:solidFill>
                            <a:schemeClr val="tx1"/>
                          </a:solidFill>
                          <a:effectLst/>
                          <a:latin typeface="Calibri" panose="020F0502020204030204" pitchFamily="34" charset="0"/>
                          <a:ea typeface="Times"/>
                        </a:rPr>
                        <a:t>a)	select a reasonable order of magnitude from three given quantities: a one-digit numeral, a two-digit numeral, and a three-digit numeral (e.g., 5, 50, 500); and</a:t>
                      </a:r>
                    </a:p>
                    <a:p>
                      <a:pPr marL="342900" marR="0" indent="-290513">
                        <a:spcBef>
                          <a:spcPts val="0"/>
                        </a:spcBef>
                        <a:spcAft>
                          <a:spcPts val="0"/>
                        </a:spcAft>
                      </a:pPr>
                      <a:r>
                        <a:rPr lang="en-US" sz="1400" b="1" dirty="0" smtClean="0">
                          <a:solidFill>
                            <a:schemeClr val="tx1"/>
                          </a:solidFill>
                          <a:effectLst/>
                          <a:latin typeface="Calibri" panose="020F0502020204030204" pitchFamily="34" charset="0"/>
                          <a:ea typeface="Times"/>
                        </a:rPr>
                        <a:t>b)	explain the reasonableness of the choice.</a:t>
                      </a:r>
                    </a:p>
                    <a:p>
                      <a:pPr marL="52388" marR="0" indent="0">
                        <a:spcBef>
                          <a:spcPts val="0"/>
                        </a:spcBef>
                        <a:spcAft>
                          <a:spcPts val="0"/>
                        </a:spcAft>
                      </a:pPr>
                      <a:r>
                        <a:rPr lang="en-US" sz="1400" b="1" dirty="0" smtClean="0">
                          <a:solidFill>
                            <a:srgbClr val="FF0000"/>
                          </a:solidFill>
                          <a:effectLst/>
                          <a:latin typeface="Calibri" panose="020F0502020204030204" pitchFamily="34" charset="0"/>
                          <a:ea typeface="Times"/>
                        </a:rPr>
                        <a:t>[Moved from Computation and Estimation Strand to Number and Number Sense Strand]</a:t>
                      </a:r>
                    </a:p>
                    <a:p>
                      <a:pPr marL="342900" marR="0" indent="-342900">
                        <a:spcBef>
                          <a:spcPts val="600"/>
                        </a:spcBef>
                        <a:spcAft>
                          <a:spcPts val="0"/>
                        </a:spcAft>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1.5	The student, given a familiar problem situation involving magnitude, will</a:t>
                      </a:r>
                    </a:p>
                    <a:p>
                      <a:pPr marL="339725" marR="0" indent="-287338">
                        <a:spcBef>
                          <a:spcPts val="0"/>
                        </a:spcBef>
                        <a:spcAft>
                          <a:spcPts val="0"/>
                        </a:spcAft>
                      </a:pPr>
                      <a:r>
                        <a:rPr lang="en-US" sz="1400" b="1" dirty="0">
                          <a:solidFill>
                            <a:schemeClr val="tx1"/>
                          </a:solidFill>
                          <a:effectLst/>
                          <a:latin typeface="Calibri" panose="020F0502020204030204" pitchFamily="34" charset="0"/>
                          <a:ea typeface="Times"/>
                        </a:rPr>
                        <a:t>a)	select a reasonable order of magnitude from three given quantities: a one-digit numeral, a two-digit numeral, and a three-digit numeral (e.g., 5, 50, 500); and</a:t>
                      </a:r>
                    </a:p>
                    <a:p>
                      <a:pPr marL="339725" marR="0" indent="-287338">
                        <a:spcBef>
                          <a:spcPts val="0"/>
                        </a:spcBef>
                        <a:spcAft>
                          <a:spcPts val="0"/>
                        </a:spcAft>
                      </a:pPr>
                      <a:r>
                        <a:rPr lang="en-US" sz="1400" b="1" dirty="0">
                          <a:solidFill>
                            <a:schemeClr val="tx1"/>
                          </a:solidFill>
                          <a:effectLst/>
                          <a:latin typeface="Calibri" panose="020F0502020204030204" pitchFamily="34" charset="0"/>
                          <a:ea typeface="Times"/>
                        </a:rPr>
                        <a:t>b)	explain the reasonableness of the choice</a:t>
                      </a:r>
                      <a:r>
                        <a:rPr lang="en-US" sz="1400" b="1" dirty="0" smtClean="0">
                          <a:solidFill>
                            <a:schemeClr val="tx1"/>
                          </a:solidFill>
                          <a:effectLst/>
                          <a:latin typeface="Calibri" panose="020F0502020204030204" pitchFamily="34" charset="0"/>
                          <a:ea typeface="Times"/>
                        </a:rPr>
                        <a:t>.</a:t>
                      </a: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54666" y="3886200"/>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endParaRPr lang="en-US" altLang="en-US" sz="1600" b="1" dirty="0" smtClean="0">
              <a:solidFill>
                <a:schemeClr val="bg1"/>
              </a:solidFill>
              <a:latin typeface="Calibri" panose="020F0502020204030204" pitchFamily="34" charset="0"/>
            </a:endParaRP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Moved from Computation and Estimation Strand 1.4</a:t>
            </a:r>
          </a:p>
          <a:p>
            <a:pPr>
              <a:spcBef>
                <a:spcPts val="600"/>
              </a:spcBef>
            </a:pPr>
            <a:endParaRPr lang="en-US" altLang="en-US" sz="1600" b="1" dirty="0" smtClean="0">
              <a:solidFill>
                <a:schemeClr val="bg1"/>
              </a:solidFill>
              <a:latin typeface="Calibri" panose="020F05020202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76402017"/>
      </p:ext>
    </p:extLst>
  </p:cSld>
  <p:clrMapOvr>
    <a:masterClrMapping/>
  </p:clrMapOvr>
  <mc:AlternateContent xmlns:mc="http://schemas.openxmlformats.org/markup-compatibility/2006" xmlns:p14="http://schemas.microsoft.com/office/powerpoint/2010/main">
    <mc:Choice Requires="p14">
      <p:transition p14:dur="10" advTm="13974"/>
    </mc:Choice>
    <mc:Fallback xmlns="">
      <p:transition advTm="13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dirty="0" smtClean="0"/>
              <a:t>Purpose</a:t>
            </a:r>
            <a:endParaRPr lang="en-US" altLang="en-US" dirty="0"/>
          </a:p>
        </p:txBody>
      </p:sp>
      <p:sp>
        <p:nvSpPr>
          <p:cNvPr id="79875" name="Rectangle 3"/>
          <p:cNvSpPr>
            <a:spLocks noGrp="1" noChangeArrowheads="1"/>
          </p:cNvSpPr>
          <p:nvPr>
            <p:ph idx="1"/>
          </p:nvPr>
        </p:nvSpPr>
        <p:spPr/>
        <p:txBody>
          <a:bodyPr/>
          <a:lstStyle/>
          <a:p>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r>
              <a:rPr lang="en-US" altLang="en-US" dirty="0" smtClean="0"/>
              <a:t>Highlight information included in the Essential Knowledge and Skills and the Understanding the Standard sections of the </a:t>
            </a:r>
            <a:r>
              <a:rPr lang="en-US" altLang="en-US" i="1" dirty="0" smtClean="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2</a:t>
            </a:fld>
            <a:endParaRPr lang="en-US" alt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4271347"/>
      </p:ext>
    </p:extLst>
  </p:cSld>
  <p:clrMapOvr>
    <a:masterClrMapping/>
  </p:clrMapOvr>
  <mc:AlternateContent xmlns:mc="http://schemas.openxmlformats.org/markup-compatibility/2006" xmlns:p14="http://schemas.microsoft.com/office/powerpoint/2010/main">
    <mc:Choice Requires="p14">
      <p:transition p14:dur="10" advTm="24864"/>
    </mc:Choice>
    <mc:Fallback xmlns="">
      <p:transition advTm="24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Computation and Estimation</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94759887"/>
      </p:ext>
    </p:extLst>
  </p:cSld>
  <p:clrMapOvr>
    <a:masterClrMapping/>
  </p:clrMapOvr>
  <mc:AlternateContent xmlns:mc="http://schemas.openxmlformats.org/markup-compatibility/2006" xmlns:p14="http://schemas.microsoft.com/office/powerpoint/2010/main">
    <mc:Choice Requires="p14">
      <p:transition p14:dur="10" advTm="4505"/>
    </mc:Choice>
    <mc:Fallback xmlns="">
      <p:transition advTm="45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8577811"/>
              </p:ext>
            </p:extLst>
          </p:nvPr>
        </p:nvGraphicFramePr>
        <p:xfrm>
          <a:off x="533400" y="990600"/>
          <a:ext cx="8229600" cy="1504029"/>
        </p:xfrm>
        <a:graphic>
          <a:graphicData uri="http://schemas.openxmlformats.org/drawingml/2006/table">
            <a:tbl>
              <a:tblPr firstRow="1" firstCol="1" bandRow="1">
                <a:tableStyleId>{5C22544A-7EE6-4342-B048-85BDC9FD1C3A}</a:tableStyleId>
              </a:tblPr>
              <a:tblGrid>
                <a:gridCol w="4114800"/>
                <a:gridCol w="4114800"/>
              </a:tblGrid>
              <a:tr h="218091">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53509">
                <a:tc>
                  <a:txBody>
                    <a:bodyPr/>
                    <a:lstStyle/>
                    <a:p>
                      <a:pPr marL="342900" marR="0" indent="-342900">
                        <a:spcBef>
                          <a:spcPts val="1200"/>
                        </a:spcBef>
                        <a:spcAft>
                          <a:spcPts val="0"/>
                        </a:spcAft>
                      </a:pPr>
                      <a:r>
                        <a:rPr lang="en-US" sz="1400" b="1" dirty="0" smtClean="0">
                          <a:solidFill>
                            <a:schemeClr val="tx1"/>
                          </a:solidFill>
                          <a:effectLst/>
                          <a:latin typeface="Calibri"/>
                          <a:ea typeface="Times"/>
                        </a:rPr>
                        <a:t>1.5</a:t>
                      </a:r>
                      <a:r>
                        <a:rPr lang="en-US" sz="1400" b="1" dirty="0">
                          <a:solidFill>
                            <a:schemeClr val="tx1"/>
                          </a:solidFill>
                          <a:effectLst/>
                          <a:latin typeface="Calibri"/>
                          <a:ea typeface="Times"/>
                        </a:rPr>
                        <a:t>	</a:t>
                      </a:r>
                      <a:r>
                        <a:rPr lang="en-US" sz="1400" b="1" dirty="0" smtClean="0">
                          <a:solidFill>
                            <a:schemeClr val="tx1"/>
                          </a:solidFill>
                          <a:effectLst/>
                          <a:latin typeface="Calibri"/>
                          <a:ea typeface="Times"/>
                        </a:rPr>
                        <a:t>The </a:t>
                      </a:r>
                      <a:r>
                        <a:rPr lang="en-US" sz="1400" b="1" dirty="0">
                          <a:solidFill>
                            <a:schemeClr val="tx1"/>
                          </a:solidFill>
                          <a:effectLst/>
                          <a:latin typeface="Calibri"/>
                          <a:ea typeface="Times"/>
                        </a:rPr>
                        <a:t>student will recall basic addition facts with sums to 18 or less and the corresponding subtraction facts. </a:t>
                      </a:r>
                      <a:r>
                        <a:rPr lang="en-US" sz="1400" b="1" dirty="0">
                          <a:solidFill>
                            <a:srgbClr val="FF0000"/>
                          </a:solidFill>
                          <a:effectLst/>
                          <a:latin typeface="Calibri"/>
                          <a:ea typeface="Times"/>
                        </a:rPr>
                        <a:t>[Moved to 1.7b; fluency for 11 to 18 included in 2.5b]</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21665" marR="0" indent="-228600">
                        <a:spcBef>
                          <a:spcPts val="0"/>
                        </a:spcBef>
                        <a:spcAft>
                          <a:spcPts val="600"/>
                        </a:spcAft>
                      </a:pPr>
                      <a:endParaRPr lang="en-US" sz="1400" b="1" dirty="0">
                        <a:solidFill>
                          <a:schemeClr val="tx1"/>
                        </a:solidFill>
                        <a:effectLst/>
                        <a:latin typeface="Times New Roman"/>
                        <a:ea typeface="Time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276600"/>
            <a:ext cx="8305800" cy="138499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Fluency for addition and subtraction to 10 moved to 1.7b</a:t>
            </a:r>
          </a:p>
          <a:p>
            <a:pPr marL="285750" indent="-285750">
              <a:spcBef>
                <a:spcPts val="600"/>
              </a:spcBef>
              <a:spcAft>
                <a:spcPts val="600"/>
              </a:spcAft>
              <a:buFont typeface="Arial" panose="020B0604020202020204" pitchFamily="34" charset="0"/>
              <a:buChar char="•"/>
            </a:pPr>
            <a:r>
              <a:rPr lang="en-US" altLang="en-US" sz="1600" b="1" dirty="0" smtClean="0">
                <a:solidFill>
                  <a:schemeClr val="bg1"/>
                </a:solidFill>
                <a:latin typeface="Calibri" panose="020F0502020204030204" pitchFamily="34" charset="0"/>
              </a:rPr>
              <a:t>Fluency for addition and subtraction for 11-18 already included in 2.5b</a:t>
            </a:r>
          </a:p>
          <a:p>
            <a:pPr>
              <a:spcBef>
                <a:spcPts val="600"/>
              </a:spcBef>
              <a:spcAft>
                <a:spcPts val="600"/>
              </a:spcAft>
            </a:pPr>
            <a:endParaRPr lang="en-US" altLang="en-US" sz="1600" b="1" dirty="0" smtClean="0">
              <a:solidFill>
                <a:schemeClr val="bg1"/>
              </a:solidFill>
              <a:latin typeface="Calibri" panose="020F05020202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95694386"/>
      </p:ext>
    </p:extLst>
  </p:cSld>
  <p:clrMapOvr>
    <a:masterClrMapping/>
  </p:clrMapOvr>
  <mc:AlternateContent xmlns:mc="http://schemas.openxmlformats.org/markup-compatibility/2006" xmlns:p14="http://schemas.microsoft.com/office/powerpoint/2010/main">
    <mc:Choice Requires="p14">
      <p:transition p14:dur="10" advTm="18483"/>
    </mc:Choice>
    <mc:Fallback xmlns="">
      <p:transition advTm="18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9496872"/>
              </p:ext>
            </p:extLst>
          </p:nvPr>
        </p:nvGraphicFramePr>
        <p:xfrm>
          <a:off x="457200" y="990600"/>
          <a:ext cx="8229600" cy="1426406"/>
        </p:xfrm>
        <a:graphic>
          <a:graphicData uri="http://schemas.openxmlformats.org/drawingml/2006/table">
            <a:tbl>
              <a:tblPr firstRow="1" firstCol="1" bandRow="1">
                <a:tableStyleId>{5C22544A-7EE6-4342-B048-85BDC9FD1C3A}</a:tableStyleId>
              </a:tblPr>
              <a:tblGrid>
                <a:gridCol w="4114800"/>
                <a:gridCol w="4114800"/>
              </a:tblGrid>
              <a:tr h="29571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75886">
                <a:tc>
                  <a:txBody>
                    <a:bodyPr/>
                    <a:lstStyle/>
                    <a:p>
                      <a:pPr marL="347345" marR="0" indent="-347345">
                        <a:spcBef>
                          <a:spcPts val="600"/>
                        </a:spcBef>
                        <a:spcAft>
                          <a:spcPts val="600"/>
                        </a:spcAft>
                      </a:pPr>
                      <a:r>
                        <a:rPr lang="en-US" sz="1400" b="1" dirty="0">
                          <a:solidFill>
                            <a:schemeClr val="tx1"/>
                          </a:solidFill>
                          <a:effectLst/>
                          <a:latin typeface="Calibri"/>
                          <a:ea typeface="Times"/>
                        </a:rPr>
                        <a:t>1.6	The student will create and solve one-step story and picture problems using basic addition facts with sums to 18 or less and the corresponding subtraction facts.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3065" marR="0" indent="-393065">
                        <a:lnSpc>
                          <a:spcPct val="115000"/>
                        </a:lnSpc>
                        <a:spcBef>
                          <a:spcPts val="600"/>
                        </a:spcBef>
                        <a:spcAft>
                          <a:spcPts val="0"/>
                        </a:spcAft>
                      </a:pPr>
                      <a:r>
                        <a:rPr lang="en-US" sz="1400" b="1" dirty="0">
                          <a:solidFill>
                            <a:schemeClr val="tx1"/>
                          </a:solidFill>
                          <a:effectLst/>
                          <a:latin typeface="Calibri"/>
                          <a:ea typeface="Times"/>
                          <a:cs typeface="Times New Roman"/>
                        </a:rPr>
                        <a:t>1.6	The student will create and solve single-step story and picture problems using addition and subtraction within 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57200" y="2971800"/>
            <a:ext cx="8305800" cy="326243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Create and solve single-step story and picture problems using addition and subtraction increased from 18 to 20</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New EKS – Combine </a:t>
            </a:r>
            <a:r>
              <a:rPr lang="en-US" sz="1600" b="1" dirty="0">
                <a:solidFill>
                  <a:schemeClr val="bg1"/>
                </a:solidFill>
                <a:latin typeface="Calibri" panose="020F0502020204030204" pitchFamily="34" charset="0"/>
              </a:rPr>
              <a:t>parts contained in larger numbers up to 20 by using related combinations (e.g., 9 + 7 can be thought of as 9 broken up into 2 and 7; using doubles 7 + 7 = 14; 14 + 2 = 16 or 7 broken up into 1 and 6; making a ten 1 + 9 = 10; 10 + 6 = 16</a:t>
            </a:r>
            <a:r>
              <a:rPr 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New EKS – Explain </a:t>
            </a:r>
            <a:r>
              <a:rPr lang="en-US" sz="1600" b="1" dirty="0">
                <a:solidFill>
                  <a:schemeClr val="bg1"/>
                </a:solidFill>
                <a:latin typeface="Calibri" panose="020F0502020204030204" pitchFamily="34" charset="0"/>
              </a:rPr>
              <a:t>strategies used to solve addition and subtraction problems </a:t>
            </a:r>
            <a:r>
              <a:rPr lang="en-US" sz="1600" b="1" dirty="0" smtClean="0">
                <a:solidFill>
                  <a:schemeClr val="bg1"/>
                </a:solidFill>
                <a:latin typeface="Calibri" panose="020F0502020204030204" pitchFamily="34" charset="0"/>
              </a:rPr>
              <a:t>within </a:t>
            </a:r>
            <a:r>
              <a:rPr lang="en-US" sz="1600" b="1" dirty="0">
                <a:solidFill>
                  <a:schemeClr val="bg1"/>
                </a:solidFill>
                <a:latin typeface="Calibri" panose="020F0502020204030204" pitchFamily="34" charset="0"/>
              </a:rPr>
              <a:t>20 using spoken words, objects, pictorial models, and number </a:t>
            </a:r>
            <a:r>
              <a:rPr lang="en-US" sz="1600" b="1" dirty="0" smtClean="0">
                <a:solidFill>
                  <a:schemeClr val="bg1"/>
                </a:solidFill>
                <a:latin typeface="Calibri" panose="020F0502020204030204" pitchFamily="34" charset="0"/>
              </a:rPr>
              <a:t>sentences</a:t>
            </a:r>
            <a:endParaRPr lang="en-US" sz="1600" b="1" dirty="0">
              <a:solidFill>
                <a:schemeClr val="bg1"/>
              </a:solidFill>
              <a:latin typeface="Calibri" panose="020F0502020204030204" pitchFamily="34" charset="0"/>
            </a:endParaRPr>
          </a:p>
          <a:p>
            <a:pPr marL="285750" lvl="0" indent="-285750">
              <a:spcBef>
                <a:spcPts val="600"/>
              </a:spcBef>
              <a:spcAft>
                <a:spcPts val="600"/>
              </a:spcAft>
              <a:buFont typeface="Arial" panose="020B0604020202020204" pitchFamily="34" charset="0"/>
              <a:buChar char="•"/>
            </a:pPr>
            <a:r>
              <a:rPr lang="en-US" sz="1600" b="1" dirty="0" smtClean="0">
                <a:solidFill>
                  <a:schemeClr val="bg1"/>
                </a:solidFill>
                <a:latin typeface="Calibri" panose="020F0502020204030204" pitchFamily="34" charset="0"/>
              </a:rPr>
              <a:t>Problem Type Chart – </a:t>
            </a:r>
            <a:r>
              <a:rPr lang="en-US" sz="1600" b="1" dirty="0">
                <a:solidFill>
                  <a:schemeClr val="bg1"/>
                </a:solidFill>
                <a:latin typeface="Calibri" panose="020F0502020204030204" pitchFamily="34" charset="0"/>
              </a:rPr>
              <a:t>I</a:t>
            </a:r>
            <a:r>
              <a:rPr lang="en-US" sz="1600" b="1" dirty="0" smtClean="0">
                <a:solidFill>
                  <a:schemeClr val="bg1"/>
                </a:solidFill>
                <a:latin typeface="Calibri" panose="020F0502020204030204" pitchFamily="34" charset="0"/>
              </a:rPr>
              <a:t>ncluded in the Understanding the Standard </a:t>
            </a:r>
            <a:r>
              <a:rPr lang="en-US" sz="1600" b="1" dirty="0">
                <a:solidFill>
                  <a:schemeClr val="bg1"/>
                </a:solidFill>
                <a:latin typeface="Calibri" panose="020F0502020204030204" pitchFamily="34" charset="0"/>
              </a:rPr>
              <a:t>S</a:t>
            </a:r>
            <a:r>
              <a:rPr lang="en-US" sz="1600" b="1" dirty="0" smtClean="0">
                <a:solidFill>
                  <a:schemeClr val="bg1"/>
                </a:solidFill>
                <a:latin typeface="Calibri" panose="020F0502020204030204" pitchFamily="34" charset="0"/>
              </a:rPr>
              <a:t>ection of Curriculum Framework</a:t>
            </a:r>
            <a:endParaRPr lang="en-US" sz="1600" b="1" dirty="0">
              <a:solidFill>
                <a:schemeClr val="bg1"/>
              </a:solidFill>
              <a:latin typeface="Calibri" panose="020F0502020204030204" pitchFamily="34" charset="0"/>
            </a:endParaRPr>
          </a:p>
          <a:p>
            <a:pPr lvl="0">
              <a:spcBef>
                <a:spcPts val="600"/>
              </a:spcBef>
              <a:spcAft>
                <a:spcPts val="600"/>
              </a:spcAft>
            </a:pPr>
            <a:endParaRPr 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5610197"/>
      </p:ext>
    </p:extLst>
  </p:cSld>
  <p:clrMapOvr>
    <a:masterClrMapping/>
  </p:clrMapOvr>
  <mc:AlternateContent xmlns:mc="http://schemas.openxmlformats.org/markup-compatibility/2006" xmlns:p14="http://schemas.microsoft.com/office/powerpoint/2010/main">
    <mc:Choice Requires="p14">
      <p:transition p14:dur="10" advTm="59058"/>
    </mc:Choice>
    <mc:Fallback xmlns="">
      <p:transition advTm="59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7283685"/>
              </p:ext>
            </p:extLst>
          </p:nvPr>
        </p:nvGraphicFramePr>
        <p:xfrm>
          <a:off x="533400" y="990600"/>
          <a:ext cx="8229600" cy="1827167"/>
        </p:xfrm>
        <a:graphic>
          <a:graphicData uri="http://schemas.openxmlformats.org/drawingml/2006/table">
            <a:tbl>
              <a:tblPr firstRow="1" firstCol="1" bandRow="1">
                <a:tableStyleId>{5C22544A-7EE6-4342-B048-85BDC9FD1C3A}</a:tableStyleId>
              </a:tblPr>
              <a:tblGrid>
                <a:gridCol w="4114800"/>
                <a:gridCol w="4114800"/>
              </a:tblGrid>
              <a:tr h="19975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76647">
                <a:tc>
                  <a:txBody>
                    <a:bodyPr/>
                    <a:lstStyle/>
                    <a:p>
                      <a:pPr marL="342900" marR="0" indent="-342900">
                        <a:spcBef>
                          <a:spcPts val="600"/>
                        </a:spcBef>
                        <a:spcAft>
                          <a:spcPts val="60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panose="020F0502020204030204" pitchFamily="34" charset="0"/>
                          <a:ea typeface="Times"/>
                        </a:rPr>
                        <a:t>1.7	The student will </a:t>
                      </a:r>
                    </a:p>
                    <a:p>
                      <a:pPr marL="404813" marR="0" indent="-352425">
                        <a:spcBef>
                          <a:spcPts val="0"/>
                        </a:spcBef>
                        <a:spcAft>
                          <a:spcPts val="0"/>
                        </a:spcAft>
                      </a:pPr>
                      <a:r>
                        <a:rPr lang="en-US" sz="1400" b="1" dirty="0">
                          <a:solidFill>
                            <a:schemeClr val="tx1"/>
                          </a:solidFill>
                          <a:effectLst/>
                          <a:latin typeface="Calibri" panose="020F0502020204030204" pitchFamily="34" charset="0"/>
                          <a:ea typeface="Times"/>
                        </a:rPr>
                        <a:t>a)    </a:t>
                      </a:r>
                      <a:r>
                        <a:rPr lang="en-US" sz="1400" b="1" dirty="0" smtClean="0">
                          <a:solidFill>
                            <a:schemeClr val="tx1"/>
                          </a:solidFill>
                          <a:effectLst/>
                          <a:latin typeface="Calibri" panose="020F0502020204030204" pitchFamily="34" charset="0"/>
                          <a:ea typeface="Times"/>
                        </a:rPr>
                        <a:t> recognize </a:t>
                      </a:r>
                      <a:r>
                        <a:rPr lang="en-US" sz="1400" b="1" dirty="0">
                          <a:solidFill>
                            <a:schemeClr val="tx1"/>
                          </a:solidFill>
                          <a:effectLst/>
                          <a:latin typeface="Calibri" panose="020F0502020204030204" pitchFamily="34" charset="0"/>
                          <a:ea typeface="Times"/>
                        </a:rPr>
                        <a:t>and describe with fluency part-whole relationships for numbers up to 10; and</a:t>
                      </a:r>
                    </a:p>
                    <a:p>
                      <a:pPr marL="404813" marR="0" indent="-352425">
                        <a:spcBef>
                          <a:spcPts val="0"/>
                        </a:spcBef>
                        <a:spcAft>
                          <a:spcPts val="600"/>
                        </a:spcAft>
                      </a:pPr>
                      <a:r>
                        <a:rPr lang="en-US" sz="1400" b="1" dirty="0">
                          <a:solidFill>
                            <a:schemeClr val="tx1"/>
                          </a:solidFill>
                          <a:effectLst/>
                          <a:latin typeface="Calibri" panose="020F0502020204030204" pitchFamily="34" charset="0"/>
                          <a:ea typeface="Times"/>
                        </a:rPr>
                        <a:t>b)   </a:t>
                      </a:r>
                      <a:r>
                        <a:rPr lang="en-US" sz="1400" b="1" dirty="0" smtClean="0">
                          <a:solidFill>
                            <a:schemeClr val="tx1"/>
                          </a:solidFill>
                          <a:effectLst/>
                          <a:latin typeface="Calibri" panose="020F0502020204030204" pitchFamily="34" charset="0"/>
                          <a:ea typeface="Times"/>
                        </a:rPr>
                        <a:t> demonstrate </a:t>
                      </a:r>
                      <a:r>
                        <a:rPr lang="en-US" sz="1400" b="1" dirty="0">
                          <a:solidFill>
                            <a:schemeClr val="tx1"/>
                          </a:solidFill>
                          <a:effectLst/>
                          <a:latin typeface="Calibri" panose="020F0502020204030204" pitchFamily="34" charset="0"/>
                          <a:ea typeface="Times"/>
                        </a:rPr>
                        <a:t>fluency with addition and subtraction within 10</a:t>
                      </a:r>
                      <a:r>
                        <a:rPr lang="en-US" sz="1400" b="1" dirty="0" smtClean="0">
                          <a:solidFill>
                            <a:schemeClr val="tx1"/>
                          </a:solidFill>
                          <a:effectLst/>
                          <a:latin typeface="Calibri" panose="020F0502020204030204" pitchFamily="34" charset="0"/>
                          <a:ea typeface="Times"/>
                        </a:rPr>
                        <a:t>. </a:t>
                      </a:r>
                      <a:r>
                        <a:rPr lang="en-US" sz="1400" b="1" dirty="0" smtClean="0">
                          <a:solidFill>
                            <a:srgbClr val="FF0000"/>
                          </a:solidFill>
                          <a:effectLst/>
                          <a:latin typeface="Calibri" panose="020F0502020204030204" pitchFamily="34" charset="0"/>
                          <a:ea typeface="Times"/>
                        </a:rPr>
                        <a:t>[Moved from 1.5]</a:t>
                      </a: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505200"/>
            <a:ext cx="8305800" cy="252376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1.7a </a:t>
            </a:r>
            <a:r>
              <a:rPr lang="en-US" altLang="en-US" sz="1600" b="1" dirty="0">
                <a:solidFill>
                  <a:schemeClr val="bg1"/>
                </a:solidFill>
                <a:latin typeface="Calibri" panose="020F0502020204030204" pitchFamily="34" charset="0"/>
              </a:rPr>
              <a:t>– </a:t>
            </a:r>
            <a:r>
              <a:rPr lang="en-US" altLang="en-US" sz="1600" b="1" dirty="0" smtClean="0">
                <a:solidFill>
                  <a:schemeClr val="bg1"/>
                </a:solidFill>
                <a:latin typeface="Calibri" panose="020F0502020204030204" pitchFamily="34" charset="0"/>
              </a:rPr>
              <a:t>Recognize </a:t>
            </a:r>
            <a:r>
              <a:rPr lang="en-US" altLang="en-US" sz="1600" b="1" dirty="0">
                <a:solidFill>
                  <a:schemeClr val="bg1"/>
                </a:solidFill>
                <a:latin typeface="Calibri" panose="020F0502020204030204" pitchFamily="34" charset="0"/>
              </a:rPr>
              <a:t>and describe with fluency part-whole relationships for numbers up to 10</a:t>
            </a:r>
            <a:endParaRPr lang="en-US" altLang="en-US" sz="1600" b="1" dirty="0" smtClean="0">
              <a:solidFill>
                <a:schemeClr val="bg1"/>
              </a:solidFill>
              <a:latin typeface="Calibri" panose="020F0502020204030204" pitchFamily="34" charset="0"/>
            </a:endParaRP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1.7a EKS </a:t>
            </a:r>
            <a:r>
              <a:rPr lang="en-US" alt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Recognize </a:t>
            </a:r>
            <a:r>
              <a:rPr lang="en-US" sz="1600" b="1" dirty="0">
                <a:solidFill>
                  <a:schemeClr val="bg1"/>
                </a:solidFill>
                <a:latin typeface="Calibri" panose="020F0502020204030204" pitchFamily="34" charset="0"/>
              </a:rPr>
              <a:t>and describe with fluency part-whole relationships for numbers up to 10 in a variety of configurations</a:t>
            </a:r>
            <a:endParaRPr lang="en-US" altLang="en-US" sz="1600" b="1" dirty="0">
              <a:solidFill>
                <a:schemeClr val="bg1"/>
              </a:solidFill>
              <a:latin typeface="Calibri" panose="020F0502020204030204" pitchFamily="34" charset="0"/>
            </a:endParaRP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1.7b </a:t>
            </a:r>
            <a:r>
              <a:rPr lang="en-US" altLang="en-US" sz="1600" b="1" dirty="0">
                <a:solidFill>
                  <a:schemeClr val="bg1"/>
                </a:solidFill>
                <a:latin typeface="Calibri" panose="020F0502020204030204" pitchFamily="34" charset="0"/>
              </a:rPr>
              <a:t>– Demonstrate </a:t>
            </a:r>
            <a:r>
              <a:rPr lang="en-US" altLang="en-US" sz="1600" b="1" dirty="0" smtClean="0">
                <a:solidFill>
                  <a:schemeClr val="bg1"/>
                </a:solidFill>
                <a:latin typeface="Calibri" panose="020F0502020204030204" pitchFamily="34" charset="0"/>
              </a:rPr>
              <a:t>fluency for addition and subtraction limited to within 10 [Moved from 1.5]</a:t>
            </a:r>
          </a:p>
          <a:p>
            <a:pPr marL="285750" indent="-285750">
              <a:spcBef>
                <a:spcPts val="600"/>
              </a:spcBef>
              <a:spcAft>
                <a:spcPts val="600"/>
              </a:spcAft>
              <a:buFont typeface="Arial" panose="020B0604020202020204" pitchFamily="34" charset="0"/>
              <a:buChar char="•"/>
            </a:pPr>
            <a:r>
              <a:rPr lang="en-US" altLang="en-US" sz="1600" b="1" dirty="0" smtClean="0">
                <a:solidFill>
                  <a:schemeClr val="bg1"/>
                </a:solidFill>
                <a:latin typeface="Calibri" panose="020F0502020204030204" pitchFamily="34" charset="0"/>
              </a:rPr>
              <a:t>Fluency for addition and subtraction for 11-18 already included in 2.5b</a:t>
            </a:r>
          </a:p>
          <a:p>
            <a:pPr>
              <a:spcBef>
                <a:spcPts val="600"/>
              </a:spcBef>
              <a:spcAft>
                <a:spcPts val="600"/>
              </a:spcAft>
            </a:pPr>
            <a:endParaRPr lang="en-US" altLang="en-US" sz="1600" b="1" dirty="0" smtClean="0">
              <a:solidFill>
                <a:schemeClr val="bg1"/>
              </a:solidFill>
              <a:latin typeface="Calibri" panose="020F0502020204030204" pitchFamily="34" charset="0"/>
            </a:endParaRPr>
          </a:p>
        </p:txBody>
      </p:sp>
      <p:sp>
        <p:nvSpPr>
          <p:cNvPr id="4" name="AutoShape 6"/>
          <p:cNvSpPr>
            <a:spLocks noChangeArrowheads="1"/>
          </p:cNvSpPr>
          <p:nvPr/>
        </p:nvSpPr>
        <p:spPr bwMode="auto">
          <a:xfrm rot="20108980">
            <a:off x="3280625" y="1425830"/>
            <a:ext cx="1634563" cy="1104577"/>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18058459"/>
      </p:ext>
    </p:extLst>
  </p:cSld>
  <p:clrMapOvr>
    <a:masterClrMapping/>
  </p:clrMapOvr>
  <mc:AlternateContent xmlns:mc="http://schemas.openxmlformats.org/markup-compatibility/2006" xmlns:p14="http://schemas.microsoft.com/office/powerpoint/2010/main">
    <mc:Choice Requires="p14">
      <p:transition p14:dur="10" advTm="56539"/>
    </mc:Choice>
    <mc:Fallback xmlns="">
      <p:transition advTm="56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smtClean="0"/>
              <a:t>MEASUREMENT </a:t>
            </a:r>
            <a:r>
              <a:rPr lang="en-US" dirty="0" smtClean="0"/>
              <a:t>AND GEOMETRY</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94770138"/>
      </p:ext>
    </p:extLst>
  </p:cSld>
  <p:clrMapOvr>
    <a:masterClrMapping/>
  </p:clrMapOvr>
  <mc:AlternateContent xmlns:mc="http://schemas.openxmlformats.org/markup-compatibility/2006" xmlns:p14="http://schemas.microsoft.com/office/powerpoint/2010/main">
    <mc:Choice Requires="p14">
      <p:transition p14:dur="10" advTm="5053"/>
    </mc:Choice>
    <mc:Fallback xmlns="">
      <p:transition advTm="5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8824889"/>
              </p:ext>
            </p:extLst>
          </p:nvPr>
        </p:nvGraphicFramePr>
        <p:xfrm>
          <a:off x="533400" y="990601"/>
          <a:ext cx="8229600" cy="2100661"/>
        </p:xfrm>
        <a:graphic>
          <a:graphicData uri="http://schemas.openxmlformats.org/drawingml/2006/table">
            <a:tbl>
              <a:tblPr firstRow="1" firstCol="1" bandRow="1">
                <a:tableStyleId>{5C22544A-7EE6-4342-B048-85BDC9FD1C3A}</a:tableStyleId>
              </a:tblPr>
              <a:tblGrid>
                <a:gridCol w="4114800"/>
                <a:gridCol w="4114800"/>
              </a:tblGrid>
              <a:tr h="30725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50141">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1.7	The student will</a:t>
                      </a:r>
                    </a:p>
                    <a:p>
                      <a:pPr marL="339725" marR="0" indent="-287338">
                        <a:spcBef>
                          <a:spcPts val="0"/>
                        </a:spcBef>
                        <a:spcAft>
                          <a:spcPts val="0"/>
                        </a:spcAft>
                      </a:pPr>
                      <a:r>
                        <a:rPr lang="en-US" sz="1400" b="1" dirty="0">
                          <a:solidFill>
                            <a:schemeClr val="tx1"/>
                          </a:solidFill>
                          <a:effectLst/>
                          <a:latin typeface="Calibri" panose="020F0502020204030204" pitchFamily="34" charset="0"/>
                          <a:ea typeface="Times"/>
                        </a:rPr>
                        <a:t>a)	identify the number of pennies equivalent to a nickel, a dime, and a quarter</a:t>
                      </a:r>
                      <a:r>
                        <a:rPr lang="en-US" sz="1400" b="1" dirty="0" smtClean="0">
                          <a:solidFill>
                            <a:schemeClr val="tx1"/>
                          </a:solidFill>
                          <a:effectLst/>
                          <a:latin typeface="Calibri" panose="020F0502020204030204" pitchFamily="34" charset="0"/>
                          <a:ea typeface="Times"/>
                        </a:rPr>
                        <a:t>;</a:t>
                      </a:r>
                      <a:r>
                        <a:rPr lang="en-US" sz="1400" b="1" dirty="0" smtClean="0">
                          <a:solidFill>
                            <a:srgbClr val="FF0000"/>
                          </a:solidFill>
                          <a:effectLst/>
                          <a:latin typeface="Calibri" panose="020F0502020204030204" pitchFamily="34" charset="0"/>
                          <a:ea typeface="Times"/>
                        </a:rPr>
                        <a:t> [</a:t>
                      </a:r>
                      <a:r>
                        <a:rPr lang="en-US" sz="1400" b="1" dirty="0">
                          <a:solidFill>
                            <a:srgbClr val="FF0000"/>
                          </a:solidFill>
                          <a:effectLst/>
                          <a:latin typeface="Calibri" panose="020F0502020204030204" pitchFamily="34" charset="0"/>
                          <a:ea typeface="Times"/>
                        </a:rPr>
                        <a:t>Included in K.7] </a:t>
                      </a:r>
                      <a:r>
                        <a:rPr lang="en-US" sz="1400" b="1" dirty="0">
                          <a:solidFill>
                            <a:schemeClr val="tx1"/>
                          </a:solidFill>
                          <a:effectLst/>
                          <a:latin typeface="Calibri" panose="020F0502020204030204" pitchFamily="34" charset="0"/>
                          <a:ea typeface="Times"/>
                        </a:rPr>
                        <a:t>and</a:t>
                      </a:r>
                    </a:p>
                    <a:p>
                      <a:pPr marL="339725" marR="0" indent="-287338">
                        <a:spcBef>
                          <a:spcPts val="0"/>
                        </a:spcBef>
                        <a:spcAft>
                          <a:spcPts val="600"/>
                        </a:spcAft>
                      </a:pPr>
                      <a:r>
                        <a:rPr lang="en-US" sz="1400" b="1" dirty="0">
                          <a:solidFill>
                            <a:schemeClr val="tx1"/>
                          </a:solidFill>
                          <a:effectLst/>
                          <a:latin typeface="Calibri" panose="020F0502020204030204" pitchFamily="34" charset="0"/>
                          <a:ea typeface="Times"/>
                        </a:rPr>
                        <a:t>b)	determine the value of a collection of pennies, nickels, and dimes whose total value is 100 cents or less.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1.8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 determine the value of a collection of like coins (pennies, nickels, or dimes) whose total value is 100 cents or less.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77579" y="3581400"/>
            <a:ext cx="8305800" cy="212365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Identifying equivalencies has been deleted [Included in K.7]</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Determining the value of a collection of coins has been limited to a collection of like coins (pennies, nickels, or dimes)</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New EKS – </a:t>
            </a:r>
            <a:r>
              <a:rPr lang="en-US" sz="1600" b="1" dirty="0">
                <a:solidFill>
                  <a:schemeClr val="bg1"/>
                </a:solidFill>
                <a:latin typeface="Calibri" panose="020F0502020204030204" pitchFamily="34" charset="0"/>
              </a:rPr>
              <a:t>Group a collection of pennies by fives and tens as a way to determine the </a:t>
            </a:r>
            <a:r>
              <a:rPr lang="en-US" sz="1600" b="1" dirty="0" smtClean="0">
                <a:solidFill>
                  <a:schemeClr val="bg1"/>
                </a:solidFill>
                <a:latin typeface="Calibri" panose="020F0502020204030204" pitchFamily="34" charset="0"/>
              </a:rPr>
              <a:t>value of </a:t>
            </a:r>
            <a:r>
              <a:rPr lang="en-US" sz="1600" b="1" dirty="0">
                <a:solidFill>
                  <a:schemeClr val="bg1"/>
                </a:solidFill>
                <a:latin typeface="Calibri" panose="020F0502020204030204" pitchFamily="34" charset="0"/>
              </a:rPr>
              <a:t>the collection  </a:t>
            </a:r>
            <a:r>
              <a:rPr lang="en-US" sz="1600" b="1" dirty="0" smtClean="0">
                <a:solidFill>
                  <a:schemeClr val="bg1"/>
                </a:solidFill>
                <a:latin typeface="Calibri" panose="020F0502020204030204" pitchFamily="34" charset="0"/>
              </a:rPr>
              <a:t>limited to 100 </a:t>
            </a:r>
            <a:r>
              <a:rPr lang="en-US" sz="1600" b="1" dirty="0">
                <a:solidFill>
                  <a:schemeClr val="bg1"/>
                </a:solidFill>
                <a:latin typeface="Calibri" panose="020F0502020204030204" pitchFamily="34" charset="0"/>
              </a:rPr>
              <a:t>cents or </a:t>
            </a:r>
            <a:r>
              <a:rPr lang="en-US" sz="1600" b="1" dirty="0" smtClean="0">
                <a:solidFill>
                  <a:schemeClr val="bg1"/>
                </a:solidFill>
                <a:latin typeface="Calibri" panose="020F0502020204030204" pitchFamily="34" charset="0"/>
              </a:rPr>
              <a:t>less</a:t>
            </a:r>
          </a:p>
          <a:p>
            <a:pPr>
              <a:spcBef>
                <a:spcPts val="600"/>
              </a:spcBef>
            </a:pPr>
            <a:endParaRPr lang="en-US" altLang="en-US" sz="1600" b="1" dirty="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44569830"/>
      </p:ext>
    </p:extLst>
  </p:cSld>
  <p:clrMapOvr>
    <a:masterClrMapping/>
  </p:clrMapOvr>
  <mc:AlternateContent xmlns:mc="http://schemas.openxmlformats.org/markup-compatibility/2006" xmlns:p14="http://schemas.microsoft.com/office/powerpoint/2010/main">
    <mc:Choice Requires="p14">
      <p:transition p14:dur="10" advTm="42527"/>
    </mc:Choice>
    <mc:Fallback xmlns="">
      <p:transition advTm="42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4627997"/>
              </p:ext>
            </p:extLst>
          </p:nvPr>
        </p:nvGraphicFramePr>
        <p:xfrm>
          <a:off x="533400" y="990600"/>
          <a:ext cx="8229600" cy="2028528"/>
        </p:xfrm>
        <a:graphic>
          <a:graphicData uri="http://schemas.openxmlformats.org/drawingml/2006/table">
            <a:tbl>
              <a:tblPr firstRow="1" firstCol="1" bandRow="1">
                <a:tableStyleId>{5C22544A-7EE6-4342-B048-85BDC9FD1C3A}</a:tableStyleId>
              </a:tblPr>
              <a:tblGrid>
                <a:gridCol w="4114800"/>
                <a:gridCol w="4114800"/>
              </a:tblGrid>
              <a:tr h="22699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78008">
                <a:tc>
                  <a:txBody>
                    <a:bodyPr/>
                    <a:lstStyle/>
                    <a:p>
                      <a:pPr marL="342900" marR="0" indent="-342900">
                        <a:spcBef>
                          <a:spcPts val="600"/>
                        </a:spcBef>
                        <a:spcAft>
                          <a:spcPts val="600"/>
                        </a:spcAft>
                      </a:pPr>
                      <a:r>
                        <a:rPr lang="en-US" sz="1400" b="1" dirty="0" smtClean="0">
                          <a:solidFill>
                            <a:schemeClr val="tx1"/>
                          </a:solidFill>
                          <a:effectLst/>
                          <a:latin typeface="Calibri" panose="020F0502020204030204" pitchFamily="34" charset="0"/>
                          <a:ea typeface="Times"/>
                        </a:rPr>
                        <a:t>1.8</a:t>
                      </a:r>
                      <a:r>
                        <a:rPr lang="en-US" sz="1400" b="1" dirty="0">
                          <a:solidFill>
                            <a:schemeClr val="tx1"/>
                          </a:solidFill>
                          <a:effectLst/>
                          <a:latin typeface="Calibri" panose="020F0502020204030204" pitchFamily="34" charset="0"/>
                          <a:ea typeface="Times"/>
                        </a:rPr>
                        <a:t>	The student will tell time to the half-hour, using analog and digital clocks.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smtClean="0">
                          <a:solidFill>
                            <a:schemeClr val="tx1"/>
                          </a:solidFill>
                          <a:effectLst/>
                          <a:latin typeface="Calibri" panose="020F0502020204030204" pitchFamily="34" charset="0"/>
                          <a:ea typeface="Times"/>
                        </a:rPr>
                        <a:t>1.9	The student will investigate the passage of time and</a:t>
                      </a:r>
                    </a:p>
                    <a:p>
                      <a:pPr marL="388620" marR="0" indent="-388620">
                        <a:spcBef>
                          <a:spcPts val="500"/>
                        </a:spcBef>
                        <a:spcAft>
                          <a:spcPts val="0"/>
                        </a:spcAft>
                      </a:pPr>
                      <a:r>
                        <a:rPr lang="en-US" sz="1400" b="1" dirty="0" smtClean="0">
                          <a:solidFill>
                            <a:schemeClr val="tx1"/>
                          </a:solidFill>
                          <a:effectLst/>
                          <a:latin typeface="Calibri" panose="020F0502020204030204" pitchFamily="34" charset="0"/>
                          <a:ea typeface="Times"/>
                        </a:rPr>
                        <a:t>a)	tell time to the hour and half-hour, using analog and digital clocks; and</a:t>
                      </a:r>
                    </a:p>
                    <a:p>
                      <a:pPr marL="388620" marR="0" indent="-388620">
                        <a:spcBef>
                          <a:spcPts val="500"/>
                        </a:spcBef>
                        <a:spcAft>
                          <a:spcPts val="0"/>
                        </a:spcAft>
                      </a:pPr>
                      <a:r>
                        <a:rPr lang="en-US" sz="1400" b="1" dirty="0" smtClean="0">
                          <a:solidFill>
                            <a:schemeClr val="tx1"/>
                          </a:solidFill>
                          <a:effectLst/>
                          <a:latin typeface="Calibri" panose="020F0502020204030204" pitchFamily="34" charset="0"/>
                          <a:ea typeface="Times"/>
                        </a:rPr>
                        <a:t>b)	read and interpret a calendar. </a:t>
                      </a:r>
                      <a:r>
                        <a:rPr lang="en-US" sz="1400" b="1" dirty="0" smtClean="0">
                          <a:solidFill>
                            <a:srgbClr val="FF0000"/>
                          </a:solidFill>
                          <a:effectLst/>
                          <a:latin typeface="Calibri" panose="020F0502020204030204" pitchFamily="34" charset="0"/>
                          <a:ea typeface="Times"/>
                        </a:rPr>
                        <a:t>[Moved from 1.11]</a:t>
                      </a:r>
                    </a:p>
                    <a:p>
                      <a:pPr marL="0" marR="0" lvl="0" indent="0">
                        <a:spcBef>
                          <a:spcPts val="0"/>
                        </a:spcBef>
                        <a:spcAft>
                          <a:spcPts val="600"/>
                        </a:spcAft>
                        <a:buSzPts val="1000"/>
                        <a:buFont typeface="+mj-lt"/>
                        <a:buNone/>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98844" y="3505200"/>
            <a:ext cx="8305800" cy="2446824"/>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Tell time to the hour moved from K.9</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Read and interpret a calendar [Moved from 1.11]</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New EKS – </a:t>
            </a:r>
            <a:r>
              <a:rPr lang="en-US" sz="1600" b="1" dirty="0">
                <a:solidFill>
                  <a:schemeClr val="bg1"/>
                </a:solidFill>
                <a:latin typeface="Calibri" panose="020F0502020204030204" pitchFamily="34" charset="0"/>
              </a:rPr>
              <a:t>Identify different types of clocks (analog and digital) as instruments to measure </a:t>
            </a:r>
            <a:r>
              <a:rPr lang="en-US" sz="1600" b="1" dirty="0" smtClean="0">
                <a:solidFill>
                  <a:schemeClr val="bg1"/>
                </a:solidFill>
                <a:latin typeface="Calibri" panose="020F0502020204030204" pitchFamily="34" charset="0"/>
              </a:rPr>
              <a:t>time</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[Moved </a:t>
            </a:r>
            <a:r>
              <a:rPr lang="en-US" sz="1600" b="1" dirty="0">
                <a:solidFill>
                  <a:schemeClr val="bg1"/>
                </a:solidFill>
                <a:latin typeface="Calibri" panose="020F0502020204030204" pitchFamily="34" charset="0"/>
              </a:rPr>
              <a:t>from K.8] </a:t>
            </a:r>
            <a:endParaRPr lang="en-US" sz="1600" b="1" dirty="0" smtClean="0">
              <a:solidFill>
                <a:schemeClr val="bg1"/>
              </a:solidFill>
              <a:latin typeface="Calibri" panose="020F0502020204030204" pitchFamily="34" charset="0"/>
            </a:endParaRP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New EKS – Determine </a:t>
            </a:r>
            <a:r>
              <a:rPr lang="en-US" sz="1600" b="1" dirty="0">
                <a:solidFill>
                  <a:schemeClr val="bg1"/>
                </a:solidFill>
                <a:latin typeface="Calibri" panose="020F0502020204030204" pitchFamily="34" charset="0"/>
              </a:rPr>
              <a:t>the days/dates before and after a given day/date (e.g., today is the 30</a:t>
            </a:r>
            <a:r>
              <a:rPr lang="en-US" sz="1600" b="1" baseline="30000" dirty="0">
                <a:solidFill>
                  <a:schemeClr val="bg1"/>
                </a:solidFill>
                <a:latin typeface="Calibri" panose="020F0502020204030204" pitchFamily="34" charset="0"/>
              </a:rPr>
              <a:t>th</a:t>
            </a:r>
            <a:r>
              <a:rPr lang="en-US" sz="1600" b="1" dirty="0">
                <a:solidFill>
                  <a:schemeClr val="bg1"/>
                </a:solidFill>
                <a:latin typeface="Calibri" panose="020F0502020204030204" pitchFamily="34" charset="0"/>
              </a:rPr>
              <a:t>, so yesterday must have been the </a:t>
            </a:r>
            <a:r>
              <a:rPr lang="en-US" sz="1600" b="1" dirty="0" smtClean="0">
                <a:solidFill>
                  <a:schemeClr val="bg1"/>
                </a:solidFill>
                <a:latin typeface="Calibri" panose="020F0502020204030204" pitchFamily="34" charset="0"/>
              </a:rPr>
              <a:t>?) </a:t>
            </a:r>
          </a:p>
          <a:p>
            <a:pPr lvl="0">
              <a:spcBef>
                <a:spcPts val="600"/>
              </a:spcBef>
            </a:pPr>
            <a:endParaRPr lang="en-US" sz="1600" b="1" dirty="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53281881"/>
      </p:ext>
    </p:extLst>
  </p:cSld>
  <p:clrMapOvr>
    <a:masterClrMapping/>
  </p:clrMapOvr>
  <mc:AlternateContent xmlns:mc="http://schemas.openxmlformats.org/markup-compatibility/2006" xmlns:p14="http://schemas.microsoft.com/office/powerpoint/2010/main">
    <mc:Choice Requires="p14">
      <p:transition p14:dur="10" advTm="52211"/>
    </mc:Choice>
    <mc:Fallback xmlns="">
      <p:transition advTm="522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7550557"/>
              </p:ext>
            </p:extLst>
          </p:nvPr>
        </p:nvGraphicFramePr>
        <p:xfrm>
          <a:off x="533400" y="990600"/>
          <a:ext cx="8229600" cy="2788920"/>
        </p:xfrm>
        <a:graphic>
          <a:graphicData uri="http://schemas.openxmlformats.org/drawingml/2006/table">
            <a:tbl>
              <a:tblPr firstRow="1" firstCol="1" bandRow="1">
                <a:tableStyleId>{5C22544A-7EE6-4342-B048-85BDC9FD1C3A}</a:tableStyleId>
              </a:tblPr>
              <a:tblGrid>
                <a:gridCol w="4114800"/>
                <a:gridCol w="4114800"/>
              </a:tblGrid>
              <a:tr h="13619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06805">
                <a:tc>
                  <a:txBody>
                    <a:bodyPr/>
                    <a:lstStyle/>
                    <a:p>
                      <a:pPr marL="457200" marR="0" indent="-457200">
                        <a:spcBef>
                          <a:spcPts val="600"/>
                        </a:spcBef>
                        <a:spcAft>
                          <a:spcPts val="600"/>
                        </a:spcAft>
                      </a:pPr>
                      <a:r>
                        <a:rPr lang="en-US" sz="1400" b="1" dirty="0">
                          <a:solidFill>
                            <a:schemeClr val="tx1"/>
                          </a:solidFill>
                          <a:effectLst/>
                          <a:latin typeface="Calibri" panose="020F0502020204030204" pitchFamily="34" charset="0"/>
                          <a:ea typeface="Times"/>
                        </a:rPr>
                        <a:t>1.9	The student will use nonstandard units to measure length, weight/mass, and volume</a:t>
                      </a:r>
                      <a:r>
                        <a:rPr lang="en-US" sz="1400" b="1" dirty="0" smtClean="0">
                          <a:solidFill>
                            <a:schemeClr val="tx1"/>
                          </a:solidFill>
                          <a:effectLst/>
                          <a:latin typeface="Calibri" panose="020F0502020204030204" pitchFamily="34" charset="0"/>
                          <a:ea typeface="Times"/>
                        </a:rPr>
                        <a:t>.</a:t>
                      </a:r>
                    </a:p>
                    <a:p>
                      <a:pPr marL="457200" marR="0" indent="-457200">
                        <a:spcBef>
                          <a:spcPts val="600"/>
                        </a:spcBef>
                        <a:spcAft>
                          <a:spcPts val="600"/>
                        </a:spcAft>
                      </a:pPr>
                      <a:endParaRPr lang="en-US" sz="1400" b="1" dirty="0" smtClean="0">
                        <a:solidFill>
                          <a:schemeClr val="tx1"/>
                        </a:solidFill>
                        <a:effectLst/>
                        <a:latin typeface="Calibri" panose="020F0502020204030204" pitchFamily="34" charset="0"/>
                        <a:ea typeface="Times"/>
                      </a:endParaRPr>
                    </a:p>
                    <a:p>
                      <a:pPr marL="457200" indent="-457200"/>
                      <a:r>
                        <a:rPr lang="en-US" sz="1400" b="1" kern="1200" dirty="0" smtClean="0">
                          <a:solidFill>
                            <a:schemeClr val="tx1"/>
                          </a:solidFill>
                          <a:effectLst/>
                          <a:latin typeface="Calibri" panose="020F0502020204030204" pitchFamily="34" charset="0"/>
                          <a:ea typeface="+mn-ea"/>
                          <a:cs typeface="+mn-cs"/>
                        </a:rPr>
                        <a:t>1.10</a:t>
                      </a:r>
                      <a:r>
                        <a:rPr lang="en-US" sz="1400" b="1" kern="1200" baseline="0" dirty="0" smtClean="0">
                          <a:solidFill>
                            <a:schemeClr val="tx1"/>
                          </a:solidFill>
                          <a:effectLst/>
                          <a:latin typeface="Calibri" panose="020F0502020204030204" pitchFamily="34" charset="0"/>
                          <a:ea typeface="+mn-ea"/>
                          <a:cs typeface="+mn-cs"/>
                        </a:rPr>
                        <a:t>   </a:t>
                      </a:r>
                      <a:r>
                        <a:rPr lang="en-US" sz="1400" b="1" kern="1200" dirty="0" smtClean="0">
                          <a:solidFill>
                            <a:schemeClr val="tx1"/>
                          </a:solidFill>
                          <a:effectLst/>
                          <a:latin typeface="Calibri" panose="020F0502020204030204" pitchFamily="34" charset="0"/>
                          <a:ea typeface="+mn-ea"/>
                          <a:cs typeface="+mn-cs"/>
                        </a:rPr>
                        <a:t>The student will compare, using the concepts of more, less, and equivalent,</a:t>
                      </a:r>
                    </a:p>
                    <a:p>
                      <a:pPr marL="457200" indent="-457200"/>
                      <a:r>
                        <a:rPr lang="en-US" sz="1400" b="1" kern="1200" dirty="0" smtClean="0">
                          <a:solidFill>
                            <a:schemeClr val="tx1"/>
                          </a:solidFill>
                          <a:effectLst/>
                          <a:latin typeface="Calibri" panose="020F0502020204030204" pitchFamily="34" charset="0"/>
                          <a:ea typeface="+mn-ea"/>
                          <a:cs typeface="+mn-cs"/>
                        </a:rPr>
                        <a:t>a)	the volumes of two given containers; and</a:t>
                      </a:r>
                    </a:p>
                    <a:p>
                      <a:pPr marL="457200" indent="-457200"/>
                      <a:r>
                        <a:rPr lang="en-US" sz="1400" b="1" kern="1200" dirty="0" smtClean="0">
                          <a:solidFill>
                            <a:schemeClr val="tx1"/>
                          </a:solidFill>
                          <a:effectLst/>
                          <a:latin typeface="Calibri" panose="020F0502020204030204" pitchFamily="34" charset="0"/>
                          <a:ea typeface="+mn-ea"/>
                          <a:cs typeface="+mn-cs"/>
                        </a:rPr>
                        <a:t>b)	the weight/mass of two objects, using a balance scale. </a:t>
                      </a:r>
                    </a:p>
                    <a:p>
                      <a:r>
                        <a:rPr lang="en-US" sz="1400" b="1" kern="1200" dirty="0" smtClean="0">
                          <a:solidFill>
                            <a:srgbClr val="FF0000"/>
                          </a:solidFill>
                          <a:effectLst/>
                          <a:latin typeface="Calibri" panose="020F0502020204030204" pitchFamily="34" charset="0"/>
                          <a:ea typeface="+mn-ea"/>
                          <a:cs typeface="+mn-cs"/>
                        </a:rPr>
                        <a:t>[Compare combined with  new 1.10]</a:t>
                      </a:r>
                    </a:p>
                    <a:p>
                      <a:pPr marL="342900" marR="0" indent="-342900">
                        <a:spcBef>
                          <a:spcPts val="600"/>
                        </a:spcBef>
                        <a:spcAft>
                          <a:spcPts val="600"/>
                        </a:spcAft>
                      </a:pP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1.10	The student will use nonstandard units to measure and compare length, weight, and volume.</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08591" y="4245114"/>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1.9 and 1.10 – Measure and compare length, weight, and volume combined</a:t>
            </a:r>
          </a:p>
          <a:p>
            <a:pPr>
              <a:spcBef>
                <a:spcPts val="600"/>
              </a:spcBef>
            </a:pP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04043536"/>
      </p:ext>
    </p:extLst>
  </p:cSld>
  <p:clrMapOvr>
    <a:masterClrMapping/>
  </p:clrMapOvr>
  <mc:AlternateContent xmlns:mc="http://schemas.openxmlformats.org/markup-compatibility/2006" xmlns:p14="http://schemas.microsoft.com/office/powerpoint/2010/main">
    <mc:Choice Requires="p14">
      <p:transition p14:dur="10" advTm="20265"/>
    </mc:Choice>
    <mc:Fallback xmlns="">
      <p:transition advTm="20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8576795"/>
              </p:ext>
            </p:extLst>
          </p:nvPr>
        </p:nvGraphicFramePr>
        <p:xfrm>
          <a:off x="533400" y="990600"/>
          <a:ext cx="8229600" cy="1692927"/>
        </p:xfrm>
        <a:graphic>
          <a:graphicData uri="http://schemas.openxmlformats.org/drawingml/2006/table">
            <a:tbl>
              <a:tblPr firstRow="1" firstCol="1" bandRow="1">
                <a:tableStyleId>{5C22544A-7EE6-4342-B048-85BDC9FD1C3A}</a:tableStyleId>
              </a:tblPr>
              <a:tblGrid>
                <a:gridCol w="4114800"/>
                <a:gridCol w="4114800"/>
              </a:tblGrid>
              <a:tr h="18159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42407">
                <a:tc>
                  <a:txBody>
                    <a:bodyPr/>
                    <a:lstStyle/>
                    <a:p>
                      <a:pPr marL="457200" marR="0" indent="-457200">
                        <a:spcBef>
                          <a:spcPts val="600"/>
                        </a:spcBef>
                        <a:spcAft>
                          <a:spcPts val="600"/>
                        </a:spcAft>
                      </a:pPr>
                      <a:r>
                        <a:rPr lang="en-US" sz="1400" b="1" dirty="0">
                          <a:solidFill>
                            <a:schemeClr val="tx1"/>
                          </a:solidFill>
                          <a:effectLst/>
                          <a:latin typeface="Calibri"/>
                          <a:ea typeface="Times"/>
                        </a:rPr>
                        <a:t>1.11	The student will use calendar language appropriately (e.g., names of the months, </a:t>
                      </a:r>
                      <a:r>
                        <a:rPr lang="en-US" sz="1400" b="1" i="1" dirty="0">
                          <a:solidFill>
                            <a:schemeClr val="tx1"/>
                          </a:solidFill>
                          <a:effectLst/>
                          <a:latin typeface="Calibri"/>
                          <a:ea typeface="Times"/>
                        </a:rPr>
                        <a:t>today, yesterday, next week, last week</a:t>
                      </a:r>
                      <a:r>
                        <a:rPr lang="en-US" sz="1400" b="1" dirty="0">
                          <a:solidFill>
                            <a:schemeClr val="tx1"/>
                          </a:solidFill>
                          <a:effectLst/>
                          <a:latin typeface="Calibri"/>
                          <a:ea typeface="Times"/>
                        </a:rPr>
                        <a:t>). </a:t>
                      </a:r>
                      <a:r>
                        <a:rPr lang="en-US" sz="1400" b="1" dirty="0">
                          <a:solidFill>
                            <a:srgbClr val="FF0000"/>
                          </a:solidFill>
                          <a:effectLst/>
                          <a:latin typeface="Calibri"/>
                          <a:ea typeface="Times"/>
                        </a:rPr>
                        <a:t>[Moved to K.8 and 1.9b</a:t>
                      </a:r>
                      <a:r>
                        <a:rPr lang="en-US" sz="1400" b="1" dirty="0" smtClean="0">
                          <a:solidFill>
                            <a:srgbClr val="FF0000"/>
                          </a:solidFill>
                          <a:effectLst/>
                          <a:latin typeface="Calibri"/>
                          <a:ea typeface="Times"/>
                        </a:rPr>
                        <a:t>]</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5945" marR="0" indent="-575945">
                        <a:spcBef>
                          <a:spcPts val="600"/>
                        </a:spcBef>
                        <a:spcAft>
                          <a:spcPts val="600"/>
                        </a:spcAft>
                      </a:pPr>
                      <a:r>
                        <a:rPr lang="en-US" sz="1400" b="1" dirty="0">
                          <a:solidFill>
                            <a:schemeClr val="tx1"/>
                          </a:solidFill>
                          <a:effectLst/>
                          <a:latin typeface="Calibri"/>
                          <a:ea typeface="Times"/>
                        </a:rPr>
                        <a:t> </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505200"/>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Names of the months moved to K.8 and 1.9b</a:t>
            </a:r>
          </a:p>
          <a:p>
            <a:pPr>
              <a:spcBef>
                <a:spcPts val="600"/>
              </a:spcBef>
            </a:pP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27186777"/>
      </p:ext>
    </p:extLst>
  </p:cSld>
  <p:clrMapOvr>
    <a:masterClrMapping/>
  </p:clrMapOvr>
  <mc:AlternateContent xmlns:mc="http://schemas.openxmlformats.org/markup-compatibility/2006" xmlns:p14="http://schemas.microsoft.com/office/powerpoint/2010/main">
    <mc:Choice Requires="p14">
      <p:transition p14:dur="10" advTm="10347"/>
    </mc:Choice>
    <mc:Fallback xmlns="">
      <p:transition advTm="103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6658604"/>
              </p:ext>
            </p:extLst>
          </p:nvPr>
        </p:nvGraphicFramePr>
        <p:xfrm>
          <a:off x="533400" y="990600"/>
          <a:ext cx="8229600" cy="3048000"/>
        </p:xfrm>
        <a:graphic>
          <a:graphicData uri="http://schemas.openxmlformats.org/drawingml/2006/table">
            <a:tbl>
              <a:tblPr firstRow="1" firstCol="1" bandRow="1">
                <a:tableStyleId>{5C22544A-7EE6-4342-B048-85BDC9FD1C3A}</a:tableStyleId>
              </a:tblPr>
              <a:tblGrid>
                <a:gridCol w="4114800"/>
                <a:gridCol w="4114800"/>
              </a:tblGrid>
              <a:tr h="36318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4813">
                <a:tc>
                  <a:txBody>
                    <a:bodyPr/>
                    <a:lstStyle/>
                    <a:p>
                      <a:pPr marL="457200" marR="0" indent="-457200" algn="l" defTabSz="914400" rtl="0" eaLnBrk="1" fontAlgn="auto" latinLnBrk="0" hangingPunct="1">
                        <a:lnSpc>
                          <a:spcPct val="100000"/>
                        </a:lnSpc>
                        <a:spcBef>
                          <a:spcPts val="600"/>
                        </a:spcBef>
                        <a:spcAft>
                          <a:spcPts val="600"/>
                        </a:spcAft>
                        <a:buClrTx/>
                        <a:buSzTx/>
                        <a:buFontTx/>
                        <a:buNone/>
                        <a:tabLst/>
                        <a:defRPr/>
                      </a:pPr>
                      <a:r>
                        <a:rPr lang="en-US" sz="1400" b="1" dirty="0">
                          <a:solidFill>
                            <a:schemeClr val="tx1"/>
                          </a:solidFill>
                          <a:effectLst/>
                          <a:latin typeface="Calibri" panose="020F0502020204030204" pitchFamily="34" charset="0"/>
                          <a:ea typeface="Times"/>
                        </a:rPr>
                        <a:t>1.12	The student will identify and trace, describe, and sort plane geometric figures (triangle, square, rectangle, and circle) according to number of sides, vertices, and right angles. </a:t>
                      </a:r>
                      <a:r>
                        <a:rPr lang="en-US" sz="1400" b="1" kern="1200" dirty="0" smtClean="0">
                          <a:solidFill>
                            <a:srgbClr val="FF0000"/>
                          </a:solidFill>
                          <a:effectLst/>
                          <a:latin typeface="Calibri" panose="020F0502020204030204" pitchFamily="34" charset="0"/>
                          <a:ea typeface="+mn-ea"/>
                          <a:cs typeface="+mn-cs"/>
                        </a:rPr>
                        <a:t>[Moved to 1.11a] </a:t>
                      </a:r>
                      <a:endParaRPr lang="en-US" sz="1400" b="1" dirty="0" smtClean="0">
                        <a:solidFill>
                          <a:srgbClr val="FF0000"/>
                        </a:solidFill>
                        <a:effectLst/>
                        <a:latin typeface="Calibri" panose="020F0502020204030204" pitchFamily="34" charset="0"/>
                        <a:ea typeface="Times"/>
                      </a:endParaRPr>
                    </a:p>
                    <a:p>
                      <a:pPr marL="457200" marR="0" indent="-457200">
                        <a:spcBef>
                          <a:spcPts val="600"/>
                        </a:spcBef>
                        <a:spcAft>
                          <a:spcPts val="600"/>
                        </a:spcAft>
                      </a:pPr>
                      <a:r>
                        <a:rPr lang="en-US" sz="1400" b="1" kern="1200" dirty="0" smtClean="0">
                          <a:solidFill>
                            <a:schemeClr val="tx1"/>
                          </a:solidFill>
                          <a:effectLst/>
                          <a:latin typeface="Calibri" panose="020F0502020204030204" pitchFamily="34" charset="0"/>
                          <a:ea typeface="+mn-ea"/>
                          <a:cs typeface="+mn-cs"/>
                        </a:rPr>
                        <a:t>1.13	The student will construct, model, and describe objects in the environment as geometric shapes (triangle, rectangle, square, and circle) and explain the reasonableness of each choice. </a:t>
                      </a:r>
                      <a:r>
                        <a:rPr lang="en-US" sz="1400" b="1" kern="1200" dirty="0" smtClean="0">
                          <a:solidFill>
                            <a:srgbClr val="FF0000"/>
                          </a:solidFill>
                          <a:effectLst/>
                          <a:latin typeface="Calibri" panose="020F0502020204030204" pitchFamily="34" charset="0"/>
                          <a:ea typeface="+mn-ea"/>
                          <a:cs typeface="+mn-cs"/>
                        </a:rPr>
                        <a:t>[Moved to 1.11b] </a:t>
                      </a: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1.11	The student will </a:t>
                      </a:r>
                    </a:p>
                    <a:p>
                      <a:pPr marL="342900" marR="0" indent="-285750">
                        <a:spcBef>
                          <a:spcPts val="0"/>
                        </a:spcBef>
                        <a:spcAft>
                          <a:spcPts val="0"/>
                        </a:spcAft>
                      </a:pPr>
                      <a:r>
                        <a:rPr lang="en-US" sz="1400" b="1" dirty="0">
                          <a:solidFill>
                            <a:schemeClr val="tx1"/>
                          </a:solidFill>
                          <a:effectLst/>
                          <a:latin typeface="Calibri" panose="020F0502020204030204" pitchFamily="34" charset="0"/>
                          <a:ea typeface="Times"/>
                        </a:rPr>
                        <a:t>a)    identify, trace, describe, and sort plane figures (triangles, squares, rectangles, and circles) according to number of sides, vertices, and angles; and </a:t>
                      </a:r>
                    </a:p>
                    <a:p>
                      <a:pPr marL="342900" marR="0" indent="-285750">
                        <a:spcBef>
                          <a:spcPts val="0"/>
                        </a:spcBef>
                        <a:spcAft>
                          <a:spcPts val="600"/>
                        </a:spcAft>
                      </a:pPr>
                      <a:r>
                        <a:rPr lang="en-US" sz="1400" b="1" dirty="0">
                          <a:solidFill>
                            <a:schemeClr val="tx1"/>
                          </a:solidFill>
                          <a:effectLst/>
                          <a:latin typeface="Calibri" panose="020F0502020204030204" pitchFamily="34" charset="0"/>
                          <a:ea typeface="Times"/>
                        </a:rPr>
                        <a:t>b)    identify and describe representations of circles, squares, rectangles, and triangles in different environments, regardless of orientation, and explain reasoning. </a:t>
                      </a:r>
                      <a:r>
                        <a:rPr lang="en-US" sz="1400" b="1" dirty="0">
                          <a:solidFill>
                            <a:srgbClr val="FF0000"/>
                          </a:solidFill>
                          <a:effectLst/>
                          <a:latin typeface="Calibri" panose="020F0502020204030204" pitchFamily="34" charset="0"/>
                          <a:ea typeface="Times"/>
                        </a:rPr>
                        <a:t>[Moved from 1.13]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4495800"/>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1.12 and 1.13 combined to form new 1.11</a:t>
            </a:r>
          </a:p>
          <a:p>
            <a:pPr>
              <a:spcBef>
                <a:spcPts val="600"/>
              </a:spcBef>
            </a:pP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28620104"/>
      </p:ext>
    </p:extLst>
  </p:cSld>
  <p:clrMapOvr>
    <a:masterClrMapping/>
  </p:clrMapOvr>
  <mc:AlternateContent xmlns:mc="http://schemas.openxmlformats.org/markup-compatibility/2006" xmlns:p14="http://schemas.microsoft.com/office/powerpoint/2010/main">
    <mc:Choice Requires="p14">
      <p:transition p14:dur="10" advTm="10481"/>
    </mc:Choice>
    <mc:Fallback xmlns="">
      <p:transition advTm="10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229600" cy="762000"/>
          </a:xfrm>
        </p:spPr>
        <p:txBody>
          <a:bodyPr/>
          <a:lstStyle/>
          <a:p>
            <a:r>
              <a:rPr lang="en-US" dirty="0" smtClean="0"/>
              <a:t>Agenda</a:t>
            </a:r>
            <a:endParaRPr lang="en-US" dirty="0"/>
          </a:p>
        </p:txBody>
      </p:sp>
      <p:sp>
        <p:nvSpPr>
          <p:cNvPr id="3" name="Content Placeholder 2"/>
          <p:cNvSpPr>
            <a:spLocks noGrp="1"/>
          </p:cNvSpPr>
          <p:nvPr>
            <p:ph idx="1"/>
          </p:nvPr>
        </p:nvSpPr>
        <p:spPr>
          <a:xfrm>
            <a:off x="457200" y="1600201"/>
            <a:ext cx="8229600" cy="4724399"/>
          </a:xfrm>
        </p:spPr>
        <p:txBody>
          <a:bodyPr/>
          <a:lstStyle/>
          <a:p>
            <a:r>
              <a:rPr lang="en-US" sz="2800" dirty="0" smtClean="0"/>
              <a:t>Implementation Timeline</a:t>
            </a:r>
          </a:p>
          <a:p>
            <a:r>
              <a:rPr lang="en-US" sz="2800" dirty="0"/>
              <a:t>Resources Currently Available</a:t>
            </a:r>
          </a:p>
          <a:p>
            <a:pPr lvl="1"/>
            <a:r>
              <a:rPr lang="en-US" sz="2400" dirty="0"/>
              <a:t>Crosswalk (Summary of Revisions) </a:t>
            </a:r>
          </a:p>
          <a:p>
            <a:pPr lvl="1"/>
            <a:r>
              <a:rPr lang="en-US" sz="2400" dirty="0"/>
              <a:t>Standards and </a:t>
            </a:r>
            <a:r>
              <a:rPr lang="en-US" sz="2400" dirty="0" smtClean="0"/>
              <a:t>Curriculum Frameworks</a:t>
            </a:r>
            <a:endParaRPr lang="en-US" sz="2800" dirty="0"/>
          </a:p>
          <a:p>
            <a:r>
              <a:rPr lang="en-US" sz="2800" dirty="0" smtClean="0"/>
              <a:t>Comparison of 2009 to 2016 Standards</a:t>
            </a:r>
          </a:p>
          <a:p>
            <a:pPr lvl="1"/>
            <a:r>
              <a:rPr lang="en-US" sz="2400" dirty="0" smtClean="0"/>
              <a:t>Number and Number Sense</a:t>
            </a:r>
          </a:p>
          <a:p>
            <a:pPr lvl="1"/>
            <a:r>
              <a:rPr lang="en-US" sz="2400" dirty="0" smtClean="0"/>
              <a:t>Computation and Estimation</a:t>
            </a:r>
          </a:p>
          <a:p>
            <a:pPr lvl="1"/>
            <a:r>
              <a:rPr lang="en-US" sz="2400" dirty="0" smtClean="0"/>
              <a:t>Measurement and Geometry</a:t>
            </a:r>
          </a:p>
          <a:p>
            <a:pPr lvl="1"/>
            <a:r>
              <a:rPr lang="en-US" sz="2400" dirty="0" smtClean="0"/>
              <a:t>Probability and Statistics</a:t>
            </a:r>
          </a:p>
          <a:p>
            <a:pPr lvl="1"/>
            <a:r>
              <a:rPr lang="en-US" sz="2400" dirty="0" smtClean="0"/>
              <a:t>Patterns, Functions, and Algebra</a:t>
            </a:r>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pPr/>
              <a:t>3</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61100719"/>
      </p:ext>
    </p:extLst>
  </p:cSld>
  <p:clrMapOvr>
    <a:masterClrMapping/>
  </p:clrMapOvr>
  <mc:AlternateContent xmlns:mc="http://schemas.openxmlformats.org/markup-compatibility/2006" xmlns:p14="http://schemas.microsoft.com/office/powerpoint/2010/main">
    <mc:Choice Requires="p14">
      <p:transition p14:dur="10" advTm="15244"/>
    </mc:Choice>
    <mc:Fallback xmlns="">
      <p:transition advTm="15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PROBABILITY AND STATISTICS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5298453"/>
      </p:ext>
    </p:extLst>
  </p:cSld>
  <p:clrMapOvr>
    <a:masterClrMapping/>
  </p:clrMapOvr>
  <mc:AlternateContent xmlns:mc="http://schemas.openxmlformats.org/markup-compatibility/2006" xmlns:p14="http://schemas.microsoft.com/office/powerpoint/2010/main">
    <mc:Choice Requires="p14">
      <p:transition p14:dur="10" advTm="5819"/>
    </mc:Choice>
    <mc:Fallback xmlns="">
      <p:transition advTm="5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9462670"/>
              </p:ext>
            </p:extLst>
          </p:nvPr>
        </p:nvGraphicFramePr>
        <p:xfrm>
          <a:off x="533400" y="990600"/>
          <a:ext cx="8229600" cy="3048000"/>
        </p:xfrm>
        <a:graphic>
          <a:graphicData uri="http://schemas.openxmlformats.org/drawingml/2006/table">
            <a:tbl>
              <a:tblPr firstRow="1" firstCol="1" bandRow="1">
                <a:tableStyleId>{5C22544A-7EE6-4342-B048-85BDC9FD1C3A}</a:tableStyleId>
              </a:tblPr>
              <a:tblGrid>
                <a:gridCol w="4114800"/>
                <a:gridCol w="4114800"/>
              </a:tblGrid>
              <a:tr h="36318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4813">
                <a:tc>
                  <a:txBody>
                    <a:bodyPr/>
                    <a:lstStyle/>
                    <a:p>
                      <a:pPr marL="457200" marR="0" indent="-457200">
                        <a:spcBef>
                          <a:spcPts val="600"/>
                        </a:spcBef>
                        <a:spcAft>
                          <a:spcPts val="600"/>
                        </a:spcAft>
                      </a:pPr>
                      <a:r>
                        <a:rPr lang="en-US" sz="1400" b="1" dirty="0">
                          <a:solidFill>
                            <a:schemeClr val="tx1"/>
                          </a:solidFill>
                          <a:effectLst/>
                          <a:latin typeface="Calibri" panose="020F0502020204030204" pitchFamily="34" charset="0"/>
                          <a:ea typeface="Times"/>
                        </a:rPr>
                        <a:t>1.14	The student will investigate, identify, and describe various forms of data collection (e.g., recording daily temperature, lunch count, attendance, favorite ice cream) </a:t>
                      </a:r>
                      <a:r>
                        <a:rPr lang="en-US" sz="1400" b="1" dirty="0">
                          <a:solidFill>
                            <a:srgbClr val="FF0000"/>
                          </a:solidFill>
                          <a:effectLst/>
                          <a:latin typeface="Calibri" panose="020F0502020204030204" pitchFamily="34" charset="0"/>
                          <a:ea typeface="Times"/>
                        </a:rPr>
                        <a:t>[Examples moved to 1.12 US]</a:t>
                      </a:r>
                      <a:r>
                        <a:rPr lang="en-US" sz="1400" b="1" dirty="0">
                          <a:solidFill>
                            <a:schemeClr val="tx1"/>
                          </a:solidFill>
                          <a:effectLst/>
                          <a:latin typeface="Calibri" panose="020F0502020204030204" pitchFamily="34" charset="0"/>
                          <a:ea typeface="Times"/>
                        </a:rPr>
                        <a:t>, using tables, picture graphs, and object graphs. </a:t>
                      </a:r>
                      <a:r>
                        <a:rPr lang="en-US" sz="1400" b="1" dirty="0">
                          <a:solidFill>
                            <a:srgbClr val="FF0000"/>
                          </a:solidFill>
                          <a:effectLst/>
                          <a:latin typeface="Calibri" panose="020F0502020204030204" pitchFamily="34" charset="0"/>
                          <a:ea typeface="Times"/>
                        </a:rPr>
                        <a:t>[Moved to 1.12a</a:t>
                      </a:r>
                      <a:r>
                        <a:rPr lang="en-US" sz="1400" b="1" dirty="0" smtClean="0">
                          <a:solidFill>
                            <a:srgbClr val="FF0000"/>
                          </a:solidFill>
                          <a:effectLst/>
                          <a:latin typeface="Calibri" panose="020F0502020204030204" pitchFamily="34" charset="0"/>
                          <a:ea typeface="Times"/>
                        </a:rPr>
                        <a:t>]</a:t>
                      </a:r>
                    </a:p>
                    <a:p>
                      <a:pPr marL="457200" marR="0" indent="-457200">
                        <a:spcBef>
                          <a:spcPts val="600"/>
                        </a:spcBef>
                        <a:spcAft>
                          <a:spcPts val="600"/>
                        </a:spcAft>
                      </a:pPr>
                      <a:r>
                        <a:rPr lang="en-US" sz="1400" b="1" kern="1200" dirty="0" smtClean="0">
                          <a:solidFill>
                            <a:schemeClr val="tx1"/>
                          </a:solidFill>
                          <a:effectLst/>
                          <a:latin typeface="Calibri" panose="020F0502020204030204" pitchFamily="34" charset="0"/>
                          <a:ea typeface="+mn-ea"/>
                          <a:cs typeface="+mn-cs"/>
                        </a:rPr>
                        <a:t>1.15	The student will interpret information displayed in a picture or object graph, using the vocabulary </a:t>
                      </a:r>
                      <a:r>
                        <a:rPr lang="en-US" sz="1400" b="1" i="1" kern="1200" dirty="0" smtClean="0">
                          <a:solidFill>
                            <a:schemeClr val="tx1"/>
                          </a:solidFill>
                          <a:effectLst/>
                          <a:latin typeface="Calibri" panose="020F0502020204030204" pitchFamily="34" charset="0"/>
                          <a:ea typeface="+mn-ea"/>
                          <a:cs typeface="+mn-cs"/>
                        </a:rPr>
                        <a:t>more, less, fewer, greater than, less than, </a:t>
                      </a:r>
                      <a:r>
                        <a:rPr lang="en-US" sz="1400" b="1" kern="1200" dirty="0" smtClean="0">
                          <a:solidFill>
                            <a:schemeClr val="tx1"/>
                          </a:solidFill>
                          <a:effectLst/>
                          <a:latin typeface="Calibri" panose="020F0502020204030204" pitchFamily="34" charset="0"/>
                          <a:ea typeface="+mn-ea"/>
                          <a:cs typeface="+mn-cs"/>
                        </a:rPr>
                        <a:t>and </a:t>
                      </a:r>
                      <a:r>
                        <a:rPr lang="en-US" sz="1400" b="1" i="1" kern="1200" dirty="0" smtClean="0">
                          <a:solidFill>
                            <a:schemeClr val="tx1"/>
                          </a:solidFill>
                          <a:effectLst/>
                          <a:latin typeface="Calibri" panose="020F0502020204030204" pitchFamily="34" charset="0"/>
                          <a:ea typeface="+mn-ea"/>
                          <a:cs typeface="+mn-cs"/>
                        </a:rPr>
                        <a:t>equal to</a:t>
                      </a:r>
                      <a:r>
                        <a:rPr lang="en-US" sz="1400" b="1" kern="1200" dirty="0" smtClean="0">
                          <a:solidFill>
                            <a:schemeClr val="tx1"/>
                          </a:solidFill>
                          <a:effectLst/>
                          <a:latin typeface="Calibri" panose="020F0502020204030204" pitchFamily="34" charset="0"/>
                          <a:ea typeface="+mn-ea"/>
                          <a:cs typeface="+mn-cs"/>
                        </a:rPr>
                        <a:t>. </a:t>
                      </a:r>
                      <a:r>
                        <a:rPr lang="en-US" sz="1400" b="1" kern="1200" dirty="0" smtClean="0">
                          <a:solidFill>
                            <a:srgbClr val="FF0000"/>
                          </a:solidFill>
                          <a:effectLst/>
                          <a:latin typeface="Calibri" panose="020F0502020204030204" pitchFamily="34" charset="0"/>
                          <a:ea typeface="+mn-ea"/>
                          <a:cs typeface="+mn-cs"/>
                        </a:rPr>
                        <a:t>[Moved to 1.12b]</a:t>
                      </a:r>
                      <a:endParaRPr lang="en-US" sz="11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1.12	The student will </a:t>
                      </a:r>
                    </a:p>
                    <a:p>
                      <a:pPr marL="285750" marR="0" indent="-285750">
                        <a:spcBef>
                          <a:spcPts val="0"/>
                        </a:spcBef>
                        <a:spcAft>
                          <a:spcPts val="0"/>
                        </a:spcAft>
                      </a:pPr>
                      <a:r>
                        <a:rPr lang="en-US" sz="1400" b="1" dirty="0">
                          <a:solidFill>
                            <a:schemeClr val="tx1"/>
                          </a:solidFill>
                          <a:effectLst/>
                          <a:latin typeface="Calibri" panose="020F0502020204030204" pitchFamily="34" charset="0"/>
                          <a:ea typeface="Times"/>
                        </a:rPr>
                        <a:t>a)   </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collect</a:t>
                      </a:r>
                      <a:r>
                        <a:rPr lang="en-US" sz="1400" b="1" dirty="0">
                          <a:solidFill>
                            <a:schemeClr val="tx1"/>
                          </a:solidFill>
                          <a:effectLst/>
                          <a:latin typeface="Calibri" panose="020F0502020204030204" pitchFamily="34" charset="0"/>
                          <a:ea typeface="Times"/>
                        </a:rPr>
                        <a:t>, organize, and represent various forms of data using tables, picture graphs, and object graphs; and</a:t>
                      </a:r>
                    </a:p>
                    <a:p>
                      <a:pPr marL="285750" marR="0" indent="-285750">
                        <a:spcBef>
                          <a:spcPts val="0"/>
                        </a:spcBef>
                        <a:spcAft>
                          <a:spcPts val="600"/>
                        </a:spcAft>
                      </a:pPr>
                      <a:r>
                        <a:rPr lang="en-US" sz="1400" b="1" dirty="0">
                          <a:solidFill>
                            <a:schemeClr val="tx1"/>
                          </a:solidFill>
                          <a:effectLst/>
                          <a:latin typeface="Calibri" panose="020F0502020204030204" pitchFamily="34" charset="0"/>
                          <a:ea typeface="Times"/>
                        </a:rPr>
                        <a:t>b)    read and interpret data displayed in tables, picture graphs, and object graphs, using the vocabulary </a:t>
                      </a:r>
                      <a:r>
                        <a:rPr lang="en-US" sz="1400" b="1" i="1" dirty="0">
                          <a:solidFill>
                            <a:schemeClr val="tx1"/>
                          </a:solidFill>
                          <a:effectLst/>
                          <a:latin typeface="Calibri" panose="020F0502020204030204" pitchFamily="34" charset="0"/>
                          <a:ea typeface="Times"/>
                        </a:rPr>
                        <a:t>more, less, fewer, greater than, less than, </a:t>
                      </a:r>
                      <a:r>
                        <a:rPr lang="en-US" sz="1400" b="1" dirty="0">
                          <a:solidFill>
                            <a:schemeClr val="tx1"/>
                          </a:solidFill>
                          <a:effectLst/>
                          <a:latin typeface="Calibri" panose="020F0502020204030204" pitchFamily="34" charset="0"/>
                          <a:ea typeface="Times"/>
                        </a:rPr>
                        <a:t>and </a:t>
                      </a:r>
                      <a:r>
                        <a:rPr lang="en-US" sz="1400" b="1" i="1" dirty="0">
                          <a:solidFill>
                            <a:schemeClr val="tx1"/>
                          </a:solidFill>
                          <a:effectLst/>
                          <a:latin typeface="Calibri" panose="020F0502020204030204" pitchFamily="34" charset="0"/>
                          <a:ea typeface="Times"/>
                        </a:rPr>
                        <a:t>equal to</a:t>
                      </a:r>
                      <a:r>
                        <a:rPr lang="en-US" sz="1400" b="1" dirty="0">
                          <a:solidFill>
                            <a:schemeClr val="tx1"/>
                          </a:solidFill>
                          <a:effectLst/>
                          <a:latin typeface="Calibri" panose="020F0502020204030204" pitchFamily="34" charset="0"/>
                          <a:ea typeface="Times"/>
                        </a:rPr>
                        <a:t>. </a:t>
                      </a:r>
                      <a:r>
                        <a:rPr lang="en-US" sz="1400" b="1" dirty="0">
                          <a:solidFill>
                            <a:srgbClr val="FF0000"/>
                          </a:solidFill>
                          <a:effectLst/>
                          <a:latin typeface="Calibri" panose="020F0502020204030204" pitchFamily="34" charset="0"/>
                          <a:ea typeface="Times"/>
                        </a:rPr>
                        <a:t>[Moved from 1.15]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4495800"/>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1.14 and 1.15 combined to form new 1.12</a:t>
            </a:r>
          </a:p>
          <a:p>
            <a:pPr>
              <a:spcBef>
                <a:spcPts val="600"/>
              </a:spcBef>
            </a:pP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75657970"/>
      </p:ext>
    </p:extLst>
  </p:cSld>
  <p:clrMapOvr>
    <a:masterClrMapping/>
  </p:clrMapOvr>
  <mc:AlternateContent xmlns:mc="http://schemas.openxmlformats.org/markup-compatibility/2006" xmlns:p14="http://schemas.microsoft.com/office/powerpoint/2010/main">
    <mc:Choice Requires="p14">
      <p:transition p14:dur="10" advTm="13141"/>
    </mc:Choice>
    <mc:Fallback xmlns="">
      <p:transition advTm="13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066800"/>
          </a:xfrm>
        </p:spPr>
        <p:txBody>
          <a:bodyPr/>
          <a:lstStyle/>
          <a:p>
            <a:pPr algn="ctr"/>
            <a:r>
              <a:rPr lang="en-US" dirty="0" smtClean="0"/>
              <a:t>PATTERNS, FUNCTIONS, AND ALGEBRA</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1737473"/>
      </p:ext>
    </p:extLst>
  </p:cSld>
  <p:clrMapOvr>
    <a:masterClrMapping/>
  </p:clrMapOvr>
  <mc:AlternateContent xmlns:mc="http://schemas.openxmlformats.org/markup-compatibility/2006" xmlns:p14="http://schemas.microsoft.com/office/powerpoint/2010/main">
    <mc:Choice Requires="p14">
      <p:transition p14:dur="10" advTm="7038"/>
    </mc:Choice>
    <mc:Fallback xmlns="">
      <p:transition advTm="70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1762258"/>
              </p:ext>
            </p:extLst>
          </p:nvPr>
        </p:nvGraphicFramePr>
        <p:xfrm>
          <a:off x="533400" y="990600"/>
          <a:ext cx="8229600" cy="1558686"/>
        </p:xfrm>
        <a:graphic>
          <a:graphicData uri="http://schemas.openxmlformats.org/drawingml/2006/table">
            <a:tbl>
              <a:tblPr firstRow="1" firstCol="1" bandRow="1">
                <a:tableStyleId>{5C22544A-7EE6-4342-B048-85BDC9FD1C3A}</a:tableStyleId>
              </a:tblPr>
              <a:tblGrid>
                <a:gridCol w="4114800"/>
                <a:gridCol w="4114800"/>
              </a:tblGrid>
              <a:tr h="16343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08166">
                <a:tc>
                  <a:txBody>
                    <a:bodyPr/>
                    <a:lstStyle/>
                    <a:p>
                      <a:pPr marL="404813" marR="0" indent="-404813">
                        <a:spcBef>
                          <a:spcPts val="600"/>
                        </a:spcBef>
                        <a:spcAft>
                          <a:spcPts val="600"/>
                        </a:spcAft>
                      </a:pPr>
                      <a:r>
                        <a:rPr lang="en-US" sz="1400" b="1" dirty="0">
                          <a:solidFill>
                            <a:schemeClr val="tx1"/>
                          </a:solidFill>
                          <a:effectLst/>
                          <a:latin typeface="Calibri"/>
                          <a:ea typeface="Times"/>
                        </a:rPr>
                        <a:t>1.16	The student will sort and classify concrete objects according to one or more attributes, including color, size, shape, and thickness. </a:t>
                      </a:r>
                      <a:r>
                        <a:rPr lang="en-US" sz="1400" b="1" dirty="0">
                          <a:solidFill>
                            <a:srgbClr val="FF0000"/>
                          </a:solidFill>
                          <a:effectLst/>
                          <a:latin typeface="Calibri"/>
                          <a:ea typeface="Times"/>
                        </a:rPr>
                        <a:t>[Attributes included in EKS]</a:t>
                      </a:r>
                      <a:endParaRPr lang="en-US" sz="18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lnSpc>
                          <a:spcPct val="115000"/>
                        </a:lnSpc>
                        <a:spcBef>
                          <a:spcPts val="600"/>
                        </a:spcBef>
                        <a:spcAft>
                          <a:spcPts val="600"/>
                        </a:spcAft>
                      </a:pPr>
                      <a:r>
                        <a:rPr lang="en-US" sz="1400" b="1" dirty="0">
                          <a:solidFill>
                            <a:schemeClr val="tx1"/>
                          </a:solidFill>
                          <a:effectLst/>
                          <a:latin typeface="Calibri"/>
                          <a:ea typeface="Times"/>
                          <a:cs typeface="Times New Roman"/>
                        </a:rPr>
                        <a:t>1.13	The student will sort and classify concrete objects according to one or two attributes. </a:t>
                      </a:r>
                      <a:endParaRPr lang="en-US" sz="1800" b="1"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124200"/>
            <a:ext cx="8305800" cy="1631216"/>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Limited to no more than two attributes</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New EKS –  Label attributes of a set of objects that has been sorted</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New EKS – Name multiple ways to sort a set of objects</a:t>
            </a:r>
          </a:p>
          <a:p>
            <a:pPr>
              <a:spcBef>
                <a:spcPts val="600"/>
              </a:spcBef>
            </a:pPr>
            <a:endParaRPr lang="en-US" altLang="en-US" sz="1600" b="1" dirty="0" smtClean="0">
              <a:solidFill>
                <a:schemeClr val="bg1"/>
              </a:solidFill>
              <a:latin typeface="Calibri" panose="020F05020202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47460455"/>
      </p:ext>
    </p:extLst>
  </p:cSld>
  <p:clrMapOvr>
    <a:masterClrMapping/>
  </p:clrMapOvr>
  <mc:AlternateContent xmlns:mc="http://schemas.openxmlformats.org/markup-compatibility/2006" xmlns:p14="http://schemas.microsoft.com/office/powerpoint/2010/main">
    <mc:Choice Requires="p14">
      <p:transition p14:dur="10" advTm="35904"/>
    </mc:Choice>
    <mc:Fallback xmlns="">
      <p:transition advTm="35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55099414"/>
              </p:ext>
            </p:extLst>
          </p:nvPr>
        </p:nvGraphicFramePr>
        <p:xfrm>
          <a:off x="533400" y="990600"/>
          <a:ext cx="8229600" cy="1424445"/>
        </p:xfrm>
        <a:graphic>
          <a:graphicData uri="http://schemas.openxmlformats.org/drawingml/2006/table">
            <a:tbl>
              <a:tblPr firstRow="1" firstCol="1" bandRow="1">
                <a:tableStyleId>{5C22544A-7EE6-4342-B048-85BDC9FD1C3A}</a:tableStyleId>
              </a:tblPr>
              <a:tblGrid>
                <a:gridCol w="4114800"/>
                <a:gridCol w="4114800"/>
              </a:tblGrid>
              <a:tr h="14527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73925">
                <a:tc>
                  <a:txBody>
                    <a:bodyPr/>
                    <a:lstStyle/>
                    <a:p>
                      <a:pPr marL="457200" marR="0" indent="-457200">
                        <a:spcBef>
                          <a:spcPts val="600"/>
                        </a:spcBef>
                        <a:spcAft>
                          <a:spcPts val="600"/>
                        </a:spcAft>
                      </a:pPr>
                      <a:r>
                        <a:rPr lang="en-US" sz="1400" b="1" dirty="0">
                          <a:solidFill>
                            <a:schemeClr val="tx1"/>
                          </a:solidFill>
                          <a:effectLst/>
                          <a:latin typeface="Calibri"/>
                          <a:ea typeface="Times"/>
                        </a:rPr>
                        <a:t>1.17	The student will recognize, describe, extend, and create a wide variety of growing and repeating patterns.</a:t>
                      </a:r>
                      <a:endParaRPr lang="en-US" sz="18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1.14	The student will identify, describe, extend, create, and transfer growing and repeating patterns. </a:t>
                      </a:r>
                      <a:r>
                        <a:rPr lang="en-US" sz="1400" b="1" dirty="0">
                          <a:solidFill>
                            <a:srgbClr val="FF0000"/>
                          </a:solidFill>
                          <a:effectLst/>
                          <a:latin typeface="Calibri"/>
                          <a:ea typeface="Times"/>
                        </a:rPr>
                        <a:t>[Transfer included to match EKS]</a:t>
                      </a:r>
                      <a:endParaRPr lang="en-US" sz="18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3875" y="2819400"/>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Transfer added to SOL – content was already included in 2009 EKS</a:t>
            </a:r>
          </a:p>
          <a:p>
            <a:pPr>
              <a:spcBef>
                <a:spcPts val="600"/>
              </a:spcBef>
            </a:pPr>
            <a:endParaRPr lang="en-US" altLang="en-US" sz="1600" b="1" dirty="0" smtClean="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95842832"/>
      </p:ext>
    </p:extLst>
  </p:cSld>
  <p:clrMapOvr>
    <a:masterClrMapping/>
  </p:clrMapOvr>
  <mc:AlternateContent xmlns:mc="http://schemas.openxmlformats.org/markup-compatibility/2006" xmlns:p14="http://schemas.microsoft.com/office/powerpoint/2010/main">
    <mc:Choice Requires="p14">
      <p:transition p14:dur="10" advTm="19873"/>
    </mc:Choice>
    <mc:Fallback xmlns="">
      <p:transition advTm="19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9423281"/>
              </p:ext>
            </p:extLst>
          </p:nvPr>
        </p:nvGraphicFramePr>
        <p:xfrm>
          <a:off x="533400" y="990600"/>
          <a:ext cx="8229600" cy="1424445"/>
        </p:xfrm>
        <a:graphic>
          <a:graphicData uri="http://schemas.openxmlformats.org/drawingml/2006/table">
            <a:tbl>
              <a:tblPr firstRow="1" firstCol="1" bandRow="1">
                <a:tableStyleId>{5C22544A-7EE6-4342-B048-85BDC9FD1C3A}</a:tableStyleId>
              </a:tblPr>
              <a:tblGrid>
                <a:gridCol w="4114800"/>
                <a:gridCol w="4114800"/>
              </a:tblGrid>
              <a:tr h="14527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73925">
                <a:tc>
                  <a:txBody>
                    <a:bodyPr/>
                    <a:lstStyle/>
                    <a:p>
                      <a:pPr marL="457200" marR="0" indent="-457200">
                        <a:spcBef>
                          <a:spcPts val="600"/>
                        </a:spcBef>
                        <a:spcAft>
                          <a:spcPts val="600"/>
                        </a:spcAft>
                        <a:tabLst>
                          <a:tab pos="457200" algn="l"/>
                        </a:tabLst>
                      </a:pPr>
                      <a:r>
                        <a:rPr lang="en-US" sz="1400" b="1" dirty="0">
                          <a:solidFill>
                            <a:schemeClr val="tx1"/>
                          </a:solidFill>
                          <a:effectLst/>
                          <a:latin typeface="Calibri"/>
                          <a:ea typeface="Times"/>
                        </a:rPr>
                        <a:t>1.18   The student will demonstrate an understanding of equality through the use of the equal sign.</a:t>
                      </a:r>
                      <a:endParaRPr lang="en-US" sz="18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7350" marR="0" indent="-387350">
                        <a:spcBef>
                          <a:spcPts val="600"/>
                        </a:spcBef>
                        <a:spcAft>
                          <a:spcPts val="600"/>
                        </a:spcAft>
                        <a:tabLst>
                          <a:tab pos="400050" algn="l"/>
                        </a:tabLst>
                      </a:pPr>
                      <a:r>
                        <a:rPr lang="en-US" sz="1400" b="1" dirty="0">
                          <a:solidFill>
                            <a:schemeClr val="tx1"/>
                          </a:solidFill>
                          <a:effectLst/>
                          <a:latin typeface="Calibri"/>
                          <a:ea typeface="Times"/>
                        </a:rPr>
                        <a:t>1.15  </a:t>
                      </a:r>
                      <a:r>
                        <a:rPr lang="en-US" sz="1400" b="1" dirty="0" smtClean="0">
                          <a:solidFill>
                            <a:schemeClr val="tx1"/>
                          </a:solidFill>
                          <a:effectLst/>
                          <a:latin typeface="Calibri"/>
                          <a:ea typeface="Times"/>
                        </a:rPr>
                        <a:t>The </a:t>
                      </a:r>
                      <a:r>
                        <a:rPr lang="en-US" sz="1400" b="1" dirty="0">
                          <a:solidFill>
                            <a:schemeClr val="tx1"/>
                          </a:solidFill>
                          <a:effectLst/>
                          <a:latin typeface="Calibri"/>
                          <a:ea typeface="Times"/>
                        </a:rPr>
                        <a:t>student will demonstrate an understanding of equality through the use of the equal symbol.</a:t>
                      </a:r>
                      <a:endParaRPr lang="en-US" sz="18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3875" y="2819400"/>
            <a:ext cx="8305800" cy="155427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1.15 EKS – I</a:t>
            </a:r>
            <a:r>
              <a:rPr lang="en-US" sz="1600" b="1" dirty="0" smtClean="0">
                <a:solidFill>
                  <a:schemeClr val="bg1"/>
                </a:solidFill>
                <a:latin typeface="Calibri" panose="020F0502020204030204" pitchFamily="34" charset="0"/>
              </a:rPr>
              <a:t>dentify </a:t>
            </a:r>
            <a:r>
              <a:rPr lang="en-US" sz="1600" b="1" dirty="0">
                <a:solidFill>
                  <a:schemeClr val="bg1"/>
                </a:solidFill>
                <a:latin typeface="Calibri" panose="020F0502020204030204" pitchFamily="34" charset="0"/>
              </a:rPr>
              <a:t>equivalent values and represent equalities through the use of objects, words and the equal </a:t>
            </a:r>
            <a:r>
              <a:rPr lang="en-US" sz="1600" b="1" dirty="0" smtClean="0">
                <a:solidFill>
                  <a:schemeClr val="bg1"/>
                </a:solidFill>
                <a:latin typeface="Calibri" panose="020F0502020204030204" pitchFamily="34" charset="0"/>
              </a:rPr>
              <a:t>symbol</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1.15 EKS – I</a:t>
            </a:r>
            <a:r>
              <a:rPr lang="en-US" sz="1600" b="1" dirty="0" smtClean="0">
                <a:solidFill>
                  <a:schemeClr val="bg1"/>
                </a:solidFill>
                <a:latin typeface="Calibri" panose="020F0502020204030204" pitchFamily="34" charset="0"/>
              </a:rPr>
              <a:t>dentify </a:t>
            </a:r>
            <a:r>
              <a:rPr lang="en-US" sz="1600" b="1" dirty="0">
                <a:solidFill>
                  <a:schemeClr val="bg1"/>
                </a:solidFill>
                <a:latin typeface="Calibri" panose="020F0502020204030204" pitchFamily="34" charset="0"/>
              </a:rPr>
              <a:t>and describe expressions that are not equal (using </a:t>
            </a:r>
            <a:r>
              <a:rPr lang="en-US" sz="1600" b="1" dirty="0" smtClean="0">
                <a:solidFill>
                  <a:schemeClr val="bg1"/>
                </a:solidFill>
                <a:latin typeface="Calibri" panose="020F0502020204030204" pitchFamily="34" charset="0"/>
              </a:rPr>
              <a:t>words)</a:t>
            </a:r>
          </a:p>
          <a:p>
            <a:pPr>
              <a:spcBef>
                <a:spcPts val="600"/>
              </a:spcBef>
            </a:pPr>
            <a:endParaRPr lang="en-US" sz="1600" b="1" dirty="0">
              <a:solidFill>
                <a:schemeClr val="bg1"/>
              </a:solidFill>
              <a:latin typeface="Calibri" panose="020F05020202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19420435"/>
      </p:ext>
    </p:extLst>
  </p:cSld>
  <p:clrMapOvr>
    <a:masterClrMapping/>
  </p:clrMapOvr>
  <mc:AlternateContent xmlns:mc="http://schemas.openxmlformats.org/markup-compatibility/2006" xmlns:p14="http://schemas.microsoft.com/office/powerpoint/2010/main">
    <mc:Choice Requires="p14">
      <p:transition p14:dur="10" advTm="30706"/>
    </mc:Choice>
    <mc:Fallback xmlns="">
      <p:transition advTm="30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657600"/>
            <a:ext cx="5562600" cy="461665"/>
          </a:xfrm>
          <a:prstGeom prst="rect">
            <a:avLst/>
          </a:prstGeom>
          <a:noFill/>
        </p:spPr>
        <p:txBody>
          <a:bodyPr wrap="square" rtlCol="0">
            <a:spAutoFit/>
          </a:bodyPr>
          <a:lstStyle/>
          <a:p>
            <a:pPr algn="ctr" fontAlgn="auto">
              <a:spcBef>
                <a:spcPts val="0"/>
              </a:spcBef>
              <a:spcAft>
                <a:spcPts val="0"/>
              </a:spcAft>
            </a:pPr>
            <a:r>
              <a:rPr lang="en-US" sz="2400" dirty="0" smtClean="0">
                <a:hlinkClick r:id="rId5"/>
              </a:rPr>
              <a:t>Mathematics@doe.virginia.gov</a:t>
            </a:r>
            <a:r>
              <a:rPr lang="en-US" sz="2400" dirty="0" smtClean="0"/>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36</a:t>
            </a:fld>
            <a:endParaRPr lang="en-US" dirty="0">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TextBox 6"/>
          <p:cNvSpPr txBox="1"/>
          <p:nvPr/>
        </p:nvSpPr>
        <p:spPr>
          <a:xfrm>
            <a:off x="2286000" y="1676400"/>
            <a:ext cx="4800600"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the </a:t>
            </a:r>
            <a:endParaRPr lang="en-US" sz="3200" dirty="0" smtClean="0">
              <a:solidFill>
                <a:srgbClr val="000000"/>
              </a:solidFill>
              <a:latin typeface="Calibri" panose="020F0502020204030204" pitchFamily="34" charset="0"/>
            </a:endParaRPr>
          </a:p>
          <a:p>
            <a:pPr algn="ctr" fontAlgn="auto">
              <a:spcBef>
                <a:spcPts val="0"/>
              </a:spcBef>
              <a:spcAft>
                <a:spcPts val="0"/>
              </a:spcAft>
            </a:pPr>
            <a:r>
              <a:rPr lang="en-US" sz="3200" dirty="0" smtClean="0">
                <a:solidFill>
                  <a:srgbClr val="000000"/>
                </a:solidFill>
                <a:latin typeface="Calibri" panose="020F0502020204030204" pitchFamily="34" charset="0"/>
              </a:rPr>
              <a:t>VDOE </a:t>
            </a:r>
            <a:r>
              <a:rPr lang="en-US" sz="3200" dirty="0">
                <a:solidFill>
                  <a:srgbClr val="000000"/>
                </a:solidFill>
                <a:latin typeface="Calibri" panose="020F0502020204030204" pitchFamily="34" charset="0"/>
              </a:rPr>
              <a:t>Mathematics Team </a:t>
            </a:r>
          </a:p>
        </p:txBody>
      </p:sp>
    </p:spTree>
    <p:extLst>
      <p:ext uri="{BB962C8B-B14F-4D97-AF65-F5344CB8AC3E}">
        <p14:creationId xmlns:p14="http://schemas.microsoft.com/office/powerpoint/2010/main" val="614967062"/>
      </p:ext>
    </p:extLst>
  </p:cSld>
  <p:clrMapOvr>
    <a:masterClrMapping/>
  </p:clrMapOvr>
  <mc:AlternateContent xmlns:mc="http://schemas.openxmlformats.org/markup-compatibility/2006" xmlns:p14="http://schemas.microsoft.com/office/powerpoint/2010/main">
    <mc:Choice Requires="p14">
      <p:transition p14:dur="10" advTm="20142"/>
    </mc:Choice>
    <mc:Fallback xmlns="">
      <p:transition advTm="20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67353458"/>
              </p:ext>
            </p:extLst>
          </p:nvPr>
        </p:nvGraphicFramePr>
        <p:xfrm>
          <a:off x="914400" y="1213299"/>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59507952"/>
      </p:ext>
    </p:extLst>
  </p:cSld>
  <p:clrMapOvr>
    <a:masterClrMapping/>
  </p:clrMapOvr>
  <mc:AlternateContent xmlns:mc="http://schemas.openxmlformats.org/markup-compatibility/2006" xmlns:p14="http://schemas.microsoft.com/office/powerpoint/2010/main">
    <mc:Choice Requires="p14">
      <p:transition p14:dur="10" advTm="39041"/>
    </mc:Choice>
    <mc:Fallback xmlns="">
      <p:transition advTm="39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a:t>2016 SOL Revisions – </a:t>
            </a:r>
            <a:endParaRPr lang="en-US" sz="3200" b="1" dirty="0"/>
          </a:p>
        </p:txBody>
      </p:sp>
      <p:sp>
        <p:nvSpPr>
          <p:cNvPr id="3" name="Content Placeholder 2"/>
          <p:cNvSpPr>
            <a:spLocks noGrp="1"/>
          </p:cNvSpPr>
          <p:nvPr>
            <p:ph idx="1"/>
          </p:nvPr>
        </p:nvSpPr>
        <p:spPr>
          <a:xfrm>
            <a:off x="381000" y="1600201"/>
            <a:ext cx="8077200" cy="4836225"/>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 (including definitions, explanations, examples, and instructional connections)</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a:t>
            </a:r>
            <a:r>
              <a:rPr lang="en-US" sz="3000" dirty="0" smtClean="0"/>
              <a:t>vocabulary </a:t>
            </a:r>
            <a:r>
              <a:rPr lang="en-US" sz="3000" dirty="0"/>
              <a:t>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35403861"/>
      </p:ext>
    </p:extLst>
  </p:cSld>
  <p:clrMapOvr>
    <a:masterClrMapping/>
  </p:clrMapOvr>
  <mc:AlternateContent xmlns:mc="http://schemas.openxmlformats.org/markup-compatibility/2006" xmlns:p14="http://schemas.microsoft.com/office/powerpoint/2010/main">
    <mc:Choice Requires="p14">
      <p:transition p14:dur="10" advTm="27288"/>
    </mc:Choice>
    <mc:Fallback xmlns="">
      <p:transition advTm="27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b="1" dirty="0" smtClean="0"/>
              <a:t>Changes to the 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lnSpc>
                <a:spcPct val="90000"/>
              </a:lnSpc>
              <a:buClr>
                <a:schemeClr val="tx1"/>
              </a:buClr>
            </a:pPr>
            <a:r>
              <a:rPr lang="en-US" altLang="en-US" sz="2400" dirty="0"/>
              <a:t>Understanding the Standard (US) – i</a:t>
            </a:r>
            <a:r>
              <a:rPr lang="en-US" sz="2400" dirty="0"/>
              <a:t>nformation that supports mathematics content knowledge</a:t>
            </a:r>
          </a:p>
          <a:p>
            <a:pPr lvl="1">
              <a:lnSpc>
                <a:spcPct val="90000"/>
              </a:lnSpc>
              <a:buClr>
                <a:schemeClr val="tx1"/>
              </a:buClr>
            </a:pPr>
            <a:r>
              <a:rPr lang="en-US" altLang="en-US" sz="2400" dirty="0"/>
              <a:t>Essential Knowledge and Skills (EKS) – </a:t>
            </a:r>
            <a:r>
              <a:rPr lang="en-US" sz="2400" dirty="0"/>
              <a:t>information that provides expectations for student </a:t>
            </a:r>
            <a:r>
              <a:rPr lang="en-US" sz="2400" dirty="0" smtClean="0"/>
              <a:t>learning</a:t>
            </a:r>
            <a:endParaRPr lang="en-US" sz="2800" dirty="0" smtClean="0"/>
          </a:p>
          <a:p>
            <a:r>
              <a:rPr lang="en-US" sz="2800" dirty="0" smtClean="0"/>
              <a:t>Indicators of SOL sub-bullet added to each bullet within the Essential Knowledge and Skills</a:t>
            </a:r>
          </a:p>
          <a:p>
            <a:pPr marL="0" indent="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253232838"/>
      </p:ext>
    </p:extLst>
  </p:cSld>
  <p:clrMapOvr>
    <a:masterClrMapping/>
  </p:clrMapOvr>
  <mc:AlternateContent xmlns:mc="http://schemas.openxmlformats.org/markup-compatibility/2006" xmlns:p14="http://schemas.microsoft.com/office/powerpoint/2010/main">
    <mc:Choice Requires="p14">
      <p:transition p14:dur="10" advTm="42198"/>
    </mc:Choice>
    <mc:Fallback xmlns="">
      <p:transition advTm="42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sz="3200" b="1" dirty="0" smtClean="0"/>
              <a:t>Support for Teachers</a:t>
            </a:r>
            <a:endParaRPr lang="en-US" sz="3200" b="1" dirty="0"/>
          </a:p>
        </p:txBody>
      </p:sp>
      <p:sp>
        <p:nvSpPr>
          <p:cNvPr id="3" name="Content Placeholder 2"/>
          <p:cNvSpPr>
            <a:spLocks noGrp="1"/>
          </p:cNvSpPr>
          <p:nvPr>
            <p:ph idx="1"/>
          </p:nvPr>
        </p:nvSpPr>
        <p:spPr/>
        <p:txBody>
          <a:bodyPr>
            <a:normAutofit/>
          </a:bodyPr>
          <a:lstStyle/>
          <a:p>
            <a:r>
              <a:rPr lang="en-US" sz="2800" dirty="0" smtClean="0"/>
              <a:t>Significant additions to the Understanding the Standard column including</a:t>
            </a:r>
          </a:p>
          <a:p>
            <a:pPr lvl="1"/>
            <a:r>
              <a:rPr lang="en-US" sz="2400" dirty="0" smtClean="0"/>
              <a:t>Definitions</a:t>
            </a:r>
          </a:p>
          <a:p>
            <a:pPr lvl="1"/>
            <a:r>
              <a:rPr lang="en-US" sz="2400" dirty="0" smtClean="0"/>
              <a:t>Explanations</a:t>
            </a:r>
          </a:p>
          <a:p>
            <a:pPr lvl="1"/>
            <a:r>
              <a:rPr lang="en-US" sz="2400" dirty="0" smtClean="0"/>
              <a:t>Examples</a:t>
            </a:r>
          </a:p>
          <a:p>
            <a:pPr lvl="1"/>
            <a:r>
              <a:rPr lang="en-US" sz="2400" dirty="0" smtClean="0"/>
              <a:t>Instructional connections</a:t>
            </a:r>
          </a:p>
          <a:p>
            <a:r>
              <a:rPr lang="en-US" sz="2800" dirty="0" smtClean="0"/>
              <a:t>Improvements in precision</a:t>
            </a:r>
            <a:r>
              <a:rPr lang="en-US" sz="2800" dirty="0"/>
              <a:t>, </a:t>
            </a:r>
            <a:r>
              <a:rPr lang="en-US" sz="2800" dirty="0" smtClean="0"/>
              <a:t>clarity</a:t>
            </a:r>
            <a:r>
              <a:rPr lang="en-US" sz="2800" dirty="0"/>
              <a:t>, and </a:t>
            </a:r>
            <a:r>
              <a:rPr lang="en-US" sz="2800" dirty="0" smtClean="0"/>
              <a:t>consistency </a:t>
            </a:r>
            <a:r>
              <a:rPr lang="en-US" sz="2800" dirty="0"/>
              <a:t>in </a:t>
            </a:r>
            <a:r>
              <a:rPr lang="en-US" sz="2800" dirty="0" smtClean="0"/>
              <a:t>language K-12</a:t>
            </a:r>
            <a:endParaRPr lang="en-US" sz="2800"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7</a:t>
            </a:fld>
            <a:endParaRPr lang="en-US" dirty="0">
              <a:solidFill>
                <a:srgbClr val="000000"/>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78078287"/>
      </p:ext>
    </p:extLst>
  </p:cSld>
  <p:clrMapOvr>
    <a:masterClrMapping/>
  </p:clrMapOvr>
  <mc:AlternateContent xmlns:mc="http://schemas.openxmlformats.org/markup-compatibility/2006" xmlns:p14="http://schemas.microsoft.com/office/powerpoint/2010/main">
    <mc:Choice Requires="p14">
      <p:transition p14:dur="10" advTm="18679"/>
    </mc:Choice>
    <mc:Fallback xmlns="">
      <p:transition advTm="18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761999"/>
            <a:ext cx="8534400" cy="607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685800" y="2438400"/>
            <a:ext cx="2971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85800" y="6172200"/>
            <a:ext cx="36714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85800" y="3733800"/>
            <a:ext cx="43434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8039100" y="2886403"/>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791200" y="36195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171700" y="4114800"/>
            <a:ext cx="1485900" cy="609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276803" y="4876800"/>
            <a:ext cx="1485900" cy="762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006921"/>
      </p:ext>
    </p:extLst>
  </p:cSld>
  <p:clrMapOvr>
    <a:masterClrMapping/>
  </p:clrMapOvr>
  <mc:AlternateContent xmlns:mc="http://schemas.openxmlformats.org/markup-compatibility/2006" xmlns:p14="http://schemas.microsoft.com/office/powerpoint/2010/main">
    <mc:Choice Requires="p14">
      <p:transition p14:dur="10" advTm="33804"/>
    </mc:Choice>
    <mc:Fallback xmlns="">
      <p:transition advTm="33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
                </p:tgtEl>
              </p:cMediaNode>
            </p:audio>
          </p:childTnLst>
        </p:cTn>
      </p:par>
    </p:tnLst>
    <p:bldLst>
      <p:bldP spid="6"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a:t>Overview of </a:t>
            </a:r>
            <a:r>
              <a:rPr lang="en-US" altLang="en-US" sz="3200" b="1" dirty="0" smtClean="0"/>
              <a:t>Changes in Grade 1</a:t>
            </a:r>
            <a:endParaRPr lang="en-US" altLang="en-US" sz="3200" b="1" dirty="0"/>
          </a:p>
        </p:txBody>
      </p:sp>
      <p:graphicFrame>
        <p:nvGraphicFramePr>
          <p:cNvPr id="80968" name="Group 72"/>
          <p:cNvGraphicFramePr>
            <a:graphicFrameLocks noGrp="1"/>
          </p:cNvGraphicFramePr>
          <p:nvPr>
            <p:ph idx="1"/>
            <p:extLst>
              <p:ext uri="{D42A27DB-BD31-4B8C-83A1-F6EECF244321}">
                <p14:modId xmlns:p14="http://schemas.microsoft.com/office/powerpoint/2010/main" val="3752650413"/>
              </p:ext>
            </p:extLst>
          </p:nvPr>
        </p:nvGraphicFramePr>
        <p:xfrm>
          <a:off x="304800" y="1524000"/>
          <a:ext cx="8382000" cy="5029200"/>
        </p:xfrm>
        <a:graphic>
          <a:graphicData uri="http://schemas.openxmlformats.org/drawingml/2006/table">
            <a:tbl>
              <a:tblPr/>
              <a:tblGrid>
                <a:gridCol w="2057400"/>
                <a:gridCol w="2209800"/>
                <a:gridCol w="2057400"/>
                <a:gridCol w="2057400"/>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2009</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0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2016</a:t>
                      </a: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11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5</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5</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 and Geometry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Geometry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307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18</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15</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smtClean="0">
                          <a:ln>
                            <a:noFill/>
                          </a:ln>
                          <a:solidFill>
                            <a:schemeClr val="tx1"/>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C4F0E998-9182-4C89-B3A3-3657E8366C65}" type="slidenum">
              <a:rPr lang="en-US" altLang="en-US" smtClean="0"/>
              <a:pPr/>
              <a:t>9</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99886062"/>
      </p:ext>
    </p:extLst>
  </p:cSld>
  <p:clrMapOvr>
    <a:masterClrMapping/>
  </p:clrMapOvr>
  <mc:AlternateContent xmlns:mc="http://schemas.openxmlformats.org/markup-compatibility/2006" xmlns:p14="http://schemas.microsoft.com/office/powerpoint/2010/main">
    <mc:Choice Requires="p14">
      <p:transition p14:dur="10" advTm="36590"/>
    </mc:Choice>
    <mc:Fallback xmlns="">
      <p:transition advTm="36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5"/>
</p:tagLst>
</file>

<file path=ppt/tags/tag2.xml><?xml version="1.0" encoding="utf-8"?>
<p:tagLst xmlns:a="http://schemas.openxmlformats.org/drawingml/2006/main" xmlns:r="http://schemas.openxmlformats.org/officeDocument/2006/relationships" xmlns:p="http://schemas.openxmlformats.org/presentationml/2006/main">
  <p:tag name="TIMING" val="|10.3|3.9|5.7"/>
</p:tagLst>
</file>

<file path=ppt/tags/tag3.xml><?xml version="1.0" encoding="utf-8"?>
<p:tagLst xmlns:a="http://schemas.openxmlformats.org/drawingml/2006/main" xmlns:r="http://schemas.openxmlformats.org/officeDocument/2006/relationships" xmlns:p="http://schemas.openxmlformats.org/presentationml/2006/main">
  <p:tag name="TIMING" val="|7.6|1.3|1.4|2.8|3.6|10|4.4|7.8|4.4|11.2|2.9"/>
</p:tagLst>
</file>

<file path=ppt/tags/tag4.xml><?xml version="1.0" encoding="utf-8"?>
<p:tagLst xmlns:a="http://schemas.openxmlformats.org/drawingml/2006/main" xmlns:r="http://schemas.openxmlformats.org/officeDocument/2006/relationships" xmlns:p="http://schemas.openxmlformats.org/presentationml/2006/main">
  <p:tag name="TIMING" val="|15.7|6.4|6.1"/>
</p:tagLst>
</file>

<file path=ppt/tags/tag5.xml><?xml version="1.0" encoding="utf-8"?>
<p:tagLst xmlns:a="http://schemas.openxmlformats.org/drawingml/2006/main" xmlns:r="http://schemas.openxmlformats.org/officeDocument/2006/relationships" xmlns:p="http://schemas.openxmlformats.org/presentationml/2006/main">
  <p:tag name="TIMING" val="|24.7"/>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3072</TotalTime>
  <Words>3805</Words>
  <Application>Microsoft Office PowerPoint</Application>
  <PresentationFormat>On-screen Show (4:3)</PresentationFormat>
  <Paragraphs>431</Paragraphs>
  <Slides>36</Slides>
  <Notes>36</Notes>
  <HiddenSlides>0</HiddenSlides>
  <MMClips>36</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VDOE</vt:lpstr>
      <vt:lpstr>1_Office Theme</vt:lpstr>
      <vt:lpstr>2_VDOE</vt:lpstr>
      <vt:lpstr>PowerPoint Presentation</vt:lpstr>
      <vt:lpstr>Purpose</vt:lpstr>
      <vt:lpstr>Agenda</vt:lpstr>
      <vt:lpstr>Implementation Timeline</vt:lpstr>
      <vt:lpstr>2016 SOL Revisions – </vt:lpstr>
      <vt:lpstr>Changes to the Curriculum Framework</vt:lpstr>
      <vt:lpstr>Support for Teachers</vt:lpstr>
      <vt:lpstr>PowerPoint Presentation</vt:lpstr>
      <vt:lpstr>Overview of Changes in Grade 1</vt:lpstr>
      <vt:lpstr>Mathematics Process Goals for Students</vt:lpstr>
      <vt:lpstr>Standards of Learning Curriculum Frameworks</vt:lpstr>
      <vt:lpstr>PowerPoint Presentation</vt:lpstr>
      <vt:lpstr>PowerPoint Presentation</vt:lpstr>
      <vt:lpstr>Number and Number Sense</vt:lpstr>
      <vt:lpstr>PowerPoint Presentation</vt:lpstr>
      <vt:lpstr>PowerPoint Presentation</vt:lpstr>
      <vt:lpstr>PowerPoint Presentation</vt:lpstr>
      <vt:lpstr>PowerPoint Presentation</vt:lpstr>
      <vt:lpstr>PowerPoint Presentation</vt:lpstr>
      <vt:lpstr>Computation and Estimation</vt:lpstr>
      <vt:lpstr>PowerPoint Presentation</vt:lpstr>
      <vt:lpstr>PowerPoint Presentation</vt:lpstr>
      <vt:lpstr>PowerPoint Presentation</vt:lpstr>
      <vt:lpstr>MEASUREMENT AND GEOMETRY</vt:lpstr>
      <vt:lpstr>PowerPoint Presentation</vt:lpstr>
      <vt:lpstr>PowerPoint Presentation</vt:lpstr>
      <vt:lpstr>PowerPoint Presentation</vt:lpstr>
      <vt:lpstr>PowerPoint Presentation</vt:lpstr>
      <vt:lpstr>PowerPoint Presentation</vt:lpstr>
      <vt:lpstr>PROBABILITY AND STATISTICS</vt:lpstr>
      <vt:lpstr>PowerPoint Presentation</vt:lpstr>
      <vt:lpstr>PATTERNS, FUNCTIONS, AND ALGEBRA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Mazzacane, Tina (DOE)</cp:lastModifiedBy>
  <cp:revision>205</cp:revision>
  <cp:lastPrinted>2017-04-10T12:31:39Z</cp:lastPrinted>
  <dcterms:created xsi:type="dcterms:W3CDTF">2009-07-21T11:20:02Z</dcterms:created>
  <dcterms:modified xsi:type="dcterms:W3CDTF">2017-04-26T16:39:04Z</dcterms:modified>
</cp:coreProperties>
</file>