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39"/>
  </p:notesMasterIdLst>
  <p:handoutMasterIdLst>
    <p:handoutMasterId r:id="rId40"/>
  </p:handoutMasterIdLst>
  <p:sldIdLst>
    <p:sldId id="258" r:id="rId2"/>
    <p:sldId id="399" r:id="rId3"/>
    <p:sldId id="270" r:id="rId4"/>
    <p:sldId id="443" r:id="rId5"/>
    <p:sldId id="398" r:id="rId6"/>
    <p:sldId id="400" r:id="rId7"/>
    <p:sldId id="444" r:id="rId8"/>
    <p:sldId id="442" r:id="rId9"/>
    <p:sldId id="446" r:id="rId10"/>
    <p:sldId id="447" r:id="rId11"/>
    <p:sldId id="413" r:id="rId12"/>
    <p:sldId id="414" r:id="rId13"/>
    <p:sldId id="448" r:id="rId14"/>
    <p:sldId id="415" r:id="rId15"/>
    <p:sldId id="445" r:id="rId16"/>
    <p:sldId id="441" r:id="rId17"/>
    <p:sldId id="452" r:id="rId18"/>
    <p:sldId id="449" r:id="rId19"/>
    <p:sldId id="410" r:id="rId20"/>
    <p:sldId id="427" r:id="rId21"/>
    <p:sldId id="425" r:id="rId22"/>
    <p:sldId id="436" r:id="rId23"/>
    <p:sldId id="424" r:id="rId24"/>
    <p:sldId id="435" r:id="rId25"/>
    <p:sldId id="428" r:id="rId26"/>
    <p:sldId id="440" r:id="rId27"/>
    <p:sldId id="450" r:id="rId28"/>
    <p:sldId id="393" r:id="rId29"/>
    <p:sldId id="456" r:id="rId30"/>
    <p:sldId id="457" r:id="rId31"/>
    <p:sldId id="458" r:id="rId32"/>
    <p:sldId id="434" r:id="rId33"/>
    <p:sldId id="453" r:id="rId34"/>
    <p:sldId id="373" r:id="rId35"/>
    <p:sldId id="361" r:id="rId36"/>
    <p:sldId id="374" r:id="rId37"/>
    <p:sldId id="397" r:id="rId38"/>
  </p:sldIdLst>
  <p:sldSz cx="1243647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TA Program" initials="VP" lastIdx="1" clrIdx="0">
    <p:extLst>
      <p:ext uri="{19B8F6BF-5375-455C-9EA6-DF929625EA0E}">
        <p15:presenceInfo xmlns:p15="http://schemas.microsoft.com/office/powerpoint/2012/main" userId="VITA Prog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2536"/>
    <a:srgbClr val="CC00FF"/>
    <a:srgbClr val="0000FF"/>
    <a:srgbClr val="2E08CE"/>
    <a:srgbClr val="0F15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82723" autoAdjust="0"/>
  </p:normalViewPr>
  <p:slideViewPr>
    <p:cSldViewPr snapToGrid="0" snapToObjects="1">
      <p:cViewPr varScale="1">
        <p:scale>
          <a:sx n="97" d="100"/>
          <a:sy n="97" d="100"/>
        </p:scale>
        <p:origin x="1268" y="72"/>
      </p:cViewPr>
      <p:guideLst/>
    </p:cSldViewPr>
  </p:slideViewPr>
  <p:notesTextViewPr>
    <p:cViewPr>
      <p:scale>
        <a:sx n="3" d="2"/>
        <a:sy n="3" d="2"/>
      </p:scale>
      <p:origin x="0" y="0"/>
    </p:cViewPr>
  </p:notesTextViewPr>
  <p:sorterViewPr>
    <p:cViewPr varScale="1">
      <p:scale>
        <a:sx n="100" d="100"/>
        <a:sy n="100" d="100"/>
      </p:scale>
      <p:origin x="0" y="-10308"/>
    </p:cViewPr>
  </p:sorterViewPr>
  <p:notesViewPr>
    <p:cSldViewPr snapToGrid="0" snapToObjects="1" showGuides="1">
      <p:cViewPr varScale="1">
        <p:scale>
          <a:sx n="88" d="100"/>
          <a:sy n="88" d="100"/>
        </p:scale>
        <p:origin x="377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BEB67F-3624-234A-BE7D-97C67BD9A00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b="1" dirty="0">
              <a:solidFill>
                <a:srgbClr val="C22536"/>
              </a:solidFill>
              <a:latin typeface="Trebuchet MS" panose="020B0703020202090204" pitchFamily="34" charset="0"/>
            </a:endParaRPr>
          </a:p>
        </p:txBody>
      </p:sp>
      <p:sp>
        <p:nvSpPr>
          <p:cNvPr id="3" name="Date Placeholder 2">
            <a:extLst>
              <a:ext uri="{FF2B5EF4-FFF2-40B4-BE49-F238E27FC236}">
                <a16:creationId xmlns:a16="http://schemas.microsoft.com/office/drawing/2014/main" id="{F0A71B46-14D8-8E4E-94CF-DB08BF66876A}"/>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143E934-413D-2241-80FF-C05625C2FD5A}" type="datetimeFigureOut">
              <a:rPr lang="en-US" smtClean="0">
                <a:latin typeface="Trebuchet MS" panose="020B0703020202090204" pitchFamily="34" charset="0"/>
              </a:rPr>
              <a:t>11/21/2022</a:t>
            </a:fld>
            <a:endParaRPr lang="en-US">
              <a:latin typeface="Trebuchet MS" panose="020B0703020202090204" pitchFamily="34" charset="0"/>
            </a:endParaRPr>
          </a:p>
        </p:txBody>
      </p:sp>
      <p:sp>
        <p:nvSpPr>
          <p:cNvPr id="4" name="Footer Placeholder 3">
            <a:extLst>
              <a:ext uri="{FF2B5EF4-FFF2-40B4-BE49-F238E27FC236}">
                <a16:creationId xmlns:a16="http://schemas.microsoft.com/office/drawing/2014/main" id="{F95BD1B1-635F-414B-AFB2-E2495A2A7E1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latin typeface="Trebuchet MS" panose="020B0703020202090204" pitchFamily="34" charset="0"/>
            </a:endParaRPr>
          </a:p>
        </p:txBody>
      </p:sp>
      <p:sp>
        <p:nvSpPr>
          <p:cNvPr id="5" name="Slide Number Placeholder 4">
            <a:extLst>
              <a:ext uri="{FF2B5EF4-FFF2-40B4-BE49-F238E27FC236}">
                <a16:creationId xmlns:a16="http://schemas.microsoft.com/office/drawing/2014/main" id="{C8D6C7FA-15A0-1745-8468-8DF229C5912D}"/>
              </a:ext>
            </a:extLst>
          </p:cNvPr>
          <p:cNvSpPr>
            <a:spLocks noGrp="1"/>
          </p:cNvSpPr>
          <p:nvPr>
            <p:ph type="sldNum" sz="quarter" idx="3"/>
          </p:nvPr>
        </p:nvSpPr>
        <p:spPr>
          <a:xfrm>
            <a:off x="3970938" y="8829967"/>
            <a:ext cx="1241501" cy="466433"/>
          </a:xfrm>
          <a:prstGeom prst="rect">
            <a:avLst/>
          </a:prstGeom>
        </p:spPr>
        <p:txBody>
          <a:bodyPr vert="horz" lIns="93177" tIns="46589" rIns="93177" bIns="46589" rtlCol="0" anchor="b"/>
          <a:lstStyle>
            <a:lvl1pPr algn="r">
              <a:defRPr sz="1200"/>
            </a:lvl1pPr>
          </a:lstStyle>
          <a:p>
            <a:fld id="{421CEE23-1D07-DC48-9F09-438665CE0303}" type="slidenum">
              <a:rPr lang="en-US" smtClean="0">
                <a:latin typeface="Trebuchet MS" panose="020B0703020202090204" pitchFamily="34" charset="0"/>
              </a:rPr>
              <a:t>‹#›</a:t>
            </a:fld>
            <a:endParaRPr lang="en-US">
              <a:latin typeface="Trebuchet MS" panose="020B0703020202090204" pitchFamily="34" charset="0"/>
            </a:endParaRPr>
          </a:p>
        </p:txBody>
      </p:sp>
      <p:pic>
        <p:nvPicPr>
          <p:cNvPr id="8" name="Picture 7" descr="Virginia Department of Education">
            <a:extLst>
              <a:ext uri="{FF2B5EF4-FFF2-40B4-BE49-F238E27FC236}">
                <a16:creationId xmlns:a16="http://schemas.microsoft.com/office/drawing/2014/main" id="{D52D0C5F-12A8-2744-8BAB-43409134C888}"/>
              </a:ext>
            </a:extLst>
          </p:cNvPr>
          <p:cNvPicPr>
            <a:picLocks noChangeAspect="1"/>
          </p:cNvPicPr>
          <p:nvPr/>
        </p:nvPicPr>
        <p:blipFill>
          <a:blip r:embed="rId2"/>
          <a:stretch>
            <a:fillRect/>
          </a:stretch>
        </p:blipFill>
        <p:spPr>
          <a:xfrm rot="16200000">
            <a:off x="-3347968" y="4448266"/>
            <a:ext cx="7164908" cy="412017"/>
          </a:xfrm>
          <a:prstGeom prst="rect">
            <a:avLst/>
          </a:prstGeom>
        </p:spPr>
      </p:pic>
      <p:pic>
        <p:nvPicPr>
          <p:cNvPr id="9" name="Picture 8" descr="VDOE Logo">
            <a:extLst>
              <a:ext uri="{FF2B5EF4-FFF2-40B4-BE49-F238E27FC236}">
                <a16:creationId xmlns:a16="http://schemas.microsoft.com/office/drawing/2014/main" id="{E9796202-4EA2-B645-87AB-B65B91A70239}"/>
              </a:ext>
            </a:extLst>
          </p:cNvPr>
          <p:cNvPicPr>
            <a:picLocks noChangeAspect="1"/>
          </p:cNvPicPr>
          <p:nvPr/>
        </p:nvPicPr>
        <p:blipFill>
          <a:blip r:embed="rId3"/>
          <a:stretch>
            <a:fillRect/>
          </a:stretch>
        </p:blipFill>
        <p:spPr>
          <a:xfrm>
            <a:off x="5511852" y="8844762"/>
            <a:ext cx="1406948" cy="466433"/>
          </a:xfrm>
          <a:prstGeom prst="rect">
            <a:avLst/>
          </a:prstGeom>
        </p:spPr>
      </p:pic>
    </p:spTree>
    <p:extLst>
      <p:ext uri="{BB962C8B-B14F-4D97-AF65-F5344CB8AC3E}">
        <p14:creationId xmlns:p14="http://schemas.microsoft.com/office/powerpoint/2010/main" val="2915847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b="0" i="0" spc="0">
                <a:solidFill>
                  <a:srgbClr val="C22536"/>
                </a:solidFill>
                <a:latin typeface="Trebuchet MS" panose="020B070302020209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b="0" i="0">
                <a:latin typeface="Trebuchet MS" panose="020B0703020202090204" pitchFamily="34" charset="0"/>
              </a:defRPr>
            </a:lvl1pPr>
          </a:lstStyle>
          <a:p>
            <a:fld id="{DECE677D-151F-BC40-B7BE-400103977BBA}" type="datetimeFigureOut">
              <a:rPr lang="en-US" smtClean="0"/>
              <a:pPr/>
              <a:t>11/21/2022</a:t>
            </a:fld>
            <a:endParaRPr lang="en-US"/>
          </a:p>
        </p:txBody>
      </p:sp>
      <p:sp>
        <p:nvSpPr>
          <p:cNvPr id="4" name="Slide Image Placeholder 3"/>
          <p:cNvSpPr>
            <a:spLocks noGrp="1" noRot="1" noChangeAspect="1"/>
          </p:cNvSpPr>
          <p:nvPr>
            <p:ph type="sldImg" idx="2"/>
          </p:nvPr>
        </p:nvSpPr>
        <p:spPr>
          <a:xfrm>
            <a:off x="661988" y="1162050"/>
            <a:ext cx="568642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b="0" i="0">
                <a:latin typeface="Trebuchet MS" panose="020B0703020202090204" pitchFamily="34" charset="0"/>
              </a:defRPr>
            </a:lvl1pPr>
          </a:lstStyle>
          <a:p>
            <a:endParaRPr lang="en-US"/>
          </a:p>
        </p:txBody>
      </p:sp>
      <p:sp>
        <p:nvSpPr>
          <p:cNvPr id="7" name="Slide Number Placeholder 6"/>
          <p:cNvSpPr>
            <a:spLocks noGrp="1"/>
          </p:cNvSpPr>
          <p:nvPr>
            <p:ph type="sldNum" sz="quarter" idx="5"/>
          </p:nvPr>
        </p:nvSpPr>
        <p:spPr>
          <a:xfrm>
            <a:off x="3970938" y="8829967"/>
            <a:ext cx="1540914" cy="466433"/>
          </a:xfrm>
          <a:prstGeom prst="rect">
            <a:avLst/>
          </a:prstGeom>
        </p:spPr>
        <p:txBody>
          <a:bodyPr vert="horz" lIns="93177" tIns="46589" rIns="93177" bIns="46589" rtlCol="0" anchor="b"/>
          <a:lstStyle>
            <a:lvl1pPr algn="r">
              <a:defRPr sz="1200" b="0" i="0">
                <a:latin typeface="Trebuchet MS" panose="020B0703020202090204" pitchFamily="34" charset="0"/>
              </a:defRPr>
            </a:lvl1pPr>
          </a:lstStyle>
          <a:p>
            <a:fld id="{8571A650-665F-B049-BFDF-C141BB58E043}" type="slidenum">
              <a:rPr lang="en-US" smtClean="0"/>
              <a:pPr/>
              <a:t>‹#›</a:t>
            </a:fld>
            <a:endParaRPr lang="en-US"/>
          </a:p>
        </p:txBody>
      </p:sp>
      <p:pic>
        <p:nvPicPr>
          <p:cNvPr id="8" name="Picture 7" descr="Virginia Department of Education">
            <a:extLst>
              <a:ext uri="{FF2B5EF4-FFF2-40B4-BE49-F238E27FC236}">
                <a16:creationId xmlns:a16="http://schemas.microsoft.com/office/drawing/2014/main" id="{1192FC82-0DC6-BE4B-AD31-32623ABF6535}"/>
              </a:ext>
            </a:extLst>
          </p:cNvPr>
          <p:cNvPicPr>
            <a:picLocks noChangeAspect="1"/>
          </p:cNvPicPr>
          <p:nvPr/>
        </p:nvPicPr>
        <p:blipFill>
          <a:blip r:embed="rId2"/>
          <a:stretch>
            <a:fillRect/>
          </a:stretch>
        </p:blipFill>
        <p:spPr>
          <a:xfrm rot="16200000">
            <a:off x="-3347968" y="4448266"/>
            <a:ext cx="7164908" cy="412017"/>
          </a:xfrm>
          <a:prstGeom prst="rect">
            <a:avLst/>
          </a:prstGeom>
        </p:spPr>
      </p:pic>
      <p:pic>
        <p:nvPicPr>
          <p:cNvPr id="9" name="Picture 8" descr="VDOE Logo">
            <a:extLst>
              <a:ext uri="{FF2B5EF4-FFF2-40B4-BE49-F238E27FC236}">
                <a16:creationId xmlns:a16="http://schemas.microsoft.com/office/drawing/2014/main" id="{C661D7A9-1EE3-1E4B-991D-69264DAF9DA3}"/>
              </a:ext>
            </a:extLst>
          </p:cNvPr>
          <p:cNvPicPr>
            <a:picLocks noChangeAspect="1"/>
          </p:cNvPicPr>
          <p:nvPr/>
        </p:nvPicPr>
        <p:blipFill>
          <a:blip r:embed="rId3"/>
          <a:stretch>
            <a:fillRect/>
          </a:stretch>
        </p:blipFill>
        <p:spPr>
          <a:xfrm>
            <a:off x="5511852" y="8844762"/>
            <a:ext cx="1406948" cy="466433"/>
          </a:xfrm>
          <a:prstGeom prst="rect">
            <a:avLst/>
          </a:prstGeom>
        </p:spPr>
      </p:pic>
    </p:spTree>
    <p:extLst>
      <p:ext uri="{BB962C8B-B14F-4D97-AF65-F5344CB8AC3E}">
        <p14:creationId xmlns:p14="http://schemas.microsoft.com/office/powerpoint/2010/main" val="328452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1988" y="1162050"/>
            <a:ext cx="5686425" cy="3136900"/>
          </a:xfrm>
        </p:spPr>
      </p:sp>
      <p:sp>
        <p:nvSpPr>
          <p:cNvPr id="3" name="Notes Placeholder 2"/>
          <p:cNvSpPr>
            <a:spLocks noGrp="1"/>
          </p:cNvSpPr>
          <p:nvPr>
            <p:ph type="body" idx="1"/>
          </p:nvPr>
        </p:nvSpPr>
        <p:spPr/>
        <p:txBody>
          <a:bodyPr/>
          <a:lstStyle/>
          <a:p>
            <a:r>
              <a:rPr lang="en-US" dirty="0" smtClean="0"/>
              <a:t>W</a:t>
            </a:r>
            <a:r>
              <a:rPr lang="en-US" baseline="0" dirty="0" smtClean="0"/>
              <a:t>elcome to the Student Behavior and Administrative Response Collection for Regional Centers.</a:t>
            </a:r>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a:t>
            </a:fld>
            <a:endParaRPr lang="en-US" dirty="0"/>
          </a:p>
        </p:txBody>
      </p:sp>
    </p:spTree>
    <p:extLst>
      <p:ext uri="{BB962C8B-B14F-4D97-AF65-F5344CB8AC3E}">
        <p14:creationId xmlns:p14="http://schemas.microsoft.com/office/powerpoint/2010/main" val="1434532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Our SBAR Webpage and Resources contain links to information on the current file layout, the header file, data elements, specification document, behavior, instructional support, behavior intervention and , disciplinary sanction codes.  There are also additional Training and PowerPoint slides for guidance.   These documents go hand and hand they can assist you with completing your SBAR data file and answer questions.</a:t>
            </a: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14</a:t>
            </a:fld>
            <a:endParaRPr lang="en-US" dirty="0"/>
          </a:p>
        </p:txBody>
      </p:sp>
    </p:spTree>
    <p:extLst>
      <p:ext uri="{BB962C8B-B14F-4D97-AF65-F5344CB8AC3E}">
        <p14:creationId xmlns:p14="http://schemas.microsoft.com/office/powerpoint/2010/main" val="707633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SBAR</a:t>
            </a:r>
            <a:r>
              <a:rPr lang="en-US" baseline="0" dirty="0" smtClean="0"/>
              <a:t> data consists of Events (B Records), Student Behaviors (C Records), Administrative Responses (D Records) and Victims (E Records). </a:t>
            </a:r>
            <a:r>
              <a:rPr lang="en-US" sz="1200" kern="1200" dirty="0" smtClean="0">
                <a:solidFill>
                  <a:schemeClr val="tx1"/>
                </a:solidFill>
                <a:effectLst/>
                <a:latin typeface="+mn-lt"/>
                <a:ea typeface="+mn-ea"/>
                <a:cs typeface="+mn-cs"/>
              </a:rPr>
              <a:t>This diagram shows how each of the records are connected</a:t>
            </a: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15</a:t>
            </a:fld>
            <a:endParaRPr lang="en-US"/>
          </a:p>
        </p:txBody>
      </p:sp>
    </p:spTree>
    <p:extLst>
      <p:ext uri="{BB962C8B-B14F-4D97-AF65-F5344CB8AC3E}">
        <p14:creationId xmlns:p14="http://schemas.microsoft.com/office/powerpoint/2010/main" val="4111910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16</a:t>
            </a:fld>
            <a:endParaRPr lang="en-US"/>
          </a:p>
        </p:txBody>
      </p:sp>
    </p:spTree>
    <p:extLst>
      <p:ext uri="{BB962C8B-B14F-4D97-AF65-F5344CB8AC3E}">
        <p14:creationId xmlns:p14="http://schemas.microsoft.com/office/powerpoint/2010/main" val="2322778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43:notes"/>
          <p:cNvSpPr txBox="1">
            <a:spLocks noGrp="1"/>
          </p:cNvSpPr>
          <p:nvPr>
            <p:ph type="body" idx="1"/>
          </p:nvPr>
        </p:nvSpPr>
        <p:spPr>
          <a:xfrm>
            <a:off x="685800" y="4415790"/>
            <a:ext cx="5486400" cy="4183380"/>
          </a:xfrm>
          <a:prstGeom prst="rect">
            <a:avLst/>
          </a:prstGeom>
        </p:spPr>
        <p:txBody>
          <a:bodyPr spcFirstLastPara="1" wrap="square" lIns="93162" tIns="46568" rIns="93162" bIns="4656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data entered must tell the story about the event, the student’s behavior during the event, and the administrator’s response to that behavior.  The data must also reveal if there were any victims involved. </a:t>
            </a:r>
          </a:p>
          <a:p>
            <a:endParaRPr lang="en-US" dirty="0" smtClean="0"/>
          </a:p>
          <a:p>
            <a:endParaRPr dirty="0"/>
          </a:p>
        </p:txBody>
      </p:sp>
      <p:sp>
        <p:nvSpPr>
          <p:cNvPr id="559" name="Google Shape;559;p43:notes"/>
          <p:cNvSpPr>
            <a:spLocks noGrp="1" noRot="1" noChangeAspect="1"/>
          </p:cNvSpPr>
          <p:nvPr>
            <p:ph type="sldImg" idx="2"/>
          </p:nvPr>
        </p:nvSpPr>
        <p:spPr>
          <a:xfrm>
            <a:off x="268288" y="696913"/>
            <a:ext cx="6321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6052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1988" y="1162050"/>
            <a:ext cx="5686425"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SBAR data is made of many scenarios and stories.  Once all data has been collected, a tab delimited file has to be created.</a:t>
            </a:r>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18</a:t>
            </a:fld>
            <a:endParaRPr lang="en-US" dirty="0"/>
          </a:p>
        </p:txBody>
      </p:sp>
    </p:spTree>
    <p:extLst>
      <p:ext uri="{BB962C8B-B14F-4D97-AF65-F5344CB8AC3E}">
        <p14:creationId xmlns:p14="http://schemas.microsoft.com/office/powerpoint/2010/main" val="1758437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a:t>
            </a:r>
            <a:r>
              <a:rPr lang="en-US" sz="1200" kern="1200" dirty="0" smtClean="0">
                <a:solidFill>
                  <a:schemeClr val="tx1"/>
                </a:solidFill>
                <a:effectLst/>
                <a:latin typeface="+mn-lt"/>
                <a:ea typeface="+mn-ea"/>
                <a:cs typeface="+mn-cs"/>
              </a:rPr>
              <a:t>he header record consists of </a:t>
            </a:r>
            <a:r>
              <a:rPr lang="en-US" sz="1200" b="0" kern="1200" dirty="0" smtClean="0">
                <a:solidFill>
                  <a:schemeClr val="tx1"/>
                </a:solidFill>
                <a:effectLst/>
                <a:latin typeface="+mn-lt"/>
                <a:ea typeface="+mn-ea"/>
                <a:cs typeface="+mn-cs"/>
              </a:rPr>
              <a:t>record type A, file submission type, beginning school year, and regional program or school division number. </a:t>
            </a:r>
            <a:r>
              <a:rPr lang="en-US" dirty="0" smtClean="0"/>
              <a:t>The</a:t>
            </a:r>
            <a:r>
              <a:rPr lang="en-US" baseline="0" dirty="0" smtClean="0"/>
              <a:t> A record is 10 digits long and indicates information about the data collection. </a:t>
            </a:r>
            <a:endParaRPr lang="en-US" sz="1200" b="0" kern="1200" dirty="0" smtClean="0">
              <a:solidFill>
                <a:schemeClr val="tx1"/>
              </a:solidFill>
              <a:effectLst/>
              <a:latin typeface="+mn-lt"/>
              <a:ea typeface="+mn-ea"/>
              <a:cs typeface="+mn-cs"/>
            </a:endParaRPr>
          </a:p>
          <a:p>
            <a:endParaRPr lang="en-US" baseline="0" dirty="0" smtClean="0"/>
          </a:p>
          <a:p>
            <a:pPr marL="174708" indent="-174708">
              <a:buFont typeface="Arial" panose="020B0604020202020204" pitchFamily="34" charset="0"/>
              <a:buChar char="•"/>
            </a:pPr>
            <a:r>
              <a:rPr lang="en-US" baseline="0" dirty="0" smtClean="0"/>
              <a:t>A means A record</a:t>
            </a:r>
          </a:p>
          <a:p>
            <a:pPr marL="174708" indent="-174708">
              <a:buFont typeface="Arial" panose="020B0604020202020204" pitchFamily="34" charset="0"/>
              <a:buChar char="•"/>
            </a:pPr>
            <a:r>
              <a:rPr lang="en-US" baseline="0" dirty="0" smtClean="0"/>
              <a:t>17 means Preliminary SBAR.  </a:t>
            </a:r>
          </a:p>
          <a:p>
            <a:pPr marL="174708" indent="-174708">
              <a:buFont typeface="Arial" panose="020B0604020202020204" pitchFamily="34" charset="0"/>
              <a:buChar char="•"/>
            </a:pPr>
            <a:r>
              <a:rPr lang="en-US" baseline="0" dirty="0" smtClean="0"/>
              <a:t>The current school year is 2021</a:t>
            </a:r>
          </a:p>
          <a:p>
            <a:pPr marL="174708" indent="-174708">
              <a:buFont typeface="Arial" panose="020B0604020202020204" pitchFamily="34" charset="0"/>
              <a:buChar char="•"/>
            </a:pPr>
            <a:r>
              <a:rPr lang="en-US" baseline="0" dirty="0" smtClean="0"/>
              <a:t>And the last three numbers represent your regional program number or division number which will be the same number as the sender id.  </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19</a:t>
            </a:fld>
            <a:endParaRPr lang="en-US" dirty="0"/>
          </a:p>
        </p:txBody>
      </p:sp>
    </p:spTree>
    <p:extLst>
      <p:ext uri="{BB962C8B-B14F-4D97-AF65-F5344CB8AC3E}">
        <p14:creationId xmlns:p14="http://schemas.microsoft.com/office/powerpoint/2010/main" val="34093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a blank Word document</a:t>
            </a:r>
          </a:p>
          <a:p>
            <a:r>
              <a:rPr lang="en-US" dirty="0" smtClean="0"/>
              <a:t>Select everything in blue.</a:t>
            </a:r>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20</a:t>
            </a:fld>
            <a:endParaRPr lang="en-US"/>
          </a:p>
        </p:txBody>
      </p:sp>
    </p:spTree>
    <p:extLst>
      <p:ext uri="{BB962C8B-B14F-4D97-AF65-F5344CB8AC3E}">
        <p14:creationId xmlns:p14="http://schemas.microsoft.com/office/powerpoint/2010/main" val="4096027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 to your Word document</a:t>
            </a:r>
          </a:p>
          <a:p>
            <a:pPr lvl="0"/>
            <a:r>
              <a:rPr lang="en-US" sz="1200" kern="1200" dirty="0" smtClean="0">
                <a:solidFill>
                  <a:schemeClr val="tx1"/>
                </a:solidFill>
                <a:effectLst/>
                <a:latin typeface="+mn-lt"/>
                <a:ea typeface="+mn-ea"/>
                <a:cs typeface="+mn-cs"/>
              </a:rPr>
              <a:t>select paste</a:t>
            </a:r>
          </a:p>
          <a:p>
            <a:pPr lvl="0"/>
            <a:r>
              <a:rPr lang="en-US" sz="1200" kern="1200" dirty="0" smtClean="0">
                <a:solidFill>
                  <a:schemeClr val="tx1"/>
                </a:solidFill>
                <a:effectLst/>
                <a:latin typeface="+mn-lt"/>
                <a:ea typeface="+mn-ea"/>
                <a:cs typeface="+mn-cs"/>
              </a:rPr>
              <a:t>select paste special</a:t>
            </a:r>
          </a:p>
          <a:p>
            <a:pPr lvl="0"/>
            <a:r>
              <a:rPr lang="en-US" sz="1200" kern="1200" dirty="0" smtClean="0">
                <a:solidFill>
                  <a:schemeClr val="tx1"/>
                </a:solidFill>
                <a:effectLst/>
                <a:latin typeface="+mn-lt"/>
                <a:ea typeface="+mn-ea"/>
                <a:cs typeface="+mn-cs"/>
              </a:rPr>
              <a:t>select unformatted text</a:t>
            </a:r>
          </a:p>
          <a:p>
            <a:pPr lvl="0"/>
            <a:r>
              <a:rPr lang="en-US" sz="1200" kern="1200" dirty="0" smtClean="0">
                <a:solidFill>
                  <a:schemeClr val="tx1"/>
                </a:solidFill>
                <a:effectLst/>
                <a:latin typeface="+mn-lt"/>
                <a:ea typeface="+mn-ea"/>
                <a:cs typeface="+mn-cs"/>
              </a:rPr>
              <a:t>and select okay</a:t>
            </a:r>
          </a:p>
          <a:p>
            <a:r>
              <a:rPr lang="en-US" sz="1200" kern="1200" dirty="0" smtClean="0">
                <a:solidFill>
                  <a:schemeClr val="tx1"/>
                </a:solidFill>
                <a:effectLst/>
                <a:latin typeface="+mn-lt"/>
                <a:ea typeface="+mn-ea"/>
                <a:cs typeface="+mn-cs"/>
              </a:rPr>
              <a:t>If this process is not followed, the data will not format correctly. </a:t>
            </a:r>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21</a:t>
            </a:fld>
            <a:endParaRPr lang="en-US"/>
          </a:p>
        </p:txBody>
      </p:sp>
    </p:spTree>
    <p:extLst>
      <p:ext uri="{BB962C8B-B14F-4D97-AF65-F5344CB8AC3E}">
        <p14:creationId xmlns:p14="http://schemas.microsoft.com/office/powerpoint/2010/main" val="2414921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Each record type have specific data elements and a specific number of fields which make up a record.  As you can see, the B Record contains 9 data elements and 4 fillers; this means that each B Record in your data file must include 13 fields.  If they do not, then you will receive a fatal error.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Although not every field has a data value, the hide/show character allows you to verify that each of the 13 fields represented in the data element have been accounted.  </a:t>
            </a: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22</a:t>
            </a:fld>
            <a:endParaRPr lang="en-US"/>
          </a:p>
        </p:txBody>
      </p:sp>
    </p:spTree>
    <p:extLst>
      <p:ext uri="{BB962C8B-B14F-4D97-AF65-F5344CB8AC3E}">
        <p14:creationId xmlns:p14="http://schemas.microsoft.com/office/powerpoint/2010/main" val="2560492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everything in blue.</a:t>
            </a:r>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23</a:t>
            </a:fld>
            <a:endParaRPr lang="en-US"/>
          </a:p>
        </p:txBody>
      </p:sp>
    </p:spTree>
    <p:extLst>
      <p:ext uri="{BB962C8B-B14F-4D97-AF65-F5344CB8AC3E}">
        <p14:creationId xmlns:p14="http://schemas.microsoft.com/office/powerpoint/2010/main" val="3963126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1988" y="1162050"/>
            <a:ext cx="5686425" cy="3136900"/>
          </a:xfrm>
        </p:spPr>
      </p:sp>
      <p:sp>
        <p:nvSpPr>
          <p:cNvPr id="3" name="Notes Placeholder 2"/>
          <p:cNvSpPr>
            <a:spLocks noGrp="1"/>
          </p:cNvSpPr>
          <p:nvPr>
            <p:ph type="body" idx="1"/>
          </p:nvPr>
        </p:nvSpPr>
        <p:spPr/>
        <p:txBody>
          <a:bodyPr/>
          <a:lstStyle/>
          <a:p>
            <a:r>
              <a:rPr lang="en-US" dirty="0" smtClean="0"/>
              <a:t>We</a:t>
            </a:r>
            <a:r>
              <a:rPr lang="en-US" baseline="0" dirty="0" smtClean="0"/>
              <a:t> are gathering information to complete your SBAR submission file.  A handful of regional programs have already submitted their Preliminary file; however, the process will also be needed for EOY SBAR submission.    </a:t>
            </a:r>
          </a:p>
        </p:txBody>
      </p:sp>
      <p:sp>
        <p:nvSpPr>
          <p:cNvPr id="4" name="Slide Number Placeholder 3"/>
          <p:cNvSpPr>
            <a:spLocks noGrp="1"/>
          </p:cNvSpPr>
          <p:nvPr>
            <p:ph type="sldNum" sz="quarter" idx="10"/>
          </p:nvPr>
        </p:nvSpPr>
        <p:spPr/>
        <p:txBody>
          <a:bodyPr/>
          <a:lstStyle/>
          <a:p>
            <a:fld id="{8571A650-665F-B049-BFDF-C141BB58E043}" type="slidenum">
              <a:rPr lang="en-US" smtClean="0"/>
              <a:pPr/>
              <a:t>3</a:t>
            </a:fld>
            <a:endParaRPr lang="en-US" dirty="0"/>
          </a:p>
        </p:txBody>
      </p:sp>
    </p:spTree>
    <p:extLst>
      <p:ext uri="{BB962C8B-B14F-4D97-AF65-F5344CB8AC3E}">
        <p14:creationId xmlns:p14="http://schemas.microsoft.com/office/powerpoint/2010/main" val="3195569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 to your Word document</a:t>
            </a:r>
          </a:p>
          <a:p>
            <a:pPr lvl="0"/>
            <a:r>
              <a:rPr lang="en-US" sz="1200" kern="1200" dirty="0" smtClean="0">
                <a:solidFill>
                  <a:schemeClr val="tx1"/>
                </a:solidFill>
                <a:effectLst/>
                <a:latin typeface="+mn-lt"/>
                <a:ea typeface="+mn-ea"/>
                <a:cs typeface="+mn-cs"/>
              </a:rPr>
              <a:t>Position your cursor directly under the B Records</a:t>
            </a:r>
          </a:p>
          <a:p>
            <a:pPr lvl="0"/>
            <a:r>
              <a:rPr lang="en-US" sz="1200" kern="1200" dirty="0" smtClean="0">
                <a:solidFill>
                  <a:schemeClr val="tx1"/>
                </a:solidFill>
                <a:effectLst/>
                <a:latin typeface="+mn-lt"/>
                <a:ea typeface="+mn-ea"/>
                <a:cs typeface="+mn-cs"/>
              </a:rPr>
              <a:t>select paste</a:t>
            </a:r>
          </a:p>
          <a:p>
            <a:pPr lvl="0"/>
            <a:r>
              <a:rPr lang="en-US" sz="1200" kern="1200" dirty="0" smtClean="0">
                <a:solidFill>
                  <a:schemeClr val="tx1"/>
                </a:solidFill>
                <a:effectLst/>
                <a:latin typeface="+mn-lt"/>
                <a:ea typeface="+mn-ea"/>
                <a:cs typeface="+mn-cs"/>
              </a:rPr>
              <a:t>select paste special</a:t>
            </a:r>
          </a:p>
          <a:p>
            <a:pPr lvl="0"/>
            <a:r>
              <a:rPr lang="en-US" sz="1200" kern="1200" dirty="0" smtClean="0">
                <a:solidFill>
                  <a:schemeClr val="tx1"/>
                </a:solidFill>
                <a:effectLst/>
                <a:latin typeface="+mn-lt"/>
                <a:ea typeface="+mn-ea"/>
                <a:cs typeface="+mn-cs"/>
              </a:rPr>
              <a:t>select unformatted text</a:t>
            </a:r>
          </a:p>
          <a:p>
            <a:pPr lvl="0"/>
            <a:r>
              <a:rPr lang="en-US" sz="1200" kern="1200" dirty="0" smtClean="0">
                <a:solidFill>
                  <a:schemeClr val="tx1"/>
                </a:solidFill>
                <a:effectLst/>
                <a:latin typeface="+mn-lt"/>
                <a:ea typeface="+mn-ea"/>
                <a:cs typeface="+mn-cs"/>
              </a:rPr>
              <a:t>and select okay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Repeat the process for D and E Records</a:t>
            </a: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24</a:t>
            </a:fld>
            <a:endParaRPr lang="en-US"/>
          </a:p>
        </p:txBody>
      </p:sp>
    </p:spTree>
    <p:extLst>
      <p:ext uri="{BB962C8B-B14F-4D97-AF65-F5344CB8AC3E}">
        <p14:creationId xmlns:p14="http://schemas.microsoft.com/office/powerpoint/2010/main" val="4228766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Add Header and A Record and a record</a:t>
            </a:r>
            <a:r>
              <a:rPr lang="en-US" baseline="0" dirty="0" smtClean="0"/>
              <a:t> count at the bottom.  The record count includes the A record, B records, C records, D records and E records. Do not include the header in your count</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25</a:t>
            </a:fld>
            <a:endParaRPr lang="en-US"/>
          </a:p>
        </p:txBody>
      </p:sp>
    </p:spTree>
    <p:extLst>
      <p:ext uri="{BB962C8B-B14F-4D97-AF65-F5344CB8AC3E}">
        <p14:creationId xmlns:p14="http://schemas.microsoft.com/office/powerpoint/2010/main" val="1345133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Here is the completed data file.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Open</a:t>
            </a:r>
            <a:r>
              <a:rPr lang="en-US" baseline="0" dirty="0" smtClean="0"/>
              <a:t> Notepad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Select all file contents starting with the header and ending with the record count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Paste all file contents into Notepad</a:t>
            </a:r>
          </a:p>
          <a:p>
            <a:pPr lvl="0"/>
            <a:r>
              <a:rPr lang="en-US" sz="1200" kern="1200" dirty="0" smtClean="0">
                <a:solidFill>
                  <a:schemeClr val="tx1"/>
                </a:solidFill>
                <a:effectLst/>
                <a:latin typeface="+mn-lt"/>
                <a:ea typeface="+mn-ea"/>
                <a:cs typeface="+mn-cs"/>
              </a:rPr>
              <a:t>Name the file.  The file name should not have any spaces within the name</a:t>
            </a:r>
          </a:p>
          <a:p>
            <a:pPr lvl="0"/>
            <a:r>
              <a:rPr lang="en-US" sz="1200" kern="1200" dirty="0" smtClean="0">
                <a:solidFill>
                  <a:schemeClr val="tx1"/>
                </a:solidFill>
                <a:effectLst/>
                <a:latin typeface="+mn-lt"/>
                <a:ea typeface="+mn-ea"/>
                <a:cs typeface="+mn-cs"/>
              </a:rPr>
              <a:t>And Save File As a Text Document (.txt)</a:t>
            </a: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26</a:t>
            </a:fld>
            <a:endParaRPr lang="en-US" dirty="0"/>
          </a:p>
        </p:txBody>
      </p:sp>
    </p:spTree>
    <p:extLst>
      <p:ext uri="{BB962C8B-B14F-4D97-AF65-F5344CB8AC3E}">
        <p14:creationId xmlns:p14="http://schemas.microsoft.com/office/powerpoint/2010/main" val="1729941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1988" y="1162050"/>
            <a:ext cx="5686425"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that that the SBAR tab delimited file has been created, it is time to send it to VDOE.</a:t>
            </a:r>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27</a:t>
            </a:fld>
            <a:endParaRPr lang="en-US" dirty="0"/>
          </a:p>
        </p:txBody>
      </p:sp>
    </p:spTree>
    <p:extLst>
      <p:ext uri="{BB962C8B-B14F-4D97-AF65-F5344CB8AC3E}">
        <p14:creationId xmlns:p14="http://schemas.microsoft.com/office/powerpoint/2010/main" val="3241614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1988" y="1162050"/>
            <a:ext cx="5686425"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Log into SSWS</a:t>
            </a:r>
          </a:p>
          <a:p>
            <a:r>
              <a:rPr lang="en-US" sz="1200" kern="1200" dirty="0" smtClean="0">
                <a:solidFill>
                  <a:schemeClr val="tx1"/>
                </a:solidFill>
                <a:effectLst/>
                <a:latin typeface="+mn-lt"/>
                <a:ea typeface="+mn-ea"/>
                <a:cs typeface="+mn-cs"/>
              </a:rPr>
              <a:t>Select the Student Behavior and Administrative Response (SBAR) link</a:t>
            </a:r>
          </a:p>
          <a:p>
            <a:r>
              <a:rPr lang="en-US" sz="1200" kern="1200" dirty="0" smtClean="0">
                <a:solidFill>
                  <a:schemeClr val="tx1"/>
                </a:solidFill>
                <a:effectLst/>
                <a:latin typeface="+mn-lt"/>
                <a:ea typeface="+mn-ea"/>
                <a:cs typeface="+mn-cs"/>
              </a:rPr>
              <a:t>Select your regional center </a:t>
            </a:r>
          </a:p>
          <a:p>
            <a:r>
              <a:rPr lang="en-US" sz="1200" kern="1200" dirty="0" smtClean="0">
                <a:solidFill>
                  <a:schemeClr val="tx1"/>
                </a:solidFill>
                <a:effectLst/>
                <a:latin typeface="+mn-lt"/>
                <a:ea typeface="+mn-ea"/>
                <a:cs typeface="+mn-cs"/>
              </a:rPr>
              <a:t>Select Upload SBAR Data file.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the Preliminary window is open, this will say “Upload Preliminary Data”.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the EOY window is open, it will say “Upload End of Year Data”.   </a:t>
            </a:r>
          </a:p>
          <a:p>
            <a:pPr marL="171450" indent="-171450">
              <a:buFont typeface="Arial" panose="020B0604020202020204" pitchFamily="34" charset="0"/>
              <a:buChar char="•"/>
            </a:pPr>
            <a:endParaRPr lang="en-US" dirty="0" smtClean="0"/>
          </a:p>
          <a:p>
            <a:pPr defTabSz="931774">
              <a:defRPr/>
            </a:pPr>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28</a:t>
            </a:fld>
            <a:endParaRPr lang="en-US" dirty="0"/>
          </a:p>
        </p:txBody>
      </p:sp>
    </p:spTree>
    <p:extLst>
      <p:ext uri="{BB962C8B-B14F-4D97-AF65-F5344CB8AC3E}">
        <p14:creationId xmlns:p14="http://schemas.microsoft.com/office/powerpoint/2010/main" val="2979637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Select the Browse button and navigate to your file</a:t>
            </a:r>
          </a:p>
          <a:p>
            <a:pPr lvl="0"/>
            <a:r>
              <a:rPr lang="en-US" sz="1200" kern="1200" dirty="0" smtClean="0">
                <a:solidFill>
                  <a:schemeClr val="tx1"/>
                </a:solidFill>
                <a:effectLst/>
                <a:latin typeface="+mn-lt"/>
                <a:ea typeface="+mn-ea"/>
                <a:cs typeface="+mn-cs"/>
              </a:rPr>
              <a:t>Select your data file </a:t>
            </a:r>
          </a:p>
          <a:p>
            <a:pPr lvl="0"/>
            <a:r>
              <a:rPr lang="en-US" sz="1200" kern="1200" dirty="0" smtClean="0">
                <a:solidFill>
                  <a:schemeClr val="tx1"/>
                </a:solidFill>
                <a:effectLst/>
                <a:latin typeface="+mn-lt"/>
                <a:ea typeface="+mn-ea"/>
                <a:cs typeface="+mn-cs"/>
              </a:rPr>
              <a:t>Select the Submit File To DOE button </a:t>
            </a:r>
          </a:p>
          <a:p>
            <a:pPr lvl="0"/>
            <a:r>
              <a:rPr lang="en-US" sz="1200" kern="1200" dirty="0" smtClean="0">
                <a:solidFill>
                  <a:schemeClr val="tx1"/>
                </a:solidFill>
                <a:effectLst/>
                <a:latin typeface="+mn-lt"/>
                <a:ea typeface="+mn-ea"/>
                <a:cs typeface="+mn-cs"/>
              </a:rPr>
              <a:t>And once DOE has received your SBAR file, an email message will be sent regarding the statues of your file submission.   </a:t>
            </a: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29</a:t>
            </a:fld>
            <a:endParaRPr lang="en-US"/>
          </a:p>
        </p:txBody>
      </p:sp>
    </p:spTree>
    <p:extLst>
      <p:ext uri="{BB962C8B-B14F-4D97-AF65-F5344CB8AC3E}">
        <p14:creationId xmlns:p14="http://schemas.microsoft.com/office/powerpoint/2010/main" val="2318155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Check with your</a:t>
            </a:r>
            <a:r>
              <a:rPr lang="en-US" baseline="0" dirty="0" smtClean="0"/>
              <a:t> </a:t>
            </a:r>
            <a:r>
              <a:rPr lang="en-US" dirty="0" smtClean="0"/>
              <a:t>SSWS Account Manager for access to the Reports selection.   </a:t>
            </a: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30</a:t>
            </a:fld>
            <a:endParaRPr lang="en-US"/>
          </a:p>
        </p:txBody>
      </p:sp>
    </p:spTree>
    <p:extLst>
      <p:ext uri="{BB962C8B-B14F-4D97-AF65-F5344CB8AC3E}">
        <p14:creationId xmlns:p14="http://schemas.microsoft.com/office/powerpoint/2010/main" val="753004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To review your verification report, select reports from the menu. </a:t>
            </a:r>
          </a:p>
          <a:p>
            <a:pPr marL="171450" indent="-171450">
              <a:buFont typeface="Arial" panose="020B0604020202020204" pitchFamily="34" charset="0"/>
              <a:buChar char="•"/>
            </a:pPr>
            <a:r>
              <a:rPr lang="en-US" dirty="0" smtClean="0"/>
              <a:t>Select SBAR</a:t>
            </a:r>
            <a:r>
              <a:rPr lang="en-US" baseline="0" dirty="0" smtClean="0"/>
              <a:t> Preliminary Verification Report. </a:t>
            </a:r>
          </a:p>
          <a:p>
            <a:pPr marL="171450" indent="-171450">
              <a:buFont typeface="Arial" panose="020B0604020202020204" pitchFamily="34" charset="0"/>
              <a:buChar char="•"/>
            </a:pPr>
            <a:r>
              <a:rPr lang="en-US" baseline="0" dirty="0" smtClean="0"/>
              <a:t>Select the school year</a:t>
            </a:r>
          </a:p>
          <a:p>
            <a:pPr marL="171450" indent="-171450">
              <a:buFont typeface="Arial" panose="020B0604020202020204" pitchFamily="34" charset="0"/>
              <a:buChar char="•"/>
            </a:pPr>
            <a:r>
              <a:rPr lang="en-US" baseline="0" dirty="0" smtClean="0"/>
              <a:t>Select File Submission Type; there will be an option between End of Year and Preliminary </a:t>
            </a:r>
          </a:p>
          <a:p>
            <a:pPr marL="171450" indent="-171450">
              <a:buFont typeface="Arial" panose="020B0604020202020204" pitchFamily="34" charset="0"/>
              <a:buChar char="•"/>
            </a:pPr>
            <a:r>
              <a:rPr lang="en-US" baseline="0" dirty="0" smtClean="0"/>
              <a:t>Select View Report</a:t>
            </a:r>
          </a:p>
          <a:p>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31</a:t>
            </a:fld>
            <a:endParaRPr lang="en-US" dirty="0"/>
          </a:p>
        </p:txBody>
      </p:sp>
    </p:spTree>
    <p:extLst>
      <p:ext uri="{BB962C8B-B14F-4D97-AF65-F5344CB8AC3E}">
        <p14:creationId xmlns:p14="http://schemas.microsoft.com/office/powerpoint/2010/main" val="34986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SBAR Data Submission and Verification Flow is pretty much the</a:t>
            </a:r>
            <a:r>
              <a:rPr lang="en-US" sz="1200" kern="1200" baseline="0" dirty="0" smtClean="0">
                <a:solidFill>
                  <a:schemeClr val="tx1"/>
                </a:solidFill>
                <a:effectLst/>
                <a:latin typeface="+mn-lt"/>
                <a:ea typeface="+mn-ea"/>
                <a:cs typeface="+mn-cs"/>
              </a:rPr>
              <a:t> same process as </a:t>
            </a:r>
            <a:r>
              <a:rPr lang="en-US" sz="1200" kern="1200" dirty="0" smtClean="0">
                <a:solidFill>
                  <a:schemeClr val="tx1"/>
                </a:solidFill>
                <a:effectLst/>
                <a:latin typeface="+mn-lt"/>
                <a:ea typeface="+mn-ea"/>
                <a:cs typeface="+mn-cs"/>
              </a:rPr>
              <a:t>VDOE’s other data collections. If the data file is rejected at any point within the submission and verification flow, the process must start over again by correcting the questionable data, uploading the new file, and troubleshooting all errors.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32</a:t>
            </a:fld>
            <a:endParaRPr lang="en-US"/>
          </a:p>
        </p:txBody>
      </p:sp>
    </p:spTree>
    <p:extLst>
      <p:ext uri="{BB962C8B-B14F-4D97-AF65-F5344CB8AC3E}">
        <p14:creationId xmlns:p14="http://schemas.microsoft.com/office/powerpoint/2010/main" val="1471051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1988" y="1162050"/>
            <a:ext cx="568642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33</a:t>
            </a:fld>
            <a:endParaRPr lang="en-US" dirty="0"/>
          </a:p>
        </p:txBody>
      </p:sp>
    </p:spTree>
    <p:extLst>
      <p:ext uri="{BB962C8B-B14F-4D97-AF65-F5344CB8AC3E}">
        <p14:creationId xmlns:p14="http://schemas.microsoft.com/office/powerpoint/2010/main" val="1635744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1988" y="1162050"/>
            <a:ext cx="568642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4</a:t>
            </a:fld>
            <a:endParaRPr lang="en-US" dirty="0"/>
          </a:p>
        </p:txBody>
      </p:sp>
    </p:spTree>
    <p:extLst>
      <p:ext uri="{BB962C8B-B14F-4D97-AF65-F5344CB8AC3E}">
        <p14:creationId xmlns:p14="http://schemas.microsoft.com/office/powerpoint/2010/main" val="1906215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1988" y="1162050"/>
            <a:ext cx="568642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highly recommended that regional programs submit data on a monthly or quarterly basis.  This ongoing process allows for review of the data and edits for the point of time of the submission.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34</a:t>
            </a:fld>
            <a:endParaRPr lang="en-US" dirty="0"/>
          </a:p>
        </p:txBody>
      </p:sp>
    </p:spTree>
    <p:extLst>
      <p:ext uri="{BB962C8B-B14F-4D97-AF65-F5344CB8AC3E}">
        <p14:creationId xmlns:p14="http://schemas.microsoft.com/office/powerpoint/2010/main" val="1532337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1988" y="1162050"/>
            <a:ext cx="5686425" cy="3136900"/>
          </a:xfrm>
        </p:spPr>
      </p:sp>
      <p:sp>
        <p:nvSpPr>
          <p:cNvPr id="3" name="Notes Placeholder 2"/>
          <p:cNvSpPr>
            <a:spLocks noGrp="1"/>
          </p:cNvSpPr>
          <p:nvPr>
            <p:ph type="body" idx="1"/>
          </p:nvPr>
        </p:nvSpPr>
        <p:spPr/>
        <p:txBody>
          <a:bodyPr/>
          <a:lstStyle/>
          <a:p>
            <a:r>
              <a:rPr lang="en-US" dirty="0" smtClean="0"/>
              <a:t>If you need help,</a:t>
            </a:r>
            <a:r>
              <a:rPr lang="en-US" baseline="0" dirty="0" smtClean="0"/>
              <a:t> your local co-workers can assist you.</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35</a:t>
            </a:fld>
            <a:endParaRPr lang="en-US" dirty="0"/>
          </a:p>
        </p:txBody>
      </p:sp>
    </p:spTree>
    <p:extLst>
      <p:ext uri="{BB962C8B-B14F-4D97-AF65-F5344CB8AC3E}">
        <p14:creationId xmlns:p14="http://schemas.microsoft.com/office/powerpoint/2010/main" val="14061903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1988" y="1162050"/>
            <a:ext cx="5686425" cy="31369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571A650-665F-B049-BFDF-C141BB58E043}" type="slidenum">
              <a:rPr lang="en-US" smtClean="0"/>
              <a:pPr/>
              <a:t>36</a:t>
            </a:fld>
            <a:endParaRPr lang="en-US"/>
          </a:p>
        </p:txBody>
      </p:sp>
    </p:spTree>
    <p:extLst>
      <p:ext uri="{BB962C8B-B14F-4D97-AF65-F5344CB8AC3E}">
        <p14:creationId xmlns:p14="http://schemas.microsoft.com/office/powerpoint/2010/main" val="18346959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1988" y="1162050"/>
            <a:ext cx="5686425" cy="3136900"/>
          </a:xfrm>
        </p:spPr>
      </p:sp>
      <p:sp>
        <p:nvSpPr>
          <p:cNvPr id="3" name="Notes Placeholder 2"/>
          <p:cNvSpPr>
            <a:spLocks noGrp="1"/>
          </p:cNvSpPr>
          <p:nvPr>
            <p:ph type="body" idx="1"/>
          </p:nvPr>
        </p:nvSpPr>
        <p:spPr/>
        <p:txBody>
          <a:bodyPr/>
          <a:lstStyle/>
          <a:p>
            <a:r>
              <a:rPr lang="en-US" dirty="0" smtClean="0"/>
              <a:t>Thank</a:t>
            </a:r>
            <a:r>
              <a:rPr lang="en-US" baseline="0" dirty="0" smtClean="0"/>
              <a:t> you.</a:t>
            </a:r>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37</a:t>
            </a:fld>
            <a:endParaRPr lang="en-US"/>
          </a:p>
        </p:txBody>
      </p:sp>
    </p:spTree>
    <p:extLst>
      <p:ext uri="{BB962C8B-B14F-4D97-AF65-F5344CB8AC3E}">
        <p14:creationId xmlns:p14="http://schemas.microsoft.com/office/powerpoint/2010/main" val="294953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1988" y="1162050"/>
            <a:ext cx="568642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7</a:t>
            </a:fld>
            <a:endParaRPr lang="en-US" dirty="0"/>
          </a:p>
        </p:txBody>
      </p:sp>
    </p:spTree>
    <p:extLst>
      <p:ext uri="{BB962C8B-B14F-4D97-AF65-F5344CB8AC3E}">
        <p14:creationId xmlns:p14="http://schemas.microsoft.com/office/powerpoint/2010/main" val="1284997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1e9113e6f8_0_8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When regional</a:t>
            </a:r>
            <a:r>
              <a:rPr lang="en-US" baseline="0" dirty="0" smtClean="0"/>
              <a:t> programs submit SBAR files to VDOE, there are two options for submission and these are e</a:t>
            </a:r>
            <a:r>
              <a:rPr lang="en-US" dirty="0" smtClean="0"/>
              <a:t>qually </a:t>
            </a:r>
            <a:r>
              <a:rPr lang="en-US" dirty="0"/>
              <a:t>appropriate data reporting models.  Depending on </a:t>
            </a:r>
            <a:r>
              <a:rPr lang="en-US" dirty="0" smtClean="0"/>
              <a:t>how</a:t>
            </a:r>
            <a:r>
              <a:rPr lang="en-US" baseline="0" dirty="0" smtClean="0"/>
              <a:t> your program operates with local school divisions,</a:t>
            </a:r>
            <a:r>
              <a:rPr lang="en-US" dirty="0" smtClean="0"/>
              <a:t> size of your program,</a:t>
            </a:r>
            <a:r>
              <a:rPr lang="en-US" baseline="0" dirty="0" smtClean="0"/>
              <a:t> </a:t>
            </a:r>
            <a:r>
              <a:rPr lang="en-US" baseline="0" dirty="0" err="1" smtClean="0"/>
              <a:t>etc</a:t>
            </a:r>
            <a:r>
              <a:rPr lang="en-US" baseline="0" dirty="0" smtClean="0"/>
              <a:t>, </a:t>
            </a:r>
            <a:r>
              <a:rPr lang="en-US" dirty="0" smtClean="0"/>
              <a:t>one </a:t>
            </a:r>
            <a:r>
              <a:rPr lang="en-US" dirty="0"/>
              <a:t>model may work better for you. </a:t>
            </a:r>
            <a:r>
              <a:rPr lang="en-US" dirty="0" smtClean="0"/>
              <a:t>The end result of either of</a:t>
            </a:r>
            <a:r>
              <a:rPr lang="en-US" baseline="0" dirty="0" smtClean="0"/>
              <a:t> these models is that </a:t>
            </a:r>
            <a:r>
              <a:rPr lang="en-US" dirty="0" smtClean="0"/>
              <a:t>VDOE will receive a data file wher</a:t>
            </a:r>
            <a:r>
              <a:rPr lang="en-US" baseline="0" dirty="0" smtClean="0"/>
              <a:t>e the regional program is the reporting entity.  It can be staff from the regional program that submits the file or designated staff from one school division that submits the file.  </a:t>
            </a:r>
            <a:endParaRPr dirty="0"/>
          </a:p>
        </p:txBody>
      </p:sp>
      <p:sp>
        <p:nvSpPr>
          <p:cNvPr id="241" name="Google Shape;241;g11e9113e6f8_0_841:notes"/>
          <p:cNvSpPr>
            <a:spLocks noGrp="1" noRot="1" noChangeAspect="1"/>
          </p:cNvSpPr>
          <p:nvPr>
            <p:ph type="sldImg" idx="2"/>
          </p:nvPr>
        </p:nvSpPr>
        <p:spPr>
          <a:xfrm>
            <a:off x="631825" y="1143000"/>
            <a:ext cx="55943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0392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regional program will designate a responsible division staff to submit SBAR data on behalf of the regional program. </a:t>
            </a:r>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9</a:t>
            </a:fld>
            <a:endParaRPr lang="en-US"/>
          </a:p>
        </p:txBody>
      </p:sp>
    </p:spTree>
    <p:extLst>
      <p:ext uri="{BB962C8B-B14F-4D97-AF65-F5344CB8AC3E}">
        <p14:creationId xmlns:p14="http://schemas.microsoft.com/office/powerpoint/2010/main" val="2922034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regional</a:t>
            </a:r>
            <a:r>
              <a:rPr lang="en-US" baseline="0" dirty="0" smtClean="0"/>
              <a:t> program can work with the designated division determine the best way to transfer SBAR data.  VDOE just requires that the data is complete and the transfer is secure (PII is protected).</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10</a:t>
            </a:fld>
            <a:endParaRPr lang="en-US"/>
          </a:p>
        </p:txBody>
      </p:sp>
    </p:spTree>
    <p:extLst>
      <p:ext uri="{BB962C8B-B14F-4D97-AF65-F5344CB8AC3E}">
        <p14:creationId xmlns:p14="http://schemas.microsoft.com/office/powerpoint/2010/main" val="3888626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regional program staff submits data directly to VDOE.</a:t>
            </a:r>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11</a:t>
            </a:fld>
            <a:endParaRPr lang="en-US"/>
          </a:p>
        </p:txBody>
      </p:sp>
    </p:spTree>
    <p:extLst>
      <p:ext uri="{BB962C8B-B14F-4D97-AF65-F5344CB8AC3E}">
        <p14:creationId xmlns:p14="http://schemas.microsoft.com/office/powerpoint/2010/main" val="3340793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1988" y="1162050"/>
            <a:ext cx="568642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13</a:t>
            </a:fld>
            <a:endParaRPr lang="en-US" dirty="0"/>
          </a:p>
        </p:txBody>
      </p:sp>
    </p:spTree>
    <p:extLst>
      <p:ext uri="{BB962C8B-B14F-4D97-AF65-F5344CB8AC3E}">
        <p14:creationId xmlns:p14="http://schemas.microsoft.com/office/powerpoint/2010/main" val="802594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122363"/>
            <a:ext cx="9327356"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54560" y="3602038"/>
            <a:ext cx="932735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BF2886-BB9C-4A1F-A3DA-83B7E874124C}" type="datetime1">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2"/>
          <a:stretch>
            <a:fillRect/>
          </a:stretch>
        </p:blipFill>
        <p:spPr>
          <a:xfrm>
            <a:off x="9815288" y="6116945"/>
            <a:ext cx="2582574" cy="843935"/>
          </a:xfrm>
          <a:prstGeom prst="rect">
            <a:avLst/>
          </a:prstGeom>
        </p:spPr>
      </p:pic>
    </p:spTree>
    <p:extLst>
      <p:ext uri="{BB962C8B-B14F-4D97-AF65-F5344CB8AC3E}">
        <p14:creationId xmlns:p14="http://schemas.microsoft.com/office/powerpoint/2010/main" val="623245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F42C2F-C34D-4190-A7B2-D5D3DB26E600}" type="datetime1">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FF7479EC-C092-2F4F-8098-8C8601416219}"/>
              </a:ext>
            </a:extLst>
          </p:cNvPr>
          <p:cNvPicPr>
            <a:picLocks noChangeAspect="1"/>
          </p:cNvPicPr>
          <p:nvPr userDrawn="1"/>
        </p:nvPicPr>
        <p:blipFill>
          <a:blip r:embed="rId2"/>
          <a:stretch>
            <a:fillRect/>
          </a:stretch>
        </p:blipFill>
        <p:spPr>
          <a:xfrm rot="16200000">
            <a:off x="-3021306" y="3219528"/>
            <a:ext cx="6664605" cy="388807"/>
          </a:xfrm>
          <a:prstGeom prst="rect">
            <a:avLst/>
          </a:prstGeom>
        </p:spPr>
      </p:pic>
      <p:pic>
        <p:nvPicPr>
          <p:cNvPr id="8" name="Picture 7" descr="VDOE Logo">
            <a:extLst>
              <a:ext uri="{FF2B5EF4-FFF2-40B4-BE49-F238E27FC236}">
                <a16:creationId xmlns:a16="http://schemas.microsoft.com/office/drawing/2014/main" id="{6CBA4CDE-C368-E442-9A5A-0A7858749495}"/>
              </a:ext>
            </a:extLst>
          </p:cNvPr>
          <p:cNvPicPr>
            <a:picLocks noChangeAspect="1"/>
          </p:cNvPicPr>
          <p:nvPr userDrawn="1"/>
        </p:nvPicPr>
        <p:blipFill>
          <a:blip r:embed="rId3"/>
          <a:stretch>
            <a:fillRect/>
          </a:stretch>
        </p:blipFill>
        <p:spPr>
          <a:xfrm>
            <a:off x="9815288" y="6116945"/>
            <a:ext cx="2582574" cy="843935"/>
          </a:xfrm>
          <a:prstGeom prst="rect">
            <a:avLst/>
          </a:prstGeom>
        </p:spPr>
      </p:pic>
    </p:spTree>
    <p:extLst>
      <p:ext uri="{BB962C8B-B14F-4D97-AF65-F5344CB8AC3E}">
        <p14:creationId xmlns:p14="http://schemas.microsoft.com/office/powerpoint/2010/main" val="4195639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9852" y="365125"/>
            <a:ext cx="268161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008" y="365125"/>
            <a:ext cx="7889389"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38F1D-077D-4867-874A-8232D2E3FF83}" type="datetime1">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685BA75-194C-F143-8A74-951583AA4B7C}"/>
              </a:ext>
            </a:extLst>
          </p:cNvPr>
          <p:cNvPicPr>
            <a:picLocks noChangeAspect="1"/>
          </p:cNvPicPr>
          <p:nvPr userDrawn="1"/>
        </p:nvPicPr>
        <p:blipFill>
          <a:blip r:embed="rId2"/>
          <a:stretch>
            <a:fillRect/>
          </a:stretch>
        </p:blipFill>
        <p:spPr>
          <a:xfrm rot="16200000">
            <a:off x="-3021306" y="3219528"/>
            <a:ext cx="6664605" cy="388807"/>
          </a:xfrm>
          <a:prstGeom prst="rect">
            <a:avLst/>
          </a:prstGeom>
        </p:spPr>
      </p:pic>
      <p:pic>
        <p:nvPicPr>
          <p:cNvPr id="8" name="Picture 7" descr="VDOE Logo">
            <a:extLst>
              <a:ext uri="{FF2B5EF4-FFF2-40B4-BE49-F238E27FC236}">
                <a16:creationId xmlns:a16="http://schemas.microsoft.com/office/drawing/2014/main" id="{DFBA81DF-495A-F843-B9AC-727FC2CDA77C}"/>
              </a:ext>
            </a:extLst>
          </p:cNvPr>
          <p:cNvPicPr>
            <a:picLocks noChangeAspect="1"/>
          </p:cNvPicPr>
          <p:nvPr userDrawn="1"/>
        </p:nvPicPr>
        <p:blipFill>
          <a:blip r:embed="rId3"/>
          <a:stretch>
            <a:fillRect/>
          </a:stretch>
        </p:blipFill>
        <p:spPr>
          <a:xfrm>
            <a:off x="9815288" y="6116945"/>
            <a:ext cx="2582574" cy="843935"/>
          </a:xfrm>
          <a:prstGeom prst="rect">
            <a:avLst/>
          </a:prstGeom>
        </p:spPr>
      </p:pic>
    </p:spTree>
    <p:extLst>
      <p:ext uri="{BB962C8B-B14F-4D97-AF65-F5344CB8AC3E}">
        <p14:creationId xmlns:p14="http://schemas.microsoft.com/office/powerpoint/2010/main" val="2842523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C52538-36D0-8943-9136-3BA029FC0932}"/>
              </a:ext>
            </a:extLst>
          </p:cNvPr>
          <p:cNvSpPr>
            <a:spLocks noGrp="1"/>
          </p:cNvSpPr>
          <p:nvPr>
            <p:ph type="dt" sz="half" idx="10"/>
          </p:nvPr>
        </p:nvSpPr>
        <p:spPr/>
        <p:txBody>
          <a:bodyPr/>
          <a:lstStyle/>
          <a:p>
            <a:fld id="{3CB643BD-9E80-4F7B-B6B6-8F3243373BB6}" type="datetime1">
              <a:rPr lang="en-US" smtClean="0"/>
              <a:t>11/21/2022</a:t>
            </a:fld>
            <a:endParaRPr lang="en-US"/>
          </a:p>
        </p:txBody>
      </p:sp>
      <p:sp>
        <p:nvSpPr>
          <p:cNvPr id="4" name="Footer Placeholder 3">
            <a:extLst>
              <a:ext uri="{FF2B5EF4-FFF2-40B4-BE49-F238E27FC236}">
                <a16:creationId xmlns:a16="http://schemas.microsoft.com/office/drawing/2014/main" id="{3E37C020-2CFF-9347-B513-B8FBEB7243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A6B8E1-B5E4-3048-87CE-BCB72C1AF6C5}"/>
              </a:ext>
            </a:extLst>
          </p:cNvPr>
          <p:cNvSpPr>
            <a:spLocks noGrp="1"/>
          </p:cNvSpPr>
          <p:nvPr>
            <p:ph type="sldNum" sz="quarter" idx="12"/>
          </p:nvPr>
        </p:nvSpPr>
        <p:spPr/>
        <p:txBody>
          <a:bodyPr/>
          <a:lstStyle/>
          <a:p>
            <a:fld id="{25E842EE-07A5-BF42-B259-F0753968FB43}" type="slidenum">
              <a:rPr lang="en-US" smtClean="0"/>
              <a:t>‹#›</a:t>
            </a:fld>
            <a:endParaRPr lang="en-US"/>
          </a:p>
        </p:txBody>
      </p:sp>
      <p:sp>
        <p:nvSpPr>
          <p:cNvPr id="6" name="Title 1">
            <a:extLst>
              <a:ext uri="{FF2B5EF4-FFF2-40B4-BE49-F238E27FC236}">
                <a16:creationId xmlns:a16="http://schemas.microsoft.com/office/drawing/2014/main" id="{1BC19C0C-ED9D-2442-BCBB-B31C9C1A8D3D}"/>
              </a:ext>
            </a:extLst>
          </p:cNvPr>
          <p:cNvSpPr>
            <a:spLocks noGrp="1"/>
          </p:cNvSpPr>
          <p:nvPr>
            <p:ph type="ctrTitle" hasCustomPrompt="1"/>
          </p:nvPr>
        </p:nvSpPr>
        <p:spPr>
          <a:xfrm>
            <a:off x="1554560" y="2235199"/>
            <a:ext cx="9327356" cy="2387600"/>
          </a:xfrm>
          <a:solidFill>
            <a:schemeClr val="bg1">
              <a:alpha val="63000"/>
            </a:schemeClr>
          </a:solidFill>
          <a:ln w="79375" cap="rnd">
            <a:solidFill>
              <a:srgbClr val="C00000">
                <a:alpha val="79000"/>
              </a:srgbClr>
            </a:solidFill>
            <a:extLst>
              <a:ext uri="{C807C97D-BFC1-408E-A445-0C87EB9F89A2}">
                <ask:lineSketchStyleProps xmlns:ask="http://schemas.microsoft.com/office/drawing/2018/sketchyshapes" xmlns="" sd="1219033472">
                  <a:custGeom>
                    <a:avLst/>
                    <a:gdLst>
                      <a:gd name="connsiteX0" fmla="*/ 0 w 9144000"/>
                      <a:gd name="connsiteY0" fmla="*/ 0 h 2387600"/>
                      <a:gd name="connsiteX1" fmla="*/ 9144000 w 9144000"/>
                      <a:gd name="connsiteY1" fmla="*/ 0 h 2387600"/>
                      <a:gd name="connsiteX2" fmla="*/ 9144000 w 9144000"/>
                      <a:gd name="connsiteY2" fmla="*/ 2387600 h 2387600"/>
                      <a:gd name="connsiteX3" fmla="*/ 0 w 9144000"/>
                      <a:gd name="connsiteY3" fmla="*/ 2387600 h 2387600"/>
                      <a:gd name="connsiteX4" fmla="*/ 0 w 9144000"/>
                      <a:gd name="connsiteY4" fmla="*/ 0 h 238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387600" fill="none" extrusionOk="0">
                        <a:moveTo>
                          <a:pt x="0" y="0"/>
                        </a:moveTo>
                        <a:cubicBezTo>
                          <a:pt x="3028269" y="-49533"/>
                          <a:pt x="5283183" y="-14809"/>
                          <a:pt x="9144000" y="0"/>
                        </a:cubicBezTo>
                        <a:cubicBezTo>
                          <a:pt x="9231639" y="505107"/>
                          <a:pt x="9071321" y="1690582"/>
                          <a:pt x="9144000" y="2387600"/>
                        </a:cubicBezTo>
                        <a:cubicBezTo>
                          <a:pt x="4837205" y="2339369"/>
                          <a:pt x="2638381" y="2472055"/>
                          <a:pt x="0" y="2387600"/>
                        </a:cubicBezTo>
                        <a:cubicBezTo>
                          <a:pt x="-38581" y="2075969"/>
                          <a:pt x="63341" y="553084"/>
                          <a:pt x="0" y="0"/>
                        </a:cubicBezTo>
                        <a:close/>
                      </a:path>
                      <a:path w="9144000" h="2387600" stroke="0" extrusionOk="0">
                        <a:moveTo>
                          <a:pt x="0" y="0"/>
                        </a:moveTo>
                        <a:cubicBezTo>
                          <a:pt x="2613657" y="118645"/>
                          <a:pt x="5770383" y="116012"/>
                          <a:pt x="9144000" y="0"/>
                        </a:cubicBezTo>
                        <a:cubicBezTo>
                          <a:pt x="9011118" y="637795"/>
                          <a:pt x="9228951" y="1714952"/>
                          <a:pt x="9144000" y="2387600"/>
                        </a:cubicBezTo>
                        <a:cubicBezTo>
                          <a:pt x="5690229" y="2522200"/>
                          <a:pt x="3865307" y="2230404"/>
                          <a:pt x="0" y="2387600"/>
                        </a:cubicBezTo>
                        <a:cubicBezTo>
                          <a:pt x="-20187" y="1892462"/>
                          <a:pt x="-152480" y="696011"/>
                          <a:pt x="0" y="0"/>
                        </a:cubicBezTo>
                        <a:close/>
                      </a:path>
                    </a:pathLst>
                  </a:custGeom>
                  <ask:type>
                    <ask:lineSketchNone/>
                  </ask:type>
                </ask:lineSketchStyleProps>
              </a:ext>
            </a:extLst>
          </a:ln>
        </p:spPr>
        <p:txBody>
          <a:bodyPr anchor="ctr"/>
          <a:lstStyle>
            <a:lvl1pPr algn="ctr">
              <a:defRPr sz="6000"/>
            </a:lvl1pPr>
          </a:lstStyle>
          <a:p>
            <a:r>
              <a:rPr lang="en-US" dirty="0"/>
              <a:t>CLICK TO EDIT MASTER TITLE STYLE</a:t>
            </a:r>
          </a:p>
        </p:txBody>
      </p:sp>
      <p:sp>
        <p:nvSpPr>
          <p:cNvPr id="7" name="Subtitle 2">
            <a:extLst>
              <a:ext uri="{FF2B5EF4-FFF2-40B4-BE49-F238E27FC236}">
                <a16:creationId xmlns:a16="http://schemas.microsoft.com/office/drawing/2014/main" id="{6FAF135A-0843-6144-9054-47528ADE8BB1}"/>
              </a:ext>
            </a:extLst>
          </p:cNvPr>
          <p:cNvSpPr>
            <a:spLocks noGrp="1"/>
          </p:cNvSpPr>
          <p:nvPr>
            <p:ph type="subTitle" idx="1"/>
          </p:nvPr>
        </p:nvSpPr>
        <p:spPr>
          <a:xfrm>
            <a:off x="1474323" y="4714876"/>
            <a:ext cx="9327356" cy="102861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66975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07386-36D0-4D35-A3B3-C88815D82914}" type="datetime1">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2452067-EE6E-4741-B132-4798F0431CE4}"/>
              </a:ext>
            </a:extLst>
          </p:cNvPr>
          <p:cNvPicPr>
            <a:picLocks noChangeAspect="1"/>
          </p:cNvPicPr>
          <p:nvPr userDrawn="1"/>
        </p:nvPicPr>
        <p:blipFill>
          <a:blip r:embed="rId2"/>
          <a:stretch>
            <a:fillRect/>
          </a:stretch>
        </p:blipFill>
        <p:spPr>
          <a:xfrm rot="16200000">
            <a:off x="-3021306" y="3219528"/>
            <a:ext cx="6664605" cy="388807"/>
          </a:xfrm>
          <a:prstGeom prst="rect">
            <a:avLst/>
          </a:prstGeom>
        </p:spPr>
      </p:pic>
      <p:pic>
        <p:nvPicPr>
          <p:cNvPr id="8" name="Picture 7"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3"/>
          <a:stretch>
            <a:fillRect/>
          </a:stretch>
        </p:blipFill>
        <p:spPr>
          <a:xfrm>
            <a:off x="9815288" y="6116945"/>
            <a:ext cx="2582574" cy="843935"/>
          </a:xfrm>
          <a:prstGeom prst="rect">
            <a:avLst/>
          </a:prstGeom>
        </p:spPr>
      </p:pic>
    </p:spTree>
    <p:extLst>
      <p:ext uri="{BB962C8B-B14F-4D97-AF65-F5344CB8AC3E}">
        <p14:creationId xmlns:p14="http://schemas.microsoft.com/office/powerpoint/2010/main" val="1573016321"/>
      </p:ext>
    </p:extLst>
  </p:cSld>
  <p:clrMapOvr>
    <a:masterClrMapping/>
  </p:clrMapOvr>
  <p:extLst mod="1">
    <p:ext uri="{DCECCB84-F9BA-43D5-87BE-67443E8EF086}">
      <p15:sldGuideLst xmlns:p15="http://schemas.microsoft.com/office/powerpoint/2012/main">
        <p15:guide id="1" orient="horz" pos="424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8530" y="1709739"/>
            <a:ext cx="1072646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48530" y="4589464"/>
            <a:ext cx="1072646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23ED67-46AF-41FF-8957-A877D3D71DEF}" type="datetime1">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DOE LOGO">
            <a:extLst>
              <a:ext uri="{FF2B5EF4-FFF2-40B4-BE49-F238E27FC236}">
                <a16:creationId xmlns:a16="http://schemas.microsoft.com/office/drawing/2014/main" id="{12FA6595-DD2D-2349-9F43-C96DE74D46BE}"/>
              </a:ext>
            </a:extLst>
          </p:cNvPr>
          <p:cNvPicPr>
            <a:picLocks noChangeAspect="1"/>
          </p:cNvPicPr>
          <p:nvPr userDrawn="1"/>
        </p:nvPicPr>
        <p:blipFill>
          <a:blip r:embed="rId2"/>
          <a:stretch>
            <a:fillRect/>
          </a:stretch>
        </p:blipFill>
        <p:spPr>
          <a:xfrm>
            <a:off x="9815288" y="6116945"/>
            <a:ext cx="2582574" cy="843935"/>
          </a:xfrm>
          <a:prstGeom prst="rect">
            <a:avLst/>
          </a:prstGeom>
        </p:spPr>
      </p:pic>
    </p:spTree>
    <p:extLst>
      <p:ext uri="{BB962C8B-B14F-4D97-AF65-F5344CB8AC3E}">
        <p14:creationId xmlns:p14="http://schemas.microsoft.com/office/powerpoint/2010/main" val="556727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008" y="1825625"/>
            <a:ext cx="5285502"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95965" y="1825625"/>
            <a:ext cx="5285502"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08F12E-0235-4558-ACA2-FC112FEC11D1}" type="datetime1">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0379D9AE-9EB1-C446-86B9-9EFCCCDF9422}"/>
              </a:ext>
            </a:extLst>
          </p:cNvPr>
          <p:cNvPicPr>
            <a:picLocks noChangeAspect="1"/>
          </p:cNvPicPr>
          <p:nvPr userDrawn="1"/>
        </p:nvPicPr>
        <p:blipFill>
          <a:blip r:embed="rId2"/>
          <a:stretch>
            <a:fillRect/>
          </a:stretch>
        </p:blipFill>
        <p:spPr>
          <a:xfrm rot="16200000">
            <a:off x="-3021306" y="3219528"/>
            <a:ext cx="6664605" cy="388807"/>
          </a:xfrm>
          <a:prstGeom prst="rect">
            <a:avLst/>
          </a:prstGeom>
        </p:spPr>
      </p:pic>
      <p:pic>
        <p:nvPicPr>
          <p:cNvPr id="9" name="Picture 8" descr="VDOE LOGO">
            <a:extLst>
              <a:ext uri="{FF2B5EF4-FFF2-40B4-BE49-F238E27FC236}">
                <a16:creationId xmlns:a16="http://schemas.microsoft.com/office/drawing/2014/main" id="{17897FD1-7B88-844F-9BF8-4E8A6FB9BF33}"/>
              </a:ext>
            </a:extLst>
          </p:cNvPr>
          <p:cNvPicPr>
            <a:picLocks noChangeAspect="1"/>
          </p:cNvPicPr>
          <p:nvPr userDrawn="1"/>
        </p:nvPicPr>
        <p:blipFill>
          <a:blip r:embed="rId3"/>
          <a:stretch>
            <a:fillRect/>
          </a:stretch>
        </p:blipFill>
        <p:spPr>
          <a:xfrm>
            <a:off x="9815288" y="6116945"/>
            <a:ext cx="2582574" cy="843935"/>
          </a:xfrm>
          <a:prstGeom prst="rect">
            <a:avLst/>
          </a:prstGeom>
        </p:spPr>
      </p:pic>
    </p:spTree>
    <p:extLst>
      <p:ext uri="{BB962C8B-B14F-4D97-AF65-F5344CB8AC3E}">
        <p14:creationId xmlns:p14="http://schemas.microsoft.com/office/powerpoint/2010/main" val="307749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627" y="365126"/>
            <a:ext cx="1072646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56628" y="1681163"/>
            <a:ext cx="5261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56628" y="2505075"/>
            <a:ext cx="526121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95965" y="1681163"/>
            <a:ext cx="528712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95965" y="2505075"/>
            <a:ext cx="5287122"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740C1-4BC4-4DA5-963C-E5FFF90C923B}" type="datetime1">
              <a:rPr lang="en-US" smtClean="0"/>
              <a:t>11/21/2022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E842EE-07A5-BF42-B259-F0753968FB43}" type="slidenum">
              <a:rPr lang="en-US" smtClean="0"/>
              <a:t>‹#›</a:t>
            </a:fld>
            <a:endParaRPr lang="en-US"/>
          </a:p>
        </p:txBody>
      </p:sp>
      <p:pic>
        <p:nvPicPr>
          <p:cNvPr id="10" name="Picture 9" descr="Virginia Department of Education">
            <a:extLst>
              <a:ext uri="{FF2B5EF4-FFF2-40B4-BE49-F238E27FC236}">
                <a16:creationId xmlns:a16="http://schemas.microsoft.com/office/drawing/2014/main" id="{74B9EB91-7F1A-544A-8767-6CED6A3376AC}"/>
              </a:ext>
            </a:extLst>
          </p:cNvPr>
          <p:cNvPicPr>
            <a:picLocks noChangeAspect="1"/>
          </p:cNvPicPr>
          <p:nvPr userDrawn="1"/>
        </p:nvPicPr>
        <p:blipFill>
          <a:blip r:embed="rId2"/>
          <a:stretch>
            <a:fillRect/>
          </a:stretch>
        </p:blipFill>
        <p:spPr>
          <a:xfrm rot="16200000">
            <a:off x="-3021306" y="3219528"/>
            <a:ext cx="6664605" cy="388807"/>
          </a:xfrm>
          <a:prstGeom prst="rect">
            <a:avLst/>
          </a:prstGeom>
        </p:spPr>
      </p:pic>
      <p:pic>
        <p:nvPicPr>
          <p:cNvPr id="11" name="Picture 10" descr="VDOE Logo">
            <a:extLst>
              <a:ext uri="{FF2B5EF4-FFF2-40B4-BE49-F238E27FC236}">
                <a16:creationId xmlns:a16="http://schemas.microsoft.com/office/drawing/2014/main" id="{B20049FE-9473-4D4A-87D4-457E809992AC}"/>
              </a:ext>
            </a:extLst>
          </p:cNvPr>
          <p:cNvPicPr>
            <a:picLocks noChangeAspect="1"/>
          </p:cNvPicPr>
          <p:nvPr userDrawn="1"/>
        </p:nvPicPr>
        <p:blipFill>
          <a:blip r:embed="rId3"/>
          <a:stretch>
            <a:fillRect/>
          </a:stretch>
        </p:blipFill>
        <p:spPr>
          <a:xfrm>
            <a:off x="9815288" y="6116945"/>
            <a:ext cx="2582574" cy="843935"/>
          </a:xfrm>
          <a:prstGeom prst="rect">
            <a:avLst/>
          </a:prstGeom>
        </p:spPr>
      </p:pic>
    </p:spTree>
    <p:extLst>
      <p:ext uri="{BB962C8B-B14F-4D97-AF65-F5344CB8AC3E}">
        <p14:creationId xmlns:p14="http://schemas.microsoft.com/office/powerpoint/2010/main" val="201293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2037E8-D43B-4A53-873F-7935015DC1E7}" type="datetime1">
              <a:rPr lang="en-US" smtClean="0"/>
              <a:t>11/21/2022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E842EE-07A5-BF42-B259-F0753968FB43}" type="slidenum">
              <a:rPr lang="en-US" smtClean="0"/>
              <a:t>‹#›</a:t>
            </a:fld>
            <a:endParaRPr lang="en-US"/>
          </a:p>
        </p:txBody>
      </p:sp>
      <p:pic>
        <p:nvPicPr>
          <p:cNvPr id="6" name="Picture 5" descr="Virginia Department of Education">
            <a:extLst>
              <a:ext uri="{FF2B5EF4-FFF2-40B4-BE49-F238E27FC236}">
                <a16:creationId xmlns:a16="http://schemas.microsoft.com/office/drawing/2014/main" id="{B8304214-2D07-714B-AD79-46D99B3F1C79}"/>
              </a:ext>
            </a:extLst>
          </p:cNvPr>
          <p:cNvPicPr>
            <a:picLocks noChangeAspect="1"/>
          </p:cNvPicPr>
          <p:nvPr userDrawn="1"/>
        </p:nvPicPr>
        <p:blipFill>
          <a:blip r:embed="rId2"/>
          <a:stretch>
            <a:fillRect/>
          </a:stretch>
        </p:blipFill>
        <p:spPr>
          <a:xfrm rot="16200000">
            <a:off x="-3021306" y="3219528"/>
            <a:ext cx="6664605" cy="388807"/>
          </a:xfrm>
          <a:prstGeom prst="rect">
            <a:avLst/>
          </a:prstGeom>
        </p:spPr>
      </p:pic>
      <p:pic>
        <p:nvPicPr>
          <p:cNvPr id="7" name="Picture 6" descr="VDOE Logo">
            <a:extLst>
              <a:ext uri="{FF2B5EF4-FFF2-40B4-BE49-F238E27FC236}">
                <a16:creationId xmlns:a16="http://schemas.microsoft.com/office/drawing/2014/main" id="{CF32DF03-BC57-9542-97CF-D5EDB2160470}"/>
              </a:ext>
            </a:extLst>
          </p:cNvPr>
          <p:cNvPicPr>
            <a:picLocks noChangeAspect="1"/>
          </p:cNvPicPr>
          <p:nvPr userDrawn="1"/>
        </p:nvPicPr>
        <p:blipFill>
          <a:blip r:embed="rId3"/>
          <a:stretch>
            <a:fillRect/>
          </a:stretch>
        </p:blipFill>
        <p:spPr>
          <a:xfrm>
            <a:off x="9815288" y="6116945"/>
            <a:ext cx="2582574" cy="843935"/>
          </a:xfrm>
          <a:prstGeom prst="rect">
            <a:avLst/>
          </a:prstGeom>
        </p:spPr>
      </p:pic>
    </p:spTree>
    <p:extLst>
      <p:ext uri="{BB962C8B-B14F-4D97-AF65-F5344CB8AC3E}">
        <p14:creationId xmlns:p14="http://schemas.microsoft.com/office/powerpoint/2010/main" val="83871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9A5AA-014E-457B-AF4E-AE54EF6AA459}" type="datetime1">
              <a:rPr lang="en-US" smtClean="0"/>
              <a:t>11/21/2022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E842EE-07A5-BF42-B259-F0753968FB43}" type="slidenum">
              <a:rPr lang="en-US" smtClean="0"/>
              <a:t>‹#›</a:t>
            </a:fld>
            <a:endParaRPr lang="en-US"/>
          </a:p>
        </p:txBody>
      </p:sp>
      <p:pic>
        <p:nvPicPr>
          <p:cNvPr id="5" name="Picture 4" descr="Virginia Department of Education">
            <a:extLst>
              <a:ext uri="{FF2B5EF4-FFF2-40B4-BE49-F238E27FC236}">
                <a16:creationId xmlns:a16="http://schemas.microsoft.com/office/drawing/2014/main" id="{AB9280B8-2911-D84E-9DD1-CF494F6F2695}"/>
              </a:ext>
            </a:extLst>
          </p:cNvPr>
          <p:cNvPicPr>
            <a:picLocks noChangeAspect="1"/>
          </p:cNvPicPr>
          <p:nvPr userDrawn="1"/>
        </p:nvPicPr>
        <p:blipFill>
          <a:blip r:embed="rId2"/>
          <a:stretch>
            <a:fillRect/>
          </a:stretch>
        </p:blipFill>
        <p:spPr>
          <a:xfrm rot="16200000">
            <a:off x="-3021306" y="3219528"/>
            <a:ext cx="6664605" cy="388807"/>
          </a:xfrm>
          <a:prstGeom prst="rect">
            <a:avLst/>
          </a:prstGeom>
        </p:spPr>
      </p:pic>
      <p:pic>
        <p:nvPicPr>
          <p:cNvPr id="6" name="Picture 5" descr="VDOE Logo">
            <a:extLst>
              <a:ext uri="{FF2B5EF4-FFF2-40B4-BE49-F238E27FC236}">
                <a16:creationId xmlns:a16="http://schemas.microsoft.com/office/drawing/2014/main" id="{77A0E041-0EDB-2145-B868-F507A2BBB255}"/>
              </a:ext>
            </a:extLst>
          </p:cNvPr>
          <p:cNvPicPr>
            <a:picLocks noChangeAspect="1"/>
          </p:cNvPicPr>
          <p:nvPr userDrawn="1"/>
        </p:nvPicPr>
        <p:blipFill>
          <a:blip r:embed="rId3"/>
          <a:stretch>
            <a:fillRect/>
          </a:stretch>
        </p:blipFill>
        <p:spPr>
          <a:xfrm>
            <a:off x="9815288" y="6116945"/>
            <a:ext cx="2582574" cy="843935"/>
          </a:xfrm>
          <a:prstGeom prst="rect">
            <a:avLst/>
          </a:prstGeom>
        </p:spPr>
      </p:pic>
    </p:spTree>
    <p:extLst>
      <p:ext uri="{BB962C8B-B14F-4D97-AF65-F5344CB8AC3E}">
        <p14:creationId xmlns:p14="http://schemas.microsoft.com/office/powerpoint/2010/main" val="4706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57200"/>
            <a:ext cx="401108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287122" y="987426"/>
            <a:ext cx="629596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56628" y="2057400"/>
            <a:ext cx="401108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2A559F-3C58-4488-9268-22814957BFA8}" type="datetime1">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dirty="0"/>
          </a:p>
        </p:txBody>
      </p:sp>
      <p:pic>
        <p:nvPicPr>
          <p:cNvPr id="8" name="Picture 7" descr="Virginia Department of Education">
            <a:extLst>
              <a:ext uri="{FF2B5EF4-FFF2-40B4-BE49-F238E27FC236}">
                <a16:creationId xmlns:a16="http://schemas.microsoft.com/office/drawing/2014/main" id="{A00919D2-9032-284F-852D-6A7A2A7EC29E}"/>
              </a:ext>
            </a:extLst>
          </p:cNvPr>
          <p:cNvPicPr>
            <a:picLocks noChangeAspect="1"/>
          </p:cNvPicPr>
          <p:nvPr userDrawn="1"/>
        </p:nvPicPr>
        <p:blipFill>
          <a:blip r:embed="rId2"/>
          <a:stretch>
            <a:fillRect/>
          </a:stretch>
        </p:blipFill>
        <p:spPr>
          <a:xfrm rot="16200000">
            <a:off x="-3021306" y="3219528"/>
            <a:ext cx="6664605" cy="388807"/>
          </a:xfrm>
          <a:prstGeom prst="rect">
            <a:avLst/>
          </a:prstGeom>
        </p:spPr>
      </p:pic>
      <p:pic>
        <p:nvPicPr>
          <p:cNvPr id="9" name="Picture 8" descr="VDOE Logo">
            <a:extLst>
              <a:ext uri="{FF2B5EF4-FFF2-40B4-BE49-F238E27FC236}">
                <a16:creationId xmlns:a16="http://schemas.microsoft.com/office/drawing/2014/main" id="{6E302F99-4230-514E-95F1-69FED60FDF4E}"/>
              </a:ext>
            </a:extLst>
          </p:cNvPr>
          <p:cNvPicPr>
            <a:picLocks noChangeAspect="1"/>
          </p:cNvPicPr>
          <p:nvPr userDrawn="1"/>
        </p:nvPicPr>
        <p:blipFill>
          <a:blip r:embed="rId3"/>
          <a:stretch>
            <a:fillRect/>
          </a:stretch>
        </p:blipFill>
        <p:spPr>
          <a:xfrm>
            <a:off x="9815288" y="6116945"/>
            <a:ext cx="2582574" cy="843935"/>
          </a:xfrm>
          <a:prstGeom prst="rect">
            <a:avLst/>
          </a:prstGeom>
        </p:spPr>
      </p:pic>
    </p:spTree>
    <p:extLst>
      <p:ext uri="{BB962C8B-B14F-4D97-AF65-F5344CB8AC3E}">
        <p14:creationId xmlns:p14="http://schemas.microsoft.com/office/powerpoint/2010/main" val="2130120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57200"/>
            <a:ext cx="401108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287122" y="987426"/>
            <a:ext cx="629596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6628" y="2057400"/>
            <a:ext cx="401108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51CE89-1DAF-4220-A757-0571ECE192AF}" type="datetime1">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51F4F683-BC1F-E042-A027-FA3C6AF750BC}"/>
              </a:ext>
            </a:extLst>
          </p:cNvPr>
          <p:cNvPicPr>
            <a:picLocks noChangeAspect="1"/>
          </p:cNvPicPr>
          <p:nvPr userDrawn="1"/>
        </p:nvPicPr>
        <p:blipFill>
          <a:blip r:embed="rId2"/>
          <a:stretch>
            <a:fillRect/>
          </a:stretch>
        </p:blipFill>
        <p:spPr>
          <a:xfrm rot="16200000">
            <a:off x="-3021306" y="3219528"/>
            <a:ext cx="6664605" cy="388807"/>
          </a:xfrm>
          <a:prstGeom prst="rect">
            <a:avLst/>
          </a:prstGeom>
        </p:spPr>
      </p:pic>
      <p:pic>
        <p:nvPicPr>
          <p:cNvPr id="9" name="Picture 8" descr="VDOE Logo">
            <a:extLst>
              <a:ext uri="{FF2B5EF4-FFF2-40B4-BE49-F238E27FC236}">
                <a16:creationId xmlns:a16="http://schemas.microsoft.com/office/drawing/2014/main" id="{78A8B6B0-E0B9-194A-86AE-42CB3C24D30D}"/>
              </a:ext>
            </a:extLst>
          </p:cNvPr>
          <p:cNvPicPr>
            <a:picLocks noChangeAspect="1"/>
          </p:cNvPicPr>
          <p:nvPr userDrawn="1"/>
        </p:nvPicPr>
        <p:blipFill>
          <a:blip r:embed="rId3"/>
          <a:stretch>
            <a:fillRect/>
          </a:stretch>
        </p:blipFill>
        <p:spPr>
          <a:xfrm>
            <a:off x="9815288" y="6116945"/>
            <a:ext cx="2582574" cy="843935"/>
          </a:xfrm>
          <a:prstGeom prst="rect">
            <a:avLst/>
          </a:prstGeom>
        </p:spPr>
      </p:pic>
    </p:spTree>
    <p:extLst>
      <p:ext uri="{BB962C8B-B14F-4D97-AF65-F5344CB8AC3E}">
        <p14:creationId xmlns:p14="http://schemas.microsoft.com/office/powerpoint/2010/main" val="3569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5008" y="365126"/>
            <a:ext cx="1072646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55008" y="1825625"/>
            <a:ext cx="1072646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861510" y="6360996"/>
            <a:ext cx="279820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2898A-9AA2-4291-8320-D14D7FAC941E}" type="datetime1">
              <a:rPr lang="en-US" smtClean="0"/>
              <a:t>11/21/2022</a:t>
            </a:fld>
            <a:endParaRPr lang="en-US"/>
          </a:p>
        </p:txBody>
      </p:sp>
      <p:sp>
        <p:nvSpPr>
          <p:cNvPr id="5" name="Footer Placeholder 4"/>
          <p:cNvSpPr>
            <a:spLocks noGrp="1"/>
          </p:cNvSpPr>
          <p:nvPr>
            <p:ph type="ftr" sz="quarter" idx="3"/>
          </p:nvPr>
        </p:nvSpPr>
        <p:spPr>
          <a:xfrm>
            <a:off x="4119583" y="6356351"/>
            <a:ext cx="419731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5008" y="6360996"/>
            <a:ext cx="279820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842EE-07A5-BF42-B259-F0753968FB43}" type="slidenum">
              <a:rPr lang="en-US" smtClean="0"/>
              <a:pPr/>
              <a:t>‹#›</a:t>
            </a:fld>
            <a:endParaRPr lang="en-US" dirty="0"/>
          </a:p>
        </p:txBody>
      </p:sp>
    </p:spTree>
    <p:extLst>
      <p:ext uri="{BB962C8B-B14F-4D97-AF65-F5344CB8AC3E}">
        <p14:creationId xmlns:p14="http://schemas.microsoft.com/office/powerpoint/2010/main" val="178649643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rgbClr val="C2253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248" userDrawn="1">
          <p15:clr>
            <a:srgbClr val="F26B43"/>
          </p15:clr>
        </p15:guide>
        <p15:guide id="2" pos="73" userDrawn="1">
          <p15:clr>
            <a:srgbClr val="F26B43"/>
          </p15:clr>
        </p15:guide>
        <p15:guide id="3" pos="7761" userDrawn="1">
          <p15:clr>
            <a:srgbClr val="F26B43"/>
          </p15:clr>
        </p15:guide>
        <p15:guide id="4" orient="horz" pos="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doe.virginia.gov/info_management/data_collection/sbar/index.shtml"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doe.virginia.gov/info_management/data_collection/sbar/index.s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doe.virginia.gov/info_management/data_collection/sbar/index.s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doe.virginia.gov/info_management/data_collection/positions-exits/index.s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mailto:resultshelp@doe.Virginia.gov" TargetMode="External"/><Relationship Id="rId4" Type="http://schemas.openxmlformats.org/officeDocument/2006/relationships/hyperlink" Target="mailto:patricia.mealy@doe.virginia.gov"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doe.virginia.gov/info_management/data_collection/sbar/index.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C58FD-EC71-3F44-8D70-7EAFF31B7F23}"/>
              </a:ext>
            </a:extLst>
          </p:cNvPr>
          <p:cNvSpPr>
            <a:spLocks noGrp="1"/>
          </p:cNvSpPr>
          <p:nvPr>
            <p:ph type="ctrTitle"/>
          </p:nvPr>
        </p:nvSpPr>
        <p:spPr>
          <a:xfrm>
            <a:off x="1522866" y="1771651"/>
            <a:ext cx="9584529" cy="3381118"/>
          </a:xfrm>
        </p:spPr>
        <p:txBody>
          <a:bodyPr>
            <a:normAutofit/>
          </a:bodyPr>
          <a:lstStyle/>
          <a:p>
            <a:r>
              <a:rPr lang="en-US" sz="4400" dirty="0" smtClean="0"/>
              <a:t>Student Behavior and Administrative Response  Collection (</a:t>
            </a:r>
            <a:r>
              <a:rPr lang="en-US" sz="4400" dirty="0"/>
              <a:t>SBAR</a:t>
            </a:r>
            <a:r>
              <a:rPr lang="en-US" sz="4400" dirty="0" smtClean="0"/>
              <a:t>)</a:t>
            </a:r>
            <a:br>
              <a:rPr lang="en-US" sz="4400" dirty="0" smtClean="0"/>
            </a:br>
            <a:r>
              <a:rPr lang="en-US" sz="3600" b="1" dirty="0" smtClean="0">
                <a:solidFill>
                  <a:schemeClr val="tx1"/>
                </a:solidFill>
              </a:rPr>
              <a:t>Regional </a:t>
            </a:r>
            <a:r>
              <a:rPr lang="en-US" sz="3600" b="1" dirty="0">
                <a:solidFill>
                  <a:schemeClr val="tx1"/>
                </a:solidFill>
              </a:rPr>
              <a:t>Centers</a:t>
            </a:r>
          </a:p>
        </p:txBody>
      </p:sp>
      <p:sp>
        <p:nvSpPr>
          <p:cNvPr id="3" name="Subtitle 2">
            <a:extLst>
              <a:ext uri="{FF2B5EF4-FFF2-40B4-BE49-F238E27FC236}">
                <a16:creationId xmlns:a16="http://schemas.microsoft.com/office/drawing/2014/main" id="{00B6E87B-5556-024B-8CA8-E1C1B2E6D8F1}"/>
              </a:ext>
            </a:extLst>
          </p:cNvPr>
          <p:cNvSpPr>
            <a:spLocks noGrp="1"/>
          </p:cNvSpPr>
          <p:nvPr>
            <p:ph type="subTitle" idx="1"/>
          </p:nvPr>
        </p:nvSpPr>
        <p:spPr/>
        <p:txBody>
          <a:bodyPr/>
          <a:lstStyle/>
          <a:p>
            <a:r>
              <a:rPr lang="en-US" dirty="0" smtClean="0">
                <a:solidFill>
                  <a:schemeClr val="tx1"/>
                </a:solidFill>
              </a:rPr>
              <a:t>April 25, 2022</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1</a:t>
            </a:fld>
            <a:endParaRPr lang="en-US" dirty="0"/>
          </a:p>
        </p:txBody>
      </p:sp>
    </p:spTree>
    <p:extLst>
      <p:ext uri="{BB962C8B-B14F-4D97-AF65-F5344CB8AC3E}">
        <p14:creationId xmlns:p14="http://schemas.microsoft.com/office/powerpoint/2010/main" val="3667559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Option 1: Designated Responsible Division Submits SBAR Data for Regional Center</a:t>
            </a:r>
          </a:p>
        </p:txBody>
      </p:sp>
      <p:sp>
        <p:nvSpPr>
          <p:cNvPr id="6" name="Content Placeholder 5"/>
          <p:cNvSpPr>
            <a:spLocks noGrp="1"/>
          </p:cNvSpPr>
          <p:nvPr>
            <p:ph idx="1"/>
          </p:nvPr>
        </p:nvSpPr>
        <p:spPr>
          <a:xfrm>
            <a:off x="855008" y="2259874"/>
            <a:ext cx="10726460" cy="3917088"/>
          </a:xfrm>
        </p:spPr>
        <p:txBody>
          <a:bodyPr>
            <a:normAutofit/>
          </a:bodyPr>
          <a:lstStyle/>
          <a:p>
            <a:pPr lvl="1">
              <a:lnSpc>
                <a:spcPct val="100000"/>
              </a:lnSpc>
              <a:spcBef>
                <a:spcPts val="600"/>
              </a:spcBef>
              <a:buFont typeface="Wingdings" panose="05000000000000000000" pitchFamily="2" charset="2"/>
              <a:buChar char="Ø"/>
            </a:pPr>
            <a:r>
              <a:rPr lang="en-US" altLang="en-US" dirty="0"/>
              <a:t>Send spreadsheet via SSWS Dropbox to division </a:t>
            </a:r>
            <a:r>
              <a:rPr lang="en-US" altLang="en-US" dirty="0" smtClean="0"/>
              <a:t>data collection manager</a:t>
            </a:r>
          </a:p>
          <a:p>
            <a:pPr lvl="1">
              <a:lnSpc>
                <a:spcPct val="100000"/>
              </a:lnSpc>
              <a:spcBef>
                <a:spcPts val="600"/>
              </a:spcBef>
              <a:buFont typeface="Wingdings" panose="05000000000000000000" pitchFamily="2" charset="2"/>
              <a:buChar char="Ø"/>
            </a:pPr>
            <a:r>
              <a:rPr lang="en-US" altLang="en-US" dirty="0" smtClean="0"/>
              <a:t>Division data collection manager will contact regional program with any data errors for correction</a:t>
            </a:r>
          </a:p>
          <a:p>
            <a:pPr lvl="1">
              <a:lnSpc>
                <a:spcPct val="100000"/>
              </a:lnSpc>
              <a:spcBef>
                <a:spcPts val="600"/>
              </a:spcBef>
              <a:buFont typeface="Wingdings" panose="05000000000000000000" pitchFamily="2" charset="2"/>
              <a:buChar char="Ø"/>
            </a:pPr>
            <a:r>
              <a:rPr lang="en-US" altLang="en-US" dirty="0" smtClean="0"/>
              <a:t>Regional Center Director will Complete the Local Approval and Verification process</a:t>
            </a:r>
          </a:p>
          <a:p>
            <a:endParaRPr lang="en-US" dirty="0"/>
          </a:p>
        </p:txBody>
      </p:sp>
      <p:sp>
        <p:nvSpPr>
          <p:cNvPr id="3" name="Slide Number Placeholder 2"/>
          <p:cNvSpPr>
            <a:spLocks noGrp="1"/>
          </p:cNvSpPr>
          <p:nvPr>
            <p:ph type="sldNum" sz="quarter" idx="12"/>
          </p:nvPr>
        </p:nvSpPr>
        <p:spPr/>
        <p:txBody>
          <a:bodyPr/>
          <a:lstStyle/>
          <a:p>
            <a:fld id="{25E842EE-07A5-BF42-B259-F0753968FB43}" type="slidenum">
              <a:rPr lang="en-US" smtClean="0"/>
              <a:t>10</a:t>
            </a:fld>
            <a:endParaRPr lang="en-US" dirty="0"/>
          </a:p>
        </p:txBody>
      </p:sp>
    </p:spTree>
    <p:extLst>
      <p:ext uri="{BB962C8B-B14F-4D97-AF65-F5344CB8AC3E}">
        <p14:creationId xmlns:p14="http://schemas.microsoft.com/office/powerpoint/2010/main" val="10784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008" y="365126"/>
            <a:ext cx="10632142" cy="1199355"/>
          </a:xfrm>
        </p:spPr>
        <p:txBody>
          <a:bodyPr>
            <a:normAutofit fontScale="90000"/>
          </a:bodyPr>
          <a:lstStyle/>
          <a:p>
            <a:r>
              <a:rPr lang="en-US" dirty="0" smtClean="0"/>
              <a:t>Option: 2 Regional </a:t>
            </a:r>
            <a:r>
              <a:rPr lang="en-US" dirty="0"/>
              <a:t>Centers upload their own data</a:t>
            </a:r>
          </a:p>
        </p:txBody>
      </p:sp>
      <p:sp>
        <p:nvSpPr>
          <p:cNvPr id="3" name="Slide Number Placeholder 2"/>
          <p:cNvSpPr>
            <a:spLocks noGrp="1"/>
          </p:cNvSpPr>
          <p:nvPr>
            <p:ph type="sldNum" sz="quarter" idx="12"/>
          </p:nvPr>
        </p:nvSpPr>
        <p:spPr/>
        <p:txBody>
          <a:bodyPr/>
          <a:lstStyle/>
          <a:p>
            <a:fld id="{25E842EE-07A5-BF42-B259-F0753968FB43}" type="slidenum">
              <a:rPr lang="en-US" smtClean="0"/>
              <a:t>11</a:t>
            </a:fld>
            <a:endParaRPr lang="en-US" dirty="0"/>
          </a:p>
        </p:txBody>
      </p:sp>
      <p:sp>
        <p:nvSpPr>
          <p:cNvPr id="4" name="Rectangle 3"/>
          <p:cNvSpPr/>
          <p:nvPr/>
        </p:nvSpPr>
        <p:spPr>
          <a:xfrm>
            <a:off x="861302" y="1759378"/>
            <a:ext cx="10933026" cy="4093428"/>
          </a:xfrm>
          <a:prstGeom prst="rect">
            <a:avLst/>
          </a:prstGeom>
        </p:spPr>
        <p:txBody>
          <a:bodyPr wrap="square">
            <a:spAutoFit/>
          </a:bodyPr>
          <a:lstStyle/>
          <a:p>
            <a:pPr marL="800100" lvl="1" indent="-342900">
              <a:lnSpc>
                <a:spcPct val="100000"/>
              </a:lnSpc>
              <a:spcBef>
                <a:spcPts val="600"/>
              </a:spcBef>
              <a:buFont typeface="Wingdings" panose="05000000000000000000" pitchFamily="2" charset="2"/>
              <a:buChar char="Ø"/>
            </a:pPr>
            <a:r>
              <a:rPr lang="en-US" altLang="en-US" sz="2400" dirty="0" smtClean="0">
                <a:latin typeface="+mj-lt"/>
              </a:rPr>
              <a:t>Download the Data File Template (formally the Header File) Excel document located on SBAR’s webpage, </a:t>
            </a:r>
            <a:r>
              <a:rPr lang="en-US" altLang="en-US" sz="2400" dirty="0" smtClean="0">
                <a:latin typeface="+mj-lt"/>
                <a:hlinkClick r:id="rId3"/>
              </a:rPr>
              <a:t>https</a:t>
            </a:r>
            <a:r>
              <a:rPr lang="en-US" altLang="en-US" sz="2400" dirty="0">
                <a:latin typeface="+mj-lt"/>
                <a:hlinkClick r:id="rId3"/>
              </a:rPr>
              <a:t>://</a:t>
            </a:r>
            <a:r>
              <a:rPr lang="en-US" altLang="en-US" sz="2400" dirty="0" smtClean="0">
                <a:latin typeface="+mj-lt"/>
                <a:hlinkClick r:id="rId3"/>
              </a:rPr>
              <a:t>www.doe.virginia.gov/info_management/data_collection/sbar/index.shtml</a:t>
            </a:r>
            <a:endParaRPr lang="en-US" altLang="en-US" sz="2400" dirty="0">
              <a:latin typeface="+mj-lt"/>
            </a:endParaRPr>
          </a:p>
          <a:p>
            <a:pPr marL="800100" lvl="1" indent="-342900">
              <a:spcBef>
                <a:spcPts val="600"/>
              </a:spcBef>
              <a:buFont typeface="Wingdings" panose="05000000000000000000" pitchFamily="2" charset="2"/>
              <a:buChar char="Ø"/>
            </a:pPr>
            <a:r>
              <a:rPr lang="en-US" altLang="en-US" sz="2400" dirty="0" smtClean="0">
                <a:latin typeface="+mj-lt"/>
              </a:rPr>
              <a:t>Enter </a:t>
            </a:r>
            <a:r>
              <a:rPr lang="en-US" altLang="en-US" sz="2400" dirty="0">
                <a:latin typeface="+mj-lt"/>
              </a:rPr>
              <a:t>the required data for all events, student behaviors, administrative responses and victims</a:t>
            </a:r>
          </a:p>
          <a:p>
            <a:pPr marL="800100" lvl="1" indent="-342900">
              <a:lnSpc>
                <a:spcPct val="100000"/>
              </a:lnSpc>
              <a:spcBef>
                <a:spcPts val="600"/>
              </a:spcBef>
              <a:buFont typeface="Wingdings" panose="05000000000000000000" pitchFamily="2" charset="2"/>
              <a:buChar char="Ø"/>
            </a:pPr>
            <a:r>
              <a:rPr lang="en-US" altLang="en-US" sz="2400" dirty="0" smtClean="0">
                <a:latin typeface="+mj-lt"/>
              </a:rPr>
              <a:t>Complete the spreadsheet using the proper </a:t>
            </a:r>
            <a:r>
              <a:rPr lang="en-US" altLang="en-US" sz="2400" dirty="0">
                <a:latin typeface="+mj-lt"/>
              </a:rPr>
              <a:t>codes and </a:t>
            </a:r>
            <a:r>
              <a:rPr lang="en-US" altLang="en-US" sz="2400" dirty="0" smtClean="0">
                <a:latin typeface="+mj-lt"/>
              </a:rPr>
              <a:t>format for each record type </a:t>
            </a:r>
          </a:p>
          <a:p>
            <a:pPr marL="800100" lvl="1" indent="-342900">
              <a:lnSpc>
                <a:spcPct val="100000"/>
              </a:lnSpc>
              <a:spcBef>
                <a:spcPts val="600"/>
              </a:spcBef>
              <a:buFont typeface="Wingdings" panose="05000000000000000000" pitchFamily="2" charset="2"/>
              <a:buChar char="Ø"/>
            </a:pPr>
            <a:r>
              <a:rPr lang="en-US" altLang="en-US" sz="2400" dirty="0" smtClean="0">
                <a:latin typeface="+mj-lt"/>
              </a:rPr>
              <a:t>Convert the spreadsheet to a tab delimited text (.txt) file </a:t>
            </a:r>
          </a:p>
          <a:p>
            <a:pPr marL="800100" lvl="1" indent="-342900">
              <a:lnSpc>
                <a:spcPct val="100000"/>
              </a:lnSpc>
              <a:spcBef>
                <a:spcPts val="600"/>
              </a:spcBef>
              <a:buFont typeface="Wingdings" panose="05000000000000000000" pitchFamily="2" charset="2"/>
              <a:buChar char="Ø"/>
            </a:pPr>
            <a:endParaRPr lang="en-US" altLang="en-US" sz="2400" dirty="0">
              <a:latin typeface="+mj-lt"/>
            </a:endParaRPr>
          </a:p>
        </p:txBody>
      </p:sp>
    </p:spTree>
    <p:extLst>
      <p:ext uri="{BB962C8B-B14F-4D97-AF65-F5344CB8AC3E}">
        <p14:creationId xmlns:p14="http://schemas.microsoft.com/office/powerpoint/2010/main" val="1077041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Option 2: Regional Centers upload their own data Cont.</a:t>
            </a:r>
            <a:endParaRPr lang="en-US" dirty="0"/>
          </a:p>
        </p:txBody>
      </p:sp>
      <p:sp>
        <p:nvSpPr>
          <p:cNvPr id="6" name="Content Placeholder 5"/>
          <p:cNvSpPr>
            <a:spLocks noGrp="1"/>
          </p:cNvSpPr>
          <p:nvPr>
            <p:ph idx="1"/>
          </p:nvPr>
        </p:nvSpPr>
        <p:spPr>
          <a:xfrm>
            <a:off x="855008" y="2000249"/>
            <a:ext cx="10726460" cy="4176713"/>
          </a:xfrm>
        </p:spPr>
        <p:txBody>
          <a:bodyPr>
            <a:normAutofit/>
          </a:bodyPr>
          <a:lstStyle/>
          <a:p>
            <a:pPr lvl="1">
              <a:lnSpc>
                <a:spcPct val="100000"/>
              </a:lnSpc>
              <a:spcBef>
                <a:spcPts val="600"/>
              </a:spcBef>
              <a:buFont typeface="Wingdings" panose="05000000000000000000" pitchFamily="2" charset="2"/>
              <a:buChar char="Ø"/>
            </a:pPr>
            <a:r>
              <a:rPr lang="en-US" altLang="en-US" dirty="0" smtClean="0"/>
              <a:t>Within SSWS, upload the txt file </a:t>
            </a:r>
          </a:p>
          <a:p>
            <a:pPr lvl="1">
              <a:lnSpc>
                <a:spcPct val="100000"/>
              </a:lnSpc>
              <a:spcBef>
                <a:spcPts val="600"/>
              </a:spcBef>
              <a:buFont typeface="Wingdings" panose="05000000000000000000" pitchFamily="2" charset="2"/>
              <a:buChar char="Ø"/>
            </a:pPr>
            <a:r>
              <a:rPr lang="en-US" altLang="en-US" dirty="0" smtClean="0"/>
              <a:t>Uploaded files will go through a process of edit checks.  Check SSWS for Pass/Fail notifications</a:t>
            </a:r>
          </a:p>
          <a:p>
            <a:pPr lvl="2">
              <a:spcBef>
                <a:spcPts val="600"/>
              </a:spcBef>
            </a:pPr>
            <a:r>
              <a:rPr lang="en-US" altLang="en-US" sz="2400" dirty="0" smtClean="0"/>
              <a:t>A list of errors will be available for unsuccessful files</a:t>
            </a:r>
          </a:p>
          <a:p>
            <a:pPr lvl="2">
              <a:spcBef>
                <a:spcPts val="600"/>
              </a:spcBef>
            </a:pPr>
            <a:r>
              <a:rPr lang="en-US" altLang="en-US" sz="2400" dirty="0" smtClean="0"/>
              <a:t>Troubleshoot errors</a:t>
            </a:r>
          </a:p>
          <a:p>
            <a:pPr lvl="2">
              <a:spcBef>
                <a:spcPts val="600"/>
              </a:spcBef>
            </a:pPr>
            <a:r>
              <a:rPr lang="en-US" altLang="en-US" sz="2400" dirty="0" smtClean="0"/>
              <a:t>Resubmit file until all fatal errors are resolved</a:t>
            </a:r>
          </a:p>
          <a:p>
            <a:pPr lvl="1">
              <a:lnSpc>
                <a:spcPct val="100000"/>
              </a:lnSpc>
              <a:spcBef>
                <a:spcPts val="600"/>
              </a:spcBef>
              <a:buFont typeface="Wingdings" panose="05000000000000000000" pitchFamily="2" charset="2"/>
              <a:buChar char="Ø"/>
            </a:pPr>
            <a:r>
              <a:rPr lang="en-US" altLang="en-US" dirty="0" smtClean="0"/>
              <a:t>Complete the Local Approval and Verification process</a:t>
            </a:r>
          </a:p>
          <a:p>
            <a:endParaRPr lang="en-US" dirty="0"/>
          </a:p>
        </p:txBody>
      </p:sp>
      <p:sp>
        <p:nvSpPr>
          <p:cNvPr id="3" name="Slide Number Placeholder 2"/>
          <p:cNvSpPr>
            <a:spLocks noGrp="1"/>
          </p:cNvSpPr>
          <p:nvPr>
            <p:ph type="sldNum" sz="quarter" idx="12"/>
          </p:nvPr>
        </p:nvSpPr>
        <p:spPr/>
        <p:txBody>
          <a:bodyPr/>
          <a:lstStyle/>
          <a:p>
            <a:fld id="{25E842EE-07A5-BF42-B259-F0753968FB43}" type="slidenum">
              <a:rPr lang="en-US" smtClean="0"/>
              <a:t>12</a:t>
            </a:fld>
            <a:endParaRPr lang="en-US" dirty="0"/>
          </a:p>
        </p:txBody>
      </p:sp>
    </p:spTree>
    <p:extLst>
      <p:ext uri="{BB962C8B-B14F-4D97-AF65-F5344CB8AC3E}">
        <p14:creationId xmlns:p14="http://schemas.microsoft.com/office/powerpoint/2010/main" val="1183601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48530" y="873995"/>
            <a:ext cx="10726460" cy="2852737"/>
          </a:xfrm>
        </p:spPr>
        <p:txBody>
          <a:bodyPr/>
          <a:lstStyle/>
          <a:p>
            <a:pPr algn="ctr"/>
            <a:r>
              <a:rPr lang="en-US" dirty="0" smtClean="0"/>
              <a:t>Compile the File Information</a:t>
            </a: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13</a:t>
            </a:fld>
            <a:endParaRPr lang="en-US" dirty="0"/>
          </a:p>
        </p:txBody>
      </p:sp>
    </p:spTree>
    <p:extLst>
      <p:ext uri="{BB962C8B-B14F-4D97-AF65-F5344CB8AC3E}">
        <p14:creationId xmlns:p14="http://schemas.microsoft.com/office/powerpoint/2010/main" val="2912031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008" y="257967"/>
            <a:ext cx="10726460" cy="713580"/>
          </a:xfrm>
        </p:spPr>
        <p:txBody>
          <a:bodyPr>
            <a:normAutofit/>
          </a:bodyPr>
          <a:lstStyle/>
          <a:p>
            <a:r>
              <a:rPr lang="en-US" sz="4000" dirty="0" smtClean="0"/>
              <a:t>SBAR Webpage </a:t>
            </a:r>
            <a:r>
              <a:rPr lang="en-US" sz="4000" dirty="0"/>
              <a:t>and Resources</a:t>
            </a:r>
          </a:p>
        </p:txBody>
      </p:sp>
      <p:sp>
        <p:nvSpPr>
          <p:cNvPr id="3" name="Content Placeholder 2"/>
          <p:cNvSpPr>
            <a:spLocks noGrp="1"/>
          </p:cNvSpPr>
          <p:nvPr>
            <p:ph idx="1"/>
          </p:nvPr>
        </p:nvSpPr>
        <p:spPr>
          <a:xfrm>
            <a:off x="855008" y="907256"/>
            <a:ext cx="10726460" cy="5818865"/>
          </a:xfrm>
        </p:spPr>
        <p:txBody>
          <a:bodyPr/>
          <a:lstStyle/>
          <a:p>
            <a:pPr marL="0" indent="0">
              <a:buNone/>
            </a:pPr>
            <a:r>
              <a:rPr lang="en-US" sz="1800" dirty="0" smtClean="0">
                <a:solidFill>
                  <a:schemeClr val="accent5">
                    <a:lumMod val="60000"/>
                    <a:lumOff val="40000"/>
                  </a:schemeClr>
                </a:solidFill>
                <a:hlinkClick r:id="rId3"/>
              </a:rPr>
              <a:t>https</a:t>
            </a:r>
            <a:r>
              <a:rPr lang="en-US" sz="1800" dirty="0">
                <a:solidFill>
                  <a:schemeClr val="accent5">
                    <a:lumMod val="60000"/>
                    <a:lumOff val="40000"/>
                  </a:schemeClr>
                </a:solidFill>
                <a:hlinkClick r:id="rId3"/>
              </a:rPr>
              <a:t>://</a:t>
            </a:r>
            <a:r>
              <a:rPr lang="en-US" sz="1800" dirty="0" smtClean="0">
                <a:solidFill>
                  <a:schemeClr val="accent5">
                    <a:lumMod val="60000"/>
                    <a:lumOff val="40000"/>
                  </a:schemeClr>
                </a:solidFill>
                <a:hlinkClick r:id="rId3"/>
              </a:rPr>
              <a:t>www.doe.virginia.gov/info_management/data_collection/sbar/index.shtml</a:t>
            </a:r>
            <a:endParaRPr lang="en-US" sz="1800" dirty="0" smtClean="0">
              <a:solidFill>
                <a:schemeClr val="accent5">
                  <a:lumMod val="60000"/>
                  <a:lumOff val="40000"/>
                </a:schemeClr>
              </a:solidFill>
            </a:endParaRPr>
          </a:p>
          <a:p>
            <a:pPr marL="0" indent="0">
              <a:buNone/>
            </a:pPr>
            <a:endParaRPr lang="en-US" sz="2000" dirty="0"/>
          </a:p>
        </p:txBody>
      </p:sp>
      <p:sp>
        <p:nvSpPr>
          <p:cNvPr id="4" name="Slide Number Placeholder 3"/>
          <p:cNvSpPr>
            <a:spLocks noGrp="1"/>
          </p:cNvSpPr>
          <p:nvPr>
            <p:ph type="sldNum" sz="quarter" idx="12"/>
          </p:nvPr>
        </p:nvSpPr>
        <p:spPr/>
        <p:txBody>
          <a:bodyPr/>
          <a:lstStyle/>
          <a:p>
            <a:fld id="{25E842EE-07A5-BF42-B259-F0753968FB43}" type="slidenum">
              <a:rPr lang="en-US" smtClean="0"/>
              <a:t>14</a:t>
            </a:fld>
            <a:endParaRPr lang="en-US" dirty="0"/>
          </a:p>
        </p:txBody>
      </p:sp>
      <p:pic>
        <p:nvPicPr>
          <p:cNvPr id="5" name="Picture 4"/>
          <p:cNvPicPr>
            <a:picLocks noChangeAspect="1"/>
          </p:cNvPicPr>
          <p:nvPr/>
        </p:nvPicPr>
        <p:blipFill>
          <a:blip r:embed="rId4"/>
          <a:stretch>
            <a:fillRect/>
          </a:stretch>
        </p:blipFill>
        <p:spPr>
          <a:xfrm>
            <a:off x="945296" y="1297466"/>
            <a:ext cx="9279920" cy="5134232"/>
          </a:xfrm>
          <a:prstGeom prst="rect">
            <a:avLst/>
          </a:prstGeom>
        </p:spPr>
      </p:pic>
    </p:spTree>
    <p:extLst>
      <p:ext uri="{BB962C8B-B14F-4D97-AF65-F5344CB8AC3E}">
        <p14:creationId xmlns:p14="http://schemas.microsoft.com/office/powerpoint/2010/main" val="748325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33" dirty="0"/>
              <a:t>Diagram of </a:t>
            </a:r>
            <a:r>
              <a:rPr lang="en-US" sz="5333" dirty="0" smtClean="0"/>
              <a:t>SBAR Connected </a:t>
            </a:r>
            <a:r>
              <a:rPr lang="en-US" sz="5333" dirty="0"/>
              <a:t>Records</a:t>
            </a:r>
          </a:p>
        </p:txBody>
      </p:sp>
      <p:sp>
        <p:nvSpPr>
          <p:cNvPr id="5" name="Google Shape;306;p12"/>
          <p:cNvSpPr/>
          <p:nvPr/>
        </p:nvSpPr>
        <p:spPr>
          <a:xfrm>
            <a:off x="2787338" y="3603676"/>
            <a:ext cx="1240901" cy="761200"/>
          </a:xfrm>
          <a:prstGeom prst="roundRect">
            <a:avLst>
              <a:gd name="adj" fmla="val 16667"/>
            </a:avLst>
          </a:prstGeom>
          <a:solidFill>
            <a:schemeClr val="bg1">
              <a:lumMod val="85000"/>
            </a:schemeClr>
          </a:solidFill>
          <a:ln w="9525" cap="flat" cmpd="sng">
            <a:solidFill>
              <a:srgbClr val="D5002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r>
              <a:rPr lang="en-US" sz="1600" b="1" dirty="0">
                <a:solidFill>
                  <a:schemeClr val="dk1"/>
                </a:solidFill>
                <a:latin typeface="Times New Roman"/>
                <a:ea typeface="Times New Roman"/>
                <a:cs typeface="Times New Roman"/>
                <a:sym typeface="Times New Roman"/>
              </a:rPr>
              <a:t>B Record: Event</a:t>
            </a:r>
            <a:endParaRPr sz="1600" b="1" dirty="0">
              <a:solidFill>
                <a:schemeClr val="dk1"/>
              </a:solidFill>
              <a:latin typeface="Times New Roman"/>
              <a:ea typeface="Times New Roman"/>
              <a:cs typeface="Times New Roman"/>
              <a:sym typeface="Times New Roman"/>
            </a:endParaRPr>
          </a:p>
        </p:txBody>
      </p:sp>
      <p:sp>
        <p:nvSpPr>
          <p:cNvPr id="6" name="Google Shape;307;p12"/>
          <p:cNvSpPr/>
          <p:nvPr/>
        </p:nvSpPr>
        <p:spPr>
          <a:xfrm>
            <a:off x="4996118" y="2436803"/>
            <a:ext cx="1401271" cy="905555"/>
          </a:xfrm>
          <a:prstGeom prst="roundRect">
            <a:avLst>
              <a:gd name="adj" fmla="val 16667"/>
            </a:avLst>
          </a:prstGeom>
          <a:solidFill>
            <a:schemeClr val="bg1">
              <a:lumMod val="75000"/>
            </a:schemeClr>
          </a:solidFill>
          <a:ln w="9525" cap="flat" cmpd="sng">
            <a:solidFill>
              <a:srgbClr val="D5002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r>
              <a:rPr lang="en-US" sz="1600" b="1" dirty="0">
                <a:solidFill>
                  <a:schemeClr val="dk1"/>
                </a:solidFill>
                <a:latin typeface="Times New Roman"/>
                <a:ea typeface="Times New Roman"/>
                <a:cs typeface="Times New Roman"/>
                <a:sym typeface="Times New Roman"/>
              </a:rPr>
              <a:t>C Record: </a:t>
            </a:r>
            <a:r>
              <a:rPr lang="en-US" sz="1600" dirty="0">
                <a:solidFill>
                  <a:schemeClr val="dk1"/>
                </a:solidFill>
                <a:latin typeface="Times New Roman"/>
                <a:ea typeface="Times New Roman"/>
                <a:cs typeface="Times New Roman"/>
                <a:sym typeface="Times New Roman"/>
              </a:rPr>
              <a:t>Student 1 Behavior 1</a:t>
            </a:r>
            <a:endParaRPr sz="1600" dirty="0"/>
          </a:p>
        </p:txBody>
      </p:sp>
      <p:sp>
        <p:nvSpPr>
          <p:cNvPr id="7" name="Google Shape;308;p12"/>
          <p:cNvSpPr/>
          <p:nvPr/>
        </p:nvSpPr>
        <p:spPr>
          <a:xfrm>
            <a:off x="5006060" y="3603677"/>
            <a:ext cx="1391329" cy="889513"/>
          </a:xfrm>
          <a:prstGeom prst="roundRect">
            <a:avLst>
              <a:gd name="adj" fmla="val 16667"/>
            </a:avLst>
          </a:prstGeom>
          <a:solidFill>
            <a:schemeClr val="bg1">
              <a:lumMod val="75000"/>
            </a:schemeClr>
          </a:solidFill>
          <a:ln w="9525" cap="flat" cmpd="sng">
            <a:solidFill>
              <a:srgbClr val="D5002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r>
              <a:rPr lang="en-US" sz="1600" b="1" dirty="0">
                <a:solidFill>
                  <a:schemeClr val="dk1"/>
                </a:solidFill>
                <a:latin typeface="Times New Roman"/>
                <a:ea typeface="Times New Roman"/>
                <a:cs typeface="Times New Roman"/>
                <a:sym typeface="Times New Roman"/>
              </a:rPr>
              <a:t>C Record: </a:t>
            </a:r>
            <a:r>
              <a:rPr lang="en-US" sz="1600" dirty="0">
                <a:solidFill>
                  <a:schemeClr val="dk1"/>
                </a:solidFill>
                <a:latin typeface="Times New Roman"/>
                <a:ea typeface="Times New Roman"/>
                <a:cs typeface="Times New Roman"/>
                <a:sym typeface="Times New Roman"/>
              </a:rPr>
              <a:t>Student 1 Behavior 2</a:t>
            </a:r>
            <a:endParaRPr sz="1600" dirty="0"/>
          </a:p>
        </p:txBody>
      </p:sp>
      <p:sp>
        <p:nvSpPr>
          <p:cNvPr id="8" name="Google Shape;309;p12"/>
          <p:cNvSpPr/>
          <p:nvPr/>
        </p:nvSpPr>
        <p:spPr>
          <a:xfrm>
            <a:off x="5006060" y="4727474"/>
            <a:ext cx="1410543" cy="983324"/>
          </a:xfrm>
          <a:prstGeom prst="roundRect">
            <a:avLst>
              <a:gd name="adj" fmla="val 16667"/>
            </a:avLst>
          </a:prstGeom>
          <a:solidFill>
            <a:schemeClr val="bg1">
              <a:lumMod val="75000"/>
            </a:schemeClr>
          </a:solidFill>
          <a:ln w="9525" cap="flat" cmpd="sng">
            <a:solidFill>
              <a:srgbClr val="D5002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r>
              <a:rPr lang="en-US" sz="1600" b="1" dirty="0">
                <a:solidFill>
                  <a:schemeClr val="dk1"/>
                </a:solidFill>
                <a:latin typeface="Times New Roman"/>
                <a:ea typeface="Times New Roman"/>
                <a:cs typeface="Times New Roman"/>
                <a:sym typeface="Times New Roman"/>
              </a:rPr>
              <a:t>C Record: </a:t>
            </a:r>
            <a:r>
              <a:rPr lang="en-US" sz="1600" dirty="0">
                <a:solidFill>
                  <a:schemeClr val="dk1"/>
                </a:solidFill>
                <a:latin typeface="Times New Roman"/>
                <a:ea typeface="Times New Roman"/>
                <a:cs typeface="Times New Roman"/>
                <a:sym typeface="Times New Roman"/>
              </a:rPr>
              <a:t>Student 2</a:t>
            </a:r>
            <a:endParaRPr sz="1600" dirty="0"/>
          </a:p>
          <a:p>
            <a:pPr algn="ctr"/>
            <a:r>
              <a:rPr lang="en-US" sz="1600" dirty="0">
                <a:solidFill>
                  <a:schemeClr val="dk1"/>
                </a:solidFill>
                <a:latin typeface="Times New Roman"/>
                <a:ea typeface="Times New Roman"/>
                <a:cs typeface="Times New Roman"/>
                <a:sym typeface="Times New Roman"/>
              </a:rPr>
              <a:t>Behavior 1</a:t>
            </a:r>
            <a:endParaRPr sz="1600" dirty="0"/>
          </a:p>
        </p:txBody>
      </p:sp>
      <p:sp>
        <p:nvSpPr>
          <p:cNvPr id="10" name="Google Shape;312;p12"/>
          <p:cNvSpPr/>
          <p:nvPr/>
        </p:nvSpPr>
        <p:spPr>
          <a:xfrm>
            <a:off x="4189833" y="3901236"/>
            <a:ext cx="711900" cy="268551"/>
          </a:xfrm>
          <a:prstGeom prst="rightArrow">
            <a:avLst>
              <a:gd name="adj1" fmla="val 50000"/>
              <a:gd name="adj2" fmla="val 50000"/>
            </a:avLst>
          </a:prstGeom>
          <a:solidFill>
            <a:schemeClr val="accent1"/>
          </a:solidFill>
          <a:ln w="25400" cap="flat" cmpd="sng">
            <a:solidFill>
              <a:srgbClr val="9B0024"/>
            </a:solidFill>
            <a:prstDash val="solid"/>
            <a:round/>
            <a:headEnd type="none" w="sm" len="sm"/>
            <a:tailEnd type="none" w="sm" len="sm"/>
          </a:ln>
        </p:spPr>
        <p:txBody>
          <a:bodyPr spcFirstLastPara="1" wrap="square" lIns="91425" tIns="45700" rIns="91425" bIns="45700" anchor="ctr" anchorCtr="0">
            <a:noAutofit/>
          </a:bodyPr>
          <a:lstStyle/>
          <a:p>
            <a:pPr algn="ctr"/>
            <a:endParaRPr sz="1600" b="1">
              <a:solidFill>
                <a:schemeClr val="lt1"/>
              </a:solidFill>
              <a:latin typeface="Times New Roman"/>
              <a:ea typeface="Times New Roman"/>
              <a:cs typeface="Times New Roman"/>
              <a:sym typeface="Times New Roman"/>
            </a:endParaRPr>
          </a:p>
        </p:txBody>
      </p:sp>
      <p:sp>
        <p:nvSpPr>
          <p:cNvPr id="16" name="Google Shape;318;p12"/>
          <p:cNvSpPr/>
          <p:nvPr/>
        </p:nvSpPr>
        <p:spPr>
          <a:xfrm>
            <a:off x="7746269" y="1801120"/>
            <a:ext cx="1266553" cy="870540"/>
          </a:xfrm>
          <a:prstGeom prst="roundRect">
            <a:avLst>
              <a:gd name="adj" fmla="val 16667"/>
            </a:avLst>
          </a:prstGeom>
          <a:solidFill>
            <a:schemeClr val="bg1">
              <a:lumMod val="65000"/>
            </a:schemeClr>
          </a:solidFill>
          <a:ln w="9525" cap="flat" cmpd="sng">
            <a:solidFill>
              <a:srgbClr val="D5002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lvl="0" algn="ctr"/>
            <a:r>
              <a:rPr lang="en-US" sz="1200" b="1" dirty="0">
                <a:solidFill>
                  <a:schemeClr val="dk1"/>
                </a:solidFill>
                <a:ea typeface="Times New Roman"/>
                <a:cs typeface="Times New Roman"/>
                <a:sym typeface="Times New Roman"/>
              </a:rPr>
              <a:t>D Record: </a:t>
            </a:r>
            <a:r>
              <a:rPr lang="en-US" sz="1200" dirty="0">
                <a:solidFill>
                  <a:schemeClr val="dk1"/>
                </a:solidFill>
                <a:ea typeface="Times New Roman"/>
                <a:cs typeface="Times New Roman"/>
                <a:sym typeface="Times New Roman"/>
              </a:rPr>
              <a:t>Student 1 Behavior 1 </a:t>
            </a:r>
            <a:endParaRPr lang="en-US" sz="1200" dirty="0"/>
          </a:p>
          <a:p>
            <a:pPr lvl="0" algn="ctr"/>
            <a:r>
              <a:rPr lang="en-US" sz="1200" dirty="0">
                <a:solidFill>
                  <a:schemeClr val="dk1"/>
                </a:solidFill>
                <a:ea typeface="Times New Roman"/>
                <a:cs typeface="Times New Roman"/>
                <a:sym typeface="Times New Roman"/>
              </a:rPr>
              <a:t>Response 1</a:t>
            </a:r>
            <a:endParaRPr lang="en-US" sz="1200" dirty="0"/>
          </a:p>
        </p:txBody>
      </p:sp>
      <p:sp>
        <p:nvSpPr>
          <p:cNvPr id="17" name="Google Shape;319;p12"/>
          <p:cNvSpPr/>
          <p:nvPr/>
        </p:nvSpPr>
        <p:spPr>
          <a:xfrm>
            <a:off x="7746269" y="2834954"/>
            <a:ext cx="1264900" cy="779388"/>
          </a:xfrm>
          <a:prstGeom prst="roundRect">
            <a:avLst>
              <a:gd name="adj" fmla="val 16667"/>
            </a:avLst>
          </a:prstGeom>
          <a:solidFill>
            <a:schemeClr val="bg1">
              <a:lumMod val="65000"/>
            </a:schemeClr>
          </a:solidFill>
          <a:ln w="9525" cap="flat" cmpd="sng">
            <a:solidFill>
              <a:srgbClr val="D5002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r>
              <a:rPr lang="en-US" sz="1200" b="1" dirty="0">
                <a:solidFill>
                  <a:schemeClr val="dk1"/>
                </a:solidFill>
                <a:latin typeface="Times New Roman"/>
                <a:ea typeface="Times New Roman"/>
                <a:cs typeface="Times New Roman"/>
                <a:sym typeface="Times New Roman"/>
              </a:rPr>
              <a:t>D Record: </a:t>
            </a:r>
            <a:r>
              <a:rPr lang="en-US" sz="1200" dirty="0">
                <a:solidFill>
                  <a:schemeClr val="dk1"/>
                </a:solidFill>
                <a:latin typeface="Times New Roman"/>
                <a:ea typeface="Times New Roman"/>
                <a:cs typeface="Times New Roman"/>
                <a:sym typeface="Times New Roman"/>
              </a:rPr>
              <a:t>Student 1 Behavior 1 Response 2</a:t>
            </a:r>
            <a:endParaRPr sz="1200" dirty="0"/>
          </a:p>
        </p:txBody>
      </p:sp>
      <p:sp>
        <p:nvSpPr>
          <p:cNvPr id="18" name="Google Shape;320;p12"/>
          <p:cNvSpPr/>
          <p:nvPr/>
        </p:nvSpPr>
        <p:spPr>
          <a:xfrm>
            <a:off x="7747924" y="3813375"/>
            <a:ext cx="1264899" cy="779388"/>
          </a:xfrm>
          <a:prstGeom prst="roundRect">
            <a:avLst>
              <a:gd name="adj" fmla="val 16667"/>
            </a:avLst>
          </a:prstGeom>
          <a:solidFill>
            <a:schemeClr val="bg1">
              <a:lumMod val="65000"/>
            </a:schemeClr>
          </a:solidFill>
          <a:ln w="9525" cap="flat" cmpd="sng">
            <a:solidFill>
              <a:srgbClr val="D5002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r>
              <a:rPr lang="en-US" sz="1200" b="1" dirty="0">
                <a:solidFill>
                  <a:schemeClr val="dk1"/>
                </a:solidFill>
                <a:latin typeface="Times New Roman"/>
                <a:ea typeface="Times New Roman"/>
                <a:cs typeface="Times New Roman"/>
                <a:sym typeface="Times New Roman"/>
              </a:rPr>
              <a:t>D Record: </a:t>
            </a:r>
            <a:r>
              <a:rPr lang="en-US" sz="1200" dirty="0">
                <a:solidFill>
                  <a:schemeClr val="dk1"/>
                </a:solidFill>
                <a:latin typeface="Times New Roman"/>
                <a:ea typeface="Times New Roman"/>
                <a:cs typeface="Times New Roman"/>
                <a:sym typeface="Times New Roman"/>
              </a:rPr>
              <a:t>Student 1 Behavior 2 Response 1</a:t>
            </a:r>
            <a:endParaRPr sz="1200" dirty="0"/>
          </a:p>
        </p:txBody>
      </p:sp>
      <p:sp>
        <p:nvSpPr>
          <p:cNvPr id="19" name="Google Shape;321;p12"/>
          <p:cNvSpPr/>
          <p:nvPr/>
        </p:nvSpPr>
        <p:spPr>
          <a:xfrm>
            <a:off x="7747923" y="4791796"/>
            <a:ext cx="1294492" cy="807022"/>
          </a:xfrm>
          <a:prstGeom prst="roundRect">
            <a:avLst>
              <a:gd name="adj" fmla="val 16667"/>
            </a:avLst>
          </a:prstGeom>
          <a:solidFill>
            <a:schemeClr val="bg1">
              <a:lumMod val="65000"/>
            </a:schemeClr>
          </a:solidFill>
          <a:ln w="9525" cap="flat" cmpd="sng">
            <a:solidFill>
              <a:srgbClr val="D5002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r>
              <a:rPr lang="en-US" sz="1200" b="1" dirty="0">
                <a:solidFill>
                  <a:schemeClr val="dk1"/>
                </a:solidFill>
                <a:latin typeface="Times New Roman"/>
                <a:ea typeface="Times New Roman"/>
                <a:cs typeface="Times New Roman"/>
                <a:sym typeface="Times New Roman"/>
              </a:rPr>
              <a:t>D Record: </a:t>
            </a:r>
            <a:r>
              <a:rPr lang="en-US" sz="1200" dirty="0">
                <a:solidFill>
                  <a:schemeClr val="dk1"/>
                </a:solidFill>
                <a:latin typeface="Times New Roman"/>
                <a:ea typeface="Times New Roman"/>
                <a:cs typeface="Times New Roman"/>
                <a:sym typeface="Times New Roman"/>
              </a:rPr>
              <a:t>Student 2 Behavior 1 Response 1</a:t>
            </a:r>
            <a:endParaRPr sz="1200" dirty="0"/>
          </a:p>
        </p:txBody>
      </p:sp>
      <p:sp>
        <p:nvSpPr>
          <p:cNvPr id="21" name="Google Shape;324;p12"/>
          <p:cNvSpPr/>
          <p:nvPr/>
        </p:nvSpPr>
        <p:spPr>
          <a:xfrm>
            <a:off x="2717197" y="5278955"/>
            <a:ext cx="1240901" cy="923378"/>
          </a:xfrm>
          <a:prstGeom prst="roundRect">
            <a:avLst>
              <a:gd name="adj" fmla="val 16667"/>
            </a:avLst>
          </a:prstGeom>
          <a:gradFill>
            <a:gsLst>
              <a:gs pos="0">
                <a:schemeClr val="accent1">
                  <a:lumMod val="5000"/>
                  <a:lumOff val="95000"/>
                  <a:alpha val="69000"/>
                </a:schemeClr>
              </a:gs>
              <a:gs pos="83000">
                <a:schemeClr val="accent1">
                  <a:lumMod val="45000"/>
                  <a:lumOff val="55000"/>
                </a:schemeClr>
              </a:gs>
              <a:gs pos="100000">
                <a:schemeClr val="accent1">
                  <a:lumMod val="30000"/>
                  <a:lumOff val="70000"/>
                </a:schemeClr>
              </a:gs>
            </a:gsLst>
            <a:lin ang="16200000" scaled="1"/>
          </a:gradFill>
          <a:ln w="9525" cap="flat" cmpd="sng">
            <a:solidFill>
              <a:srgbClr val="D5002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r>
              <a:rPr lang="en-US" b="1" dirty="0">
                <a:sym typeface="Times New Roman"/>
              </a:rPr>
              <a:t>E </a:t>
            </a:r>
            <a:r>
              <a:rPr lang="en-US" sz="1200" b="1" dirty="0">
                <a:sym typeface="Times New Roman"/>
              </a:rPr>
              <a:t>Record: </a:t>
            </a:r>
            <a:r>
              <a:rPr lang="en-US" sz="1200" dirty="0">
                <a:sym typeface="Times New Roman"/>
              </a:rPr>
              <a:t>Victims</a:t>
            </a:r>
          </a:p>
          <a:p>
            <a:pPr algn="ctr"/>
            <a:r>
              <a:rPr lang="en-US" sz="1200" dirty="0">
                <a:sym typeface="Times New Roman"/>
              </a:rPr>
              <a:t>(dependent on behavior code)</a:t>
            </a:r>
            <a:endParaRPr sz="1200" dirty="0"/>
          </a:p>
        </p:txBody>
      </p:sp>
      <p:sp>
        <p:nvSpPr>
          <p:cNvPr id="22" name="Google Shape;312;p12"/>
          <p:cNvSpPr/>
          <p:nvPr/>
        </p:nvSpPr>
        <p:spPr>
          <a:xfrm rot="19752894">
            <a:off x="4148940" y="3381563"/>
            <a:ext cx="711900" cy="268551"/>
          </a:xfrm>
          <a:prstGeom prst="rightArrow">
            <a:avLst>
              <a:gd name="adj1" fmla="val 50000"/>
              <a:gd name="adj2" fmla="val 50000"/>
            </a:avLst>
          </a:prstGeom>
          <a:solidFill>
            <a:schemeClr val="accent1"/>
          </a:solidFill>
          <a:ln w="25400" cap="flat" cmpd="sng">
            <a:solidFill>
              <a:srgbClr val="9B0024"/>
            </a:solidFill>
            <a:prstDash val="solid"/>
            <a:round/>
            <a:headEnd type="none" w="sm" len="sm"/>
            <a:tailEnd type="none" w="sm" len="sm"/>
          </a:ln>
        </p:spPr>
        <p:txBody>
          <a:bodyPr spcFirstLastPara="1" wrap="square" lIns="91425" tIns="45700" rIns="91425" bIns="45700" anchor="ctr" anchorCtr="0">
            <a:noAutofit/>
          </a:bodyPr>
          <a:lstStyle/>
          <a:p>
            <a:pPr algn="ctr"/>
            <a:endParaRPr sz="1600" b="1">
              <a:solidFill>
                <a:schemeClr val="lt1"/>
              </a:solidFill>
              <a:latin typeface="Times New Roman"/>
              <a:ea typeface="Times New Roman"/>
              <a:cs typeface="Times New Roman"/>
              <a:sym typeface="Times New Roman"/>
            </a:endParaRPr>
          </a:p>
        </p:txBody>
      </p:sp>
      <p:sp>
        <p:nvSpPr>
          <p:cNvPr id="23" name="Google Shape;312;p12"/>
          <p:cNvSpPr/>
          <p:nvPr/>
        </p:nvSpPr>
        <p:spPr>
          <a:xfrm rot="1802890">
            <a:off x="4132380" y="4417836"/>
            <a:ext cx="711900" cy="268551"/>
          </a:xfrm>
          <a:prstGeom prst="rightArrow">
            <a:avLst>
              <a:gd name="adj1" fmla="val 50000"/>
              <a:gd name="adj2" fmla="val 50000"/>
            </a:avLst>
          </a:prstGeom>
          <a:solidFill>
            <a:schemeClr val="accent1"/>
          </a:solidFill>
          <a:ln w="25400" cap="flat" cmpd="sng">
            <a:solidFill>
              <a:srgbClr val="9B0024"/>
            </a:solidFill>
            <a:prstDash val="solid"/>
            <a:round/>
            <a:headEnd type="none" w="sm" len="sm"/>
            <a:tailEnd type="none" w="sm" len="sm"/>
          </a:ln>
        </p:spPr>
        <p:txBody>
          <a:bodyPr spcFirstLastPara="1" wrap="square" lIns="91425" tIns="45700" rIns="91425" bIns="45700" anchor="ctr" anchorCtr="0">
            <a:noAutofit/>
          </a:bodyPr>
          <a:lstStyle/>
          <a:p>
            <a:pPr algn="ctr"/>
            <a:endParaRPr sz="1600" b="1">
              <a:solidFill>
                <a:schemeClr val="lt1"/>
              </a:solidFill>
              <a:latin typeface="Times New Roman"/>
              <a:ea typeface="Times New Roman"/>
              <a:cs typeface="Times New Roman"/>
              <a:sym typeface="Times New Roman"/>
            </a:endParaRPr>
          </a:p>
        </p:txBody>
      </p:sp>
      <p:sp>
        <p:nvSpPr>
          <p:cNvPr id="25" name="Google Shape;312;p12"/>
          <p:cNvSpPr/>
          <p:nvPr/>
        </p:nvSpPr>
        <p:spPr>
          <a:xfrm rot="5400000">
            <a:off x="3001626" y="4725528"/>
            <a:ext cx="711900" cy="268551"/>
          </a:xfrm>
          <a:prstGeom prst="rightArrow">
            <a:avLst>
              <a:gd name="adj1" fmla="val 50000"/>
              <a:gd name="adj2" fmla="val 50000"/>
            </a:avLst>
          </a:prstGeom>
          <a:solidFill>
            <a:schemeClr val="accent1"/>
          </a:solidFill>
          <a:ln w="25400" cap="flat" cmpd="sng">
            <a:solidFill>
              <a:srgbClr val="9B0024"/>
            </a:solidFill>
            <a:prstDash val="solid"/>
            <a:round/>
            <a:headEnd type="none" w="sm" len="sm"/>
            <a:tailEnd type="none" w="sm" len="sm"/>
          </a:ln>
        </p:spPr>
        <p:txBody>
          <a:bodyPr spcFirstLastPara="1" wrap="square" lIns="91425" tIns="45700" rIns="91425" bIns="45700" anchor="ctr" anchorCtr="0">
            <a:noAutofit/>
          </a:bodyPr>
          <a:lstStyle/>
          <a:p>
            <a:pPr algn="ctr"/>
            <a:endParaRPr sz="1600" b="1">
              <a:solidFill>
                <a:schemeClr val="lt1"/>
              </a:solidFill>
              <a:latin typeface="Times New Roman"/>
              <a:ea typeface="Times New Roman"/>
              <a:cs typeface="Times New Roman"/>
              <a:sym typeface="Times New Roman"/>
            </a:endParaRPr>
          </a:p>
        </p:txBody>
      </p:sp>
      <p:sp>
        <p:nvSpPr>
          <p:cNvPr id="26" name="Google Shape;312;p12"/>
          <p:cNvSpPr/>
          <p:nvPr/>
        </p:nvSpPr>
        <p:spPr>
          <a:xfrm>
            <a:off x="6589826" y="4998333"/>
            <a:ext cx="711900" cy="280623"/>
          </a:xfrm>
          <a:prstGeom prst="rightArrow">
            <a:avLst>
              <a:gd name="adj1" fmla="val 50000"/>
              <a:gd name="adj2" fmla="val 50000"/>
            </a:avLst>
          </a:prstGeom>
          <a:solidFill>
            <a:schemeClr val="accent1"/>
          </a:solidFill>
          <a:ln w="25400" cap="flat" cmpd="sng">
            <a:solidFill>
              <a:srgbClr val="9B0024"/>
            </a:solidFill>
            <a:prstDash val="solid"/>
            <a:round/>
            <a:headEnd type="none" w="sm" len="sm"/>
            <a:tailEnd type="none" w="sm" len="sm"/>
          </a:ln>
        </p:spPr>
        <p:txBody>
          <a:bodyPr spcFirstLastPara="1" wrap="square" lIns="91425" tIns="45700" rIns="91425" bIns="45700" anchor="ctr" anchorCtr="0">
            <a:noAutofit/>
          </a:bodyPr>
          <a:lstStyle/>
          <a:p>
            <a:pPr algn="ctr"/>
            <a:endParaRPr sz="1600" b="1">
              <a:solidFill>
                <a:schemeClr val="lt1"/>
              </a:solidFill>
              <a:latin typeface="Times New Roman"/>
              <a:ea typeface="Times New Roman"/>
              <a:cs typeface="Times New Roman"/>
              <a:sym typeface="Times New Roman"/>
            </a:endParaRPr>
          </a:p>
        </p:txBody>
      </p:sp>
      <p:sp>
        <p:nvSpPr>
          <p:cNvPr id="27" name="Google Shape;312;p12"/>
          <p:cNvSpPr/>
          <p:nvPr/>
        </p:nvSpPr>
        <p:spPr>
          <a:xfrm>
            <a:off x="6638503" y="3867328"/>
            <a:ext cx="711900" cy="268551"/>
          </a:xfrm>
          <a:prstGeom prst="rightArrow">
            <a:avLst>
              <a:gd name="adj1" fmla="val 50000"/>
              <a:gd name="adj2" fmla="val 50000"/>
            </a:avLst>
          </a:prstGeom>
          <a:solidFill>
            <a:schemeClr val="accent1"/>
          </a:solidFill>
          <a:ln w="25400" cap="flat" cmpd="sng">
            <a:solidFill>
              <a:srgbClr val="9B0024"/>
            </a:solidFill>
            <a:prstDash val="solid"/>
            <a:round/>
            <a:headEnd type="none" w="sm" len="sm"/>
            <a:tailEnd type="none" w="sm" len="sm"/>
          </a:ln>
        </p:spPr>
        <p:txBody>
          <a:bodyPr spcFirstLastPara="1" wrap="square" lIns="91425" tIns="45700" rIns="91425" bIns="45700" anchor="ctr" anchorCtr="0">
            <a:noAutofit/>
          </a:bodyPr>
          <a:lstStyle/>
          <a:p>
            <a:pPr algn="ctr"/>
            <a:endParaRPr sz="1600" b="1">
              <a:solidFill>
                <a:schemeClr val="lt1"/>
              </a:solidFill>
              <a:latin typeface="Times New Roman"/>
              <a:ea typeface="Times New Roman"/>
              <a:cs typeface="Times New Roman"/>
              <a:sym typeface="Times New Roman"/>
            </a:endParaRPr>
          </a:p>
        </p:txBody>
      </p:sp>
      <p:sp>
        <p:nvSpPr>
          <p:cNvPr id="28" name="Google Shape;312;p12"/>
          <p:cNvSpPr/>
          <p:nvPr/>
        </p:nvSpPr>
        <p:spPr>
          <a:xfrm>
            <a:off x="6638503" y="3045208"/>
            <a:ext cx="711900" cy="268551"/>
          </a:xfrm>
          <a:prstGeom prst="rightArrow">
            <a:avLst>
              <a:gd name="adj1" fmla="val 50000"/>
              <a:gd name="adj2" fmla="val 50000"/>
            </a:avLst>
          </a:prstGeom>
          <a:solidFill>
            <a:schemeClr val="accent1"/>
          </a:solidFill>
          <a:ln w="25400" cap="flat" cmpd="sng">
            <a:solidFill>
              <a:srgbClr val="9B0024"/>
            </a:solidFill>
            <a:prstDash val="solid"/>
            <a:round/>
            <a:headEnd type="none" w="sm" len="sm"/>
            <a:tailEnd type="none" w="sm" len="sm"/>
          </a:ln>
        </p:spPr>
        <p:txBody>
          <a:bodyPr spcFirstLastPara="1" wrap="square" lIns="91425" tIns="45700" rIns="91425" bIns="45700" anchor="ctr" anchorCtr="0">
            <a:noAutofit/>
          </a:bodyPr>
          <a:lstStyle/>
          <a:p>
            <a:pPr algn="ctr"/>
            <a:endParaRPr sz="1600" b="1">
              <a:solidFill>
                <a:schemeClr val="lt1"/>
              </a:solidFill>
              <a:latin typeface="Times New Roman"/>
              <a:ea typeface="Times New Roman"/>
              <a:cs typeface="Times New Roman"/>
              <a:sym typeface="Times New Roman"/>
            </a:endParaRPr>
          </a:p>
        </p:txBody>
      </p:sp>
      <p:sp>
        <p:nvSpPr>
          <p:cNvPr id="29" name="Google Shape;312;p12"/>
          <p:cNvSpPr/>
          <p:nvPr/>
        </p:nvSpPr>
        <p:spPr>
          <a:xfrm rot="21047449">
            <a:off x="6606728" y="2439470"/>
            <a:ext cx="711900" cy="268551"/>
          </a:xfrm>
          <a:prstGeom prst="rightArrow">
            <a:avLst>
              <a:gd name="adj1" fmla="val 50000"/>
              <a:gd name="adj2" fmla="val 50000"/>
            </a:avLst>
          </a:prstGeom>
          <a:solidFill>
            <a:schemeClr val="accent1"/>
          </a:solidFill>
          <a:ln w="25400" cap="flat" cmpd="sng">
            <a:solidFill>
              <a:srgbClr val="9B0024"/>
            </a:solidFill>
            <a:prstDash val="solid"/>
            <a:round/>
            <a:headEnd type="none" w="sm" len="sm"/>
            <a:tailEnd type="none" w="sm" len="sm"/>
          </a:ln>
        </p:spPr>
        <p:txBody>
          <a:bodyPr spcFirstLastPara="1" wrap="square" lIns="91425" tIns="45700" rIns="91425" bIns="45700" anchor="ctr" anchorCtr="0">
            <a:noAutofit/>
          </a:bodyPr>
          <a:lstStyle/>
          <a:p>
            <a:pPr algn="ctr"/>
            <a:endParaRPr sz="1600" b="1">
              <a:solidFill>
                <a:schemeClr val="lt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115283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SBAR Excel Data File Template</a:t>
            </a:r>
            <a:endParaRPr lang="en-US" dirty="0"/>
          </a:p>
        </p:txBody>
      </p:sp>
      <p:sp>
        <p:nvSpPr>
          <p:cNvPr id="3" name="Content Placeholder 2"/>
          <p:cNvSpPr>
            <a:spLocks noGrp="1"/>
          </p:cNvSpPr>
          <p:nvPr>
            <p:ph idx="1"/>
          </p:nvPr>
        </p:nvSpPr>
        <p:spPr>
          <a:xfrm>
            <a:off x="855007" y="1825625"/>
            <a:ext cx="11155563" cy="4351338"/>
          </a:xfrm>
        </p:spPr>
        <p:txBody>
          <a:bodyPr/>
          <a:lstStyle/>
          <a:p>
            <a:r>
              <a:rPr lang="en-US" dirty="0" smtClean="0">
                <a:solidFill>
                  <a:schemeClr val="tx1"/>
                </a:solidFill>
              </a:rPr>
              <a:t>Download the “Data File Template.xls” from the SBAR webpage, </a:t>
            </a:r>
            <a:r>
              <a:rPr lang="en-US" dirty="0" smtClean="0"/>
              <a:t> </a:t>
            </a:r>
            <a:r>
              <a:rPr lang="en-US" sz="2400" dirty="0" smtClean="0">
                <a:hlinkClick r:id="rId3"/>
              </a:rPr>
              <a:t>https://www.doe.virginia.gov/info_management/data_collection/sbar/index.shtml</a:t>
            </a:r>
          </a:p>
          <a:p>
            <a:pPr lvl="1"/>
            <a:r>
              <a:rPr lang="en-US" dirty="0" smtClean="0">
                <a:solidFill>
                  <a:schemeClr val="tx1"/>
                </a:solidFill>
              </a:rPr>
              <a:t>This file contains a worksheet with column headers for each SBAR record type (referenced on the previous slide)</a:t>
            </a:r>
          </a:p>
          <a:p>
            <a:pPr lvl="1"/>
            <a:r>
              <a:rPr lang="en-US" dirty="0" smtClean="0">
                <a:solidFill>
                  <a:schemeClr val="tx1"/>
                </a:solidFill>
              </a:rPr>
              <a:t>Use this file to compile each section of the SBAR file to be sent to a responsible division collection manager or submit directly to VDOE </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16</a:t>
            </a:fld>
            <a:endParaRPr lang="en-US"/>
          </a:p>
        </p:txBody>
      </p:sp>
    </p:spTree>
    <p:extLst>
      <p:ext uri="{BB962C8B-B14F-4D97-AF65-F5344CB8AC3E}">
        <p14:creationId xmlns:p14="http://schemas.microsoft.com/office/powerpoint/2010/main" val="3243897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43"/>
          <p:cNvSpPr txBox="1">
            <a:spLocks noGrp="1"/>
          </p:cNvSpPr>
          <p:nvPr>
            <p:ph type="title"/>
          </p:nvPr>
        </p:nvSpPr>
        <p:spPr>
          <a:xfrm>
            <a:off x="767341" y="15240"/>
            <a:ext cx="10665884" cy="573897"/>
          </a:xfrm>
          <a:prstGeom prst="rect">
            <a:avLst/>
          </a:prstGeom>
          <a:noFill/>
          <a:ln>
            <a:noFill/>
          </a:ln>
        </p:spPr>
        <p:txBody>
          <a:bodyPr spcFirstLastPara="1" vert="horz" wrap="square" lIns="121900" tIns="60933" rIns="121900" bIns="60933" rtlCol="0" anchor="ctr" anchorCtr="0">
            <a:normAutofit/>
          </a:bodyPr>
          <a:lstStyle/>
          <a:p>
            <a:pPr>
              <a:spcBef>
                <a:spcPts val="0"/>
              </a:spcBef>
              <a:buClr>
                <a:schemeClr val="lt1"/>
              </a:buClr>
              <a:buSzPts val="3400"/>
            </a:pPr>
            <a:r>
              <a:rPr lang="en-US" sz="3200" dirty="0" smtClean="0"/>
              <a:t>Example with Scenario</a:t>
            </a:r>
            <a:endParaRPr sz="3200" dirty="0"/>
          </a:p>
        </p:txBody>
      </p:sp>
      <p:sp>
        <p:nvSpPr>
          <p:cNvPr id="562" name="Google Shape;562;p43"/>
          <p:cNvSpPr txBox="1">
            <a:spLocks noGrp="1"/>
          </p:cNvSpPr>
          <p:nvPr>
            <p:ph type="body" idx="1"/>
          </p:nvPr>
        </p:nvSpPr>
        <p:spPr>
          <a:xfrm>
            <a:off x="767340" y="589138"/>
            <a:ext cx="10972800" cy="5327570"/>
          </a:xfrm>
          <a:prstGeom prst="rect">
            <a:avLst/>
          </a:prstGeom>
          <a:noFill/>
          <a:ln>
            <a:noFill/>
          </a:ln>
        </p:spPr>
        <p:txBody>
          <a:bodyPr spcFirstLastPara="1" vert="horz" wrap="square" lIns="121900" tIns="60933" rIns="121900" bIns="60933" rtlCol="0" anchor="t" anchorCtr="0">
            <a:normAutofit/>
          </a:bodyPr>
          <a:lstStyle/>
          <a:p>
            <a:pPr marL="0" indent="0">
              <a:spcBef>
                <a:spcPts val="0"/>
              </a:spcBef>
              <a:buClr>
                <a:schemeClr val="accent1"/>
              </a:buClr>
              <a:buSzPts val="2000"/>
              <a:buNone/>
            </a:pPr>
            <a:r>
              <a:rPr lang="en-US" sz="2400" dirty="0">
                <a:solidFill>
                  <a:schemeClr val="tx1"/>
                </a:solidFill>
              </a:rPr>
              <a:t>Reagan was caught spray-painting graffiti outside the school during lunch.  She was removed from her classes for the remainder of the day.  Later she was assigned 3 days of ISS.  </a:t>
            </a:r>
            <a:endParaRPr sz="2400" b="1" dirty="0"/>
          </a:p>
          <a:p>
            <a:pPr marL="0" indent="0">
              <a:spcBef>
                <a:spcPts val="0"/>
              </a:spcBef>
              <a:buClr>
                <a:schemeClr val="accent1"/>
              </a:buClr>
              <a:buSzPts val="2400"/>
              <a:buNone/>
            </a:pPr>
            <a:endParaRPr sz="3200" dirty="0"/>
          </a:p>
        </p:txBody>
      </p:sp>
      <p:cxnSp>
        <p:nvCxnSpPr>
          <p:cNvPr id="6" name="Straight Connector 5"/>
          <p:cNvCxnSpPr/>
          <p:nvPr/>
        </p:nvCxnSpPr>
        <p:spPr>
          <a:xfrm flipV="1">
            <a:off x="917624" y="1611636"/>
            <a:ext cx="10515600" cy="24939"/>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240148645"/>
              </p:ext>
            </p:extLst>
          </p:nvPr>
        </p:nvGraphicFramePr>
        <p:xfrm>
          <a:off x="946917" y="1787514"/>
          <a:ext cx="8140700" cy="652780"/>
        </p:xfrm>
        <a:graphic>
          <a:graphicData uri="http://schemas.openxmlformats.org/drawingml/2006/table">
            <a:tbl>
              <a:tblPr>
                <a:tableStyleId>{5C22544A-7EE6-4342-B048-85BDC9FD1C3A}</a:tableStyleId>
              </a:tblPr>
              <a:tblGrid>
                <a:gridCol w="635000">
                  <a:extLst>
                    <a:ext uri="{9D8B030D-6E8A-4147-A177-3AD203B41FA5}">
                      <a16:colId xmlns:a16="http://schemas.microsoft.com/office/drawing/2014/main" val="904613642"/>
                    </a:ext>
                  </a:extLst>
                </a:gridCol>
                <a:gridCol w="762000">
                  <a:extLst>
                    <a:ext uri="{9D8B030D-6E8A-4147-A177-3AD203B41FA5}">
                      <a16:colId xmlns:a16="http://schemas.microsoft.com/office/drawing/2014/main" val="1602948098"/>
                    </a:ext>
                  </a:extLst>
                </a:gridCol>
                <a:gridCol w="1117600">
                  <a:extLst>
                    <a:ext uri="{9D8B030D-6E8A-4147-A177-3AD203B41FA5}">
                      <a16:colId xmlns:a16="http://schemas.microsoft.com/office/drawing/2014/main" val="1526110940"/>
                    </a:ext>
                  </a:extLst>
                </a:gridCol>
                <a:gridCol w="774700">
                  <a:extLst>
                    <a:ext uri="{9D8B030D-6E8A-4147-A177-3AD203B41FA5}">
                      <a16:colId xmlns:a16="http://schemas.microsoft.com/office/drawing/2014/main" val="4136399225"/>
                    </a:ext>
                  </a:extLst>
                </a:gridCol>
                <a:gridCol w="1079500">
                  <a:extLst>
                    <a:ext uri="{9D8B030D-6E8A-4147-A177-3AD203B41FA5}">
                      <a16:colId xmlns:a16="http://schemas.microsoft.com/office/drawing/2014/main" val="2514015161"/>
                    </a:ext>
                  </a:extLst>
                </a:gridCol>
                <a:gridCol w="723900">
                  <a:extLst>
                    <a:ext uri="{9D8B030D-6E8A-4147-A177-3AD203B41FA5}">
                      <a16:colId xmlns:a16="http://schemas.microsoft.com/office/drawing/2014/main" val="4285569778"/>
                    </a:ext>
                  </a:extLst>
                </a:gridCol>
                <a:gridCol w="723900">
                  <a:extLst>
                    <a:ext uri="{9D8B030D-6E8A-4147-A177-3AD203B41FA5}">
                      <a16:colId xmlns:a16="http://schemas.microsoft.com/office/drawing/2014/main" val="2574788828"/>
                    </a:ext>
                  </a:extLst>
                </a:gridCol>
                <a:gridCol w="1219200">
                  <a:extLst>
                    <a:ext uri="{9D8B030D-6E8A-4147-A177-3AD203B41FA5}">
                      <a16:colId xmlns:a16="http://schemas.microsoft.com/office/drawing/2014/main" val="2924128306"/>
                    </a:ext>
                  </a:extLst>
                </a:gridCol>
                <a:gridCol w="1104900">
                  <a:extLst>
                    <a:ext uri="{9D8B030D-6E8A-4147-A177-3AD203B41FA5}">
                      <a16:colId xmlns:a16="http://schemas.microsoft.com/office/drawing/2014/main" val="3965059487"/>
                    </a:ext>
                  </a:extLst>
                </a:gridCol>
              </a:tblGrid>
              <a:tr h="393700">
                <a:tc>
                  <a:txBody>
                    <a:bodyPr/>
                    <a:lstStyle/>
                    <a:p>
                      <a:pPr algn="ctr" rtl="0" fontAlgn="ctr"/>
                      <a:r>
                        <a:rPr lang="en-US" sz="1400" b="1" u="none" strike="noStrike" dirty="0">
                          <a:effectLst/>
                        </a:rPr>
                        <a:t>Record Type</a:t>
                      </a:r>
                      <a:endParaRPr lang="en-US" sz="1400" b="1" i="0" u="none" strike="noStrike" dirty="0">
                        <a:solidFill>
                          <a:srgbClr val="000000"/>
                        </a:solidFill>
                        <a:effectLst/>
                        <a:latin typeface="Calibri" panose="020F0502020204030204" pitchFamily="34" charset="0"/>
                      </a:endParaRPr>
                    </a:p>
                  </a:txBody>
                  <a:tcPr marL="6350" marR="6350" marT="6350" marB="0" anchor="ctr">
                    <a:solidFill>
                      <a:schemeClr val="bg1">
                        <a:lumMod val="75000"/>
                      </a:schemeClr>
                    </a:solidFill>
                  </a:tcPr>
                </a:tc>
                <a:tc>
                  <a:txBody>
                    <a:bodyPr/>
                    <a:lstStyle/>
                    <a:p>
                      <a:pPr algn="ctr" rtl="0" fontAlgn="ctr"/>
                      <a:r>
                        <a:rPr lang="en-US" sz="1400" b="1" u="none" strike="noStrike" dirty="0">
                          <a:effectLst/>
                        </a:rPr>
                        <a:t>Local Event ID</a:t>
                      </a:r>
                      <a:endParaRPr lang="en-US" sz="1400" b="1" i="0" u="none" strike="noStrike" dirty="0">
                        <a:solidFill>
                          <a:srgbClr val="000000"/>
                        </a:solidFill>
                        <a:effectLst/>
                        <a:latin typeface="Calibri" panose="020F0502020204030204" pitchFamily="34" charset="0"/>
                      </a:endParaRPr>
                    </a:p>
                  </a:txBody>
                  <a:tcPr marL="6350" marR="6350" marT="6350" marB="0" anchor="ctr">
                    <a:solidFill>
                      <a:schemeClr val="bg1">
                        <a:lumMod val="75000"/>
                      </a:schemeClr>
                    </a:solidFill>
                  </a:tcPr>
                </a:tc>
                <a:tc>
                  <a:txBody>
                    <a:bodyPr/>
                    <a:lstStyle/>
                    <a:p>
                      <a:pPr algn="ctr" rtl="0" fontAlgn="ctr"/>
                      <a:r>
                        <a:rPr lang="en-US" sz="1400" b="1" u="none" strike="noStrike" dirty="0">
                          <a:effectLst/>
                        </a:rPr>
                        <a:t>Event Division</a:t>
                      </a:r>
                      <a:endParaRPr lang="en-US" sz="1400" b="1" i="0" u="none" strike="noStrike" dirty="0">
                        <a:solidFill>
                          <a:srgbClr val="000000"/>
                        </a:solidFill>
                        <a:effectLst/>
                        <a:latin typeface="Calibri" panose="020F0502020204030204" pitchFamily="34" charset="0"/>
                      </a:endParaRPr>
                    </a:p>
                  </a:txBody>
                  <a:tcPr marL="6350" marR="6350" marT="6350" marB="0" anchor="ctr">
                    <a:solidFill>
                      <a:schemeClr val="bg1">
                        <a:lumMod val="75000"/>
                      </a:schemeClr>
                    </a:solidFill>
                  </a:tcPr>
                </a:tc>
                <a:tc>
                  <a:txBody>
                    <a:bodyPr/>
                    <a:lstStyle/>
                    <a:p>
                      <a:pPr algn="ctr" rtl="0" fontAlgn="ctr"/>
                      <a:r>
                        <a:rPr lang="en-US" sz="1400" b="1" u="none" strike="noStrike">
                          <a:effectLst/>
                        </a:rPr>
                        <a:t>Event School</a:t>
                      </a:r>
                      <a:endParaRPr lang="en-US" sz="1400" b="1" i="0" u="none" strike="noStrike">
                        <a:solidFill>
                          <a:srgbClr val="000000"/>
                        </a:solidFill>
                        <a:effectLst/>
                        <a:latin typeface="Calibri" panose="020F0502020204030204" pitchFamily="34" charset="0"/>
                      </a:endParaRPr>
                    </a:p>
                  </a:txBody>
                  <a:tcPr marL="6350" marR="6350" marT="6350" marB="0" anchor="ctr">
                    <a:solidFill>
                      <a:schemeClr val="bg1">
                        <a:lumMod val="75000"/>
                      </a:schemeClr>
                    </a:solidFill>
                  </a:tcPr>
                </a:tc>
                <a:tc>
                  <a:txBody>
                    <a:bodyPr/>
                    <a:lstStyle/>
                    <a:p>
                      <a:pPr algn="ctr" rtl="0" fontAlgn="ctr"/>
                      <a:r>
                        <a:rPr lang="en-US" sz="1400" b="1" u="none" strike="noStrike">
                          <a:effectLst/>
                        </a:rPr>
                        <a:t>Date of Event</a:t>
                      </a:r>
                      <a:endParaRPr lang="en-US" sz="1400" b="1" i="0" u="none" strike="noStrike">
                        <a:solidFill>
                          <a:srgbClr val="000000"/>
                        </a:solidFill>
                        <a:effectLst/>
                        <a:latin typeface="Calibri" panose="020F0502020204030204" pitchFamily="34" charset="0"/>
                      </a:endParaRPr>
                    </a:p>
                  </a:txBody>
                  <a:tcPr marL="6350" marR="6350" marT="6350" marB="0" anchor="ctr">
                    <a:solidFill>
                      <a:schemeClr val="bg1">
                        <a:lumMod val="75000"/>
                      </a:schemeClr>
                    </a:solidFill>
                  </a:tcPr>
                </a:tc>
                <a:tc>
                  <a:txBody>
                    <a:bodyPr/>
                    <a:lstStyle/>
                    <a:p>
                      <a:pPr algn="ctr" rtl="0" fontAlgn="ctr"/>
                      <a:r>
                        <a:rPr lang="en-US" sz="1400" b="1" u="none" strike="noStrike">
                          <a:effectLst/>
                        </a:rPr>
                        <a:t>Time of Event</a:t>
                      </a:r>
                      <a:endParaRPr lang="en-US" sz="1400" b="1" i="0" u="none" strike="noStrike">
                        <a:solidFill>
                          <a:srgbClr val="000000"/>
                        </a:solidFill>
                        <a:effectLst/>
                        <a:latin typeface="Calibri" panose="020F0502020204030204" pitchFamily="34" charset="0"/>
                      </a:endParaRPr>
                    </a:p>
                  </a:txBody>
                  <a:tcPr marL="6350" marR="6350" marT="6350" marB="0" anchor="ctr">
                    <a:solidFill>
                      <a:schemeClr val="bg1">
                        <a:lumMod val="75000"/>
                      </a:schemeClr>
                    </a:solidFill>
                  </a:tcPr>
                </a:tc>
                <a:tc>
                  <a:txBody>
                    <a:bodyPr/>
                    <a:lstStyle/>
                    <a:p>
                      <a:pPr algn="ctr" rtl="0" fontAlgn="ctr"/>
                      <a:r>
                        <a:rPr lang="en-US" sz="1400" b="1" u="none" strike="noStrike" dirty="0">
                          <a:effectLst/>
                        </a:rPr>
                        <a:t>Location of Event</a:t>
                      </a:r>
                      <a:endParaRPr lang="en-US" sz="1400" b="1" i="0" u="none" strike="noStrike" dirty="0">
                        <a:solidFill>
                          <a:srgbClr val="000000"/>
                        </a:solidFill>
                        <a:effectLst/>
                        <a:latin typeface="Calibri" panose="020F0502020204030204" pitchFamily="34" charset="0"/>
                      </a:endParaRPr>
                    </a:p>
                  </a:txBody>
                  <a:tcPr marL="6350" marR="6350" marT="6350" marB="0" anchor="ctr">
                    <a:solidFill>
                      <a:schemeClr val="bg1">
                        <a:lumMod val="75000"/>
                      </a:schemeClr>
                    </a:solidFill>
                  </a:tcPr>
                </a:tc>
                <a:tc>
                  <a:txBody>
                    <a:bodyPr/>
                    <a:lstStyle/>
                    <a:p>
                      <a:pPr algn="ctr" rtl="0" fontAlgn="ctr"/>
                      <a:r>
                        <a:rPr lang="en-US" sz="1400" b="1" u="none" strike="noStrike">
                          <a:effectLst/>
                        </a:rPr>
                        <a:t>Firearms Confiscated</a:t>
                      </a:r>
                      <a:endParaRPr lang="en-US" sz="1400" b="1" i="0" u="none" strike="noStrike">
                        <a:solidFill>
                          <a:srgbClr val="000000"/>
                        </a:solidFill>
                        <a:effectLst/>
                        <a:latin typeface="Calibri" panose="020F0502020204030204" pitchFamily="34" charset="0"/>
                      </a:endParaRPr>
                    </a:p>
                  </a:txBody>
                  <a:tcPr marL="6350" marR="6350" marT="6350" marB="0" anchor="ctr">
                    <a:solidFill>
                      <a:schemeClr val="bg1">
                        <a:lumMod val="75000"/>
                      </a:schemeClr>
                    </a:solidFill>
                  </a:tcPr>
                </a:tc>
                <a:tc>
                  <a:txBody>
                    <a:bodyPr/>
                    <a:lstStyle/>
                    <a:p>
                      <a:pPr algn="ctr" rtl="0" fontAlgn="ctr"/>
                      <a:r>
                        <a:rPr lang="en-US" sz="1400" b="1" u="none" strike="noStrike" dirty="0">
                          <a:effectLst/>
                        </a:rPr>
                        <a:t>Weapons Confiscated</a:t>
                      </a:r>
                      <a:endParaRPr lang="en-US" sz="1400" b="1" i="0" u="none" strike="noStrike" dirty="0">
                        <a:solidFill>
                          <a:srgbClr val="000000"/>
                        </a:solidFill>
                        <a:effectLst/>
                        <a:latin typeface="Calibri" panose="020F0502020204030204" pitchFamily="34" charset="0"/>
                      </a:endParaRPr>
                    </a:p>
                  </a:txBody>
                  <a:tcPr marL="6350" marR="6350" marT="6350" marB="0" anchor="ctr">
                    <a:solidFill>
                      <a:schemeClr val="bg1">
                        <a:lumMod val="75000"/>
                      </a:schemeClr>
                    </a:solidFill>
                  </a:tcPr>
                </a:tc>
                <a:extLst>
                  <a:ext uri="{0D108BD9-81ED-4DB2-BD59-A6C34878D82A}">
                    <a16:rowId xmlns:a16="http://schemas.microsoft.com/office/drawing/2014/main" val="2654714225"/>
                  </a:ext>
                </a:extLst>
              </a:tr>
              <a:tr h="196850">
                <a:tc>
                  <a:txBody>
                    <a:bodyPr/>
                    <a:lstStyle/>
                    <a:p>
                      <a:pPr algn="ctr" rtl="0" fontAlgn="ctr"/>
                      <a:r>
                        <a:rPr lang="en-US" sz="1400" u="none" strike="noStrike">
                          <a:effectLst/>
                        </a:rPr>
                        <a:t>B</a:t>
                      </a:r>
                      <a:endParaRPr lang="en-US"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400" b="0" i="0" u="none" strike="noStrike" dirty="0">
                          <a:solidFill>
                            <a:schemeClr val="dk1"/>
                          </a:solidFill>
                          <a:effectLst/>
                          <a:latin typeface="+mn-lt"/>
                        </a:rPr>
                        <a:t>3</a:t>
                      </a:r>
                      <a:endParaRPr lang="en-US"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400" u="none" strike="noStrike" dirty="0" smtClean="0">
                          <a:effectLst/>
                        </a:rPr>
                        <a:t>987</a:t>
                      </a:r>
                      <a:endParaRPr lang="en-US"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400" u="none" strike="noStrike" dirty="0" smtClean="0">
                          <a:effectLst/>
                        </a:rPr>
                        <a:t>9999</a:t>
                      </a:r>
                      <a:endParaRPr lang="en-US"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400" u="none" strike="noStrike" dirty="0">
                          <a:effectLst/>
                        </a:rPr>
                        <a:t>8/5/2021</a:t>
                      </a:r>
                      <a:endParaRPr lang="en-US"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400" b="0" i="0" u="none" strike="noStrike" dirty="0" smtClean="0">
                          <a:solidFill>
                            <a:schemeClr val="dk1"/>
                          </a:solidFill>
                          <a:effectLst/>
                          <a:latin typeface="+mn-lt"/>
                        </a:rPr>
                        <a:t>3</a:t>
                      </a:r>
                      <a:endParaRPr lang="en-US"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570576699"/>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293178246"/>
              </p:ext>
            </p:extLst>
          </p:nvPr>
        </p:nvGraphicFramePr>
        <p:xfrm>
          <a:off x="946917" y="2591233"/>
          <a:ext cx="9893300" cy="866140"/>
        </p:xfrm>
        <a:graphic>
          <a:graphicData uri="http://schemas.openxmlformats.org/drawingml/2006/table">
            <a:tbl>
              <a:tblPr>
                <a:tableStyleId>{5C22544A-7EE6-4342-B048-85BDC9FD1C3A}</a:tableStyleId>
              </a:tblPr>
              <a:tblGrid>
                <a:gridCol w="635000">
                  <a:extLst>
                    <a:ext uri="{9D8B030D-6E8A-4147-A177-3AD203B41FA5}">
                      <a16:colId xmlns:a16="http://schemas.microsoft.com/office/drawing/2014/main" val="2468451297"/>
                    </a:ext>
                  </a:extLst>
                </a:gridCol>
                <a:gridCol w="762000">
                  <a:extLst>
                    <a:ext uri="{9D8B030D-6E8A-4147-A177-3AD203B41FA5}">
                      <a16:colId xmlns:a16="http://schemas.microsoft.com/office/drawing/2014/main" val="2104018156"/>
                    </a:ext>
                  </a:extLst>
                </a:gridCol>
                <a:gridCol w="1117600">
                  <a:extLst>
                    <a:ext uri="{9D8B030D-6E8A-4147-A177-3AD203B41FA5}">
                      <a16:colId xmlns:a16="http://schemas.microsoft.com/office/drawing/2014/main" val="3659188309"/>
                    </a:ext>
                  </a:extLst>
                </a:gridCol>
                <a:gridCol w="774700">
                  <a:extLst>
                    <a:ext uri="{9D8B030D-6E8A-4147-A177-3AD203B41FA5}">
                      <a16:colId xmlns:a16="http://schemas.microsoft.com/office/drawing/2014/main" val="1310469500"/>
                    </a:ext>
                  </a:extLst>
                </a:gridCol>
                <a:gridCol w="1079500">
                  <a:extLst>
                    <a:ext uri="{9D8B030D-6E8A-4147-A177-3AD203B41FA5}">
                      <a16:colId xmlns:a16="http://schemas.microsoft.com/office/drawing/2014/main" val="2979064415"/>
                    </a:ext>
                  </a:extLst>
                </a:gridCol>
                <a:gridCol w="723900">
                  <a:extLst>
                    <a:ext uri="{9D8B030D-6E8A-4147-A177-3AD203B41FA5}">
                      <a16:colId xmlns:a16="http://schemas.microsoft.com/office/drawing/2014/main" val="1944642902"/>
                    </a:ext>
                  </a:extLst>
                </a:gridCol>
                <a:gridCol w="723900">
                  <a:extLst>
                    <a:ext uri="{9D8B030D-6E8A-4147-A177-3AD203B41FA5}">
                      <a16:colId xmlns:a16="http://schemas.microsoft.com/office/drawing/2014/main" val="2059104116"/>
                    </a:ext>
                  </a:extLst>
                </a:gridCol>
                <a:gridCol w="1219200">
                  <a:extLst>
                    <a:ext uri="{9D8B030D-6E8A-4147-A177-3AD203B41FA5}">
                      <a16:colId xmlns:a16="http://schemas.microsoft.com/office/drawing/2014/main" val="131591833"/>
                    </a:ext>
                  </a:extLst>
                </a:gridCol>
                <a:gridCol w="1104900">
                  <a:extLst>
                    <a:ext uri="{9D8B030D-6E8A-4147-A177-3AD203B41FA5}">
                      <a16:colId xmlns:a16="http://schemas.microsoft.com/office/drawing/2014/main" val="3574437704"/>
                    </a:ext>
                  </a:extLst>
                </a:gridCol>
                <a:gridCol w="825500">
                  <a:extLst>
                    <a:ext uri="{9D8B030D-6E8A-4147-A177-3AD203B41FA5}">
                      <a16:colId xmlns:a16="http://schemas.microsoft.com/office/drawing/2014/main" val="2829840781"/>
                    </a:ext>
                  </a:extLst>
                </a:gridCol>
                <a:gridCol w="927100">
                  <a:extLst>
                    <a:ext uri="{9D8B030D-6E8A-4147-A177-3AD203B41FA5}">
                      <a16:colId xmlns:a16="http://schemas.microsoft.com/office/drawing/2014/main" val="43990747"/>
                    </a:ext>
                  </a:extLst>
                </a:gridCol>
              </a:tblGrid>
              <a:tr h="590550">
                <a:tc>
                  <a:txBody>
                    <a:bodyPr/>
                    <a:lstStyle/>
                    <a:p>
                      <a:pPr algn="ctr" rtl="0" fontAlgn="ctr"/>
                      <a:r>
                        <a:rPr lang="en-US" sz="1400" b="1" u="none" strike="noStrike" dirty="0">
                          <a:effectLst/>
                        </a:rPr>
                        <a:t>Record Type</a:t>
                      </a:r>
                      <a:endParaRPr lang="en-US" sz="1400" b="1" i="0" u="none" strike="noStrike" dirty="0">
                        <a:solidFill>
                          <a:srgbClr val="000000"/>
                        </a:solidFill>
                        <a:effectLst/>
                        <a:latin typeface="Calibri" panose="020F0502020204030204" pitchFamily="34" charset="0"/>
                      </a:endParaRPr>
                    </a:p>
                  </a:txBody>
                  <a:tcPr marL="6350" marR="6350" marT="6350" marB="0" anchor="ctr">
                    <a:solidFill>
                      <a:schemeClr val="bg1">
                        <a:lumMod val="75000"/>
                      </a:schemeClr>
                    </a:solidFill>
                  </a:tcPr>
                </a:tc>
                <a:tc>
                  <a:txBody>
                    <a:bodyPr/>
                    <a:lstStyle/>
                    <a:p>
                      <a:pPr algn="ctr" rtl="0" fontAlgn="ctr"/>
                      <a:r>
                        <a:rPr lang="en-US" sz="1400" b="1" u="none" strike="noStrike" dirty="0">
                          <a:effectLst/>
                        </a:rPr>
                        <a:t>Local Event ID</a:t>
                      </a:r>
                      <a:endParaRPr lang="en-US" sz="1400" b="1" i="0" u="none" strike="noStrike" dirty="0">
                        <a:solidFill>
                          <a:srgbClr val="000000"/>
                        </a:solidFill>
                        <a:effectLst/>
                        <a:latin typeface="Calibri" panose="020F0502020204030204" pitchFamily="34" charset="0"/>
                      </a:endParaRPr>
                    </a:p>
                  </a:txBody>
                  <a:tcPr marL="6350" marR="6350" marT="6350" marB="0" anchor="ctr">
                    <a:solidFill>
                      <a:schemeClr val="bg1">
                        <a:lumMod val="75000"/>
                      </a:schemeClr>
                    </a:solidFill>
                  </a:tcPr>
                </a:tc>
                <a:tc>
                  <a:txBody>
                    <a:bodyPr/>
                    <a:lstStyle/>
                    <a:p>
                      <a:pPr algn="ctr" rtl="0" fontAlgn="ctr"/>
                      <a:r>
                        <a:rPr lang="en-US" sz="1400" b="1" u="none" strike="noStrike" dirty="0">
                          <a:effectLst/>
                        </a:rPr>
                        <a:t>State Testing ID</a:t>
                      </a:r>
                      <a:endParaRPr lang="en-US" sz="1400" b="1" i="0" u="none" strike="noStrike" dirty="0">
                        <a:solidFill>
                          <a:srgbClr val="000000"/>
                        </a:solidFill>
                        <a:effectLst/>
                        <a:latin typeface="Calibri" panose="020F0502020204030204" pitchFamily="34" charset="0"/>
                      </a:endParaRPr>
                    </a:p>
                  </a:txBody>
                  <a:tcPr marL="6350" marR="6350" marT="6350" marB="0" anchor="ctr">
                    <a:solidFill>
                      <a:schemeClr val="bg1">
                        <a:lumMod val="75000"/>
                      </a:schemeClr>
                    </a:solidFill>
                  </a:tcPr>
                </a:tc>
                <a:tc>
                  <a:txBody>
                    <a:bodyPr/>
                    <a:lstStyle/>
                    <a:p>
                      <a:pPr algn="ctr" rtl="0" fontAlgn="ctr"/>
                      <a:r>
                        <a:rPr lang="en-US" sz="1400" b="1" u="none" strike="noStrike" dirty="0">
                          <a:effectLst/>
                        </a:rPr>
                        <a:t>Behavior Code</a:t>
                      </a:r>
                      <a:endParaRPr lang="en-US" sz="1400" b="1" i="0" u="none" strike="noStrike" dirty="0">
                        <a:solidFill>
                          <a:srgbClr val="000000"/>
                        </a:solidFill>
                        <a:effectLst/>
                        <a:latin typeface="Calibri" panose="020F0502020204030204" pitchFamily="34" charset="0"/>
                      </a:endParaRPr>
                    </a:p>
                  </a:txBody>
                  <a:tcPr marL="6350" marR="6350" marT="6350" marB="0" anchor="ctr">
                    <a:solidFill>
                      <a:schemeClr val="bg1">
                        <a:lumMod val="75000"/>
                      </a:schemeClr>
                    </a:solidFill>
                  </a:tcPr>
                </a:tc>
                <a:tc>
                  <a:txBody>
                    <a:bodyPr/>
                    <a:lstStyle/>
                    <a:p>
                      <a:pPr algn="ctr" rtl="0" fontAlgn="ctr"/>
                      <a:r>
                        <a:rPr lang="en-US" sz="1400" b="1" u="none" strike="noStrike" dirty="0">
                          <a:effectLst/>
                        </a:rPr>
                        <a:t>Unknown Offender Code</a:t>
                      </a:r>
                      <a:endParaRPr lang="en-US" sz="1400" b="1" i="0" u="none" strike="noStrike" dirty="0">
                        <a:solidFill>
                          <a:srgbClr val="000000"/>
                        </a:solidFill>
                        <a:effectLst/>
                        <a:latin typeface="Calibri" panose="020F0502020204030204" pitchFamily="34" charset="0"/>
                      </a:endParaRPr>
                    </a:p>
                  </a:txBody>
                  <a:tcPr marL="6350" marR="6350" marT="6350" marB="0" anchor="ctr">
                    <a:solidFill>
                      <a:schemeClr val="bg1">
                        <a:lumMod val="75000"/>
                      </a:schemeClr>
                    </a:solidFill>
                  </a:tcPr>
                </a:tc>
                <a:tc>
                  <a:txBody>
                    <a:bodyPr/>
                    <a:lstStyle/>
                    <a:p>
                      <a:pPr algn="ctr" rtl="0" fontAlgn="ctr"/>
                      <a:r>
                        <a:rPr lang="en-US" sz="1400" b="1" u="none" strike="noStrike" dirty="0">
                          <a:effectLst/>
                        </a:rPr>
                        <a:t>Enrolled Division</a:t>
                      </a:r>
                      <a:endParaRPr lang="en-US" sz="1400" b="1" i="0" u="none" strike="noStrike" dirty="0">
                        <a:solidFill>
                          <a:srgbClr val="000000"/>
                        </a:solidFill>
                        <a:effectLst/>
                        <a:latin typeface="Calibri" panose="020F0502020204030204" pitchFamily="34" charset="0"/>
                      </a:endParaRPr>
                    </a:p>
                  </a:txBody>
                  <a:tcPr marL="6350" marR="6350" marT="6350" marB="0" anchor="ctr">
                    <a:solidFill>
                      <a:schemeClr val="bg1">
                        <a:lumMod val="75000"/>
                      </a:schemeClr>
                    </a:solidFill>
                  </a:tcPr>
                </a:tc>
                <a:tc>
                  <a:txBody>
                    <a:bodyPr/>
                    <a:lstStyle/>
                    <a:p>
                      <a:pPr algn="ctr" rtl="0" fontAlgn="ctr"/>
                      <a:r>
                        <a:rPr lang="en-US" sz="1400" b="1" u="none" strike="noStrike" dirty="0">
                          <a:effectLst/>
                        </a:rPr>
                        <a:t>Enrolled School</a:t>
                      </a:r>
                      <a:endParaRPr lang="en-US" sz="1400" b="1" i="0" u="none" strike="noStrike" dirty="0">
                        <a:solidFill>
                          <a:srgbClr val="000000"/>
                        </a:solidFill>
                        <a:effectLst/>
                        <a:latin typeface="Calibri" panose="020F0502020204030204" pitchFamily="34" charset="0"/>
                      </a:endParaRPr>
                    </a:p>
                  </a:txBody>
                  <a:tcPr marL="6350" marR="6350" marT="6350" marB="0" anchor="ctr">
                    <a:solidFill>
                      <a:schemeClr val="bg1">
                        <a:lumMod val="75000"/>
                      </a:schemeClr>
                    </a:solidFill>
                  </a:tcPr>
                </a:tc>
                <a:tc>
                  <a:txBody>
                    <a:bodyPr/>
                    <a:lstStyle/>
                    <a:p>
                      <a:pPr algn="ctr" rtl="0" fontAlgn="ctr"/>
                      <a:r>
                        <a:rPr lang="en-US" sz="1400" b="1" u="none" strike="noStrike" dirty="0">
                          <a:effectLst/>
                        </a:rPr>
                        <a:t>Aggravating Circumstances</a:t>
                      </a:r>
                      <a:endParaRPr lang="en-US" sz="1400" b="1" i="0" u="none" strike="noStrike" dirty="0">
                        <a:solidFill>
                          <a:srgbClr val="000000"/>
                        </a:solidFill>
                        <a:effectLst/>
                        <a:latin typeface="Calibri" panose="020F0502020204030204" pitchFamily="34" charset="0"/>
                      </a:endParaRPr>
                    </a:p>
                  </a:txBody>
                  <a:tcPr marL="6350" marR="6350" marT="6350" marB="0" anchor="ctr">
                    <a:solidFill>
                      <a:schemeClr val="bg1">
                        <a:lumMod val="75000"/>
                      </a:schemeClr>
                    </a:solidFill>
                  </a:tcPr>
                </a:tc>
                <a:tc>
                  <a:txBody>
                    <a:bodyPr/>
                    <a:lstStyle/>
                    <a:p>
                      <a:pPr algn="ctr" rtl="0" fontAlgn="ctr"/>
                      <a:r>
                        <a:rPr lang="en-US" sz="1400" b="1" u="none" strike="noStrike" dirty="0">
                          <a:effectLst/>
                        </a:rPr>
                        <a:t>Law Enforcement Flag</a:t>
                      </a:r>
                      <a:endParaRPr lang="en-US" sz="1400" b="1" i="0" u="none" strike="noStrike" dirty="0">
                        <a:solidFill>
                          <a:srgbClr val="000000"/>
                        </a:solidFill>
                        <a:effectLst/>
                        <a:latin typeface="Calibri" panose="020F0502020204030204" pitchFamily="34" charset="0"/>
                      </a:endParaRPr>
                    </a:p>
                  </a:txBody>
                  <a:tcPr marL="6350" marR="6350" marT="6350" marB="0" anchor="ctr">
                    <a:solidFill>
                      <a:schemeClr val="bg1">
                        <a:lumMod val="75000"/>
                      </a:schemeClr>
                    </a:solidFill>
                  </a:tcPr>
                </a:tc>
                <a:tc>
                  <a:txBody>
                    <a:bodyPr/>
                    <a:lstStyle/>
                    <a:p>
                      <a:pPr algn="ctr" rtl="0" fontAlgn="ctr"/>
                      <a:r>
                        <a:rPr lang="en-US" sz="1400" b="1" u="none" strike="noStrike" dirty="0">
                          <a:effectLst/>
                        </a:rPr>
                        <a:t>Notified of Charges Filed Flag</a:t>
                      </a:r>
                      <a:endParaRPr lang="en-US" sz="1400" b="1" i="0" u="none" strike="noStrike" dirty="0">
                        <a:solidFill>
                          <a:srgbClr val="000000"/>
                        </a:solidFill>
                        <a:effectLst/>
                        <a:latin typeface="Calibri" panose="020F0502020204030204" pitchFamily="34" charset="0"/>
                      </a:endParaRPr>
                    </a:p>
                  </a:txBody>
                  <a:tcPr marL="6350" marR="6350" marT="6350" marB="0" anchor="ctr">
                    <a:solidFill>
                      <a:schemeClr val="bg1">
                        <a:lumMod val="75000"/>
                      </a:schemeClr>
                    </a:solidFill>
                  </a:tcPr>
                </a:tc>
                <a:tc>
                  <a:txBody>
                    <a:bodyPr/>
                    <a:lstStyle/>
                    <a:p>
                      <a:pPr algn="ctr" rtl="0" fontAlgn="ctr"/>
                      <a:r>
                        <a:rPr lang="en-US" sz="1400" b="1" u="none" strike="noStrike" dirty="0">
                          <a:effectLst/>
                        </a:rPr>
                        <a:t>Notified of Conviction Flag</a:t>
                      </a:r>
                      <a:endParaRPr lang="en-US" sz="1400" b="1" i="0" u="none" strike="noStrike" dirty="0">
                        <a:solidFill>
                          <a:srgbClr val="000000"/>
                        </a:solidFill>
                        <a:effectLst/>
                        <a:latin typeface="Calibri" panose="020F0502020204030204" pitchFamily="34" charset="0"/>
                      </a:endParaRPr>
                    </a:p>
                  </a:txBody>
                  <a:tcPr marL="6350" marR="6350" marT="6350" marB="0" anchor="ctr">
                    <a:solidFill>
                      <a:schemeClr val="bg1">
                        <a:lumMod val="75000"/>
                      </a:schemeClr>
                    </a:solidFill>
                  </a:tcPr>
                </a:tc>
                <a:extLst>
                  <a:ext uri="{0D108BD9-81ED-4DB2-BD59-A6C34878D82A}">
                    <a16:rowId xmlns:a16="http://schemas.microsoft.com/office/drawing/2014/main" val="3415021186"/>
                  </a:ext>
                </a:extLst>
              </a:tr>
              <a:tr h="196850">
                <a:tc>
                  <a:txBody>
                    <a:bodyPr/>
                    <a:lstStyle/>
                    <a:p>
                      <a:pPr algn="ctr" rtl="0" fontAlgn="ctr"/>
                      <a:r>
                        <a:rPr lang="en-US" sz="1400" u="none" strike="noStrike" dirty="0">
                          <a:effectLst/>
                        </a:rPr>
                        <a:t>C</a:t>
                      </a:r>
                      <a:endParaRPr lang="en-US"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400" b="0" i="0" u="none" strike="noStrike" dirty="0">
                          <a:solidFill>
                            <a:schemeClr val="dk1"/>
                          </a:solidFill>
                          <a:effectLst/>
                          <a:latin typeface="+mn-lt"/>
                        </a:rPr>
                        <a:t>3</a:t>
                      </a:r>
                      <a:endParaRPr lang="en-US"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400" u="none" strike="noStrike" dirty="0" smtClean="0">
                          <a:effectLst/>
                        </a:rPr>
                        <a:t>1019998888</a:t>
                      </a:r>
                      <a:endParaRPr lang="en-US"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400" b="0" i="0" u="none" strike="noStrike" dirty="0" smtClean="0">
                          <a:solidFill>
                            <a:schemeClr val="dk1"/>
                          </a:solidFill>
                          <a:effectLst/>
                          <a:latin typeface="+mn-lt"/>
                        </a:rPr>
                        <a:t>BSO14</a:t>
                      </a:r>
                      <a:endParaRPr lang="en-US"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US" sz="1400" u="none" strike="noStrike">
                          <a:effectLst/>
                        </a:rPr>
                        <a:t> </a:t>
                      </a:r>
                      <a:endParaRPr lang="en-US" sz="14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ctr"/>
                      <a:r>
                        <a:rPr lang="en-US" sz="1400" u="none" strike="noStrike">
                          <a:effectLst/>
                        </a:rPr>
                        <a:t>99</a:t>
                      </a:r>
                      <a:endParaRPr lang="en-US"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400" u="none" strike="noStrike">
                          <a:effectLst/>
                        </a:rPr>
                        <a:t>999</a:t>
                      </a:r>
                      <a:endParaRPr lang="en-US"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400" u="none" strike="noStrike">
                          <a:effectLst/>
                        </a:rPr>
                        <a:t>N</a:t>
                      </a:r>
                      <a:endParaRPr lang="en-US"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400" u="none" strike="noStrike">
                          <a:effectLst/>
                        </a:rPr>
                        <a:t>N</a:t>
                      </a:r>
                      <a:endParaRPr lang="en-US"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400" u="none" strike="noStrike" dirty="0">
                          <a:effectLst/>
                        </a:rPr>
                        <a:t>N</a:t>
                      </a:r>
                      <a:endParaRPr lang="en-US"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400" u="none" strike="noStrike" dirty="0">
                          <a:effectLst/>
                        </a:rPr>
                        <a:t>N</a:t>
                      </a:r>
                      <a:endParaRPr lang="en-US" sz="14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39673751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910224718"/>
              </p:ext>
            </p:extLst>
          </p:nvPr>
        </p:nvGraphicFramePr>
        <p:xfrm>
          <a:off x="917624" y="3608312"/>
          <a:ext cx="9489591" cy="1299210"/>
        </p:xfrm>
        <a:graphic>
          <a:graphicData uri="http://schemas.openxmlformats.org/drawingml/2006/table">
            <a:tbl>
              <a:tblPr>
                <a:tableStyleId>{5C22544A-7EE6-4342-B048-85BDC9FD1C3A}</a:tableStyleId>
              </a:tblPr>
              <a:tblGrid>
                <a:gridCol w="672067">
                  <a:extLst>
                    <a:ext uri="{9D8B030D-6E8A-4147-A177-3AD203B41FA5}">
                      <a16:colId xmlns:a16="http://schemas.microsoft.com/office/drawing/2014/main" val="1385509201"/>
                    </a:ext>
                  </a:extLst>
                </a:gridCol>
                <a:gridCol w="806481">
                  <a:extLst>
                    <a:ext uri="{9D8B030D-6E8A-4147-A177-3AD203B41FA5}">
                      <a16:colId xmlns:a16="http://schemas.microsoft.com/office/drawing/2014/main" val="163696967"/>
                    </a:ext>
                  </a:extLst>
                </a:gridCol>
                <a:gridCol w="1098800">
                  <a:extLst>
                    <a:ext uri="{9D8B030D-6E8A-4147-A177-3AD203B41FA5}">
                      <a16:colId xmlns:a16="http://schemas.microsoft.com/office/drawing/2014/main" val="3522838"/>
                    </a:ext>
                  </a:extLst>
                </a:gridCol>
                <a:gridCol w="805912">
                  <a:extLst>
                    <a:ext uri="{9D8B030D-6E8A-4147-A177-3AD203B41FA5}">
                      <a16:colId xmlns:a16="http://schemas.microsoft.com/office/drawing/2014/main" val="3225109783"/>
                    </a:ext>
                  </a:extLst>
                </a:gridCol>
                <a:gridCol w="1131376">
                  <a:extLst>
                    <a:ext uri="{9D8B030D-6E8A-4147-A177-3AD203B41FA5}">
                      <a16:colId xmlns:a16="http://schemas.microsoft.com/office/drawing/2014/main" val="1508143988"/>
                    </a:ext>
                  </a:extLst>
                </a:gridCol>
                <a:gridCol w="1038386">
                  <a:extLst>
                    <a:ext uri="{9D8B030D-6E8A-4147-A177-3AD203B41FA5}">
                      <a16:colId xmlns:a16="http://schemas.microsoft.com/office/drawing/2014/main" val="315283040"/>
                    </a:ext>
                  </a:extLst>
                </a:gridCol>
                <a:gridCol w="991892">
                  <a:extLst>
                    <a:ext uri="{9D8B030D-6E8A-4147-A177-3AD203B41FA5}">
                      <a16:colId xmlns:a16="http://schemas.microsoft.com/office/drawing/2014/main" val="2797387288"/>
                    </a:ext>
                  </a:extLst>
                </a:gridCol>
                <a:gridCol w="901592">
                  <a:extLst>
                    <a:ext uri="{9D8B030D-6E8A-4147-A177-3AD203B41FA5}">
                      <a16:colId xmlns:a16="http://schemas.microsoft.com/office/drawing/2014/main" val="1673323442"/>
                    </a:ext>
                  </a:extLst>
                </a:gridCol>
                <a:gridCol w="1169397">
                  <a:extLst>
                    <a:ext uri="{9D8B030D-6E8A-4147-A177-3AD203B41FA5}">
                      <a16:colId xmlns:a16="http://schemas.microsoft.com/office/drawing/2014/main" val="3726683139"/>
                    </a:ext>
                  </a:extLst>
                </a:gridCol>
                <a:gridCol w="873688">
                  <a:extLst>
                    <a:ext uri="{9D8B030D-6E8A-4147-A177-3AD203B41FA5}">
                      <a16:colId xmlns:a16="http://schemas.microsoft.com/office/drawing/2014/main" val="1213668222"/>
                    </a:ext>
                  </a:extLst>
                </a:gridCol>
              </a:tblGrid>
              <a:tr h="787400">
                <a:tc>
                  <a:txBody>
                    <a:bodyPr/>
                    <a:lstStyle/>
                    <a:p>
                      <a:pPr algn="ctr" rtl="0" fontAlgn="ctr"/>
                      <a:r>
                        <a:rPr lang="en-US" sz="1400" b="1" u="none" strike="noStrike" dirty="0">
                          <a:effectLst/>
                        </a:rPr>
                        <a:t>Record Type</a:t>
                      </a:r>
                      <a:endParaRPr lang="en-US" sz="1400" b="1" i="0" u="none" strike="noStrike" dirty="0">
                        <a:solidFill>
                          <a:srgbClr val="000000"/>
                        </a:solidFill>
                        <a:effectLst/>
                        <a:latin typeface="Calibri" panose="020F0502020204030204" pitchFamily="34" charset="0"/>
                      </a:endParaRPr>
                    </a:p>
                  </a:txBody>
                  <a:tcPr marL="6350" marR="6350" marT="6350" marB="0" anchor="ctr">
                    <a:solidFill>
                      <a:schemeClr val="bg1">
                        <a:lumMod val="75000"/>
                      </a:schemeClr>
                    </a:solidFill>
                  </a:tcPr>
                </a:tc>
                <a:tc>
                  <a:txBody>
                    <a:bodyPr/>
                    <a:lstStyle/>
                    <a:p>
                      <a:pPr algn="ctr" rtl="0" fontAlgn="ctr"/>
                      <a:r>
                        <a:rPr lang="en-US" sz="1400" b="1" u="none" strike="noStrike" dirty="0">
                          <a:effectLst/>
                        </a:rPr>
                        <a:t>Local Event ID</a:t>
                      </a:r>
                      <a:endParaRPr lang="en-US" sz="1400" b="1" i="0" u="none" strike="noStrike" dirty="0">
                        <a:solidFill>
                          <a:srgbClr val="000000"/>
                        </a:solidFill>
                        <a:effectLst/>
                        <a:latin typeface="Calibri" panose="020F0502020204030204" pitchFamily="34" charset="0"/>
                      </a:endParaRPr>
                    </a:p>
                  </a:txBody>
                  <a:tcPr marL="6350" marR="6350" marT="6350" marB="0" anchor="ctr">
                    <a:solidFill>
                      <a:schemeClr val="bg1">
                        <a:lumMod val="75000"/>
                      </a:schemeClr>
                    </a:solidFill>
                  </a:tcPr>
                </a:tc>
                <a:tc>
                  <a:txBody>
                    <a:bodyPr/>
                    <a:lstStyle/>
                    <a:p>
                      <a:pPr algn="ctr" rtl="0" fontAlgn="ctr"/>
                      <a:r>
                        <a:rPr lang="en-US" sz="1400" b="1" u="none" strike="noStrike" dirty="0">
                          <a:effectLst/>
                        </a:rPr>
                        <a:t>State Testing ID</a:t>
                      </a:r>
                      <a:endParaRPr lang="en-US" sz="1400" b="1" i="0" u="none" strike="noStrike" dirty="0">
                        <a:solidFill>
                          <a:srgbClr val="000000"/>
                        </a:solidFill>
                        <a:effectLst/>
                        <a:latin typeface="Calibri" panose="020F0502020204030204" pitchFamily="34" charset="0"/>
                      </a:endParaRPr>
                    </a:p>
                  </a:txBody>
                  <a:tcPr marL="6350" marR="6350" marT="6350" marB="0" anchor="ctr">
                    <a:solidFill>
                      <a:schemeClr val="bg1">
                        <a:lumMod val="75000"/>
                      </a:schemeClr>
                    </a:solidFill>
                  </a:tcPr>
                </a:tc>
                <a:tc>
                  <a:txBody>
                    <a:bodyPr/>
                    <a:lstStyle/>
                    <a:p>
                      <a:pPr algn="ctr" rtl="0" fontAlgn="ctr"/>
                      <a:r>
                        <a:rPr lang="en-US" sz="1400" b="1" u="none" strike="noStrike" dirty="0">
                          <a:effectLst/>
                        </a:rPr>
                        <a:t>Behavior Code</a:t>
                      </a:r>
                      <a:endParaRPr lang="en-US" sz="1400" b="1" i="0" u="none" strike="noStrike" dirty="0">
                        <a:solidFill>
                          <a:srgbClr val="000000"/>
                        </a:solidFill>
                        <a:effectLst/>
                        <a:latin typeface="Calibri" panose="020F0502020204030204" pitchFamily="34" charset="0"/>
                      </a:endParaRPr>
                    </a:p>
                  </a:txBody>
                  <a:tcPr marL="6350" marR="6350" marT="6350" marB="0" anchor="ctr">
                    <a:solidFill>
                      <a:schemeClr val="bg1">
                        <a:lumMod val="75000"/>
                      </a:schemeClr>
                    </a:solidFill>
                  </a:tcPr>
                </a:tc>
                <a:tc>
                  <a:txBody>
                    <a:bodyPr/>
                    <a:lstStyle/>
                    <a:p>
                      <a:pPr algn="ctr" rtl="0" fontAlgn="ctr"/>
                      <a:r>
                        <a:rPr lang="en-US" sz="1400" b="1" u="none" strike="noStrike" dirty="0">
                          <a:effectLst/>
                        </a:rPr>
                        <a:t>Behavioral Intervention Code</a:t>
                      </a:r>
                      <a:endParaRPr lang="en-US" sz="1400" b="1" i="0" u="none" strike="noStrike" dirty="0">
                        <a:solidFill>
                          <a:srgbClr val="000000"/>
                        </a:solidFill>
                        <a:effectLst/>
                        <a:latin typeface="Calibri" panose="020F0502020204030204" pitchFamily="34" charset="0"/>
                      </a:endParaRPr>
                    </a:p>
                  </a:txBody>
                  <a:tcPr marL="6350" marR="6350" marT="6350" marB="0" anchor="ctr">
                    <a:solidFill>
                      <a:schemeClr val="bg1">
                        <a:lumMod val="75000"/>
                      </a:schemeClr>
                    </a:solidFill>
                  </a:tcPr>
                </a:tc>
                <a:tc>
                  <a:txBody>
                    <a:bodyPr/>
                    <a:lstStyle/>
                    <a:p>
                      <a:pPr algn="ctr" rtl="0" fontAlgn="ctr"/>
                      <a:r>
                        <a:rPr lang="en-US" sz="1400" b="1" u="none" strike="noStrike" dirty="0">
                          <a:effectLst/>
                        </a:rPr>
                        <a:t>Instructional Support Code</a:t>
                      </a:r>
                      <a:endParaRPr lang="en-US" sz="1400" b="1" i="0" u="none" strike="noStrike" dirty="0">
                        <a:solidFill>
                          <a:srgbClr val="000000"/>
                        </a:solidFill>
                        <a:effectLst/>
                        <a:latin typeface="Calibri" panose="020F0502020204030204" pitchFamily="34" charset="0"/>
                      </a:endParaRPr>
                    </a:p>
                  </a:txBody>
                  <a:tcPr marL="6350" marR="6350" marT="6350" marB="0" anchor="ctr">
                    <a:solidFill>
                      <a:schemeClr val="bg1">
                        <a:lumMod val="75000"/>
                      </a:schemeClr>
                    </a:solidFill>
                  </a:tcPr>
                </a:tc>
                <a:tc>
                  <a:txBody>
                    <a:bodyPr/>
                    <a:lstStyle/>
                    <a:p>
                      <a:pPr algn="ctr" rtl="0" fontAlgn="ctr"/>
                      <a:r>
                        <a:rPr lang="en-US" sz="1400" b="1" u="none" strike="noStrike" dirty="0">
                          <a:effectLst/>
                        </a:rPr>
                        <a:t>Disciplinary Sanction Code</a:t>
                      </a:r>
                      <a:endParaRPr lang="en-US" sz="1400" b="1" i="0" u="none" strike="noStrike" dirty="0">
                        <a:solidFill>
                          <a:srgbClr val="000000"/>
                        </a:solidFill>
                        <a:effectLst/>
                        <a:latin typeface="Calibri" panose="020F0502020204030204" pitchFamily="34" charset="0"/>
                      </a:endParaRPr>
                    </a:p>
                  </a:txBody>
                  <a:tcPr marL="6350" marR="6350" marT="6350" marB="0" anchor="ctr">
                    <a:solidFill>
                      <a:schemeClr val="bg1">
                        <a:lumMod val="75000"/>
                      </a:schemeClr>
                    </a:solidFill>
                  </a:tcPr>
                </a:tc>
                <a:tc>
                  <a:txBody>
                    <a:bodyPr/>
                    <a:lstStyle/>
                    <a:p>
                      <a:pPr algn="ctr" rtl="0" fontAlgn="ctr"/>
                      <a:r>
                        <a:rPr lang="en-US" sz="1400" b="1" u="none" strike="noStrike" dirty="0">
                          <a:effectLst/>
                        </a:rPr>
                        <a:t>Days Sanctioned</a:t>
                      </a:r>
                      <a:endParaRPr lang="en-US" sz="1400" b="1" i="0" u="none" strike="noStrike" dirty="0">
                        <a:solidFill>
                          <a:srgbClr val="000000"/>
                        </a:solidFill>
                        <a:effectLst/>
                        <a:latin typeface="Calibri" panose="020F0502020204030204" pitchFamily="34" charset="0"/>
                      </a:endParaRPr>
                    </a:p>
                  </a:txBody>
                  <a:tcPr marL="6350" marR="6350" marT="6350" marB="0" anchor="ctr">
                    <a:solidFill>
                      <a:schemeClr val="bg1">
                        <a:lumMod val="75000"/>
                      </a:schemeClr>
                    </a:solidFill>
                  </a:tcPr>
                </a:tc>
                <a:tc>
                  <a:txBody>
                    <a:bodyPr/>
                    <a:lstStyle/>
                    <a:p>
                      <a:pPr algn="ctr" rtl="0" fontAlgn="ctr"/>
                      <a:r>
                        <a:rPr lang="en-US" sz="1400" b="1" u="none" strike="noStrike" dirty="0">
                          <a:effectLst/>
                        </a:rPr>
                        <a:t>Alternate Placement Educational Agency</a:t>
                      </a:r>
                      <a:endParaRPr lang="en-US" sz="1400" b="1" i="0" u="none" strike="noStrike" dirty="0">
                        <a:solidFill>
                          <a:srgbClr val="000000"/>
                        </a:solidFill>
                        <a:effectLst/>
                        <a:latin typeface="Calibri" panose="020F0502020204030204" pitchFamily="34" charset="0"/>
                      </a:endParaRPr>
                    </a:p>
                  </a:txBody>
                  <a:tcPr marL="6350" marR="6350" marT="6350" marB="0" anchor="ctr">
                    <a:solidFill>
                      <a:schemeClr val="bg1">
                        <a:lumMod val="75000"/>
                      </a:schemeClr>
                    </a:solidFill>
                  </a:tcPr>
                </a:tc>
                <a:tc>
                  <a:txBody>
                    <a:bodyPr/>
                    <a:lstStyle/>
                    <a:p>
                      <a:pPr algn="ctr" rtl="0" fontAlgn="ctr"/>
                      <a:r>
                        <a:rPr lang="en-US" sz="1400" b="1" u="none" strike="noStrike" dirty="0">
                          <a:effectLst/>
                        </a:rPr>
                        <a:t>Alternate Placement School</a:t>
                      </a:r>
                      <a:endParaRPr lang="en-US" sz="1400" b="1" i="0" u="none" strike="noStrike" dirty="0">
                        <a:solidFill>
                          <a:srgbClr val="000000"/>
                        </a:solidFill>
                        <a:effectLst/>
                        <a:latin typeface="Calibri" panose="020F0502020204030204" pitchFamily="34" charset="0"/>
                      </a:endParaRPr>
                    </a:p>
                  </a:txBody>
                  <a:tcPr marL="6350" marR="6350" marT="6350" marB="0" anchor="ctr">
                    <a:solidFill>
                      <a:schemeClr val="bg1">
                        <a:lumMod val="75000"/>
                      </a:schemeClr>
                    </a:solidFill>
                  </a:tcPr>
                </a:tc>
                <a:extLst>
                  <a:ext uri="{0D108BD9-81ED-4DB2-BD59-A6C34878D82A}">
                    <a16:rowId xmlns:a16="http://schemas.microsoft.com/office/drawing/2014/main" val="2460891622"/>
                  </a:ext>
                </a:extLst>
              </a:tr>
              <a:tr h="196850">
                <a:tc>
                  <a:txBody>
                    <a:bodyPr/>
                    <a:lstStyle/>
                    <a:p>
                      <a:pPr algn="ctr" rtl="0" fontAlgn="ctr"/>
                      <a:r>
                        <a:rPr lang="en-US" sz="1400" b="0" i="0" u="none" strike="noStrike" dirty="0" smtClean="0">
                          <a:solidFill>
                            <a:schemeClr val="dk1"/>
                          </a:solidFill>
                          <a:effectLst/>
                          <a:latin typeface="+mn-lt"/>
                        </a:rPr>
                        <a:t>D</a:t>
                      </a:r>
                      <a:endParaRPr lang="en-US"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400" b="0" i="0" u="none" strike="noStrike" dirty="0">
                          <a:solidFill>
                            <a:schemeClr val="dk1"/>
                          </a:solidFill>
                          <a:effectLst/>
                          <a:latin typeface="+mn-lt"/>
                        </a:rPr>
                        <a:t>3</a:t>
                      </a:r>
                      <a:endParaRPr lang="en-US"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400" u="none" strike="noStrike" dirty="0" smtClean="0">
                          <a:effectLst/>
                        </a:rPr>
                        <a:t>1019998888</a:t>
                      </a:r>
                      <a:endParaRPr lang="en-US"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400" u="none" strike="noStrike" dirty="0" smtClean="0">
                          <a:effectLst/>
                        </a:rPr>
                        <a:t>BSO14</a:t>
                      </a:r>
                      <a:endParaRPr lang="en-US"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marL="0" algn="ctr" defTabSz="914400" rtl="0" eaLnBrk="1" fontAlgn="b" latinLnBrk="0" hangingPunct="1"/>
                      <a:r>
                        <a:rPr lang="en-US" sz="1400" b="0" i="0" u="none" strike="noStrike" kern="1200" dirty="0" smtClean="0">
                          <a:solidFill>
                            <a:schemeClr val="dk1"/>
                          </a:solidFill>
                          <a:effectLst/>
                          <a:latin typeface="+mn-lt"/>
                          <a:ea typeface="+mn-ea"/>
                          <a:cs typeface="+mn-cs"/>
                        </a:rPr>
                        <a:t>CR</a:t>
                      </a:r>
                      <a:endParaRPr lang="en-US" sz="1400" b="0" i="0" u="none" strike="noStrike" kern="1200" dirty="0">
                        <a:solidFill>
                          <a:schemeClr val="dk1"/>
                        </a:solidFill>
                        <a:effectLst/>
                        <a:latin typeface="+mn-lt"/>
                        <a:ea typeface="+mn-ea"/>
                        <a:cs typeface="+mn-cs"/>
                      </a:endParaRPr>
                    </a:p>
                  </a:txBody>
                  <a:tcPr marL="6350" marR="6350" marT="6350" marB="0" anchor="b"/>
                </a:tc>
                <a:tc>
                  <a:txBody>
                    <a:bodyPr/>
                    <a:lstStyle/>
                    <a:p>
                      <a:pPr algn="ctr" fontAlgn="b"/>
                      <a:r>
                        <a:rPr lang="en-US" sz="1400" b="0" i="0" u="none" strike="noStrike" dirty="0" smtClean="0">
                          <a:solidFill>
                            <a:schemeClr val="dk1"/>
                          </a:solidFill>
                          <a:effectLst/>
                          <a:latin typeface="+mn-lt"/>
                        </a:rPr>
                        <a:t>.50</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84566211"/>
                  </a:ext>
                </a:extLst>
              </a:tr>
              <a:tr h="196850">
                <a:tc>
                  <a:txBody>
                    <a:bodyPr/>
                    <a:lstStyle/>
                    <a:p>
                      <a:pPr algn="ctr" rtl="0" fontAlgn="ctr"/>
                      <a:r>
                        <a:rPr lang="en-US" sz="1400" b="0" i="0" u="none" strike="noStrike" dirty="0" smtClean="0">
                          <a:solidFill>
                            <a:schemeClr val="dk1"/>
                          </a:solidFill>
                          <a:effectLst/>
                          <a:latin typeface="+mn-lt"/>
                        </a:rPr>
                        <a:t>D</a:t>
                      </a:r>
                      <a:endParaRPr lang="en-US"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400" b="0" i="0" u="none" strike="noStrike" dirty="0">
                          <a:solidFill>
                            <a:schemeClr val="dk1"/>
                          </a:solidFill>
                          <a:effectLst/>
                          <a:latin typeface="+mn-lt"/>
                        </a:rPr>
                        <a:t>3</a:t>
                      </a:r>
                      <a:endParaRPr lang="en-US"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u="none" strike="noStrike" dirty="0" smtClean="0">
                          <a:effectLst/>
                        </a:rPr>
                        <a:t>1019998888</a:t>
                      </a:r>
                      <a:endParaRPr lang="en-US" sz="1400" b="0" i="0" u="none" strike="noStrike" dirty="0" smtClean="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400" u="none" strike="noStrike" dirty="0" smtClean="0">
                          <a:effectLst/>
                        </a:rPr>
                        <a:t>BSO14</a:t>
                      </a:r>
                      <a:endParaRPr lang="en-US"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0" i="0" u="none" strike="noStrike" dirty="0" smtClean="0">
                          <a:solidFill>
                            <a:srgbClr val="000000"/>
                          </a:solidFill>
                          <a:effectLst/>
                          <a:latin typeface="Calibri" panose="020F0502020204030204" pitchFamily="34" charset="0"/>
                        </a:rPr>
                        <a:t>6</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marL="0" algn="ctr" defTabSz="914400" rtl="0" eaLnBrk="1" fontAlgn="b" latinLnBrk="0" hangingPunct="1"/>
                      <a:r>
                        <a:rPr lang="en-US" sz="1400" b="0" i="0" u="none" strike="noStrike" kern="1200" dirty="0" smtClean="0">
                          <a:solidFill>
                            <a:schemeClr val="dk1"/>
                          </a:solidFill>
                          <a:effectLst/>
                          <a:latin typeface="+mn-lt"/>
                          <a:ea typeface="+mn-ea"/>
                          <a:cs typeface="+mn-cs"/>
                        </a:rPr>
                        <a:t>ISS</a:t>
                      </a:r>
                      <a:endParaRPr lang="en-US" sz="1400" b="0" i="0" u="none" strike="noStrike" kern="1200" dirty="0">
                        <a:solidFill>
                          <a:schemeClr val="dk1"/>
                        </a:solidFill>
                        <a:effectLst/>
                        <a:latin typeface="+mn-lt"/>
                        <a:ea typeface="+mn-ea"/>
                        <a:cs typeface="+mn-cs"/>
                      </a:endParaRPr>
                    </a:p>
                  </a:txBody>
                  <a:tcPr marL="6350" marR="6350" marT="6350" marB="0" anchor="b"/>
                </a:tc>
                <a:tc>
                  <a:txBody>
                    <a:bodyPr/>
                    <a:lstStyle/>
                    <a:p>
                      <a:pPr algn="ctr" fontAlgn="b"/>
                      <a:r>
                        <a:rPr lang="en-US" sz="1400" u="none" strike="noStrike" dirty="0" smtClean="0">
                          <a:effectLst/>
                        </a:rPr>
                        <a:t>3</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5476945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286039893"/>
              </p:ext>
            </p:extLst>
          </p:nvPr>
        </p:nvGraphicFramePr>
        <p:xfrm>
          <a:off x="869353" y="5058461"/>
          <a:ext cx="9178993" cy="908175"/>
        </p:xfrm>
        <a:graphic>
          <a:graphicData uri="http://schemas.openxmlformats.org/drawingml/2006/table">
            <a:tbl>
              <a:tblPr>
                <a:tableStyleId>{5C22544A-7EE6-4342-B048-85BDC9FD1C3A}</a:tableStyleId>
              </a:tblPr>
              <a:tblGrid>
                <a:gridCol w="725531">
                  <a:extLst>
                    <a:ext uri="{9D8B030D-6E8A-4147-A177-3AD203B41FA5}">
                      <a16:colId xmlns:a16="http://schemas.microsoft.com/office/drawing/2014/main" val="3104897929"/>
                    </a:ext>
                  </a:extLst>
                </a:gridCol>
                <a:gridCol w="808074">
                  <a:extLst>
                    <a:ext uri="{9D8B030D-6E8A-4147-A177-3AD203B41FA5}">
                      <a16:colId xmlns:a16="http://schemas.microsoft.com/office/drawing/2014/main" val="1687420764"/>
                    </a:ext>
                  </a:extLst>
                </a:gridCol>
                <a:gridCol w="1052623">
                  <a:extLst>
                    <a:ext uri="{9D8B030D-6E8A-4147-A177-3AD203B41FA5}">
                      <a16:colId xmlns:a16="http://schemas.microsoft.com/office/drawing/2014/main" val="1033421566"/>
                    </a:ext>
                  </a:extLst>
                </a:gridCol>
                <a:gridCol w="935666">
                  <a:extLst>
                    <a:ext uri="{9D8B030D-6E8A-4147-A177-3AD203B41FA5}">
                      <a16:colId xmlns:a16="http://schemas.microsoft.com/office/drawing/2014/main" val="2654317998"/>
                    </a:ext>
                  </a:extLst>
                </a:gridCol>
                <a:gridCol w="1052623">
                  <a:extLst>
                    <a:ext uri="{9D8B030D-6E8A-4147-A177-3AD203B41FA5}">
                      <a16:colId xmlns:a16="http://schemas.microsoft.com/office/drawing/2014/main" val="277806650"/>
                    </a:ext>
                  </a:extLst>
                </a:gridCol>
                <a:gridCol w="1286539">
                  <a:extLst>
                    <a:ext uri="{9D8B030D-6E8A-4147-A177-3AD203B41FA5}">
                      <a16:colId xmlns:a16="http://schemas.microsoft.com/office/drawing/2014/main" val="4250944906"/>
                    </a:ext>
                  </a:extLst>
                </a:gridCol>
                <a:gridCol w="1233377">
                  <a:extLst>
                    <a:ext uri="{9D8B030D-6E8A-4147-A177-3AD203B41FA5}">
                      <a16:colId xmlns:a16="http://schemas.microsoft.com/office/drawing/2014/main" val="2701881652"/>
                    </a:ext>
                  </a:extLst>
                </a:gridCol>
                <a:gridCol w="584791">
                  <a:extLst>
                    <a:ext uri="{9D8B030D-6E8A-4147-A177-3AD203B41FA5}">
                      <a16:colId xmlns:a16="http://schemas.microsoft.com/office/drawing/2014/main" val="2288283427"/>
                    </a:ext>
                  </a:extLst>
                </a:gridCol>
                <a:gridCol w="470457">
                  <a:extLst>
                    <a:ext uri="{9D8B030D-6E8A-4147-A177-3AD203B41FA5}">
                      <a16:colId xmlns:a16="http://schemas.microsoft.com/office/drawing/2014/main" val="1594539455"/>
                    </a:ext>
                  </a:extLst>
                </a:gridCol>
                <a:gridCol w="470457">
                  <a:extLst>
                    <a:ext uri="{9D8B030D-6E8A-4147-A177-3AD203B41FA5}">
                      <a16:colId xmlns:a16="http://schemas.microsoft.com/office/drawing/2014/main" val="2529113369"/>
                    </a:ext>
                  </a:extLst>
                </a:gridCol>
                <a:gridCol w="558855">
                  <a:extLst>
                    <a:ext uri="{9D8B030D-6E8A-4147-A177-3AD203B41FA5}">
                      <a16:colId xmlns:a16="http://schemas.microsoft.com/office/drawing/2014/main" val="2806155695"/>
                    </a:ext>
                  </a:extLst>
                </a:gridCol>
              </a:tblGrid>
              <a:tr h="516410">
                <a:tc>
                  <a:txBody>
                    <a:bodyPr/>
                    <a:lstStyle/>
                    <a:p>
                      <a:pPr algn="ctr" fontAlgn="b"/>
                      <a:r>
                        <a:rPr lang="en-US" sz="1400" b="1" u="none" strike="noStrike" dirty="0">
                          <a:effectLst/>
                        </a:rPr>
                        <a:t>Record Type </a:t>
                      </a:r>
                      <a:endParaRPr lang="en-US" sz="1400" b="1" i="0" u="none" strike="noStrike" dirty="0">
                        <a:solidFill>
                          <a:srgbClr val="000000"/>
                        </a:solidFill>
                        <a:effectLst/>
                        <a:latin typeface="Calibri" panose="020F0502020204030204" pitchFamily="34" charset="0"/>
                      </a:endParaRPr>
                    </a:p>
                  </a:txBody>
                  <a:tcPr marL="5835" marR="5835" marT="5835" marB="0" anchor="b">
                    <a:solidFill>
                      <a:schemeClr val="bg1">
                        <a:lumMod val="75000"/>
                      </a:schemeClr>
                    </a:solidFill>
                  </a:tcPr>
                </a:tc>
                <a:tc>
                  <a:txBody>
                    <a:bodyPr/>
                    <a:lstStyle/>
                    <a:p>
                      <a:pPr algn="ctr" fontAlgn="b"/>
                      <a:r>
                        <a:rPr lang="en-US" sz="1400" b="1" u="none" strike="noStrike" dirty="0">
                          <a:effectLst/>
                        </a:rPr>
                        <a:t>Local Event </a:t>
                      </a:r>
                      <a:r>
                        <a:rPr lang="en-US" sz="1400" b="1" u="none" strike="noStrike" dirty="0" smtClean="0">
                          <a:effectLst/>
                        </a:rPr>
                        <a:t>ID</a:t>
                      </a:r>
                    </a:p>
                    <a:p>
                      <a:pPr algn="ctr" fontAlgn="b"/>
                      <a:endParaRPr lang="en-US" sz="1400" b="1" i="0" u="none" strike="noStrike" dirty="0">
                        <a:solidFill>
                          <a:srgbClr val="000000"/>
                        </a:solidFill>
                        <a:effectLst/>
                        <a:latin typeface="Calibri" panose="020F0502020204030204" pitchFamily="34" charset="0"/>
                      </a:endParaRPr>
                    </a:p>
                  </a:txBody>
                  <a:tcPr marL="5835" marR="5835" marT="5835" marB="0" anchor="b">
                    <a:solidFill>
                      <a:schemeClr val="bg1">
                        <a:lumMod val="75000"/>
                      </a:schemeClr>
                    </a:solidFill>
                  </a:tcPr>
                </a:tc>
                <a:tc>
                  <a:txBody>
                    <a:bodyPr/>
                    <a:lstStyle/>
                    <a:p>
                      <a:pPr algn="ctr" fontAlgn="b"/>
                      <a:r>
                        <a:rPr lang="en-US" sz="1400" b="1" u="none" strike="noStrike" dirty="0">
                          <a:effectLst/>
                        </a:rPr>
                        <a:t>Student </a:t>
                      </a:r>
                      <a:r>
                        <a:rPr lang="en-US" sz="1400" b="1" u="none" strike="noStrike" dirty="0" smtClean="0">
                          <a:effectLst/>
                        </a:rPr>
                        <a:t>Victims</a:t>
                      </a:r>
                    </a:p>
                    <a:p>
                      <a:pPr algn="ctr" fontAlgn="b"/>
                      <a:endParaRPr lang="en-US" sz="1400" b="1" i="0" u="none" strike="noStrike" dirty="0">
                        <a:solidFill>
                          <a:srgbClr val="000000"/>
                        </a:solidFill>
                        <a:effectLst/>
                        <a:latin typeface="Calibri" panose="020F0502020204030204" pitchFamily="34" charset="0"/>
                      </a:endParaRPr>
                    </a:p>
                  </a:txBody>
                  <a:tcPr marL="5835" marR="5835" marT="5835" marB="0" anchor="b">
                    <a:solidFill>
                      <a:schemeClr val="bg1">
                        <a:lumMod val="75000"/>
                      </a:schemeClr>
                    </a:solidFill>
                  </a:tcPr>
                </a:tc>
                <a:tc>
                  <a:txBody>
                    <a:bodyPr/>
                    <a:lstStyle/>
                    <a:p>
                      <a:pPr algn="ctr" fontAlgn="b"/>
                      <a:r>
                        <a:rPr lang="en-US" sz="1400" b="1" u="none" strike="noStrike" dirty="0">
                          <a:effectLst/>
                        </a:rPr>
                        <a:t>Staff </a:t>
                      </a:r>
                      <a:r>
                        <a:rPr lang="en-US" sz="1400" b="1" u="none" strike="noStrike" dirty="0" smtClean="0">
                          <a:effectLst/>
                        </a:rPr>
                        <a:t>Victims</a:t>
                      </a:r>
                    </a:p>
                    <a:p>
                      <a:pPr algn="ctr" fontAlgn="b"/>
                      <a:endParaRPr lang="en-US" sz="1400" b="1" i="0" u="none" strike="noStrike" dirty="0">
                        <a:solidFill>
                          <a:srgbClr val="000000"/>
                        </a:solidFill>
                        <a:effectLst/>
                        <a:latin typeface="Calibri" panose="020F0502020204030204" pitchFamily="34" charset="0"/>
                      </a:endParaRPr>
                    </a:p>
                  </a:txBody>
                  <a:tcPr marL="5835" marR="5835" marT="5835" marB="0" anchor="b">
                    <a:solidFill>
                      <a:schemeClr val="bg1">
                        <a:lumMod val="75000"/>
                      </a:schemeClr>
                    </a:solidFill>
                  </a:tcPr>
                </a:tc>
                <a:tc>
                  <a:txBody>
                    <a:bodyPr/>
                    <a:lstStyle/>
                    <a:p>
                      <a:pPr algn="ctr" fontAlgn="b"/>
                      <a:r>
                        <a:rPr lang="en-US" sz="1400" b="1" u="none" strike="noStrike" dirty="0">
                          <a:effectLst/>
                        </a:rPr>
                        <a:t>Other Adult </a:t>
                      </a:r>
                      <a:r>
                        <a:rPr lang="en-US" sz="1400" b="1" u="none" strike="noStrike" dirty="0" smtClean="0">
                          <a:effectLst/>
                        </a:rPr>
                        <a:t>Victims</a:t>
                      </a:r>
                    </a:p>
                    <a:p>
                      <a:pPr algn="ctr" fontAlgn="b"/>
                      <a:endParaRPr lang="en-US" sz="1400" b="1" i="0" u="none" strike="noStrike" dirty="0">
                        <a:solidFill>
                          <a:srgbClr val="000000"/>
                        </a:solidFill>
                        <a:effectLst/>
                        <a:latin typeface="Calibri" panose="020F0502020204030204" pitchFamily="34" charset="0"/>
                      </a:endParaRPr>
                    </a:p>
                  </a:txBody>
                  <a:tcPr marL="5835" marR="5835" marT="5835" marB="0" anchor="b">
                    <a:solidFill>
                      <a:schemeClr val="bg1">
                        <a:lumMod val="75000"/>
                      </a:schemeClr>
                    </a:solidFill>
                  </a:tcPr>
                </a:tc>
                <a:tc>
                  <a:txBody>
                    <a:bodyPr/>
                    <a:lstStyle/>
                    <a:p>
                      <a:pPr algn="ctr" fontAlgn="b"/>
                      <a:r>
                        <a:rPr lang="en-US" sz="1400" b="1" u="none" strike="noStrike" dirty="0">
                          <a:effectLst/>
                        </a:rPr>
                        <a:t>Other/Unknown Victims</a:t>
                      </a:r>
                      <a:endParaRPr lang="en-US" sz="1400" b="1" i="0" u="none" strike="noStrike" dirty="0">
                        <a:solidFill>
                          <a:srgbClr val="000000"/>
                        </a:solidFill>
                        <a:effectLst/>
                        <a:latin typeface="Calibri" panose="020F0502020204030204" pitchFamily="34" charset="0"/>
                      </a:endParaRPr>
                    </a:p>
                  </a:txBody>
                  <a:tcPr marL="5835" marR="5835" marT="5835" marB="0" anchor="b">
                    <a:solidFill>
                      <a:schemeClr val="bg1">
                        <a:lumMod val="75000"/>
                      </a:schemeClr>
                    </a:solidFill>
                  </a:tcPr>
                </a:tc>
                <a:tc>
                  <a:txBody>
                    <a:bodyPr/>
                    <a:lstStyle/>
                    <a:p>
                      <a:pPr algn="ctr" fontAlgn="b"/>
                      <a:r>
                        <a:rPr lang="en-US" sz="1400" b="1" u="none" strike="noStrike" dirty="0">
                          <a:effectLst/>
                        </a:rPr>
                        <a:t>Indeterminate Victims Flag</a:t>
                      </a:r>
                      <a:endParaRPr lang="en-US" sz="1400" b="1" i="0" u="none" strike="noStrike" dirty="0">
                        <a:solidFill>
                          <a:srgbClr val="000000"/>
                        </a:solidFill>
                        <a:effectLst/>
                        <a:latin typeface="Calibri" panose="020F0502020204030204" pitchFamily="34" charset="0"/>
                      </a:endParaRPr>
                    </a:p>
                  </a:txBody>
                  <a:tcPr marL="5835" marR="5835" marT="5835" marB="0" anchor="b">
                    <a:solidFill>
                      <a:schemeClr val="bg1">
                        <a:lumMod val="75000"/>
                      </a:schemeClr>
                    </a:solidFill>
                  </a:tcPr>
                </a:tc>
                <a:tc>
                  <a:txBody>
                    <a:bodyPr/>
                    <a:lstStyle/>
                    <a:p>
                      <a:pPr algn="ctr" fontAlgn="b"/>
                      <a:r>
                        <a:rPr lang="en-US" sz="1400" b="1" u="none" strike="noStrike" dirty="0" smtClean="0">
                          <a:effectLst/>
                        </a:rPr>
                        <a:t>Filler</a:t>
                      </a:r>
                    </a:p>
                    <a:p>
                      <a:pPr algn="ctr" fontAlgn="b"/>
                      <a:endParaRPr lang="en-US" sz="1400" b="1" i="0" u="none" strike="noStrike" dirty="0">
                        <a:solidFill>
                          <a:srgbClr val="000000"/>
                        </a:solidFill>
                        <a:effectLst/>
                        <a:latin typeface="Calibri" panose="020F0502020204030204" pitchFamily="34" charset="0"/>
                      </a:endParaRPr>
                    </a:p>
                  </a:txBody>
                  <a:tcPr marL="5835" marR="5835" marT="5835" marB="0" anchor="b">
                    <a:solidFill>
                      <a:schemeClr val="bg1">
                        <a:lumMod val="75000"/>
                      </a:schemeClr>
                    </a:solidFill>
                  </a:tcPr>
                </a:tc>
                <a:tc>
                  <a:txBody>
                    <a:bodyPr/>
                    <a:lstStyle/>
                    <a:p>
                      <a:pPr algn="ctr" fontAlgn="b"/>
                      <a:r>
                        <a:rPr lang="en-US" sz="1400" b="1" u="none" strike="noStrike" dirty="0" smtClean="0">
                          <a:effectLst/>
                        </a:rPr>
                        <a:t>Filler</a:t>
                      </a:r>
                    </a:p>
                    <a:p>
                      <a:pPr algn="ctr" fontAlgn="b"/>
                      <a:endParaRPr lang="en-US" sz="1400" b="1" i="0" u="none" strike="noStrike" dirty="0">
                        <a:solidFill>
                          <a:srgbClr val="000000"/>
                        </a:solidFill>
                        <a:effectLst/>
                        <a:latin typeface="Calibri" panose="020F0502020204030204" pitchFamily="34" charset="0"/>
                      </a:endParaRPr>
                    </a:p>
                  </a:txBody>
                  <a:tcPr marL="5835" marR="5835" marT="5835" marB="0" anchor="b">
                    <a:solidFill>
                      <a:schemeClr val="bg1">
                        <a:lumMod val="75000"/>
                      </a:schemeClr>
                    </a:solidFill>
                  </a:tcPr>
                </a:tc>
                <a:tc>
                  <a:txBody>
                    <a:bodyPr/>
                    <a:lstStyle/>
                    <a:p>
                      <a:pPr algn="ctr" fontAlgn="b"/>
                      <a:r>
                        <a:rPr lang="en-US" sz="1400" b="1" u="none" strike="noStrike" dirty="0" smtClean="0">
                          <a:effectLst/>
                        </a:rPr>
                        <a:t>Filler</a:t>
                      </a:r>
                    </a:p>
                    <a:p>
                      <a:pPr algn="ctr" fontAlgn="b"/>
                      <a:endParaRPr lang="en-US" sz="1400" b="1" i="0" u="none" strike="noStrike" dirty="0">
                        <a:solidFill>
                          <a:srgbClr val="000000"/>
                        </a:solidFill>
                        <a:effectLst/>
                        <a:latin typeface="Calibri" panose="020F0502020204030204" pitchFamily="34" charset="0"/>
                      </a:endParaRPr>
                    </a:p>
                  </a:txBody>
                  <a:tcPr marL="5835" marR="5835" marT="5835" marB="0" anchor="b">
                    <a:solidFill>
                      <a:schemeClr val="bg1">
                        <a:lumMod val="75000"/>
                      </a:schemeClr>
                    </a:solidFill>
                  </a:tcPr>
                </a:tc>
                <a:tc>
                  <a:txBody>
                    <a:bodyPr/>
                    <a:lstStyle/>
                    <a:p>
                      <a:pPr algn="ctr" fontAlgn="b"/>
                      <a:r>
                        <a:rPr lang="en-US" sz="1400" b="1" u="none" strike="noStrike" dirty="0" smtClean="0">
                          <a:effectLst/>
                        </a:rPr>
                        <a:t>Filler</a:t>
                      </a:r>
                    </a:p>
                    <a:p>
                      <a:pPr algn="ctr" fontAlgn="b"/>
                      <a:endParaRPr lang="en-US" sz="1400" b="1" i="0" u="none" strike="noStrike" dirty="0">
                        <a:solidFill>
                          <a:srgbClr val="000000"/>
                        </a:solidFill>
                        <a:effectLst/>
                        <a:latin typeface="Calibri" panose="020F0502020204030204" pitchFamily="34" charset="0"/>
                      </a:endParaRPr>
                    </a:p>
                  </a:txBody>
                  <a:tcPr marL="5835" marR="5835" marT="5835" marB="0" anchor="b">
                    <a:solidFill>
                      <a:schemeClr val="bg1">
                        <a:lumMod val="75000"/>
                      </a:schemeClr>
                    </a:solidFill>
                  </a:tcPr>
                </a:tc>
                <a:extLst>
                  <a:ext uri="{0D108BD9-81ED-4DB2-BD59-A6C34878D82A}">
                    <a16:rowId xmlns:a16="http://schemas.microsoft.com/office/drawing/2014/main" val="577605867"/>
                  </a:ext>
                </a:extLst>
              </a:tr>
              <a:tr h="262260">
                <a:tc>
                  <a:txBody>
                    <a:bodyPr/>
                    <a:lstStyle/>
                    <a:p>
                      <a:pPr algn="ctr" fontAlgn="b"/>
                      <a:r>
                        <a:rPr lang="en-US" sz="1200" u="none" strike="noStrike" dirty="0">
                          <a:effectLst/>
                        </a:rPr>
                        <a:t>E</a:t>
                      </a:r>
                      <a:endParaRPr lang="en-US" sz="1200" b="0" i="0" u="none" strike="noStrike" dirty="0">
                        <a:solidFill>
                          <a:srgbClr val="000000"/>
                        </a:solidFill>
                        <a:effectLst/>
                        <a:latin typeface="Calibri" panose="020F0502020204030204" pitchFamily="34" charset="0"/>
                      </a:endParaRPr>
                    </a:p>
                  </a:txBody>
                  <a:tcPr marL="5835" marR="5835" marT="5835" marB="0" anchor="b"/>
                </a:tc>
                <a:tc>
                  <a:txBody>
                    <a:bodyPr/>
                    <a:lstStyle/>
                    <a:p>
                      <a:pPr algn="ctr" fontAlgn="b"/>
                      <a:r>
                        <a:rPr lang="en-US" sz="1200" u="none" strike="noStrike" dirty="0" smtClean="0">
                          <a:effectLst/>
                        </a:rPr>
                        <a:t>1090</a:t>
                      </a:r>
                      <a:endParaRPr lang="en-US" sz="1200" b="0" i="0" u="none" strike="noStrike" dirty="0">
                        <a:solidFill>
                          <a:srgbClr val="000000"/>
                        </a:solidFill>
                        <a:effectLst/>
                        <a:latin typeface="Calibri" panose="020F0502020204030204" pitchFamily="34" charset="0"/>
                      </a:endParaRPr>
                    </a:p>
                  </a:txBody>
                  <a:tcPr marL="5835" marR="5835" marT="5835"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5835" marR="5835" marT="5835"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5835" marR="5835" marT="5835"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5835" marR="5835" marT="5835"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5835" marR="5835" marT="5835" marB="0" anchor="b"/>
                </a:tc>
                <a:tc>
                  <a:txBody>
                    <a:bodyPr/>
                    <a:lstStyle/>
                    <a:p>
                      <a:pPr algn="ctr" fontAlgn="b"/>
                      <a:r>
                        <a:rPr lang="en-US" sz="1200" u="none" strike="noStrike" dirty="0">
                          <a:effectLst/>
                        </a:rPr>
                        <a:t>N</a:t>
                      </a:r>
                      <a:endParaRPr lang="en-US" sz="1200" b="0" i="0" u="none" strike="noStrike" dirty="0">
                        <a:solidFill>
                          <a:srgbClr val="000000"/>
                        </a:solidFill>
                        <a:effectLst/>
                        <a:latin typeface="Calibri" panose="020F0502020204030204" pitchFamily="34" charset="0"/>
                      </a:endParaRPr>
                    </a:p>
                  </a:txBody>
                  <a:tcPr marL="5835" marR="5835" marT="5835"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5835" marR="5835" marT="5835"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5835" marR="5835" marT="5835"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5835" marR="5835" marT="5835"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5835" marR="5835" marT="5835" marB="0" anchor="b"/>
                </a:tc>
                <a:extLst>
                  <a:ext uri="{0D108BD9-81ED-4DB2-BD59-A6C34878D82A}">
                    <a16:rowId xmlns:a16="http://schemas.microsoft.com/office/drawing/2014/main" val="1288714939"/>
                  </a:ext>
                </a:extLst>
              </a:tr>
            </a:tbl>
          </a:graphicData>
        </a:graphic>
      </p:graphicFrame>
    </p:spTree>
    <p:extLst>
      <p:ext uri="{BB962C8B-B14F-4D97-AF65-F5344CB8AC3E}">
        <p14:creationId xmlns:p14="http://schemas.microsoft.com/office/powerpoint/2010/main" val="3887026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48530" y="1404939"/>
            <a:ext cx="10726460" cy="2852737"/>
          </a:xfrm>
        </p:spPr>
        <p:txBody>
          <a:bodyPr/>
          <a:lstStyle/>
          <a:p>
            <a:pPr algn="ctr"/>
            <a:r>
              <a:rPr lang="en-US" dirty="0" smtClean="0"/>
              <a:t>Create the Tab Delimited Text File</a:t>
            </a: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18</a:t>
            </a:fld>
            <a:endParaRPr lang="en-US" dirty="0"/>
          </a:p>
        </p:txBody>
      </p:sp>
    </p:spTree>
    <p:extLst>
      <p:ext uri="{BB962C8B-B14F-4D97-AF65-F5344CB8AC3E}">
        <p14:creationId xmlns:p14="http://schemas.microsoft.com/office/powerpoint/2010/main" val="3060669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E842EE-07A5-BF42-B259-F0753968FB43}" type="slidenum">
              <a:rPr lang="en-US" smtClean="0"/>
              <a:t>19</a:t>
            </a:fld>
            <a:endParaRPr lang="en-US" dirty="0"/>
          </a:p>
        </p:txBody>
      </p:sp>
      <p:sp>
        <p:nvSpPr>
          <p:cNvPr id="5" name="Title 1"/>
          <p:cNvSpPr>
            <a:spLocks noGrp="1"/>
          </p:cNvSpPr>
          <p:nvPr>
            <p:ph type="title"/>
          </p:nvPr>
        </p:nvSpPr>
        <p:spPr>
          <a:xfrm>
            <a:off x="855008" y="365127"/>
            <a:ext cx="10726460" cy="814050"/>
          </a:xfrm>
        </p:spPr>
        <p:txBody>
          <a:bodyPr>
            <a:normAutofit/>
          </a:bodyPr>
          <a:lstStyle/>
          <a:p>
            <a:r>
              <a:rPr lang="en-US" sz="3600" dirty="0" smtClean="0"/>
              <a:t>The Header and A Record Data Elements</a:t>
            </a:r>
            <a:endParaRPr lang="en-US" sz="3600" dirty="0"/>
          </a:p>
        </p:txBody>
      </p:sp>
      <p:sp>
        <p:nvSpPr>
          <p:cNvPr id="13" name="Rectangle 12"/>
          <p:cNvSpPr/>
          <p:nvPr/>
        </p:nvSpPr>
        <p:spPr>
          <a:xfrm>
            <a:off x="1188230" y="3954753"/>
            <a:ext cx="3571147" cy="2331792"/>
          </a:xfrm>
          <a:prstGeom prst="rect">
            <a:avLst/>
          </a:prstGeom>
        </p:spPr>
        <p:txBody>
          <a:bodyPr wrap="square">
            <a:spAutoFit/>
          </a:bodyPr>
          <a:lstStyle/>
          <a:p>
            <a:pPr>
              <a:lnSpc>
                <a:spcPct val="107000"/>
              </a:lnSpc>
            </a:pPr>
            <a:r>
              <a:rPr lang="en-US" sz="1600" dirty="0" err="1" smtClean="0">
                <a:latin typeface="Calibri" panose="020F0502020204030204" pitchFamily="34" charset="0"/>
                <a:ea typeface="Calibri" panose="020F0502020204030204" pitchFamily="34" charset="0"/>
                <a:cs typeface="Times New Roman" panose="02020603050405020304" pitchFamily="18" charset="0"/>
              </a:rPr>
              <a:t>SenderID</a:t>
            </a:r>
            <a:r>
              <a:rPr lang="en-US" sz="1600" dirty="0" smtClean="0">
                <a:latin typeface="Calibri" panose="020F0502020204030204" pitchFamily="34" charset="0"/>
                <a:ea typeface="Calibri" panose="020F0502020204030204" pitchFamily="34" charset="0"/>
                <a:cs typeface="Times New Roman" panose="02020603050405020304" pitchFamily="18" charset="0"/>
              </a:rPr>
              <a:t>=987</a:t>
            </a:r>
          </a:p>
          <a:p>
            <a:pPr>
              <a:lnSpc>
                <a:spcPct val="107000"/>
              </a:lnSpc>
            </a:pPr>
            <a:r>
              <a:rPr lang="en-US" sz="1600" dirty="0" err="1" smtClean="0">
                <a:latin typeface="Calibri" panose="020F0502020204030204" pitchFamily="34" charset="0"/>
                <a:ea typeface="Calibri" panose="020F0502020204030204" pitchFamily="34" charset="0"/>
                <a:cs typeface="Times New Roman" panose="02020603050405020304" pitchFamily="18" charset="0"/>
              </a:rPr>
              <a:t>CreateDate</a:t>
            </a:r>
            <a:r>
              <a:rPr lang="en-US" sz="1600" dirty="0" smtClean="0">
                <a:latin typeface="Calibri" panose="020F0502020204030204" pitchFamily="34" charset="0"/>
                <a:ea typeface="Calibri" panose="020F0502020204030204" pitchFamily="34" charset="0"/>
                <a:cs typeface="Times New Roman" panose="02020603050405020304" pitchFamily="18" charset="0"/>
              </a:rPr>
              <a:t>=04/25/2022</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dirty="0">
                <a:latin typeface="Calibri" panose="020F0502020204030204" pitchFamily="34" charset="0"/>
                <a:ea typeface="Calibri" panose="020F0502020204030204" pitchFamily="34" charset="0"/>
                <a:cs typeface="Times New Roman" panose="02020603050405020304" pitchFamily="18" charset="0"/>
              </a:rPr>
              <a:t>CreateTime=09:02:18</a:t>
            </a:r>
          </a:p>
          <a:p>
            <a:pPr>
              <a:lnSpc>
                <a:spcPct val="107000"/>
              </a:lnSpc>
            </a:pPr>
            <a:r>
              <a:rPr lang="en-US" sz="1600" dirty="0" smtClean="0">
                <a:latin typeface="Calibri" panose="020F0502020204030204" pitchFamily="34" charset="0"/>
                <a:ea typeface="Calibri" panose="020F0502020204030204" pitchFamily="34" charset="0"/>
                <a:cs typeface="Times New Roman" panose="02020603050405020304" pitchFamily="18" charset="0"/>
              </a:rPr>
              <a:t>EMAIL=john.doe.@email.com</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pPr>
            <a:r>
              <a:rPr lang="en-US" sz="1600" dirty="0" smtClean="0">
                <a:latin typeface="Calibri" panose="020F0502020204030204" pitchFamily="34" charset="0"/>
                <a:ea typeface="Calibri" panose="020F0502020204030204" pitchFamily="34" charset="0"/>
                <a:cs typeface="Times New Roman" panose="02020603050405020304" pitchFamily="18" charset="0"/>
              </a:rPr>
              <a:t>DATATYPE=SBAR</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pPr>
            <a:r>
              <a:rPr lang="en-US" sz="2400" b="1" dirty="0" smtClean="0">
                <a:latin typeface="Calibri" panose="020F0502020204030204" pitchFamily="34" charset="0"/>
                <a:ea typeface="Calibri" panose="020F0502020204030204" pitchFamily="34" charset="0"/>
                <a:cs typeface="Times New Roman" panose="02020603050405020304" pitchFamily="18" charset="0"/>
              </a:rPr>
              <a:t>A172021987</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p:cNvSpPr txBox="1"/>
          <p:nvPr/>
        </p:nvSpPr>
        <p:spPr>
          <a:xfrm>
            <a:off x="1124747" y="3585420"/>
            <a:ext cx="3961603" cy="369332"/>
          </a:xfrm>
          <a:prstGeom prst="rect">
            <a:avLst/>
          </a:prstGeom>
          <a:noFill/>
        </p:spPr>
        <p:txBody>
          <a:bodyPr wrap="square" rtlCol="0">
            <a:spAutoFit/>
          </a:bodyPr>
          <a:lstStyle/>
          <a:p>
            <a:r>
              <a:rPr lang="en-US" b="1" dirty="0" smtClean="0"/>
              <a:t>The Header  </a:t>
            </a:r>
            <a:endParaRPr lang="en-US" b="1" dirty="0"/>
          </a:p>
        </p:txBody>
      </p:sp>
      <p:pic>
        <p:nvPicPr>
          <p:cNvPr id="16" name="Content Placeholder 15"/>
          <p:cNvPicPr>
            <a:picLocks noGrp="1" noChangeAspect="1"/>
          </p:cNvPicPr>
          <p:nvPr>
            <p:ph idx="1"/>
          </p:nvPr>
        </p:nvPicPr>
        <p:blipFill>
          <a:blip r:embed="rId3"/>
          <a:stretch>
            <a:fillRect/>
          </a:stretch>
        </p:blipFill>
        <p:spPr>
          <a:xfrm>
            <a:off x="855663" y="1789539"/>
            <a:ext cx="10725150" cy="1294522"/>
          </a:xfrm>
          <a:prstGeom prst="rect">
            <a:avLst/>
          </a:prstGeom>
        </p:spPr>
      </p:pic>
      <p:sp>
        <p:nvSpPr>
          <p:cNvPr id="20" name="Rectangular Callout 19"/>
          <p:cNvSpPr/>
          <p:nvPr/>
        </p:nvSpPr>
        <p:spPr>
          <a:xfrm>
            <a:off x="9503764" y="1251678"/>
            <a:ext cx="2077704" cy="1020446"/>
          </a:xfrm>
          <a:prstGeom prst="wedgeRectCallout">
            <a:avLst>
              <a:gd name="adj1" fmla="val -51222"/>
              <a:gd name="adj2" fmla="val 66756"/>
            </a:avLst>
          </a:prstGeom>
          <a:ln>
            <a:solidFill>
              <a:srgbClr val="C22536"/>
            </a:solidFill>
          </a:ln>
        </p:spPr>
        <p:style>
          <a:lnRef idx="1">
            <a:schemeClr val="accent4"/>
          </a:lnRef>
          <a:fillRef idx="3">
            <a:schemeClr val="accent4"/>
          </a:fillRef>
          <a:effectRef idx="2">
            <a:schemeClr val="accent4"/>
          </a:effectRef>
          <a:fontRef idx="minor">
            <a:schemeClr val="lt1"/>
          </a:fontRef>
        </p:style>
        <p:txBody>
          <a:bodyPr rtlCol="0" anchor="ctr"/>
          <a:lstStyle/>
          <a:p>
            <a:r>
              <a:rPr lang="en-US" dirty="0" smtClean="0">
                <a:solidFill>
                  <a:schemeClr val="tx1"/>
                </a:solidFill>
              </a:rPr>
              <a:t>03 - End of Year</a:t>
            </a:r>
          </a:p>
          <a:p>
            <a:r>
              <a:rPr lang="en-US" dirty="0" smtClean="0">
                <a:solidFill>
                  <a:schemeClr val="tx1"/>
                </a:solidFill>
              </a:rPr>
              <a:t>09 - Pre-submission</a:t>
            </a:r>
          </a:p>
          <a:p>
            <a:r>
              <a:rPr lang="en-US" dirty="0" smtClean="0">
                <a:solidFill>
                  <a:schemeClr val="tx1"/>
                </a:solidFill>
              </a:rPr>
              <a:t>17 -  Preliminary</a:t>
            </a:r>
            <a:endParaRPr lang="en-US" dirty="0">
              <a:solidFill>
                <a:schemeClr val="tx1"/>
              </a:solidFill>
            </a:endParaRPr>
          </a:p>
        </p:txBody>
      </p:sp>
      <p:sp>
        <p:nvSpPr>
          <p:cNvPr id="3" name="Left Arrow 2"/>
          <p:cNvSpPr/>
          <p:nvPr/>
        </p:nvSpPr>
        <p:spPr>
          <a:xfrm>
            <a:off x="3338622" y="5651193"/>
            <a:ext cx="2062717" cy="693843"/>
          </a:xfrm>
          <a:prstGeom prst="leftArrow">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The A Record</a:t>
            </a:r>
            <a:endParaRPr lang="en-US" dirty="0">
              <a:solidFill>
                <a:schemeClr val="tx1"/>
              </a:solidFill>
            </a:endParaRPr>
          </a:p>
        </p:txBody>
      </p:sp>
    </p:spTree>
    <p:extLst>
      <p:ext uri="{BB962C8B-B14F-4D97-AF65-F5344CB8AC3E}">
        <p14:creationId xmlns:p14="http://schemas.microsoft.com/office/powerpoint/2010/main" val="1665341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a:t>2</a:t>
            </a:r>
          </a:p>
        </p:txBody>
      </p:sp>
      <p:sp>
        <p:nvSpPr>
          <p:cNvPr id="3" name="Google Shape;123;p15"/>
          <p:cNvSpPr txBox="1">
            <a:spLocks/>
          </p:cNvSpPr>
          <p:nvPr/>
        </p:nvSpPr>
        <p:spPr>
          <a:xfrm>
            <a:off x="960437" y="365126"/>
            <a:ext cx="10515600" cy="1325563"/>
          </a:xfrm>
          <a:prstGeom prst="rect">
            <a:avLst/>
          </a:prstGeom>
          <a:noFill/>
          <a:ln>
            <a:noFill/>
          </a:ln>
        </p:spPr>
        <p:txBody>
          <a:bodyPr spcFirstLastPara="1" wrap="square" lIns="91425" tIns="45700" rIns="91425" bIns="45700" anchor="ctr" anchorCtr="0">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buClr>
                <a:schemeClr val="accent1"/>
              </a:buClr>
              <a:buSzPts val="4400"/>
            </a:pPr>
            <a:r>
              <a:rPr lang="en-US" dirty="0"/>
              <a:t>Webinar Participation</a:t>
            </a:r>
          </a:p>
        </p:txBody>
      </p:sp>
      <p:sp>
        <p:nvSpPr>
          <p:cNvPr id="4" name="Google Shape;126;p15"/>
          <p:cNvSpPr txBox="1"/>
          <p:nvPr/>
        </p:nvSpPr>
        <p:spPr>
          <a:xfrm>
            <a:off x="3601558" y="2231367"/>
            <a:ext cx="2347938" cy="1710931"/>
          </a:xfrm>
          <a:prstGeom prst="rect">
            <a:avLst/>
          </a:prstGeom>
          <a:noFill/>
          <a:ln>
            <a:noFill/>
          </a:ln>
        </p:spPr>
        <p:txBody>
          <a:bodyPr spcFirstLastPara="1" wrap="square" lIns="68575" tIns="34275" rIns="68575" bIns="34275" anchor="t" anchorCtr="0">
            <a:normAutofit/>
          </a:bodyPr>
          <a:lstStyle/>
          <a:p>
            <a:pPr algn="ctr">
              <a:buClr>
                <a:schemeClr val="dk1"/>
              </a:buClr>
              <a:buSzPts val="2000"/>
            </a:pPr>
            <a:r>
              <a:rPr lang="en-US" sz="2000" dirty="0">
                <a:solidFill>
                  <a:schemeClr val="dk1"/>
                </a:solidFill>
                <a:latin typeface="Trebuchet MS"/>
                <a:ea typeface="Trebuchet MS"/>
                <a:cs typeface="Trebuchet MS"/>
                <a:sym typeface="Trebuchet MS"/>
              </a:rPr>
              <a:t>Please type your questions in the Q&amp;A box found at the bottom of your screen.</a:t>
            </a:r>
            <a:endParaRPr dirty="0"/>
          </a:p>
        </p:txBody>
      </p:sp>
      <p:pic>
        <p:nvPicPr>
          <p:cNvPr id="5" name="Google Shape;125;p15" descr="decorative"/>
          <p:cNvPicPr preferRelativeResize="0"/>
          <p:nvPr/>
        </p:nvPicPr>
        <p:blipFill rotWithShape="1">
          <a:blip r:embed="rId2">
            <a:alphaModFix/>
          </a:blip>
          <a:srcRect/>
          <a:stretch/>
        </p:blipFill>
        <p:spPr>
          <a:xfrm>
            <a:off x="7244216" y="2843473"/>
            <a:ext cx="1453243" cy="1173260"/>
          </a:xfrm>
          <a:prstGeom prst="rect">
            <a:avLst/>
          </a:prstGeom>
          <a:noFill/>
          <a:ln>
            <a:noFill/>
          </a:ln>
        </p:spPr>
      </p:pic>
      <p:cxnSp>
        <p:nvCxnSpPr>
          <p:cNvPr id="6" name="Google Shape;127;p15" descr="decorative" title="Arrow"/>
          <p:cNvCxnSpPr/>
          <p:nvPr/>
        </p:nvCxnSpPr>
        <p:spPr>
          <a:xfrm>
            <a:off x="5949496" y="2915753"/>
            <a:ext cx="971550" cy="342900"/>
          </a:xfrm>
          <a:prstGeom prst="straightConnector1">
            <a:avLst/>
          </a:prstGeom>
          <a:noFill/>
          <a:ln w="38100" cap="flat" cmpd="sng">
            <a:solidFill>
              <a:schemeClr val="accent2"/>
            </a:solidFill>
            <a:prstDash val="solid"/>
            <a:round/>
            <a:headEnd type="none" w="sm" len="sm"/>
            <a:tailEnd type="stealth" w="med" len="med"/>
          </a:ln>
        </p:spPr>
      </p:cxnSp>
      <p:sp>
        <p:nvSpPr>
          <p:cNvPr id="7" name="Google Shape;128;p15"/>
          <p:cNvSpPr txBox="1"/>
          <p:nvPr/>
        </p:nvSpPr>
        <p:spPr>
          <a:xfrm>
            <a:off x="1907495" y="5251488"/>
            <a:ext cx="7358743" cy="707846"/>
          </a:xfrm>
          <a:prstGeom prst="rect">
            <a:avLst/>
          </a:prstGeom>
          <a:noFill/>
          <a:ln>
            <a:noFill/>
          </a:ln>
        </p:spPr>
        <p:txBody>
          <a:bodyPr spcFirstLastPara="1" wrap="square" lIns="91425" tIns="45700" rIns="91425" bIns="45700" anchor="t" anchorCtr="0">
            <a:spAutoFit/>
          </a:bodyPr>
          <a:lstStyle/>
          <a:p>
            <a:r>
              <a:rPr lang="en-US" sz="2000" b="1" dirty="0">
                <a:solidFill>
                  <a:schemeClr val="dk1"/>
                </a:solidFill>
                <a:latin typeface="Trebuchet MS"/>
                <a:ea typeface="Trebuchet MS"/>
                <a:cs typeface="Trebuchet MS"/>
                <a:sym typeface="Trebuchet MS"/>
              </a:rPr>
              <a:t>This presentation will be available to participants </a:t>
            </a:r>
            <a:r>
              <a:rPr lang="en-US" sz="2000" b="1" dirty="0" smtClean="0">
                <a:solidFill>
                  <a:schemeClr val="dk1"/>
                </a:solidFill>
                <a:latin typeface="Trebuchet MS"/>
                <a:ea typeface="Trebuchet MS"/>
                <a:cs typeface="Trebuchet MS"/>
                <a:sym typeface="Trebuchet MS"/>
              </a:rPr>
              <a:t>via the Tuesday Telegram and will be posted to the VDOE website</a:t>
            </a:r>
            <a:endParaRPr sz="2000" b="1" dirty="0">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919965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008" y="169186"/>
            <a:ext cx="10726460" cy="885029"/>
          </a:xfrm>
        </p:spPr>
        <p:txBody>
          <a:bodyPr>
            <a:normAutofit/>
          </a:bodyPr>
          <a:lstStyle/>
          <a:p>
            <a:r>
              <a:rPr lang="en-US" sz="3600" dirty="0" smtClean="0"/>
              <a:t>Creating Tab Delimited File</a:t>
            </a:r>
            <a:endParaRPr lang="en-US" sz="3600" dirty="0"/>
          </a:p>
        </p:txBody>
      </p:sp>
      <p:sp>
        <p:nvSpPr>
          <p:cNvPr id="3" name="Slide Number Placeholder 2"/>
          <p:cNvSpPr>
            <a:spLocks noGrp="1"/>
          </p:cNvSpPr>
          <p:nvPr>
            <p:ph type="sldNum" sz="quarter" idx="12"/>
          </p:nvPr>
        </p:nvSpPr>
        <p:spPr/>
        <p:txBody>
          <a:bodyPr/>
          <a:lstStyle/>
          <a:p>
            <a:fld id="{25E842EE-07A5-BF42-B259-F0753968FB43}" type="slidenum">
              <a:rPr lang="en-US" smtClean="0"/>
              <a:t>20</a:t>
            </a:fld>
            <a:endParaRPr lang="en-US" dirty="0"/>
          </a:p>
        </p:txBody>
      </p:sp>
      <p:sp>
        <p:nvSpPr>
          <p:cNvPr id="6" name="TextBox 5"/>
          <p:cNvSpPr txBox="1"/>
          <p:nvPr/>
        </p:nvSpPr>
        <p:spPr>
          <a:xfrm>
            <a:off x="855008" y="1178720"/>
            <a:ext cx="10124936"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Open a blank Word document</a:t>
            </a:r>
          </a:p>
          <a:p>
            <a:pPr marL="285750" indent="-285750">
              <a:buFont typeface="Arial" panose="020B0604020202020204" pitchFamily="34" charset="0"/>
              <a:buChar char="•"/>
            </a:pPr>
            <a:r>
              <a:rPr lang="en-US" dirty="0" smtClean="0"/>
              <a:t>Select all data from the very first Record Type B to the very last filler (everything in blue); the 4 fillers at the end of </a:t>
            </a:r>
            <a:r>
              <a:rPr lang="en-US" dirty="0"/>
              <a:t>each row are necessary to complete each </a:t>
            </a:r>
            <a:r>
              <a:rPr lang="en-US" dirty="0" smtClean="0"/>
              <a:t>B </a:t>
            </a:r>
            <a:r>
              <a:rPr lang="en-US" dirty="0"/>
              <a:t>record </a:t>
            </a:r>
          </a:p>
          <a:p>
            <a:pPr marL="285750" indent="-285750">
              <a:buFont typeface="Arial" panose="020B0604020202020204" pitchFamily="34" charset="0"/>
              <a:buChar char="•"/>
            </a:pPr>
            <a:r>
              <a:rPr lang="en-US" dirty="0" smtClean="0"/>
              <a:t>Do Not include the column headers</a:t>
            </a:r>
          </a:p>
        </p:txBody>
      </p:sp>
      <p:pic>
        <p:nvPicPr>
          <p:cNvPr id="7" name="Picture 6"/>
          <p:cNvPicPr>
            <a:picLocks noChangeAspect="1"/>
          </p:cNvPicPr>
          <p:nvPr/>
        </p:nvPicPr>
        <p:blipFill>
          <a:blip r:embed="rId3"/>
          <a:stretch>
            <a:fillRect/>
          </a:stretch>
        </p:blipFill>
        <p:spPr>
          <a:xfrm>
            <a:off x="696630" y="2895600"/>
            <a:ext cx="11481444" cy="1109133"/>
          </a:xfrm>
          <a:prstGeom prst="rect">
            <a:avLst/>
          </a:prstGeom>
        </p:spPr>
      </p:pic>
    </p:spTree>
    <p:extLst>
      <p:ext uri="{BB962C8B-B14F-4D97-AF65-F5344CB8AC3E}">
        <p14:creationId xmlns:p14="http://schemas.microsoft.com/office/powerpoint/2010/main" val="38321978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30666" y="734990"/>
            <a:ext cx="9793639" cy="3029106"/>
          </a:xfrm>
          <a:prstGeom prst="rect">
            <a:avLst/>
          </a:prstGeom>
        </p:spPr>
      </p:pic>
      <p:sp>
        <p:nvSpPr>
          <p:cNvPr id="2" name="Title 1"/>
          <p:cNvSpPr>
            <a:spLocks noGrp="1"/>
          </p:cNvSpPr>
          <p:nvPr>
            <p:ph type="title"/>
          </p:nvPr>
        </p:nvSpPr>
        <p:spPr>
          <a:xfrm>
            <a:off x="840494" y="161930"/>
            <a:ext cx="10726460" cy="1084695"/>
          </a:xfrm>
        </p:spPr>
        <p:txBody>
          <a:bodyPr>
            <a:normAutofit/>
          </a:bodyPr>
          <a:lstStyle/>
          <a:p>
            <a:r>
              <a:rPr lang="en-US" sz="3600" dirty="0" smtClean="0"/>
              <a:t>Creating Tab Delimited File Cont.</a:t>
            </a:r>
            <a:br>
              <a:rPr lang="en-US" sz="3600" dirty="0" smtClean="0"/>
            </a:br>
            <a:endParaRPr lang="en-US" sz="3600" dirty="0"/>
          </a:p>
        </p:txBody>
      </p:sp>
      <p:sp>
        <p:nvSpPr>
          <p:cNvPr id="4" name="Slide Number Placeholder 3"/>
          <p:cNvSpPr>
            <a:spLocks noGrp="1"/>
          </p:cNvSpPr>
          <p:nvPr>
            <p:ph type="sldNum" sz="quarter" idx="12"/>
          </p:nvPr>
        </p:nvSpPr>
        <p:spPr/>
        <p:txBody>
          <a:bodyPr/>
          <a:lstStyle/>
          <a:p>
            <a:fld id="{25E842EE-07A5-BF42-B259-F0753968FB43}" type="slidenum">
              <a:rPr lang="en-US" smtClean="0"/>
              <a:t>21</a:t>
            </a:fld>
            <a:endParaRPr lang="en-US" dirty="0"/>
          </a:p>
        </p:txBody>
      </p:sp>
      <p:sp>
        <p:nvSpPr>
          <p:cNvPr id="14" name="Oval 13"/>
          <p:cNvSpPr/>
          <p:nvPr/>
        </p:nvSpPr>
        <p:spPr>
          <a:xfrm>
            <a:off x="6421364" y="937529"/>
            <a:ext cx="464456" cy="48384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stretch>
            <a:fillRect/>
          </a:stretch>
        </p:blipFill>
        <p:spPr>
          <a:xfrm>
            <a:off x="2198213" y="3764096"/>
            <a:ext cx="3458239" cy="2359360"/>
          </a:xfrm>
          <a:prstGeom prst="rect">
            <a:avLst/>
          </a:prstGeom>
        </p:spPr>
      </p:pic>
      <p:pic>
        <p:nvPicPr>
          <p:cNvPr id="15" name="Picture 14"/>
          <p:cNvPicPr>
            <a:picLocks noChangeAspect="1"/>
          </p:cNvPicPr>
          <p:nvPr/>
        </p:nvPicPr>
        <p:blipFill>
          <a:blip r:embed="rId5"/>
          <a:stretch>
            <a:fillRect/>
          </a:stretch>
        </p:blipFill>
        <p:spPr>
          <a:xfrm>
            <a:off x="596703" y="3795527"/>
            <a:ext cx="1169509" cy="1083258"/>
          </a:xfrm>
          <a:prstGeom prst="rect">
            <a:avLst/>
          </a:prstGeom>
        </p:spPr>
      </p:pic>
      <p:cxnSp>
        <p:nvCxnSpPr>
          <p:cNvPr id="17" name="Straight Arrow Connector 16"/>
          <p:cNvCxnSpPr/>
          <p:nvPr/>
        </p:nvCxnSpPr>
        <p:spPr>
          <a:xfrm>
            <a:off x="1169906" y="1633477"/>
            <a:ext cx="0" cy="2066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811298" y="4337156"/>
            <a:ext cx="2707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972289" y="3764096"/>
            <a:ext cx="5691458" cy="3139321"/>
          </a:xfrm>
          <a:prstGeom prst="rect">
            <a:avLst/>
          </a:prstGeom>
          <a:noFill/>
        </p:spPr>
        <p:txBody>
          <a:bodyPr wrap="square" rtlCol="0">
            <a:spAutoFit/>
          </a:bodyPr>
          <a:lstStyle/>
          <a:p>
            <a:pPr marL="342900" indent="-342900">
              <a:buFont typeface="+mj-lt"/>
              <a:buAutoNum type="arabicPeriod"/>
            </a:pPr>
            <a:r>
              <a:rPr lang="en-US" dirty="0" smtClean="0"/>
              <a:t>Select </a:t>
            </a:r>
            <a:r>
              <a:rPr lang="en-US" dirty="0"/>
              <a:t>Paste</a:t>
            </a:r>
          </a:p>
          <a:p>
            <a:pPr marL="742950" lvl="1" indent="-285750">
              <a:buFont typeface="Arial" panose="020B0604020202020204" pitchFamily="34" charset="0"/>
              <a:buChar char="•"/>
            </a:pPr>
            <a:r>
              <a:rPr lang="en-US" dirty="0" smtClean="0"/>
              <a:t>Select Paste </a:t>
            </a:r>
            <a:r>
              <a:rPr lang="en-US" dirty="0"/>
              <a:t>Special </a:t>
            </a:r>
          </a:p>
          <a:p>
            <a:pPr marL="742950" lvl="1" indent="-285750">
              <a:buFont typeface="Arial" panose="020B0604020202020204" pitchFamily="34" charset="0"/>
              <a:buChar char="•"/>
            </a:pPr>
            <a:r>
              <a:rPr lang="en-US" dirty="0" smtClean="0"/>
              <a:t>Select Unformatted </a:t>
            </a:r>
            <a:r>
              <a:rPr lang="en-US" dirty="0"/>
              <a:t>Text </a:t>
            </a:r>
          </a:p>
          <a:p>
            <a:pPr marL="742950" lvl="1" indent="-285750">
              <a:buFont typeface="Arial" panose="020B0604020202020204" pitchFamily="34" charset="0"/>
              <a:buChar char="•"/>
            </a:pPr>
            <a:r>
              <a:rPr lang="en-US" dirty="0" smtClean="0"/>
              <a:t>Select Okay</a:t>
            </a:r>
            <a:endParaRPr lang="en-US" dirty="0"/>
          </a:p>
          <a:p>
            <a:pPr marL="342900" indent="-342900">
              <a:buFont typeface="+mj-lt"/>
              <a:buAutoNum type="arabicPeriod"/>
            </a:pPr>
            <a:r>
              <a:rPr lang="en-US" dirty="0"/>
              <a:t>Turn on hide/show character to see the tabs which represent the empty fields for the required </a:t>
            </a:r>
            <a:r>
              <a:rPr lang="en-US" dirty="0" smtClean="0"/>
              <a:t>elements (circled in red)</a:t>
            </a:r>
            <a:endParaRPr lang="en-US" dirty="0"/>
          </a:p>
          <a:p>
            <a:pPr marL="342900" indent="-342900">
              <a:buFont typeface="+mj-lt"/>
              <a:buAutoNum type="arabicPeriod"/>
            </a:pPr>
            <a:r>
              <a:rPr lang="en-US" dirty="0"/>
              <a:t>Make sure that there are NO extra lines or spaces in between the rows of </a:t>
            </a:r>
            <a:r>
              <a:rPr lang="en-US" dirty="0" smtClean="0"/>
              <a:t>data</a:t>
            </a:r>
          </a:p>
          <a:p>
            <a:pPr marL="342900" indent="-342900">
              <a:buFont typeface="+mj-lt"/>
              <a:buAutoNum type="arabicPeriod"/>
            </a:pPr>
            <a:r>
              <a:rPr lang="en-US" dirty="0" smtClean="0"/>
              <a:t>Repeat the process for C Records</a:t>
            </a:r>
            <a:endParaRPr lang="en-US" dirty="0"/>
          </a:p>
          <a:p>
            <a:r>
              <a:rPr lang="en-US" dirty="0" smtClean="0"/>
              <a:t>	</a:t>
            </a:r>
            <a:endParaRPr lang="en-US" dirty="0"/>
          </a:p>
        </p:txBody>
      </p:sp>
    </p:spTree>
    <p:extLst>
      <p:ext uri="{BB962C8B-B14F-4D97-AF65-F5344CB8AC3E}">
        <p14:creationId xmlns:p14="http://schemas.microsoft.com/office/powerpoint/2010/main" val="26632390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008" y="132900"/>
            <a:ext cx="10726460" cy="1013730"/>
          </a:xfrm>
        </p:spPr>
        <p:txBody>
          <a:bodyPr>
            <a:normAutofit fontScale="90000"/>
          </a:bodyPr>
          <a:lstStyle/>
          <a:p>
            <a:r>
              <a:rPr lang="en-US" dirty="0"/>
              <a:t>Creating Tab Delimited File</a:t>
            </a:r>
            <a:br>
              <a:rPr lang="en-US" dirty="0"/>
            </a:br>
            <a:endParaRPr lang="en-US" dirty="0"/>
          </a:p>
        </p:txBody>
      </p:sp>
      <p:sp>
        <p:nvSpPr>
          <p:cNvPr id="3" name="Slide Number Placeholder 2"/>
          <p:cNvSpPr>
            <a:spLocks noGrp="1"/>
          </p:cNvSpPr>
          <p:nvPr>
            <p:ph type="sldNum" sz="quarter" idx="12"/>
          </p:nvPr>
        </p:nvSpPr>
        <p:spPr/>
        <p:txBody>
          <a:bodyPr/>
          <a:lstStyle/>
          <a:p>
            <a:fld id="{25E842EE-07A5-BF42-B259-F0753968FB43}" type="slidenum">
              <a:rPr lang="en-US" smtClean="0"/>
              <a:t>22</a:t>
            </a:fld>
            <a:endParaRPr lang="en-US"/>
          </a:p>
        </p:txBody>
      </p:sp>
      <p:sp>
        <p:nvSpPr>
          <p:cNvPr id="8" name="TextBox 7"/>
          <p:cNvSpPr txBox="1"/>
          <p:nvPr/>
        </p:nvSpPr>
        <p:spPr>
          <a:xfrm>
            <a:off x="4223660" y="1233715"/>
            <a:ext cx="7402291" cy="1200329"/>
          </a:xfrm>
          <a:prstGeom prst="rect">
            <a:avLst/>
          </a:prstGeom>
          <a:noFill/>
        </p:spPr>
        <p:txBody>
          <a:bodyPr wrap="square" rtlCol="0">
            <a:spAutoFit/>
          </a:bodyPr>
          <a:lstStyle/>
          <a:p>
            <a:r>
              <a:rPr lang="en-US" dirty="0" smtClean="0"/>
              <a:t>When the Hide/Show </a:t>
            </a:r>
            <a:r>
              <a:rPr lang="en-US" dirty="0"/>
              <a:t>character </a:t>
            </a:r>
            <a:r>
              <a:rPr lang="en-US" dirty="0" smtClean="0"/>
              <a:t>is selected, the tabs in each null fields become visible.  Although not every field has a data value, each record contain the same number of fields, and each field represents a required data element to complete the B Record.   </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646149634"/>
              </p:ext>
            </p:extLst>
          </p:nvPr>
        </p:nvGraphicFramePr>
        <p:xfrm>
          <a:off x="1124650" y="862700"/>
          <a:ext cx="2808723" cy="2613660"/>
        </p:xfrm>
        <a:graphic>
          <a:graphicData uri="http://schemas.openxmlformats.org/drawingml/2006/table">
            <a:tbl>
              <a:tblPr>
                <a:tableStyleId>{5C22544A-7EE6-4342-B048-85BDC9FD1C3A}</a:tableStyleId>
              </a:tblPr>
              <a:tblGrid>
                <a:gridCol w="2808723">
                  <a:extLst>
                    <a:ext uri="{9D8B030D-6E8A-4147-A177-3AD203B41FA5}">
                      <a16:colId xmlns:a16="http://schemas.microsoft.com/office/drawing/2014/main" val="1668919627"/>
                    </a:ext>
                  </a:extLst>
                </a:gridCol>
              </a:tblGrid>
              <a:tr h="184150">
                <a:tc>
                  <a:txBody>
                    <a:bodyPr/>
                    <a:lstStyle/>
                    <a:p>
                      <a:pPr algn="l" fontAlgn="b"/>
                      <a:r>
                        <a:rPr lang="en-US" sz="1400" b="1" u="none" strike="noStrike" dirty="0">
                          <a:effectLst/>
                        </a:rPr>
                        <a:t>B Record Data Elements </a:t>
                      </a:r>
                      <a:endParaRPr lang="en-US" sz="14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648103086"/>
                  </a:ext>
                </a:extLst>
              </a:tr>
              <a:tr h="184150">
                <a:tc>
                  <a:txBody>
                    <a:bodyPr/>
                    <a:lstStyle/>
                    <a:p>
                      <a:pPr algn="l" fontAlgn="b"/>
                      <a:r>
                        <a:rPr lang="en-US" sz="1100" u="none" strike="noStrike" dirty="0">
                          <a:effectLst/>
                        </a:rPr>
                        <a:t>Record Type B</a:t>
                      </a:r>
                      <a:endParaRPr lang="en-US" sz="11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677294833"/>
                  </a:ext>
                </a:extLst>
              </a:tr>
              <a:tr h="184150">
                <a:tc>
                  <a:txBody>
                    <a:bodyPr/>
                    <a:lstStyle/>
                    <a:p>
                      <a:pPr algn="l" fontAlgn="b"/>
                      <a:r>
                        <a:rPr lang="en-US" sz="1100" u="none" strike="noStrike" dirty="0">
                          <a:effectLst/>
                        </a:rPr>
                        <a:t>Local Event ID</a:t>
                      </a:r>
                      <a:endParaRPr lang="en-US" sz="11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4171610224"/>
                  </a:ext>
                </a:extLst>
              </a:tr>
              <a:tr h="184150">
                <a:tc>
                  <a:txBody>
                    <a:bodyPr/>
                    <a:lstStyle/>
                    <a:p>
                      <a:pPr algn="l" fontAlgn="b"/>
                      <a:r>
                        <a:rPr lang="en-US" sz="1100" u="none" strike="noStrike" dirty="0">
                          <a:effectLst/>
                        </a:rPr>
                        <a:t>Event Division</a:t>
                      </a:r>
                      <a:endParaRPr lang="en-US" sz="11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029391060"/>
                  </a:ext>
                </a:extLst>
              </a:tr>
              <a:tr h="184150">
                <a:tc>
                  <a:txBody>
                    <a:bodyPr/>
                    <a:lstStyle/>
                    <a:p>
                      <a:pPr algn="l" fontAlgn="b"/>
                      <a:r>
                        <a:rPr lang="en-US" sz="1100" u="none" strike="noStrike" dirty="0">
                          <a:effectLst/>
                        </a:rPr>
                        <a:t>Event School</a:t>
                      </a:r>
                      <a:endParaRPr lang="en-US" sz="11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610693244"/>
                  </a:ext>
                </a:extLst>
              </a:tr>
              <a:tr h="184150">
                <a:tc>
                  <a:txBody>
                    <a:bodyPr/>
                    <a:lstStyle/>
                    <a:p>
                      <a:pPr algn="l" fontAlgn="b"/>
                      <a:r>
                        <a:rPr lang="en-US" sz="1100" u="none" strike="noStrike" dirty="0">
                          <a:effectLst/>
                        </a:rPr>
                        <a:t>Date of Event</a:t>
                      </a:r>
                      <a:endParaRPr lang="en-US" sz="11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622756940"/>
                  </a:ext>
                </a:extLst>
              </a:tr>
              <a:tr h="184150">
                <a:tc>
                  <a:txBody>
                    <a:bodyPr/>
                    <a:lstStyle/>
                    <a:p>
                      <a:pPr algn="l" fontAlgn="b"/>
                      <a:r>
                        <a:rPr lang="en-US" sz="1100" u="none" strike="noStrike">
                          <a:effectLst/>
                        </a:rPr>
                        <a:t>Time of Event</a:t>
                      </a:r>
                      <a:endParaRPr lang="en-US" sz="11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000391762"/>
                  </a:ext>
                </a:extLst>
              </a:tr>
              <a:tr h="184150">
                <a:tc>
                  <a:txBody>
                    <a:bodyPr/>
                    <a:lstStyle/>
                    <a:p>
                      <a:pPr algn="l" fontAlgn="b"/>
                      <a:r>
                        <a:rPr lang="en-US" sz="1100" u="none" strike="noStrike">
                          <a:effectLst/>
                        </a:rPr>
                        <a:t>Location of Event</a:t>
                      </a:r>
                      <a:endParaRPr lang="en-US" sz="11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466617106"/>
                  </a:ext>
                </a:extLst>
              </a:tr>
              <a:tr h="184150">
                <a:tc>
                  <a:txBody>
                    <a:bodyPr/>
                    <a:lstStyle/>
                    <a:p>
                      <a:pPr algn="l" fontAlgn="b"/>
                      <a:r>
                        <a:rPr lang="en-US" sz="1100" u="none" strike="noStrike">
                          <a:effectLst/>
                        </a:rPr>
                        <a:t>Firearms Confiscated</a:t>
                      </a:r>
                      <a:endParaRPr lang="en-US" sz="11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381881287"/>
                  </a:ext>
                </a:extLst>
              </a:tr>
              <a:tr h="184150">
                <a:tc>
                  <a:txBody>
                    <a:bodyPr/>
                    <a:lstStyle/>
                    <a:p>
                      <a:pPr algn="l" fontAlgn="b"/>
                      <a:r>
                        <a:rPr lang="en-US" sz="1100" u="none" strike="noStrike">
                          <a:effectLst/>
                        </a:rPr>
                        <a:t>Weapons Confiscated</a:t>
                      </a:r>
                      <a:endParaRPr lang="en-US" sz="11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936329591"/>
                  </a:ext>
                </a:extLst>
              </a:tr>
              <a:tr h="184150">
                <a:tc>
                  <a:txBody>
                    <a:bodyPr/>
                    <a:lstStyle/>
                    <a:p>
                      <a:pPr algn="l" fontAlgn="b"/>
                      <a:r>
                        <a:rPr lang="en-US" sz="1100" u="none" strike="noStrike">
                          <a:effectLst/>
                        </a:rPr>
                        <a:t>Filler</a:t>
                      </a:r>
                      <a:endParaRPr lang="en-US" sz="11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504584000"/>
                  </a:ext>
                </a:extLst>
              </a:tr>
              <a:tr h="184150">
                <a:tc>
                  <a:txBody>
                    <a:bodyPr/>
                    <a:lstStyle/>
                    <a:p>
                      <a:pPr algn="l" fontAlgn="b"/>
                      <a:r>
                        <a:rPr lang="en-US" sz="1100" u="none" strike="noStrike">
                          <a:effectLst/>
                        </a:rPr>
                        <a:t>Filler</a:t>
                      </a:r>
                      <a:endParaRPr lang="en-US" sz="11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936749279"/>
                  </a:ext>
                </a:extLst>
              </a:tr>
              <a:tr h="184150">
                <a:tc>
                  <a:txBody>
                    <a:bodyPr/>
                    <a:lstStyle/>
                    <a:p>
                      <a:pPr algn="l" fontAlgn="b"/>
                      <a:r>
                        <a:rPr lang="en-US" sz="1100" u="none" strike="noStrike">
                          <a:effectLst/>
                        </a:rPr>
                        <a:t>Filler</a:t>
                      </a:r>
                      <a:endParaRPr lang="en-US" sz="11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331363011"/>
                  </a:ext>
                </a:extLst>
              </a:tr>
              <a:tr h="184150">
                <a:tc>
                  <a:txBody>
                    <a:bodyPr/>
                    <a:lstStyle/>
                    <a:p>
                      <a:pPr algn="l" fontAlgn="b"/>
                      <a:r>
                        <a:rPr lang="en-US" sz="1100" u="none" strike="noStrike" dirty="0">
                          <a:effectLst/>
                        </a:rPr>
                        <a:t>Filler</a:t>
                      </a:r>
                      <a:endParaRPr lang="en-US" sz="11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694849684"/>
                  </a:ext>
                </a:extLst>
              </a:tr>
            </a:tbl>
          </a:graphicData>
        </a:graphic>
      </p:graphicFrame>
      <p:pic>
        <p:nvPicPr>
          <p:cNvPr id="4" name="Picture 3"/>
          <p:cNvPicPr>
            <a:picLocks noChangeAspect="1"/>
          </p:cNvPicPr>
          <p:nvPr/>
        </p:nvPicPr>
        <p:blipFill>
          <a:blip r:embed="rId3"/>
          <a:stretch>
            <a:fillRect/>
          </a:stretch>
        </p:blipFill>
        <p:spPr>
          <a:xfrm>
            <a:off x="1124650" y="4031266"/>
            <a:ext cx="10270981" cy="1455134"/>
          </a:xfrm>
          <a:prstGeom prst="rect">
            <a:avLst/>
          </a:prstGeom>
        </p:spPr>
      </p:pic>
    </p:spTree>
    <p:extLst>
      <p:ext uri="{BB962C8B-B14F-4D97-AF65-F5344CB8AC3E}">
        <p14:creationId xmlns:p14="http://schemas.microsoft.com/office/powerpoint/2010/main" val="2106264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008" y="142869"/>
            <a:ext cx="10726460" cy="1250162"/>
          </a:xfrm>
        </p:spPr>
        <p:txBody>
          <a:bodyPr>
            <a:normAutofit/>
          </a:bodyPr>
          <a:lstStyle/>
          <a:p>
            <a:r>
              <a:rPr lang="en-US" sz="3600" dirty="0"/>
              <a:t>Creating Tab Delimited File</a:t>
            </a:r>
          </a:p>
        </p:txBody>
      </p:sp>
      <p:sp>
        <p:nvSpPr>
          <p:cNvPr id="4" name="Slide Number Placeholder 3"/>
          <p:cNvSpPr>
            <a:spLocks noGrp="1"/>
          </p:cNvSpPr>
          <p:nvPr>
            <p:ph type="sldNum" sz="quarter" idx="12"/>
          </p:nvPr>
        </p:nvSpPr>
        <p:spPr/>
        <p:txBody>
          <a:bodyPr/>
          <a:lstStyle/>
          <a:p>
            <a:fld id="{25E842EE-07A5-BF42-B259-F0753968FB43}" type="slidenum">
              <a:rPr lang="en-US" smtClean="0"/>
              <a:t>23</a:t>
            </a:fld>
            <a:endParaRPr lang="en-US" dirty="0"/>
          </a:p>
        </p:txBody>
      </p:sp>
      <p:sp>
        <p:nvSpPr>
          <p:cNvPr id="6" name="TextBox 5"/>
          <p:cNvSpPr txBox="1"/>
          <p:nvPr/>
        </p:nvSpPr>
        <p:spPr>
          <a:xfrm>
            <a:off x="855008" y="1178720"/>
            <a:ext cx="10124936"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Select all data from the very first C Record Type to the very last filler (everything in blue); the 2 fillers at the end of each row are necessary to complete each C record </a:t>
            </a:r>
          </a:p>
          <a:p>
            <a:pPr marL="285750" indent="-285750">
              <a:buFont typeface="Arial" panose="020B0604020202020204" pitchFamily="34" charset="0"/>
              <a:buChar char="•"/>
            </a:pPr>
            <a:r>
              <a:rPr lang="en-US" dirty="0" smtClean="0"/>
              <a:t>Do Not include the column headers</a:t>
            </a:r>
          </a:p>
          <a:p>
            <a:pPr marL="285750" indent="-285750">
              <a:buFont typeface="Arial" panose="020B0604020202020204" pitchFamily="34" charset="0"/>
              <a:buChar char="•"/>
            </a:pPr>
            <a:r>
              <a:rPr lang="en-US" dirty="0" smtClean="0"/>
              <a:t>Paste C Record data underneath the B Records</a:t>
            </a:r>
          </a:p>
        </p:txBody>
      </p:sp>
      <p:pic>
        <p:nvPicPr>
          <p:cNvPr id="3" name="Picture 2"/>
          <p:cNvPicPr>
            <a:picLocks noChangeAspect="1"/>
          </p:cNvPicPr>
          <p:nvPr/>
        </p:nvPicPr>
        <p:blipFill>
          <a:blip r:embed="rId3"/>
          <a:stretch>
            <a:fillRect/>
          </a:stretch>
        </p:blipFill>
        <p:spPr>
          <a:xfrm>
            <a:off x="785533" y="2606632"/>
            <a:ext cx="11521084" cy="1743987"/>
          </a:xfrm>
          <a:prstGeom prst="rect">
            <a:avLst/>
          </a:prstGeom>
        </p:spPr>
      </p:pic>
    </p:spTree>
    <p:extLst>
      <p:ext uri="{BB962C8B-B14F-4D97-AF65-F5344CB8AC3E}">
        <p14:creationId xmlns:p14="http://schemas.microsoft.com/office/powerpoint/2010/main" val="11660751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008" y="103870"/>
            <a:ext cx="10726460" cy="1325563"/>
          </a:xfrm>
        </p:spPr>
        <p:txBody>
          <a:bodyPr>
            <a:normAutofit/>
          </a:bodyPr>
          <a:lstStyle/>
          <a:p>
            <a:r>
              <a:rPr lang="en-US" sz="3600" dirty="0"/>
              <a:t>Creating Tab Delimited File</a:t>
            </a:r>
          </a:p>
        </p:txBody>
      </p:sp>
      <p:sp>
        <p:nvSpPr>
          <p:cNvPr id="3" name="Slide Number Placeholder 2"/>
          <p:cNvSpPr>
            <a:spLocks noGrp="1"/>
          </p:cNvSpPr>
          <p:nvPr>
            <p:ph type="sldNum" sz="quarter" idx="12"/>
          </p:nvPr>
        </p:nvSpPr>
        <p:spPr/>
        <p:txBody>
          <a:bodyPr/>
          <a:lstStyle/>
          <a:p>
            <a:fld id="{25E842EE-07A5-BF42-B259-F0753968FB43}" type="slidenum">
              <a:rPr lang="en-US" smtClean="0"/>
              <a:t>24</a:t>
            </a:fld>
            <a:endParaRPr lang="en-US"/>
          </a:p>
        </p:txBody>
      </p:sp>
      <p:sp>
        <p:nvSpPr>
          <p:cNvPr id="5" name="TextBox 4"/>
          <p:cNvSpPr txBox="1"/>
          <p:nvPr/>
        </p:nvSpPr>
        <p:spPr>
          <a:xfrm>
            <a:off x="946298" y="5181600"/>
            <a:ext cx="7315200" cy="461665"/>
          </a:xfrm>
          <a:prstGeom prst="rect">
            <a:avLst/>
          </a:prstGeom>
          <a:noFill/>
        </p:spPr>
        <p:txBody>
          <a:bodyPr wrap="square" rtlCol="0">
            <a:spAutoFit/>
          </a:bodyPr>
          <a:lstStyle/>
          <a:p>
            <a:r>
              <a:rPr lang="en-US" sz="2400" b="1" dirty="0" smtClean="0">
                <a:solidFill>
                  <a:schemeClr val="accent1"/>
                </a:solidFill>
                <a:latin typeface="+mj-lt"/>
              </a:rPr>
              <a:t>Repeat the process for D and E Records</a:t>
            </a:r>
            <a:endParaRPr lang="en-US" sz="2400" b="1" dirty="0">
              <a:solidFill>
                <a:schemeClr val="accent1"/>
              </a:solidFill>
              <a:latin typeface="+mj-lt"/>
            </a:endParaRPr>
          </a:p>
        </p:txBody>
      </p:sp>
      <p:pic>
        <p:nvPicPr>
          <p:cNvPr id="7" name="Picture 6"/>
          <p:cNvPicPr>
            <a:picLocks noChangeAspect="1"/>
          </p:cNvPicPr>
          <p:nvPr/>
        </p:nvPicPr>
        <p:blipFill>
          <a:blip r:embed="rId3"/>
          <a:stretch>
            <a:fillRect/>
          </a:stretch>
        </p:blipFill>
        <p:spPr>
          <a:xfrm>
            <a:off x="1036086" y="1694047"/>
            <a:ext cx="9889930" cy="3311090"/>
          </a:xfrm>
          <a:prstGeom prst="rect">
            <a:avLst/>
          </a:prstGeom>
        </p:spPr>
      </p:pic>
    </p:spTree>
    <p:extLst>
      <p:ext uri="{BB962C8B-B14F-4D97-AF65-F5344CB8AC3E}">
        <p14:creationId xmlns:p14="http://schemas.microsoft.com/office/powerpoint/2010/main" val="26246231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5E842EE-07A5-BF42-B259-F0753968FB43}" type="slidenum">
              <a:rPr lang="en-US" smtClean="0"/>
              <a:t>25</a:t>
            </a:fld>
            <a:endParaRPr lang="en-US"/>
          </a:p>
        </p:txBody>
      </p:sp>
      <p:sp>
        <p:nvSpPr>
          <p:cNvPr id="4" name="TextBox 3"/>
          <p:cNvSpPr txBox="1"/>
          <p:nvPr/>
        </p:nvSpPr>
        <p:spPr>
          <a:xfrm>
            <a:off x="726730" y="762170"/>
            <a:ext cx="9033958" cy="1015663"/>
          </a:xfrm>
          <a:prstGeom prst="rect">
            <a:avLst/>
          </a:prstGeom>
          <a:noFill/>
        </p:spPr>
        <p:txBody>
          <a:bodyPr wrap="square" rtlCol="0">
            <a:spAutoFit/>
          </a:bodyPr>
          <a:lstStyle/>
          <a:p>
            <a:r>
              <a:rPr lang="en-US" sz="2400" dirty="0" smtClean="0"/>
              <a:t>Here is a look at all of the data collected in the B, C, D and E Records </a:t>
            </a:r>
            <a:r>
              <a:rPr lang="en-US" dirty="0"/>
              <a:t>	</a:t>
            </a:r>
            <a:r>
              <a:rPr lang="en-US" dirty="0" smtClean="0"/>
              <a:t> </a:t>
            </a:r>
            <a:endParaRPr lang="en-US" dirty="0"/>
          </a:p>
          <a:p>
            <a:endParaRPr lang="en-US" dirty="0"/>
          </a:p>
        </p:txBody>
      </p:sp>
      <p:sp>
        <p:nvSpPr>
          <p:cNvPr id="6" name="Title 1"/>
          <p:cNvSpPr txBox="1">
            <a:spLocks/>
          </p:cNvSpPr>
          <p:nvPr/>
        </p:nvSpPr>
        <p:spPr>
          <a:xfrm>
            <a:off x="651806" y="193668"/>
            <a:ext cx="10509678" cy="81541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t>Creating Tab Delimited File</a:t>
            </a:r>
            <a:endParaRPr lang="en-US" sz="3600" dirty="0"/>
          </a:p>
        </p:txBody>
      </p:sp>
      <p:pic>
        <p:nvPicPr>
          <p:cNvPr id="5" name="Picture 4"/>
          <p:cNvPicPr>
            <a:picLocks noChangeAspect="1"/>
          </p:cNvPicPr>
          <p:nvPr/>
        </p:nvPicPr>
        <p:blipFill>
          <a:blip r:embed="rId3"/>
          <a:stretch>
            <a:fillRect/>
          </a:stretch>
        </p:blipFill>
        <p:spPr>
          <a:xfrm>
            <a:off x="855008" y="1335497"/>
            <a:ext cx="7353678" cy="4610337"/>
          </a:xfrm>
          <a:prstGeom prst="rect">
            <a:avLst/>
          </a:prstGeom>
        </p:spPr>
      </p:pic>
      <p:sp>
        <p:nvSpPr>
          <p:cNvPr id="7" name="TextBox 6"/>
          <p:cNvSpPr txBox="1"/>
          <p:nvPr/>
        </p:nvSpPr>
        <p:spPr>
          <a:xfrm>
            <a:off x="719641" y="6018225"/>
            <a:ext cx="7605652" cy="738664"/>
          </a:xfrm>
          <a:prstGeom prst="rect">
            <a:avLst/>
          </a:prstGeom>
          <a:noFill/>
        </p:spPr>
        <p:txBody>
          <a:bodyPr wrap="square" rtlCol="0">
            <a:spAutoFit/>
          </a:bodyPr>
          <a:lstStyle/>
          <a:p>
            <a:r>
              <a:rPr lang="en-US" sz="2400" dirty="0" smtClean="0"/>
              <a:t>Add the A Record and position it above the first B Record </a:t>
            </a:r>
            <a:r>
              <a:rPr lang="en-US" dirty="0"/>
              <a:t>	</a:t>
            </a:r>
            <a:r>
              <a:rPr lang="en-US" dirty="0" smtClean="0"/>
              <a:t> </a:t>
            </a:r>
            <a:endParaRPr lang="en-US" dirty="0"/>
          </a:p>
          <a:p>
            <a:endParaRPr lang="en-US" dirty="0"/>
          </a:p>
        </p:txBody>
      </p:sp>
    </p:spTree>
    <p:extLst>
      <p:ext uri="{BB962C8B-B14F-4D97-AF65-F5344CB8AC3E}">
        <p14:creationId xmlns:p14="http://schemas.microsoft.com/office/powerpoint/2010/main" val="18517586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55008" y="212729"/>
            <a:ext cx="9638821" cy="984703"/>
          </a:xfrm>
        </p:spPr>
        <p:txBody>
          <a:bodyPr>
            <a:normAutofit/>
          </a:bodyPr>
          <a:lstStyle/>
          <a:p>
            <a:r>
              <a:rPr lang="en-US" sz="3600" dirty="0"/>
              <a:t>Creating Tab Delimited File </a:t>
            </a:r>
            <a:r>
              <a:rPr lang="en-US" sz="3600" dirty="0" smtClean="0"/>
              <a:t>Cont.</a:t>
            </a:r>
            <a:endParaRPr lang="en-US" sz="3600" dirty="0"/>
          </a:p>
        </p:txBody>
      </p:sp>
      <p:sp>
        <p:nvSpPr>
          <p:cNvPr id="4" name="Slide Number Placeholder 3"/>
          <p:cNvSpPr>
            <a:spLocks noGrp="1"/>
          </p:cNvSpPr>
          <p:nvPr>
            <p:ph type="sldNum" sz="quarter" idx="12"/>
          </p:nvPr>
        </p:nvSpPr>
        <p:spPr/>
        <p:txBody>
          <a:bodyPr/>
          <a:lstStyle/>
          <a:p>
            <a:fld id="{25E842EE-07A5-BF42-B259-F0753968FB43}" type="slidenum">
              <a:rPr lang="en-US" smtClean="0"/>
              <a:t>26</a:t>
            </a:fld>
            <a:endParaRPr lang="en-US"/>
          </a:p>
        </p:txBody>
      </p:sp>
      <p:sp>
        <p:nvSpPr>
          <p:cNvPr id="8" name="Content Placeholder 3"/>
          <p:cNvSpPr txBox="1">
            <a:spLocks/>
          </p:cNvSpPr>
          <p:nvPr/>
        </p:nvSpPr>
        <p:spPr>
          <a:xfrm>
            <a:off x="9057374" y="1368426"/>
            <a:ext cx="3105598" cy="38677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rgbClr val="C2253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1800" dirty="0" smtClean="0">
                <a:solidFill>
                  <a:schemeClr val="tx1"/>
                </a:solidFill>
              </a:rPr>
              <a:t>Open Notepad</a:t>
            </a:r>
          </a:p>
          <a:p>
            <a:pPr marL="457200" indent="-457200">
              <a:buFont typeface="+mj-lt"/>
              <a:buAutoNum type="arabicPeriod"/>
            </a:pPr>
            <a:r>
              <a:rPr lang="en-US" sz="1800" dirty="0" smtClean="0">
                <a:solidFill>
                  <a:schemeClr val="tx1"/>
                </a:solidFill>
              </a:rPr>
              <a:t>Select file contents starting with SenderID and ending with the last paragraph mark in the last record</a:t>
            </a:r>
          </a:p>
          <a:p>
            <a:pPr marL="457200" indent="-457200">
              <a:buFont typeface="+mj-lt"/>
              <a:buAutoNum type="arabicPeriod"/>
            </a:pPr>
            <a:r>
              <a:rPr lang="en-US" sz="1800" dirty="0" smtClean="0">
                <a:solidFill>
                  <a:schemeClr val="tx1"/>
                </a:solidFill>
              </a:rPr>
              <a:t>Paste file contents into Notepad. </a:t>
            </a:r>
          </a:p>
          <a:p>
            <a:pPr marL="457200" indent="-457200">
              <a:buFont typeface="+mj-lt"/>
              <a:buAutoNum type="arabicPeriod"/>
            </a:pPr>
            <a:r>
              <a:rPr lang="en-US" sz="1800" dirty="0" smtClean="0">
                <a:solidFill>
                  <a:schemeClr val="tx1"/>
                </a:solidFill>
              </a:rPr>
              <a:t>Save File (Save As .txt file) </a:t>
            </a:r>
          </a:p>
          <a:p>
            <a:pPr lvl="1"/>
            <a:r>
              <a:rPr lang="en-US" sz="1800" dirty="0"/>
              <a:t>File name should </a:t>
            </a:r>
            <a:r>
              <a:rPr lang="en-US" sz="1800" dirty="0" smtClean="0"/>
              <a:t>not include any spaces within the name</a:t>
            </a:r>
            <a:endParaRPr lang="en-US" sz="1800" dirty="0"/>
          </a:p>
          <a:p>
            <a:pPr marL="914400" lvl="1" indent="-457200">
              <a:buFont typeface="+mj-lt"/>
              <a:buAutoNum type="arabicPeriod"/>
            </a:pPr>
            <a:endParaRPr lang="en-US" sz="1600" dirty="0" smtClean="0">
              <a:solidFill>
                <a:schemeClr val="tx1"/>
              </a:solidFill>
            </a:endParaRPr>
          </a:p>
          <a:p>
            <a:pPr marL="0" indent="0">
              <a:buNone/>
            </a:pPr>
            <a:r>
              <a:rPr lang="en-US" sz="1600" dirty="0" smtClean="0">
                <a:solidFill>
                  <a:schemeClr val="tx1"/>
                </a:solidFill>
              </a:rPr>
              <a:t>  </a:t>
            </a:r>
            <a:r>
              <a:rPr lang="en-US" sz="1600" dirty="0"/>
              <a:t> </a:t>
            </a:r>
          </a:p>
          <a:p>
            <a:endParaRPr lang="en-US" sz="1600" dirty="0" smtClean="0"/>
          </a:p>
          <a:p>
            <a:endParaRPr lang="en-US" sz="1600" dirty="0"/>
          </a:p>
        </p:txBody>
      </p:sp>
      <p:pic>
        <p:nvPicPr>
          <p:cNvPr id="3" name="Picture 2"/>
          <p:cNvPicPr>
            <a:picLocks noChangeAspect="1"/>
          </p:cNvPicPr>
          <p:nvPr/>
        </p:nvPicPr>
        <p:blipFill>
          <a:blip r:embed="rId3"/>
          <a:stretch>
            <a:fillRect/>
          </a:stretch>
        </p:blipFill>
        <p:spPr>
          <a:xfrm>
            <a:off x="700596" y="1036206"/>
            <a:ext cx="8267538" cy="4864080"/>
          </a:xfrm>
          <a:prstGeom prst="rect">
            <a:avLst/>
          </a:prstGeom>
        </p:spPr>
      </p:pic>
    </p:spTree>
    <p:extLst>
      <p:ext uri="{BB962C8B-B14F-4D97-AF65-F5344CB8AC3E}">
        <p14:creationId xmlns:p14="http://schemas.microsoft.com/office/powerpoint/2010/main" val="26437123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48530" y="858839"/>
            <a:ext cx="10726460" cy="2852737"/>
          </a:xfrm>
        </p:spPr>
        <p:txBody>
          <a:bodyPr/>
          <a:lstStyle/>
          <a:p>
            <a:pPr algn="ctr"/>
            <a:r>
              <a:rPr lang="en-US" dirty="0" smtClean="0"/>
              <a:t>Submission and Verification</a:t>
            </a: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27</a:t>
            </a:fld>
            <a:endParaRPr lang="en-US" dirty="0"/>
          </a:p>
        </p:txBody>
      </p:sp>
    </p:spTree>
    <p:extLst>
      <p:ext uri="{BB962C8B-B14F-4D97-AF65-F5344CB8AC3E}">
        <p14:creationId xmlns:p14="http://schemas.microsoft.com/office/powerpoint/2010/main" val="27281619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E842EE-07A5-BF42-B259-F0753968FB43}" type="slidenum">
              <a:rPr lang="en-US" smtClean="0"/>
              <a:t>28</a:t>
            </a:fld>
            <a:endParaRPr lang="en-US" dirty="0"/>
          </a:p>
        </p:txBody>
      </p:sp>
      <p:pic>
        <p:nvPicPr>
          <p:cNvPr id="5" name="Picture 4"/>
          <p:cNvPicPr>
            <a:picLocks noChangeAspect="1"/>
          </p:cNvPicPr>
          <p:nvPr/>
        </p:nvPicPr>
        <p:blipFill>
          <a:blip r:embed="rId3"/>
          <a:stretch>
            <a:fillRect/>
          </a:stretch>
        </p:blipFill>
        <p:spPr>
          <a:xfrm>
            <a:off x="1010731" y="449705"/>
            <a:ext cx="10201912" cy="5711252"/>
          </a:xfrm>
          <a:prstGeom prst="rect">
            <a:avLst/>
          </a:prstGeom>
        </p:spPr>
      </p:pic>
      <p:sp>
        <p:nvSpPr>
          <p:cNvPr id="7" name="Rectangle 6"/>
          <p:cNvSpPr/>
          <p:nvPr/>
        </p:nvSpPr>
        <p:spPr>
          <a:xfrm>
            <a:off x="9742790" y="3627621"/>
            <a:ext cx="1342577" cy="2398426"/>
          </a:xfrm>
          <a:prstGeom prst="rect">
            <a:avLst/>
          </a:prstGeom>
          <a:gradFill>
            <a:gsLst>
              <a:gs pos="80651">
                <a:srgbClr val="999CA0"/>
              </a:gs>
              <a:gs pos="67205">
                <a:srgbClr val="82868B"/>
              </a:gs>
              <a:gs pos="0">
                <a:schemeClr val="bg1">
                  <a:lumMod val="65000"/>
                </a:schemeClr>
              </a:gs>
              <a:gs pos="22059">
                <a:srgbClr val="343C44"/>
              </a:gs>
              <a:gs pos="0">
                <a:schemeClr val="accent2">
                  <a:tint val="100000"/>
                  <a:shade val="100000"/>
                  <a:satMod val="130000"/>
                </a:schemeClr>
              </a:gs>
              <a:gs pos="100000">
                <a:schemeClr val="accent2">
                  <a:tint val="50000"/>
                  <a:shade val="100000"/>
                  <a:satMod val="350000"/>
                </a:schemeClr>
              </a:gs>
            </a:gsLst>
          </a:gradFill>
          <a:ln>
            <a:solidFill>
              <a:schemeClr val="bg2">
                <a:lumMod val="7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4"/>
          <a:stretch>
            <a:fillRect/>
          </a:stretch>
        </p:blipFill>
        <p:spPr>
          <a:xfrm>
            <a:off x="2526916" y="2630609"/>
            <a:ext cx="6008915" cy="229978"/>
          </a:xfrm>
          <a:prstGeom prst="rect">
            <a:avLst/>
          </a:prstGeom>
        </p:spPr>
      </p:pic>
      <p:sp>
        <p:nvSpPr>
          <p:cNvPr id="9" name="Left Arrow 8"/>
          <p:cNvSpPr/>
          <p:nvPr/>
        </p:nvSpPr>
        <p:spPr>
          <a:xfrm>
            <a:off x="11131269" y="1365644"/>
            <a:ext cx="1059543" cy="377372"/>
          </a:xfrm>
          <a:prstGeom prst="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933920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5E842EE-07A5-BF42-B259-F0753968FB43}" type="slidenum">
              <a:rPr lang="en-US" smtClean="0"/>
              <a:t>29</a:t>
            </a:fld>
            <a:endParaRPr lang="en-US" dirty="0"/>
          </a:p>
        </p:txBody>
      </p:sp>
      <p:sp>
        <p:nvSpPr>
          <p:cNvPr id="3" name="TextBox 2"/>
          <p:cNvSpPr txBox="1"/>
          <p:nvPr/>
        </p:nvSpPr>
        <p:spPr>
          <a:xfrm>
            <a:off x="1089765" y="480715"/>
            <a:ext cx="7919324" cy="830997"/>
          </a:xfrm>
          <a:prstGeom prst="rect">
            <a:avLst/>
          </a:prstGeom>
          <a:noFill/>
        </p:spPr>
        <p:txBody>
          <a:bodyPr wrap="square" rtlCol="0">
            <a:spAutoFit/>
          </a:bodyPr>
          <a:lstStyle/>
          <a:p>
            <a:r>
              <a:rPr lang="en-US" sz="2400" dirty="0" smtClean="0"/>
              <a:t>Select the Browse button to get your data file</a:t>
            </a:r>
          </a:p>
          <a:p>
            <a:r>
              <a:rPr lang="en-US" sz="2400" dirty="0" smtClean="0"/>
              <a:t>Select the Submit File to DOE</a:t>
            </a:r>
            <a:endParaRPr lang="en-US" sz="2400" dirty="0"/>
          </a:p>
        </p:txBody>
      </p:sp>
      <p:pic>
        <p:nvPicPr>
          <p:cNvPr id="4" name="Picture 3"/>
          <p:cNvPicPr>
            <a:picLocks noChangeAspect="1"/>
          </p:cNvPicPr>
          <p:nvPr/>
        </p:nvPicPr>
        <p:blipFill>
          <a:blip r:embed="rId3"/>
          <a:stretch>
            <a:fillRect/>
          </a:stretch>
        </p:blipFill>
        <p:spPr>
          <a:xfrm>
            <a:off x="855008" y="1685976"/>
            <a:ext cx="10225741" cy="3028950"/>
          </a:xfrm>
          <a:prstGeom prst="rect">
            <a:avLst/>
          </a:prstGeom>
        </p:spPr>
      </p:pic>
      <p:sp>
        <p:nvSpPr>
          <p:cNvPr id="5" name="TextBox 4"/>
          <p:cNvSpPr txBox="1"/>
          <p:nvPr/>
        </p:nvSpPr>
        <p:spPr>
          <a:xfrm>
            <a:off x="1242165" y="5089292"/>
            <a:ext cx="8227512" cy="830997"/>
          </a:xfrm>
          <a:prstGeom prst="rect">
            <a:avLst/>
          </a:prstGeom>
          <a:noFill/>
        </p:spPr>
        <p:txBody>
          <a:bodyPr wrap="square" rtlCol="0">
            <a:spAutoFit/>
          </a:bodyPr>
          <a:lstStyle/>
          <a:p>
            <a:r>
              <a:rPr lang="en-US" sz="2400" dirty="0" smtClean="0"/>
              <a:t>Once DOE has received your data file, an email message will be sent regarding the status of your file submission.  </a:t>
            </a:r>
            <a:endParaRPr lang="en-US" sz="2400" dirty="0"/>
          </a:p>
        </p:txBody>
      </p:sp>
      <p:sp>
        <p:nvSpPr>
          <p:cNvPr id="6" name="Rectangle 5"/>
          <p:cNvSpPr/>
          <p:nvPr/>
        </p:nvSpPr>
        <p:spPr>
          <a:xfrm>
            <a:off x="9603713" y="3841475"/>
            <a:ext cx="1342577" cy="873451"/>
          </a:xfrm>
          <a:prstGeom prst="rect">
            <a:avLst/>
          </a:prstGeom>
          <a:gradFill>
            <a:gsLst>
              <a:gs pos="80651">
                <a:srgbClr val="999CA0"/>
              </a:gs>
              <a:gs pos="67205">
                <a:srgbClr val="82868B"/>
              </a:gs>
              <a:gs pos="0">
                <a:schemeClr val="bg1">
                  <a:lumMod val="65000"/>
                </a:schemeClr>
              </a:gs>
              <a:gs pos="22059">
                <a:srgbClr val="343C44"/>
              </a:gs>
              <a:gs pos="0">
                <a:schemeClr val="accent2">
                  <a:tint val="100000"/>
                  <a:shade val="100000"/>
                  <a:satMod val="130000"/>
                </a:schemeClr>
              </a:gs>
              <a:gs pos="100000">
                <a:schemeClr val="accent2">
                  <a:tint val="50000"/>
                  <a:shade val="100000"/>
                  <a:satMod val="350000"/>
                </a:schemeClr>
              </a:gs>
            </a:gsLst>
          </a:gradFill>
          <a:ln>
            <a:solidFill>
              <a:schemeClr val="bg2">
                <a:lumMod val="7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7" name="Rectangle 6"/>
          <p:cNvSpPr/>
          <p:nvPr/>
        </p:nvSpPr>
        <p:spPr>
          <a:xfrm>
            <a:off x="3181881" y="3583458"/>
            <a:ext cx="3774973" cy="135925"/>
          </a:xfrm>
          <a:prstGeom prst="rect">
            <a:avLst/>
          </a:prstGeom>
          <a:solidFill>
            <a:schemeClr val="bg1"/>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50" b="1" dirty="0" smtClean="0">
                <a:solidFill>
                  <a:schemeClr val="tx1"/>
                </a:solidFill>
              </a:rPr>
              <a:t>C:\Users\Desktop\Webinar\vdoesbarfile_04-25-2022.txt</a:t>
            </a:r>
            <a:endParaRPr lang="en-US" sz="1050" b="1" dirty="0">
              <a:solidFill>
                <a:schemeClr val="tx1"/>
              </a:solidFill>
            </a:endParaRPr>
          </a:p>
        </p:txBody>
      </p:sp>
    </p:spTree>
    <p:extLst>
      <p:ext uri="{BB962C8B-B14F-4D97-AF65-F5344CB8AC3E}">
        <p14:creationId xmlns:p14="http://schemas.microsoft.com/office/powerpoint/2010/main" val="467898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	</a:t>
            </a:r>
            <a:endParaRPr lang="en-US" dirty="0"/>
          </a:p>
        </p:txBody>
      </p:sp>
      <p:sp>
        <p:nvSpPr>
          <p:cNvPr id="6" name="Content Placeholder 5"/>
          <p:cNvSpPr>
            <a:spLocks noGrp="1"/>
          </p:cNvSpPr>
          <p:nvPr>
            <p:ph idx="1"/>
          </p:nvPr>
        </p:nvSpPr>
        <p:spPr>
          <a:xfrm>
            <a:off x="960437" y="1825625"/>
            <a:ext cx="10515600" cy="4700016"/>
          </a:xfrm>
        </p:spPr>
        <p:txBody>
          <a:bodyPr>
            <a:normAutofit/>
          </a:bodyPr>
          <a:lstStyle/>
          <a:p>
            <a:pPr>
              <a:lnSpc>
                <a:spcPct val="150000"/>
              </a:lnSpc>
            </a:pPr>
            <a:r>
              <a:rPr lang="en-US" sz="2400" dirty="0" smtClean="0">
                <a:solidFill>
                  <a:schemeClr val="tx1"/>
                </a:solidFill>
              </a:rPr>
              <a:t>Data Governance and Background</a:t>
            </a:r>
            <a:endParaRPr lang="en-US" sz="2400" dirty="0">
              <a:solidFill>
                <a:schemeClr val="tx1"/>
              </a:solidFill>
            </a:endParaRPr>
          </a:p>
          <a:p>
            <a:pPr>
              <a:lnSpc>
                <a:spcPct val="150000"/>
              </a:lnSpc>
            </a:pPr>
            <a:r>
              <a:rPr lang="en-US" sz="2400" dirty="0" smtClean="0">
                <a:solidFill>
                  <a:schemeClr val="tx1"/>
                </a:solidFill>
              </a:rPr>
              <a:t>SBAR File Submission Process</a:t>
            </a:r>
          </a:p>
          <a:p>
            <a:pPr>
              <a:lnSpc>
                <a:spcPct val="150000"/>
              </a:lnSpc>
            </a:pPr>
            <a:r>
              <a:rPr lang="en-US" sz="2400" dirty="0" smtClean="0">
                <a:solidFill>
                  <a:schemeClr val="tx1"/>
                </a:solidFill>
              </a:rPr>
              <a:t>Compile </a:t>
            </a:r>
            <a:r>
              <a:rPr lang="en-US" sz="2400" dirty="0">
                <a:solidFill>
                  <a:schemeClr val="tx1"/>
                </a:solidFill>
              </a:rPr>
              <a:t>the File Information</a:t>
            </a:r>
          </a:p>
          <a:p>
            <a:pPr>
              <a:lnSpc>
                <a:spcPct val="150000"/>
              </a:lnSpc>
            </a:pPr>
            <a:r>
              <a:rPr lang="en-US" sz="2400" dirty="0" smtClean="0">
                <a:solidFill>
                  <a:schemeClr val="tx1"/>
                </a:solidFill>
              </a:rPr>
              <a:t>Create the Tab Delimited Text File</a:t>
            </a:r>
          </a:p>
          <a:p>
            <a:pPr>
              <a:lnSpc>
                <a:spcPct val="150000"/>
              </a:lnSpc>
            </a:pPr>
            <a:r>
              <a:rPr lang="en-US" sz="2400" dirty="0" smtClean="0">
                <a:solidFill>
                  <a:schemeClr val="tx1"/>
                </a:solidFill>
              </a:rPr>
              <a:t>Submission and Verification</a:t>
            </a:r>
          </a:p>
          <a:p>
            <a:pPr>
              <a:lnSpc>
                <a:spcPct val="150000"/>
              </a:lnSpc>
            </a:pPr>
            <a:r>
              <a:rPr lang="en-US" sz="2400" dirty="0" smtClean="0">
                <a:solidFill>
                  <a:schemeClr val="tx1"/>
                </a:solidFill>
              </a:rPr>
              <a:t>Timeline and Contact Information </a:t>
            </a:r>
          </a:p>
          <a:p>
            <a:pPr>
              <a:lnSpc>
                <a:spcPct val="150000"/>
              </a:lnSpc>
            </a:pPr>
            <a:r>
              <a:rPr lang="en-US" sz="2400" dirty="0" smtClean="0">
                <a:solidFill>
                  <a:schemeClr val="tx1"/>
                </a:solidFill>
              </a:rPr>
              <a:t>Questions</a:t>
            </a:r>
            <a:endParaRPr lang="en-US" sz="2400" dirty="0"/>
          </a:p>
          <a:p>
            <a:pPr>
              <a:lnSpc>
                <a:spcPct val="150000"/>
              </a:lnSpc>
            </a:pPr>
            <a:endParaRPr lang="en-US" sz="3600" dirty="0">
              <a:solidFill>
                <a:schemeClr val="tx1"/>
              </a:solidFill>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3</a:t>
            </a:fld>
            <a:endParaRPr lang="en-US" dirty="0"/>
          </a:p>
        </p:txBody>
      </p:sp>
    </p:spTree>
    <p:extLst>
      <p:ext uri="{BB962C8B-B14F-4D97-AF65-F5344CB8AC3E}">
        <p14:creationId xmlns:p14="http://schemas.microsoft.com/office/powerpoint/2010/main" val="20165312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55008" y="164895"/>
            <a:ext cx="10726460" cy="1255974"/>
          </a:xfrm>
        </p:spPr>
        <p:txBody>
          <a:bodyPr>
            <a:normAutofit/>
          </a:bodyPr>
          <a:lstStyle/>
          <a:p>
            <a:r>
              <a:rPr lang="en-US" sz="3600" dirty="0"/>
              <a:t>Verification Report</a:t>
            </a:r>
          </a:p>
        </p:txBody>
      </p:sp>
      <p:sp>
        <p:nvSpPr>
          <p:cNvPr id="2" name="Slide Number Placeholder 1"/>
          <p:cNvSpPr>
            <a:spLocks noGrp="1"/>
          </p:cNvSpPr>
          <p:nvPr>
            <p:ph type="sldNum" sz="quarter" idx="12"/>
          </p:nvPr>
        </p:nvSpPr>
        <p:spPr/>
        <p:txBody>
          <a:bodyPr/>
          <a:lstStyle/>
          <a:p>
            <a:fld id="{25E842EE-07A5-BF42-B259-F0753968FB43}" type="slidenum">
              <a:rPr lang="en-US" smtClean="0"/>
              <a:t>30</a:t>
            </a:fld>
            <a:endParaRPr lang="en-US" dirty="0"/>
          </a:p>
        </p:txBody>
      </p:sp>
      <p:pic>
        <p:nvPicPr>
          <p:cNvPr id="3" name="Picture 2"/>
          <p:cNvPicPr>
            <a:picLocks noChangeAspect="1"/>
          </p:cNvPicPr>
          <p:nvPr/>
        </p:nvPicPr>
        <p:blipFill>
          <a:blip r:embed="rId3"/>
          <a:stretch>
            <a:fillRect/>
          </a:stretch>
        </p:blipFill>
        <p:spPr>
          <a:xfrm>
            <a:off x="1032386" y="1304143"/>
            <a:ext cx="9815397" cy="4856813"/>
          </a:xfrm>
          <a:prstGeom prst="rect">
            <a:avLst/>
          </a:prstGeom>
        </p:spPr>
      </p:pic>
      <p:sp>
        <p:nvSpPr>
          <p:cNvPr id="4" name="Left Arrow 3"/>
          <p:cNvSpPr/>
          <p:nvPr/>
        </p:nvSpPr>
        <p:spPr>
          <a:xfrm>
            <a:off x="10201885" y="3494250"/>
            <a:ext cx="920820" cy="508124"/>
          </a:xfrm>
          <a:prstGeom prst="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5" name="Rectangle 4"/>
          <p:cNvSpPr/>
          <p:nvPr/>
        </p:nvSpPr>
        <p:spPr>
          <a:xfrm>
            <a:off x="9408837" y="4002374"/>
            <a:ext cx="1342577" cy="1993692"/>
          </a:xfrm>
          <a:prstGeom prst="rect">
            <a:avLst/>
          </a:prstGeom>
          <a:gradFill>
            <a:gsLst>
              <a:gs pos="80651">
                <a:srgbClr val="999CA0"/>
              </a:gs>
              <a:gs pos="67205">
                <a:srgbClr val="82868B"/>
              </a:gs>
              <a:gs pos="0">
                <a:schemeClr val="bg1">
                  <a:lumMod val="65000"/>
                </a:schemeClr>
              </a:gs>
              <a:gs pos="22059">
                <a:srgbClr val="343C44"/>
              </a:gs>
              <a:gs pos="0">
                <a:schemeClr val="accent2">
                  <a:tint val="100000"/>
                  <a:shade val="100000"/>
                  <a:satMod val="130000"/>
                </a:schemeClr>
              </a:gs>
              <a:gs pos="100000">
                <a:schemeClr val="accent2">
                  <a:tint val="50000"/>
                  <a:shade val="100000"/>
                  <a:satMod val="350000"/>
                </a:schemeClr>
              </a:gs>
            </a:gsLst>
          </a:gradFill>
          <a:ln>
            <a:solidFill>
              <a:schemeClr val="bg2">
                <a:lumMod val="7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7" name="Rectangle 6"/>
          <p:cNvSpPr/>
          <p:nvPr/>
        </p:nvSpPr>
        <p:spPr>
          <a:xfrm>
            <a:off x="2520717" y="3126259"/>
            <a:ext cx="5591433" cy="2533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noFill/>
            </a:endParaRPr>
          </a:p>
        </p:txBody>
      </p:sp>
    </p:spTree>
    <p:extLst>
      <p:ext uri="{BB962C8B-B14F-4D97-AF65-F5344CB8AC3E}">
        <p14:creationId xmlns:p14="http://schemas.microsoft.com/office/powerpoint/2010/main" val="33724287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5E842EE-07A5-BF42-B259-F0753968FB43}" type="slidenum">
              <a:rPr lang="en-US" smtClean="0"/>
              <a:t>31</a:t>
            </a:fld>
            <a:endParaRPr lang="en-US" dirty="0"/>
          </a:p>
        </p:txBody>
      </p:sp>
      <p:sp>
        <p:nvSpPr>
          <p:cNvPr id="3" name="TextBox 2"/>
          <p:cNvSpPr txBox="1"/>
          <p:nvPr/>
        </p:nvSpPr>
        <p:spPr>
          <a:xfrm>
            <a:off x="892586" y="412282"/>
            <a:ext cx="9366230" cy="830997"/>
          </a:xfrm>
          <a:prstGeom prst="rect">
            <a:avLst/>
          </a:prstGeom>
          <a:noFill/>
        </p:spPr>
        <p:txBody>
          <a:bodyPr wrap="square" rtlCol="0">
            <a:spAutoFit/>
          </a:bodyPr>
          <a:lstStyle/>
          <a:p>
            <a:r>
              <a:rPr lang="en-US" sz="2400" dirty="0" smtClean="0"/>
              <a:t>Select Reports</a:t>
            </a:r>
          </a:p>
          <a:p>
            <a:pPr marL="342900" indent="-342900">
              <a:buFont typeface="Arial" panose="020B0604020202020204" pitchFamily="34" charset="0"/>
              <a:buChar char="•"/>
            </a:pPr>
            <a:r>
              <a:rPr lang="en-US" sz="2400" dirty="0" smtClean="0"/>
              <a:t>SBAR Preliminary Verification Report </a:t>
            </a:r>
            <a:endParaRPr lang="en-US" sz="2400" dirty="0"/>
          </a:p>
        </p:txBody>
      </p:sp>
      <p:pic>
        <p:nvPicPr>
          <p:cNvPr id="4" name="Picture 3"/>
          <p:cNvPicPr>
            <a:picLocks noChangeAspect="1"/>
          </p:cNvPicPr>
          <p:nvPr/>
        </p:nvPicPr>
        <p:blipFill>
          <a:blip r:embed="rId3"/>
          <a:stretch>
            <a:fillRect/>
          </a:stretch>
        </p:blipFill>
        <p:spPr>
          <a:xfrm>
            <a:off x="807581" y="1535606"/>
            <a:ext cx="10330111" cy="4445469"/>
          </a:xfrm>
          <a:prstGeom prst="rect">
            <a:avLst/>
          </a:prstGeom>
        </p:spPr>
      </p:pic>
      <p:sp>
        <p:nvSpPr>
          <p:cNvPr id="5" name="Rectangle 4"/>
          <p:cNvSpPr/>
          <p:nvPr/>
        </p:nvSpPr>
        <p:spPr>
          <a:xfrm>
            <a:off x="9613574" y="3782167"/>
            <a:ext cx="1342577" cy="1944075"/>
          </a:xfrm>
          <a:prstGeom prst="rect">
            <a:avLst/>
          </a:prstGeom>
          <a:gradFill>
            <a:gsLst>
              <a:gs pos="80651">
                <a:srgbClr val="999CA0"/>
              </a:gs>
              <a:gs pos="67205">
                <a:srgbClr val="82868B"/>
              </a:gs>
              <a:gs pos="0">
                <a:schemeClr val="bg1">
                  <a:lumMod val="65000"/>
                </a:schemeClr>
              </a:gs>
              <a:gs pos="22059">
                <a:srgbClr val="343C44"/>
              </a:gs>
              <a:gs pos="0">
                <a:schemeClr val="accent2">
                  <a:tint val="100000"/>
                  <a:shade val="100000"/>
                  <a:satMod val="130000"/>
                </a:schemeClr>
              </a:gs>
              <a:gs pos="100000">
                <a:schemeClr val="accent2">
                  <a:tint val="50000"/>
                  <a:shade val="100000"/>
                  <a:satMod val="350000"/>
                </a:schemeClr>
              </a:gs>
            </a:gsLst>
          </a:gradFill>
          <a:ln>
            <a:solidFill>
              <a:schemeClr val="bg2">
                <a:lumMod val="7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03936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Submission and </a:t>
            </a:r>
            <a:r>
              <a:rPr lang="en-US" smtClean="0"/>
              <a:t>Verification Flow</a:t>
            </a:r>
            <a:endParaRPr lang="en-US" dirty="0"/>
          </a:p>
        </p:txBody>
      </p:sp>
      <p:sp>
        <p:nvSpPr>
          <p:cNvPr id="3" name="Slide Number Placeholder 2"/>
          <p:cNvSpPr>
            <a:spLocks noGrp="1"/>
          </p:cNvSpPr>
          <p:nvPr>
            <p:ph type="sldNum" sz="quarter" idx="12"/>
          </p:nvPr>
        </p:nvSpPr>
        <p:spPr/>
        <p:txBody>
          <a:bodyPr/>
          <a:lstStyle/>
          <a:p>
            <a:fld id="{25E842EE-07A5-BF42-B259-F0753968FB43}" type="slidenum">
              <a:rPr lang="en-US" smtClean="0"/>
              <a:t>32</a:t>
            </a:fld>
            <a:endParaRPr lang="en-US" dirty="0"/>
          </a:p>
        </p:txBody>
      </p:sp>
      <p:sp>
        <p:nvSpPr>
          <p:cNvPr id="6" name="Rounded Rectangle 5"/>
          <p:cNvSpPr/>
          <p:nvPr/>
        </p:nvSpPr>
        <p:spPr>
          <a:xfrm>
            <a:off x="965199" y="1923965"/>
            <a:ext cx="5529943" cy="1317171"/>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mj-lt"/>
              </a:rPr>
              <a:t>Upload Data</a:t>
            </a:r>
          </a:p>
          <a:p>
            <a:pPr marL="285750" indent="-285750">
              <a:buFont typeface="Wingdings" panose="05000000000000000000" pitchFamily="2" charset="2"/>
              <a:buChar char="§"/>
            </a:pPr>
            <a:r>
              <a:rPr lang="en-US" dirty="0" smtClean="0">
                <a:latin typeface="+mj-lt"/>
              </a:rPr>
              <a:t>Resolve All Issues</a:t>
            </a:r>
          </a:p>
          <a:p>
            <a:pPr marL="285750" indent="-285750">
              <a:buFont typeface="Wingdings" panose="05000000000000000000" pitchFamily="2" charset="2"/>
              <a:buChar char="§"/>
            </a:pPr>
            <a:r>
              <a:rPr lang="en-US" dirty="0" smtClean="0">
                <a:latin typeface="+mj-lt"/>
              </a:rPr>
              <a:t>Review Verification Report</a:t>
            </a:r>
            <a:endParaRPr lang="en-US" dirty="0">
              <a:latin typeface="+mj-lt"/>
            </a:endParaRPr>
          </a:p>
          <a:p>
            <a:endParaRPr lang="en-US" dirty="0"/>
          </a:p>
        </p:txBody>
      </p:sp>
      <p:sp>
        <p:nvSpPr>
          <p:cNvPr id="7" name="Rounded Rectangle 6"/>
          <p:cNvSpPr/>
          <p:nvPr/>
        </p:nvSpPr>
        <p:spPr>
          <a:xfrm>
            <a:off x="2257453" y="3474412"/>
            <a:ext cx="5529943" cy="1317171"/>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mj-lt"/>
              </a:rPr>
              <a:t>Submit for Local Approval</a:t>
            </a:r>
          </a:p>
          <a:p>
            <a:pPr marL="285750" indent="-285750">
              <a:buFont typeface="Wingdings" panose="05000000000000000000" pitchFamily="2" charset="2"/>
              <a:buChar char="§"/>
            </a:pPr>
            <a:r>
              <a:rPr lang="en-US" dirty="0" smtClean="0">
                <a:latin typeface="+mj-lt"/>
              </a:rPr>
              <a:t>Local SBAR Data Approver</a:t>
            </a:r>
          </a:p>
          <a:p>
            <a:r>
              <a:rPr lang="en-US" dirty="0" smtClean="0">
                <a:latin typeface="+mj-lt"/>
              </a:rPr>
              <a:t> </a:t>
            </a:r>
            <a:endParaRPr lang="en-US" dirty="0">
              <a:latin typeface="+mj-lt"/>
            </a:endParaRPr>
          </a:p>
          <a:p>
            <a:endParaRPr lang="en-US" b="1" dirty="0">
              <a:latin typeface="+mj-lt"/>
            </a:endParaRPr>
          </a:p>
        </p:txBody>
      </p:sp>
      <p:sp>
        <p:nvSpPr>
          <p:cNvPr id="8" name="Rounded Rectangle 7"/>
          <p:cNvSpPr/>
          <p:nvPr/>
        </p:nvSpPr>
        <p:spPr>
          <a:xfrm>
            <a:off x="4303486" y="5095863"/>
            <a:ext cx="5529943" cy="1317171"/>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mj-lt"/>
              </a:rPr>
              <a:t>Submit for Verification</a:t>
            </a:r>
          </a:p>
          <a:p>
            <a:pPr marL="285750" indent="-285750">
              <a:buFont typeface="Wingdings" panose="05000000000000000000" pitchFamily="2" charset="2"/>
              <a:buChar char="§"/>
            </a:pPr>
            <a:r>
              <a:rPr lang="en-US" dirty="0" smtClean="0">
                <a:latin typeface="+mj-lt"/>
              </a:rPr>
              <a:t>SBAR data goes to Director</a:t>
            </a:r>
          </a:p>
          <a:p>
            <a:pPr marL="285750" indent="-285750">
              <a:buFont typeface="Wingdings" panose="05000000000000000000" pitchFamily="2" charset="2"/>
              <a:buChar char="v"/>
            </a:pPr>
            <a:endParaRPr lang="en-US" dirty="0">
              <a:latin typeface="+mj-lt"/>
            </a:endParaRPr>
          </a:p>
          <a:p>
            <a:endParaRPr lang="en-US" dirty="0">
              <a:latin typeface="+mj-lt"/>
            </a:endParaRPr>
          </a:p>
        </p:txBody>
      </p:sp>
      <p:sp>
        <p:nvSpPr>
          <p:cNvPr id="5" name="Down Arrow 4"/>
          <p:cNvSpPr/>
          <p:nvPr/>
        </p:nvSpPr>
        <p:spPr>
          <a:xfrm>
            <a:off x="5925510" y="2944064"/>
            <a:ext cx="569632" cy="627096"/>
          </a:xfrm>
          <a:prstGeom prst="downArrow">
            <a:avLst/>
          </a:prstGeom>
          <a:solidFill>
            <a:schemeClr val="accent3">
              <a:lumMod val="40000"/>
              <a:lumOff val="60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Down Arrow 8"/>
          <p:cNvSpPr/>
          <p:nvPr/>
        </p:nvSpPr>
        <p:spPr>
          <a:xfrm>
            <a:off x="7340791" y="4654446"/>
            <a:ext cx="569632" cy="625243"/>
          </a:xfrm>
          <a:prstGeom prst="downArrow">
            <a:avLst/>
          </a:prstGeom>
          <a:solidFill>
            <a:schemeClr val="accent3">
              <a:lumMod val="40000"/>
              <a:lumOff val="60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28061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Timeline and Contact Information</a:t>
            </a: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33</a:t>
            </a:fld>
            <a:endParaRPr lang="en-US" dirty="0"/>
          </a:p>
        </p:txBody>
      </p:sp>
    </p:spTree>
    <p:extLst>
      <p:ext uri="{BB962C8B-B14F-4D97-AF65-F5344CB8AC3E}">
        <p14:creationId xmlns:p14="http://schemas.microsoft.com/office/powerpoint/2010/main" val="12121377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437" y="278795"/>
            <a:ext cx="10515600" cy="1325563"/>
          </a:xfrm>
        </p:spPr>
        <p:txBody>
          <a:bodyPr>
            <a:normAutofit/>
          </a:bodyPr>
          <a:lstStyle/>
          <a:p>
            <a:r>
              <a:rPr lang="en-US" sz="3600" dirty="0"/>
              <a:t>SBAR 2021-2022 </a:t>
            </a:r>
            <a:r>
              <a:rPr lang="en-US" sz="3600" dirty="0" smtClean="0"/>
              <a:t>Timeline</a:t>
            </a:r>
            <a:endParaRPr lang="en-US" sz="3600" dirty="0"/>
          </a:p>
        </p:txBody>
      </p:sp>
      <p:sp>
        <p:nvSpPr>
          <p:cNvPr id="4" name="Content Placeholder 3"/>
          <p:cNvSpPr>
            <a:spLocks noGrp="1"/>
          </p:cNvSpPr>
          <p:nvPr>
            <p:ph idx="1"/>
          </p:nvPr>
        </p:nvSpPr>
        <p:spPr>
          <a:xfrm>
            <a:off x="960437" y="1604357"/>
            <a:ext cx="11353800" cy="5286894"/>
          </a:xfrm>
        </p:spPr>
        <p:txBody>
          <a:bodyPr>
            <a:normAutofit/>
          </a:bodyPr>
          <a:lstStyle/>
          <a:p>
            <a:r>
              <a:rPr lang="en-US" dirty="0" smtClean="0">
                <a:solidFill>
                  <a:srgbClr val="0F150D"/>
                </a:solidFill>
              </a:rPr>
              <a:t>Regional Schools and Division-level data gathering </a:t>
            </a:r>
            <a:r>
              <a:rPr lang="en-US" dirty="0">
                <a:solidFill>
                  <a:srgbClr val="0F150D"/>
                </a:solidFill>
              </a:rPr>
              <a:t>is ongoing July 1, 2021 </a:t>
            </a:r>
            <a:r>
              <a:rPr lang="en-US" dirty="0" smtClean="0">
                <a:solidFill>
                  <a:srgbClr val="0F150D"/>
                </a:solidFill>
              </a:rPr>
              <a:t>- June </a:t>
            </a:r>
            <a:r>
              <a:rPr lang="en-US" dirty="0">
                <a:solidFill>
                  <a:srgbClr val="0F150D"/>
                </a:solidFill>
              </a:rPr>
              <a:t>30, </a:t>
            </a:r>
            <a:r>
              <a:rPr lang="en-US" dirty="0" smtClean="0">
                <a:solidFill>
                  <a:srgbClr val="0F150D"/>
                </a:solidFill>
              </a:rPr>
              <a:t>2022</a:t>
            </a:r>
          </a:p>
          <a:p>
            <a:r>
              <a:rPr lang="en-US" dirty="0" smtClean="0">
                <a:solidFill>
                  <a:schemeClr val="dk1"/>
                </a:solidFill>
              </a:rPr>
              <a:t>Preliminary </a:t>
            </a:r>
            <a:r>
              <a:rPr lang="en-US" dirty="0">
                <a:solidFill>
                  <a:schemeClr val="dk1"/>
                </a:solidFill>
              </a:rPr>
              <a:t>(past due</a:t>
            </a:r>
            <a:r>
              <a:rPr lang="en-US" dirty="0" smtClean="0">
                <a:solidFill>
                  <a:schemeClr val="dk1"/>
                </a:solidFill>
              </a:rPr>
              <a:t>)</a:t>
            </a:r>
          </a:p>
          <a:p>
            <a:pPr marL="922973" lvl="1" indent="-342900">
              <a:spcBef>
                <a:spcPts val="0"/>
              </a:spcBef>
              <a:buClr>
                <a:schemeClr val="accent1"/>
              </a:buClr>
              <a:buSzPct val="75000"/>
            </a:pPr>
            <a:r>
              <a:rPr lang="en-US" dirty="0" smtClean="0">
                <a:solidFill>
                  <a:schemeClr val="accent1"/>
                </a:solidFill>
              </a:rPr>
              <a:t>Currently accepting Preliminary SBAR data from Regional Programs </a:t>
            </a:r>
          </a:p>
          <a:p>
            <a:pPr marL="922973" lvl="1" indent="-342900">
              <a:spcBef>
                <a:spcPts val="0"/>
              </a:spcBef>
              <a:buClr>
                <a:schemeClr val="accent1"/>
              </a:buClr>
              <a:buSzPct val="75000"/>
            </a:pPr>
            <a:r>
              <a:rPr lang="en-US" dirty="0" smtClean="0">
                <a:solidFill>
                  <a:schemeClr val="accent1"/>
                </a:solidFill>
              </a:rPr>
              <a:t>Optional but encouraged</a:t>
            </a:r>
          </a:p>
          <a:p>
            <a:r>
              <a:rPr lang="en-US" dirty="0" smtClean="0">
                <a:solidFill>
                  <a:schemeClr val="tx1"/>
                </a:solidFill>
              </a:rPr>
              <a:t>Other Important Dates:</a:t>
            </a:r>
          </a:p>
          <a:p>
            <a:pPr lvl="1"/>
            <a:r>
              <a:rPr lang="en-US" dirty="0" smtClean="0">
                <a:solidFill>
                  <a:srgbClr val="C22536"/>
                </a:solidFill>
              </a:rPr>
              <a:t>April 25 - Regional Schools Training Webinar</a:t>
            </a:r>
          </a:p>
          <a:p>
            <a:pPr lvl="1"/>
            <a:r>
              <a:rPr lang="en-US" dirty="0" smtClean="0">
                <a:solidFill>
                  <a:srgbClr val="C22536"/>
                </a:solidFill>
              </a:rPr>
              <a:t>July 1 - 	EOY SBAR Window </a:t>
            </a:r>
            <a:r>
              <a:rPr lang="en-US" dirty="0">
                <a:solidFill>
                  <a:srgbClr val="C22536"/>
                </a:solidFill>
              </a:rPr>
              <a:t>O</a:t>
            </a:r>
            <a:r>
              <a:rPr lang="en-US" dirty="0" smtClean="0">
                <a:solidFill>
                  <a:srgbClr val="C22536"/>
                </a:solidFill>
              </a:rPr>
              <a:t>pens (planned)</a:t>
            </a:r>
          </a:p>
          <a:p>
            <a:pPr lvl="1"/>
            <a:r>
              <a:rPr lang="en-US" dirty="0" smtClean="0">
                <a:solidFill>
                  <a:srgbClr val="C22536"/>
                </a:solidFill>
              </a:rPr>
              <a:t>Aug 26 - EOY SBAR Final Signatures Due</a:t>
            </a:r>
          </a:p>
          <a:p>
            <a:pPr marL="3657600" lvl="8" indent="0">
              <a:buNone/>
            </a:pPr>
            <a:endParaRPr lang="en-US" sz="1600" i="1" dirty="0">
              <a:solidFill>
                <a:srgbClr val="C22536"/>
              </a:solidFill>
            </a:endParaRPr>
          </a:p>
        </p:txBody>
      </p:sp>
    </p:spTree>
    <p:extLst>
      <p:ext uri="{BB962C8B-B14F-4D97-AF65-F5344CB8AC3E}">
        <p14:creationId xmlns:p14="http://schemas.microsoft.com/office/powerpoint/2010/main" val="18524313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008" y="205473"/>
            <a:ext cx="10726460" cy="1108074"/>
          </a:xfrm>
        </p:spPr>
        <p:txBody>
          <a:bodyPr>
            <a:normAutofit/>
          </a:bodyPr>
          <a:lstStyle/>
          <a:p>
            <a:r>
              <a:rPr lang="en-US" sz="4000" dirty="0" smtClean="0"/>
              <a:t>Internal Help for your Division</a:t>
            </a:r>
            <a:endParaRPr lang="en-US" sz="4000" dirty="0"/>
          </a:p>
        </p:txBody>
      </p:sp>
      <p:sp>
        <p:nvSpPr>
          <p:cNvPr id="3" name="Content Placeholder 2"/>
          <p:cNvSpPr>
            <a:spLocks noGrp="1"/>
          </p:cNvSpPr>
          <p:nvPr>
            <p:ph idx="1"/>
          </p:nvPr>
        </p:nvSpPr>
        <p:spPr>
          <a:xfrm>
            <a:off x="855008" y="1274089"/>
            <a:ext cx="10726460" cy="4633228"/>
          </a:xfrm>
        </p:spPr>
        <p:txBody>
          <a:bodyPr>
            <a:normAutofit fontScale="92500" lnSpcReduction="10000"/>
          </a:bodyPr>
          <a:lstStyle/>
          <a:p>
            <a:r>
              <a:rPr lang="en-US" dirty="0" smtClean="0"/>
              <a:t>Assistance with file layouts and uploading files in SSWS</a:t>
            </a:r>
          </a:p>
          <a:p>
            <a:pPr lvl="1"/>
            <a:r>
              <a:rPr lang="en-US" dirty="0" smtClean="0"/>
              <a:t>SBAR Collection contact</a:t>
            </a:r>
          </a:p>
          <a:p>
            <a:r>
              <a:rPr lang="en-US" dirty="0" smtClean="0"/>
              <a:t>Assistance with access to the SBAR application in SSWS</a:t>
            </a:r>
          </a:p>
          <a:p>
            <a:pPr lvl="1"/>
            <a:r>
              <a:rPr lang="en-US" dirty="0" smtClean="0"/>
              <a:t>SSWS Account Manager</a:t>
            </a:r>
          </a:p>
          <a:p>
            <a:pPr lvl="1"/>
            <a:r>
              <a:rPr lang="en-US" dirty="0" smtClean="0"/>
              <a:t>SSWS back-up Account Manager</a:t>
            </a:r>
          </a:p>
          <a:p>
            <a:r>
              <a:rPr lang="en-US" dirty="0" smtClean="0"/>
              <a:t>Assistance with setting up local approvers</a:t>
            </a:r>
          </a:p>
          <a:p>
            <a:pPr lvl="1"/>
            <a:r>
              <a:rPr lang="en-US" dirty="0" smtClean="0"/>
              <a:t>SSWS </a:t>
            </a:r>
            <a:r>
              <a:rPr lang="en-US" dirty="0"/>
              <a:t>Account Manager</a:t>
            </a:r>
          </a:p>
          <a:p>
            <a:pPr lvl="1"/>
            <a:r>
              <a:rPr lang="en-US" dirty="0"/>
              <a:t>SSWS back-up Account </a:t>
            </a:r>
            <a:r>
              <a:rPr lang="en-US" dirty="0" smtClean="0"/>
              <a:t>Manager</a:t>
            </a:r>
          </a:p>
          <a:p>
            <a:r>
              <a:rPr lang="en-US" dirty="0"/>
              <a:t>Assistance with </a:t>
            </a:r>
            <a:r>
              <a:rPr lang="en-US" dirty="0" smtClean="0"/>
              <a:t>setting up Superintendent Data Collection Approval (SDCA) account for Superintendent</a:t>
            </a:r>
            <a:endParaRPr lang="en-US" dirty="0"/>
          </a:p>
          <a:p>
            <a:pPr lvl="1"/>
            <a:r>
              <a:rPr lang="en-US" dirty="0"/>
              <a:t>SSWS Account Manager</a:t>
            </a:r>
          </a:p>
          <a:p>
            <a:pPr lvl="1"/>
            <a:r>
              <a:rPr lang="en-US" dirty="0"/>
              <a:t>SSWS back-up Account Manager</a:t>
            </a:r>
          </a:p>
          <a:p>
            <a:pPr lvl="1"/>
            <a:endParaRPr lang="en-US" dirty="0" smtClean="0"/>
          </a:p>
          <a:p>
            <a:pPr lvl="1"/>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35</a:t>
            </a:fld>
            <a:endParaRPr lang="en-US" dirty="0"/>
          </a:p>
        </p:txBody>
      </p:sp>
    </p:spTree>
    <p:extLst>
      <p:ext uri="{BB962C8B-B14F-4D97-AF65-F5344CB8AC3E}">
        <p14:creationId xmlns:p14="http://schemas.microsoft.com/office/powerpoint/2010/main" val="28626534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437" y="-25572"/>
            <a:ext cx="10515600" cy="1075703"/>
          </a:xfrm>
        </p:spPr>
        <p:txBody>
          <a:bodyPr>
            <a:normAutofit/>
          </a:bodyPr>
          <a:lstStyle/>
          <a:p>
            <a:r>
              <a:rPr lang="en-US" sz="4000" dirty="0" smtClean="0"/>
              <a:t>Contact Information</a:t>
            </a:r>
            <a:endParaRPr lang="en-US" sz="4000" dirty="0"/>
          </a:p>
        </p:txBody>
      </p:sp>
      <p:sp>
        <p:nvSpPr>
          <p:cNvPr id="3" name="Content Placeholder 2"/>
          <p:cNvSpPr>
            <a:spLocks noGrp="1"/>
          </p:cNvSpPr>
          <p:nvPr>
            <p:ph idx="1"/>
          </p:nvPr>
        </p:nvSpPr>
        <p:spPr>
          <a:xfrm>
            <a:off x="960437" y="961228"/>
            <a:ext cx="10683240" cy="5298379"/>
          </a:xfrm>
        </p:spPr>
        <p:txBody>
          <a:bodyPr>
            <a:normAutofit/>
          </a:bodyPr>
          <a:lstStyle/>
          <a:p>
            <a:pPr marL="0" indent="0">
              <a:buNone/>
            </a:pPr>
            <a:endParaRPr lang="nl-NL" sz="2400" dirty="0" smtClean="0">
              <a:solidFill>
                <a:srgbClr val="0F150D"/>
              </a:solidFill>
            </a:endParaRPr>
          </a:p>
          <a:p>
            <a:pPr marL="0" indent="0">
              <a:buNone/>
            </a:pPr>
            <a:r>
              <a:rPr lang="nl-NL" sz="2400" dirty="0" smtClean="0">
                <a:solidFill>
                  <a:srgbClr val="0F150D"/>
                </a:solidFill>
              </a:rPr>
              <a:t>Student Behavior And Administrative Response Collection web site:</a:t>
            </a:r>
          </a:p>
          <a:p>
            <a:pPr marL="0" indent="0">
              <a:buNone/>
            </a:pPr>
            <a:r>
              <a:rPr lang="en-US" sz="2400" dirty="0">
                <a:hlinkClick r:id="rId3"/>
              </a:rPr>
              <a:t>https://</a:t>
            </a:r>
            <a:r>
              <a:rPr lang="en-US" sz="2400" dirty="0" smtClean="0">
                <a:hlinkClick r:id="rId3"/>
              </a:rPr>
              <a:t>www.doe.virginia.gov/info_management/data_collection/sbar/index.shtml</a:t>
            </a:r>
            <a:endParaRPr lang="en-US" sz="2400" dirty="0" smtClean="0"/>
          </a:p>
          <a:p>
            <a:pPr marL="0" indent="0">
              <a:buNone/>
            </a:pPr>
            <a:endParaRPr lang="en-US" sz="2400" dirty="0" smtClean="0"/>
          </a:p>
          <a:p>
            <a:pPr marL="0" indent="0">
              <a:buNone/>
            </a:pPr>
            <a:r>
              <a:rPr lang="en-US" sz="2400" dirty="0" smtClean="0">
                <a:solidFill>
                  <a:srgbClr val="0F150D"/>
                </a:solidFill>
              </a:rPr>
              <a:t>Patricia Mealy, Data Specialist, Office of Data Services</a:t>
            </a:r>
          </a:p>
          <a:p>
            <a:pPr marL="0" indent="0">
              <a:buNone/>
            </a:pPr>
            <a:r>
              <a:rPr lang="en-US" sz="2400" dirty="0" smtClean="0"/>
              <a:t>Email: </a:t>
            </a:r>
            <a:r>
              <a:rPr lang="en-US" sz="2400" dirty="0" smtClean="0">
                <a:hlinkClick r:id="rId4"/>
              </a:rPr>
              <a:t>patricia.mealy@doe.virginia.gov</a:t>
            </a:r>
            <a:r>
              <a:rPr lang="en-US" sz="2400" dirty="0" smtClean="0"/>
              <a:t> or</a:t>
            </a:r>
          </a:p>
          <a:p>
            <a:pPr marL="0" indent="0">
              <a:buNone/>
            </a:pPr>
            <a:r>
              <a:rPr lang="en-US" sz="2400" dirty="0" smtClean="0"/>
              <a:t>          </a:t>
            </a:r>
            <a:r>
              <a:rPr lang="en-US" sz="2400" dirty="0" smtClean="0">
                <a:hlinkClick r:id="rId5"/>
              </a:rPr>
              <a:t>resultshelp@doe.virginia.gov</a:t>
            </a:r>
            <a:r>
              <a:rPr lang="en-US" sz="2400" dirty="0" smtClean="0"/>
              <a:t> </a:t>
            </a:r>
          </a:p>
          <a:p>
            <a:pPr marL="0" indent="0">
              <a:buNone/>
            </a:pPr>
            <a:endParaRPr lang="en-US" sz="2400" dirty="0"/>
          </a:p>
          <a:p>
            <a:pPr marL="0" indent="0">
              <a:buNone/>
            </a:pPr>
            <a:r>
              <a:rPr lang="en-US" sz="2400" dirty="0" smtClean="0">
                <a:solidFill>
                  <a:srgbClr val="0F150D"/>
                </a:solidFill>
              </a:rPr>
              <a:t>Rebecca </a:t>
            </a:r>
            <a:r>
              <a:rPr lang="en-US" sz="2400" dirty="0" err="1" smtClean="0">
                <a:solidFill>
                  <a:srgbClr val="0F150D"/>
                </a:solidFill>
              </a:rPr>
              <a:t>Kahila</a:t>
            </a:r>
            <a:r>
              <a:rPr lang="en-US" sz="2400" dirty="0" smtClean="0">
                <a:solidFill>
                  <a:srgbClr val="0F150D"/>
                </a:solidFill>
              </a:rPr>
              <a:t>, School Safety and Discipline Specialist, Office of Student Services</a:t>
            </a:r>
          </a:p>
          <a:p>
            <a:pPr marL="0" indent="0">
              <a:buNone/>
            </a:pPr>
            <a:r>
              <a:rPr lang="nl-NL" sz="2400" dirty="0" smtClean="0"/>
              <a:t>Email: </a:t>
            </a:r>
            <a:r>
              <a:rPr lang="nl-NL" sz="2400" u="sng" dirty="0" smtClean="0"/>
              <a:t>rebecca.kahila@doe.virginia.gov </a:t>
            </a:r>
            <a:endParaRPr lang="nl-NL" sz="2400" u="sng" dirty="0"/>
          </a:p>
        </p:txBody>
      </p:sp>
    </p:spTree>
    <p:extLst>
      <p:ext uri="{BB962C8B-B14F-4D97-AF65-F5344CB8AC3E}">
        <p14:creationId xmlns:p14="http://schemas.microsoft.com/office/powerpoint/2010/main" val="7965184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C58FD-EC71-3F44-8D70-7EAFF31B7F23}"/>
              </a:ext>
            </a:extLst>
          </p:cNvPr>
          <p:cNvSpPr>
            <a:spLocks noGrp="1"/>
          </p:cNvSpPr>
          <p:nvPr>
            <p:ph type="ctrTitle"/>
          </p:nvPr>
        </p:nvSpPr>
        <p:spPr>
          <a:xfrm>
            <a:off x="1522866" y="2235200"/>
            <a:ext cx="9390743" cy="2387600"/>
          </a:xfrm>
        </p:spPr>
        <p:txBody>
          <a:bodyPr>
            <a:normAutofit fontScale="90000"/>
          </a:bodyPr>
          <a:lstStyle/>
          <a:p>
            <a:r>
              <a:rPr lang="en-US" dirty="0" smtClean="0"/>
              <a:t>Thank You </a:t>
            </a:r>
            <a:br>
              <a:rPr lang="en-US" dirty="0" smtClean="0"/>
            </a:br>
            <a:r>
              <a:rPr lang="en-US" dirty="0" smtClean="0"/>
              <a:t>For Your Time and Attention</a:t>
            </a: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37</a:t>
            </a:fld>
            <a:endParaRPr lang="en-US"/>
          </a:p>
        </p:txBody>
      </p:sp>
    </p:spTree>
    <p:extLst>
      <p:ext uri="{BB962C8B-B14F-4D97-AF65-F5344CB8AC3E}">
        <p14:creationId xmlns:p14="http://schemas.microsoft.com/office/powerpoint/2010/main" val="3553230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Data Governance and Background</a:t>
            </a: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4</a:t>
            </a:fld>
            <a:endParaRPr lang="en-US" dirty="0"/>
          </a:p>
        </p:txBody>
      </p:sp>
    </p:spTree>
    <p:extLst>
      <p:ext uri="{BB962C8B-B14F-4D97-AF65-F5344CB8AC3E}">
        <p14:creationId xmlns:p14="http://schemas.microsoft.com/office/powerpoint/2010/main" val="3172832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Behavior and Administrative Response </a:t>
            </a:r>
            <a:r>
              <a:rPr lang="en-US" dirty="0" smtClean="0"/>
              <a:t>Collection (SBAR</a:t>
            </a:r>
            <a:r>
              <a:rPr lang="en-US" dirty="0"/>
              <a:t>)</a:t>
            </a:r>
          </a:p>
        </p:txBody>
      </p:sp>
      <p:sp>
        <p:nvSpPr>
          <p:cNvPr id="3" name="Content Placeholder 2"/>
          <p:cNvSpPr>
            <a:spLocks noGrp="1"/>
          </p:cNvSpPr>
          <p:nvPr>
            <p:ph idx="1"/>
          </p:nvPr>
        </p:nvSpPr>
        <p:spPr/>
        <p:txBody>
          <a:bodyPr>
            <a:normAutofit fontScale="92500" lnSpcReduction="10000"/>
          </a:bodyPr>
          <a:lstStyle/>
          <a:p>
            <a:pPr>
              <a:spcBef>
                <a:spcPts val="0"/>
              </a:spcBef>
              <a:buClr>
                <a:schemeClr val="accent1"/>
              </a:buClr>
              <a:buSzPts val="2800"/>
            </a:pPr>
            <a:r>
              <a:rPr lang="en-US" sz="2200" dirty="0"/>
              <a:t>Required by the </a:t>
            </a:r>
            <a:r>
              <a:rPr lang="en-US" sz="2200" i="1" dirty="0"/>
              <a:t>Code of Virginia</a:t>
            </a:r>
            <a:r>
              <a:rPr lang="en-US" sz="2200" dirty="0"/>
              <a:t> (§22.1-279.3:1) and used to satisfy federal assurances for ESSA, the </a:t>
            </a:r>
            <a:r>
              <a:rPr lang="en-US" sz="2200" i="1" dirty="0"/>
              <a:t>Gun-Free Schools Act of 1994, </a:t>
            </a:r>
            <a:r>
              <a:rPr lang="en-US" sz="2200" dirty="0"/>
              <a:t>and</a:t>
            </a:r>
            <a:r>
              <a:rPr lang="en-US" sz="2200" i="1" dirty="0"/>
              <a:t> </a:t>
            </a:r>
            <a:r>
              <a:rPr lang="en-US" sz="2200" dirty="0"/>
              <a:t>the </a:t>
            </a:r>
            <a:r>
              <a:rPr lang="en-US" sz="2200" i="1" dirty="0"/>
              <a:t>Individuals with Disabilities Education Act</a:t>
            </a:r>
            <a:r>
              <a:rPr lang="en-US" sz="2200" dirty="0"/>
              <a:t> (IDEA)</a:t>
            </a:r>
          </a:p>
          <a:p>
            <a:pPr lvl="1" indent="-254000">
              <a:buClr>
                <a:schemeClr val="dk1"/>
              </a:buClr>
              <a:buSzPts val="2200"/>
            </a:pPr>
            <a:r>
              <a:rPr lang="en-US" sz="2200" dirty="0"/>
              <a:t>Replaced the Discipline, Crime, and Violence Collection (DCV) in 2021-2022</a:t>
            </a:r>
          </a:p>
          <a:p>
            <a:pPr indent="-254000">
              <a:buClr>
                <a:schemeClr val="dk1"/>
              </a:buClr>
              <a:buSzPts val="2200"/>
            </a:pPr>
            <a:r>
              <a:rPr lang="en-US" sz="2600" dirty="0"/>
              <a:t>SBAR enables reporting of all administrative responses (behavioral interventions, instructional supports, and disciplinary sanctions) to student behaviors that occurred</a:t>
            </a:r>
          </a:p>
          <a:p>
            <a:pPr lvl="1" indent="-241300">
              <a:buClr>
                <a:schemeClr val="accent1"/>
              </a:buClr>
              <a:buSzPts val="2000"/>
            </a:pPr>
            <a:r>
              <a:rPr lang="en-US" b="0" dirty="0"/>
              <a:t>On school property, a school bus, or at a school-sponsored activity </a:t>
            </a:r>
          </a:p>
          <a:p>
            <a:pPr lvl="1" indent="-241300">
              <a:buClr>
                <a:schemeClr val="accent1"/>
              </a:buClr>
              <a:buSzPts val="2000"/>
            </a:pPr>
            <a:r>
              <a:rPr lang="en-US" b="0" dirty="0"/>
              <a:t>OR, occurred in the community with in charges filed and an administrative response from the school that resulted in the student being alternatively placed </a:t>
            </a:r>
            <a:endParaRPr lang="en-US" dirty="0"/>
          </a:p>
          <a:p>
            <a:pPr indent="-254000">
              <a:buClr>
                <a:schemeClr val="dk1"/>
              </a:buClr>
              <a:buSzPts val="2200"/>
            </a:pPr>
            <a:r>
              <a:rPr lang="en-US" sz="2600" dirty="0"/>
              <a:t>Allows VDOE to identify inequities in disciplinary outcomes, exclusionary practices, and school safety issues</a:t>
            </a: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5</a:t>
            </a:fld>
            <a:endParaRPr lang="en-US" dirty="0"/>
          </a:p>
        </p:txBody>
      </p:sp>
    </p:spTree>
    <p:extLst>
      <p:ext uri="{BB962C8B-B14F-4D97-AF65-F5344CB8AC3E}">
        <p14:creationId xmlns:p14="http://schemas.microsoft.com/office/powerpoint/2010/main" val="1847355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Behavior and Administrative Response </a:t>
            </a:r>
            <a:r>
              <a:rPr lang="en-US" dirty="0" smtClean="0"/>
              <a:t>Collection (SBAR</a:t>
            </a:r>
            <a:r>
              <a:rPr lang="en-US" dirty="0"/>
              <a:t>) cont.</a:t>
            </a:r>
          </a:p>
        </p:txBody>
      </p:sp>
      <p:sp>
        <p:nvSpPr>
          <p:cNvPr id="3" name="Slide Number Placeholder 2"/>
          <p:cNvSpPr>
            <a:spLocks noGrp="1"/>
          </p:cNvSpPr>
          <p:nvPr>
            <p:ph type="sldNum" sz="quarter" idx="12"/>
          </p:nvPr>
        </p:nvSpPr>
        <p:spPr/>
        <p:txBody>
          <a:bodyPr/>
          <a:lstStyle/>
          <a:p>
            <a:fld id="{25E842EE-07A5-BF42-B259-F0753968FB43}" type="slidenum">
              <a:rPr lang="en-US" smtClean="0"/>
              <a:t>6</a:t>
            </a:fld>
            <a:endParaRPr lang="en-US" dirty="0"/>
          </a:p>
        </p:txBody>
      </p:sp>
      <p:sp>
        <p:nvSpPr>
          <p:cNvPr id="4" name="Google Shape;197;p25"/>
          <p:cNvSpPr txBox="1">
            <a:spLocks/>
          </p:cNvSpPr>
          <p:nvPr/>
        </p:nvSpPr>
        <p:spPr>
          <a:xfrm>
            <a:off x="960437" y="1933575"/>
            <a:ext cx="10707300" cy="4427400"/>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rgbClr val="C2253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chemeClr val="accent1"/>
              </a:buClr>
              <a:buSzPts val="2800"/>
            </a:pPr>
            <a:r>
              <a:rPr lang="en-US" dirty="0"/>
              <a:t>SBAR Data collected twice a year	</a:t>
            </a:r>
          </a:p>
          <a:p>
            <a:pPr lvl="1" indent="-241300">
              <a:buClr>
                <a:schemeClr val="accent1"/>
              </a:buClr>
              <a:buSzPts val="2000"/>
            </a:pPr>
            <a:r>
              <a:rPr lang="en-US" dirty="0"/>
              <a:t>Preliminary SBAR (February 1</a:t>
            </a:r>
            <a:r>
              <a:rPr lang="en-US" baseline="30000" dirty="0"/>
              <a:t>st</a:t>
            </a:r>
            <a:r>
              <a:rPr lang="en-US" dirty="0"/>
              <a:t> through mid-March)</a:t>
            </a:r>
          </a:p>
          <a:p>
            <a:pPr lvl="2">
              <a:buClr>
                <a:schemeClr val="dk1"/>
              </a:buClr>
              <a:buSzPts val="1800"/>
            </a:pPr>
            <a:r>
              <a:rPr lang="en-US" b="0" dirty="0">
                <a:solidFill>
                  <a:srgbClr val="C22536"/>
                </a:solidFill>
                <a:latin typeface="Trebuchet MS"/>
                <a:ea typeface="Trebuchet MS"/>
                <a:cs typeface="Trebuchet MS"/>
                <a:sym typeface="Trebuchet MS"/>
              </a:rPr>
              <a:t>Collection will be retired after </a:t>
            </a:r>
            <a:r>
              <a:rPr lang="en-US" b="0" dirty="0" smtClean="0">
                <a:solidFill>
                  <a:srgbClr val="C22536"/>
                </a:solidFill>
                <a:latin typeface="Trebuchet MS"/>
                <a:ea typeface="Trebuchet MS"/>
                <a:cs typeface="Trebuchet MS"/>
                <a:sym typeface="Trebuchet MS"/>
              </a:rPr>
              <a:t>2022-2023</a:t>
            </a:r>
          </a:p>
          <a:p>
            <a:pPr lvl="2">
              <a:buClr>
                <a:schemeClr val="dk1"/>
              </a:buClr>
              <a:buSzPts val="1800"/>
            </a:pPr>
            <a:r>
              <a:rPr lang="en-US" b="0" dirty="0" smtClean="0">
                <a:solidFill>
                  <a:srgbClr val="C22536"/>
                </a:solidFill>
                <a:latin typeface="Trebuchet MS"/>
                <a:ea typeface="Trebuchet MS"/>
                <a:cs typeface="Trebuchet MS"/>
                <a:sym typeface="Trebuchet MS"/>
              </a:rPr>
              <a:t>This is not required of regional programs at this time, but submission is encouraged</a:t>
            </a:r>
            <a:endParaRPr lang="en-US" b="0" dirty="0">
              <a:solidFill>
                <a:srgbClr val="C22536"/>
              </a:solidFill>
              <a:latin typeface="Trebuchet MS"/>
              <a:ea typeface="Trebuchet MS"/>
              <a:cs typeface="Trebuchet MS"/>
              <a:sym typeface="Trebuchet MS"/>
            </a:endParaRPr>
          </a:p>
          <a:p>
            <a:pPr lvl="1" indent="-241300">
              <a:buClr>
                <a:schemeClr val="accent1"/>
              </a:buClr>
              <a:buSzPts val="2000"/>
            </a:pPr>
            <a:r>
              <a:rPr lang="en-US" dirty="0"/>
              <a:t>End of Year (EOY) SBAR (July 1</a:t>
            </a:r>
            <a:r>
              <a:rPr lang="en-US" baseline="30000" dirty="0"/>
              <a:t>st</a:t>
            </a:r>
            <a:r>
              <a:rPr lang="en-US" dirty="0"/>
              <a:t> through August</a:t>
            </a:r>
            <a:r>
              <a:rPr lang="en-US" dirty="0" smtClean="0"/>
              <a:t>)</a:t>
            </a:r>
          </a:p>
          <a:p>
            <a:pPr lvl="2" indent="-241300">
              <a:buClr>
                <a:schemeClr val="accent1"/>
              </a:buClr>
              <a:buSzPts val="2000"/>
            </a:pPr>
            <a:r>
              <a:rPr lang="en-US" b="0" dirty="0" smtClean="0"/>
              <a:t>Required</a:t>
            </a:r>
            <a:endParaRPr lang="en-US" b="0" dirty="0"/>
          </a:p>
          <a:p>
            <a:pPr lvl="1" indent="-114300">
              <a:buClr>
                <a:schemeClr val="dk1"/>
              </a:buClr>
              <a:buSzPts val="1800"/>
              <a:buNone/>
            </a:pPr>
            <a:endParaRPr lang="en-US" sz="1800" dirty="0"/>
          </a:p>
          <a:p>
            <a:pPr lvl="1" indent="-114300">
              <a:buClr>
                <a:schemeClr val="dk1"/>
              </a:buClr>
              <a:buSzPts val="1800"/>
              <a:buNone/>
            </a:pPr>
            <a:endParaRPr lang="en-US" sz="1800" dirty="0"/>
          </a:p>
          <a:p>
            <a:pPr lvl="1" indent="-76200">
              <a:buClr>
                <a:schemeClr val="dk1"/>
              </a:buClr>
              <a:buSzPts val="2400"/>
              <a:buNone/>
            </a:pPr>
            <a:endParaRPr lang="en-US" dirty="0"/>
          </a:p>
          <a:p>
            <a:pPr marL="822960" lvl="2" indent="0">
              <a:buClr>
                <a:schemeClr val="accent1"/>
              </a:buClr>
              <a:buSzPts val="2000"/>
              <a:buNone/>
            </a:pPr>
            <a:endParaRPr lang="en-US" dirty="0"/>
          </a:p>
          <a:p>
            <a:pPr lvl="2" indent="-101600">
              <a:buClr>
                <a:schemeClr val="accent1"/>
              </a:buClr>
              <a:buSzPts val="2000"/>
              <a:buNone/>
            </a:pPr>
            <a:endParaRPr lang="en-US" dirty="0">
              <a:solidFill>
                <a:srgbClr val="C22536"/>
              </a:solidFill>
            </a:endParaRPr>
          </a:p>
          <a:p>
            <a:pPr lvl="2" indent="-101600">
              <a:buClr>
                <a:schemeClr val="accent1"/>
              </a:buClr>
              <a:buSzPts val="2000"/>
              <a:buNone/>
            </a:pPr>
            <a:endParaRPr lang="en-US" dirty="0"/>
          </a:p>
          <a:p>
            <a:pPr lvl="1" indent="-76200">
              <a:buClr>
                <a:schemeClr val="dk1"/>
              </a:buClr>
              <a:buSzPts val="2400"/>
              <a:buNone/>
            </a:pPr>
            <a:endParaRPr lang="en-US" dirty="0">
              <a:solidFill>
                <a:srgbClr val="FF0000"/>
              </a:solidFill>
            </a:endParaRPr>
          </a:p>
          <a:p>
            <a:pPr marL="457200" lvl="1" indent="0">
              <a:buClr>
                <a:schemeClr val="dk1"/>
              </a:buClr>
              <a:buSzPts val="2400"/>
              <a:buNone/>
            </a:pPr>
            <a:endParaRPr lang="en-US" dirty="0"/>
          </a:p>
        </p:txBody>
      </p:sp>
    </p:spTree>
    <p:extLst>
      <p:ext uri="{BB962C8B-B14F-4D97-AF65-F5344CB8AC3E}">
        <p14:creationId xmlns:p14="http://schemas.microsoft.com/office/powerpoint/2010/main" val="1587289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48530" y="559362"/>
            <a:ext cx="10726460" cy="2852737"/>
          </a:xfrm>
        </p:spPr>
        <p:txBody>
          <a:bodyPr/>
          <a:lstStyle/>
          <a:p>
            <a:pPr algn="ctr"/>
            <a:r>
              <a:rPr lang="en-US" dirty="0" smtClean="0"/>
              <a:t>SBAR File Submission Process</a:t>
            </a: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7</a:t>
            </a:fld>
            <a:endParaRPr lang="en-US" dirty="0"/>
          </a:p>
        </p:txBody>
      </p:sp>
    </p:spTree>
    <p:extLst>
      <p:ext uri="{BB962C8B-B14F-4D97-AF65-F5344CB8AC3E}">
        <p14:creationId xmlns:p14="http://schemas.microsoft.com/office/powerpoint/2010/main" val="4076333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9"/>
          <p:cNvSpPr txBox="1">
            <a:spLocks noGrp="1"/>
          </p:cNvSpPr>
          <p:nvPr>
            <p:ph type="title"/>
          </p:nvPr>
        </p:nvSpPr>
        <p:spPr>
          <a:xfrm>
            <a:off x="1072790" y="319318"/>
            <a:ext cx="10515600" cy="1325700"/>
          </a:xfrm>
          <a:prstGeom prst="rect">
            <a:avLst/>
          </a:prstGeom>
          <a:noFill/>
          <a:ln>
            <a:noFill/>
          </a:ln>
        </p:spPr>
        <p:txBody>
          <a:bodyPr spcFirstLastPara="1" vert="horz" wrap="square" lIns="91425" tIns="45700" rIns="91425" bIns="45700" rtlCol="0" anchor="ctr" anchorCtr="0">
            <a:normAutofit/>
          </a:bodyPr>
          <a:lstStyle/>
          <a:p>
            <a:pPr>
              <a:spcBef>
                <a:spcPts val="0"/>
              </a:spcBef>
              <a:buClr>
                <a:schemeClr val="accent1"/>
              </a:buClr>
              <a:buSzPts val="4400"/>
            </a:pPr>
            <a:r>
              <a:rPr lang="en-US" dirty="0" smtClean="0"/>
              <a:t>SBAR File Submission Process </a:t>
            </a:r>
            <a:endParaRPr dirty="0"/>
          </a:p>
        </p:txBody>
      </p:sp>
      <p:sp>
        <p:nvSpPr>
          <p:cNvPr id="244" name="Google Shape;244;p29"/>
          <p:cNvSpPr txBox="1">
            <a:spLocks noGrp="1"/>
          </p:cNvSpPr>
          <p:nvPr>
            <p:ph type="sldNum" idx="12"/>
          </p:nvPr>
        </p:nvSpPr>
        <p:spPr>
          <a:xfrm>
            <a:off x="1204420" y="4958828"/>
            <a:ext cx="2743200" cy="365100"/>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8</a:t>
            </a:fld>
            <a:endParaRPr dirty="0"/>
          </a:p>
        </p:txBody>
      </p:sp>
      <p:sp>
        <p:nvSpPr>
          <p:cNvPr id="245" name="Google Shape;245;p29"/>
          <p:cNvSpPr/>
          <p:nvPr/>
        </p:nvSpPr>
        <p:spPr>
          <a:xfrm>
            <a:off x="7370248" y="4949031"/>
            <a:ext cx="1186999" cy="738900"/>
          </a:xfrm>
          <a:prstGeom prst="roundRect">
            <a:avLst>
              <a:gd name="adj" fmla="val 16667"/>
            </a:avLst>
          </a:prstGeom>
          <a:solidFill>
            <a:srgbClr val="999999"/>
          </a:solidFill>
          <a:ln>
            <a:noFill/>
          </a:ln>
        </p:spPr>
        <p:txBody>
          <a:bodyPr spcFirstLastPara="1" wrap="square" lIns="121900" tIns="121900" rIns="121900" bIns="121900" anchor="ctr" anchorCtr="0">
            <a:noAutofit/>
          </a:bodyPr>
          <a:lstStyle/>
          <a:p>
            <a:pPr algn="ctr"/>
            <a:r>
              <a:rPr lang="en-US" sz="2000" b="1" dirty="0">
                <a:solidFill>
                  <a:srgbClr val="3D3D3D"/>
                </a:solidFill>
                <a:latin typeface="Roboto"/>
                <a:ea typeface="Roboto"/>
                <a:cs typeface="Roboto"/>
                <a:sym typeface="Roboto"/>
              </a:rPr>
              <a:t>VDOE</a:t>
            </a:r>
            <a:endParaRPr sz="2000" b="1" dirty="0">
              <a:solidFill>
                <a:srgbClr val="3D3D3D"/>
              </a:solidFill>
              <a:latin typeface="Roboto"/>
              <a:ea typeface="Roboto"/>
              <a:cs typeface="Roboto"/>
              <a:sym typeface="Roboto"/>
            </a:endParaRPr>
          </a:p>
        </p:txBody>
      </p:sp>
      <p:sp>
        <p:nvSpPr>
          <p:cNvPr id="246" name="Google Shape;246;p29"/>
          <p:cNvSpPr/>
          <p:nvPr/>
        </p:nvSpPr>
        <p:spPr>
          <a:xfrm>
            <a:off x="6831777" y="2484580"/>
            <a:ext cx="2038500" cy="309000"/>
          </a:xfrm>
          <a:prstGeom prst="roundRect">
            <a:avLst>
              <a:gd name="adj" fmla="val 16667"/>
            </a:avLst>
          </a:prstGeom>
          <a:noFill/>
          <a:ln>
            <a:noFill/>
          </a:ln>
        </p:spPr>
        <p:txBody>
          <a:bodyPr spcFirstLastPara="1" wrap="square" lIns="121900" tIns="121900" rIns="121900" bIns="121900" anchor="ctr" anchorCtr="0">
            <a:noAutofit/>
          </a:bodyPr>
          <a:lstStyle/>
          <a:p>
            <a:pPr algn="ctr"/>
            <a:r>
              <a:rPr lang="en-US" sz="1200" b="1" dirty="0">
                <a:solidFill>
                  <a:srgbClr val="3D3D3D"/>
                </a:solidFill>
                <a:latin typeface="Roboto"/>
                <a:ea typeface="Roboto"/>
                <a:cs typeface="Roboto"/>
                <a:sym typeface="Roboto"/>
              </a:rPr>
              <a:t>Division Staff (Fiscal Agent, Supervisory Division, or another participating division for Regional Program)</a:t>
            </a:r>
            <a:endParaRPr sz="1200" b="1" dirty="0">
              <a:solidFill>
                <a:srgbClr val="3D3D3D"/>
              </a:solidFill>
              <a:latin typeface="Roboto"/>
              <a:ea typeface="Roboto"/>
              <a:cs typeface="Roboto"/>
              <a:sym typeface="Roboto"/>
            </a:endParaRPr>
          </a:p>
        </p:txBody>
      </p:sp>
      <p:sp>
        <p:nvSpPr>
          <p:cNvPr id="247" name="Google Shape;247;p29"/>
          <p:cNvSpPr/>
          <p:nvPr/>
        </p:nvSpPr>
        <p:spPr>
          <a:xfrm>
            <a:off x="6278058" y="5265439"/>
            <a:ext cx="469500" cy="1590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248" name="Google Shape;248;p29"/>
          <p:cNvSpPr txBox="1"/>
          <p:nvPr/>
        </p:nvSpPr>
        <p:spPr>
          <a:xfrm>
            <a:off x="1049915" y="4810665"/>
            <a:ext cx="3052211" cy="1015632"/>
          </a:xfrm>
          <a:prstGeom prst="rect">
            <a:avLst/>
          </a:prstGeom>
          <a:noFill/>
          <a:ln>
            <a:noFill/>
          </a:ln>
        </p:spPr>
        <p:txBody>
          <a:bodyPr spcFirstLastPara="1" wrap="square" lIns="91425" tIns="91425" rIns="91425" bIns="91425" anchor="t" anchorCtr="0">
            <a:spAutoFit/>
          </a:bodyPr>
          <a:lstStyle/>
          <a:p>
            <a:r>
              <a:rPr lang="en-US" b="1" dirty="0" smtClean="0">
                <a:latin typeface="Trebuchet MS"/>
                <a:ea typeface="Trebuchet MS"/>
                <a:cs typeface="Trebuchet MS"/>
                <a:sym typeface="Trebuchet MS"/>
              </a:rPr>
              <a:t>Option 2: </a:t>
            </a:r>
            <a:r>
              <a:rPr lang="en-US" b="1" dirty="0">
                <a:latin typeface="Trebuchet MS"/>
                <a:ea typeface="Trebuchet MS"/>
                <a:cs typeface="Trebuchet MS"/>
                <a:sym typeface="Trebuchet MS"/>
              </a:rPr>
              <a:t>Regional Program staff submits data directly to VDOE</a:t>
            </a:r>
            <a:endParaRPr b="1" dirty="0">
              <a:latin typeface="Trebuchet MS"/>
              <a:ea typeface="Trebuchet MS"/>
              <a:cs typeface="Trebuchet MS"/>
              <a:sym typeface="Trebuchet MS"/>
            </a:endParaRPr>
          </a:p>
        </p:txBody>
      </p:sp>
      <p:sp>
        <p:nvSpPr>
          <p:cNvPr id="249" name="Google Shape;249;p29"/>
          <p:cNvSpPr txBox="1"/>
          <p:nvPr/>
        </p:nvSpPr>
        <p:spPr>
          <a:xfrm>
            <a:off x="960437" y="1577259"/>
            <a:ext cx="3018421" cy="2123628"/>
          </a:xfrm>
          <a:prstGeom prst="rect">
            <a:avLst/>
          </a:prstGeom>
          <a:noFill/>
          <a:ln>
            <a:noFill/>
          </a:ln>
        </p:spPr>
        <p:txBody>
          <a:bodyPr spcFirstLastPara="1" wrap="square" lIns="91425" tIns="91425" rIns="91425" bIns="91425" anchor="t" anchorCtr="0">
            <a:spAutoFit/>
          </a:bodyPr>
          <a:lstStyle/>
          <a:p>
            <a:r>
              <a:rPr lang="en-US" b="1" dirty="0" smtClean="0">
                <a:latin typeface="Trebuchet MS"/>
                <a:ea typeface="Trebuchet MS"/>
                <a:cs typeface="Trebuchet MS"/>
                <a:sym typeface="Trebuchet MS"/>
              </a:rPr>
              <a:t>Option 1: </a:t>
            </a:r>
            <a:r>
              <a:rPr lang="en-US" b="1" dirty="0">
                <a:latin typeface="Trebuchet MS"/>
                <a:ea typeface="Trebuchet MS"/>
                <a:cs typeface="Trebuchet MS"/>
                <a:sym typeface="Trebuchet MS"/>
              </a:rPr>
              <a:t>Responsible Division staff send regional program data for their students to a designated division that submits the regional program file for all</a:t>
            </a:r>
            <a:endParaRPr b="1" dirty="0">
              <a:latin typeface="Trebuchet MS"/>
              <a:ea typeface="Trebuchet MS"/>
              <a:cs typeface="Trebuchet MS"/>
              <a:sym typeface="Trebuchet MS"/>
            </a:endParaRPr>
          </a:p>
        </p:txBody>
      </p:sp>
      <p:sp>
        <p:nvSpPr>
          <p:cNvPr id="250" name="Google Shape;250;p29"/>
          <p:cNvSpPr/>
          <p:nvPr/>
        </p:nvSpPr>
        <p:spPr>
          <a:xfrm>
            <a:off x="9909527" y="2269630"/>
            <a:ext cx="1095082" cy="738900"/>
          </a:xfrm>
          <a:prstGeom prst="roundRect">
            <a:avLst>
              <a:gd name="adj" fmla="val 16667"/>
            </a:avLst>
          </a:prstGeom>
          <a:solidFill>
            <a:srgbClr val="999999"/>
          </a:solidFill>
          <a:ln>
            <a:noFill/>
          </a:ln>
        </p:spPr>
        <p:txBody>
          <a:bodyPr spcFirstLastPara="1" wrap="square" lIns="121900" tIns="121900" rIns="121900" bIns="121900" anchor="ctr" anchorCtr="0">
            <a:noAutofit/>
          </a:bodyPr>
          <a:lstStyle/>
          <a:p>
            <a:pPr algn="ctr"/>
            <a:r>
              <a:rPr lang="en-US" sz="2000" b="1" dirty="0">
                <a:solidFill>
                  <a:srgbClr val="3D3D3D"/>
                </a:solidFill>
                <a:latin typeface="Roboto"/>
                <a:ea typeface="Roboto"/>
                <a:cs typeface="Roboto"/>
                <a:sym typeface="Roboto"/>
              </a:rPr>
              <a:t>VDOE</a:t>
            </a:r>
            <a:endParaRPr sz="2000" b="1" dirty="0">
              <a:solidFill>
                <a:srgbClr val="3D3D3D"/>
              </a:solidFill>
              <a:latin typeface="Roboto"/>
              <a:ea typeface="Roboto"/>
              <a:cs typeface="Roboto"/>
              <a:sym typeface="Roboto"/>
            </a:endParaRPr>
          </a:p>
        </p:txBody>
      </p:sp>
      <p:sp>
        <p:nvSpPr>
          <p:cNvPr id="251" name="Google Shape;251;p29"/>
          <p:cNvSpPr/>
          <p:nvPr/>
        </p:nvSpPr>
        <p:spPr>
          <a:xfrm>
            <a:off x="9155165" y="2559573"/>
            <a:ext cx="469500" cy="1590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252" name="Google Shape;252;p29"/>
          <p:cNvSpPr/>
          <p:nvPr/>
        </p:nvSpPr>
        <p:spPr>
          <a:xfrm>
            <a:off x="4321895" y="5030631"/>
            <a:ext cx="1748700" cy="6573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algn="ctr"/>
            <a:r>
              <a:rPr lang="en-US" sz="1300" b="1" dirty="0">
                <a:solidFill>
                  <a:schemeClr val="lt1"/>
                </a:solidFill>
                <a:latin typeface="Roboto"/>
                <a:ea typeface="Roboto"/>
                <a:cs typeface="Roboto"/>
                <a:sym typeface="Roboto"/>
              </a:rPr>
              <a:t>Regional Program Staff (New Adventures/987)</a:t>
            </a:r>
            <a:endParaRPr sz="1300" b="1" dirty="0">
              <a:solidFill>
                <a:schemeClr val="lt1"/>
              </a:solidFill>
              <a:latin typeface="Roboto"/>
              <a:ea typeface="Roboto"/>
              <a:cs typeface="Roboto"/>
              <a:sym typeface="Roboto"/>
            </a:endParaRPr>
          </a:p>
        </p:txBody>
      </p:sp>
      <p:sp>
        <p:nvSpPr>
          <p:cNvPr id="253" name="Google Shape;253;p29"/>
          <p:cNvSpPr/>
          <p:nvPr/>
        </p:nvSpPr>
        <p:spPr>
          <a:xfrm>
            <a:off x="4198627" y="2269630"/>
            <a:ext cx="1748700" cy="7389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algn="ctr"/>
            <a:r>
              <a:rPr lang="en-US" sz="1300" b="1" dirty="0">
                <a:solidFill>
                  <a:schemeClr val="lt1"/>
                </a:solidFill>
                <a:latin typeface="Roboto"/>
                <a:ea typeface="Roboto"/>
                <a:cs typeface="Roboto"/>
                <a:sym typeface="Roboto"/>
              </a:rPr>
              <a:t>Regional Program Staff (New Adventures/987)</a:t>
            </a:r>
            <a:endParaRPr sz="1300" b="1" dirty="0">
              <a:solidFill>
                <a:schemeClr val="lt1"/>
              </a:solidFill>
              <a:latin typeface="Roboto"/>
              <a:ea typeface="Roboto"/>
              <a:cs typeface="Roboto"/>
              <a:sym typeface="Roboto"/>
            </a:endParaRPr>
          </a:p>
        </p:txBody>
      </p:sp>
      <p:sp>
        <p:nvSpPr>
          <p:cNvPr id="254" name="Google Shape;254;p29"/>
          <p:cNvSpPr/>
          <p:nvPr/>
        </p:nvSpPr>
        <p:spPr>
          <a:xfrm>
            <a:off x="8433980" y="2269624"/>
            <a:ext cx="1911900" cy="309000"/>
          </a:xfrm>
          <a:prstGeom prst="roundRect">
            <a:avLst>
              <a:gd name="adj" fmla="val 16667"/>
            </a:avLst>
          </a:prstGeom>
          <a:noFill/>
          <a:ln>
            <a:noFill/>
          </a:ln>
        </p:spPr>
        <p:txBody>
          <a:bodyPr spcFirstLastPara="1" wrap="square" lIns="121900" tIns="121900" rIns="121900" bIns="121900" anchor="ctr" anchorCtr="0">
            <a:noAutofit/>
          </a:bodyPr>
          <a:lstStyle/>
          <a:p>
            <a:pPr algn="ctr"/>
            <a:r>
              <a:rPr lang="en-US" sz="1200" b="1" dirty="0">
                <a:solidFill>
                  <a:srgbClr val="3D3D3D"/>
                </a:solidFill>
                <a:latin typeface="Roboto"/>
                <a:ea typeface="Roboto"/>
                <a:cs typeface="Roboto"/>
                <a:sym typeface="Roboto"/>
              </a:rPr>
              <a:t>987’s File</a:t>
            </a:r>
            <a:endParaRPr sz="1200" b="1" dirty="0">
              <a:solidFill>
                <a:srgbClr val="3D3D3D"/>
              </a:solidFill>
              <a:latin typeface="Roboto"/>
              <a:ea typeface="Roboto"/>
              <a:cs typeface="Roboto"/>
              <a:sym typeface="Roboto"/>
            </a:endParaRPr>
          </a:p>
        </p:txBody>
      </p:sp>
      <p:sp>
        <p:nvSpPr>
          <p:cNvPr id="255" name="Google Shape;255;p29"/>
          <p:cNvSpPr/>
          <p:nvPr/>
        </p:nvSpPr>
        <p:spPr>
          <a:xfrm>
            <a:off x="6154790" y="2559573"/>
            <a:ext cx="469500" cy="1590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15" name="Google Shape;254;p29"/>
          <p:cNvSpPr/>
          <p:nvPr/>
        </p:nvSpPr>
        <p:spPr>
          <a:xfrm>
            <a:off x="5556858" y="4920381"/>
            <a:ext cx="1911900" cy="309000"/>
          </a:xfrm>
          <a:prstGeom prst="roundRect">
            <a:avLst>
              <a:gd name="adj" fmla="val 16667"/>
            </a:avLst>
          </a:prstGeom>
          <a:noFill/>
          <a:ln>
            <a:noFill/>
          </a:ln>
        </p:spPr>
        <p:txBody>
          <a:bodyPr spcFirstLastPara="1" wrap="square" lIns="121900" tIns="121900" rIns="121900" bIns="121900" anchor="ctr" anchorCtr="0">
            <a:noAutofit/>
          </a:bodyPr>
          <a:lstStyle/>
          <a:p>
            <a:pPr algn="ctr"/>
            <a:r>
              <a:rPr lang="en-US" sz="1200" b="1" dirty="0">
                <a:solidFill>
                  <a:srgbClr val="3D3D3D"/>
                </a:solidFill>
                <a:latin typeface="Roboto"/>
                <a:ea typeface="Roboto"/>
                <a:cs typeface="Roboto"/>
                <a:sym typeface="Roboto"/>
              </a:rPr>
              <a:t>987’s File</a:t>
            </a:r>
            <a:endParaRPr sz="1200" b="1" dirty="0">
              <a:solidFill>
                <a:srgbClr val="3D3D3D"/>
              </a:solidFill>
              <a:latin typeface="Roboto"/>
              <a:ea typeface="Roboto"/>
              <a:cs typeface="Roboto"/>
              <a:sym typeface="Roboto"/>
            </a:endParaRPr>
          </a:p>
        </p:txBody>
      </p:sp>
    </p:spTree>
    <p:extLst>
      <p:ext uri="{BB962C8B-B14F-4D97-AF65-F5344CB8AC3E}">
        <p14:creationId xmlns:p14="http://schemas.microsoft.com/office/powerpoint/2010/main" val="1186366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Option 1: Designated Responsible Division Submits SBAR Data for Regional Center</a:t>
            </a:r>
            <a:endParaRPr lang="en-US" dirty="0"/>
          </a:p>
        </p:txBody>
      </p:sp>
      <p:sp>
        <p:nvSpPr>
          <p:cNvPr id="6" name="Content Placeholder 5"/>
          <p:cNvSpPr>
            <a:spLocks noGrp="1"/>
          </p:cNvSpPr>
          <p:nvPr>
            <p:ph idx="1"/>
          </p:nvPr>
        </p:nvSpPr>
        <p:spPr>
          <a:xfrm>
            <a:off x="855008" y="2000249"/>
            <a:ext cx="10726460" cy="4176713"/>
          </a:xfrm>
        </p:spPr>
        <p:txBody>
          <a:bodyPr>
            <a:normAutofit/>
          </a:bodyPr>
          <a:lstStyle/>
          <a:p>
            <a:pPr marL="800100" lvl="1" indent="-342900">
              <a:lnSpc>
                <a:spcPct val="100000"/>
              </a:lnSpc>
              <a:spcBef>
                <a:spcPts val="600"/>
              </a:spcBef>
              <a:buFont typeface="Wingdings" panose="05000000000000000000" pitchFamily="2" charset="2"/>
              <a:buChar char="Ø"/>
            </a:pPr>
            <a:r>
              <a:rPr lang="en-US" altLang="en-US" dirty="0"/>
              <a:t>Download the </a:t>
            </a:r>
            <a:r>
              <a:rPr lang="en-US" altLang="en-US" dirty="0" smtClean="0"/>
              <a:t>Data File Template </a:t>
            </a:r>
            <a:r>
              <a:rPr lang="en-US" altLang="en-US" dirty="0"/>
              <a:t>(formally the Header File)</a:t>
            </a:r>
            <a:r>
              <a:rPr lang="en-US" altLang="en-US" dirty="0" smtClean="0"/>
              <a:t> </a:t>
            </a:r>
            <a:r>
              <a:rPr lang="en-US" altLang="en-US" dirty="0"/>
              <a:t>Excel document located on SBAR’s webpage, </a:t>
            </a:r>
            <a:r>
              <a:rPr lang="en-US" altLang="en-US" dirty="0">
                <a:hlinkClick r:id="rId3"/>
              </a:rPr>
              <a:t>https://www.doe.virginia.gov/info_management/data_collection/sbar/index.shtml</a:t>
            </a:r>
            <a:endParaRPr lang="en-US" altLang="en-US" dirty="0"/>
          </a:p>
          <a:p>
            <a:pPr marL="800100" lvl="1" indent="-342900">
              <a:spcBef>
                <a:spcPts val="600"/>
              </a:spcBef>
              <a:buFont typeface="Wingdings" panose="05000000000000000000" pitchFamily="2" charset="2"/>
              <a:buChar char="Ø"/>
            </a:pPr>
            <a:r>
              <a:rPr lang="en-US" altLang="en-US" dirty="0"/>
              <a:t>Enter the required data for all events, student behaviors, administrative responses and victims</a:t>
            </a:r>
          </a:p>
          <a:p>
            <a:pPr marL="800100" lvl="1" indent="-342900">
              <a:lnSpc>
                <a:spcPct val="100000"/>
              </a:lnSpc>
              <a:spcBef>
                <a:spcPts val="600"/>
              </a:spcBef>
              <a:buFont typeface="Wingdings" panose="05000000000000000000" pitchFamily="2" charset="2"/>
              <a:buChar char="Ø"/>
            </a:pPr>
            <a:r>
              <a:rPr lang="en-US" altLang="en-US" dirty="0"/>
              <a:t>Complete the spreadsheet using the proper codes and format for each record type </a:t>
            </a:r>
            <a:endParaRPr lang="en-US" altLang="en-US" dirty="0" smtClean="0"/>
          </a:p>
          <a:p>
            <a:pPr marL="457200" lvl="1" indent="0">
              <a:lnSpc>
                <a:spcPct val="100000"/>
              </a:lnSpc>
              <a:spcBef>
                <a:spcPts val="600"/>
              </a:spcBef>
              <a:buNone/>
            </a:pPr>
            <a:endParaRPr lang="en-US" altLang="en-US" dirty="0"/>
          </a:p>
          <a:p>
            <a:endParaRPr lang="en-US" dirty="0"/>
          </a:p>
        </p:txBody>
      </p:sp>
      <p:sp>
        <p:nvSpPr>
          <p:cNvPr id="3" name="Slide Number Placeholder 2"/>
          <p:cNvSpPr>
            <a:spLocks noGrp="1"/>
          </p:cNvSpPr>
          <p:nvPr>
            <p:ph type="sldNum" sz="quarter" idx="12"/>
          </p:nvPr>
        </p:nvSpPr>
        <p:spPr/>
        <p:txBody>
          <a:bodyPr/>
          <a:lstStyle/>
          <a:p>
            <a:fld id="{25E842EE-07A5-BF42-B259-F0753968FB43}" type="slidenum">
              <a:rPr lang="en-US" smtClean="0"/>
              <a:t>9</a:t>
            </a:fld>
            <a:endParaRPr lang="en-US" dirty="0"/>
          </a:p>
        </p:txBody>
      </p:sp>
    </p:spTree>
    <p:extLst>
      <p:ext uri="{BB962C8B-B14F-4D97-AF65-F5344CB8AC3E}">
        <p14:creationId xmlns:p14="http://schemas.microsoft.com/office/powerpoint/2010/main" val="3481650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VDOE">
  <a:themeElements>
    <a:clrScheme name="VDOE">
      <a:dk1>
        <a:sysClr val="windowText" lastClr="000000"/>
      </a:dk1>
      <a:lt1>
        <a:sysClr val="window" lastClr="FFFFFF"/>
      </a:lt1>
      <a:dk2>
        <a:srgbClr val="101820"/>
      </a:dk2>
      <a:lt2>
        <a:srgbClr val="F1E6B2"/>
      </a:lt2>
      <a:accent1>
        <a:srgbClr val="D50032"/>
      </a:accent1>
      <a:accent2>
        <a:srgbClr val="101820"/>
      </a:accent2>
      <a:accent3>
        <a:srgbClr val="FFC72C"/>
      </a:accent3>
      <a:accent4>
        <a:srgbClr val="F1E6B2"/>
      </a:accent4>
      <a:accent5>
        <a:srgbClr val="259591"/>
      </a:accent5>
      <a:accent6>
        <a:srgbClr val="7F7F7F"/>
      </a:accent6>
      <a:hlink>
        <a:srgbClr val="D50032"/>
      </a:hlink>
      <a:folHlink>
        <a:srgbClr val="000000"/>
      </a:folHlink>
    </a:clrScheme>
    <a:fontScheme name="VDOE">
      <a:majorFont>
        <a:latin typeface="Trebuchet M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VDOE</Template>
  <TotalTime>14850</TotalTime>
  <Words>2678</Words>
  <Application>Microsoft Office PowerPoint</Application>
  <PresentationFormat>Custom</PresentationFormat>
  <Paragraphs>411</Paragraphs>
  <Slides>37</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Roboto</vt:lpstr>
      <vt:lpstr>Times New Roman</vt:lpstr>
      <vt:lpstr>Trebuchet MS</vt:lpstr>
      <vt:lpstr>Wingdings</vt:lpstr>
      <vt:lpstr>VDOE</vt:lpstr>
      <vt:lpstr>Student Behavior and Administrative Response  Collection (SBAR) Regional Centers</vt:lpstr>
      <vt:lpstr>PowerPoint Presentation</vt:lpstr>
      <vt:lpstr>Agenda </vt:lpstr>
      <vt:lpstr>Data Governance and Background</vt:lpstr>
      <vt:lpstr>Student Behavior and Administrative Response Collection (SBAR)</vt:lpstr>
      <vt:lpstr>Student Behavior and Administrative Response Collection (SBAR) cont.</vt:lpstr>
      <vt:lpstr>SBAR File Submission Process</vt:lpstr>
      <vt:lpstr>SBAR File Submission Process </vt:lpstr>
      <vt:lpstr>Option 1: Designated Responsible Division Submits SBAR Data for Regional Center</vt:lpstr>
      <vt:lpstr>Option 1: Designated Responsible Division Submits SBAR Data for Regional Center</vt:lpstr>
      <vt:lpstr>Option: 2 Regional Centers upload their own data</vt:lpstr>
      <vt:lpstr>Option 2: Regional Centers upload their own data Cont.</vt:lpstr>
      <vt:lpstr>Compile the File Information</vt:lpstr>
      <vt:lpstr>SBAR Webpage and Resources</vt:lpstr>
      <vt:lpstr>Diagram of SBAR Connected Records</vt:lpstr>
      <vt:lpstr>SBAR Excel Data File Template</vt:lpstr>
      <vt:lpstr>Example with Scenario</vt:lpstr>
      <vt:lpstr>Create the Tab Delimited Text File</vt:lpstr>
      <vt:lpstr>The Header and A Record Data Elements</vt:lpstr>
      <vt:lpstr>Creating Tab Delimited File</vt:lpstr>
      <vt:lpstr>Creating Tab Delimited File Cont. </vt:lpstr>
      <vt:lpstr>Creating Tab Delimited File </vt:lpstr>
      <vt:lpstr>Creating Tab Delimited File</vt:lpstr>
      <vt:lpstr>Creating Tab Delimited File</vt:lpstr>
      <vt:lpstr>PowerPoint Presentation</vt:lpstr>
      <vt:lpstr>Creating Tab Delimited File Cont.</vt:lpstr>
      <vt:lpstr>Submission and Verification</vt:lpstr>
      <vt:lpstr>PowerPoint Presentation</vt:lpstr>
      <vt:lpstr>PowerPoint Presentation</vt:lpstr>
      <vt:lpstr>Verification Report</vt:lpstr>
      <vt:lpstr>PowerPoint Presentation</vt:lpstr>
      <vt:lpstr>Data Submission and Verification Flow</vt:lpstr>
      <vt:lpstr>Timeline and Contact Information</vt:lpstr>
      <vt:lpstr>SBAR 2021-2022 Timeline</vt:lpstr>
      <vt:lpstr>Internal Help for your Division</vt:lpstr>
      <vt:lpstr>Contact Information</vt:lpstr>
      <vt:lpstr>Thank You  For Your Time and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CUSTOM TITLE PAGE</dc:title>
  <dc:creator>Timothy Nuthall</dc:creator>
  <cp:lastModifiedBy>VITA Program</cp:lastModifiedBy>
  <cp:revision>509</cp:revision>
  <cp:lastPrinted>2022-04-01T14:55:35Z</cp:lastPrinted>
  <dcterms:created xsi:type="dcterms:W3CDTF">2020-06-29T15:52:04Z</dcterms:created>
  <dcterms:modified xsi:type="dcterms:W3CDTF">2022-11-21T19:40:06Z</dcterms:modified>
  <cp:contentStatus/>
</cp:coreProperties>
</file>