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711" r:id="rId3"/>
    <p:sldMasterId id="2147483723" r:id="rId4"/>
    <p:sldMasterId id="2147483735" r:id="rId5"/>
    <p:sldMasterId id="2147483747" r:id="rId6"/>
    <p:sldMasterId id="2147483759" r:id="rId7"/>
    <p:sldMasterId id="2147483771" r:id="rId8"/>
    <p:sldMasterId id="2147483783" r:id="rId9"/>
    <p:sldMasterId id="2147483795" r:id="rId10"/>
    <p:sldMasterId id="2147483807" r:id="rId11"/>
    <p:sldMasterId id="2147483819" r:id="rId12"/>
    <p:sldMasterId id="2147483831" r:id="rId13"/>
    <p:sldMasterId id="2147483843" r:id="rId14"/>
    <p:sldMasterId id="2147483855" r:id="rId15"/>
    <p:sldMasterId id="2147483867" r:id="rId16"/>
    <p:sldMasterId id="2147483879" r:id="rId17"/>
  </p:sldMasterIdLst>
  <p:notesMasterIdLst>
    <p:notesMasterId r:id="rId49"/>
  </p:notesMasterIdLst>
  <p:handoutMasterIdLst>
    <p:handoutMasterId r:id="rId50"/>
  </p:handoutMasterIdLst>
  <p:sldIdLst>
    <p:sldId id="277" r:id="rId18"/>
    <p:sldId id="325" r:id="rId19"/>
    <p:sldId id="286" r:id="rId20"/>
    <p:sldId id="317" r:id="rId21"/>
    <p:sldId id="326" r:id="rId22"/>
    <p:sldId id="327" r:id="rId23"/>
    <p:sldId id="328" r:id="rId24"/>
    <p:sldId id="279" r:id="rId25"/>
    <p:sldId id="329" r:id="rId26"/>
    <p:sldId id="330" r:id="rId27"/>
    <p:sldId id="334" r:id="rId28"/>
    <p:sldId id="335" r:id="rId29"/>
    <p:sldId id="294" r:id="rId30"/>
    <p:sldId id="287" r:id="rId31"/>
    <p:sldId id="288" r:id="rId32"/>
    <p:sldId id="289" r:id="rId33"/>
    <p:sldId id="295" r:id="rId34"/>
    <p:sldId id="336" r:id="rId35"/>
    <p:sldId id="290" r:id="rId36"/>
    <p:sldId id="296" r:id="rId37"/>
    <p:sldId id="291" r:id="rId38"/>
    <p:sldId id="292" r:id="rId39"/>
    <p:sldId id="337" r:id="rId40"/>
    <p:sldId id="341" r:id="rId41"/>
    <p:sldId id="299" r:id="rId42"/>
    <p:sldId id="297" r:id="rId43"/>
    <p:sldId id="338" r:id="rId44"/>
    <p:sldId id="339" r:id="rId45"/>
    <p:sldId id="340" r:id="rId46"/>
    <p:sldId id="300" r:id="rId47"/>
    <p:sldId id="333"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1871" autoAdjust="0"/>
  </p:normalViewPr>
  <p:slideViewPr>
    <p:cSldViewPr>
      <p:cViewPr>
        <p:scale>
          <a:sx n="100" d="100"/>
          <a:sy n="100" d="100"/>
        </p:scale>
        <p:origin x="-234" y="13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4D2D6174-25DD-4D41-850B-E18A02CF5EE9}" srcId="{6F04575E-A9A0-471C-883C-FB6E889E186F}" destId="{F20067FA-969B-4BE6-8A86-EA739D2A556F}" srcOrd="4" destOrd="0" parTransId="{7A128194-4FBF-45DA-BEDF-42B3D28D2A00}" sibTransId="{5A0AFCBC-C398-4F07-9B62-84A9016205DC}"/>
    <dgm:cxn modelId="{FBDF4F1D-4610-48FA-89BF-02BC094215BD}" type="presOf" srcId="{F20067FA-969B-4BE6-8A86-EA739D2A556F}" destId="{955A2B7A-C9AD-4E7A-B468-380068A138FE}" srcOrd="0" destOrd="0" presId="urn:microsoft.com/office/officeart/2005/8/layout/radial4"/>
    <dgm:cxn modelId="{09826CCA-119C-4B95-A4EE-FD861663126F}" type="presOf" srcId="{7A128194-4FBF-45DA-BEDF-42B3D28D2A00}" destId="{A81DFC79-0F78-4D71-BF26-1C518BA26871}" srcOrd="0" destOrd="0" presId="urn:microsoft.com/office/officeart/2005/8/layout/radial4"/>
    <dgm:cxn modelId="{ECA8A3AB-4E78-478E-AE00-56662586ED63}" type="presOf" srcId="{991F1DF5-97F1-4382-A25E-0F2FBFA374C1}" destId="{3D157311-767A-4355-81C2-02A26AA1D10C}"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9B905E08-3745-4B23-B9FB-1F718EB04476}" type="presOf" srcId="{B2574EAE-DBFD-4C33-BF57-73E0F4D6BCE1}" destId="{AFCCC62F-56E2-4F3B-9077-729593801380}" srcOrd="0" destOrd="0" presId="urn:microsoft.com/office/officeart/2005/8/layout/radial4"/>
    <dgm:cxn modelId="{CC94E83A-9D78-4A6D-9F7C-BD1BD363BCE8}" type="presOf" srcId="{813AC12C-07B6-4510-9BD7-9D9CF3D78F46}" destId="{5AC22849-EEAC-4113-BFE3-BA1934FD267B}"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D6E0D28B-1B49-42A7-8627-D41BF11D9111}" type="presOf" srcId="{6F04575E-A9A0-471C-883C-FB6E889E186F}" destId="{F6411FBA-8159-4939-9DEF-305EB6764B25}"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E1D98E7E-200E-4D87-94E8-5106E8BEB6D6}" type="presOf" srcId="{EFBDE9B8-B317-482B-B667-351B1F88A1DD}" destId="{64050A12-537F-4D45-B824-B1203E4C1386}"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FAEFB944-A8A2-4D38-A53B-578FAF28B808}" type="presOf" srcId="{D964B8ED-C314-4624-8C1C-7564D4BE8552}" destId="{7A05156E-8E49-4A6D-9005-8305C00F49E1}" srcOrd="0" destOrd="0" presId="urn:microsoft.com/office/officeart/2005/8/layout/radial4"/>
    <dgm:cxn modelId="{2EF1C606-D440-4565-B32A-50F3109DF595}" type="presOf" srcId="{344715AD-2FA0-4C29-A6D6-3A07F3CC168C}" destId="{674B4F6A-4C96-4E81-AB22-020FC5D2225A}" srcOrd="0" destOrd="0" presId="urn:microsoft.com/office/officeart/2005/8/layout/radial4"/>
    <dgm:cxn modelId="{F22AD221-CDB7-408F-B993-0336F49BC97D}" type="presOf" srcId="{010F949A-DE42-4233-8E13-94876DB0F121}" destId="{96F5FE34-0723-4CD9-9A3C-CC1C56BC9F8A}" srcOrd="0" destOrd="0" presId="urn:microsoft.com/office/officeart/2005/8/layout/radial4"/>
    <dgm:cxn modelId="{7B1EC98F-13C9-498D-8952-4CFF7684C40B}" type="presOf" srcId="{CEFA38EF-FA52-4C6D-AC7E-6E74EF2E7270}" destId="{A245B6CD-5C93-4120-A18D-F485447C3F45}" srcOrd="0" destOrd="0" presId="urn:microsoft.com/office/officeart/2005/8/layout/radial4"/>
    <dgm:cxn modelId="{DB018B81-D0BE-4CEC-8697-06F1EDFBDCB9}" type="presOf" srcId="{02B615A3-B6FC-4048-AAF3-ED3CAF758B61}" destId="{B5F08414-A619-4381-B90B-FBB7E94B795D}"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86CD5558-1D7E-4FB7-8ABD-0E33252247C4}" type="presParOf" srcId="{64050A12-537F-4D45-B824-B1203E4C1386}" destId="{F6411FBA-8159-4939-9DEF-305EB6764B25}" srcOrd="0" destOrd="0" presId="urn:microsoft.com/office/officeart/2005/8/layout/radial4"/>
    <dgm:cxn modelId="{21D63452-BF94-4782-A260-26C39491CEC8}" type="presParOf" srcId="{64050A12-537F-4D45-B824-B1203E4C1386}" destId="{5AC22849-EEAC-4113-BFE3-BA1934FD267B}" srcOrd="1" destOrd="0" presId="urn:microsoft.com/office/officeart/2005/8/layout/radial4"/>
    <dgm:cxn modelId="{19148DED-6E0C-4427-AE31-18201858D1EF}" type="presParOf" srcId="{64050A12-537F-4D45-B824-B1203E4C1386}" destId="{AFCCC62F-56E2-4F3B-9077-729593801380}" srcOrd="2" destOrd="0" presId="urn:microsoft.com/office/officeart/2005/8/layout/radial4"/>
    <dgm:cxn modelId="{1E095086-DF21-47F3-8FC1-AB2E3FB924ED}" type="presParOf" srcId="{64050A12-537F-4D45-B824-B1203E4C1386}" destId="{96F5FE34-0723-4CD9-9A3C-CC1C56BC9F8A}" srcOrd="3" destOrd="0" presId="urn:microsoft.com/office/officeart/2005/8/layout/radial4"/>
    <dgm:cxn modelId="{BFDCD891-331D-4703-A77C-E3FA244CB669}" type="presParOf" srcId="{64050A12-537F-4D45-B824-B1203E4C1386}" destId="{B5F08414-A619-4381-B90B-FBB7E94B795D}" srcOrd="4" destOrd="0" presId="urn:microsoft.com/office/officeart/2005/8/layout/radial4"/>
    <dgm:cxn modelId="{03C89C2F-111E-4769-8015-38ECC799FC57}" type="presParOf" srcId="{64050A12-537F-4D45-B824-B1203E4C1386}" destId="{674B4F6A-4C96-4E81-AB22-020FC5D2225A}" srcOrd="5" destOrd="0" presId="urn:microsoft.com/office/officeart/2005/8/layout/radial4"/>
    <dgm:cxn modelId="{196D7BE7-7501-47A4-A5F7-6854D9DBBBC2}" type="presParOf" srcId="{64050A12-537F-4D45-B824-B1203E4C1386}" destId="{3D157311-767A-4355-81C2-02A26AA1D10C}" srcOrd="6" destOrd="0" presId="urn:microsoft.com/office/officeart/2005/8/layout/radial4"/>
    <dgm:cxn modelId="{7A5EC7FE-8192-4CE2-9A10-D26F687EBF0A}" type="presParOf" srcId="{64050A12-537F-4D45-B824-B1203E4C1386}" destId="{7A05156E-8E49-4A6D-9005-8305C00F49E1}" srcOrd="7" destOrd="0" presId="urn:microsoft.com/office/officeart/2005/8/layout/radial4"/>
    <dgm:cxn modelId="{44ABB0EE-C2D7-44A1-A5BC-0368B9DEEB78}" type="presParOf" srcId="{64050A12-537F-4D45-B824-B1203E4C1386}" destId="{A245B6CD-5C93-4120-A18D-F485447C3F45}" srcOrd="8" destOrd="0" presId="urn:microsoft.com/office/officeart/2005/8/layout/radial4"/>
    <dgm:cxn modelId="{76E01818-BDB4-4EDE-BDBF-D663CEDEFD49}" type="presParOf" srcId="{64050A12-537F-4D45-B824-B1203E4C1386}" destId="{A81DFC79-0F78-4D71-BF26-1C518BA26871}" srcOrd="9" destOrd="0" presId="urn:microsoft.com/office/officeart/2005/8/layout/radial4"/>
    <dgm:cxn modelId="{2A735E77-50B9-421C-909C-4581F2634A76}"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sz="quarter"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dirty="0"/>
          </a:p>
        </p:txBody>
      </p:sp>
      <p:sp>
        <p:nvSpPr>
          <p:cNvPr id="54276" name="Rectangle 4"/>
          <p:cNvSpPr>
            <a:spLocks noGrp="1" noChangeArrowheads="1"/>
          </p:cNvSpPr>
          <p:nvPr>
            <p:ph type="ftr" sz="quarter" idx="2"/>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4277" name="Rectangle 5"/>
          <p:cNvSpPr>
            <a:spLocks noGrp="1" noChangeArrowheads="1"/>
          </p:cNvSpPr>
          <p:nvPr>
            <p:ph type="sldNum" sz="quarter" idx="3"/>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dirty="0"/>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3795"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dirty="0"/>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3799"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dirty="0"/>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Welcome to</a:t>
            </a:r>
            <a:r>
              <a:rPr lang="en-US" sz="1200" baseline="0" dirty="0" smtClean="0"/>
              <a:t> the Algebra II overview of revisions to the Mathematics Standards of Learning from 2009 to 2016. </a:t>
            </a:r>
            <a:r>
              <a:rPr lang="en-US" baseline="0" dirty="0" smtClean="0"/>
              <a:t>It would be helpful to have a copy of the </a:t>
            </a:r>
            <a:r>
              <a:rPr lang="en-US" sz="1200" b="0" kern="1200" dirty="0" smtClean="0">
                <a:solidFill>
                  <a:schemeClr val="tx1"/>
                </a:solidFill>
                <a:effectLst/>
                <a:latin typeface="Calibri" pitchFamily="34" charset="0"/>
                <a:ea typeface="+mn-ea"/>
                <a:cs typeface="+mn-cs"/>
              </a:rPr>
              <a:t>Algebra II – Crosswalk (Summary of Revisions), and a copy</a:t>
            </a:r>
            <a:r>
              <a:rPr lang="en-US" sz="1200" b="0" kern="1200" baseline="0" dirty="0" smtClean="0">
                <a:solidFill>
                  <a:schemeClr val="tx1"/>
                </a:solidFill>
                <a:effectLst/>
                <a:latin typeface="Calibri" pitchFamily="34" charset="0"/>
                <a:ea typeface="+mn-ea"/>
                <a:cs typeface="+mn-cs"/>
              </a:rPr>
              <a:t> of the 2016 Algebra II Curriculum Framework to reference during this presentation. These documents are </a:t>
            </a:r>
            <a:r>
              <a:rPr lang="en-US" sz="1200" b="0" kern="1200" dirty="0" smtClean="0">
                <a:solidFill>
                  <a:schemeClr val="tx1"/>
                </a:solidFill>
                <a:effectLst/>
                <a:latin typeface="Calibri" pitchFamily="34" charset="0"/>
                <a:ea typeface="+mn-ea"/>
                <a:cs typeface="+mn-cs"/>
              </a:rPr>
              <a:t>available</a:t>
            </a:r>
            <a:r>
              <a:rPr lang="en-US" sz="1200" b="0" kern="1200" baseline="0" dirty="0" smtClean="0">
                <a:solidFill>
                  <a:schemeClr val="tx1"/>
                </a:solidFill>
                <a:effectLst/>
                <a:latin typeface="Calibri" pitchFamily="34" charset="0"/>
                <a:ea typeface="+mn-ea"/>
                <a:cs typeface="+mn-cs"/>
              </a:rPr>
              <a:t> electronically on the VDOE Mathematics 2016 webpage under Standards of Learning and Testing.</a:t>
            </a:r>
            <a:r>
              <a:rPr lang="en-US" sz="1200" b="0" kern="1200" dirty="0" smtClean="0">
                <a:solidFill>
                  <a:schemeClr val="tx1"/>
                </a:solidFill>
                <a:effectLst/>
                <a:latin typeface="Calibri" pitchFamily="34" charset="0"/>
                <a:ea typeface="+mn-ea"/>
                <a:cs typeface="+mn-cs"/>
              </a:rPr>
              <a:t> </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dirty="0"/>
          </a:p>
        </p:txBody>
      </p:sp>
    </p:spTree>
    <p:extLst>
      <p:ext uri="{BB962C8B-B14F-4D97-AF65-F5344CB8AC3E}">
        <p14:creationId xmlns:p14="http://schemas.microsoft.com/office/powerpoint/2010/main" val="45334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Four additional sections have been included in the introduction to the 2016 Curriculum Framework -- In</a:t>
            </a:r>
            <a:r>
              <a:rPr lang="en-US" altLang="en-US" sz="1200" dirty="0" smtClean="0"/>
              <a:t>structional Technology, Computational Fluency, Algebra Readiness, and Equity. The content</a:t>
            </a:r>
            <a:r>
              <a:rPr lang="en-US" altLang="en-US" sz="1200" baseline="0" dirty="0" smtClean="0"/>
              <a:t> of e</a:t>
            </a:r>
            <a:r>
              <a:rPr lang="en-US" altLang="en-US" sz="1200" dirty="0" smtClean="0"/>
              <a:t>ach section addresses the impact on students’ learning and instruction. Educators are encouraged</a:t>
            </a:r>
            <a:r>
              <a:rPr lang="en-US" altLang="en-US" sz="1200" baseline="0" dirty="0" smtClean="0"/>
              <a:t> to review these sections included in the introduction.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snapshot of the Algebra II Crosswalk and Summary of Revisions page one.  There are four quadrants</a:t>
            </a:r>
            <a:r>
              <a:rPr lang="en-US" baseline="0" dirty="0" smtClean="0"/>
              <a:t> – (CLICK) </a:t>
            </a:r>
            <a:r>
              <a:rPr lang="en-US" dirty="0" smtClean="0"/>
              <a:t>additions,</a:t>
            </a:r>
            <a:r>
              <a:rPr lang="en-US" baseline="0" dirty="0" smtClean="0"/>
              <a:t> (CLICK) deletions, (CLICK) parameter changes or clarifications, and (CLICK) moves within the standards themselves.  </a:t>
            </a:r>
          </a:p>
          <a:p>
            <a:endParaRPr lang="en-US" baseline="0" dirty="0" smtClean="0"/>
          </a:p>
          <a:p>
            <a:r>
              <a:rPr lang="en-US" baseline="0" dirty="0" smtClean="0"/>
              <a:t>The upper left quadrant (CLICK) includes additions to the 2016 standards. The standards referenced (CLICK) are the 2016 numbers and may include additions (CLICK) to the Essential Knowledge and Skills (EKS) as well as the standard.  </a:t>
            </a:r>
          </a:p>
          <a:p>
            <a:endParaRPr lang="en-US" baseline="0" dirty="0" smtClean="0"/>
          </a:p>
          <a:p>
            <a:r>
              <a:rPr lang="en-US" baseline="0" dirty="0" smtClean="0"/>
              <a:t>The upper right quadrant (CLICK) identifies deletions from the 2009 standards (CLICK).</a:t>
            </a:r>
          </a:p>
          <a:p>
            <a:r>
              <a:rPr lang="en-US" baseline="0" dirty="0" smtClean="0"/>
              <a:t>The bottom left quadrant (CLICK) indicates parameter changes (for example AII.7k EKS (CLICK) </a:t>
            </a:r>
            <a:r>
              <a:rPr lang="en-US" u="none" baseline="0" dirty="0" smtClean="0"/>
              <a:t>– clarifies that determining the composition of functions includes both algebraic and graphical approaches.</a:t>
            </a:r>
          </a:p>
          <a:p>
            <a:endParaRPr lang="en-US" baseline="0" dirty="0" smtClean="0"/>
          </a:p>
          <a:p>
            <a:r>
              <a:rPr lang="en-US" baseline="0" dirty="0" smtClean="0"/>
              <a:t>In the bottom right quadrant (CLICK), moves within a grade level are indicated with the first number (CLICK) being the 2009 number and the second number in the brackets representing the 2016 number.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279237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page 2 and the remaining pages of the Crosswalk, a</a:t>
            </a:r>
            <a:r>
              <a:rPr lang="en-US" baseline="0" dirty="0" smtClean="0"/>
              <a:t> side by side comparison of the 2009 standards (CLICK) and 2016 standards (CLICK) can be found.  For comparison purposes, the standards are in numerical order for both columns. The standards are divided into strands, with the title of each indicated. (CLICK) When deleted content was moved or already found in another grade or course, it is indicated in brackets.  For example, the AII.1c in the 2009 SOL is now included in Essential Knowledge and Skills (CLICK).  If a 2009 standard has been deleted or moved, there will be a blank cell in the 2016 column.  For example AII.2c was moved to the function strand and is now AII.5.</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152427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begin reviewing the revisions to the Algebra II standards by looking at the Expressions and Operations strand, which includes SOL AII.1 and AII.2.</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AII.1 is</a:t>
            </a:r>
            <a:r>
              <a:rPr lang="en-US" baseline="0" dirty="0" smtClean="0"/>
              <a:t> now divided into three parts versus four, (CLICK) with AII.1c  from 2009 moved to the Essential Knowledge and Skills (EKS) of AII.1b. Simplifying rational expressions in the 2016 SOL AII.1a Essential Knowledge and Skills (EKS) is now limited to linear and quadratic expressions.  Simplification of radical expressions in Algebra II may now include rationalizing the denominator in the 2016 standards.  Additional clarification was added to 2016 SOL AII.1c  that factoring polynomials should include those in one or two variables with no more than four terms over the set of integers. Factors will be constant, linear, or quadratic.</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dirty="0"/>
          </a:p>
        </p:txBody>
      </p:sp>
    </p:spTree>
    <p:extLst>
      <p:ext uri="{BB962C8B-B14F-4D97-AF65-F5344CB8AC3E}">
        <p14:creationId xmlns:p14="http://schemas.microsoft.com/office/powerpoint/2010/main" val="29228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 SOL AII.2 was</a:t>
            </a:r>
            <a:r>
              <a:rPr lang="en-US" baseline="0" dirty="0" smtClean="0"/>
              <a:t> moved to the “Functions” strand as AII.5 in the 2016 standards. We will discuss this standard later in the presentation.</a:t>
            </a:r>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dirty="0"/>
          </a:p>
        </p:txBody>
      </p:sp>
    </p:spTree>
    <p:extLst>
      <p:ext uri="{BB962C8B-B14F-4D97-AF65-F5344CB8AC3E}">
        <p14:creationId xmlns:p14="http://schemas.microsoft.com/office/powerpoint/2010/main" val="3936888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 SOL AII.3</a:t>
            </a:r>
            <a:r>
              <a:rPr lang="en-US" baseline="0" dirty="0" smtClean="0"/>
              <a:t> is now AII.2 in the 2016 standards. Identification of field properties valid for the complex numbers previously included in the 2009 SOL AII.3 is no longer included in the 2016 standard, however students will be expected to apply these properties when performing operations with complex numbers. This is a K-12 Mathematics global shift from the 2009 standards in that the focus is not to identify a specific property being used, but correctly apply the properties to simplify expressions and solve equations. In addition, the Essential Knowledge and Skill from 2009 of placing numbers in a hierarchy of subsets of the complex number system is no longer included in the 2016 AII.2 standard.  It is expected that instruction will include a discussion of the hierarchy of the complex number system when developing the concept of the imaginary unit, however this will not be a focus of assessment in Algebra II.</a:t>
            </a:r>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dirty="0"/>
          </a:p>
        </p:txBody>
      </p:sp>
    </p:spTree>
    <p:extLst>
      <p:ext uri="{BB962C8B-B14F-4D97-AF65-F5344CB8AC3E}">
        <p14:creationId xmlns:p14="http://schemas.microsoft.com/office/powerpoint/2010/main" val="4158948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strand of the 2016 Algebra II standards that we will examine is Equations and Inequalities, which includes SOL AII.3 and AII.4.</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 SOL AII.4 is now SOL AII.3 in the 2016 standards.  In the</a:t>
            </a:r>
            <a:r>
              <a:rPr lang="en-US" baseline="0" dirty="0" smtClean="0"/>
              <a:t> Essential Knowledge and Skills (EKS) of 2016 SOL AII.3, solving rational equations is limited to those containing factorable algebraic expressions that are linear or quadratic.  Students will be expected to solve rational equations with real solutions both algebraically and graphically.  The 2016 Understanding the Standard section of SOL AII.3 includes expressing solution sets in different formats including set notation, using equations or inequalities, and interval notation. In addition, recognizing that the quadratic formula can be derived by applying completion of squares to any quadratic equation in standard form has been moved from SOL AII.5 Essential Knowledge and Skills (EKS) to the Understanding the Standard section of SOL AII.3. </a:t>
            </a:r>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dirty="0"/>
          </a:p>
        </p:txBody>
      </p:sp>
    </p:spTree>
    <p:extLst>
      <p:ext uri="{BB962C8B-B14F-4D97-AF65-F5344CB8AC3E}">
        <p14:creationId xmlns:p14="http://schemas.microsoft.com/office/powerpoint/2010/main" val="415894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 SOL AII.5 is now SOL AII.4 in the 2016 standards. The phrase referring to the</a:t>
            </a:r>
            <a:r>
              <a:rPr lang="en-US" baseline="0" dirty="0" smtClean="0"/>
              <a:t> use of graphing calculators in 2009 SOL AII.5 is now included in the Essential Knowledge and Skills section of SOL AII.4 and expands to the use of graphing utilities.  The Essential Knowledge and Skill that students will recognize that the quadratic formula can be derived by applying completion of squares to any quadratic equation in standard form is now included in the Understanding the Standard section of SOL AII.3, as previously discussed.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dirty="0"/>
          </a:p>
        </p:txBody>
      </p:sp>
    </p:spTree>
    <p:extLst>
      <p:ext uri="{BB962C8B-B14F-4D97-AF65-F5344CB8AC3E}">
        <p14:creationId xmlns:p14="http://schemas.microsoft.com/office/powerpoint/2010/main" val="97775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purpose of this presentation is to</a:t>
            </a:r>
            <a:r>
              <a:rPr lang="en-US" sz="1400" baseline="0" dirty="0" smtClean="0"/>
              <a:t> provide an overview of the revisions and to highlight information included in the Essential Knowledge and Skills and the Understanding the Standard sections of the Curriculum Framework. This presentation is a brief overview of revisions and is not a comprehensive list of all revisions. Teachers are encouraged to thoroughly review the 2016 Curriculum Framework to obtain a comprehensive understanding of the revisions.</a:t>
            </a:r>
            <a:endParaRPr 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Functions strand of the 2016 Algebra II Standards of Learning includes standards </a:t>
            </a:r>
            <a:r>
              <a:rPr lang="en-US" baseline="0" smtClean="0"/>
              <a:t>AII.5 through AII.8.  </a:t>
            </a:r>
            <a:r>
              <a:rPr lang="en-US" baseline="0" dirty="0" smtClean="0"/>
              <a:t>We will  now examine the revisions included in this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 SOL AII.5 is the first standard in the Functions strand</a:t>
            </a:r>
            <a:r>
              <a:rPr lang="en-US" baseline="0" dirty="0" smtClean="0"/>
              <a:t> of the Algebra II standards.  This was previously SOL AII.2 in the 2009 standards formerly located in the Expressions and Operations strand.  There are very few revisions to this standard. It is notable to mention that “real-world” problems as referenced in the 2009 K-12 Mathematics standards are now globally referred to as “practical” problems in the 2016 standards.</a:t>
            </a:r>
            <a:endParaRPr lang="en-US" sz="1200" b="0" i="0" u="none" strike="noStrike" kern="1200" baseline="0" dirty="0" smtClean="0">
              <a:solidFill>
                <a:schemeClr val="tx1"/>
              </a:solidFill>
              <a:latin typeface="Calibri" pitchFamily="34" charset="0"/>
              <a:ea typeface="+mn-ea"/>
              <a:cs typeface="+mn-cs"/>
            </a:endParaRPr>
          </a:p>
          <a:p>
            <a:r>
              <a:rPr lang="en-US" sz="1200" b="0" i="0" u="none" strike="noStrike" kern="1200" baseline="0" dirty="0" smtClean="0">
                <a:solidFill>
                  <a:schemeClr val="tx1"/>
                </a:solidFill>
                <a:latin typeface="Calibri"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0" dirty="0" smtClean="0">
              <a:solidFill>
                <a:srgbClr val="FFFFF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21</a:t>
            </a:fld>
            <a:endParaRPr lang="en-US" dirty="0"/>
          </a:p>
        </p:txBody>
      </p:sp>
    </p:spTree>
    <p:extLst>
      <p:ext uri="{BB962C8B-B14F-4D97-AF65-F5344CB8AC3E}">
        <p14:creationId xmlns:p14="http://schemas.microsoft.com/office/powerpoint/2010/main" val="2688383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2009 SOL AII.6 now appears with</a:t>
            </a:r>
            <a:r>
              <a:rPr lang="en-US" baseline="0" dirty="0" smtClean="0"/>
              <a:t> two parts in 2016 SOL AII.6. </a:t>
            </a:r>
            <a:r>
              <a:rPr lang="en-US" dirty="0" smtClean="0"/>
              <a:t>The phrase referring to the</a:t>
            </a:r>
            <a:r>
              <a:rPr lang="en-US" baseline="0" dirty="0" smtClean="0"/>
              <a:t> use of graphing calculators in the 2009 AII.6 is now included in the Essential Knowledge and Skills (EKS) section of 2016 SOL AII.6 and expands to the use of graphing utilities.  The Essential Knowledge and Skill (EKS) in 2016 SOL AII.6b limits transformations of exponential and logarithmic functions to a single transformation when asked to identify the transformation given a graph of the function.</a:t>
            </a:r>
            <a:endParaRPr lang="en-US" dirty="0" smtClean="0"/>
          </a:p>
          <a:p>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dirty="0"/>
          </a:p>
        </p:txBody>
      </p:sp>
    </p:spTree>
    <p:extLst>
      <p:ext uri="{BB962C8B-B14F-4D97-AF65-F5344CB8AC3E}">
        <p14:creationId xmlns:p14="http://schemas.microsoft.com/office/powerpoint/2010/main" val="417610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There are numerous revisions</a:t>
            </a:r>
            <a:r>
              <a:rPr lang="en-US" u="none" baseline="0" dirty="0" smtClean="0"/>
              <a:t> to mention regarding 2016 SOL AII.7, thus we will look at some on this slide and continue on the next slide as well.  The graphing calculator phrase from the 2009 standard is now in the Essential Knowledge and Skills of the 2016 standard and references “graphing utilities.”  There are several additions to the 2016 SOL AII.7: analyze continuity of a function included in part (a); determine extrema of a function (which includes both absolute and relative extrema) are included as part (c); determine values of a function for elements in its domain, while a skill most likely addressed in most Algebra II classroom instruction, is now deliberately included as part (f); and making connection between among different representations of a function (verbal descriptions, tables, equations, and graphs) is added as part (g).  In addition to these additions, several parameter changes are included in this standard.  In the Essential Knowledge and Skills for 2016 SOL AII.7a, d and e, examples with discontinuities should be included when identifying domain, range, zeros, and intercepts of a function.  In the Essential Knowledge and Skills for AII.7b, the functions for which students will identify increasing/decreasing intervals are specified. </a:t>
            </a:r>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dirty="0"/>
          </a:p>
        </p:txBody>
      </p:sp>
    </p:spTree>
    <p:extLst>
      <p:ext uri="{BB962C8B-B14F-4D97-AF65-F5344CB8AC3E}">
        <p14:creationId xmlns:p14="http://schemas.microsoft.com/office/powerpoint/2010/main" val="4176103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Additional revisions to 2016</a:t>
            </a:r>
            <a:r>
              <a:rPr lang="en-US" u="none" baseline="0" dirty="0" smtClean="0"/>
              <a:t> SOL AII.7 are indicated in this slide.  In the Essential Knowledge and Skills of SOL AII.7i the type of functions for which students will determine vertical and horizontal asymptotes are specified.  In the Essential Knowledge and Skills SOL AII.7j, the types of functions for which students will determine inverses are specified. In the Essential Knowledge and Skills of SOL AII.7k, clarification is provided that students will need to be able to determine composition of functions using both algebraic and graphical approaches.  A deletion from the 2009 AII.7 standard that does not appear in the 2016 standards is converting between logarithmic and exponential forms of an equation.  While many local curricula may choose to include this topic as part of instruction, it will no longer be a focus of assessment in the 2016 standards.</a:t>
            </a:r>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dirty="0"/>
          </a:p>
        </p:txBody>
      </p:sp>
    </p:spTree>
    <p:extLst>
      <p:ext uri="{BB962C8B-B14F-4D97-AF65-F5344CB8AC3E}">
        <p14:creationId xmlns:p14="http://schemas.microsoft.com/office/powerpoint/2010/main" val="4176103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chemeClr val="tx1"/>
                </a:solidFill>
                <a:latin typeface="Calibri" pitchFamily="34" charset="0"/>
              </a:rPr>
              <a:t>2016 SOL</a:t>
            </a:r>
            <a:r>
              <a:rPr lang="en-US" sz="1200" b="0" baseline="0" dirty="0" smtClean="0">
                <a:solidFill>
                  <a:schemeClr val="tx1"/>
                </a:solidFill>
                <a:latin typeface="Calibri" pitchFamily="34" charset="0"/>
              </a:rPr>
              <a:t> AII.8 has few revisions compared to the 2009 standard.  One change is a limitation in the Essential Knowledge and Skills that if student are asked to define a polynomial function given its zeros, the p</a:t>
            </a:r>
            <a:r>
              <a:rPr lang="en-US" sz="1200" b="0" i="0" u="none" strike="noStrike" kern="1200" baseline="0" dirty="0" smtClean="0">
                <a:solidFill>
                  <a:schemeClr val="tx1"/>
                </a:solidFill>
                <a:latin typeface="Calibri" pitchFamily="34" charset="0"/>
                <a:ea typeface="+mn-ea"/>
                <a:cs typeface="+mn-cs"/>
              </a:rPr>
              <a:t>olynomial function equation will be limited to factored form.  While students benefit from expanding algebraic functions from factored to expanded form, this algebraic skill is not a focus of SOL AII.8</a:t>
            </a:r>
          </a:p>
          <a:p>
            <a:r>
              <a:rPr lang="en-US" sz="1200" b="0" i="0" u="none" strike="noStrike" kern="1200" baseline="0" dirty="0" smtClean="0">
                <a:solidFill>
                  <a:schemeClr val="tx1"/>
                </a:solidFill>
                <a:latin typeface="Calibri" pitchFamily="34"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dirty="0"/>
          </a:p>
        </p:txBody>
      </p:sp>
    </p:spTree>
    <p:extLst>
      <p:ext uri="{BB962C8B-B14F-4D97-AF65-F5344CB8AC3E}">
        <p14:creationId xmlns:p14="http://schemas.microsoft.com/office/powerpoint/2010/main" val="147373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Statistics</a:t>
            </a:r>
            <a:r>
              <a:rPr lang="en-US" baseline="0" dirty="0" smtClean="0"/>
              <a:t> s</a:t>
            </a:r>
            <a:r>
              <a:rPr lang="en-US" dirty="0" smtClean="0"/>
              <a:t>trand in the 2016 Algebra II </a:t>
            </a:r>
            <a:r>
              <a:rPr lang="en-US" baseline="0" dirty="0" smtClean="0"/>
              <a:t>Standards of Learning includes four standards, AII.9 through AII.12. We will now examine the revisions to this final strand of the Algebra II standards.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chemeClr val="tx1"/>
                </a:solidFill>
                <a:latin typeface="Calibri" pitchFamily="34" charset="0"/>
              </a:rPr>
              <a:t>The</a:t>
            </a:r>
            <a:r>
              <a:rPr lang="en-US" altLang="en-US" sz="1200" b="0" baseline="0" dirty="0" smtClean="0">
                <a:solidFill>
                  <a:schemeClr val="tx1"/>
                </a:solidFill>
                <a:latin typeface="Calibri" pitchFamily="34" charset="0"/>
              </a:rPr>
              <a:t> 2016 SOL AII.9 now includes only quadratic and exponential functions, and no longer includes the expectation of using logarithmic models.  A focus of the 2016 AII.9 standard should be to examine the reasonableness of a mathematical model, especially within the context of the data being analyzed.  </a:t>
            </a:r>
            <a:endParaRPr lang="en-US" altLang="en-US" sz="1200" b="0" dirty="0" smtClean="0">
              <a:solidFill>
                <a:srgbClr val="FFFFFF"/>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FFFFF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dirty="0"/>
          </a:p>
        </p:txBody>
      </p:sp>
    </p:spTree>
    <p:extLst>
      <p:ext uri="{BB962C8B-B14F-4D97-AF65-F5344CB8AC3E}">
        <p14:creationId xmlns:p14="http://schemas.microsoft.com/office/powerpoint/2010/main" val="1473732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rgbClr val="FFFFFF"/>
                </a:solidFill>
                <a:latin typeface="Calibri" panose="020F0502020204030204" pitchFamily="34" charset="0"/>
              </a:rPr>
              <a:t>There are no significant changes to SOL AII.10 in the 2016</a:t>
            </a:r>
            <a:r>
              <a:rPr lang="en-US" sz="1200" b="0" baseline="0" dirty="0" smtClean="0">
                <a:solidFill>
                  <a:srgbClr val="FFFFFF"/>
                </a:solidFill>
                <a:latin typeface="Calibri" panose="020F0502020204030204" pitchFamily="34" charset="0"/>
              </a:rPr>
              <a:t> standard.  The change in referring to real-world versus practical problems is noted in the wording of the standard.  </a:t>
            </a:r>
            <a:endParaRPr lang="en-US" sz="1200" b="0" dirty="0" smtClean="0">
              <a:solidFill>
                <a:srgbClr val="FFFFF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dirty="0"/>
          </a:p>
        </p:txBody>
      </p:sp>
    </p:spTree>
    <p:extLst>
      <p:ext uri="{BB962C8B-B14F-4D97-AF65-F5344CB8AC3E}">
        <p14:creationId xmlns:p14="http://schemas.microsoft.com/office/powerpoint/2010/main" val="1473732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chemeClr val="tx1"/>
                </a:solidFill>
                <a:latin typeface="Calibri" pitchFamily="34" charset="0"/>
              </a:rPr>
              <a:t>The</a:t>
            </a:r>
            <a:r>
              <a:rPr lang="en-US" altLang="en-US" sz="1200" b="0" baseline="0" dirty="0" smtClean="0">
                <a:solidFill>
                  <a:schemeClr val="tx1"/>
                </a:solidFill>
                <a:latin typeface="Calibri" pitchFamily="34" charset="0"/>
              </a:rPr>
              <a:t> 2016 SOL AII.11 is now divided into three parts. In Algebra I, SOL A.9 was moved to be included in SOL AII.11.  Students will be expected to interpret variation, standard deviation and z-scores in Algebra II and will no longer be expected to have this prior knowledge from Algebra I.  Analyzing mean absolute deviation is no longer addressed in the 2016 Mathematics Standards of Learning.  One important instructional shift in this standard can be found in the first bullet of the Understanding the Standard section of AII.11, and states “the focus of this standard is on the interpretation of descriptive statistics, z-scores, probabilities, and their relationship to the normal curve in the context of a data set.” While we do want students exploring and using the formulas associated with these concepts, the bigger idea of interpretation of the statistics associated with data that is normally distributed should be gleaned from this standard.</a:t>
            </a:r>
            <a:endParaRPr lang="en-US" altLang="en-US" sz="1200" b="0" dirty="0" smtClean="0">
              <a:solidFill>
                <a:srgbClr val="FFFFFF"/>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FFFFF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dirty="0"/>
          </a:p>
        </p:txBody>
      </p:sp>
    </p:spTree>
    <p:extLst>
      <p:ext uri="{BB962C8B-B14F-4D97-AF65-F5344CB8AC3E}">
        <p14:creationId xmlns:p14="http://schemas.microsoft.com/office/powerpoint/2010/main" val="147373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a:t>
            </a:r>
            <a:r>
              <a:rPr lang="en-US" baseline="0" dirty="0" smtClean="0"/>
              <a:t> implementation timeline will be shared followed by a brief overview of </a:t>
            </a:r>
            <a:r>
              <a:rPr lang="en-US" dirty="0" smtClean="0"/>
              <a:t>the Crosswalk document and Curriculum Frameworks, and lastly </a:t>
            </a:r>
            <a:r>
              <a:rPr lang="en-US" baseline="0" dirty="0" smtClean="0"/>
              <a:t>a side by side comparison of the 2009 standards to the new 2016 (two thousand sixteen) standards.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3778042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no notable changes between the 2009 SOL AII.12 and the 2016 standard.  The phrase about technology in the 2009 standard has been moved to the Essential Knowledge and Skills section of the 2016 standard.  Real-world problems are referred to as practical problems, as is the global difference across K-12 math standards.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30</a:t>
            </a:fld>
            <a:endParaRPr lang="en-US" dirty="0"/>
          </a:p>
        </p:txBody>
      </p:sp>
    </p:spTree>
    <p:extLst>
      <p:ext uri="{BB962C8B-B14F-4D97-AF65-F5344CB8AC3E}">
        <p14:creationId xmlns:p14="http://schemas.microsoft.com/office/powerpoint/2010/main" val="1241399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concludes the</a:t>
            </a:r>
            <a:r>
              <a:rPr lang="en-US" baseline="0" dirty="0" smtClean="0"/>
              <a:t> presentation on the 2016 Standards of Learning </a:t>
            </a:r>
            <a:r>
              <a:rPr lang="en-US" baseline="0" smtClean="0"/>
              <a:t>for Algebra II.  </a:t>
            </a:r>
            <a:r>
              <a:rPr lang="en-US" baseline="0" dirty="0" smtClean="0"/>
              <a:t>As mentioned at the beginning of this presentation, teachers are encouraged </a:t>
            </a:r>
            <a:r>
              <a:rPr lang="en-US" sz="1200" baseline="0" dirty="0" smtClean="0"/>
              <a:t>to refer to the curriculum framework where additional information can be found.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dirty="0" smtClean="0"/>
              <a:t>Should you</a:t>
            </a:r>
            <a:r>
              <a:rPr lang="en-US" baseline="0" dirty="0" smtClean="0"/>
              <a:t> have any questions, feel free to contact a member of the Mathematics Team at Mathematics@doe.virginia.gov.</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dirty="0"/>
          </a:p>
        </p:txBody>
      </p:sp>
    </p:spTree>
    <p:extLst>
      <p:ext uri="{BB962C8B-B14F-4D97-AF65-F5344CB8AC3E}">
        <p14:creationId xmlns:p14="http://schemas.microsoft.com/office/powerpoint/2010/main" val="23713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2016-2017 </a:t>
            </a:r>
            <a:r>
              <a:rPr lang="en-US" baseline="0" dirty="0" smtClean="0"/>
              <a:t>school year, school divisions should begin incorporating the new standards into local curricula.</a:t>
            </a:r>
          </a:p>
          <a:p>
            <a:r>
              <a:rPr lang="en-US" baseline="0" dirty="0" smtClean="0"/>
              <a:t>During the 2017-2018 school year, both the 2009 and the 2016 standards should be included during instruction. The Spring 2018 assessments will measure the 2009 standards and include field test items measuring the 2016 standards.</a:t>
            </a:r>
          </a:p>
          <a:p>
            <a:r>
              <a:rPr lang="en-US" baseline="0" dirty="0" smtClean="0"/>
              <a:t>Full implementation of the new standards will occur during the 2018-2019 School Year.  Written and taught curriculum will reflect the 2016 Mathematics Standards of Learning, and the SOL assessments will measure the 2016 Mathematics Standards during this full implementation year.</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84191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revisions</a:t>
            </a:r>
            <a:r>
              <a:rPr lang="en-US" sz="1400" baseline="0" dirty="0" smtClean="0"/>
              <a:t> focused on several things – improving vertical progression of the content, ensuring developmental appropriateness, increasing support for teachers, clarifying expectations both for teaching and for student learning, improving precision and consistency in mathematical vocabulary and format, and to better ensure computational fluency at the elementary level.</a:t>
            </a:r>
            <a:endParaRPr 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dirty="0"/>
          </a:p>
        </p:txBody>
      </p:sp>
    </p:spTree>
    <p:extLst>
      <p:ext uri="{BB962C8B-B14F-4D97-AF65-F5344CB8AC3E}">
        <p14:creationId xmlns:p14="http://schemas.microsoft.com/office/powerpoint/2010/main" val="95684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Additional support was added to the Understanding the Standard (or US) column in the 2016 Mathematics Curriculum Frameworks to provide</a:t>
            </a:r>
            <a:r>
              <a:rPr lang="en-US" sz="1400" baseline="0" dirty="0" smtClean="0"/>
              <a:t> background information for teachers to </a:t>
            </a:r>
            <a:r>
              <a:rPr lang="en-US" sz="1400" dirty="0" smtClean="0"/>
              <a:t>include definitions,</a:t>
            </a:r>
            <a:r>
              <a:rPr lang="en-US" sz="1400" baseline="0" dirty="0" smtClean="0"/>
              <a:t> explanations, examples, and statements that help to make instructional connections between content.  These changes result in better precision, greater clarity and consistency in language across the K-12 Curriculum Frameworks. In the Essential Knowledge and Skills (or EKS) section of the frameworks, expectations for learning and assessment are provided.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Corresponding</a:t>
            </a:r>
            <a:r>
              <a:rPr lang="en-US" sz="1400" baseline="0" dirty="0" smtClean="0"/>
              <a:t> Essential Knowledge and Skills (EKS)</a:t>
            </a:r>
            <a:r>
              <a:rPr lang="en-US" sz="1400" dirty="0" smtClean="0"/>
              <a:t> bullets and SOL bullets are indicated with the same letter.  An example is provided on the next slide.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t>Teachers are encouraged to read both the Understanding the Standard (US) and Essential Knowledge and Skills (EKS) columns.</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6</a:t>
            </a:fld>
            <a:endParaRPr lang="en-US" dirty="0"/>
          </a:p>
        </p:txBody>
      </p:sp>
    </p:spTree>
    <p:extLst>
      <p:ext uri="{BB962C8B-B14F-4D97-AF65-F5344CB8AC3E}">
        <p14:creationId xmlns:p14="http://schemas.microsoft.com/office/powerpoint/2010/main" val="155573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sz="1400" dirty="0" smtClean="0"/>
              <a:t>This is a page from the Algebra II Curriculum Framework.  It is very important that teachers spend time exploring the new Curriculum Framework. This slide contains</a:t>
            </a:r>
            <a:r>
              <a:rPr lang="en-US" sz="1400" baseline="0" dirty="0" smtClean="0"/>
              <a:t> e</a:t>
            </a:r>
            <a:r>
              <a:rPr lang="en-US" sz="1400" dirty="0" smtClean="0"/>
              <a:t>xamples</a:t>
            </a:r>
            <a:r>
              <a:rPr lang="en-US" sz="1400" baseline="0" dirty="0" smtClean="0"/>
              <a:t> of edits (CLICK) made to the Understanding the Standard section that provide clarity in definitions and explanations.  In some standards, examples have also been included. </a:t>
            </a:r>
          </a:p>
          <a:p>
            <a:pPr defTabSz="922878">
              <a:defRPr/>
            </a:pPr>
            <a:r>
              <a:rPr lang="en-US" sz="1400" dirty="0" smtClean="0"/>
              <a:t>In addition, where appropriate, (CLICK)</a:t>
            </a:r>
            <a:r>
              <a:rPr lang="en-US" sz="1400" baseline="0" dirty="0" smtClean="0"/>
              <a:t> </a:t>
            </a:r>
            <a:r>
              <a:rPr lang="en-US" sz="1400" dirty="0" smtClean="0"/>
              <a:t>corresponding</a:t>
            </a:r>
            <a:r>
              <a:rPr lang="en-US" sz="1400" baseline="0" dirty="0" smtClean="0"/>
              <a:t> Essential Knowledge and Skills (EKS) </a:t>
            </a:r>
            <a:r>
              <a:rPr lang="en-US" sz="1400" dirty="0" smtClean="0"/>
              <a:t>bullets and SOL bullets are indicated with the same letter.  </a:t>
            </a:r>
            <a:endParaRPr 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There was an overall reduction in the number of mathematics standards spanning K-12.</a:t>
            </a:r>
            <a:r>
              <a:rPr lang="en-US" sz="1200" baseline="0" dirty="0" smtClean="0"/>
              <a:t>  This is a result of consolidation of related concepts and skills, a reduction of repetition, an improvement of the developmental progression, and/or deletion of content.</a:t>
            </a:r>
          </a:p>
          <a:p>
            <a:r>
              <a:rPr lang="en-US" sz="1200" dirty="0" smtClean="0"/>
              <a:t>In Algebra II, while</a:t>
            </a:r>
            <a:r>
              <a:rPr lang="en-US" sz="1200" baseline="0" dirty="0" smtClean="0"/>
              <a:t> one SOL was moved from the Expressions and Operations strand to the Functions strand, </a:t>
            </a:r>
            <a:r>
              <a:rPr lang="en-US" sz="1200" dirty="0" smtClean="0"/>
              <a:t>there</a:t>
            </a:r>
            <a:r>
              <a:rPr lang="en-US" sz="1200" baseline="0" dirty="0" smtClean="0"/>
              <a:t> was no change in the number of standards in the 2016 compared to the 2009 standards. </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dirty="0"/>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The mathematical process goals continue to play an instrumental role in the teaching and learning of mathematics with understanding. </a:t>
            </a:r>
          </a:p>
          <a:p>
            <a:r>
              <a:rPr lang="en-US" altLang="en-US" sz="1200" dirty="0" smtClean="0"/>
              <a:t>We encourage educators to review these sections included in the introduction of the 2016 curriculum frameworks.</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BD64048-7CF2-403F-A04F-F385A1F2893C}"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B2AC82D-44C1-4FC2-906F-96989CC918EF}"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5A145C0D-9152-4F6D-8C04-EF681CB7BB06}"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ECD65013-3D44-49BB-AB0D-E598547CD9D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FEA73A26-AEA2-41BB-B0E0-B776BF06E36D}"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6BFAA909-4C82-4F0B-BB41-0E0ADB2DB578}"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8438A72-1ADB-4E62-B010-1CF33C7027C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716C3FF-7D24-43A9-AAF7-47A5B5FB775C}"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580D13D-8AE4-44F0-A390-92D75ECBAE33}"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E7FE09C-DB6A-4E16-B746-5FB480E1CC4F}"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EBF638F6-223F-4FB3-A300-55736AE5CB61}"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AB5C841-5F81-466C-90D1-530B293B487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E7D2955-B040-418F-8E36-006D42FC7903}"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EDDD8022-FDA6-4731-8B5E-CCB189A350FE}"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7AA3CFEA-76FD-45EF-8548-EA89E25229AB}"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16F1100-9290-4222-BCA3-2313D2DC97A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4B44ABCB-29CF-43D1-B305-98BA6E299692}"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89A4FE7-0DB7-4FC2-8CFF-E4971380B09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AF672DBB-3D8A-4A9C-BAED-53051FA8D34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3E5D74FD-4368-46C5-9AF5-F79C9C097ADC}"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BE2A386-8099-493E-B7C5-5C4AE20301A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C7B4A0-8751-4F05-8B2E-482504A30F4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A483C74-9A06-4312-99AF-361857E20CBF}"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C86F088-7798-4D5D-A2C0-01137D5E9ED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E7511832-378D-448F-BFBF-B9D8C45A10C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6A307195-4638-4074-9135-E91DD4AAFD5B}"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4B1FF28E-7504-4F1F-8CFE-F283ABA8C01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0557403-2764-406F-8B97-9C6786040FF5}"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5643CF3E-E707-44F6-8466-140164ECAA4B}"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9DA724D-EE06-4156-A21D-DBB54560204E}"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3FFE8DF-75E9-439F-8209-78D15E986CFE}"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CB4FCC15-BDAA-4132-A3AA-D8190AA28FF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72C8C8F-6A84-449D-9FF3-7032D105ABCF}"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9D36484F-0E3A-4366-8FD0-6330B5939F72}"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CD24A020-C7A7-458C-9535-33C1F85C438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2B3752A9-72D9-4639-8CCF-78FD4D7AEB1C}"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2C3E883F-7873-4E50-83A0-E3F2D4D409A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142DC5F-6B55-47C2-AB29-F72AE029DA6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8A49F15-6DF7-4226-BAAE-1C7BD567F33C}"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6EC9035-A3A7-427F-8015-1BDDB3A08E76}"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BE09323C-162A-40C6-B57C-E2D95F2034B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6ED80B1-9596-4F11-BE63-2462901FEB43}"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35989F3-EC52-4A6B-8487-E24FF50336C9}"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74EB120-5B4F-46E4-8FD7-BBDEF46B86A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F964E442-06C4-4394-977C-32D7E0A03A3D}"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EBA94BE9-226E-4603-A028-D971D986D17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C56776C5-1CB1-4130-B359-1127BF49518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8E82DF70-B6E8-4805-8E4D-90D3628844A9}"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99806CDB-256E-43FA-885D-0B0C4709435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52D510DB-90A7-4F3B-BC5D-6B4F44225AA3}"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DADC2E40-951F-43E4-BC57-94CB78AA06E2}"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AD34C37-D97F-4B63-A354-5ABF6C0ED99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19C4E110-1E81-47C8-A383-33BCE2C56450}"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64E5C54-81D4-499D-8561-71DE93782F9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7179E33-5859-43DF-A65A-0911FCDE6EED}"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947DD99B-F10C-4BD5-9036-85B60ECB944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83FF6E0-711C-4E2A-99EC-5F5337EADA9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CA57FCF-D5C6-4D45-8BE6-83588FA6350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5109FE1C-7697-40E2-8CC9-C71744F0CF14}"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E0B1F123-AC9F-4869-8305-68DD3529EF0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E7A14D18-30D5-461D-8B8A-032A7BE74139}"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573D247-B9BC-4038-8BF6-FFD5491CC7A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A462A917-CE43-486C-9629-7E0C72F4DB2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F7B59664-21D8-4A74-B400-58D5B5A6BBF7}"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866D2D8-B415-44D6-9B63-BF159D01795F}"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3CEE27D-E529-4BA9-80BF-ED4BD0D9485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9376314-3F7D-44A2-AD52-5E923D475476}"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0F4D35A-1F9A-4974-8145-8EC5B2A8EAA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21686F1D-D62D-44D0-96DA-B95A750F57D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4B2C7E3-A7EC-49C3-A5D5-8CE0E7340F44}"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50D9474-0AC0-4E4D-B3CA-D98A3954591C}"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81CC33B6-2DA1-42CB-B899-30206E050863}"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49AFA66-4C31-4C4B-AC0C-BECB01600C11}"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9E33A8F-57B2-4BED-8C6D-E9A87117FCA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0F3ACD8-5C39-4C73-9B23-BB48C75FDC24}"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3D8ED55-D717-4BCA-8311-28DA0BFEA2CA}"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5EB1F9A-A3DB-416E-8958-2E3FCFFF4516}"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2275CD0-80F0-43EC-9A34-F28945EC06E1}"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1EE9C4BF-3C3D-421B-AF67-31B24B3955C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A7735445-6ADB-481B-8E21-BC98EBFF7D75}"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0473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9686C1E0-E186-4909-BDBB-6677201CC9C9}"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098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ECFC4CA-C338-402C-AE2E-9DDF338B535D}"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0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0ED222DD-8AD8-4621-806E-5C491E53BF12}"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558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D162154B-73FB-45BC-B1B9-80ACFEF43124}"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109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F6CAF3C8-8682-41B9-BE4E-9EAC1BD7E8C3}"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38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66802A8-6356-47CF-B558-FD4DBD2D73BE}"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701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D0671E77-0B73-4CE5-816E-F7479992B9F7}"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83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ED436B1-8E94-492E-9D43-72AE7382B171}"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0901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2E06A75F-1359-4DF4-9407-94A1A31B00A1}"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5007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0EDC3EE-91C0-447A-8618-D57A52D67231}"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3430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EDF49F08-9FCF-4DE3-B09B-60FABAEF16BE}"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4284C12-8D03-453F-AAD1-9FDCBFAD2034}"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E8C70C9B-CD4D-46C9-AC82-E242079153B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23968ED9-8666-443E-A100-C1D4495A1EDD}"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BA659D2-36ED-4EA4-9FF2-CE0716E81AA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D3EB683-A494-4B10-9823-B2E8709C302B}"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F6BC26FC-7D54-4A98-A17F-BBB5883F7951}"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F8928320-CE90-4D09-98B6-EC64C10E143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120CB17-34FB-486B-BD8C-AEAC73283250}"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90D72EB-1F70-4E3C-8812-7DB4FCC81834}"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E824EBB-97E3-4B2E-9C87-8360FC4A30F5}"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3BDFD4D-DDCB-479E-B5AF-395A148B8778}"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633162F-3EED-4AD5-AF87-12501EBF194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BAF6964-2D50-4606-B85E-92A9B7FBB01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4E72B1B-1FAF-43FB-99D2-806BE6186DF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B360BCA2-63A8-4638-8898-7C5AA2FCA515}"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FA169FD6-F203-4600-BC03-FC635F704DC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CD2C14F2-7242-4839-935C-E9FE1AD17E92}"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0B8B6917-D976-42DC-9C4F-4189A3181A0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A9C43E62-CAEE-4CAB-A8C6-3F90FBBE2A1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F418A8AF-F076-49FB-A65B-1BD4E7737A3D}"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5D478080-27F3-4643-86D9-BFE93D8F6353}" type="datetime1">
              <a:rPr lang="en-US" altLang="en-US" smtClean="0"/>
              <a:t>4/26/2017</a:t>
            </a:fld>
            <a:endParaRPr lang="en-US" alt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DC2AB98-C70A-4E8A-B6E7-00709373E26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88AC56A-9C9A-4337-A556-8D50BC52DD9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F42E759F-131F-40DC-A03D-C5B63CE33D53}"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5A95A0C-98D0-4EB0-8975-60C22CE8405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1780FBAC-D724-483D-87A8-8BBB93E75BF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4019E04-AADE-469D-8FC6-C57CECB2F9BF}"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4C3B2B4-523C-4762-8D6A-12F74930EB9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B10107E2-0D4B-4DD4-8417-355B960D6EC8}"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05EE225C-048B-42F4-9084-920962A4A36C}"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A7370037-00CD-4B7D-BEE1-A62589AAB31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9FF2A7E1-E30B-4FD1-A449-C40392B47C24}"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12693F4-7CE6-4C52-95EE-E5AC29F9A9D8}"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526130B-6B4A-4EB4-A462-124A4714C6A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AE190C6-FCCD-41FA-BEEE-864577308F1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9AC7CABA-4FF0-4117-B3D6-FE3AD5AB23D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07A6C5A-0513-4482-B9B6-D117C963C7E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3D1A9859-2710-40F6-819E-FD53F5B29D7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0C3C4121-9865-4EC8-82DA-42E86D95016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6C8A05BF-AA40-4921-A358-2B052DA22313}"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9FF82D82-246F-4F0D-B62C-5C2D2BED6914}"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48183E42-A4EC-48C4-848F-0A27F27BE1D4}"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4A26DEB1-89DE-4E61-B77A-1D951087CE64}"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4EE4128-EEA5-407F-B373-BC9DB96AA3E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35391BC-DA0A-4CC3-92B7-9E9F68074BEE}"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E2F1894-291B-4B7D-B928-C3F17338A7C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DB60DBD-D99B-412C-9DBC-2725D81DD700}"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A2B7DA31-189F-4BE2-A5E0-BE9A7C91F458}"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ACF810DF-17B0-496A-A826-D40407E6492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8B208C9-4B26-4E23-9ED4-D41D511F791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9DDDF7B-81ED-4E39-A8C4-E5F6980B97F3}"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473553A1-0659-4812-91E7-40BAB6BD11B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B32AF498-76FC-4796-AEDE-E97B63C73C49}"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2B7B38A-E7F8-40F2-8327-F1077F91C758}" type="datetime1">
              <a:rPr lang="en-US" altLang="en-US" smtClean="0"/>
              <a:t>4/26/2017</a:t>
            </a:fld>
            <a:endParaRPr lang="en-US" alt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41E2F44C-5E91-4380-8E04-EE4611CBDBDB}"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0118181E-FF59-48E2-AE18-84528402432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A42C8B6-E6AB-4A12-BD5D-D6597D62C1B2}"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C0CBB79-F20A-405F-8812-AFC2185FAA92}"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6C7DB68-A5EC-45A8-A9AD-8497315BEBBD}"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B758627-735F-4175-96E4-C711F497CA0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48EFEF3-856A-4411-BDC5-BE3A1130F44C}"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43579B2-78A5-469E-9E69-8BAF25BE6D5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654039E1-D99C-44D9-940C-396F8F03B970}"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9AF4A25-BD6D-43D9-93F9-81101FC9271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A97F60C-8668-44D1-8C9A-7248C1F11639}"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65D58D1-B769-4F0A-9DBE-92269CB7DE6C}"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62399F7B-13BF-4946-A022-6FF4A6A0900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8FF9525E-C8D1-475C-B12F-82648654416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C91BB8A-899D-4030-A9F1-1B403575C96E}"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7E5C06B-6BAC-4A5F-A83C-01190A126ECD}"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80EA56D-013A-48B7-9D47-40C19318038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6590AF7F-2ABB-44CF-B00A-6B32399753FA}"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BFAD5079-E7B7-48E9-80E5-943427CADFC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26E3755-527D-4ED2-87C4-FB901FA0295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E4D7D221-CABA-4E9A-90B2-11063B8B31D2}"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D5CB27F-C4B2-4C26-87FF-3D4DEF279FFD}"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438E436-5D05-4754-86AA-34D5498A560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56836292-B547-4A7F-960C-C6C9CAAF447D}"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E107405B-750E-4882-A0A1-5F9A551F3CBE}"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FDD9AE88-3451-4741-AD77-E2B0DCF5FD2C}"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492D9EC-CD6B-452C-8ED0-FFDD35CD39D2}"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E912170-D897-40A1-9508-6D9909A32E1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D01C88F-6276-47F0-BADB-3302BD758E44}"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AAB87A16-0800-458A-B941-5765262674D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4932FD9-7403-4A94-8122-0C3197F3553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C564B51B-F7D1-43FB-9E28-67BDDE70A2C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69879D0-C1CC-47A7-85CE-6CC2FA3C6739}" type="datetime1">
              <a:rPr lang="en-US" altLang="en-US" smtClean="0"/>
              <a:t>4/26/2017</a:t>
            </a:fld>
            <a:endParaRPr lang="en-US" alt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0FF4B7C-89D5-47DE-AF5F-85EED315FDDB}"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40E062-D2AE-4124-886C-0288854C23A5}"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A6AF436-1597-466A-BEFF-199FD77B1A56}"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11D6A57-A167-4506-8DD3-E1C1189908B7}"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09E6C60-7A18-48DC-AE79-6A9FFBCBEE5C}"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9A13A11-8E83-4A8E-8521-20A1B1006058}"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730DCD9-EEDB-46E3-B9C8-AB732541EFEB}"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5CAE102A-98B6-420A-B1B1-AD3E25C84BA7}"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79939116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DA1450D-B778-4B16-99F6-3943ADB3E909}"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6241DA2-874C-45D8-A7C8-13059EC1E3D8}"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C0E6BCC-0A92-49C0-A6BB-207AD2C144D9}"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15CED7B-B80A-40E1-8BB7-07D469D3B374}"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564A296-ED61-40A4-BF1D-253816C49209}"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8C8FF2-25CB-428F-8DE1-D1DC78A0FA7F}"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D4BFDDB-D890-4919-A910-14374F6CCB85}"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5.png"/><Relationship Id="rId2" Type="http://schemas.microsoft.com/office/2007/relationships/media" Target="../media/media11.wm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7" Type="http://schemas.openxmlformats.org/officeDocument/2006/relationships/image" Target="../media/image5.png"/><Relationship Id="rId2" Type="http://schemas.microsoft.com/office/2007/relationships/media" Target="../media/media15.wma"/><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2" Type="http://schemas.microsoft.com/office/2007/relationships/media" Target="../media/media16.wma"/><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media18.wma"/><Relationship Id="rId2" Type="http://schemas.microsoft.com/office/2007/relationships/media" Target="../media/media18.wma"/><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19.wma"/><Relationship Id="rId2" Type="http://schemas.microsoft.com/office/2007/relationships/media" Target="../media/media19.wma"/><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media21.wma"/><Relationship Id="rId7" Type="http://schemas.openxmlformats.org/officeDocument/2006/relationships/image" Target="../media/image5.png"/><Relationship Id="rId2" Type="http://schemas.microsoft.com/office/2007/relationships/media" Target="../media/media21.wma"/><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media22.wma"/><Relationship Id="rId2" Type="http://schemas.microsoft.com/office/2007/relationships/media" Target="../media/media22.wma"/><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notesSlide" Target="../notesSlides/notesSlide22.xml"/><Relationship Id="rId4"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audio" Target="../media/media23.wma"/><Relationship Id="rId2" Type="http://schemas.microsoft.com/office/2007/relationships/media" Target="../media/media23.wma"/><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23.xml"/><Relationship Id="rId4"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audio" Target="../media/media24.wma"/><Relationship Id="rId2" Type="http://schemas.microsoft.com/office/2007/relationships/media" Target="../media/media24.wma"/><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notesSlide" Target="../notesSlides/notesSlide24.xml"/><Relationship Id="rId4"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audio" Target="../media/media25.wma"/><Relationship Id="rId2" Type="http://schemas.microsoft.com/office/2007/relationships/media" Target="../media/media25.wma"/><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notesSlide" Target="../notesSlides/notesSlide25.xml"/><Relationship Id="rId4"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audio" Target="../media/media27.wma"/><Relationship Id="rId2" Type="http://schemas.microsoft.com/office/2007/relationships/media" Target="../media/media27.wma"/><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notesSlide" Target="../notesSlides/notesSlide27.xml"/><Relationship Id="rId4"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audio" Target="../media/media28.wma"/><Relationship Id="rId2" Type="http://schemas.microsoft.com/office/2007/relationships/media" Target="../media/media28.wma"/><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notesSlide" Target="../notesSlides/notesSlide28.xml"/><Relationship Id="rId4"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audio" Target="../media/media29.wma"/><Relationship Id="rId2" Type="http://schemas.microsoft.com/office/2007/relationships/media" Target="../media/media29.wma"/><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notesSlide" Target="../notesSlides/notesSlide29.xml"/><Relationship Id="rId4"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media30.wma"/><Relationship Id="rId2" Type="http://schemas.microsoft.com/office/2007/relationships/media" Target="../media/media30.wma"/><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notesSlide" Target="../notesSlides/notesSlide30.xml"/><Relationship Id="rId4"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7.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5.png"/><Relationship Id="rId2" Type="http://schemas.microsoft.com/office/2007/relationships/media" Target="../media/media7.wm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1752600"/>
            <a:ext cx="7772400" cy="1470025"/>
          </a:xfrm>
          <a:solidFill>
            <a:srgbClr val="003399"/>
          </a:solidFill>
        </p:spPr>
        <p:txBody>
          <a:bodyPr/>
          <a:lstStyle/>
          <a:p>
            <a:pPr algn="ctr"/>
            <a:r>
              <a:rPr lang="en-US" altLang="en-US" sz="4400" b="1" dirty="0" smtClean="0">
                <a:solidFill>
                  <a:schemeClr val="bg1"/>
                </a:solidFill>
              </a:rPr>
              <a:t>2016 </a:t>
            </a:r>
            <a:r>
              <a:rPr lang="en-US" altLang="en-US" sz="4400" b="1" i="1" dirty="0">
                <a:solidFill>
                  <a:schemeClr val="bg1"/>
                </a:solidFill>
              </a:rPr>
              <a:t>Mathematics </a:t>
            </a:r>
            <a:br>
              <a:rPr lang="en-US" altLang="en-US" sz="4400" b="1" i="1" dirty="0">
                <a:solidFill>
                  <a:schemeClr val="bg1"/>
                </a:solidFill>
              </a:rPr>
            </a:br>
            <a:r>
              <a:rPr lang="en-US" altLang="en-US" sz="4400" b="1" i="1" dirty="0">
                <a:solidFill>
                  <a:schemeClr val="bg1"/>
                </a:solidFill>
              </a:rPr>
              <a:t>Standards of </a:t>
            </a:r>
            <a:r>
              <a:rPr lang="en-US" altLang="en-US" sz="4400" b="1" i="1" dirty="0" smtClean="0">
                <a:solidFill>
                  <a:schemeClr val="bg1"/>
                </a:solidFill>
              </a:rPr>
              <a:t>Learning</a:t>
            </a:r>
            <a:endParaRPr lang="en-US" altLang="en-US" sz="4400" b="1" dirty="0">
              <a:solidFill>
                <a:schemeClr val="bg1"/>
              </a:solidFill>
            </a:endParaRPr>
          </a:p>
        </p:txBody>
      </p:sp>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smtClean="0"/>
              <a:t>Algebra II</a:t>
            </a:r>
            <a:endParaRPr lang="en-US" altLang="en-US" sz="2800" b="1" dirty="0"/>
          </a:p>
          <a:p>
            <a:r>
              <a:rPr lang="en-US" altLang="en-US" sz="2800" b="1" dirty="0" smtClean="0"/>
              <a:t>Overview of Changes from 2009 to 2016</a:t>
            </a:r>
            <a:endParaRPr lang="en-US" altLang="en-US" sz="2800" b="1" dirty="0"/>
          </a:p>
        </p:txBody>
      </p:sp>
      <p:sp>
        <p:nvSpPr>
          <p:cNvPr id="4" name="TextBox 3"/>
          <p:cNvSpPr txBox="1"/>
          <p:nvPr/>
        </p:nvSpPr>
        <p:spPr>
          <a:xfrm>
            <a:off x="838200" y="5638800"/>
            <a:ext cx="7543800" cy="369332"/>
          </a:xfrm>
          <a:prstGeom prst="rect">
            <a:avLst/>
          </a:prstGeom>
          <a:noFill/>
        </p:spPr>
        <p:txBody>
          <a:bodyPr wrap="square" rtlCol="0">
            <a:spAutoFit/>
          </a:bodyPr>
          <a:lstStyle/>
          <a:p>
            <a:r>
              <a:rPr lang="en-US" dirty="0" smtClean="0"/>
              <a:t>Related documents available on </a:t>
            </a:r>
            <a:r>
              <a:rPr lang="en-US" dirty="0" smtClean="0">
                <a:hlinkClick r:id="rId5"/>
              </a:rPr>
              <a:t>VDOE Mathematics 2016</a:t>
            </a:r>
            <a:r>
              <a:rPr lang="en-US" dirty="0" smtClean="0"/>
              <a:t> webpage</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2" name="Slide Number Placeholder 1"/>
          <p:cNvSpPr>
            <a:spLocks noGrp="1"/>
          </p:cNvSpPr>
          <p:nvPr>
            <p:ph type="sldNum" sz="quarter" idx="12"/>
          </p:nvPr>
        </p:nvSpPr>
        <p:spPr/>
        <p:txBody>
          <a:bodyPr/>
          <a:lstStyle/>
          <a:p>
            <a:fld id="{DD9E9451-5B74-44CE-918D-3BCA6AFB4AEF}" type="slidenum">
              <a:rPr lang="en-US" altLang="en-US" smtClean="0"/>
              <a:pPr/>
              <a:t>1</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advTm="33351"/>
    </mc:Choice>
    <mc:Fallback xmlns="">
      <p:transition advTm="33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Curriculum Frameworks</a:t>
            </a:r>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10</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6812555"/>
      </p:ext>
    </p:extLst>
  </p:cSld>
  <p:clrMapOvr>
    <a:masterClrMapping/>
  </p:clrMapOvr>
  <mc:AlternateContent xmlns:mc="http://schemas.openxmlformats.org/markup-compatibility/2006" xmlns:p14="http://schemas.microsoft.com/office/powerpoint/2010/main">
    <mc:Choice Requires="p14">
      <p:transition p14:dur="10" advTm="25429"/>
    </mc:Choice>
    <mc:Fallback xmlns="">
      <p:transition advTm="254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8" y="594386"/>
            <a:ext cx="8681117" cy="612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712163" y="897738"/>
            <a:ext cx="1472199" cy="269042"/>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633709" y="897738"/>
            <a:ext cx="2108518" cy="326192"/>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623274" y="1125063"/>
            <a:ext cx="417276" cy="23722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42900" y="1129912"/>
            <a:ext cx="427057" cy="23722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040550" y="2695575"/>
            <a:ext cx="826850" cy="270199"/>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011446" y="5157992"/>
            <a:ext cx="306315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6096000" y="2965774"/>
            <a:ext cx="762000" cy="228600"/>
          </a:xfrm>
          <a:prstGeom prst="borderCallout1">
            <a:avLst>
              <a:gd name="adj1" fmla="val 18750"/>
              <a:gd name="adj2" fmla="val -8333"/>
              <a:gd name="adj3" fmla="val -41667"/>
              <a:gd name="adj4" fmla="val -35833"/>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20" name="Line Callout 1 19"/>
          <p:cNvSpPr/>
          <p:nvPr/>
        </p:nvSpPr>
        <p:spPr>
          <a:xfrm flipH="1">
            <a:off x="3621839" y="2352675"/>
            <a:ext cx="914400" cy="228600"/>
          </a:xfrm>
          <a:prstGeom prst="borderCallout1">
            <a:avLst>
              <a:gd name="adj1" fmla="val 47917"/>
              <a:gd name="adj2" fmla="val -1041"/>
              <a:gd name="adj3" fmla="val 153731"/>
              <a:gd name="adj4" fmla="val -18992"/>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dirty="0"/>
          </a:p>
        </p:txBody>
      </p:sp>
      <p:cxnSp>
        <p:nvCxnSpPr>
          <p:cNvPr id="14" name="Straight Connector 13"/>
          <p:cNvCxnSpPr/>
          <p:nvPr/>
        </p:nvCxnSpPr>
        <p:spPr>
          <a:xfrm>
            <a:off x="825247" y="1305139"/>
            <a:ext cx="162301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16408" y="1446387"/>
            <a:ext cx="1726617" cy="43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28600" y="925034"/>
            <a:ext cx="4258543" cy="1004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487143" y="925034"/>
            <a:ext cx="4123458" cy="1004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35162" y="1970585"/>
            <a:ext cx="4258543" cy="44302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474655" y="1951059"/>
            <a:ext cx="4135946" cy="4417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028407" y="1890981"/>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208500" y="1910307"/>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466725" y="5300867"/>
            <a:ext cx="166687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97207" y="5013368"/>
            <a:ext cx="593100" cy="1732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flipV="1">
            <a:off x="4613749" y="2686050"/>
            <a:ext cx="457200" cy="263201"/>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24" name="Line Callout 1 23"/>
          <p:cNvSpPr/>
          <p:nvPr/>
        </p:nvSpPr>
        <p:spPr>
          <a:xfrm flipH="1">
            <a:off x="3507539" y="1060834"/>
            <a:ext cx="914400" cy="228600"/>
          </a:xfrm>
          <a:prstGeom prst="borderCallout1">
            <a:avLst>
              <a:gd name="adj1" fmla="val 47917"/>
              <a:gd name="adj2" fmla="val 2084"/>
              <a:gd name="adj3" fmla="val 41231"/>
              <a:gd name="adj4" fmla="val -27325"/>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37159115"/>
      </p:ext>
    </p:extLst>
  </p:cSld>
  <p:clrMapOvr>
    <a:masterClrMapping/>
  </p:clrMapOvr>
  <mc:AlternateContent xmlns:mc="http://schemas.openxmlformats.org/markup-compatibility/2006" xmlns:p14="http://schemas.microsoft.com/office/powerpoint/2010/main">
    <mc:Choice Requires="p14">
      <p:transition p14:dur="10" advTm="74886"/>
    </mc:Choice>
    <mc:Fallback xmlns="">
      <p:transition advTm="74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3" fill="hold" display="0">
                  <p:stCondLst>
                    <p:cond delay="indefinite"/>
                  </p:stCondLst>
                  <p:endCondLst>
                    <p:cond evt="onStopAudio" delay="0">
                      <p:tgtEl>
                        <p:sldTgt/>
                      </p:tgtEl>
                    </p:cond>
                  </p:endCondLst>
                </p:cTn>
                <p:tgtEl>
                  <p:spTgt spid="12"/>
                </p:tgtEl>
              </p:cMediaNode>
            </p:audio>
          </p:childTnLst>
        </p:cTn>
      </p:par>
    </p:tnLst>
    <p:bldLst>
      <p:bldP spid="7" grpId="0" animBg="1"/>
      <p:bldP spid="8" grpId="0" animBg="1"/>
      <p:bldP spid="9" grpId="0" animBg="1"/>
      <p:bldP spid="10" grpId="0" animBg="1"/>
      <p:bldP spid="13" grpId="0" animBg="1"/>
      <p:bldP spid="6" grpId="0" animBg="1"/>
      <p:bldP spid="20" grpId="0" animBg="1"/>
      <p:bldP spid="3" grpId="0" animBg="1"/>
      <p:bldP spid="17" grpId="0" animBg="1"/>
      <p:bldP spid="19" grpId="0" animBg="1"/>
      <p:bldP spid="21" grpId="0" animBg="1"/>
      <p:bldP spid="22" grpId="0" animBg="1"/>
      <p:bldP spid="23" grpId="0" animBg="1"/>
      <p:bldP spid="39" grpId="0" animBg="1"/>
      <p:bldP spid="40"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620" y="609601"/>
            <a:ext cx="852967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391275" y="68267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221522" y="684235"/>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371600" y="1857375"/>
            <a:ext cx="849922"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810000" y="758870"/>
            <a:ext cx="16002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dirty="0"/>
          </a:p>
        </p:txBody>
      </p:sp>
      <p:sp>
        <p:nvSpPr>
          <p:cNvPr id="9" name="Rectangle 8"/>
          <p:cNvSpPr/>
          <p:nvPr/>
        </p:nvSpPr>
        <p:spPr>
          <a:xfrm>
            <a:off x="4579457" y="2219325"/>
            <a:ext cx="4183543"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7982" y="5657850"/>
            <a:ext cx="4183543"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611199264"/>
      </p:ext>
    </p:extLst>
  </p:cSld>
  <p:clrMapOvr>
    <a:masterClrMapping/>
  </p:clrMapOvr>
  <mc:AlternateContent xmlns:mc="http://schemas.openxmlformats.org/markup-compatibility/2006" xmlns:p14="http://schemas.microsoft.com/office/powerpoint/2010/main">
    <mc:Choice Requires="p14">
      <p:transition p14:dur="10" advTm="55129"/>
    </mc:Choice>
    <mc:Fallback xmlns="">
      <p:transition advTm="55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EXPRESSIONS and OPERATIONS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D47E1349-D74C-4A2D-9313-8E32EAF75841}" type="slidenum">
              <a:rPr lang="en-US" altLang="en-US" smtClean="0"/>
              <a:pPr/>
              <a:t>13</a:t>
            </a:fld>
            <a:endParaRPr lang="en-US" altLang="en-US" dirty="0"/>
          </a:p>
        </p:txBody>
      </p:sp>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13479"/>
    </mc:Choice>
    <mc:Fallback xmlns="">
      <p:transition advTm="13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9862503"/>
              </p:ext>
            </p:extLst>
          </p:nvPr>
        </p:nvGraphicFramePr>
        <p:xfrm>
          <a:off x="533400" y="990601"/>
          <a:ext cx="8153400" cy="2910840"/>
        </p:xfrm>
        <a:graphic>
          <a:graphicData uri="http://schemas.openxmlformats.org/drawingml/2006/table">
            <a:tbl>
              <a:tblPr firstRow="1" firstCol="1" bandRow="1">
                <a:tableStyleId>{5C22544A-7EE6-4342-B048-85BDC9FD1C3A}</a:tableStyleId>
              </a:tblPr>
              <a:tblGrid>
                <a:gridCol w="4076700"/>
                <a:gridCol w="4076700"/>
              </a:tblGrid>
              <a:tr h="313556">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2009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2016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81843">
                <a:tc>
                  <a:txBody>
                    <a:bodyPr/>
                    <a:lstStyle/>
                    <a:p>
                      <a:pPr marL="457200" marR="0" indent="-457200">
                        <a:spcBef>
                          <a:spcPts val="0"/>
                        </a:spcBef>
                        <a:spcAft>
                          <a:spcPts val="0"/>
                        </a:spcAft>
                      </a:pPr>
                      <a:r>
                        <a:rPr lang="en-US" sz="1400" dirty="0" smtClean="0">
                          <a:solidFill>
                            <a:schemeClr val="tx1"/>
                          </a:solidFill>
                          <a:effectLst/>
                          <a:latin typeface="Calibri" panose="020F0502020204030204" pitchFamily="34" charset="0"/>
                        </a:rPr>
                        <a:t>AII.1  The student, given rational, radical, or   polynomial expressions, will</a:t>
                      </a:r>
                    </a:p>
                    <a:p>
                      <a:pPr marL="628650" marR="0" lvl="1" indent="-171450">
                        <a:spcBef>
                          <a:spcPts val="0"/>
                        </a:spcBef>
                        <a:spcAft>
                          <a:spcPts val="0"/>
                        </a:spcAft>
                      </a:pPr>
                      <a:r>
                        <a:rPr lang="en-US" sz="1400" dirty="0" smtClean="0">
                          <a:solidFill>
                            <a:schemeClr val="tx1"/>
                          </a:solidFill>
                          <a:effectLst/>
                          <a:latin typeface="Calibri" panose="020F0502020204030204" pitchFamily="34" charset="0"/>
                        </a:rPr>
                        <a:t>a) add, subtract, multiply, divide, and simplify rational algebraic expressions;</a:t>
                      </a:r>
                    </a:p>
                    <a:p>
                      <a:pPr marL="628650" marR="0" lvl="1" indent="-171450">
                        <a:spcBef>
                          <a:spcPts val="0"/>
                        </a:spcBef>
                        <a:spcAft>
                          <a:spcPts val="0"/>
                        </a:spcAft>
                      </a:pPr>
                      <a:r>
                        <a:rPr lang="en-US" sz="1400" dirty="0" smtClean="0">
                          <a:solidFill>
                            <a:schemeClr val="tx1"/>
                          </a:solidFill>
                          <a:effectLst/>
                          <a:latin typeface="Calibri" panose="020F0502020204030204" pitchFamily="34" charset="0"/>
                        </a:rPr>
                        <a:t>b) add, subtract, multiply, divide, and simplify radical expressions containing rational numbers and variables, and expressions containing rational exponents;</a:t>
                      </a:r>
                    </a:p>
                    <a:p>
                      <a:pPr marL="628650" marR="0" lvl="1" indent="-171450">
                        <a:spcBef>
                          <a:spcPts val="0"/>
                        </a:spcBef>
                        <a:spcAft>
                          <a:spcPts val="0"/>
                        </a:spcAft>
                      </a:pPr>
                      <a:r>
                        <a:rPr lang="en-US" sz="1400" dirty="0" smtClean="0">
                          <a:solidFill>
                            <a:schemeClr val="tx1"/>
                          </a:solidFill>
                          <a:effectLst/>
                          <a:latin typeface="Calibri" panose="020F0502020204030204" pitchFamily="34" charset="0"/>
                        </a:rPr>
                        <a:t>c) write radical expressions as expressions containing rational exponents and vice versa; </a:t>
                      </a:r>
                      <a:r>
                        <a:rPr lang="en-US" sz="1400" dirty="0" smtClean="0">
                          <a:solidFill>
                            <a:srgbClr val="FF0000"/>
                          </a:solidFill>
                          <a:effectLst/>
                          <a:latin typeface="Calibri" panose="020F0502020204030204" pitchFamily="34" charset="0"/>
                        </a:rPr>
                        <a:t>[Moved to EKS] </a:t>
                      </a:r>
                      <a:r>
                        <a:rPr lang="en-US" sz="1400" dirty="0" smtClean="0">
                          <a:solidFill>
                            <a:schemeClr val="tx1"/>
                          </a:solidFill>
                          <a:effectLst/>
                          <a:latin typeface="Calibri" panose="020F0502020204030204" pitchFamily="34" charset="0"/>
                        </a:rPr>
                        <a:t>and</a:t>
                      </a:r>
                    </a:p>
                    <a:p>
                      <a:pPr marL="457200" marR="0" lvl="1" indent="0">
                        <a:spcBef>
                          <a:spcPts val="0"/>
                        </a:spcBef>
                        <a:spcAft>
                          <a:spcPts val="0"/>
                        </a:spcAft>
                      </a:pPr>
                      <a:r>
                        <a:rPr lang="en-US" sz="1400" dirty="0" smtClean="0">
                          <a:solidFill>
                            <a:schemeClr val="tx1"/>
                          </a:solidFill>
                          <a:effectLst/>
                          <a:latin typeface="Calibri" panose="020F0502020204030204" pitchFamily="34" charset="0"/>
                        </a:rPr>
                        <a:t>d) factor polynomials completely.</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indent="-457200">
                        <a:lnSpc>
                          <a:spcPct val="100000"/>
                        </a:lnSpc>
                        <a:spcBef>
                          <a:spcPts val="0"/>
                        </a:spcBef>
                        <a:spcAft>
                          <a:spcPts val="0"/>
                        </a:spcAft>
                      </a:pPr>
                      <a:r>
                        <a:rPr lang="en-US" sz="1400" b="1" kern="1200" dirty="0" smtClean="0">
                          <a:solidFill>
                            <a:schemeClr val="tx1"/>
                          </a:solidFill>
                          <a:effectLst/>
                          <a:latin typeface="Calibri" panose="020F0502020204030204" pitchFamily="34" charset="0"/>
                          <a:ea typeface="+mn-ea"/>
                          <a:cs typeface="+mn-cs"/>
                        </a:rPr>
                        <a:t>AII.1  The student will</a:t>
                      </a:r>
                    </a:p>
                    <a:p>
                      <a:pPr marL="628650" marR="0" indent="-171450">
                        <a:lnSpc>
                          <a:spcPct val="100000"/>
                        </a:lnSpc>
                        <a:spcBef>
                          <a:spcPts val="0"/>
                        </a:spcBef>
                        <a:spcAft>
                          <a:spcPts val="0"/>
                        </a:spcAft>
                      </a:pPr>
                      <a:r>
                        <a:rPr lang="en-US" sz="1400" b="1" kern="1200" dirty="0" smtClean="0">
                          <a:solidFill>
                            <a:schemeClr val="tx1"/>
                          </a:solidFill>
                          <a:effectLst/>
                          <a:latin typeface="Calibri" panose="020F0502020204030204" pitchFamily="34" charset="0"/>
                          <a:ea typeface="+mn-ea"/>
                          <a:cs typeface="+mn-cs"/>
                        </a:rPr>
                        <a:t>a) add, subtract, multiply, divide, and simplify rational algebraic expressions;</a:t>
                      </a:r>
                    </a:p>
                    <a:p>
                      <a:pPr marL="628650" marR="0" indent="-171450">
                        <a:lnSpc>
                          <a:spcPct val="100000"/>
                        </a:lnSpc>
                        <a:spcBef>
                          <a:spcPts val="0"/>
                        </a:spcBef>
                        <a:spcAft>
                          <a:spcPts val="0"/>
                        </a:spcAft>
                      </a:pPr>
                      <a:r>
                        <a:rPr lang="en-US" sz="1400" b="1" kern="1200" dirty="0" smtClean="0">
                          <a:solidFill>
                            <a:schemeClr val="tx1"/>
                          </a:solidFill>
                          <a:effectLst/>
                          <a:latin typeface="Calibri" panose="020F0502020204030204" pitchFamily="34" charset="0"/>
                          <a:ea typeface="+mn-ea"/>
                          <a:cs typeface="+mn-cs"/>
                        </a:rPr>
                        <a:t>b) add, subtract, multiply, divide, and simplify radical expressions containing rational numbers and variables, and expressions containing rational exponents; and</a:t>
                      </a:r>
                    </a:p>
                    <a:p>
                      <a:pPr marL="628650" marR="0" indent="-171450">
                        <a:lnSpc>
                          <a:spcPct val="100000"/>
                        </a:lnSpc>
                        <a:spcBef>
                          <a:spcPts val="0"/>
                        </a:spcBef>
                        <a:spcAft>
                          <a:spcPts val="0"/>
                        </a:spcAft>
                      </a:pPr>
                      <a:r>
                        <a:rPr lang="en-US" sz="1400" b="1" kern="1200" dirty="0" smtClean="0">
                          <a:solidFill>
                            <a:schemeClr val="tx1"/>
                          </a:solidFill>
                          <a:effectLst/>
                          <a:latin typeface="Calibri" panose="020F0502020204030204" pitchFamily="34" charset="0"/>
                          <a:ea typeface="+mn-ea"/>
                          <a:cs typeface="+mn-cs"/>
                        </a:rPr>
                        <a:t>c) factor polynomials completely in one or two variables.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38150" y="4093160"/>
            <a:ext cx="8248650" cy="238526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Write </a:t>
            </a:r>
            <a:r>
              <a:rPr lang="en-US" sz="1600" b="1" dirty="0">
                <a:solidFill>
                  <a:schemeClr val="bg1"/>
                </a:solidFill>
                <a:latin typeface="Calibri" panose="020F0502020204030204" pitchFamily="34" charset="0"/>
              </a:rPr>
              <a:t>radical expressions as expressions containing rational exponents and vice </a:t>
            </a:r>
            <a:r>
              <a:rPr lang="en-US" sz="1600" b="1" dirty="0" smtClean="0">
                <a:solidFill>
                  <a:schemeClr val="bg1"/>
                </a:solidFill>
                <a:latin typeface="Calibri" panose="020F0502020204030204" pitchFamily="34" charset="0"/>
              </a:rPr>
              <a:t>versa from the 2009 SOL AII.1c moved to SOL AII.1b EKS</a:t>
            </a:r>
            <a:endParaRPr lang="en-US" sz="1600" b="1" dirty="0">
              <a:solidFill>
                <a:schemeClr val="bg1"/>
              </a:solidFill>
              <a:latin typeface="Calibri" panose="020F0502020204030204" pitchFamily="34" charset="0"/>
            </a:endParaRP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SOL AII.1a EKS - Simplifying rational expressions are limited to linear and quadratic expressions</a:t>
            </a: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SOL AII.1b </a:t>
            </a:r>
            <a:r>
              <a:rPr lang="en-US" sz="1600" b="1" dirty="0" smtClean="0">
                <a:solidFill>
                  <a:schemeClr val="bg1"/>
                </a:solidFill>
                <a:latin typeface="Calibri" panose="020F0502020204030204" pitchFamily="34" charset="0"/>
              </a:rPr>
              <a:t>EKS - Simplification of radical expressions may include rationalizing denominators</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SOL AII.1c EKS - Clarification included that factoring polynomials should include those in one or two variables with no more than four terms over the set of integers with factors that are constant, linear or quadratic</a:t>
            </a: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dirty="0"/>
          </a:p>
        </p:txBody>
      </p:sp>
    </p:spTree>
    <p:custDataLst>
      <p:tags r:id="rId1"/>
    </p:custDataLst>
    <p:extLst>
      <p:ext uri="{BB962C8B-B14F-4D97-AF65-F5344CB8AC3E}">
        <p14:creationId xmlns:p14="http://schemas.microsoft.com/office/powerpoint/2010/main" val="2645522585"/>
      </p:ext>
    </p:extLst>
  </p:cSld>
  <p:clrMapOvr>
    <a:masterClrMapping/>
  </p:clrMapOvr>
  <mc:AlternateContent xmlns:mc="http://schemas.openxmlformats.org/markup-compatibility/2006" xmlns:p14="http://schemas.microsoft.com/office/powerpoint/2010/main">
    <mc:Choice Requires="p14">
      <p:transition p14:dur="10" advTm="59205"/>
    </mc:Choice>
    <mc:Fallback xmlns="">
      <p:transition advTm="59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8"/>
                </p:tgtEl>
              </p:cMediaNode>
            </p:audio>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175743819"/>
                  </p:ext>
                </p:extLst>
              </p:nvPr>
            </p:nvGraphicFramePr>
            <p:xfrm>
              <a:off x="381000" y="838200"/>
              <a:ext cx="8229600" cy="2514599"/>
            </p:xfrm>
            <a:graphic>
              <a:graphicData uri="http://schemas.openxmlformats.org/drawingml/2006/table">
                <a:tbl>
                  <a:tblPr firstRow="1" firstCol="1" bandRow="1">
                    <a:tableStyleId>{5C22544A-7EE6-4342-B048-85BDC9FD1C3A}</a:tableStyleId>
                  </a:tblPr>
                  <a:tblGrid>
                    <a:gridCol w="4114800"/>
                    <a:gridCol w="4114800"/>
                  </a:tblGrid>
                  <a:tr h="35899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55607">
                    <a:tc>
                      <a:txBody>
                        <a:bodyPr/>
                        <a:lstStyle/>
                        <a:p>
                          <a:pPr marL="514350" marR="0" indent="-457200" algn="l" defTabSz="914400" rtl="0" eaLnBrk="1" latinLnBrk="0" hangingPunct="1">
                            <a:spcBef>
                              <a:spcPts val="0"/>
                            </a:spcBef>
                            <a:spcAft>
                              <a:spcPts val="0"/>
                            </a:spcAft>
                            <a:tabLst>
                              <a:tab pos="514350" algn="l"/>
                            </a:tabLst>
                          </a:pPr>
                          <a:r>
                            <a:rPr lang="en-US" sz="1400" b="1" kern="1200" dirty="0" smtClean="0">
                              <a:solidFill>
                                <a:schemeClr val="tx1"/>
                              </a:solidFill>
                              <a:effectLst/>
                              <a:latin typeface="Calibri" panose="020F0502020204030204" pitchFamily="34" charset="0"/>
                              <a:ea typeface="+mn-ea"/>
                              <a:cs typeface="+mn-cs"/>
                            </a:rPr>
                            <a:t>AII.2   The student will investigate and apply the properties of arithmetic and geometric sequences and series to solve real-world problems, including writing the first n terms, finding the nth term, and evaluating summation formulas. Notation will include </a:t>
                          </a:r>
                          <a:br>
                            <a:rPr lang="en-US" sz="1400" b="1" kern="1200" dirty="0" smtClean="0">
                              <a:solidFill>
                                <a:schemeClr val="tx1"/>
                              </a:solidFill>
                              <a:effectLst/>
                              <a:latin typeface="Calibri" panose="020F0502020204030204" pitchFamily="34" charset="0"/>
                              <a:ea typeface="+mn-ea"/>
                              <a:cs typeface="+mn-cs"/>
                            </a:rPr>
                          </a:br>
                          <a:r>
                            <a:rPr lang="en-US" sz="1400" b="1" kern="1200" dirty="0" smtClean="0">
                              <a:solidFill>
                                <a:schemeClr val="tx1"/>
                              </a:solidFill>
                              <a:effectLst/>
                              <a:latin typeface="Calibri" panose="020F0502020204030204" pitchFamily="34" charset="0"/>
                              <a:ea typeface="+mn-ea"/>
                              <a:cs typeface="+mn-cs"/>
                            </a:rPr>
                            <a:t>∑ and </a:t>
                          </a:r>
                          <a14:m>
                            <m:oMath xmlns:m="http://schemas.openxmlformats.org/officeDocument/2006/math">
                              <m:sSub>
                                <m:sSubPr>
                                  <m:ctrlPr>
                                    <a:rPr lang="en-US" sz="1400" b="1" i="1" kern="1200" smtClean="0">
                                      <a:solidFill>
                                        <a:schemeClr val="tx1"/>
                                      </a:solidFill>
                                      <a:effectLst/>
                                      <a:latin typeface="Cambria Math"/>
                                      <a:ea typeface="+mn-ea"/>
                                      <a:cs typeface="+mn-cs"/>
                                    </a:rPr>
                                  </m:ctrlPr>
                                </m:sSubPr>
                                <m:e>
                                  <m:r>
                                    <a:rPr lang="en-US" sz="1400" b="1" i="1" kern="1200" smtClean="0">
                                      <a:solidFill>
                                        <a:schemeClr val="tx1"/>
                                      </a:solidFill>
                                      <a:effectLst/>
                                      <a:latin typeface="Cambria Math"/>
                                      <a:ea typeface="+mn-ea"/>
                                      <a:cs typeface="+mn-cs"/>
                                    </a:rPr>
                                    <m:t>𝒂</m:t>
                                  </m:r>
                                </m:e>
                                <m:sub>
                                  <m:r>
                                    <a:rPr lang="en-US" sz="1400" b="1" i="1" kern="1200" smtClean="0">
                                      <a:solidFill>
                                        <a:schemeClr val="tx1"/>
                                      </a:solidFill>
                                      <a:effectLst/>
                                      <a:latin typeface="Cambria Math"/>
                                      <a:ea typeface="+mn-ea"/>
                                      <a:cs typeface="+mn-cs"/>
                                    </a:rPr>
                                    <m:t>𝒏</m:t>
                                  </m:r>
                                </m:sub>
                              </m:sSub>
                            </m:oMath>
                          </a14:m>
                          <a:r>
                            <a:rPr lang="en-US" sz="1400" b="1" kern="1200" dirty="0" smtClean="0">
                              <a:solidFill>
                                <a:schemeClr val="tx1"/>
                              </a:solidFill>
                              <a:effectLst/>
                              <a:latin typeface="Calibri" panose="020F0502020204030204" pitchFamily="34" charset="0"/>
                              <a:ea typeface="+mn-ea"/>
                              <a:cs typeface="+mn-cs"/>
                            </a:rPr>
                            <a:t>. </a:t>
                          </a:r>
                          <a:r>
                            <a:rPr lang="en-US" sz="1400" b="1" kern="1200" dirty="0" smtClean="0">
                              <a:solidFill>
                                <a:srgbClr val="FF0000"/>
                              </a:solidFill>
                              <a:effectLst/>
                              <a:latin typeface="Calibri" panose="020F0502020204030204" pitchFamily="34" charset="0"/>
                              <a:ea typeface="+mn-ea"/>
                              <a:cs typeface="+mn-cs"/>
                            </a:rPr>
                            <a:t>[Moved to “Functions” strand as AII.5]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6075" marR="0" indent="-282575" algn="l" defTabSz="914400" rtl="0" eaLnBrk="1" latinLnBrk="0" hangingPunct="1">
                            <a:lnSpc>
                              <a:spcPct val="100000"/>
                            </a:lnSpc>
                            <a:spcBef>
                              <a:spcPts val="0"/>
                            </a:spcBef>
                            <a:spcAft>
                              <a:spcPts val="0"/>
                            </a:spcAft>
                          </a:pPr>
                          <a:endParaRPr lang="en-US" sz="1400" b="1" kern="1200" dirty="0" smtClean="0">
                            <a:solidFill>
                              <a:schemeClr val="tx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175743819"/>
                  </p:ext>
                </p:extLst>
              </p:nvPr>
            </p:nvGraphicFramePr>
            <p:xfrm>
              <a:off x="381000" y="838200"/>
              <a:ext cx="8229600" cy="2514599"/>
            </p:xfrm>
            <a:graphic>
              <a:graphicData uri="http://schemas.openxmlformats.org/drawingml/2006/table">
                <a:tbl>
                  <a:tblPr firstRow="1" firstCol="1" bandRow="1">
                    <a:tableStyleId>{5C22544A-7EE6-4342-B048-85BDC9FD1C3A}</a:tableStyleId>
                  </a:tblPr>
                  <a:tblGrid>
                    <a:gridCol w="4114800"/>
                    <a:gridCol w="4114800"/>
                  </a:tblGrid>
                  <a:tr h="35899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5560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48" t="-19263" r="-100000"/>
                          </a:stretch>
                        </a:blipFill>
                      </a:tcPr>
                    </a:tc>
                    <a:tc>
                      <a:txBody>
                        <a:bodyPr/>
                        <a:lstStyle/>
                        <a:p>
                          <a:pPr marL="346075" marR="0" indent="-282575" algn="l" defTabSz="914400" rtl="0" eaLnBrk="1" latinLnBrk="0" hangingPunct="1">
                            <a:lnSpc>
                              <a:spcPct val="100000"/>
                            </a:lnSpc>
                            <a:spcBef>
                              <a:spcPts val="0"/>
                            </a:spcBef>
                            <a:spcAft>
                              <a:spcPts val="0"/>
                            </a:spcAft>
                          </a:pPr>
                          <a:endParaRPr lang="en-US" sz="1400" b="1" kern="1200" dirty="0" smtClean="0">
                            <a:solidFill>
                              <a:schemeClr val="tx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16" name="Text Box 4"/>
          <p:cNvSpPr txBox="1">
            <a:spLocks noChangeArrowheads="1"/>
          </p:cNvSpPr>
          <p:nvPr/>
        </p:nvSpPr>
        <p:spPr bwMode="auto">
          <a:xfrm>
            <a:off x="588579" y="3733800"/>
            <a:ext cx="8229600" cy="1200329"/>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b="1" u="sng" dirty="0" smtClean="0">
                <a:solidFill>
                  <a:schemeClr val="bg1"/>
                </a:solidFill>
                <a:latin typeface="Calibri" panose="020F0502020204030204" pitchFamily="34" charset="0"/>
              </a:rPr>
              <a:t>Revisions:</a:t>
            </a:r>
            <a:endParaRPr lang="en-US" altLang="en-US" b="1" dirty="0" smtClean="0">
              <a:solidFill>
                <a:schemeClr val="bg1"/>
              </a:solidFill>
              <a:latin typeface="Calibri" panose="020F0502020204030204" pitchFamily="34" charset="0"/>
            </a:endParaRPr>
          </a:p>
          <a:p>
            <a:pPr marL="285750" indent="-285750">
              <a:spcBef>
                <a:spcPts val="0"/>
              </a:spcBef>
              <a:buFont typeface="Arial" panose="020B0604020202020204" pitchFamily="34" charset="0"/>
              <a:buChar char="•"/>
            </a:pPr>
            <a:r>
              <a:rPr lang="en-US" b="1" dirty="0" smtClean="0">
                <a:solidFill>
                  <a:schemeClr val="bg1"/>
                </a:solidFill>
                <a:latin typeface="Calibri" panose="020F0502020204030204" pitchFamily="34" charset="0"/>
              </a:rPr>
              <a:t>2009 SOL AII.2 was moved to the “Functions” strand in the 2016 standards as AII.5</a:t>
            </a:r>
          </a:p>
          <a:p>
            <a:pPr>
              <a:spcBef>
                <a:spcPts val="0"/>
              </a:spcBef>
            </a:pPr>
            <a:endParaRPr lang="en-US"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15</a:t>
            </a:fld>
            <a:endParaRPr lang="en-US" altLang="en-US" dirty="0"/>
          </a:p>
        </p:txBody>
      </p:sp>
    </p:spTree>
    <p:custDataLst>
      <p:tags r:id="rId1"/>
    </p:custDataLst>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14843"/>
    </mc:Choice>
    <mc:Fallback xmlns="">
      <p:transition advTm="14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4629200"/>
              </p:ext>
            </p:extLst>
          </p:nvPr>
        </p:nvGraphicFramePr>
        <p:xfrm>
          <a:off x="457004" y="775136"/>
          <a:ext cx="8220501" cy="1752600"/>
        </p:xfrm>
        <a:graphic>
          <a:graphicData uri="http://schemas.openxmlformats.org/drawingml/2006/table">
            <a:tbl>
              <a:tblPr firstRow="1" firstCol="1" bandRow="1">
                <a:tableStyleId>{5C22544A-7EE6-4342-B048-85BDC9FD1C3A}</a:tableStyleId>
              </a:tblPr>
              <a:tblGrid>
                <a:gridCol w="4071837"/>
                <a:gridCol w="4148664"/>
              </a:tblGrid>
              <a:tr h="30794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02080">
                <a:tc>
                  <a:txBody>
                    <a:bodyPr/>
                    <a:lstStyle/>
                    <a:p>
                      <a:pPr marL="457200" marR="0" indent="-457200">
                        <a:lnSpc>
                          <a:spcPct val="115000"/>
                        </a:lnSpc>
                        <a:spcBef>
                          <a:spcPts val="300"/>
                        </a:spcBef>
                        <a:spcAft>
                          <a:spcPts val="0"/>
                        </a:spcAft>
                      </a:pPr>
                      <a:r>
                        <a:rPr lang="en-US" sz="1400" b="1" dirty="0" smtClean="0">
                          <a:solidFill>
                            <a:schemeClr val="tx1"/>
                          </a:solidFill>
                          <a:effectLst/>
                          <a:latin typeface="Calibri" panose="020F0502020204030204" pitchFamily="34" charset="0"/>
                          <a:ea typeface="Times"/>
                          <a:cs typeface="Times New Roman"/>
                        </a:rPr>
                        <a:t>AII.3	The student will perform operations on complex numbers, express the results in simplest form using patterns of the powers of i, and identify field properties that are valid for the complex numbers.</a:t>
                      </a:r>
                      <a:endParaRPr lang="en-US" sz="1400" b="1"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indent="-457200">
                        <a:spcBef>
                          <a:spcPts val="300"/>
                        </a:spcBef>
                        <a:spcAft>
                          <a:spcPts val="0"/>
                        </a:spcAft>
                        <a:tabLst>
                          <a:tab pos="3175000" algn="l"/>
                          <a:tab pos="3268345" algn="l"/>
                        </a:tabLst>
                      </a:pPr>
                      <a:r>
                        <a:rPr lang="en-US" sz="1400" b="1" dirty="0" smtClean="0">
                          <a:solidFill>
                            <a:schemeClr val="tx1"/>
                          </a:solidFill>
                          <a:effectLst/>
                          <a:latin typeface="Calibri" panose="020F0502020204030204" pitchFamily="34" charset="0"/>
                          <a:ea typeface="Calibri"/>
                          <a:cs typeface="Times New Roman"/>
                        </a:rPr>
                        <a:t>AII.2   The student will perform operations on complex numbers and express the results in simplest form using patterns of the powers of i.</a:t>
                      </a:r>
                      <a:endParaRPr lang="en-US" sz="1400" b="1" dirty="0">
                        <a:solidFill>
                          <a:schemeClr val="tx1"/>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Box 4"/>
          <p:cNvSpPr txBox="1">
            <a:spLocks noChangeArrowheads="1"/>
          </p:cNvSpPr>
          <p:nvPr/>
        </p:nvSpPr>
        <p:spPr bwMode="auto">
          <a:xfrm>
            <a:off x="457200" y="3048000"/>
            <a:ext cx="8229600" cy="167738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smtClean="0">
                <a:solidFill>
                  <a:srgbClr val="FFFFFF"/>
                </a:solidFill>
                <a:latin typeface="Calibri" panose="020F0502020204030204" pitchFamily="34" charset="0"/>
              </a:rPr>
              <a:t>Revisions</a:t>
            </a:r>
            <a:r>
              <a:rPr lang="en-US" altLang="en-US" b="1" dirty="0" smtClean="0">
                <a:solidFill>
                  <a:srgbClr val="FFFFFF"/>
                </a:solidFill>
                <a:latin typeface="Calibri" panose="020F0502020204030204" pitchFamily="34" charset="0"/>
              </a:rPr>
              <a:t>:</a:t>
            </a:r>
          </a:p>
          <a:p>
            <a:pPr marL="285750" lvl="0" indent="-285750">
              <a:spcBef>
                <a:spcPts val="600"/>
              </a:spcBef>
              <a:buFont typeface="Arial" panose="020B0604020202020204" pitchFamily="34" charset="0"/>
              <a:buChar char="•"/>
            </a:pPr>
            <a:r>
              <a:rPr lang="en-US" sz="1500" b="1" dirty="0" smtClean="0">
                <a:solidFill>
                  <a:schemeClr val="bg1"/>
                </a:solidFill>
                <a:latin typeface="Calibri" panose="020F0502020204030204" pitchFamily="34" charset="0"/>
              </a:rPr>
              <a:t>The identification of field </a:t>
            </a:r>
            <a:r>
              <a:rPr lang="en-US" sz="1500" b="1" dirty="0">
                <a:solidFill>
                  <a:schemeClr val="bg1"/>
                </a:solidFill>
                <a:latin typeface="Calibri" panose="020F0502020204030204" pitchFamily="34" charset="0"/>
              </a:rPr>
              <a:t>properties valid for the complex </a:t>
            </a:r>
            <a:r>
              <a:rPr lang="en-US" sz="1500" b="1" dirty="0" smtClean="0">
                <a:solidFill>
                  <a:schemeClr val="bg1"/>
                </a:solidFill>
                <a:latin typeface="Calibri" panose="020F0502020204030204" pitchFamily="34" charset="0"/>
              </a:rPr>
              <a:t>numbers that was included in the 2009 SOL AII.3 SOL </a:t>
            </a:r>
            <a:r>
              <a:rPr lang="en-US" sz="1500" b="1" dirty="0">
                <a:solidFill>
                  <a:schemeClr val="bg1"/>
                </a:solidFill>
                <a:latin typeface="Calibri" panose="020F0502020204030204" pitchFamily="34" charset="0"/>
              </a:rPr>
              <a:t>and </a:t>
            </a:r>
            <a:r>
              <a:rPr lang="en-US" sz="1500" b="1" dirty="0" smtClean="0">
                <a:solidFill>
                  <a:schemeClr val="bg1"/>
                </a:solidFill>
                <a:latin typeface="Calibri" panose="020F0502020204030204" pitchFamily="34" charset="0"/>
              </a:rPr>
              <a:t>Essential Knowledge and Skills section was removed, </a:t>
            </a:r>
            <a:r>
              <a:rPr lang="en-US" sz="1500" b="1" dirty="0">
                <a:solidFill>
                  <a:schemeClr val="bg1"/>
                </a:solidFill>
                <a:latin typeface="Calibri" panose="020F0502020204030204" pitchFamily="34" charset="0"/>
              </a:rPr>
              <a:t>but application of the properties is still expected</a:t>
            </a:r>
          </a:p>
          <a:p>
            <a:pPr marL="285750" lvl="0" indent="-285750">
              <a:spcBef>
                <a:spcPts val="600"/>
              </a:spcBef>
              <a:buFont typeface="Arial" panose="020B0604020202020204" pitchFamily="34" charset="0"/>
              <a:buChar char="•"/>
            </a:pPr>
            <a:r>
              <a:rPr lang="en-US" sz="1500" b="1" dirty="0" smtClean="0">
                <a:solidFill>
                  <a:schemeClr val="bg1"/>
                </a:solidFill>
                <a:latin typeface="Calibri" panose="020F0502020204030204" pitchFamily="34" charset="0"/>
              </a:rPr>
              <a:t>2009 SOL AII.3 Essential Knowledge and Skill of placing numbers in a hierarchy </a:t>
            </a:r>
            <a:r>
              <a:rPr lang="en-US" sz="1500" b="1" dirty="0">
                <a:solidFill>
                  <a:schemeClr val="bg1"/>
                </a:solidFill>
                <a:latin typeface="Calibri" panose="020F0502020204030204" pitchFamily="34" charset="0"/>
              </a:rPr>
              <a:t>of subsets of </a:t>
            </a:r>
            <a:r>
              <a:rPr lang="en-US" sz="1500" b="1" dirty="0" smtClean="0">
                <a:solidFill>
                  <a:schemeClr val="bg1"/>
                </a:solidFill>
                <a:latin typeface="Calibri" panose="020F0502020204030204" pitchFamily="34" charset="0"/>
              </a:rPr>
              <a:t>the complex numbers is no longer included in the 2016 SOL AII.2</a:t>
            </a:r>
            <a:endParaRPr lang="en-US" sz="15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A80BF363-A4AE-4674-8624-FB517241064C}" type="slidenum">
              <a:rPr lang="en-US" altLang="en-US" smtClean="0"/>
              <a:pPr/>
              <a:t>16</a:t>
            </a:fld>
            <a:endParaRPr lang="en-US" altLang="en-US" dirty="0"/>
          </a:p>
        </p:txBody>
      </p:sp>
    </p:spTree>
    <p:custDataLst>
      <p:tags r:id="rId1"/>
    </p:custDataLst>
    <p:extLst>
      <p:ext uri="{BB962C8B-B14F-4D97-AF65-F5344CB8AC3E}">
        <p14:creationId xmlns:p14="http://schemas.microsoft.com/office/powerpoint/2010/main" val="3096294157"/>
      </p:ext>
    </p:extLst>
  </p:cSld>
  <p:clrMapOvr>
    <a:masterClrMapping/>
  </p:clrMapOvr>
  <mc:AlternateContent xmlns:mc="http://schemas.openxmlformats.org/markup-compatibility/2006" xmlns:p14="http://schemas.microsoft.com/office/powerpoint/2010/main">
    <mc:Choice Requires="p14">
      <p:transition p14:dur="10" advTm="67741"/>
    </mc:Choice>
    <mc:Fallback xmlns="">
      <p:transition advTm="67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0124"/>
            <a:ext cx="7772400" cy="1066800"/>
          </a:xfrm>
        </p:spPr>
        <p:txBody>
          <a:bodyPr/>
          <a:lstStyle/>
          <a:p>
            <a:pPr algn="ctr"/>
            <a:r>
              <a:rPr lang="en-US" dirty="0" smtClean="0"/>
              <a:t>EQUATIONS and Inequalities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pPr/>
              <a:t>17</a:t>
            </a:fld>
            <a:endParaRPr lang="en-US" altLang="en-US" dirty="0"/>
          </a:p>
        </p:txBody>
      </p:sp>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11828"/>
    </mc:Choice>
    <mc:Fallback xmlns="">
      <p:transition advTm="11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767290"/>
              </p:ext>
            </p:extLst>
          </p:nvPr>
        </p:nvGraphicFramePr>
        <p:xfrm>
          <a:off x="457004" y="775136"/>
          <a:ext cx="8220501" cy="2644140"/>
        </p:xfrm>
        <a:graphic>
          <a:graphicData uri="http://schemas.openxmlformats.org/drawingml/2006/table">
            <a:tbl>
              <a:tblPr firstRow="1" firstCol="1" bandRow="1">
                <a:tableStyleId>{5C22544A-7EE6-4342-B048-85BDC9FD1C3A}</a:tableStyleId>
              </a:tblPr>
              <a:tblGrid>
                <a:gridCol w="4071837"/>
                <a:gridCol w="4148664"/>
              </a:tblGrid>
              <a:tr h="30794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02080">
                <a:tc>
                  <a:txBody>
                    <a:bodyPr/>
                    <a:lstStyle/>
                    <a:p>
                      <a:pPr marL="457200" marR="0" indent="-457200">
                        <a:lnSpc>
                          <a:spcPct val="115000"/>
                        </a:lnSpc>
                        <a:spcBef>
                          <a:spcPts val="300"/>
                        </a:spcBef>
                        <a:spcAft>
                          <a:spcPts val="0"/>
                        </a:spcAft>
                      </a:pPr>
                      <a:r>
                        <a:rPr lang="en-US" sz="1200" b="1" dirty="0" smtClean="0">
                          <a:solidFill>
                            <a:schemeClr val="tx1"/>
                          </a:solidFill>
                          <a:effectLst/>
                          <a:latin typeface="Calibri" panose="020F0502020204030204" pitchFamily="34" charset="0"/>
                          <a:ea typeface="Times New Roman"/>
                          <a:cs typeface="Times New Roman"/>
                        </a:rPr>
                        <a:t>AII.4    The student will solve, algebraically and graphically,</a:t>
                      </a:r>
                    </a:p>
                    <a:p>
                      <a:pPr marL="457200" marR="0" indent="0" defTabSz="685800">
                        <a:lnSpc>
                          <a:spcPct val="115000"/>
                        </a:lnSpc>
                        <a:spcBef>
                          <a:spcPts val="300"/>
                        </a:spcBef>
                        <a:spcAft>
                          <a:spcPts val="0"/>
                        </a:spcAft>
                      </a:pPr>
                      <a:r>
                        <a:rPr lang="en-US" sz="1200" b="1" dirty="0" smtClean="0">
                          <a:solidFill>
                            <a:schemeClr val="tx1"/>
                          </a:solidFill>
                          <a:effectLst/>
                          <a:latin typeface="Calibri" panose="020F0502020204030204" pitchFamily="34" charset="0"/>
                          <a:ea typeface="Times New Roman"/>
                          <a:cs typeface="Times New Roman"/>
                        </a:rPr>
                        <a:t>a)	absolute value equations and inequalities;</a:t>
                      </a:r>
                    </a:p>
                    <a:p>
                      <a:pPr marL="685800" marR="0" indent="-228600" defTabSz="685800">
                        <a:lnSpc>
                          <a:spcPct val="115000"/>
                        </a:lnSpc>
                        <a:spcBef>
                          <a:spcPts val="300"/>
                        </a:spcBef>
                        <a:spcAft>
                          <a:spcPts val="0"/>
                        </a:spcAft>
                      </a:pPr>
                      <a:r>
                        <a:rPr lang="en-US" sz="1200" b="1" dirty="0" smtClean="0">
                          <a:solidFill>
                            <a:schemeClr val="tx1"/>
                          </a:solidFill>
                          <a:effectLst/>
                          <a:latin typeface="Calibri" panose="020F0502020204030204" pitchFamily="34" charset="0"/>
                          <a:ea typeface="Times New Roman"/>
                          <a:cs typeface="Times New Roman"/>
                        </a:rPr>
                        <a:t>b)	quadratic equations over the set of complex numbers;	</a:t>
                      </a:r>
                    </a:p>
                    <a:p>
                      <a:pPr marL="685800" marR="0" indent="-228600" defTabSz="685800">
                        <a:lnSpc>
                          <a:spcPct val="115000"/>
                        </a:lnSpc>
                        <a:spcBef>
                          <a:spcPts val="300"/>
                        </a:spcBef>
                        <a:spcAft>
                          <a:spcPts val="0"/>
                        </a:spcAft>
                      </a:pPr>
                      <a:r>
                        <a:rPr lang="en-US" sz="1200" b="1" dirty="0" smtClean="0">
                          <a:solidFill>
                            <a:schemeClr val="tx1"/>
                          </a:solidFill>
                          <a:effectLst/>
                          <a:latin typeface="Calibri" panose="020F0502020204030204" pitchFamily="34" charset="0"/>
                          <a:ea typeface="Times New Roman"/>
                          <a:cs typeface="Times New Roman"/>
                        </a:rPr>
                        <a:t>c)	equations containing rational algebraic expressions; and</a:t>
                      </a:r>
                    </a:p>
                    <a:p>
                      <a:pPr marL="400050" marR="0" indent="57150" defTabSz="685800">
                        <a:lnSpc>
                          <a:spcPct val="115000"/>
                        </a:lnSpc>
                        <a:spcBef>
                          <a:spcPts val="300"/>
                        </a:spcBef>
                        <a:spcAft>
                          <a:spcPts val="0"/>
                        </a:spcAft>
                      </a:pPr>
                      <a:r>
                        <a:rPr lang="en-US" sz="1200" b="1" dirty="0" smtClean="0">
                          <a:solidFill>
                            <a:schemeClr val="tx1"/>
                          </a:solidFill>
                          <a:effectLst/>
                          <a:latin typeface="Calibri" panose="020F0502020204030204" pitchFamily="34" charset="0"/>
                          <a:ea typeface="Times New Roman"/>
                          <a:cs typeface="Times New Roman"/>
                        </a:rPr>
                        <a:t>d)	equations containing radical expressions.</a:t>
                      </a:r>
                    </a:p>
                    <a:p>
                      <a:pPr marL="685800" marR="0" indent="0">
                        <a:lnSpc>
                          <a:spcPct val="115000"/>
                        </a:lnSpc>
                        <a:spcBef>
                          <a:spcPts val="300"/>
                        </a:spcBef>
                        <a:spcAft>
                          <a:spcPts val="0"/>
                        </a:spcAft>
                      </a:pPr>
                      <a:r>
                        <a:rPr lang="en-US" sz="1200" b="1" dirty="0" smtClean="0">
                          <a:solidFill>
                            <a:schemeClr val="tx1"/>
                          </a:solidFill>
                          <a:effectLst/>
                          <a:latin typeface="Calibri" panose="020F0502020204030204" pitchFamily="34" charset="0"/>
                          <a:ea typeface="Times New Roman"/>
                          <a:cs typeface="Times New Roman"/>
                        </a:rPr>
                        <a:t>Graphing calculators will be used for solving and for confirming the algebraic solutions. </a:t>
                      </a:r>
                    </a:p>
                    <a:p>
                      <a:pPr marL="685800" marR="0" indent="0">
                        <a:lnSpc>
                          <a:spcPct val="115000"/>
                        </a:lnSpc>
                        <a:spcBef>
                          <a:spcPts val="0"/>
                        </a:spcBef>
                        <a:spcAft>
                          <a:spcPts val="0"/>
                        </a:spcAft>
                      </a:pPr>
                      <a:r>
                        <a:rPr lang="en-US" sz="1200" b="1" dirty="0" smtClean="0">
                          <a:solidFill>
                            <a:srgbClr val="FF0000"/>
                          </a:solidFill>
                          <a:effectLst/>
                          <a:latin typeface="Calibri" panose="020F0502020204030204" pitchFamily="34" charset="0"/>
                          <a:ea typeface="Times New Roman"/>
                          <a:cs typeface="Times New Roman"/>
                        </a:rPr>
                        <a:t>[Moved to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4163" marR="0" indent="-284163">
                        <a:spcBef>
                          <a:spcPts val="300"/>
                        </a:spcBef>
                        <a:spcAft>
                          <a:spcPts val="0"/>
                        </a:spcAft>
                        <a:tabLst>
                          <a:tab pos="3175000" algn="l"/>
                          <a:tab pos="3268345" algn="l"/>
                        </a:tabLst>
                      </a:pPr>
                      <a:r>
                        <a:rPr lang="en-US" sz="1200" b="1" dirty="0" smtClean="0">
                          <a:solidFill>
                            <a:schemeClr val="tx1"/>
                          </a:solidFill>
                          <a:effectLst/>
                          <a:latin typeface="Calibri" panose="020F0502020204030204" pitchFamily="34" charset="0"/>
                          <a:ea typeface="Times"/>
                        </a:rPr>
                        <a:t>AII.3  The student will solve</a:t>
                      </a:r>
                    </a:p>
                    <a:p>
                      <a:pPr marL="400050" marR="0" indent="0">
                        <a:spcBef>
                          <a:spcPts val="300"/>
                        </a:spcBef>
                        <a:spcAft>
                          <a:spcPts val="0"/>
                        </a:spcAft>
                        <a:tabLst>
                          <a:tab pos="628650" algn="l"/>
                          <a:tab pos="3267075" algn="l"/>
                        </a:tabLst>
                      </a:pPr>
                      <a:r>
                        <a:rPr lang="en-US" sz="1200" b="1" dirty="0" smtClean="0">
                          <a:solidFill>
                            <a:schemeClr val="tx1"/>
                          </a:solidFill>
                          <a:effectLst/>
                          <a:latin typeface="Calibri" panose="020F0502020204030204" pitchFamily="34" charset="0"/>
                          <a:ea typeface="Times"/>
                        </a:rPr>
                        <a:t>a)	absolute value linear equations and inequalities;</a:t>
                      </a:r>
                    </a:p>
                    <a:p>
                      <a:pPr marL="628650" marR="0" indent="-228600">
                        <a:spcBef>
                          <a:spcPts val="300"/>
                        </a:spcBef>
                        <a:spcAft>
                          <a:spcPts val="0"/>
                        </a:spcAft>
                        <a:tabLst>
                          <a:tab pos="628650" algn="l"/>
                          <a:tab pos="3267075" algn="l"/>
                        </a:tabLst>
                      </a:pPr>
                      <a:r>
                        <a:rPr lang="en-US" sz="1200" b="1" dirty="0" smtClean="0">
                          <a:solidFill>
                            <a:schemeClr val="tx1"/>
                          </a:solidFill>
                          <a:effectLst/>
                          <a:latin typeface="Calibri" panose="020F0502020204030204" pitchFamily="34" charset="0"/>
                          <a:ea typeface="Times"/>
                        </a:rPr>
                        <a:t>b)	quadratic equations over the set of complex numbers;</a:t>
                      </a:r>
                    </a:p>
                    <a:p>
                      <a:pPr marL="628650" marR="0" indent="-228600">
                        <a:spcBef>
                          <a:spcPts val="300"/>
                        </a:spcBef>
                        <a:spcAft>
                          <a:spcPts val="0"/>
                        </a:spcAft>
                        <a:tabLst>
                          <a:tab pos="628650" algn="l"/>
                          <a:tab pos="3267075" algn="l"/>
                        </a:tabLst>
                      </a:pPr>
                      <a:r>
                        <a:rPr lang="en-US" sz="1200" b="1" dirty="0" smtClean="0">
                          <a:solidFill>
                            <a:schemeClr val="tx1"/>
                          </a:solidFill>
                          <a:effectLst/>
                          <a:latin typeface="Calibri" panose="020F0502020204030204" pitchFamily="34" charset="0"/>
                          <a:ea typeface="Times"/>
                        </a:rPr>
                        <a:t>c)	equations containing rational algebraic expressions; and</a:t>
                      </a:r>
                    </a:p>
                    <a:p>
                      <a:pPr marL="400050" marR="0" indent="0">
                        <a:spcBef>
                          <a:spcPts val="300"/>
                        </a:spcBef>
                        <a:spcAft>
                          <a:spcPts val="0"/>
                        </a:spcAft>
                        <a:tabLst>
                          <a:tab pos="628650" algn="l"/>
                          <a:tab pos="3267075" algn="l"/>
                        </a:tabLst>
                      </a:pPr>
                      <a:r>
                        <a:rPr lang="en-US" sz="1200" b="1" dirty="0" smtClean="0">
                          <a:solidFill>
                            <a:schemeClr val="tx1"/>
                          </a:solidFill>
                          <a:effectLst/>
                          <a:latin typeface="Calibri" panose="020F0502020204030204" pitchFamily="34" charset="0"/>
                          <a:ea typeface="Times"/>
                        </a:rPr>
                        <a:t>d)	equations containing radical expressions.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Box 4"/>
          <p:cNvSpPr txBox="1">
            <a:spLocks noChangeArrowheads="1"/>
          </p:cNvSpPr>
          <p:nvPr/>
        </p:nvSpPr>
        <p:spPr bwMode="auto">
          <a:xfrm>
            <a:off x="455788" y="3602921"/>
            <a:ext cx="8229600" cy="253915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AII.3c EKS - Limits </a:t>
            </a:r>
            <a:r>
              <a:rPr lang="en-US" sz="1600" b="1" dirty="0">
                <a:solidFill>
                  <a:schemeClr val="bg1"/>
                </a:solidFill>
                <a:latin typeface="Calibri" panose="020F0502020204030204" pitchFamily="34" charset="0"/>
              </a:rPr>
              <a:t>solving rational equations to linear and quadratic with real solutions containing factorable algebraic expressions algebraically and graphically </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AII.3 Understanding the Standard - Clarified </a:t>
            </a:r>
            <a:r>
              <a:rPr lang="en-US" sz="1600" b="1" dirty="0">
                <a:solidFill>
                  <a:schemeClr val="bg1"/>
                </a:solidFill>
                <a:latin typeface="Calibri" panose="020F0502020204030204" pitchFamily="34" charset="0"/>
              </a:rPr>
              <a:t>that solutions and intervals may be expressed in different formats, including set notation, using equations and inequalities, or interval </a:t>
            </a:r>
            <a:r>
              <a:rPr lang="en-US" sz="1600" b="1" dirty="0" smtClean="0">
                <a:solidFill>
                  <a:schemeClr val="bg1"/>
                </a:solidFill>
                <a:latin typeface="Calibri" panose="020F0502020204030204" pitchFamily="34" charset="0"/>
              </a:rPr>
              <a:t>notation</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AII.3 Understanding the Standard - Includes recognizing </a:t>
            </a:r>
            <a:r>
              <a:rPr lang="en-US" sz="1600" b="1" dirty="0">
                <a:solidFill>
                  <a:schemeClr val="bg1"/>
                </a:solidFill>
                <a:latin typeface="Calibri" panose="020F0502020204030204" pitchFamily="34" charset="0"/>
              </a:rPr>
              <a:t>that the quadratic formula can be derived by applying completion of squares to any quadratic equation in standard </a:t>
            </a:r>
            <a:r>
              <a:rPr lang="en-US" sz="1600" b="1" dirty="0" smtClean="0">
                <a:solidFill>
                  <a:schemeClr val="bg1"/>
                </a:solidFill>
                <a:latin typeface="Calibri" panose="020F0502020204030204" pitchFamily="34" charset="0"/>
              </a:rPr>
              <a:t>form; this was moved from 2009 SOL AII.5 Essential Knowledge and Skills</a:t>
            </a:r>
            <a:endParaRPr lang="en-US" sz="1600" b="1" dirty="0">
              <a:solidFill>
                <a:schemeClr val="bg1"/>
              </a:solidFill>
              <a:latin typeface="Calibri" panose="020F0502020204030204" pitchFamily="34" charset="0"/>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18</a:t>
            </a:fld>
            <a:endParaRPr lang="en-US" altLang="en-US" dirty="0"/>
          </a:p>
        </p:txBody>
      </p:sp>
    </p:spTree>
    <p:custDataLst>
      <p:tags r:id="rId1"/>
    </p:custDataLst>
    <p:extLst>
      <p:ext uri="{BB962C8B-B14F-4D97-AF65-F5344CB8AC3E}">
        <p14:creationId xmlns:p14="http://schemas.microsoft.com/office/powerpoint/2010/main" val="3997425023"/>
      </p:ext>
    </p:extLst>
  </p:cSld>
  <p:clrMapOvr>
    <a:masterClrMapping/>
  </p:clrMapOvr>
  <mc:AlternateContent xmlns:mc="http://schemas.openxmlformats.org/markup-compatibility/2006" xmlns:p14="http://schemas.microsoft.com/office/powerpoint/2010/main">
    <mc:Choice Requires="p14">
      <p:transition p14:dur="10" advTm="67284"/>
    </mc:Choice>
    <mc:Fallback xmlns="">
      <p:transition advTm="67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8"/>
                </p:tgtEl>
              </p:cMediaNode>
            </p:audio>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520054"/>
              </p:ext>
            </p:extLst>
          </p:nvPr>
        </p:nvGraphicFramePr>
        <p:xfrm>
          <a:off x="533400" y="990600"/>
          <a:ext cx="8229600" cy="1630680"/>
        </p:xfrm>
        <a:graphic>
          <a:graphicData uri="http://schemas.openxmlformats.org/drawingml/2006/table">
            <a:tbl>
              <a:tblPr firstRow="1" firstCol="1" bandRow="1">
                <a:tableStyleId>{5C22544A-7EE6-4342-B048-85BDC9FD1C3A}</a:tableStyleId>
              </a:tblPr>
              <a:tblGrid>
                <a:gridCol w="4114800"/>
                <a:gridCol w="4114800"/>
              </a:tblGrid>
              <a:tr h="29112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51871">
                <a:tc>
                  <a:txBody>
                    <a:bodyPr/>
                    <a:lstStyle/>
                    <a:p>
                      <a:pPr marL="457200" marR="0" indent="-457200">
                        <a:spcBef>
                          <a:spcPts val="300"/>
                        </a:spcBef>
                        <a:spcAft>
                          <a:spcPts val="0"/>
                        </a:spcAft>
                      </a:pPr>
                      <a:r>
                        <a:rPr lang="en-US" sz="1400" b="1" dirty="0" smtClean="0">
                          <a:solidFill>
                            <a:schemeClr val="tx1"/>
                          </a:solidFill>
                          <a:effectLst/>
                          <a:latin typeface="Calibri" panose="020F0502020204030204" pitchFamily="34" charset="0"/>
                          <a:ea typeface="Times"/>
                        </a:rPr>
                        <a:t>AII.5   The student will solve nonlinear systems of equations, including linear-quadratic and quadratic-quadratic, algebraically and graphically. Graphing calculators will be used as a tool to visualize graphs and predict the number of solutions. </a:t>
                      </a:r>
                      <a:r>
                        <a:rPr lang="en-US" sz="1400" b="1" dirty="0" smtClean="0">
                          <a:solidFill>
                            <a:srgbClr val="FF0000"/>
                          </a:solidFill>
                          <a:effectLst/>
                          <a:latin typeface="Calibri" panose="020F0502020204030204" pitchFamily="34" charset="0"/>
                          <a:ea typeface="Times"/>
                        </a:rPr>
                        <a:t>[Moved to EKS]</a:t>
                      </a: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indent="-457200">
                        <a:lnSpc>
                          <a:spcPct val="115000"/>
                        </a:lnSpc>
                        <a:spcBef>
                          <a:spcPts val="300"/>
                        </a:spcBef>
                        <a:spcAft>
                          <a:spcPts val="0"/>
                        </a:spcAft>
                      </a:pPr>
                      <a:r>
                        <a:rPr lang="en-US" sz="1400" b="1" dirty="0" smtClean="0">
                          <a:solidFill>
                            <a:schemeClr val="tx1"/>
                          </a:solidFill>
                          <a:effectLst/>
                          <a:latin typeface="Calibri" panose="020F0502020204030204" pitchFamily="34" charset="0"/>
                          <a:ea typeface="Times New Roman"/>
                          <a:cs typeface="Times New Roman"/>
                        </a:rPr>
                        <a:t>AII.4   The student will solve systems of linear-quadratic and quadratic-quadratic equations, algebraically and graphically.</a:t>
                      </a: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Box 4"/>
          <p:cNvSpPr txBox="1">
            <a:spLocks noChangeArrowheads="1"/>
          </p:cNvSpPr>
          <p:nvPr/>
        </p:nvSpPr>
        <p:spPr bwMode="auto">
          <a:xfrm>
            <a:off x="533400" y="3352800"/>
            <a:ext cx="8229600" cy="200054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smtClean="0">
                <a:solidFill>
                  <a:srgbClr val="FFFFFF"/>
                </a:solidFill>
                <a:latin typeface="Calibri" panose="020F0502020204030204" pitchFamily="34" charset="0"/>
              </a:rPr>
              <a:t>Revisions:</a:t>
            </a:r>
            <a:endParaRPr lang="en-US" altLang="en-US" b="1" dirty="0" smtClean="0">
              <a:solidFill>
                <a:srgbClr val="FFFFFF"/>
              </a:solidFill>
              <a:latin typeface="Calibri" panose="020F0502020204030204" pitchFamily="34" charset="0"/>
            </a:endParaRP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The phrase about graphing calculators included in 2009 SOL AII.5 was moved to the Essential Knowledge and Skills section of the 2016 SOL AII.4 and refers to “graphing utilities” </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2009 SOL AII.5 EKS to recognize </a:t>
            </a:r>
            <a:r>
              <a:rPr lang="en-US" sz="1600" b="1" dirty="0">
                <a:solidFill>
                  <a:schemeClr val="bg1"/>
                </a:solidFill>
                <a:latin typeface="Calibri" panose="020F0502020204030204" pitchFamily="34" charset="0"/>
              </a:rPr>
              <a:t>that the quadratic formula can be derived by applying completion of squares to any quadratic equation in standard form </a:t>
            </a:r>
            <a:r>
              <a:rPr lang="en-US" sz="1600" b="1" dirty="0" smtClean="0">
                <a:solidFill>
                  <a:schemeClr val="bg1"/>
                </a:solidFill>
                <a:latin typeface="Calibri" panose="020F0502020204030204" pitchFamily="34" charset="0"/>
              </a:rPr>
              <a:t>moved </a:t>
            </a:r>
            <a:r>
              <a:rPr lang="en-US" sz="1600" b="1" dirty="0">
                <a:solidFill>
                  <a:schemeClr val="bg1"/>
                </a:solidFill>
                <a:latin typeface="Calibri" panose="020F0502020204030204" pitchFamily="34" charset="0"/>
              </a:rPr>
              <a:t>to </a:t>
            </a:r>
            <a:r>
              <a:rPr lang="en-US" sz="1600" b="1" dirty="0" smtClean="0">
                <a:solidFill>
                  <a:schemeClr val="bg1"/>
                </a:solidFill>
                <a:latin typeface="Calibri" panose="020F0502020204030204" pitchFamily="34" charset="0"/>
              </a:rPr>
              <a:t>2016 SOL AII.3 Understanding the Standard section</a:t>
            </a:r>
            <a:endParaRPr lang="en-US" sz="1600" b="1" dirty="0">
              <a:solidFill>
                <a:schemeClr val="bg1"/>
              </a:solidFill>
              <a:latin typeface="Calibri" panose="020F0502020204030204" pitchFamily="34"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19</a:t>
            </a:fld>
            <a:endParaRPr lang="en-US" altLang="en-US" dirty="0"/>
          </a:p>
        </p:txBody>
      </p:sp>
    </p:spTree>
    <p:custDataLst>
      <p:tags r:id="rId1"/>
    </p:custDataLst>
    <p:extLst>
      <p:ext uri="{BB962C8B-B14F-4D97-AF65-F5344CB8AC3E}">
        <p14:creationId xmlns:p14="http://schemas.microsoft.com/office/powerpoint/2010/main" val="4182879288"/>
      </p:ext>
    </p:extLst>
  </p:cSld>
  <p:clrMapOvr>
    <a:masterClrMapping/>
  </p:clrMapOvr>
  <mc:AlternateContent xmlns:mc="http://schemas.openxmlformats.org/markup-compatibility/2006" xmlns:p14="http://schemas.microsoft.com/office/powerpoint/2010/main">
    <mc:Choice Requires="p14">
      <p:transition p14:dur="10" advTm="40633"/>
    </mc:Choice>
    <mc:Fallback xmlns="">
      <p:transition advTm="40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58192329"/>
      </p:ext>
    </p:extLst>
  </p:cSld>
  <p:clrMapOvr>
    <a:masterClrMapping/>
  </p:clrMapOvr>
  <mc:AlternateContent xmlns:mc="http://schemas.openxmlformats.org/markup-compatibility/2006" xmlns:p14="http://schemas.microsoft.com/office/powerpoint/2010/main">
    <mc:Choice Requires="p14">
      <p:transition p14:dur="10" advTm="30305"/>
    </mc:Choice>
    <mc:Fallback xmlns="">
      <p:transition advTm="30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FUNCTIONS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solidFill>
                  <a:srgbClr val="000000"/>
                </a:solidFill>
              </a:rPr>
              <a:pPr/>
              <a:t>20</a:t>
            </a:fld>
            <a:endParaRPr lang="en-US" altLang="en-US" dirty="0">
              <a:solidFill>
                <a:srgbClr val="000000"/>
              </a:solidFill>
            </a:endParaRPr>
          </a:p>
        </p:txBody>
      </p:sp>
    </p:spTree>
    <p:extLst>
      <p:ext uri="{BB962C8B-B14F-4D97-AF65-F5344CB8AC3E}">
        <p14:creationId xmlns:p14="http://schemas.microsoft.com/office/powerpoint/2010/main" val="1965406159"/>
      </p:ext>
    </p:extLst>
  </p:cSld>
  <p:clrMapOvr>
    <a:masterClrMapping/>
  </p:clrMapOvr>
  <mc:AlternateContent xmlns:mc="http://schemas.openxmlformats.org/markup-compatibility/2006" xmlns:p14="http://schemas.microsoft.com/office/powerpoint/2010/main">
    <mc:Choice Requires="p14">
      <p:transition p14:dur="10" advTm="13946"/>
    </mc:Choice>
    <mc:Fallback xmlns="">
      <p:transition advTm="13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56939996"/>
                  </p:ext>
                </p:extLst>
              </p:nvPr>
            </p:nvGraphicFramePr>
            <p:xfrm>
              <a:off x="533400" y="1066800"/>
              <a:ext cx="8229600" cy="2057400"/>
            </p:xfrm>
            <a:graphic>
              <a:graphicData uri="http://schemas.openxmlformats.org/drawingml/2006/table">
                <a:tbl>
                  <a:tblPr firstRow="1" firstCol="1" bandRow="1">
                    <a:tableStyleId>{5C22544A-7EE6-4342-B048-85BDC9FD1C3A}</a:tableStyleId>
                  </a:tblPr>
                  <a:tblGrid>
                    <a:gridCol w="4114800"/>
                    <a:gridCol w="4114800"/>
                  </a:tblGrid>
                  <a:tr h="28185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37345">
                    <a:tc>
                      <a:txBody>
                        <a:bodyPr/>
                        <a:lstStyle/>
                        <a:p>
                          <a:pPr marL="347345" marR="0" indent="-347345">
                            <a:spcBef>
                              <a:spcPts val="300"/>
                            </a:spcBef>
                            <a:spcAft>
                              <a:spcPts val="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indent="-347345">
                            <a:spcBef>
                              <a:spcPts val="300"/>
                            </a:spcBef>
                            <a:spcAft>
                              <a:spcPts val="0"/>
                            </a:spcAft>
                            <a:tabLst>
                              <a:tab pos="3175000" algn="l"/>
                              <a:tab pos="3268345" algn="l"/>
                            </a:tabLst>
                          </a:pPr>
                          <a:r>
                            <a:rPr lang="en-US" sz="1400" b="1" dirty="0" smtClean="0">
                              <a:solidFill>
                                <a:schemeClr val="tx1"/>
                              </a:solidFill>
                              <a:effectLst/>
                              <a:latin typeface="Calibri" panose="020F0502020204030204" pitchFamily="34" charset="0"/>
                              <a:ea typeface="Times"/>
                            </a:rPr>
                            <a:t>AII.5  The student will investigate and apply the properties of arithmetic and geometric sequences and series to solve practical problems, including writing the first n terms, determining the nth term, and evaluating summation formulas. </a:t>
                          </a:r>
                          <a:r>
                            <a:rPr lang="en-US" sz="1400" b="1" kern="1200" dirty="0" smtClean="0">
                              <a:solidFill>
                                <a:schemeClr val="tx1"/>
                              </a:solidFill>
                              <a:effectLst/>
                              <a:latin typeface="Calibri" panose="020F0502020204030204" pitchFamily="34" charset="0"/>
                              <a:ea typeface="+mn-ea"/>
                              <a:cs typeface="+mn-cs"/>
                            </a:rPr>
                            <a:t>Notation will include </a:t>
                          </a:r>
                          <a:br>
                            <a:rPr lang="en-US" sz="1400" b="1" kern="1200" dirty="0" smtClean="0">
                              <a:solidFill>
                                <a:schemeClr val="tx1"/>
                              </a:solidFill>
                              <a:effectLst/>
                              <a:latin typeface="Calibri" panose="020F0502020204030204" pitchFamily="34" charset="0"/>
                              <a:ea typeface="+mn-ea"/>
                              <a:cs typeface="+mn-cs"/>
                            </a:rPr>
                          </a:br>
                          <a:r>
                            <a:rPr lang="en-US" sz="1400" b="1" kern="1200" dirty="0" smtClean="0">
                              <a:solidFill>
                                <a:schemeClr val="tx1"/>
                              </a:solidFill>
                              <a:effectLst/>
                              <a:latin typeface="Calibri" panose="020F0502020204030204" pitchFamily="34" charset="0"/>
                              <a:ea typeface="+mn-ea"/>
                              <a:cs typeface="+mn-cs"/>
                            </a:rPr>
                            <a:t>∑ and </a:t>
                          </a:r>
                          <a14:m>
                            <m:oMath xmlns:m="http://schemas.openxmlformats.org/officeDocument/2006/math">
                              <m:sSub>
                                <m:sSubPr>
                                  <m:ctrlPr>
                                    <a:rPr lang="en-US" sz="1400" b="1" i="1" kern="1200" smtClean="0">
                                      <a:solidFill>
                                        <a:schemeClr val="tx1"/>
                                      </a:solidFill>
                                      <a:effectLst/>
                                      <a:latin typeface="Cambria Math"/>
                                      <a:ea typeface="+mn-ea"/>
                                      <a:cs typeface="+mn-cs"/>
                                    </a:rPr>
                                  </m:ctrlPr>
                                </m:sSubPr>
                                <m:e>
                                  <m:r>
                                    <a:rPr lang="en-US" sz="1400" b="1" i="1" kern="1200" smtClean="0">
                                      <a:solidFill>
                                        <a:schemeClr val="tx1"/>
                                      </a:solidFill>
                                      <a:effectLst/>
                                      <a:latin typeface="Cambria Math"/>
                                      <a:ea typeface="+mn-ea"/>
                                      <a:cs typeface="+mn-cs"/>
                                    </a:rPr>
                                    <m:t>𝒂</m:t>
                                  </m:r>
                                </m:e>
                                <m:sub>
                                  <m:r>
                                    <a:rPr lang="en-US" sz="1400" b="1" i="1" kern="1200" smtClean="0">
                                      <a:solidFill>
                                        <a:schemeClr val="tx1"/>
                                      </a:solidFill>
                                      <a:effectLst/>
                                      <a:latin typeface="Cambria Math"/>
                                      <a:ea typeface="+mn-ea"/>
                                      <a:cs typeface="+mn-cs"/>
                                    </a:rPr>
                                    <m:t>𝒏</m:t>
                                  </m:r>
                                </m:sub>
                              </m:sSub>
                            </m:oMath>
                          </a14:m>
                          <a:r>
                            <a:rPr lang="en-US" sz="1400" b="1" dirty="0" smtClean="0">
                              <a:solidFill>
                                <a:schemeClr val="tx1"/>
                              </a:solidFill>
                              <a:effectLst/>
                              <a:latin typeface="Calibri" panose="020F0502020204030204" pitchFamily="34" charset="0"/>
                              <a:ea typeface="Times"/>
                            </a:rPr>
                            <a:t>. </a:t>
                          </a:r>
                          <a:r>
                            <a:rPr lang="en-US" sz="1400" b="1" dirty="0" smtClean="0">
                              <a:solidFill>
                                <a:srgbClr val="FF0000"/>
                              </a:solidFill>
                              <a:effectLst/>
                              <a:latin typeface="Calibri" panose="020F0502020204030204" pitchFamily="34" charset="0"/>
                              <a:ea typeface="Times"/>
                            </a:rPr>
                            <a:t>[Moved from “Expressions and Operations” strand, AII.2]</a:t>
                          </a: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56939996"/>
                  </p:ext>
                </p:extLst>
              </p:nvPr>
            </p:nvGraphicFramePr>
            <p:xfrm>
              <a:off x="533400" y="1066800"/>
              <a:ext cx="8229600" cy="2057400"/>
            </p:xfrm>
            <a:graphic>
              <a:graphicData uri="http://schemas.openxmlformats.org/drawingml/2006/table">
                <a:tbl>
                  <a:tblPr firstRow="1" firstCol="1" bandRow="1">
                    <a:tableStyleId>{5C22544A-7EE6-4342-B048-85BDC9FD1C3A}</a:tableStyleId>
                  </a:tblPr>
                  <a:tblGrid>
                    <a:gridCol w="4114800"/>
                    <a:gridCol w="4114800"/>
                  </a:tblGrid>
                  <a:tr h="35052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06880">
                    <a:tc>
                      <a:txBody>
                        <a:bodyPr/>
                        <a:lstStyle/>
                        <a:p>
                          <a:pPr marL="347345" marR="0" indent="-347345">
                            <a:spcBef>
                              <a:spcPts val="300"/>
                            </a:spcBef>
                            <a:spcAft>
                              <a:spcPts val="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0148" t="-23571" b="-6071"/>
                          </a:stretch>
                        </a:blipFill>
                      </a:tcPr>
                    </a:tc>
                  </a:tr>
                </a:tbl>
              </a:graphicData>
            </a:graphic>
          </p:graphicFrame>
        </mc:Fallback>
      </mc:AlternateContent>
      <p:sp>
        <p:nvSpPr>
          <p:cNvPr id="5" name="Text Box 4"/>
          <p:cNvSpPr txBox="1">
            <a:spLocks noChangeArrowheads="1"/>
          </p:cNvSpPr>
          <p:nvPr/>
        </p:nvSpPr>
        <p:spPr bwMode="auto">
          <a:xfrm>
            <a:off x="533400" y="3422630"/>
            <a:ext cx="8229600" cy="147732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smtClean="0">
                <a:solidFill>
                  <a:srgbClr val="FFFFFF"/>
                </a:solidFill>
                <a:latin typeface="Calibri" panose="020F0502020204030204" pitchFamily="34" charset="0"/>
              </a:rPr>
              <a:t>Revisions:</a:t>
            </a:r>
          </a:p>
          <a:p>
            <a:pPr marL="285750" indent="-285750">
              <a:spcBef>
                <a:spcPct val="50000"/>
              </a:spcBef>
              <a:buFont typeface="Arial" panose="020B0604020202020204" pitchFamily="34" charset="0"/>
              <a:buChar char="•"/>
            </a:pPr>
            <a:r>
              <a:rPr lang="en-US" b="1" dirty="0">
                <a:solidFill>
                  <a:schemeClr val="bg1"/>
                </a:solidFill>
                <a:latin typeface="Calibri" panose="020F0502020204030204" pitchFamily="34" charset="0"/>
              </a:rPr>
              <a:t>Real-world problems are now referred to as practical problems in the 2016 </a:t>
            </a:r>
            <a:r>
              <a:rPr lang="en-US" b="1" dirty="0" smtClean="0">
                <a:solidFill>
                  <a:schemeClr val="bg1"/>
                </a:solidFill>
                <a:latin typeface="Calibri" panose="020F0502020204030204" pitchFamily="34" charset="0"/>
              </a:rPr>
              <a:t>standards</a:t>
            </a:r>
            <a:r>
              <a:rPr lang="en-US" altLang="en-US" b="1" dirty="0" smtClean="0">
                <a:solidFill>
                  <a:srgbClr val="FFFFFF"/>
                </a:solidFill>
                <a:latin typeface="Calibri" panose="020F0502020204030204" pitchFamily="34" charset="0"/>
              </a:rPr>
              <a:t>  </a:t>
            </a:r>
          </a:p>
          <a:p>
            <a:pPr>
              <a:spcBef>
                <a:spcPct val="50000"/>
              </a:spcBef>
            </a:pPr>
            <a:endParaRPr lang="en-US" altLang="en-US" b="1" dirty="0" smtClean="0">
              <a:solidFill>
                <a:srgbClr val="FFFFFF"/>
              </a:solidFill>
              <a:latin typeface="Calibri" panose="020F0502020204030204" pitchFamily="34"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pPr/>
              <a:t>21</a:t>
            </a:fld>
            <a:endParaRPr lang="en-US" altLang="en-US" dirty="0"/>
          </a:p>
        </p:txBody>
      </p:sp>
    </p:spTree>
    <p:custDataLst>
      <p:tags r:id="rId1"/>
    </p:custDataLst>
    <p:extLst>
      <p:ext uri="{BB962C8B-B14F-4D97-AF65-F5344CB8AC3E}">
        <p14:creationId xmlns:p14="http://schemas.microsoft.com/office/powerpoint/2010/main" val="1394023361"/>
      </p:ext>
    </p:extLst>
  </p:cSld>
  <p:clrMapOvr>
    <a:masterClrMapping/>
  </p:clrMapOvr>
  <mc:AlternateContent xmlns:mc="http://schemas.openxmlformats.org/markup-compatibility/2006" xmlns:p14="http://schemas.microsoft.com/office/powerpoint/2010/main">
    <mc:Choice Requires="p14">
      <p:transition p14:dur="10" advTm="34292"/>
    </mc:Choice>
    <mc:Fallback xmlns="">
      <p:transition advTm="34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7404813"/>
              </p:ext>
            </p:extLst>
          </p:nvPr>
        </p:nvGraphicFramePr>
        <p:xfrm>
          <a:off x="304800" y="914400"/>
          <a:ext cx="8534400" cy="2630654"/>
        </p:xfrm>
        <a:graphic>
          <a:graphicData uri="http://schemas.openxmlformats.org/drawingml/2006/table">
            <a:tbl>
              <a:tblPr firstRow="1" firstCol="1" bandRow="1">
                <a:tableStyleId>{5C22544A-7EE6-4342-B048-85BDC9FD1C3A}</a:tableStyleId>
              </a:tblPr>
              <a:tblGrid>
                <a:gridCol w="4267200"/>
                <a:gridCol w="4267200"/>
              </a:tblGrid>
              <a:tr h="31066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80134">
                <a:tc>
                  <a:txBody>
                    <a:bodyPr/>
                    <a:lstStyle/>
                    <a:p>
                      <a:pPr marL="457200" marR="0" indent="-457200">
                        <a:spcBef>
                          <a:spcPts val="600"/>
                        </a:spcBef>
                        <a:spcAft>
                          <a:spcPts val="600"/>
                        </a:spcAft>
                      </a:pPr>
                      <a:r>
                        <a:rPr lang="en-US" sz="1400" dirty="0">
                          <a:solidFill>
                            <a:schemeClr val="tx1"/>
                          </a:solidFill>
                          <a:effectLst/>
                          <a:latin typeface="Calibri"/>
                          <a:ea typeface="Times"/>
                        </a:rPr>
                        <a:t>AII.6	The student will recognize the general shape of function (absolute value, square root, cube root, rational, polynomial, exponential, and logarithmic) families and will convert between graphic and symbolic forms of functions. A transformational approach to graphing will be employed. Graphing calculators will be used as a tool to investigate the shapes and behaviors of these functions. [Moved to EKS]</a:t>
                      </a:r>
                      <a:endParaRPr lang="en-US" sz="1400"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indent="-457200">
                        <a:spcBef>
                          <a:spcPts val="600"/>
                        </a:spcBef>
                        <a:spcAft>
                          <a:spcPts val="0"/>
                        </a:spcAft>
                        <a:tabLst>
                          <a:tab pos="3175000" algn="l"/>
                          <a:tab pos="3268345" algn="l"/>
                        </a:tabLst>
                      </a:pPr>
                      <a:r>
                        <a:rPr lang="en-US" sz="1400" b="1" dirty="0">
                          <a:solidFill>
                            <a:schemeClr val="tx1"/>
                          </a:solidFill>
                          <a:effectLst/>
                          <a:latin typeface="Calibri"/>
                          <a:ea typeface="Times New Roman"/>
                          <a:cs typeface="Times New Roman"/>
                        </a:rPr>
                        <a:t>AII.6   For absolute value, square root, cube root, rational, polynomial, exponential, and logarithmic functions, the student will </a:t>
                      </a:r>
                      <a:endParaRPr lang="en-US" sz="1400" b="1" dirty="0">
                        <a:solidFill>
                          <a:schemeClr val="tx1"/>
                        </a:solidFill>
                        <a:effectLst/>
                        <a:latin typeface="Calibri"/>
                        <a:ea typeface="Times"/>
                        <a:cs typeface="Times New Roman"/>
                      </a:endParaRPr>
                    </a:p>
                    <a:p>
                      <a:pPr marL="685800" marR="0" lvl="0" indent="-228600">
                        <a:spcBef>
                          <a:spcPts val="0"/>
                        </a:spcBef>
                        <a:spcAft>
                          <a:spcPts val="0"/>
                        </a:spcAft>
                        <a:buFont typeface="+mj-lt"/>
                        <a:buAutoNum type="alphaLcParenR"/>
                        <a:tabLst>
                          <a:tab pos="3175000" algn="l"/>
                          <a:tab pos="3268345" algn="l"/>
                        </a:tabLst>
                      </a:pPr>
                      <a:r>
                        <a:rPr lang="en-US" sz="1400" b="1" dirty="0">
                          <a:solidFill>
                            <a:schemeClr val="tx1"/>
                          </a:solidFill>
                          <a:effectLst/>
                          <a:latin typeface="Calibri"/>
                          <a:ea typeface="Times New Roman"/>
                          <a:cs typeface="Times New Roman"/>
                        </a:rPr>
                        <a:t>recognize the general shape of function families; and</a:t>
                      </a:r>
                      <a:endParaRPr lang="en-US" sz="1400" b="1" dirty="0">
                        <a:solidFill>
                          <a:schemeClr val="tx1"/>
                        </a:solidFill>
                        <a:effectLst/>
                        <a:latin typeface="Calibri"/>
                        <a:ea typeface="Times"/>
                        <a:cs typeface="Times New Roman"/>
                      </a:endParaRPr>
                    </a:p>
                    <a:p>
                      <a:pPr marL="685800" marR="0" lvl="0" indent="-228600">
                        <a:spcBef>
                          <a:spcPts val="0"/>
                        </a:spcBef>
                        <a:spcAft>
                          <a:spcPts val="0"/>
                        </a:spcAft>
                        <a:buFont typeface="+mj-lt"/>
                        <a:buAutoNum type="alphaLcParenR"/>
                        <a:tabLst>
                          <a:tab pos="3175000" algn="l"/>
                          <a:tab pos="3268345" algn="l"/>
                        </a:tabLst>
                      </a:pPr>
                      <a:r>
                        <a:rPr lang="en-US" sz="1400" b="1" dirty="0">
                          <a:solidFill>
                            <a:schemeClr val="tx1"/>
                          </a:solidFill>
                          <a:effectLst/>
                          <a:latin typeface="Calibri"/>
                          <a:ea typeface="Times New Roman"/>
                          <a:cs typeface="Times New Roman"/>
                        </a:rPr>
                        <a:t>use knowledge of transformations to convert between equations and the corresponding graph of functions.</a:t>
                      </a:r>
                      <a:endParaRPr lang="en-US" sz="1400" b="1"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302172" y="3810000"/>
            <a:ext cx="8534400" cy="203132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smtClean="0">
                <a:solidFill>
                  <a:srgbClr val="FFFFFF"/>
                </a:solidFill>
                <a:latin typeface="Calibri" panose="020F0502020204030204" pitchFamily="34" charset="0"/>
              </a:rPr>
              <a:t>Revisions:</a:t>
            </a:r>
          </a:p>
          <a:p>
            <a:pPr marL="285750" indent="-285750">
              <a:spcBef>
                <a:spcPct val="50000"/>
              </a:spcBef>
              <a:buFont typeface="Arial" panose="020B0604020202020204" pitchFamily="34" charset="0"/>
              <a:buChar char="•"/>
            </a:pPr>
            <a:r>
              <a:rPr lang="en-US" altLang="en-US" b="1" dirty="0">
                <a:solidFill>
                  <a:srgbClr val="FFFFFF"/>
                </a:solidFill>
                <a:latin typeface="Calibri" panose="020F0502020204030204" pitchFamily="34" charset="0"/>
              </a:rPr>
              <a:t>The phrase about graphing calculators included in 2009 SOL </a:t>
            </a:r>
            <a:r>
              <a:rPr lang="en-US" altLang="en-US" b="1" dirty="0" smtClean="0">
                <a:solidFill>
                  <a:srgbClr val="FFFFFF"/>
                </a:solidFill>
                <a:latin typeface="Calibri" panose="020F0502020204030204" pitchFamily="34" charset="0"/>
              </a:rPr>
              <a:t>AII.6 </a:t>
            </a:r>
            <a:r>
              <a:rPr lang="en-US" altLang="en-US" b="1" dirty="0">
                <a:solidFill>
                  <a:srgbClr val="FFFFFF"/>
                </a:solidFill>
                <a:latin typeface="Calibri" panose="020F0502020204030204" pitchFamily="34" charset="0"/>
              </a:rPr>
              <a:t>was moved to the Essential Knowledge and Skills section of the 2016 SOL </a:t>
            </a:r>
            <a:r>
              <a:rPr lang="en-US" altLang="en-US" b="1" dirty="0" smtClean="0">
                <a:solidFill>
                  <a:srgbClr val="FFFFFF"/>
                </a:solidFill>
                <a:latin typeface="Calibri" panose="020F0502020204030204" pitchFamily="34" charset="0"/>
              </a:rPr>
              <a:t>AII.6 and refers to “graphing utilities” </a:t>
            </a:r>
            <a:endParaRPr lang="en-US" altLang="en-US" b="1" dirty="0">
              <a:solidFill>
                <a:srgbClr val="FFFFFF"/>
              </a:solidFill>
              <a:latin typeface="Calibri" panose="020F0502020204030204" pitchFamily="34" charset="0"/>
            </a:endParaRPr>
          </a:p>
          <a:p>
            <a:pPr marL="285750" indent="-285750">
              <a:spcBef>
                <a:spcPct val="50000"/>
              </a:spcBef>
              <a:buFont typeface="Arial" panose="020B0604020202020204" pitchFamily="34" charset="0"/>
              <a:buChar char="•"/>
            </a:pPr>
            <a:r>
              <a:rPr lang="en-US" altLang="en-US" b="1" dirty="0" smtClean="0">
                <a:solidFill>
                  <a:srgbClr val="FFFFFF"/>
                </a:solidFill>
                <a:latin typeface="Calibri" panose="020F0502020204030204" pitchFamily="34" charset="0"/>
              </a:rPr>
              <a:t>SOL AII.6b EKS - Transforming </a:t>
            </a:r>
            <a:r>
              <a:rPr lang="en-US" altLang="en-US" b="1" dirty="0">
                <a:solidFill>
                  <a:srgbClr val="FFFFFF"/>
                </a:solidFill>
                <a:latin typeface="Calibri" panose="020F0502020204030204" pitchFamily="34" charset="0"/>
              </a:rPr>
              <a:t>exponential and logarithmic functions (given a graph</a:t>
            </a:r>
            <a:r>
              <a:rPr lang="en-US" altLang="en-US" b="1" dirty="0" smtClean="0">
                <a:solidFill>
                  <a:srgbClr val="FFFFFF"/>
                </a:solidFill>
                <a:latin typeface="Calibri" panose="020F0502020204030204" pitchFamily="34" charset="0"/>
              </a:rPr>
              <a:t>) is now </a:t>
            </a:r>
            <a:r>
              <a:rPr lang="en-US" altLang="en-US" b="1" dirty="0">
                <a:solidFill>
                  <a:srgbClr val="FFFFFF"/>
                </a:solidFill>
                <a:latin typeface="Calibri" panose="020F0502020204030204" pitchFamily="34" charset="0"/>
              </a:rPr>
              <a:t>limited to single </a:t>
            </a:r>
            <a:r>
              <a:rPr lang="en-US" altLang="en-US" b="1" dirty="0" smtClean="0">
                <a:solidFill>
                  <a:srgbClr val="FFFFFF"/>
                </a:solidFill>
                <a:latin typeface="Calibri" panose="020F0502020204030204" pitchFamily="34" charset="0"/>
              </a:rPr>
              <a:t>transformations</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solidFill>
                  <a:srgbClr val="000000"/>
                </a:solidFill>
              </a:rPr>
              <a:pPr/>
              <a:t>22</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534588659"/>
      </p:ext>
    </p:extLst>
  </p:cSld>
  <p:clrMapOvr>
    <a:masterClrMapping/>
  </p:clrMapOvr>
  <mc:AlternateContent xmlns:mc="http://schemas.openxmlformats.org/markup-compatibility/2006" xmlns:p14="http://schemas.microsoft.com/office/powerpoint/2010/main">
    <mc:Choice Requires="p14">
      <p:transition p14:dur="10" advTm="39687"/>
    </mc:Choice>
    <mc:Fallback xmlns="">
      <p:transition advTm="39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1585746"/>
              </p:ext>
            </p:extLst>
          </p:nvPr>
        </p:nvGraphicFramePr>
        <p:xfrm>
          <a:off x="304800" y="914400"/>
          <a:ext cx="8534400" cy="3200400"/>
        </p:xfrm>
        <a:graphic>
          <a:graphicData uri="http://schemas.openxmlformats.org/drawingml/2006/table">
            <a:tbl>
              <a:tblPr firstRow="1" firstCol="1" bandRow="1">
                <a:tableStyleId>{5C22544A-7EE6-4342-B048-85BDC9FD1C3A}</a:tableStyleId>
              </a:tblPr>
              <a:tblGrid>
                <a:gridCol w="4267200"/>
                <a:gridCol w="4267200"/>
              </a:tblGrid>
              <a:tr h="31066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54480">
                <a:tc>
                  <a:txBody>
                    <a:bodyPr/>
                    <a:lstStyle/>
                    <a:p>
                      <a:pPr marL="347345" marR="0" indent="-347345">
                        <a:spcBef>
                          <a:spcPts val="600"/>
                        </a:spcBef>
                        <a:spcAft>
                          <a:spcPts val="0"/>
                        </a:spcAft>
                      </a:pPr>
                      <a:r>
                        <a:rPr lang="en-US" sz="1100" dirty="0">
                          <a:solidFill>
                            <a:schemeClr val="tx1"/>
                          </a:solidFill>
                          <a:effectLst/>
                          <a:latin typeface="Calibri"/>
                          <a:ea typeface="Times"/>
                        </a:rPr>
                        <a:t>AII.7  The student will investigate and analyze functions algebraically and graphically. Key concepts include</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a)	domain and range, including limited and discontinuous domains and ranges;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b)	zeros;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c)	</a:t>
                      </a:r>
                      <a:r>
                        <a:rPr lang="en-US" sz="1100" i="1" dirty="0">
                          <a:solidFill>
                            <a:schemeClr val="tx1"/>
                          </a:solidFill>
                          <a:effectLst/>
                          <a:latin typeface="Calibri"/>
                          <a:ea typeface="Times"/>
                        </a:rPr>
                        <a:t>x</a:t>
                      </a:r>
                      <a:r>
                        <a:rPr lang="en-US" sz="1100" dirty="0">
                          <a:solidFill>
                            <a:schemeClr val="tx1"/>
                          </a:solidFill>
                          <a:effectLst/>
                          <a:latin typeface="Calibri"/>
                          <a:ea typeface="Times"/>
                        </a:rPr>
                        <a:t>- and </a:t>
                      </a:r>
                      <a:r>
                        <a:rPr lang="en-US" sz="1100" i="1" dirty="0">
                          <a:solidFill>
                            <a:schemeClr val="tx1"/>
                          </a:solidFill>
                          <a:effectLst/>
                          <a:latin typeface="Calibri"/>
                          <a:ea typeface="Times"/>
                        </a:rPr>
                        <a:t>y</a:t>
                      </a:r>
                      <a:r>
                        <a:rPr lang="en-US" sz="1100" dirty="0">
                          <a:solidFill>
                            <a:schemeClr val="tx1"/>
                          </a:solidFill>
                          <a:effectLst/>
                          <a:latin typeface="Calibri"/>
                          <a:ea typeface="Times"/>
                        </a:rPr>
                        <a:t>-intercepts;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d)	intervals in which a function is increasing or decreasing;</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e)	asymptotes;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f)	end behavior;</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g)	inverse of a function; and</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h)	composition of multiple functions.</a:t>
                      </a:r>
                      <a:endParaRPr lang="en-US" sz="1100" dirty="0">
                        <a:solidFill>
                          <a:schemeClr val="tx1"/>
                        </a:solidFill>
                        <a:effectLst/>
                        <a:latin typeface="Times New Roman"/>
                        <a:ea typeface="Times"/>
                      </a:endParaRPr>
                    </a:p>
                    <a:p>
                      <a:pPr marL="514350" marR="0" indent="0">
                        <a:spcBef>
                          <a:spcPts val="0"/>
                        </a:spcBef>
                        <a:spcAft>
                          <a:spcPts val="0"/>
                        </a:spcAft>
                      </a:pPr>
                      <a:r>
                        <a:rPr lang="en-US" sz="1100" dirty="0">
                          <a:solidFill>
                            <a:schemeClr val="tx1"/>
                          </a:solidFill>
                          <a:effectLst/>
                          <a:latin typeface="Calibri"/>
                          <a:ea typeface="Times"/>
                        </a:rPr>
                        <a:t>Graphing calculators will be used as a tool to assist in investigation of functions. </a:t>
                      </a:r>
                      <a:r>
                        <a:rPr lang="en-US" sz="1100" dirty="0">
                          <a:solidFill>
                            <a:srgbClr val="FF0000"/>
                          </a:solidFill>
                          <a:effectLst/>
                          <a:latin typeface="Calibri"/>
                          <a:ea typeface="Times"/>
                        </a:rPr>
                        <a:t>[Moved to EKS]</a:t>
                      </a:r>
                      <a:endParaRPr lang="en-US" sz="1100" dirty="0">
                        <a:solidFill>
                          <a:srgbClr val="FF0000"/>
                        </a:solidFill>
                        <a:effectLst/>
                        <a:latin typeface="Times New Roman"/>
                        <a:ea typeface="Times"/>
                      </a:endParaRPr>
                    </a:p>
                    <a:p>
                      <a:pPr marL="502920" marR="0" indent="-173990">
                        <a:spcBef>
                          <a:spcPts val="0"/>
                        </a:spcBef>
                        <a:spcAft>
                          <a:spcPts val="0"/>
                        </a:spcAft>
                      </a:pPr>
                      <a:r>
                        <a:rPr lang="en-US" sz="1100" dirty="0">
                          <a:solidFill>
                            <a:schemeClr val="tx1"/>
                          </a:solidFill>
                          <a:effectLst/>
                          <a:latin typeface="Calibri"/>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indent="-347345">
                        <a:spcBef>
                          <a:spcPts val="600"/>
                        </a:spcBef>
                        <a:spcAft>
                          <a:spcPts val="0"/>
                        </a:spcAft>
                        <a:tabLst>
                          <a:tab pos="3175000" algn="l"/>
                          <a:tab pos="3268345" algn="l"/>
                        </a:tabLst>
                      </a:pPr>
                      <a:r>
                        <a:rPr lang="en-US" sz="1100" b="1" dirty="0">
                          <a:solidFill>
                            <a:schemeClr val="tx1"/>
                          </a:solidFill>
                          <a:effectLst/>
                          <a:latin typeface="Calibri"/>
                          <a:ea typeface="Times New Roman"/>
                          <a:cs typeface="Times New Roman"/>
                        </a:rPr>
                        <a:t>AII.7   The student will investigate and analyze linear, quadratic, absolute value, square root, cube root, rational, polynomial, exponential, and logarithmic function families algebraically and graphically. Key concepts include</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domain, range, and continuity;</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intervals in which a function is increasing or decreasing; </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extrema;</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zeros;</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intercepts;</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values of a function for elements in its domain;</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connections between and among multiple representations of functions using verbal descriptions, tables, equations, and graphs;</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end behavior; </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vertical and horizontal asymptotes; </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inverse of a function; and</a:t>
                      </a:r>
                      <a:endParaRPr lang="en-US" sz="1100" b="1" dirty="0">
                        <a:solidFill>
                          <a:schemeClr val="tx1"/>
                        </a:solidFill>
                        <a:effectLst/>
                        <a:latin typeface="Calibri"/>
                        <a:ea typeface="Times"/>
                        <a:cs typeface="Times New Roman"/>
                      </a:endParaRPr>
                    </a:p>
                    <a:p>
                      <a:pPr marL="571500" marR="0" lvl="0" indent="-228600">
                        <a:spcBef>
                          <a:spcPts val="0"/>
                        </a:spcBef>
                        <a:spcAft>
                          <a:spcPts val="60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composition of functions algebraically and graphically.</a:t>
                      </a:r>
                      <a:endParaRPr lang="en-US" sz="1100" b="1"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302172" y="4191000"/>
            <a:ext cx="8534400" cy="240065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300" b="1" u="sng" dirty="0" smtClean="0">
                <a:solidFill>
                  <a:srgbClr val="FFFFFF"/>
                </a:solidFill>
                <a:latin typeface="Calibri" panose="020F0502020204030204" pitchFamily="34" charset="0"/>
              </a:rPr>
              <a:t>Revisions:</a:t>
            </a:r>
            <a:endParaRPr lang="en-US" altLang="en-US" sz="1300" b="1" dirty="0" smtClean="0">
              <a:solidFill>
                <a:srgbClr val="FFFFFF"/>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300" b="1" dirty="0">
                <a:solidFill>
                  <a:srgbClr val="FFFFFF"/>
                </a:solidFill>
                <a:latin typeface="Calibri" panose="020F0502020204030204" pitchFamily="34" charset="0"/>
              </a:rPr>
              <a:t>The phrase about graphing calculators included in 2009 SOL </a:t>
            </a:r>
            <a:r>
              <a:rPr lang="en-US" altLang="en-US" sz="1300" b="1" dirty="0" smtClean="0">
                <a:solidFill>
                  <a:srgbClr val="FFFFFF"/>
                </a:solidFill>
                <a:latin typeface="Calibri" panose="020F0502020204030204" pitchFamily="34" charset="0"/>
              </a:rPr>
              <a:t>AII.7 </a:t>
            </a:r>
            <a:r>
              <a:rPr lang="en-US" altLang="en-US" sz="1300" b="1" dirty="0">
                <a:solidFill>
                  <a:srgbClr val="FFFFFF"/>
                </a:solidFill>
                <a:latin typeface="Calibri" panose="020F0502020204030204" pitchFamily="34" charset="0"/>
              </a:rPr>
              <a:t>was moved to the Essential Knowledge and Skills section of the 2016 SOL </a:t>
            </a:r>
            <a:r>
              <a:rPr lang="en-US" altLang="en-US" sz="1300" b="1" dirty="0" smtClean="0">
                <a:solidFill>
                  <a:srgbClr val="FFFFFF"/>
                </a:solidFill>
                <a:latin typeface="Calibri" panose="020F0502020204030204" pitchFamily="34" charset="0"/>
              </a:rPr>
              <a:t>AII.7 </a:t>
            </a:r>
            <a:r>
              <a:rPr lang="en-US" altLang="en-US" sz="1300" b="1" dirty="0">
                <a:solidFill>
                  <a:srgbClr val="FFFFFF"/>
                </a:solidFill>
                <a:latin typeface="Calibri" panose="020F0502020204030204" pitchFamily="34" charset="0"/>
              </a:rPr>
              <a:t>and refers to “graphing </a:t>
            </a:r>
            <a:r>
              <a:rPr lang="en-US" altLang="en-US" sz="1300" b="1" dirty="0" smtClean="0">
                <a:solidFill>
                  <a:srgbClr val="FFFFFF"/>
                </a:solidFill>
                <a:latin typeface="Calibri" panose="020F0502020204030204" pitchFamily="34" charset="0"/>
              </a:rPr>
              <a:t>utilities” </a:t>
            </a:r>
            <a:endParaRPr lang="en-US" altLang="en-US" sz="1300" b="1" dirty="0">
              <a:solidFill>
                <a:srgbClr val="FFFFFF"/>
              </a:solidFill>
              <a:latin typeface="Calibri" panose="020F0502020204030204" pitchFamily="34" charset="0"/>
            </a:endParaRPr>
          </a:p>
          <a:p>
            <a:pPr marL="285750" indent="-285750">
              <a:spcBef>
                <a:spcPts val="600"/>
              </a:spcBef>
              <a:buFont typeface="Arial" panose="020B0604020202020204" pitchFamily="34" charset="0"/>
              <a:buChar char="•"/>
            </a:pPr>
            <a:r>
              <a:rPr lang="en-US" sz="1300" b="1" dirty="0" smtClean="0">
                <a:solidFill>
                  <a:schemeClr val="bg1"/>
                </a:solidFill>
                <a:latin typeface="Calibri" panose="020F0502020204030204" pitchFamily="34" charset="0"/>
              </a:rPr>
              <a:t>SOL AII.7 - Analyze the continuity of functions added to SOL AII.7a; determine </a:t>
            </a:r>
            <a:r>
              <a:rPr lang="en-US" sz="1300" b="1" dirty="0">
                <a:solidFill>
                  <a:schemeClr val="bg1"/>
                </a:solidFill>
                <a:latin typeface="Calibri" panose="020F0502020204030204" pitchFamily="34" charset="0"/>
              </a:rPr>
              <a:t>the extrema of a </a:t>
            </a:r>
            <a:r>
              <a:rPr lang="en-US" sz="1300" b="1" dirty="0" smtClean="0">
                <a:solidFill>
                  <a:schemeClr val="bg1"/>
                </a:solidFill>
                <a:latin typeface="Calibri" panose="020F0502020204030204" pitchFamily="34" charset="0"/>
              </a:rPr>
              <a:t>function added as SOL AII. 7c; determine </a:t>
            </a:r>
            <a:r>
              <a:rPr lang="en-US" sz="1300" b="1" dirty="0">
                <a:solidFill>
                  <a:schemeClr val="bg1"/>
                </a:solidFill>
                <a:latin typeface="Calibri" panose="020F0502020204030204" pitchFamily="34" charset="0"/>
              </a:rPr>
              <a:t>values of a function for elements in its </a:t>
            </a:r>
            <a:r>
              <a:rPr lang="en-US" sz="1300" b="1" dirty="0" smtClean="0">
                <a:solidFill>
                  <a:schemeClr val="bg1"/>
                </a:solidFill>
                <a:latin typeface="Calibri" panose="020F0502020204030204" pitchFamily="34" charset="0"/>
              </a:rPr>
              <a:t>domain added as SOL AII.7f;  and make </a:t>
            </a:r>
            <a:r>
              <a:rPr lang="en-US" sz="1300" b="1" dirty="0">
                <a:solidFill>
                  <a:schemeClr val="bg1"/>
                </a:solidFill>
                <a:latin typeface="Calibri" panose="020F0502020204030204" pitchFamily="34" charset="0"/>
              </a:rPr>
              <a:t>connections between and among multiple representations of a </a:t>
            </a:r>
            <a:r>
              <a:rPr lang="en-US" sz="1300" b="1" dirty="0" smtClean="0">
                <a:solidFill>
                  <a:schemeClr val="bg1"/>
                </a:solidFill>
                <a:latin typeface="Calibri" panose="020F0502020204030204" pitchFamily="34" charset="0"/>
              </a:rPr>
              <a:t>function added as SOL AII.7g</a:t>
            </a:r>
          </a:p>
          <a:p>
            <a:pPr marL="285750" indent="-285750">
              <a:spcBef>
                <a:spcPts val="600"/>
              </a:spcBef>
              <a:buFont typeface="Arial" panose="020B0604020202020204" pitchFamily="34" charset="0"/>
              <a:buChar char="•"/>
            </a:pPr>
            <a:r>
              <a:rPr lang="en-US" sz="1300" b="1" dirty="0" smtClean="0">
                <a:solidFill>
                  <a:schemeClr val="bg1"/>
                </a:solidFill>
                <a:latin typeface="Calibri" panose="020F0502020204030204" pitchFamily="34" charset="0"/>
              </a:rPr>
              <a:t>SOL AII.7a,d,e EKS - Clarification provided that </a:t>
            </a:r>
            <a:r>
              <a:rPr lang="en-US" sz="1300" b="1" dirty="0">
                <a:solidFill>
                  <a:schemeClr val="bg1"/>
                </a:solidFill>
                <a:latin typeface="Calibri" panose="020F0502020204030204" pitchFamily="34" charset="0"/>
              </a:rPr>
              <a:t>examples for identifying domain, range, zeros, and intercepts should include graphs with discontinuities </a:t>
            </a:r>
          </a:p>
          <a:p>
            <a:pPr marL="285750" indent="-285750">
              <a:spcBef>
                <a:spcPts val="600"/>
              </a:spcBef>
              <a:buFont typeface="Arial" panose="020B0604020202020204" pitchFamily="34" charset="0"/>
              <a:buChar char="•"/>
            </a:pPr>
            <a:r>
              <a:rPr lang="en-US" sz="1300" b="1" dirty="0" smtClean="0">
                <a:solidFill>
                  <a:schemeClr val="bg1"/>
                </a:solidFill>
                <a:latin typeface="Calibri" panose="020F0502020204030204" pitchFamily="34" charset="0"/>
              </a:rPr>
              <a:t>SOL AII.7b EKS - </a:t>
            </a:r>
            <a:r>
              <a:rPr lang="en-US" sz="1300" b="1" dirty="0">
                <a:solidFill>
                  <a:schemeClr val="bg1"/>
                </a:solidFill>
                <a:latin typeface="Calibri" panose="020F0502020204030204" pitchFamily="34" charset="0"/>
              </a:rPr>
              <a:t>I</a:t>
            </a:r>
            <a:r>
              <a:rPr lang="en-US" sz="1300" b="1" dirty="0" smtClean="0">
                <a:solidFill>
                  <a:schemeClr val="bg1"/>
                </a:solidFill>
                <a:latin typeface="Calibri" panose="020F0502020204030204" pitchFamily="34" charset="0"/>
              </a:rPr>
              <a:t>dentify </a:t>
            </a:r>
            <a:r>
              <a:rPr lang="en-US" sz="1300" b="1" dirty="0">
                <a:solidFill>
                  <a:schemeClr val="bg1"/>
                </a:solidFill>
                <a:latin typeface="Calibri" panose="020F0502020204030204" pitchFamily="34" charset="0"/>
              </a:rPr>
              <a:t>intervals on which the function is increasing or decreasing limited to linear, quadratic, absolute value, square root, cure root, polynomial, exponential, and logarithmic </a:t>
            </a:r>
            <a:r>
              <a:rPr lang="en-US" sz="1300" b="1" dirty="0" smtClean="0">
                <a:solidFill>
                  <a:schemeClr val="bg1"/>
                </a:solidFill>
                <a:latin typeface="Calibri" panose="020F0502020204030204" pitchFamily="34" charset="0"/>
              </a:rPr>
              <a:t>functions</a:t>
            </a:r>
            <a:endParaRPr lang="en-US" sz="1300" b="1" dirty="0">
              <a:solidFill>
                <a:schemeClr val="bg1"/>
              </a:solidFill>
              <a:latin typeface="Calibri" panose="020F0502020204030204" pitchFamily="34"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23</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729038300"/>
      </p:ext>
    </p:extLst>
  </p:cSld>
  <p:clrMapOvr>
    <a:masterClrMapping/>
  </p:clrMapOvr>
  <mc:AlternateContent xmlns:mc="http://schemas.openxmlformats.org/markup-compatibility/2006" xmlns:p14="http://schemas.microsoft.com/office/powerpoint/2010/main">
    <mc:Choice Requires="p14">
      <p:transition p14:dur="10" advTm="99176"/>
    </mc:Choice>
    <mc:Fallback xmlns="">
      <p:transition advTm="99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5195694"/>
              </p:ext>
            </p:extLst>
          </p:nvPr>
        </p:nvGraphicFramePr>
        <p:xfrm>
          <a:off x="304800" y="914400"/>
          <a:ext cx="8534400" cy="3200400"/>
        </p:xfrm>
        <a:graphic>
          <a:graphicData uri="http://schemas.openxmlformats.org/drawingml/2006/table">
            <a:tbl>
              <a:tblPr firstRow="1" firstCol="1" bandRow="1">
                <a:tableStyleId>{5C22544A-7EE6-4342-B048-85BDC9FD1C3A}</a:tableStyleId>
              </a:tblPr>
              <a:tblGrid>
                <a:gridCol w="4267200"/>
                <a:gridCol w="4267200"/>
              </a:tblGrid>
              <a:tr h="31066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54480">
                <a:tc>
                  <a:txBody>
                    <a:bodyPr/>
                    <a:lstStyle/>
                    <a:p>
                      <a:pPr marL="347345" marR="0" indent="-347345">
                        <a:spcBef>
                          <a:spcPts val="600"/>
                        </a:spcBef>
                        <a:spcAft>
                          <a:spcPts val="0"/>
                        </a:spcAft>
                      </a:pPr>
                      <a:r>
                        <a:rPr lang="en-US" sz="1100" dirty="0">
                          <a:solidFill>
                            <a:schemeClr val="tx1"/>
                          </a:solidFill>
                          <a:effectLst/>
                          <a:latin typeface="Calibri"/>
                          <a:ea typeface="Times"/>
                        </a:rPr>
                        <a:t>AII.7  The student will investigate and analyze functions algebraically and graphically. Key concepts include</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a)	domain and range, including limited and discontinuous domains and ranges;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b)	zeros;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c)	</a:t>
                      </a:r>
                      <a:r>
                        <a:rPr lang="en-US" sz="1100" i="1" dirty="0">
                          <a:solidFill>
                            <a:schemeClr val="tx1"/>
                          </a:solidFill>
                          <a:effectLst/>
                          <a:latin typeface="Calibri"/>
                          <a:ea typeface="Times"/>
                        </a:rPr>
                        <a:t>x</a:t>
                      </a:r>
                      <a:r>
                        <a:rPr lang="en-US" sz="1100" dirty="0">
                          <a:solidFill>
                            <a:schemeClr val="tx1"/>
                          </a:solidFill>
                          <a:effectLst/>
                          <a:latin typeface="Calibri"/>
                          <a:ea typeface="Times"/>
                        </a:rPr>
                        <a:t>- and </a:t>
                      </a:r>
                      <a:r>
                        <a:rPr lang="en-US" sz="1100" i="1" dirty="0">
                          <a:solidFill>
                            <a:schemeClr val="tx1"/>
                          </a:solidFill>
                          <a:effectLst/>
                          <a:latin typeface="Calibri"/>
                          <a:ea typeface="Times"/>
                        </a:rPr>
                        <a:t>y</a:t>
                      </a:r>
                      <a:r>
                        <a:rPr lang="en-US" sz="1100" dirty="0">
                          <a:solidFill>
                            <a:schemeClr val="tx1"/>
                          </a:solidFill>
                          <a:effectLst/>
                          <a:latin typeface="Calibri"/>
                          <a:ea typeface="Times"/>
                        </a:rPr>
                        <a:t>-intercepts;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d)	intervals in which a function is increasing or decreasing;</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e)	asymptotes;</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f)	end behavior;</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g)	inverse of a function; and</a:t>
                      </a:r>
                      <a:endParaRPr lang="en-US" sz="1100" dirty="0">
                        <a:solidFill>
                          <a:schemeClr val="tx1"/>
                        </a:solidFill>
                        <a:effectLst/>
                        <a:latin typeface="Times New Roman"/>
                        <a:ea typeface="Times"/>
                      </a:endParaRPr>
                    </a:p>
                    <a:p>
                      <a:pPr marL="514350" marR="0" indent="-171450">
                        <a:spcBef>
                          <a:spcPts val="0"/>
                        </a:spcBef>
                        <a:spcAft>
                          <a:spcPts val="0"/>
                        </a:spcAft>
                      </a:pPr>
                      <a:r>
                        <a:rPr lang="en-US" sz="1100" dirty="0">
                          <a:solidFill>
                            <a:schemeClr val="tx1"/>
                          </a:solidFill>
                          <a:effectLst/>
                          <a:latin typeface="Calibri"/>
                          <a:ea typeface="Times"/>
                        </a:rPr>
                        <a:t>h)	composition of multiple functions.</a:t>
                      </a:r>
                      <a:endParaRPr lang="en-US" sz="1100" dirty="0">
                        <a:solidFill>
                          <a:schemeClr val="tx1"/>
                        </a:solidFill>
                        <a:effectLst/>
                        <a:latin typeface="Times New Roman"/>
                        <a:ea typeface="Times"/>
                      </a:endParaRPr>
                    </a:p>
                    <a:p>
                      <a:pPr marL="514350" marR="0" indent="0">
                        <a:spcBef>
                          <a:spcPts val="0"/>
                        </a:spcBef>
                        <a:spcAft>
                          <a:spcPts val="0"/>
                        </a:spcAft>
                      </a:pPr>
                      <a:r>
                        <a:rPr lang="en-US" sz="1100" dirty="0">
                          <a:solidFill>
                            <a:schemeClr val="tx1"/>
                          </a:solidFill>
                          <a:effectLst/>
                          <a:latin typeface="Calibri"/>
                          <a:ea typeface="Times"/>
                        </a:rPr>
                        <a:t>Graphing calculators will be used as a tool to assist in investigation of functions. </a:t>
                      </a:r>
                      <a:r>
                        <a:rPr lang="en-US" sz="1100" dirty="0">
                          <a:solidFill>
                            <a:srgbClr val="FF0000"/>
                          </a:solidFill>
                          <a:effectLst/>
                          <a:latin typeface="Calibri"/>
                          <a:ea typeface="Times"/>
                        </a:rPr>
                        <a:t>[Moved to EKS]</a:t>
                      </a:r>
                      <a:endParaRPr lang="en-US" sz="1100" dirty="0">
                        <a:solidFill>
                          <a:srgbClr val="FF0000"/>
                        </a:solidFill>
                        <a:effectLst/>
                        <a:latin typeface="Times New Roman"/>
                        <a:ea typeface="Times"/>
                      </a:endParaRPr>
                    </a:p>
                    <a:p>
                      <a:pPr marL="502920" marR="0" indent="-173990">
                        <a:spcBef>
                          <a:spcPts val="0"/>
                        </a:spcBef>
                        <a:spcAft>
                          <a:spcPts val="0"/>
                        </a:spcAft>
                      </a:pPr>
                      <a:r>
                        <a:rPr lang="en-US" sz="1100" dirty="0">
                          <a:solidFill>
                            <a:schemeClr val="tx1"/>
                          </a:solidFill>
                          <a:effectLst/>
                          <a:latin typeface="Calibri"/>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indent="-347345">
                        <a:spcBef>
                          <a:spcPts val="600"/>
                        </a:spcBef>
                        <a:spcAft>
                          <a:spcPts val="0"/>
                        </a:spcAft>
                        <a:tabLst>
                          <a:tab pos="3175000" algn="l"/>
                          <a:tab pos="3268345" algn="l"/>
                        </a:tabLst>
                      </a:pPr>
                      <a:r>
                        <a:rPr lang="en-US" sz="1100" b="1" dirty="0">
                          <a:solidFill>
                            <a:schemeClr val="tx1"/>
                          </a:solidFill>
                          <a:effectLst/>
                          <a:latin typeface="Calibri"/>
                          <a:ea typeface="Times New Roman"/>
                          <a:cs typeface="Times New Roman"/>
                        </a:rPr>
                        <a:t>AII.7   The student will investigate and analyze linear, quadratic, absolute value, square root, cube root, rational, polynomial, exponential, and logarithmic function families algebraically and graphically. Key concepts include</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domain, range, and continuity;</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intervals in which a function is increasing or decreasing; </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extrema;</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zeros;</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intercepts;</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values of a function for elements in its domain;</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connections between and among multiple representations of functions using verbal descriptions, tables, equations, and graphs;</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end behavior; </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3175000" algn="l"/>
                          <a:tab pos="3268345" algn="l"/>
                        </a:tabLst>
                      </a:pPr>
                      <a:r>
                        <a:rPr lang="en-US" sz="1100" b="1" dirty="0">
                          <a:solidFill>
                            <a:schemeClr val="tx1"/>
                          </a:solidFill>
                          <a:effectLst/>
                          <a:latin typeface="Calibri"/>
                          <a:ea typeface="Times New Roman"/>
                          <a:cs typeface="Times New Roman"/>
                        </a:rPr>
                        <a:t>vertical and horizontal asymptotes; </a:t>
                      </a:r>
                      <a:endParaRPr lang="en-US" sz="1100" b="1" dirty="0">
                        <a:solidFill>
                          <a:schemeClr val="tx1"/>
                        </a:solidFill>
                        <a:effectLst/>
                        <a:latin typeface="Calibri"/>
                        <a:ea typeface="Times"/>
                        <a:cs typeface="Times New Roman"/>
                      </a:endParaRPr>
                    </a:p>
                    <a:p>
                      <a:pPr marL="571500" marR="0" lvl="0" indent="-228600">
                        <a:spcBef>
                          <a:spcPts val="0"/>
                        </a:spcBef>
                        <a:spcAft>
                          <a:spcPts val="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inverse of a function; and</a:t>
                      </a:r>
                      <a:endParaRPr lang="en-US" sz="1100" b="1" dirty="0">
                        <a:solidFill>
                          <a:schemeClr val="tx1"/>
                        </a:solidFill>
                        <a:effectLst/>
                        <a:latin typeface="Calibri"/>
                        <a:ea typeface="Times"/>
                        <a:cs typeface="Times New Roman"/>
                      </a:endParaRPr>
                    </a:p>
                    <a:p>
                      <a:pPr marL="571500" marR="0" lvl="0" indent="-228600">
                        <a:spcBef>
                          <a:spcPts val="0"/>
                        </a:spcBef>
                        <a:spcAft>
                          <a:spcPts val="600"/>
                        </a:spcAft>
                        <a:buFont typeface="+mj-lt"/>
                        <a:buAutoNum type="alphaLcParenR"/>
                        <a:tabLst>
                          <a:tab pos="742950" algn="l"/>
                          <a:tab pos="3268345" algn="l"/>
                        </a:tabLst>
                      </a:pPr>
                      <a:r>
                        <a:rPr lang="en-US" sz="1100" b="1" dirty="0">
                          <a:solidFill>
                            <a:schemeClr val="tx1"/>
                          </a:solidFill>
                          <a:effectLst/>
                          <a:latin typeface="Calibri"/>
                          <a:ea typeface="Times New Roman"/>
                          <a:cs typeface="Times New Roman"/>
                        </a:rPr>
                        <a:t>composition of functions algebraically and graphically.</a:t>
                      </a:r>
                      <a:endParaRPr lang="en-US" sz="1100" b="1"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302172" y="4191000"/>
            <a:ext cx="8534400" cy="227754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300" b="1" u="sng" dirty="0" smtClean="0">
                <a:solidFill>
                  <a:srgbClr val="FFFFFF"/>
                </a:solidFill>
                <a:latin typeface="Calibri" panose="020F0502020204030204" pitchFamily="34" charset="0"/>
              </a:rPr>
              <a:t>Revisions (</a:t>
            </a:r>
            <a:r>
              <a:rPr lang="en-US" altLang="en-US" sz="1300" b="1" u="sng" dirty="0" err="1" smtClean="0">
                <a:solidFill>
                  <a:srgbClr val="FFFFFF"/>
                </a:solidFill>
                <a:latin typeface="Calibri" panose="020F0502020204030204" pitchFamily="34" charset="0"/>
              </a:rPr>
              <a:t>con’t</a:t>
            </a:r>
            <a:r>
              <a:rPr lang="en-US" altLang="en-US" sz="1300" b="1" u="sng" dirty="0" smtClean="0">
                <a:solidFill>
                  <a:srgbClr val="FFFFFF"/>
                </a:solidFill>
                <a:latin typeface="Calibri" panose="020F0502020204030204" pitchFamily="34" charset="0"/>
              </a:rPr>
              <a:t>):</a:t>
            </a:r>
            <a:endParaRPr lang="en-US" altLang="en-US" sz="1300" b="1" dirty="0" smtClean="0">
              <a:solidFill>
                <a:srgbClr val="FFFFFF"/>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300" b="1" dirty="0" smtClean="0">
                <a:solidFill>
                  <a:srgbClr val="FFFFFF"/>
                </a:solidFill>
                <a:latin typeface="Calibri" panose="020F0502020204030204" pitchFamily="34" charset="0"/>
              </a:rPr>
              <a:t>SOL AII.7i EKS - Determine </a:t>
            </a:r>
            <a:r>
              <a:rPr lang="en-US" altLang="en-US" sz="1300" b="1" dirty="0">
                <a:solidFill>
                  <a:srgbClr val="FFFFFF"/>
                </a:solidFill>
                <a:latin typeface="Calibri" panose="020F0502020204030204" pitchFamily="34" charset="0"/>
              </a:rPr>
              <a:t>equations of vertical and horizontal asymptotes limited to rational, exponential, and logarithmic functions</a:t>
            </a:r>
          </a:p>
          <a:p>
            <a:pPr marL="285750" indent="-285750">
              <a:spcBef>
                <a:spcPts val="600"/>
              </a:spcBef>
              <a:buFont typeface="Arial" panose="020B0604020202020204" pitchFamily="34" charset="0"/>
              <a:buChar char="•"/>
            </a:pPr>
            <a:r>
              <a:rPr lang="en-US" altLang="en-US" sz="1300" b="1" dirty="0" smtClean="0">
                <a:solidFill>
                  <a:srgbClr val="FFFFFF"/>
                </a:solidFill>
                <a:latin typeface="Calibri" panose="020F0502020204030204" pitchFamily="34" charset="0"/>
              </a:rPr>
              <a:t>SOL AII.7j EKS - Determine </a:t>
            </a:r>
            <a:r>
              <a:rPr lang="en-US" altLang="en-US" sz="1300" b="1" dirty="0">
                <a:solidFill>
                  <a:srgbClr val="FFFFFF"/>
                </a:solidFill>
                <a:latin typeface="Calibri" panose="020F0502020204030204" pitchFamily="34" charset="0"/>
              </a:rPr>
              <a:t>inverse of a function limited to linear, quadratic, cubic, square root, and cube root functions</a:t>
            </a:r>
          </a:p>
          <a:p>
            <a:pPr marL="285750" indent="-285750">
              <a:spcBef>
                <a:spcPts val="600"/>
              </a:spcBef>
              <a:buFont typeface="Arial" panose="020B0604020202020204" pitchFamily="34" charset="0"/>
              <a:buChar char="•"/>
            </a:pPr>
            <a:r>
              <a:rPr lang="en-US" altLang="en-US" sz="1300" b="1" dirty="0" smtClean="0">
                <a:solidFill>
                  <a:srgbClr val="FFFFFF"/>
                </a:solidFill>
                <a:latin typeface="Calibri" panose="020F0502020204030204" pitchFamily="34" charset="0"/>
              </a:rPr>
              <a:t>SOL AII.7k EKS - Clarified </a:t>
            </a:r>
            <a:r>
              <a:rPr lang="en-US" altLang="en-US" sz="1300" b="1" dirty="0">
                <a:solidFill>
                  <a:srgbClr val="FFFFFF"/>
                </a:solidFill>
                <a:latin typeface="Calibri" panose="020F0502020204030204" pitchFamily="34" charset="0"/>
              </a:rPr>
              <a:t>that determining composition of functions includes both algebraic and graphical approaches </a:t>
            </a:r>
          </a:p>
          <a:p>
            <a:pPr marL="285750" indent="-285750">
              <a:spcBef>
                <a:spcPts val="600"/>
              </a:spcBef>
              <a:buFont typeface="Arial" panose="020B0604020202020204" pitchFamily="34" charset="0"/>
              <a:buChar char="•"/>
            </a:pPr>
            <a:r>
              <a:rPr lang="en-US" altLang="en-US" sz="1300" b="1" dirty="0" smtClean="0">
                <a:solidFill>
                  <a:srgbClr val="FFFFFF"/>
                </a:solidFill>
                <a:latin typeface="Calibri" panose="020F0502020204030204" pitchFamily="34" charset="0"/>
              </a:rPr>
              <a:t>2009 SOL AII.7</a:t>
            </a:r>
            <a:r>
              <a:rPr lang="en-US" altLang="en-US" sz="1300" b="1" dirty="0">
                <a:solidFill>
                  <a:srgbClr val="FFFFFF"/>
                </a:solidFill>
                <a:latin typeface="Calibri" panose="020F0502020204030204" pitchFamily="34" charset="0"/>
              </a:rPr>
              <a:t> </a:t>
            </a:r>
            <a:r>
              <a:rPr lang="en-US" altLang="en-US" sz="1300" b="1" dirty="0" smtClean="0">
                <a:solidFill>
                  <a:srgbClr val="FFFFFF"/>
                </a:solidFill>
                <a:latin typeface="Calibri" panose="020F0502020204030204" pitchFamily="34" charset="0"/>
              </a:rPr>
              <a:t>EKS to convert </a:t>
            </a:r>
            <a:r>
              <a:rPr lang="en-US" altLang="en-US" sz="1300" b="1" dirty="0">
                <a:solidFill>
                  <a:srgbClr val="FFFFFF"/>
                </a:solidFill>
                <a:latin typeface="Calibri" panose="020F0502020204030204" pitchFamily="34" charset="0"/>
              </a:rPr>
              <a:t>between logarithmic and exponential forms of an </a:t>
            </a:r>
            <a:r>
              <a:rPr lang="en-US" altLang="en-US" sz="1300" b="1" dirty="0" smtClean="0">
                <a:solidFill>
                  <a:srgbClr val="FFFFFF"/>
                </a:solidFill>
                <a:latin typeface="Calibri" panose="020F0502020204030204" pitchFamily="34" charset="0"/>
              </a:rPr>
              <a:t>equation is no longer included in 2016 SOL AII.7 </a:t>
            </a:r>
            <a:endParaRPr lang="en-US" altLang="en-US" sz="1300" b="1" dirty="0">
              <a:solidFill>
                <a:srgbClr val="FFFFFF"/>
              </a:solidFill>
              <a:latin typeface="Calibri" panose="020F0502020204030204" pitchFamily="34" charset="0"/>
            </a:endParaRPr>
          </a:p>
          <a:p>
            <a:pPr marL="285750" indent="-285750">
              <a:spcBef>
                <a:spcPts val="600"/>
              </a:spcBef>
              <a:buFont typeface="Arial" panose="020B0604020202020204" pitchFamily="34" charset="0"/>
              <a:buChar char="•"/>
            </a:pPr>
            <a:endParaRPr lang="en-US" sz="1300" b="1" dirty="0">
              <a:solidFill>
                <a:schemeClr val="bg1"/>
              </a:solidFill>
              <a:latin typeface="Calibri" panose="020F0502020204030204" pitchFamily="34"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24</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2576706485"/>
      </p:ext>
    </p:extLst>
  </p:cSld>
  <p:clrMapOvr>
    <a:masterClrMapping/>
  </p:clrMapOvr>
  <mc:AlternateContent xmlns:mc="http://schemas.openxmlformats.org/markup-compatibility/2006" xmlns:p14="http://schemas.microsoft.com/office/powerpoint/2010/main">
    <mc:Choice Requires="p14">
      <p:transition p14:dur="10" advTm="66634"/>
    </mc:Choice>
    <mc:Fallback xmlns="">
      <p:transition advTm="66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9830377"/>
              </p:ext>
            </p:extLst>
          </p:nvPr>
        </p:nvGraphicFramePr>
        <p:xfrm>
          <a:off x="457200" y="1066800"/>
          <a:ext cx="8305800" cy="1390048"/>
        </p:xfrm>
        <a:graphic>
          <a:graphicData uri="http://schemas.openxmlformats.org/drawingml/2006/table">
            <a:tbl>
              <a:tblPr firstRow="1" firstCol="1" bandRow="1">
                <a:tableStyleId>{5C22544A-7EE6-4342-B048-85BDC9FD1C3A}</a:tableStyleId>
              </a:tblPr>
              <a:tblGrid>
                <a:gridCol w="4191000"/>
                <a:gridCol w="4114800"/>
              </a:tblGrid>
              <a:tr h="33207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39528">
                <a:tc>
                  <a:txBody>
                    <a:bodyPr/>
                    <a:lstStyle/>
                    <a:p>
                      <a:pPr marL="457200" marR="0" indent="-457200">
                        <a:spcBef>
                          <a:spcPts val="600"/>
                        </a:spcBef>
                        <a:spcAft>
                          <a:spcPts val="600"/>
                        </a:spcAft>
                      </a:pPr>
                      <a:r>
                        <a:rPr lang="en-US" sz="1400" b="1" dirty="0" smtClean="0">
                          <a:solidFill>
                            <a:schemeClr val="tx2"/>
                          </a:solidFill>
                          <a:effectLst/>
                          <a:latin typeface="Calibri"/>
                          <a:ea typeface="Times"/>
                        </a:rPr>
                        <a:t>AII.8	The student will investigate and describe the relationships among solutions of an equation, zeros of a function,</a:t>
                      </a:r>
                      <a:r>
                        <a:rPr lang="en-US" sz="1400" b="1" i="1" dirty="0" smtClean="0">
                          <a:solidFill>
                            <a:schemeClr val="tx2"/>
                          </a:solidFill>
                          <a:effectLst/>
                          <a:latin typeface="Calibri"/>
                          <a:ea typeface="Times"/>
                        </a:rPr>
                        <a:t> x</a:t>
                      </a:r>
                      <a:r>
                        <a:rPr lang="en-US" sz="1400" b="1" dirty="0" smtClean="0">
                          <a:solidFill>
                            <a:schemeClr val="tx2"/>
                          </a:solidFill>
                          <a:effectLst/>
                          <a:latin typeface="Calibri"/>
                          <a:ea typeface="Times"/>
                        </a:rPr>
                        <a:t>-intercepts of a graph, and factors of a polynomial expression.</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indent="-457200">
                        <a:spcBef>
                          <a:spcPts val="600"/>
                        </a:spcBef>
                        <a:spcAft>
                          <a:spcPts val="0"/>
                        </a:spcAft>
                      </a:pPr>
                      <a:r>
                        <a:rPr lang="en-US" sz="1400" b="1" dirty="0">
                          <a:solidFill>
                            <a:schemeClr val="tx2"/>
                          </a:solidFill>
                          <a:effectLst/>
                          <a:latin typeface="Calibri"/>
                          <a:ea typeface="Times"/>
                        </a:rPr>
                        <a:t>AII.8   The student will investigate and describe the relationships among solutions of an equation, zeros of a function, </a:t>
                      </a:r>
                      <a:r>
                        <a:rPr lang="en-US" sz="1400" b="1" i="1" dirty="0">
                          <a:solidFill>
                            <a:schemeClr val="tx2"/>
                          </a:solidFill>
                          <a:effectLst/>
                          <a:latin typeface="Calibri"/>
                          <a:ea typeface="Times"/>
                        </a:rPr>
                        <a:t>x</a:t>
                      </a:r>
                      <a:r>
                        <a:rPr lang="en-US" sz="1400" b="1" dirty="0">
                          <a:solidFill>
                            <a:schemeClr val="tx2"/>
                          </a:solidFill>
                          <a:effectLst/>
                          <a:latin typeface="Calibri"/>
                          <a:ea typeface="Times"/>
                        </a:rPr>
                        <a:t>-intercepts of a graph, and factors of a polynomial expression.</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76534" y="2819400"/>
            <a:ext cx="8305800" cy="115416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endParaRPr lang="en-US" altLang="en-US" sz="1600" b="1" dirty="0" smtClean="0">
              <a:solidFill>
                <a:srgbClr val="FFFFFF"/>
              </a:solidFill>
              <a:latin typeface="Calibri" panose="020F0502020204030204" pitchFamily="34" charset="0"/>
            </a:endParaRPr>
          </a:p>
          <a:p>
            <a:pPr marL="342900" lvl="0" indent="-342900">
              <a:spcBef>
                <a:spcPts val="600"/>
              </a:spcBef>
              <a:buFont typeface="Arial" panose="020B0604020202020204" pitchFamily="34" charset="0"/>
              <a:buChar char="•"/>
            </a:pPr>
            <a:r>
              <a:rPr lang="en-US" sz="1600" b="1" dirty="0" smtClean="0">
                <a:solidFill>
                  <a:srgbClr val="FFFFFF"/>
                </a:solidFill>
                <a:latin typeface="Calibri" panose="020F0502020204030204" pitchFamily="34" charset="0"/>
              </a:rPr>
              <a:t>SOL AII.8 EKS - If students are given the zeros of a polynomial function and asked to write </a:t>
            </a:r>
            <a:r>
              <a:rPr lang="en-US" sz="1600" b="1" dirty="0">
                <a:solidFill>
                  <a:srgbClr val="FFFFFF"/>
                </a:solidFill>
                <a:latin typeface="Calibri" panose="020F0502020204030204" pitchFamily="34" charset="0"/>
              </a:rPr>
              <a:t>the equation </a:t>
            </a:r>
            <a:r>
              <a:rPr lang="en-US" sz="1600" b="1" dirty="0" smtClean="0">
                <a:solidFill>
                  <a:srgbClr val="FFFFFF"/>
                </a:solidFill>
                <a:latin typeface="Calibri" panose="020F0502020204030204" pitchFamily="34" charset="0"/>
              </a:rPr>
              <a:t>of the polynomial function, the equation will be </a:t>
            </a:r>
            <a:r>
              <a:rPr lang="en-US" sz="1600" b="1" dirty="0">
                <a:solidFill>
                  <a:srgbClr val="FFFFFF"/>
                </a:solidFill>
                <a:latin typeface="Calibri" panose="020F0502020204030204" pitchFamily="34" charset="0"/>
              </a:rPr>
              <a:t>limited to </a:t>
            </a:r>
            <a:r>
              <a:rPr lang="en-US" sz="1600" b="1" dirty="0" smtClean="0">
                <a:solidFill>
                  <a:srgbClr val="FFFFFF"/>
                </a:solidFill>
                <a:latin typeface="Calibri" panose="020F0502020204030204" pitchFamily="34" charset="0"/>
              </a:rPr>
              <a:t>defining the polynomial function </a:t>
            </a:r>
            <a:r>
              <a:rPr lang="en-US" sz="1600" b="1" dirty="0">
                <a:solidFill>
                  <a:srgbClr val="FFFFFF"/>
                </a:solidFill>
                <a:latin typeface="Calibri" panose="020F0502020204030204" pitchFamily="34" charset="0"/>
              </a:rPr>
              <a:t>in factored form</a:t>
            </a:r>
            <a:r>
              <a:rPr lang="en-US" sz="1600" dirty="0"/>
              <a:t>	</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solidFill>
                  <a:srgbClr val="000000"/>
                </a:solidFill>
              </a:rPr>
              <a:pPr/>
              <a:t>25</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0716"/>
    </mc:Choice>
    <mc:Fallback xmlns="">
      <p:transition advTm="30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STATISTICS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solidFill>
                  <a:srgbClr val="000000"/>
                </a:solidFill>
              </a:rPr>
              <a:pPr/>
              <a:t>26</a:t>
            </a:fld>
            <a:endParaRPr lang="en-US" altLang="en-US" dirty="0">
              <a:solidFill>
                <a:srgbClr val="000000"/>
              </a:solidFill>
            </a:endParaRPr>
          </a:p>
        </p:txBody>
      </p:sp>
    </p:spTree>
    <p:extLst>
      <p:ext uri="{BB962C8B-B14F-4D97-AF65-F5344CB8AC3E}">
        <p14:creationId xmlns:p14="http://schemas.microsoft.com/office/powerpoint/2010/main" val="1965406159"/>
      </p:ext>
    </p:extLst>
  </p:cSld>
  <p:clrMapOvr>
    <a:masterClrMapping/>
  </p:clrMapOvr>
  <mc:AlternateContent xmlns:mc="http://schemas.openxmlformats.org/markup-compatibility/2006" xmlns:p14="http://schemas.microsoft.com/office/powerpoint/2010/main">
    <mc:Choice Requires="p14">
      <p:transition p14:dur="10" advTm="17288"/>
    </mc:Choice>
    <mc:Fallback xmlns="">
      <p:transition advTm="17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2205448"/>
              </p:ext>
            </p:extLst>
          </p:nvPr>
        </p:nvGraphicFramePr>
        <p:xfrm>
          <a:off x="457200" y="1066800"/>
          <a:ext cx="8305800" cy="1706880"/>
        </p:xfrm>
        <a:graphic>
          <a:graphicData uri="http://schemas.openxmlformats.org/drawingml/2006/table">
            <a:tbl>
              <a:tblPr firstRow="1" firstCol="1" bandRow="1">
                <a:tableStyleId>{5C22544A-7EE6-4342-B048-85BDC9FD1C3A}</a:tableStyleId>
              </a:tblPr>
              <a:tblGrid>
                <a:gridCol w="4191000"/>
                <a:gridCol w="4114800"/>
              </a:tblGrid>
              <a:tr h="33207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39528">
                <a:tc>
                  <a:txBody>
                    <a:bodyPr/>
                    <a:lstStyle/>
                    <a:p>
                      <a:pPr marL="457200" marR="0" indent="-457200">
                        <a:spcBef>
                          <a:spcPts val="300"/>
                        </a:spcBef>
                        <a:spcAft>
                          <a:spcPts val="600"/>
                        </a:spcAft>
                      </a:pPr>
                      <a:r>
                        <a:rPr lang="en-US" sz="1400" b="1" dirty="0">
                          <a:solidFill>
                            <a:schemeClr val="tx2"/>
                          </a:solidFill>
                          <a:effectLst/>
                          <a:latin typeface="Calibri"/>
                          <a:ea typeface="Times"/>
                        </a:rPr>
                        <a:t>AII.9	The student will collect and analyze data, determine the equation of the curve of best fit, make predictions, and solve real-world problems, using mathematical models. Mathematical models will include polynomial, exponential, and logarithmic functions.</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indent="-457200">
                        <a:spcBef>
                          <a:spcPts val="300"/>
                        </a:spcBef>
                        <a:spcAft>
                          <a:spcPts val="0"/>
                        </a:spcAft>
                        <a:tabLst>
                          <a:tab pos="3175000" algn="l"/>
                          <a:tab pos="3268345" algn="l"/>
                        </a:tabLst>
                      </a:pPr>
                      <a:r>
                        <a:rPr lang="en-US" sz="1400" b="1" dirty="0">
                          <a:solidFill>
                            <a:schemeClr val="tx2"/>
                          </a:solidFill>
                          <a:effectLst/>
                          <a:latin typeface="Calibri"/>
                          <a:ea typeface="Times New Roman"/>
                          <a:cs typeface="Times New Roman"/>
                        </a:rPr>
                        <a:t>AII.9   The student will collect and analyze data, determine the equation of the curve of best fit in order to make predictions, and solve practical problems, using mathematical models of quadratic and exponential functions.  </a:t>
                      </a:r>
                      <a:endParaRPr lang="en-US" sz="1400" b="1" dirty="0">
                        <a:solidFill>
                          <a:schemeClr val="tx2"/>
                        </a:solidFill>
                        <a:effectLst/>
                        <a:latin typeface="Calibri"/>
                        <a:ea typeface="Times"/>
                        <a:cs typeface="Times New Roman"/>
                      </a:endParaRPr>
                    </a:p>
                    <a:p>
                      <a:pPr marL="0" marR="0" indent="0">
                        <a:spcBef>
                          <a:spcPts val="600"/>
                        </a:spcBef>
                        <a:spcAft>
                          <a:spcPts val="0"/>
                        </a:spcAft>
                      </a:pPr>
                      <a:r>
                        <a:rPr lang="en-US" sz="1400" b="1" dirty="0">
                          <a:solidFill>
                            <a:schemeClr val="tx2"/>
                          </a:solidFill>
                          <a:effectLst/>
                          <a:latin typeface="Calibri"/>
                          <a:ea typeface="Times"/>
                        </a:rPr>
                        <a:t> </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52886" y="3048000"/>
            <a:ext cx="8305800" cy="123110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endParaRPr lang="en-US" altLang="en-US" sz="1600" b="1" dirty="0" smtClean="0">
              <a:solidFill>
                <a:srgbClr val="FFFFFF"/>
              </a:solidFill>
              <a:latin typeface="Calibri" panose="020F0502020204030204" pitchFamily="34" charset="0"/>
            </a:endParaRPr>
          </a:p>
          <a:p>
            <a:pPr marL="342900" lvl="0" indent="-342900">
              <a:spcBef>
                <a:spcPts val="600"/>
              </a:spcBef>
              <a:buFont typeface="Arial" panose="020B0604020202020204" pitchFamily="34" charset="0"/>
              <a:buChar char="•"/>
            </a:pPr>
            <a:r>
              <a:rPr lang="en-US" sz="1600" b="1" dirty="0" smtClean="0">
                <a:solidFill>
                  <a:srgbClr val="FFFFFF"/>
                </a:solidFill>
                <a:latin typeface="Calibri" panose="020F0502020204030204" pitchFamily="34" charset="0"/>
              </a:rPr>
              <a:t>SOL 2016 AII.9 no longer includes logarithmic functions when finding the curve of best fit</a:t>
            </a:r>
          </a:p>
          <a:p>
            <a:pPr marL="342900" lvl="0" indent="-342900">
              <a:spcBef>
                <a:spcPts val="600"/>
              </a:spcBef>
              <a:buFont typeface="Arial" panose="020B0604020202020204" pitchFamily="34" charset="0"/>
              <a:buChar char="•"/>
            </a:pPr>
            <a:r>
              <a:rPr lang="en-US" sz="1600" b="1" dirty="0" smtClean="0">
                <a:solidFill>
                  <a:srgbClr val="FFFFFF"/>
                </a:solidFill>
                <a:latin typeface="Calibri" panose="020F0502020204030204" pitchFamily="34" charset="0"/>
              </a:rPr>
              <a:t>Real world problems are now referred to as practical problems in 2016</a:t>
            </a:r>
          </a:p>
          <a:p>
            <a:r>
              <a:rPr lang="en-US" sz="1600" dirty="0"/>
              <a:t>	</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27</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639727057"/>
      </p:ext>
    </p:extLst>
  </p:cSld>
  <p:clrMapOvr>
    <a:masterClrMapping/>
  </p:clrMapOvr>
  <mc:AlternateContent xmlns:mc="http://schemas.openxmlformats.org/markup-compatibility/2006" xmlns:p14="http://schemas.microsoft.com/office/powerpoint/2010/main">
    <mc:Choice Requires="p14">
      <p:transition p14:dur="10" advTm="26212"/>
    </mc:Choice>
    <mc:Fallback xmlns="">
      <p:transition advTm="26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2467079"/>
              </p:ext>
            </p:extLst>
          </p:nvPr>
        </p:nvGraphicFramePr>
        <p:xfrm>
          <a:off x="457200" y="1066800"/>
          <a:ext cx="8305800" cy="1417320"/>
        </p:xfrm>
        <a:graphic>
          <a:graphicData uri="http://schemas.openxmlformats.org/drawingml/2006/table">
            <a:tbl>
              <a:tblPr firstRow="1" firstCol="1" bandRow="1">
                <a:tableStyleId>{5C22544A-7EE6-4342-B048-85BDC9FD1C3A}</a:tableStyleId>
              </a:tblPr>
              <a:tblGrid>
                <a:gridCol w="4191000"/>
                <a:gridCol w="4114800"/>
              </a:tblGrid>
              <a:tr h="33207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39528">
                <a:tc>
                  <a:txBody>
                    <a:bodyPr/>
                    <a:lstStyle/>
                    <a:p>
                      <a:pPr marL="571500" marR="0" indent="-571500">
                        <a:spcBef>
                          <a:spcPts val="300"/>
                        </a:spcBef>
                        <a:spcAft>
                          <a:spcPts val="0"/>
                        </a:spcAft>
                      </a:pPr>
                      <a:r>
                        <a:rPr lang="en-US" sz="1400" b="1" dirty="0">
                          <a:solidFill>
                            <a:schemeClr val="tx2"/>
                          </a:solidFill>
                          <a:effectLst/>
                          <a:latin typeface="Calibri"/>
                          <a:ea typeface="Times"/>
                        </a:rPr>
                        <a:t>AII.10   The student will identify, create, and solve </a:t>
                      </a:r>
                      <a:r>
                        <a:rPr lang="en-US" sz="1400" b="1" dirty="0" smtClean="0">
                          <a:solidFill>
                            <a:schemeClr val="tx2"/>
                          </a:solidFill>
                          <a:effectLst/>
                          <a:latin typeface="Calibri"/>
                          <a:ea typeface="Times"/>
                        </a:rPr>
                        <a:t/>
                      </a:r>
                      <a:br>
                        <a:rPr lang="en-US" sz="1400" b="1" dirty="0" smtClean="0">
                          <a:solidFill>
                            <a:schemeClr val="tx2"/>
                          </a:solidFill>
                          <a:effectLst/>
                          <a:latin typeface="Calibri"/>
                          <a:ea typeface="Times"/>
                        </a:rPr>
                      </a:br>
                      <a:r>
                        <a:rPr lang="en-US" sz="1400" b="1" dirty="0" smtClean="0">
                          <a:solidFill>
                            <a:schemeClr val="tx2"/>
                          </a:solidFill>
                          <a:effectLst/>
                          <a:latin typeface="Calibri"/>
                          <a:ea typeface="Times"/>
                        </a:rPr>
                        <a:t>real-world </a:t>
                      </a:r>
                      <a:r>
                        <a:rPr lang="en-US" sz="1400" b="1" dirty="0">
                          <a:solidFill>
                            <a:schemeClr val="tx2"/>
                          </a:solidFill>
                          <a:effectLst/>
                          <a:latin typeface="Calibri"/>
                          <a:ea typeface="Times"/>
                        </a:rPr>
                        <a:t>problems involving inverse variation, joint variation, and a combination of direct and inverse variations.</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00" marR="0" indent="-571500">
                        <a:spcBef>
                          <a:spcPts val="300"/>
                        </a:spcBef>
                        <a:spcAft>
                          <a:spcPts val="600"/>
                        </a:spcAft>
                      </a:pPr>
                      <a:r>
                        <a:rPr lang="en-US" sz="1400" b="1" dirty="0">
                          <a:solidFill>
                            <a:schemeClr val="tx2"/>
                          </a:solidFill>
                          <a:effectLst/>
                          <a:latin typeface="Calibri"/>
                          <a:ea typeface="Calibri"/>
                          <a:cs typeface="Times New Roman"/>
                        </a:rPr>
                        <a:t>AII.10   </a:t>
                      </a:r>
                      <a:r>
                        <a:rPr lang="en-US" sz="1400" b="1" dirty="0">
                          <a:solidFill>
                            <a:schemeClr val="tx2"/>
                          </a:solidFill>
                          <a:effectLst/>
                          <a:latin typeface="Calibri"/>
                          <a:ea typeface="Times New Roman"/>
                          <a:cs typeface="Times New Roman"/>
                        </a:rPr>
                        <a:t>The student will represent, create, and solve problems, including practical problems, involving inverse variation, joint variation, and a combination of direct and inverse variations.</a:t>
                      </a:r>
                      <a:endParaRPr lang="en-US" sz="1400" b="1" dirty="0">
                        <a:solidFill>
                          <a:schemeClr val="tx2"/>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44018" y="3048000"/>
            <a:ext cx="8305800" cy="98488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endParaRPr lang="en-US" altLang="en-US" sz="1600" b="1" dirty="0" smtClean="0">
              <a:solidFill>
                <a:srgbClr val="FFFFFF"/>
              </a:solidFill>
              <a:latin typeface="Calibri" panose="020F0502020204030204" pitchFamily="34" charset="0"/>
            </a:endParaRPr>
          </a:p>
          <a:p>
            <a:pPr marL="342900" lvl="0" indent="-342900">
              <a:spcBef>
                <a:spcPts val="600"/>
              </a:spcBef>
              <a:buFont typeface="Arial" panose="020B0604020202020204" pitchFamily="34" charset="0"/>
              <a:buChar char="•"/>
            </a:pPr>
            <a:r>
              <a:rPr lang="en-US" sz="1600" b="1" dirty="0">
                <a:solidFill>
                  <a:srgbClr val="FFFFFF"/>
                </a:solidFill>
                <a:latin typeface="Calibri" panose="020F0502020204030204" pitchFamily="34" charset="0"/>
              </a:rPr>
              <a:t>Real world problems are now referred to as practical problems in 2016</a:t>
            </a:r>
          </a:p>
          <a:p>
            <a:pPr>
              <a:spcBef>
                <a:spcPts val="600"/>
              </a:spcBef>
            </a:pPr>
            <a:r>
              <a:rPr lang="en-US" sz="1600" dirty="0"/>
              <a:t>	</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solidFill>
                  <a:srgbClr val="000000"/>
                </a:solidFill>
              </a:rPr>
              <a:pPr/>
              <a:t>28</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1959331760"/>
      </p:ext>
    </p:extLst>
  </p:cSld>
  <p:clrMapOvr>
    <a:masterClrMapping/>
  </p:clrMapOvr>
  <mc:AlternateContent xmlns:mc="http://schemas.openxmlformats.org/markup-compatibility/2006" xmlns:p14="http://schemas.microsoft.com/office/powerpoint/2010/main">
    <mc:Choice Requires="p14">
      <p:transition p14:dur="10" advTm="16513"/>
    </mc:Choice>
    <mc:Fallback xmlns="">
      <p:transition advTm="165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9504560"/>
              </p:ext>
            </p:extLst>
          </p:nvPr>
        </p:nvGraphicFramePr>
        <p:xfrm>
          <a:off x="457200" y="1066800"/>
          <a:ext cx="8305800" cy="2057400"/>
        </p:xfrm>
        <a:graphic>
          <a:graphicData uri="http://schemas.openxmlformats.org/drawingml/2006/table">
            <a:tbl>
              <a:tblPr firstRow="1" firstCol="1" bandRow="1">
                <a:tableStyleId>{5C22544A-7EE6-4342-B048-85BDC9FD1C3A}</a:tableStyleId>
              </a:tblPr>
              <a:tblGrid>
                <a:gridCol w="4191000"/>
                <a:gridCol w="4114800"/>
              </a:tblGrid>
              <a:tr h="33207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39528">
                <a:tc>
                  <a:txBody>
                    <a:bodyPr/>
                    <a:lstStyle/>
                    <a:p>
                      <a:pPr marL="571500" marR="0" indent="-571500">
                        <a:spcBef>
                          <a:spcPts val="300"/>
                        </a:spcBef>
                        <a:spcAft>
                          <a:spcPts val="0"/>
                        </a:spcAft>
                      </a:pPr>
                      <a:r>
                        <a:rPr lang="en-US" sz="1400" b="1" dirty="0">
                          <a:solidFill>
                            <a:schemeClr val="tx2"/>
                          </a:solidFill>
                          <a:effectLst/>
                          <a:latin typeface="Calibri"/>
                          <a:ea typeface="Times"/>
                        </a:rPr>
                        <a:t>AII.11   The student will identify properties of a normal distribution and apply those properties to determine probabilities associated with areas under the standard normal curve.</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00050" marR="0" indent="-400050">
                        <a:spcBef>
                          <a:spcPts val="300"/>
                        </a:spcBef>
                        <a:spcAft>
                          <a:spcPts val="0"/>
                        </a:spcAft>
                      </a:pPr>
                      <a:r>
                        <a:rPr lang="en-US" sz="1400" b="1" dirty="0">
                          <a:solidFill>
                            <a:schemeClr val="tx2"/>
                          </a:solidFill>
                          <a:effectLst/>
                          <a:latin typeface="Calibri"/>
                          <a:ea typeface="Calibri"/>
                          <a:cs typeface="Times New Roman"/>
                        </a:rPr>
                        <a:t>AII.11  The student will </a:t>
                      </a:r>
                      <a:endParaRPr lang="en-US" sz="1400" b="1" dirty="0">
                        <a:solidFill>
                          <a:schemeClr val="tx2"/>
                        </a:solidFill>
                        <a:effectLst/>
                        <a:latin typeface="Calibri"/>
                        <a:ea typeface="Times"/>
                        <a:cs typeface="Times New Roman"/>
                      </a:endParaRPr>
                    </a:p>
                    <a:p>
                      <a:pPr marL="800100" marR="0" lvl="0" indent="-228600">
                        <a:spcBef>
                          <a:spcPts val="0"/>
                        </a:spcBef>
                        <a:spcAft>
                          <a:spcPts val="0"/>
                        </a:spcAft>
                        <a:buFont typeface="+mj-lt"/>
                        <a:buAutoNum type="alphaLcParenR"/>
                      </a:pPr>
                      <a:r>
                        <a:rPr lang="en-US" sz="1400" b="1" dirty="0">
                          <a:solidFill>
                            <a:schemeClr val="tx2"/>
                          </a:solidFill>
                          <a:effectLst/>
                          <a:latin typeface="Calibri"/>
                          <a:ea typeface="Calibri"/>
                          <a:cs typeface="Times New Roman"/>
                        </a:rPr>
                        <a:t>identify and describe properties of a normal distribution;</a:t>
                      </a:r>
                    </a:p>
                    <a:p>
                      <a:pPr marL="800100" marR="0" lvl="0" indent="-228600">
                        <a:spcBef>
                          <a:spcPts val="0"/>
                        </a:spcBef>
                        <a:spcAft>
                          <a:spcPts val="0"/>
                        </a:spcAft>
                        <a:buFont typeface="+mj-lt"/>
                        <a:buAutoNum type="alphaLcParenR"/>
                      </a:pPr>
                      <a:r>
                        <a:rPr lang="en-US" sz="1400" b="1" dirty="0">
                          <a:solidFill>
                            <a:schemeClr val="tx2"/>
                          </a:solidFill>
                          <a:effectLst/>
                          <a:latin typeface="Calibri"/>
                          <a:ea typeface="Calibri"/>
                          <a:cs typeface="Times New Roman"/>
                        </a:rPr>
                        <a:t>interpret and compare z-scores for normally distributed data; and </a:t>
                      </a:r>
                    </a:p>
                    <a:p>
                      <a:pPr marL="800100" marR="0" lvl="0" indent="-228600">
                        <a:spcBef>
                          <a:spcPts val="0"/>
                        </a:spcBef>
                        <a:spcAft>
                          <a:spcPts val="0"/>
                        </a:spcAft>
                        <a:buFont typeface="+mj-lt"/>
                        <a:buAutoNum type="alphaLcParenR"/>
                      </a:pPr>
                      <a:r>
                        <a:rPr lang="en-US" sz="1400" b="1" dirty="0">
                          <a:solidFill>
                            <a:schemeClr val="tx2"/>
                          </a:solidFill>
                          <a:effectLst/>
                          <a:latin typeface="Calibri"/>
                          <a:ea typeface="Calibri"/>
                          <a:cs typeface="Times New Roman"/>
                        </a:rPr>
                        <a:t>apply properties of normal distributions to determine probabilities associated with areas under the standard normal curve.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63068" y="3340822"/>
            <a:ext cx="8305800" cy="163121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smtClean="0">
                <a:solidFill>
                  <a:srgbClr val="FFFFFF"/>
                </a:solidFill>
                <a:latin typeface="Calibri" panose="020F0502020204030204" pitchFamily="34" charset="0"/>
              </a:rPr>
              <a:t>Revisions:</a:t>
            </a:r>
            <a:endParaRPr lang="en-US" altLang="en-US" b="1" dirty="0" smtClean="0">
              <a:solidFill>
                <a:srgbClr val="FFFFFF"/>
              </a:solidFill>
              <a:latin typeface="Calibri" panose="020F0502020204030204" pitchFamily="34" charset="0"/>
            </a:endParaRPr>
          </a:p>
          <a:p>
            <a:pPr marL="342900" lvl="0" indent="-342900">
              <a:spcBef>
                <a:spcPts val="600"/>
              </a:spcBef>
              <a:buFont typeface="Arial" panose="020B0604020202020204" pitchFamily="34" charset="0"/>
              <a:buChar char="•"/>
            </a:pPr>
            <a:r>
              <a:rPr lang="en-US" b="1" dirty="0" smtClean="0">
                <a:solidFill>
                  <a:srgbClr val="FFFFFF"/>
                </a:solidFill>
                <a:latin typeface="Calibri" panose="020F0502020204030204" pitchFamily="34" charset="0"/>
              </a:rPr>
              <a:t>SOL AII.11 EKS – includes interpret </a:t>
            </a:r>
            <a:r>
              <a:rPr lang="en-US" b="1" dirty="0">
                <a:solidFill>
                  <a:srgbClr val="FFFFFF"/>
                </a:solidFill>
                <a:latin typeface="Calibri" panose="020F0502020204030204" pitchFamily="34" charset="0"/>
              </a:rPr>
              <a:t>variation, standard deviation, and z-scores </a:t>
            </a:r>
            <a:r>
              <a:rPr lang="en-US" b="1" dirty="0" smtClean="0">
                <a:solidFill>
                  <a:srgbClr val="FFFFFF"/>
                </a:solidFill>
                <a:latin typeface="Calibri" panose="020F0502020204030204" pitchFamily="34" charset="0"/>
              </a:rPr>
              <a:t>[moved </a:t>
            </a:r>
            <a:r>
              <a:rPr lang="en-US" b="1" dirty="0">
                <a:solidFill>
                  <a:srgbClr val="FFFFFF"/>
                </a:solidFill>
                <a:latin typeface="Calibri" panose="020F0502020204030204" pitchFamily="34" charset="0"/>
              </a:rPr>
              <a:t>from Algebra </a:t>
            </a:r>
            <a:r>
              <a:rPr lang="en-US" b="1" dirty="0" smtClean="0">
                <a:solidFill>
                  <a:srgbClr val="FFFFFF"/>
                </a:solidFill>
                <a:latin typeface="Calibri" panose="020F0502020204030204" pitchFamily="34" charset="0"/>
              </a:rPr>
              <a:t>I]</a:t>
            </a:r>
          </a:p>
          <a:p>
            <a:pPr marL="342900" lvl="0" indent="-342900">
              <a:spcBef>
                <a:spcPts val="600"/>
              </a:spcBef>
              <a:buFont typeface="Arial" panose="020B0604020202020204" pitchFamily="34" charset="0"/>
              <a:buChar char="•"/>
            </a:pPr>
            <a:r>
              <a:rPr lang="en-US" b="1" dirty="0" smtClean="0">
                <a:solidFill>
                  <a:srgbClr val="FFFFFF"/>
                </a:solidFill>
                <a:latin typeface="Calibri" panose="020F0502020204030204" pitchFamily="34" charset="0"/>
              </a:rPr>
              <a:t>Mean </a:t>
            </a:r>
            <a:r>
              <a:rPr lang="en-US" b="1" dirty="0">
                <a:solidFill>
                  <a:srgbClr val="FFFFFF"/>
                </a:solidFill>
                <a:latin typeface="Calibri" panose="020F0502020204030204" pitchFamily="34" charset="0"/>
              </a:rPr>
              <a:t>absolute deviation is no longer addressed </a:t>
            </a:r>
            <a:r>
              <a:rPr lang="en-US" b="1" dirty="0" smtClean="0">
                <a:solidFill>
                  <a:srgbClr val="FFFFFF"/>
                </a:solidFill>
                <a:latin typeface="Calibri" panose="020F0502020204030204" pitchFamily="34" charset="0"/>
              </a:rPr>
              <a:t> in the 2016 Mathematics Standards of Learning</a:t>
            </a:r>
            <a:r>
              <a:rPr lang="en-US" sz="1600" dirty="0"/>
              <a:t>	</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29</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2805661909"/>
      </p:ext>
    </p:extLst>
  </p:cSld>
  <p:clrMapOvr>
    <a:masterClrMapping/>
  </p:clrMapOvr>
  <mc:AlternateContent xmlns:mc="http://schemas.openxmlformats.org/markup-compatibility/2006" xmlns:p14="http://schemas.microsoft.com/office/powerpoint/2010/main">
    <mc:Choice Requires="p14">
      <p:transition p14:dur="10" advTm="72828"/>
    </mc:Choice>
    <mc:Fallback xmlns="">
      <p:transition advTm="72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077200" cy="762000"/>
          </a:xfrm>
        </p:spPr>
        <p:txBody>
          <a:bodyPr/>
          <a:lstStyle/>
          <a:p>
            <a:r>
              <a:rPr lang="en-US" sz="3200" b="1" dirty="0" smtClean="0"/>
              <a:t>Agenda</a:t>
            </a:r>
            <a:endParaRPr lang="en-US" b="1" dirty="0"/>
          </a:p>
        </p:txBody>
      </p:sp>
      <p:sp>
        <p:nvSpPr>
          <p:cNvPr id="3" name="Content Placeholder 2"/>
          <p:cNvSpPr>
            <a:spLocks noGrp="1"/>
          </p:cNvSpPr>
          <p:nvPr>
            <p:ph idx="1"/>
          </p:nvPr>
        </p:nvSpPr>
        <p:spPr>
          <a:xfrm>
            <a:off x="457200" y="1447800"/>
            <a:ext cx="8229600" cy="4800599"/>
          </a:xfrm>
        </p:spPr>
        <p:txBody>
          <a:bodyPr/>
          <a:lstStyle/>
          <a:p>
            <a:r>
              <a:rPr lang="en-US" sz="2800" dirty="0" smtClean="0"/>
              <a:t>Overview and Implementation Timeline</a:t>
            </a:r>
          </a:p>
          <a:p>
            <a:r>
              <a:rPr lang="en-US" sz="2800" dirty="0"/>
              <a:t>Resources Currently Available</a:t>
            </a:r>
          </a:p>
          <a:p>
            <a:pPr lvl="1"/>
            <a:r>
              <a:rPr lang="en-US" sz="2400" dirty="0"/>
              <a:t>Crosswalk (Summary of Revisions) </a:t>
            </a:r>
          </a:p>
          <a:p>
            <a:pPr lvl="1"/>
            <a:r>
              <a:rPr lang="en-US" sz="2400" dirty="0"/>
              <a:t>Standards and Curriculum Frameworks</a:t>
            </a:r>
          </a:p>
          <a:p>
            <a:r>
              <a:rPr lang="en-US" sz="2800" dirty="0" smtClean="0"/>
              <a:t>Comparison </a:t>
            </a:r>
            <a:r>
              <a:rPr lang="en-US" sz="2800" dirty="0"/>
              <a:t>of 2009 to 2016 Standards</a:t>
            </a:r>
          </a:p>
          <a:p>
            <a:pPr lvl="1"/>
            <a:r>
              <a:rPr lang="en-US" sz="2400" dirty="0" smtClean="0"/>
              <a:t>Expressions and Operations</a:t>
            </a:r>
            <a:endParaRPr lang="en-US" sz="2400" dirty="0"/>
          </a:p>
          <a:p>
            <a:pPr lvl="1"/>
            <a:r>
              <a:rPr lang="en-US" sz="2400" dirty="0" smtClean="0"/>
              <a:t>Equations and Inequalities</a:t>
            </a:r>
            <a:endParaRPr lang="en-US" sz="2400" dirty="0"/>
          </a:p>
          <a:p>
            <a:pPr lvl="1"/>
            <a:r>
              <a:rPr lang="en-US" sz="2400" dirty="0" smtClean="0"/>
              <a:t>Functions</a:t>
            </a:r>
            <a:endParaRPr lang="en-US" sz="2400" dirty="0"/>
          </a:p>
          <a:p>
            <a:pPr lvl="1"/>
            <a:r>
              <a:rPr lang="en-US" sz="2400" dirty="0" smtClean="0"/>
              <a:t>Statistics</a:t>
            </a:r>
            <a:endParaRPr lang="en-US" sz="2400" dirty="0"/>
          </a:p>
          <a:p>
            <a:pPr marL="0" indent="0">
              <a:buNone/>
            </a:pP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spTree>
    <p:extLst>
      <p:ext uri="{BB962C8B-B14F-4D97-AF65-F5344CB8AC3E}">
        <p14:creationId xmlns:p14="http://schemas.microsoft.com/office/powerpoint/2010/main" val="818767232"/>
      </p:ext>
    </p:extLst>
  </p:cSld>
  <p:clrMapOvr>
    <a:masterClrMapping/>
  </p:clrMapOvr>
  <mc:AlternateContent xmlns:mc="http://schemas.openxmlformats.org/markup-compatibility/2006" xmlns:p14="http://schemas.microsoft.com/office/powerpoint/2010/main">
    <mc:Choice Requires="p14">
      <p:transition p14:dur="10" advTm="16482"/>
    </mc:Choice>
    <mc:Fallback xmlns="">
      <p:transition advTm="16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5685817"/>
              </p:ext>
            </p:extLst>
          </p:nvPr>
        </p:nvGraphicFramePr>
        <p:xfrm>
          <a:off x="533400" y="1066800"/>
          <a:ext cx="8229600" cy="1447800"/>
        </p:xfrm>
        <a:graphic>
          <a:graphicData uri="http://schemas.openxmlformats.org/drawingml/2006/table">
            <a:tbl>
              <a:tblPr firstRow="1" firstCol="1" bandRow="1">
                <a:tableStyleId>{5C22544A-7EE6-4342-B048-85BDC9FD1C3A}</a:tableStyleId>
              </a:tblPr>
              <a:tblGrid>
                <a:gridCol w="4114800"/>
                <a:gridCol w="41148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514350" marR="0" indent="-514350">
                        <a:spcBef>
                          <a:spcPts val="600"/>
                        </a:spcBef>
                        <a:spcAft>
                          <a:spcPts val="0"/>
                        </a:spcAft>
                      </a:pPr>
                      <a:r>
                        <a:rPr lang="en-US" sz="1400" b="1" dirty="0" smtClean="0">
                          <a:solidFill>
                            <a:schemeClr val="tx2"/>
                          </a:solidFill>
                          <a:effectLst/>
                          <a:latin typeface="Calibri"/>
                          <a:ea typeface="Times"/>
                        </a:rPr>
                        <a:t>AII.12  The </a:t>
                      </a:r>
                      <a:r>
                        <a:rPr lang="en-US" sz="1400" b="1" dirty="0">
                          <a:solidFill>
                            <a:schemeClr val="tx2"/>
                          </a:solidFill>
                          <a:effectLst/>
                          <a:latin typeface="Calibri"/>
                          <a:ea typeface="Times"/>
                        </a:rPr>
                        <a:t>student will compute and distinguish between permutations and combinations and use technology for applications.</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14350" marR="0" indent="-514350">
                        <a:spcBef>
                          <a:spcPts val="600"/>
                        </a:spcBef>
                        <a:spcAft>
                          <a:spcPts val="600"/>
                        </a:spcAft>
                      </a:pPr>
                      <a:r>
                        <a:rPr lang="en-US" sz="1400" b="1" dirty="0">
                          <a:solidFill>
                            <a:schemeClr val="tx2"/>
                          </a:solidFill>
                          <a:effectLst/>
                          <a:latin typeface="Calibri"/>
                          <a:ea typeface="Times"/>
                        </a:rPr>
                        <a:t>AII.12  </a:t>
                      </a:r>
                      <a:r>
                        <a:rPr lang="en-US" sz="1400" b="1" dirty="0" smtClean="0">
                          <a:solidFill>
                            <a:schemeClr val="tx2"/>
                          </a:solidFill>
                          <a:effectLst/>
                          <a:latin typeface="Calibri"/>
                          <a:ea typeface="Times"/>
                        </a:rPr>
                        <a:t>The </a:t>
                      </a:r>
                      <a:r>
                        <a:rPr lang="en-US" sz="1400" b="1" dirty="0">
                          <a:solidFill>
                            <a:schemeClr val="tx2"/>
                          </a:solidFill>
                          <a:effectLst/>
                          <a:latin typeface="Calibri"/>
                          <a:ea typeface="Times"/>
                        </a:rPr>
                        <a:t>student will compute and distinguish between permutations and combinations.  </a:t>
                      </a:r>
                      <a:endParaRPr lang="en-US" sz="1400" b="1" dirty="0">
                        <a:solidFill>
                          <a:schemeClr val="tx2"/>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9087" y="2895600"/>
            <a:ext cx="8229600" cy="1592744"/>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smtClean="0">
                <a:solidFill>
                  <a:srgbClr val="FFFFFF"/>
                </a:solidFill>
                <a:latin typeface="Calibri" panose="020F0502020204030204" pitchFamily="34" charset="0"/>
              </a:rPr>
              <a:t>Revisions</a:t>
            </a:r>
            <a:r>
              <a:rPr lang="en-US" altLang="en-US"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b="1" dirty="0">
                <a:solidFill>
                  <a:srgbClr val="FFFFFF"/>
                </a:solidFill>
                <a:latin typeface="Calibri" panose="020F0502020204030204" pitchFamily="34" charset="0"/>
              </a:rPr>
              <a:t>The phrase about </a:t>
            </a:r>
            <a:r>
              <a:rPr lang="en-US" altLang="en-US" b="1" dirty="0" smtClean="0">
                <a:solidFill>
                  <a:srgbClr val="FFFFFF"/>
                </a:solidFill>
                <a:latin typeface="Calibri" panose="020F0502020204030204" pitchFamily="34" charset="0"/>
              </a:rPr>
              <a:t>technology included </a:t>
            </a:r>
            <a:r>
              <a:rPr lang="en-US" altLang="en-US" b="1" dirty="0">
                <a:solidFill>
                  <a:srgbClr val="FFFFFF"/>
                </a:solidFill>
                <a:latin typeface="Calibri" panose="020F0502020204030204" pitchFamily="34" charset="0"/>
              </a:rPr>
              <a:t>in 2009 SOL </a:t>
            </a:r>
            <a:r>
              <a:rPr lang="en-US" altLang="en-US" b="1" dirty="0" smtClean="0">
                <a:solidFill>
                  <a:srgbClr val="FFFFFF"/>
                </a:solidFill>
                <a:latin typeface="Calibri" panose="020F0502020204030204" pitchFamily="34" charset="0"/>
              </a:rPr>
              <a:t>AII.12 </a:t>
            </a:r>
            <a:r>
              <a:rPr lang="en-US" altLang="en-US" b="1" dirty="0">
                <a:solidFill>
                  <a:srgbClr val="FFFFFF"/>
                </a:solidFill>
                <a:latin typeface="Calibri" panose="020F0502020204030204" pitchFamily="34" charset="0"/>
              </a:rPr>
              <a:t>was moved to the Essential Knowledge and Skills section of the 2016 </a:t>
            </a:r>
            <a:r>
              <a:rPr lang="en-US" altLang="en-US" b="1" dirty="0" smtClean="0">
                <a:solidFill>
                  <a:srgbClr val="FFFFFF"/>
                </a:solidFill>
                <a:latin typeface="Calibri" panose="020F0502020204030204" pitchFamily="34" charset="0"/>
              </a:rPr>
              <a:t>standard and </a:t>
            </a:r>
            <a:r>
              <a:rPr lang="en-US" altLang="en-US" b="1" dirty="0">
                <a:solidFill>
                  <a:srgbClr val="FFFFFF"/>
                </a:solidFill>
                <a:latin typeface="Calibri" panose="020F0502020204030204" pitchFamily="34" charset="0"/>
              </a:rPr>
              <a:t>refers to “graphing utilities</a:t>
            </a:r>
            <a:r>
              <a:rPr lang="en-US" altLang="en-US" b="1" dirty="0" smtClean="0">
                <a:solidFill>
                  <a:srgbClr val="FFFFFF"/>
                </a:solidFill>
                <a:latin typeface="Calibri" panose="020F0502020204030204" pitchFamily="34" charset="0"/>
              </a:rPr>
              <a:t>”</a:t>
            </a:r>
          </a:p>
          <a:p>
            <a:pPr>
              <a:spcBef>
                <a:spcPct val="50000"/>
              </a:spcBef>
            </a:pPr>
            <a:endParaRPr lang="en-US" altLang="en-US" sz="1000" b="1" dirty="0">
              <a:solidFill>
                <a:srgbClr val="FFFFFF"/>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solidFill>
                  <a:srgbClr val="000000"/>
                </a:solidFill>
              </a:rPr>
              <a:pPr/>
              <a:t>30</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25308"/>
    </mc:Choice>
    <mc:Fallback xmlns="">
      <p:transition advTm="25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676400"/>
            <a:ext cx="5867400"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the </a:t>
            </a:r>
            <a:endParaRPr lang="en-US" sz="3200" dirty="0" smtClean="0">
              <a:solidFill>
                <a:srgbClr val="000000"/>
              </a:solidFill>
              <a:latin typeface="Calibri" panose="020F0502020204030204" pitchFamily="34" charset="0"/>
            </a:endParaRPr>
          </a:p>
          <a:p>
            <a:pPr algn="ctr" fontAlgn="auto">
              <a:spcBef>
                <a:spcPts val="0"/>
              </a:spcBef>
              <a:spcAft>
                <a:spcPts val="0"/>
              </a:spcAft>
            </a:pPr>
            <a:r>
              <a:rPr lang="en-US" sz="3200" dirty="0" smtClean="0">
                <a:solidFill>
                  <a:srgbClr val="000000"/>
                </a:solidFill>
                <a:latin typeface="Calibri" panose="020F0502020204030204" pitchFamily="34" charset="0"/>
              </a:rPr>
              <a:t>VDOE </a:t>
            </a:r>
            <a:r>
              <a:rPr lang="en-US" sz="3200" dirty="0">
                <a:solidFill>
                  <a:srgbClr val="000000"/>
                </a:solidFill>
                <a:latin typeface="Calibri" panose="020F0502020204030204" pitchFamily="34" charset="0"/>
              </a:rPr>
              <a:t>Mathematics Team </a:t>
            </a:r>
          </a:p>
        </p:txBody>
      </p:sp>
      <p:sp>
        <p:nvSpPr>
          <p:cNvPr id="5" name="TextBox 4"/>
          <p:cNvSpPr txBox="1"/>
          <p:nvPr/>
        </p:nvSpPr>
        <p:spPr>
          <a:xfrm>
            <a:off x="1295400" y="3657600"/>
            <a:ext cx="6172200" cy="1200329"/>
          </a:xfrm>
          <a:prstGeom prst="rect">
            <a:avLst/>
          </a:prstGeom>
          <a:noFill/>
        </p:spPr>
        <p:txBody>
          <a:bodyPr wrap="square" rtlCol="0">
            <a:spAutoFit/>
          </a:bodyPr>
          <a:lstStyle/>
          <a:p>
            <a:pPr algn="ctr" fontAlgn="auto">
              <a:spcBef>
                <a:spcPts val="0"/>
              </a:spcBef>
              <a:spcAft>
                <a:spcPts val="0"/>
              </a:spcAft>
            </a:pPr>
            <a:endParaRPr lang="en-US" sz="2400" dirty="0" smtClean="0">
              <a:solidFill>
                <a:srgbClr val="000000"/>
              </a:solidFill>
              <a:latin typeface="Arial"/>
            </a:endParaRPr>
          </a:p>
          <a:p>
            <a:pPr algn="ctr" fontAlgn="auto">
              <a:spcBef>
                <a:spcPts val="0"/>
              </a:spcBef>
              <a:spcAft>
                <a:spcPts val="0"/>
              </a:spcAft>
            </a:pPr>
            <a:r>
              <a:rPr lang="en-US" sz="2400" dirty="0" smtClean="0">
                <a:solidFill>
                  <a:srgbClr val="000000"/>
                </a:solidFill>
                <a:latin typeface="Calibri" panose="020F0502020204030204" pitchFamily="34" charset="0"/>
                <a:hlinkClick r:id="rId5"/>
              </a:rPr>
              <a:t>Mathematics@doe.virginia.gov</a:t>
            </a:r>
            <a:endParaRPr lang="en-US" sz="2400" dirty="0" smtClean="0">
              <a:solidFill>
                <a:srgbClr val="000000"/>
              </a:solidFill>
              <a:latin typeface="Calibri" panose="020F0502020204030204" pitchFamily="34" charset="0"/>
            </a:endParaRPr>
          </a:p>
          <a:p>
            <a:pPr algn="ctr" fontAlgn="auto">
              <a:spcBef>
                <a:spcPts val="0"/>
              </a:spcBef>
              <a:spcAft>
                <a:spcPts val="0"/>
              </a:spcAft>
            </a:pPr>
            <a:r>
              <a:rPr lang="en-US" sz="2400" dirty="0" smtClean="0">
                <a:solidFill>
                  <a:srgbClr val="000000"/>
                </a:solidFill>
                <a:latin typeface="Arial"/>
              </a:rPr>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31</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36000391"/>
      </p:ext>
    </p:extLst>
  </p:cSld>
  <p:clrMapOvr>
    <a:masterClrMapping/>
  </p:clrMapOvr>
  <mc:AlternateContent xmlns:mc="http://schemas.openxmlformats.org/markup-compatibility/2006" xmlns:p14="http://schemas.microsoft.com/office/powerpoint/2010/main">
    <mc:Choice Requires="p14">
      <p:transition p14:dur="10" advTm="26741"/>
    </mc:Choice>
    <mc:Fallback xmlns="">
      <p:transition advTm="26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105441229"/>
              </p:ext>
            </p:extLst>
          </p:nvPr>
        </p:nvGraphicFramePr>
        <p:xfrm>
          <a:off x="914400" y="1143000"/>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94173779"/>
      </p:ext>
    </p:extLst>
  </p:cSld>
  <p:clrMapOvr>
    <a:masterClrMapping/>
  </p:clrMapOvr>
  <mc:AlternateContent xmlns:mc="http://schemas.openxmlformats.org/markup-compatibility/2006" xmlns:p14="http://schemas.microsoft.com/office/powerpoint/2010/main">
    <mc:Choice Requires="p14">
      <p:transition p14:dur="10" advTm="52525"/>
    </mc:Choice>
    <mc:Fallback xmlns="">
      <p:transition advTm="52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a:t>
            </a:r>
            <a:endParaRPr lang="en-US" sz="3200" b="1" dirty="0"/>
          </a:p>
        </p:txBody>
      </p:sp>
      <p:sp>
        <p:nvSpPr>
          <p:cNvPr id="3" name="Content Placeholder 2"/>
          <p:cNvSpPr>
            <a:spLocks noGrp="1"/>
          </p:cNvSpPr>
          <p:nvPr>
            <p:ph idx="1"/>
          </p:nvPr>
        </p:nvSpPr>
        <p:spPr>
          <a:xfrm>
            <a:off x="381000" y="1600201"/>
            <a:ext cx="8077200" cy="4525963"/>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language 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sz="3000" dirty="0"/>
          </a:p>
          <a:p>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45130972"/>
      </p:ext>
    </p:extLst>
  </p:cSld>
  <p:clrMapOvr>
    <a:masterClrMapping/>
  </p:clrMapOvr>
  <mc:AlternateContent xmlns:mc="http://schemas.openxmlformats.org/markup-compatibility/2006" xmlns:p14="http://schemas.microsoft.com/office/powerpoint/2010/main">
    <mc:Choice Requires="p14">
      <p:transition p14:dur="10" advTm="27969"/>
    </mc:Choice>
    <mc:Fallback xmlns="">
      <p:transition advTm="27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3200" b="1" dirty="0" smtClean="0"/>
              <a:t>Support for Teachers</a:t>
            </a:r>
            <a:endParaRPr lang="en-US" sz="3200" b="1" dirty="0"/>
          </a:p>
        </p:txBody>
      </p:sp>
      <p:sp>
        <p:nvSpPr>
          <p:cNvPr id="3" name="Content Placeholder 2"/>
          <p:cNvSpPr>
            <a:spLocks noGrp="1"/>
          </p:cNvSpPr>
          <p:nvPr>
            <p:ph idx="1"/>
          </p:nvPr>
        </p:nvSpPr>
        <p:spPr/>
        <p:txBody>
          <a:bodyPr>
            <a:normAutofit lnSpcReduction="10000"/>
          </a:bodyPr>
          <a:lstStyle/>
          <a:p>
            <a:r>
              <a:rPr lang="en-US" sz="2800" dirty="0" smtClean="0"/>
              <a:t>Significant additions to the Understanding the Standard column including</a:t>
            </a:r>
          </a:p>
          <a:p>
            <a:pPr lvl="1"/>
            <a:r>
              <a:rPr lang="en-US" sz="2400" dirty="0" smtClean="0"/>
              <a:t>Definitions</a:t>
            </a:r>
          </a:p>
          <a:p>
            <a:pPr lvl="1"/>
            <a:r>
              <a:rPr lang="en-US" sz="2400" dirty="0" smtClean="0"/>
              <a:t>Explanations</a:t>
            </a:r>
          </a:p>
          <a:p>
            <a:pPr lvl="1"/>
            <a:r>
              <a:rPr lang="en-US" sz="2400" dirty="0" smtClean="0"/>
              <a:t>Examples</a:t>
            </a:r>
          </a:p>
          <a:p>
            <a:pPr lvl="1"/>
            <a:r>
              <a:rPr lang="en-US" sz="2400" dirty="0" smtClean="0"/>
              <a:t>Instructional connections</a:t>
            </a:r>
          </a:p>
          <a:p>
            <a:r>
              <a:rPr lang="en-US" sz="2800" dirty="0" smtClean="0"/>
              <a:t>Improvements in precision</a:t>
            </a:r>
            <a:r>
              <a:rPr lang="en-US" sz="2800" dirty="0"/>
              <a:t>, </a:t>
            </a:r>
            <a:r>
              <a:rPr lang="en-US" sz="2800" dirty="0" smtClean="0"/>
              <a:t>clarity</a:t>
            </a:r>
            <a:r>
              <a:rPr lang="en-US" sz="2800" dirty="0"/>
              <a:t>, and </a:t>
            </a:r>
            <a:r>
              <a:rPr lang="en-US" sz="2800" dirty="0" smtClean="0"/>
              <a:t>consistency </a:t>
            </a:r>
            <a:r>
              <a:rPr lang="en-US" sz="2800" dirty="0"/>
              <a:t>in </a:t>
            </a:r>
            <a:r>
              <a:rPr lang="en-US" sz="2800" dirty="0" smtClean="0"/>
              <a:t>language K-12</a:t>
            </a:r>
          </a:p>
          <a:p>
            <a:r>
              <a:rPr lang="en-US" sz="2800" dirty="0"/>
              <a:t>Indicators of SOL sub-bullet added to each bullet within the Essential Knowledge and Skills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93585322"/>
      </p:ext>
    </p:extLst>
  </p:cSld>
  <p:clrMapOvr>
    <a:masterClrMapping/>
  </p:clrMapOvr>
  <mc:AlternateContent xmlns:mc="http://schemas.openxmlformats.org/markup-compatibility/2006" xmlns:p14="http://schemas.microsoft.com/office/powerpoint/2010/main">
    <mc:Choice Requires="p14">
      <p:transition p14:dur="10" advTm="54747"/>
    </mc:Choice>
    <mc:Fallback xmlns="">
      <p:transition advTm="54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582" y="750686"/>
            <a:ext cx="7982413" cy="580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800513" y="4196256"/>
            <a:ext cx="308568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00513" y="4342088"/>
            <a:ext cx="2704687" cy="394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010400" y="3652347"/>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020879" y="47244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835501" y="4155773"/>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648199" y="6126655"/>
            <a:ext cx="1358751"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dirty="0"/>
          </a:p>
        </p:txBody>
      </p:sp>
      <p:sp>
        <p:nvSpPr>
          <p:cNvPr id="13" name="Oval 12"/>
          <p:cNvSpPr/>
          <p:nvPr/>
        </p:nvSpPr>
        <p:spPr>
          <a:xfrm>
            <a:off x="6574466" y="4381122"/>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659468" y="5073501"/>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713613" y="5279066"/>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198656" y="56388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18778697"/>
      </p:ext>
    </p:extLst>
  </p:cSld>
  <p:clrMapOvr>
    <a:masterClrMapping/>
  </p:clrMapOvr>
  <mc:AlternateContent xmlns:mc="http://schemas.openxmlformats.org/markup-compatibility/2006" xmlns:p14="http://schemas.microsoft.com/office/powerpoint/2010/main">
    <mc:Choice Requires="p14">
      <p:transition p14:dur="10" advTm="31809"/>
    </mc:Choice>
    <mc:Fallback xmlns="">
      <p:transition advTm="31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9"/>
                </p:tgtEl>
              </p:cMediaNode>
            </p:audio>
          </p:childTnLst>
        </p:cTn>
      </p:par>
    </p:tnLst>
    <p:bldLst>
      <p:bldP spid="6" grpId="0" animBg="1"/>
      <p:bldP spid="7" grpId="0" animBg="1"/>
      <p:bldP spid="8" grpId="0" animBg="1"/>
      <p:bldP spid="10" grpId="0" animBg="1"/>
      <p:bldP spid="13"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a:t>Overview of Changes</a:t>
            </a:r>
          </a:p>
        </p:txBody>
      </p:sp>
      <p:graphicFrame>
        <p:nvGraphicFramePr>
          <p:cNvPr id="80968" name="Group 72"/>
          <p:cNvGraphicFramePr>
            <a:graphicFrameLocks noGrp="1"/>
          </p:cNvGraphicFramePr>
          <p:nvPr>
            <p:ph idx="1"/>
            <p:extLst>
              <p:ext uri="{D42A27DB-BD31-4B8C-83A1-F6EECF244321}">
                <p14:modId xmlns:p14="http://schemas.microsoft.com/office/powerpoint/2010/main" val="1576177555"/>
              </p:ext>
            </p:extLst>
          </p:nvPr>
        </p:nvGraphicFramePr>
        <p:xfrm>
          <a:off x="304800" y="1524000"/>
          <a:ext cx="8229600" cy="3906579"/>
        </p:xfrm>
        <a:graphic>
          <a:graphicData uri="http://schemas.openxmlformats.org/drawingml/2006/table">
            <a:tbl>
              <a:tblPr/>
              <a:tblGrid>
                <a:gridCol w="2677099"/>
                <a:gridCol w="2875402"/>
                <a:gridCol w="2677099"/>
              </a:tblGrid>
              <a:tr h="698811">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Reporting Category</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 (2009)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Expressions and Operations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Equations and Inequalities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Functions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55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2" name="Slide Number Placeholder 1"/>
          <p:cNvSpPr>
            <a:spLocks noGrp="1"/>
          </p:cNvSpPr>
          <p:nvPr>
            <p:ph type="sldNum" sz="quarter" idx="12"/>
          </p:nvPr>
        </p:nvSpPr>
        <p:spPr/>
        <p:txBody>
          <a:bodyPr/>
          <a:lstStyle/>
          <a:p>
            <a:fld id="{C4F0E998-9182-4C89-B3A3-3657E8366C65}" type="slidenum">
              <a:rPr lang="en-US" altLang="en-US" smtClean="0"/>
              <a:pPr/>
              <a:t>8</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advTm="33843"/>
    </mc:Choice>
    <mc:Fallback xmlns="">
      <p:transition advTm="33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3924910483"/>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9</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smtClean="0"/>
              <a:t>- 2009 </a:t>
            </a:r>
            <a:r>
              <a:rPr lang="en-US" altLang="en-US" sz="2000" kern="0" dirty="0" smtClean="0"/>
              <a:t>and 2016 </a:t>
            </a:r>
            <a:r>
              <a:rPr lang="en-US" altLang="en-US" sz="2000" i="1" kern="0" dirty="0" smtClean="0"/>
              <a:t>Mathematics Standards of Learning</a:t>
            </a:r>
          </a:p>
          <a:p>
            <a:pPr algn="ctr"/>
            <a:endParaRPr lang="en-US" altLang="en-US" sz="2400" i="1" kern="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51554946"/>
      </p:ext>
    </p:extLst>
  </p:cSld>
  <p:clrMapOvr>
    <a:masterClrMapping/>
  </p:clrMapOvr>
  <mc:AlternateContent xmlns:mc="http://schemas.openxmlformats.org/markup-compatibility/2006" xmlns:p14="http://schemas.microsoft.com/office/powerpoint/2010/main">
    <mc:Choice Requires="p14">
      <p:transition p14:dur="10" advTm="18680"/>
    </mc:Choice>
    <mc:Fallback xmlns="">
      <p:transition advTm="18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11.2"/>
</p:tagLst>
</file>

<file path=ppt/tags/tag10.xml><?xml version="1.0" encoding="utf-8"?>
<p:tagLst xmlns:a="http://schemas.openxmlformats.org/drawingml/2006/main" xmlns:r="http://schemas.openxmlformats.org/officeDocument/2006/relationships" xmlns:p="http://schemas.openxmlformats.org/presentationml/2006/main">
  <p:tag name="TIMING" val="|11.9"/>
</p:tagLst>
</file>

<file path=ppt/tags/tag11.xml><?xml version="1.0" encoding="utf-8"?>
<p:tagLst xmlns:a="http://schemas.openxmlformats.org/drawingml/2006/main" xmlns:r="http://schemas.openxmlformats.org/officeDocument/2006/relationships" xmlns:p="http://schemas.openxmlformats.org/presentationml/2006/main">
  <p:tag name="TIMING" val="|15.7"/>
</p:tagLst>
</file>

<file path=ppt/tags/tag12.xml><?xml version="1.0" encoding="utf-8"?>
<p:tagLst xmlns:a="http://schemas.openxmlformats.org/drawingml/2006/main" xmlns:r="http://schemas.openxmlformats.org/officeDocument/2006/relationships" xmlns:p="http://schemas.openxmlformats.org/presentationml/2006/main">
  <p:tag name="TIMING" val="|5.7"/>
</p:tagLst>
</file>

<file path=ppt/tags/tag13.xml><?xml version="1.0" encoding="utf-8"?>
<p:tagLst xmlns:a="http://schemas.openxmlformats.org/drawingml/2006/main" xmlns:r="http://schemas.openxmlformats.org/officeDocument/2006/relationships" xmlns:p="http://schemas.openxmlformats.org/presentationml/2006/main">
  <p:tag name="TIMING" val="|6.4"/>
</p:tagLst>
</file>

<file path=ppt/tags/tag14.xml><?xml version="1.0" encoding="utf-8"?>
<p:tagLst xmlns:a="http://schemas.openxmlformats.org/drawingml/2006/main" xmlns:r="http://schemas.openxmlformats.org/officeDocument/2006/relationships" xmlns:p="http://schemas.openxmlformats.org/presentationml/2006/main">
  <p:tag name="TIMING" val="|7.2"/>
</p:tagLst>
</file>

<file path=ppt/tags/tag15.xml><?xml version="1.0" encoding="utf-8"?>
<p:tagLst xmlns:a="http://schemas.openxmlformats.org/drawingml/2006/main" xmlns:r="http://schemas.openxmlformats.org/officeDocument/2006/relationships" xmlns:p="http://schemas.openxmlformats.org/presentationml/2006/main">
  <p:tag name="TIMING" val="|7"/>
</p:tagLst>
</file>

<file path=ppt/tags/tag16.xml><?xml version="1.0" encoding="utf-8"?>
<p:tagLst xmlns:a="http://schemas.openxmlformats.org/drawingml/2006/main" xmlns:r="http://schemas.openxmlformats.org/officeDocument/2006/relationships" xmlns:p="http://schemas.openxmlformats.org/presentationml/2006/main">
  <p:tag name="TIMING" val="|6.8"/>
</p:tagLst>
</file>

<file path=ppt/tags/tag17.xml><?xml version="1.0" encoding="utf-8"?>
<p:tagLst xmlns:a="http://schemas.openxmlformats.org/drawingml/2006/main" xmlns:r="http://schemas.openxmlformats.org/officeDocument/2006/relationships" xmlns:p="http://schemas.openxmlformats.org/presentationml/2006/main">
  <p:tag name="TIMING" val="|14.9"/>
</p:tagLst>
</file>

<file path=ppt/tags/tag2.xml><?xml version="1.0" encoding="utf-8"?>
<p:tagLst xmlns:a="http://schemas.openxmlformats.org/drawingml/2006/main" xmlns:r="http://schemas.openxmlformats.org/officeDocument/2006/relationships" xmlns:p="http://schemas.openxmlformats.org/presentationml/2006/main">
  <p:tag name="TIMING" val="|8.9|1.5|1.7|2.8|3.5|6.4|3.9|6.9|4.6|2.6|8.7|8.9|5.6"/>
</p:tagLst>
</file>

<file path=ppt/tags/tag3.xml><?xml version="1.0" encoding="utf-8"?>
<p:tagLst xmlns:a="http://schemas.openxmlformats.org/drawingml/2006/main" xmlns:r="http://schemas.openxmlformats.org/officeDocument/2006/relationships" xmlns:p="http://schemas.openxmlformats.org/presentationml/2006/main">
  <p:tag name="TIMING" val="|7.5|2.1|10.3|13.1|15.5"/>
</p:tagLst>
</file>

<file path=ppt/tags/tag4.xml><?xml version="1.0" encoding="utf-8"?>
<p:tagLst xmlns:a="http://schemas.openxmlformats.org/drawingml/2006/main" xmlns:r="http://schemas.openxmlformats.org/officeDocument/2006/relationships" xmlns:p="http://schemas.openxmlformats.org/presentationml/2006/main">
  <p:tag name="TIMING" val="|5.1"/>
</p:tagLst>
</file>

<file path=ppt/tags/tag5.xml><?xml version="1.0" encoding="utf-8"?>
<p:tagLst xmlns:a="http://schemas.openxmlformats.org/drawingml/2006/main" xmlns:r="http://schemas.openxmlformats.org/officeDocument/2006/relationships" xmlns:p="http://schemas.openxmlformats.org/presentationml/2006/main">
  <p:tag name="TIMING" val="|3.3"/>
</p:tagLst>
</file>

<file path=ppt/tags/tag6.xml><?xml version="1.0" encoding="utf-8"?>
<p:tagLst xmlns:a="http://schemas.openxmlformats.org/drawingml/2006/main" xmlns:r="http://schemas.openxmlformats.org/officeDocument/2006/relationships" xmlns:p="http://schemas.openxmlformats.org/presentationml/2006/main">
  <p:tag name="TIMING" val="|7.6"/>
</p:tagLst>
</file>

<file path=ppt/tags/tag7.xml><?xml version="1.0" encoding="utf-8"?>
<p:tagLst xmlns:a="http://schemas.openxmlformats.org/drawingml/2006/main" xmlns:r="http://schemas.openxmlformats.org/officeDocument/2006/relationships" xmlns:p="http://schemas.openxmlformats.org/presentationml/2006/main">
  <p:tag name="TIMING" val="|7.9"/>
</p:tagLst>
</file>

<file path=ppt/tags/tag8.xml><?xml version="1.0" encoding="utf-8"?>
<p:tagLst xmlns:a="http://schemas.openxmlformats.org/drawingml/2006/main" xmlns:r="http://schemas.openxmlformats.org/officeDocument/2006/relationships" xmlns:p="http://schemas.openxmlformats.org/presentationml/2006/main">
  <p:tag name="TIMING" val="|6.6"/>
</p:tagLst>
</file>

<file path=ppt/tags/tag9.xml><?xml version="1.0" encoding="utf-8"?>
<p:tagLst xmlns:a="http://schemas.openxmlformats.org/drawingml/2006/main" xmlns:r="http://schemas.openxmlformats.org/officeDocument/2006/relationships" xmlns:p="http://schemas.openxmlformats.org/presentationml/2006/main">
  <p:tag name="TIMING" val="|6.7"/>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4308</TotalTime>
  <Words>4816</Words>
  <Application>Microsoft Office PowerPoint</Application>
  <PresentationFormat>On-screen Show (4:3)</PresentationFormat>
  <Paragraphs>363</Paragraphs>
  <Slides>31</Slides>
  <Notes>31</Notes>
  <HiddenSlides>0</HiddenSlides>
  <MMClips>31</MMClips>
  <ScaleCrop>false</ScaleCrop>
  <HeadingPairs>
    <vt:vector size="4" baseType="variant">
      <vt:variant>
        <vt:lpstr>Theme</vt:lpstr>
      </vt:variant>
      <vt:variant>
        <vt:i4>17</vt:i4>
      </vt:variant>
      <vt:variant>
        <vt:lpstr>Slide Titles</vt:lpstr>
      </vt:variant>
      <vt:variant>
        <vt:i4>31</vt:i4>
      </vt:variant>
    </vt:vector>
  </HeadingPairs>
  <TitlesOfParts>
    <vt:vector size="48" baseType="lpstr">
      <vt:lpstr>VDOE</vt:lpstr>
      <vt:lpstr>1_Office Theme</vt:lpstr>
      <vt:lpstr>2_VDOE</vt:lpstr>
      <vt:lpstr>3_VDOE</vt:lpstr>
      <vt:lpstr>4_VDOE</vt:lpstr>
      <vt:lpstr>5_VDOE</vt:lpstr>
      <vt:lpstr>6_VDOE</vt:lpstr>
      <vt:lpstr>7_VDOE</vt:lpstr>
      <vt:lpstr>8_VDOE</vt:lpstr>
      <vt:lpstr>9_VDOE</vt:lpstr>
      <vt:lpstr>10_VDOE</vt:lpstr>
      <vt:lpstr>11_VDOE</vt:lpstr>
      <vt:lpstr>12_VDOE</vt:lpstr>
      <vt:lpstr>13_VDOE</vt:lpstr>
      <vt:lpstr>14_VDOE</vt:lpstr>
      <vt:lpstr>15_VDOE</vt:lpstr>
      <vt:lpstr>mathematics</vt:lpstr>
      <vt:lpstr>2016 Mathematics  Standards of Learning</vt:lpstr>
      <vt:lpstr>Purpose</vt:lpstr>
      <vt:lpstr>Agenda</vt:lpstr>
      <vt:lpstr>Implementation Timeline</vt:lpstr>
      <vt:lpstr>2016 SOL Revisions</vt:lpstr>
      <vt:lpstr>Support for Teachers</vt:lpstr>
      <vt:lpstr>PowerPoint Presentation</vt:lpstr>
      <vt:lpstr>Overview of Changes</vt:lpstr>
      <vt:lpstr>Mathematics Process Goals for Students</vt:lpstr>
      <vt:lpstr>Standards of Learning Curriculum Frameworks</vt:lpstr>
      <vt:lpstr>PowerPoint Presentation</vt:lpstr>
      <vt:lpstr>PowerPoint Presentation</vt:lpstr>
      <vt:lpstr>EXPRESSIONS and OPERATIONS</vt:lpstr>
      <vt:lpstr>PowerPoint Presentation</vt:lpstr>
      <vt:lpstr>PowerPoint Presentation</vt:lpstr>
      <vt:lpstr>PowerPoint Presentation</vt:lpstr>
      <vt:lpstr>EQUATIONS and Inequalities</vt:lpstr>
      <vt:lpstr>PowerPoint Presentation</vt:lpstr>
      <vt:lpstr>PowerPoint Presentation</vt:lpstr>
      <vt:lpstr>FUNCTIONS</vt:lpstr>
      <vt:lpstr>PowerPoint Presentation</vt:lpstr>
      <vt:lpstr>PowerPoint Presentation</vt:lpstr>
      <vt:lpstr>PowerPoint Presentation</vt:lpstr>
      <vt:lpstr>PowerPoint Presentation</vt:lpstr>
      <vt:lpstr>PowerPoint Presentation</vt:lpstr>
      <vt:lpstr>STATISTICS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Mazzacane, Tina (DOE)</cp:lastModifiedBy>
  <cp:revision>270</cp:revision>
  <dcterms:created xsi:type="dcterms:W3CDTF">2009-07-21T11:20:02Z</dcterms:created>
  <dcterms:modified xsi:type="dcterms:W3CDTF">2017-04-26T16:57:19Z</dcterms:modified>
</cp:coreProperties>
</file>