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46"/>
  </p:notesMasterIdLst>
  <p:handoutMasterIdLst>
    <p:handoutMasterId r:id="rId47"/>
  </p:handoutMasterIdLst>
  <p:sldIdLst>
    <p:sldId id="258" r:id="rId2"/>
    <p:sldId id="269" r:id="rId3"/>
    <p:sldId id="270" r:id="rId4"/>
    <p:sldId id="272" r:id="rId5"/>
    <p:sldId id="297" r:id="rId6"/>
    <p:sldId id="298" r:id="rId7"/>
    <p:sldId id="299" r:id="rId8"/>
    <p:sldId id="300" r:id="rId9"/>
    <p:sldId id="301" r:id="rId10"/>
    <p:sldId id="274" r:id="rId11"/>
    <p:sldId id="275" r:id="rId12"/>
    <p:sldId id="276" r:id="rId13"/>
    <p:sldId id="277" r:id="rId14"/>
    <p:sldId id="303" r:id="rId15"/>
    <p:sldId id="304" r:id="rId16"/>
    <p:sldId id="283" r:id="rId17"/>
    <p:sldId id="284" r:id="rId18"/>
    <p:sldId id="312" r:id="rId19"/>
    <p:sldId id="314" r:id="rId20"/>
    <p:sldId id="319" r:id="rId21"/>
    <p:sldId id="285" r:id="rId22"/>
    <p:sldId id="286" r:id="rId23"/>
    <p:sldId id="287" r:id="rId24"/>
    <p:sldId id="288" r:id="rId25"/>
    <p:sldId id="289" r:id="rId26"/>
    <p:sldId id="290" r:id="rId27"/>
    <p:sldId id="278" r:id="rId28"/>
    <p:sldId id="310" r:id="rId29"/>
    <p:sldId id="306" r:id="rId30"/>
    <p:sldId id="307" r:id="rId31"/>
    <p:sldId id="308" r:id="rId32"/>
    <p:sldId id="309" r:id="rId33"/>
    <p:sldId id="311" r:id="rId34"/>
    <p:sldId id="292" r:id="rId35"/>
    <p:sldId id="313" r:id="rId36"/>
    <p:sldId id="315" r:id="rId37"/>
    <p:sldId id="316" r:id="rId38"/>
    <p:sldId id="317" r:id="rId39"/>
    <p:sldId id="318" r:id="rId40"/>
    <p:sldId id="320" r:id="rId41"/>
    <p:sldId id="305" r:id="rId42"/>
    <p:sldId id="293" r:id="rId43"/>
    <p:sldId id="295"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2"/>
    <p:restoredTop sz="96327"/>
  </p:normalViewPr>
  <p:slideViewPr>
    <p:cSldViewPr snapToGrid="0" snapToObjects="1">
      <p:cViewPr varScale="1">
        <p:scale>
          <a:sx n="115" d="100"/>
          <a:sy n="115" d="100"/>
        </p:scale>
        <p:origin x="378" y="108"/>
      </p:cViewPr>
      <p:guideLst/>
    </p:cSldViewPr>
  </p:slideViewPr>
  <p:notesTextViewPr>
    <p:cViewPr>
      <p:scale>
        <a:sx n="1" d="1"/>
        <a:sy n="1" d="1"/>
      </p:scale>
      <p:origin x="0" y="0"/>
    </p:cViewPr>
  </p:notesTextViewPr>
  <p:sorterViewPr>
    <p:cViewPr>
      <p:scale>
        <a:sx n="100" d="100"/>
        <a:sy n="100" d="100"/>
      </p:scale>
      <p:origin x="0" y="-1398"/>
    </p:cViewPr>
  </p:sorter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8/30/2021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235641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8/30/2021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www.doe.virgini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doeapp.com/Download.aspx?n=School%20Listing" TargetMode="External"/><Relationship Id="rId2" Type="http://schemas.openxmlformats.org/officeDocument/2006/relationships/hyperlink" Target="http://www.doe.virignia.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doe.virginia.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usan.m.williams@doe.virginia.gov" TargetMode="External"/><Relationship Id="rId2" Type="http://schemas.openxmlformats.org/officeDocument/2006/relationships/hyperlink" Target="http://www.doe.virginia.gov/info_management/data_collection/positions-exits/index.shtml" TargetMode="External"/><Relationship Id="rId1" Type="http://schemas.openxmlformats.org/officeDocument/2006/relationships/slideLayout" Target="../slideLayouts/slideLayout2.xml"/><Relationship Id="rId4" Type="http://schemas.openxmlformats.org/officeDocument/2006/relationships/hyperlink" Target="mailto:resultshelp@doe.Virginia.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lstStyle/>
          <a:p>
            <a:r>
              <a:rPr lang="en-US" smtClean="0"/>
              <a:t>Positions and Exits Collection (PEC)</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r>
              <a:rPr lang="en-US" smtClean="0"/>
              <a:t>August 2021</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33" dirty="0"/>
              <a:t>Data Collection Tool</a:t>
            </a:r>
          </a:p>
        </p:txBody>
      </p:sp>
      <p:sp>
        <p:nvSpPr>
          <p:cNvPr id="3" name="Content Placeholder 2"/>
          <p:cNvSpPr>
            <a:spLocks noGrp="1"/>
          </p:cNvSpPr>
          <p:nvPr>
            <p:ph idx="1"/>
          </p:nvPr>
        </p:nvSpPr>
        <p:spPr/>
        <p:txBody>
          <a:bodyPr>
            <a:normAutofit/>
          </a:bodyPr>
          <a:lstStyle/>
          <a:p>
            <a:r>
              <a:rPr lang="en-US" dirty="0" smtClean="0"/>
              <a:t>Tab delimited text file with a specified layout </a:t>
            </a:r>
          </a:p>
          <a:p>
            <a:pPr lvl="1"/>
            <a:r>
              <a:rPr lang="en-US" dirty="0" smtClean="0"/>
              <a:t>Multiple record types</a:t>
            </a:r>
          </a:p>
          <a:p>
            <a:r>
              <a:rPr lang="en-US" dirty="0" smtClean="0"/>
              <a:t>Submitted through the new Positions and Exits application in SSWS </a:t>
            </a:r>
          </a:p>
          <a:p>
            <a:pPr lvl="1"/>
            <a:r>
              <a:rPr lang="en-US" dirty="0" smtClean="0"/>
              <a:t>Available the end of September 2021</a:t>
            </a:r>
          </a:p>
          <a:p>
            <a:r>
              <a:rPr lang="en-US" dirty="0" smtClean="0"/>
              <a:t>Uploaded file will go through a process of edit checks</a:t>
            </a:r>
          </a:p>
          <a:p>
            <a:pPr lvl="1"/>
            <a:r>
              <a:rPr lang="en-US" dirty="0" smtClean="0"/>
              <a:t>List of error will be available for unsuccessful files</a:t>
            </a:r>
          </a:p>
          <a:p>
            <a:r>
              <a:rPr lang="en-US" dirty="0" smtClean="0"/>
              <a:t>Superintendent must electronically sign the verification report </a:t>
            </a:r>
          </a:p>
          <a:p>
            <a:pPr lvl="1"/>
            <a:r>
              <a:rPr lang="en-US" dirty="0" smtClean="0"/>
              <a:t>Mid-level verifications are required as well </a:t>
            </a:r>
          </a:p>
        </p:txBody>
      </p:sp>
    </p:spTree>
    <p:extLst>
      <p:ext uri="{BB962C8B-B14F-4D97-AF65-F5344CB8AC3E}">
        <p14:creationId xmlns:p14="http://schemas.microsoft.com/office/powerpoint/2010/main" val="1275920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33" dirty="0"/>
              <a:t>Record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364977"/>
              </p:ext>
            </p:extLst>
          </p:nvPr>
        </p:nvGraphicFramePr>
        <p:xfrm>
          <a:off x="1524003" y="2006600"/>
          <a:ext cx="8432799" cy="3066565"/>
        </p:xfrm>
        <a:graphic>
          <a:graphicData uri="http://schemas.openxmlformats.org/drawingml/2006/table">
            <a:tbl>
              <a:tblPr firstRow="1" bandRow="1">
                <a:tableStyleId>{5C22544A-7EE6-4342-B048-85BDC9FD1C3A}</a:tableStyleId>
              </a:tblPr>
              <a:tblGrid>
                <a:gridCol w="1533236">
                  <a:extLst>
                    <a:ext uri="{9D8B030D-6E8A-4147-A177-3AD203B41FA5}">
                      <a16:colId xmlns:a16="http://schemas.microsoft.com/office/drawing/2014/main" val="2262693131"/>
                    </a:ext>
                  </a:extLst>
                </a:gridCol>
                <a:gridCol w="3994484">
                  <a:extLst>
                    <a:ext uri="{9D8B030D-6E8A-4147-A177-3AD203B41FA5}">
                      <a16:colId xmlns:a16="http://schemas.microsoft.com/office/drawing/2014/main" val="3750937833"/>
                    </a:ext>
                  </a:extLst>
                </a:gridCol>
                <a:gridCol w="2905079">
                  <a:extLst>
                    <a:ext uri="{9D8B030D-6E8A-4147-A177-3AD203B41FA5}">
                      <a16:colId xmlns:a16="http://schemas.microsoft.com/office/drawing/2014/main" val="2482135014"/>
                    </a:ext>
                  </a:extLst>
                </a:gridCol>
              </a:tblGrid>
              <a:tr h="487218">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Record Type</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Record Name</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800"/>
                        </a:spcAft>
                      </a:pPr>
                      <a:r>
                        <a:rPr lang="en-US" sz="1800" dirty="0">
                          <a:solidFill>
                            <a:srgbClr val="0F150D"/>
                          </a:solidFill>
                          <a:effectLst/>
                          <a:latin typeface="Calibri" panose="020F0502020204030204" pitchFamily="34" charset="0"/>
                          <a:cs typeface="Calibri" panose="020F0502020204030204" pitchFamily="34" charset="0"/>
                        </a:rPr>
                        <a:t>Number of Data Elements</a:t>
                      </a:r>
                      <a:endParaRPr lang="en-US" sz="1800" dirty="0">
                        <a:solidFill>
                          <a:srgbClr val="0F150D"/>
                        </a:solidFill>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30859484"/>
                  </a:ext>
                </a:extLst>
              </a:tr>
              <a:tr h="756458">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Header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173741"/>
                  </a:ext>
                </a:extLst>
              </a:tr>
              <a:tr h="831273">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B</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Positions, Unfilled Positions and Exits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11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3426281"/>
                  </a:ext>
                </a:extLst>
              </a:tr>
              <a:tr h="991616">
                <a:tc>
                  <a:txBody>
                    <a:bodyPr/>
                    <a:lstStyle/>
                    <a:p>
                      <a:pPr marL="0" marR="0" algn="ctr">
                        <a:lnSpc>
                          <a:spcPct val="107000"/>
                        </a:lnSpc>
                        <a:spcBef>
                          <a:spcPts val="0"/>
                        </a:spcBef>
                        <a:spcAft>
                          <a:spcPts val="800"/>
                        </a:spcAft>
                        <a:tabLst>
                          <a:tab pos="762000" algn="l"/>
                        </a:tabLst>
                      </a:pPr>
                      <a:r>
                        <a:rPr lang="en-US" sz="1800" dirty="0">
                          <a:effectLst/>
                          <a:latin typeface="Calibri" panose="020F0502020204030204" pitchFamily="34" charset="0"/>
                          <a:cs typeface="Calibri" panose="020F0502020204030204" pitchFamily="34" charset="0"/>
                        </a:rPr>
                        <a:t>C</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tabLst>
                          <a:tab pos="2560320" algn="r"/>
                        </a:tabLst>
                      </a:pPr>
                      <a:r>
                        <a:rPr lang="en-US" sz="1800" dirty="0">
                          <a:effectLst/>
                          <a:latin typeface="Calibri" panose="020F0502020204030204" pitchFamily="34" charset="0"/>
                          <a:cs typeface="Calibri" panose="020F0502020204030204" pitchFamily="34" charset="0"/>
                        </a:rPr>
                        <a:t>Reasons for Exits of Licensed Personnel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8</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3723193"/>
                  </a:ext>
                </a:extLst>
              </a:tr>
            </a:tbl>
          </a:graphicData>
        </a:graphic>
      </p:graphicFrame>
    </p:spTree>
    <p:extLst>
      <p:ext uri="{BB962C8B-B14F-4D97-AF65-F5344CB8AC3E}">
        <p14:creationId xmlns:p14="http://schemas.microsoft.com/office/powerpoint/2010/main" val="1410326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Record – Header Record</a:t>
            </a:r>
            <a:endParaRPr lang="en-US" dirty="0"/>
          </a:p>
        </p:txBody>
      </p:sp>
      <p:sp>
        <p:nvSpPr>
          <p:cNvPr id="3" name="Content Placeholder 2"/>
          <p:cNvSpPr>
            <a:spLocks noGrp="1"/>
          </p:cNvSpPr>
          <p:nvPr>
            <p:ph idx="1"/>
          </p:nvPr>
        </p:nvSpPr>
        <p:spPr/>
        <p:txBody>
          <a:bodyPr/>
          <a:lstStyle/>
          <a:p>
            <a:r>
              <a:rPr lang="en-US" dirty="0" smtClean="0"/>
              <a:t>Record Type (A)</a:t>
            </a:r>
          </a:p>
          <a:p>
            <a:r>
              <a:rPr lang="en-US" dirty="0" smtClean="0"/>
              <a:t>File Submission Type</a:t>
            </a:r>
          </a:p>
          <a:p>
            <a:pPr lvl="1"/>
            <a:r>
              <a:rPr lang="en-US" dirty="0" smtClean="0"/>
              <a:t>1 = Fall;  as of October 1st</a:t>
            </a:r>
          </a:p>
          <a:p>
            <a:pPr lvl="1"/>
            <a:r>
              <a:rPr lang="en-US" dirty="0" smtClean="0"/>
              <a:t>3 = EOY; as of the last day of school for Unfilled and July 1st through June 30th for Exits </a:t>
            </a:r>
          </a:p>
          <a:p>
            <a:r>
              <a:rPr lang="en-US" dirty="0" smtClean="0"/>
              <a:t>Beginning School Year</a:t>
            </a:r>
          </a:p>
          <a:p>
            <a:pPr lvl="1"/>
            <a:r>
              <a:rPr lang="en-US" dirty="0" smtClean="0"/>
              <a:t>2021</a:t>
            </a:r>
          </a:p>
          <a:p>
            <a:r>
              <a:rPr lang="en-US" dirty="0" smtClean="0"/>
              <a:t>Division Number</a:t>
            </a:r>
            <a:endParaRPr lang="en-US" dirty="0"/>
          </a:p>
        </p:txBody>
      </p:sp>
    </p:spTree>
    <p:extLst>
      <p:ext uri="{BB962C8B-B14F-4D97-AF65-F5344CB8AC3E}">
        <p14:creationId xmlns:p14="http://schemas.microsoft.com/office/powerpoint/2010/main" val="241650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B Record </a:t>
            </a:r>
            <a:r>
              <a:rPr lang="en-US" dirty="0" smtClean="0"/>
              <a:t/>
            </a:r>
            <a:br>
              <a:rPr lang="en-US" dirty="0" smtClean="0"/>
            </a:br>
            <a:endParaRPr lang="en-US" dirty="0"/>
          </a:p>
        </p:txBody>
      </p:sp>
      <p:sp>
        <p:nvSpPr>
          <p:cNvPr id="4" name="Content Placeholder 3"/>
          <p:cNvSpPr>
            <a:spLocks noGrp="1"/>
          </p:cNvSpPr>
          <p:nvPr>
            <p:ph sz="half" idx="2"/>
          </p:nvPr>
        </p:nvSpPr>
        <p:spPr>
          <a:xfrm>
            <a:off x="665216" y="2505075"/>
            <a:ext cx="5494514" cy="3684588"/>
          </a:xfrm>
        </p:spPr>
        <p:txBody>
          <a:bodyPr>
            <a:normAutofit/>
          </a:bodyPr>
          <a:lstStyle/>
          <a:p>
            <a:r>
              <a:rPr lang="en-US" dirty="0"/>
              <a:t>Record </a:t>
            </a:r>
            <a:r>
              <a:rPr lang="en-US" dirty="0" smtClean="0"/>
              <a:t>Type (Fall, EOY)</a:t>
            </a:r>
            <a:endParaRPr lang="en-US" dirty="0"/>
          </a:p>
          <a:p>
            <a:r>
              <a:rPr lang="en-US" dirty="0"/>
              <a:t>Division </a:t>
            </a:r>
            <a:r>
              <a:rPr lang="en-US" dirty="0" smtClean="0"/>
              <a:t>Number</a:t>
            </a:r>
            <a:r>
              <a:rPr lang="en-US" dirty="0"/>
              <a:t> (Fall, EOY)</a:t>
            </a:r>
          </a:p>
          <a:p>
            <a:r>
              <a:rPr lang="en-US" dirty="0" smtClean="0"/>
              <a:t>School/Center Code</a:t>
            </a:r>
            <a:r>
              <a:rPr lang="en-US" dirty="0"/>
              <a:t> (Fall, EOY)</a:t>
            </a:r>
          </a:p>
          <a:p>
            <a:r>
              <a:rPr lang="en-US" dirty="0" smtClean="0"/>
              <a:t>Level Code</a:t>
            </a:r>
            <a:r>
              <a:rPr lang="en-US" dirty="0"/>
              <a:t> (Fall, EOY)</a:t>
            </a:r>
          </a:p>
          <a:p>
            <a:r>
              <a:rPr lang="en-US" dirty="0" smtClean="0"/>
              <a:t>Position Code</a:t>
            </a:r>
            <a:r>
              <a:rPr lang="en-US" dirty="0"/>
              <a:t> (Fall, EOY)</a:t>
            </a:r>
          </a:p>
          <a:p>
            <a:endParaRPr lang="en-US" dirty="0"/>
          </a:p>
          <a:p>
            <a:endParaRPr lang="en-US" dirty="0"/>
          </a:p>
        </p:txBody>
      </p:sp>
      <p:sp>
        <p:nvSpPr>
          <p:cNvPr id="6" name="Content Placeholder 5"/>
          <p:cNvSpPr>
            <a:spLocks noGrp="1"/>
          </p:cNvSpPr>
          <p:nvPr>
            <p:ph sz="quarter" idx="4"/>
          </p:nvPr>
        </p:nvSpPr>
        <p:spPr>
          <a:xfrm>
            <a:off x="6097382" y="2505075"/>
            <a:ext cx="6172197" cy="3684588"/>
          </a:xfrm>
        </p:spPr>
        <p:txBody>
          <a:bodyPr>
            <a:normAutofit/>
          </a:bodyPr>
          <a:lstStyle/>
          <a:p>
            <a:r>
              <a:rPr lang="en-US" dirty="0"/>
              <a:t>Adult Education </a:t>
            </a:r>
            <a:r>
              <a:rPr lang="en-US" dirty="0" smtClean="0"/>
              <a:t>Flag</a:t>
            </a:r>
            <a:r>
              <a:rPr lang="en-US" dirty="0"/>
              <a:t> (Fall, EOY)</a:t>
            </a:r>
          </a:p>
          <a:p>
            <a:r>
              <a:rPr lang="en-US" dirty="0" smtClean="0"/>
              <a:t>English </a:t>
            </a:r>
            <a:r>
              <a:rPr lang="en-US" dirty="0"/>
              <a:t>Learner </a:t>
            </a:r>
            <a:r>
              <a:rPr lang="en-US" dirty="0" smtClean="0"/>
              <a:t>Flag</a:t>
            </a:r>
            <a:r>
              <a:rPr lang="en-US" dirty="0"/>
              <a:t> (Fall, EOY)</a:t>
            </a:r>
          </a:p>
          <a:p>
            <a:r>
              <a:rPr lang="en-US" dirty="0" smtClean="0"/>
              <a:t>Special </a:t>
            </a:r>
            <a:r>
              <a:rPr lang="en-US" dirty="0"/>
              <a:t>Education </a:t>
            </a:r>
            <a:r>
              <a:rPr lang="en-US" dirty="0" smtClean="0"/>
              <a:t>Flag</a:t>
            </a:r>
            <a:r>
              <a:rPr lang="en-US" dirty="0"/>
              <a:t> (Fall, EOY)</a:t>
            </a:r>
          </a:p>
          <a:p>
            <a:r>
              <a:rPr lang="en-US" dirty="0" smtClean="0"/>
              <a:t>Positions </a:t>
            </a:r>
            <a:r>
              <a:rPr lang="en-US" dirty="0"/>
              <a:t>by </a:t>
            </a:r>
            <a:r>
              <a:rPr lang="en-US" dirty="0" smtClean="0"/>
              <a:t>FTE</a:t>
            </a:r>
            <a:r>
              <a:rPr lang="en-US" dirty="0"/>
              <a:t> (</a:t>
            </a:r>
            <a:r>
              <a:rPr lang="en-US" dirty="0" smtClean="0"/>
              <a:t>Fall)</a:t>
            </a:r>
            <a:endParaRPr lang="en-US" dirty="0"/>
          </a:p>
          <a:p>
            <a:r>
              <a:rPr lang="en-US" dirty="0" smtClean="0"/>
              <a:t>Unfilled </a:t>
            </a:r>
            <a:r>
              <a:rPr lang="en-US" dirty="0"/>
              <a:t>Positions by </a:t>
            </a:r>
            <a:r>
              <a:rPr lang="en-US" dirty="0" smtClean="0"/>
              <a:t>FTE</a:t>
            </a:r>
            <a:r>
              <a:rPr lang="en-US" dirty="0"/>
              <a:t> (Fall, EOY)</a:t>
            </a:r>
          </a:p>
          <a:p>
            <a:r>
              <a:rPr lang="en-US" dirty="0" smtClean="0"/>
              <a:t>Exits </a:t>
            </a:r>
            <a:r>
              <a:rPr lang="en-US" dirty="0"/>
              <a:t>by </a:t>
            </a:r>
            <a:r>
              <a:rPr lang="en-US" dirty="0" smtClean="0"/>
              <a:t>FTE</a:t>
            </a:r>
            <a:r>
              <a:rPr lang="en-US" dirty="0"/>
              <a:t> </a:t>
            </a:r>
            <a:r>
              <a:rPr lang="en-US" dirty="0" smtClean="0"/>
              <a:t>(EOY</a:t>
            </a:r>
            <a:r>
              <a:rPr lang="en-US" dirty="0"/>
              <a:t>)</a:t>
            </a:r>
          </a:p>
          <a:p>
            <a:endParaRPr lang="en-US" dirty="0"/>
          </a:p>
          <a:p>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13</a:t>
            </a:fld>
            <a:endParaRPr lang="en-US"/>
          </a:p>
        </p:txBody>
      </p:sp>
      <p:sp>
        <p:nvSpPr>
          <p:cNvPr id="9" name="Title 1"/>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
            </a:r>
            <a:br>
              <a:rPr lang="en-US" dirty="0" smtClean="0"/>
            </a:br>
            <a:r>
              <a:rPr lang="en-US" dirty="0" smtClean="0"/>
              <a:t>– Positions, Unfilled Positions and Exits</a:t>
            </a:r>
            <a:endParaRPr lang="en-US" dirty="0"/>
          </a:p>
        </p:txBody>
      </p:sp>
    </p:spTree>
    <p:extLst>
      <p:ext uri="{BB962C8B-B14F-4D97-AF65-F5344CB8AC3E}">
        <p14:creationId xmlns:p14="http://schemas.microsoft.com/office/powerpoint/2010/main" val="73217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Record – Division Number</a:t>
            </a:r>
            <a:endParaRPr lang="en-US" dirty="0"/>
          </a:p>
        </p:txBody>
      </p:sp>
      <p:sp>
        <p:nvSpPr>
          <p:cNvPr id="3" name="Content Placeholder 2"/>
          <p:cNvSpPr>
            <a:spLocks noGrp="1"/>
          </p:cNvSpPr>
          <p:nvPr>
            <p:ph idx="1"/>
          </p:nvPr>
        </p:nvSpPr>
        <p:spPr>
          <a:xfrm>
            <a:off x="838200" y="1825625"/>
            <a:ext cx="10515600" cy="4857808"/>
          </a:xfrm>
        </p:spPr>
        <p:txBody>
          <a:bodyPr/>
          <a:lstStyle/>
          <a:p>
            <a:r>
              <a:rPr lang="en-US" dirty="0" smtClean="0"/>
              <a:t>Definition</a:t>
            </a:r>
          </a:p>
          <a:p>
            <a:pPr lvl="1"/>
            <a:r>
              <a:rPr lang="en-US" dirty="0"/>
              <a:t>Three or four-digit state-assigned Division number that identifies the division, agency or regional program </a:t>
            </a:r>
            <a:r>
              <a:rPr lang="en-US" dirty="0" smtClean="0"/>
              <a:t>that </a:t>
            </a:r>
            <a:r>
              <a:rPr lang="en-US" dirty="0"/>
              <a:t>provides services to students</a:t>
            </a:r>
            <a:r>
              <a:rPr lang="en-US" dirty="0" smtClean="0"/>
              <a:t>.</a:t>
            </a:r>
          </a:p>
          <a:p>
            <a:r>
              <a:rPr lang="en-US" dirty="0" smtClean="0"/>
              <a:t>Code Values</a:t>
            </a:r>
          </a:p>
          <a:p>
            <a:pPr lvl="1"/>
            <a:r>
              <a:rPr lang="en-US" dirty="0"/>
              <a:t>Valid division code from list of Virginia education agency </a:t>
            </a:r>
            <a:r>
              <a:rPr lang="en-US" dirty="0" smtClean="0"/>
              <a:t>numbers</a:t>
            </a:r>
          </a:p>
          <a:p>
            <a:pPr lvl="1"/>
            <a:r>
              <a:rPr lang="en-US" dirty="0" smtClean="0">
                <a:hlinkClick r:id="rId2"/>
              </a:rPr>
              <a:t>www.doe.virginia.gov</a:t>
            </a:r>
            <a:r>
              <a:rPr lang="en-US" dirty="0" smtClean="0"/>
              <a:t> </a:t>
            </a:r>
            <a:r>
              <a:rPr lang="en-US" dirty="0" smtClean="0">
                <a:sym typeface="Wingdings" panose="05000000000000000000" pitchFamily="2" charset="2"/>
              </a:rPr>
              <a:t> </a:t>
            </a:r>
            <a:r>
              <a:rPr lang="en-US" u="sng" dirty="0" smtClean="0">
                <a:solidFill>
                  <a:srgbClr val="C22536"/>
                </a:solidFill>
                <a:sym typeface="Wingdings" panose="05000000000000000000" pitchFamily="2" charset="2"/>
              </a:rPr>
              <a:t>Virginia School Directories</a:t>
            </a:r>
            <a:r>
              <a:rPr lang="en-US" dirty="0" smtClean="0">
                <a:sym typeface="Wingdings" panose="05000000000000000000" pitchFamily="2" charset="2"/>
              </a:rPr>
              <a:t> (center page, bottom left)  Public School Divisions (center page)  </a:t>
            </a:r>
            <a:r>
              <a:rPr lang="en-US" u="sng" dirty="0" smtClean="0">
                <a:solidFill>
                  <a:srgbClr val="C22536"/>
                </a:solidFill>
                <a:sym typeface="Wingdings" panose="05000000000000000000" pitchFamily="2" charset="2"/>
              </a:rPr>
              <a:t>CSV Format</a:t>
            </a:r>
            <a:r>
              <a:rPr lang="en-US" dirty="0" smtClean="0">
                <a:sym typeface="Wingdings" panose="05000000000000000000" pitchFamily="2" charset="2"/>
              </a:rPr>
              <a:t> </a:t>
            </a:r>
            <a:endParaRPr lang="en-US" dirty="0" smtClean="0"/>
          </a:p>
          <a:p>
            <a:r>
              <a:rPr lang="en-US" dirty="0" smtClean="0"/>
              <a:t>Edits</a:t>
            </a:r>
          </a:p>
          <a:p>
            <a:pPr lvl="1"/>
            <a:r>
              <a:rPr lang="en-US" dirty="0"/>
              <a:t>Must be a valid educational agency</a:t>
            </a:r>
          </a:p>
          <a:p>
            <a:pPr lvl="1"/>
            <a:r>
              <a:rPr lang="en-US" dirty="0" smtClean="0"/>
              <a:t>Must </a:t>
            </a:r>
            <a:r>
              <a:rPr lang="en-US" dirty="0"/>
              <a:t>be numeric</a:t>
            </a:r>
            <a:endParaRPr lang="en-US" dirty="0" smtClean="0"/>
          </a:p>
          <a:p>
            <a:pPr lvl="1"/>
            <a:endParaRPr lang="en-US" dirty="0" smtClean="0"/>
          </a:p>
        </p:txBody>
      </p:sp>
    </p:spTree>
    <p:extLst>
      <p:ext uri="{BB962C8B-B14F-4D97-AF65-F5344CB8AC3E}">
        <p14:creationId xmlns:p14="http://schemas.microsoft.com/office/powerpoint/2010/main" val="3544061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Record – School/Center Code</a:t>
            </a:r>
            <a:endParaRPr lang="en-US" dirty="0"/>
          </a:p>
        </p:txBody>
      </p:sp>
      <p:sp>
        <p:nvSpPr>
          <p:cNvPr id="3" name="Content Placeholder 2"/>
          <p:cNvSpPr>
            <a:spLocks noGrp="1"/>
          </p:cNvSpPr>
          <p:nvPr>
            <p:ph idx="1"/>
          </p:nvPr>
        </p:nvSpPr>
        <p:spPr>
          <a:xfrm>
            <a:off x="838200" y="1825625"/>
            <a:ext cx="10515600" cy="4857808"/>
          </a:xfrm>
        </p:spPr>
        <p:txBody>
          <a:bodyPr>
            <a:normAutofit/>
          </a:bodyPr>
          <a:lstStyle/>
          <a:p>
            <a:r>
              <a:rPr lang="en-US" dirty="0" smtClean="0"/>
              <a:t>Definition</a:t>
            </a:r>
          </a:p>
          <a:p>
            <a:pPr lvl="1"/>
            <a:r>
              <a:rPr lang="en-US" dirty="0"/>
              <a:t>Four-digit state-assigned School number that identifies the school, center, program, or placement that provides services to students. </a:t>
            </a:r>
            <a:endParaRPr lang="en-US" dirty="0" smtClean="0"/>
          </a:p>
          <a:p>
            <a:r>
              <a:rPr lang="en-US" dirty="0" smtClean="0"/>
              <a:t>Code Values</a:t>
            </a:r>
          </a:p>
          <a:p>
            <a:pPr lvl="1"/>
            <a:r>
              <a:rPr lang="en-US" dirty="0"/>
              <a:t>Valid </a:t>
            </a:r>
            <a:r>
              <a:rPr lang="en-US" dirty="0" smtClean="0"/>
              <a:t>school </a:t>
            </a:r>
            <a:r>
              <a:rPr lang="en-US" dirty="0"/>
              <a:t>code from list of Virginia </a:t>
            </a:r>
            <a:r>
              <a:rPr lang="en-US" dirty="0" smtClean="0"/>
              <a:t>school numbers by division</a:t>
            </a:r>
          </a:p>
          <a:p>
            <a:pPr lvl="1"/>
            <a:r>
              <a:rPr lang="en-US" dirty="0" smtClean="0">
                <a:hlinkClick r:id="rId2"/>
              </a:rPr>
              <a:t>www.doe.virignia.gov</a:t>
            </a:r>
            <a:r>
              <a:rPr lang="en-US" dirty="0" smtClean="0"/>
              <a:t> </a:t>
            </a:r>
            <a:r>
              <a:rPr lang="en-US" dirty="0" smtClean="0">
                <a:sym typeface="Wingdings" panose="05000000000000000000" pitchFamily="2" charset="2"/>
              </a:rPr>
              <a:t> </a:t>
            </a:r>
            <a:r>
              <a:rPr lang="en-US" u="sng" dirty="0" smtClean="0">
                <a:solidFill>
                  <a:srgbClr val="C22536"/>
                </a:solidFill>
                <a:sym typeface="Wingdings" panose="05000000000000000000" pitchFamily="2" charset="2"/>
              </a:rPr>
              <a:t>Virginia School Directories</a:t>
            </a:r>
            <a:r>
              <a:rPr lang="en-US" dirty="0" smtClean="0">
                <a:sym typeface="Wingdings" panose="05000000000000000000" pitchFamily="2" charset="2"/>
              </a:rPr>
              <a:t> (center page, bottom left)  Public Schools (center page)  </a:t>
            </a:r>
            <a:r>
              <a:rPr lang="en-US" dirty="0">
                <a:hlinkClick r:id="rId3"/>
              </a:rPr>
              <a:t>School List with Principal Contact Information</a:t>
            </a:r>
            <a:r>
              <a:rPr lang="en-US" u="sng" dirty="0">
                <a:solidFill>
                  <a:srgbClr val="C22536"/>
                </a:solidFill>
              </a:rPr>
              <a:t> (CSV</a:t>
            </a:r>
            <a:r>
              <a:rPr lang="en-US" u="sng" dirty="0" smtClean="0">
                <a:solidFill>
                  <a:srgbClr val="C22536"/>
                </a:solidFill>
              </a:rPr>
              <a:t>)</a:t>
            </a:r>
            <a:r>
              <a:rPr lang="en-US" u="sng" dirty="0" smtClean="0">
                <a:solidFill>
                  <a:srgbClr val="C22536"/>
                </a:solidFill>
                <a:sym typeface="Wingdings" panose="05000000000000000000" pitchFamily="2" charset="2"/>
              </a:rPr>
              <a:t> </a:t>
            </a:r>
            <a:endParaRPr lang="en-US" u="sng" dirty="0" smtClean="0">
              <a:solidFill>
                <a:srgbClr val="C22536"/>
              </a:solidFill>
            </a:endParaRPr>
          </a:p>
          <a:p>
            <a:r>
              <a:rPr lang="en-US" dirty="0" smtClean="0"/>
              <a:t>Edits</a:t>
            </a:r>
          </a:p>
          <a:p>
            <a:pPr lvl="1"/>
            <a:r>
              <a:rPr lang="en-US" dirty="0"/>
              <a:t>Must be blank when Level Code is DIV</a:t>
            </a:r>
          </a:p>
          <a:p>
            <a:pPr lvl="1"/>
            <a:r>
              <a:rPr lang="en-US" dirty="0" smtClean="0"/>
              <a:t>Must </a:t>
            </a:r>
            <a:r>
              <a:rPr lang="en-US" dirty="0"/>
              <a:t>be a valid school code when the Level Code is SCH</a:t>
            </a:r>
          </a:p>
          <a:p>
            <a:pPr lvl="1"/>
            <a:r>
              <a:rPr lang="en-US" dirty="0" smtClean="0"/>
              <a:t>Must </a:t>
            </a:r>
            <a:r>
              <a:rPr lang="en-US" dirty="0"/>
              <a:t>be numeric</a:t>
            </a:r>
            <a:endParaRPr lang="en-US" dirty="0" smtClean="0"/>
          </a:p>
        </p:txBody>
      </p:sp>
    </p:spTree>
    <p:extLst>
      <p:ext uri="{BB962C8B-B14F-4D97-AF65-F5344CB8AC3E}">
        <p14:creationId xmlns:p14="http://schemas.microsoft.com/office/powerpoint/2010/main" val="345591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 Record – Level Code</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smtClean="0"/>
              <a:t>A code to indicate if the position is assigned to only one school or central office.  Positions that serve multiple schools are considered division-level.</a:t>
            </a:r>
          </a:p>
          <a:p>
            <a:r>
              <a:rPr lang="en-US" dirty="0" smtClean="0"/>
              <a:t>Code Values</a:t>
            </a:r>
          </a:p>
          <a:p>
            <a:pPr lvl="1"/>
            <a:r>
              <a:rPr lang="en-US" dirty="0" smtClean="0"/>
              <a:t>DIV = assigned to multiple schools or works in central office</a:t>
            </a:r>
          </a:p>
          <a:p>
            <a:pPr lvl="1"/>
            <a:r>
              <a:rPr lang="en-US" dirty="0" smtClean="0"/>
              <a:t>SCH = assigned to only one school</a:t>
            </a:r>
          </a:p>
          <a:p>
            <a:r>
              <a:rPr lang="en-US" dirty="0" smtClean="0"/>
              <a:t>Edits</a:t>
            </a:r>
          </a:p>
          <a:p>
            <a:pPr lvl="1"/>
            <a:r>
              <a:rPr lang="en-US" dirty="0" smtClean="0"/>
              <a:t>Must be a valid Level Code</a:t>
            </a:r>
          </a:p>
          <a:p>
            <a:pPr lvl="1"/>
            <a:endParaRPr lang="en-US" dirty="0" smtClean="0"/>
          </a:p>
          <a:p>
            <a:pPr lvl="1"/>
            <a:endParaRPr lang="en-US" dirty="0" smtClean="0"/>
          </a:p>
        </p:txBody>
      </p:sp>
    </p:spTree>
    <p:extLst>
      <p:ext uri="{BB962C8B-B14F-4D97-AF65-F5344CB8AC3E}">
        <p14:creationId xmlns:p14="http://schemas.microsoft.com/office/powerpoint/2010/main" val="22309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Record – Position Code (Fall, EOY)</a:t>
            </a:r>
            <a:endParaRPr lang="en-US" dirty="0"/>
          </a:p>
        </p:txBody>
      </p:sp>
      <p:sp>
        <p:nvSpPr>
          <p:cNvPr id="3" name="Content Placeholder 2"/>
          <p:cNvSpPr>
            <a:spLocks noGrp="1"/>
          </p:cNvSpPr>
          <p:nvPr>
            <p:ph idx="1"/>
          </p:nvPr>
        </p:nvSpPr>
        <p:spPr/>
        <p:txBody>
          <a:bodyPr>
            <a:normAutofit/>
          </a:bodyPr>
          <a:lstStyle/>
          <a:p>
            <a:r>
              <a:rPr lang="en-US" dirty="0" smtClean="0"/>
              <a:t>Definition</a:t>
            </a:r>
          </a:p>
          <a:p>
            <a:pPr lvl="1"/>
            <a:r>
              <a:rPr lang="en-US" dirty="0"/>
              <a:t>A code to describe the job/position of a division employee. </a:t>
            </a:r>
          </a:p>
          <a:p>
            <a:pPr lvl="1"/>
            <a:r>
              <a:rPr lang="en-US" dirty="0"/>
              <a:t>An employee may work in different positions so the sum of the FTE for that employee should be 1.  </a:t>
            </a:r>
            <a:endParaRPr lang="en-US" dirty="0" smtClean="0"/>
          </a:p>
          <a:p>
            <a:pPr lvl="1"/>
            <a:r>
              <a:rPr lang="en-US" dirty="0" smtClean="0"/>
              <a:t>If </a:t>
            </a:r>
            <a:r>
              <a:rPr lang="en-US" dirty="0"/>
              <a:t>the employee agrees to work extra shifts or </a:t>
            </a:r>
            <a:r>
              <a:rPr lang="en-US" dirty="0" smtClean="0"/>
              <a:t>teach </a:t>
            </a:r>
            <a:r>
              <a:rPr lang="en-US" dirty="0"/>
              <a:t>extra classes, the sum of the FTE could be more than 1.</a:t>
            </a:r>
            <a:endParaRPr lang="en-US" dirty="0" smtClean="0"/>
          </a:p>
          <a:p>
            <a:r>
              <a:rPr lang="en-US" dirty="0" smtClean="0"/>
              <a:t>Code Values</a:t>
            </a:r>
          </a:p>
          <a:p>
            <a:pPr lvl="1"/>
            <a:r>
              <a:rPr lang="en-US" dirty="0" smtClean="0"/>
              <a:t>Select </a:t>
            </a:r>
            <a:r>
              <a:rPr lang="en-US" dirty="0" smtClean="0"/>
              <a:t>from a list of valid codes </a:t>
            </a:r>
          </a:p>
          <a:p>
            <a:r>
              <a:rPr lang="en-US" dirty="0" smtClean="0"/>
              <a:t>Edits</a:t>
            </a:r>
          </a:p>
          <a:p>
            <a:pPr lvl="1"/>
            <a:r>
              <a:rPr lang="en-US" dirty="0" smtClean="0"/>
              <a:t>Must be a valid Position Code</a:t>
            </a:r>
          </a:p>
          <a:p>
            <a:pPr lvl="1"/>
            <a:endParaRPr lang="en-US" dirty="0" smtClean="0"/>
          </a:p>
        </p:txBody>
      </p:sp>
    </p:spTree>
    <p:extLst>
      <p:ext uri="{BB962C8B-B14F-4D97-AF65-F5344CB8AC3E}">
        <p14:creationId xmlns:p14="http://schemas.microsoft.com/office/powerpoint/2010/main" val="354525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Position Codes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36587131"/>
              </p:ext>
            </p:extLst>
          </p:nvPr>
        </p:nvGraphicFramePr>
        <p:xfrm>
          <a:off x="1030777" y="1714067"/>
          <a:ext cx="9850584" cy="4395784"/>
        </p:xfrm>
        <a:graphic>
          <a:graphicData uri="http://schemas.openxmlformats.org/drawingml/2006/table">
            <a:tbl>
              <a:tblPr>
                <a:tableStyleId>{5C22544A-7EE6-4342-B048-85BDC9FD1C3A}</a:tableStyleId>
              </a:tblPr>
              <a:tblGrid>
                <a:gridCol w="880024">
                  <a:extLst>
                    <a:ext uri="{9D8B030D-6E8A-4147-A177-3AD203B41FA5}">
                      <a16:colId xmlns:a16="http://schemas.microsoft.com/office/drawing/2014/main" val="2366792798"/>
                    </a:ext>
                  </a:extLst>
                </a:gridCol>
                <a:gridCol w="3165245">
                  <a:extLst>
                    <a:ext uri="{9D8B030D-6E8A-4147-A177-3AD203B41FA5}">
                      <a16:colId xmlns:a16="http://schemas.microsoft.com/office/drawing/2014/main" val="491377096"/>
                    </a:ext>
                  </a:extLst>
                </a:gridCol>
                <a:gridCol w="837442">
                  <a:extLst>
                    <a:ext uri="{9D8B030D-6E8A-4147-A177-3AD203B41FA5}">
                      <a16:colId xmlns:a16="http://schemas.microsoft.com/office/drawing/2014/main" val="601304375"/>
                    </a:ext>
                  </a:extLst>
                </a:gridCol>
                <a:gridCol w="766472">
                  <a:extLst>
                    <a:ext uri="{9D8B030D-6E8A-4147-A177-3AD203B41FA5}">
                      <a16:colId xmlns:a16="http://schemas.microsoft.com/office/drawing/2014/main" val="4156769935"/>
                    </a:ext>
                  </a:extLst>
                </a:gridCol>
                <a:gridCol w="4201401">
                  <a:extLst>
                    <a:ext uri="{9D8B030D-6E8A-4147-A177-3AD203B41FA5}">
                      <a16:colId xmlns:a16="http://schemas.microsoft.com/office/drawing/2014/main" val="1927851580"/>
                    </a:ext>
                  </a:extLst>
                </a:gridCol>
              </a:tblGrid>
              <a:tr h="456271">
                <a:tc>
                  <a:txBody>
                    <a:bodyPr/>
                    <a:lstStyle/>
                    <a:p>
                      <a:pPr algn="ctr" fontAlgn="ctr"/>
                      <a:r>
                        <a:rPr lang="en-US" sz="1300" b="1" u="none" strike="noStrike" dirty="0">
                          <a:effectLst/>
                          <a:latin typeface="Calibri" panose="020F0502020204030204" pitchFamily="34" charset="0"/>
                          <a:cs typeface="Calibri" panose="020F0502020204030204" pitchFamily="34" charset="0"/>
                        </a:rPr>
                        <a:t>Position Code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1300" b="1" u="none" strike="noStrike" dirty="0">
                          <a:effectLst/>
                          <a:latin typeface="Calibri" panose="020F0502020204030204" pitchFamily="34" charset="0"/>
                          <a:cs typeface="Calibri" panose="020F0502020204030204" pitchFamily="34" charset="0"/>
                        </a:rPr>
                        <a:t>Position Description</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u="none" strike="noStrike" dirty="0">
                          <a:effectLst/>
                          <a:latin typeface="Calibri" panose="020F0502020204030204" pitchFamily="34" charset="0"/>
                          <a:cs typeface="Calibri" panose="020F0502020204030204" pitchFamily="34" charset="0"/>
                        </a:rPr>
                        <a:t>License Required</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u="none" strike="noStrike" dirty="0">
                          <a:effectLst/>
                          <a:latin typeface="Calibri" panose="020F0502020204030204" pitchFamily="34" charset="0"/>
                          <a:cs typeface="Calibri" panose="020F0502020204030204" pitchFamily="34" charset="0"/>
                        </a:rPr>
                        <a:t>Position Type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1300" b="1" u="none" strike="noStrike" dirty="0">
                          <a:effectLst/>
                          <a:latin typeface="Calibri" panose="020F0502020204030204" pitchFamily="34" charset="0"/>
                          <a:cs typeface="Calibri" panose="020F0502020204030204" pitchFamily="34" charset="0"/>
                        </a:rPr>
                        <a:t>Details or </a:t>
                      </a:r>
                      <a:r>
                        <a:rPr lang="en-US" sz="1300" b="1" u="none" strike="noStrike" dirty="0" smtClean="0">
                          <a:effectLst/>
                          <a:latin typeface="Calibri" panose="020F0502020204030204" pitchFamily="34" charset="0"/>
                          <a:cs typeface="Calibri" panose="020F0502020204030204" pitchFamily="34" charset="0"/>
                        </a:rPr>
                        <a:t>relevant </a:t>
                      </a:r>
                      <a:r>
                        <a:rPr lang="en-US" sz="1300" b="1" u="none" strike="noStrike" dirty="0">
                          <a:effectLst/>
                          <a:latin typeface="Calibri" panose="020F0502020204030204" pitchFamily="34" charset="0"/>
                          <a:cs typeface="Calibri" panose="020F0502020204030204" pitchFamily="34" charset="0"/>
                        </a:rPr>
                        <a:t>SCED codes</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73850537"/>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Early Childhood Pre-Kindergarten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60969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Kindergarten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377569"/>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4484091"/>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840246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98237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73939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7</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560167"/>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Elementary Education Grade 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 </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714584"/>
                  </a:ext>
                </a:extLst>
              </a:tr>
              <a:tr h="456271">
                <a:tc>
                  <a:txBody>
                    <a:bodyPr/>
                    <a:lstStyle/>
                    <a:p>
                      <a:pPr algn="ctr" fontAlgn="ctr"/>
                      <a:r>
                        <a:rPr lang="en-US" sz="1300" u="none" strike="noStrike">
                          <a:effectLst/>
                          <a:latin typeface="Calibri" panose="020F0502020204030204" pitchFamily="34" charset="0"/>
                          <a:cs typeface="Calibri" panose="020F0502020204030204" pitchFamily="34" charset="0"/>
                        </a:rPr>
                        <a:t>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Comprehensive Language Arts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1001, 1002, 1003, 1004, 1005, 1006, 1007, 1008, 1009, 1010, 1011, 1012, 1027, 1028, 1034, 1035, 1036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586213"/>
                  </a:ext>
                </a:extLst>
              </a:tr>
              <a:tr h="456271">
                <a:tc>
                  <a:txBody>
                    <a:bodyPr/>
                    <a:lstStyle/>
                    <a:p>
                      <a:pPr algn="ctr" fontAlgn="ctr"/>
                      <a:r>
                        <a:rPr lang="en-US" sz="1300" u="none" strike="noStrike">
                          <a:effectLst/>
                          <a:latin typeface="Calibri" panose="020F0502020204030204" pitchFamily="34" charset="0"/>
                          <a:cs typeface="Calibri" panose="020F0502020204030204" pitchFamily="34" charset="0"/>
                        </a:rPr>
                        <a:t>10</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Literature/Reading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1047, 1048, 1053, 1055, 1057, 1058, 1059, 1060, 1061, 1062, 1063, 1064, 1065, 1066, 1067, 1068, 1069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743334"/>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Composition/Writing</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1101, 1102, 1103, 1104, 1105, 1136, 1137, 1138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836133"/>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Speech and Communication</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1151, 1152, 1153, 1155, 1156, 1199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750805"/>
                  </a:ext>
                </a:extLst>
              </a:tr>
              <a:tr h="233700">
                <a:tc>
                  <a:txBody>
                    <a:bodyPr/>
                    <a:lstStyle/>
                    <a:p>
                      <a:pPr algn="ctr" fontAlgn="ctr"/>
                      <a:r>
                        <a:rPr lang="en-US" sz="1300" u="none" strike="noStrike">
                          <a:effectLst/>
                          <a:latin typeface="Calibri" panose="020F0502020204030204" pitchFamily="34" charset="0"/>
                          <a:cs typeface="Calibri" panose="020F0502020204030204" pitchFamily="34" charset="0"/>
                        </a:rPr>
                        <a:t>13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Linguistics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1201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45596"/>
                  </a:ext>
                </a:extLst>
              </a:tr>
              <a:tr h="456271">
                <a:tc>
                  <a:txBody>
                    <a:bodyPr/>
                    <a:lstStyle/>
                    <a:p>
                      <a:pPr algn="ctr" fontAlgn="ctr"/>
                      <a:r>
                        <a:rPr lang="en-US" sz="1300" u="none" strike="noStrike" dirty="0">
                          <a:effectLst/>
                          <a:latin typeface="Calibri" panose="020F0502020204030204" pitchFamily="34" charset="0"/>
                          <a:cs typeface="Calibri" panose="020F0502020204030204" pitchFamily="34" charset="0"/>
                        </a:rPr>
                        <a:t>14</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All Others in English Language and Literature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1992, 1996</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639913"/>
                  </a:ext>
                </a:extLst>
              </a:tr>
            </a:tbl>
          </a:graphicData>
        </a:graphic>
      </p:graphicFrame>
    </p:spTree>
    <p:extLst>
      <p:ext uri="{BB962C8B-B14F-4D97-AF65-F5344CB8AC3E}">
        <p14:creationId xmlns:p14="http://schemas.microsoft.com/office/powerpoint/2010/main" val="364478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Position Codes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02408866"/>
              </p:ext>
            </p:extLst>
          </p:nvPr>
        </p:nvGraphicFramePr>
        <p:xfrm>
          <a:off x="982515" y="1525732"/>
          <a:ext cx="9848087" cy="4810525"/>
        </p:xfrm>
        <a:graphic>
          <a:graphicData uri="http://schemas.openxmlformats.org/drawingml/2006/table">
            <a:tbl>
              <a:tblPr>
                <a:tableStyleId>{5C22544A-7EE6-4342-B048-85BDC9FD1C3A}</a:tableStyleId>
              </a:tblPr>
              <a:tblGrid>
                <a:gridCol w="879800">
                  <a:extLst>
                    <a:ext uri="{9D8B030D-6E8A-4147-A177-3AD203B41FA5}">
                      <a16:colId xmlns:a16="http://schemas.microsoft.com/office/drawing/2014/main" val="1136541627"/>
                    </a:ext>
                  </a:extLst>
                </a:gridCol>
                <a:gridCol w="3164443">
                  <a:extLst>
                    <a:ext uri="{9D8B030D-6E8A-4147-A177-3AD203B41FA5}">
                      <a16:colId xmlns:a16="http://schemas.microsoft.com/office/drawing/2014/main" val="3418785183"/>
                    </a:ext>
                  </a:extLst>
                </a:gridCol>
                <a:gridCol w="837229">
                  <a:extLst>
                    <a:ext uri="{9D8B030D-6E8A-4147-A177-3AD203B41FA5}">
                      <a16:colId xmlns:a16="http://schemas.microsoft.com/office/drawing/2014/main" val="306925231"/>
                    </a:ext>
                  </a:extLst>
                </a:gridCol>
                <a:gridCol w="766278">
                  <a:extLst>
                    <a:ext uri="{9D8B030D-6E8A-4147-A177-3AD203B41FA5}">
                      <a16:colId xmlns:a16="http://schemas.microsoft.com/office/drawing/2014/main" val="2488469209"/>
                    </a:ext>
                  </a:extLst>
                </a:gridCol>
                <a:gridCol w="4200337">
                  <a:extLst>
                    <a:ext uri="{9D8B030D-6E8A-4147-A177-3AD203B41FA5}">
                      <a16:colId xmlns:a16="http://schemas.microsoft.com/office/drawing/2014/main" val="351240336"/>
                    </a:ext>
                  </a:extLst>
                </a:gridCol>
              </a:tblGrid>
              <a:tr h="436353">
                <a:tc>
                  <a:txBody>
                    <a:bodyPr/>
                    <a:lstStyle/>
                    <a:p>
                      <a:pPr algn="ctr" fontAlgn="ctr"/>
                      <a:r>
                        <a:rPr lang="en-US" sz="1300" b="1" u="none" strike="noStrike" dirty="0">
                          <a:effectLst/>
                          <a:latin typeface="Calibri" panose="020F0502020204030204" pitchFamily="34" charset="0"/>
                          <a:cs typeface="Calibri" panose="020F0502020204030204" pitchFamily="34" charset="0"/>
                        </a:rPr>
                        <a:t>Position Code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1300" b="1" u="none" strike="noStrike" dirty="0">
                          <a:effectLst/>
                          <a:latin typeface="Calibri" panose="020F0502020204030204" pitchFamily="34" charset="0"/>
                          <a:cs typeface="Calibri" panose="020F0502020204030204" pitchFamily="34" charset="0"/>
                        </a:rPr>
                        <a:t>Position Description</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u="none" strike="noStrike" dirty="0">
                          <a:effectLst/>
                          <a:latin typeface="Calibri" panose="020F0502020204030204" pitchFamily="34" charset="0"/>
                          <a:cs typeface="Calibri" panose="020F0502020204030204" pitchFamily="34" charset="0"/>
                        </a:rPr>
                        <a:t>License Required</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300" b="1" u="none" strike="noStrike" dirty="0">
                          <a:effectLst/>
                          <a:latin typeface="Calibri" panose="020F0502020204030204" pitchFamily="34" charset="0"/>
                          <a:cs typeface="Calibri" panose="020F0502020204030204" pitchFamily="34" charset="0"/>
                        </a:rPr>
                        <a:t>Position Type</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1300" b="1" u="none" strike="noStrike" dirty="0">
                          <a:effectLst/>
                          <a:latin typeface="Calibri" panose="020F0502020204030204" pitchFamily="34" charset="0"/>
                          <a:cs typeface="Calibri" panose="020F0502020204030204" pitchFamily="34" charset="0"/>
                        </a:rPr>
                        <a:t>Details or </a:t>
                      </a:r>
                      <a:r>
                        <a:rPr lang="en-US" sz="1300" b="1" u="none" strike="noStrike" dirty="0" smtClean="0">
                          <a:effectLst/>
                          <a:latin typeface="Calibri" panose="020F0502020204030204" pitchFamily="34" charset="0"/>
                          <a:cs typeface="Calibri" panose="020F0502020204030204" pitchFamily="34" charset="0"/>
                        </a:rPr>
                        <a:t>relevant </a:t>
                      </a:r>
                      <a:r>
                        <a:rPr lang="en-US" sz="1300" b="1" u="none" strike="noStrike" dirty="0">
                          <a:effectLst/>
                          <a:latin typeface="Calibri" panose="020F0502020204030204" pitchFamily="34" charset="0"/>
                          <a:cs typeface="Calibri" panose="020F0502020204030204" pitchFamily="34" charset="0"/>
                        </a:rPr>
                        <a:t>SCED codes</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02300768"/>
                  </a:ext>
                </a:extLst>
              </a:tr>
              <a:tr h="436353">
                <a:tc>
                  <a:txBody>
                    <a:bodyPr/>
                    <a:lstStyle/>
                    <a:p>
                      <a:pPr algn="ctr" fontAlgn="ctr"/>
                      <a:r>
                        <a:rPr lang="en-US" sz="1300" u="none" strike="noStrike" dirty="0">
                          <a:effectLst/>
                          <a:latin typeface="Calibri" panose="020F0502020204030204" pitchFamily="34" charset="0"/>
                          <a:cs typeface="Calibri" panose="020F0502020204030204" pitchFamily="34" charset="0"/>
                        </a:rPr>
                        <a:t>15</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Teacher, Foundation Mathematics</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dirty="0">
                          <a:effectLst/>
                          <a:latin typeface="Calibri" panose="020F0502020204030204" pitchFamily="34" charset="0"/>
                          <a:cs typeface="Calibri" panose="020F0502020204030204" pitchFamily="34" charset="0"/>
                        </a:rPr>
                        <a:t>TCH</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2002, 2003, 2029, 2030, 2031, 2032, 2033, 2034, 2035, 2036, 2037, 2038, 2039, 2049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6311185"/>
                  </a:ext>
                </a:extLst>
              </a:tr>
              <a:tr h="862062">
                <a:tc>
                  <a:txBody>
                    <a:bodyPr/>
                    <a:lstStyle/>
                    <a:p>
                      <a:pPr algn="ctr" fontAlgn="ctr"/>
                      <a:r>
                        <a:rPr lang="en-US" sz="1300" u="none" strike="noStrike">
                          <a:effectLst/>
                          <a:latin typeface="Calibri" panose="020F0502020204030204" pitchFamily="34" charset="0"/>
                          <a:cs typeface="Calibri" panose="020F0502020204030204" pitchFamily="34" charset="0"/>
                        </a:rPr>
                        <a:t>16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Teacher, Pure Mathematics</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300" u="none" strike="noStrike" dirty="0">
                          <a:effectLst/>
                          <a:latin typeface="Calibri" panose="020F0502020204030204" pitchFamily="34" charset="0"/>
                          <a:cs typeface="Calibri" panose="020F0502020204030204" pitchFamily="34" charset="0"/>
                        </a:rPr>
                        <a:t>2051, 2052, 2053, 2054, 2055, 2056, 2057, 2061, 2071, 2072, 2073, 2074, 2079, 2097, 2102, 2103, 2104, 2105, 2106, 2109, 2110, 2111, 2113, 2121, 2122, 2123, 2124, 2125, 2131, 2132, 2134, 2135, 2136, 2137, 2139, 2140, 2141, 2149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0002884"/>
                  </a:ext>
                </a:extLst>
              </a:tr>
              <a:tr h="223498">
                <a:tc>
                  <a:txBody>
                    <a:bodyPr/>
                    <a:lstStyle/>
                    <a:p>
                      <a:pPr algn="ctr" fontAlgn="ctr"/>
                      <a:r>
                        <a:rPr lang="en-US" sz="1300" u="none" strike="noStrike">
                          <a:effectLst/>
                          <a:latin typeface="Calibri" panose="020F0502020204030204" pitchFamily="34" charset="0"/>
                          <a:cs typeface="Calibri" panose="020F0502020204030204" pitchFamily="34" charset="0"/>
                        </a:rPr>
                        <a:t>17</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Applied Mathematics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2152, 2153, 2154, 2156, 2157</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9776211"/>
                  </a:ext>
                </a:extLst>
              </a:tr>
              <a:tr h="223498">
                <a:tc>
                  <a:txBody>
                    <a:bodyPr/>
                    <a:lstStyle/>
                    <a:p>
                      <a:pPr algn="ctr" fontAlgn="ctr"/>
                      <a:r>
                        <a:rPr lang="en-US" sz="1300" u="none" strike="noStrike">
                          <a:effectLst/>
                          <a:latin typeface="Calibri" panose="020F0502020204030204" pitchFamily="34" charset="0"/>
                          <a:cs typeface="Calibri" panose="020F0502020204030204" pitchFamily="34" charset="0"/>
                        </a:rPr>
                        <a:t>18</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Probability and Statistics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2201, 2202, 2203, 2209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63011"/>
                  </a:ext>
                </a:extLst>
              </a:tr>
              <a:tr h="436353">
                <a:tc>
                  <a:txBody>
                    <a:bodyPr/>
                    <a:lstStyle/>
                    <a:p>
                      <a:pPr algn="ctr" fontAlgn="ctr"/>
                      <a:r>
                        <a:rPr lang="en-US" sz="1300" u="none" strike="noStrike">
                          <a:effectLst/>
                          <a:latin typeface="Calibri" panose="020F0502020204030204" pitchFamily="34" charset="0"/>
                          <a:cs typeface="Calibri" panose="020F0502020204030204" pitchFamily="34" charset="0"/>
                        </a:rPr>
                        <a:t>19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All Others in Mathematics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300" u="none" strike="noStrike" dirty="0">
                          <a:effectLst/>
                          <a:latin typeface="Calibri" panose="020F0502020204030204" pitchFamily="34" charset="0"/>
                          <a:cs typeface="Calibri" panose="020F0502020204030204" pitchFamily="34" charset="0"/>
                        </a:rPr>
                        <a:t>2900, 2901, 2902, 2903, 2904, 2905, 2906, 2908, 2909, 2910, 2991, 2994, 2996, 2997, 2999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429482"/>
                  </a:ext>
                </a:extLst>
              </a:tr>
              <a:tr h="223498">
                <a:tc>
                  <a:txBody>
                    <a:bodyPr/>
                    <a:lstStyle/>
                    <a:p>
                      <a:pPr algn="ctr" fontAlgn="ctr"/>
                      <a:r>
                        <a:rPr lang="en-US" sz="1300" u="none" strike="noStrike">
                          <a:effectLst/>
                          <a:latin typeface="Calibri" panose="020F0502020204030204" pitchFamily="34" charset="0"/>
                          <a:cs typeface="Calibri" panose="020F0502020204030204" pitchFamily="34" charset="0"/>
                        </a:rPr>
                        <a:t>20</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Earth Science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300" u="none" strike="noStrike" dirty="0">
                          <a:effectLst/>
                          <a:latin typeface="Calibri" panose="020F0502020204030204" pitchFamily="34" charset="0"/>
                          <a:cs typeface="Calibri" panose="020F0502020204030204" pitchFamily="34" charset="0"/>
                        </a:rPr>
                        <a:t>3001, 3002, 3003, 3004, 3005, 3006, 3008, 3049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148090"/>
                  </a:ext>
                </a:extLst>
              </a:tr>
              <a:tr h="436353">
                <a:tc>
                  <a:txBody>
                    <a:bodyPr/>
                    <a:lstStyle/>
                    <a:p>
                      <a:pPr algn="ctr" fontAlgn="ctr"/>
                      <a:r>
                        <a:rPr lang="en-US" sz="1300" u="none" strike="noStrike">
                          <a:effectLst/>
                          <a:latin typeface="Calibri" panose="020F0502020204030204" pitchFamily="34" charset="0"/>
                          <a:cs typeface="Calibri" panose="020F0502020204030204" pitchFamily="34" charset="0"/>
                        </a:rPr>
                        <a:t>21</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Biology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3051, 3052, 3053, 3056, 3057, 3058, 3059, 3060, 3063, 3065, 3094, 3099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377207"/>
                  </a:ext>
                </a:extLst>
              </a:tr>
              <a:tr h="223498">
                <a:tc>
                  <a:txBody>
                    <a:bodyPr/>
                    <a:lstStyle/>
                    <a:p>
                      <a:pPr algn="ctr" fontAlgn="ctr"/>
                      <a:r>
                        <a:rPr lang="en-US" sz="1300" u="none" strike="noStrike">
                          <a:effectLst/>
                          <a:latin typeface="Calibri" panose="020F0502020204030204" pitchFamily="34" charset="0"/>
                          <a:cs typeface="Calibri" panose="020F0502020204030204" pitchFamily="34" charset="0"/>
                        </a:rPr>
                        <a:t>22</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Chemistry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3101, 3102, 3103, 3106, 3107, 3149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855807"/>
                  </a:ext>
                </a:extLst>
              </a:tr>
              <a:tr h="436353">
                <a:tc>
                  <a:txBody>
                    <a:bodyPr/>
                    <a:lstStyle/>
                    <a:p>
                      <a:pPr algn="ctr" fontAlgn="ctr"/>
                      <a:r>
                        <a:rPr lang="en-US" sz="1300" u="none" strike="noStrike">
                          <a:effectLst/>
                          <a:latin typeface="Calibri" panose="020F0502020204030204" pitchFamily="34" charset="0"/>
                          <a:cs typeface="Calibri" panose="020F0502020204030204" pitchFamily="34" charset="0"/>
                        </a:rPr>
                        <a:t>23</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Physics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3151, 3152, 3153, 3155, 3156, 3157, 3158, 3159, 3160, 3161, 3163, 3164, 3165, 3166, 3199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37559"/>
                  </a:ext>
                </a:extLst>
              </a:tr>
              <a:tr h="436353">
                <a:tc>
                  <a:txBody>
                    <a:bodyPr/>
                    <a:lstStyle/>
                    <a:p>
                      <a:pPr algn="ctr" fontAlgn="ctr"/>
                      <a:r>
                        <a:rPr lang="en-US" sz="1300" u="none" strike="noStrike">
                          <a:effectLst/>
                          <a:latin typeface="Calibri" panose="020F0502020204030204" pitchFamily="34" charset="0"/>
                          <a:cs typeface="Calibri" panose="020F0502020204030204" pitchFamily="34" charset="0"/>
                        </a:rPr>
                        <a:t>24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Integrated/Others in Life and Physical Sciences</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3201, 3203, 3206, 3207, 3208, 3210, 3212, 3213, 3214, 3229, 3230, 3231, 3232, 3233, 3234, 3235, 3236, 3237, 3238, 3239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956645"/>
                  </a:ext>
                </a:extLst>
              </a:tr>
              <a:tr h="436353">
                <a:tc>
                  <a:txBody>
                    <a:bodyPr/>
                    <a:lstStyle/>
                    <a:p>
                      <a:pPr algn="ctr" fontAlgn="ctr"/>
                      <a:r>
                        <a:rPr lang="en-US" sz="1300" u="none" strike="noStrike" dirty="0">
                          <a:effectLst/>
                          <a:latin typeface="Calibri" panose="020F0502020204030204" pitchFamily="34" charset="0"/>
                          <a:cs typeface="Calibri" panose="020F0502020204030204" pitchFamily="34" charset="0"/>
                        </a:rPr>
                        <a:t>25</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a:effectLst/>
                          <a:latin typeface="Calibri" panose="020F0502020204030204" pitchFamily="34" charset="0"/>
                          <a:cs typeface="Calibri" panose="020F0502020204030204" pitchFamily="34" charset="0"/>
                        </a:rPr>
                        <a:t>Teacher, All Others in Science</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Y</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300" u="none" strike="noStrike">
                          <a:effectLst/>
                          <a:latin typeface="Calibri" panose="020F0502020204030204" pitchFamily="34" charset="0"/>
                          <a:cs typeface="Calibri" panose="020F0502020204030204" pitchFamily="34" charset="0"/>
                        </a:rPr>
                        <a:t>TCH</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300" u="none" strike="noStrike" dirty="0">
                          <a:effectLst/>
                          <a:latin typeface="Calibri" panose="020F0502020204030204" pitchFamily="34" charset="0"/>
                          <a:cs typeface="Calibri" panose="020F0502020204030204" pitchFamily="34" charset="0"/>
                        </a:rPr>
                        <a:t>3900, 3901, 3902, 3903, 3904, 3905, 3906, 3907, 3990, 3995, 3996, 3999</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10643" marR="10643" marT="106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4261026"/>
                  </a:ext>
                </a:extLst>
              </a:tr>
            </a:tbl>
          </a:graphicData>
        </a:graphic>
      </p:graphicFrame>
    </p:spTree>
    <p:extLst>
      <p:ext uri="{BB962C8B-B14F-4D97-AF65-F5344CB8AC3E}">
        <p14:creationId xmlns:p14="http://schemas.microsoft.com/office/powerpoint/2010/main" val="52929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Participation</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pic>
        <p:nvPicPr>
          <p:cNvPr id="5" name="Content Placeholder 1" descr="decorative"/>
          <p:cNvPicPr>
            <a:picLocks noChangeAspect="1"/>
          </p:cNvPicPr>
          <p:nvPr/>
        </p:nvPicPr>
        <p:blipFill>
          <a:blip r:embed="rId2"/>
          <a:stretch>
            <a:fillRect/>
          </a:stretch>
        </p:blipFill>
        <p:spPr>
          <a:xfrm>
            <a:off x="7121978" y="2843473"/>
            <a:ext cx="1453243" cy="1173260"/>
          </a:xfrm>
          <a:prstGeom prst="rect">
            <a:avLst/>
          </a:prstGeom>
        </p:spPr>
      </p:pic>
      <p:sp>
        <p:nvSpPr>
          <p:cNvPr id="6" name="Content Placeholder 2"/>
          <p:cNvSpPr txBox="1">
            <a:spLocks/>
          </p:cNvSpPr>
          <p:nvPr/>
        </p:nvSpPr>
        <p:spPr>
          <a:xfrm>
            <a:off x="3484109" y="2232108"/>
            <a:ext cx="2343150" cy="1710189"/>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latin typeface="+mj-lt"/>
              </a:rPr>
              <a:t>Please type your questions in the Q&amp;A box found at the bottom of your screen.</a:t>
            </a:r>
          </a:p>
        </p:txBody>
      </p:sp>
      <p:cxnSp>
        <p:nvCxnSpPr>
          <p:cNvPr id="7" name="Straight Arrow Connector 6" descr="decorative" title="Arrow"/>
          <p:cNvCxnSpPr/>
          <p:nvPr/>
        </p:nvCxnSpPr>
        <p:spPr>
          <a:xfrm>
            <a:off x="5827259" y="2915753"/>
            <a:ext cx="971550" cy="3429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85257" y="5251488"/>
            <a:ext cx="7358743" cy="707886"/>
          </a:xfrm>
          <a:prstGeom prst="rect">
            <a:avLst/>
          </a:prstGeom>
          <a:noFill/>
        </p:spPr>
        <p:txBody>
          <a:bodyPr wrap="square" rtlCol="0">
            <a:spAutoFit/>
          </a:bodyPr>
          <a:lstStyle/>
          <a:p>
            <a:r>
              <a:rPr lang="en-US" sz="2000" b="1" dirty="0">
                <a:latin typeface="+mj-lt"/>
              </a:rPr>
              <a:t>This presentation will be available </a:t>
            </a:r>
            <a:r>
              <a:rPr lang="en-US" sz="2000" b="1" dirty="0" smtClean="0">
                <a:latin typeface="+mj-lt"/>
              </a:rPr>
              <a:t>to participants once all webinars have been completed</a:t>
            </a:r>
            <a:endParaRPr lang="en-US" sz="2000" b="1" dirty="0">
              <a:latin typeface="+mj-lt"/>
            </a:endParaRPr>
          </a:p>
        </p:txBody>
      </p:sp>
    </p:spTree>
    <p:extLst>
      <p:ext uri="{BB962C8B-B14F-4D97-AF65-F5344CB8AC3E}">
        <p14:creationId xmlns:p14="http://schemas.microsoft.com/office/powerpoint/2010/main" val="3609363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of Position Codes</a:t>
            </a:r>
          </a:p>
        </p:txBody>
      </p:sp>
      <p:graphicFrame>
        <p:nvGraphicFramePr>
          <p:cNvPr id="5" name="Table 4"/>
          <p:cNvGraphicFramePr>
            <a:graphicFrameLocks noGrp="1"/>
          </p:cNvGraphicFramePr>
          <p:nvPr>
            <p:extLst>
              <p:ext uri="{D42A27DB-BD31-4B8C-83A1-F6EECF244321}">
                <p14:modId xmlns:p14="http://schemas.microsoft.com/office/powerpoint/2010/main" val="799373064"/>
              </p:ext>
            </p:extLst>
          </p:nvPr>
        </p:nvGraphicFramePr>
        <p:xfrm>
          <a:off x="838200" y="1467019"/>
          <a:ext cx="9848087" cy="4810525"/>
        </p:xfrm>
        <a:graphic>
          <a:graphicData uri="http://schemas.openxmlformats.org/drawingml/2006/table">
            <a:tbl>
              <a:tblPr/>
              <a:tblGrid>
                <a:gridCol w="879800">
                  <a:extLst>
                    <a:ext uri="{9D8B030D-6E8A-4147-A177-3AD203B41FA5}">
                      <a16:colId xmlns:a16="http://schemas.microsoft.com/office/drawing/2014/main" val="319861034"/>
                    </a:ext>
                  </a:extLst>
                </a:gridCol>
                <a:gridCol w="3164443">
                  <a:extLst>
                    <a:ext uri="{9D8B030D-6E8A-4147-A177-3AD203B41FA5}">
                      <a16:colId xmlns:a16="http://schemas.microsoft.com/office/drawing/2014/main" val="3310257633"/>
                    </a:ext>
                  </a:extLst>
                </a:gridCol>
                <a:gridCol w="837229">
                  <a:extLst>
                    <a:ext uri="{9D8B030D-6E8A-4147-A177-3AD203B41FA5}">
                      <a16:colId xmlns:a16="http://schemas.microsoft.com/office/drawing/2014/main" val="4107941811"/>
                    </a:ext>
                  </a:extLst>
                </a:gridCol>
                <a:gridCol w="766278">
                  <a:extLst>
                    <a:ext uri="{9D8B030D-6E8A-4147-A177-3AD203B41FA5}">
                      <a16:colId xmlns:a16="http://schemas.microsoft.com/office/drawing/2014/main" val="876929643"/>
                    </a:ext>
                  </a:extLst>
                </a:gridCol>
                <a:gridCol w="4200337">
                  <a:extLst>
                    <a:ext uri="{9D8B030D-6E8A-4147-A177-3AD203B41FA5}">
                      <a16:colId xmlns:a16="http://schemas.microsoft.com/office/drawing/2014/main" val="2832721544"/>
                    </a:ext>
                  </a:extLst>
                </a:gridCol>
              </a:tblGrid>
              <a:tr h="436353">
                <a:tc>
                  <a:txBody>
                    <a:bodyPr/>
                    <a:lstStyle/>
                    <a:p>
                      <a:pPr algn="ctr" fontAlgn="ctr"/>
                      <a:r>
                        <a:rPr lang="en-US" sz="1300" b="1" i="0" u="none" strike="noStrike">
                          <a:solidFill>
                            <a:srgbClr val="000000"/>
                          </a:solidFill>
                          <a:effectLst/>
                          <a:latin typeface="Calibri" panose="020F0502020204030204" pitchFamily="34" charset="0"/>
                        </a:rPr>
                        <a:t>Position Code</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300" b="1" i="0" u="none" strike="noStrike">
                          <a:solidFill>
                            <a:srgbClr val="000000"/>
                          </a:solidFill>
                          <a:effectLst/>
                          <a:latin typeface="Calibri" panose="020F0502020204030204" pitchFamily="34" charset="0"/>
                        </a:rPr>
                        <a:t>Position Description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00"/>
                          </a:solidFill>
                          <a:effectLst/>
                          <a:latin typeface="Calibri" panose="020F0502020204030204" pitchFamily="34" charset="0"/>
                        </a:rPr>
                        <a:t>License Required</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00"/>
                          </a:solidFill>
                          <a:effectLst/>
                          <a:latin typeface="Calibri" panose="020F0502020204030204" pitchFamily="34" charset="0"/>
                        </a:rPr>
                        <a:t>Position Type</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300" b="1" i="0" u="none" strike="noStrike">
                          <a:solidFill>
                            <a:srgbClr val="000000"/>
                          </a:solidFill>
                          <a:effectLst/>
                          <a:latin typeface="Calibri" panose="020F0502020204030204" pitchFamily="34" charset="0"/>
                        </a:rPr>
                        <a:t>Details or relavent SCED codes</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5627029"/>
                  </a:ext>
                </a:extLst>
              </a:tr>
              <a:tr h="223498">
                <a:tc>
                  <a:txBody>
                    <a:bodyPr/>
                    <a:lstStyle/>
                    <a:p>
                      <a:pPr algn="ctr" fontAlgn="ctr"/>
                      <a:r>
                        <a:rPr lang="en-US" sz="1300" b="0" i="0" u="none" strike="noStrike" dirty="0">
                          <a:solidFill>
                            <a:srgbClr val="000000"/>
                          </a:solidFill>
                          <a:effectLst/>
                          <a:latin typeface="Calibri" panose="020F0502020204030204" pitchFamily="34" charset="0"/>
                        </a:rPr>
                        <a:t>101</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Principal - Elementary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851992"/>
                  </a:ext>
                </a:extLst>
              </a:tr>
              <a:tr h="223498">
                <a:tc>
                  <a:txBody>
                    <a:bodyPr/>
                    <a:lstStyle/>
                    <a:p>
                      <a:pPr algn="ctr" fontAlgn="ctr"/>
                      <a:r>
                        <a:rPr lang="en-US" sz="1300" b="0" i="0" u="none" strike="noStrike">
                          <a:solidFill>
                            <a:srgbClr val="000000"/>
                          </a:solidFill>
                          <a:effectLst/>
                          <a:latin typeface="Calibri" panose="020F0502020204030204" pitchFamily="34" charset="0"/>
                        </a:rPr>
                        <a:t>102</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Principal - Middle School</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774109"/>
                  </a:ext>
                </a:extLst>
              </a:tr>
              <a:tr h="223498">
                <a:tc>
                  <a:txBody>
                    <a:bodyPr/>
                    <a:lstStyle/>
                    <a:p>
                      <a:pPr algn="ctr" fontAlgn="ctr"/>
                      <a:r>
                        <a:rPr lang="en-US" sz="1300" b="0" i="0" u="none" strike="noStrike">
                          <a:solidFill>
                            <a:srgbClr val="000000"/>
                          </a:solidFill>
                          <a:effectLst/>
                          <a:latin typeface="Calibri" panose="020F0502020204030204" pitchFamily="34" charset="0"/>
                        </a:rPr>
                        <a:t>103</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Principal - Secondary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274516"/>
                  </a:ext>
                </a:extLst>
              </a:tr>
              <a:tr h="223498">
                <a:tc>
                  <a:txBody>
                    <a:bodyPr/>
                    <a:lstStyle/>
                    <a:p>
                      <a:pPr algn="ctr" fontAlgn="ctr"/>
                      <a:r>
                        <a:rPr lang="en-US" sz="1300" b="0" i="0" u="none" strike="noStrike">
                          <a:solidFill>
                            <a:srgbClr val="000000"/>
                          </a:solidFill>
                          <a:effectLst/>
                          <a:latin typeface="Calibri" panose="020F0502020204030204" pitchFamily="34" charset="0"/>
                        </a:rPr>
                        <a:t>104</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Reading Specialist</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238211"/>
                  </a:ext>
                </a:extLst>
              </a:tr>
              <a:tr h="223498">
                <a:tc>
                  <a:txBody>
                    <a:bodyPr/>
                    <a:lstStyle/>
                    <a:p>
                      <a:pPr algn="ctr" fontAlgn="ctr"/>
                      <a:r>
                        <a:rPr lang="en-US" sz="1300" b="0" i="0" u="none" strike="noStrike">
                          <a:solidFill>
                            <a:srgbClr val="000000"/>
                          </a:solidFill>
                          <a:effectLst/>
                          <a:latin typeface="Calibri" panose="020F0502020204030204" pitchFamily="34" charset="0"/>
                        </a:rPr>
                        <a:t>105</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School Psychologist</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OTHER</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518521"/>
                  </a:ext>
                </a:extLst>
              </a:tr>
              <a:tr h="223498">
                <a:tc>
                  <a:txBody>
                    <a:bodyPr/>
                    <a:lstStyle/>
                    <a:p>
                      <a:pPr algn="ctr" fontAlgn="ctr"/>
                      <a:r>
                        <a:rPr lang="en-US" sz="1300" b="0" i="0" u="none" strike="noStrike">
                          <a:solidFill>
                            <a:srgbClr val="000000"/>
                          </a:solidFill>
                          <a:effectLst/>
                          <a:latin typeface="Calibri" panose="020F0502020204030204" pitchFamily="34" charset="0"/>
                        </a:rPr>
                        <a:t>106</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Calibri" panose="020F0502020204030204" pitchFamily="34" charset="0"/>
                        </a:rPr>
                        <a:t>School Social Worker</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OTHER</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026096"/>
                  </a:ext>
                </a:extLst>
              </a:tr>
              <a:tr h="436353">
                <a:tc>
                  <a:txBody>
                    <a:bodyPr/>
                    <a:lstStyle/>
                    <a:p>
                      <a:pPr algn="ctr" fontAlgn="ctr"/>
                      <a:r>
                        <a:rPr lang="en-US" sz="1300" b="0" i="0" u="none" strike="noStrike">
                          <a:solidFill>
                            <a:srgbClr val="000000"/>
                          </a:solidFill>
                          <a:effectLst/>
                          <a:latin typeface="Calibri" panose="020F0502020204030204" pitchFamily="34" charset="0"/>
                        </a:rPr>
                        <a:t>107</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Speech/Language Impairment Specialist</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OTHER</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License Required By VA Board Of Audiology &amp; Speech-Language Pathology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89606"/>
                  </a:ext>
                </a:extLst>
              </a:tr>
              <a:tr h="223498">
                <a:tc>
                  <a:txBody>
                    <a:bodyPr/>
                    <a:lstStyle/>
                    <a:p>
                      <a:pPr algn="ctr" fontAlgn="ctr"/>
                      <a:r>
                        <a:rPr lang="en-US" sz="1300" b="0" i="0" u="none" strike="noStrike">
                          <a:solidFill>
                            <a:srgbClr val="000000"/>
                          </a:solidFill>
                          <a:effectLst/>
                          <a:latin typeface="Calibri" panose="020F0502020204030204" pitchFamily="34" charset="0"/>
                        </a:rPr>
                        <a:t>108</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Superintendent</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650166"/>
                  </a:ext>
                </a:extLst>
              </a:tr>
              <a:tr h="223498">
                <a:tc>
                  <a:txBody>
                    <a:bodyPr/>
                    <a:lstStyle/>
                    <a:p>
                      <a:pPr algn="ctr" fontAlgn="ctr"/>
                      <a:r>
                        <a:rPr lang="en-US" sz="1300" b="0" i="0" u="none" strike="noStrike">
                          <a:solidFill>
                            <a:srgbClr val="000000"/>
                          </a:solidFill>
                          <a:effectLst/>
                          <a:latin typeface="Calibri" panose="020F0502020204030204" pitchFamily="34" charset="0"/>
                        </a:rPr>
                        <a:t>109</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Deputy Superintendent</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644446"/>
                  </a:ext>
                </a:extLst>
              </a:tr>
              <a:tr h="223498">
                <a:tc>
                  <a:txBody>
                    <a:bodyPr/>
                    <a:lstStyle/>
                    <a:p>
                      <a:pPr algn="ctr" fontAlgn="ctr"/>
                      <a:r>
                        <a:rPr lang="en-US" sz="1300" b="0" i="0" u="none" strike="noStrike">
                          <a:solidFill>
                            <a:srgbClr val="000000"/>
                          </a:solidFill>
                          <a:effectLst/>
                          <a:latin typeface="Calibri" panose="020F0502020204030204" pitchFamily="34" charset="0"/>
                        </a:rPr>
                        <a:t>110</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Assistant Superintendents</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Y</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ADMIN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 </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69173"/>
                  </a:ext>
                </a:extLst>
              </a:tr>
              <a:tr h="1926337">
                <a:tc>
                  <a:txBody>
                    <a:bodyPr/>
                    <a:lstStyle/>
                    <a:p>
                      <a:pPr algn="ctr" fontAlgn="ctr"/>
                      <a:r>
                        <a:rPr lang="en-US" sz="1300" b="0" i="0" u="none" strike="noStrike" dirty="0">
                          <a:solidFill>
                            <a:srgbClr val="000000"/>
                          </a:solidFill>
                          <a:effectLst/>
                          <a:latin typeface="Calibri" panose="020F0502020204030204" pitchFamily="34" charset="0"/>
                        </a:rPr>
                        <a:t>111</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Calibri" panose="020F0502020204030204" pitchFamily="34" charset="0"/>
                        </a:rPr>
                        <a:t>Central Office Administrators</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N</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 </a:t>
                      </a:r>
                    </a:p>
                  </a:txBody>
                  <a:tcPr marL="10643" marR="10643" marT="10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Calibri" panose="020F0502020204030204" pitchFamily="34" charset="0"/>
                        </a:rPr>
                        <a:t>Include: other persons with division-wide responsibilities; such as accountants, auditors, business managers, facilities managers, technology or information system administrators, or supervisors of transportation, food services, or security</a:t>
                      </a:r>
                      <a:br>
                        <a:rPr lang="en-US" sz="1300" b="0" i="0" u="none" strike="noStrike" dirty="0">
                          <a:solidFill>
                            <a:srgbClr val="000000"/>
                          </a:solidFill>
                          <a:effectLst/>
                          <a:latin typeface="Calibri" panose="020F0502020204030204" pitchFamily="34" charset="0"/>
                        </a:rPr>
                      </a:br>
                      <a:r>
                        <a:rPr lang="en-US" sz="1300" b="0" i="0" u="none" strike="noStrike" dirty="0">
                          <a:solidFill>
                            <a:srgbClr val="000000"/>
                          </a:solidFill>
                          <a:effectLst/>
                          <a:latin typeface="Calibri" panose="020F0502020204030204" pitchFamily="34" charset="0"/>
                        </a:rPr>
                        <a:t/>
                      </a:r>
                      <a:br>
                        <a:rPr lang="en-US" sz="1300" b="0" i="0" u="none" strike="noStrike" dirty="0">
                          <a:solidFill>
                            <a:srgbClr val="000000"/>
                          </a:solidFill>
                          <a:effectLst/>
                          <a:latin typeface="Calibri" panose="020F0502020204030204" pitchFamily="34" charset="0"/>
                        </a:rPr>
                      </a:br>
                      <a:r>
                        <a:rPr lang="en-US" sz="1300" b="0" i="0" u="none" strike="noStrike" dirty="0">
                          <a:solidFill>
                            <a:srgbClr val="000000"/>
                          </a:solidFill>
                          <a:effectLst/>
                          <a:latin typeface="Calibri" panose="020F0502020204030204" pitchFamily="34" charset="0"/>
                        </a:rPr>
                        <a:t>Exclude: supervisors of instructional coordinators, supervisors of counselors, and supervisors of student support staff. (These staff are reported under “student support services staff”)</a:t>
                      </a:r>
                    </a:p>
                  </a:txBody>
                  <a:tcPr marL="10643" marR="10643" marT="10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203924"/>
                  </a:ext>
                </a:extLst>
              </a:tr>
            </a:tbl>
          </a:graphicData>
        </a:graphic>
      </p:graphicFrame>
    </p:spTree>
    <p:extLst>
      <p:ext uri="{BB962C8B-B14F-4D97-AF65-F5344CB8AC3E}">
        <p14:creationId xmlns:p14="http://schemas.microsoft.com/office/powerpoint/2010/main" val="43356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06942" cy="1325563"/>
          </a:xfrm>
        </p:spPr>
        <p:txBody>
          <a:bodyPr/>
          <a:lstStyle/>
          <a:p>
            <a:r>
              <a:rPr lang="en-US" dirty="0" smtClean="0"/>
              <a:t>B Record – Adult Education Flag (Fall, EOY)</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a:t>A flag to indicate the position works solely with students in adult </a:t>
            </a:r>
            <a:r>
              <a:rPr lang="en-US" dirty="0" smtClean="0"/>
              <a:t>education</a:t>
            </a:r>
            <a:endParaRPr lang="en-US" dirty="0" smtClean="0"/>
          </a:p>
          <a:p>
            <a:r>
              <a:rPr lang="en-US" dirty="0" smtClean="0"/>
              <a:t>Values</a:t>
            </a:r>
          </a:p>
          <a:p>
            <a:pPr lvl="1"/>
            <a:r>
              <a:rPr lang="en-US" dirty="0" smtClean="0"/>
              <a:t>Y </a:t>
            </a:r>
            <a:r>
              <a:rPr lang="en-US" dirty="0" smtClean="0"/>
              <a:t>= Yes</a:t>
            </a:r>
          </a:p>
          <a:p>
            <a:pPr lvl="1"/>
            <a:r>
              <a:rPr lang="en-US" dirty="0" smtClean="0"/>
              <a:t>N = No</a:t>
            </a:r>
          </a:p>
          <a:p>
            <a:r>
              <a:rPr lang="en-US" dirty="0" smtClean="0"/>
              <a:t>Edits</a:t>
            </a:r>
          </a:p>
          <a:p>
            <a:pPr lvl="1"/>
            <a:r>
              <a:rPr lang="en-US" dirty="0" smtClean="0"/>
              <a:t>If Y, then the Position Code must be "Teacher"</a:t>
            </a:r>
          </a:p>
          <a:p>
            <a:pPr lvl="1"/>
            <a:endParaRPr lang="en-US" dirty="0" smtClean="0"/>
          </a:p>
        </p:txBody>
      </p:sp>
    </p:spTree>
    <p:extLst>
      <p:ext uri="{BB962C8B-B14F-4D97-AF65-F5344CB8AC3E}">
        <p14:creationId xmlns:p14="http://schemas.microsoft.com/office/powerpoint/2010/main" val="299539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65378" cy="1325563"/>
          </a:xfrm>
        </p:spPr>
        <p:txBody>
          <a:bodyPr/>
          <a:lstStyle/>
          <a:p>
            <a:r>
              <a:rPr lang="en-US" dirty="0" smtClean="0"/>
              <a:t>B Record – English Learner Flag (Fall, EOY)</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a:t>A flag to indicate the position works solely with students identified as English Learners</a:t>
            </a:r>
            <a:endParaRPr lang="en-US" dirty="0" smtClean="0"/>
          </a:p>
          <a:p>
            <a:r>
              <a:rPr lang="en-US" dirty="0" smtClean="0"/>
              <a:t>Values</a:t>
            </a:r>
          </a:p>
          <a:p>
            <a:pPr lvl="1"/>
            <a:r>
              <a:rPr lang="en-US" dirty="0" smtClean="0"/>
              <a:t>Y = Yes</a:t>
            </a:r>
          </a:p>
          <a:p>
            <a:pPr lvl="1"/>
            <a:r>
              <a:rPr lang="en-US" dirty="0" smtClean="0"/>
              <a:t>N = No</a:t>
            </a:r>
          </a:p>
          <a:p>
            <a:r>
              <a:rPr lang="en-US" dirty="0" smtClean="0"/>
              <a:t>Edits</a:t>
            </a:r>
          </a:p>
          <a:p>
            <a:pPr lvl="1"/>
            <a:r>
              <a:rPr lang="en-US" dirty="0" smtClean="0"/>
              <a:t>If Y, then the Position Code must be "Teacher"</a:t>
            </a:r>
          </a:p>
          <a:p>
            <a:pPr lvl="1"/>
            <a:endParaRPr lang="en-US" dirty="0" smtClean="0"/>
          </a:p>
        </p:txBody>
      </p:sp>
    </p:spTree>
    <p:extLst>
      <p:ext uri="{BB962C8B-B14F-4D97-AF65-F5344CB8AC3E}">
        <p14:creationId xmlns:p14="http://schemas.microsoft.com/office/powerpoint/2010/main" val="243836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589327" cy="1325563"/>
          </a:xfrm>
        </p:spPr>
        <p:txBody>
          <a:bodyPr/>
          <a:lstStyle/>
          <a:p>
            <a:r>
              <a:rPr lang="en-US" dirty="0" smtClean="0"/>
              <a:t>B Record – Special Education Flag</a:t>
            </a:r>
            <a:r>
              <a:rPr lang="en-US" dirty="0"/>
              <a:t> (Fall, EOY)</a:t>
            </a:r>
          </a:p>
        </p:txBody>
      </p:sp>
      <p:sp>
        <p:nvSpPr>
          <p:cNvPr id="3" name="Content Placeholder 2"/>
          <p:cNvSpPr>
            <a:spLocks noGrp="1"/>
          </p:cNvSpPr>
          <p:nvPr>
            <p:ph idx="1"/>
          </p:nvPr>
        </p:nvSpPr>
        <p:spPr/>
        <p:txBody>
          <a:bodyPr/>
          <a:lstStyle/>
          <a:p>
            <a:r>
              <a:rPr lang="en-US" dirty="0" smtClean="0"/>
              <a:t>Definition</a:t>
            </a:r>
          </a:p>
          <a:p>
            <a:pPr lvl="1"/>
            <a:r>
              <a:rPr lang="en-US" dirty="0"/>
              <a:t>A flag to indicate the position works solely with students with disabilities as defined by </a:t>
            </a:r>
            <a:r>
              <a:rPr lang="en-US" dirty="0" smtClean="0"/>
              <a:t>IDEA</a:t>
            </a:r>
            <a:endParaRPr lang="en-US" dirty="0" smtClean="0"/>
          </a:p>
          <a:p>
            <a:r>
              <a:rPr lang="en-US" dirty="0" smtClean="0"/>
              <a:t>Values</a:t>
            </a:r>
          </a:p>
          <a:p>
            <a:pPr lvl="1"/>
            <a:r>
              <a:rPr lang="en-US" dirty="0" smtClean="0"/>
              <a:t>Y = Yes</a:t>
            </a:r>
          </a:p>
          <a:p>
            <a:pPr lvl="1"/>
            <a:r>
              <a:rPr lang="en-US" dirty="0" smtClean="0"/>
              <a:t>N = No</a:t>
            </a:r>
          </a:p>
          <a:p>
            <a:r>
              <a:rPr lang="en-US" dirty="0" smtClean="0"/>
              <a:t>Edits</a:t>
            </a:r>
          </a:p>
          <a:p>
            <a:pPr lvl="1"/>
            <a:r>
              <a:rPr lang="en-US" dirty="0" smtClean="0"/>
              <a:t>If Y, then the Position Code must be "Teacher"</a:t>
            </a:r>
          </a:p>
          <a:p>
            <a:pPr lvl="1"/>
            <a:endParaRPr lang="en-US" dirty="0" smtClean="0"/>
          </a:p>
        </p:txBody>
      </p:sp>
    </p:spTree>
    <p:extLst>
      <p:ext uri="{BB962C8B-B14F-4D97-AF65-F5344CB8AC3E}">
        <p14:creationId xmlns:p14="http://schemas.microsoft.com/office/powerpoint/2010/main" val="121810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Record – Positions by FTE</a:t>
            </a:r>
            <a:r>
              <a:rPr lang="en-US" dirty="0"/>
              <a:t> (</a:t>
            </a:r>
            <a:r>
              <a:rPr lang="en-US" dirty="0" smtClean="0"/>
              <a:t>Fall)</a:t>
            </a:r>
            <a:endParaRPr lang="en-US" dirty="0"/>
          </a:p>
        </p:txBody>
      </p:sp>
      <p:sp>
        <p:nvSpPr>
          <p:cNvPr id="3" name="Content Placeholder 2"/>
          <p:cNvSpPr>
            <a:spLocks noGrp="1"/>
          </p:cNvSpPr>
          <p:nvPr>
            <p:ph idx="1"/>
          </p:nvPr>
        </p:nvSpPr>
        <p:spPr/>
        <p:txBody>
          <a:bodyPr/>
          <a:lstStyle/>
          <a:p>
            <a:r>
              <a:rPr lang="en-US" smtClean="0"/>
              <a:t>Definition</a:t>
            </a:r>
          </a:p>
          <a:p>
            <a:pPr lvl="1"/>
            <a:r>
              <a:rPr lang="en-US" smtClean="0"/>
              <a:t>The number of Positions by FTE.  All positions held by school-level and division-level personnel, both licensed and unlicensed, must be reported. </a:t>
            </a:r>
          </a:p>
          <a:p>
            <a:r>
              <a:rPr lang="en-US" smtClean="0"/>
              <a:t>Edits</a:t>
            </a:r>
          </a:p>
          <a:p>
            <a:pPr lvl="1"/>
            <a:r>
              <a:rPr lang="en-US" smtClean="0"/>
              <a:t>Must be a valid number greater than 0</a:t>
            </a:r>
          </a:p>
          <a:p>
            <a:pPr lvl="1"/>
            <a:r>
              <a:rPr lang="en-US" smtClean="0"/>
              <a:t>Must contain a decimal point and two decimal places</a:t>
            </a:r>
            <a:endParaRPr lang="en-US" dirty="0" smtClean="0"/>
          </a:p>
        </p:txBody>
      </p:sp>
    </p:spTree>
    <p:extLst>
      <p:ext uri="{BB962C8B-B14F-4D97-AF65-F5344CB8AC3E}">
        <p14:creationId xmlns:p14="http://schemas.microsoft.com/office/powerpoint/2010/main" val="97848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431385" cy="1325563"/>
          </a:xfrm>
        </p:spPr>
        <p:txBody>
          <a:bodyPr>
            <a:normAutofit/>
          </a:bodyPr>
          <a:lstStyle/>
          <a:p>
            <a:r>
              <a:rPr lang="en-US" sz="4200" smtClean="0"/>
              <a:t>B Record – Unfilled Positions by FTE (Fall, EOY)</a:t>
            </a:r>
            <a:endParaRPr lang="en-US" sz="4200" dirty="0"/>
          </a:p>
        </p:txBody>
      </p:sp>
      <p:sp>
        <p:nvSpPr>
          <p:cNvPr id="3" name="Content Placeholder 2"/>
          <p:cNvSpPr>
            <a:spLocks noGrp="1"/>
          </p:cNvSpPr>
          <p:nvPr>
            <p:ph idx="1"/>
          </p:nvPr>
        </p:nvSpPr>
        <p:spPr/>
        <p:txBody>
          <a:bodyPr>
            <a:normAutofit fontScale="92500" lnSpcReduction="20000"/>
          </a:bodyPr>
          <a:lstStyle/>
          <a:p>
            <a:r>
              <a:rPr lang="en-US" smtClean="0"/>
              <a:t>Definition</a:t>
            </a:r>
          </a:p>
          <a:p>
            <a:pPr lvl="1"/>
            <a:r>
              <a:rPr lang="en-US" smtClean="0"/>
              <a:t>The number of positions by FTE that were unfilled.  Unfilled positions only include those positions that were advertised as available but no one qualified was hired.  If the duties of the position were given to an existing employee in lieu of hiring a new employee, the position should still be included in this count. </a:t>
            </a:r>
          </a:p>
          <a:p>
            <a:pPr lvl="1"/>
            <a:r>
              <a:rPr lang="en-US" smtClean="0"/>
              <a:t>All positions held by school-level and division-level personnel, both licensed and unlicensed, must be reported on the Fall Submission.  Only positions held by licensed personnel are reported on the EOY Submission.</a:t>
            </a:r>
          </a:p>
          <a:p>
            <a:r>
              <a:rPr lang="en-US" smtClean="0"/>
              <a:t>Edits</a:t>
            </a:r>
          </a:p>
          <a:p>
            <a:pPr lvl="1"/>
            <a:r>
              <a:rPr lang="en-US" smtClean="0"/>
              <a:t>Must be a valid number greater than 0</a:t>
            </a:r>
          </a:p>
          <a:p>
            <a:pPr lvl="1"/>
            <a:r>
              <a:rPr lang="en-US" smtClean="0"/>
              <a:t>Must contain a decimal point and two decimal places</a:t>
            </a:r>
          </a:p>
          <a:p>
            <a:pPr lvl="1"/>
            <a:r>
              <a:rPr lang="en-US" smtClean="0"/>
              <a:t>If EOY submission, then License Required from the Positions Code list must be Y</a:t>
            </a:r>
            <a:endParaRPr lang="en-US" dirty="0"/>
          </a:p>
        </p:txBody>
      </p:sp>
    </p:spTree>
    <p:extLst>
      <p:ext uri="{BB962C8B-B14F-4D97-AF65-F5344CB8AC3E}">
        <p14:creationId xmlns:p14="http://schemas.microsoft.com/office/powerpoint/2010/main" val="37798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Record – Exits by FTE</a:t>
            </a:r>
            <a:r>
              <a:rPr lang="en-US" dirty="0"/>
              <a:t> </a:t>
            </a:r>
            <a:r>
              <a:rPr lang="en-US" dirty="0" smtClean="0"/>
              <a:t>(EOY</a:t>
            </a:r>
            <a:r>
              <a:rPr lang="en-US" dirty="0"/>
              <a:t>)</a:t>
            </a:r>
          </a:p>
        </p:txBody>
      </p:sp>
      <p:sp>
        <p:nvSpPr>
          <p:cNvPr id="3" name="Content Placeholder 2"/>
          <p:cNvSpPr>
            <a:spLocks noGrp="1"/>
          </p:cNvSpPr>
          <p:nvPr>
            <p:ph idx="1"/>
          </p:nvPr>
        </p:nvSpPr>
        <p:spPr/>
        <p:txBody>
          <a:bodyPr>
            <a:normAutofit lnSpcReduction="10000"/>
          </a:bodyPr>
          <a:lstStyle/>
          <a:p>
            <a:r>
              <a:rPr lang="en-US" dirty="0" smtClean="0"/>
              <a:t>Definition</a:t>
            </a:r>
          </a:p>
          <a:p>
            <a:pPr lvl="1"/>
            <a:r>
              <a:rPr lang="en-US" dirty="0" smtClean="0"/>
              <a:t>The number of positions that were vacated by licensed employees after their contract was signed for the current school year.  </a:t>
            </a:r>
          </a:p>
          <a:p>
            <a:pPr lvl="1"/>
            <a:r>
              <a:rPr lang="en-US" dirty="0" smtClean="0"/>
              <a:t>Only positions held by school-level and division-level licensed personnel must be reported.   The Number of Exits include those who left their position between July 1st and June 30th even if the position was filled before June 30th.  Some examples of exits include mid-year exit, end of contract, retirement, resignation and termination.</a:t>
            </a:r>
          </a:p>
          <a:p>
            <a:r>
              <a:rPr lang="en-US" dirty="0" smtClean="0"/>
              <a:t>Edits</a:t>
            </a:r>
          </a:p>
          <a:p>
            <a:pPr lvl="1"/>
            <a:r>
              <a:rPr lang="en-US" dirty="0" smtClean="0"/>
              <a:t>Must be a valid number greater than 0</a:t>
            </a:r>
          </a:p>
          <a:p>
            <a:pPr lvl="1"/>
            <a:r>
              <a:rPr lang="en-US" dirty="0" smtClean="0"/>
              <a:t>Must contain a decimal point and two decimal places</a:t>
            </a:r>
          </a:p>
          <a:p>
            <a:pPr lvl="1"/>
            <a:r>
              <a:rPr lang="en-US" dirty="0" smtClean="0"/>
              <a:t>License Required from the Positions Code list must be Y</a:t>
            </a:r>
            <a:endParaRPr lang="en-US" dirty="0"/>
          </a:p>
        </p:txBody>
      </p:sp>
    </p:spTree>
    <p:extLst>
      <p:ext uri="{BB962C8B-B14F-4D97-AF65-F5344CB8AC3E}">
        <p14:creationId xmlns:p14="http://schemas.microsoft.com/office/powerpoint/2010/main" val="1858287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fontScale="90000"/>
          </a:bodyPr>
          <a:lstStyle/>
          <a:p>
            <a:r>
              <a:rPr lang="en-US" dirty="0" smtClean="0"/>
              <a:t/>
            </a:r>
            <a:br>
              <a:rPr lang="en-US" dirty="0" smtClean="0"/>
            </a:br>
            <a:r>
              <a:rPr lang="en-US" dirty="0" smtClean="0"/>
              <a:t>C </a:t>
            </a:r>
            <a:r>
              <a:rPr lang="en-US" dirty="0"/>
              <a:t>Record </a:t>
            </a:r>
            <a:r>
              <a:rPr lang="en-US" dirty="0" smtClean="0"/>
              <a:t/>
            </a:r>
            <a:br>
              <a:rPr lang="en-US" dirty="0" smtClean="0"/>
            </a:br>
            <a:r>
              <a:rPr lang="en-US" dirty="0"/>
              <a:t/>
            </a:r>
            <a:br>
              <a:rPr lang="en-US" dirty="0"/>
            </a:br>
            <a:endParaRPr lang="en-US" dirty="0"/>
          </a:p>
        </p:txBody>
      </p:sp>
      <p:sp>
        <p:nvSpPr>
          <p:cNvPr id="4" name="Content Placeholder 3"/>
          <p:cNvSpPr>
            <a:spLocks noGrp="1"/>
          </p:cNvSpPr>
          <p:nvPr>
            <p:ph sz="half" idx="2"/>
          </p:nvPr>
        </p:nvSpPr>
        <p:spPr/>
        <p:txBody>
          <a:bodyPr/>
          <a:lstStyle/>
          <a:p>
            <a:r>
              <a:rPr lang="fr-FR" dirty="0"/>
              <a:t>Record </a:t>
            </a:r>
            <a:r>
              <a:rPr lang="fr-FR" dirty="0" smtClean="0"/>
              <a:t>Type (EOY)</a:t>
            </a:r>
            <a:endParaRPr lang="fr-FR" dirty="0"/>
          </a:p>
          <a:p>
            <a:r>
              <a:rPr lang="fr-FR" dirty="0"/>
              <a:t>Position </a:t>
            </a:r>
            <a:r>
              <a:rPr lang="fr-FR" dirty="0" smtClean="0"/>
              <a:t>Type</a:t>
            </a:r>
            <a:r>
              <a:rPr lang="fr-FR" dirty="0"/>
              <a:t> (EOY)</a:t>
            </a:r>
          </a:p>
          <a:p>
            <a:r>
              <a:rPr lang="fr-FR" dirty="0" err="1"/>
              <a:t>Gender</a:t>
            </a:r>
            <a:r>
              <a:rPr lang="fr-FR" dirty="0"/>
              <a:t> </a:t>
            </a:r>
            <a:r>
              <a:rPr lang="fr-FR" dirty="0" smtClean="0"/>
              <a:t>Code</a:t>
            </a:r>
            <a:r>
              <a:rPr lang="fr-FR" dirty="0"/>
              <a:t> (EOY)</a:t>
            </a:r>
          </a:p>
          <a:p>
            <a:r>
              <a:rPr lang="fr-FR" dirty="0" err="1"/>
              <a:t>Ethnic</a:t>
            </a:r>
            <a:r>
              <a:rPr lang="fr-FR" dirty="0"/>
              <a:t> </a:t>
            </a:r>
            <a:r>
              <a:rPr lang="fr-FR" dirty="0" smtClean="0"/>
              <a:t>Flag</a:t>
            </a:r>
            <a:r>
              <a:rPr lang="fr-FR" dirty="0"/>
              <a:t> (EOY)</a:t>
            </a:r>
          </a:p>
          <a:p>
            <a:endParaRPr lang="en-US" dirty="0"/>
          </a:p>
        </p:txBody>
      </p:sp>
      <p:sp>
        <p:nvSpPr>
          <p:cNvPr id="6" name="Content Placeholder 5"/>
          <p:cNvSpPr>
            <a:spLocks noGrp="1"/>
          </p:cNvSpPr>
          <p:nvPr>
            <p:ph sz="quarter" idx="4"/>
          </p:nvPr>
        </p:nvSpPr>
        <p:spPr>
          <a:xfrm>
            <a:off x="5020887" y="2505075"/>
            <a:ext cx="6334501" cy="3684588"/>
          </a:xfrm>
        </p:spPr>
        <p:txBody>
          <a:bodyPr/>
          <a:lstStyle/>
          <a:p>
            <a:r>
              <a:rPr lang="fr-FR" dirty="0"/>
              <a:t>Race Code (EOY)</a:t>
            </a:r>
          </a:p>
          <a:p>
            <a:r>
              <a:rPr lang="en-US" dirty="0" smtClean="0"/>
              <a:t>Primary Reason </a:t>
            </a:r>
            <a:r>
              <a:rPr lang="en-US" dirty="0"/>
              <a:t>for </a:t>
            </a:r>
            <a:r>
              <a:rPr lang="en-US" dirty="0" smtClean="0"/>
              <a:t>Leaving</a:t>
            </a:r>
            <a:r>
              <a:rPr lang="fr-FR" dirty="0" smtClean="0"/>
              <a:t> </a:t>
            </a:r>
            <a:r>
              <a:rPr lang="fr-FR" dirty="0"/>
              <a:t>(EOY)</a:t>
            </a:r>
            <a:endParaRPr lang="en-US" dirty="0"/>
          </a:p>
          <a:p>
            <a:r>
              <a:rPr lang="en-US" dirty="0" smtClean="0"/>
              <a:t>Secondary Reason </a:t>
            </a:r>
            <a:r>
              <a:rPr lang="en-US" dirty="0"/>
              <a:t>for Leaving </a:t>
            </a:r>
            <a:r>
              <a:rPr lang="fr-FR" dirty="0" smtClean="0"/>
              <a:t>(EOY</a:t>
            </a:r>
            <a:r>
              <a:rPr lang="fr-FR" dirty="0"/>
              <a:t>)</a:t>
            </a:r>
            <a:endParaRPr lang="en-US" dirty="0"/>
          </a:p>
          <a:p>
            <a:r>
              <a:rPr lang="en-US" dirty="0" smtClean="0"/>
              <a:t>Tertiary Reason </a:t>
            </a:r>
            <a:r>
              <a:rPr lang="en-US" dirty="0"/>
              <a:t>for </a:t>
            </a:r>
            <a:r>
              <a:rPr lang="en-US" dirty="0" smtClean="0"/>
              <a:t>Leaving</a:t>
            </a:r>
            <a:r>
              <a:rPr lang="fr-FR" dirty="0" smtClean="0"/>
              <a:t> </a:t>
            </a:r>
            <a:r>
              <a:rPr lang="fr-FR" dirty="0"/>
              <a:t>(EOY)</a:t>
            </a:r>
            <a:endParaRPr lang="en-US" dirty="0"/>
          </a:p>
          <a:p>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27</a:t>
            </a:fld>
            <a:endParaRPr lang="en-US"/>
          </a:p>
        </p:txBody>
      </p:sp>
      <p:sp>
        <p:nvSpPr>
          <p:cNvPr id="8" name="Title 1"/>
          <p:cNvSpPr txBox="1">
            <a:spLocks/>
          </p:cNvSpPr>
          <p:nvPr/>
        </p:nvSpPr>
        <p:spPr>
          <a:xfrm>
            <a:off x="839788"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000" dirty="0" smtClean="0"/>
              <a:t/>
            </a:r>
            <a:br>
              <a:rPr lang="en-US" sz="4000" dirty="0" smtClean="0"/>
            </a:br>
            <a:r>
              <a:rPr lang="en-US" sz="4000" dirty="0" smtClean="0"/>
              <a:t>- Reasons for Exits of Licensed Personnel</a:t>
            </a:r>
            <a:endParaRPr lang="en-US" sz="4000" dirty="0"/>
          </a:p>
        </p:txBody>
      </p:sp>
    </p:spTree>
    <p:extLst>
      <p:ext uri="{BB962C8B-B14F-4D97-AF65-F5344CB8AC3E}">
        <p14:creationId xmlns:p14="http://schemas.microsoft.com/office/powerpoint/2010/main" val="80377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Record – Position Type (EOY)</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dirty="0"/>
              <a:t>A code to identify if the </a:t>
            </a:r>
            <a:r>
              <a:rPr lang="en-US" dirty="0" err="1"/>
              <a:t>exiter</a:t>
            </a:r>
            <a:r>
              <a:rPr lang="en-US" dirty="0"/>
              <a:t> is a teacher, administrator or other licensed </a:t>
            </a:r>
            <a:r>
              <a:rPr lang="en-US" dirty="0" smtClean="0"/>
              <a:t>personnel</a:t>
            </a:r>
          </a:p>
          <a:p>
            <a:r>
              <a:rPr lang="en-US" dirty="0" smtClean="0"/>
              <a:t>Code Values</a:t>
            </a:r>
          </a:p>
          <a:p>
            <a:pPr lvl="1"/>
            <a:r>
              <a:rPr lang="en-US" dirty="0"/>
              <a:t>TCH = Teacher</a:t>
            </a:r>
          </a:p>
          <a:p>
            <a:pPr lvl="1"/>
            <a:r>
              <a:rPr lang="en-US" dirty="0"/>
              <a:t>ADMIN = Administrator</a:t>
            </a:r>
          </a:p>
          <a:p>
            <a:pPr lvl="1"/>
            <a:r>
              <a:rPr lang="en-US" dirty="0"/>
              <a:t>OTHER = Other Licensed </a:t>
            </a:r>
            <a:r>
              <a:rPr lang="en-US" dirty="0" smtClean="0"/>
              <a:t>Personnel</a:t>
            </a:r>
          </a:p>
          <a:p>
            <a:r>
              <a:rPr lang="en-US" dirty="0" smtClean="0"/>
              <a:t>Edits</a:t>
            </a:r>
          </a:p>
          <a:p>
            <a:pPr lvl="1"/>
            <a:r>
              <a:rPr lang="en-US" dirty="0"/>
              <a:t>If not blank, then must be a valid </a:t>
            </a:r>
            <a:r>
              <a:rPr lang="en-US" dirty="0" smtClean="0"/>
              <a:t>Position Type</a:t>
            </a:r>
          </a:p>
          <a:p>
            <a:pPr lvl="1"/>
            <a:endParaRPr lang="en-US" dirty="0" smtClean="0"/>
          </a:p>
        </p:txBody>
      </p:sp>
    </p:spTree>
    <p:extLst>
      <p:ext uri="{BB962C8B-B14F-4D97-AF65-F5344CB8AC3E}">
        <p14:creationId xmlns:p14="http://schemas.microsoft.com/office/powerpoint/2010/main" val="421288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589327" cy="1325563"/>
          </a:xfrm>
        </p:spPr>
        <p:txBody>
          <a:bodyPr/>
          <a:lstStyle/>
          <a:p>
            <a:r>
              <a:rPr lang="en-US" dirty="0" smtClean="0"/>
              <a:t>C Record – Gender Code (EOY</a:t>
            </a:r>
            <a:r>
              <a:rPr lang="en-US" dirty="0"/>
              <a:t>)</a:t>
            </a:r>
          </a:p>
        </p:txBody>
      </p:sp>
      <p:sp>
        <p:nvSpPr>
          <p:cNvPr id="3" name="Content Placeholder 2"/>
          <p:cNvSpPr>
            <a:spLocks noGrp="1"/>
          </p:cNvSpPr>
          <p:nvPr>
            <p:ph idx="1"/>
          </p:nvPr>
        </p:nvSpPr>
        <p:spPr/>
        <p:txBody>
          <a:bodyPr/>
          <a:lstStyle/>
          <a:p>
            <a:r>
              <a:rPr lang="en-US" dirty="0" smtClean="0"/>
              <a:t>Definition</a:t>
            </a:r>
          </a:p>
          <a:p>
            <a:pPr lvl="1"/>
            <a:r>
              <a:rPr lang="en-US" dirty="0"/>
              <a:t>A code that identifies the </a:t>
            </a:r>
            <a:r>
              <a:rPr lang="en-US" dirty="0" err="1"/>
              <a:t>exiter's</a:t>
            </a:r>
            <a:r>
              <a:rPr lang="en-US" dirty="0"/>
              <a:t> gender</a:t>
            </a:r>
            <a:r>
              <a:rPr lang="en-US" dirty="0" smtClean="0"/>
              <a:t>.</a:t>
            </a:r>
          </a:p>
          <a:p>
            <a:r>
              <a:rPr lang="en-US" dirty="0" smtClean="0"/>
              <a:t>Values</a:t>
            </a:r>
          </a:p>
          <a:p>
            <a:pPr lvl="1"/>
            <a:r>
              <a:rPr lang="it-IT" dirty="0"/>
              <a:t>M = Male</a:t>
            </a:r>
          </a:p>
          <a:p>
            <a:pPr lvl="1"/>
            <a:r>
              <a:rPr lang="it-IT" dirty="0"/>
              <a:t>F = Female</a:t>
            </a:r>
          </a:p>
          <a:p>
            <a:pPr lvl="1"/>
            <a:r>
              <a:rPr lang="it-IT" dirty="0"/>
              <a:t>N = </a:t>
            </a:r>
            <a:r>
              <a:rPr lang="it-IT" dirty="0" smtClean="0"/>
              <a:t>Non-Binary</a:t>
            </a:r>
          </a:p>
          <a:p>
            <a:r>
              <a:rPr lang="en-US" dirty="0" smtClean="0"/>
              <a:t>Edits</a:t>
            </a:r>
          </a:p>
          <a:p>
            <a:pPr lvl="1"/>
            <a:r>
              <a:rPr lang="en-US" dirty="0" smtClean="0"/>
              <a:t>If not blank, then must be a valid gender code</a:t>
            </a:r>
          </a:p>
          <a:p>
            <a:pPr lvl="1"/>
            <a:endParaRPr lang="en-US" dirty="0" smtClean="0"/>
          </a:p>
        </p:txBody>
      </p:sp>
    </p:spTree>
    <p:extLst>
      <p:ext uri="{BB962C8B-B14F-4D97-AF65-F5344CB8AC3E}">
        <p14:creationId xmlns:p14="http://schemas.microsoft.com/office/powerpoint/2010/main" val="2088891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a:t>
            </a:r>
            <a:endParaRPr lang="en-US" dirty="0"/>
          </a:p>
        </p:txBody>
      </p:sp>
      <p:sp>
        <p:nvSpPr>
          <p:cNvPr id="6" name="Content Placeholder 5"/>
          <p:cNvSpPr>
            <a:spLocks noGrp="1"/>
          </p:cNvSpPr>
          <p:nvPr>
            <p:ph idx="1"/>
          </p:nvPr>
        </p:nvSpPr>
        <p:spPr/>
        <p:txBody>
          <a:bodyPr/>
          <a:lstStyle/>
          <a:p>
            <a:r>
              <a:rPr lang="en-US" dirty="0"/>
              <a:t>Purpose of the </a:t>
            </a:r>
            <a:r>
              <a:rPr lang="en-US" dirty="0" smtClean="0"/>
              <a:t>collection</a:t>
            </a:r>
            <a:endParaRPr lang="en-US" dirty="0"/>
          </a:p>
          <a:p>
            <a:r>
              <a:rPr lang="en-US" dirty="0"/>
              <a:t>Data collection </a:t>
            </a:r>
            <a:r>
              <a:rPr lang="en-US" dirty="0" smtClean="0"/>
              <a:t>tool</a:t>
            </a:r>
          </a:p>
          <a:p>
            <a:pPr lvl="1"/>
            <a:r>
              <a:rPr lang="en-US" dirty="0" smtClean="0"/>
              <a:t>Three record </a:t>
            </a:r>
            <a:r>
              <a:rPr lang="en-US" dirty="0"/>
              <a:t>types </a:t>
            </a:r>
          </a:p>
          <a:p>
            <a:pPr lvl="1"/>
            <a:r>
              <a:rPr lang="en-US" dirty="0"/>
              <a:t>Data elements within each record type</a:t>
            </a:r>
          </a:p>
          <a:p>
            <a:pPr lvl="1"/>
            <a:r>
              <a:rPr lang="en-US" dirty="0"/>
              <a:t>The valid values for each data element</a:t>
            </a:r>
          </a:p>
          <a:p>
            <a:r>
              <a:rPr lang="en-US" dirty="0" smtClean="0"/>
              <a:t>2 Reporting scenarios</a:t>
            </a:r>
          </a:p>
          <a:p>
            <a:pPr lvl="1"/>
            <a:r>
              <a:rPr lang="en-US" dirty="0" smtClean="0"/>
              <a:t>Request for more real-life scenarios from the field</a:t>
            </a:r>
          </a:p>
          <a:p>
            <a:r>
              <a:rPr lang="en-US" dirty="0" smtClean="0"/>
              <a:t>Timeline</a:t>
            </a:r>
            <a:endParaRPr lang="en-US" dirty="0"/>
          </a:p>
          <a:p>
            <a:r>
              <a:rPr lang="en-US" dirty="0"/>
              <a:t>Questions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01653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589327" cy="1325563"/>
          </a:xfrm>
        </p:spPr>
        <p:txBody>
          <a:bodyPr/>
          <a:lstStyle/>
          <a:p>
            <a:r>
              <a:rPr lang="en-US" dirty="0" smtClean="0"/>
              <a:t>C Record – Ethnic Flag</a:t>
            </a:r>
            <a:r>
              <a:rPr lang="en-US" dirty="0"/>
              <a:t> </a:t>
            </a:r>
            <a:r>
              <a:rPr lang="en-US" dirty="0" smtClean="0"/>
              <a:t>(EOY</a:t>
            </a:r>
            <a:r>
              <a:rPr lang="en-US" dirty="0"/>
              <a:t>)</a:t>
            </a:r>
          </a:p>
        </p:txBody>
      </p:sp>
      <p:sp>
        <p:nvSpPr>
          <p:cNvPr id="3" name="Content Placeholder 2"/>
          <p:cNvSpPr>
            <a:spLocks noGrp="1"/>
          </p:cNvSpPr>
          <p:nvPr>
            <p:ph idx="1"/>
          </p:nvPr>
        </p:nvSpPr>
        <p:spPr/>
        <p:txBody>
          <a:bodyPr/>
          <a:lstStyle/>
          <a:p>
            <a:r>
              <a:rPr lang="en-US" dirty="0" smtClean="0"/>
              <a:t>Definition</a:t>
            </a:r>
          </a:p>
          <a:p>
            <a:pPr lvl="1"/>
            <a:r>
              <a:rPr lang="en-US" dirty="0"/>
              <a:t>A flag to indicate if the </a:t>
            </a:r>
            <a:r>
              <a:rPr lang="en-US" dirty="0" err="1"/>
              <a:t>exiter</a:t>
            </a:r>
            <a:r>
              <a:rPr lang="en-US" dirty="0"/>
              <a:t> identifies as </a:t>
            </a:r>
            <a:r>
              <a:rPr lang="en-US" dirty="0" smtClean="0"/>
              <a:t>Hispanic/Latino</a:t>
            </a:r>
          </a:p>
          <a:p>
            <a:r>
              <a:rPr lang="en-US" dirty="0" smtClean="0"/>
              <a:t>Values</a:t>
            </a:r>
          </a:p>
          <a:p>
            <a:pPr lvl="1"/>
            <a:r>
              <a:rPr lang="en-US" dirty="0"/>
              <a:t>Y = Yes, </a:t>
            </a:r>
            <a:r>
              <a:rPr lang="en-US" dirty="0" err="1"/>
              <a:t>exiter</a:t>
            </a:r>
            <a:r>
              <a:rPr lang="en-US" dirty="0"/>
              <a:t> is Hispanic/Latino</a:t>
            </a:r>
          </a:p>
          <a:p>
            <a:pPr lvl="1"/>
            <a:r>
              <a:rPr lang="en-US" dirty="0"/>
              <a:t>N = No, </a:t>
            </a:r>
            <a:r>
              <a:rPr lang="en-US" dirty="0" err="1"/>
              <a:t>exiter</a:t>
            </a:r>
            <a:r>
              <a:rPr lang="en-US" dirty="0"/>
              <a:t> is not Hispanic/Latino </a:t>
            </a:r>
            <a:endParaRPr lang="en-US" dirty="0" smtClean="0"/>
          </a:p>
          <a:p>
            <a:r>
              <a:rPr lang="en-US" dirty="0" smtClean="0"/>
              <a:t>Edits</a:t>
            </a:r>
          </a:p>
          <a:p>
            <a:pPr lvl="1"/>
            <a:r>
              <a:rPr lang="en-US" dirty="0"/>
              <a:t>If not blank, then must be </a:t>
            </a:r>
            <a:r>
              <a:rPr lang="en-US" dirty="0" smtClean="0"/>
              <a:t>Y or N</a:t>
            </a:r>
          </a:p>
        </p:txBody>
      </p:sp>
    </p:spTree>
    <p:extLst>
      <p:ext uri="{BB962C8B-B14F-4D97-AF65-F5344CB8AC3E}">
        <p14:creationId xmlns:p14="http://schemas.microsoft.com/office/powerpoint/2010/main" val="280955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589327" cy="1325563"/>
          </a:xfrm>
        </p:spPr>
        <p:txBody>
          <a:bodyPr/>
          <a:lstStyle/>
          <a:p>
            <a:r>
              <a:rPr lang="en-US" dirty="0" smtClean="0"/>
              <a:t>C Record – Race Code (EOY</a:t>
            </a:r>
            <a:r>
              <a:rPr lang="en-US" dirty="0"/>
              <a:t>)</a:t>
            </a:r>
          </a:p>
        </p:txBody>
      </p:sp>
      <p:sp>
        <p:nvSpPr>
          <p:cNvPr id="3" name="Content Placeholder 2"/>
          <p:cNvSpPr>
            <a:spLocks noGrp="1"/>
          </p:cNvSpPr>
          <p:nvPr>
            <p:ph idx="1"/>
          </p:nvPr>
        </p:nvSpPr>
        <p:spPr/>
        <p:txBody>
          <a:bodyPr/>
          <a:lstStyle/>
          <a:p>
            <a:r>
              <a:rPr lang="en-US" dirty="0" smtClean="0"/>
              <a:t>Definition</a:t>
            </a:r>
          </a:p>
          <a:p>
            <a:pPr lvl="1"/>
            <a:r>
              <a:rPr lang="en-US" dirty="0"/>
              <a:t>A code to describe the race or combination of races in which the </a:t>
            </a:r>
            <a:r>
              <a:rPr lang="en-US" dirty="0" err="1"/>
              <a:t>exiter</a:t>
            </a:r>
            <a:r>
              <a:rPr lang="en-US" dirty="0"/>
              <a:t> identifies </a:t>
            </a:r>
            <a:endParaRPr lang="en-US" dirty="0" smtClean="0"/>
          </a:p>
          <a:p>
            <a:r>
              <a:rPr lang="en-US" dirty="0" smtClean="0"/>
              <a:t>Values</a:t>
            </a:r>
          </a:p>
          <a:p>
            <a:pPr lvl="1"/>
            <a:r>
              <a:rPr lang="en-US" dirty="0"/>
              <a:t>Select from a list of valid </a:t>
            </a:r>
            <a:r>
              <a:rPr lang="en-US" dirty="0" smtClean="0"/>
              <a:t>state assigned race codes</a:t>
            </a:r>
          </a:p>
          <a:p>
            <a:pPr lvl="1"/>
            <a:r>
              <a:rPr lang="en-US" dirty="0" smtClean="0"/>
              <a:t>Same list as used for Student Record Collection and the B record of the Master Schedule Collection </a:t>
            </a:r>
          </a:p>
          <a:p>
            <a:r>
              <a:rPr lang="en-US" dirty="0" smtClean="0"/>
              <a:t>Edits</a:t>
            </a:r>
          </a:p>
          <a:p>
            <a:pPr lvl="1"/>
            <a:r>
              <a:rPr lang="en-US" dirty="0"/>
              <a:t>If not blank, then must be a valid </a:t>
            </a:r>
            <a:r>
              <a:rPr lang="en-US" dirty="0" smtClean="0"/>
              <a:t>state </a:t>
            </a:r>
            <a:r>
              <a:rPr lang="en-US" dirty="0"/>
              <a:t>assigned race code</a:t>
            </a:r>
            <a:endParaRPr lang="en-US" dirty="0" smtClean="0"/>
          </a:p>
        </p:txBody>
      </p:sp>
    </p:spTree>
    <p:extLst>
      <p:ext uri="{BB962C8B-B14F-4D97-AF65-F5344CB8AC3E}">
        <p14:creationId xmlns:p14="http://schemas.microsoft.com/office/powerpoint/2010/main" val="3302616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39" y="365125"/>
            <a:ext cx="11589327" cy="1325563"/>
          </a:xfrm>
        </p:spPr>
        <p:txBody>
          <a:bodyPr/>
          <a:lstStyle/>
          <a:p>
            <a:r>
              <a:rPr lang="en-US" dirty="0" smtClean="0"/>
              <a:t>C Record – Reason for Leaving (EOY</a:t>
            </a:r>
            <a:r>
              <a:rPr lang="en-US" dirty="0"/>
              <a:t>)</a:t>
            </a:r>
          </a:p>
        </p:txBody>
      </p:sp>
      <p:sp>
        <p:nvSpPr>
          <p:cNvPr id="3" name="Content Placeholder 2"/>
          <p:cNvSpPr>
            <a:spLocks noGrp="1"/>
          </p:cNvSpPr>
          <p:nvPr>
            <p:ph idx="1"/>
          </p:nvPr>
        </p:nvSpPr>
        <p:spPr>
          <a:xfrm>
            <a:off x="838200" y="1825625"/>
            <a:ext cx="10982498" cy="4351338"/>
          </a:xfrm>
        </p:spPr>
        <p:txBody>
          <a:bodyPr>
            <a:normAutofit/>
          </a:bodyPr>
          <a:lstStyle/>
          <a:p>
            <a:r>
              <a:rPr lang="en-US" dirty="0" smtClean="0"/>
              <a:t>Primary, Secondary and Tertiary Reason for Leaving elements</a:t>
            </a:r>
          </a:p>
          <a:p>
            <a:r>
              <a:rPr lang="en-US" dirty="0" smtClean="0"/>
              <a:t>Definition</a:t>
            </a:r>
          </a:p>
          <a:p>
            <a:pPr lvl="1"/>
            <a:r>
              <a:rPr lang="en-US" dirty="0"/>
              <a:t>A code to describe the reason the employee left employment with the school division </a:t>
            </a:r>
            <a:endParaRPr lang="en-US" dirty="0" smtClean="0"/>
          </a:p>
          <a:p>
            <a:r>
              <a:rPr lang="en-US" dirty="0" smtClean="0"/>
              <a:t>Values</a:t>
            </a:r>
          </a:p>
          <a:p>
            <a:pPr lvl="1"/>
            <a:r>
              <a:rPr lang="en-US" dirty="0"/>
              <a:t>Select from a list of </a:t>
            </a:r>
            <a:r>
              <a:rPr lang="en-US" dirty="0" smtClean="0"/>
              <a:t>valid list of Reason for Leaving codes</a:t>
            </a:r>
          </a:p>
          <a:p>
            <a:r>
              <a:rPr lang="en-US" dirty="0" smtClean="0"/>
              <a:t>Edits</a:t>
            </a:r>
          </a:p>
          <a:p>
            <a:pPr lvl="1"/>
            <a:r>
              <a:rPr lang="en-US" dirty="0"/>
              <a:t>If not blank, then must be a </a:t>
            </a:r>
            <a:r>
              <a:rPr lang="en-US" dirty="0" smtClean="0"/>
              <a:t>valid Reason for Leaving</a:t>
            </a:r>
          </a:p>
          <a:p>
            <a:pPr lvl="1"/>
            <a:r>
              <a:rPr lang="en-US" dirty="0" smtClean="0"/>
              <a:t>Primary Reason for Leaving, cannot be blank</a:t>
            </a:r>
          </a:p>
          <a:p>
            <a:pPr lvl="1"/>
            <a:r>
              <a:rPr lang="en-US" dirty="0" smtClean="0"/>
              <a:t>Primary, Secondary and Tertiary Reasons for Leaving cannot be the same</a:t>
            </a:r>
          </a:p>
        </p:txBody>
      </p:sp>
    </p:spTree>
    <p:extLst>
      <p:ext uri="{BB962C8B-B14F-4D97-AF65-F5344CB8AC3E}">
        <p14:creationId xmlns:p14="http://schemas.microsoft.com/office/powerpoint/2010/main" val="1906340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921"/>
            <a:ext cx="10515600" cy="1325563"/>
          </a:xfrm>
        </p:spPr>
        <p:txBody>
          <a:bodyPr/>
          <a:lstStyle/>
          <a:p>
            <a:r>
              <a:rPr lang="en-US" dirty="0" smtClean="0"/>
              <a:t>Reasons for Leaving Codes</a:t>
            </a:r>
            <a:endParaRPr lang="en-US" dirty="0"/>
          </a:p>
        </p:txBody>
      </p:sp>
      <p:sp>
        <p:nvSpPr>
          <p:cNvPr id="3" name="Content Placeholder 2"/>
          <p:cNvSpPr>
            <a:spLocks noGrp="1"/>
          </p:cNvSpPr>
          <p:nvPr>
            <p:ph idx="1"/>
          </p:nvPr>
        </p:nvSpPr>
        <p:spPr>
          <a:xfrm>
            <a:off x="853439" y="1255222"/>
            <a:ext cx="10742815" cy="5537400"/>
          </a:xfrm>
        </p:spPr>
        <p:txBody>
          <a:bodyPr>
            <a:normAutofit fontScale="62500" lnSpcReduction="20000"/>
          </a:bodyPr>
          <a:lstStyle/>
          <a:p>
            <a:pPr marL="0" indent="0" fontAlgn="ctr">
              <a:buNone/>
            </a:pPr>
            <a:r>
              <a:rPr lang="en-US" dirty="0"/>
              <a:t>1 = Retirement </a:t>
            </a:r>
          </a:p>
          <a:p>
            <a:pPr marL="0" indent="0" fontAlgn="ctr">
              <a:buNone/>
            </a:pPr>
            <a:r>
              <a:rPr lang="en-US" dirty="0"/>
              <a:t>2 = Family/personal considerations (health, caring for others, career break, or other) </a:t>
            </a:r>
          </a:p>
          <a:p>
            <a:pPr marL="0" indent="0" fontAlgn="ctr">
              <a:buNone/>
            </a:pPr>
            <a:r>
              <a:rPr lang="en-US" dirty="0"/>
              <a:t>3 = Family/personal relocation </a:t>
            </a:r>
          </a:p>
          <a:p>
            <a:pPr marL="0" indent="0" fontAlgn="ctr">
              <a:buNone/>
            </a:pPr>
            <a:r>
              <a:rPr lang="en-US" dirty="0"/>
              <a:t>4 = Demanding workload/too prescriptive</a:t>
            </a:r>
          </a:p>
          <a:p>
            <a:pPr marL="0" indent="0" fontAlgn="ctr">
              <a:buNone/>
            </a:pPr>
            <a:r>
              <a:rPr lang="en-US" dirty="0"/>
              <a:t>5 = Dissatisfaction with administrator/supervisor</a:t>
            </a:r>
          </a:p>
          <a:p>
            <a:pPr marL="0" indent="0" fontAlgn="ctr">
              <a:buNone/>
            </a:pPr>
            <a:r>
              <a:rPr lang="en-US" dirty="0"/>
              <a:t>6 = Dissatisfaction with school or division climate:  discipline/classroom control </a:t>
            </a:r>
          </a:p>
          <a:p>
            <a:pPr marL="0" indent="0" fontAlgn="ctr">
              <a:buNone/>
            </a:pPr>
            <a:r>
              <a:rPr lang="en-US" dirty="0"/>
              <a:t>7 = Dissatisfaction with school or division climate:  duties incompatible with educational training </a:t>
            </a:r>
          </a:p>
          <a:p>
            <a:pPr marL="0" indent="0" fontAlgn="ctr">
              <a:buNone/>
            </a:pPr>
            <a:r>
              <a:rPr lang="en-US" dirty="0"/>
              <a:t>8 = Dissatisfaction with school or division climate:  salary/compensation</a:t>
            </a:r>
          </a:p>
          <a:p>
            <a:pPr marL="0" indent="0" fontAlgn="ctr">
              <a:buNone/>
            </a:pPr>
            <a:r>
              <a:rPr lang="en-US" dirty="0"/>
              <a:t>9 = Outside pressure from parents, community, social media </a:t>
            </a:r>
          </a:p>
          <a:p>
            <a:pPr marL="0" indent="0" fontAlgn="ctr">
              <a:buNone/>
            </a:pPr>
            <a:r>
              <a:rPr lang="en-US" dirty="0"/>
              <a:t>10 = Employment in the education field/accepted another job in a Virginia public school division </a:t>
            </a:r>
          </a:p>
          <a:p>
            <a:pPr marL="0" indent="0" fontAlgn="ctr">
              <a:buNone/>
            </a:pPr>
            <a:r>
              <a:rPr lang="en-US" dirty="0"/>
              <a:t>11 = Employment in the education field-accepted a position in a non-VA public school or out-of-state </a:t>
            </a:r>
          </a:p>
          <a:p>
            <a:pPr marL="0" indent="0" fontAlgn="ctr">
              <a:buNone/>
            </a:pPr>
            <a:r>
              <a:rPr lang="en-US" dirty="0"/>
              <a:t>12 = Employment outside of the field of education </a:t>
            </a:r>
          </a:p>
          <a:p>
            <a:pPr marL="0" indent="0" fontAlgn="ctr">
              <a:buNone/>
            </a:pPr>
            <a:r>
              <a:rPr lang="en-US" dirty="0"/>
              <a:t>13 = </a:t>
            </a:r>
            <a:r>
              <a:rPr lang="en-US" dirty="0" smtClean="0"/>
              <a:t>Accepted a non-teaching position within </a:t>
            </a:r>
            <a:r>
              <a:rPr lang="en-US" dirty="0"/>
              <a:t>the </a:t>
            </a:r>
            <a:r>
              <a:rPr lang="en-US" dirty="0" smtClean="0"/>
              <a:t>same division </a:t>
            </a:r>
            <a:endParaRPr lang="en-US" dirty="0"/>
          </a:p>
          <a:p>
            <a:pPr marL="0" indent="0" fontAlgn="ctr">
              <a:buNone/>
            </a:pPr>
            <a:r>
              <a:rPr lang="en-US" dirty="0"/>
              <a:t>14 = Reduction in force/layoff </a:t>
            </a:r>
          </a:p>
          <a:p>
            <a:pPr marL="0" indent="0" fontAlgn="ctr">
              <a:buNone/>
            </a:pPr>
            <a:r>
              <a:rPr lang="en-US" dirty="0"/>
              <a:t>15 = Certification issue/lost credential</a:t>
            </a:r>
          </a:p>
          <a:p>
            <a:pPr marL="0" indent="0" fontAlgn="ctr">
              <a:buNone/>
            </a:pPr>
            <a:r>
              <a:rPr lang="en-US" dirty="0"/>
              <a:t>16 = Nonrenewal or termination </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33</a:t>
            </a:fld>
            <a:endParaRPr lang="en-US"/>
          </a:p>
        </p:txBody>
      </p:sp>
    </p:spTree>
    <p:extLst>
      <p:ext uri="{BB962C8B-B14F-4D97-AF65-F5344CB8AC3E}">
        <p14:creationId xmlns:p14="http://schemas.microsoft.com/office/powerpoint/2010/main" val="71228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Scenarios</a:t>
            </a:r>
            <a:br>
              <a:rPr lang="en-US" smtClean="0"/>
            </a:b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76782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548011"/>
            <a:ext cx="10515600" cy="1325563"/>
          </a:xfrm>
        </p:spPr>
        <p:txBody>
          <a:bodyPr>
            <a:noAutofit/>
          </a:bodyPr>
          <a:lstStyle/>
          <a:p>
            <a:r>
              <a:rPr lang="en-US" sz="3200" dirty="0" smtClean="0"/>
              <a:t>Central High School (0010) in Middleburg County (210) needs 3 full time science teachers.  Teacher A’s classes are taught by a long-term substitute because the position is still open as of 10/1/2021.</a:t>
            </a:r>
            <a:endParaRPr lang="en-US" sz="3200" dirty="0"/>
          </a:p>
        </p:txBody>
      </p:sp>
      <p:sp>
        <p:nvSpPr>
          <p:cNvPr id="5" name="Text Placeholder 4"/>
          <p:cNvSpPr>
            <a:spLocks noGrp="1"/>
          </p:cNvSpPr>
          <p:nvPr>
            <p:ph type="body" idx="1"/>
          </p:nvPr>
        </p:nvSpPr>
        <p:spPr>
          <a:xfrm>
            <a:off x="839788" y="2038619"/>
            <a:ext cx="3399703" cy="823912"/>
          </a:xfrm>
        </p:spPr>
        <p:txBody>
          <a:bodyPr/>
          <a:lstStyle/>
          <a:p>
            <a:r>
              <a:rPr lang="en-US" u="sng" dirty="0" smtClean="0">
                <a:solidFill>
                  <a:srgbClr val="0F150D"/>
                </a:solidFill>
              </a:rPr>
              <a:t>Teacher A</a:t>
            </a:r>
            <a:endParaRPr lang="en-US" u="sng" dirty="0">
              <a:solidFill>
                <a:srgbClr val="0F150D"/>
              </a:solidFill>
            </a:endParaRPr>
          </a:p>
        </p:txBody>
      </p:sp>
      <p:sp>
        <p:nvSpPr>
          <p:cNvPr id="6" name="Content Placeholder 5"/>
          <p:cNvSpPr>
            <a:spLocks noGrp="1"/>
          </p:cNvSpPr>
          <p:nvPr>
            <p:ph sz="half" idx="2"/>
          </p:nvPr>
        </p:nvSpPr>
        <p:spPr>
          <a:xfrm>
            <a:off x="839788" y="2862531"/>
            <a:ext cx="3399703" cy="3684588"/>
          </a:xfrm>
        </p:spPr>
        <p:txBody>
          <a:bodyPr>
            <a:normAutofit/>
          </a:bodyPr>
          <a:lstStyle/>
          <a:p>
            <a:r>
              <a:rPr lang="en-US" dirty="0" smtClean="0"/>
              <a:t>3 sections of Biology (21)</a:t>
            </a:r>
          </a:p>
          <a:p>
            <a:r>
              <a:rPr lang="en-US" dirty="0" smtClean="0"/>
              <a:t>2 sections of Earth Science (20)</a:t>
            </a:r>
          </a:p>
          <a:p>
            <a:endParaRPr lang="en-US" dirty="0"/>
          </a:p>
          <a:p>
            <a:pPr marL="0" indent="0">
              <a:buNone/>
            </a:pPr>
            <a:r>
              <a:rPr lang="en-US" sz="2200" dirty="0" smtClean="0"/>
              <a:t>*Position Codes are in ()</a:t>
            </a:r>
          </a:p>
          <a:p>
            <a:pPr marL="0" indent="0">
              <a:buNone/>
            </a:pPr>
            <a:r>
              <a:rPr lang="en-US" sz="2200" dirty="0" smtClean="0"/>
              <a:t>**Each section is .2 FTE in this school</a:t>
            </a:r>
            <a:endParaRPr lang="en-US" sz="2200" dirty="0"/>
          </a:p>
        </p:txBody>
      </p:sp>
      <p:sp>
        <p:nvSpPr>
          <p:cNvPr id="7" name="Text Placeholder 6"/>
          <p:cNvSpPr>
            <a:spLocks noGrp="1"/>
          </p:cNvSpPr>
          <p:nvPr>
            <p:ph type="body" sz="quarter" idx="3"/>
          </p:nvPr>
        </p:nvSpPr>
        <p:spPr>
          <a:xfrm>
            <a:off x="4817224" y="2038619"/>
            <a:ext cx="3162993" cy="823912"/>
          </a:xfrm>
        </p:spPr>
        <p:txBody>
          <a:bodyPr/>
          <a:lstStyle/>
          <a:p>
            <a:r>
              <a:rPr lang="en-US" u="sng" dirty="0" smtClean="0">
                <a:solidFill>
                  <a:srgbClr val="0F150D"/>
                </a:solidFill>
              </a:rPr>
              <a:t>Teacher B</a:t>
            </a:r>
            <a:endParaRPr lang="en-US" u="sng" dirty="0">
              <a:solidFill>
                <a:srgbClr val="0F150D"/>
              </a:solidFill>
            </a:endParaRPr>
          </a:p>
        </p:txBody>
      </p:sp>
      <p:sp>
        <p:nvSpPr>
          <p:cNvPr id="8" name="Content Placeholder 7"/>
          <p:cNvSpPr>
            <a:spLocks noGrp="1"/>
          </p:cNvSpPr>
          <p:nvPr>
            <p:ph sz="quarter" idx="4"/>
          </p:nvPr>
        </p:nvSpPr>
        <p:spPr>
          <a:xfrm>
            <a:off x="4817224" y="2862531"/>
            <a:ext cx="3162993" cy="3684588"/>
          </a:xfrm>
        </p:spPr>
        <p:txBody>
          <a:bodyPr/>
          <a:lstStyle/>
          <a:p>
            <a:r>
              <a:rPr lang="en-US" dirty="0" smtClean="0"/>
              <a:t>1 section Intro to Drones (25)</a:t>
            </a:r>
          </a:p>
          <a:p>
            <a:r>
              <a:rPr lang="en-US" dirty="0" smtClean="0"/>
              <a:t>3 sections of Chemistry (22)</a:t>
            </a:r>
          </a:p>
          <a:p>
            <a:r>
              <a:rPr lang="en-US" dirty="0" smtClean="0"/>
              <a:t>1 section of Biology (21)</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35</a:t>
            </a:fld>
            <a:endParaRPr lang="en-US"/>
          </a:p>
        </p:txBody>
      </p:sp>
      <p:sp>
        <p:nvSpPr>
          <p:cNvPr id="9" name="Text Placeholder 6"/>
          <p:cNvSpPr txBox="1">
            <a:spLocks/>
          </p:cNvSpPr>
          <p:nvPr/>
        </p:nvSpPr>
        <p:spPr>
          <a:xfrm>
            <a:off x="8572605" y="2038619"/>
            <a:ext cx="316299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u="sng" dirty="0" smtClean="0">
                <a:solidFill>
                  <a:srgbClr val="0F150D"/>
                </a:solidFill>
              </a:rPr>
              <a:t>Teacher C</a:t>
            </a:r>
            <a:endParaRPr lang="en-US" u="sng" dirty="0">
              <a:solidFill>
                <a:srgbClr val="0F150D"/>
              </a:solidFill>
            </a:endParaRPr>
          </a:p>
        </p:txBody>
      </p:sp>
      <p:sp>
        <p:nvSpPr>
          <p:cNvPr id="10" name="Content Placeholder 7"/>
          <p:cNvSpPr txBox="1">
            <a:spLocks/>
          </p:cNvSpPr>
          <p:nvPr/>
        </p:nvSpPr>
        <p:spPr>
          <a:xfrm>
            <a:off x="8572605" y="2856902"/>
            <a:ext cx="341434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2 sections Physics (23)</a:t>
            </a:r>
          </a:p>
          <a:p>
            <a:r>
              <a:rPr lang="en-US" dirty="0" smtClean="0"/>
              <a:t>2 sections of Oceanography (20)</a:t>
            </a:r>
          </a:p>
          <a:p>
            <a:r>
              <a:rPr lang="en-US" dirty="0" smtClean="0"/>
              <a:t>1 section of Physiology (21)</a:t>
            </a:r>
            <a:endParaRPr lang="en-US" dirty="0"/>
          </a:p>
        </p:txBody>
      </p:sp>
      <p:cxnSp>
        <p:nvCxnSpPr>
          <p:cNvPr id="12" name="Straight Connector 11"/>
          <p:cNvCxnSpPr/>
          <p:nvPr/>
        </p:nvCxnSpPr>
        <p:spPr>
          <a:xfrm flipV="1">
            <a:off x="839788" y="2119745"/>
            <a:ext cx="10515600" cy="2493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08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Central High’s Science </a:t>
            </a:r>
            <a:r>
              <a:rPr lang="en-US" dirty="0" err="1" smtClean="0"/>
              <a:t>Dept</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30487391"/>
              </p:ext>
            </p:extLst>
          </p:nvPr>
        </p:nvGraphicFramePr>
        <p:xfrm>
          <a:off x="2577869" y="2630287"/>
          <a:ext cx="7036262" cy="2445328"/>
        </p:xfrm>
        <a:graphic>
          <a:graphicData uri="http://schemas.openxmlformats.org/drawingml/2006/table">
            <a:tbl>
              <a:tblPr>
                <a:tableStyleId>{5C22544A-7EE6-4342-B048-85BDC9FD1C3A}</a:tableStyleId>
              </a:tblPr>
              <a:tblGrid>
                <a:gridCol w="991473">
                  <a:extLst>
                    <a:ext uri="{9D8B030D-6E8A-4147-A177-3AD203B41FA5}">
                      <a16:colId xmlns:a16="http://schemas.microsoft.com/office/drawing/2014/main" val="934556021"/>
                    </a:ext>
                  </a:extLst>
                </a:gridCol>
                <a:gridCol w="3566106">
                  <a:extLst>
                    <a:ext uri="{9D8B030D-6E8A-4147-A177-3AD203B41FA5}">
                      <a16:colId xmlns:a16="http://schemas.microsoft.com/office/drawing/2014/main" val="302970296"/>
                    </a:ext>
                  </a:extLst>
                </a:gridCol>
                <a:gridCol w="943499">
                  <a:extLst>
                    <a:ext uri="{9D8B030D-6E8A-4147-A177-3AD203B41FA5}">
                      <a16:colId xmlns:a16="http://schemas.microsoft.com/office/drawing/2014/main" val="2512622137"/>
                    </a:ext>
                  </a:extLst>
                </a:gridCol>
                <a:gridCol w="767592">
                  <a:extLst>
                    <a:ext uri="{9D8B030D-6E8A-4147-A177-3AD203B41FA5}">
                      <a16:colId xmlns:a16="http://schemas.microsoft.com/office/drawing/2014/main" val="3028902328"/>
                    </a:ext>
                  </a:extLst>
                </a:gridCol>
                <a:gridCol w="767592">
                  <a:extLst>
                    <a:ext uri="{9D8B030D-6E8A-4147-A177-3AD203B41FA5}">
                      <a16:colId xmlns:a16="http://schemas.microsoft.com/office/drawing/2014/main" val="4161802987"/>
                    </a:ext>
                  </a:extLst>
                </a:gridCol>
              </a:tblGrid>
              <a:tr h="916998">
                <a:tc>
                  <a:txBody>
                    <a:bodyPr/>
                    <a:lstStyle/>
                    <a:p>
                      <a:pPr algn="ctr" fontAlgn="ctr"/>
                      <a:r>
                        <a:rPr lang="en-US" sz="1100" b="1" u="none" strike="noStrike" dirty="0">
                          <a:effectLst/>
                          <a:latin typeface="Calibri" panose="020F0502020204030204" pitchFamily="34" charset="0"/>
                          <a:cs typeface="Calibri" panose="020F0502020204030204" pitchFamily="34" charset="0"/>
                        </a:rPr>
                        <a:t>Position Code</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1100" b="1" u="none" strike="noStrike" dirty="0">
                          <a:effectLst/>
                          <a:latin typeface="Calibri" panose="020F0502020204030204" pitchFamily="34" charset="0"/>
                          <a:cs typeface="Calibri" panose="020F0502020204030204" pitchFamily="34" charset="0"/>
                        </a:rPr>
                        <a:t>Position Description</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Sections Taught</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Positions by FTE</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Unfilled Positions by FTE</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28371916"/>
                  </a:ext>
                </a:extLst>
              </a:tr>
              <a:tr h="305666">
                <a:tc>
                  <a:txBody>
                    <a:bodyPr/>
                    <a:lstStyle/>
                    <a:p>
                      <a:pPr algn="ctr" fontAlgn="ctr"/>
                      <a:r>
                        <a:rPr lang="en-US" sz="1100" u="none" strike="noStrike">
                          <a:effectLst/>
                          <a:latin typeface="Calibri" panose="020F0502020204030204" pitchFamily="34" charset="0"/>
                          <a:cs typeface="Calibri" panose="020F0502020204030204" pitchFamily="34" charset="0"/>
                        </a:rPr>
                        <a:t>20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a:effectLst/>
                          <a:latin typeface="Calibri" panose="020F0502020204030204" pitchFamily="34" charset="0"/>
                          <a:cs typeface="Calibri" panose="020F0502020204030204" pitchFamily="34" charset="0"/>
                        </a:rPr>
                        <a:t>Teacher, Earth Science</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0.4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397306"/>
                  </a:ext>
                </a:extLst>
              </a:tr>
              <a:tr h="305666">
                <a:tc>
                  <a:txBody>
                    <a:bodyPr/>
                    <a:lstStyle/>
                    <a:p>
                      <a:pPr algn="ctr" fontAlgn="ctr"/>
                      <a:r>
                        <a:rPr lang="en-US" sz="1100" u="none" strike="noStrike">
                          <a:effectLst/>
                          <a:latin typeface="Calibri" panose="020F0502020204030204" pitchFamily="34" charset="0"/>
                          <a:cs typeface="Calibri" panose="020F0502020204030204" pitchFamily="34" charset="0"/>
                        </a:rPr>
                        <a:t>21</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Calibri" panose="020F0502020204030204" pitchFamily="34" charset="0"/>
                          <a:cs typeface="Calibri" panose="020F0502020204030204" pitchFamily="34" charset="0"/>
                        </a:rPr>
                        <a:t>Teacher, Biology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1</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0.6</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656382"/>
                  </a:ext>
                </a:extLst>
              </a:tr>
              <a:tr h="305666">
                <a:tc>
                  <a:txBody>
                    <a:bodyPr/>
                    <a:lstStyle/>
                    <a:p>
                      <a:pPr algn="ctr" fontAlgn="ctr"/>
                      <a:r>
                        <a:rPr lang="en-US" sz="1100" u="none" strike="noStrike">
                          <a:effectLst/>
                          <a:latin typeface="Calibri" panose="020F0502020204030204" pitchFamily="34" charset="0"/>
                          <a:cs typeface="Calibri" panose="020F0502020204030204" pitchFamily="34" charset="0"/>
                        </a:rPr>
                        <a:t>22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Calibri" panose="020F0502020204030204" pitchFamily="34" charset="0"/>
                          <a:cs typeface="Calibri" panose="020F0502020204030204" pitchFamily="34" charset="0"/>
                        </a:rPr>
                        <a:t>Teacher, Chemistry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3</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266826"/>
                  </a:ext>
                </a:extLst>
              </a:tr>
              <a:tr h="305666">
                <a:tc>
                  <a:txBody>
                    <a:bodyPr/>
                    <a:lstStyle/>
                    <a:p>
                      <a:pPr algn="ctr" fontAlgn="ctr"/>
                      <a:r>
                        <a:rPr lang="en-US" sz="1100" u="none" strike="noStrike">
                          <a:effectLst/>
                          <a:latin typeface="Calibri" panose="020F0502020204030204" pitchFamily="34" charset="0"/>
                          <a:cs typeface="Calibri" panose="020F0502020204030204" pitchFamily="34" charset="0"/>
                        </a:rPr>
                        <a:t>23</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Calibri" panose="020F0502020204030204" pitchFamily="34" charset="0"/>
                          <a:cs typeface="Calibri" panose="020F0502020204030204" pitchFamily="34" charset="0"/>
                        </a:rPr>
                        <a:t>Teacher, Physics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0.4</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681359"/>
                  </a:ext>
                </a:extLst>
              </a:tr>
              <a:tr h="305666">
                <a:tc>
                  <a:txBody>
                    <a:bodyPr/>
                    <a:lstStyle/>
                    <a:p>
                      <a:pPr algn="ctr" fontAlgn="ctr"/>
                      <a:r>
                        <a:rPr lang="en-US" sz="1100" u="none" strike="noStrike">
                          <a:effectLst/>
                          <a:latin typeface="Calibri" panose="020F0502020204030204" pitchFamily="34" charset="0"/>
                          <a:cs typeface="Calibri" panose="020F0502020204030204" pitchFamily="34" charset="0"/>
                        </a:rPr>
                        <a:t>25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Calibri" panose="020F0502020204030204" pitchFamily="34" charset="0"/>
                          <a:cs typeface="Calibri" panose="020F0502020204030204" pitchFamily="34" charset="0"/>
                        </a:rPr>
                        <a:t>Teacher, All Others in Science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1</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latin typeface="Calibri" panose="020F0502020204030204" pitchFamily="34" charset="0"/>
                          <a:cs typeface="Calibri" panose="020F0502020204030204" pitchFamily="34" charset="0"/>
                        </a:rPr>
                        <a:t>0.2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Calibri" panose="020F0502020204030204" pitchFamily="34" charset="0"/>
                          <a:cs typeface="Calibri" panose="020F0502020204030204" pitchFamily="34" charset="0"/>
                        </a:rPr>
                        <a: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075676"/>
                  </a:ext>
                </a:extLst>
              </a:tr>
            </a:tbl>
          </a:graphicData>
        </a:graphic>
      </p:graphicFrame>
    </p:spTree>
    <p:extLst>
      <p:ext uri="{BB962C8B-B14F-4D97-AF65-F5344CB8AC3E}">
        <p14:creationId xmlns:p14="http://schemas.microsoft.com/office/powerpoint/2010/main" val="242002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data in table form</a:t>
            </a: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37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85924749"/>
              </p:ext>
            </p:extLst>
          </p:nvPr>
        </p:nvGraphicFramePr>
        <p:xfrm>
          <a:off x="914279" y="1545315"/>
          <a:ext cx="7404100" cy="1952625"/>
        </p:xfrm>
        <a:graphic>
          <a:graphicData uri="http://schemas.openxmlformats.org/drawingml/2006/table">
            <a:tbl>
              <a:tblPr/>
              <a:tblGrid>
                <a:gridCol w="673100">
                  <a:extLst>
                    <a:ext uri="{9D8B030D-6E8A-4147-A177-3AD203B41FA5}">
                      <a16:colId xmlns:a16="http://schemas.microsoft.com/office/drawing/2014/main" val="2994485555"/>
                    </a:ext>
                  </a:extLst>
                </a:gridCol>
                <a:gridCol w="673100">
                  <a:extLst>
                    <a:ext uri="{9D8B030D-6E8A-4147-A177-3AD203B41FA5}">
                      <a16:colId xmlns:a16="http://schemas.microsoft.com/office/drawing/2014/main" val="889279081"/>
                    </a:ext>
                  </a:extLst>
                </a:gridCol>
                <a:gridCol w="673100">
                  <a:extLst>
                    <a:ext uri="{9D8B030D-6E8A-4147-A177-3AD203B41FA5}">
                      <a16:colId xmlns:a16="http://schemas.microsoft.com/office/drawing/2014/main" val="4207310593"/>
                    </a:ext>
                  </a:extLst>
                </a:gridCol>
                <a:gridCol w="673100">
                  <a:extLst>
                    <a:ext uri="{9D8B030D-6E8A-4147-A177-3AD203B41FA5}">
                      <a16:colId xmlns:a16="http://schemas.microsoft.com/office/drawing/2014/main" val="2529032326"/>
                    </a:ext>
                  </a:extLst>
                </a:gridCol>
                <a:gridCol w="673100">
                  <a:extLst>
                    <a:ext uri="{9D8B030D-6E8A-4147-A177-3AD203B41FA5}">
                      <a16:colId xmlns:a16="http://schemas.microsoft.com/office/drawing/2014/main" val="2055191839"/>
                    </a:ext>
                  </a:extLst>
                </a:gridCol>
                <a:gridCol w="673100">
                  <a:extLst>
                    <a:ext uri="{9D8B030D-6E8A-4147-A177-3AD203B41FA5}">
                      <a16:colId xmlns:a16="http://schemas.microsoft.com/office/drawing/2014/main" val="3356110971"/>
                    </a:ext>
                  </a:extLst>
                </a:gridCol>
                <a:gridCol w="673100">
                  <a:extLst>
                    <a:ext uri="{9D8B030D-6E8A-4147-A177-3AD203B41FA5}">
                      <a16:colId xmlns:a16="http://schemas.microsoft.com/office/drawing/2014/main" val="4233177806"/>
                    </a:ext>
                  </a:extLst>
                </a:gridCol>
                <a:gridCol w="673100">
                  <a:extLst>
                    <a:ext uri="{9D8B030D-6E8A-4147-A177-3AD203B41FA5}">
                      <a16:colId xmlns:a16="http://schemas.microsoft.com/office/drawing/2014/main" val="1856508080"/>
                    </a:ext>
                  </a:extLst>
                </a:gridCol>
                <a:gridCol w="673100">
                  <a:extLst>
                    <a:ext uri="{9D8B030D-6E8A-4147-A177-3AD203B41FA5}">
                      <a16:colId xmlns:a16="http://schemas.microsoft.com/office/drawing/2014/main" val="537820505"/>
                    </a:ext>
                  </a:extLst>
                </a:gridCol>
                <a:gridCol w="673100">
                  <a:extLst>
                    <a:ext uri="{9D8B030D-6E8A-4147-A177-3AD203B41FA5}">
                      <a16:colId xmlns:a16="http://schemas.microsoft.com/office/drawing/2014/main" val="629622436"/>
                    </a:ext>
                  </a:extLst>
                </a:gridCol>
                <a:gridCol w="673100">
                  <a:extLst>
                    <a:ext uri="{9D8B030D-6E8A-4147-A177-3AD203B41FA5}">
                      <a16:colId xmlns:a16="http://schemas.microsoft.com/office/drawing/2014/main" val="2978255240"/>
                    </a:ext>
                  </a:extLst>
                </a:gridCol>
              </a:tblGrid>
              <a:tr h="571500">
                <a:tc>
                  <a:txBody>
                    <a:bodyPr/>
                    <a:lstStyle/>
                    <a:p>
                      <a:pPr algn="ctr" fontAlgn="ctr"/>
                      <a:r>
                        <a:rPr lang="en-US" sz="1100" b="1" i="0" u="none" strike="noStrike" dirty="0">
                          <a:solidFill>
                            <a:srgbClr val="000000"/>
                          </a:solidFill>
                          <a:effectLst/>
                          <a:latin typeface="Calibri" panose="020F0502020204030204" pitchFamily="34" charset="0"/>
                        </a:rPr>
                        <a:t>Record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Division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School/</a:t>
                      </a:r>
                      <a:br>
                        <a:rPr lang="en-US" sz="1100" b="1" i="0" u="none" strike="noStrike" dirty="0">
                          <a:solidFill>
                            <a:srgbClr val="000000"/>
                          </a:solidFill>
                          <a:effectLst/>
                          <a:latin typeface="Calibri" panose="020F0502020204030204" pitchFamily="34" charset="0"/>
                        </a:rPr>
                      </a:br>
                      <a:r>
                        <a:rPr lang="en-US" sz="1100" b="1" i="0" u="none" strike="noStrike" dirty="0">
                          <a:solidFill>
                            <a:srgbClr val="000000"/>
                          </a:solidFill>
                          <a:effectLst/>
                          <a:latin typeface="Calibri" panose="020F0502020204030204" pitchFamily="34" charset="0"/>
                        </a:rPr>
                        <a:t>Center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Level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Position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Adult Education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English Learner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Special Education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Positions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Unfilled Positions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Exits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93534639"/>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0.40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734257"/>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0.60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074921"/>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0.60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798242"/>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0.40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31948"/>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0.20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865661"/>
                  </a:ext>
                </a:extLst>
              </a:tr>
            </a:tbl>
          </a:graphicData>
        </a:graphic>
      </p:graphicFrame>
      <p:sp>
        <p:nvSpPr>
          <p:cNvPr id="7" name="Rectangle 6"/>
          <p:cNvSpPr/>
          <p:nvPr/>
        </p:nvSpPr>
        <p:spPr>
          <a:xfrm>
            <a:off x="840966" y="4959046"/>
            <a:ext cx="7550727" cy="998030"/>
          </a:xfrm>
          <a:prstGeom prst="rect">
            <a:avLst/>
          </a:prstGeom>
        </p:spPr>
        <p:txBody>
          <a:bodyPr wrap="square">
            <a:spAutoFit/>
          </a:bodyPr>
          <a:lstStyle/>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0010	SCH	20	N	N	N	0.80	0.04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0010	SCH	21	N	N	N	1.00	.60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0010	SCH	22	N	N	N	.60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0010	SCH	23	N	N	N	.40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0010	SCH	25	N	N	N	.20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txBox="1">
            <a:spLocks/>
          </p:cNvSpPr>
          <p:nvPr/>
        </p:nvSpPr>
        <p:spPr>
          <a:xfrm>
            <a:off x="840966" y="38259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View of the data in the file layout</a:t>
            </a:r>
            <a:endParaRPr lang="en-US" dirty="0"/>
          </a:p>
        </p:txBody>
      </p:sp>
    </p:spTree>
    <p:extLst>
      <p:ext uri="{BB962C8B-B14F-4D97-AF65-F5344CB8AC3E}">
        <p14:creationId xmlns:p14="http://schemas.microsoft.com/office/powerpoint/2010/main" val="329095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9404"/>
            <a:ext cx="10515600" cy="1325563"/>
          </a:xfrm>
        </p:spPr>
        <p:txBody>
          <a:bodyPr>
            <a:noAutofit/>
          </a:bodyPr>
          <a:lstStyle/>
          <a:p>
            <a:r>
              <a:rPr lang="en-US" sz="3200" dirty="0" smtClean="0"/>
              <a:t>Middleburg County (210) needs 7 full-time bus drivers and 103 part-time bus drivers to transport all the students in the county to school each day.  Like other divisions, Middleburg is trying to hire qualified drivers but is unable to find enough despite advertising the open positions.  Some of the 103 drivers have volunteered to drive extra routes for extra pay.  Here is a break down of bus drivers.</a:t>
            </a:r>
            <a:endParaRPr lang="en-US" sz="3200" dirty="0"/>
          </a:p>
        </p:txBody>
      </p:sp>
      <p:sp>
        <p:nvSpPr>
          <p:cNvPr id="3" name="Slide Number Placeholder 2"/>
          <p:cNvSpPr>
            <a:spLocks noGrp="1"/>
          </p:cNvSpPr>
          <p:nvPr>
            <p:ph type="sldNum" sz="quarter" idx="12"/>
          </p:nvPr>
        </p:nvSpPr>
        <p:spPr/>
        <p:txBody>
          <a:bodyPr/>
          <a:lstStyle/>
          <a:p>
            <a:fld id="{25E842EE-07A5-BF42-B259-F0753968FB43}" type="slidenum">
              <a:rPr lang="en-US" smtClean="0"/>
              <a:t>38</a:t>
            </a:fld>
            <a:endParaRPr lang="en-US"/>
          </a:p>
        </p:txBody>
      </p:sp>
      <p:cxnSp>
        <p:nvCxnSpPr>
          <p:cNvPr id="4" name="Straight Connector 3"/>
          <p:cNvCxnSpPr/>
          <p:nvPr/>
        </p:nvCxnSpPr>
        <p:spPr>
          <a:xfrm flipV="1">
            <a:off x="839788" y="3882044"/>
            <a:ext cx="10515600" cy="24939"/>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7"/>
          <p:cNvSpPr txBox="1">
            <a:spLocks/>
          </p:cNvSpPr>
          <p:nvPr/>
        </p:nvSpPr>
        <p:spPr>
          <a:xfrm>
            <a:off x="1978427" y="4039986"/>
            <a:ext cx="3404063" cy="2424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smtClean="0">
                <a:solidFill>
                  <a:srgbClr val="0F150D"/>
                </a:solidFill>
              </a:rPr>
              <a:t>Bus drivers</a:t>
            </a:r>
          </a:p>
          <a:p>
            <a:r>
              <a:rPr lang="en-US" dirty="0" smtClean="0"/>
              <a:t>7  at full time </a:t>
            </a:r>
          </a:p>
          <a:p>
            <a:r>
              <a:rPr lang="en-US" dirty="0" smtClean="0"/>
              <a:t>26 at ¾ time</a:t>
            </a:r>
          </a:p>
          <a:p>
            <a:r>
              <a:rPr lang="en-US" dirty="0" smtClean="0"/>
              <a:t>47 at ½ time</a:t>
            </a:r>
          </a:p>
          <a:p>
            <a:r>
              <a:rPr lang="en-US" dirty="0" smtClean="0"/>
              <a:t>30 at ¼ time</a:t>
            </a:r>
            <a:endParaRPr lang="en-US" dirty="0"/>
          </a:p>
        </p:txBody>
      </p:sp>
      <p:sp>
        <p:nvSpPr>
          <p:cNvPr id="6" name="Content Placeholder 7"/>
          <p:cNvSpPr txBox="1">
            <a:spLocks/>
          </p:cNvSpPr>
          <p:nvPr/>
        </p:nvSpPr>
        <p:spPr>
          <a:xfrm>
            <a:off x="5702528" y="4034445"/>
            <a:ext cx="4006737" cy="24240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smtClean="0">
                <a:solidFill>
                  <a:srgbClr val="0F150D"/>
                </a:solidFill>
              </a:rPr>
              <a:t>Bus drivers still needed</a:t>
            </a:r>
          </a:p>
          <a:p>
            <a:r>
              <a:rPr lang="en-US" dirty="0" smtClean="0"/>
              <a:t>0  at full time </a:t>
            </a:r>
          </a:p>
          <a:p>
            <a:r>
              <a:rPr lang="en-US" dirty="0"/>
              <a:t>7</a:t>
            </a:r>
            <a:r>
              <a:rPr lang="en-US" dirty="0" smtClean="0"/>
              <a:t> at ¾ time</a:t>
            </a:r>
          </a:p>
          <a:p>
            <a:r>
              <a:rPr lang="en-US" dirty="0" smtClean="0"/>
              <a:t>12 at ½ time</a:t>
            </a:r>
          </a:p>
          <a:p>
            <a:r>
              <a:rPr lang="en-US" dirty="0"/>
              <a:t>4</a:t>
            </a:r>
            <a:r>
              <a:rPr lang="en-US" dirty="0" smtClean="0"/>
              <a:t> at ¼ time</a:t>
            </a:r>
            <a:endParaRPr lang="en-US" dirty="0"/>
          </a:p>
        </p:txBody>
      </p:sp>
    </p:spTree>
    <p:extLst>
      <p:ext uri="{BB962C8B-B14F-4D97-AF65-F5344CB8AC3E}">
        <p14:creationId xmlns:p14="http://schemas.microsoft.com/office/powerpoint/2010/main" val="79978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data in table form</a:t>
            </a: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39</a:t>
            </a:fld>
            <a:endParaRPr lang="en-US"/>
          </a:p>
        </p:txBody>
      </p:sp>
      <p:sp>
        <p:nvSpPr>
          <p:cNvPr id="8" name="Title 1"/>
          <p:cNvSpPr txBox="1">
            <a:spLocks/>
          </p:cNvSpPr>
          <p:nvPr/>
        </p:nvSpPr>
        <p:spPr>
          <a:xfrm>
            <a:off x="840966" y="38259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View of the data in the file layout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50573034"/>
              </p:ext>
            </p:extLst>
          </p:nvPr>
        </p:nvGraphicFramePr>
        <p:xfrm>
          <a:off x="922598" y="1677021"/>
          <a:ext cx="7404100" cy="847725"/>
        </p:xfrm>
        <a:graphic>
          <a:graphicData uri="http://schemas.openxmlformats.org/drawingml/2006/table">
            <a:tbl>
              <a:tblPr/>
              <a:tblGrid>
                <a:gridCol w="673100">
                  <a:extLst>
                    <a:ext uri="{9D8B030D-6E8A-4147-A177-3AD203B41FA5}">
                      <a16:colId xmlns:a16="http://schemas.microsoft.com/office/drawing/2014/main" val="4149021215"/>
                    </a:ext>
                  </a:extLst>
                </a:gridCol>
                <a:gridCol w="673100">
                  <a:extLst>
                    <a:ext uri="{9D8B030D-6E8A-4147-A177-3AD203B41FA5}">
                      <a16:colId xmlns:a16="http://schemas.microsoft.com/office/drawing/2014/main" val="3069470426"/>
                    </a:ext>
                  </a:extLst>
                </a:gridCol>
                <a:gridCol w="673100">
                  <a:extLst>
                    <a:ext uri="{9D8B030D-6E8A-4147-A177-3AD203B41FA5}">
                      <a16:colId xmlns:a16="http://schemas.microsoft.com/office/drawing/2014/main" val="633108214"/>
                    </a:ext>
                  </a:extLst>
                </a:gridCol>
                <a:gridCol w="673100">
                  <a:extLst>
                    <a:ext uri="{9D8B030D-6E8A-4147-A177-3AD203B41FA5}">
                      <a16:colId xmlns:a16="http://schemas.microsoft.com/office/drawing/2014/main" val="570284703"/>
                    </a:ext>
                  </a:extLst>
                </a:gridCol>
                <a:gridCol w="673100">
                  <a:extLst>
                    <a:ext uri="{9D8B030D-6E8A-4147-A177-3AD203B41FA5}">
                      <a16:colId xmlns:a16="http://schemas.microsoft.com/office/drawing/2014/main" val="1392737935"/>
                    </a:ext>
                  </a:extLst>
                </a:gridCol>
                <a:gridCol w="673100">
                  <a:extLst>
                    <a:ext uri="{9D8B030D-6E8A-4147-A177-3AD203B41FA5}">
                      <a16:colId xmlns:a16="http://schemas.microsoft.com/office/drawing/2014/main" val="1728599089"/>
                    </a:ext>
                  </a:extLst>
                </a:gridCol>
                <a:gridCol w="673100">
                  <a:extLst>
                    <a:ext uri="{9D8B030D-6E8A-4147-A177-3AD203B41FA5}">
                      <a16:colId xmlns:a16="http://schemas.microsoft.com/office/drawing/2014/main" val="873104197"/>
                    </a:ext>
                  </a:extLst>
                </a:gridCol>
                <a:gridCol w="673100">
                  <a:extLst>
                    <a:ext uri="{9D8B030D-6E8A-4147-A177-3AD203B41FA5}">
                      <a16:colId xmlns:a16="http://schemas.microsoft.com/office/drawing/2014/main" val="3726070799"/>
                    </a:ext>
                  </a:extLst>
                </a:gridCol>
                <a:gridCol w="673100">
                  <a:extLst>
                    <a:ext uri="{9D8B030D-6E8A-4147-A177-3AD203B41FA5}">
                      <a16:colId xmlns:a16="http://schemas.microsoft.com/office/drawing/2014/main" val="176895229"/>
                    </a:ext>
                  </a:extLst>
                </a:gridCol>
                <a:gridCol w="673100">
                  <a:extLst>
                    <a:ext uri="{9D8B030D-6E8A-4147-A177-3AD203B41FA5}">
                      <a16:colId xmlns:a16="http://schemas.microsoft.com/office/drawing/2014/main" val="2255286091"/>
                    </a:ext>
                  </a:extLst>
                </a:gridCol>
                <a:gridCol w="673100">
                  <a:extLst>
                    <a:ext uri="{9D8B030D-6E8A-4147-A177-3AD203B41FA5}">
                      <a16:colId xmlns:a16="http://schemas.microsoft.com/office/drawing/2014/main" val="1540503346"/>
                    </a:ext>
                  </a:extLst>
                </a:gridCol>
              </a:tblGrid>
              <a:tr h="571500">
                <a:tc>
                  <a:txBody>
                    <a:bodyPr/>
                    <a:lstStyle/>
                    <a:p>
                      <a:pPr algn="ctr" fontAlgn="ctr"/>
                      <a:r>
                        <a:rPr lang="en-US" sz="1100" b="1" i="0" u="none" strike="noStrike">
                          <a:solidFill>
                            <a:srgbClr val="000000"/>
                          </a:solidFill>
                          <a:effectLst/>
                          <a:latin typeface="Calibri" panose="020F0502020204030204" pitchFamily="34" charset="0"/>
                        </a:rPr>
                        <a:t>Record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Division Number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School/</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Center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Level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Position Code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Adult Education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English Learner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Special Education Flag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Positions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Unfilled Positions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100" b="1" i="0" u="none" strike="noStrike">
                          <a:solidFill>
                            <a:srgbClr val="000000"/>
                          </a:solidFill>
                          <a:effectLst/>
                          <a:latin typeface="Calibri" panose="020F0502020204030204" pitchFamily="34" charset="0"/>
                        </a:rPr>
                        <a:t>Exits by FTE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1813230"/>
                  </a:ext>
                </a:extLst>
              </a:tr>
              <a:tr h="276225">
                <a:tc>
                  <a:txBody>
                    <a:bodyPr/>
                    <a:lstStyle/>
                    <a:p>
                      <a:pPr algn="ctr" fontAlgn="ctr"/>
                      <a:r>
                        <a:rPr lang="en-US" sz="1100" b="0" i="0" u="none" strike="noStrike">
                          <a:solidFill>
                            <a:srgbClr val="000000"/>
                          </a:solidFill>
                          <a:effectLst/>
                          <a:latin typeface="Calibri" panose="020F0502020204030204" pitchFamily="34" charset="0"/>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DIV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89</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Calibri" panose="020F0502020204030204" pitchFamily="34" charset="0"/>
                        </a:rPr>
                        <a:t>57.50</a:t>
                      </a:r>
                      <a:endParaRPr lang="en-US"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692152"/>
                  </a:ext>
                </a:extLst>
              </a:tr>
            </a:tbl>
          </a:graphicData>
        </a:graphic>
      </p:graphicFrame>
      <p:sp>
        <p:nvSpPr>
          <p:cNvPr id="9" name="Rectangle 8"/>
          <p:cNvSpPr/>
          <p:nvPr/>
        </p:nvSpPr>
        <p:spPr>
          <a:xfrm>
            <a:off x="922597" y="5256093"/>
            <a:ext cx="8504035" cy="388696"/>
          </a:xfrm>
          <a:prstGeom prst="rect">
            <a:avLst/>
          </a:prstGeom>
        </p:spPr>
        <p:txBody>
          <a:bodyPr wrap="square">
            <a:spAutoFit/>
          </a:bodyPr>
          <a:lstStyle/>
          <a:p>
            <a:pPr marL="68580" marR="0">
              <a:lnSpc>
                <a:spcPct val="107000"/>
              </a:lnSpc>
              <a:spcBef>
                <a:spcPts val="0"/>
              </a:spcBef>
              <a:spcAft>
                <a:spcPts val="0"/>
              </a:spcAft>
              <a:tabLst>
                <a:tab pos="741680" algn="l"/>
                <a:tab pos="1414780" algn="l"/>
                <a:tab pos="2087880" algn="l"/>
                <a:tab pos="2760980" algn="l"/>
                <a:tab pos="3434080" algn="l"/>
                <a:tab pos="4149725" algn="l"/>
                <a:tab pos="4822825" algn="l"/>
                <a:tab pos="5538470" algn="l"/>
                <a:tab pos="6211570" algn="l"/>
                <a:tab pos="688467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B	210	 	DIV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89</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N	N	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57.50</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12.25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75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Collection</a:t>
            </a:r>
          </a:p>
        </p:txBody>
      </p:sp>
      <p:sp>
        <p:nvSpPr>
          <p:cNvPr id="3" name="Content Placeholder 2"/>
          <p:cNvSpPr>
            <a:spLocks noGrp="1"/>
          </p:cNvSpPr>
          <p:nvPr>
            <p:ph idx="1"/>
          </p:nvPr>
        </p:nvSpPr>
        <p:spPr>
          <a:xfrm>
            <a:off x="838200" y="1825624"/>
            <a:ext cx="10515600" cy="4900495"/>
          </a:xfrm>
        </p:spPr>
        <p:txBody>
          <a:bodyPr>
            <a:normAutofit fontScale="92500"/>
          </a:bodyPr>
          <a:lstStyle/>
          <a:p>
            <a:r>
              <a:rPr lang="en-US" dirty="0" smtClean="0"/>
              <a:t>Three JLARC recommendations</a:t>
            </a:r>
          </a:p>
          <a:p>
            <a:r>
              <a:rPr lang="en-US" dirty="0" smtClean="0"/>
              <a:t>Two new legislative requirements</a:t>
            </a:r>
            <a:endParaRPr lang="en-US" dirty="0"/>
          </a:p>
          <a:p>
            <a:r>
              <a:rPr lang="en-US" dirty="0"/>
              <a:t>Streamline </a:t>
            </a:r>
            <a:r>
              <a:rPr lang="en-US" dirty="0" smtClean="0"/>
              <a:t>and modernize the IPAL </a:t>
            </a:r>
            <a:r>
              <a:rPr lang="en-US" dirty="0"/>
              <a:t>Survey and Supply </a:t>
            </a:r>
            <a:r>
              <a:rPr lang="en-US" dirty="0" smtClean="0"/>
              <a:t>&amp; </a:t>
            </a:r>
            <a:r>
              <a:rPr lang="en-US" dirty="0"/>
              <a:t>Demand </a:t>
            </a:r>
            <a:r>
              <a:rPr lang="en-US" dirty="0" smtClean="0"/>
              <a:t>Report </a:t>
            </a:r>
          </a:p>
          <a:p>
            <a:pPr lvl="1"/>
            <a:r>
              <a:rPr lang="en-US" dirty="0" smtClean="0"/>
              <a:t>Identify </a:t>
            </a:r>
            <a:r>
              <a:rPr lang="en-US" dirty="0"/>
              <a:t>critical shortages of teachers and administrative personnel by endorsement (subject) area, geographic region, or school division</a:t>
            </a:r>
          </a:p>
          <a:p>
            <a:pPr lvl="1"/>
            <a:r>
              <a:rPr lang="en-US" dirty="0"/>
              <a:t>Collect information on the total number of full-time equivalent positions (FTEs) in administration and instruction and the number of unfilled </a:t>
            </a:r>
            <a:r>
              <a:rPr lang="en-US" dirty="0" smtClean="0"/>
              <a:t>positions</a:t>
            </a:r>
          </a:p>
          <a:p>
            <a:r>
              <a:rPr lang="en-US" dirty="0"/>
              <a:t>Prevents the addition of a single purpose exit survey collection</a:t>
            </a:r>
          </a:p>
          <a:p>
            <a:r>
              <a:rPr lang="en-US" dirty="0" smtClean="0"/>
              <a:t>Required State and Federal Reporting</a:t>
            </a:r>
          </a:p>
          <a:p>
            <a:pPr lvl="1"/>
            <a:r>
              <a:rPr lang="en-US" dirty="0" smtClean="0"/>
              <a:t>New public reports and state-level reporting are now required</a:t>
            </a:r>
          </a:p>
          <a:p>
            <a:pPr lvl="1"/>
            <a:r>
              <a:rPr lang="en-US" dirty="0"/>
              <a:t>All legacy reporting is still required</a:t>
            </a:r>
          </a:p>
          <a:p>
            <a:pPr lvl="1"/>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dirty="0"/>
          </a:p>
        </p:txBody>
      </p:sp>
    </p:spTree>
    <p:extLst>
      <p:ext uri="{BB962C8B-B14F-4D97-AF65-F5344CB8AC3E}">
        <p14:creationId xmlns:p14="http://schemas.microsoft.com/office/powerpoint/2010/main" val="4215406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Webinars</a:t>
            </a:r>
          </a:p>
          <a:p>
            <a:pPr lvl="1"/>
            <a:r>
              <a:rPr lang="en-US" dirty="0" smtClean="0"/>
              <a:t>August 2021 </a:t>
            </a:r>
          </a:p>
          <a:p>
            <a:pPr lvl="1"/>
            <a:r>
              <a:rPr lang="en-US" dirty="0" smtClean="0"/>
              <a:t>January 2022</a:t>
            </a:r>
          </a:p>
          <a:p>
            <a:r>
              <a:rPr lang="en-US" dirty="0" smtClean="0"/>
              <a:t>Superintendent’s Email/Memos </a:t>
            </a:r>
          </a:p>
          <a:p>
            <a:r>
              <a:rPr lang="en-US" dirty="0" smtClean="0"/>
              <a:t>Tuesday Telegram (from the Office of Data Services)</a:t>
            </a:r>
          </a:p>
          <a:p>
            <a:r>
              <a:rPr lang="en-US" dirty="0" smtClean="0"/>
              <a:t>Direct emails to the PEC point-of-contact </a:t>
            </a:r>
          </a:p>
          <a:p>
            <a:pPr lvl="1"/>
            <a:r>
              <a:rPr lang="en-US" dirty="0" smtClean="0"/>
              <a:t>Assign in the Education Registry Application (coming soon)</a:t>
            </a:r>
          </a:p>
          <a:p>
            <a:r>
              <a:rPr lang="en-US" dirty="0" smtClean="0"/>
              <a:t>Positions &amp; Exits Collection website</a:t>
            </a:r>
          </a:p>
          <a:p>
            <a:pPr lvl="1"/>
            <a:r>
              <a:rPr lang="en-US" dirty="0" smtClean="0"/>
              <a:t>Available </a:t>
            </a:r>
            <a:r>
              <a:rPr lang="en-US" dirty="0" smtClean="0"/>
              <a:t>early September </a:t>
            </a:r>
            <a:r>
              <a:rPr lang="en-US" dirty="0" smtClean="0"/>
              <a:t>2021</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40</a:t>
            </a:fld>
            <a:endParaRPr lang="en-US" dirty="0"/>
          </a:p>
        </p:txBody>
      </p:sp>
    </p:spTree>
    <p:extLst>
      <p:ext uri="{BB962C8B-B14F-4D97-AF65-F5344CB8AC3E}">
        <p14:creationId xmlns:p14="http://schemas.microsoft.com/office/powerpoint/2010/main" val="2188292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69"/>
            <a:ext cx="10515600" cy="1325563"/>
          </a:xfrm>
        </p:spPr>
        <p:txBody>
          <a:bodyPr/>
          <a:lstStyle/>
          <a:p>
            <a:r>
              <a:rPr lang="en-US" dirty="0" smtClean="0"/>
              <a:t>PEC Website available </a:t>
            </a:r>
            <a:r>
              <a:rPr lang="en-US" dirty="0" smtClean="0"/>
              <a:t>early Sept </a:t>
            </a:r>
            <a:r>
              <a:rPr lang="en-US" dirty="0" smtClean="0"/>
              <a:t>2021</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41</a:t>
            </a:fld>
            <a:endParaRPr lang="en-US"/>
          </a:p>
        </p:txBody>
      </p:sp>
      <p:pic>
        <p:nvPicPr>
          <p:cNvPr id="5" name="Picture 4"/>
          <p:cNvPicPr>
            <a:picLocks noChangeAspect="1"/>
          </p:cNvPicPr>
          <p:nvPr/>
        </p:nvPicPr>
        <p:blipFill rotWithShape="1">
          <a:blip r:embed="rId2"/>
          <a:srcRect b="2151"/>
          <a:stretch/>
        </p:blipFill>
        <p:spPr>
          <a:xfrm>
            <a:off x="966787" y="1339446"/>
            <a:ext cx="8429625" cy="5219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6194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1325563"/>
          </a:xfrm>
        </p:spPr>
        <p:txBody>
          <a:bodyPr>
            <a:normAutofit/>
          </a:bodyPr>
          <a:lstStyle/>
          <a:p>
            <a:r>
              <a:rPr lang="en-US" dirty="0" smtClean="0"/>
              <a:t>Data Reporting Timeline</a:t>
            </a:r>
            <a:endParaRPr lang="en-US" dirty="0"/>
          </a:p>
        </p:txBody>
      </p:sp>
      <p:sp>
        <p:nvSpPr>
          <p:cNvPr id="4" name="Content Placeholder 3"/>
          <p:cNvSpPr>
            <a:spLocks noGrp="1"/>
          </p:cNvSpPr>
          <p:nvPr>
            <p:ph idx="1"/>
          </p:nvPr>
        </p:nvSpPr>
        <p:spPr>
          <a:xfrm>
            <a:off x="838200" y="1252045"/>
            <a:ext cx="11353800" cy="5231882"/>
          </a:xfrm>
        </p:spPr>
        <p:txBody>
          <a:bodyPr>
            <a:normAutofit lnSpcReduction="10000"/>
          </a:bodyPr>
          <a:lstStyle/>
          <a:p>
            <a:r>
              <a:rPr lang="en-US" dirty="0" smtClean="0">
                <a:solidFill>
                  <a:srgbClr val="0F150D"/>
                </a:solidFill>
              </a:rPr>
              <a:t>Division-level data gathering </a:t>
            </a:r>
            <a:r>
              <a:rPr lang="en-US" dirty="0">
                <a:solidFill>
                  <a:srgbClr val="0F150D"/>
                </a:solidFill>
              </a:rPr>
              <a:t>is ongoing July 1, 2021 </a:t>
            </a:r>
            <a:r>
              <a:rPr lang="en-US" dirty="0" smtClean="0">
                <a:solidFill>
                  <a:srgbClr val="0F150D"/>
                </a:solidFill>
              </a:rPr>
              <a:t>- June </a:t>
            </a:r>
            <a:r>
              <a:rPr lang="en-US" dirty="0">
                <a:solidFill>
                  <a:srgbClr val="0F150D"/>
                </a:solidFill>
              </a:rPr>
              <a:t>30, 2022</a:t>
            </a:r>
          </a:p>
          <a:p>
            <a:pPr lvl="8"/>
            <a:endParaRPr lang="en-US" dirty="0" smtClean="0"/>
          </a:p>
          <a:p>
            <a:r>
              <a:rPr lang="en-US" dirty="0" smtClean="0"/>
              <a:t>August 11-17:  Kick-off Webinars</a:t>
            </a:r>
          </a:p>
          <a:p>
            <a:r>
              <a:rPr lang="en-US" dirty="0" smtClean="0"/>
              <a:t>Mid-August:  PEC website published  </a:t>
            </a:r>
          </a:p>
          <a:p>
            <a:pPr lvl="1"/>
            <a:r>
              <a:rPr lang="en-US" dirty="0" smtClean="0">
                <a:hlinkClick r:id="rId2"/>
              </a:rPr>
              <a:t>www.doe.Virginia.gov</a:t>
            </a:r>
            <a:r>
              <a:rPr lang="en-US" dirty="0" smtClean="0"/>
              <a:t> </a:t>
            </a:r>
            <a:r>
              <a:rPr lang="en-US" dirty="0" smtClean="0">
                <a:solidFill>
                  <a:srgbClr val="C22536"/>
                </a:solidFill>
                <a:sym typeface="Wingdings" panose="05000000000000000000" pitchFamily="2" charset="2"/>
              </a:rPr>
              <a:t> Statistics &amp; Reports (left-hand menu)  Data Collections (right-hand menu)  Positions and Exits Collection (right-hand menu)</a:t>
            </a:r>
            <a:r>
              <a:rPr lang="en-US" dirty="0" smtClean="0">
                <a:solidFill>
                  <a:srgbClr val="C22536"/>
                </a:solidFill>
              </a:rPr>
              <a:t> </a:t>
            </a:r>
          </a:p>
          <a:p>
            <a:r>
              <a:rPr lang="en-US" dirty="0" smtClean="0"/>
              <a:t>October 4 - November 19: PEC open for Fall submission</a:t>
            </a:r>
          </a:p>
          <a:p>
            <a:r>
              <a:rPr lang="en-US" dirty="0" smtClean="0"/>
              <a:t>November 30: electronic signatures due for Fall submission</a:t>
            </a:r>
          </a:p>
          <a:p>
            <a:pPr lvl="8"/>
            <a:endParaRPr lang="en-US" dirty="0"/>
          </a:p>
          <a:p>
            <a:r>
              <a:rPr lang="en-US" dirty="0" smtClean="0">
                <a:solidFill>
                  <a:srgbClr val="0F150D"/>
                </a:solidFill>
              </a:rPr>
              <a:t>January 2022:  EOY PEC training</a:t>
            </a:r>
          </a:p>
          <a:p>
            <a:r>
              <a:rPr lang="en-US" dirty="0" smtClean="0">
                <a:solidFill>
                  <a:srgbClr val="0F150D"/>
                </a:solidFill>
              </a:rPr>
              <a:t>July 5, 2022 – August 19, 2022:  PEC open for EOY submission</a:t>
            </a:r>
          </a:p>
          <a:p>
            <a:r>
              <a:rPr lang="en-US" dirty="0" smtClean="0">
                <a:solidFill>
                  <a:srgbClr val="0F150D"/>
                </a:solidFill>
              </a:rPr>
              <a:t>August 23, 2022:  electronic signatures due for EOY submission</a:t>
            </a:r>
            <a:endParaRPr lang="en-US" dirty="0">
              <a:solidFill>
                <a:srgbClr val="0F150D"/>
              </a:solidFill>
            </a:endParaRPr>
          </a:p>
        </p:txBody>
      </p:sp>
    </p:spTree>
    <p:extLst>
      <p:ext uri="{BB962C8B-B14F-4D97-AF65-F5344CB8AC3E}">
        <p14:creationId xmlns:p14="http://schemas.microsoft.com/office/powerpoint/2010/main" val="1065081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72"/>
            <a:ext cx="10515600" cy="1325563"/>
          </a:xfrm>
        </p:spPr>
        <p:txBody>
          <a:bodyPr/>
          <a:lstStyle/>
          <a:p>
            <a:r>
              <a:rPr lang="en-US" dirty="0" smtClean="0"/>
              <a:t>Contact Information</a:t>
            </a:r>
            <a:endParaRPr lang="en-US" dirty="0"/>
          </a:p>
        </p:txBody>
      </p:sp>
      <p:sp>
        <p:nvSpPr>
          <p:cNvPr id="3" name="Content Placeholder 2"/>
          <p:cNvSpPr>
            <a:spLocks noGrp="1"/>
          </p:cNvSpPr>
          <p:nvPr>
            <p:ph idx="1"/>
          </p:nvPr>
        </p:nvSpPr>
        <p:spPr>
          <a:xfrm>
            <a:off x="838200" y="1368427"/>
            <a:ext cx="10683240" cy="5298379"/>
          </a:xfrm>
        </p:spPr>
        <p:txBody>
          <a:bodyPr>
            <a:normAutofit lnSpcReduction="10000"/>
          </a:bodyPr>
          <a:lstStyle/>
          <a:p>
            <a:pPr marL="0" indent="0">
              <a:buNone/>
            </a:pPr>
            <a:r>
              <a:rPr lang="nl-NL" dirty="0" smtClean="0"/>
              <a:t>Positions &amp; Exits Collection web site</a:t>
            </a:r>
          </a:p>
          <a:p>
            <a:pPr marL="0" indent="0">
              <a:buNone/>
            </a:pPr>
            <a:r>
              <a:rPr lang="en-US" dirty="0" smtClean="0">
                <a:hlinkClick r:id="rId2"/>
              </a:rPr>
              <a:t>http://www.doe.virginia.gov/info_management/data_collection/positions-exits/index.shtml</a:t>
            </a:r>
            <a:endParaRPr lang="en-US" dirty="0" smtClean="0"/>
          </a:p>
          <a:p>
            <a:pPr marL="0" indent="0">
              <a:buNone/>
            </a:pPr>
            <a:endParaRPr lang="en-US" dirty="0" smtClean="0"/>
          </a:p>
          <a:p>
            <a:pPr marL="0" indent="0">
              <a:buNone/>
            </a:pPr>
            <a:r>
              <a:rPr lang="en-US" dirty="0" smtClean="0"/>
              <a:t>Susan Williams, Director, Office of Data Services</a:t>
            </a:r>
          </a:p>
          <a:p>
            <a:pPr marL="0" indent="0">
              <a:buNone/>
            </a:pPr>
            <a:r>
              <a:rPr lang="en-US" dirty="0" smtClean="0"/>
              <a:t>Email: </a:t>
            </a:r>
            <a:r>
              <a:rPr lang="en-US" dirty="0" smtClean="0">
                <a:hlinkClick r:id="rId3"/>
              </a:rPr>
              <a:t>susan.m.williams@doe.virginia.gov</a:t>
            </a:r>
            <a:r>
              <a:rPr lang="en-US" dirty="0" smtClean="0"/>
              <a:t> or</a:t>
            </a:r>
          </a:p>
          <a:p>
            <a:pPr marL="0" indent="0">
              <a:buNone/>
            </a:pPr>
            <a:r>
              <a:rPr lang="en-US" dirty="0" smtClean="0"/>
              <a:t>          </a:t>
            </a:r>
            <a:r>
              <a:rPr lang="en-US" dirty="0" smtClean="0">
                <a:hlinkClick r:id="rId4"/>
              </a:rPr>
              <a:t>resultshelp@doe.virginia.gov</a:t>
            </a:r>
            <a:r>
              <a:rPr lang="en-US" dirty="0" smtClean="0"/>
              <a:t> </a:t>
            </a:r>
          </a:p>
          <a:p>
            <a:pPr marL="0" indent="0">
              <a:buNone/>
            </a:pPr>
            <a:endParaRPr lang="en-US" dirty="0"/>
          </a:p>
          <a:p>
            <a:pPr marL="0" indent="0">
              <a:buNone/>
            </a:pPr>
            <a:r>
              <a:rPr lang="en-US" dirty="0" smtClean="0"/>
              <a:t>Maggie Clemmons, Director</a:t>
            </a:r>
            <a:r>
              <a:rPr lang="en-US" dirty="0"/>
              <a:t>, </a:t>
            </a:r>
            <a:r>
              <a:rPr lang="en-US" dirty="0" smtClean="0"/>
              <a:t>Office </a:t>
            </a:r>
            <a:r>
              <a:rPr lang="en-US" dirty="0"/>
              <a:t>of Licensure and School </a:t>
            </a:r>
            <a:r>
              <a:rPr lang="en-US" dirty="0" smtClean="0"/>
              <a:t>Leadership</a:t>
            </a:r>
          </a:p>
          <a:p>
            <a:pPr marL="0" indent="0">
              <a:buNone/>
            </a:pPr>
            <a:r>
              <a:rPr lang="nl-NL" dirty="0" smtClean="0"/>
              <a:t>Email:  </a:t>
            </a:r>
            <a:r>
              <a:rPr lang="nl-NL" u="sng" dirty="0" smtClean="0"/>
              <a:t>maggie.clemmons@doe.virginia.gov</a:t>
            </a:r>
            <a:endParaRPr lang="nl-NL" u="sng" dirty="0"/>
          </a:p>
        </p:txBody>
      </p:sp>
    </p:spTree>
    <p:extLst>
      <p:ext uri="{BB962C8B-B14F-4D97-AF65-F5344CB8AC3E}">
        <p14:creationId xmlns:p14="http://schemas.microsoft.com/office/powerpoint/2010/main" val="1054386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35414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JLARC Recommendations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POLICY OPTION 2 </a:t>
            </a:r>
            <a:endParaRPr lang="en-US" dirty="0" smtClean="0"/>
          </a:p>
          <a:p>
            <a:pPr lvl="1"/>
            <a:r>
              <a:rPr lang="en-US" dirty="0" smtClean="0"/>
              <a:t>The </a:t>
            </a:r>
            <a:r>
              <a:rPr lang="en-US" dirty="0"/>
              <a:t>Board of Education could direct the Virginia Department of Education to implement the teacher exit questionnaire statewide annually from FY21 to FY25. The new questionnaire should be designed to better inform VDOE’s understanding of teachers’ reasons for leaving the teaching profession</a:t>
            </a:r>
            <a:r>
              <a:rPr lang="en-US" dirty="0" smtClean="0"/>
              <a:t>.</a:t>
            </a:r>
          </a:p>
          <a:p>
            <a:r>
              <a:rPr lang="en-US" dirty="0"/>
              <a:t>RECOMMENDATION 11 </a:t>
            </a:r>
            <a:endParaRPr lang="en-US" dirty="0" smtClean="0"/>
          </a:p>
          <a:p>
            <a:pPr lvl="1"/>
            <a:r>
              <a:rPr lang="en-US" dirty="0" smtClean="0"/>
              <a:t>The </a:t>
            </a:r>
            <a:r>
              <a:rPr lang="en-US" dirty="0"/>
              <a:t>Board of Education should direct school divisions to annually report the number of filled teaching positions, by endorsement area and subject area when possible. </a:t>
            </a:r>
            <a:endParaRPr lang="en-US" dirty="0" smtClean="0"/>
          </a:p>
          <a:p>
            <a:r>
              <a:rPr lang="en-US" dirty="0"/>
              <a:t>RECOMMENDATION 12 </a:t>
            </a:r>
            <a:endParaRPr lang="en-US" dirty="0" smtClean="0"/>
          </a:p>
          <a:p>
            <a:pPr lvl="1"/>
            <a:r>
              <a:rPr lang="en-US" dirty="0" smtClean="0"/>
              <a:t>The </a:t>
            </a:r>
            <a:r>
              <a:rPr lang="en-US" dirty="0"/>
              <a:t>Virginia Department of Education should calculate teacher vacancy rates by division, region, and endorsement area, and make these vacancy rates publicly available on its website.</a:t>
            </a: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210881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Legislation</a:t>
            </a:r>
            <a:endParaRPr lang="en-US" dirty="0"/>
          </a:p>
        </p:txBody>
      </p:sp>
      <p:sp>
        <p:nvSpPr>
          <p:cNvPr id="3" name="Content Placeholder 2"/>
          <p:cNvSpPr>
            <a:spLocks noGrp="1"/>
          </p:cNvSpPr>
          <p:nvPr>
            <p:ph idx="1"/>
          </p:nvPr>
        </p:nvSpPr>
        <p:spPr/>
        <p:txBody>
          <a:bodyPr>
            <a:normAutofit lnSpcReduction="10000"/>
          </a:bodyPr>
          <a:lstStyle/>
          <a:p>
            <a:r>
              <a:rPr lang="en-US" dirty="0" smtClean="0"/>
              <a:t>HB351/SB324 (2020)</a:t>
            </a:r>
          </a:p>
          <a:p>
            <a:pPr lvl="1"/>
            <a:r>
              <a:rPr lang="en-US" dirty="0"/>
              <a:t>§ 22.1-23. Duties in general</a:t>
            </a:r>
            <a:r>
              <a:rPr lang="en-US" dirty="0" smtClean="0"/>
              <a:t>.  The </a:t>
            </a:r>
            <a:r>
              <a:rPr lang="en-US" dirty="0"/>
              <a:t>Superintendent of Public Instruction shall</a:t>
            </a:r>
            <a:r>
              <a:rPr lang="en-US" dirty="0" smtClean="0"/>
              <a:t>:</a:t>
            </a:r>
          </a:p>
          <a:p>
            <a:pPr marL="914400" lvl="2" indent="0">
              <a:buNone/>
            </a:pPr>
            <a:r>
              <a:rPr lang="en-US" b="0" dirty="0" smtClean="0">
                <a:solidFill>
                  <a:schemeClr val="tx1"/>
                </a:solidFill>
              </a:rPr>
              <a:t>4. (Expires July 1, 2025) At least annually, survey all local school divisions to identify critical shortages of (</a:t>
            </a:r>
            <a:r>
              <a:rPr lang="en-US" b="0" dirty="0" err="1" smtClean="0">
                <a:solidFill>
                  <a:schemeClr val="tx1"/>
                </a:solidFill>
              </a:rPr>
              <a:t>i</a:t>
            </a:r>
            <a:r>
              <a:rPr lang="en-US" b="0" dirty="0" smtClean="0">
                <a:solidFill>
                  <a:schemeClr val="tx1"/>
                </a:solidFill>
              </a:rPr>
              <a:t>) teachers and administrative personnel by geographic area, by school division, or by subject matter, and (ii) school bus drivers by geographic area and local school division and report such critical shortages to each local school division and to the Virginia Retirement System;</a:t>
            </a:r>
          </a:p>
          <a:p>
            <a:r>
              <a:rPr lang="en-US" dirty="0" smtClean="0"/>
              <a:t>HB376 (2020)</a:t>
            </a:r>
          </a:p>
          <a:p>
            <a:pPr lvl="1"/>
            <a:r>
              <a:rPr lang="en-US" dirty="0"/>
              <a:t>§ 22.1-290.2</a:t>
            </a:r>
            <a:r>
              <a:rPr lang="en-US" dirty="0" smtClean="0"/>
              <a:t>.  Teacher</a:t>
            </a:r>
            <a:r>
              <a:rPr lang="en-US" dirty="0"/>
              <a:t>, other instructional personnel, and support staff shortages; data.</a:t>
            </a:r>
          </a:p>
          <a:p>
            <a:pPr marL="914400" lvl="2" indent="0">
              <a:buNone/>
            </a:pPr>
            <a:r>
              <a:rPr lang="en-US" b="0" dirty="0">
                <a:solidFill>
                  <a:schemeClr val="tx1"/>
                </a:solidFill>
              </a:rPr>
              <a:t>A. Each school board shall report to the Department of Education annually the number and type of teacher, other instructional personnel, and support staff vacancies in the school division.</a:t>
            </a:r>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419414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PEC Collections</a:t>
            </a:r>
            <a:endParaRPr lang="en-US" dirty="0"/>
          </a:p>
        </p:txBody>
      </p:sp>
      <p:sp>
        <p:nvSpPr>
          <p:cNvPr id="3" name="Text Placeholder 2"/>
          <p:cNvSpPr>
            <a:spLocks noGrp="1"/>
          </p:cNvSpPr>
          <p:nvPr>
            <p:ph type="body" idx="1"/>
          </p:nvPr>
        </p:nvSpPr>
        <p:spPr/>
        <p:txBody>
          <a:bodyPr/>
          <a:lstStyle/>
          <a:p>
            <a:r>
              <a:rPr lang="en-US" u="sng" dirty="0" smtClean="0"/>
              <a:t>Fall Submission</a:t>
            </a:r>
            <a:endParaRPr lang="en-US" u="sng" dirty="0"/>
          </a:p>
        </p:txBody>
      </p:sp>
      <p:sp>
        <p:nvSpPr>
          <p:cNvPr id="4" name="Content Placeholder 3"/>
          <p:cNvSpPr>
            <a:spLocks noGrp="1"/>
          </p:cNvSpPr>
          <p:nvPr>
            <p:ph sz="half" idx="2"/>
          </p:nvPr>
        </p:nvSpPr>
        <p:spPr/>
        <p:txBody>
          <a:bodyPr/>
          <a:lstStyle/>
          <a:p>
            <a:pPr marL="0" indent="0">
              <a:buNone/>
            </a:pPr>
            <a:r>
              <a:rPr lang="en-US" dirty="0"/>
              <a:t>All positions held by licensed and unlicensed </a:t>
            </a:r>
            <a:r>
              <a:rPr lang="en-US" dirty="0" smtClean="0"/>
              <a:t>personnel</a:t>
            </a:r>
          </a:p>
          <a:p>
            <a:pPr lvl="1"/>
            <a:r>
              <a:rPr lang="en-US" dirty="0"/>
              <a:t>Number of </a:t>
            </a:r>
            <a:r>
              <a:rPr lang="en-US" dirty="0" smtClean="0"/>
              <a:t>Positions </a:t>
            </a:r>
            <a:r>
              <a:rPr lang="en-US" u="sng" dirty="0" smtClean="0"/>
              <a:t>ON</a:t>
            </a:r>
            <a:r>
              <a:rPr lang="en-US" dirty="0" smtClean="0"/>
              <a:t> October 1</a:t>
            </a:r>
            <a:r>
              <a:rPr lang="en-US" baseline="30000" dirty="0" smtClean="0"/>
              <a:t>st</a:t>
            </a:r>
            <a:r>
              <a:rPr lang="en-US" dirty="0" smtClean="0"/>
              <a:t> by FTE</a:t>
            </a:r>
          </a:p>
          <a:p>
            <a:pPr lvl="1"/>
            <a:r>
              <a:rPr lang="en-US" dirty="0"/>
              <a:t>Number of Unfilled Positions </a:t>
            </a:r>
            <a:r>
              <a:rPr lang="en-US" u="sng" dirty="0" smtClean="0"/>
              <a:t>ON</a:t>
            </a:r>
            <a:r>
              <a:rPr lang="en-US" dirty="0" smtClean="0"/>
              <a:t> October 1</a:t>
            </a:r>
            <a:r>
              <a:rPr lang="en-US" baseline="30000" dirty="0" smtClean="0"/>
              <a:t>st</a:t>
            </a:r>
            <a:r>
              <a:rPr lang="en-US" dirty="0" smtClean="0"/>
              <a:t> by </a:t>
            </a:r>
            <a:r>
              <a:rPr lang="en-US" dirty="0"/>
              <a:t>FTE</a:t>
            </a:r>
          </a:p>
          <a:p>
            <a:endParaRPr lang="en-US" dirty="0"/>
          </a:p>
          <a:p>
            <a:endParaRPr lang="en-US" dirty="0"/>
          </a:p>
        </p:txBody>
      </p:sp>
      <p:sp>
        <p:nvSpPr>
          <p:cNvPr id="5" name="Text Placeholder 4"/>
          <p:cNvSpPr>
            <a:spLocks noGrp="1"/>
          </p:cNvSpPr>
          <p:nvPr>
            <p:ph type="body" sz="quarter" idx="3"/>
          </p:nvPr>
        </p:nvSpPr>
        <p:spPr/>
        <p:txBody>
          <a:bodyPr/>
          <a:lstStyle/>
          <a:p>
            <a:r>
              <a:rPr lang="en-US" u="sng" dirty="0" smtClean="0"/>
              <a:t>End-of-Year Submission</a:t>
            </a:r>
            <a:endParaRPr lang="en-US" u="sng" dirty="0"/>
          </a:p>
        </p:txBody>
      </p:sp>
      <p:sp>
        <p:nvSpPr>
          <p:cNvPr id="6" name="Content Placeholder 5"/>
          <p:cNvSpPr>
            <a:spLocks noGrp="1"/>
          </p:cNvSpPr>
          <p:nvPr>
            <p:ph sz="quarter" idx="4"/>
          </p:nvPr>
        </p:nvSpPr>
        <p:spPr/>
        <p:txBody>
          <a:bodyPr>
            <a:normAutofit/>
          </a:bodyPr>
          <a:lstStyle/>
          <a:p>
            <a:pPr marL="0" indent="0">
              <a:buNone/>
            </a:pPr>
            <a:r>
              <a:rPr lang="en-US" dirty="0"/>
              <a:t>Only positions held by licensed </a:t>
            </a:r>
            <a:r>
              <a:rPr lang="en-US" dirty="0" smtClean="0"/>
              <a:t>personnel</a:t>
            </a:r>
          </a:p>
          <a:p>
            <a:pPr lvl="1"/>
            <a:r>
              <a:rPr lang="en-US" dirty="0"/>
              <a:t>Number of Unfilled Positions </a:t>
            </a:r>
            <a:r>
              <a:rPr lang="en-US" u="sng" dirty="0" smtClean="0"/>
              <a:t>ON</a:t>
            </a:r>
            <a:r>
              <a:rPr lang="en-US" dirty="0" smtClean="0"/>
              <a:t> </a:t>
            </a:r>
            <a:r>
              <a:rPr lang="en-US" dirty="0"/>
              <a:t>the </a:t>
            </a:r>
            <a:r>
              <a:rPr lang="en-US" dirty="0" smtClean="0"/>
              <a:t>Last Day </a:t>
            </a:r>
            <a:r>
              <a:rPr lang="en-US" dirty="0"/>
              <a:t>of </a:t>
            </a:r>
            <a:r>
              <a:rPr lang="en-US" dirty="0" smtClean="0"/>
              <a:t>School by </a:t>
            </a:r>
            <a:r>
              <a:rPr lang="en-US" dirty="0"/>
              <a:t>FTE</a:t>
            </a:r>
          </a:p>
          <a:p>
            <a:pPr lvl="1"/>
            <a:r>
              <a:rPr lang="en-US" dirty="0"/>
              <a:t>Number of Exits </a:t>
            </a:r>
            <a:r>
              <a:rPr lang="en-US" u="sng" dirty="0" smtClean="0"/>
              <a:t>BETWEEN</a:t>
            </a:r>
            <a:r>
              <a:rPr lang="en-US" dirty="0" smtClean="0"/>
              <a:t> </a:t>
            </a:r>
            <a:r>
              <a:rPr lang="en-US" dirty="0"/>
              <a:t>July </a:t>
            </a:r>
            <a:r>
              <a:rPr lang="en-US" dirty="0" smtClean="0"/>
              <a:t>1</a:t>
            </a:r>
            <a:r>
              <a:rPr lang="en-US" baseline="30000" dirty="0" smtClean="0"/>
              <a:t>st</a:t>
            </a:r>
            <a:r>
              <a:rPr lang="en-US" dirty="0" smtClean="0"/>
              <a:t> and </a:t>
            </a:r>
            <a:r>
              <a:rPr lang="en-US" dirty="0"/>
              <a:t>June </a:t>
            </a:r>
            <a:r>
              <a:rPr lang="en-US" dirty="0" smtClean="0"/>
              <a:t>30</a:t>
            </a:r>
            <a:r>
              <a:rPr lang="en-US" baseline="30000" dirty="0" smtClean="0"/>
              <a:t>th</a:t>
            </a:r>
            <a:r>
              <a:rPr lang="en-US" dirty="0" smtClean="0"/>
              <a:t> by </a:t>
            </a:r>
            <a:r>
              <a:rPr lang="en-US" dirty="0"/>
              <a:t>FTE</a:t>
            </a:r>
          </a:p>
          <a:p>
            <a:endParaRPr lang="en-US" dirty="0"/>
          </a:p>
        </p:txBody>
      </p:sp>
      <p:sp>
        <p:nvSpPr>
          <p:cNvPr id="7" name="Slide Number Placeholder 6"/>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412613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PEC</a:t>
            </a:r>
            <a:endParaRPr lang="en-US" dirty="0"/>
          </a:p>
        </p:txBody>
      </p:sp>
      <p:sp>
        <p:nvSpPr>
          <p:cNvPr id="3" name="Content Placeholder 2"/>
          <p:cNvSpPr>
            <a:spLocks noGrp="1"/>
          </p:cNvSpPr>
          <p:nvPr>
            <p:ph idx="1"/>
          </p:nvPr>
        </p:nvSpPr>
        <p:spPr/>
        <p:txBody>
          <a:bodyPr>
            <a:normAutofit/>
          </a:bodyPr>
          <a:lstStyle/>
          <a:p>
            <a:r>
              <a:rPr lang="en-US" dirty="0" smtClean="0"/>
              <a:t>Emphasis is on Number of Positions and the Number of Unfilled Positions</a:t>
            </a:r>
          </a:p>
          <a:p>
            <a:r>
              <a:rPr lang="en-US" dirty="0" smtClean="0"/>
              <a:t>Data </a:t>
            </a:r>
            <a:r>
              <a:rPr lang="en-US" dirty="0"/>
              <a:t>will be collected by Full Time Equivalency (FTE).</a:t>
            </a:r>
          </a:p>
          <a:p>
            <a:r>
              <a:rPr lang="en-US" dirty="0" smtClean="0"/>
              <a:t>The </a:t>
            </a:r>
            <a:r>
              <a:rPr lang="en-US" dirty="0"/>
              <a:t>as-of date is October </a:t>
            </a:r>
            <a:r>
              <a:rPr lang="en-US" dirty="0" smtClean="0"/>
              <a:t>1</a:t>
            </a:r>
            <a:r>
              <a:rPr lang="en-US" baseline="30000" dirty="0" smtClean="0"/>
              <a:t>st</a:t>
            </a:r>
            <a:r>
              <a:rPr lang="en-US" dirty="0" smtClean="0"/>
              <a:t>.  </a:t>
            </a:r>
          </a:p>
          <a:p>
            <a:r>
              <a:rPr lang="en-US" dirty="0" smtClean="0"/>
              <a:t>All </a:t>
            </a:r>
            <a:r>
              <a:rPr lang="en-US" dirty="0"/>
              <a:t>positions held by school-level and division-level personnel, both licensed and unlicensed must be </a:t>
            </a:r>
            <a:r>
              <a:rPr lang="en-US" dirty="0" smtClean="0"/>
              <a:t>reported</a:t>
            </a:r>
            <a:endParaRPr lang="en-US"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3420260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EOY PEC</a:t>
            </a:r>
            <a:endParaRPr lang="en-US" dirty="0"/>
          </a:p>
        </p:txBody>
      </p:sp>
      <p:sp>
        <p:nvSpPr>
          <p:cNvPr id="3" name="Content Placeholder 2"/>
          <p:cNvSpPr>
            <a:spLocks noGrp="1"/>
          </p:cNvSpPr>
          <p:nvPr>
            <p:ph idx="1"/>
          </p:nvPr>
        </p:nvSpPr>
        <p:spPr>
          <a:xfrm>
            <a:off x="838200" y="1825624"/>
            <a:ext cx="10515600" cy="4799619"/>
          </a:xfrm>
        </p:spPr>
        <p:txBody>
          <a:bodyPr>
            <a:normAutofit/>
          </a:bodyPr>
          <a:lstStyle/>
          <a:p>
            <a:r>
              <a:rPr lang="en-US" dirty="0" smtClean="0"/>
              <a:t>Emphasis is on the Number of Unfilled Positions, Number of Exits and Reasons for Leaving</a:t>
            </a:r>
          </a:p>
          <a:p>
            <a:r>
              <a:rPr lang="en-US" dirty="0" smtClean="0"/>
              <a:t>Data </a:t>
            </a:r>
            <a:r>
              <a:rPr lang="en-US" dirty="0"/>
              <a:t>will be collected by Full Time Equivalency (FTE).</a:t>
            </a:r>
          </a:p>
          <a:p>
            <a:r>
              <a:rPr lang="en-US" dirty="0" smtClean="0"/>
              <a:t>Only </a:t>
            </a:r>
            <a:r>
              <a:rPr lang="en-US" dirty="0"/>
              <a:t>positions held by school-level and division-level licensed personnel must be reported.  </a:t>
            </a:r>
            <a:endParaRPr lang="en-US" dirty="0" smtClean="0"/>
          </a:p>
          <a:p>
            <a:r>
              <a:rPr lang="en-US" dirty="0" smtClean="0"/>
              <a:t>The </a:t>
            </a:r>
            <a:r>
              <a:rPr lang="en-US" dirty="0"/>
              <a:t>number of Unfilled Positions is as of the last day of school. </a:t>
            </a:r>
            <a:endParaRPr lang="en-US" dirty="0" smtClean="0"/>
          </a:p>
          <a:p>
            <a:r>
              <a:rPr lang="en-US" dirty="0" smtClean="0"/>
              <a:t> </a:t>
            </a:r>
            <a:r>
              <a:rPr lang="en-US" dirty="0"/>
              <a:t>The Number of Exits include those who left their position between July </a:t>
            </a:r>
            <a:r>
              <a:rPr lang="en-US" dirty="0" smtClean="0"/>
              <a:t>1</a:t>
            </a:r>
            <a:r>
              <a:rPr lang="en-US" baseline="30000" dirty="0" smtClean="0"/>
              <a:t>st</a:t>
            </a:r>
            <a:r>
              <a:rPr lang="en-US" dirty="0" smtClean="0"/>
              <a:t> and </a:t>
            </a:r>
            <a:r>
              <a:rPr lang="en-US" dirty="0"/>
              <a:t>June </a:t>
            </a:r>
            <a:r>
              <a:rPr lang="en-US" dirty="0" smtClean="0"/>
              <a:t>30</a:t>
            </a:r>
            <a:r>
              <a:rPr lang="en-US" baseline="30000" dirty="0" smtClean="0"/>
              <a:t>th</a:t>
            </a:r>
            <a:r>
              <a:rPr lang="en-US" dirty="0" smtClean="0"/>
              <a:t> even </a:t>
            </a:r>
            <a:r>
              <a:rPr lang="en-US" dirty="0"/>
              <a:t>if the position was filled before June </a:t>
            </a:r>
            <a:r>
              <a:rPr lang="en-US" dirty="0" smtClean="0"/>
              <a:t>30</a:t>
            </a:r>
            <a:r>
              <a:rPr lang="en-US" baseline="30000" dirty="0" smtClean="0"/>
              <a:t>th</a:t>
            </a:r>
            <a:r>
              <a:rPr lang="en-US" dirty="0" smtClean="0"/>
              <a:t>.  </a:t>
            </a:r>
          </a:p>
          <a:p>
            <a:pPr lvl="1"/>
            <a:r>
              <a:rPr lang="en-US" dirty="0" smtClean="0"/>
              <a:t>Some </a:t>
            </a:r>
            <a:r>
              <a:rPr lang="en-US" dirty="0"/>
              <a:t>examples of exits include mid-year exit, end of contract, retirement, resignation and termination.</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20391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5170</TotalTime>
  <Words>3698</Words>
  <Application>Microsoft Office PowerPoint</Application>
  <PresentationFormat>Widescreen</PresentationFormat>
  <Paragraphs>666</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Times New Roman</vt:lpstr>
      <vt:lpstr>Trebuchet MS</vt:lpstr>
      <vt:lpstr>Wingdings</vt:lpstr>
      <vt:lpstr>VDOE</vt:lpstr>
      <vt:lpstr>Positions and Exits Collection (PEC)</vt:lpstr>
      <vt:lpstr>Webinar Participation</vt:lpstr>
      <vt:lpstr>Agenda </vt:lpstr>
      <vt:lpstr>Purpose of the Collection</vt:lpstr>
      <vt:lpstr>JLARC Recommendations</vt:lpstr>
      <vt:lpstr>New Legislation</vt:lpstr>
      <vt:lpstr>Annual PEC Collections</vt:lpstr>
      <vt:lpstr>Fall PEC</vt:lpstr>
      <vt:lpstr>EOY PEC</vt:lpstr>
      <vt:lpstr>Data Collection Tool</vt:lpstr>
      <vt:lpstr>Record Types</vt:lpstr>
      <vt:lpstr>A Record – Header Record</vt:lpstr>
      <vt:lpstr>B Record  </vt:lpstr>
      <vt:lpstr>B Record – Division Number</vt:lpstr>
      <vt:lpstr>B Record – School/Center Code</vt:lpstr>
      <vt:lpstr>B Record – Level Code</vt:lpstr>
      <vt:lpstr>B Record – Position Code (Fall, EOY)</vt:lpstr>
      <vt:lpstr>Sample of Position Codes</vt:lpstr>
      <vt:lpstr>Sample of Position Codes</vt:lpstr>
      <vt:lpstr>Sample of Position Codes</vt:lpstr>
      <vt:lpstr>B Record – Adult Education Flag (Fall, EOY)</vt:lpstr>
      <vt:lpstr>B Record – English Learner Flag (Fall, EOY)</vt:lpstr>
      <vt:lpstr>B Record – Special Education Flag (Fall, EOY)</vt:lpstr>
      <vt:lpstr>B Record – Positions by FTE (Fall)</vt:lpstr>
      <vt:lpstr>B Record – Unfilled Positions by FTE (Fall, EOY)</vt:lpstr>
      <vt:lpstr>B Record – Exits by FTE (EOY)</vt:lpstr>
      <vt:lpstr> C Record   </vt:lpstr>
      <vt:lpstr>C Record – Position Type (EOY)</vt:lpstr>
      <vt:lpstr>C Record – Gender Code (EOY)</vt:lpstr>
      <vt:lpstr>C Record – Ethnic Flag (EOY)</vt:lpstr>
      <vt:lpstr>C Record – Race Code (EOY)</vt:lpstr>
      <vt:lpstr>C Record – Reason for Leaving (EOY)</vt:lpstr>
      <vt:lpstr>Reasons for Leaving Codes</vt:lpstr>
      <vt:lpstr>Scenarios </vt:lpstr>
      <vt:lpstr>Central High School (0010) in Middleburg County (210) needs 3 full time science teachers.  Teacher A’s classes are taught by a long-term substitute because the position is still open as of 10/1/2021.</vt:lpstr>
      <vt:lpstr>Summary of Central High’s Science Dept</vt:lpstr>
      <vt:lpstr>View of the data in table form</vt:lpstr>
      <vt:lpstr>Middleburg County (210) needs 7 full-time bus drivers and 103 part-time bus drivers to transport all the students in the county to school each day.  Like other divisions, Middleburg is trying to hire qualified drivers but is unable to find enough despite advertising the open positions.  Some of the 103 drivers have volunteered to drive extra routes for extra pay.  Here is a break down of bus drivers.</vt:lpstr>
      <vt:lpstr>View of the data in table form</vt:lpstr>
      <vt:lpstr>Resources</vt:lpstr>
      <vt:lpstr>PEC Website available early Sept 2021</vt:lpstr>
      <vt:lpstr>Data Reporting Timeline</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Susan Williams</cp:lastModifiedBy>
  <cp:revision>51</cp:revision>
  <dcterms:created xsi:type="dcterms:W3CDTF">2020-06-29T15:52:04Z</dcterms:created>
  <dcterms:modified xsi:type="dcterms:W3CDTF">2021-09-02T15:18:44Z</dcterms:modified>
</cp:coreProperties>
</file>