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2536"/>
    <a:srgbClr val="0F1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/>
    <p:restoredTop sz="96327"/>
  </p:normalViewPr>
  <p:slideViewPr>
    <p:cSldViewPr snapToGrid="0" snapToObjects="1">
      <p:cViewPr varScale="1">
        <p:scale>
          <a:sx n="73" d="100"/>
          <a:sy n="73" d="100"/>
        </p:scale>
        <p:origin x="8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9" d="100"/>
          <a:sy n="119" d="100"/>
        </p:scale>
        <p:origin x="37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BEB67F-3624-234A-BE7D-97C67BD9A0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solidFill>
                <a:srgbClr val="C22536"/>
              </a:solidFill>
              <a:latin typeface="Trebuchet MS" panose="020B070302020209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A71B46-14D8-8E4E-94CF-DB08BF6687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3E934-413D-2241-80FF-C05625C2FD5A}" type="datetimeFigureOut">
              <a:rPr lang="en-US" smtClean="0">
                <a:latin typeface="Trebuchet MS" panose="020B0703020202090204" pitchFamily="34" charset="0"/>
              </a:rPr>
              <a:t>3/1/2021</a:t>
            </a:fld>
            <a:endParaRPr lang="en-US">
              <a:latin typeface="Trebuchet MS" panose="020B070302020209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BD1B1-635F-414B-AFB2-E2495A2A7E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Trebuchet MS" panose="020B070302020209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6C7FA-15A0-1745-8468-8DF229C591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12145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CEE23-1D07-DC48-9F09-438665CE0303}" type="slidenum">
              <a:rPr lang="en-US" smtClean="0">
                <a:latin typeface="Trebuchet MS" panose="020B0703020202090204" pitchFamily="34" charset="0"/>
              </a:rPr>
              <a:t>‹#›</a:t>
            </a:fld>
            <a:endParaRPr lang="en-US">
              <a:latin typeface="Trebuchet MS" panose="020B0703020202090204" pitchFamily="34" charset="0"/>
            </a:endParaRPr>
          </a:p>
        </p:txBody>
      </p:sp>
      <p:pic>
        <p:nvPicPr>
          <p:cNvPr id="8" name="Picture 7" descr="Virginia Department of Education">
            <a:extLst>
              <a:ext uri="{FF2B5EF4-FFF2-40B4-BE49-F238E27FC236}">
                <a16:creationId xmlns:a16="http://schemas.microsoft.com/office/drawing/2014/main" id="{D52D0C5F-12A8-2744-8BAB-43409134C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294337" y="4376445"/>
            <a:ext cx="7047450" cy="403060"/>
          </a:xfrm>
          <a:prstGeom prst="rect">
            <a:avLst/>
          </a:prstGeom>
        </p:spPr>
      </p:pic>
      <p:pic>
        <p:nvPicPr>
          <p:cNvPr id="9" name="Picture 8" descr="VDOE Logo">
            <a:extLst>
              <a:ext uri="{FF2B5EF4-FFF2-40B4-BE49-F238E27FC236}">
                <a16:creationId xmlns:a16="http://schemas.microsoft.com/office/drawing/2014/main" id="{E9796202-4EA2-B645-87AB-B65B91A70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2029" y="8699765"/>
            <a:ext cx="1376362" cy="45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847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 spc="0">
                <a:solidFill>
                  <a:srgbClr val="C22536"/>
                </a:solidFill>
                <a:latin typeface="Trebuchet MS" panose="020B070302020209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Trebuchet MS" panose="020B0703020202090204" pitchFamily="34" charset="0"/>
              </a:defRPr>
            </a:lvl1pPr>
          </a:lstStyle>
          <a:p>
            <a:fld id="{DECE677D-151F-BC40-B7BE-400103977BBA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Trebuchet MS" panose="020B070302020209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1507416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Trebuchet MS" panose="020B0703020202090204" pitchFamily="34" charset="0"/>
              </a:defRPr>
            </a:lvl1pPr>
          </a:lstStyle>
          <a:p>
            <a:fld id="{8571A650-665F-B049-BFDF-C141BB58E04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Virginia Department of Education">
            <a:extLst>
              <a:ext uri="{FF2B5EF4-FFF2-40B4-BE49-F238E27FC236}">
                <a16:creationId xmlns:a16="http://schemas.microsoft.com/office/drawing/2014/main" id="{1192FC82-0DC6-BE4B-AD31-32623ABF6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294337" y="4376445"/>
            <a:ext cx="7047450" cy="403060"/>
          </a:xfrm>
          <a:prstGeom prst="rect">
            <a:avLst/>
          </a:prstGeom>
        </p:spPr>
      </p:pic>
      <p:pic>
        <p:nvPicPr>
          <p:cNvPr id="9" name="Picture 8" descr="VDOE Logo">
            <a:extLst>
              <a:ext uri="{FF2B5EF4-FFF2-40B4-BE49-F238E27FC236}">
                <a16:creationId xmlns:a16="http://schemas.microsoft.com/office/drawing/2014/main" id="{C661D7A9-1EE3-1E4B-991D-69264DAF9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2029" y="8699765"/>
            <a:ext cx="1376362" cy="45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522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4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irginia Department of Education">
            <a:extLst>
              <a:ext uri="{FF2B5EF4-FFF2-40B4-BE49-F238E27FC236}">
                <a16:creationId xmlns:a16="http://schemas.microsoft.com/office/drawing/2014/main" id="{FF7479EC-C092-2F4F-8098-8C86014162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8" name="Picture 7" descr="VDOE Logo">
            <a:extLst>
              <a:ext uri="{FF2B5EF4-FFF2-40B4-BE49-F238E27FC236}">
                <a16:creationId xmlns:a16="http://schemas.microsoft.com/office/drawing/2014/main" id="{6CBA4CDE-C368-E442-9A5A-0A785874949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3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irginia Department of Education">
            <a:extLst>
              <a:ext uri="{FF2B5EF4-FFF2-40B4-BE49-F238E27FC236}">
                <a16:creationId xmlns:a16="http://schemas.microsoft.com/office/drawing/2014/main" id="{9685BA75-194C-F143-8A74-951583AA4B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8" name="Picture 7" descr="VDOE Logo">
            <a:extLst>
              <a:ext uri="{FF2B5EF4-FFF2-40B4-BE49-F238E27FC236}">
                <a16:creationId xmlns:a16="http://schemas.microsoft.com/office/drawing/2014/main" id="{DFBA81DF-495A-F843-B9AC-727FC2CDA7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2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irginia Department of Education">
            <a:extLst>
              <a:ext uri="{FF2B5EF4-FFF2-40B4-BE49-F238E27FC236}">
                <a16:creationId xmlns:a16="http://schemas.microsoft.com/office/drawing/2014/main" id="{92452067-EE6E-4741-B132-4798F0431C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8" name="Picture 7" descr="VDOE Logo&#10;">
            <a:extLst>
              <a:ext uri="{FF2B5EF4-FFF2-40B4-BE49-F238E27FC236}">
                <a16:creationId xmlns:a16="http://schemas.microsoft.com/office/drawing/2014/main" id="{D01BE02D-DE6D-2A4F-912A-30E38F9A3B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16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4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DOE LOGO">
            <a:extLst>
              <a:ext uri="{FF2B5EF4-FFF2-40B4-BE49-F238E27FC236}">
                <a16:creationId xmlns:a16="http://schemas.microsoft.com/office/drawing/2014/main" id="{12FA6595-DD2D-2349-9F43-C96DE74D46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2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Virginia Department of Education">
            <a:extLst>
              <a:ext uri="{FF2B5EF4-FFF2-40B4-BE49-F238E27FC236}">
                <a16:creationId xmlns:a16="http://schemas.microsoft.com/office/drawing/2014/main" id="{0379D9AE-9EB1-C446-86B9-9EFCCCDF94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9" name="Picture 8" descr="VDOE LOGO">
            <a:extLst>
              <a:ext uri="{FF2B5EF4-FFF2-40B4-BE49-F238E27FC236}">
                <a16:creationId xmlns:a16="http://schemas.microsoft.com/office/drawing/2014/main" id="{17897FD1-7B88-844F-9BF8-4E8A6FB9BF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49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Virginia Department of Education">
            <a:extLst>
              <a:ext uri="{FF2B5EF4-FFF2-40B4-BE49-F238E27FC236}">
                <a16:creationId xmlns:a16="http://schemas.microsoft.com/office/drawing/2014/main" id="{74B9EB91-7F1A-544A-8767-6CED6A337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11" name="Picture 10" descr="VDOE Logo">
            <a:extLst>
              <a:ext uri="{FF2B5EF4-FFF2-40B4-BE49-F238E27FC236}">
                <a16:creationId xmlns:a16="http://schemas.microsoft.com/office/drawing/2014/main" id="{B20049FE-9473-4D4A-87D4-457E809992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3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Virginia Department of Education">
            <a:extLst>
              <a:ext uri="{FF2B5EF4-FFF2-40B4-BE49-F238E27FC236}">
                <a16:creationId xmlns:a16="http://schemas.microsoft.com/office/drawing/2014/main" id="{B8304214-2D07-714B-AD79-46D99B3F1C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7" name="Picture 6" descr="VDOE Logo">
            <a:extLst>
              <a:ext uri="{FF2B5EF4-FFF2-40B4-BE49-F238E27FC236}">
                <a16:creationId xmlns:a16="http://schemas.microsoft.com/office/drawing/2014/main" id="{CF32DF03-BC57-9542-97CF-D5EDB21604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1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Virginia Department of Education">
            <a:extLst>
              <a:ext uri="{FF2B5EF4-FFF2-40B4-BE49-F238E27FC236}">
                <a16:creationId xmlns:a16="http://schemas.microsoft.com/office/drawing/2014/main" id="{AB9280B8-2911-D84E-9DD1-CF494F6F26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6" name="Picture 5" descr="VDOE Logo">
            <a:extLst>
              <a:ext uri="{FF2B5EF4-FFF2-40B4-BE49-F238E27FC236}">
                <a16:creationId xmlns:a16="http://schemas.microsoft.com/office/drawing/2014/main" id="{77A0E041-0EDB-2145-B868-F507A2BBB2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Virginia Department of Education">
            <a:extLst>
              <a:ext uri="{FF2B5EF4-FFF2-40B4-BE49-F238E27FC236}">
                <a16:creationId xmlns:a16="http://schemas.microsoft.com/office/drawing/2014/main" id="{A00919D2-9032-284F-852D-6A7A2A7EC2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9" name="Picture 8" descr="VDOE Logo">
            <a:extLst>
              <a:ext uri="{FF2B5EF4-FFF2-40B4-BE49-F238E27FC236}">
                <a16:creationId xmlns:a16="http://schemas.microsoft.com/office/drawing/2014/main" id="{6E302F99-4230-514E-95F1-69FED60FDF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2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Virginia Department of Education">
            <a:extLst>
              <a:ext uri="{FF2B5EF4-FFF2-40B4-BE49-F238E27FC236}">
                <a16:creationId xmlns:a16="http://schemas.microsoft.com/office/drawing/2014/main" id="{51F4F683-BC1F-E042-A027-FA3C6AF750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-3027420" y="3223349"/>
            <a:ext cx="6664605" cy="381164"/>
          </a:xfrm>
          <a:prstGeom prst="rect">
            <a:avLst/>
          </a:prstGeom>
        </p:spPr>
      </p:pic>
      <p:pic>
        <p:nvPicPr>
          <p:cNvPr id="9" name="Picture 8" descr="VDOE Logo">
            <a:extLst>
              <a:ext uri="{FF2B5EF4-FFF2-40B4-BE49-F238E27FC236}">
                <a16:creationId xmlns:a16="http://schemas.microsoft.com/office/drawing/2014/main" id="{78A8B6B0-E0B9-194A-86AE-42CB3C24D3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2340" y="6116944"/>
            <a:ext cx="2531806" cy="84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04DF6F0-8869-1746-A86E-208BAF3348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43C1D-525C-4B48-A8BF-8449553F6BCB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842EE-07A5-BF42-B259-F0753968F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9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accent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i="1" kern="1200">
          <a:solidFill>
            <a:srgbClr val="C22536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48" userDrawn="1">
          <p15:clr>
            <a:srgbClr val="F26B43"/>
          </p15:clr>
        </p15:guide>
        <p15:guide id="2" pos="72" userDrawn="1">
          <p15:clr>
            <a:srgbClr val="F26B43"/>
          </p15:clr>
        </p15:guide>
        <p15:guide id="3" pos="7608" userDrawn="1">
          <p15:clr>
            <a:srgbClr val="F26B43"/>
          </p15:clr>
        </p15:guide>
        <p15:guide id="4" orient="horz" pos="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0ECC2-D1DE-824E-B8B5-9D81406A2B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Transitioning Child Care Regulations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9AC50-2ABC-F04E-A1B5-771F39CCBC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Virginia Board of Education</a:t>
            </a:r>
          </a:p>
          <a:p>
            <a:r>
              <a:rPr lang="en-US" dirty="0" smtClean="0"/>
              <a:t>March 17,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7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Unifying early childhood care and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Board of Education and the Department of Education (VDOE) assume oversight of all out-of-home early childhood care and education programs in the Commonwealth as of July 1, 2021</a:t>
            </a:r>
          </a:p>
          <a:p>
            <a:r>
              <a:rPr lang="en-US" dirty="0" smtClean="0"/>
              <a:t>Regulations governing such programs are required to transfer from the Code of the Board of Social Services to the Board of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15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Regulations transferring to VDOE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Regulations transferring to VDOE are in three areas: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Child care licensing and monitoring</a:t>
            </a:r>
            <a:r>
              <a:rPr lang="en-US" dirty="0" smtClean="0"/>
              <a:t>, which set basic health and safety standards for child care centers and family day homes;</a:t>
            </a:r>
            <a:endParaRPr lang="en-US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Child Care Subsidy Program, </a:t>
            </a:r>
            <a:r>
              <a:rPr lang="en-US" dirty="0" smtClean="0"/>
              <a:t>which provides low-income families who are working or in school with financial assistance for child care; and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Child Care Scholarship Program, </a:t>
            </a:r>
            <a:r>
              <a:rPr lang="en-US" dirty="0" smtClean="0"/>
              <a:t>which provides eligible early childhood educators with financial assistance for child development coursework.</a:t>
            </a:r>
            <a:endParaRPr lang="en-US" b="1" dirty="0" smtClean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693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for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5370"/>
            <a:ext cx="10515600" cy="47953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VDOE has made the following technical modifications to the regulations to enable the transition required by law:</a:t>
            </a:r>
          </a:p>
          <a:p>
            <a:pPr lvl="1"/>
            <a:r>
              <a:rPr lang="en-US" dirty="0" smtClean="0"/>
              <a:t>Changed references from </a:t>
            </a:r>
            <a:r>
              <a:rPr lang="en-US" i="1" dirty="0" smtClean="0"/>
              <a:t>Social Services</a:t>
            </a:r>
            <a:r>
              <a:rPr lang="en-US" dirty="0" smtClean="0"/>
              <a:t> to </a:t>
            </a:r>
            <a:r>
              <a:rPr lang="en-US" i="1" dirty="0" smtClean="0"/>
              <a:t>Education; Commissioner</a:t>
            </a:r>
            <a:r>
              <a:rPr lang="en-US" dirty="0" smtClean="0"/>
              <a:t> to </a:t>
            </a:r>
            <a:r>
              <a:rPr lang="en-US" i="1" dirty="0" smtClean="0"/>
              <a:t>Superintendent</a:t>
            </a:r>
          </a:p>
          <a:p>
            <a:pPr lvl="1"/>
            <a:r>
              <a:rPr lang="en-US" dirty="0" smtClean="0"/>
              <a:t>Updated code references and descriptions, statutory authority</a:t>
            </a:r>
          </a:p>
          <a:p>
            <a:pPr lvl="1"/>
            <a:r>
              <a:rPr lang="en-US" dirty="0" smtClean="0"/>
              <a:t>Struck text related to adult care and child welfare programs, which remain at DSS</a:t>
            </a:r>
          </a:p>
          <a:p>
            <a:pPr lvl="1"/>
            <a:r>
              <a:rPr lang="en-US" dirty="0" smtClean="0"/>
              <a:t>Struck regulations related to child support </a:t>
            </a:r>
            <a:r>
              <a:rPr lang="en-US" dirty="0"/>
              <a:t>enforcement pursuant to </a:t>
            </a:r>
            <a:r>
              <a:rPr lang="en-US" dirty="0" smtClean="0"/>
              <a:t>§ 63.2-1911</a:t>
            </a:r>
          </a:p>
          <a:p>
            <a:r>
              <a:rPr lang="en-US" dirty="0" smtClean="0"/>
              <a:t>The Board’s actions to adopt these regulations with such “necessary amendments” </a:t>
            </a:r>
            <a:r>
              <a:rPr lang="en-US" dirty="0"/>
              <a:t>are exempt from Article 2 (</a:t>
            </a:r>
            <a:r>
              <a:rPr lang="th-TH" dirty="0"/>
              <a:t>ง 2.2-4006 </a:t>
            </a:r>
            <a:r>
              <a:rPr lang="en-US" dirty="0"/>
              <a:t>et seq.) of Chapter 40 of Title 2.2 of the Code of </a:t>
            </a:r>
            <a:r>
              <a:rPr lang="en-US" dirty="0" smtClean="0"/>
              <a:t>Virginia</a:t>
            </a:r>
          </a:p>
          <a:p>
            <a:r>
              <a:rPr lang="en-US" dirty="0" smtClean="0"/>
              <a:t>These are technical changes only; VDOE </a:t>
            </a:r>
            <a:r>
              <a:rPr lang="en-US" dirty="0"/>
              <a:t>will </a:t>
            </a:r>
            <a:r>
              <a:rPr lang="en-US" dirty="0" smtClean="0"/>
              <a:t>consider substantive changes after</a:t>
            </a:r>
            <a:r>
              <a:rPr lang="en-US" dirty="0"/>
              <a:t> </a:t>
            </a:r>
            <a:r>
              <a:rPr lang="en-US" dirty="0" smtClean="0"/>
              <a:t>7/1, in </a:t>
            </a:r>
            <a:r>
              <a:rPr lang="en-US" dirty="0"/>
              <a:t>partnership with the new Early Childhood Advisory </a:t>
            </a:r>
            <a:r>
              <a:rPr lang="en-US" dirty="0" smtClean="0"/>
              <a:t>Committee (ECAC)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1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 at a Glance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099654"/>
              </p:ext>
            </p:extLst>
          </p:nvPr>
        </p:nvGraphicFramePr>
        <p:xfrm>
          <a:off x="838200" y="1658637"/>
          <a:ext cx="10515600" cy="42672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376638">
                  <a:extLst>
                    <a:ext uri="{9D8B030D-6E8A-4147-A177-3AD203B41FA5}">
                      <a16:colId xmlns:a16="http://schemas.microsoft.com/office/drawing/2014/main" val="1447999196"/>
                    </a:ext>
                  </a:extLst>
                </a:gridCol>
                <a:gridCol w="8138962">
                  <a:extLst>
                    <a:ext uri="{9D8B030D-6E8A-4147-A177-3AD203B41FA5}">
                      <a16:colId xmlns:a16="http://schemas.microsoft.com/office/drawing/2014/main" val="1901248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Spring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ECAC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convened in February</a:t>
                      </a:r>
                      <a:endParaRPr lang="en-US" sz="22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Prepare for transition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of child care regulations – March/April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Review proposed uniform measurement and improvement system guidance with ECAC and the Board – April/June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Summer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July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1: Official child care transition date</a:t>
                      </a:r>
                    </a:p>
                    <a:p>
                      <a:pPr marL="755650" lvl="1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VDOE becomes CCDF Lead Agency</a:t>
                      </a:r>
                    </a:p>
                    <a:p>
                      <a:pPr marL="755650" lvl="1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VDOE becomes responsible for child care; licensing staff become VDOE employees; VDOE</a:t>
                      </a:r>
                      <a:r>
                        <a:rPr lang="en-US" sz="2000" baseline="0" dirty="0" smtClean="0"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has oversight for Child Care Subsidy Program</a:t>
                      </a:r>
                      <a:endParaRPr lang="en-US" sz="2000" dirty="0" smtClean="0"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marL="2984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Trebuchet MS"/>
                          <a:sym typeface="Trebuchet MS"/>
                        </a:rPr>
                        <a:t>Review of Child Care Subsidy Program regulations with ECAC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855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Fall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Review of child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care licensing regulations with ECAC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861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bg1"/>
                          </a:solidFill>
                          <a:latin typeface="+mj-lt"/>
                        </a:rPr>
                        <a:t>Winter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Bring</a:t>
                      </a: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recommendations on child care regulations to Board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480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70309"/>
      </p:ext>
    </p:extLst>
  </p:cSld>
  <p:clrMapOvr>
    <a:masterClrMapping/>
  </p:clrMapOvr>
</p:sld>
</file>

<file path=ppt/theme/theme1.xml><?xml version="1.0" encoding="utf-8"?>
<a:theme xmlns:a="http://schemas.openxmlformats.org/drawingml/2006/main" name="VDOE">
  <a:themeElements>
    <a:clrScheme name="VDOE">
      <a:dk1>
        <a:sysClr val="windowText" lastClr="000000"/>
      </a:dk1>
      <a:lt1>
        <a:sysClr val="window" lastClr="FFFFFF"/>
      </a:lt1>
      <a:dk2>
        <a:srgbClr val="101820"/>
      </a:dk2>
      <a:lt2>
        <a:srgbClr val="F1E6B2"/>
      </a:lt2>
      <a:accent1>
        <a:srgbClr val="D50032"/>
      </a:accent1>
      <a:accent2>
        <a:srgbClr val="101820"/>
      </a:accent2>
      <a:accent3>
        <a:srgbClr val="FFC72C"/>
      </a:accent3>
      <a:accent4>
        <a:srgbClr val="F1E6B2"/>
      </a:accent4>
      <a:accent5>
        <a:srgbClr val="259591"/>
      </a:accent5>
      <a:accent6>
        <a:srgbClr val="7F7F7F"/>
      </a:accent6>
      <a:hlink>
        <a:srgbClr val="D50032"/>
      </a:hlink>
      <a:folHlink>
        <a:srgbClr val="000000"/>
      </a:folHlink>
    </a:clrScheme>
    <a:fontScheme name="VDOE">
      <a:majorFont>
        <a:latin typeface="Trebuchet M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VDOE</Template>
  <TotalTime>112</TotalTime>
  <Words>371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VDOE</vt:lpstr>
      <vt:lpstr>Transitioning Child Care Regulations</vt:lpstr>
      <vt:lpstr>Unifying early childhood care and education</vt:lpstr>
      <vt:lpstr>Regulations transferring to VDOE</vt:lpstr>
      <vt:lpstr>Process for transfer</vt:lpstr>
      <vt:lpstr>2021 at a Glance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CUSTOM TITLE PAGE</dc:title>
  <dc:creator>Timothy Nuthall</dc:creator>
  <cp:lastModifiedBy>Broady, Sonya (DOE)</cp:lastModifiedBy>
  <cp:revision>16</cp:revision>
  <dcterms:created xsi:type="dcterms:W3CDTF">2020-06-29T15:52:04Z</dcterms:created>
  <dcterms:modified xsi:type="dcterms:W3CDTF">2021-03-01T15:53:33Z</dcterms:modified>
</cp:coreProperties>
</file>