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iE+CY2YMIJN4D3DoSOsZZh94K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FC480C-414B-4B4C-86DE-BEF622ECEA93}">
  <a:tblStyle styleId="{D7FC480C-414B-4B4C-86DE-BEF622ECEA9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5"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C22536"/>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294337" y="4376445"/>
            <a:ext cx="7047450" cy="4030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392029" y="8699765"/>
            <a:ext cx="1376362" cy="458787"/>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oe.virginia.gov/support/health_medical/office/reopen-status.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VDOE Map is housed online at: </a:t>
            </a:r>
            <a:r>
              <a:rPr lang="en-US" u="sng">
                <a:solidFill>
                  <a:schemeClr val="hlink"/>
                </a:solidFill>
                <a:hlinkClick r:id="rId3"/>
              </a:rPr>
              <a:t>https://www.doe.virginia.gov/support/health_medical/office/reopen-status.shtml</a:t>
            </a:r>
            <a:endParaRPr/>
          </a:p>
          <a:p>
            <a:pPr marL="0" lvl="0" indent="0" algn="l" rtl="0">
              <a:lnSpc>
                <a:spcPct val="100000"/>
              </a:lnSpc>
              <a:spcBef>
                <a:spcPts val="0"/>
              </a:spcBef>
              <a:spcAft>
                <a:spcPts val="0"/>
              </a:spcAft>
              <a:buSzPts val="1400"/>
              <a:buNone/>
            </a:pPr>
            <a:endParaRPr/>
          </a:p>
        </p:txBody>
      </p:sp>
      <p:sp>
        <p:nvSpPr>
          <p:cNvPr id="198" name="Google Shape;1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8c13aea67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78c13aea67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f89f00737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af89f00737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714363c5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b714363c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8c13aea67_1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rgbClr val="000000"/>
                </a:solidFill>
              </a:rPr>
              <a:t>The next few slides describe the frequency of varied instructional modalities in Virginia. This slide provides definitions for each. While In person, fully remote, and Hybrid are somewhat self explanatory, there are divisions with partial in person and partial hybrid approaches. These approaches describe divisions that have differences in modalities depending on the grade level or group.</a:t>
            </a:r>
            <a:endParaRPr sz="1100">
              <a:solidFill>
                <a:srgbClr val="000000"/>
              </a:solidFill>
            </a:endParaRPr>
          </a:p>
          <a:p>
            <a:pPr marL="0" lvl="0" indent="0" algn="l" rtl="0">
              <a:lnSpc>
                <a:spcPct val="100000"/>
              </a:lnSpc>
              <a:spcBef>
                <a:spcPts val="0"/>
              </a:spcBef>
              <a:spcAft>
                <a:spcPts val="0"/>
              </a:spcAft>
              <a:buSzPts val="1400"/>
              <a:buNone/>
            </a:pPr>
            <a:endParaRPr sz="1100">
              <a:solidFill>
                <a:srgbClr val="000000"/>
              </a:solidFill>
            </a:endParaRPr>
          </a:p>
        </p:txBody>
      </p:sp>
      <p:sp>
        <p:nvSpPr>
          <p:cNvPr id="223" name="Google Shape;223;g78c13aea67_1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8c13aea67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a:solidFill>
                  <a:srgbClr val="000000"/>
                </a:solidFill>
              </a:rPr>
              <a:t>Since the year started, trend to more in person; Fully remote was at 50%, now closer to 30%</a:t>
            </a:r>
            <a:endParaRPr sz="1100">
              <a:solidFill>
                <a:srgbClr val="000000"/>
              </a:solidFill>
            </a:endParaRPr>
          </a:p>
          <a:p>
            <a:pPr marL="0" lvl="0" indent="0" algn="l" rtl="0">
              <a:lnSpc>
                <a:spcPct val="100000"/>
              </a:lnSpc>
              <a:spcBef>
                <a:spcPts val="0"/>
              </a:spcBef>
              <a:spcAft>
                <a:spcPts val="0"/>
              </a:spcAft>
              <a:buSzPts val="1400"/>
              <a:buNone/>
            </a:pPr>
            <a:endParaRPr sz="1100">
              <a:solidFill>
                <a:srgbClr val="000000"/>
              </a:solidFill>
            </a:endParaRPr>
          </a:p>
        </p:txBody>
      </p:sp>
      <p:sp>
        <p:nvSpPr>
          <p:cNvPr id="231" name="Google Shape;231;g78c13aea67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8c13aea67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78c13aea6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7ca1e3e03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b7ca1e3e03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b7ca1e3e03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b7ca1e3e03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b7ca1e3e03_0_7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8c13aea6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78c13aea6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c13aea6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78c13aea6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b6113ebb99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b6113ebb99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8c13aea67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8c13aea67_1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that 100 school divisions responded as those offering some in-person/hybrid. The majority of school divisions’ percentage of parents/guardians opting for remote instruction is between 20-40% (66/100). </a:t>
            </a:r>
            <a:endParaRPr/>
          </a:p>
        </p:txBody>
      </p:sp>
      <p:sp>
        <p:nvSpPr>
          <p:cNvPr id="270" name="Google Shape;270;g78c13aea67_1_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8c13aea67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8c13aea67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Percent of weekly SYNCHRONOUS instructional time for students learning remotely varies among school divisions </a:t>
            </a:r>
            <a:br>
              <a:rPr lang="en-US"/>
            </a:br>
            <a:r>
              <a:rPr lang="en-US"/>
              <a:t>Over 40 school divisions have over half of instructional time synchronous for remotely learning students</a:t>
            </a:r>
            <a:endParaRPr/>
          </a:p>
          <a:p>
            <a:pPr marL="0" lvl="0" indent="0" algn="l" rtl="0">
              <a:spcBef>
                <a:spcPts val="0"/>
              </a:spcBef>
              <a:spcAft>
                <a:spcPts val="0"/>
              </a:spcAft>
              <a:buNone/>
            </a:pPr>
            <a:r>
              <a:rPr lang="en-US"/>
              <a:t>If needed….this information was collected by grade level, therefore use of averages was necessary for summary reporting.</a:t>
            </a:r>
            <a:endParaRPr/>
          </a:p>
        </p:txBody>
      </p:sp>
      <p:sp>
        <p:nvSpPr>
          <p:cNvPr id="279" name="Google Shape;279;g78c13aea67_1_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c13aea67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c13aea67_1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Failing students and access to reliable internet</a:t>
            </a:r>
            <a:endParaRPr/>
          </a:p>
        </p:txBody>
      </p:sp>
      <p:sp>
        <p:nvSpPr>
          <p:cNvPr id="288" name="Google Shape;288;g78c13aea67_1_6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8c13aea67_1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8c13aea67_1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Over 50 school divisions reporting absenteeism higher than last year. Note that there are varied approaches to collecting absenteeism data in remote settings.</a:t>
            </a:r>
            <a:endParaRPr/>
          </a:p>
        </p:txBody>
      </p:sp>
      <p:sp>
        <p:nvSpPr>
          <p:cNvPr id="297" name="Google Shape;297;g78c13aea67_1_71: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af89f00737_2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af89f00737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9185bf9b1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9185bf9b1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78c13aea67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78c13aea67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7ca1e3e03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 differences in use of remote/in person across economic disadvantaged and not disadvantaged.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69.4% of PALS data on Black kindergarten and first students were collected through remote administration methods.</a:t>
            </a:r>
            <a:endParaRPr/>
          </a:p>
          <a:p>
            <a:pPr marL="0" lvl="0" indent="0" algn="l" rtl="0">
              <a:lnSpc>
                <a:spcPct val="100000"/>
              </a:lnSpc>
              <a:spcBef>
                <a:spcPts val="0"/>
              </a:spcBef>
              <a:spcAft>
                <a:spcPts val="0"/>
              </a:spcAft>
              <a:buSzPts val="1400"/>
              <a:buNone/>
            </a:pPr>
            <a:r>
              <a:rPr lang="en-US"/>
              <a:t>67.3% of PALS data on Hispanic kindergarten and first grade students were collected through remote administration methods.</a:t>
            </a:r>
            <a:endParaRPr/>
          </a:p>
          <a:p>
            <a:pPr marL="0" lvl="0" indent="0" algn="l" rtl="0">
              <a:lnSpc>
                <a:spcPct val="100000"/>
              </a:lnSpc>
              <a:spcBef>
                <a:spcPts val="0"/>
              </a:spcBef>
              <a:spcAft>
                <a:spcPts val="0"/>
              </a:spcAft>
              <a:buSzPts val="1400"/>
              <a:buNone/>
            </a:pPr>
            <a:r>
              <a:rPr lang="en-US"/>
              <a:t>75% of PALS data on EL kindergarten and first grade students were collected through remote administration methods.</a:t>
            </a:r>
            <a:endParaRPr/>
          </a:p>
          <a:p>
            <a:pPr marL="0" lvl="0" indent="0" algn="l" rtl="0">
              <a:lnSpc>
                <a:spcPct val="100000"/>
              </a:lnSpc>
              <a:spcBef>
                <a:spcPts val="0"/>
              </a:spcBef>
              <a:spcAft>
                <a:spcPts val="0"/>
              </a:spcAft>
              <a:buSzPts val="1400"/>
              <a:buNone/>
            </a:pPr>
            <a:r>
              <a:rPr lang="en-US"/>
              <a:t>41% of PALS data on White kindergarten and first grade students were collected through remote administration methods.</a:t>
            </a:r>
            <a:endParaRPr/>
          </a:p>
          <a:p>
            <a:pPr marL="0" lvl="0" indent="0" algn="l" rtl="0">
              <a:lnSpc>
                <a:spcPct val="100000"/>
              </a:lnSpc>
              <a:spcBef>
                <a:spcPts val="0"/>
              </a:spcBef>
              <a:spcAft>
                <a:spcPts val="0"/>
              </a:spcAft>
              <a:buSzPts val="1400"/>
              <a:buNone/>
            </a:pPr>
            <a:endParaRPr/>
          </a:p>
        </p:txBody>
      </p:sp>
      <p:sp>
        <p:nvSpPr>
          <p:cNvPr id="321" name="Google Shape;321;gb7ca1e3e03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b7ca1e3e03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b7ca1e3e03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8c13aea6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78c13aea6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8c13aea67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that the percentage of K and 1 students identified as at high risk for reading failure compared to last year increased by approximately 10% in each grade level.</a:t>
            </a:r>
            <a:endParaRPr/>
          </a:p>
        </p:txBody>
      </p:sp>
      <p:sp>
        <p:nvSpPr>
          <p:cNvPr id="333" name="Google Shape;333;g78c13aea67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c13aea67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78c13aea67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b7ca1e3e03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b7ca1e3e03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b7ca1e3e03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b7ca1e3e03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b7ca1e3e03_0_4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b714363c5b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400">
              <a:solidFill>
                <a:srgbClr val="0F150D"/>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1" name="Google Shape;361;gb714363c5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7ca1e3e03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b7ca1e3e03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b7ca1e3e03_0_5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78c13aea67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78c13aea67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While a number of divisions were still measuring the comparison, the VAST majority of school divisions are seeing a high percentage of students failing two or more classes compared to last year in both middle and high school.</a:t>
            </a:r>
            <a:endParaRPr/>
          </a:p>
        </p:txBody>
      </p:sp>
      <p:sp>
        <p:nvSpPr>
          <p:cNvPr id="376" name="Google Shape;376;g78c13aea67_1_43: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78c13aea67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78c13aea67_1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78c13aea67_1_52: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b7ca1e3e03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b7ca1e3e03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57 school divisions</a:t>
            </a:r>
            <a:endParaRPr/>
          </a:p>
        </p:txBody>
      </p:sp>
      <p:sp>
        <p:nvSpPr>
          <p:cNvPr id="394" name="Google Shape;394;gb7ca1e3e03_0_10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b7ca1e3e03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b7ca1e3e03_0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gb7ca1e3e03_0_114: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b7ca1e3e03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b7ca1e3e03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Fall 2020 test records contain students in a variety of learning environments (in-school, remote, or hybrid).</a:t>
            </a:r>
            <a:endParaRPr/>
          </a:p>
          <a:p>
            <a:pPr marL="0" lvl="0" indent="0" algn="l" rtl="0">
              <a:spcBef>
                <a:spcPts val="0"/>
              </a:spcBef>
              <a:spcAft>
                <a:spcPts val="0"/>
              </a:spcAft>
              <a:buNone/>
            </a:pPr>
            <a:r>
              <a:rPr lang="en-US"/>
              <a:t>Some students MAY have been receiving support from a parent, guardian, or caregiver who may not have differentiated the assessment from an instructional activity.</a:t>
            </a:r>
            <a:endParaRPr/>
          </a:p>
          <a:p>
            <a:pPr marL="0" lvl="0" indent="0" algn="l" rtl="0">
              <a:spcBef>
                <a:spcPts val="0"/>
              </a:spcBef>
              <a:spcAft>
                <a:spcPts val="0"/>
              </a:spcAft>
              <a:buNone/>
            </a:pPr>
            <a:r>
              <a:rPr lang="en-US"/>
              <a:t>There is a lack of complete demographic information on students.</a:t>
            </a:r>
            <a:endParaRPr/>
          </a:p>
          <a:p>
            <a:pPr marL="0" lvl="0" indent="0" algn="l" rtl="0">
              <a:spcBef>
                <a:spcPts val="0"/>
              </a:spcBef>
              <a:spcAft>
                <a:spcPts val="0"/>
              </a:spcAft>
              <a:buNone/>
            </a:pPr>
            <a:r>
              <a:rPr lang="en-US"/>
              <a:t>We do not know how much instruction students had been exposed to before they took Star Assessments this fall.</a:t>
            </a:r>
            <a:endParaRPr/>
          </a:p>
          <a:p>
            <a:pPr marL="0" lvl="0" indent="0" algn="l" rtl="0">
              <a:spcBef>
                <a:spcPts val="0"/>
              </a:spcBef>
              <a:spcAft>
                <a:spcPts val="0"/>
              </a:spcAft>
              <a:buNone/>
            </a:pPr>
            <a:r>
              <a:rPr lang="en-US"/>
              <a:t>Participation in this year is lower than in previous years.</a:t>
            </a:r>
            <a:endParaRPr/>
          </a:p>
        </p:txBody>
      </p:sp>
      <p:sp>
        <p:nvSpPr>
          <p:cNvPr id="411" name="Google Shape;411;gb7ca1e3e03_0_8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b772e9c9cc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b772e9c9cc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gb772e9c9cc_2_0: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78c13aea67_1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78c13aea67_1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g78c13aea67_1_89: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8c13aea67_1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8c13aea67_1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78c13aea67_1_11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78c13aea67_1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78c13aea67_1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g78c13aea67_1_98: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8c13aea67_1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78c13aea67_1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78c13aea67_1_107: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78c13aea67_1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78c13aea67_1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78c13aea67_1_126:notes"/>
          <p:cNvSpPr txBox="1">
            <a:spLocks noGrp="1"/>
          </p:cNvSpPr>
          <p:nvPr>
            <p:ph type="sldNum" idx="12"/>
          </p:nvPr>
        </p:nvSpPr>
        <p:spPr>
          <a:xfrm>
            <a:off x="3884613" y="8685213"/>
            <a:ext cx="15075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af89f00737_2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gaf89f00737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78c13aea67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78c13aea6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8c13aea67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78c13aea67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8c13aea67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78c13aea67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8c13aea67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78c13aea67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f89f00737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af89f00737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8"/>
        <p:cNvGrpSpPr/>
        <p:nvPr/>
      </p:nvGrpSpPr>
      <p:grpSpPr>
        <a:xfrm>
          <a:off x="0" y="0"/>
          <a:ext cx="0" cy="0"/>
          <a:chOff x="0" y="0"/>
          <a:chExt cx="0" cy="0"/>
        </a:xfrm>
      </p:grpSpPr>
      <p:sp>
        <p:nvSpPr>
          <p:cNvPr id="19" name="Google Shape;19;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18" descr="VDOE Logo&#10;"/>
          <p:cNvPicPr preferRelativeResize="0"/>
          <p:nvPr/>
        </p:nvPicPr>
        <p:blipFill rotWithShape="1">
          <a:blip r:embed="rId2">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9"/>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29"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96" name="Google Shape;96;p29"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0"/>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30"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02" name="Google Shape;102;p30"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C22536"/>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901A28"/>
              </a:buClr>
              <a:buSzPts val="2000"/>
              <a:buChar char="•"/>
              <a:defRPr sz="2000"/>
            </a:lvl4pPr>
            <a:lvl5pPr marL="2286000" lvl="4" indent="-355600" algn="l">
              <a:lnSpc>
                <a:spcPct val="90000"/>
              </a:lnSpc>
              <a:spcBef>
                <a:spcPts val="500"/>
              </a:spcBef>
              <a:spcAft>
                <a:spcPts val="0"/>
              </a:spcAft>
              <a:buClr>
                <a:srgbClr val="52525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6" name="Google Shape;106;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01A28"/>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7" name="Google Shape;10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1"/>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31"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11" name="Google Shape;111;p31"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32"/>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8" name="Google Shape;118;p32"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19" name="Google Shape;119;p32"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3"/>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26" name="Google Shape;126;p33"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27" name="Google Shape;127;p33"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lternate Section Header - BLACK" type="secHead">
  <p:cSld name="SECTION_HEADER">
    <p:bg>
      <p:bgPr>
        <a:solidFill>
          <a:schemeClr val="dk1"/>
        </a:solidFill>
        <a:effectLst/>
      </p:bgPr>
    </p:bg>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38" name="Google Shape;13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3"/>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p23"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988"/>
              </a:buClr>
              <a:buSzPts val="2400"/>
              <a:buNone/>
              <a:defRPr sz="2400">
                <a:solidFill>
                  <a:srgbClr val="888988"/>
                </a:solidFill>
              </a:defRPr>
            </a:lvl1pPr>
            <a:lvl2pPr marL="914400" lvl="1" indent="-228600" algn="l">
              <a:lnSpc>
                <a:spcPct val="90000"/>
              </a:lnSpc>
              <a:spcBef>
                <a:spcPts val="500"/>
              </a:spcBef>
              <a:spcAft>
                <a:spcPts val="0"/>
              </a:spcAft>
              <a:buClr>
                <a:srgbClr val="888988"/>
              </a:buClr>
              <a:buSzPts val="2000"/>
              <a:buNone/>
              <a:defRPr sz="2000">
                <a:solidFill>
                  <a:srgbClr val="888988"/>
                </a:solidFill>
              </a:defRPr>
            </a:lvl2pPr>
            <a:lvl3pPr marL="1371600" lvl="2" indent="-228600" algn="l">
              <a:lnSpc>
                <a:spcPct val="90000"/>
              </a:lnSpc>
              <a:spcBef>
                <a:spcPts val="500"/>
              </a:spcBef>
              <a:spcAft>
                <a:spcPts val="0"/>
              </a:spcAft>
              <a:buClr>
                <a:srgbClr val="888988"/>
              </a:buClr>
              <a:buSzPts val="1800"/>
              <a:buNone/>
              <a:defRPr sz="1800">
                <a:solidFill>
                  <a:srgbClr val="888988"/>
                </a:solidFill>
              </a:defRPr>
            </a:lvl3pPr>
            <a:lvl4pPr marL="1828800" lvl="3" indent="-228600" algn="l">
              <a:lnSpc>
                <a:spcPct val="90000"/>
              </a:lnSpc>
              <a:spcBef>
                <a:spcPts val="500"/>
              </a:spcBef>
              <a:spcAft>
                <a:spcPts val="0"/>
              </a:spcAft>
              <a:buClr>
                <a:srgbClr val="888988"/>
              </a:buClr>
              <a:buSzPts val="1600"/>
              <a:buNone/>
              <a:defRPr sz="1600">
                <a:solidFill>
                  <a:srgbClr val="888988"/>
                </a:solidFill>
              </a:defRPr>
            </a:lvl4pPr>
            <a:lvl5pPr marL="2286000" lvl="4" indent="-228600" algn="l">
              <a:lnSpc>
                <a:spcPct val="90000"/>
              </a:lnSpc>
              <a:spcBef>
                <a:spcPts val="500"/>
              </a:spcBef>
              <a:spcAft>
                <a:spcPts val="0"/>
              </a:spcAft>
              <a:buClr>
                <a:srgbClr val="888988"/>
              </a:buClr>
              <a:buSzPts val="1600"/>
              <a:buNone/>
              <a:defRPr sz="1600">
                <a:solidFill>
                  <a:srgbClr val="888988"/>
                </a:solidFill>
              </a:defRPr>
            </a:lvl5pPr>
            <a:lvl6pPr marL="2743200" lvl="5" indent="-228600" algn="l">
              <a:lnSpc>
                <a:spcPct val="90000"/>
              </a:lnSpc>
              <a:spcBef>
                <a:spcPts val="500"/>
              </a:spcBef>
              <a:spcAft>
                <a:spcPts val="0"/>
              </a:spcAft>
              <a:buClr>
                <a:srgbClr val="888988"/>
              </a:buClr>
              <a:buSzPts val="1600"/>
              <a:buNone/>
              <a:defRPr sz="1600">
                <a:solidFill>
                  <a:srgbClr val="888988"/>
                </a:solidFill>
              </a:defRPr>
            </a:lvl6pPr>
            <a:lvl7pPr marL="3200400" lvl="6" indent="-228600" algn="l">
              <a:lnSpc>
                <a:spcPct val="90000"/>
              </a:lnSpc>
              <a:spcBef>
                <a:spcPts val="500"/>
              </a:spcBef>
              <a:spcAft>
                <a:spcPts val="0"/>
              </a:spcAft>
              <a:buClr>
                <a:srgbClr val="888988"/>
              </a:buClr>
              <a:buSzPts val="1600"/>
              <a:buNone/>
              <a:defRPr sz="1600">
                <a:solidFill>
                  <a:srgbClr val="888988"/>
                </a:solidFill>
              </a:defRPr>
            </a:lvl7pPr>
            <a:lvl8pPr marL="3657600" lvl="7" indent="-228600" algn="l">
              <a:lnSpc>
                <a:spcPct val="90000"/>
              </a:lnSpc>
              <a:spcBef>
                <a:spcPts val="500"/>
              </a:spcBef>
              <a:spcAft>
                <a:spcPts val="0"/>
              </a:spcAft>
              <a:buClr>
                <a:srgbClr val="888988"/>
              </a:buClr>
              <a:buSzPts val="1600"/>
              <a:buNone/>
              <a:defRPr sz="1600">
                <a:solidFill>
                  <a:srgbClr val="888988"/>
                </a:solidFill>
              </a:defRPr>
            </a:lvl8pPr>
            <a:lvl9pPr marL="4114800" lvl="8" indent="-228600" algn="l">
              <a:lnSpc>
                <a:spcPct val="90000"/>
              </a:lnSpc>
              <a:spcBef>
                <a:spcPts val="500"/>
              </a:spcBef>
              <a:spcAft>
                <a:spcPts val="0"/>
              </a:spcAft>
              <a:buClr>
                <a:srgbClr val="888988"/>
              </a:buClr>
              <a:buSzPts val="1600"/>
              <a:buNone/>
              <a:defRPr sz="1600">
                <a:solidFill>
                  <a:srgbClr val="888988"/>
                </a:solidFill>
              </a:defRPr>
            </a:lvl9pPr>
          </a:lstStyle>
          <a:p>
            <a:endParaRPr/>
          </a:p>
        </p:txBody>
      </p:sp>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19" descr="VDOE LOGO"/>
          <p:cNvPicPr preferRelativeResize="0"/>
          <p:nvPr/>
        </p:nvPicPr>
        <p:blipFill rotWithShape="1">
          <a:blip r:embed="rId2">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20"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39" name="Google Shape;39;p20" descr="VDOE Logo&#10;"/>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Trebuchet M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500"/>
              </a:spcBef>
              <a:spcAft>
                <a:spcPts val="0"/>
              </a:spcAft>
              <a:buClr>
                <a:srgbClr val="C22536"/>
              </a:buClr>
              <a:buSzPts val="2800"/>
              <a:buFont typeface="Arial"/>
              <a:buNone/>
              <a:defRPr sz="28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500"/>
              </a:spcBef>
              <a:spcAft>
                <a:spcPts val="0"/>
              </a:spcAft>
              <a:buClr>
                <a:srgbClr val="901A28"/>
              </a:buClr>
              <a:buSzPts val="2000"/>
              <a:buFont typeface="Arial"/>
              <a:buNone/>
              <a:defRPr sz="20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500"/>
              </a:spcBef>
              <a:spcAft>
                <a:spcPts val="0"/>
              </a:spcAft>
              <a:buClr>
                <a:srgbClr val="525252"/>
              </a:buClr>
              <a:buSzPts val="2000"/>
              <a:buFont typeface="Arial"/>
              <a:buNone/>
              <a:defRPr sz="20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43" name="Google Shape;4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01A28"/>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2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48" name="Google Shape;48;p24"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27"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57" name="Google Shape;57;p27"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58"/>
        <p:cNvGrpSpPr/>
        <p:nvPr/>
      </p:nvGrpSpPr>
      <p:grpSpPr>
        <a:xfrm>
          <a:off x="0" y="0"/>
          <a:ext cx="0" cy="0"/>
          <a:chOff x="0" y="0"/>
          <a:chExt cx="0" cy="0"/>
        </a:xfrm>
      </p:grpSpPr>
      <p:pic>
        <p:nvPicPr>
          <p:cNvPr id="59" name="Google Shape;59;p25"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60" name="Google Shape;6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25"/>
          <p:cNvSpPr txBox="1">
            <a:spLocks noGrp="1"/>
          </p:cNvSpPr>
          <p:nvPr>
            <p:ph type="ctrTitle"/>
          </p:nvPr>
        </p:nvSpPr>
        <p:spPr>
          <a:xfrm>
            <a:off x="1524000" y="2235199"/>
            <a:ext cx="9144000" cy="23876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68" name="Google Shape;6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22"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26" descr="VDOE LOGO"/>
          <p:cNvPicPr preferRelativeResize="0"/>
          <p:nvPr/>
        </p:nvPicPr>
        <p:blipFill rotWithShape="1">
          <a:blip r:embed="rId2">
            <a:alphaModFix/>
          </a:blip>
          <a:srcRect/>
          <a:stretch/>
        </p:blipFill>
        <p:spPr>
          <a:xfrm>
            <a:off x="9622340" y="6089650"/>
            <a:ext cx="2531806" cy="8439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901A28"/>
              </a:buClr>
              <a:buSzPts val="1600"/>
              <a:buNone/>
              <a:defRPr sz="1600" b="1"/>
            </a:lvl4pPr>
            <a:lvl5pPr marL="2286000" lvl="4" indent="-228600" algn="l">
              <a:lnSpc>
                <a:spcPct val="90000"/>
              </a:lnSpc>
              <a:spcBef>
                <a:spcPts val="500"/>
              </a:spcBef>
              <a:spcAft>
                <a:spcPts val="0"/>
              </a:spcAft>
              <a:buClr>
                <a:srgbClr val="52525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2" name="Google Shape;82;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901A28"/>
              </a:buClr>
              <a:buSzPts val="1600"/>
              <a:buNone/>
              <a:defRPr sz="1600" b="1"/>
            </a:lvl4pPr>
            <a:lvl5pPr marL="2286000" lvl="4" indent="-228600" algn="l">
              <a:lnSpc>
                <a:spcPct val="90000"/>
              </a:lnSpc>
              <a:spcBef>
                <a:spcPts val="500"/>
              </a:spcBef>
              <a:spcAft>
                <a:spcPts val="0"/>
              </a:spcAft>
              <a:buClr>
                <a:srgbClr val="52525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8"/>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28"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89" name="Google Shape;89;p28"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17"/>
          <p:cNvPicPr preferRelativeResize="0"/>
          <p:nvPr/>
        </p:nvPicPr>
        <p:blipFill rotWithShape="1">
          <a:blip r:embed="rId16">
            <a:alphaModFix/>
          </a:blip>
          <a:srcRect/>
          <a:stretch/>
        </p:blipFill>
        <p:spPr>
          <a:xfrm>
            <a:off x="0" y="0"/>
            <a:ext cx="12192000" cy="6858000"/>
          </a:xfrm>
          <a:prstGeom prst="rect">
            <a:avLst/>
          </a:prstGeom>
          <a:noFill/>
          <a:ln>
            <a:noFill/>
          </a:ln>
        </p:spPr>
      </p:pic>
      <p:sp>
        <p:nvSpPr>
          <p:cNvPr id="13" name="Google Shape;13;p17"/>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901A28"/>
              </a:buClr>
              <a:buSzPts val="1800"/>
              <a:buFont typeface="Arial"/>
              <a:buChar char="•"/>
              <a:defRPr sz="1800" b="0" i="0" u="none" strike="noStrike" cap="none">
                <a:solidFill>
                  <a:srgbClr val="901A2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525252"/>
              </a:buClr>
              <a:buSzPts val="1800"/>
              <a:buFont typeface="Arial"/>
              <a:buChar char="•"/>
              <a:defRPr sz="1800" b="0" i="0" u="none" strike="noStrike" cap="none">
                <a:solidFill>
                  <a:srgbClr val="525252"/>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6" name="Google Shape;1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7" name="Google Shape;1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8"/>
        <p:cNvGrpSpPr/>
        <p:nvPr/>
      </p:nvGrpSpPr>
      <p:grpSpPr>
        <a:xfrm>
          <a:off x="0" y="0"/>
          <a:ext cx="0" cy="0"/>
          <a:chOff x="0" y="0"/>
          <a:chExt cx="0" cy="0"/>
        </a:xfrm>
      </p:grpSpPr>
      <p:pic>
        <p:nvPicPr>
          <p:cNvPr id="129" name="Google Shape;129;p2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0" name="Google Shape;130;p2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1" name="Google Shape;13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901A28"/>
              </a:buClr>
              <a:buSzPts val="1800"/>
              <a:buFont typeface="Arial"/>
              <a:buChar char="•"/>
              <a:defRPr sz="1800" b="0" i="0" u="none" strike="noStrike" cap="none">
                <a:solidFill>
                  <a:srgbClr val="901A2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525252"/>
              </a:buClr>
              <a:buSzPts val="1800"/>
              <a:buFont typeface="Arial"/>
              <a:buChar char="•"/>
              <a:defRPr sz="1800" b="0" i="0" u="none" strike="noStrike" cap="none">
                <a:solidFill>
                  <a:srgbClr val="525252"/>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32" name="Google Shape;13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33" name="Google Shape;13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34" name="Google Shape;13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hyperlink" Target="https://www.doe.virginia.gov/support/health_medical/office/phase-guidance.s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virginia.gov/support/health_medical/covid-19/covid-19-state-policy-waivers.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935175" y="1049125"/>
            <a:ext cx="10308600" cy="1655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2"/>
              </a:buClr>
              <a:buSzPts val="4400"/>
              <a:buFont typeface="Trebuchet MS"/>
              <a:buNone/>
            </a:pPr>
            <a:r>
              <a:rPr lang="en-US" sz="4800"/>
              <a:t>Status Report on COVID-19 Impacts on PreK-12 Education in Virginia</a:t>
            </a:r>
            <a:endParaRPr sz="4800"/>
          </a:p>
        </p:txBody>
      </p:sp>
      <p:sp>
        <p:nvSpPr>
          <p:cNvPr id="147" name="Google Shape;147;p1"/>
          <p:cNvSpPr txBox="1">
            <a:spLocks noGrp="1"/>
          </p:cNvSpPr>
          <p:nvPr>
            <p:ph type="subTitle" idx="1"/>
          </p:nvPr>
        </p:nvSpPr>
        <p:spPr>
          <a:xfrm>
            <a:off x="1524000" y="3054074"/>
            <a:ext cx="9144000" cy="19878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000"/>
              <a:buNone/>
            </a:pPr>
            <a:r>
              <a:rPr lang="en-US"/>
              <a:t>Presented on January 28, 2021</a:t>
            </a:r>
            <a:endParaRPr/>
          </a:p>
          <a:p>
            <a:pPr marL="0" lvl="0" indent="0" algn="ctr" rtl="0">
              <a:lnSpc>
                <a:spcPct val="90000"/>
              </a:lnSpc>
              <a:spcBef>
                <a:spcPts val="1000"/>
              </a:spcBef>
              <a:spcAft>
                <a:spcPts val="0"/>
              </a:spcAft>
              <a:buClr>
                <a:schemeClr val="dk1"/>
              </a:buClr>
              <a:buSzPts val="2000"/>
              <a:buNone/>
            </a:pPr>
            <a:r>
              <a:rPr lang="en-US" i="1"/>
              <a:t>Holly Coy, Assistant Superintendent for Policy, Equity, and Communications</a:t>
            </a:r>
            <a:endParaRPr i="1"/>
          </a:p>
          <a:p>
            <a:pPr marL="0" lvl="0" indent="0" algn="ctr" rtl="0">
              <a:lnSpc>
                <a:spcPct val="90000"/>
              </a:lnSpc>
              <a:spcBef>
                <a:spcPts val="1000"/>
              </a:spcBef>
              <a:spcAft>
                <a:spcPts val="0"/>
              </a:spcAft>
              <a:buClr>
                <a:schemeClr val="dk1"/>
              </a:buClr>
              <a:buSzPts val="2000"/>
              <a:buNone/>
            </a:pPr>
            <a:r>
              <a:rPr lang="en-US" i="1"/>
              <a:t>Michael Bolling, Assistant Superintendent of Learning and Innovation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5000"/>
              <a:buFont typeface="Trebuchet MS"/>
              <a:buNone/>
            </a:pPr>
            <a:r>
              <a:rPr lang="en-US"/>
              <a:t>Operational Impacts and Instructional Delivery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78c13aea67_0_7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Operational Impacts</a:t>
            </a:r>
            <a:endParaRPr/>
          </a:p>
        </p:txBody>
      </p:sp>
      <p:sp>
        <p:nvSpPr>
          <p:cNvPr id="206" name="Google Shape;206;g78c13aea67_0_71"/>
          <p:cNvSpPr txBox="1">
            <a:spLocks noGrp="1"/>
          </p:cNvSpPr>
          <p:nvPr>
            <p:ph type="body" idx="1"/>
          </p:nvPr>
        </p:nvSpPr>
        <p:spPr>
          <a:xfrm>
            <a:off x="1047750" y="1485400"/>
            <a:ext cx="10515600" cy="4351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2590"/>
              <a:buNone/>
            </a:pPr>
            <a:r>
              <a:rPr lang="en-US" sz="2400" b="1"/>
              <a:t>Fall Membership (September 30, 2020)</a:t>
            </a:r>
            <a:endParaRPr sz="2400" b="1"/>
          </a:p>
          <a:p>
            <a:pPr marL="457200" lvl="0" indent="-381000" algn="l" rtl="0">
              <a:lnSpc>
                <a:spcPct val="100000"/>
              </a:lnSpc>
              <a:spcBef>
                <a:spcPts val="1000"/>
              </a:spcBef>
              <a:spcAft>
                <a:spcPts val="0"/>
              </a:spcAft>
              <a:buSzPts val="2400"/>
              <a:buChar char="•"/>
            </a:pPr>
            <a:r>
              <a:rPr lang="en-US" sz="2400"/>
              <a:t>September 30, 2020 PreK-12 enrollment was </a:t>
            </a:r>
            <a:r>
              <a:rPr lang="en-US" sz="2400" b="1"/>
              <a:t>45,327</a:t>
            </a:r>
            <a:r>
              <a:rPr lang="en-US" sz="2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students lower</a:t>
            </a:r>
            <a:r>
              <a:rPr lang="en-US" sz="2400"/>
              <a:t> than the state total from September 30, 2019.</a:t>
            </a:r>
            <a:endParaRPr sz="2400"/>
          </a:p>
          <a:p>
            <a:pPr marL="457200" lvl="0" indent="-381000" algn="l" rtl="0">
              <a:lnSpc>
                <a:spcPct val="100000"/>
              </a:lnSpc>
              <a:spcBef>
                <a:spcPts val="0"/>
              </a:spcBef>
              <a:spcAft>
                <a:spcPts val="0"/>
              </a:spcAft>
              <a:buSzPts val="2400"/>
              <a:buChar char="•"/>
            </a:pPr>
            <a:r>
              <a:rPr lang="en-US" sz="2400"/>
              <a:t>Enrollment declines were </a:t>
            </a:r>
            <a:r>
              <a:rPr lang="en-US" sz="2400" b="1"/>
              <a:t>most acute in preschool (approx. </a:t>
            </a:r>
            <a:r>
              <a:rPr lang="en-US" sz="24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6,400</a:t>
            </a:r>
            <a:r>
              <a:rPr lang="en-US" sz="2400" b="1"/>
              <a:t>) and kindergarten (approx. 12,000)</a:t>
            </a:r>
            <a:endParaRPr sz="2400"/>
          </a:p>
          <a:p>
            <a:pPr marL="457200" lvl="0" indent="-381000" algn="l" rtl="0">
              <a:lnSpc>
                <a:spcPct val="100000"/>
              </a:lnSpc>
              <a:spcBef>
                <a:spcPts val="0"/>
              </a:spcBef>
              <a:spcAft>
                <a:spcPts val="0"/>
              </a:spcAft>
              <a:buSzPts val="2400"/>
              <a:buChar char="•"/>
            </a:pPr>
            <a:r>
              <a:rPr lang="en-US" sz="2400"/>
              <a:t>Preschool drops were 4 times larger among children from economically-disadvantaged families and were larger among Black and Hispanic children as compared to white and Asian children.</a:t>
            </a:r>
            <a:endParaRPr sz="2400"/>
          </a:p>
          <a:p>
            <a:pPr marL="457200" lvl="0" indent="0" algn="l" rtl="0">
              <a:lnSpc>
                <a:spcPct val="100000"/>
              </a:lnSpc>
              <a:spcBef>
                <a:spcPts val="1000"/>
              </a:spcBef>
              <a:spcAft>
                <a:spcPts val="0"/>
              </a:spcAft>
              <a:buNone/>
            </a:pPr>
            <a:endParaRPr sz="2400"/>
          </a:p>
          <a:p>
            <a:pPr marL="457200" lvl="0" indent="0" algn="l" rtl="0">
              <a:spcBef>
                <a:spcPts val="1000"/>
              </a:spcBef>
              <a:spcAft>
                <a:spcPts val="0"/>
              </a:spcAft>
              <a:buNone/>
            </a:pPr>
            <a:endParaRPr/>
          </a:p>
          <a:p>
            <a:pPr marL="0" lvl="0" indent="0" algn="l" rtl="0">
              <a:spcBef>
                <a:spcPts val="1000"/>
              </a:spcBef>
              <a:spcAft>
                <a:spcPts val="0"/>
              </a:spcAft>
              <a:buClr>
                <a:schemeClr val="dk1"/>
              </a:buClr>
              <a:buSzPts val="2590"/>
              <a:buNone/>
            </a:pPr>
            <a:endParaRPr/>
          </a:p>
          <a:p>
            <a:pPr marL="0" lvl="0" indent="0" algn="l" rtl="0">
              <a:spcBef>
                <a:spcPts val="1000"/>
              </a:spcBef>
              <a:spcAft>
                <a:spcPts val="0"/>
              </a:spcAft>
              <a:buClr>
                <a:schemeClr val="dk1"/>
              </a:buClr>
              <a:buSzPts val="2590"/>
              <a:buNone/>
            </a:pPr>
            <a:endParaRPr/>
          </a:p>
          <a:p>
            <a:pPr marL="0" lvl="0" indent="0" algn="l" rtl="0">
              <a:spcBef>
                <a:spcPts val="1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af89f00737_0_2"/>
          <p:cNvSpPr txBox="1">
            <a:spLocks noGrp="1"/>
          </p:cNvSpPr>
          <p:nvPr>
            <p:ph type="title"/>
          </p:nvPr>
        </p:nvSpPr>
        <p:spPr>
          <a:xfrm>
            <a:off x="838200" y="2127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sz="4100"/>
              <a:t>2020 Enrollment Declines in Young Learners</a:t>
            </a:r>
            <a:endParaRPr sz="4100"/>
          </a:p>
        </p:txBody>
      </p:sp>
      <p:pic>
        <p:nvPicPr>
          <p:cNvPr id="212" name="Google Shape;212;gaf89f00737_0_2"/>
          <p:cNvPicPr preferRelativeResize="0"/>
          <p:nvPr/>
        </p:nvPicPr>
        <p:blipFill>
          <a:blip r:embed="rId3">
            <a:alphaModFix/>
          </a:blip>
          <a:stretch>
            <a:fillRect/>
          </a:stretch>
        </p:blipFill>
        <p:spPr>
          <a:xfrm>
            <a:off x="1523250" y="2018750"/>
            <a:ext cx="9830549" cy="3958850"/>
          </a:xfrm>
          <a:prstGeom prst="rect">
            <a:avLst/>
          </a:prstGeom>
          <a:noFill/>
          <a:ln>
            <a:noFill/>
          </a:ln>
        </p:spPr>
      </p:pic>
      <p:sp>
        <p:nvSpPr>
          <p:cNvPr id="213" name="Google Shape;213;gaf89f00737_0_2"/>
          <p:cNvSpPr txBox="1"/>
          <p:nvPr/>
        </p:nvSpPr>
        <p:spPr>
          <a:xfrm>
            <a:off x="2319250" y="1467500"/>
            <a:ext cx="8215500" cy="3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666666"/>
                </a:solidFill>
                <a:latin typeface="Trebuchet MS"/>
                <a:ea typeface="Trebuchet MS"/>
                <a:cs typeface="Trebuchet MS"/>
                <a:sym typeface="Trebuchet MS"/>
              </a:rPr>
              <a:t>Changes in Enrollment between 2019-2020 and 2020-2021 School Years</a:t>
            </a:r>
            <a:endParaRPr sz="1800" b="1">
              <a:solidFill>
                <a:srgbClr val="666666"/>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b714363c5b_0_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Modality Impact on Enrollment Declines</a:t>
            </a:r>
            <a:endParaRPr/>
          </a:p>
        </p:txBody>
      </p:sp>
      <p:sp>
        <p:nvSpPr>
          <p:cNvPr id="219" name="Google Shape;219;gb714363c5b_0_0"/>
          <p:cNvSpPr txBox="1"/>
          <p:nvPr/>
        </p:nvSpPr>
        <p:spPr>
          <a:xfrm>
            <a:off x="1265800" y="1542275"/>
            <a:ext cx="9410400" cy="9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latin typeface="Trebuchet MS"/>
                <a:ea typeface="Trebuchet MS"/>
                <a:cs typeface="Trebuchet MS"/>
                <a:sym typeface="Trebuchet MS"/>
              </a:rPr>
              <a:t>Enrollment dropped more in divisions that offered no in-person option. </a:t>
            </a:r>
            <a:endParaRPr sz="2200">
              <a:latin typeface="Trebuchet MS"/>
              <a:ea typeface="Trebuchet MS"/>
              <a:cs typeface="Trebuchet MS"/>
              <a:sym typeface="Trebuchet MS"/>
            </a:endParaRPr>
          </a:p>
        </p:txBody>
      </p:sp>
      <p:pic>
        <p:nvPicPr>
          <p:cNvPr id="220" name="Google Shape;220;gb714363c5b_0_0"/>
          <p:cNvPicPr preferRelativeResize="0"/>
          <p:nvPr/>
        </p:nvPicPr>
        <p:blipFill>
          <a:blip r:embed="rId3">
            <a:alphaModFix/>
          </a:blip>
          <a:stretch>
            <a:fillRect/>
          </a:stretch>
        </p:blipFill>
        <p:spPr>
          <a:xfrm>
            <a:off x="1601625" y="2145750"/>
            <a:ext cx="9668375" cy="42346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78c13aea67_1_14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Heatmap of Instructional Modalities</a:t>
            </a:r>
            <a:endParaRPr/>
          </a:p>
        </p:txBody>
      </p:sp>
      <p:sp>
        <p:nvSpPr>
          <p:cNvPr id="226" name="Google Shape;226;g78c13aea67_1_1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590"/>
              <a:buNone/>
            </a:pPr>
            <a:endParaRPr sz="2400"/>
          </a:p>
          <a:p>
            <a:pPr marL="228600" lvl="0" indent="-64135" algn="l" rtl="0">
              <a:lnSpc>
                <a:spcPct val="80000"/>
              </a:lnSpc>
              <a:spcBef>
                <a:spcPts val="1000"/>
              </a:spcBef>
              <a:spcAft>
                <a:spcPts val="0"/>
              </a:spcAft>
              <a:buClr>
                <a:schemeClr val="dk1"/>
              </a:buClr>
              <a:buSzPts val="2590"/>
              <a:buNone/>
            </a:pPr>
            <a:endParaRPr sz="2400"/>
          </a:p>
          <a:p>
            <a:pPr marL="0" lvl="0" indent="0" algn="l" rtl="0">
              <a:lnSpc>
                <a:spcPct val="80000"/>
              </a:lnSpc>
              <a:spcBef>
                <a:spcPts val="500"/>
              </a:spcBef>
              <a:spcAft>
                <a:spcPts val="0"/>
              </a:spcAft>
              <a:buNone/>
            </a:pPr>
            <a:endParaRPr sz="2300">
              <a:solidFill>
                <a:srgbClr val="C22536"/>
              </a:solidFill>
            </a:endParaRPr>
          </a:p>
        </p:txBody>
      </p:sp>
      <p:pic>
        <p:nvPicPr>
          <p:cNvPr id="227" name="Google Shape;227;g78c13aea67_1_144"/>
          <p:cNvPicPr preferRelativeResize="0"/>
          <p:nvPr/>
        </p:nvPicPr>
        <p:blipFill>
          <a:blip r:embed="rId3">
            <a:alphaModFix/>
          </a:blip>
          <a:stretch>
            <a:fillRect/>
          </a:stretch>
        </p:blipFill>
        <p:spPr>
          <a:xfrm>
            <a:off x="3239401" y="4795225"/>
            <a:ext cx="3833599" cy="1854350"/>
          </a:xfrm>
          <a:prstGeom prst="rect">
            <a:avLst/>
          </a:prstGeom>
          <a:noFill/>
          <a:ln>
            <a:noFill/>
          </a:ln>
        </p:spPr>
      </p:pic>
      <p:pic>
        <p:nvPicPr>
          <p:cNvPr id="228" name="Google Shape;228;g78c13aea67_1_144"/>
          <p:cNvPicPr preferRelativeResize="0"/>
          <p:nvPr/>
        </p:nvPicPr>
        <p:blipFill>
          <a:blip r:embed="rId4">
            <a:alphaModFix/>
          </a:blip>
          <a:stretch>
            <a:fillRect/>
          </a:stretch>
        </p:blipFill>
        <p:spPr>
          <a:xfrm>
            <a:off x="838201" y="1613426"/>
            <a:ext cx="11239500" cy="324276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78c13aea67_0_4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September 8, 2020</a:t>
            </a:r>
            <a:endParaRPr/>
          </a:p>
        </p:txBody>
      </p:sp>
      <p:sp>
        <p:nvSpPr>
          <p:cNvPr id="234" name="Google Shape;234;g78c13aea67_0_4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590"/>
              <a:buNone/>
            </a:pPr>
            <a:endParaRPr sz="2400"/>
          </a:p>
          <a:p>
            <a:pPr marL="228600" lvl="0" indent="-64135" algn="l" rtl="0">
              <a:lnSpc>
                <a:spcPct val="80000"/>
              </a:lnSpc>
              <a:spcBef>
                <a:spcPts val="1000"/>
              </a:spcBef>
              <a:spcAft>
                <a:spcPts val="0"/>
              </a:spcAft>
              <a:buClr>
                <a:schemeClr val="dk1"/>
              </a:buClr>
              <a:buSzPts val="2590"/>
              <a:buNone/>
            </a:pPr>
            <a:endParaRPr sz="2400"/>
          </a:p>
          <a:p>
            <a:pPr marL="0" lvl="0" indent="0" algn="l" rtl="0">
              <a:lnSpc>
                <a:spcPct val="80000"/>
              </a:lnSpc>
              <a:spcBef>
                <a:spcPts val="500"/>
              </a:spcBef>
              <a:spcAft>
                <a:spcPts val="0"/>
              </a:spcAft>
              <a:buNone/>
            </a:pPr>
            <a:endParaRPr sz="2300">
              <a:solidFill>
                <a:srgbClr val="C22536"/>
              </a:solidFill>
            </a:endParaRPr>
          </a:p>
        </p:txBody>
      </p:sp>
      <p:pic>
        <p:nvPicPr>
          <p:cNvPr id="235" name="Google Shape;235;g78c13aea67_0_46"/>
          <p:cNvPicPr preferRelativeResize="0"/>
          <p:nvPr/>
        </p:nvPicPr>
        <p:blipFill>
          <a:blip r:embed="rId3">
            <a:alphaModFix/>
          </a:blip>
          <a:stretch>
            <a:fillRect/>
          </a:stretch>
        </p:blipFill>
        <p:spPr>
          <a:xfrm>
            <a:off x="1362734" y="1495231"/>
            <a:ext cx="9345200" cy="4520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78c13aea67_0_5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December 12, 2020</a:t>
            </a:r>
            <a:endParaRPr>
              <a:highlight>
                <a:srgbClr val="FFFF00"/>
              </a:highlight>
            </a:endParaRPr>
          </a:p>
        </p:txBody>
      </p:sp>
      <p:sp>
        <p:nvSpPr>
          <p:cNvPr id="241" name="Google Shape;241;g78c13aea67_0_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590"/>
              <a:buNone/>
            </a:pPr>
            <a:endParaRPr sz="2400"/>
          </a:p>
          <a:p>
            <a:pPr marL="228600" lvl="0" indent="-64135" algn="l" rtl="0">
              <a:lnSpc>
                <a:spcPct val="80000"/>
              </a:lnSpc>
              <a:spcBef>
                <a:spcPts val="1000"/>
              </a:spcBef>
              <a:spcAft>
                <a:spcPts val="0"/>
              </a:spcAft>
              <a:buClr>
                <a:schemeClr val="dk1"/>
              </a:buClr>
              <a:buSzPts val="2590"/>
              <a:buNone/>
            </a:pPr>
            <a:endParaRPr sz="2400"/>
          </a:p>
          <a:p>
            <a:pPr marL="457200" lvl="0" indent="0" algn="l" rtl="0">
              <a:lnSpc>
                <a:spcPct val="80000"/>
              </a:lnSpc>
              <a:spcBef>
                <a:spcPts val="500"/>
              </a:spcBef>
              <a:spcAft>
                <a:spcPts val="0"/>
              </a:spcAft>
              <a:buNone/>
            </a:pPr>
            <a:endParaRPr sz="2300">
              <a:solidFill>
                <a:srgbClr val="C22536"/>
              </a:solidFill>
            </a:endParaRPr>
          </a:p>
        </p:txBody>
      </p:sp>
      <p:pic>
        <p:nvPicPr>
          <p:cNvPr id="242" name="Google Shape;242;g78c13aea67_0_51"/>
          <p:cNvPicPr preferRelativeResize="0"/>
          <p:nvPr/>
        </p:nvPicPr>
        <p:blipFill>
          <a:blip r:embed="rId3">
            <a:alphaModFix/>
          </a:blip>
          <a:stretch>
            <a:fillRect/>
          </a:stretch>
        </p:blipFill>
        <p:spPr>
          <a:xfrm>
            <a:off x="1394273" y="1634273"/>
            <a:ext cx="9482950" cy="458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b7ca1e3e03_0_7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January 26, 2020 </a:t>
            </a:r>
            <a:endParaRPr>
              <a:highlight>
                <a:srgbClr val="FFFF00"/>
              </a:highlight>
            </a:endParaRPr>
          </a:p>
        </p:txBody>
      </p:sp>
      <p:pic>
        <p:nvPicPr>
          <p:cNvPr id="248" name="Google Shape;248;gb7ca1e3e03_0_71"/>
          <p:cNvPicPr preferRelativeResize="0"/>
          <p:nvPr/>
        </p:nvPicPr>
        <p:blipFill>
          <a:blip r:embed="rId3">
            <a:alphaModFix/>
          </a:blip>
          <a:stretch>
            <a:fillRect/>
          </a:stretch>
        </p:blipFill>
        <p:spPr>
          <a:xfrm>
            <a:off x="1390650" y="1628549"/>
            <a:ext cx="9410700" cy="4562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b7ca1e3e03_0_78"/>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Instructional Modalities</a:t>
            </a:r>
            <a:endParaRPr/>
          </a:p>
        </p:txBody>
      </p:sp>
      <p:graphicFrame>
        <p:nvGraphicFramePr>
          <p:cNvPr id="255" name="Google Shape;255;gb7ca1e3e03_0_78"/>
          <p:cNvGraphicFramePr/>
          <p:nvPr>
            <p:extLst>
              <p:ext uri="{D42A27DB-BD31-4B8C-83A1-F6EECF244321}">
                <p14:modId xmlns:p14="http://schemas.microsoft.com/office/powerpoint/2010/main" val="3005648418"/>
              </p:ext>
            </p:extLst>
          </p:nvPr>
        </p:nvGraphicFramePr>
        <p:xfrm>
          <a:off x="2151650" y="1617338"/>
          <a:ext cx="7845204" cy="4300926"/>
        </p:xfrm>
        <a:graphic>
          <a:graphicData uri="http://schemas.openxmlformats.org/drawingml/2006/table">
            <a:tbl>
              <a:tblPr>
                <a:noFill/>
                <a:tableStyleId>{D7FC480C-414B-4B4C-86DE-BEF622ECEA93}</a:tableStyleId>
              </a:tblPr>
              <a:tblGrid>
                <a:gridCol w="1886844">
                  <a:extLst>
                    <a:ext uri="{9D8B030D-6E8A-4147-A177-3AD203B41FA5}">
                      <a16:colId xmlns:a16="http://schemas.microsoft.com/office/drawing/2014/main" val="20000"/>
                    </a:ext>
                  </a:extLst>
                </a:gridCol>
                <a:gridCol w="1444611">
                  <a:extLst>
                    <a:ext uri="{9D8B030D-6E8A-4147-A177-3AD203B41FA5}">
                      <a16:colId xmlns:a16="http://schemas.microsoft.com/office/drawing/2014/main" val="20001"/>
                    </a:ext>
                  </a:extLst>
                </a:gridCol>
                <a:gridCol w="1625500">
                  <a:extLst>
                    <a:ext uri="{9D8B030D-6E8A-4147-A177-3AD203B41FA5}">
                      <a16:colId xmlns:a16="http://schemas.microsoft.com/office/drawing/2014/main" val="20002"/>
                    </a:ext>
                  </a:extLst>
                </a:gridCol>
                <a:gridCol w="1447665">
                  <a:extLst>
                    <a:ext uri="{9D8B030D-6E8A-4147-A177-3AD203B41FA5}">
                      <a16:colId xmlns:a16="http://schemas.microsoft.com/office/drawing/2014/main" val="20003"/>
                    </a:ext>
                  </a:extLst>
                </a:gridCol>
                <a:gridCol w="1440584">
                  <a:extLst>
                    <a:ext uri="{9D8B030D-6E8A-4147-A177-3AD203B41FA5}">
                      <a16:colId xmlns:a16="http://schemas.microsoft.com/office/drawing/2014/main" val="20004"/>
                    </a:ext>
                  </a:extLst>
                </a:gridCol>
              </a:tblGrid>
              <a:tr h="482125">
                <a:tc>
                  <a:txBody>
                    <a:bodyPr/>
                    <a:lstStyle/>
                    <a:p>
                      <a:pPr marL="0" lvl="0" indent="0" algn="l" rtl="0">
                        <a:lnSpc>
                          <a:spcPct val="115000"/>
                        </a:lnSpc>
                        <a:spcBef>
                          <a:spcPts val="0"/>
                        </a:spcBef>
                        <a:spcAft>
                          <a:spcPts val="0"/>
                        </a:spcAft>
                        <a:buNone/>
                      </a:pPr>
                      <a:endParaRPr sz="1900" b="1" i="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tc gridSpan="2">
                  <a:txBody>
                    <a:bodyPr/>
                    <a:lstStyle/>
                    <a:p>
                      <a:pPr marL="0" lvl="0" indent="0" algn="ctr" rtl="0">
                        <a:lnSpc>
                          <a:spcPct val="115000"/>
                        </a:lnSpc>
                        <a:spcBef>
                          <a:spcPts val="0"/>
                        </a:spcBef>
                        <a:spcAft>
                          <a:spcPts val="0"/>
                        </a:spcAft>
                        <a:buNone/>
                      </a:pPr>
                      <a:r>
                        <a:rPr lang="en-US" sz="1900" b="1"/>
                        <a:t>September 8, 2020</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A4C2F4"/>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US" sz="1900" b="1"/>
                        <a:t>January 26, 2021</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A4C2F4"/>
                    </a:solidFill>
                  </a:tcPr>
                </a:tc>
                <a:tc hMerge="1">
                  <a:txBody>
                    <a:bodyPr/>
                    <a:lstStyle/>
                    <a:p>
                      <a:endParaRPr lang="en-US"/>
                    </a:p>
                  </a:txBody>
                  <a:tcPr/>
                </a:tc>
                <a:extLst>
                  <a:ext uri="{0D108BD9-81ED-4DB2-BD59-A6C34878D82A}">
                    <a16:rowId xmlns:a16="http://schemas.microsoft.com/office/drawing/2014/main" val="10000"/>
                  </a:ext>
                </a:extLst>
              </a:tr>
              <a:tr h="482125">
                <a:tc>
                  <a:txBody>
                    <a:bodyPr/>
                    <a:lstStyle/>
                    <a:p>
                      <a:pPr marL="0" lvl="0" indent="0" algn="l" rtl="0">
                        <a:lnSpc>
                          <a:spcPct val="115000"/>
                        </a:lnSpc>
                        <a:spcBef>
                          <a:spcPts val="0"/>
                        </a:spcBef>
                        <a:spcAft>
                          <a:spcPts val="0"/>
                        </a:spcAft>
                        <a:buNone/>
                      </a:pPr>
                      <a:r>
                        <a:rPr lang="en-US" sz="1900" b="1" i="1"/>
                        <a:t>Type of Learning</a:t>
                      </a:r>
                      <a:endParaRPr sz="1900" b="1" i="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US" sz="1900" b="1"/>
                        <a:t># Divisions</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US" sz="1900" b="1"/>
                        <a:t>% Divisions</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US" sz="1900" b="1"/>
                        <a:t># Divisions</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A4C2F4"/>
                    </a:solidFill>
                  </a:tcPr>
                </a:tc>
                <a:tc>
                  <a:txBody>
                    <a:bodyPr/>
                    <a:lstStyle/>
                    <a:p>
                      <a:pPr marL="0" lvl="0" indent="0" algn="l" rtl="0">
                        <a:lnSpc>
                          <a:spcPct val="115000"/>
                        </a:lnSpc>
                        <a:spcBef>
                          <a:spcPts val="0"/>
                        </a:spcBef>
                        <a:spcAft>
                          <a:spcPts val="0"/>
                        </a:spcAft>
                        <a:buNone/>
                      </a:pPr>
                      <a:r>
                        <a:rPr lang="en-US" sz="1900" b="1"/>
                        <a:t>% Divisions</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1"/>
                  </a:ext>
                </a:extLst>
              </a:tr>
              <a:tr h="482125">
                <a:tc>
                  <a:txBody>
                    <a:bodyPr/>
                    <a:lstStyle/>
                    <a:p>
                      <a:pPr marL="0" lvl="0" indent="0" algn="l" rtl="0">
                        <a:lnSpc>
                          <a:spcPct val="115000"/>
                        </a:lnSpc>
                        <a:spcBef>
                          <a:spcPts val="0"/>
                        </a:spcBef>
                        <a:spcAft>
                          <a:spcPts val="0"/>
                        </a:spcAft>
                        <a:buNone/>
                      </a:pPr>
                      <a:r>
                        <a:rPr lang="en-US" sz="1900" b="1"/>
                        <a:t>Fully Remote</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F6F8"/>
                    </a:solidFill>
                  </a:tcPr>
                </a:tc>
                <a:tc>
                  <a:txBody>
                    <a:bodyPr/>
                    <a:lstStyle/>
                    <a:p>
                      <a:pPr marL="0" lvl="0" indent="0" algn="ctr" rtl="0">
                        <a:lnSpc>
                          <a:spcPct val="115000"/>
                        </a:lnSpc>
                        <a:spcBef>
                          <a:spcPts val="0"/>
                        </a:spcBef>
                        <a:spcAft>
                          <a:spcPts val="0"/>
                        </a:spcAft>
                        <a:buNone/>
                      </a:pPr>
                      <a:r>
                        <a:rPr lang="en-US" sz="1900"/>
                        <a:t>68</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51.5%</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42</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31.8%</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82125">
                <a:tc>
                  <a:txBody>
                    <a:bodyPr/>
                    <a:lstStyle/>
                    <a:p>
                      <a:pPr marL="0" lvl="0" indent="0" algn="l" rtl="0">
                        <a:lnSpc>
                          <a:spcPct val="115000"/>
                        </a:lnSpc>
                        <a:spcBef>
                          <a:spcPts val="0"/>
                        </a:spcBef>
                        <a:spcAft>
                          <a:spcPts val="0"/>
                        </a:spcAft>
                        <a:buNone/>
                      </a:pPr>
                      <a:r>
                        <a:rPr lang="en-US" sz="1900" b="1"/>
                        <a:t>Partial Hybrid</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F6F8"/>
                    </a:solidFill>
                  </a:tcPr>
                </a:tc>
                <a:tc>
                  <a:txBody>
                    <a:bodyPr/>
                    <a:lstStyle/>
                    <a:p>
                      <a:pPr marL="0" lvl="0" indent="0" algn="ctr" rtl="0">
                        <a:lnSpc>
                          <a:spcPct val="115000"/>
                        </a:lnSpc>
                        <a:spcBef>
                          <a:spcPts val="0"/>
                        </a:spcBef>
                        <a:spcAft>
                          <a:spcPts val="0"/>
                        </a:spcAft>
                        <a:buNone/>
                      </a:pPr>
                      <a:r>
                        <a:rPr lang="en-US" sz="1900"/>
                        <a:t>5</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3.8%</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9</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6.8%</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82125">
                <a:tc>
                  <a:txBody>
                    <a:bodyPr/>
                    <a:lstStyle/>
                    <a:p>
                      <a:pPr marL="0" lvl="0" indent="0" algn="l" rtl="0">
                        <a:lnSpc>
                          <a:spcPct val="115000"/>
                        </a:lnSpc>
                        <a:spcBef>
                          <a:spcPts val="0"/>
                        </a:spcBef>
                        <a:spcAft>
                          <a:spcPts val="0"/>
                        </a:spcAft>
                        <a:buNone/>
                      </a:pPr>
                      <a:r>
                        <a:rPr lang="en-US" sz="1900" b="1"/>
                        <a:t>All Hybrid</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F6F8"/>
                    </a:solidFill>
                  </a:tcPr>
                </a:tc>
                <a:tc>
                  <a:txBody>
                    <a:bodyPr/>
                    <a:lstStyle/>
                    <a:p>
                      <a:pPr marL="0" lvl="0" indent="0" algn="ctr" rtl="0">
                        <a:lnSpc>
                          <a:spcPct val="115000"/>
                        </a:lnSpc>
                        <a:spcBef>
                          <a:spcPts val="0"/>
                        </a:spcBef>
                        <a:spcAft>
                          <a:spcPts val="0"/>
                        </a:spcAft>
                        <a:buNone/>
                      </a:pPr>
                      <a:r>
                        <a:rPr lang="en-US" sz="1900"/>
                        <a:t>24</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18.2%</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25</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18.9%</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82125">
                <a:tc>
                  <a:txBody>
                    <a:bodyPr/>
                    <a:lstStyle/>
                    <a:p>
                      <a:pPr marL="0" lvl="0" indent="0" algn="l" rtl="0">
                        <a:lnSpc>
                          <a:spcPct val="115000"/>
                        </a:lnSpc>
                        <a:spcBef>
                          <a:spcPts val="0"/>
                        </a:spcBef>
                        <a:spcAft>
                          <a:spcPts val="0"/>
                        </a:spcAft>
                        <a:buNone/>
                      </a:pPr>
                      <a:r>
                        <a:rPr lang="en-US" sz="1900" b="1"/>
                        <a:t>Partial In Person</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F6F8"/>
                    </a:solidFill>
                  </a:tcPr>
                </a:tc>
                <a:tc>
                  <a:txBody>
                    <a:bodyPr/>
                    <a:lstStyle/>
                    <a:p>
                      <a:pPr marL="0" lvl="0" indent="0" algn="ctr" rtl="0">
                        <a:lnSpc>
                          <a:spcPct val="115000"/>
                        </a:lnSpc>
                        <a:spcBef>
                          <a:spcPts val="0"/>
                        </a:spcBef>
                        <a:spcAft>
                          <a:spcPts val="0"/>
                        </a:spcAft>
                        <a:buNone/>
                      </a:pPr>
                      <a:r>
                        <a:rPr lang="en-US" sz="1900"/>
                        <a:t>25</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18.9%</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41</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31.1%</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82125">
                <a:tc>
                  <a:txBody>
                    <a:bodyPr/>
                    <a:lstStyle/>
                    <a:p>
                      <a:pPr marL="0" lvl="0" indent="0" algn="l" rtl="0">
                        <a:lnSpc>
                          <a:spcPct val="115000"/>
                        </a:lnSpc>
                        <a:spcBef>
                          <a:spcPts val="0"/>
                        </a:spcBef>
                        <a:spcAft>
                          <a:spcPts val="0"/>
                        </a:spcAft>
                        <a:buNone/>
                      </a:pPr>
                      <a:r>
                        <a:rPr lang="en-US" sz="1900" b="1"/>
                        <a:t>In Person</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F6F8"/>
                    </a:solidFill>
                  </a:tcPr>
                </a:tc>
                <a:tc>
                  <a:txBody>
                    <a:bodyPr/>
                    <a:lstStyle/>
                    <a:p>
                      <a:pPr marL="0" lvl="0" indent="0" algn="ctr" rtl="0">
                        <a:lnSpc>
                          <a:spcPct val="115000"/>
                        </a:lnSpc>
                        <a:spcBef>
                          <a:spcPts val="0"/>
                        </a:spcBef>
                        <a:spcAft>
                          <a:spcPts val="0"/>
                        </a:spcAft>
                        <a:buNone/>
                      </a:pPr>
                      <a:r>
                        <a:rPr lang="en-US" sz="1900"/>
                        <a:t>10</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7.6%</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15</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900"/>
                        <a:t>11.4%</a:t>
                      </a:r>
                      <a:endParaRPr sz="19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82125">
                <a:tc>
                  <a:txBody>
                    <a:bodyPr/>
                    <a:lstStyle/>
                    <a:p>
                      <a:pPr marL="0" lvl="0" indent="0" algn="l" rtl="0">
                        <a:lnSpc>
                          <a:spcPct val="115000"/>
                        </a:lnSpc>
                        <a:spcBef>
                          <a:spcPts val="0"/>
                        </a:spcBef>
                        <a:spcAft>
                          <a:spcPts val="0"/>
                        </a:spcAft>
                        <a:buNone/>
                      </a:pPr>
                      <a:r>
                        <a:rPr lang="en-US" sz="1900" b="1"/>
                        <a:t>Grand Total</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US" sz="1900" b="1"/>
                        <a:t>132</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US" sz="1900" b="1"/>
                        <a:t>100.0%</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US" sz="1900" b="1"/>
                        <a:t>132</a:t>
                      </a:r>
                      <a:endParaRPr sz="19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algn="ctr" rtl="0">
                        <a:lnSpc>
                          <a:spcPct val="115000"/>
                        </a:lnSpc>
                        <a:spcBef>
                          <a:spcPts val="0"/>
                        </a:spcBef>
                        <a:spcAft>
                          <a:spcPts val="0"/>
                        </a:spcAft>
                        <a:buNone/>
                      </a:pPr>
                      <a:r>
                        <a:rPr lang="en-US" sz="1900" b="1" dirty="0"/>
                        <a:t>100.0%</a:t>
                      </a:r>
                      <a:endParaRPr sz="1900" b="1" dirty="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78c13aea67_0_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Intro to the Periodic Report</a:t>
            </a:r>
            <a:endParaRPr/>
          </a:p>
        </p:txBody>
      </p:sp>
      <p:sp>
        <p:nvSpPr>
          <p:cNvPr id="261" name="Google Shape;261;g78c13aea67_0_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196850" algn="l" rtl="0">
              <a:lnSpc>
                <a:spcPct val="90000"/>
              </a:lnSpc>
              <a:spcBef>
                <a:spcPts val="1000"/>
              </a:spcBef>
              <a:spcAft>
                <a:spcPts val="0"/>
              </a:spcAft>
              <a:buClr>
                <a:schemeClr val="dk1"/>
              </a:buClr>
              <a:buSzPts val="2300"/>
              <a:buChar char="•"/>
            </a:pPr>
            <a:r>
              <a:rPr lang="en-US" sz="2300"/>
              <a:t>First submission - November 2020</a:t>
            </a:r>
            <a:endParaRPr sz="2300"/>
          </a:p>
          <a:p>
            <a:pPr marL="228600" lvl="0" indent="-196850" algn="l" rtl="0">
              <a:lnSpc>
                <a:spcPct val="90000"/>
              </a:lnSpc>
              <a:spcBef>
                <a:spcPts val="1000"/>
              </a:spcBef>
              <a:spcAft>
                <a:spcPts val="0"/>
              </a:spcAft>
              <a:buSzPts val="2300"/>
              <a:buChar char="•"/>
            </a:pPr>
            <a:r>
              <a:rPr lang="en-US" sz="2300"/>
              <a:t>Required for consideration of 180/990 waiver in spring 2021</a:t>
            </a:r>
            <a:endParaRPr sz="2300"/>
          </a:p>
          <a:p>
            <a:pPr marL="228600" lvl="0" indent="-196850" algn="l" rtl="0">
              <a:lnSpc>
                <a:spcPct val="90000"/>
              </a:lnSpc>
              <a:spcBef>
                <a:spcPts val="1000"/>
              </a:spcBef>
              <a:spcAft>
                <a:spcPts val="0"/>
              </a:spcAft>
              <a:buSzPts val="2300"/>
              <a:buChar char="•"/>
            </a:pPr>
            <a:r>
              <a:rPr lang="en-US" sz="2300"/>
              <a:t>132 school division responses (100%)</a:t>
            </a:r>
            <a:endParaRPr sz="2300"/>
          </a:p>
          <a:p>
            <a:pPr marL="228600" lvl="0" indent="-196850" algn="l" rtl="0">
              <a:lnSpc>
                <a:spcPct val="90000"/>
              </a:lnSpc>
              <a:spcBef>
                <a:spcPts val="1000"/>
              </a:spcBef>
              <a:spcAft>
                <a:spcPts val="0"/>
              </a:spcAft>
              <a:buSzPts val="2300"/>
              <a:buChar char="•"/>
            </a:pPr>
            <a:r>
              <a:rPr lang="en-US" sz="2300"/>
              <a:t>Data collection included</a:t>
            </a:r>
            <a:endParaRPr sz="2300"/>
          </a:p>
          <a:p>
            <a:pPr marL="914400" lvl="1" indent="-374650" algn="l" rtl="0">
              <a:lnSpc>
                <a:spcPct val="90000"/>
              </a:lnSpc>
              <a:spcBef>
                <a:spcPts val="1000"/>
              </a:spcBef>
              <a:spcAft>
                <a:spcPts val="0"/>
              </a:spcAft>
              <a:buSzPts val="2300"/>
              <a:buChar char="•"/>
            </a:pPr>
            <a:r>
              <a:rPr lang="en-US" sz="2300"/>
              <a:t>Instructional delivery</a:t>
            </a:r>
            <a:endParaRPr sz="2300"/>
          </a:p>
          <a:p>
            <a:pPr marL="914400" lvl="1" indent="-374650" algn="l" rtl="0">
              <a:lnSpc>
                <a:spcPct val="90000"/>
              </a:lnSpc>
              <a:spcBef>
                <a:spcPts val="1000"/>
              </a:spcBef>
              <a:spcAft>
                <a:spcPts val="0"/>
              </a:spcAft>
              <a:buSzPts val="2300"/>
              <a:buChar char="•"/>
            </a:pPr>
            <a:r>
              <a:rPr lang="en-US" sz="2300"/>
              <a:t>Academic outcomes</a:t>
            </a:r>
            <a:endParaRPr sz="2300"/>
          </a:p>
          <a:p>
            <a:pPr marL="914400" lvl="1" indent="-374650" algn="l" rtl="0">
              <a:lnSpc>
                <a:spcPct val="90000"/>
              </a:lnSpc>
              <a:spcBef>
                <a:spcPts val="1000"/>
              </a:spcBef>
              <a:spcAft>
                <a:spcPts val="0"/>
              </a:spcAft>
              <a:buSzPts val="2300"/>
              <a:buChar char="•"/>
            </a:pPr>
            <a:r>
              <a:rPr lang="en-US" sz="2300"/>
              <a:t>Division challenges</a:t>
            </a:r>
            <a:endParaRPr sz="2300"/>
          </a:p>
          <a:p>
            <a:pPr marL="914400" lvl="1" indent="-374650" algn="l" rtl="0">
              <a:lnSpc>
                <a:spcPct val="90000"/>
              </a:lnSpc>
              <a:spcBef>
                <a:spcPts val="1000"/>
              </a:spcBef>
              <a:spcAft>
                <a:spcPts val="0"/>
              </a:spcAft>
              <a:buSzPts val="2300"/>
              <a:buChar char="•"/>
            </a:pPr>
            <a:r>
              <a:rPr lang="en-US" sz="2300"/>
              <a:t>Assessment strategies</a:t>
            </a:r>
            <a:endParaRPr sz="2300"/>
          </a:p>
          <a:p>
            <a:pPr marL="914400" lvl="1" indent="-374650" algn="l" rtl="0">
              <a:lnSpc>
                <a:spcPct val="90000"/>
              </a:lnSpc>
              <a:spcBef>
                <a:spcPts val="1000"/>
              </a:spcBef>
              <a:spcAft>
                <a:spcPts val="0"/>
              </a:spcAft>
              <a:buSzPts val="2300"/>
              <a:buChar char="•"/>
            </a:pPr>
            <a:r>
              <a:rPr lang="en-US" sz="2300"/>
              <a:t>Supports for students</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c13aea67_0_2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Introduction and Overview </a:t>
            </a:r>
            <a:endParaRPr/>
          </a:p>
        </p:txBody>
      </p:sp>
      <p:sp>
        <p:nvSpPr>
          <p:cNvPr id="153" name="Google Shape;153;g78c13aea67_0_26"/>
          <p:cNvSpPr txBox="1">
            <a:spLocks noGrp="1"/>
          </p:cNvSpPr>
          <p:nvPr>
            <p:ph type="body" idx="1"/>
          </p:nvPr>
        </p:nvSpPr>
        <p:spPr>
          <a:xfrm>
            <a:off x="838200" y="1580075"/>
            <a:ext cx="10515600" cy="4351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000"/>
              <a:t>State COVID Guidance for Schools</a:t>
            </a:r>
            <a:endParaRPr sz="2000"/>
          </a:p>
          <a:p>
            <a:pPr marL="1371600" lvl="1" indent="-355600" algn="l" rtl="0">
              <a:spcBef>
                <a:spcPts val="500"/>
              </a:spcBef>
              <a:spcAft>
                <a:spcPts val="0"/>
              </a:spcAft>
              <a:buSzPts val="2000"/>
              <a:buChar char="○"/>
            </a:pPr>
            <a:r>
              <a:rPr lang="en-US" sz="2000"/>
              <a:t>Evolution of state guidance</a:t>
            </a:r>
            <a:endParaRPr sz="2000"/>
          </a:p>
          <a:p>
            <a:pPr marL="1371600" lvl="1" indent="-355600" algn="l" rtl="0">
              <a:spcBef>
                <a:spcPts val="500"/>
              </a:spcBef>
              <a:spcAft>
                <a:spcPts val="0"/>
              </a:spcAft>
              <a:buSzPts val="2000"/>
              <a:buChar char="○"/>
            </a:pPr>
            <a:r>
              <a:rPr lang="en-US" sz="2000"/>
              <a:t>Highlights from the January 2021 School Reopening Guidance</a:t>
            </a:r>
            <a:endParaRPr sz="2000"/>
          </a:p>
          <a:p>
            <a:pPr marL="1371600" lvl="1" indent="-355600" algn="l" rtl="0">
              <a:spcBef>
                <a:spcPts val="500"/>
              </a:spcBef>
              <a:spcAft>
                <a:spcPts val="0"/>
              </a:spcAft>
              <a:buSzPts val="2000"/>
              <a:buChar char="○"/>
            </a:pPr>
            <a:r>
              <a:rPr lang="en-US" sz="2000"/>
              <a:t>Other applicable requirements </a:t>
            </a:r>
            <a:endParaRPr sz="2000"/>
          </a:p>
          <a:p>
            <a:pPr marL="0" lvl="0" indent="0" algn="l" rtl="0">
              <a:spcBef>
                <a:spcPts val="1000"/>
              </a:spcBef>
              <a:spcAft>
                <a:spcPts val="0"/>
              </a:spcAft>
              <a:buNone/>
            </a:pPr>
            <a:r>
              <a:rPr lang="en-US" sz="2000"/>
              <a:t>Operational Impacts and Instructional Delivery</a:t>
            </a:r>
            <a:endParaRPr sz="2000"/>
          </a:p>
          <a:p>
            <a:pPr marL="1371600" lvl="1" indent="-355600" algn="l" rtl="0">
              <a:spcBef>
                <a:spcPts val="500"/>
              </a:spcBef>
              <a:spcAft>
                <a:spcPts val="0"/>
              </a:spcAft>
              <a:buSzPts val="2000"/>
              <a:buChar char="○"/>
            </a:pPr>
            <a:r>
              <a:rPr lang="en-US" sz="2000"/>
              <a:t>Operational and enrollment impacts</a:t>
            </a:r>
            <a:endParaRPr sz="2000"/>
          </a:p>
          <a:p>
            <a:pPr marL="1371600" lvl="1" indent="-355600" algn="l" rtl="0">
              <a:spcBef>
                <a:spcPts val="500"/>
              </a:spcBef>
              <a:spcAft>
                <a:spcPts val="0"/>
              </a:spcAft>
              <a:buSzPts val="2000"/>
              <a:buChar char="○"/>
            </a:pPr>
            <a:r>
              <a:rPr lang="en-US" sz="2000"/>
              <a:t>Changes in instructional delivery</a:t>
            </a:r>
            <a:endParaRPr sz="2000"/>
          </a:p>
          <a:p>
            <a:pPr marL="1371600" lvl="1" indent="-355600" algn="l" rtl="0">
              <a:spcBef>
                <a:spcPts val="500"/>
              </a:spcBef>
              <a:spcAft>
                <a:spcPts val="0"/>
              </a:spcAft>
              <a:buSzPts val="2000"/>
              <a:buChar char="○"/>
            </a:pPr>
            <a:r>
              <a:rPr lang="en-US" sz="2000"/>
              <a:t>Details from First Periodic Report (November 2020)</a:t>
            </a:r>
            <a:endParaRPr sz="2000"/>
          </a:p>
          <a:p>
            <a:pPr marL="0" lvl="0" indent="0" algn="l" rtl="0">
              <a:spcBef>
                <a:spcPts val="1000"/>
              </a:spcBef>
              <a:spcAft>
                <a:spcPts val="0"/>
              </a:spcAft>
              <a:buNone/>
            </a:pPr>
            <a:r>
              <a:rPr lang="en-US" sz="2000"/>
              <a:t>Academic Outcomes and Supports</a:t>
            </a:r>
            <a:endParaRPr sz="2000"/>
          </a:p>
          <a:p>
            <a:pPr marL="1371600" lvl="1" indent="-355600" algn="l" rtl="0">
              <a:spcBef>
                <a:spcPts val="500"/>
              </a:spcBef>
              <a:spcAft>
                <a:spcPts val="0"/>
              </a:spcAft>
              <a:buSzPts val="2000"/>
              <a:buChar char="○"/>
            </a:pPr>
            <a:r>
              <a:rPr lang="en-US" sz="2000"/>
              <a:t>PALS and VKRP results</a:t>
            </a:r>
            <a:endParaRPr sz="2000"/>
          </a:p>
          <a:p>
            <a:pPr marL="1371600" lvl="1" indent="-355600" algn="l" rtl="0">
              <a:spcBef>
                <a:spcPts val="500"/>
              </a:spcBef>
              <a:spcAft>
                <a:spcPts val="0"/>
              </a:spcAft>
              <a:buSzPts val="2000"/>
              <a:buChar char="○"/>
            </a:pPr>
            <a:r>
              <a:rPr lang="en-US" sz="2000"/>
              <a:t>Highlights from the First Periodic Report (November 2020) </a:t>
            </a:r>
            <a:endParaRPr sz="2000"/>
          </a:p>
          <a:p>
            <a:pPr marL="0" lvl="0" indent="0" algn="l" rtl="0">
              <a:spcBef>
                <a:spcPts val="1000"/>
              </a:spcBef>
              <a:spcAft>
                <a:spcPts val="0"/>
              </a:spcAft>
              <a:buNone/>
            </a:pPr>
            <a:r>
              <a:rPr lang="en-US" sz="2000"/>
              <a:t>Looking Ahead </a:t>
            </a:r>
            <a:endParaRPr sz="2000"/>
          </a:p>
          <a:p>
            <a:pPr marL="1371600" lvl="1" indent="-355600" algn="l" rtl="0">
              <a:spcBef>
                <a:spcPts val="500"/>
              </a:spcBef>
              <a:spcAft>
                <a:spcPts val="0"/>
              </a:spcAft>
              <a:buSzPts val="2000"/>
              <a:buChar char="○"/>
            </a:pPr>
            <a:r>
              <a:rPr lang="en-US" sz="2000"/>
              <a:t>Addressing learning loss and mental health of students</a:t>
            </a:r>
            <a:endParaRPr sz="2000"/>
          </a:p>
          <a:p>
            <a:pPr marL="1371600" lvl="1" indent="-355600" algn="l" rtl="0">
              <a:spcBef>
                <a:spcPts val="500"/>
              </a:spcBef>
              <a:spcAft>
                <a:spcPts val="0"/>
              </a:spcAft>
              <a:buSzPts val="2000"/>
              <a:buChar char="○"/>
            </a:pPr>
            <a:r>
              <a:rPr lang="en-US" sz="2000"/>
              <a:t>New infusion of federal funding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b6113ebb99_0_2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Instructional Delivery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78c13aea67_1_2"/>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Parents Opting for Remote Learning</a:t>
            </a:r>
            <a:endParaRPr/>
          </a:p>
        </p:txBody>
      </p:sp>
      <p:sp>
        <p:nvSpPr>
          <p:cNvPr id="273" name="Google Shape;273;g78c13aea67_1_2"/>
          <p:cNvSpPr txBox="1"/>
          <p:nvPr/>
        </p:nvSpPr>
        <p:spPr>
          <a:xfrm>
            <a:off x="1759950" y="1354400"/>
            <a:ext cx="86721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Percentage of parents </a:t>
            </a:r>
            <a:r>
              <a:rPr lang="en-US" sz="2200" b="1">
                <a:solidFill>
                  <a:srgbClr val="C22536"/>
                </a:solidFill>
              </a:rPr>
              <a:t>opting for fully remote instruction</a:t>
            </a:r>
            <a:r>
              <a:rPr lang="en-US" sz="2200" b="1"/>
              <a:t> in divisions offering in-person or hybrid instruction only</a:t>
            </a:r>
            <a:endParaRPr sz="2200" b="1"/>
          </a:p>
        </p:txBody>
      </p:sp>
      <p:pic>
        <p:nvPicPr>
          <p:cNvPr id="274" name="Google Shape;274;g78c13aea67_1_2"/>
          <p:cNvPicPr preferRelativeResize="0"/>
          <p:nvPr/>
        </p:nvPicPr>
        <p:blipFill>
          <a:blip r:embed="rId3">
            <a:alphaModFix/>
          </a:blip>
          <a:stretch>
            <a:fillRect/>
          </a:stretch>
        </p:blipFill>
        <p:spPr>
          <a:xfrm>
            <a:off x="2421938" y="2141125"/>
            <a:ext cx="7348132" cy="4259263"/>
          </a:xfrm>
          <a:prstGeom prst="rect">
            <a:avLst/>
          </a:prstGeom>
          <a:noFill/>
          <a:ln>
            <a:noFill/>
          </a:ln>
        </p:spPr>
      </p:pic>
      <p:sp>
        <p:nvSpPr>
          <p:cNvPr id="275" name="Google Shape;275;g78c13aea67_1_2"/>
          <p:cNvSpPr txBox="1"/>
          <p:nvPr/>
        </p:nvSpPr>
        <p:spPr>
          <a:xfrm>
            <a:off x="4311588" y="6400400"/>
            <a:ext cx="3568800" cy="30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rebuchet MS"/>
                <a:ea typeface="Trebuchet MS"/>
                <a:cs typeface="Trebuchet MS"/>
                <a:sym typeface="Trebuchet MS"/>
              </a:rPr>
              <a:t>VDOE November 2020, n = 100</a:t>
            </a:r>
            <a:endParaRPr>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78c13aea67_1_8"/>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Synchronous Learning</a:t>
            </a:r>
            <a:endParaRPr/>
          </a:p>
        </p:txBody>
      </p:sp>
      <p:sp>
        <p:nvSpPr>
          <p:cNvPr id="282" name="Google Shape;282;g78c13aea67_1_8"/>
          <p:cNvSpPr txBox="1"/>
          <p:nvPr/>
        </p:nvSpPr>
        <p:spPr>
          <a:xfrm>
            <a:off x="1225400" y="1354400"/>
            <a:ext cx="101283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Number of divisions reporting average percent of weekly </a:t>
            </a:r>
            <a:r>
              <a:rPr lang="en-US" sz="2200" b="1">
                <a:solidFill>
                  <a:srgbClr val="C22536"/>
                </a:solidFill>
              </a:rPr>
              <a:t>instructional time that is synchronous</a:t>
            </a:r>
            <a:r>
              <a:rPr lang="en-US" sz="2200" b="1"/>
              <a:t> for students learning remotely</a:t>
            </a:r>
            <a:endParaRPr sz="2200" b="1"/>
          </a:p>
        </p:txBody>
      </p:sp>
      <p:pic>
        <p:nvPicPr>
          <p:cNvPr id="283" name="Google Shape;283;g78c13aea67_1_8"/>
          <p:cNvPicPr preferRelativeResize="0"/>
          <p:nvPr/>
        </p:nvPicPr>
        <p:blipFill>
          <a:blip r:embed="rId3">
            <a:alphaModFix/>
          </a:blip>
          <a:stretch>
            <a:fillRect/>
          </a:stretch>
        </p:blipFill>
        <p:spPr>
          <a:xfrm>
            <a:off x="2786674" y="2237900"/>
            <a:ext cx="7005751" cy="4053325"/>
          </a:xfrm>
          <a:prstGeom prst="rect">
            <a:avLst/>
          </a:prstGeom>
          <a:noFill/>
          <a:ln>
            <a:noFill/>
          </a:ln>
        </p:spPr>
      </p:pic>
      <p:sp>
        <p:nvSpPr>
          <p:cNvPr id="284" name="Google Shape;284;g78c13aea67_1_8"/>
          <p:cNvSpPr txBox="1"/>
          <p:nvPr/>
        </p:nvSpPr>
        <p:spPr>
          <a:xfrm>
            <a:off x="4865775" y="6291225"/>
            <a:ext cx="2997900" cy="30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rebuchet MS"/>
                <a:ea typeface="Trebuchet MS"/>
                <a:cs typeface="Trebuchet MS"/>
                <a:sym typeface="Trebuchet MS"/>
              </a:rPr>
              <a:t>VDOE November 2020, n = 132</a:t>
            </a:r>
            <a:endParaRPr>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78c13aea67_1_62"/>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Remote Learning Challenges</a:t>
            </a:r>
            <a:endParaRPr/>
          </a:p>
        </p:txBody>
      </p:sp>
      <p:sp>
        <p:nvSpPr>
          <p:cNvPr id="291" name="Google Shape;291;g78c13aea67_1_62"/>
          <p:cNvSpPr txBox="1"/>
          <p:nvPr/>
        </p:nvSpPr>
        <p:spPr>
          <a:xfrm>
            <a:off x="1759950" y="1354400"/>
            <a:ext cx="86721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Greatest challenge with remote learning, </a:t>
            </a:r>
            <a:br>
              <a:rPr lang="en-US" sz="2200" b="1"/>
            </a:br>
            <a:r>
              <a:rPr lang="en-US" sz="2200" b="1"/>
              <a:t>as reported by school divisions</a:t>
            </a:r>
            <a:endParaRPr sz="2200" b="1"/>
          </a:p>
        </p:txBody>
      </p:sp>
      <p:sp>
        <p:nvSpPr>
          <p:cNvPr id="292" name="Google Shape;292;g78c13aea67_1_62"/>
          <p:cNvSpPr txBox="1"/>
          <p:nvPr/>
        </p:nvSpPr>
        <p:spPr>
          <a:xfrm>
            <a:off x="4871075" y="6454250"/>
            <a:ext cx="2697900" cy="3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VDOE November 2020, n = 130</a:t>
            </a:r>
            <a:endParaRPr>
              <a:latin typeface="Trebuchet MS"/>
              <a:ea typeface="Trebuchet MS"/>
              <a:cs typeface="Trebuchet MS"/>
              <a:sym typeface="Trebuchet MS"/>
            </a:endParaRPr>
          </a:p>
        </p:txBody>
      </p:sp>
      <p:pic>
        <p:nvPicPr>
          <p:cNvPr id="293" name="Google Shape;293;g78c13aea67_1_62"/>
          <p:cNvPicPr preferRelativeResize="0"/>
          <p:nvPr/>
        </p:nvPicPr>
        <p:blipFill>
          <a:blip r:embed="rId3">
            <a:alphaModFix/>
          </a:blip>
          <a:stretch>
            <a:fillRect/>
          </a:stretch>
        </p:blipFill>
        <p:spPr>
          <a:xfrm>
            <a:off x="2699975" y="2216400"/>
            <a:ext cx="6447599" cy="4237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78c13aea67_1_71"/>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Absenteeism Rates</a:t>
            </a:r>
            <a:endParaRPr/>
          </a:p>
        </p:txBody>
      </p:sp>
      <p:sp>
        <p:nvSpPr>
          <p:cNvPr id="300" name="Google Shape;300;g78c13aea67_1_71"/>
          <p:cNvSpPr txBox="1"/>
          <p:nvPr/>
        </p:nvSpPr>
        <p:spPr>
          <a:xfrm>
            <a:off x="1759950" y="1354400"/>
            <a:ext cx="86721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Comparison of absenteeism to last year, </a:t>
            </a:r>
            <a:br>
              <a:rPr lang="en-US" sz="2200" b="1"/>
            </a:br>
            <a:r>
              <a:rPr lang="en-US" sz="2200" b="1"/>
              <a:t>as reported by school divisions</a:t>
            </a:r>
            <a:endParaRPr sz="2200" b="1"/>
          </a:p>
        </p:txBody>
      </p:sp>
      <p:sp>
        <p:nvSpPr>
          <p:cNvPr id="301" name="Google Shape;301;g78c13aea67_1_71"/>
          <p:cNvSpPr txBox="1"/>
          <p:nvPr/>
        </p:nvSpPr>
        <p:spPr>
          <a:xfrm>
            <a:off x="4871075" y="6454250"/>
            <a:ext cx="2697900" cy="3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VDOE November 2020, n = 130</a:t>
            </a:r>
            <a:endParaRPr>
              <a:latin typeface="Trebuchet MS"/>
              <a:ea typeface="Trebuchet MS"/>
              <a:cs typeface="Trebuchet MS"/>
              <a:sym typeface="Trebuchet MS"/>
            </a:endParaRPr>
          </a:p>
        </p:txBody>
      </p:sp>
      <p:pic>
        <p:nvPicPr>
          <p:cNvPr id="302" name="Google Shape;302;g78c13aea67_1_71"/>
          <p:cNvPicPr preferRelativeResize="0"/>
          <p:nvPr/>
        </p:nvPicPr>
        <p:blipFill>
          <a:blip r:embed="rId3">
            <a:alphaModFix/>
          </a:blip>
          <a:stretch>
            <a:fillRect/>
          </a:stretch>
        </p:blipFill>
        <p:spPr>
          <a:xfrm>
            <a:off x="2532265" y="2272952"/>
            <a:ext cx="7127476" cy="4181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af89f00737_2_4"/>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Questions?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9185bf9b1c_0_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2"/>
              </a:buClr>
              <a:buSzPts val="5000"/>
              <a:buFont typeface="Trebuchet MS"/>
              <a:buNone/>
            </a:pPr>
            <a:r>
              <a:rPr lang="en-US"/>
              <a:t>Academic Outcomes and Supports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78c13aea67_1_2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Phonological Awareness Literacy Screening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PALS</a:t>
            </a:r>
            <a:r>
              <a:rPr lang="en-US"/>
              <a:t>) Data </a:t>
            </a:r>
            <a:endParaRPr/>
          </a:p>
        </p:txBody>
      </p:sp>
      <p:sp>
        <p:nvSpPr>
          <p:cNvPr id="318" name="Google Shape;318;g78c13aea67_1_29"/>
          <p:cNvSpPr txBox="1">
            <a:spLocks noGrp="1"/>
          </p:cNvSpPr>
          <p:nvPr>
            <p:ph type="body" idx="1"/>
          </p:nvPr>
        </p:nvSpPr>
        <p:spPr>
          <a:xfrm>
            <a:off x="838200" y="1597025"/>
            <a:ext cx="111795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Char char="•"/>
            </a:pPr>
            <a:r>
              <a:rPr lang="en-US" sz="2400"/>
              <a:t>The Early Intervention Reading Initiative (EIRI) provides and requires the use of a screening assessment for all students Kindergarten through Grade 3. </a:t>
            </a:r>
            <a:endParaRPr sz="2400"/>
          </a:p>
          <a:p>
            <a:pPr marL="457200" lvl="0" indent="-381000" algn="l" rtl="0">
              <a:lnSpc>
                <a:spcPct val="90000"/>
              </a:lnSpc>
              <a:spcBef>
                <a:spcPts val="0"/>
              </a:spcBef>
              <a:spcAft>
                <a:spcPts val="0"/>
              </a:spcAft>
              <a:buSzPts val="2400"/>
              <a:buChar char="•"/>
            </a:pPr>
            <a:r>
              <a:rPr lang="en-US" sz="2400"/>
              <a:t>The goal of EIRI is to reduce the number of students with reading problems through early diagnosis and immediate intervention.</a:t>
            </a:r>
            <a:endParaRPr sz="2400"/>
          </a:p>
          <a:p>
            <a:pPr marL="457200" lvl="0" indent="-381000" algn="l" rtl="0">
              <a:lnSpc>
                <a:spcPct val="90000"/>
              </a:lnSpc>
              <a:spcBef>
                <a:spcPts val="0"/>
              </a:spcBef>
              <a:spcAft>
                <a:spcPts val="0"/>
              </a:spcAft>
              <a:buSzPts val="2400"/>
              <a:buChar char="•"/>
            </a:pPr>
            <a:r>
              <a:rPr lang="en-US" sz="2400"/>
              <a:t>PALS-K and PALS 1-3 are screening tools used by 99% of school divisions in Virginia. </a:t>
            </a:r>
            <a:endParaRPr sz="2400"/>
          </a:p>
          <a:p>
            <a:pPr marL="457200" lvl="0" indent="-381000" algn="l" rtl="0">
              <a:lnSpc>
                <a:spcPct val="90000"/>
              </a:lnSpc>
              <a:spcBef>
                <a:spcPts val="0"/>
              </a:spcBef>
              <a:spcAft>
                <a:spcPts val="0"/>
              </a:spcAft>
              <a:buSzPts val="2400"/>
              <a:buChar char="•"/>
            </a:pPr>
            <a:r>
              <a:rPr lang="en-US" sz="2400"/>
              <a:t>The PALS K-3 screening tools identify students at-risk in early reading and this guides the allocation of EIRI funding to support early intervention.</a:t>
            </a:r>
            <a:endParaRPr sz="2400"/>
          </a:p>
          <a:p>
            <a:pPr marL="457200" lvl="0" indent="-381000" algn="l" rtl="0">
              <a:lnSpc>
                <a:spcPct val="90000"/>
              </a:lnSpc>
              <a:spcBef>
                <a:spcPts val="0"/>
              </a:spcBef>
              <a:spcAft>
                <a:spcPts val="0"/>
              </a:spcAft>
              <a:buSzPts val="2400"/>
              <a:buChar char="•"/>
            </a:pPr>
            <a:r>
              <a:rPr lang="en-US" sz="2400"/>
              <a:t>Students falling below the PALS benchmark are identified as being at high-risk for third-grade reading failure, in the absence of intervention.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b7ca1e3e03_0_2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Phonological Awareness Literacy Screening (PALS) Data </a:t>
            </a:r>
            <a:endParaRPr/>
          </a:p>
        </p:txBody>
      </p:sp>
      <p:sp>
        <p:nvSpPr>
          <p:cNvPr id="324" name="Google Shape;324;gb7ca1e3e03_0_26"/>
          <p:cNvSpPr txBox="1">
            <a:spLocks noGrp="1"/>
          </p:cNvSpPr>
          <p:nvPr>
            <p:ph type="body" idx="1"/>
          </p:nvPr>
        </p:nvSpPr>
        <p:spPr>
          <a:xfrm>
            <a:off x="838200" y="1597025"/>
            <a:ext cx="10975200" cy="43512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SzPts val="2300"/>
              <a:buChar char="•"/>
            </a:pPr>
            <a:r>
              <a:rPr lang="en-US" sz="2300"/>
              <a:t>PALS-PreK is an early childhood assessment, not a formal screening measure. Localities that participate in the Virginia Preschool Initiative (VPI) are required to use the PALS-PreK assessment as a tool for supporting young children’s literacy development.</a:t>
            </a:r>
            <a:endParaRPr sz="2300"/>
          </a:p>
          <a:p>
            <a:pPr marL="457200" lvl="0" indent="-374650" algn="l" rtl="0">
              <a:lnSpc>
                <a:spcPct val="90000"/>
              </a:lnSpc>
              <a:spcBef>
                <a:spcPts val="0"/>
              </a:spcBef>
              <a:spcAft>
                <a:spcPts val="0"/>
              </a:spcAft>
              <a:buSzPts val="2300"/>
              <a:buChar char="•"/>
            </a:pPr>
            <a:r>
              <a:rPr lang="en-US" sz="2300"/>
              <a:t>In Fall of 2020, all grades (K-3) were required to conduct screening related to EIRI. </a:t>
            </a:r>
            <a:endParaRPr sz="2300"/>
          </a:p>
          <a:p>
            <a:pPr marL="914400" lvl="1" indent="-374650" algn="l" rtl="0">
              <a:lnSpc>
                <a:spcPct val="90000"/>
              </a:lnSpc>
              <a:spcBef>
                <a:spcPts val="0"/>
              </a:spcBef>
              <a:spcAft>
                <a:spcPts val="0"/>
              </a:spcAft>
              <a:buSzPts val="2300"/>
              <a:buChar char="•"/>
            </a:pPr>
            <a:r>
              <a:rPr lang="en-US" sz="2300"/>
              <a:t>A flexible testing window and a remote administration option for PALS were made available to support screening.</a:t>
            </a:r>
            <a:endParaRPr sz="2300"/>
          </a:p>
          <a:p>
            <a:pPr marL="914400" lvl="1" indent="-374650" algn="l" rtl="0">
              <a:lnSpc>
                <a:spcPct val="90000"/>
              </a:lnSpc>
              <a:spcBef>
                <a:spcPts val="0"/>
              </a:spcBef>
              <a:spcAft>
                <a:spcPts val="0"/>
              </a:spcAft>
              <a:buSzPts val="2300"/>
              <a:buChar char="•"/>
            </a:pPr>
            <a:r>
              <a:rPr lang="en-US" sz="2300"/>
              <a:t>55.7% of kindergarten and first-grade PALS data were collected through remote administration methods.</a:t>
            </a:r>
            <a:endParaRPr sz="23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b7ca1e3e03_0_3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Phonological Awareness Literacy Screening (PALS) Data </a:t>
            </a:r>
            <a:endParaRPr/>
          </a:p>
        </p:txBody>
      </p:sp>
      <p:sp>
        <p:nvSpPr>
          <p:cNvPr id="330" name="Google Shape;330;gb7ca1e3e03_0_31"/>
          <p:cNvSpPr txBox="1">
            <a:spLocks noGrp="1"/>
          </p:cNvSpPr>
          <p:nvPr>
            <p:ph type="body" idx="1"/>
          </p:nvPr>
        </p:nvSpPr>
        <p:spPr>
          <a:xfrm>
            <a:off x="838200" y="1597025"/>
            <a:ext cx="10975200" cy="43512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SzPts val="2300"/>
              <a:buChar char="•"/>
            </a:pPr>
            <a:r>
              <a:rPr lang="en-US" sz="2300">
                <a:solidFill>
                  <a:srgbClr val="C22536"/>
                </a:solidFill>
              </a:rPr>
              <a:t>State trends are similar across remote and in-person administration methods.</a:t>
            </a:r>
            <a:r>
              <a:rPr lang="en-US" sz="2300"/>
              <a:t>  Validity analyses by the PALS Office at UVA show the assessment functions similarly across remote and in-person modes of administration.</a:t>
            </a:r>
            <a:endParaRPr sz="2300"/>
          </a:p>
          <a:p>
            <a:pPr marL="457200" lvl="0" indent="-374650" algn="l" rtl="0">
              <a:lnSpc>
                <a:spcPct val="90000"/>
              </a:lnSpc>
              <a:spcBef>
                <a:spcPts val="0"/>
              </a:spcBef>
              <a:spcAft>
                <a:spcPts val="0"/>
              </a:spcAft>
              <a:buSzPts val="2300"/>
              <a:buChar char="•"/>
            </a:pPr>
            <a:r>
              <a:rPr lang="en-US" sz="2300"/>
              <a:t>Use of the remote testing administration method varied by division and by geography, with more rural school divisions using primarily in-person administration methods. </a:t>
            </a:r>
            <a:endParaRPr sz="2300"/>
          </a:p>
          <a:p>
            <a:pPr marL="457200" lvl="0" indent="-374650" algn="l" rtl="0">
              <a:lnSpc>
                <a:spcPct val="90000"/>
              </a:lnSpc>
              <a:spcBef>
                <a:spcPts val="0"/>
              </a:spcBef>
              <a:spcAft>
                <a:spcPts val="0"/>
              </a:spcAft>
              <a:buSzPts val="2300"/>
              <a:buChar char="•"/>
            </a:pPr>
            <a:r>
              <a:rPr lang="en-US" sz="2300"/>
              <a:t>PALS informs teachers’ instruction by providing them with explicit information about their students’ knowledge of literacy. School leaders and teachers </a:t>
            </a:r>
            <a:r>
              <a:rPr lang="en-US" sz="23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are using </a:t>
            </a:r>
            <a:r>
              <a:rPr lang="en-US" sz="2300"/>
              <a:t>the data to implement research-based, effective instruction and intervention plans to support student success.</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78c13aea67_0_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2"/>
              </a:buClr>
              <a:buSzPts val="5000"/>
              <a:buFont typeface="Trebuchet MS"/>
              <a:buNone/>
            </a:pPr>
            <a:r>
              <a:rPr lang="en-US"/>
              <a:t>State COVID Guidance for Schools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78c13aea67_0_5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PALS Fall 2020 - Key Findings</a:t>
            </a:r>
            <a:endParaRPr/>
          </a:p>
        </p:txBody>
      </p:sp>
      <p:sp>
        <p:nvSpPr>
          <p:cNvPr id="336" name="Google Shape;336;g78c13aea67_0_56"/>
          <p:cNvSpPr txBox="1">
            <a:spLocks noGrp="1"/>
          </p:cNvSpPr>
          <p:nvPr>
            <p:ph type="body" idx="1"/>
          </p:nvPr>
        </p:nvSpPr>
        <p:spPr>
          <a:xfrm>
            <a:off x="838200" y="1597025"/>
            <a:ext cx="4568700" cy="34980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SzPts val="2300"/>
              <a:buChar char="•"/>
            </a:pPr>
            <a:r>
              <a:rPr lang="en-US" sz="2300"/>
              <a:t>PALS data show significantly more kindergarten and first grade students starting the school year at high risk for reading failure compared to last year.</a:t>
            </a:r>
            <a:endParaRPr sz="2300"/>
          </a:p>
        </p:txBody>
      </p:sp>
      <p:sp>
        <p:nvSpPr>
          <p:cNvPr id="337" name="Google Shape;337;g78c13aea67_0_56"/>
          <p:cNvSpPr txBox="1"/>
          <p:nvPr/>
        </p:nvSpPr>
        <p:spPr>
          <a:xfrm>
            <a:off x="580450" y="6189600"/>
            <a:ext cx="972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rebuchet MS"/>
                <a:ea typeface="Trebuchet MS"/>
                <a:cs typeface="Trebuchet MS"/>
                <a:sym typeface="Trebuchet MS"/>
              </a:rPr>
              <a:t>McGinty, A.S., Gray, A., Herring, W., Soland, J., &amp; Partee, A. (2021). Examining early reading skills in the wake of COVID-19: Virginia Fall 2020 state-wide screening findings and implications. Research Brief of the PALS Office at the University of Virginia, Charlottesville. </a:t>
            </a:r>
            <a:endParaRPr sz="1200">
              <a:latin typeface="Trebuchet MS"/>
              <a:ea typeface="Trebuchet MS"/>
              <a:cs typeface="Trebuchet MS"/>
              <a:sym typeface="Trebuchet MS"/>
            </a:endParaRPr>
          </a:p>
        </p:txBody>
      </p:sp>
      <p:pic>
        <p:nvPicPr>
          <p:cNvPr id="338" name="Google Shape;338;g78c13aea67_0_56"/>
          <p:cNvPicPr preferRelativeResize="0"/>
          <p:nvPr/>
        </p:nvPicPr>
        <p:blipFill>
          <a:blip r:embed="rId3">
            <a:alphaModFix/>
          </a:blip>
          <a:stretch>
            <a:fillRect/>
          </a:stretch>
        </p:blipFill>
        <p:spPr>
          <a:xfrm>
            <a:off x="5290525" y="1479825"/>
            <a:ext cx="6787175" cy="451019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78c13aea67_1_24"/>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PALS Fall 2020 - Key Findings </a:t>
            </a:r>
            <a:endParaRPr/>
          </a:p>
        </p:txBody>
      </p:sp>
      <p:sp>
        <p:nvSpPr>
          <p:cNvPr id="344" name="Google Shape;344;g78c13aea67_1_24"/>
          <p:cNvSpPr txBox="1">
            <a:spLocks noGrp="1"/>
          </p:cNvSpPr>
          <p:nvPr>
            <p:ph type="body" idx="1"/>
          </p:nvPr>
        </p:nvSpPr>
        <p:spPr>
          <a:xfrm>
            <a:off x="838200" y="1597025"/>
            <a:ext cx="10515600" cy="13260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SzPts val="2300"/>
              <a:buChar char="•"/>
            </a:pPr>
            <a:r>
              <a:rPr lang="en-US" sz="2300"/>
              <a:t>The increase in kindergarten and first grade students starting the school year at high risk for reading failure was largest among students who are Black, Hispanic, economically disadvantaged and English learners (EL).  </a:t>
            </a:r>
            <a:endParaRPr sz="2300"/>
          </a:p>
        </p:txBody>
      </p:sp>
      <p:sp>
        <p:nvSpPr>
          <p:cNvPr id="345" name="Google Shape;345;g78c13aea67_1_24"/>
          <p:cNvSpPr txBox="1"/>
          <p:nvPr/>
        </p:nvSpPr>
        <p:spPr>
          <a:xfrm>
            <a:off x="580450" y="6189600"/>
            <a:ext cx="9728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rebuchet MS"/>
                <a:ea typeface="Trebuchet MS"/>
                <a:cs typeface="Trebuchet MS"/>
                <a:sym typeface="Trebuchet MS"/>
              </a:rPr>
              <a:t>McGinty, A.S., Gray, A., Herring, W., Soland, J., &amp; Partee, A. (2021). Examining early reading skills in the wake of COVID-19: Virginia Fall 2020 state-wide screening findings and implications. Research Brief of the PALS Office at the University of Virginia, Charlottesville. </a:t>
            </a:r>
            <a:endParaRPr sz="1200">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b7ca1e3e03_0_39"/>
          <p:cNvSpPr txBox="1"/>
          <p:nvPr/>
        </p:nvSpPr>
        <p:spPr>
          <a:xfrm rot="-5400000">
            <a:off x="9193800" y="2854425"/>
            <a:ext cx="4955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rebuchet MS"/>
                <a:ea typeface="Trebuchet MS"/>
                <a:cs typeface="Trebuchet MS"/>
                <a:sym typeface="Trebuchet MS"/>
              </a:rPr>
              <a:t>McGinty, A.S., Gray, A., Herring, W., Soland, J., &amp; Partee, A. (2021). Examining early reading skills in the wake of COVID-19: Virginia Fall 2020 state-wide screening findings and implications. Research Brief of the PALS Office at the University of Virginia, Charlottesville. </a:t>
            </a:r>
            <a:endParaRPr sz="1200">
              <a:latin typeface="Trebuchet MS"/>
              <a:ea typeface="Trebuchet MS"/>
              <a:cs typeface="Trebuchet MS"/>
              <a:sym typeface="Trebuchet MS"/>
            </a:endParaRPr>
          </a:p>
        </p:txBody>
      </p:sp>
      <p:pic>
        <p:nvPicPr>
          <p:cNvPr id="351" name="Google Shape;351;gb7ca1e3e03_0_39"/>
          <p:cNvPicPr preferRelativeResize="0"/>
          <p:nvPr/>
        </p:nvPicPr>
        <p:blipFill>
          <a:blip r:embed="rId3">
            <a:alphaModFix/>
          </a:blip>
          <a:stretch>
            <a:fillRect/>
          </a:stretch>
        </p:blipFill>
        <p:spPr>
          <a:xfrm>
            <a:off x="937100" y="324400"/>
            <a:ext cx="9109075" cy="6060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gb7ca1e3e03_0_49"/>
          <p:cNvPicPr preferRelativeResize="0"/>
          <p:nvPr/>
        </p:nvPicPr>
        <p:blipFill>
          <a:blip r:embed="rId3">
            <a:alphaModFix/>
          </a:blip>
          <a:stretch>
            <a:fillRect/>
          </a:stretch>
        </p:blipFill>
        <p:spPr>
          <a:xfrm>
            <a:off x="982975" y="335150"/>
            <a:ext cx="9067549" cy="6033374"/>
          </a:xfrm>
          <a:prstGeom prst="rect">
            <a:avLst/>
          </a:prstGeom>
          <a:noFill/>
          <a:ln>
            <a:noFill/>
          </a:ln>
        </p:spPr>
      </p:pic>
      <p:sp>
        <p:nvSpPr>
          <p:cNvPr id="358" name="Google Shape;358;gb7ca1e3e03_0_49"/>
          <p:cNvSpPr txBox="1"/>
          <p:nvPr/>
        </p:nvSpPr>
        <p:spPr>
          <a:xfrm rot="-5400000">
            <a:off x="9193800" y="2854425"/>
            <a:ext cx="4955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Trebuchet MS"/>
                <a:ea typeface="Trebuchet MS"/>
                <a:cs typeface="Trebuchet MS"/>
                <a:sym typeface="Trebuchet MS"/>
              </a:rPr>
              <a:t>McGinty, A.S., Gray, A., Herring, W., Soland, J., &amp; Partee, A. (2021). Examining early reading skills in the wake of COVID-19: Virginia Fall 2020 state-wide screening findings and implications. Research Brief of the PALS Office at the University of Virginia, Charlottesville. </a:t>
            </a:r>
            <a:endParaRPr sz="1200">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b714363c5b_0_1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VKRP Data on Student Well-Being</a:t>
            </a:r>
            <a:endParaRPr/>
          </a:p>
        </p:txBody>
      </p:sp>
      <p:sp>
        <p:nvSpPr>
          <p:cNvPr id="364" name="Google Shape;364;gb714363c5b_0_13"/>
          <p:cNvSpPr txBox="1">
            <a:spLocks noGrp="1"/>
          </p:cNvSpPr>
          <p:nvPr>
            <p:ph type="body" idx="1"/>
          </p:nvPr>
        </p:nvSpPr>
        <p:spPr>
          <a:xfrm>
            <a:off x="762575" y="1627275"/>
            <a:ext cx="11008500" cy="4351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300" b="1">
                <a:solidFill>
                  <a:srgbClr val="0F150D"/>
                </a:solidFill>
              </a:rPr>
              <a:t>Kindergarten teachers are concerned about their students’ social-emotional well-being.</a:t>
            </a:r>
            <a:endParaRPr sz="2300" b="1">
              <a:solidFill>
                <a:srgbClr val="0F150D"/>
              </a:solidFill>
            </a:endParaRPr>
          </a:p>
          <a:p>
            <a:pPr marL="457200" lvl="0" indent="-368300" algn="l" rtl="0">
              <a:spcBef>
                <a:spcPts val="0"/>
              </a:spcBef>
              <a:spcAft>
                <a:spcPts val="0"/>
              </a:spcAft>
              <a:buSzPts val="2200"/>
              <a:buChar char="•"/>
            </a:pPr>
            <a:r>
              <a:rPr lang="en-US" sz="2200">
                <a:solidFill>
                  <a:srgbClr val="0F150D"/>
                </a:solidFill>
              </a:rPr>
              <a:t>VKRP is only statewide assessment of student social-emotional skills with items added this year to assess each K student’s well-being</a:t>
            </a:r>
            <a:endParaRPr sz="2200">
              <a:solidFill>
                <a:srgbClr val="0F150D"/>
              </a:solidFill>
            </a:endParaRPr>
          </a:p>
          <a:p>
            <a:pPr marL="457200" lvl="0" indent="-368300" algn="l" rtl="0">
              <a:spcBef>
                <a:spcPts val="0"/>
              </a:spcBef>
              <a:spcAft>
                <a:spcPts val="0"/>
              </a:spcAft>
              <a:buSzPts val="2200"/>
              <a:buChar char="•"/>
            </a:pPr>
            <a:r>
              <a:rPr lang="en-US" sz="2200">
                <a:solidFill>
                  <a:srgbClr val="0F150D"/>
                </a:solidFill>
              </a:rPr>
              <a:t>Teachers reported to be significantly concerned about the well-being of 8,497 students (11% of students who were assessed)</a:t>
            </a:r>
            <a:endParaRPr sz="2200">
              <a:solidFill>
                <a:srgbClr val="0F150D"/>
              </a:solidFill>
            </a:endParaRPr>
          </a:p>
          <a:p>
            <a:pPr marL="914400" lvl="1" indent="-368300" algn="l" rtl="0">
              <a:spcBef>
                <a:spcPts val="0"/>
              </a:spcBef>
              <a:spcAft>
                <a:spcPts val="0"/>
              </a:spcAft>
              <a:buSzPts val="2200"/>
              <a:buChar char="•"/>
            </a:pPr>
            <a:r>
              <a:rPr lang="en-US" sz="2000" i="1">
                <a:solidFill>
                  <a:srgbClr val="0F150D"/>
                </a:solidFill>
              </a:rPr>
              <a:t>Teachers expressed significant concerns for 27% of children with disabilities</a:t>
            </a:r>
            <a:r>
              <a:rPr lang="en-US" sz="2200">
                <a:solidFill>
                  <a:srgbClr val="0F150D"/>
                </a:solidFill>
              </a:rPr>
              <a:t> </a:t>
            </a:r>
            <a:endParaRPr sz="2200">
              <a:solidFill>
                <a:srgbClr val="0F150D"/>
              </a:solidFill>
            </a:endParaRPr>
          </a:p>
          <a:p>
            <a:pPr marL="457200" lvl="0" indent="-368300" algn="l" rtl="0">
              <a:spcBef>
                <a:spcPts val="0"/>
              </a:spcBef>
              <a:spcAft>
                <a:spcPts val="0"/>
              </a:spcAft>
              <a:buSzPts val="2200"/>
              <a:buChar char="•"/>
            </a:pPr>
            <a:r>
              <a:rPr lang="en-US" sz="2200">
                <a:solidFill>
                  <a:srgbClr val="0F150D"/>
                </a:solidFill>
              </a:rPr>
              <a:t>66% of teachers reported to be significantly concerned about at least 1 student</a:t>
            </a:r>
            <a:endParaRPr sz="2200">
              <a:solidFill>
                <a:srgbClr val="0F150D"/>
              </a:solidFill>
            </a:endParaRPr>
          </a:p>
          <a:p>
            <a:pPr marL="457200" lvl="0" indent="-368300" algn="l" rtl="0">
              <a:spcBef>
                <a:spcPts val="0"/>
              </a:spcBef>
              <a:spcAft>
                <a:spcPts val="0"/>
              </a:spcAft>
              <a:buSzPts val="2200"/>
              <a:buChar char="•"/>
            </a:pPr>
            <a:r>
              <a:rPr lang="en-US" sz="2200">
                <a:solidFill>
                  <a:srgbClr val="0F150D"/>
                </a:solidFill>
              </a:rPr>
              <a:t>26% of teachers reported being significantly concerned for 3 or more of the K students in their classroom</a:t>
            </a:r>
            <a:endParaRPr sz="2200">
              <a:solidFill>
                <a:srgbClr val="0F150D"/>
              </a:solidFill>
            </a:endParaRPr>
          </a:p>
          <a:p>
            <a:pPr marL="0" lvl="0" indent="0" algn="l" rtl="0">
              <a:spcBef>
                <a:spcPts val="1000"/>
              </a:spcBef>
              <a:spcAft>
                <a:spcPts val="0"/>
              </a:spcAft>
              <a:buNone/>
            </a:pPr>
            <a:endParaRPr sz="2300" b="1"/>
          </a:p>
          <a:p>
            <a:pPr marL="457200" lvl="0" indent="0" algn="l" rtl="0">
              <a:lnSpc>
                <a:spcPct val="90000"/>
              </a:lnSpc>
              <a:spcBef>
                <a:spcPts val="1000"/>
              </a:spcBef>
              <a:spcAft>
                <a:spcPts val="0"/>
              </a:spcAft>
              <a:buNone/>
            </a:pPr>
            <a:endParaRPr sz="2300"/>
          </a:p>
        </p:txBody>
      </p:sp>
      <p:sp>
        <p:nvSpPr>
          <p:cNvPr id="365" name="Google Shape;365;gb714363c5b_0_13"/>
          <p:cNvSpPr txBox="1"/>
          <p:nvPr/>
        </p:nvSpPr>
        <p:spPr>
          <a:xfrm>
            <a:off x="1286000" y="5264975"/>
            <a:ext cx="9801900" cy="1251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600" b="1" i="1">
                <a:solidFill>
                  <a:srgbClr val="C12436"/>
                </a:solidFill>
                <a:latin typeface="Trebuchet MS"/>
                <a:ea typeface="Trebuchet MS"/>
                <a:cs typeface="Trebuchet MS"/>
                <a:sym typeface="Trebuchet MS"/>
              </a:rPr>
              <a:t>“I am concerned not only about (student’s) social, emotional state, but the well-being of all of her classmates. Virtually learning [means]...they are not able to see each other on camera. This affects friendships from being formed and students getting to interact with each other.”</a:t>
            </a:r>
            <a:endParaRPr sz="1600" b="1" i="1">
              <a:solidFill>
                <a:srgbClr val="C12436"/>
              </a:solidFill>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b7ca1e3e03_0_59"/>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Academic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Achievement</a:t>
            </a:r>
            <a:r>
              <a:rPr lang="en-US"/>
              <a:t> </a:t>
            </a:r>
            <a:r>
              <a:rPr lang="en-US" sz="3300"/>
              <a:t>(first marking period)</a:t>
            </a:r>
            <a:endParaRPr sz="3300"/>
          </a:p>
        </p:txBody>
      </p:sp>
      <p:sp>
        <p:nvSpPr>
          <p:cNvPr id="372" name="Google Shape;372;gb7ca1e3e03_0_59"/>
          <p:cNvSpPr txBox="1">
            <a:spLocks noGrp="1"/>
          </p:cNvSpPr>
          <p:nvPr>
            <p:ph type="body" idx="1"/>
          </p:nvPr>
        </p:nvSpPr>
        <p:spPr>
          <a:xfrm>
            <a:off x="838200" y="1397650"/>
            <a:ext cx="10515600" cy="4351200"/>
          </a:xfrm>
          <a:prstGeom prst="rect">
            <a:avLst/>
          </a:prstGeom>
          <a:noFill/>
        </p:spPr>
        <p:txBody>
          <a:bodyPr spcFirstLastPara="1" wrap="square" lIns="91425" tIns="45700" rIns="91425" bIns="45700" anchor="t" anchorCtr="0">
            <a:noAutofit/>
          </a:bodyPr>
          <a:lstStyle/>
          <a:p>
            <a:pPr marL="0" lvl="0" indent="0" algn="l" rtl="0">
              <a:spcBef>
                <a:spcPts val="1000"/>
              </a:spcBef>
              <a:spcAft>
                <a:spcPts val="0"/>
              </a:spcAft>
              <a:buNone/>
            </a:pPr>
            <a:r>
              <a:rPr lang="en-US"/>
              <a:t>O</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f 93 school divisions that had completed their analyses</a:t>
            </a:r>
            <a:r>
              <a:rPr lang="en-US"/>
              <a:t> of academic achievement levels as of November, in</a:t>
            </a:r>
            <a:endParaRPr/>
          </a:p>
          <a:p>
            <a:pPr marL="0" lvl="0" indent="0" algn="l" rtl="0">
              <a:spcBef>
                <a:spcPts val="1000"/>
              </a:spcBef>
              <a:spcAft>
                <a:spcPts val="0"/>
              </a:spcAft>
              <a:buNone/>
            </a:pPr>
            <a:r>
              <a:rPr lang="en-US"/>
              <a:t>PreK-Grade 2 </a:t>
            </a:r>
            <a:endParaRPr/>
          </a:p>
          <a:p>
            <a:pPr marL="914400" lvl="1" indent="-330200" algn="l" rtl="0">
              <a:spcBef>
                <a:spcPts val="500"/>
              </a:spcBef>
              <a:spcAft>
                <a:spcPts val="0"/>
              </a:spcAft>
              <a:buSzPts val="1600"/>
              <a:buChar char="•"/>
            </a:pPr>
            <a:r>
              <a:rPr lang="en-US" b="1"/>
              <a:t>68 </a:t>
            </a:r>
            <a:r>
              <a:rPr lang="en-US"/>
              <a:t>divisions report that over 50% of their students are at or above expected levels in </a:t>
            </a:r>
            <a:r>
              <a:rPr lang="en-US" b="1"/>
              <a:t>reading</a:t>
            </a:r>
            <a:endParaRPr sz="2200" b="1"/>
          </a:p>
          <a:p>
            <a:pPr marL="914400" lvl="1" indent="-342900" algn="l" rtl="0">
              <a:spcBef>
                <a:spcPts val="0"/>
              </a:spcBef>
              <a:spcAft>
                <a:spcPts val="0"/>
              </a:spcAft>
              <a:buSzPts val="1800"/>
              <a:buChar char="•"/>
            </a:pPr>
            <a:r>
              <a:rPr lang="en-US" b="1"/>
              <a:t>56</a:t>
            </a:r>
            <a:r>
              <a:rPr lang="en-US"/>
              <a:t> divisions report that over 50% of their students are at or above expected levels in </a:t>
            </a:r>
            <a:r>
              <a:rPr lang="en-US" b="1"/>
              <a:t>mathematics</a:t>
            </a:r>
            <a:endParaRPr b="1"/>
          </a:p>
          <a:p>
            <a:pPr marL="0" lvl="0" indent="0" algn="l" rtl="0">
              <a:spcBef>
                <a:spcPts val="1000"/>
              </a:spcBef>
              <a:spcAft>
                <a:spcPts val="0"/>
              </a:spcAft>
              <a:buNone/>
            </a:pPr>
            <a:r>
              <a:rPr lang="en-US"/>
              <a:t>Grade 3-Grade 5 </a:t>
            </a:r>
            <a:endParaRPr/>
          </a:p>
          <a:p>
            <a:pPr marL="914400" lvl="1" indent="-330200" algn="l" rtl="0">
              <a:spcBef>
                <a:spcPts val="500"/>
              </a:spcBef>
              <a:spcAft>
                <a:spcPts val="0"/>
              </a:spcAft>
              <a:buSzPts val="1600"/>
              <a:buChar char="•"/>
            </a:pPr>
            <a:r>
              <a:rPr lang="en-US" b="1"/>
              <a:t>63 </a:t>
            </a:r>
            <a:r>
              <a:rPr lang="en-US"/>
              <a:t>divisions report that over 50% of their students are at or above expected levels in </a:t>
            </a:r>
            <a:r>
              <a:rPr lang="en-US" b="1"/>
              <a:t>reading</a:t>
            </a:r>
            <a:endParaRPr b="1"/>
          </a:p>
          <a:p>
            <a:pPr marL="914400" lvl="1" indent="-330200" algn="l" rtl="0">
              <a:spcBef>
                <a:spcPts val="0"/>
              </a:spcBef>
              <a:spcAft>
                <a:spcPts val="0"/>
              </a:spcAft>
              <a:buSzPts val="1600"/>
              <a:buChar char="•"/>
            </a:pPr>
            <a:r>
              <a:rPr lang="en-US" b="1"/>
              <a:t>57 </a:t>
            </a:r>
            <a:r>
              <a:rPr lang="en-US"/>
              <a:t>divisions report that over 50% of their students are at or above expected levels in </a:t>
            </a:r>
            <a:r>
              <a:rPr lang="en-US" b="1"/>
              <a:t>mathematics</a:t>
            </a:r>
            <a:endParaRPr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78c13aea67_1_43"/>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Comparison of Failure Percentages</a:t>
            </a:r>
            <a:endParaRPr/>
          </a:p>
        </p:txBody>
      </p:sp>
      <p:sp>
        <p:nvSpPr>
          <p:cNvPr id="379" name="Google Shape;379;g78c13aea67_1_43"/>
          <p:cNvSpPr txBox="1"/>
          <p:nvPr/>
        </p:nvSpPr>
        <p:spPr>
          <a:xfrm>
            <a:off x="769350" y="1354400"/>
            <a:ext cx="99138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Percentage of </a:t>
            </a:r>
            <a:r>
              <a:rPr lang="en-US" sz="2200" b="1">
                <a:solidFill>
                  <a:srgbClr val="C22536"/>
                </a:solidFill>
              </a:rPr>
              <a:t>MIDDLE SCHOOL</a:t>
            </a:r>
            <a:r>
              <a:rPr lang="en-US" sz="2200" b="1"/>
              <a:t> students failing two or more classes at the end of marking period one in 2020, compared to last year</a:t>
            </a:r>
            <a:endParaRPr sz="2200" b="1"/>
          </a:p>
        </p:txBody>
      </p:sp>
      <p:sp>
        <p:nvSpPr>
          <p:cNvPr id="380" name="Google Shape;380;g78c13aea67_1_43"/>
          <p:cNvSpPr txBox="1"/>
          <p:nvPr/>
        </p:nvSpPr>
        <p:spPr>
          <a:xfrm>
            <a:off x="4396425" y="6281950"/>
            <a:ext cx="2955900" cy="3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VDOE November 2020, n = 128</a:t>
            </a:r>
            <a:endParaRPr>
              <a:latin typeface="Trebuchet MS"/>
              <a:ea typeface="Trebuchet MS"/>
              <a:cs typeface="Trebuchet MS"/>
              <a:sym typeface="Trebuchet MS"/>
            </a:endParaRPr>
          </a:p>
        </p:txBody>
      </p:sp>
      <p:pic>
        <p:nvPicPr>
          <p:cNvPr id="381" name="Google Shape;381;g78c13aea67_1_43"/>
          <p:cNvPicPr preferRelativeResize="0"/>
          <p:nvPr/>
        </p:nvPicPr>
        <p:blipFill>
          <a:blip r:embed="rId3">
            <a:alphaModFix/>
          </a:blip>
          <a:stretch>
            <a:fillRect/>
          </a:stretch>
        </p:blipFill>
        <p:spPr>
          <a:xfrm>
            <a:off x="1536975" y="2302375"/>
            <a:ext cx="8390005" cy="39795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78c13aea67_1_52"/>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Comparison of Failure Percentages</a:t>
            </a:r>
            <a:endParaRPr/>
          </a:p>
        </p:txBody>
      </p:sp>
      <p:sp>
        <p:nvSpPr>
          <p:cNvPr id="388" name="Google Shape;388;g78c13aea67_1_52"/>
          <p:cNvSpPr txBox="1"/>
          <p:nvPr/>
        </p:nvSpPr>
        <p:spPr>
          <a:xfrm>
            <a:off x="999675" y="1354400"/>
            <a:ext cx="94323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Percentage of </a:t>
            </a:r>
            <a:r>
              <a:rPr lang="en-US" sz="2200" b="1">
                <a:solidFill>
                  <a:srgbClr val="C22536"/>
                </a:solidFill>
              </a:rPr>
              <a:t>HIGH SCHOOL</a:t>
            </a:r>
            <a:r>
              <a:rPr lang="en-US" sz="2200" b="1"/>
              <a:t> students failing two or more classes at the end of marking period one in 2020, compared to last year</a:t>
            </a:r>
            <a:endParaRPr sz="2200" b="1"/>
          </a:p>
        </p:txBody>
      </p:sp>
      <p:sp>
        <p:nvSpPr>
          <p:cNvPr id="389" name="Google Shape;389;g78c13aea67_1_52"/>
          <p:cNvSpPr txBox="1"/>
          <p:nvPr/>
        </p:nvSpPr>
        <p:spPr>
          <a:xfrm>
            <a:off x="4860325" y="6322625"/>
            <a:ext cx="2697900" cy="3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VDOE November 2020, n = 130</a:t>
            </a:r>
            <a:endParaRPr>
              <a:latin typeface="Trebuchet MS"/>
              <a:ea typeface="Trebuchet MS"/>
              <a:cs typeface="Trebuchet MS"/>
              <a:sym typeface="Trebuchet MS"/>
            </a:endParaRPr>
          </a:p>
        </p:txBody>
      </p:sp>
      <p:pic>
        <p:nvPicPr>
          <p:cNvPr id="390" name="Google Shape;390;g78c13aea67_1_52"/>
          <p:cNvPicPr preferRelativeResize="0"/>
          <p:nvPr/>
        </p:nvPicPr>
        <p:blipFill>
          <a:blip r:embed="rId3">
            <a:alphaModFix/>
          </a:blip>
          <a:stretch>
            <a:fillRect/>
          </a:stretch>
        </p:blipFill>
        <p:spPr>
          <a:xfrm>
            <a:off x="1645588" y="2244650"/>
            <a:ext cx="8597466" cy="407798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b7ca1e3e03_0_107"/>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NWEA MAP Assessment - Virginia</a:t>
            </a:r>
            <a:endParaRPr/>
          </a:p>
        </p:txBody>
      </p:sp>
      <p:pic>
        <p:nvPicPr>
          <p:cNvPr id="397" name="Google Shape;397;gb7ca1e3e03_0_107"/>
          <p:cNvPicPr preferRelativeResize="0"/>
          <p:nvPr/>
        </p:nvPicPr>
        <p:blipFill>
          <a:blip r:embed="rId3">
            <a:alphaModFix/>
          </a:blip>
          <a:stretch>
            <a:fillRect/>
          </a:stretch>
        </p:blipFill>
        <p:spPr>
          <a:xfrm>
            <a:off x="5828000" y="1897275"/>
            <a:ext cx="3749550" cy="3856675"/>
          </a:xfrm>
          <a:prstGeom prst="rect">
            <a:avLst/>
          </a:prstGeom>
          <a:noFill/>
          <a:ln>
            <a:noFill/>
          </a:ln>
        </p:spPr>
      </p:pic>
      <p:pic>
        <p:nvPicPr>
          <p:cNvPr id="398" name="Google Shape;398;gb7ca1e3e03_0_107"/>
          <p:cNvPicPr preferRelativeResize="0"/>
          <p:nvPr/>
        </p:nvPicPr>
        <p:blipFill>
          <a:blip r:embed="rId4">
            <a:alphaModFix/>
          </a:blip>
          <a:stretch>
            <a:fillRect/>
          </a:stretch>
        </p:blipFill>
        <p:spPr>
          <a:xfrm>
            <a:off x="1528300" y="1951025"/>
            <a:ext cx="4136525" cy="3607050"/>
          </a:xfrm>
          <a:prstGeom prst="rect">
            <a:avLst/>
          </a:prstGeom>
          <a:noFill/>
          <a:ln>
            <a:noFill/>
          </a:ln>
        </p:spPr>
      </p:pic>
      <p:sp>
        <p:nvSpPr>
          <p:cNvPr id="399" name="Google Shape;399;gb7ca1e3e03_0_107"/>
          <p:cNvSpPr txBox="1"/>
          <p:nvPr/>
        </p:nvSpPr>
        <p:spPr>
          <a:xfrm>
            <a:off x="2203600" y="5646200"/>
            <a:ext cx="71481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rgbClr val="222222"/>
                </a:solidFill>
                <a:highlight>
                  <a:srgbClr val="FFFFFF"/>
                </a:highlight>
              </a:rPr>
              <a:t>“</a:t>
            </a:r>
            <a:r>
              <a:rPr lang="en-US" sz="2100" i="1">
                <a:solidFill>
                  <a:srgbClr val="222222"/>
                </a:solidFill>
                <a:highlight>
                  <a:srgbClr val="FFFFFF"/>
                </a:highlight>
              </a:rPr>
              <a:t>...initial findings reveal students stayed relatively the same in reading, whereas math indicated substantially more learning loss.</a:t>
            </a:r>
            <a:r>
              <a:rPr lang="en-US" sz="2100">
                <a:solidFill>
                  <a:srgbClr val="222222"/>
                </a:solidFill>
                <a:highlight>
                  <a:srgbClr val="FFFFFF"/>
                </a:highlight>
              </a:rPr>
              <a:t>”</a:t>
            </a:r>
            <a:endParaRPr sz="2400">
              <a:latin typeface="Trebuchet MS"/>
              <a:ea typeface="Trebuchet MS"/>
              <a:cs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b7ca1e3e03_0_114"/>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NWEA MAP Assessment - Virginia</a:t>
            </a:r>
            <a:endParaRPr/>
          </a:p>
        </p:txBody>
      </p:sp>
      <p:pic>
        <p:nvPicPr>
          <p:cNvPr id="406" name="Google Shape;406;gb7ca1e3e03_0_114"/>
          <p:cNvPicPr preferRelativeResize="0"/>
          <p:nvPr/>
        </p:nvPicPr>
        <p:blipFill>
          <a:blip r:embed="rId3">
            <a:alphaModFix/>
          </a:blip>
          <a:stretch>
            <a:fillRect/>
          </a:stretch>
        </p:blipFill>
        <p:spPr>
          <a:xfrm>
            <a:off x="1913350" y="1695450"/>
            <a:ext cx="3375275" cy="3950500"/>
          </a:xfrm>
          <a:prstGeom prst="rect">
            <a:avLst/>
          </a:prstGeom>
          <a:noFill/>
          <a:ln>
            <a:noFill/>
          </a:ln>
        </p:spPr>
      </p:pic>
      <p:pic>
        <p:nvPicPr>
          <p:cNvPr id="407" name="Google Shape;407;gb7ca1e3e03_0_114"/>
          <p:cNvPicPr preferRelativeResize="0"/>
          <p:nvPr/>
        </p:nvPicPr>
        <p:blipFill>
          <a:blip r:embed="rId4">
            <a:alphaModFix/>
          </a:blip>
          <a:stretch>
            <a:fillRect/>
          </a:stretch>
        </p:blipFill>
        <p:spPr>
          <a:xfrm>
            <a:off x="5982800" y="1700225"/>
            <a:ext cx="3461488" cy="378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a:t>Evolving Guidance From VDOE and VDH</a:t>
            </a:r>
            <a:endParaRPr/>
          </a:p>
        </p:txBody>
      </p:sp>
      <p:sp>
        <p:nvSpPr>
          <p:cNvPr id="164" name="Google Shape;164;p3"/>
          <p:cNvSpPr txBox="1">
            <a:spLocks noGrp="1"/>
          </p:cNvSpPr>
          <p:nvPr>
            <p:ph type="body" idx="1"/>
          </p:nvPr>
        </p:nvSpPr>
        <p:spPr>
          <a:xfrm>
            <a:off x="923925" y="1691000"/>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170"/>
              <a:buNone/>
            </a:pPr>
            <a:r>
              <a:rPr lang="en-US" sz="2100"/>
              <a:t>In June 2020, the Governor released </a:t>
            </a:r>
            <a:r>
              <a:rPr lang="en-US" sz="2100" i="1">
                <a:solidFill>
                  <a:srgbClr val="C22536"/>
                </a:solidFill>
              </a:rPr>
              <a:t>Phase Guidance for Virginia’s Schools</a:t>
            </a:r>
            <a:r>
              <a:rPr lang="en-US" sz="2100"/>
              <a:t>, which provided a phased approach for bringing students back to school for in person instruction, following the statewide closure ordered in March by Governor Northam.</a:t>
            </a:r>
            <a:endParaRPr sz="2100"/>
          </a:p>
          <a:p>
            <a:pPr marL="0" lvl="0" indent="0" algn="l" rtl="0">
              <a:lnSpc>
                <a:spcPct val="100000"/>
              </a:lnSpc>
              <a:spcBef>
                <a:spcPts val="1000"/>
              </a:spcBef>
              <a:spcAft>
                <a:spcPts val="0"/>
              </a:spcAft>
              <a:buClr>
                <a:schemeClr val="dk1"/>
              </a:buClr>
              <a:buSzPts val="2170"/>
              <a:buNone/>
            </a:pPr>
            <a:endParaRPr sz="2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lvl="0" indent="0" algn="l" rtl="0">
              <a:lnSpc>
                <a:spcPct val="100000"/>
              </a:lnSpc>
              <a:spcBef>
                <a:spcPts val="1000"/>
              </a:spcBef>
              <a:spcAft>
                <a:spcPts val="0"/>
              </a:spcAft>
              <a:buClr>
                <a:schemeClr val="dk1"/>
              </a:buClr>
              <a:buSzPts val="2170"/>
              <a:buNone/>
            </a:pPr>
            <a:r>
              <a:rPr lang="en-US" sz="2100"/>
              <a:t>In October 2020, the Virginia Department of Health issued </a:t>
            </a:r>
            <a:r>
              <a:rPr lang="en-US" sz="2100" i="1">
                <a:solidFill>
                  <a:srgbClr val="C00000"/>
                </a:solidFill>
              </a:rPr>
              <a:t>Interim Guidance for Virginia Schools</a:t>
            </a:r>
            <a:r>
              <a:rPr lang="en-US" sz="2100"/>
              <a:t>, which incorporated CDC Indicators for Decision making (released in September).</a:t>
            </a:r>
            <a:endParaRPr sz="2100"/>
          </a:p>
          <a:p>
            <a:pPr marL="228600" lvl="0" indent="-90804" algn="l" rtl="0">
              <a:lnSpc>
                <a:spcPct val="100000"/>
              </a:lnSpc>
              <a:spcBef>
                <a:spcPts val="1000"/>
              </a:spcBef>
              <a:spcAft>
                <a:spcPts val="0"/>
              </a:spcAft>
              <a:buClr>
                <a:schemeClr val="dk1"/>
              </a:buClr>
              <a:buSzPts val="2170"/>
              <a:buNone/>
            </a:pPr>
            <a:endParaRPr sz="2100"/>
          </a:p>
          <a:p>
            <a:pPr marL="0" lvl="0" indent="0" algn="l" rtl="0">
              <a:lnSpc>
                <a:spcPct val="100000"/>
              </a:lnSpc>
              <a:spcBef>
                <a:spcPts val="1000"/>
              </a:spcBef>
              <a:spcAft>
                <a:spcPts val="0"/>
              </a:spcAft>
              <a:buClr>
                <a:schemeClr val="dk1"/>
              </a:buClr>
              <a:buSzPts val="2170"/>
              <a:buNone/>
            </a:pPr>
            <a:r>
              <a:rPr lang="en-US" sz="2100"/>
              <a:t>In January 2021, </a:t>
            </a:r>
            <a:r>
              <a:rPr lang="en-US" sz="2100" i="1" u="sng">
                <a:solidFill>
                  <a:schemeClr val="hlink"/>
                </a:solidFill>
                <a:hlinkClick r:id="rId3"/>
              </a:rPr>
              <a:t>Interim Guidance for Reopening PreK-12 Schools</a:t>
            </a:r>
            <a:r>
              <a:rPr lang="en-US" sz="2100">
                <a:solidFill>
                  <a:srgbClr val="C00000"/>
                </a:solidFill>
              </a:rPr>
              <a:t> </a:t>
            </a:r>
            <a:r>
              <a:rPr lang="en-US" sz="2100"/>
              <a:t>was issued to consolidate and replace the previously issued guidance and support school divisions as they plan for reopenings in 2021. Key updates include a 5 step decision making framework, and a new decision matrix for local divisions to use.</a:t>
            </a:r>
            <a:endParaRPr sz="2100"/>
          </a:p>
          <a:p>
            <a:pPr marL="228600" lvl="0" indent="-90804" algn="l" rtl="0">
              <a:lnSpc>
                <a:spcPct val="70000"/>
              </a:lnSpc>
              <a:spcBef>
                <a:spcPts val="1000"/>
              </a:spcBef>
              <a:spcAft>
                <a:spcPts val="0"/>
              </a:spcAft>
              <a:buClr>
                <a:schemeClr val="dk1"/>
              </a:buClr>
              <a:buSzPts val="2170"/>
              <a:buNone/>
            </a:pPr>
            <a:endParaRPr sz="2070"/>
          </a:p>
          <a:p>
            <a:pPr marL="228600" lvl="0" indent="-90804" algn="l" rtl="0">
              <a:lnSpc>
                <a:spcPct val="70000"/>
              </a:lnSpc>
              <a:spcBef>
                <a:spcPts val="1000"/>
              </a:spcBef>
              <a:spcAft>
                <a:spcPts val="0"/>
              </a:spcAft>
              <a:buClr>
                <a:schemeClr val="dk1"/>
              </a:buClr>
              <a:buSzPts val="2170"/>
              <a:buNone/>
            </a:pPr>
            <a:endParaRPr sz="2070">
              <a:solidFill>
                <a:srgbClr val="C22536"/>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b7ca1e3e03_0_88"/>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Renaissance Learning STAR Reading</a:t>
            </a:r>
            <a:endParaRPr/>
          </a:p>
        </p:txBody>
      </p:sp>
      <p:pic>
        <p:nvPicPr>
          <p:cNvPr id="414" name="Google Shape;414;gb7ca1e3e03_0_88"/>
          <p:cNvPicPr preferRelativeResize="0"/>
          <p:nvPr/>
        </p:nvPicPr>
        <p:blipFill>
          <a:blip r:embed="rId3">
            <a:alphaModFix/>
          </a:blip>
          <a:stretch>
            <a:fillRect/>
          </a:stretch>
        </p:blipFill>
        <p:spPr>
          <a:xfrm>
            <a:off x="1399325" y="1913375"/>
            <a:ext cx="7844374" cy="42225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b772e9c9cc_2_0"/>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Professional Development</a:t>
            </a:r>
            <a:endParaRPr/>
          </a:p>
        </p:txBody>
      </p:sp>
      <p:sp>
        <p:nvSpPr>
          <p:cNvPr id="421" name="Google Shape;421;gb772e9c9cc_2_0"/>
          <p:cNvSpPr txBox="1">
            <a:spLocks noGrp="1"/>
          </p:cNvSpPr>
          <p:nvPr>
            <p:ph type="body" idx="1"/>
          </p:nvPr>
        </p:nvSpPr>
        <p:spPr>
          <a:xfrm>
            <a:off x="838200" y="1438650"/>
            <a:ext cx="108033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300"/>
              <a:t>School divisions have provided tremendous support to teachers, staff, and the parents/guardians. The vast majority of school divisions provided professional development in:</a:t>
            </a:r>
            <a:endParaRPr sz="2300"/>
          </a:p>
          <a:p>
            <a:pPr marL="914400" lvl="0" indent="-374650" algn="l" rtl="0">
              <a:spcBef>
                <a:spcPts val="1000"/>
              </a:spcBef>
              <a:spcAft>
                <a:spcPts val="0"/>
              </a:spcAft>
              <a:buClr>
                <a:schemeClr val="accent2"/>
              </a:buClr>
              <a:buSzPts val="2300"/>
              <a:buChar char="•"/>
            </a:pPr>
            <a:r>
              <a:rPr lang="en-US" sz="2300" b="1">
                <a:solidFill>
                  <a:schemeClr val="accent2"/>
                </a:solidFill>
              </a:rPr>
              <a:t>virtual instruction including</a:t>
            </a:r>
            <a:r>
              <a:rPr lang="en-US" sz="2300">
                <a:solidFill>
                  <a:schemeClr val="accent2"/>
                </a:solidFill>
              </a:rPr>
              <a:t> </a:t>
            </a:r>
            <a:r>
              <a:rPr lang="en-US" sz="2300">
                <a:solidFill>
                  <a:srgbClr val="000000"/>
                </a:solidFill>
              </a:rPr>
              <a:t>(class management, building courses, instructional and assessment techniques, tech tools for engagement, creating instructional videos);</a:t>
            </a:r>
            <a:endParaRPr sz="2300">
              <a:solidFill>
                <a:srgbClr val="000000"/>
              </a:solidFill>
            </a:endParaRPr>
          </a:p>
          <a:p>
            <a:pPr marL="914400" lvl="0" indent="-374650" algn="l" rtl="0">
              <a:spcBef>
                <a:spcPts val="0"/>
              </a:spcBef>
              <a:spcAft>
                <a:spcPts val="0"/>
              </a:spcAft>
              <a:buClr>
                <a:schemeClr val="accent2"/>
              </a:buClr>
              <a:buSzPts val="2300"/>
              <a:buChar char="•"/>
            </a:pPr>
            <a:r>
              <a:rPr lang="en-US" sz="2300">
                <a:solidFill>
                  <a:srgbClr val="000000"/>
                </a:solidFill>
              </a:rPr>
              <a:t>accessing</a:t>
            </a:r>
            <a:r>
              <a:rPr lang="en-US" sz="2300" b="1">
                <a:solidFill>
                  <a:srgbClr val="000000"/>
                </a:solidFill>
              </a:rPr>
              <a:t> </a:t>
            </a:r>
            <a:r>
              <a:rPr lang="en-US" sz="2300" b="1">
                <a:solidFill>
                  <a:schemeClr val="accent2"/>
                </a:solidFill>
              </a:rPr>
              <a:t>high-quality instructional resources</a:t>
            </a:r>
            <a:r>
              <a:rPr lang="en-US" sz="2300">
                <a:solidFill>
                  <a:schemeClr val="accent2"/>
                </a:solidFill>
              </a:rPr>
              <a:t> </a:t>
            </a:r>
            <a:r>
              <a:rPr lang="en-US" sz="2300">
                <a:solidFill>
                  <a:srgbClr val="000000"/>
                </a:solidFill>
              </a:rPr>
              <a:t>in virtual settings;</a:t>
            </a:r>
            <a:endParaRPr sz="2300">
              <a:solidFill>
                <a:srgbClr val="000000"/>
              </a:solidFill>
            </a:endParaRPr>
          </a:p>
          <a:p>
            <a:pPr marL="914400" lvl="0" indent="-374650" algn="l" rtl="0">
              <a:spcBef>
                <a:spcPts val="0"/>
              </a:spcBef>
              <a:spcAft>
                <a:spcPts val="0"/>
              </a:spcAft>
              <a:buClr>
                <a:schemeClr val="accent2"/>
              </a:buClr>
              <a:buSzPts val="2300"/>
              <a:buChar char="•"/>
            </a:pPr>
            <a:r>
              <a:rPr lang="en-US" sz="2300">
                <a:solidFill>
                  <a:srgbClr val="000000"/>
                </a:solidFill>
              </a:rPr>
              <a:t>supporting</a:t>
            </a:r>
            <a:r>
              <a:rPr lang="en-US" sz="2300">
                <a:solidFill>
                  <a:schemeClr val="accent2"/>
                </a:solidFill>
              </a:rPr>
              <a:t> </a:t>
            </a:r>
            <a:r>
              <a:rPr lang="en-US" sz="2300" b="1">
                <a:solidFill>
                  <a:schemeClr val="accent2"/>
                </a:solidFill>
              </a:rPr>
              <a:t>social emotional health</a:t>
            </a:r>
            <a:r>
              <a:rPr lang="en-US" sz="2300">
                <a:solidFill>
                  <a:schemeClr val="accent2"/>
                </a:solidFill>
              </a:rPr>
              <a:t> </a:t>
            </a:r>
            <a:r>
              <a:rPr lang="en-US" sz="2300">
                <a:solidFill>
                  <a:srgbClr val="000000"/>
                </a:solidFill>
              </a:rPr>
              <a:t>and well-being;</a:t>
            </a:r>
            <a:endParaRPr sz="2300">
              <a:solidFill>
                <a:srgbClr val="000000"/>
              </a:solidFill>
            </a:endParaRPr>
          </a:p>
          <a:p>
            <a:pPr marL="914400" lvl="0" indent="-374650" algn="l" rtl="0">
              <a:spcBef>
                <a:spcPts val="0"/>
              </a:spcBef>
              <a:spcAft>
                <a:spcPts val="0"/>
              </a:spcAft>
              <a:buClr>
                <a:schemeClr val="accent2"/>
              </a:buClr>
              <a:buSzPts val="2300"/>
              <a:buChar char="•"/>
            </a:pPr>
            <a:r>
              <a:rPr lang="en-US" sz="2300" b="1">
                <a:solidFill>
                  <a:schemeClr val="accent2"/>
                </a:solidFill>
              </a:rPr>
              <a:t>communication and feedback expectations</a:t>
            </a:r>
            <a:r>
              <a:rPr lang="en-US" sz="2300">
                <a:solidFill>
                  <a:schemeClr val="accent2"/>
                </a:solidFill>
              </a:rPr>
              <a:t> </a:t>
            </a:r>
            <a:r>
              <a:rPr lang="en-US" sz="2300">
                <a:solidFill>
                  <a:srgbClr val="000000"/>
                </a:solidFill>
              </a:rPr>
              <a:t>and procedures in remote settings;</a:t>
            </a:r>
            <a:endParaRPr sz="2300">
              <a:solidFill>
                <a:srgbClr val="000000"/>
              </a:solidFill>
            </a:endParaRPr>
          </a:p>
          <a:p>
            <a:pPr marL="914400" lvl="0" indent="-374650" algn="l" rtl="0">
              <a:spcBef>
                <a:spcPts val="0"/>
              </a:spcBef>
              <a:spcAft>
                <a:spcPts val="0"/>
              </a:spcAft>
              <a:buClr>
                <a:schemeClr val="accent2"/>
              </a:buClr>
              <a:buSzPts val="2300"/>
              <a:buChar char="•"/>
            </a:pPr>
            <a:r>
              <a:rPr lang="en-US" sz="2300" b="1">
                <a:solidFill>
                  <a:schemeClr val="accent2"/>
                </a:solidFill>
              </a:rPr>
              <a:t>structuring the remote learning environment</a:t>
            </a:r>
            <a:r>
              <a:rPr lang="en-US" sz="2300">
                <a:solidFill>
                  <a:srgbClr val="000000"/>
                </a:solidFill>
              </a:rPr>
              <a:t>; and </a:t>
            </a:r>
            <a:endParaRPr sz="2300">
              <a:solidFill>
                <a:srgbClr val="000000"/>
              </a:solidFill>
            </a:endParaRPr>
          </a:p>
          <a:p>
            <a:pPr marL="914400" lvl="0" indent="-374650" algn="l" rtl="0">
              <a:spcBef>
                <a:spcPts val="0"/>
              </a:spcBef>
              <a:spcAft>
                <a:spcPts val="0"/>
              </a:spcAft>
              <a:buClr>
                <a:schemeClr val="accent2"/>
              </a:buClr>
              <a:buSzPts val="2300"/>
              <a:buChar char="•"/>
            </a:pPr>
            <a:r>
              <a:rPr lang="en-US" sz="2300">
                <a:solidFill>
                  <a:srgbClr val="000000"/>
                </a:solidFill>
              </a:rPr>
              <a:t>parent/guardian </a:t>
            </a:r>
            <a:r>
              <a:rPr lang="en-US" sz="2300" b="1">
                <a:solidFill>
                  <a:schemeClr val="accent2"/>
                </a:solidFill>
              </a:rPr>
              <a:t>use of learning management system/student information system</a:t>
            </a:r>
            <a:r>
              <a:rPr lang="en-US" sz="2300">
                <a:solidFill>
                  <a:schemeClr val="accent2"/>
                </a:solidFill>
              </a:rPr>
              <a:t>.</a:t>
            </a:r>
            <a:endParaRPr sz="2300">
              <a:solidFill>
                <a:schemeClr val="accent2"/>
              </a:solidFill>
            </a:endParaRPr>
          </a:p>
          <a:p>
            <a:pPr marL="0" lvl="0" indent="0" algn="l" rtl="0">
              <a:spcBef>
                <a:spcPts val="10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78c13aea67_1_89"/>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Diagnostic Assessments Administered</a:t>
            </a:r>
            <a:endParaRPr/>
          </a:p>
        </p:txBody>
      </p:sp>
      <p:sp>
        <p:nvSpPr>
          <p:cNvPr id="428" name="Google Shape;428;g78c13aea67_1_89"/>
          <p:cNvSpPr txBox="1"/>
          <p:nvPr/>
        </p:nvSpPr>
        <p:spPr>
          <a:xfrm>
            <a:off x="1759950" y="1354400"/>
            <a:ext cx="86721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Frequency of assessments administered</a:t>
            </a:r>
            <a:endParaRPr sz="2200" b="1"/>
          </a:p>
        </p:txBody>
      </p:sp>
      <p:sp>
        <p:nvSpPr>
          <p:cNvPr id="429" name="Google Shape;429;g78c13aea67_1_89"/>
          <p:cNvSpPr txBox="1"/>
          <p:nvPr/>
        </p:nvSpPr>
        <p:spPr>
          <a:xfrm>
            <a:off x="4871075" y="6454250"/>
            <a:ext cx="2697900" cy="3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VDOE November 2020, n = 132</a:t>
            </a:r>
            <a:endParaRPr>
              <a:latin typeface="Trebuchet MS"/>
              <a:ea typeface="Trebuchet MS"/>
              <a:cs typeface="Trebuchet MS"/>
              <a:sym typeface="Trebuchet MS"/>
            </a:endParaRPr>
          </a:p>
        </p:txBody>
      </p:sp>
      <p:pic>
        <p:nvPicPr>
          <p:cNvPr id="430" name="Google Shape;430;g78c13aea67_1_89"/>
          <p:cNvPicPr preferRelativeResize="0"/>
          <p:nvPr/>
        </p:nvPicPr>
        <p:blipFill>
          <a:blip r:embed="rId3">
            <a:alphaModFix/>
          </a:blip>
          <a:stretch>
            <a:fillRect/>
          </a:stretch>
        </p:blipFill>
        <p:spPr>
          <a:xfrm>
            <a:off x="775850" y="1883175"/>
            <a:ext cx="11079775" cy="41686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78c13aea67_1_116"/>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Social-Emotional Supports Provided</a:t>
            </a:r>
            <a:endParaRPr/>
          </a:p>
        </p:txBody>
      </p:sp>
      <p:sp>
        <p:nvSpPr>
          <p:cNvPr id="437" name="Google Shape;437;g78c13aea67_1_116"/>
          <p:cNvSpPr txBox="1"/>
          <p:nvPr/>
        </p:nvSpPr>
        <p:spPr>
          <a:xfrm>
            <a:off x="827700" y="1354400"/>
            <a:ext cx="109623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Frequency of supports provided to support social-emotional learning and health</a:t>
            </a:r>
            <a:endParaRPr sz="2200" b="1"/>
          </a:p>
          <a:p>
            <a:pPr marL="0" lvl="0" indent="0" algn="ctr" rtl="0">
              <a:spcBef>
                <a:spcPts val="0"/>
              </a:spcBef>
              <a:spcAft>
                <a:spcPts val="0"/>
              </a:spcAft>
              <a:buNone/>
            </a:pPr>
            <a:endParaRPr sz="2200" b="1"/>
          </a:p>
        </p:txBody>
      </p:sp>
      <p:sp>
        <p:nvSpPr>
          <p:cNvPr id="438" name="Google Shape;438;g78c13aea67_1_116"/>
          <p:cNvSpPr txBox="1"/>
          <p:nvPr/>
        </p:nvSpPr>
        <p:spPr>
          <a:xfrm>
            <a:off x="4871075" y="6454250"/>
            <a:ext cx="2697900" cy="3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VDOE November 2020, n = 132</a:t>
            </a:r>
            <a:endParaRPr>
              <a:latin typeface="Trebuchet MS"/>
              <a:ea typeface="Trebuchet MS"/>
              <a:cs typeface="Trebuchet MS"/>
              <a:sym typeface="Trebuchet MS"/>
            </a:endParaRPr>
          </a:p>
        </p:txBody>
      </p:sp>
      <p:pic>
        <p:nvPicPr>
          <p:cNvPr id="439" name="Google Shape;439;g78c13aea67_1_116"/>
          <p:cNvPicPr preferRelativeResize="0"/>
          <p:nvPr/>
        </p:nvPicPr>
        <p:blipFill>
          <a:blip r:embed="rId3">
            <a:alphaModFix/>
          </a:blip>
          <a:stretch>
            <a:fillRect/>
          </a:stretch>
        </p:blipFill>
        <p:spPr>
          <a:xfrm>
            <a:off x="958600" y="1979925"/>
            <a:ext cx="10686826" cy="38569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78c13aea67_1_98"/>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800"/>
              <a:t>Supports Provided for Students with Disabilities</a:t>
            </a:r>
            <a:endParaRPr sz="3800"/>
          </a:p>
        </p:txBody>
      </p:sp>
      <p:sp>
        <p:nvSpPr>
          <p:cNvPr id="446" name="Google Shape;446;g78c13aea67_1_98"/>
          <p:cNvSpPr txBox="1"/>
          <p:nvPr/>
        </p:nvSpPr>
        <p:spPr>
          <a:xfrm>
            <a:off x="1759950" y="1354400"/>
            <a:ext cx="86721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Frequency of supports provided to students with disabilities</a:t>
            </a:r>
            <a:endParaRPr sz="2200" b="1"/>
          </a:p>
        </p:txBody>
      </p:sp>
      <p:sp>
        <p:nvSpPr>
          <p:cNvPr id="447" name="Google Shape;447;g78c13aea67_1_98"/>
          <p:cNvSpPr txBox="1"/>
          <p:nvPr/>
        </p:nvSpPr>
        <p:spPr>
          <a:xfrm>
            <a:off x="4871075" y="6454250"/>
            <a:ext cx="2697900" cy="3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VDOE November 2020, n = 132</a:t>
            </a:r>
            <a:endParaRPr>
              <a:latin typeface="Trebuchet MS"/>
              <a:ea typeface="Trebuchet MS"/>
              <a:cs typeface="Trebuchet MS"/>
              <a:sym typeface="Trebuchet MS"/>
            </a:endParaRPr>
          </a:p>
        </p:txBody>
      </p:sp>
      <p:pic>
        <p:nvPicPr>
          <p:cNvPr id="448" name="Google Shape;448;g78c13aea67_1_98"/>
          <p:cNvPicPr preferRelativeResize="0"/>
          <p:nvPr/>
        </p:nvPicPr>
        <p:blipFill>
          <a:blip r:embed="rId3">
            <a:alphaModFix/>
          </a:blip>
          <a:stretch>
            <a:fillRect/>
          </a:stretch>
        </p:blipFill>
        <p:spPr>
          <a:xfrm>
            <a:off x="915600" y="1926175"/>
            <a:ext cx="10087474" cy="39751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78c13aea67_1_107"/>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Supports Provided to English Learners</a:t>
            </a:r>
            <a:endParaRPr/>
          </a:p>
        </p:txBody>
      </p:sp>
      <p:sp>
        <p:nvSpPr>
          <p:cNvPr id="455" name="Google Shape;455;g78c13aea67_1_107"/>
          <p:cNvSpPr txBox="1"/>
          <p:nvPr/>
        </p:nvSpPr>
        <p:spPr>
          <a:xfrm>
            <a:off x="1759950" y="1354400"/>
            <a:ext cx="86721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Frequency of supports provided to English learners</a:t>
            </a:r>
            <a:endParaRPr sz="2200" b="1"/>
          </a:p>
        </p:txBody>
      </p:sp>
      <p:sp>
        <p:nvSpPr>
          <p:cNvPr id="456" name="Google Shape;456;g78c13aea67_1_107"/>
          <p:cNvSpPr txBox="1"/>
          <p:nvPr/>
        </p:nvSpPr>
        <p:spPr>
          <a:xfrm>
            <a:off x="4871075" y="6454250"/>
            <a:ext cx="2697900" cy="3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VDOE November 2020, n = 132</a:t>
            </a:r>
            <a:endParaRPr>
              <a:latin typeface="Trebuchet MS"/>
              <a:ea typeface="Trebuchet MS"/>
              <a:cs typeface="Trebuchet MS"/>
              <a:sym typeface="Trebuchet MS"/>
            </a:endParaRPr>
          </a:p>
        </p:txBody>
      </p:sp>
      <p:pic>
        <p:nvPicPr>
          <p:cNvPr id="457" name="Google Shape;457;g78c13aea67_1_107"/>
          <p:cNvPicPr preferRelativeResize="0"/>
          <p:nvPr/>
        </p:nvPicPr>
        <p:blipFill>
          <a:blip r:embed="rId3">
            <a:alphaModFix/>
          </a:blip>
          <a:stretch>
            <a:fillRect/>
          </a:stretch>
        </p:blipFill>
        <p:spPr>
          <a:xfrm>
            <a:off x="980100" y="1904675"/>
            <a:ext cx="10008000" cy="430723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78c13aea67_1_126"/>
          <p:cNvSpPr txBox="1">
            <a:spLocks noGrp="1"/>
          </p:cNvSpPr>
          <p:nvPr>
            <p:ph type="title"/>
          </p:nvPr>
        </p:nvSpPr>
        <p:spPr>
          <a:xfrm>
            <a:off x="838200" y="365125"/>
            <a:ext cx="11353800" cy="1326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300"/>
              <a:t>Supports Provided to Economically Disadvantaged Students</a:t>
            </a:r>
            <a:endParaRPr sz="3300"/>
          </a:p>
        </p:txBody>
      </p:sp>
      <p:sp>
        <p:nvSpPr>
          <p:cNvPr id="464" name="Google Shape;464;g78c13aea67_1_126"/>
          <p:cNvSpPr txBox="1"/>
          <p:nvPr/>
        </p:nvSpPr>
        <p:spPr>
          <a:xfrm>
            <a:off x="937100" y="1354400"/>
            <a:ext cx="100953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t>Frequency of supports provided to economically disadvantaged students</a:t>
            </a:r>
            <a:endParaRPr sz="2200" b="1"/>
          </a:p>
        </p:txBody>
      </p:sp>
      <p:sp>
        <p:nvSpPr>
          <p:cNvPr id="465" name="Google Shape;465;g78c13aea67_1_126"/>
          <p:cNvSpPr txBox="1"/>
          <p:nvPr/>
        </p:nvSpPr>
        <p:spPr>
          <a:xfrm>
            <a:off x="4871075" y="6454250"/>
            <a:ext cx="2697900" cy="3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VDOE November 2020, n = 132</a:t>
            </a:r>
            <a:endParaRPr>
              <a:latin typeface="Trebuchet MS"/>
              <a:ea typeface="Trebuchet MS"/>
              <a:cs typeface="Trebuchet MS"/>
              <a:sym typeface="Trebuchet MS"/>
            </a:endParaRPr>
          </a:p>
        </p:txBody>
      </p:sp>
      <p:pic>
        <p:nvPicPr>
          <p:cNvPr id="466" name="Google Shape;466;g78c13aea67_1_126"/>
          <p:cNvPicPr preferRelativeResize="0"/>
          <p:nvPr/>
        </p:nvPicPr>
        <p:blipFill>
          <a:blip r:embed="rId3">
            <a:alphaModFix/>
          </a:blip>
          <a:stretch>
            <a:fillRect/>
          </a:stretch>
        </p:blipFill>
        <p:spPr>
          <a:xfrm>
            <a:off x="937100" y="1902750"/>
            <a:ext cx="10027100" cy="4140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af89f00737_2_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Questions?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5000"/>
              <a:buFont typeface="Trebuchet MS"/>
              <a:buNone/>
            </a:pPr>
            <a:r>
              <a:rPr lang="en-US"/>
              <a:t>Looking Ahead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78c13aea67_0_2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Looking Ahead</a:t>
            </a:r>
            <a:endParaRPr/>
          </a:p>
        </p:txBody>
      </p:sp>
      <p:sp>
        <p:nvSpPr>
          <p:cNvPr id="482" name="Google Shape;482;g78c13aea67_0_21"/>
          <p:cNvSpPr txBox="1">
            <a:spLocks noGrp="1"/>
          </p:cNvSpPr>
          <p:nvPr>
            <p:ph type="body" idx="1"/>
          </p:nvPr>
        </p:nvSpPr>
        <p:spPr>
          <a:xfrm>
            <a:off x="838200" y="1422225"/>
            <a:ext cx="10515600" cy="4788000"/>
          </a:xfrm>
          <a:prstGeom prst="rect">
            <a:avLst/>
          </a:prstGeom>
          <a:noFill/>
          <a:ln>
            <a:noFill/>
          </a:ln>
        </p:spPr>
        <p:txBody>
          <a:bodyPr spcFirstLastPara="1" wrap="square" lIns="91425" tIns="45700" rIns="91425" bIns="45700" anchor="t" anchorCtr="0">
            <a:noAutofit/>
          </a:bodyPr>
          <a:lstStyle/>
          <a:p>
            <a:pPr marL="228600" lvl="0" indent="-165100" algn="l" rtl="0">
              <a:lnSpc>
                <a:spcPct val="90000"/>
              </a:lnSpc>
              <a:spcBef>
                <a:spcPts val="1000"/>
              </a:spcBef>
              <a:spcAft>
                <a:spcPts val="0"/>
              </a:spcAft>
              <a:buClr>
                <a:schemeClr val="dk1"/>
              </a:buClr>
              <a:buSzPts val="1800"/>
              <a:buChar char="•"/>
            </a:pPr>
            <a:r>
              <a:rPr lang="en-US" sz="1800"/>
              <a:t>Continued support for in-person learning, particularly for our most impacted students, with appropriate health mitigation strategies. </a:t>
            </a:r>
            <a:endParaRPr sz="1800"/>
          </a:p>
          <a:p>
            <a:pPr marL="228600" lvl="0" indent="-165100" algn="l" rtl="0">
              <a:lnSpc>
                <a:spcPct val="90000"/>
              </a:lnSpc>
              <a:spcBef>
                <a:spcPts val="1000"/>
              </a:spcBef>
              <a:spcAft>
                <a:spcPts val="0"/>
              </a:spcAft>
              <a:buClr>
                <a:schemeClr val="dk1"/>
              </a:buClr>
              <a:buSzPts val="1800"/>
              <a:buChar char="•"/>
            </a:pPr>
            <a:r>
              <a:rPr lang="en-US" sz="1800"/>
              <a:t>Remediate &amp; Recover effort led by the VDOE, may include a workgroup with stakeholders, to provide best practices and support to local divisions </a:t>
            </a:r>
            <a:endParaRPr sz="1800"/>
          </a:p>
          <a:p>
            <a:pPr marL="228600" lvl="0" indent="-165100" algn="l" rtl="0">
              <a:lnSpc>
                <a:spcPct val="90000"/>
              </a:lnSpc>
              <a:spcBef>
                <a:spcPts val="1000"/>
              </a:spcBef>
              <a:spcAft>
                <a:spcPts val="0"/>
              </a:spcAft>
              <a:buClr>
                <a:schemeClr val="dk1"/>
              </a:buClr>
              <a:buSzPts val="1800"/>
              <a:buChar char="•"/>
            </a:pPr>
            <a:r>
              <a:rPr lang="en-US" sz="1800"/>
              <a:t>Second Periodic Report to be deployed in February </a:t>
            </a:r>
            <a:endParaRPr sz="1800"/>
          </a:p>
          <a:p>
            <a:pPr marL="228600" lvl="0" indent="-165100" algn="l" rtl="0">
              <a:lnSpc>
                <a:spcPct val="90000"/>
              </a:lnSpc>
              <a:spcBef>
                <a:spcPts val="1000"/>
              </a:spcBef>
              <a:spcAft>
                <a:spcPts val="0"/>
              </a:spcAft>
              <a:buClr>
                <a:schemeClr val="dk1"/>
              </a:buClr>
              <a:buSzPts val="1800"/>
              <a:buChar char="•"/>
            </a:pPr>
            <a:r>
              <a:rPr lang="en-US" sz="1800"/>
              <a:t>SOL assessments will yield much more granular and comparative data on academic impacts</a:t>
            </a:r>
            <a:endParaRPr sz="1800"/>
          </a:p>
          <a:p>
            <a:pPr marL="228600" lvl="0" indent="-165100" algn="l" rtl="0">
              <a:lnSpc>
                <a:spcPct val="90000"/>
              </a:lnSpc>
              <a:spcBef>
                <a:spcPts val="1000"/>
              </a:spcBef>
              <a:spcAft>
                <a:spcPts val="0"/>
              </a:spcAft>
              <a:buSzPts val="1800"/>
              <a:buChar char="•"/>
            </a:pPr>
            <a:r>
              <a:rPr lang="en-US" sz="1800"/>
              <a:t>VKRP Spring assessment will provide insight into impact on young learners</a:t>
            </a:r>
            <a:endParaRPr sz="1800"/>
          </a:p>
          <a:p>
            <a:pPr marL="0" lvl="0" indent="0" algn="l" rtl="0">
              <a:lnSpc>
                <a:spcPct val="90000"/>
              </a:lnSpc>
              <a:spcBef>
                <a:spcPts val="1000"/>
              </a:spcBef>
              <a:spcAft>
                <a:spcPts val="0"/>
              </a:spcAft>
              <a:buNone/>
            </a:pPr>
            <a:endParaRPr sz="1800"/>
          </a:p>
          <a:p>
            <a:pPr marL="0" lvl="0" indent="0" algn="l" rtl="0">
              <a:lnSpc>
                <a:spcPct val="90000"/>
              </a:lnSpc>
              <a:spcBef>
                <a:spcPts val="1000"/>
              </a:spcBef>
              <a:spcAft>
                <a:spcPts val="0"/>
              </a:spcAft>
              <a:buNone/>
            </a:pPr>
            <a:r>
              <a:rPr lang="en-US" sz="1800"/>
              <a:t>Significant new infusion of federal funding: </a:t>
            </a:r>
            <a:endParaRPr sz="1800"/>
          </a:p>
          <a:p>
            <a:pPr marL="0" lvl="0" indent="0" algn="l" rtl="0">
              <a:lnSpc>
                <a:spcPct val="90000"/>
              </a:lnSpc>
              <a:spcBef>
                <a:spcPts val="1000"/>
              </a:spcBef>
              <a:spcAft>
                <a:spcPts val="0"/>
              </a:spcAft>
              <a:buNone/>
            </a:pPr>
            <a:r>
              <a:rPr lang="en-US" sz="1600"/>
              <a:t>	-$939M to divisions via Title 1 allocation formula</a:t>
            </a:r>
            <a:endParaRPr sz="1600"/>
          </a:p>
          <a:p>
            <a:pPr marL="0" lvl="0" indent="457200" algn="l" rtl="0">
              <a:lnSpc>
                <a:spcPct val="90000"/>
              </a:lnSpc>
              <a:spcBef>
                <a:spcPts val="1000"/>
              </a:spcBef>
              <a:spcAft>
                <a:spcPts val="0"/>
              </a:spcAft>
              <a:buNone/>
            </a:pPr>
            <a:r>
              <a:rPr lang="en-US" sz="1600"/>
              <a:t>-Of that $93M for the state, $5M for administration</a:t>
            </a:r>
            <a:endParaRPr sz="1600"/>
          </a:p>
          <a:p>
            <a:pPr marL="0" lvl="0" indent="0" algn="l" rtl="0">
              <a:lnSpc>
                <a:spcPct val="90000"/>
              </a:lnSpc>
              <a:spcBef>
                <a:spcPts val="1000"/>
              </a:spcBef>
              <a:spcAft>
                <a:spcPts val="0"/>
              </a:spcAft>
              <a:buNone/>
            </a:pPr>
            <a:r>
              <a:rPr lang="en-US" sz="1600"/>
              <a:t>	-$30M in Governor’s discretionary fund </a:t>
            </a:r>
            <a:endParaRPr sz="1600"/>
          </a:p>
          <a:p>
            <a:pPr marL="0" lvl="0" indent="0" algn="l" rtl="0">
              <a:lnSpc>
                <a:spcPct val="90000"/>
              </a:lnSpc>
              <a:spcBef>
                <a:spcPts val="1000"/>
              </a:spcBef>
              <a:spcAft>
                <a:spcPts val="0"/>
              </a:spcAft>
              <a:buNone/>
            </a:pPr>
            <a:r>
              <a:rPr lang="en-US" sz="1600"/>
              <a:t>	-$47M for non-public schools</a:t>
            </a:r>
            <a:endParaRPr sz="1600"/>
          </a:p>
          <a:p>
            <a:pPr marL="0" lvl="0" indent="0" algn="l" rtl="0">
              <a:lnSpc>
                <a:spcPct val="90000"/>
              </a:lnSpc>
              <a:spcBef>
                <a:spcPts val="1000"/>
              </a:spcBef>
              <a:spcAft>
                <a:spcPts val="0"/>
              </a:spcAft>
              <a:buNone/>
            </a:pPr>
            <a:r>
              <a:rPr lang="en-US" sz="1600"/>
              <a:t>	-Priority areas include addressing learning loss and supporting student mental health and social-emotional </a:t>
            </a:r>
            <a:endParaRPr sz="1600"/>
          </a:p>
          <a:p>
            <a:pPr marL="0" lvl="0" indent="457200" algn="l" rtl="0">
              <a:lnSpc>
                <a:spcPct val="90000"/>
              </a:lnSpc>
              <a:spcBef>
                <a:spcPts val="1000"/>
              </a:spcBef>
              <a:spcAft>
                <a:spcPts val="0"/>
              </a:spcAft>
              <a:buNone/>
            </a:pPr>
            <a:r>
              <a:rPr lang="en-US" sz="1600"/>
              <a:t>well being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78c13aea67_0_36"/>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5 Steps to Guide School Reopening Decisions</a:t>
            </a:r>
            <a:endParaRPr/>
          </a:p>
        </p:txBody>
      </p:sp>
      <p:sp>
        <p:nvSpPr>
          <p:cNvPr id="170" name="Google Shape;170;g78c13aea67_0_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2170"/>
              <a:buNone/>
            </a:pPr>
            <a:endParaRPr sz="2400"/>
          </a:p>
          <a:p>
            <a:pPr marL="228600" lvl="0" indent="-90803" algn="l" rtl="0">
              <a:lnSpc>
                <a:spcPct val="70000"/>
              </a:lnSpc>
              <a:spcBef>
                <a:spcPts val="1000"/>
              </a:spcBef>
              <a:spcAft>
                <a:spcPts val="0"/>
              </a:spcAft>
              <a:buClr>
                <a:schemeClr val="dk1"/>
              </a:buClr>
              <a:buSzPts val="2170"/>
              <a:buNone/>
            </a:pPr>
            <a:endParaRPr sz="2170"/>
          </a:p>
          <a:p>
            <a:pPr marL="228600" lvl="0" indent="-90803" algn="l" rtl="0">
              <a:lnSpc>
                <a:spcPct val="70000"/>
              </a:lnSpc>
              <a:spcBef>
                <a:spcPts val="1000"/>
              </a:spcBef>
              <a:spcAft>
                <a:spcPts val="0"/>
              </a:spcAft>
              <a:buClr>
                <a:schemeClr val="dk1"/>
              </a:buClr>
              <a:buSzPts val="2170"/>
              <a:buNone/>
            </a:pPr>
            <a:endParaRPr sz="2170">
              <a:solidFill>
                <a:srgbClr val="C22536"/>
              </a:solidFill>
            </a:endParaRPr>
          </a:p>
        </p:txBody>
      </p:sp>
      <p:pic>
        <p:nvPicPr>
          <p:cNvPr id="171" name="Google Shape;171;g78c13aea67_0_36"/>
          <p:cNvPicPr preferRelativeResize="0"/>
          <p:nvPr/>
        </p:nvPicPr>
        <p:blipFill>
          <a:blip r:embed="rId3">
            <a:alphaModFix/>
          </a:blip>
          <a:stretch>
            <a:fillRect/>
          </a:stretch>
        </p:blipFill>
        <p:spPr>
          <a:xfrm>
            <a:off x="1657350" y="1604825"/>
            <a:ext cx="9696450" cy="457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78c13aea67_0_41"/>
          <p:cNvSpPr txBox="1">
            <a:spLocks noGrp="1"/>
          </p:cNvSpPr>
          <p:nvPr>
            <p:ph type="title"/>
          </p:nvPr>
        </p:nvSpPr>
        <p:spPr>
          <a:xfrm>
            <a:off x="838200" y="365125"/>
            <a:ext cx="10515600" cy="81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Decision Matrix</a:t>
            </a:r>
            <a:endParaRPr/>
          </a:p>
        </p:txBody>
      </p:sp>
      <p:sp>
        <p:nvSpPr>
          <p:cNvPr id="177" name="Google Shape;177;g78c13aea67_0_4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2170"/>
              <a:buNone/>
            </a:pPr>
            <a:endParaRPr sz="2400"/>
          </a:p>
          <a:p>
            <a:pPr marL="228600" lvl="0" indent="-90803" algn="l" rtl="0">
              <a:lnSpc>
                <a:spcPct val="70000"/>
              </a:lnSpc>
              <a:spcBef>
                <a:spcPts val="1000"/>
              </a:spcBef>
              <a:spcAft>
                <a:spcPts val="0"/>
              </a:spcAft>
              <a:buClr>
                <a:schemeClr val="dk1"/>
              </a:buClr>
              <a:buSzPts val="2170"/>
              <a:buNone/>
            </a:pPr>
            <a:endParaRPr sz="2170"/>
          </a:p>
          <a:p>
            <a:pPr marL="228600" lvl="0" indent="-90803" algn="l" rtl="0">
              <a:lnSpc>
                <a:spcPct val="70000"/>
              </a:lnSpc>
              <a:spcBef>
                <a:spcPts val="1000"/>
              </a:spcBef>
              <a:spcAft>
                <a:spcPts val="0"/>
              </a:spcAft>
              <a:buClr>
                <a:schemeClr val="dk1"/>
              </a:buClr>
              <a:buSzPts val="2170"/>
              <a:buNone/>
            </a:pPr>
            <a:endParaRPr sz="2170">
              <a:solidFill>
                <a:srgbClr val="C22536"/>
              </a:solidFill>
            </a:endParaRPr>
          </a:p>
        </p:txBody>
      </p:sp>
      <p:pic>
        <p:nvPicPr>
          <p:cNvPr id="178" name="Google Shape;178;g78c13aea67_0_41"/>
          <p:cNvPicPr preferRelativeResize="0"/>
          <p:nvPr/>
        </p:nvPicPr>
        <p:blipFill>
          <a:blip r:embed="rId3">
            <a:alphaModFix/>
          </a:blip>
          <a:stretch>
            <a:fillRect/>
          </a:stretch>
        </p:blipFill>
        <p:spPr>
          <a:xfrm>
            <a:off x="838200" y="1175369"/>
            <a:ext cx="10515599" cy="50014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a:t>Other Applicable State Policies</a:t>
            </a:r>
            <a:endParaRPr/>
          </a:p>
        </p:txBody>
      </p:sp>
      <p:sp>
        <p:nvSpPr>
          <p:cNvPr id="184" name="Google Shape;18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Clr>
                <a:schemeClr val="dk1"/>
              </a:buClr>
              <a:buSzPts val="2590"/>
              <a:buNone/>
            </a:pPr>
            <a:r>
              <a:rPr lang="en-US" sz="2400" b="1"/>
              <a:t>Executive Orders</a:t>
            </a:r>
            <a:endParaRPr sz="2400" b="1"/>
          </a:p>
          <a:p>
            <a:pPr marL="0" lvl="0" indent="0" algn="l" rtl="0">
              <a:lnSpc>
                <a:spcPct val="80000"/>
              </a:lnSpc>
              <a:spcBef>
                <a:spcPts val="0"/>
              </a:spcBef>
              <a:spcAft>
                <a:spcPts val="0"/>
              </a:spcAft>
              <a:buClr>
                <a:schemeClr val="dk1"/>
              </a:buClr>
              <a:buSzPts val="2590"/>
              <a:buNone/>
            </a:pPr>
            <a:r>
              <a:rPr lang="en-US" sz="2400"/>
              <a:t>Some apply to schools, such as EO72, requiring the use of face coverings and restricting social gathering group sizes.</a:t>
            </a:r>
            <a:endParaRPr sz="2400"/>
          </a:p>
          <a:p>
            <a:pPr marL="0" lvl="0" indent="0" algn="l" rtl="0">
              <a:lnSpc>
                <a:spcPct val="80000"/>
              </a:lnSpc>
              <a:spcBef>
                <a:spcPts val="0"/>
              </a:spcBef>
              <a:spcAft>
                <a:spcPts val="0"/>
              </a:spcAft>
              <a:buClr>
                <a:schemeClr val="dk1"/>
              </a:buClr>
              <a:buSzPts val="2590"/>
              <a:buNone/>
            </a:pPr>
            <a:endParaRPr sz="2400"/>
          </a:p>
          <a:p>
            <a:pPr marL="0" lvl="0" indent="0" algn="l" rtl="0">
              <a:lnSpc>
                <a:spcPct val="80000"/>
              </a:lnSpc>
              <a:spcBef>
                <a:spcPts val="0"/>
              </a:spcBef>
              <a:spcAft>
                <a:spcPts val="0"/>
              </a:spcAft>
              <a:buClr>
                <a:schemeClr val="dk1"/>
              </a:buClr>
              <a:buSzPts val="2590"/>
              <a:buNone/>
            </a:pPr>
            <a:r>
              <a:rPr lang="en-US" sz="2400" b="1"/>
              <a:t>Department of Labor and Industry Emergency Standards</a:t>
            </a:r>
            <a:endParaRPr sz="2400" b="1"/>
          </a:p>
          <a:p>
            <a:pPr marL="0" lvl="0" indent="0" algn="l" rtl="0">
              <a:lnSpc>
                <a:spcPct val="80000"/>
              </a:lnSpc>
              <a:spcBef>
                <a:spcPts val="0"/>
              </a:spcBef>
              <a:spcAft>
                <a:spcPts val="0"/>
              </a:spcAft>
              <a:buClr>
                <a:schemeClr val="dk1"/>
              </a:buClr>
              <a:buSzPts val="2590"/>
              <a:buNone/>
            </a:pPr>
            <a:r>
              <a:rPr lang="en-US" sz="2400"/>
              <a:t>Health and safety measures and COVID reporting requirements, applicable to certain employers, including schools.</a:t>
            </a:r>
            <a:endParaRPr sz="2400"/>
          </a:p>
          <a:p>
            <a:pPr marL="0" lvl="0" indent="0" algn="l" rtl="0">
              <a:lnSpc>
                <a:spcPct val="80000"/>
              </a:lnSpc>
              <a:spcBef>
                <a:spcPts val="0"/>
              </a:spcBef>
              <a:spcAft>
                <a:spcPts val="0"/>
              </a:spcAft>
              <a:buClr>
                <a:schemeClr val="dk1"/>
              </a:buClr>
              <a:buSzPts val="2590"/>
              <a:buNone/>
            </a:pPr>
            <a:endParaRPr sz="2400"/>
          </a:p>
          <a:p>
            <a:pPr marL="0" lvl="0" indent="0" algn="l" rtl="0">
              <a:lnSpc>
                <a:spcPct val="80000"/>
              </a:lnSpc>
              <a:spcBef>
                <a:spcPts val="0"/>
              </a:spcBef>
              <a:spcAft>
                <a:spcPts val="0"/>
              </a:spcAft>
              <a:buClr>
                <a:schemeClr val="dk1"/>
              </a:buClr>
              <a:buSzPts val="2590"/>
              <a:buNone/>
            </a:pPr>
            <a:r>
              <a:rPr lang="en-US" sz="2400" b="1"/>
              <a:t>Orders of the State Health Commissioner</a:t>
            </a:r>
            <a:endParaRPr sz="2400" b="1"/>
          </a:p>
          <a:p>
            <a:pPr marL="0" lvl="0" indent="0" algn="l" rtl="0">
              <a:lnSpc>
                <a:spcPct val="80000"/>
              </a:lnSpc>
              <a:spcBef>
                <a:spcPts val="0"/>
              </a:spcBef>
              <a:spcAft>
                <a:spcPts val="0"/>
              </a:spcAft>
              <a:buClr>
                <a:schemeClr val="dk1"/>
              </a:buClr>
              <a:buSzPts val="2590"/>
              <a:buNone/>
            </a:pPr>
            <a:r>
              <a:rPr lang="en-US" sz="2400"/>
              <a:t>Required submission of health plans by school divisions before reopening in Phase II or Phase III. </a:t>
            </a:r>
            <a:endParaRPr sz="2400"/>
          </a:p>
          <a:p>
            <a:pPr marL="0" lvl="0" indent="0" algn="l" rtl="0">
              <a:lnSpc>
                <a:spcPct val="80000"/>
              </a:lnSpc>
              <a:spcBef>
                <a:spcPts val="0"/>
              </a:spcBef>
              <a:spcAft>
                <a:spcPts val="0"/>
              </a:spcAft>
              <a:buClr>
                <a:schemeClr val="dk1"/>
              </a:buClr>
              <a:buSzPts val="2590"/>
              <a:buNone/>
            </a:pPr>
            <a:endParaRPr sz="2400"/>
          </a:p>
          <a:p>
            <a:pPr marL="0" lvl="0" indent="0" algn="l" rtl="0">
              <a:lnSpc>
                <a:spcPct val="80000"/>
              </a:lnSpc>
              <a:spcBef>
                <a:spcPts val="0"/>
              </a:spcBef>
              <a:spcAft>
                <a:spcPts val="0"/>
              </a:spcAft>
              <a:buClr>
                <a:schemeClr val="dk1"/>
              </a:buClr>
              <a:buSzPts val="2590"/>
              <a:buNone/>
            </a:pPr>
            <a:r>
              <a:rPr lang="en-US" sz="2400" b="1"/>
              <a:t>Vaccine Distribution Policy</a:t>
            </a:r>
            <a:endParaRPr sz="2400" b="1"/>
          </a:p>
          <a:p>
            <a:pPr marL="0" lvl="0" indent="0" algn="l" rtl="0">
              <a:lnSpc>
                <a:spcPct val="80000"/>
              </a:lnSpc>
              <a:spcBef>
                <a:spcPts val="0"/>
              </a:spcBef>
              <a:spcAft>
                <a:spcPts val="0"/>
              </a:spcAft>
              <a:buClr>
                <a:schemeClr val="dk1"/>
              </a:buClr>
              <a:buSzPts val="2590"/>
              <a:buNone/>
            </a:pPr>
            <a:r>
              <a:rPr lang="en-US" sz="2400"/>
              <a:t>School staff are included in the definition of essential workers in Phase 1B.</a:t>
            </a:r>
            <a:endParaRPr sz="2400"/>
          </a:p>
          <a:p>
            <a:pPr marL="914400" lvl="0" indent="0" algn="l" rtl="0">
              <a:lnSpc>
                <a:spcPct val="80000"/>
              </a:lnSpc>
              <a:spcBef>
                <a:spcPts val="500"/>
              </a:spcBef>
              <a:spcAft>
                <a:spcPts val="0"/>
              </a:spcAft>
              <a:buNone/>
            </a:pPr>
            <a:r>
              <a:rPr lang="en-US" sz="2300"/>
              <a:t> </a:t>
            </a:r>
            <a:endParaRPr sz="2300">
              <a:solidFill>
                <a:srgbClr val="C2253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78c13aea67_0_31"/>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Waivers and Relief Measures</a:t>
            </a:r>
            <a:endParaRPr/>
          </a:p>
        </p:txBody>
      </p:sp>
      <p:sp>
        <p:nvSpPr>
          <p:cNvPr id="190" name="Google Shape;190;g78c13aea67_0_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400"/>
              <a:t>Regulatory language may be waived by the agency head, with concurrence from the Secretary, under EO51 issued by Governor Northam in March 2020. </a:t>
            </a:r>
            <a:endParaRPr sz="2400"/>
          </a:p>
          <a:p>
            <a:pPr marL="0" lvl="0" indent="0" algn="l" rtl="0">
              <a:spcBef>
                <a:spcPts val="1000"/>
              </a:spcBef>
              <a:spcAft>
                <a:spcPts val="0"/>
              </a:spcAft>
              <a:buNone/>
            </a:pPr>
            <a:endParaRPr sz="2400"/>
          </a:p>
          <a:p>
            <a:pPr marL="0" lvl="0" indent="0" algn="l" rtl="0">
              <a:spcBef>
                <a:spcPts val="1000"/>
              </a:spcBef>
              <a:spcAft>
                <a:spcPts val="0"/>
              </a:spcAft>
              <a:buNone/>
            </a:pPr>
            <a:r>
              <a:rPr lang="en-US" sz="2400"/>
              <a:t>Statutory and budgetary language waivers, by the Superintendent of Public Instruction with concurrence from the Secretary, for the 2020-2021 school year and FY21 are permitted per language in the Appropriation Act. </a:t>
            </a:r>
            <a:endParaRPr sz="2400"/>
          </a:p>
          <a:p>
            <a:pPr marL="0" lvl="0" indent="0" algn="l" rtl="0">
              <a:spcBef>
                <a:spcPts val="1000"/>
              </a:spcBef>
              <a:spcAft>
                <a:spcPts val="0"/>
              </a:spcAft>
              <a:buNone/>
            </a:pPr>
            <a:endParaRPr sz="2400"/>
          </a:p>
          <a:p>
            <a:pPr marL="0" lvl="0" indent="0" algn="l" rtl="0">
              <a:spcBef>
                <a:spcPts val="1000"/>
              </a:spcBef>
              <a:spcAft>
                <a:spcPts val="0"/>
              </a:spcAft>
              <a:buNone/>
            </a:pPr>
            <a:r>
              <a:rPr lang="en-US" sz="2400"/>
              <a:t>All waivers and relief measures issued to date are posted on the VDOE </a:t>
            </a:r>
            <a:r>
              <a:rPr lang="en-US" sz="2400" u="sng">
                <a:solidFill>
                  <a:schemeClr val="hlink"/>
                </a:solidFill>
                <a:hlinkClick r:id="rId3"/>
              </a:rPr>
              <a:t>website</a:t>
            </a:r>
            <a:r>
              <a:rPr lang="en-US" sz="2400"/>
              <a:t>.</a:t>
            </a:r>
            <a:endParaRPr sz="2400"/>
          </a:p>
          <a:p>
            <a:pPr marL="914400" lvl="0" indent="0" algn="l" rtl="0">
              <a:lnSpc>
                <a:spcPct val="80000"/>
              </a:lnSpc>
              <a:spcBef>
                <a:spcPts val="500"/>
              </a:spcBef>
              <a:spcAft>
                <a:spcPts val="0"/>
              </a:spcAft>
              <a:buNone/>
            </a:pPr>
            <a:r>
              <a:rPr lang="en-US" sz="2400"/>
              <a:t> </a:t>
            </a:r>
            <a:endParaRPr sz="2400">
              <a:solidFill>
                <a:srgbClr val="C2253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af89f00737_2_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4400"/>
              <a:buFont typeface="Trebuchet MS"/>
              <a:buNone/>
            </a:pPr>
            <a:r>
              <a:rPr lang="en-US"/>
              <a:t>Questions?</a:t>
            </a:r>
            <a:endParaRPr/>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2574</Words>
  <Application>Microsoft Office PowerPoint</Application>
  <PresentationFormat>Widescreen</PresentationFormat>
  <Paragraphs>262</Paragraphs>
  <Slides>49</Slides>
  <Notes>49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49</vt:i4>
      </vt:variant>
    </vt:vector>
  </HeadingPairs>
  <TitlesOfParts>
    <vt:vector size="54" baseType="lpstr">
      <vt:lpstr>Arial</vt:lpstr>
      <vt:lpstr>Calibri</vt:lpstr>
      <vt:lpstr>Trebuchet MS</vt:lpstr>
      <vt:lpstr>Office Theme</vt:lpstr>
      <vt:lpstr>Office Theme</vt:lpstr>
      <vt:lpstr>Status Report on COVID-19 Impacts on PreK-12 Education in Virginia</vt:lpstr>
      <vt:lpstr>Introduction and Overview </vt:lpstr>
      <vt:lpstr>State COVID Guidance for Schools</vt:lpstr>
      <vt:lpstr>Evolving Guidance From VDOE and VDH</vt:lpstr>
      <vt:lpstr>5 Steps to Guide School Reopening Decisions</vt:lpstr>
      <vt:lpstr>Decision Matrix</vt:lpstr>
      <vt:lpstr>Other Applicable State Policies</vt:lpstr>
      <vt:lpstr>Waivers and Relief Measures</vt:lpstr>
      <vt:lpstr>Questions?</vt:lpstr>
      <vt:lpstr>Operational Impacts and Instructional Delivery</vt:lpstr>
      <vt:lpstr>Operational Impacts</vt:lpstr>
      <vt:lpstr>2020 Enrollment Declines in Young Learners</vt:lpstr>
      <vt:lpstr>Modality Impact on Enrollment Declines</vt:lpstr>
      <vt:lpstr>Heatmap of Instructional Modalities</vt:lpstr>
      <vt:lpstr>September 8, 2020</vt:lpstr>
      <vt:lpstr>December 12, 2020</vt:lpstr>
      <vt:lpstr>January 26, 2020 </vt:lpstr>
      <vt:lpstr>Instructional Modalities</vt:lpstr>
      <vt:lpstr>Intro to the Periodic Report</vt:lpstr>
      <vt:lpstr>Instructional Delivery</vt:lpstr>
      <vt:lpstr>Parents Opting for Remote Learning</vt:lpstr>
      <vt:lpstr>Synchronous Learning</vt:lpstr>
      <vt:lpstr>Remote Learning Challenges</vt:lpstr>
      <vt:lpstr>Absenteeism Rates</vt:lpstr>
      <vt:lpstr>Questions?</vt:lpstr>
      <vt:lpstr>Academic Outcomes and Supports</vt:lpstr>
      <vt:lpstr>Phonological Awareness Literacy Screening (PALS) Data </vt:lpstr>
      <vt:lpstr>Phonological Awareness Literacy Screening (PALS) Data </vt:lpstr>
      <vt:lpstr>Phonological Awareness Literacy Screening (PALS) Data </vt:lpstr>
      <vt:lpstr>PALS Fall 2020 - Key Findings</vt:lpstr>
      <vt:lpstr>PALS Fall 2020 - Key Findings </vt:lpstr>
      <vt:lpstr>PowerPoint Presentation</vt:lpstr>
      <vt:lpstr>PowerPoint Presentation</vt:lpstr>
      <vt:lpstr>VKRP Data on Student Well-Being</vt:lpstr>
      <vt:lpstr>Academic Achievement (first marking period)</vt:lpstr>
      <vt:lpstr>Comparison of Failure Percentages</vt:lpstr>
      <vt:lpstr>Comparison of Failure Percentages</vt:lpstr>
      <vt:lpstr>NWEA MAP Assessment - Virginia</vt:lpstr>
      <vt:lpstr>NWEA MAP Assessment - Virginia</vt:lpstr>
      <vt:lpstr>Renaissance Learning STAR Reading</vt:lpstr>
      <vt:lpstr>Professional Development</vt:lpstr>
      <vt:lpstr>Diagnostic Assessments Administered</vt:lpstr>
      <vt:lpstr>Social-Emotional Supports Provided</vt:lpstr>
      <vt:lpstr>Supports Provided for Students with Disabilities</vt:lpstr>
      <vt:lpstr>Supports Provided to English Learners</vt:lpstr>
      <vt:lpstr>Supports Provided to Economically Disadvantaged Students</vt:lpstr>
      <vt:lpstr>Questions?</vt:lpstr>
      <vt:lpstr>Looking Ahead</vt:lpstr>
      <vt:lpstr>Looking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Report on COVID-19 Impacts on PreK-12 Education in Virginia</dc:title>
  <dc:creator>Leslie Sale</dc:creator>
  <cp:lastModifiedBy>Webb, Emily (DOE)</cp:lastModifiedBy>
  <cp:revision>1</cp:revision>
  <dcterms:created xsi:type="dcterms:W3CDTF">2020-08-05T01:51:50Z</dcterms:created>
  <dcterms:modified xsi:type="dcterms:W3CDTF">2021-01-28T14:33:47Z</dcterms:modified>
</cp:coreProperties>
</file>