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 id="2147483936" r:id="rId5"/>
    <p:sldMasterId id="2147483953" r:id="rId6"/>
    <p:sldMasterId id="2147483975" r:id="rId7"/>
    <p:sldMasterId id="2147483997" r:id="rId8"/>
  </p:sldMasterIdLst>
  <p:notesMasterIdLst>
    <p:notesMasterId r:id="rId58"/>
  </p:notesMasterIdLst>
  <p:handoutMasterIdLst>
    <p:handoutMasterId r:id="rId59"/>
  </p:handoutMasterIdLst>
  <p:sldIdLst>
    <p:sldId id="256" r:id="rId9"/>
    <p:sldId id="342" r:id="rId10"/>
    <p:sldId id="1627" r:id="rId11"/>
    <p:sldId id="1669" r:id="rId12"/>
    <p:sldId id="1642" r:id="rId13"/>
    <p:sldId id="1625" r:id="rId14"/>
    <p:sldId id="1573" r:id="rId15"/>
    <p:sldId id="1644" r:id="rId16"/>
    <p:sldId id="1668" r:id="rId17"/>
    <p:sldId id="1636" r:id="rId18"/>
    <p:sldId id="1678" r:id="rId19"/>
    <p:sldId id="1646" r:id="rId20"/>
    <p:sldId id="1647" r:id="rId21"/>
    <p:sldId id="1637" r:id="rId22"/>
    <p:sldId id="1633" r:id="rId23"/>
    <p:sldId id="1671" r:id="rId24"/>
    <p:sldId id="1618" r:id="rId25"/>
    <p:sldId id="338" r:id="rId26"/>
    <p:sldId id="1533" r:id="rId27"/>
    <p:sldId id="1354" r:id="rId28"/>
    <p:sldId id="301" r:id="rId29"/>
    <p:sldId id="1634" r:id="rId30"/>
    <p:sldId id="646" r:id="rId31"/>
    <p:sldId id="1310" r:id="rId32"/>
    <p:sldId id="1311" r:id="rId33"/>
    <p:sldId id="1312" r:id="rId34"/>
    <p:sldId id="1313" r:id="rId35"/>
    <p:sldId id="1314" r:id="rId36"/>
    <p:sldId id="1315" r:id="rId37"/>
    <p:sldId id="1316" r:id="rId38"/>
    <p:sldId id="1317" r:id="rId39"/>
    <p:sldId id="1318" r:id="rId40"/>
    <p:sldId id="1319" r:id="rId41"/>
    <p:sldId id="1320" r:id="rId42"/>
    <p:sldId id="1321" r:id="rId43"/>
    <p:sldId id="1196" r:id="rId44"/>
    <p:sldId id="1621" r:id="rId45"/>
    <p:sldId id="1683" r:id="rId46"/>
    <p:sldId id="1246" r:id="rId47"/>
    <p:sldId id="1679" r:id="rId48"/>
    <p:sldId id="1676" r:id="rId49"/>
    <p:sldId id="1346" r:id="rId50"/>
    <p:sldId id="1670" r:id="rId51"/>
    <p:sldId id="1673" r:id="rId52"/>
    <p:sldId id="1674" r:id="rId53"/>
    <p:sldId id="1675" r:id="rId54"/>
    <p:sldId id="1649" r:id="rId55"/>
    <p:sldId id="1630" r:id="rId56"/>
    <p:sldId id="1667"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38DFB-D725-0B0C-BC71-50B7C57F7E60}" name="Adriana Harrington" initials="AH" userId="S::adriana@excelined.org::c35498fc-da19-442d-a892-bfde1b9ac7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y Hovanetz (Christy@excelined.org)" initials="CH(" lastIdx="1" clrIdx="0">
    <p:extLst>
      <p:ext uri="{19B8F6BF-5375-455C-9EA6-DF929625EA0E}">
        <p15:presenceInfo xmlns:p15="http://schemas.microsoft.com/office/powerpoint/2012/main" userId="S::chovanetz@excelined.org::79fa23ac-4da3-4ab0-92ff-aeed73a508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30245-608C-4E96-AE13-27D6DDE80C88}" v="79" dt="2022-10-18T20:43:09.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879" autoAdjust="0"/>
  </p:normalViewPr>
  <p:slideViewPr>
    <p:cSldViewPr snapToGrid="0">
      <p:cViewPr varScale="1">
        <p:scale>
          <a:sx n="56" d="100"/>
          <a:sy n="56" d="100"/>
        </p:scale>
        <p:origin x="696" y="53"/>
      </p:cViewPr>
      <p:guideLst>
        <p:guide orient="horz" pos="528"/>
        <p:guide pos="3840"/>
      </p:guideLst>
    </p:cSldViewPr>
  </p:slideViewPr>
  <p:notesTextViewPr>
    <p:cViewPr>
      <p:scale>
        <a:sx n="1" d="1"/>
        <a:sy n="1" d="1"/>
      </p:scale>
      <p:origin x="0" y="0"/>
    </p:cViewPr>
  </p:notesTextViewPr>
  <p:notesViewPr>
    <p:cSldViewPr snapToGrid="0">
      <p:cViewPr varScale="1">
        <p:scale>
          <a:sx n="60" d="100"/>
          <a:sy n="60" d="100"/>
        </p:scale>
        <p:origin x="1677" y="5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y Hovanetz (Christy@excelined.org)" userId="79fa23ac-4da3-4ab0-92ff-aeed73a5083c" providerId="ADAL" clId="{C5530245-608C-4E96-AE13-27D6DDE80C88}"/>
    <pc:docChg chg="undo redo custSel addSld delSld modSld sldOrd">
      <pc:chgData name="Christy Hovanetz (Christy@excelined.org)" userId="79fa23ac-4da3-4ab0-92ff-aeed73a5083c" providerId="ADAL" clId="{C5530245-608C-4E96-AE13-27D6DDE80C88}" dt="2022-10-18T20:45:01.466" v="2881" actId="20577"/>
      <pc:docMkLst>
        <pc:docMk/>
      </pc:docMkLst>
      <pc:sldChg chg="modSp mod">
        <pc:chgData name="Christy Hovanetz (Christy@excelined.org)" userId="79fa23ac-4da3-4ab0-92ff-aeed73a5083c" providerId="ADAL" clId="{C5530245-608C-4E96-AE13-27D6DDE80C88}" dt="2022-10-17T17:17:35.286" v="2649" actId="6549"/>
        <pc:sldMkLst>
          <pc:docMk/>
          <pc:sldMk cId="864060126" sldId="256"/>
        </pc:sldMkLst>
        <pc:spChg chg="mod">
          <ac:chgData name="Christy Hovanetz (Christy@excelined.org)" userId="79fa23ac-4da3-4ab0-92ff-aeed73a5083c" providerId="ADAL" clId="{C5530245-608C-4E96-AE13-27D6DDE80C88}" dt="2022-10-17T17:17:35.286" v="2649" actId="6549"/>
          <ac:spMkLst>
            <pc:docMk/>
            <pc:sldMk cId="864060126" sldId="256"/>
            <ac:spMk id="2" creationId="{26B8FA0D-734A-4B21-B612-6C8F965ECBB3}"/>
          </ac:spMkLst>
        </pc:spChg>
        <pc:spChg chg="mod">
          <ac:chgData name="Christy Hovanetz (Christy@excelined.org)" userId="79fa23ac-4da3-4ab0-92ff-aeed73a5083c" providerId="ADAL" clId="{C5530245-608C-4E96-AE13-27D6DDE80C88}" dt="2022-10-17T14:58:56.346" v="851" actId="20577"/>
          <ac:spMkLst>
            <pc:docMk/>
            <pc:sldMk cId="864060126" sldId="256"/>
            <ac:spMk id="4" creationId="{7C77F817-689A-4A55-A5DB-411C6302C9CC}"/>
          </ac:spMkLst>
        </pc:spChg>
      </pc:sldChg>
      <pc:sldChg chg="add del ord">
        <pc:chgData name="Christy Hovanetz (Christy@excelined.org)" userId="79fa23ac-4da3-4ab0-92ff-aeed73a5083c" providerId="ADAL" clId="{C5530245-608C-4E96-AE13-27D6DDE80C88}" dt="2022-10-17T16:01:35.083" v="2484"/>
        <pc:sldMkLst>
          <pc:docMk/>
          <pc:sldMk cId="2717870626" sldId="301"/>
        </pc:sldMkLst>
      </pc:sldChg>
      <pc:sldChg chg="modSp add del mod">
        <pc:chgData name="Christy Hovanetz (Christy@excelined.org)" userId="79fa23ac-4da3-4ab0-92ff-aeed73a5083c" providerId="ADAL" clId="{C5530245-608C-4E96-AE13-27D6DDE80C88}" dt="2022-10-17T16:00:57.096" v="2482" actId="12"/>
        <pc:sldMkLst>
          <pc:docMk/>
          <pc:sldMk cId="2344950622" sldId="338"/>
        </pc:sldMkLst>
        <pc:spChg chg="mod">
          <ac:chgData name="Christy Hovanetz (Christy@excelined.org)" userId="79fa23ac-4da3-4ab0-92ff-aeed73a5083c" providerId="ADAL" clId="{C5530245-608C-4E96-AE13-27D6DDE80C88}" dt="2022-10-17T16:00:57.096" v="2482" actId="12"/>
          <ac:spMkLst>
            <pc:docMk/>
            <pc:sldMk cId="2344950622" sldId="338"/>
            <ac:spMk id="5" creationId="{EEF4B7D9-38FC-4A1E-84EF-90F585604FBE}"/>
          </ac:spMkLst>
        </pc:spChg>
        <pc:picChg chg="mod">
          <ac:chgData name="Christy Hovanetz (Christy@excelined.org)" userId="79fa23ac-4da3-4ab0-92ff-aeed73a5083c" providerId="ADAL" clId="{C5530245-608C-4E96-AE13-27D6DDE80C88}" dt="2022-10-17T16:00:20.115" v="2481" actId="14100"/>
          <ac:picMkLst>
            <pc:docMk/>
            <pc:sldMk cId="2344950622" sldId="338"/>
            <ac:picMk id="6" creationId="{05AC48DF-6AE4-4733-9E41-4299CD84CE60}"/>
          </ac:picMkLst>
        </pc:picChg>
      </pc:sldChg>
      <pc:sldChg chg="addSp delSp modSp add del mod ord modNotesTx">
        <pc:chgData name="Christy Hovanetz (Christy@excelined.org)" userId="79fa23ac-4da3-4ab0-92ff-aeed73a5083c" providerId="ADAL" clId="{C5530245-608C-4E96-AE13-27D6DDE80C88}" dt="2022-10-17T17:18:11.822" v="2688" actId="6549"/>
        <pc:sldMkLst>
          <pc:docMk/>
          <pc:sldMk cId="3849543273" sldId="342"/>
        </pc:sldMkLst>
        <pc:spChg chg="del">
          <ac:chgData name="Christy Hovanetz (Christy@excelined.org)" userId="79fa23ac-4da3-4ab0-92ff-aeed73a5083c" providerId="ADAL" clId="{C5530245-608C-4E96-AE13-27D6DDE80C88}" dt="2022-10-17T15:50:33.569" v="2333" actId="478"/>
          <ac:spMkLst>
            <pc:docMk/>
            <pc:sldMk cId="3849543273" sldId="342"/>
            <ac:spMk id="2" creationId="{AA41FD0A-DEC5-4D07-A2EA-E51CDF41AC48}"/>
          </ac:spMkLst>
        </pc:spChg>
        <pc:spChg chg="del mod">
          <ac:chgData name="Christy Hovanetz (Christy@excelined.org)" userId="79fa23ac-4da3-4ab0-92ff-aeed73a5083c" providerId="ADAL" clId="{C5530245-608C-4E96-AE13-27D6DDE80C88}" dt="2022-10-17T15:50:35.133" v="2334" actId="478"/>
          <ac:spMkLst>
            <pc:docMk/>
            <pc:sldMk cId="3849543273" sldId="342"/>
            <ac:spMk id="4" creationId="{14F5C31F-DDE7-4CC8-B887-7334D447987D}"/>
          </ac:spMkLst>
        </pc:spChg>
        <pc:spChg chg="mod">
          <ac:chgData name="Christy Hovanetz (Christy@excelined.org)" userId="79fa23ac-4da3-4ab0-92ff-aeed73a5083c" providerId="ADAL" clId="{C5530245-608C-4E96-AE13-27D6DDE80C88}" dt="2022-10-17T15:50:54.456" v="2353" actId="1076"/>
          <ac:spMkLst>
            <pc:docMk/>
            <pc:sldMk cId="3849543273" sldId="342"/>
            <ac:spMk id="5" creationId="{0C8EC726-9197-4163-A8AE-507AE203B340}"/>
          </ac:spMkLst>
        </pc:spChg>
        <pc:spChg chg="add del mod">
          <ac:chgData name="Christy Hovanetz (Christy@excelined.org)" userId="79fa23ac-4da3-4ab0-92ff-aeed73a5083c" providerId="ADAL" clId="{C5530245-608C-4E96-AE13-27D6DDE80C88}" dt="2022-10-17T14:45:19.323" v="499" actId="478"/>
          <ac:spMkLst>
            <pc:docMk/>
            <pc:sldMk cId="3849543273" sldId="342"/>
            <ac:spMk id="7" creationId="{1DBB3940-DCA2-F98C-29CC-1B55D0DB0FD6}"/>
          </ac:spMkLst>
        </pc:spChg>
        <pc:spChg chg="add del mod">
          <ac:chgData name="Christy Hovanetz (Christy@excelined.org)" userId="79fa23ac-4da3-4ab0-92ff-aeed73a5083c" providerId="ADAL" clId="{C5530245-608C-4E96-AE13-27D6DDE80C88}" dt="2022-10-17T14:44:06.798" v="492" actId="478"/>
          <ac:spMkLst>
            <pc:docMk/>
            <pc:sldMk cId="3849543273" sldId="342"/>
            <ac:spMk id="9" creationId="{B7734426-621F-5366-46A3-8979F0702526}"/>
          </ac:spMkLst>
        </pc:spChg>
        <pc:spChg chg="add del mod">
          <ac:chgData name="Christy Hovanetz (Christy@excelined.org)" userId="79fa23ac-4da3-4ab0-92ff-aeed73a5083c" providerId="ADAL" clId="{C5530245-608C-4E96-AE13-27D6DDE80C88}" dt="2022-10-17T15:50:38.124" v="2336" actId="478"/>
          <ac:spMkLst>
            <pc:docMk/>
            <pc:sldMk cId="3849543273" sldId="342"/>
            <ac:spMk id="11" creationId="{7B6F0136-7547-ED23-83DE-EC91EBAAE385}"/>
          </ac:spMkLst>
        </pc:spChg>
        <pc:spChg chg="add del mod">
          <ac:chgData name="Christy Hovanetz (Christy@excelined.org)" userId="79fa23ac-4da3-4ab0-92ff-aeed73a5083c" providerId="ADAL" clId="{C5530245-608C-4E96-AE13-27D6DDE80C88}" dt="2022-10-17T15:50:36.737" v="2335" actId="478"/>
          <ac:spMkLst>
            <pc:docMk/>
            <pc:sldMk cId="3849543273" sldId="342"/>
            <ac:spMk id="13" creationId="{D13D53DE-413C-66C0-5F28-70B1583FC597}"/>
          </ac:spMkLst>
        </pc:spChg>
        <pc:picChg chg="del">
          <ac:chgData name="Christy Hovanetz (Christy@excelined.org)" userId="79fa23ac-4da3-4ab0-92ff-aeed73a5083c" providerId="ADAL" clId="{C5530245-608C-4E96-AE13-27D6DDE80C88}" dt="2022-10-13T18:14:54.060" v="190"/>
          <ac:picMkLst>
            <pc:docMk/>
            <pc:sldMk cId="3849543273" sldId="342"/>
            <ac:picMk id="6" creationId="{87E94F02-BCDF-DA92-2074-74832FE45241}"/>
          </ac:picMkLst>
        </pc:picChg>
      </pc:sldChg>
      <pc:sldChg chg="del">
        <pc:chgData name="Christy Hovanetz (Christy@excelined.org)" userId="79fa23ac-4da3-4ab0-92ff-aeed73a5083c" providerId="ADAL" clId="{C5530245-608C-4E96-AE13-27D6DDE80C88}" dt="2022-10-13T18:12:14.809" v="179" actId="47"/>
        <pc:sldMkLst>
          <pc:docMk/>
          <pc:sldMk cId="0" sldId="612"/>
        </pc:sldMkLst>
      </pc:sldChg>
      <pc:sldChg chg="del">
        <pc:chgData name="Christy Hovanetz (Christy@excelined.org)" userId="79fa23ac-4da3-4ab0-92ff-aeed73a5083c" providerId="ADAL" clId="{C5530245-608C-4E96-AE13-27D6DDE80C88}" dt="2022-10-13T18:12:15.854" v="180" actId="47"/>
        <pc:sldMkLst>
          <pc:docMk/>
          <pc:sldMk cId="0" sldId="615"/>
        </pc:sldMkLst>
      </pc:sldChg>
      <pc:sldChg chg="add ord">
        <pc:chgData name="Christy Hovanetz (Christy@excelined.org)" userId="79fa23ac-4da3-4ab0-92ff-aeed73a5083c" providerId="ADAL" clId="{C5530245-608C-4E96-AE13-27D6DDE80C88}" dt="2022-10-13T19:24:13.720" v="449"/>
        <pc:sldMkLst>
          <pc:docMk/>
          <pc:sldMk cId="242115340" sldId="646"/>
        </pc:sldMkLst>
      </pc:sldChg>
      <pc:sldChg chg="modSp add mod">
        <pc:chgData name="Christy Hovanetz (Christy@excelined.org)" userId="79fa23ac-4da3-4ab0-92ff-aeed73a5083c" providerId="ADAL" clId="{C5530245-608C-4E96-AE13-27D6DDE80C88}" dt="2022-10-17T16:04:18.694" v="2505" actId="207"/>
        <pc:sldMkLst>
          <pc:docMk/>
          <pc:sldMk cId="2481366123" sldId="1196"/>
        </pc:sldMkLst>
        <pc:spChg chg="mod">
          <ac:chgData name="Christy Hovanetz (Christy@excelined.org)" userId="79fa23ac-4da3-4ab0-92ff-aeed73a5083c" providerId="ADAL" clId="{C5530245-608C-4E96-AE13-27D6DDE80C88}" dt="2022-10-17T16:04:03.620" v="2503" actId="27636"/>
          <ac:spMkLst>
            <pc:docMk/>
            <pc:sldMk cId="2481366123" sldId="1196"/>
            <ac:spMk id="4" creationId="{00000000-0000-0000-0000-000000000000}"/>
          </ac:spMkLst>
        </pc:spChg>
        <pc:spChg chg="mod">
          <ac:chgData name="Christy Hovanetz (Christy@excelined.org)" userId="79fa23ac-4da3-4ab0-92ff-aeed73a5083c" providerId="ADAL" clId="{C5530245-608C-4E96-AE13-27D6DDE80C88}" dt="2022-10-17T16:04:18.694" v="2505" actId="207"/>
          <ac:spMkLst>
            <pc:docMk/>
            <pc:sldMk cId="2481366123" sldId="1196"/>
            <ac:spMk id="8" creationId="{00000000-0000-0000-0000-000000000000}"/>
          </ac:spMkLst>
        </pc:spChg>
      </pc:sldChg>
      <pc:sldChg chg="ord">
        <pc:chgData name="Christy Hovanetz (Christy@excelined.org)" userId="79fa23ac-4da3-4ab0-92ff-aeed73a5083c" providerId="ADAL" clId="{C5530245-608C-4E96-AE13-27D6DDE80C88}" dt="2022-10-17T17:16:35.571" v="2600"/>
        <pc:sldMkLst>
          <pc:docMk/>
          <pc:sldMk cId="1329125383" sldId="1246"/>
        </pc:sldMkLst>
      </pc:sldChg>
      <pc:sldChg chg="modSp add mod">
        <pc:chgData name="Christy Hovanetz (Christy@excelined.org)" userId="79fa23ac-4da3-4ab0-92ff-aeed73a5083c" providerId="ADAL" clId="{C5530245-608C-4E96-AE13-27D6DDE80C88}" dt="2022-10-17T16:02:37.442" v="2500" actId="20577"/>
        <pc:sldMkLst>
          <pc:docMk/>
          <pc:sldMk cId="1457319972" sldId="1310"/>
        </pc:sldMkLst>
        <pc:spChg chg="mod">
          <ac:chgData name="Christy Hovanetz (Christy@excelined.org)" userId="79fa23ac-4da3-4ab0-92ff-aeed73a5083c" providerId="ADAL" clId="{C5530245-608C-4E96-AE13-27D6DDE80C88}" dt="2022-10-17T16:02:37.442" v="2500" actId="20577"/>
          <ac:spMkLst>
            <pc:docMk/>
            <pc:sldMk cId="1457319972" sldId="1310"/>
            <ac:spMk id="2" creationId="{00000000-0000-0000-0000-000000000000}"/>
          </ac:spMkLst>
        </pc:spChg>
      </pc:sldChg>
      <pc:sldChg chg="add del">
        <pc:chgData name="Christy Hovanetz (Christy@excelined.org)" userId="79fa23ac-4da3-4ab0-92ff-aeed73a5083c" providerId="ADAL" clId="{C5530245-608C-4E96-AE13-27D6DDE80C88}" dt="2022-10-13T18:18:59.811" v="197"/>
        <pc:sldMkLst>
          <pc:docMk/>
          <pc:sldMk cId="156973356" sldId="1311"/>
        </pc:sldMkLst>
      </pc:sldChg>
      <pc:sldChg chg="add">
        <pc:chgData name="Christy Hovanetz (Christy@excelined.org)" userId="79fa23ac-4da3-4ab0-92ff-aeed73a5083c" providerId="ADAL" clId="{C5530245-608C-4E96-AE13-27D6DDE80C88}" dt="2022-10-13T18:18:59.811" v="197"/>
        <pc:sldMkLst>
          <pc:docMk/>
          <pc:sldMk cId="2729113635" sldId="1312"/>
        </pc:sldMkLst>
      </pc:sldChg>
      <pc:sldChg chg="add del">
        <pc:chgData name="Christy Hovanetz (Christy@excelined.org)" userId="79fa23ac-4da3-4ab0-92ff-aeed73a5083c" providerId="ADAL" clId="{C5530245-608C-4E96-AE13-27D6DDE80C88}" dt="2022-10-13T18:18:59.811" v="197"/>
        <pc:sldMkLst>
          <pc:docMk/>
          <pc:sldMk cId="504752553" sldId="1313"/>
        </pc:sldMkLst>
      </pc:sldChg>
      <pc:sldChg chg="add del">
        <pc:chgData name="Christy Hovanetz (Christy@excelined.org)" userId="79fa23ac-4da3-4ab0-92ff-aeed73a5083c" providerId="ADAL" clId="{C5530245-608C-4E96-AE13-27D6DDE80C88}" dt="2022-10-13T18:18:59.811" v="197"/>
        <pc:sldMkLst>
          <pc:docMk/>
          <pc:sldMk cId="1659187918" sldId="1314"/>
        </pc:sldMkLst>
      </pc:sldChg>
      <pc:sldChg chg="add">
        <pc:chgData name="Christy Hovanetz (Christy@excelined.org)" userId="79fa23ac-4da3-4ab0-92ff-aeed73a5083c" providerId="ADAL" clId="{C5530245-608C-4E96-AE13-27D6DDE80C88}" dt="2022-10-13T18:18:59.811" v="197"/>
        <pc:sldMkLst>
          <pc:docMk/>
          <pc:sldMk cId="1574501082" sldId="1315"/>
        </pc:sldMkLst>
      </pc:sldChg>
      <pc:sldChg chg="add">
        <pc:chgData name="Christy Hovanetz (Christy@excelined.org)" userId="79fa23ac-4da3-4ab0-92ff-aeed73a5083c" providerId="ADAL" clId="{C5530245-608C-4E96-AE13-27D6DDE80C88}" dt="2022-10-13T18:18:59.811" v="197"/>
        <pc:sldMkLst>
          <pc:docMk/>
          <pc:sldMk cId="1504829379" sldId="1316"/>
        </pc:sldMkLst>
      </pc:sldChg>
      <pc:sldChg chg="add">
        <pc:chgData name="Christy Hovanetz (Christy@excelined.org)" userId="79fa23ac-4da3-4ab0-92ff-aeed73a5083c" providerId="ADAL" clId="{C5530245-608C-4E96-AE13-27D6DDE80C88}" dt="2022-10-13T18:18:59.811" v="197"/>
        <pc:sldMkLst>
          <pc:docMk/>
          <pc:sldMk cId="1721557493" sldId="1317"/>
        </pc:sldMkLst>
      </pc:sldChg>
      <pc:sldChg chg="add">
        <pc:chgData name="Christy Hovanetz (Christy@excelined.org)" userId="79fa23ac-4da3-4ab0-92ff-aeed73a5083c" providerId="ADAL" clId="{C5530245-608C-4E96-AE13-27D6DDE80C88}" dt="2022-10-13T18:18:59.811" v="197"/>
        <pc:sldMkLst>
          <pc:docMk/>
          <pc:sldMk cId="2060413117" sldId="1318"/>
        </pc:sldMkLst>
      </pc:sldChg>
      <pc:sldChg chg="modSp add mod">
        <pc:chgData name="Christy Hovanetz (Christy@excelined.org)" userId="79fa23ac-4da3-4ab0-92ff-aeed73a5083c" providerId="ADAL" clId="{C5530245-608C-4E96-AE13-27D6DDE80C88}" dt="2022-10-17T16:03:45.918" v="2501" actId="6549"/>
        <pc:sldMkLst>
          <pc:docMk/>
          <pc:sldMk cId="3544959516" sldId="1319"/>
        </pc:sldMkLst>
        <pc:spChg chg="mod">
          <ac:chgData name="Christy Hovanetz (Christy@excelined.org)" userId="79fa23ac-4da3-4ab0-92ff-aeed73a5083c" providerId="ADAL" clId="{C5530245-608C-4E96-AE13-27D6DDE80C88}" dt="2022-10-17T16:03:45.918" v="2501" actId="6549"/>
          <ac:spMkLst>
            <pc:docMk/>
            <pc:sldMk cId="3544959516" sldId="1319"/>
            <ac:spMk id="2" creationId="{00000000-0000-0000-0000-000000000000}"/>
          </ac:spMkLst>
        </pc:spChg>
      </pc:sldChg>
      <pc:sldChg chg="add">
        <pc:chgData name="Christy Hovanetz (Christy@excelined.org)" userId="79fa23ac-4da3-4ab0-92ff-aeed73a5083c" providerId="ADAL" clId="{C5530245-608C-4E96-AE13-27D6DDE80C88}" dt="2022-10-13T18:18:59.811" v="197"/>
        <pc:sldMkLst>
          <pc:docMk/>
          <pc:sldMk cId="1243635396" sldId="1320"/>
        </pc:sldMkLst>
      </pc:sldChg>
      <pc:sldChg chg="add">
        <pc:chgData name="Christy Hovanetz (Christy@excelined.org)" userId="79fa23ac-4da3-4ab0-92ff-aeed73a5083c" providerId="ADAL" clId="{C5530245-608C-4E96-AE13-27D6DDE80C88}" dt="2022-10-13T18:18:59.811" v="197"/>
        <pc:sldMkLst>
          <pc:docMk/>
          <pc:sldMk cId="1055266493" sldId="1321"/>
        </pc:sldMkLst>
      </pc:sldChg>
      <pc:sldChg chg="add">
        <pc:chgData name="Christy Hovanetz (Christy@excelined.org)" userId="79fa23ac-4da3-4ab0-92ff-aeed73a5083c" providerId="ADAL" clId="{C5530245-608C-4E96-AE13-27D6DDE80C88}" dt="2022-10-13T18:18:59.811" v="197"/>
        <pc:sldMkLst>
          <pc:docMk/>
          <pc:sldMk cId="3980325899" sldId="1354"/>
        </pc:sldMkLst>
      </pc:sldChg>
      <pc:sldChg chg="add del">
        <pc:chgData name="Christy Hovanetz (Christy@excelined.org)" userId="79fa23ac-4da3-4ab0-92ff-aeed73a5083c" providerId="ADAL" clId="{C5530245-608C-4E96-AE13-27D6DDE80C88}" dt="2022-10-12T15:17:28.955" v="4"/>
        <pc:sldMkLst>
          <pc:docMk/>
          <pc:sldMk cId="4151289704" sldId="1569"/>
        </pc:sldMkLst>
      </pc:sldChg>
      <pc:sldChg chg="addSp delSp modSp mod">
        <pc:chgData name="Christy Hovanetz (Christy@excelined.org)" userId="79fa23ac-4da3-4ab0-92ff-aeed73a5083c" providerId="ADAL" clId="{C5530245-608C-4E96-AE13-27D6DDE80C88}" dt="2022-10-17T17:18:45.113" v="2698" actId="20577"/>
        <pc:sldMkLst>
          <pc:docMk/>
          <pc:sldMk cId="2481114410" sldId="1573"/>
        </pc:sldMkLst>
        <pc:spChg chg="mod">
          <ac:chgData name="Christy Hovanetz (Christy@excelined.org)" userId="79fa23ac-4da3-4ab0-92ff-aeed73a5083c" providerId="ADAL" clId="{C5530245-608C-4E96-AE13-27D6DDE80C88}" dt="2022-10-17T15:53:49.304" v="2431" actId="113"/>
          <ac:spMkLst>
            <pc:docMk/>
            <pc:sldMk cId="2481114410" sldId="1573"/>
            <ac:spMk id="3" creationId="{306B0CCF-A140-4AC4-B8F7-7300DB729FAD}"/>
          </ac:spMkLst>
        </pc:spChg>
        <pc:spChg chg="del">
          <ac:chgData name="Christy Hovanetz (Christy@excelined.org)" userId="79fa23ac-4da3-4ab0-92ff-aeed73a5083c" providerId="ADAL" clId="{C5530245-608C-4E96-AE13-27D6DDE80C88}" dt="2022-10-17T14:54:52.740" v="780" actId="478"/>
          <ac:spMkLst>
            <pc:docMk/>
            <pc:sldMk cId="2481114410" sldId="1573"/>
            <ac:spMk id="4" creationId="{298FEDEC-4C03-4DAD-846C-370E190F8CFE}"/>
          </ac:spMkLst>
        </pc:spChg>
        <pc:spChg chg="add mod">
          <ac:chgData name="Christy Hovanetz (Christy@excelined.org)" userId="79fa23ac-4da3-4ab0-92ff-aeed73a5083c" providerId="ADAL" clId="{C5530245-608C-4E96-AE13-27D6DDE80C88}" dt="2022-10-17T17:18:45.113" v="2698" actId="20577"/>
          <ac:spMkLst>
            <pc:docMk/>
            <pc:sldMk cId="2481114410" sldId="1573"/>
            <ac:spMk id="6" creationId="{77986864-E80C-778D-3AE7-29C045676B69}"/>
          </ac:spMkLst>
        </pc:spChg>
        <pc:graphicFrameChg chg="mod modGraphic">
          <ac:chgData name="Christy Hovanetz (Christy@excelined.org)" userId="79fa23ac-4da3-4ab0-92ff-aeed73a5083c" providerId="ADAL" clId="{C5530245-608C-4E96-AE13-27D6DDE80C88}" dt="2022-10-17T14:53:05.932" v="570" actId="1076"/>
          <ac:graphicFrameMkLst>
            <pc:docMk/>
            <pc:sldMk cId="2481114410" sldId="1573"/>
            <ac:graphicFrameMk id="9" creationId="{4B43A592-2F65-47A3-8793-82E72E1B139B}"/>
          </ac:graphicFrameMkLst>
        </pc:graphicFrameChg>
      </pc:sldChg>
      <pc:sldChg chg="modSp mod ord">
        <pc:chgData name="Christy Hovanetz (Christy@excelined.org)" userId="79fa23ac-4da3-4ab0-92ff-aeed73a5083c" providerId="ADAL" clId="{C5530245-608C-4E96-AE13-27D6DDE80C88}" dt="2022-10-17T17:29:29.641" v="2873" actId="20577"/>
        <pc:sldMkLst>
          <pc:docMk/>
          <pc:sldMk cId="1056288214" sldId="1618"/>
        </pc:sldMkLst>
        <pc:spChg chg="mod">
          <ac:chgData name="Christy Hovanetz (Christy@excelined.org)" userId="79fa23ac-4da3-4ab0-92ff-aeed73a5083c" providerId="ADAL" clId="{C5530245-608C-4E96-AE13-27D6DDE80C88}" dt="2022-10-17T17:29:29.641" v="2873" actId="20577"/>
          <ac:spMkLst>
            <pc:docMk/>
            <pc:sldMk cId="1056288214" sldId="1618"/>
            <ac:spMk id="2" creationId="{225E5D76-AD5C-4EE2-9834-FA26AEBA43F6}"/>
          </ac:spMkLst>
        </pc:spChg>
      </pc:sldChg>
      <pc:sldChg chg="ord">
        <pc:chgData name="Christy Hovanetz (Christy@excelined.org)" userId="79fa23ac-4da3-4ab0-92ff-aeed73a5083c" providerId="ADAL" clId="{C5530245-608C-4E96-AE13-27D6DDE80C88}" dt="2022-10-17T16:48:03.863" v="2525" actId="20578"/>
        <pc:sldMkLst>
          <pc:docMk/>
          <pc:sldMk cId="3287941376" sldId="1621"/>
        </pc:sldMkLst>
      </pc:sldChg>
      <pc:sldChg chg="modSp mod">
        <pc:chgData name="Christy Hovanetz (Christy@excelined.org)" userId="79fa23ac-4da3-4ab0-92ff-aeed73a5083c" providerId="ADAL" clId="{C5530245-608C-4E96-AE13-27D6DDE80C88}" dt="2022-10-17T14:59:15.624" v="855" actId="114"/>
        <pc:sldMkLst>
          <pc:docMk/>
          <pc:sldMk cId="873439814" sldId="1625"/>
        </pc:sldMkLst>
        <pc:spChg chg="mod">
          <ac:chgData name="Christy Hovanetz (Christy@excelined.org)" userId="79fa23ac-4da3-4ab0-92ff-aeed73a5083c" providerId="ADAL" clId="{C5530245-608C-4E96-AE13-27D6DDE80C88}" dt="2022-10-17T14:59:15.624" v="855" actId="114"/>
          <ac:spMkLst>
            <pc:docMk/>
            <pc:sldMk cId="873439814" sldId="1625"/>
            <ac:spMk id="6" creationId="{24DAD069-E7E4-498E-9883-897F14D45635}"/>
          </ac:spMkLst>
        </pc:spChg>
      </pc:sldChg>
      <pc:sldChg chg="addSp delSp modSp mod">
        <pc:chgData name="Christy Hovanetz (Christy@excelined.org)" userId="79fa23ac-4da3-4ab0-92ff-aeed73a5083c" providerId="ADAL" clId="{C5530245-608C-4E96-AE13-27D6DDE80C88}" dt="2022-10-17T17:20:06.204" v="2743" actId="20577"/>
        <pc:sldMkLst>
          <pc:docMk/>
          <pc:sldMk cId="1175251417" sldId="1627"/>
        </pc:sldMkLst>
        <pc:spChg chg="add del mod">
          <ac:chgData name="Christy Hovanetz (Christy@excelined.org)" userId="79fa23ac-4da3-4ab0-92ff-aeed73a5083c" providerId="ADAL" clId="{C5530245-608C-4E96-AE13-27D6DDE80C88}" dt="2022-10-17T17:20:06.204" v="2743" actId="20577"/>
          <ac:spMkLst>
            <pc:docMk/>
            <pc:sldMk cId="1175251417" sldId="1627"/>
            <ac:spMk id="4" creationId="{9117F095-C58C-4228-A00A-7D9D28AE3679}"/>
          </ac:spMkLst>
        </pc:spChg>
        <pc:spChg chg="add del mod">
          <ac:chgData name="Christy Hovanetz (Christy@excelined.org)" userId="79fa23ac-4da3-4ab0-92ff-aeed73a5083c" providerId="ADAL" clId="{C5530245-608C-4E96-AE13-27D6DDE80C88}" dt="2022-10-17T14:45:40.610" v="501" actId="478"/>
          <ac:spMkLst>
            <pc:docMk/>
            <pc:sldMk cId="1175251417" sldId="1627"/>
            <ac:spMk id="8" creationId="{B28C5903-0FA3-56EC-E23D-9F8CCD1EFF9A}"/>
          </ac:spMkLst>
        </pc:spChg>
      </pc:sldChg>
      <pc:sldChg chg="ord">
        <pc:chgData name="Christy Hovanetz (Christy@excelined.org)" userId="79fa23ac-4da3-4ab0-92ff-aeed73a5083c" providerId="ADAL" clId="{C5530245-608C-4E96-AE13-27D6DDE80C88}" dt="2022-10-17T14:57:43.847" v="833"/>
        <pc:sldMkLst>
          <pc:docMk/>
          <pc:sldMk cId="3494581027" sldId="1630"/>
        </pc:sldMkLst>
      </pc:sldChg>
      <pc:sldChg chg="modSp mod">
        <pc:chgData name="Christy Hovanetz (Christy@excelined.org)" userId="79fa23ac-4da3-4ab0-92ff-aeed73a5083c" providerId="ADAL" clId="{C5530245-608C-4E96-AE13-27D6DDE80C88}" dt="2022-10-17T15:59:04.344" v="2479" actId="6549"/>
        <pc:sldMkLst>
          <pc:docMk/>
          <pc:sldMk cId="17505345" sldId="1633"/>
        </pc:sldMkLst>
        <pc:spChg chg="mod">
          <ac:chgData name="Christy Hovanetz (Christy@excelined.org)" userId="79fa23ac-4da3-4ab0-92ff-aeed73a5083c" providerId="ADAL" clId="{C5530245-608C-4E96-AE13-27D6DDE80C88}" dt="2022-10-17T15:59:04.344" v="2479" actId="6549"/>
          <ac:spMkLst>
            <pc:docMk/>
            <pc:sldMk cId="17505345" sldId="1633"/>
            <ac:spMk id="4" creationId="{5BFD5F76-2758-4576-828B-1F80710AEC52}"/>
          </ac:spMkLst>
        </pc:spChg>
        <pc:graphicFrameChg chg="mod modGraphic">
          <ac:chgData name="Christy Hovanetz (Christy@excelined.org)" userId="79fa23ac-4da3-4ab0-92ff-aeed73a5083c" providerId="ADAL" clId="{C5530245-608C-4E96-AE13-27D6DDE80C88}" dt="2022-10-17T15:58:51.191" v="2465" actId="14734"/>
          <ac:graphicFrameMkLst>
            <pc:docMk/>
            <pc:sldMk cId="17505345" sldId="1633"/>
            <ac:graphicFrameMk id="8" creationId="{57DD49F0-B0D5-4F8F-A2AB-41C0135894A9}"/>
          </ac:graphicFrameMkLst>
        </pc:graphicFrameChg>
      </pc:sldChg>
      <pc:sldChg chg="modSp add del mod ord">
        <pc:chgData name="Christy Hovanetz (Christy@excelined.org)" userId="79fa23ac-4da3-4ab0-92ff-aeed73a5083c" providerId="ADAL" clId="{C5530245-608C-4E96-AE13-27D6DDE80C88}" dt="2022-10-17T16:01:39.828" v="2486"/>
        <pc:sldMkLst>
          <pc:docMk/>
          <pc:sldMk cId="4077227709" sldId="1634"/>
        </pc:sldMkLst>
        <pc:spChg chg="mod">
          <ac:chgData name="Christy Hovanetz (Christy@excelined.org)" userId="79fa23ac-4da3-4ab0-92ff-aeed73a5083c" providerId="ADAL" clId="{C5530245-608C-4E96-AE13-27D6DDE80C88}" dt="2022-10-13T19:23:23.810" v="445" actId="20577"/>
          <ac:spMkLst>
            <pc:docMk/>
            <pc:sldMk cId="4077227709" sldId="1634"/>
            <ac:spMk id="2" creationId="{854E0E68-70A2-4512-B504-493E78981C1B}"/>
          </ac:spMkLst>
        </pc:spChg>
      </pc:sldChg>
      <pc:sldChg chg="addSp delSp modSp mod modNotesTx">
        <pc:chgData name="Christy Hovanetz (Christy@excelined.org)" userId="79fa23ac-4da3-4ab0-92ff-aeed73a5083c" providerId="ADAL" clId="{C5530245-608C-4E96-AE13-27D6DDE80C88}" dt="2022-10-18T20:45:01.466" v="2881" actId="20577"/>
        <pc:sldMkLst>
          <pc:docMk/>
          <pc:sldMk cId="1051707863" sldId="1636"/>
        </pc:sldMkLst>
        <pc:spChg chg="mod">
          <ac:chgData name="Christy Hovanetz (Christy@excelined.org)" userId="79fa23ac-4da3-4ab0-92ff-aeed73a5083c" providerId="ADAL" clId="{C5530245-608C-4E96-AE13-27D6DDE80C88}" dt="2022-10-17T15:18:36.693" v="1332" actId="6549"/>
          <ac:spMkLst>
            <pc:docMk/>
            <pc:sldMk cId="1051707863" sldId="1636"/>
            <ac:spMk id="2" creationId="{16487032-82BA-4ACB-986A-2B3B5194BE1D}"/>
          </ac:spMkLst>
        </pc:spChg>
        <pc:spChg chg="mod">
          <ac:chgData name="Christy Hovanetz (Christy@excelined.org)" userId="79fa23ac-4da3-4ab0-92ff-aeed73a5083c" providerId="ADAL" clId="{C5530245-608C-4E96-AE13-27D6DDE80C88}" dt="2022-10-17T15:18:34.042" v="1331" actId="1076"/>
          <ac:spMkLst>
            <pc:docMk/>
            <pc:sldMk cId="1051707863" sldId="1636"/>
            <ac:spMk id="4" creationId="{506DAE4B-7E95-4E0D-9120-BA7E4FFBAB67}"/>
          </ac:spMkLst>
        </pc:spChg>
        <pc:spChg chg="mod">
          <ac:chgData name="Christy Hovanetz (Christy@excelined.org)" userId="79fa23ac-4da3-4ab0-92ff-aeed73a5083c" providerId="ADAL" clId="{C5530245-608C-4E96-AE13-27D6DDE80C88}" dt="2022-10-17T15:54:34.721" v="2438" actId="20577"/>
          <ac:spMkLst>
            <pc:docMk/>
            <pc:sldMk cId="1051707863" sldId="1636"/>
            <ac:spMk id="5" creationId="{EAE50F01-1C39-4F5A-A822-C8401AAB227B}"/>
          </ac:spMkLst>
        </pc:spChg>
        <pc:spChg chg="add del mod ord">
          <ac:chgData name="Christy Hovanetz (Christy@excelined.org)" userId="79fa23ac-4da3-4ab0-92ff-aeed73a5083c" providerId="ADAL" clId="{C5530245-608C-4E96-AE13-27D6DDE80C88}" dt="2022-10-17T15:06:08.223" v="904" actId="478"/>
          <ac:spMkLst>
            <pc:docMk/>
            <pc:sldMk cId="1051707863" sldId="1636"/>
            <ac:spMk id="7" creationId="{2B696818-ADB6-38B7-3615-7A5FB3A58C96}"/>
          </ac:spMkLst>
        </pc:spChg>
        <pc:graphicFrameChg chg="del modGraphic">
          <ac:chgData name="Christy Hovanetz (Christy@excelined.org)" userId="79fa23ac-4da3-4ab0-92ff-aeed73a5083c" providerId="ADAL" clId="{C5530245-608C-4E96-AE13-27D6DDE80C88}" dt="2022-10-17T15:05:31.413" v="895" actId="478"/>
          <ac:graphicFrameMkLst>
            <pc:docMk/>
            <pc:sldMk cId="1051707863" sldId="1636"/>
            <ac:graphicFrameMk id="8" creationId="{B6207D7C-BC8F-4625-8653-90E04960F179}"/>
          </ac:graphicFrameMkLst>
        </pc:graphicFrameChg>
        <pc:graphicFrameChg chg="del modGraphic">
          <ac:chgData name="Christy Hovanetz (Christy@excelined.org)" userId="79fa23ac-4da3-4ab0-92ff-aeed73a5083c" providerId="ADAL" clId="{C5530245-608C-4E96-AE13-27D6DDE80C88}" dt="2022-10-17T15:05:39.501" v="897" actId="478"/>
          <ac:graphicFrameMkLst>
            <pc:docMk/>
            <pc:sldMk cId="1051707863" sldId="1636"/>
            <ac:graphicFrameMk id="9" creationId="{F7021B52-B389-400F-B599-BF0B54C43700}"/>
          </ac:graphicFrameMkLst>
        </pc:graphicFrameChg>
        <pc:graphicFrameChg chg="mod modGraphic">
          <ac:chgData name="Christy Hovanetz (Christy@excelined.org)" userId="79fa23ac-4da3-4ab0-92ff-aeed73a5083c" providerId="ADAL" clId="{C5530245-608C-4E96-AE13-27D6DDE80C88}" dt="2022-10-18T20:45:01.466" v="2881" actId="20577"/>
          <ac:graphicFrameMkLst>
            <pc:docMk/>
            <pc:sldMk cId="1051707863" sldId="1636"/>
            <ac:graphicFrameMk id="10" creationId="{C3ECACF6-D710-495F-B136-1AD2C2D6A839}"/>
          </ac:graphicFrameMkLst>
        </pc:graphicFrameChg>
      </pc:sldChg>
      <pc:sldChg chg="addSp delSp modSp add mod">
        <pc:chgData name="Christy Hovanetz (Christy@excelined.org)" userId="79fa23ac-4da3-4ab0-92ff-aeed73a5083c" providerId="ADAL" clId="{C5530245-608C-4E96-AE13-27D6DDE80C88}" dt="2022-10-18T14:52:14.522" v="2879" actId="20577"/>
        <pc:sldMkLst>
          <pc:docMk/>
          <pc:sldMk cId="212516493" sldId="1637"/>
        </pc:sldMkLst>
        <pc:spChg chg="del mod">
          <ac:chgData name="Christy Hovanetz (Christy@excelined.org)" userId="79fa23ac-4da3-4ab0-92ff-aeed73a5083c" providerId="ADAL" clId="{C5530245-608C-4E96-AE13-27D6DDE80C88}" dt="2022-10-13T18:58:57.849" v="241" actId="478"/>
          <ac:spMkLst>
            <pc:docMk/>
            <pc:sldMk cId="212516493" sldId="1637"/>
            <ac:spMk id="2" creationId="{16487032-82BA-4ACB-986A-2B3B5194BE1D}"/>
          </ac:spMkLst>
        </pc:spChg>
        <pc:spChg chg="add mod">
          <ac:chgData name="Christy Hovanetz (Christy@excelined.org)" userId="79fa23ac-4da3-4ab0-92ff-aeed73a5083c" providerId="ADAL" clId="{C5530245-608C-4E96-AE13-27D6DDE80C88}" dt="2022-10-17T15:25:15.191" v="1367" actId="20577"/>
          <ac:spMkLst>
            <pc:docMk/>
            <pc:sldMk cId="212516493" sldId="1637"/>
            <ac:spMk id="2" creationId="{A2A414E7-F676-B18C-E19E-43EAE328B105}"/>
          </ac:spMkLst>
        </pc:spChg>
        <pc:spChg chg="add del mod">
          <ac:chgData name="Christy Hovanetz (Christy@excelined.org)" userId="79fa23ac-4da3-4ab0-92ff-aeed73a5083c" providerId="ADAL" clId="{C5530245-608C-4E96-AE13-27D6DDE80C88}" dt="2022-10-13T18:59:15.182" v="252" actId="478"/>
          <ac:spMkLst>
            <pc:docMk/>
            <pc:sldMk cId="212516493" sldId="1637"/>
            <ac:spMk id="4" creationId="{D37EC07A-CC71-11C4-2664-E76CC04230DC}"/>
          </ac:spMkLst>
        </pc:spChg>
        <pc:spChg chg="del">
          <ac:chgData name="Christy Hovanetz (Christy@excelined.org)" userId="79fa23ac-4da3-4ab0-92ff-aeed73a5083c" providerId="ADAL" clId="{C5530245-608C-4E96-AE13-27D6DDE80C88}" dt="2022-10-17T15:42:57.991" v="2029" actId="478"/>
          <ac:spMkLst>
            <pc:docMk/>
            <pc:sldMk cId="212516493" sldId="1637"/>
            <ac:spMk id="5" creationId="{92A4817A-55E2-2A4E-10CD-B9BDF65486B7}"/>
          </ac:spMkLst>
        </pc:spChg>
        <pc:spChg chg="add del mod">
          <ac:chgData name="Christy Hovanetz (Christy@excelined.org)" userId="79fa23ac-4da3-4ab0-92ff-aeed73a5083c" providerId="ADAL" clId="{C5530245-608C-4E96-AE13-27D6DDE80C88}" dt="2022-10-17T15:25:08.801" v="1362" actId="478"/>
          <ac:spMkLst>
            <pc:docMk/>
            <pc:sldMk cId="212516493" sldId="1637"/>
            <ac:spMk id="6" creationId="{24C87C9F-1946-C09B-59A8-6843F61A9109}"/>
          </ac:spMkLst>
        </pc:spChg>
        <pc:spChg chg="add del mod">
          <ac:chgData name="Christy Hovanetz (Christy@excelined.org)" userId="79fa23ac-4da3-4ab0-92ff-aeed73a5083c" providerId="ADAL" clId="{C5530245-608C-4E96-AE13-27D6DDE80C88}" dt="2022-10-17T15:25:06.245" v="1361" actId="478"/>
          <ac:spMkLst>
            <pc:docMk/>
            <pc:sldMk cId="212516493" sldId="1637"/>
            <ac:spMk id="7" creationId="{CCA4D57A-FBAC-DC3D-85F0-2D10C87B0542}"/>
          </ac:spMkLst>
        </pc:spChg>
        <pc:spChg chg="add mod">
          <ac:chgData name="Christy Hovanetz (Christy@excelined.org)" userId="79fa23ac-4da3-4ab0-92ff-aeed73a5083c" providerId="ADAL" clId="{C5530245-608C-4E96-AE13-27D6DDE80C88}" dt="2022-10-17T15:45:01.344" v="2091" actId="20577"/>
          <ac:spMkLst>
            <pc:docMk/>
            <pc:sldMk cId="212516493" sldId="1637"/>
            <ac:spMk id="12" creationId="{925EACFF-4640-2A81-9300-FE49E10DEACE}"/>
          </ac:spMkLst>
        </pc:spChg>
        <pc:spChg chg="add mod">
          <ac:chgData name="Christy Hovanetz (Christy@excelined.org)" userId="79fa23ac-4da3-4ab0-92ff-aeed73a5083c" providerId="ADAL" clId="{C5530245-608C-4E96-AE13-27D6DDE80C88}" dt="2022-10-17T15:55:34.410" v="2443" actId="1076"/>
          <ac:spMkLst>
            <pc:docMk/>
            <pc:sldMk cId="212516493" sldId="1637"/>
            <ac:spMk id="13" creationId="{5E4F7954-887B-3D7D-6796-7145C5759E2B}"/>
          </ac:spMkLst>
        </pc:spChg>
        <pc:graphicFrameChg chg="mod modGraphic">
          <ac:chgData name="Christy Hovanetz (Christy@excelined.org)" userId="79fa23ac-4da3-4ab0-92ff-aeed73a5083c" providerId="ADAL" clId="{C5530245-608C-4E96-AE13-27D6DDE80C88}" dt="2022-10-17T17:27:59.613" v="2858" actId="113"/>
          <ac:graphicFrameMkLst>
            <pc:docMk/>
            <pc:sldMk cId="212516493" sldId="1637"/>
            <ac:graphicFrameMk id="8" creationId="{B6207D7C-BC8F-4625-8653-90E04960F179}"/>
          </ac:graphicFrameMkLst>
        </pc:graphicFrameChg>
        <pc:graphicFrameChg chg="add del mod modGraphic">
          <ac:chgData name="Christy Hovanetz (Christy@excelined.org)" userId="79fa23ac-4da3-4ab0-92ff-aeed73a5083c" providerId="ADAL" clId="{C5530245-608C-4E96-AE13-27D6DDE80C88}" dt="2022-10-17T15:25:29.406" v="1374" actId="21"/>
          <ac:graphicFrameMkLst>
            <pc:docMk/>
            <pc:sldMk cId="212516493" sldId="1637"/>
            <ac:graphicFrameMk id="9" creationId="{F7021B52-B389-400F-B599-BF0B54C43700}"/>
          </ac:graphicFrameMkLst>
        </pc:graphicFrameChg>
        <pc:graphicFrameChg chg="add mod modGraphic">
          <ac:chgData name="Christy Hovanetz (Christy@excelined.org)" userId="79fa23ac-4da3-4ab0-92ff-aeed73a5083c" providerId="ADAL" clId="{C5530245-608C-4E96-AE13-27D6DDE80C88}" dt="2022-10-18T14:52:14.522" v="2879" actId="20577"/>
          <ac:graphicFrameMkLst>
            <pc:docMk/>
            <pc:sldMk cId="212516493" sldId="1637"/>
            <ac:graphicFrameMk id="10" creationId="{E7B1466E-057D-1838-1234-BEEB85D18AF3}"/>
          </ac:graphicFrameMkLst>
        </pc:graphicFrameChg>
      </pc:sldChg>
      <pc:sldChg chg="modSp mod">
        <pc:chgData name="Christy Hovanetz (Christy@excelined.org)" userId="79fa23ac-4da3-4ab0-92ff-aeed73a5083c" providerId="ADAL" clId="{C5530245-608C-4E96-AE13-27D6DDE80C88}" dt="2022-10-17T14:59:10.406" v="853" actId="114"/>
        <pc:sldMkLst>
          <pc:docMk/>
          <pc:sldMk cId="988657031" sldId="1642"/>
        </pc:sldMkLst>
        <pc:spChg chg="mod">
          <ac:chgData name="Christy Hovanetz (Christy@excelined.org)" userId="79fa23ac-4da3-4ab0-92ff-aeed73a5083c" providerId="ADAL" clId="{C5530245-608C-4E96-AE13-27D6DDE80C88}" dt="2022-10-17T14:59:10.406" v="853" actId="114"/>
          <ac:spMkLst>
            <pc:docMk/>
            <pc:sldMk cId="988657031" sldId="1642"/>
            <ac:spMk id="6" creationId="{C77B5B1E-268D-4F82-9186-A2D079D8B780}"/>
          </ac:spMkLst>
        </pc:spChg>
      </pc:sldChg>
      <pc:sldChg chg="addSp modSp mod">
        <pc:chgData name="Christy Hovanetz (Christy@excelined.org)" userId="79fa23ac-4da3-4ab0-92ff-aeed73a5083c" providerId="ADAL" clId="{C5530245-608C-4E96-AE13-27D6DDE80C88}" dt="2022-10-17T15:54:00.067" v="2432" actId="948"/>
        <pc:sldMkLst>
          <pc:docMk/>
          <pc:sldMk cId="685697230" sldId="1644"/>
        </pc:sldMkLst>
        <pc:spChg chg="add mod">
          <ac:chgData name="Christy Hovanetz (Christy@excelined.org)" userId="79fa23ac-4da3-4ab0-92ff-aeed73a5083c" providerId="ADAL" clId="{C5530245-608C-4E96-AE13-27D6DDE80C88}" dt="2022-10-17T15:53:33.868" v="2430" actId="1076"/>
          <ac:spMkLst>
            <pc:docMk/>
            <pc:sldMk cId="685697230" sldId="1644"/>
            <ac:spMk id="2" creationId="{38B782FE-BFD3-5CB7-DA76-85589FF024F9}"/>
          </ac:spMkLst>
        </pc:spChg>
        <pc:spChg chg="mod">
          <ac:chgData name="Christy Hovanetz (Christy@excelined.org)" userId="79fa23ac-4da3-4ab0-92ff-aeed73a5083c" providerId="ADAL" clId="{C5530245-608C-4E96-AE13-27D6DDE80C88}" dt="2022-10-17T15:54:00.067" v="2432" actId="948"/>
          <ac:spMkLst>
            <pc:docMk/>
            <pc:sldMk cId="685697230" sldId="1644"/>
            <ac:spMk id="14" creationId="{6A4B2EAA-03D7-4CE4-AAA8-39B85565665B}"/>
          </ac:spMkLst>
        </pc:spChg>
        <pc:graphicFrameChg chg="mod modGraphic">
          <ac:chgData name="Christy Hovanetz (Christy@excelined.org)" userId="79fa23ac-4da3-4ab0-92ff-aeed73a5083c" providerId="ADAL" clId="{C5530245-608C-4E96-AE13-27D6DDE80C88}" dt="2022-10-17T15:52:16.161" v="2361" actId="121"/>
          <ac:graphicFrameMkLst>
            <pc:docMk/>
            <pc:sldMk cId="685697230" sldId="1644"/>
            <ac:graphicFrameMk id="7" creationId="{1AC51362-C0F4-4DD9-B93C-355F81515741}"/>
          </ac:graphicFrameMkLst>
        </pc:graphicFrameChg>
      </pc:sldChg>
      <pc:sldChg chg="del ord">
        <pc:chgData name="Christy Hovanetz (Christy@excelined.org)" userId="79fa23ac-4da3-4ab0-92ff-aeed73a5083c" providerId="ADAL" clId="{C5530245-608C-4E96-AE13-27D6DDE80C88}" dt="2022-10-17T14:57:48.998" v="834" actId="47"/>
        <pc:sldMkLst>
          <pc:docMk/>
          <pc:sldMk cId="4163138405" sldId="1645"/>
        </pc:sldMkLst>
      </pc:sldChg>
      <pc:sldChg chg="modSp mod ord">
        <pc:chgData name="Christy Hovanetz (Christy@excelined.org)" userId="79fa23ac-4da3-4ab0-92ff-aeed73a5083c" providerId="ADAL" clId="{C5530245-608C-4E96-AE13-27D6DDE80C88}" dt="2022-10-17T15:57:47.284" v="2456" actId="113"/>
        <pc:sldMkLst>
          <pc:docMk/>
          <pc:sldMk cId="2464508728" sldId="1646"/>
        </pc:sldMkLst>
        <pc:spChg chg="mod">
          <ac:chgData name="Christy Hovanetz (Christy@excelined.org)" userId="79fa23ac-4da3-4ab0-92ff-aeed73a5083c" providerId="ADAL" clId="{C5530245-608C-4E96-AE13-27D6DDE80C88}" dt="2022-10-17T15:57:47.284" v="2456" actId="113"/>
          <ac:spMkLst>
            <pc:docMk/>
            <pc:sldMk cId="2464508728" sldId="1646"/>
            <ac:spMk id="4" creationId="{15084112-03DA-403D-B946-636B56B6D22E}"/>
          </ac:spMkLst>
        </pc:spChg>
        <pc:graphicFrameChg chg="mod">
          <ac:chgData name="Christy Hovanetz (Christy@excelined.org)" userId="79fa23ac-4da3-4ab0-92ff-aeed73a5083c" providerId="ADAL" clId="{C5530245-608C-4E96-AE13-27D6DDE80C88}" dt="2022-10-17T15:56:36.863" v="2450" actId="208"/>
          <ac:graphicFrameMkLst>
            <pc:docMk/>
            <pc:sldMk cId="2464508728" sldId="1646"/>
            <ac:graphicFrameMk id="8" creationId="{59AEFDF5-93AD-4B3A-8700-A7F407295CE1}"/>
          </ac:graphicFrameMkLst>
        </pc:graphicFrameChg>
      </pc:sldChg>
      <pc:sldChg chg="modSp mod ord">
        <pc:chgData name="Christy Hovanetz (Christy@excelined.org)" userId="79fa23ac-4da3-4ab0-92ff-aeed73a5083c" providerId="ADAL" clId="{C5530245-608C-4E96-AE13-27D6DDE80C88}" dt="2022-10-17T15:58:28.017" v="2460" actId="1076"/>
        <pc:sldMkLst>
          <pc:docMk/>
          <pc:sldMk cId="428200373" sldId="1647"/>
        </pc:sldMkLst>
        <pc:spChg chg="mod">
          <ac:chgData name="Christy Hovanetz (Christy@excelined.org)" userId="79fa23ac-4da3-4ab0-92ff-aeed73a5083c" providerId="ADAL" clId="{C5530245-608C-4E96-AE13-27D6DDE80C88}" dt="2022-10-17T15:58:28.017" v="2460" actId="1076"/>
          <ac:spMkLst>
            <pc:docMk/>
            <pc:sldMk cId="428200373" sldId="1647"/>
            <ac:spMk id="10" creationId="{2C7642D1-CB56-4DF9-B5C1-82A704333427}"/>
          </ac:spMkLst>
        </pc:spChg>
        <pc:graphicFrameChg chg="mod">
          <ac:chgData name="Christy Hovanetz (Christy@excelined.org)" userId="79fa23ac-4da3-4ab0-92ff-aeed73a5083c" providerId="ADAL" clId="{C5530245-608C-4E96-AE13-27D6DDE80C88}" dt="2022-10-17T15:56:52.510" v="2454" actId="208"/>
          <ac:graphicFrameMkLst>
            <pc:docMk/>
            <pc:sldMk cId="428200373" sldId="1647"/>
            <ac:graphicFrameMk id="8" creationId="{E1125F40-F877-40B5-99DB-D66DD467E00F}"/>
          </ac:graphicFrameMkLst>
        </pc:graphicFrameChg>
      </pc:sldChg>
      <pc:sldChg chg="del">
        <pc:chgData name="Christy Hovanetz (Christy@excelined.org)" userId="79fa23ac-4da3-4ab0-92ff-aeed73a5083c" providerId="ADAL" clId="{C5530245-608C-4E96-AE13-27D6DDE80C88}" dt="2022-10-17T14:57:52.231" v="835" actId="47"/>
        <pc:sldMkLst>
          <pc:docMk/>
          <pc:sldMk cId="954417284" sldId="1648"/>
        </pc:sldMkLst>
      </pc:sldChg>
      <pc:sldChg chg="ord">
        <pc:chgData name="Christy Hovanetz (Christy@excelined.org)" userId="79fa23ac-4da3-4ab0-92ff-aeed73a5083c" providerId="ADAL" clId="{C5530245-608C-4E96-AE13-27D6DDE80C88}" dt="2022-10-17T14:57:43.847" v="833"/>
        <pc:sldMkLst>
          <pc:docMk/>
          <pc:sldMk cId="2006509335" sldId="1649"/>
        </pc:sldMkLst>
      </pc:sldChg>
      <pc:sldChg chg="ord">
        <pc:chgData name="Christy Hovanetz (Christy@excelined.org)" userId="79fa23ac-4da3-4ab0-92ff-aeed73a5083c" providerId="ADAL" clId="{C5530245-608C-4E96-AE13-27D6DDE80C88}" dt="2022-10-17T14:57:43.847" v="833"/>
        <pc:sldMkLst>
          <pc:docMk/>
          <pc:sldMk cId="2040511928" sldId="1667"/>
        </pc:sldMkLst>
      </pc:sldChg>
      <pc:sldChg chg="modSp mod">
        <pc:chgData name="Christy Hovanetz (Christy@excelined.org)" userId="79fa23ac-4da3-4ab0-92ff-aeed73a5083c" providerId="ADAL" clId="{C5530245-608C-4E96-AE13-27D6DDE80C88}" dt="2022-10-17T15:54:20.144" v="2436" actId="121"/>
        <pc:sldMkLst>
          <pc:docMk/>
          <pc:sldMk cId="1378155874" sldId="1668"/>
        </pc:sldMkLst>
        <pc:spChg chg="mod">
          <ac:chgData name="Christy Hovanetz (Christy@excelined.org)" userId="79fa23ac-4da3-4ab0-92ff-aeed73a5083c" providerId="ADAL" clId="{C5530245-608C-4E96-AE13-27D6DDE80C88}" dt="2022-10-17T15:06:38.193" v="910" actId="14100"/>
          <ac:spMkLst>
            <pc:docMk/>
            <pc:sldMk cId="1378155874" sldId="1668"/>
            <ac:spMk id="14" creationId="{6A4B2EAA-03D7-4CE4-AAA8-39B85565665B}"/>
          </ac:spMkLst>
        </pc:spChg>
        <pc:graphicFrameChg chg="mod modGraphic">
          <ac:chgData name="Christy Hovanetz (Christy@excelined.org)" userId="79fa23ac-4da3-4ab0-92ff-aeed73a5083c" providerId="ADAL" clId="{C5530245-608C-4E96-AE13-27D6DDE80C88}" dt="2022-10-17T15:54:20.144" v="2436" actId="121"/>
          <ac:graphicFrameMkLst>
            <pc:docMk/>
            <pc:sldMk cId="1378155874" sldId="1668"/>
            <ac:graphicFrameMk id="7" creationId="{1AC51362-C0F4-4DD9-B93C-355F81515741}"/>
          </ac:graphicFrameMkLst>
        </pc:graphicFrameChg>
      </pc:sldChg>
      <pc:sldChg chg="modSp mod">
        <pc:chgData name="Christy Hovanetz (Christy@excelined.org)" userId="79fa23ac-4da3-4ab0-92ff-aeed73a5083c" providerId="ADAL" clId="{C5530245-608C-4E96-AE13-27D6DDE80C88}" dt="2022-10-17T17:26:59.028" v="2854" actId="20577"/>
        <pc:sldMkLst>
          <pc:docMk/>
          <pc:sldMk cId="3615998800" sldId="1669"/>
        </pc:sldMkLst>
        <pc:spChg chg="mod">
          <ac:chgData name="Christy Hovanetz (Christy@excelined.org)" userId="79fa23ac-4da3-4ab0-92ff-aeed73a5083c" providerId="ADAL" clId="{C5530245-608C-4E96-AE13-27D6DDE80C88}" dt="2022-10-17T17:25:42.299" v="2838" actId="20577"/>
          <ac:spMkLst>
            <pc:docMk/>
            <pc:sldMk cId="3615998800" sldId="1669"/>
            <ac:spMk id="4" creationId="{9117F095-C58C-4228-A00A-7D9D28AE3679}"/>
          </ac:spMkLst>
        </pc:spChg>
        <pc:spChg chg="mod">
          <ac:chgData name="Christy Hovanetz (Christy@excelined.org)" userId="79fa23ac-4da3-4ab0-92ff-aeed73a5083c" providerId="ADAL" clId="{C5530245-608C-4E96-AE13-27D6DDE80C88}" dt="2022-10-17T17:26:59.028" v="2854" actId="20577"/>
          <ac:spMkLst>
            <pc:docMk/>
            <pc:sldMk cId="3615998800" sldId="1669"/>
            <ac:spMk id="6" creationId="{9336D76D-0ACB-4303-BBF8-A06F78D967D0}"/>
          </ac:spMkLst>
        </pc:spChg>
      </pc:sldChg>
      <pc:sldChg chg="modSp mod">
        <pc:chgData name="Christy Hovanetz (Christy@excelined.org)" userId="79fa23ac-4da3-4ab0-92ff-aeed73a5083c" providerId="ADAL" clId="{C5530245-608C-4E96-AE13-27D6DDE80C88}" dt="2022-10-17T17:28:53.094" v="2859" actId="313"/>
        <pc:sldMkLst>
          <pc:docMk/>
          <pc:sldMk cId="223334981" sldId="1671"/>
        </pc:sldMkLst>
        <pc:spChg chg="mod">
          <ac:chgData name="Christy Hovanetz (Christy@excelined.org)" userId="79fa23ac-4da3-4ab0-92ff-aeed73a5083c" providerId="ADAL" clId="{C5530245-608C-4E96-AE13-27D6DDE80C88}" dt="2022-10-17T15:49:44.093" v="2314" actId="20577"/>
          <ac:spMkLst>
            <pc:docMk/>
            <pc:sldMk cId="223334981" sldId="1671"/>
            <ac:spMk id="4" creationId="{5BFD5F76-2758-4576-828B-1F80710AEC52}"/>
          </ac:spMkLst>
        </pc:spChg>
        <pc:graphicFrameChg chg="mod modGraphic">
          <ac:chgData name="Christy Hovanetz (Christy@excelined.org)" userId="79fa23ac-4da3-4ab0-92ff-aeed73a5083c" providerId="ADAL" clId="{C5530245-608C-4E96-AE13-27D6DDE80C88}" dt="2022-10-17T17:28:53.094" v="2859" actId="313"/>
          <ac:graphicFrameMkLst>
            <pc:docMk/>
            <pc:sldMk cId="223334981" sldId="1671"/>
            <ac:graphicFrameMk id="6" creationId="{2F0585D6-A6DF-4930-8879-A61CC0779250}"/>
          </ac:graphicFrameMkLst>
        </pc:graphicFrameChg>
      </pc:sldChg>
      <pc:sldChg chg="del">
        <pc:chgData name="Christy Hovanetz (Christy@excelined.org)" userId="79fa23ac-4da3-4ab0-92ff-aeed73a5083c" providerId="ADAL" clId="{C5530245-608C-4E96-AE13-27D6DDE80C88}" dt="2022-10-12T15:17:13.641" v="2"/>
        <pc:sldMkLst>
          <pc:docMk/>
          <pc:sldMk cId="1610142014" sldId="1677"/>
        </pc:sldMkLst>
      </pc:sldChg>
      <pc:sldChg chg="add del">
        <pc:chgData name="Christy Hovanetz (Christy@excelined.org)" userId="79fa23ac-4da3-4ab0-92ff-aeed73a5083c" providerId="ADAL" clId="{C5530245-608C-4E96-AE13-27D6DDE80C88}" dt="2022-10-17T15:04:42.478" v="893" actId="2890"/>
        <pc:sldMkLst>
          <pc:docMk/>
          <pc:sldMk cId="2085937081" sldId="1677"/>
        </pc:sldMkLst>
      </pc:sldChg>
      <pc:sldChg chg="delSp add del mod">
        <pc:chgData name="Christy Hovanetz (Christy@excelined.org)" userId="79fa23ac-4da3-4ab0-92ff-aeed73a5083c" providerId="ADAL" clId="{C5530245-608C-4E96-AE13-27D6DDE80C88}" dt="2022-10-17T15:26:22.667" v="1385" actId="47"/>
        <pc:sldMkLst>
          <pc:docMk/>
          <pc:sldMk cId="2437358904" sldId="1677"/>
        </pc:sldMkLst>
        <pc:spChg chg="del">
          <ac:chgData name="Christy Hovanetz (Christy@excelined.org)" userId="79fa23ac-4da3-4ab0-92ff-aeed73a5083c" providerId="ADAL" clId="{C5530245-608C-4E96-AE13-27D6DDE80C88}" dt="2022-10-17T15:20:33.712" v="1335" actId="478"/>
          <ac:spMkLst>
            <pc:docMk/>
            <pc:sldMk cId="2437358904" sldId="1677"/>
            <ac:spMk id="5" creationId="{EAE50F01-1C39-4F5A-A822-C8401AAB227B}"/>
          </ac:spMkLst>
        </pc:spChg>
        <pc:graphicFrameChg chg="del">
          <ac:chgData name="Christy Hovanetz (Christy@excelined.org)" userId="79fa23ac-4da3-4ab0-92ff-aeed73a5083c" providerId="ADAL" clId="{C5530245-608C-4E96-AE13-27D6DDE80C88}" dt="2022-10-17T15:20:29.781" v="1334" actId="478"/>
          <ac:graphicFrameMkLst>
            <pc:docMk/>
            <pc:sldMk cId="2437358904" sldId="1677"/>
            <ac:graphicFrameMk id="10" creationId="{C3ECACF6-D710-495F-B136-1AD2C2D6A839}"/>
          </ac:graphicFrameMkLst>
        </pc:graphicFrameChg>
      </pc:sldChg>
      <pc:sldChg chg="new del">
        <pc:chgData name="Christy Hovanetz (Christy@excelined.org)" userId="79fa23ac-4da3-4ab0-92ff-aeed73a5083c" providerId="ADAL" clId="{C5530245-608C-4E96-AE13-27D6DDE80C88}" dt="2022-10-17T14:55:13.681" v="785" actId="47"/>
        <pc:sldMkLst>
          <pc:docMk/>
          <pc:sldMk cId="3435394577" sldId="1677"/>
        </pc:sldMkLst>
      </pc:sldChg>
      <pc:sldChg chg="addSp delSp modSp add mod modNotesTx">
        <pc:chgData name="Christy Hovanetz (Christy@excelined.org)" userId="79fa23ac-4da3-4ab0-92ff-aeed73a5083c" providerId="ADAL" clId="{C5530245-608C-4E96-AE13-27D6DDE80C88}" dt="2022-10-17T17:27:46.869" v="2856" actId="113"/>
        <pc:sldMkLst>
          <pc:docMk/>
          <pc:sldMk cId="1184043625" sldId="1678"/>
        </pc:sldMkLst>
        <pc:spChg chg="mod">
          <ac:chgData name="Christy Hovanetz (Christy@excelined.org)" userId="79fa23ac-4da3-4ab0-92ff-aeed73a5083c" providerId="ADAL" clId="{C5530245-608C-4E96-AE13-27D6DDE80C88}" dt="2022-10-17T15:24:49.127" v="1358" actId="20577"/>
          <ac:spMkLst>
            <pc:docMk/>
            <pc:sldMk cId="1184043625" sldId="1678"/>
            <ac:spMk id="2" creationId="{16487032-82BA-4ACB-986A-2B3B5194BE1D}"/>
          </ac:spMkLst>
        </pc:spChg>
        <pc:spChg chg="mod">
          <ac:chgData name="Christy Hovanetz (Christy@excelined.org)" userId="79fa23ac-4da3-4ab0-92ff-aeed73a5083c" providerId="ADAL" clId="{C5530245-608C-4E96-AE13-27D6DDE80C88}" dt="2022-10-17T15:43:16.716" v="2051" actId="20577"/>
          <ac:spMkLst>
            <pc:docMk/>
            <pc:sldMk cId="1184043625" sldId="1678"/>
            <ac:spMk id="4" creationId="{506DAE4B-7E95-4E0D-9120-BA7E4FFBAB67}"/>
          </ac:spMkLst>
        </pc:spChg>
        <pc:spChg chg="add mod ord">
          <ac:chgData name="Christy Hovanetz (Christy@excelined.org)" userId="79fa23ac-4da3-4ab0-92ff-aeed73a5083c" providerId="ADAL" clId="{C5530245-608C-4E96-AE13-27D6DDE80C88}" dt="2022-10-17T15:55:15.832" v="2440" actId="1076"/>
          <ac:spMkLst>
            <pc:docMk/>
            <pc:sldMk cId="1184043625" sldId="1678"/>
            <ac:spMk id="7" creationId="{84B10BE9-F275-FDC2-32F7-F6D44B9B4699}"/>
          </ac:spMkLst>
        </pc:spChg>
        <pc:graphicFrameChg chg="add mod modGraphic">
          <ac:chgData name="Christy Hovanetz (Christy@excelined.org)" userId="79fa23ac-4da3-4ab0-92ff-aeed73a5083c" providerId="ADAL" clId="{C5530245-608C-4E96-AE13-27D6DDE80C88}" dt="2022-10-17T17:27:46.869" v="2856" actId="113"/>
          <ac:graphicFrameMkLst>
            <pc:docMk/>
            <pc:sldMk cId="1184043625" sldId="1678"/>
            <ac:graphicFrameMk id="5" creationId="{A84078F1-8E28-B98C-2946-7882087F4D38}"/>
          </ac:graphicFrameMkLst>
        </pc:graphicFrameChg>
        <pc:graphicFrameChg chg="del">
          <ac:chgData name="Christy Hovanetz (Christy@excelined.org)" userId="79fa23ac-4da3-4ab0-92ff-aeed73a5083c" providerId="ADAL" clId="{C5530245-608C-4E96-AE13-27D6DDE80C88}" dt="2022-10-17T15:25:48.114" v="1377" actId="21"/>
          <ac:graphicFrameMkLst>
            <pc:docMk/>
            <pc:sldMk cId="1184043625" sldId="1678"/>
            <ac:graphicFrameMk id="8" creationId="{B6207D7C-BC8F-4625-8653-90E04960F179}"/>
          </ac:graphicFrameMkLst>
        </pc:graphicFrameChg>
        <pc:graphicFrameChg chg="mod modGraphic">
          <ac:chgData name="Christy Hovanetz (Christy@excelined.org)" userId="79fa23ac-4da3-4ab0-92ff-aeed73a5083c" providerId="ADAL" clId="{C5530245-608C-4E96-AE13-27D6DDE80C88}" dt="2022-10-17T17:27:43.245" v="2855" actId="113"/>
          <ac:graphicFrameMkLst>
            <pc:docMk/>
            <pc:sldMk cId="1184043625" sldId="1678"/>
            <ac:graphicFrameMk id="9" creationId="{F7021B52-B389-400F-B599-BF0B54C43700}"/>
          </ac:graphicFrameMkLst>
        </pc:graphicFrameChg>
      </pc:sldChg>
      <pc:sldChg chg="modSp new mod">
        <pc:chgData name="Christy Hovanetz (Christy@excelined.org)" userId="79fa23ac-4da3-4ab0-92ff-aeed73a5083c" providerId="ADAL" clId="{C5530245-608C-4E96-AE13-27D6DDE80C88}" dt="2022-10-17T17:13:45.715" v="2597" actId="20577"/>
        <pc:sldMkLst>
          <pc:docMk/>
          <pc:sldMk cId="2655514275" sldId="1679"/>
        </pc:sldMkLst>
        <pc:spChg chg="mod">
          <ac:chgData name="Christy Hovanetz (Christy@excelined.org)" userId="79fa23ac-4da3-4ab0-92ff-aeed73a5083c" providerId="ADAL" clId="{C5530245-608C-4E96-AE13-27D6DDE80C88}" dt="2022-10-17T17:13:45.715" v="2597" actId="20577"/>
          <ac:spMkLst>
            <pc:docMk/>
            <pc:sldMk cId="2655514275" sldId="1679"/>
            <ac:spMk id="2" creationId="{0F37B39A-A602-ADF4-CE3F-CF8B472E6521}"/>
          </ac:spMkLst>
        </pc:spChg>
      </pc:sldChg>
      <pc:sldChg chg="add">
        <pc:chgData name="Christy Hovanetz (Christy@excelined.org)" userId="79fa23ac-4da3-4ab0-92ff-aeed73a5083c" providerId="ADAL" clId="{C5530245-608C-4E96-AE13-27D6DDE80C88}" dt="2022-10-17T17:14:56.517" v="2598"/>
        <pc:sldMkLst>
          <pc:docMk/>
          <pc:sldMk cId="2276833646" sldId="1683"/>
        </pc:sldMkLst>
      </pc:sldChg>
      <pc:sldMasterChg chg="delSldLayout">
        <pc:chgData name="Christy Hovanetz (Christy@excelined.org)" userId="79fa23ac-4da3-4ab0-92ff-aeed73a5083c" providerId="ADAL" clId="{C5530245-608C-4E96-AE13-27D6DDE80C88}" dt="2022-10-13T18:12:15.854" v="180" actId="47"/>
        <pc:sldMasterMkLst>
          <pc:docMk/>
          <pc:sldMasterMk cId="1298846600" sldId="2147483907"/>
        </pc:sldMasterMkLst>
        <pc:sldLayoutChg chg="del">
          <pc:chgData name="Christy Hovanetz (Christy@excelined.org)" userId="79fa23ac-4da3-4ab0-92ff-aeed73a5083c" providerId="ADAL" clId="{C5530245-608C-4E96-AE13-27D6DDE80C88}" dt="2022-10-13T18:12:15.854" v="180" actId="47"/>
          <pc:sldLayoutMkLst>
            <pc:docMk/>
            <pc:sldMasterMk cId="1298846600" sldId="2147483907"/>
            <pc:sldLayoutMk cId="1028613271" sldId="2147483993"/>
          </pc:sldLayoutMkLst>
        </pc:sldLayoutChg>
      </pc:sldMasterChg>
      <pc:sldMasterChg chg="delSldLayout">
        <pc:chgData name="Christy Hovanetz (Christy@excelined.org)" userId="79fa23ac-4da3-4ab0-92ff-aeed73a5083c" providerId="ADAL" clId="{C5530245-608C-4E96-AE13-27D6DDE80C88}" dt="2022-10-13T18:18:33.321" v="196" actId="47"/>
        <pc:sldMasterMkLst>
          <pc:docMk/>
          <pc:sldMasterMk cId="2686408377" sldId="2147483997"/>
        </pc:sldMasterMkLst>
        <pc:sldLayoutChg chg="del">
          <pc:chgData name="Christy Hovanetz (Christy@excelined.org)" userId="79fa23ac-4da3-4ab0-92ff-aeed73a5083c" providerId="ADAL" clId="{C5530245-608C-4E96-AE13-27D6DDE80C88}" dt="2022-10-13T18:18:32.505" v="195" actId="47"/>
          <pc:sldLayoutMkLst>
            <pc:docMk/>
            <pc:sldMasterMk cId="2686408377" sldId="2147483997"/>
            <pc:sldLayoutMk cId="636332277" sldId="2147484009"/>
          </pc:sldLayoutMkLst>
        </pc:sldLayoutChg>
        <pc:sldLayoutChg chg="del">
          <pc:chgData name="Christy Hovanetz (Christy@excelined.org)" userId="79fa23ac-4da3-4ab0-92ff-aeed73a5083c" providerId="ADAL" clId="{C5530245-608C-4E96-AE13-27D6DDE80C88}" dt="2022-10-13T18:18:33.321" v="196" actId="47"/>
          <pc:sldLayoutMkLst>
            <pc:docMk/>
            <pc:sldMasterMk cId="2686408377" sldId="2147483997"/>
            <pc:sldLayoutMk cId="1578912534" sldId="214748401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Summary!$Q$4</c:f>
              <c:strCache>
                <c:ptCount val="1"/>
                <c:pt idx="0">
                  <c:v>National Public</c:v>
                </c:pt>
              </c:strCache>
            </c:strRef>
          </c:tx>
          <c:spPr>
            <a:solidFill>
              <a:schemeClr val="bg1">
                <a:lumMod val="75000"/>
              </a:schemeClr>
            </a:solidFill>
            <a:ln>
              <a:solidFill>
                <a:schemeClr val="bg1">
                  <a:lumMod val="75000"/>
                </a:schemeClr>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Summary!$R$3:$V$3</c:f>
              <c:strCache>
                <c:ptCount val="5"/>
                <c:pt idx="0">
                  <c:v>EconDis</c:v>
                </c:pt>
                <c:pt idx="1">
                  <c:v>Black EconDis</c:v>
                </c:pt>
                <c:pt idx="2">
                  <c:v>Hispanic EconDis</c:v>
                </c:pt>
                <c:pt idx="3">
                  <c:v>White EconDis</c:v>
                </c:pt>
                <c:pt idx="4">
                  <c:v>Asian EconDis</c:v>
                </c:pt>
              </c:strCache>
            </c:strRef>
          </c:cat>
          <c:val>
            <c:numRef>
              <c:f>Summary!$R$4:$V$4</c:f>
              <c:numCache>
                <c:formatCode>#,##0</c:formatCode>
                <c:ptCount val="5"/>
                <c:pt idx="0">
                  <c:v>21.115970646571402</c:v>
                </c:pt>
                <c:pt idx="1">
                  <c:v>14.131093732280601</c:v>
                </c:pt>
                <c:pt idx="2">
                  <c:v>17.938918500481599</c:v>
                </c:pt>
                <c:pt idx="3">
                  <c:v>28.329203771227199</c:v>
                </c:pt>
                <c:pt idx="4">
                  <c:v>34.2810723491326</c:v>
                </c:pt>
              </c:numCache>
            </c:numRef>
          </c:val>
          <c:extLst>
            <c:ext xmlns:c16="http://schemas.microsoft.com/office/drawing/2014/chart" uri="{C3380CC4-5D6E-409C-BE32-E72D297353CC}">
              <c16:uniqueId val="{00000000-584A-4CB9-BFC6-997A2C2A1061}"/>
            </c:ext>
          </c:extLst>
        </c:ser>
        <c:ser>
          <c:idx val="1"/>
          <c:order val="1"/>
          <c:tx>
            <c:strRef>
              <c:f>Summary!$Q$5</c:f>
              <c:strCache>
                <c:ptCount val="1"/>
                <c:pt idx="0">
                  <c:v>Florida</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Summary!$R$3:$V$3</c:f>
              <c:strCache>
                <c:ptCount val="5"/>
                <c:pt idx="0">
                  <c:v>EconDis</c:v>
                </c:pt>
                <c:pt idx="1">
                  <c:v>Black EconDis</c:v>
                </c:pt>
                <c:pt idx="2">
                  <c:v>Hispanic EconDis</c:v>
                </c:pt>
                <c:pt idx="3">
                  <c:v>White EconDis</c:v>
                </c:pt>
                <c:pt idx="4">
                  <c:v>Asian EconDis</c:v>
                </c:pt>
              </c:strCache>
            </c:strRef>
          </c:cat>
          <c:val>
            <c:numRef>
              <c:f>Summary!$R$5:$V$5</c:f>
              <c:numCache>
                <c:formatCode>#,##0</c:formatCode>
                <c:ptCount val="5"/>
                <c:pt idx="0">
                  <c:v>27.879328557034899</c:v>
                </c:pt>
                <c:pt idx="1">
                  <c:v>20.387668770397401</c:v>
                </c:pt>
                <c:pt idx="2">
                  <c:v>27.797956167910399</c:v>
                </c:pt>
                <c:pt idx="3">
                  <c:v>33.9390314525034</c:v>
                </c:pt>
                <c:pt idx="4">
                  <c:v>57.3785486937401</c:v>
                </c:pt>
              </c:numCache>
            </c:numRef>
          </c:val>
          <c:extLst>
            <c:ext xmlns:c16="http://schemas.microsoft.com/office/drawing/2014/chart" uri="{C3380CC4-5D6E-409C-BE32-E72D297353CC}">
              <c16:uniqueId val="{00000001-584A-4CB9-BFC6-997A2C2A1061}"/>
            </c:ext>
          </c:extLst>
        </c:ser>
        <c:ser>
          <c:idx val="2"/>
          <c:order val="2"/>
          <c:tx>
            <c:strRef>
              <c:f>Summary!$Q$6</c:f>
              <c:strCache>
                <c:ptCount val="1"/>
                <c:pt idx="0">
                  <c:v>Virginia</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Summary!$R$3:$V$3</c:f>
              <c:strCache>
                <c:ptCount val="5"/>
                <c:pt idx="0">
                  <c:v>EconDis</c:v>
                </c:pt>
                <c:pt idx="1">
                  <c:v>Black EconDis</c:v>
                </c:pt>
                <c:pt idx="2">
                  <c:v>Hispanic EconDis</c:v>
                </c:pt>
                <c:pt idx="3">
                  <c:v>White EconDis</c:v>
                </c:pt>
                <c:pt idx="4">
                  <c:v>Asian EconDis</c:v>
                </c:pt>
              </c:strCache>
            </c:strRef>
          </c:cat>
          <c:val>
            <c:numRef>
              <c:f>Summary!$R$6:$V$6</c:f>
              <c:numCache>
                <c:formatCode>#,##0</c:formatCode>
                <c:ptCount val="5"/>
                <c:pt idx="0">
                  <c:v>20</c:v>
                </c:pt>
                <c:pt idx="1">
                  <c:v>15</c:v>
                </c:pt>
                <c:pt idx="2">
                  <c:v>18</c:v>
                </c:pt>
                <c:pt idx="3">
                  <c:v>24</c:v>
                </c:pt>
              </c:numCache>
            </c:numRef>
          </c:val>
          <c:extLst>
            <c:ext xmlns:c16="http://schemas.microsoft.com/office/drawing/2014/chart" uri="{C3380CC4-5D6E-409C-BE32-E72D297353CC}">
              <c16:uniqueId val="{00000002-584A-4CB9-BFC6-997A2C2A1061}"/>
            </c:ext>
          </c:extLst>
        </c:ser>
        <c:ser>
          <c:idx val="3"/>
          <c:order val="3"/>
          <c:tx>
            <c:strRef>
              <c:f>Summary!$Q$7</c:f>
              <c:strCache>
                <c:ptCount val="1"/>
                <c:pt idx="0">
                  <c:v>Mississippi </c:v>
                </c:pt>
              </c:strCache>
            </c:strRef>
          </c:tx>
          <c:spPr>
            <a:solidFill>
              <a:schemeClr val="accent1"/>
            </a:solidFill>
            <a:ln>
              <a:solidFill>
                <a:schemeClr val="accent4"/>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Summary!$R$3:$V$3</c:f>
              <c:strCache>
                <c:ptCount val="5"/>
                <c:pt idx="0">
                  <c:v>EconDis</c:v>
                </c:pt>
                <c:pt idx="1">
                  <c:v>Black EconDis</c:v>
                </c:pt>
                <c:pt idx="2">
                  <c:v>Hispanic EconDis</c:v>
                </c:pt>
                <c:pt idx="3">
                  <c:v>White EconDis</c:v>
                </c:pt>
                <c:pt idx="4">
                  <c:v>Asian EconDis</c:v>
                </c:pt>
              </c:strCache>
            </c:strRef>
          </c:cat>
          <c:val>
            <c:numRef>
              <c:f>Summary!$R$7:$V$7</c:f>
              <c:numCache>
                <c:formatCode>#,##0</c:formatCode>
                <c:ptCount val="5"/>
                <c:pt idx="0">
                  <c:v>25.893553653566599</c:v>
                </c:pt>
                <c:pt idx="1">
                  <c:v>18.883535456737601</c:v>
                </c:pt>
                <c:pt idx="2">
                  <c:v>31.2057818167895</c:v>
                </c:pt>
                <c:pt idx="3">
                  <c:v>35.347003566715699</c:v>
                </c:pt>
              </c:numCache>
            </c:numRef>
          </c:val>
          <c:extLst>
            <c:ext xmlns:c16="http://schemas.microsoft.com/office/drawing/2014/chart" uri="{C3380CC4-5D6E-409C-BE32-E72D297353CC}">
              <c16:uniqueId val="{00000003-584A-4CB9-BFC6-997A2C2A1061}"/>
            </c:ext>
          </c:extLst>
        </c:ser>
        <c:dLbls>
          <c:showLegendKey val="0"/>
          <c:showVal val="0"/>
          <c:showCatName val="0"/>
          <c:showSerName val="0"/>
          <c:showPercent val="0"/>
          <c:showBubbleSize val="0"/>
        </c:dLbls>
        <c:gapWidth val="219"/>
        <c:overlap val="-27"/>
        <c:axId val="2054509808"/>
        <c:axId val="490825440"/>
      </c:barChart>
      <c:catAx>
        <c:axId val="205450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0825440"/>
        <c:crosses val="autoZero"/>
        <c:auto val="1"/>
        <c:lblAlgn val="ctr"/>
        <c:lblOffset val="100"/>
        <c:noMultiLvlLbl val="0"/>
      </c:catAx>
      <c:valAx>
        <c:axId val="490825440"/>
        <c:scaling>
          <c:orientation val="minMax"/>
          <c:max val="10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4509808"/>
        <c:crosses val="autoZero"/>
        <c:crossBetween val="between"/>
      </c:valAx>
      <c:spPr>
        <a:noFill/>
        <a:ln>
          <a:noFill/>
        </a:ln>
        <a:effectLst/>
      </c:spPr>
    </c:plotArea>
    <c:legend>
      <c:legendPos val="b"/>
      <c:layout>
        <c:manualLayout>
          <c:xMode val="edge"/>
          <c:yMode val="edge"/>
          <c:x val="0.20860253488050837"/>
          <c:y val="7.8157781506819915E-2"/>
          <c:w val="0.54222475480038679"/>
          <c:h val="6.6650961662579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Summary!$Q$11</c:f>
              <c:strCache>
                <c:ptCount val="1"/>
                <c:pt idx="0">
                  <c:v>National Public</c:v>
                </c:pt>
              </c:strCache>
            </c:strRef>
          </c:tx>
          <c:spPr>
            <a:solidFill>
              <a:schemeClr val="bg1">
                <a:lumMod val="75000"/>
              </a:schemeClr>
            </a:solidFill>
            <a:ln>
              <a:solidFill>
                <a:schemeClr val="bg1">
                  <a:lumMod val="75000"/>
                </a:schemeClr>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Summary!$R$10:$V$10</c:f>
              <c:strCache>
                <c:ptCount val="5"/>
                <c:pt idx="0">
                  <c:v>Not EconDis</c:v>
                </c:pt>
                <c:pt idx="1">
                  <c:v>Black NOT EconDis</c:v>
                </c:pt>
                <c:pt idx="2">
                  <c:v>Hispanic NOT EconDis</c:v>
                </c:pt>
                <c:pt idx="3">
                  <c:v>White NOT EconDis</c:v>
                </c:pt>
                <c:pt idx="4">
                  <c:v>Asian NOT EconDis</c:v>
                </c:pt>
              </c:strCache>
            </c:strRef>
          </c:cat>
          <c:val>
            <c:numRef>
              <c:f>Summary!$R$11:$V$11</c:f>
              <c:numCache>
                <c:formatCode>#,##0</c:formatCode>
                <c:ptCount val="5"/>
                <c:pt idx="0">
                  <c:v>50.357478001540201</c:v>
                </c:pt>
                <c:pt idx="1">
                  <c:v>30.264377597980101</c:v>
                </c:pt>
                <c:pt idx="2">
                  <c:v>37.265747185973602</c:v>
                </c:pt>
                <c:pt idx="3">
                  <c:v>53.458578319077397</c:v>
                </c:pt>
                <c:pt idx="4">
                  <c:v>66.228347953494605</c:v>
                </c:pt>
              </c:numCache>
            </c:numRef>
          </c:val>
          <c:extLst>
            <c:ext xmlns:c16="http://schemas.microsoft.com/office/drawing/2014/chart" uri="{C3380CC4-5D6E-409C-BE32-E72D297353CC}">
              <c16:uniqueId val="{00000000-A23E-4CB0-9335-9141D7694260}"/>
            </c:ext>
          </c:extLst>
        </c:ser>
        <c:ser>
          <c:idx val="1"/>
          <c:order val="1"/>
          <c:tx>
            <c:strRef>
              <c:f>Summary!$Q$12</c:f>
              <c:strCache>
                <c:ptCount val="1"/>
                <c:pt idx="0">
                  <c:v>Florida</c:v>
                </c:pt>
              </c:strCache>
            </c:strRef>
          </c:tx>
          <c:spPr>
            <a:solidFill>
              <a:schemeClr val="tx2"/>
            </a:solidFill>
            <a:ln>
              <a:solidFill>
                <a:schemeClr val="tx2"/>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Summary!$R$10:$V$10</c:f>
              <c:strCache>
                <c:ptCount val="5"/>
                <c:pt idx="0">
                  <c:v>Not EconDis</c:v>
                </c:pt>
                <c:pt idx="1">
                  <c:v>Black NOT EconDis</c:v>
                </c:pt>
                <c:pt idx="2">
                  <c:v>Hispanic NOT EconDis</c:v>
                </c:pt>
                <c:pt idx="3">
                  <c:v>White NOT EconDis</c:v>
                </c:pt>
                <c:pt idx="4">
                  <c:v>Asian NOT EconDis</c:v>
                </c:pt>
              </c:strCache>
            </c:strRef>
          </c:cat>
          <c:val>
            <c:numRef>
              <c:f>Summary!$R$12:$V$12</c:f>
              <c:numCache>
                <c:formatCode>#,##0</c:formatCode>
                <c:ptCount val="5"/>
                <c:pt idx="0">
                  <c:v>52.170157955435201</c:v>
                </c:pt>
                <c:pt idx="1">
                  <c:v>33.4611747764054</c:v>
                </c:pt>
                <c:pt idx="2">
                  <c:v>48.286337164988097</c:v>
                </c:pt>
                <c:pt idx="3">
                  <c:v>55.637751303577303</c:v>
                </c:pt>
                <c:pt idx="4">
                  <c:v>74.770476611619998</c:v>
                </c:pt>
              </c:numCache>
            </c:numRef>
          </c:val>
          <c:extLst>
            <c:ext xmlns:c16="http://schemas.microsoft.com/office/drawing/2014/chart" uri="{C3380CC4-5D6E-409C-BE32-E72D297353CC}">
              <c16:uniqueId val="{00000001-A23E-4CB0-9335-9141D7694260}"/>
            </c:ext>
          </c:extLst>
        </c:ser>
        <c:ser>
          <c:idx val="2"/>
          <c:order val="2"/>
          <c:tx>
            <c:strRef>
              <c:f>Summary!$Q$13</c:f>
              <c:strCache>
                <c:ptCount val="1"/>
                <c:pt idx="0">
                  <c:v>Virginia</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Summary!$R$10:$V$10</c:f>
              <c:strCache>
                <c:ptCount val="5"/>
                <c:pt idx="0">
                  <c:v>Not EconDis</c:v>
                </c:pt>
                <c:pt idx="1">
                  <c:v>Black NOT EconDis</c:v>
                </c:pt>
                <c:pt idx="2">
                  <c:v>Hispanic NOT EconDis</c:v>
                </c:pt>
                <c:pt idx="3">
                  <c:v>White NOT EconDis</c:v>
                </c:pt>
                <c:pt idx="4">
                  <c:v>Asian NOT EconDis</c:v>
                </c:pt>
              </c:strCache>
            </c:strRef>
          </c:cat>
          <c:val>
            <c:numRef>
              <c:f>Summary!$R$13:$V$13</c:f>
              <c:numCache>
                <c:formatCode>#,##0</c:formatCode>
                <c:ptCount val="5"/>
                <c:pt idx="0">
                  <c:v>52</c:v>
                </c:pt>
                <c:pt idx="1">
                  <c:v>29</c:v>
                </c:pt>
                <c:pt idx="2">
                  <c:v>39</c:v>
                </c:pt>
                <c:pt idx="3">
                  <c:v>54</c:v>
                </c:pt>
                <c:pt idx="4">
                  <c:v>71</c:v>
                </c:pt>
              </c:numCache>
            </c:numRef>
          </c:val>
          <c:extLst>
            <c:ext xmlns:c16="http://schemas.microsoft.com/office/drawing/2014/chart" uri="{C3380CC4-5D6E-409C-BE32-E72D297353CC}">
              <c16:uniqueId val="{00000002-A23E-4CB0-9335-9141D7694260}"/>
            </c:ext>
          </c:extLst>
        </c:ser>
        <c:ser>
          <c:idx val="3"/>
          <c:order val="3"/>
          <c:tx>
            <c:strRef>
              <c:f>Summary!$Q$14</c:f>
              <c:strCache>
                <c:ptCount val="1"/>
                <c:pt idx="0">
                  <c:v>Mississippi </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Summary!$R$10:$V$10</c:f>
              <c:strCache>
                <c:ptCount val="5"/>
                <c:pt idx="0">
                  <c:v>Not EconDis</c:v>
                </c:pt>
                <c:pt idx="1">
                  <c:v>Black NOT EconDis</c:v>
                </c:pt>
                <c:pt idx="2">
                  <c:v>Hispanic NOT EconDis</c:v>
                </c:pt>
                <c:pt idx="3">
                  <c:v>White NOT EconDis</c:v>
                </c:pt>
                <c:pt idx="4">
                  <c:v>Asian NOT EconDis</c:v>
                </c:pt>
              </c:strCache>
            </c:strRef>
          </c:cat>
          <c:val>
            <c:numRef>
              <c:f>Summary!$R$14:$V$14</c:f>
              <c:numCache>
                <c:formatCode>General</c:formatCode>
                <c:ptCount val="5"/>
                <c:pt idx="0" formatCode="#,##0">
                  <c:v>53.731489152867802</c:v>
                </c:pt>
                <c:pt idx="3" formatCode="#,##0">
                  <c:v>55.924829862461799</c:v>
                </c:pt>
              </c:numCache>
            </c:numRef>
          </c:val>
          <c:extLst>
            <c:ext xmlns:c16="http://schemas.microsoft.com/office/drawing/2014/chart" uri="{C3380CC4-5D6E-409C-BE32-E72D297353CC}">
              <c16:uniqueId val="{00000003-A23E-4CB0-9335-9141D7694260}"/>
            </c:ext>
          </c:extLst>
        </c:ser>
        <c:dLbls>
          <c:showLegendKey val="0"/>
          <c:showVal val="0"/>
          <c:showCatName val="0"/>
          <c:showSerName val="0"/>
          <c:showPercent val="0"/>
          <c:showBubbleSize val="0"/>
        </c:dLbls>
        <c:gapWidth val="219"/>
        <c:overlap val="-27"/>
        <c:axId val="494654704"/>
        <c:axId val="494649296"/>
      </c:barChart>
      <c:catAx>
        <c:axId val="49465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4649296"/>
        <c:crosses val="autoZero"/>
        <c:auto val="1"/>
        <c:lblAlgn val="ctr"/>
        <c:lblOffset val="100"/>
        <c:noMultiLvlLbl val="0"/>
      </c:catAx>
      <c:valAx>
        <c:axId val="494649296"/>
        <c:scaling>
          <c:orientation val="minMax"/>
          <c:max val="10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4654704"/>
        <c:crosses val="autoZero"/>
        <c:crossBetween val="between"/>
      </c:valAx>
      <c:spPr>
        <a:noFill/>
        <a:ln>
          <a:noFill/>
        </a:ln>
        <a:effectLst/>
      </c:spPr>
    </c:plotArea>
    <c:legend>
      <c:legendPos val="b"/>
      <c:layout>
        <c:manualLayout>
          <c:xMode val="edge"/>
          <c:yMode val="edge"/>
          <c:x val="0.20750604365243819"/>
          <c:y val="9.2966721147961145E-2"/>
          <c:w val="0.59047036883547455"/>
          <c:h val="6.66509616625790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326771653543306"/>
          <c:y val="0.1176243584301316"/>
          <c:w val="0.53346456692913391"/>
          <c:h val="0.78435534287809205"/>
        </c:manualLayout>
      </c:layout>
      <c:doughnut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F63-400A-BD94-7D9AC7416DC8}"/>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7F63-400A-BD94-7D9AC7416DC8}"/>
              </c:ext>
            </c:extLst>
          </c:dPt>
          <c:cat>
            <c:strRef>
              <c:f>Sheet1!$A$2:$A$3</c:f>
              <c:strCache>
                <c:ptCount val="2"/>
                <c:pt idx="0">
                  <c:v>1st Qtr</c:v>
                </c:pt>
                <c:pt idx="1">
                  <c:v>2nd Qtr</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7F63-400A-BD94-7D9AC7416DC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83069220644861E-3"/>
          <c:y val="7.8392698942983313E-2"/>
          <c:w val="0.96784364152061642"/>
          <c:h val="0.80574258296194601"/>
        </c:manualLayout>
      </c:layout>
      <c:lineChart>
        <c:grouping val="standard"/>
        <c:varyColors val="0"/>
        <c:ser>
          <c:idx val="0"/>
          <c:order val="0"/>
          <c:tx>
            <c:strRef>
              <c:f>FL!$A$21</c:f>
              <c:strCache>
                <c:ptCount val="1"/>
                <c:pt idx="0">
                  <c:v>A/B</c:v>
                </c:pt>
              </c:strCache>
            </c:strRef>
          </c:tx>
          <c:spPr>
            <a:ln w="32171">
              <a:solidFill>
                <a:srgbClr val="48A24E"/>
              </a:solidFill>
            </a:ln>
          </c:spPr>
          <c:marker>
            <c:spPr>
              <a:solidFill>
                <a:srgbClr val="48A24E"/>
              </a:solidFill>
              <a:ln>
                <a:solidFill>
                  <a:srgbClr val="48A24E"/>
                </a:solidFill>
              </a:ln>
            </c:spPr>
          </c:marker>
          <c:dLbls>
            <c:dLbl>
              <c:idx val="0"/>
              <c:layout>
                <c:manualLayout>
                  <c:x val="-2.3791592583185167E-2"/>
                  <c:y val="4.89663147786216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55-4BFF-ACEE-ECE598559E59}"/>
                </c:ext>
              </c:extLst>
            </c:dLbl>
            <c:dLbl>
              <c:idx val="3"/>
              <c:layout>
                <c:manualLayout>
                  <c:x val="-2.7976409702819404E-2"/>
                  <c:y val="-7.7716762810325357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954301075268808E-2"/>
                      <c:h val="9.1405230305202576E-2"/>
                    </c:manualLayout>
                  </c15:layout>
                </c:ext>
                <c:ext xmlns:c16="http://schemas.microsoft.com/office/drawing/2014/chart" uri="{C3380CC4-5D6E-409C-BE32-E72D297353CC}">
                  <c16:uniqueId val="{00000001-DA55-4BFF-ACEE-ECE598559E59}"/>
                </c:ext>
              </c:extLst>
            </c:dLbl>
            <c:dLbl>
              <c:idx val="6"/>
              <c:layout>
                <c:manualLayout>
                  <c:x val="-3.2314260210703001E-2"/>
                  <c:y val="-5.4097883937809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55-4BFF-ACEE-ECE598559E59}"/>
                </c:ext>
              </c:extLst>
            </c:dLbl>
            <c:dLbl>
              <c:idx val="8"/>
              <c:layout>
                <c:manualLayout>
                  <c:x val="-2.3180509694352723E-2"/>
                  <c:y val="-6.26869053013140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55-4BFF-ACEE-ECE598559E59}"/>
                </c:ext>
              </c:extLst>
            </c:dLbl>
            <c:dLbl>
              <c:idx val="13"/>
              <c:layout>
                <c:manualLayout>
                  <c:x val="-1.9148251629836594E-2"/>
                  <c:y val="-6.2686567164179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55-4BFF-ACEE-ECE598559E59}"/>
                </c:ext>
              </c:extLst>
            </c:dLbl>
            <c:dLbl>
              <c:idx val="14"/>
              <c:layout>
                <c:manualLayout>
                  <c:x val="-2.1653225806451612E-2"/>
                  <c:y val="-5.8392225550994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55-4BFF-ACEE-ECE598559E59}"/>
                </c:ext>
              </c:extLst>
            </c:dLbl>
            <c:spPr>
              <a:noFill/>
              <a:ln>
                <a:noFill/>
              </a:ln>
              <a:effectLst/>
            </c:spPr>
            <c:txPr>
              <a:bodyPr/>
              <a:lstStyle/>
              <a:p>
                <a:pPr>
                  <a:defRPr sz="800">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FL!$B$20:$Y$20</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FL!$B$21:$Y$21</c:f>
              <c:numCache>
                <c:formatCode>0%</c:formatCode>
                <c:ptCount val="24"/>
                <c:pt idx="0">
                  <c:v>0.21263418662262593</c:v>
                </c:pt>
                <c:pt idx="1">
                  <c:v>0.35047698050601411</c:v>
                </c:pt>
                <c:pt idx="2">
                  <c:v>0.41265926839293054</c:v>
                </c:pt>
                <c:pt idx="3">
                  <c:v>0.59768690623709209</c:v>
                </c:pt>
                <c:pt idx="4">
                  <c:v>0.71842732327243841</c:v>
                </c:pt>
                <c:pt idx="5">
                  <c:v>0.68</c:v>
                </c:pt>
                <c:pt idx="6">
                  <c:v>0.66546373150487192</c:v>
                </c:pt>
                <c:pt idx="7">
                  <c:v>0.74444444444444446</c:v>
                </c:pt>
                <c:pt idx="8">
                  <c:v>0.68780831571529244</c:v>
                </c:pt>
                <c:pt idx="9">
                  <c:v>0.73547717842323657</c:v>
                </c:pt>
                <c:pt idx="10">
                  <c:v>0.78436018957345977</c:v>
                </c:pt>
                <c:pt idx="11">
                  <c:v>0.74408445576993087</c:v>
                </c:pt>
                <c:pt idx="12">
                  <c:v>0.76464746772591852</c:v>
                </c:pt>
                <c:pt idx="13">
                  <c:v>0.72450631272256394</c:v>
                </c:pt>
                <c:pt idx="14">
                  <c:v>0.5871794871794872</c:v>
                </c:pt>
                <c:pt idx="15">
                  <c:v>0.55198251639088358</c:v>
                </c:pt>
                <c:pt idx="16">
                  <c:v>0.56000000000000005</c:v>
                </c:pt>
                <c:pt idx="17">
                  <c:v>0.43</c:v>
                </c:pt>
                <c:pt idx="18">
                  <c:v>0.56999999999999995</c:v>
                </c:pt>
                <c:pt idx="19">
                  <c:v>0.57999999999999996</c:v>
                </c:pt>
                <c:pt idx="20">
                  <c:v>0.63</c:v>
                </c:pt>
                <c:pt idx="23">
                  <c:v>0.57999999999999996</c:v>
                </c:pt>
              </c:numCache>
            </c:numRef>
          </c:val>
          <c:smooth val="0"/>
          <c:extLst>
            <c:ext xmlns:c16="http://schemas.microsoft.com/office/drawing/2014/chart" uri="{C3380CC4-5D6E-409C-BE32-E72D297353CC}">
              <c16:uniqueId val="{00000006-DA55-4BFF-ACEE-ECE598559E59}"/>
            </c:ext>
          </c:extLst>
        </c:ser>
        <c:ser>
          <c:idx val="1"/>
          <c:order val="1"/>
          <c:tx>
            <c:strRef>
              <c:f>FL!$A$22</c:f>
              <c:strCache>
                <c:ptCount val="1"/>
                <c:pt idx="0">
                  <c:v>D/F</c:v>
                </c:pt>
              </c:strCache>
            </c:strRef>
          </c:tx>
          <c:spPr>
            <a:ln w="32171">
              <a:solidFill>
                <a:schemeClr val="bg2"/>
              </a:solidFill>
            </a:ln>
          </c:spPr>
          <c:marker>
            <c:spPr>
              <a:solidFill>
                <a:schemeClr val="bg2"/>
              </a:solidFill>
              <a:ln>
                <a:solidFill>
                  <a:schemeClr val="bg2"/>
                </a:solidFill>
              </a:ln>
            </c:spPr>
          </c:marker>
          <c:dLbls>
            <c:dLbl>
              <c:idx val="0"/>
              <c:layout>
                <c:manualLayout>
                  <c:x val="-2.3791592583185167E-2"/>
                  <c:y val="-4.8965976641486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55-4BFF-ACEE-ECE598559E59}"/>
                </c:ext>
              </c:extLst>
            </c:dLbl>
            <c:dLbl>
              <c:idx val="6"/>
              <c:layout>
                <c:manualLayout>
                  <c:x val="-2.0158009482685681E-2"/>
                  <c:y val="4.919219038473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8B-4EF0-8C96-EA8610B70857}"/>
                </c:ext>
              </c:extLst>
            </c:dLbl>
            <c:spPr>
              <a:noFill/>
              <a:ln>
                <a:noFill/>
              </a:ln>
              <a:effectLst/>
            </c:spPr>
            <c:txPr>
              <a:bodyPr/>
              <a:lstStyle/>
              <a:p>
                <a:pPr>
                  <a:defRPr sz="800">
                    <a:solidFill>
                      <a:schemeClr val="tx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FL!$B$20:$Y$20</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FL!$B$22:$Y$22</c:f>
              <c:numCache>
                <c:formatCode>0%</c:formatCode>
                <c:ptCount val="24"/>
                <c:pt idx="0">
                  <c:v>0.27952105697770435</c:v>
                </c:pt>
                <c:pt idx="1">
                  <c:v>0.16632102861883036</c:v>
                </c:pt>
                <c:pt idx="2">
                  <c:v>0.12618166872174272</c:v>
                </c:pt>
                <c:pt idx="3">
                  <c:v>0.10285006195786865</c:v>
                </c:pt>
                <c:pt idx="4">
                  <c:v>6.8705321683876094E-2</c:v>
                </c:pt>
                <c:pt idx="5">
                  <c:v>8.7924528301886795E-2</c:v>
                </c:pt>
                <c:pt idx="6">
                  <c:v>0.1111512089498376</c:v>
                </c:pt>
                <c:pt idx="7">
                  <c:v>5.1254480286738353E-2</c:v>
                </c:pt>
                <c:pt idx="8">
                  <c:v>0.10535588442565187</c:v>
                </c:pt>
                <c:pt idx="9">
                  <c:v>6.9156293222683268E-2</c:v>
                </c:pt>
                <c:pt idx="10">
                  <c:v>7.3459715639810422E-2</c:v>
                </c:pt>
                <c:pt idx="11">
                  <c:v>6.5890061885693491E-2</c:v>
                </c:pt>
                <c:pt idx="12">
                  <c:v>5.9251903343263822E-2</c:v>
                </c:pt>
                <c:pt idx="13">
                  <c:v>9.0644221430883784E-2</c:v>
                </c:pt>
                <c:pt idx="14">
                  <c:v>0.15641025641025641</c:v>
                </c:pt>
                <c:pt idx="15">
                  <c:v>0.17296284733062753</c:v>
                </c:pt>
                <c:pt idx="16">
                  <c:v>0.17</c:v>
                </c:pt>
                <c:pt idx="17">
                  <c:v>0.15</c:v>
                </c:pt>
                <c:pt idx="18">
                  <c:v>0.08</c:v>
                </c:pt>
                <c:pt idx="19">
                  <c:v>7.0000000000000007E-2</c:v>
                </c:pt>
                <c:pt idx="20">
                  <c:v>0.05</c:v>
                </c:pt>
                <c:pt idx="23">
                  <c:v>0.06</c:v>
                </c:pt>
              </c:numCache>
            </c:numRef>
          </c:val>
          <c:smooth val="0"/>
          <c:extLst>
            <c:ext xmlns:c16="http://schemas.microsoft.com/office/drawing/2014/chart" uri="{C3380CC4-5D6E-409C-BE32-E72D297353CC}">
              <c16:uniqueId val="{00000008-DA55-4BFF-ACEE-ECE598559E59}"/>
            </c:ext>
          </c:extLst>
        </c:ser>
        <c:dLbls>
          <c:showLegendKey val="0"/>
          <c:showVal val="0"/>
          <c:showCatName val="0"/>
          <c:showSerName val="0"/>
          <c:showPercent val="0"/>
          <c:showBubbleSize val="0"/>
        </c:dLbls>
        <c:marker val="1"/>
        <c:smooth val="0"/>
        <c:axId val="363958160"/>
        <c:axId val="363958552"/>
      </c:lineChart>
      <c:catAx>
        <c:axId val="363958160"/>
        <c:scaling>
          <c:orientation val="minMax"/>
        </c:scaling>
        <c:delete val="1"/>
        <c:axPos val="b"/>
        <c:numFmt formatCode="General" sourceLinked="1"/>
        <c:majorTickMark val="out"/>
        <c:minorTickMark val="none"/>
        <c:tickLblPos val="nextTo"/>
        <c:crossAx val="363958552"/>
        <c:crosses val="autoZero"/>
        <c:auto val="1"/>
        <c:lblAlgn val="ctr"/>
        <c:lblOffset val="100"/>
        <c:noMultiLvlLbl val="0"/>
      </c:catAx>
      <c:valAx>
        <c:axId val="363958552"/>
        <c:scaling>
          <c:orientation val="minMax"/>
          <c:max val="1"/>
        </c:scaling>
        <c:delete val="1"/>
        <c:axPos val="l"/>
        <c:numFmt formatCode="0%" sourceLinked="1"/>
        <c:majorTickMark val="none"/>
        <c:minorTickMark val="none"/>
        <c:tickLblPos val="nextTo"/>
        <c:crossAx val="363958160"/>
        <c:crosses val="autoZero"/>
        <c:crossBetween val="between"/>
      </c:valAx>
      <c:spPr>
        <a:noFill/>
        <a:ln w="23397">
          <a:noFill/>
        </a:ln>
      </c:spPr>
    </c:plotArea>
    <c:legend>
      <c:legendPos val="l"/>
      <c:legendEntry>
        <c:idx val="0"/>
        <c:txPr>
          <a:bodyPr/>
          <a:lstStyle/>
          <a:p>
            <a:pPr>
              <a:defRPr sz="900">
                <a:solidFill>
                  <a:schemeClr val="tx2">
                    <a:lumMod val="50000"/>
                  </a:schemeClr>
                </a:solidFill>
              </a:defRPr>
            </a:pPr>
            <a:endParaRPr lang="en-US"/>
          </a:p>
        </c:txPr>
      </c:legendEntry>
      <c:legendEntry>
        <c:idx val="1"/>
        <c:txPr>
          <a:bodyPr/>
          <a:lstStyle/>
          <a:p>
            <a:pPr>
              <a:defRPr sz="900">
                <a:solidFill>
                  <a:schemeClr val="tx2">
                    <a:lumMod val="50000"/>
                  </a:schemeClr>
                </a:solidFill>
              </a:defRPr>
            </a:pPr>
            <a:endParaRPr lang="en-US"/>
          </a:p>
        </c:txPr>
      </c:legendEntry>
      <c:layout>
        <c:manualLayout>
          <c:xMode val="edge"/>
          <c:yMode val="edge"/>
          <c:x val="1.2539184952978056E-2"/>
          <c:y val="0.39700419192205283"/>
          <c:w val="6.3903431859762855E-2"/>
          <c:h val="0.13698543981497135"/>
        </c:manualLayout>
      </c:layout>
      <c:overlay val="1"/>
      <c:txPr>
        <a:bodyPr/>
        <a:lstStyle/>
        <a:p>
          <a:pPr>
            <a:defRPr sz="900"/>
          </a:pPr>
          <a:endParaRPr lang="en-US"/>
        </a:p>
      </c:txPr>
    </c:legend>
    <c:plotVisOnly val="1"/>
    <c:dispBlanksAs val="gap"/>
    <c:showDLblsOverMax val="0"/>
  </c:chart>
  <c:txPr>
    <a:bodyPr/>
    <a:lstStyle/>
    <a:p>
      <a:pPr>
        <a:defRPr sz="1474"/>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440860215053765E-3"/>
          <c:y val="0.18145689765941475"/>
          <c:w val="0.96784364152061642"/>
          <c:h val="0.80574258296194601"/>
        </c:manualLayout>
      </c:layout>
      <c:lineChart>
        <c:grouping val="standard"/>
        <c:varyColors val="0"/>
        <c:dLbls>
          <c:showLegendKey val="0"/>
          <c:showVal val="0"/>
          <c:showCatName val="0"/>
          <c:showSerName val="0"/>
          <c:showPercent val="0"/>
          <c:showBubbleSize val="0"/>
        </c:dLbls>
        <c:marker val="1"/>
        <c:smooth val="0"/>
        <c:axId val="363958160"/>
        <c:axId val="363958552"/>
      </c:lineChart>
      <c:catAx>
        <c:axId val="363958160"/>
        <c:scaling>
          <c:orientation val="minMax"/>
        </c:scaling>
        <c:delete val="1"/>
        <c:axPos val="b"/>
        <c:numFmt formatCode="General" sourceLinked="1"/>
        <c:majorTickMark val="out"/>
        <c:minorTickMark val="none"/>
        <c:tickLblPos val="nextTo"/>
        <c:crossAx val="363958552"/>
        <c:crosses val="autoZero"/>
        <c:auto val="1"/>
        <c:lblAlgn val="ctr"/>
        <c:lblOffset val="100"/>
        <c:noMultiLvlLbl val="0"/>
      </c:catAx>
      <c:valAx>
        <c:axId val="363958552"/>
        <c:scaling>
          <c:orientation val="minMax"/>
          <c:max val="1"/>
        </c:scaling>
        <c:delete val="1"/>
        <c:axPos val="l"/>
        <c:numFmt formatCode="0%" sourceLinked="1"/>
        <c:majorTickMark val="none"/>
        <c:minorTickMark val="none"/>
        <c:tickLblPos val="nextTo"/>
        <c:crossAx val="363958160"/>
        <c:crosses val="autoZero"/>
        <c:crossBetween val="between"/>
      </c:valAx>
      <c:spPr>
        <a:noFill/>
        <a:ln w="25400">
          <a:noFill/>
        </a:ln>
      </c:spPr>
    </c:plotArea>
    <c:legend>
      <c:legendPos val="l"/>
      <c:layout>
        <c:manualLayout>
          <c:xMode val="edge"/>
          <c:yMode val="edge"/>
          <c:x val="1.2539184952978056E-2"/>
          <c:y val="0.39700419192205283"/>
          <c:w val="6.3903431859762855E-2"/>
          <c:h val="0.13698543981497135"/>
        </c:manualLayout>
      </c:layout>
      <c:overlay val="1"/>
      <c:txPr>
        <a:bodyPr/>
        <a:lstStyle/>
        <a:p>
          <a:pPr>
            <a:defRPr sz="900"/>
          </a:pPr>
          <a:endParaRPr lang="en-US"/>
        </a:p>
      </c:txPr>
    </c:legend>
    <c:plotVisOnly val="1"/>
    <c:dispBlanksAs val="gap"/>
    <c:showDLblsOverMax val="0"/>
  </c:chart>
  <c:txPr>
    <a:bodyPr/>
    <a:lstStyle/>
    <a:p>
      <a:pPr>
        <a:defRPr sz="1474"/>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2C7DF-466E-4E63-BA42-1BE99725D5A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6ED750-329E-4730-A7D6-9EA87FAE912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AACBF41-39EE-4C98-A1C5-784DB2D02B96}" type="datetimeFigureOut">
              <a:rPr lang="en-US" smtClean="0"/>
              <a:t>10/19/2022</a:t>
            </a:fld>
            <a:endParaRPr lang="en-US"/>
          </a:p>
        </p:txBody>
      </p:sp>
      <p:sp>
        <p:nvSpPr>
          <p:cNvPr id="4" name="Footer Placeholder 3">
            <a:extLst>
              <a:ext uri="{FF2B5EF4-FFF2-40B4-BE49-F238E27FC236}">
                <a16:creationId xmlns:a16="http://schemas.microsoft.com/office/drawing/2014/main" id="{3A82E752-07EE-4839-A9C6-771AE0158AE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8D8FF0-A561-4096-9056-458397DC1F2B}"/>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EC8A5C9-FFDE-45CA-82E6-30FD90840703}" type="slidenum">
              <a:rPr lang="en-US" smtClean="0"/>
              <a:t>‹#›</a:t>
            </a:fld>
            <a:endParaRPr lang="en-US"/>
          </a:p>
        </p:txBody>
      </p:sp>
    </p:spTree>
    <p:extLst>
      <p:ext uri="{BB962C8B-B14F-4D97-AF65-F5344CB8AC3E}">
        <p14:creationId xmlns:p14="http://schemas.microsoft.com/office/powerpoint/2010/main" val="125591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DF569A2-83AF-4644-A2A0-20C455F8CD17}" type="datetimeFigureOut">
              <a:rPr lang="en-US" smtClean="0"/>
              <a:t>10/19/2022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08D387BD-4C8A-4205-B7E8-2E878E386F19}" type="slidenum">
              <a:rPr lang="en-US" smtClean="0"/>
              <a:t>‹#›</a:t>
            </a:fld>
            <a:endParaRPr lang="en-US"/>
          </a:p>
        </p:txBody>
      </p:sp>
    </p:spTree>
    <p:extLst>
      <p:ext uri="{BB962C8B-B14F-4D97-AF65-F5344CB8AC3E}">
        <p14:creationId xmlns:p14="http://schemas.microsoft.com/office/powerpoint/2010/main" val="359949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ces.ed.gov/programs/digest/d21/tables/dt21_204.10.as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oe.virginia.gov/statistics_reports/sol-pass-rates/index.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ew.officeapps.live.com/op/view.aspx?src=https%3A%2F%2Fwww.doe.virginia.gov%2Fstatistics_reports%2Faccreditation_federal_reports%2Fsol_test_results_pass_rates%2Fstate-by-subject-2019.xlsx&amp;wdOrigin=BROWSELIN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oe.virginia.gov/statistics_reports/sol-pass-rates/index.s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view.officeapps.live.com/op/view.aspx?src=https%3A%2F%2Fwww.doe.virginia.gov%2Fstatistics_reports%2Faccreditation_federal_reports%2Fsol_test_results_pass_rates%2Fstate-by-subject-2019.xlsx&amp;wdOrigin=BROWSELIN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TqkdNzBsB7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idwest.edtrust.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ber.org/papers/w1368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e.virginia.gov/boe/accreditation/school-accred.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ew.officeapps.live.com/op/view.aspx?src=https%3A%2F%2Fdoe.virginia.gov%2Fnews%2Fnews_releases%2F2021%2F08-26-21-sol-test-results-final.docx&amp;wdOrigin=BROWSELI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e.virginia.gov/statistics_reports/sol-pass-rates/index.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ionsreportcard.gov/profiles/stateprofile/overview/FL?cti=PgTab_Demographics&amp;chort=1&amp;sub=RED&amp;sj=FL&amp;fs=Grade&amp;st=MN&amp;year=2019R3&amp;sg=Race%2FEthnicity%3A+White+vs.+Black&amp;sgv=Black&amp;ts=Single+Year&amp;tss=2019R3&amp;sfj=NP&amp;selectedJurisdiction=F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nces.ed.gov/programs/digest/d21/tables/dt21_204.10.asp" TargetMode="External"/><Relationship Id="rId4" Type="http://schemas.openxmlformats.org/officeDocument/2006/relationships/hyperlink" Target="https://www.nationsreportcard.gov/profiles/stateprofile/overview/MS?cti=PgTab_Demographics&amp;chort=1&amp;sub=RED&amp;sj=MS&amp;fs=Grade&amp;st=MN&amp;year=2019R3&amp;sg=Race%2FEthnicity%3A+White+vs.+Black&amp;sgv=Black&amp;ts=Single+Year&amp;tss=2019R3&amp;sfj=NP&amp;selectedJurisdiction=M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ionsreportcard.gov/profiles/stateprofile/overview/FL?cti=PgTab_Demographics&amp;chort=1&amp;sub=RED&amp;sj=FL&amp;fs=Grade&amp;st=MN&amp;year=2019R3&amp;sg=Race%2FEthnicity%3A+White+vs.+Black&amp;sgv=Black&amp;ts=Single+Year&amp;tss=2019R3&amp;sfj=NP&amp;selectedJurisdiction=F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nces.ed.gov/programs/digest/d21/tables/dt21_204.10.asp" TargetMode="External"/><Relationship Id="rId4" Type="http://schemas.openxmlformats.org/officeDocument/2006/relationships/hyperlink" Target="https://www.nationsreportcard.gov/profiles/stateprofile/overview/MS?cti=PgTab_Demographics&amp;chort=1&amp;sub=RED&amp;sj=MS&amp;fs=Grade&amp;st=MN&amp;year=2019R3&amp;sg=Race%2FEthnicity%3A+White+vs.+Black&amp;sgv=Black&amp;ts=Single+Year&amp;tss=2019R3&amp;sfj=NP&amp;selectedJurisdiction=M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0075" cy="3195638"/>
          </a:xfrm>
        </p:spPr>
      </p:sp>
      <p:sp>
        <p:nvSpPr>
          <p:cNvPr id="3" name="Notes Placeholder 2"/>
          <p:cNvSpPr>
            <a:spLocks noGrp="1"/>
          </p:cNvSpPr>
          <p:nvPr>
            <p:ph type="body" idx="1"/>
          </p:nvPr>
        </p:nvSpPr>
        <p:spPr/>
        <p:txBody>
          <a:bodyPr/>
          <a:lstStyle/>
          <a:p>
            <a:pPr marL="0" indent="0">
              <a:buNone/>
            </a:pPr>
            <a:r>
              <a:rPr lang="en-US" sz="1200" b="1" kern="1200" dirty="0">
                <a:solidFill>
                  <a:schemeClr val="bg2"/>
                </a:solidFill>
                <a:latin typeface="Arial" pitchFamily="-107" charset="-52"/>
                <a:ea typeface="MS PGothic" pitchFamily="34" charset="-128"/>
                <a:cs typeface="ＭＳ Ｐゴシック"/>
              </a:rPr>
              <a:t>What action do you want to inspire?</a:t>
            </a:r>
          </a:p>
          <a:p>
            <a:pPr marL="0" indent="0">
              <a:buNone/>
            </a:pPr>
            <a:endParaRPr lang="en-US" sz="1200" b="1" kern="1200" dirty="0">
              <a:solidFill>
                <a:schemeClr val="bg2"/>
              </a:solidFill>
              <a:latin typeface="Arial" pitchFamily="-107" charset="-52"/>
              <a:ea typeface="MS PGothic" pitchFamily="34" charset="-128"/>
              <a:cs typeface="ＭＳ Ｐゴシック"/>
            </a:endParaRPr>
          </a:p>
          <a:p>
            <a:pPr marL="0" indent="0">
              <a:buNone/>
            </a:pPr>
            <a:r>
              <a:rPr lang="en-US" sz="1200" b="1" kern="1200" dirty="0">
                <a:solidFill>
                  <a:schemeClr val="bg2"/>
                </a:solidFill>
                <a:latin typeface="Arial" pitchFamily="-107" charset="-52"/>
                <a:ea typeface="MS PGothic" pitchFamily="34" charset="-128"/>
                <a:cs typeface="ＭＳ Ｐゴシック"/>
              </a:rPr>
              <a:t>Examples: </a:t>
            </a:r>
          </a:p>
          <a:p>
            <a:r>
              <a:rPr lang="en-US" sz="1200" kern="1200" dirty="0">
                <a:solidFill>
                  <a:schemeClr val="tx1"/>
                </a:solidFill>
                <a:latin typeface="Arial" pitchFamily="-107" charset="-52"/>
                <a:ea typeface="MS PGothic" pitchFamily="34" charset="-128"/>
                <a:cs typeface="ＭＳ Ｐゴシック"/>
              </a:rPr>
              <a:t>School Recognition</a:t>
            </a:r>
          </a:p>
          <a:p>
            <a:r>
              <a:rPr lang="en-US" sz="1200" kern="1200" dirty="0">
                <a:solidFill>
                  <a:schemeClr val="tx1"/>
                </a:solidFill>
                <a:latin typeface="Arial" pitchFamily="-107" charset="-52"/>
                <a:ea typeface="MS PGothic" pitchFamily="34" charset="-128"/>
                <a:cs typeface="ＭＳ Ｐゴシック"/>
              </a:rPr>
              <a:t>Choice</a:t>
            </a:r>
          </a:p>
          <a:p>
            <a:r>
              <a:rPr lang="en-US" sz="1200" kern="1200" dirty="0">
                <a:solidFill>
                  <a:schemeClr val="tx1"/>
                </a:solidFill>
                <a:latin typeface="Arial" pitchFamily="-107" charset="-52"/>
                <a:ea typeface="MS PGothic" pitchFamily="34" charset="-128"/>
                <a:cs typeface="ＭＳ Ｐゴシック"/>
              </a:rPr>
              <a:t>K-3 Reading</a:t>
            </a:r>
          </a:p>
          <a:p>
            <a:r>
              <a:rPr lang="en-US" sz="1200" kern="1200" dirty="0">
                <a:solidFill>
                  <a:schemeClr val="tx1"/>
                </a:solidFill>
                <a:latin typeface="Arial" pitchFamily="-107" charset="-52"/>
                <a:ea typeface="MS PGothic" pitchFamily="34" charset="-128"/>
                <a:cs typeface="ＭＳ Ｐゴシック"/>
              </a:rPr>
              <a:t>College and Career Pathways</a:t>
            </a:r>
          </a:p>
          <a:p>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2</a:t>
            </a:fld>
            <a:endParaRPr lang="en-US" dirty="0"/>
          </a:p>
        </p:txBody>
      </p:sp>
    </p:spTree>
    <p:extLst>
      <p:ext uri="{BB962C8B-B14F-4D97-AF65-F5344CB8AC3E}">
        <p14:creationId xmlns:p14="http://schemas.microsoft.com/office/powerpoint/2010/main" val="35800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387BD-4C8A-4205-B7E8-2E878E386F19}" type="slidenum">
              <a:rPr lang="en-US" smtClean="0"/>
              <a:t>13</a:t>
            </a:fld>
            <a:endParaRPr lang="en-US"/>
          </a:p>
        </p:txBody>
      </p:sp>
    </p:spTree>
    <p:extLst>
      <p:ext uri="{BB962C8B-B14F-4D97-AF65-F5344CB8AC3E}">
        <p14:creationId xmlns:p14="http://schemas.microsoft.com/office/powerpoint/2010/main" val="366951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dirty="0">
                <a:hlinkClick r:id="rId3"/>
              </a:rPr>
              <a:t>Number and percentage of public school students eligible for free or reduced-price lunch, by state: </a:t>
            </a:r>
            <a:r>
              <a:rPr lang="en-US" dirty="0" err="1">
                <a:hlinkClick r:id="rId3"/>
              </a:rPr>
              <a:t>SeleLAed</a:t>
            </a:r>
            <a:r>
              <a:rPr lang="en-US" dirty="0">
                <a:hlinkClick r:id="rId3"/>
              </a:rPr>
              <a:t> years, 2000-01 through 2019-20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0AB69-63C3-40E4-A4E2-1EFC04C07D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08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VDOE :: SOL Pass Rates Results &amp; Other Results (virginia.gov)</a:t>
            </a:r>
            <a:endParaRPr lang="en-US" dirty="0"/>
          </a:p>
          <a:p>
            <a:endParaRPr lang="en-US" dirty="0"/>
          </a:p>
          <a:p>
            <a:r>
              <a:rPr lang="en-US" dirty="0">
                <a:hlinkClick r:id="rId4"/>
              </a:rPr>
              <a:t>state-by-subject-2019.xlsx (live.com)</a:t>
            </a:r>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15</a:t>
            </a:fld>
            <a:endParaRPr lang="en-US" dirty="0"/>
          </a:p>
        </p:txBody>
      </p:sp>
    </p:spTree>
    <p:extLst>
      <p:ext uri="{BB962C8B-B14F-4D97-AF65-F5344CB8AC3E}">
        <p14:creationId xmlns:p14="http://schemas.microsoft.com/office/powerpoint/2010/main" val="3249002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VDOE :: SOL Pass Rates Results &amp; Other Results (virginia.gov)</a:t>
            </a:r>
            <a:endParaRPr lang="en-US" dirty="0"/>
          </a:p>
          <a:p>
            <a:endParaRPr lang="en-US" dirty="0"/>
          </a:p>
          <a:p>
            <a:r>
              <a:rPr lang="en-US" dirty="0">
                <a:hlinkClick r:id="rId4"/>
              </a:rPr>
              <a:t>state-by-subject-2019.xlsx (live.com)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16</a:t>
            </a:fld>
            <a:endParaRPr lang="en-US" dirty="0"/>
          </a:p>
        </p:txBody>
      </p:sp>
    </p:spTree>
    <p:extLst>
      <p:ext uri="{BB962C8B-B14F-4D97-AF65-F5344CB8AC3E}">
        <p14:creationId xmlns:p14="http://schemas.microsoft.com/office/powerpoint/2010/main" val="1414244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387BD-4C8A-4205-B7E8-2E878E386F19}" type="slidenum">
              <a:rPr lang="en-US" smtClean="0"/>
              <a:t>17</a:t>
            </a:fld>
            <a:endParaRPr lang="en-US"/>
          </a:p>
        </p:txBody>
      </p:sp>
    </p:spTree>
    <p:extLst>
      <p:ext uri="{BB962C8B-B14F-4D97-AF65-F5344CB8AC3E}">
        <p14:creationId xmlns:p14="http://schemas.microsoft.com/office/powerpoint/2010/main" val="867236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0075" cy="3195638"/>
          </a:xfrm>
        </p:spPr>
      </p:sp>
      <p:sp>
        <p:nvSpPr>
          <p:cNvPr id="3" name="Notes Placeholder 2"/>
          <p:cNvSpPr>
            <a:spLocks noGrp="1"/>
          </p:cNvSpPr>
          <p:nvPr>
            <p:ph type="body" idx="1"/>
          </p:nvPr>
        </p:nvSpPr>
        <p:spPr/>
        <p:txBody>
          <a:bodyPr/>
          <a:lstStyle/>
          <a:p>
            <a:pPr marL="342900" lvl="1" indent="0">
              <a:buNone/>
            </a:pPr>
            <a:endParaRPr lang="en-US" sz="1800" dirty="0"/>
          </a:p>
          <a:p>
            <a:pPr marL="0" lvl="1" indent="0">
              <a:buNone/>
            </a:pPr>
            <a:r>
              <a:rPr lang="en-US" sz="1150" dirty="0"/>
              <a:t>School grading video: </a:t>
            </a:r>
            <a:r>
              <a:rPr lang="en-US" sz="1150" u="sng" dirty="0">
                <a:hlinkClick r:id="rId3"/>
              </a:rPr>
              <a:t>https://www.youtube.com/watch?v=TqkdNzBsB7o</a:t>
            </a:r>
            <a:endParaRPr lang="en-US" sz="1150" dirty="0"/>
          </a:p>
          <a:p>
            <a:endParaRPr lang="en-US" dirty="0"/>
          </a:p>
        </p:txBody>
      </p:sp>
      <p:sp>
        <p:nvSpPr>
          <p:cNvPr id="4" name="Slide Number Placeholder 3"/>
          <p:cNvSpPr>
            <a:spLocks noGrp="1"/>
          </p:cNvSpPr>
          <p:nvPr>
            <p:ph type="sldNum" sz="quarter" idx="10"/>
          </p:nvPr>
        </p:nvSpPr>
        <p:spPr/>
        <p:txBody>
          <a:bodyPr/>
          <a:lstStyle/>
          <a:p>
            <a:fld id="{DF7DB0EF-0DF9-43F1-89CF-B16B8D3CDDD0}" type="slidenum">
              <a:rPr lang="en-US" smtClean="0"/>
              <a:t>18</a:t>
            </a:fld>
            <a:endParaRPr lang="en-US" dirty="0"/>
          </a:p>
        </p:txBody>
      </p:sp>
    </p:spTree>
    <p:extLst>
      <p:ext uri="{BB962C8B-B14F-4D97-AF65-F5344CB8AC3E}">
        <p14:creationId xmlns:p14="http://schemas.microsoft.com/office/powerpoint/2010/main" val="134799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374775" y="228600"/>
            <a:ext cx="4333875" cy="2438400"/>
          </a:xfrm>
          <a:ln/>
        </p:spPr>
      </p:sp>
      <p:sp>
        <p:nvSpPr>
          <p:cNvPr id="3" name="Notes Placeholder 2"/>
          <p:cNvSpPr>
            <a:spLocks noGrp="1"/>
          </p:cNvSpPr>
          <p:nvPr>
            <p:ph type="body" idx="1"/>
          </p:nvPr>
        </p:nvSpPr>
        <p:spPr>
          <a:xfrm>
            <a:off x="304802" y="2743200"/>
            <a:ext cx="6553200" cy="4183063"/>
          </a:xfrm>
        </p:spPr>
        <p:txBody>
          <a:bodyPr/>
          <a:lstStyle/>
          <a:p>
            <a:pPr marL="228562" indent="-228562">
              <a:buFont typeface="+mj-lt"/>
              <a:buAutoNum type="arabicPeriod"/>
              <a:defRPr/>
            </a:pPr>
            <a:r>
              <a:rPr lang="en-US" sz="1400" b="1" dirty="0"/>
              <a:t>Use clear and transparent descriptors of A, B, C, D and F: </a:t>
            </a:r>
            <a:r>
              <a:rPr lang="en-US" sz="1400" dirty="0"/>
              <a:t>Using clear and transparent A, B, C, D and F grades, rather than vague categorical descriptors, ensures that everyone understands how schools are doing. A-F descriptors are easily consumable by the general public and draw a heightened amount of interest. School grading also brings a command focus on learning because no one – including administrators, educators and parents – is satisfied with a C grade or lower.</a:t>
            </a:r>
          </a:p>
          <a:p>
            <a:pPr marL="228562" indent="-228562">
              <a:buFont typeface="+mj-lt"/>
              <a:buAutoNum type="arabicPeriod"/>
              <a:defRPr/>
            </a:pPr>
            <a:r>
              <a:rPr lang="en-US" sz="1400" b="1" dirty="0"/>
              <a:t>Include objective, concise student learning outcome measures</a:t>
            </a:r>
            <a:r>
              <a:rPr lang="en-US" sz="1400" dirty="0"/>
              <a:t>: These include performance and progress on statewide assessments, graduation rates, performance on advanced coursework, and/or college readiness measures. While informative to report, input measures like student or teacher attendance rates or subjective measures like parental satisfaction or school climate surveys do not ensure that students are making progress. In addition to the four-year federal cohort graduation rates, schools can include additional measures, such as the percent of students earning college credit on Advanced Placement or International Baccalaureate tests or industry certification credentials, and the percent of students who meet the college readiness standard on the ACT or SAT.</a:t>
            </a:r>
          </a:p>
          <a:p>
            <a:pPr marL="228562" indent="-228562">
              <a:buFont typeface="+mj-lt"/>
              <a:buAutoNum type="arabicPeriod"/>
              <a:defRPr/>
            </a:pPr>
            <a:r>
              <a:rPr lang="en-US" sz="1400" b="1" dirty="0"/>
              <a:t>Balance measures of student performance and progress</a:t>
            </a:r>
            <a:r>
              <a:rPr lang="en-US" sz="1400" dirty="0"/>
              <a:t>: All students have the ability to learn, and a strong accountability system must capture measures of that growth. While the ultimate goal is that all students perform on grade level, the reality is that many are not. Focusing on both proficiency and growth provides a truer, fairer picture of how a school is doing.</a:t>
            </a:r>
          </a:p>
          <a:p>
            <a:pPr marL="228562" indent="-228562">
              <a:buFont typeface="+mj-lt"/>
              <a:buAutoNum type="arabicPeriod"/>
              <a:defRPr/>
            </a:pPr>
            <a:r>
              <a:rPr lang="en-US" sz="1400" b="1" dirty="0"/>
              <a:t>Calculate student progress toward grade level and advanced achievement</a:t>
            </a:r>
            <a:r>
              <a:rPr lang="en-US" sz="1400" dirty="0"/>
              <a:t>: A criterion-based system – in which students are measured on whether they have demonstrated progress towards mastery of a certain set of skills – is essential to ensuring individual student progress. Norm-referenced models compare students to the performance of others across the state – ensuring that no matter how much performance improves, there will always be “losers.”</a:t>
            </a:r>
          </a:p>
          <a:p>
            <a:pPr marL="228562" indent="-228562">
              <a:buFont typeface="+mj-lt"/>
              <a:buAutoNum type="arabicPeriod"/>
              <a:defRPr/>
            </a:pPr>
            <a:r>
              <a:rPr lang="en-US" sz="1400" b="1" dirty="0"/>
              <a:t>Focus attention on the progress of the lowest performing students in each school, irrespective of race, ethnicity, or socioeconomic status</a:t>
            </a:r>
            <a:r>
              <a:rPr lang="en-US" sz="1400" dirty="0"/>
              <a:t>: Instead of focusing on individual demographic or curricular subgroups of students (as was required under the federal accountability system), states should focus on the lowest performing students in each school – because each school has a group of lowest performing students.</a:t>
            </a:r>
          </a:p>
          <a:p>
            <a:pPr marL="228562" indent="-228562">
              <a:buFont typeface="+mj-lt"/>
              <a:buAutoNum type="arabicPeriod"/>
              <a:defRPr/>
            </a:pPr>
            <a:r>
              <a:rPr lang="en-US" sz="1400" b="1" dirty="0"/>
              <a:t>Report results in a timely manner as close to the end of the school year as possible</a:t>
            </a:r>
            <a:r>
              <a:rPr lang="en-US" sz="1400" dirty="0"/>
              <a:t>: Timely reporting gives parents enough time to make decisions about where to send their child to school, allows teachers and students in schools with a high grade to celebrate success, and ensures that administrators and educators in schools with a low grade have ample time over the summer to analyze where and how to improve.</a:t>
            </a:r>
          </a:p>
          <a:p>
            <a:pPr marL="228562" indent="-228562">
              <a:buFont typeface="+mj-lt"/>
              <a:buAutoNum type="arabicPeriod"/>
              <a:defRPr/>
            </a:pPr>
            <a:r>
              <a:rPr lang="en-US" sz="1400" b="1" dirty="0"/>
              <a:t>Communicate clearly to parents</a:t>
            </a:r>
            <a:r>
              <a:rPr lang="en-US" sz="1400" dirty="0"/>
              <a:t>: Parents need access to school grades and the underlying data for the underlying measures. Information should be easy to navigate and explained in simple language and graphics, including on the state website. Schools and districts should be required to notify parents of the school’s grade and provide information to parents who cannot access the site.</a:t>
            </a:r>
          </a:p>
          <a:p>
            <a:pPr marL="228562" indent="-228562">
              <a:buFont typeface="+mj-lt"/>
              <a:buAutoNum type="arabicPeriod"/>
              <a:defRPr/>
            </a:pPr>
            <a:r>
              <a:rPr lang="en-US" sz="1400" b="1" dirty="0"/>
              <a:t>Establish rigorous criteria, with automatic increases, in order to earn A, B, C, D or F grades</a:t>
            </a:r>
            <a:r>
              <a:rPr lang="en-US" sz="1400" dirty="0"/>
              <a:t>: Setting the grading scale too low will result in all schools earning an A or B, which defeats the purpose and meaning of a transparent system. Setting the grading scale too high so all schools are earning a D or F will not build confidence in the system. The school grading scale should reflect that state’s national standings and make sense in the context of current student achievement.  And, the scale should continue to rise as success is accomplished.</a:t>
            </a:r>
          </a:p>
          <a:p>
            <a:pPr marL="228562" indent="-228562">
              <a:buFont typeface="+mj-lt"/>
              <a:buAutoNum type="arabicPeriod"/>
              <a:defRPr/>
            </a:pPr>
            <a:r>
              <a:rPr lang="en-US" sz="1200" b="1" kern="1200" dirty="0">
                <a:solidFill>
                  <a:schemeClr val="tx1"/>
                </a:solidFill>
                <a:effectLst/>
                <a:latin typeface="+mn-lt"/>
                <a:ea typeface="+mn-ea"/>
                <a:cs typeface="+mn-cs"/>
              </a:rPr>
              <a:t>Use grades to identify schools for recognition, intervention, and support: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Regardless of the nuances of methodology states use to meaningfully differentiate schools, a key factor is identification or schools that should be rewarded, or provide extra support and resources for intervention at schools that are consistently failing to serve students.  </a:t>
            </a:r>
          </a:p>
          <a:p>
            <a:r>
              <a:rPr lang="en-US" sz="1200" kern="1200" dirty="0">
                <a:solidFill>
                  <a:schemeClr val="tx1"/>
                </a:solidFill>
                <a:effectLst/>
                <a:latin typeface="+mn-lt"/>
                <a:ea typeface="+mn-ea"/>
                <a:cs typeface="+mn-cs"/>
              </a:rPr>
              <a:t> </a:t>
            </a:r>
          </a:p>
          <a:p>
            <a:pPr marL="0" indent="0">
              <a:buFont typeface="+mj-lt"/>
              <a:buNone/>
              <a:defRPr/>
            </a:pPr>
            <a:r>
              <a:rPr lang="en-US" sz="1400" b="1" dirty="0"/>
              <a:t>2019 16 states: </a:t>
            </a:r>
            <a:r>
              <a:rPr lang="en-US" altLang="en-US" sz="1400" b="1" dirty="0">
                <a:solidFill>
                  <a:srgbClr val="000000"/>
                </a:solidFill>
                <a:latin typeface="Arial" charset="0"/>
                <a:ea typeface="ＭＳ Ｐゴシック" pitchFamily="34" charset="-128"/>
              </a:rPr>
              <a:t>FL, AZ, IN, LA, NM, OK, UT, AL, MS, NC, OH, AR, </a:t>
            </a:r>
            <a:r>
              <a:rPr lang="en-US" altLang="en-US" sz="1400" b="1" baseline="0" dirty="0">
                <a:solidFill>
                  <a:srgbClr val="000000"/>
                </a:solidFill>
                <a:latin typeface="Arial" charset="0"/>
                <a:ea typeface="ＭＳ Ｐゴシック" pitchFamily="34" charset="-128"/>
              </a:rPr>
              <a:t>GA, TX, TN, MI</a:t>
            </a:r>
            <a:endParaRPr lang="en-US" altLang="en-US" sz="1400" b="1" dirty="0">
              <a:solidFill>
                <a:srgbClr val="000000"/>
              </a:solidFill>
              <a:latin typeface="Arial" charset="0"/>
              <a:ea typeface="ＭＳ Ｐゴシック" pitchFamily="34" charset="-128"/>
            </a:endParaRPr>
          </a:p>
          <a:p>
            <a:pPr marL="171450" indent="-171450" defTabSz="914281">
              <a:buFont typeface="Arial" panose="020B0604020202020204" pitchFamily="34" charset="0"/>
              <a:buChar char="•"/>
              <a:defRPr/>
            </a:pPr>
            <a:r>
              <a:rPr lang="en-US" altLang="en-US" sz="1400" dirty="0">
                <a:latin typeface="Arial" charset="0"/>
                <a:ea typeface="ＭＳ Ｐゴシック" pitchFamily="34" charset="-128"/>
              </a:rPr>
              <a:t>WV VA was repealed in 2017 because of a campaign promise from newly-elected Gov. Justice.  Entire SBE changed membership and A-F was repealed by SBE and subsequently by the legislature.</a:t>
            </a:r>
          </a:p>
          <a:p>
            <a:pPr marL="171450" indent="-171450" defTabSz="914281">
              <a:buFont typeface="Arial" panose="020B0604020202020204" pitchFamily="34" charset="0"/>
              <a:buChar char="•"/>
              <a:defRPr/>
            </a:pPr>
            <a:r>
              <a:rPr lang="en-US" altLang="en-US" sz="1400" baseline="0" dirty="0">
                <a:latin typeface="Arial" charset="0"/>
                <a:ea typeface="ＭＳ Ｐゴシック" pitchFamily="34" charset="-128"/>
              </a:rPr>
              <a:t>ME did not renew executive order commitment by </a:t>
            </a:r>
            <a:r>
              <a:rPr lang="en-US" altLang="en-US" sz="1400" baseline="0" dirty="0" err="1">
                <a:latin typeface="Arial" charset="0"/>
                <a:ea typeface="ＭＳ Ｐゴシック" pitchFamily="34" charset="-128"/>
              </a:rPr>
              <a:t>Gov</a:t>
            </a:r>
            <a:r>
              <a:rPr lang="en-US" altLang="en-US" sz="1400" baseline="0" dirty="0">
                <a:latin typeface="Arial" charset="0"/>
                <a:ea typeface="ＭＳ Ｐゴシック" pitchFamily="34" charset="-128"/>
              </a:rPr>
              <a:t> LePage to grade schools A-F in their ESSA plan being submitted in September 2017. </a:t>
            </a:r>
            <a:endParaRPr lang="en-US" altLang="en-US" sz="1400" dirty="0">
              <a:latin typeface="Arial" charset="0"/>
              <a:ea typeface="ＭＳ Ｐゴシック" pitchFamily="34" charset="-128"/>
            </a:endParaRPr>
          </a:p>
          <a:p>
            <a:pPr marL="171450" indent="-171450" defTabSz="914281">
              <a:buFont typeface="Arial" panose="020B0604020202020204" pitchFamily="34" charset="0"/>
              <a:buChar char="•"/>
              <a:defRPr/>
            </a:pPr>
            <a:r>
              <a:rPr lang="en-US" altLang="en-US" sz="1400" dirty="0">
                <a:latin typeface="Arial" charset="0"/>
                <a:ea typeface="ＭＳ Ｐゴシック" pitchFamily="34" charset="-128"/>
              </a:rPr>
              <a:t>VA was repealed in 2015 by the legislature under a</a:t>
            </a:r>
            <a:r>
              <a:rPr lang="en-US" altLang="en-US" sz="1400" baseline="0" dirty="0">
                <a:latin typeface="Arial" charset="0"/>
                <a:ea typeface="ＭＳ Ｐゴシック" pitchFamily="34" charset="-128"/>
              </a:rPr>
              <a:t> </a:t>
            </a:r>
            <a:r>
              <a:rPr lang="en-US" altLang="en-US" sz="1400" dirty="0">
                <a:latin typeface="Arial" charset="0"/>
                <a:ea typeface="ＭＳ Ｐゴシック" pitchFamily="34" charset="-128"/>
              </a:rPr>
              <a:t>new Governor.</a:t>
            </a:r>
            <a:r>
              <a:rPr lang="en-US" altLang="en-US" sz="1400" baseline="0" dirty="0">
                <a:latin typeface="Arial" charset="0"/>
                <a:ea typeface="ＭＳ Ｐゴシック" pitchFamily="34" charset="-128"/>
              </a:rPr>
              <a:t>  A-F was never fully implemented in VA and A-F grades were never released.</a:t>
            </a:r>
          </a:p>
          <a:p>
            <a:pPr marL="171450" indent="-171450" defTabSz="914281">
              <a:buFont typeface="Arial" panose="020B0604020202020204" pitchFamily="34" charset="0"/>
              <a:buChar char="•"/>
              <a:defRPr/>
            </a:pPr>
            <a:r>
              <a:rPr lang="en-US" altLang="en-US" sz="1400" baseline="0" dirty="0">
                <a:latin typeface="Arial" charset="0"/>
                <a:ea typeface="ＭＳ Ｐゴシック" pitchFamily="34" charset="-128"/>
              </a:rPr>
              <a:t>SC was eliminated in the ESEA waiver request in July 2015.  Calculation was proficiency only and did not align with our fundamental principles, release A-F grades in 2012, 2013, and 2014</a:t>
            </a:r>
            <a:endParaRPr lang="en-US" sz="1400" dirty="0"/>
          </a:p>
          <a:p>
            <a:pPr marL="228562" indent="-228562">
              <a:buFont typeface="+mj-lt"/>
              <a:buAutoNum type="arabicPeriod"/>
              <a:defRPr/>
            </a:pPr>
            <a:endParaRPr lang="en-US" sz="1400"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53813" indent="-288829" eaLnBrk="0" hangingPunct="0">
              <a:spcBef>
                <a:spcPct val="30000"/>
              </a:spcBef>
              <a:defRPr sz="1200">
                <a:solidFill>
                  <a:schemeClr val="tx1"/>
                </a:solidFill>
                <a:latin typeface="Arial" charset="0"/>
                <a:ea typeface="MS PGothic" pitchFamily="34" charset="-128"/>
              </a:defRPr>
            </a:lvl2pPr>
            <a:lvl3pPr marL="1160077" indent="-231697" eaLnBrk="0" hangingPunct="0">
              <a:spcBef>
                <a:spcPct val="30000"/>
              </a:spcBef>
              <a:defRPr sz="1200">
                <a:solidFill>
                  <a:schemeClr val="tx1"/>
                </a:solidFill>
                <a:latin typeface="Arial" charset="0"/>
                <a:ea typeface="MS PGothic" pitchFamily="34" charset="-128"/>
              </a:defRPr>
            </a:lvl3pPr>
            <a:lvl4pPr marL="1623472" indent="-231697" eaLnBrk="0" hangingPunct="0">
              <a:spcBef>
                <a:spcPct val="30000"/>
              </a:spcBef>
              <a:defRPr sz="1200">
                <a:solidFill>
                  <a:schemeClr val="tx1"/>
                </a:solidFill>
                <a:latin typeface="Arial" charset="0"/>
                <a:ea typeface="MS PGothic" pitchFamily="34" charset="-128"/>
              </a:defRPr>
            </a:lvl4pPr>
            <a:lvl5pPr marL="2088454" indent="-231697" eaLnBrk="0" hangingPunct="0">
              <a:spcBef>
                <a:spcPct val="30000"/>
              </a:spcBef>
              <a:defRPr sz="1200">
                <a:solidFill>
                  <a:schemeClr val="tx1"/>
                </a:solidFill>
                <a:latin typeface="Arial" charset="0"/>
                <a:ea typeface="MS PGothic" pitchFamily="34" charset="-128"/>
              </a:defRPr>
            </a:lvl5pPr>
            <a:lvl6pPr marL="2545502" indent="-231697" eaLnBrk="0" fontAlgn="base" hangingPunct="0">
              <a:spcBef>
                <a:spcPct val="30000"/>
              </a:spcBef>
              <a:spcAft>
                <a:spcPct val="0"/>
              </a:spcAft>
              <a:defRPr sz="1200">
                <a:solidFill>
                  <a:schemeClr val="tx1"/>
                </a:solidFill>
                <a:latin typeface="Arial" charset="0"/>
                <a:ea typeface="MS PGothic" pitchFamily="34" charset="-128"/>
              </a:defRPr>
            </a:lvl6pPr>
            <a:lvl7pPr marL="3002551" indent="-231697" eaLnBrk="0" fontAlgn="base" hangingPunct="0">
              <a:spcBef>
                <a:spcPct val="30000"/>
              </a:spcBef>
              <a:spcAft>
                <a:spcPct val="0"/>
              </a:spcAft>
              <a:defRPr sz="1200">
                <a:solidFill>
                  <a:schemeClr val="tx1"/>
                </a:solidFill>
                <a:latin typeface="Arial" charset="0"/>
                <a:ea typeface="MS PGothic" pitchFamily="34" charset="-128"/>
              </a:defRPr>
            </a:lvl7pPr>
            <a:lvl8pPr marL="3459598" indent="-231697" eaLnBrk="0" fontAlgn="base" hangingPunct="0">
              <a:spcBef>
                <a:spcPct val="30000"/>
              </a:spcBef>
              <a:spcAft>
                <a:spcPct val="0"/>
              </a:spcAft>
              <a:defRPr sz="1200">
                <a:solidFill>
                  <a:schemeClr val="tx1"/>
                </a:solidFill>
                <a:latin typeface="Arial" charset="0"/>
                <a:ea typeface="MS PGothic" pitchFamily="34" charset="-128"/>
              </a:defRPr>
            </a:lvl8pPr>
            <a:lvl9pPr marL="3916646" indent="-231697" eaLnBrk="0" fontAlgn="base" hangingPunct="0">
              <a:spcBef>
                <a:spcPct val="30000"/>
              </a:spcBef>
              <a:spcAft>
                <a:spcPct val="0"/>
              </a:spcAft>
              <a:defRPr sz="1200">
                <a:solidFill>
                  <a:schemeClr val="tx1"/>
                </a:solidFill>
                <a:latin typeface="Arial"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5B6D4-1FC5-4D01-A8D8-E5D2120E119B}" type="slidenum">
              <a:rPr kumimoji="0" lang="en-US" altLang="en-US" sz="1200" b="0" i="0" u="none" strike="noStrike" kern="1200" cap="none" spc="0" normalizeH="0" baseline="0" noProof="0" smtClean="0">
                <a:ln>
                  <a:noFill/>
                </a:ln>
                <a:solidFill>
                  <a:srgbClr val="000000"/>
                </a:solidFill>
                <a:effectLst/>
                <a:uLnTx/>
                <a:uFillTx/>
                <a:latin typeface="Arial" charset="0"/>
                <a:ea typeface="MS PGothic"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235218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695450" y="204788"/>
            <a:ext cx="3895725" cy="2192337"/>
          </a:xfrm>
          <a:ln/>
        </p:spPr>
      </p:sp>
      <p:sp>
        <p:nvSpPr>
          <p:cNvPr id="3" name="Notes Placeholder 2"/>
          <p:cNvSpPr>
            <a:spLocks noGrp="1"/>
          </p:cNvSpPr>
          <p:nvPr>
            <p:ph type="body" idx="1"/>
          </p:nvPr>
        </p:nvSpPr>
        <p:spPr>
          <a:xfrm>
            <a:off x="313582" y="2465573"/>
            <a:ext cx="6741964" cy="3759714"/>
          </a:xfrm>
        </p:spPr>
        <p:txBody>
          <a:bodyPr/>
          <a:lstStyle/>
          <a:p>
            <a:pPr eaLnBrk="1" hangingPunct="1"/>
            <a:r>
              <a:rPr lang="en-US" altLang="en-US" sz="1100" b="1" dirty="0">
                <a:latin typeface="+mn-lt"/>
              </a:rPr>
              <a:t>Perhaps more than any other reform, grading schools on a scale of A – F changed the culture of education in Florida.  It shined a bright light on quality and that, in itself, created a catalyst for change.</a:t>
            </a:r>
          </a:p>
          <a:p>
            <a:pPr eaLnBrk="1" hangingPunct="1"/>
            <a:endParaRPr lang="en-US" altLang="en-US" sz="1100" b="1" dirty="0">
              <a:latin typeface="+mn-lt"/>
            </a:endParaRPr>
          </a:p>
          <a:p>
            <a:pPr eaLnBrk="1" hangingPunct="1"/>
            <a:r>
              <a:rPr lang="en-US" altLang="en-US" sz="1100" b="1" dirty="0">
                <a:latin typeface="+mn-lt"/>
              </a:rPr>
              <a:t>What gets measured, gets done.</a:t>
            </a:r>
          </a:p>
          <a:p>
            <a:pPr defTabSz="921807">
              <a:defRPr/>
            </a:pPr>
            <a:endParaRPr lang="en-US" sz="1100" b="1" dirty="0">
              <a:latin typeface="+mn-lt"/>
            </a:endParaRPr>
          </a:p>
          <a:p>
            <a:pPr marL="230413" indent="-230413">
              <a:buFont typeface="+mj-lt"/>
              <a:buAutoNum type="arabicPeriod"/>
              <a:defRPr/>
            </a:pPr>
            <a:r>
              <a:rPr lang="en-US" sz="1100" b="1" dirty="0">
                <a:latin typeface="+mn-lt"/>
              </a:rPr>
              <a:t>Use clear and transparent descriptors of A, B, C, D and F: </a:t>
            </a:r>
            <a:r>
              <a:rPr lang="en-US" sz="1100" dirty="0">
                <a:latin typeface="+mn-lt"/>
              </a:rPr>
              <a:t>Using clear and transparent A, B, C, D and F grades, rather than vague categorical descriptors, ensures that everyone understands how schools are doing. A-F descriptors are easily consumable by the general public and draw a heightened amount of interest. School grading also brings a command focus on learning because no one – including administrators, educators and parents – is satisfied with a C grade or lower.</a:t>
            </a:r>
          </a:p>
          <a:p>
            <a:pPr marL="230413" indent="-230413">
              <a:buFont typeface="+mj-lt"/>
              <a:buAutoNum type="arabicPeriod"/>
              <a:defRPr/>
            </a:pPr>
            <a:endParaRPr lang="en-US" sz="1100" dirty="0">
              <a:latin typeface="+mn-lt"/>
            </a:endParaRPr>
          </a:p>
          <a:p>
            <a:pPr>
              <a:spcBef>
                <a:spcPct val="0"/>
              </a:spcBef>
            </a:pPr>
            <a:r>
              <a:rPr lang="en-US" altLang="en-US" sz="1100" dirty="0">
                <a:latin typeface="+mn-lt"/>
                <a:ea typeface="ＭＳ Ｐゴシック" pitchFamily="34" charset="-128"/>
              </a:rPr>
              <a:t>In 1999, Florida started grading schools on a scale of A – F.</a:t>
            </a:r>
          </a:p>
          <a:p>
            <a:pPr>
              <a:spcBef>
                <a:spcPct val="0"/>
              </a:spcBef>
            </a:pPr>
            <a:endParaRPr lang="en-US" altLang="en-US" sz="1100" dirty="0">
              <a:latin typeface="+mn-lt"/>
              <a:ea typeface="ＭＳ Ｐゴシック" pitchFamily="34" charset="-128"/>
            </a:endParaRPr>
          </a:p>
          <a:p>
            <a:pPr>
              <a:spcBef>
                <a:spcPct val="0"/>
              </a:spcBef>
            </a:pPr>
            <a:r>
              <a:rPr lang="en-US" altLang="en-US" sz="1100" dirty="0">
                <a:latin typeface="+mn-lt"/>
                <a:ea typeface="ＭＳ Ｐゴシック" pitchFamily="34" charset="-128"/>
              </a:rPr>
              <a:t>As you can see, we weren’t the first to measure the quality of education in Florida.  But we were the first to do it in a way that parents and the general public could actually understand.  </a:t>
            </a:r>
          </a:p>
          <a:p>
            <a:pPr>
              <a:spcBef>
                <a:spcPct val="0"/>
              </a:spcBef>
            </a:pPr>
            <a:endParaRPr lang="en-US" altLang="en-US" sz="1100" dirty="0">
              <a:latin typeface="+mn-lt"/>
              <a:ea typeface="ＭＳ Ｐゴシック" pitchFamily="34" charset="-128"/>
            </a:endParaRPr>
          </a:p>
          <a:p>
            <a:pPr>
              <a:spcBef>
                <a:spcPct val="0"/>
              </a:spcBef>
            </a:pPr>
            <a:r>
              <a:rPr lang="en-US" altLang="en-US" sz="1100" dirty="0">
                <a:latin typeface="+mn-lt"/>
                <a:ea typeface="ＭＳ Ｐゴシック" pitchFamily="34" charset="-128"/>
              </a:rPr>
              <a:t>Before the letter scale, Florida schools were graded on a scale of 1 – 5, but no one knew if a five was the best or the worst.  </a:t>
            </a:r>
          </a:p>
          <a:p>
            <a:pPr>
              <a:spcBef>
                <a:spcPct val="0"/>
              </a:spcBef>
            </a:pPr>
            <a:endParaRPr lang="en-US" altLang="en-US" sz="1100" dirty="0">
              <a:latin typeface="+mn-lt"/>
              <a:ea typeface="ＭＳ Ｐゴシック" pitchFamily="34" charset="-128"/>
            </a:endParaRPr>
          </a:p>
          <a:p>
            <a:pPr>
              <a:spcBef>
                <a:spcPct val="0"/>
              </a:spcBef>
            </a:pPr>
            <a:r>
              <a:rPr lang="en-US" altLang="en-US" sz="1100" dirty="0">
                <a:latin typeface="+mn-lt"/>
                <a:ea typeface="ＭＳ Ｐゴシック" pitchFamily="34" charset="-128"/>
              </a:rPr>
              <a:t>Before the number scale, we used fuzzy descriptors.  But what is the difference between low performing and critically low performing?  Bad and really, really bad?</a:t>
            </a:r>
          </a:p>
          <a:p>
            <a:pPr>
              <a:spcBef>
                <a:spcPct val="0"/>
              </a:spcBef>
            </a:pPr>
            <a:endParaRPr lang="en-US" altLang="en-US" sz="1100" b="1" dirty="0">
              <a:latin typeface="+mn-lt"/>
              <a:ea typeface="ＭＳ Ｐゴシック" pitchFamily="34" charset="-128"/>
            </a:endParaRPr>
          </a:p>
          <a:p>
            <a:pPr>
              <a:spcBef>
                <a:spcPct val="0"/>
              </a:spcBef>
            </a:pPr>
            <a:r>
              <a:rPr lang="en-US" altLang="en-US" sz="1100" dirty="0">
                <a:latin typeface="+mn-lt"/>
                <a:ea typeface="ＭＳ Ｐゴシック" pitchFamily="34" charset="-128"/>
              </a:rPr>
              <a:t>The simple beauty of the A – F scale is that </a:t>
            </a:r>
            <a:r>
              <a:rPr lang="en-US" altLang="en-US" sz="1100" u="sng" dirty="0">
                <a:latin typeface="+mn-lt"/>
                <a:ea typeface="ＭＳ Ｐゴシック" pitchFamily="34" charset="-128"/>
              </a:rPr>
              <a:t>no one</a:t>
            </a:r>
            <a:r>
              <a:rPr lang="en-US" altLang="en-US" sz="1100" dirty="0">
                <a:latin typeface="+mn-lt"/>
                <a:ea typeface="ＭＳ Ｐゴシック" pitchFamily="34" charset="-128"/>
              </a:rPr>
              <a:t> has to explain what the grade means.  Everyone knows the difference between an A and an F.</a:t>
            </a:r>
            <a:endParaRPr lang="en-US" sz="1100" dirty="0">
              <a:latin typeface="+mn-lt"/>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59919" indent="-291169" eaLnBrk="0" hangingPunct="0">
              <a:spcBef>
                <a:spcPct val="30000"/>
              </a:spcBef>
              <a:defRPr sz="1200">
                <a:solidFill>
                  <a:schemeClr val="tx1"/>
                </a:solidFill>
                <a:latin typeface="Arial" charset="0"/>
                <a:ea typeface="MS PGothic" pitchFamily="34" charset="-128"/>
              </a:defRPr>
            </a:lvl2pPr>
            <a:lvl3pPr marL="1169474" indent="-233574" eaLnBrk="0" hangingPunct="0">
              <a:spcBef>
                <a:spcPct val="30000"/>
              </a:spcBef>
              <a:defRPr sz="1200">
                <a:solidFill>
                  <a:schemeClr val="tx1"/>
                </a:solidFill>
                <a:latin typeface="Arial" charset="0"/>
                <a:ea typeface="MS PGothic" pitchFamily="34" charset="-128"/>
              </a:defRPr>
            </a:lvl3pPr>
            <a:lvl4pPr marL="1636622" indent="-233574" eaLnBrk="0" hangingPunct="0">
              <a:spcBef>
                <a:spcPct val="30000"/>
              </a:spcBef>
              <a:defRPr sz="1200">
                <a:solidFill>
                  <a:schemeClr val="tx1"/>
                </a:solidFill>
                <a:latin typeface="Arial" charset="0"/>
                <a:ea typeface="MS PGothic" pitchFamily="34" charset="-128"/>
              </a:defRPr>
            </a:lvl4pPr>
            <a:lvl5pPr marL="2105370" indent="-233574" eaLnBrk="0" hangingPunct="0">
              <a:spcBef>
                <a:spcPct val="30000"/>
              </a:spcBef>
              <a:defRPr sz="1200">
                <a:solidFill>
                  <a:schemeClr val="tx1"/>
                </a:solidFill>
                <a:latin typeface="Arial" charset="0"/>
                <a:ea typeface="MS PGothic" pitchFamily="34" charset="-128"/>
              </a:defRPr>
            </a:lvl5pPr>
            <a:lvl6pPr marL="2566121" indent="-233574" eaLnBrk="0" fontAlgn="base" hangingPunct="0">
              <a:spcBef>
                <a:spcPct val="30000"/>
              </a:spcBef>
              <a:spcAft>
                <a:spcPct val="0"/>
              </a:spcAft>
              <a:defRPr sz="1200">
                <a:solidFill>
                  <a:schemeClr val="tx1"/>
                </a:solidFill>
                <a:latin typeface="Arial" charset="0"/>
                <a:ea typeface="MS PGothic" pitchFamily="34" charset="-128"/>
              </a:defRPr>
            </a:lvl6pPr>
            <a:lvl7pPr marL="3026872" indent="-233574" eaLnBrk="0" fontAlgn="base" hangingPunct="0">
              <a:spcBef>
                <a:spcPct val="30000"/>
              </a:spcBef>
              <a:spcAft>
                <a:spcPct val="0"/>
              </a:spcAft>
              <a:defRPr sz="1200">
                <a:solidFill>
                  <a:schemeClr val="tx1"/>
                </a:solidFill>
                <a:latin typeface="Arial" charset="0"/>
                <a:ea typeface="MS PGothic" pitchFamily="34" charset="-128"/>
              </a:defRPr>
            </a:lvl7pPr>
            <a:lvl8pPr marL="3487621" indent="-233574" eaLnBrk="0" fontAlgn="base" hangingPunct="0">
              <a:spcBef>
                <a:spcPct val="30000"/>
              </a:spcBef>
              <a:spcAft>
                <a:spcPct val="0"/>
              </a:spcAft>
              <a:defRPr sz="1200">
                <a:solidFill>
                  <a:schemeClr val="tx1"/>
                </a:solidFill>
                <a:latin typeface="Arial" charset="0"/>
                <a:ea typeface="MS PGothic" pitchFamily="34" charset="-128"/>
              </a:defRPr>
            </a:lvl8pPr>
            <a:lvl9pPr marL="3948371" indent="-233574"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20</a:t>
            </a:fld>
            <a:endParaRPr lang="en-US" altLang="en-US"/>
          </a:p>
        </p:txBody>
      </p:sp>
    </p:spTree>
    <p:extLst>
      <p:ext uri="{BB962C8B-B14F-4D97-AF65-F5344CB8AC3E}">
        <p14:creationId xmlns:p14="http://schemas.microsoft.com/office/powerpoint/2010/main" val="1306480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973263" y="193675"/>
            <a:ext cx="3657600" cy="2058988"/>
          </a:xfrm>
          <a:ln/>
        </p:spPr>
      </p:sp>
      <p:sp>
        <p:nvSpPr>
          <p:cNvPr id="3" name="Notes Placeholder 2"/>
          <p:cNvSpPr>
            <a:spLocks noGrp="1"/>
          </p:cNvSpPr>
          <p:nvPr>
            <p:ph type="body" idx="1"/>
          </p:nvPr>
        </p:nvSpPr>
        <p:spPr>
          <a:xfrm>
            <a:off x="327219" y="2317158"/>
            <a:ext cx="7035092" cy="3533396"/>
          </a:xfrm>
        </p:spPr>
        <p:txBody>
          <a:bodyPr/>
          <a:lstStyle/>
          <a:p>
            <a:pPr marL="0" indent="0">
              <a:buFont typeface="+mj-lt"/>
              <a:buNone/>
            </a:pPr>
            <a:r>
              <a:rPr lang="en-US" sz="1100" b="1" dirty="0">
                <a:latin typeface="+mn-lt"/>
              </a:rPr>
              <a:t>February 2019</a:t>
            </a:r>
          </a:p>
          <a:p>
            <a:pPr marL="0" indent="0">
              <a:buFont typeface="+mj-lt"/>
              <a:buNone/>
            </a:pPr>
            <a:endParaRPr lang="en-US" sz="1100" b="1" dirty="0">
              <a:latin typeface="+mn-lt"/>
            </a:endParaRPr>
          </a:p>
          <a:p>
            <a:pPr marL="0" indent="0">
              <a:buFont typeface="+mj-lt"/>
              <a:buNone/>
            </a:pPr>
            <a:r>
              <a:rPr lang="en-US" sz="1100" b="1" dirty="0">
                <a:latin typeface="+mn-lt"/>
              </a:rPr>
              <a:t>Student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latin typeface="+mn-lt"/>
              </a:rPr>
              <a:t>Arizona, Florida, and Mississippi made greater improvements on NAEP after implementing A-F school grading than the National Public improvement in all 4 assessments during the same time periods. </a:t>
            </a:r>
            <a:r>
              <a:rPr lang="en-US" sz="1100" b="1" dirty="0">
                <a:latin typeface="+mn-lt"/>
              </a:rPr>
              <a:t>Utah made greater improvements in all NAEP assessments. </a:t>
            </a:r>
          </a:p>
          <a:p>
            <a:pPr marL="171450" indent="-171450">
              <a:buFont typeface="Arial" panose="020B0604020202020204" pitchFamily="34" charset="0"/>
              <a:buChar char="•"/>
            </a:pPr>
            <a:r>
              <a:rPr lang="en-US" sz="1100" b="0" i="0" dirty="0">
                <a:latin typeface="+mn-lt"/>
              </a:rPr>
              <a:t>Grade 4 Reading: Seven out of nine states with multiple years of NAEP data after implementing the policy (AZ, FL, LA, MS, NC, OK, UT) outpaced the National Public improvement in Grade 4 Reading (only AR &amp; IN did not)</a:t>
            </a:r>
          </a:p>
          <a:p>
            <a:pPr marL="183394" lvl="0" indent="-174708">
              <a:buFont typeface="Arial" panose="020B0604020202020204" pitchFamily="34" charset="0"/>
              <a:buChar char="•"/>
            </a:pPr>
            <a:r>
              <a:rPr lang="en-US" sz="1100" b="0" i="0" dirty="0">
                <a:latin typeface="+mn-lt"/>
              </a:rPr>
              <a:t>Grade 8 Reading: Eight of the nine states outpaced the National Public improvement in grade 8 reading.  Only OK did not.</a:t>
            </a:r>
          </a:p>
          <a:p>
            <a:pPr marL="183394" lvl="0" indent="-174708">
              <a:buFont typeface="Arial" panose="020B0604020202020204" pitchFamily="34" charset="0"/>
              <a:buChar char="•"/>
            </a:pPr>
            <a:r>
              <a:rPr lang="en-US" sz="1100" b="0" i="0" dirty="0">
                <a:latin typeface="+mn-lt"/>
              </a:rPr>
              <a:t>Grade 4 Math:  Seven of nine states outpaced the National Public improvement in grade 4 math. AZ, FL, IN, LA, MS, OK, and UT exceeded the national public average improvement while NC and AR made less improvement than the National Public improvement. </a:t>
            </a:r>
          </a:p>
          <a:p>
            <a:pPr marL="183394" lvl="0" indent="-174708">
              <a:buFont typeface="Arial" panose="020B0604020202020204" pitchFamily="34" charset="0"/>
              <a:buChar char="•"/>
            </a:pPr>
            <a:r>
              <a:rPr lang="en-US" sz="1100" b="0" i="0" dirty="0">
                <a:latin typeface="+mn-lt"/>
              </a:rPr>
              <a:t>Grade 8 Math: Five of the nine states outpaced the National Public improvement in grade 8 math. AZ, FL, MS, and UT exceeded the national public average.</a:t>
            </a:r>
          </a:p>
          <a:p>
            <a:pPr marL="171450" indent="-171450">
              <a:buFont typeface="Arial" panose="020B0604020202020204" pitchFamily="34" charset="0"/>
              <a:buChar char="•"/>
            </a:pPr>
            <a:endParaRPr lang="en-US" sz="1100" b="0" i="0" dirty="0">
              <a:solidFill>
                <a:schemeClr val="bg1"/>
              </a:solidFill>
              <a:latin typeface="+mn-lt"/>
            </a:endParaRPr>
          </a:p>
          <a:p>
            <a:pPr marL="0" indent="0">
              <a:buFont typeface="+mj-lt"/>
              <a:buNone/>
            </a:pPr>
            <a:endParaRPr lang="en-US" sz="1100" b="0" i="0" dirty="0">
              <a:solidFill>
                <a:schemeClr val="bg1"/>
              </a:solidFill>
              <a:latin typeface="+mn-lt"/>
            </a:endParaRPr>
          </a:p>
          <a:p>
            <a:pPr marL="0" indent="0">
              <a:buFont typeface="+mj-lt"/>
              <a:buNone/>
            </a:pPr>
            <a:r>
              <a:rPr lang="en-US" sz="1100" b="1" dirty="0">
                <a:solidFill>
                  <a:schemeClr val="bg1"/>
                </a:solidFill>
                <a:latin typeface="+mn-lt"/>
              </a:rPr>
              <a:t>Public Opinion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84% support assigning schools a letter grade regarding how well they educate students.  (Source: May 2014 National Survey Conducted by McLaughlin &amp; Associates)</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77% Favor an A-F grading scale for each school so parents can more easily identify where the good schools are instead of the current rating system. (Source: 2013 Public Opinion Strategies of likely Tennessee voters)</a:t>
            </a:r>
          </a:p>
          <a:p>
            <a:pPr marL="6286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80% favor an A –F school grading policy, while just 14% oppose. Support for this policy is broad across key sub-groups. (Source: 2015 Georgia statewide poll Conducted by McLaughlin &amp; Associates)</a:t>
            </a:r>
          </a:p>
          <a:p>
            <a:pPr marL="0" indent="0">
              <a:buFont typeface="+mj-lt"/>
              <a:buNone/>
            </a:pPr>
            <a:endParaRPr lang="en-US" sz="1100" dirty="0">
              <a:solidFill>
                <a:schemeClr val="bg1"/>
              </a:solidFill>
              <a:latin typeface="+mn-lt"/>
            </a:endParaRPr>
          </a:p>
          <a:p>
            <a:pPr marL="0" indent="0">
              <a:buFont typeface="+mj-lt"/>
              <a:buNone/>
            </a:pPr>
            <a:endParaRPr lang="en-US" sz="1100" dirty="0">
              <a:solidFill>
                <a:schemeClr val="bg1"/>
              </a:solidFill>
              <a:latin typeface="+mn-lt"/>
            </a:endParaRPr>
          </a:p>
          <a:p>
            <a:pPr marL="0" indent="0">
              <a:buFont typeface="+mj-lt"/>
              <a:buNone/>
            </a:pPr>
            <a:r>
              <a:rPr lang="en-US" sz="1100" b="1" dirty="0">
                <a:solidFill>
                  <a:schemeClr val="bg1"/>
                </a:solidFill>
                <a:latin typeface="+mn-lt"/>
              </a:rPr>
              <a:t>Academic Research</a:t>
            </a:r>
          </a:p>
          <a:p>
            <a:pPr marL="0" indent="0">
              <a:buFont typeface="+mj-lt"/>
              <a:buNone/>
            </a:pPr>
            <a:r>
              <a:rPr lang="en-US" sz="1100" dirty="0">
                <a:solidFill>
                  <a:schemeClr val="bg1"/>
                </a:solidFill>
                <a:latin typeface="+mn-lt"/>
              </a:rPr>
              <a:t>Grading Schools Promotes Accountability and Improvement: Evidence from NYC, 2013-15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dirty="0">
                <a:solidFill>
                  <a:schemeClr val="accent1"/>
                </a:solidFill>
                <a:latin typeface="+mn-lt"/>
              </a:rPr>
              <a:t>Marcus  A. Winters. Education: Pre K-12. Urban Policy </a:t>
            </a:r>
            <a:r>
              <a:rPr lang="en-US" sz="1100" dirty="0" err="1">
                <a:solidFill>
                  <a:schemeClr val="accent1"/>
                </a:solidFill>
                <a:latin typeface="+mn-lt"/>
              </a:rPr>
              <a:t>EducationNYC</a:t>
            </a:r>
            <a:r>
              <a:rPr lang="en-US" sz="1100" dirty="0">
                <a:solidFill>
                  <a:schemeClr val="accent1"/>
                </a:solidFill>
                <a:latin typeface="+mn-lt"/>
              </a:rPr>
              <a:t>. May 24, 2016.</a:t>
            </a:r>
          </a:p>
          <a:p>
            <a:pPr marL="0" indent="0">
              <a:buFont typeface="+mj-lt"/>
              <a:buNone/>
            </a:pPr>
            <a:r>
              <a:rPr lang="en-US" sz="1100" dirty="0">
                <a:latin typeface="+mn-lt"/>
              </a:rPr>
              <a:t>https://www.manhattan-institute.org/html/grading-schools-promotes-accountability-and-improvement-evidence-nyc-2013-15-8912.html</a:t>
            </a:r>
          </a:p>
          <a:p>
            <a:pPr marL="0" indent="0">
              <a:buFont typeface="+mj-lt"/>
              <a:buNone/>
            </a:pPr>
            <a:endParaRPr lang="en-US" sz="1100" dirty="0">
              <a:latin typeface="+mn-lt"/>
            </a:endParaRPr>
          </a:p>
          <a:p>
            <a:pPr marL="0" indent="0">
              <a:buNone/>
            </a:pPr>
            <a:r>
              <a:rPr lang="en-US" sz="1100" dirty="0">
                <a:latin typeface="+mn-lt"/>
              </a:rPr>
              <a:t>During 2007–13, NYC Mayor Michael Bloomberg evaluated schools using  A–F; Bill de Blasio became the new mayor on January 1, 2014, and his administration has moved sharply away from the information-collection and accountability metrics. Winters’ paper explores the effects of the Bloomberg era’s school letter grades on NYC’s lowest-performing schools; it also estimates the effect of removing these grades after the first year of the new de Blasio accountability system.</a:t>
            </a:r>
          </a:p>
          <a:p>
            <a:endParaRPr lang="en-US" sz="1100" dirty="0">
              <a:latin typeface="+mn-lt"/>
            </a:endParaRPr>
          </a:p>
          <a:p>
            <a:pPr marL="285750" indent="-285750">
              <a:buFont typeface="Arial" panose="020B0604020202020204" pitchFamily="34" charset="0"/>
              <a:buChar char="•"/>
            </a:pPr>
            <a:r>
              <a:rPr lang="en-US" sz="1100" dirty="0">
                <a:latin typeface="+mn-lt"/>
              </a:rPr>
              <a:t>The decision to stop reporting summary letter grades removed an instrument that had led to positive changes at NYC’s lowest-performing schools.</a:t>
            </a:r>
          </a:p>
          <a:p>
            <a:pPr marL="285750" indent="-285750">
              <a:buFont typeface="Arial" panose="020B0604020202020204" pitchFamily="34" charset="0"/>
              <a:buChar char="•"/>
            </a:pPr>
            <a:r>
              <a:rPr lang="en-US" sz="1100" dirty="0">
                <a:latin typeface="+mn-lt"/>
              </a:rPr>
              <a:t>A positive, meaningful F-grade impact was detected in the final year (2013) of the original policy, six years after it was first adopted. </a:t>
            </a:r>
          </a:p>
          <a:p>
            <a:pPr marL="285750" indent="-285750">
              <a:buFont typeface="Arial" panose="020B0604020202020204" pitchFamily="34" charset="0"/>
              <a:buChar char="•"/>
            </a:pPr>
            <a:r>
              <a:rPr lang="en-US" sz="1100" dirty="0">
                <a:latin typeface="+mn-lt"/>
              </a:rPr>
              <a:t>Schools that would have earned an F in fall 2014—the first year of the de Blasio system—showed no improvement relative to schools that would have earned higher grades.</a:t>
            </a:r>
          </a:p>
          <a:p>
            <a:pPr marL="0" indent="0">
              <a:buFont typeface="+mj-lt"/>
              <a:buNone/>
            </a:pPr>
            <a:endParaRPr lang="en-US" sz="1100" dirty="0">
              <a:latin typeface="+mn-lt"/>
            </a:endParaRPr>
          </a:p>
          <a:p>
            <a:pPr defTabSz="948338">
              <a:defRPr/>
            </a:pPr>
            <a:endParaRPr lang="en-US" sz="1100" b="0"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100" dirty="0">
                <a:solidFill>
                  <a:schemeClr val="bg1"/>
                </a:solidFill>
                <a:latin typeface="+mn-lt"/>
              </a:rPr>
              <a:t>Feeling the Florida Heat? How Low-Performing Schools Respond to Voucher and Accountability Pressure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By Cecilia Elena Rouse, Jane </a:t>
            </a:r>
            <a:r>
              <a:rPr kumimoji="0" lang="en-US" sz="1100" b="0" i="0" u="none" strike="noStrike" kern="1200" cap="none" spc="0" normalizeH="0" baseline="0" noProof="0" dirty="0" err="1">
                <a:ln>
                  <a:noFill/>
                </a:ln>
                <a:solidFill>
                  <a:srgbClr val="2C2D27"/>
                </a:solidFill>
                <a:effectLst/>
                <a:uLnTx/>
                <a:uFillTx/>
                <a:latin typeface="+mn-lt"/>
                <a:ea typeface="MS PGothic" pitchFamily="34" charset="-128"/>
                <a:cs typeface="+mn-cs"/>
              </a:rPr>
              <a:t>Hannaway</a:t>
            </a: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 Dan Goldhaber and David Figlio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2C2D27"/>
                </a:solidFill>
                <a:effectLst/>
                <a:uLnTx/>
                <a:uFillTx/>
                <a:latin typeface="+mn-lt"/>
                <a:ea typeface="MS PGothic" pitchFamily="34" charset="-128"/>
                <a:cs typeface="+mn-cs"/>
              </a:rPr>
              <a:t>American Economic Journal: Economic Policy</a:t>
            </a: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 Vol. 5, No. 2 (May 2013), pp. 251-281 </a:t>
            </a:r>
          </a:p>
          <a:p>
            <a:pPr defTabSz="948338">
              <a:defRPr/>
            </a:pPr>
            <a:r>
              <a:rPr lang="en-US" sz="1100" dirty="0">
                <a:latin typeface="+mn-lt"/>
              </a:rPr>
              <a:t>Stable URL: http://www.jstor.org/stable/43189334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C2D27"/>
              </a:solidFill>
              <a:effectLst/>
              <a:uLnTx/>
              <a:uFillTx/>
              <a:latin typeface="+mn-lt"/>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“While numerous studies have found that school accountability boosts test scores, it is uncertain whether estimated test score gains reflect genuine improvements or merely ‘gaming’ behaviors.  This paper brings to bear new evidence from a unique five-year, three round survey conducted of a census of elementary schools in Florida that is lined with detailed administrative data on student performance.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C2D27"/>
                </a:solidFill>
                <a:effectLst/>
                <a:uLnTx/>
                <a:uFillTx/>
                <a:latin typeface="+mn-lt"/>
                <a:ea typeface="MS PGothic" pitchFamily="34" charset="-128"/>
                <a:cs typeface="+mn-cs"/>
              </a:rPr>
              <a:t>We show that schools facing accountability pressure changed their instructional practices in meaningful ways, and that these responses can explain a portion of the test score gains associated with the Florida school accountability system.”</a:t>
            </a:r>
          </a:p>
          <a:p>
            <a:pPr marL="0" indent="0">
              <a:buFont typeface="+mj-lt"/>
              <a:buNone/>
            </a:pPr>
            <a:endParaRPr lang="en-US" sz="1000"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5B6D4-1FC5-4D01-A8D8-E5D2120E119B}" type="slidenum">
              <a:rPr kumimoji="0" lang="en-US" altLang="en-US" sz="1200" b="0" i="0" u="none" strike="noStrike" kern="1200" cap="none" spc="0" normalizeH="0" baseline="0" noProof="0" smtClean="0">
                <a:ln>
                  <a:noFill/>
                </a:ln>
                <a:solidFill>
                  <a:srgbClr val="000000"/>
                </a:solidFill>
                <a:effectLst/>
                <a:uLnTx/>
                <a:uFillTx/>
                <a:latin typeface="Arial" charset="0"/>
                <a:ea typeface="MS PGothic"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401142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552575" y="230188"/>
            <a:ext cx="4354513" cy="2451100"/>
          </a:xfrm>
          <a:ln/>
        </p:spPr>
      </p:sp>
      <p:sp>
        <p:nvSpPr>
          <p:cNvPr id="3" name="Notes Placeholder 2"/>
          <p:cNvSpPr>
            <a:spLocks noGrp="1"/>
          </p:cNvSpPr>
          <p:nvPr>
            <p:ph type="body" idx="1"/>
          </p:nvPr>
        </p:nvSpPr>
        <p:spPr>
          <a:xfrm>
            <a:off x="321081" y="2758636"/>
            <a:ext cx="6903158" cy="4206600"/>
          </a:xfrm>
        </p:spPr>
        <p:txBody>
          <a:bodyPr/>
          <a:lstStyle/>
          <a:p>
            <a:pPr marL="0" marR="0" lvl="0" indent="0" algn="l" defTabSz="948338" rtl="0" eaLnBrk="0" fontAlgn="base" latinLnBrk="0" hangingPunct="0">
              <a:lnSpc>
                <a:spcPct val="100000"/>
              </a:lnSpc>
              <a:spcBef>
                <a:spcPct val="30000"/>
              </a:spcBef>
              <a:spcAft>
                <a:spcPct val="0"/>
              </a:spcAft>
              <a:buClrTx/>
              <a:buSzTx/>
              <a:buFontTx/>
              <a:buNone/>
              <a:tabLst/>
              <a:defRPr/>
            </a:pPr>
            <a:r>
              <a:rPr lang="en-US" altLang="en-US" sz="1000" b="1" dirty="0">
                <a:latin typeface="Arial" charset="0"/>
              </a:rPr>
              <a:t>Updated: Nov 2020</a:t>
            </a:r>
            <a:endParaRPr lang="en-US" altLang="en-US" sz="1000" b="1" baseline="0" dirty="0">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C2D27"/>
              </a:solidFill>
              <a:effectLst/>
              <a:uLnTx/>
              <a:uFillTx/>
              <a:latin typeface="Trebuchet MS"/>
              <a:ea typeface="MS PGothic" pitchFamily="34" charset="-128"/>
              <a:cs typeface="+mn-cs"/>
            </a:endParaRPr>
          </a:p>
          <a:p>
            <a:r>
              <a:rPr lang="en-US" sz="1200" b="1" kern="1200" dirty="0">
                <a:solidFill>
                  <a:schemeClr val="tx1"/>
                </a:solidFill>
                <a:effectLst/>
                <a:latin typeface="Arial" pitchFamily="-107" charset="-52"/>
                <a:ea typeface="MS PGothic" pitchFamily="34" charset="-128"/>
                <a:cs typeface="ＭＳ Ｐゴシック"/>
              </a:rPr>
              <a:t>Public Opinion Favors A-F Grading Schools</a:t>
            </a:r>
            <a:endParaRPr lang="en-US" sz="1200" kern="1200" dirty="0">
              <a:solidFill>
                <a:schemeClr val="tx1"/>
              </a:solidFill>
              <a:effectLst/>
              <a:latin typeface="Arial" pitchFamily="-107" charset="-52"/>
              <a:ea typeface="MS PGothic" pitchFamily="34" charset="-128"/>
              <a:cs typeface="ＭＳ Ｐゴシック"/>
            </a:endParaRPr>
          </a:p>
          <a:p>
            <a:pPr lvl="0"/>
            <a:r>
              <a:rPr lang="en-US" sz="1200" kern="1200" dirty="0">
                <a:solidFill>
                  <a:schemeClr val="tx1"/>
                </a:solidFill>
                <a:effectLst/>
                <a:latin typeface="Arial" pitchFamily="-107" charset="-52"/>
                <a:ea typeface="MS PGothic" pitchFamily="34" charset="-128"/>
                <a:cs typeface="ＭＳ Ｐゴシック"/>
              </a:rPr>
              <a:t>84% of all parents agree that Michigan public schools should be held accountable through “an A through F grading system based on performance and student improvement “so parents have a clear understanding of how the school is doing.”  (Source: May 2019 The </a:t>
            </a:r>
            <a:r>
              <a:rPr lang="en-US" sz="1200" u="none" strike="noStrike" kern="1200" dirty="0">
                <a:solidFill>
                  <a:schemeClr val="tx1"/>
                </a:solidFill>
                <a:effectLst/>
                <a:latin typeface="Arial" pitchFamily="-107" charset="-52"/>
                <a:ea typeface="MS PGothic" pitchFamily="34" charset="-128"/>
                <a:cs typeface="ＭＳ Ｐゴシック"/>
                <a:hlinkClick r:id="rId3"/>
              </a:rPr>
              <a:t>Education Trust-Midwest</a:t>
            </a:r>
            <a:r>
              <a:rPr lang="en-US" sz="1200" kern="1200" dirty="0">
                <a:solidFill>
                  <a:schemeClr val="tx1"/>
                </a:solidFill>
                <a:effectLst/>
                <a:latin typeface="Arial" pitchFamily="-107" charset="-52"/>
                <a:ea typeface="MS PGothic" pitchFamily="34" charset="-128"/>
                <a:cs typeface="ＭＳ Ｐゴシック"/>
              </a:rPr>
              <a:t>)</a:t>
            </a:r>
          </a:p>
          <a:p>
            <a:pPr lvl="0"/>
            <a:endParaRPr lang="en-US" sz="1200" kern="1200" dirty="0">
              <a:solidFill>
                <a:schemeClr val="tx1"/>
              </a:solidFill>
              <a:effectLst/>
              <a:latin typeface="Arial" pitchFamily="-107" charset="-52"/>
              <a:ea typeface="MS PGothic" pitchFamily="34" charset="-128"/>
              <a:cs typeface="ＭＳ Ｐゴシック"/>
            </a:endParaRPr>
          </a:p>
          <a:p>
            <a:pPr lvl="0"/>
            <a:r>
              <a:rPr lang="en-US" sz="1200" kern="1200" dirty="0">
                <a:solidFill>
                  <a:schemeClr val="tx1"/>
                </a:solidFill>
                <a:effectLst/>
                <a:latin typeface="Arial" pitchFamily="-107" charset="-52"/>
                <a:ea typeface="MS PGothic" pitchFamily="34" charset="-128"/>
                <a:cs typeface="ＭＳ Ｐゴシック"/>
              </a:rPr>
              <a:t>84% support assigning schools a letter grade regarding how well they educate students.  (Source: May 2014 National Survey Conducted by McLaughlin &amp; Associates)</a:t>
            </a:r>
          </a:p>
          <a:p>
            <a:pPr lvl="0"/>
            <a:endParaRPr lang="en-US" sz="1200" kern="1200" dirty="0">
              <a:solidFill>
                <a:schemeClr val="tx1"/>
              </a:solidFill>
              <a:effectLst/>
              <a:latin typeface="Arial" pitchFamily="-107" charset="-52"/>
              <a:ea typeface="MS PGothic" pitchFamily="34" charset="-128"/>
              <a:cs typeface="ＭＳ Ｐゴシック"/>
            </a:endParaRPr>
          </a:p>
          <a:p>
            <a:pPr lvl="0"/>
            <a:r>
              <a:rPr lang="en-US" sz="1200" kern="1200" dirty="0">
                <a:solidFill>
                  <a:schemeClr val="tx1"/>
                </a:solidFill>
                <a:effectLst/>
                <a:latin typeface="Arial" pitchFamily="-107" charset="-52"/>
                <a:ea typeface="MS PGothic" pitchFamily="34" charset="-128"/>
                <a:cs typeface="ＭＳ Ｐゴシック"/>
              </a:rPr>
              <a:t>77% Favor an A-F grading scale for each school so parents can more easily identify where the good schools are instead of the current rating system. (Source: 2013 Public Opinion Strategies of likely Tennessee voters)</a:t>
            </a:r>
          </a:p>
          <a:p>
            <a:pPr lvl="0"/>
            <a:endParaRPr lang="en-US" sz="1200" kern="1200" dirty="0">
              <a:solidFill>
                <a:schemeClr val="tx1"/>
              </a:solidFill>
              <a:effectLst/>
              <a:latin typeface="Arial" pitchFamily="-107" charset="-52"/>
              <a:ea typeface="MS PGothic" pitchFamily="34" charset="-128"/>
              <a:cs typeface="ＭＳ Ｐゴシック"/>
            </a:endParaRPr>
          </a:p>
          <a:p>
            <a:pPr lvl="0"/>
            <a:r>
              <a:rPr lang="en-US" sz="1200" kern="1200" dirty="0">
                <a:solidFill>
                  <a:schemeClr val="tx1"/>
                </a:solidFill>
                <a:effectLst/>
                <a:latin typeface="Arial" pitchFamily="-107" charset="-52"/>
                <a:ea typeface="MS PGothic" pitchFamily="34" charset="-128"/>
                <a:cs typeface="ＭＳ Ｐゴシック"/>
              </a:rPr>
              <a:t>80% favor an A –F school grading policy, while just 14% oppose. Support for this policy is broad across key sub-groups. (Source: 2015 Georgia statewide poll Conducted by McLaughlin &amp; Associates)</a:t>
            </a:r>
          </a:p>
          <a:p>
            <a:pPr defTabSz="948338">
              <a:defRPr/>
            </a:pPr>
            <a:endParaRPr lang="en-US" sz="1000"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C55B6D4-1FC5-4D01-A8D8-E5D2120E119B}"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131058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create their own standards, assessments, reporting and accountability systems under federal law.  No two states have identical standards, assessments, and reporting and accountability systems.</a:t>
            </a:r>
          </a:p>
          <a:p>
            <a:endParaRPr lang="en-US" dirty="0"/>
          </a:p>
          <a:p>
            <a:r>
              <a:rPr lang="en-US" dirty="0"/>
              <a:t>The federal law does not provide requirements for curriculum or instruction.  These are state, and more typically, local decisions.</a:t>
            </a:r>
          </a:p>
        </p:txBody>
      </p:sp>
      <p:sp>
        <p:nvSpPr>
          <p:cNvPr id="4" name="Slide Number Placeholder 3"/>
          <p:cNvSpPr>
            <a:spLocks noGrp="1"/>
          </p:cNvSpPr>
          <p:nvPr>
            <p:ph type="sldNum" sz="quarter" idx="5"/>
          </p:nvPr>
        </p:nvSpPr>
        <p:spPr/>
        <p:txBody>
          <a:bodyPr/>
          <a:lstStyle/>
          <a:p>
            <a:fld id="{08D387BD-4C8A-4205-B7E8-2E878E386F19}" type="slidenum">
              <a:rPr lang="en-US" smtClean="0"/>
              <a:t>3</a:t>
            </a:fld>
            <a:endParaRPr lang="en-US"/>
          </a:p>
        </p:txBody>
      </p:sp>
    </p:spTree>
    <p:extLst>
      <p:ext uri="{BB962C8B-B14F-4D97-AF65-F5344CB8AC3E}">
        <p14:creationId xmlns:p14="http://schemas.microsoft.com/office/powerpoint/2010/main" val="785891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407988" y="698500"/>
            <a:ext cx="6194425" cy="3484563"/>
          </a:xfrm>
          <a:ln/>
        </p:spPr>
      </p:sp>
      <p:sp>
        <p:nvSpPr>
          <p:cNvPr id="3" name="Notes Placeholder 2"/>
          <p:cNvSpPr>
            <a:spLocks noGrp="1"/>
          </p:cNvSpPr>
          <p:nvPr>
            <p:ph type="body" idx="1"/>
          </p:nvPr>
        </p:nvSpPr>
        <p:spPr/>
        <p:txBody>
          <a:bodyPr/>
          <a:lstStyle/>
          <a:p>
            <a:pPr defTabSz="1700052" eaLnBrk="1" hangingPunct="1">
              <a:defRPr/>
            </a:pPr>
            <a:r>
              <a:rPr lang="en-US" altLang="en-US" b="1" dirty="0">
                <a:latin typeface="Arial" charset="0"/>
              </a:rPr>
              <a:t>Updated: August 2022</a:t>
            </a:r>
            <a:endParaRPr lang="en-US" altLang="en-US" b="1" baseline="0" dirty="0">
              <a:latin typeface="Arial" charset="0"/>
            </a:endParaRPr>
          </a:p>
          <a:p>
            <a:pPr eaLnBrk="1" hangingPunct="1">
              <a:defRPr/>
            </a:pPr>
            <a:endParaRPr lang="en-US" b="1" dirty="0"/>
          </a:p>
          <a:p>
            <a:pPr eaLnBrk="1" hangingPunct="1">
              <a:defRPr/>
            </a:pPr>
            <a:r>
              <a:rPr lang="en-US" b="1" dirty="0"/>
              <a:t>In 1999, we had more D&amp;F schools than A&amp;B schools.  Now we have over 12 times as many AB vs. DF.</a:t>
            </a:r>
            <a:endParaRPr lang="en-US" sz="2000" b="1" dirty="0">
              <a:latin typeface="Arial" charset="0"/>
              <a:ea typeface="ＭＳ Ｐゴシック" pitchFamily="34" charset="-128"/>
            </a:endParaRPr>
          </a:p>
          <a:p>
            <a:pPr eaLnBrk="1" hangingPunct="1">
              <a:defRPr/>
            </a:pPr>
            <a:endParaRPr lang="en-US" sz="2000" b="1" dirty="0">
              <a:latin typeface="Arial" charset="0"/>
              <a:ea typeface="ＭＳ Ｐゴシック" pitchFamily="34" charset="-128"/>
            </a:endParaRPr>
          </a:p>
          <a:p>
            <a:pPr eaLnBrk="1" hangingPunct="1">
              <a:defRPr/>
            </a:pPr>
            <a:r>
              <a:rPr lang="en-US" sz="2000" b="1" dirty="0">
                <a:latin typeface="Arial" charset="0"/>
                <a:ea typeface="ＭＳ Ｐゴシック" pitchFamily="34" charset="-128"/>
              </a:rPr>
              <a:t>The 9 dotted lines indicate times when we raised the bar on what it means to be an A or B school.</a:t>
            </a:r>
          </a:p>
          <a:p>
            <a:pPr eaLnBrk="1" hangingPunct="1">
              <a:defRPr/>
            </a:pPr>
            <a:endParaRPr lang="en-US" sz="1100" b="1" dirty="0">
              <a:latin typeface="Arial" charset="0"/>
              <a:ea typeface="ＭＳ Ｐゴシック" pitchFamily="34" charset="-128"/>
            </a:endParaRPr>
          </a:p>
          <a:p>
            <a:pPr eaLnBrk="1" hangingPunct="1">
              <a:defRPr/>
            </a:pPr>
            <a:r>
              <a:rPr lang="en-US" sz="1100" b="1" dirty="0">
                <a:latin typeface="Arial" charset="0"/>
                <a:ea typeface="ＭＳ Ｐゴシック" pitchFamily="34" charset="-128"/>
              </a:rPr>
              <a:t>1999 – moved to A, B, C, D, and F grades</a:t>
            </a:r>
          </a:p>
          <a:p>
            <a:pPr eaLnBrk="1" hangingPunct="1">
              <a:defRPr/>
            </a:pPr>
            <a:r>
              <a:rPr lang="en-US" sz="1100" b="1" dirty="0">
                <a:latin typeface="Arial" charset="0"/>
                <a:ea typeface="ＭＳ Ｐゴシック" pitchFamily="34" charset="-128"/>
              </a:rPr>
              <a:t>2002 – added in student learning gains to the calculation</a:t>
            </a:r>
          </a:p>
          <a:p>
            <a:pPr eaLnBrk="1" hangingPunct="1">
              <a:defRPr/>
            </a:pPr>
            <a:r>
              <a:rPr lang="en-US" sz="1100" b="1" dirty="0">
                <a:latin typeface="Arial" charset="0"/>
                <a:ea typeface="ＭＳ Ｐゴシック" pitchFamily="34" charset="-128"/>
              </a:rPr>
              <a:t>2005 – added in students with disabilities and English language learners to the calculation and raised the writing standard</a:t>
            </a:r>
          </a:p>
          <a:p>
            <a:pPr eaLnBrk="1" hangingPunct="1">
              <a:defRPr/>
            </a:pPr>
            <a:r>
              <a:rPr lang="en-US" sz="1100" b="1" dirty="0">
                <a:latin typeface="Arial" charset="0"/>
                <a:ea typeface="ＭＳ Ｐゴシック" pitchFamily="34" charset="-128"/>
              </a:rPr>
              <a:t>2007 – added in science and math lowest 25% gains into the calculation</a:t>
            </a:r>
          </a:p>
          <a:p>
            <a:pPr marL="541524" indent="-541524">
              <a:lnSpc>
                <a:spcPct val="90000"/>
              </a:lnSpc>
              <a:defRPr/>
            </a:pPr>
            <a:r>
              <a:rPr lang="en-US" sz="1100" b="1" dirty="0">
                <a:latin typeface="Arial" charset="0"/>
                <a:ea typeface="ＭＳ Ｐゴシック" pitchFamily="34" charset="-128"/>
              </a:rPr>
              <a:t>2010 – added high school accountability: </a:t>
            </a:r>
            <a:r>
              <a:rPr lang="en-US" sz="1100" b="1" dirty="0">
                <a:ea typeface="ＭＳ Ｐゴシック" pitchFamily="34" charset="-128"/>
              </a:rPr>
              <a:t> </a:t>
            </a:r>
          </a:p>
          <a:p>
            <a:pPr marL="928324" lvl="1" indent="-464161">
              <a:lnSpc>
                <a:spcPct val="90000"/>
              </a:lnSpc>
              <a:buFontTx/>
              <a:buChar char="•"/>
              <a:defRPr/>
            </a:pPr>
            <a:r>
              <a:rPr lang="en-US" sz="1100" b="1" dirty="0">
                <a:ea typeface="ＭＳ Ｐゴシック" pitchFamily="34" charset="-128"/>
              </a:rPr>
              <a:t>Graduation rates for all students</a:t>
            </a:r>
          </a:p>
          <a:p>
            <a:pPr marL="928324" lvl="1" indent="-464161">
              <a:lnSpc>
                <a:spcPct val="90000"/>
              </a:lnSpc>
              <a:buFontTx/>
              <a:buChar char="•"/>
              <a:defRPr/>
            </a:pPr>
            <a:r>
              <a:rPr lang="en-US" sz="1100" b="1" dirty="0">
                <a:ea typeface="ＭＳ Ｐゴシック" pitchFamily="34" charset="-128"/>
              </a:rPr>
              <a:t>Graduation rates for at-risk students</a:t>
            </a:r>
          </a:p>
          <a:p>
            <a:pPr marL="928324" lvl="1" indent="-464161">
              <a:lnSpc>
                <a:spcPct val="90000"/>
              </a:lnSpc>
              <a:buFontTx/>
              <a:buChar char="•"/>
              <a:defRPr/>
            </a:pPr>
            <a:r>
              <a:rPr lang="en-US" sz="1100" b="1" dirty="0">
                <a:ea typeface="ＭＳ Ｐゴシック" pitchFamily="34" charset="-128"/>
              </a:rPr>
              <a:t>Acceleration rates (both performance &amp; participation)</a:t>
            </a:r>
          </a:p>
          <a:p>
            <a:pPr marL="928324" lvl="1" indent="-464161">
              <a:lnSpc>
                <a:spcPct val="90000"/>
              </a:lnSpc>
              <a:buFontTx/>
              <a:buChar char="•"/>
              <a:defRPr/>
            </a:pPr>
            <a:r>
              <a:rPr lang="en-US" sz="1100" b="1" dirty="0">
                <a:ea typeface="ＭＳ Ｐゴシック" pitchFamily="34" charset="-128"/>
              </a:rPr>
              <a:t>College readiness rates </a:t>
            </a:r>
          </a:p>
          <a:p>
            <a:pPr>
              <a:defRPr/>
            </a:pPr>
            <a:r>
              <a:rPr lang="en-US" sz="1100" b="1" dirty="0">
                <a:ea typeface="ＭＳ Ｐゴシック" pitchFamily="34" charset="-128"/>
              </a:rPr>
              <a:t>2012 – increased cut scores on new FCAT 2.0 test, inclusion of students with disabilities and English language learning students into the proficiency components of the grade calculation</a:t>
            </a:r>
          </a:p>
          <a:p>
            <a:pPr>
              <a:defRPr/>
            </a:pPr>
            <a:r>
              <a:rPr lang="en-US" sz="1100" b="1" dirty="0">
                <a:ea typeface="ＭＳ Ｐゴシック" pitchFamily="34" charset="-128"/>
              </a:rPr>
              <a:t>2013 – increased cut score of FCAT writing from 3.0 to 3.5, if fewer than 25% of students are reading on grade level school is automatic F.</a:t>
            </a:r>
          </a:p>
          <a:p>
            <a:pPr>
              <a:defRPr/>
            </a:pPr>
            <a:r>
              <a:rPr lang="en-US" sz="1100" b="1" dirty="0">
                <a:ea typeface="ＭＳ Ｐゴシック" pitchFamily="34" charset="-128"/>
              </a:rPr>
              <a:t>2014 – increased grading scale for high</a:t>
            </a:r>
            <a:r>
              <a:rPr lang="en-US" sz="1100" b="1" baseline="0" dirty="0">
                <a:ea typeface="ＭＳ Ｐゴシック" pitchFamily="34" charset="-128"/>
              </a:rPr>
              <a:t> schools, more rigorous graduation requirements</a:t>
            </a:r>
            <a:endParaRPr lang="en-US" sz="1100" b="1" dirty="0">
              <a:ea typeface="ＭＳ Ｐゴシック" pitchFamily="34" charset="-128"/>
            </a:endParaRPr>
          </a:p>
          <a:p>
            <a:pPr>
              <a:defRPr/>
            </a:pPr>
            <a:r>
              <a:rPr lang="en-US" b="1" dirty="0">
                <a:ea typeface="ＭＳ Ｐゴシック" pitchFamily="34" charset="-128"/>
              </a:rPr>
              <a:t>2015 – implement Senate Bill 1642 back to basics (without learning gains) and a new statewide assessment</a:t>
            </a:r>
          </a:p>
          <a:p>
            <a:pPr lvl="0"/>
            <a:r>
              <a:rPr lang="en-US" b="1" dirty="0">
                <a:ea typeface="ＭＳ Ｐゴシック" pitchFamily="34" charset="-128"/>
              </a:rPr>
              <a:t>2016 – learning</a:t>
            </a:r>
            <a:r>
              <a:rPr lang="en-US" b="1" baseline="0" dirty="0">
                <a:ea typeface="ＭＳ Ｐゴシック" pitchFamily="34" charset="-128"/>
              </a:rPr>
              <a:t> gains to proficient and advanced included in new calculation for the first time</a:t>
            </a:r>
          </a:p>
          <a:p>
            <a:pPr lvl="0" algn="l" rtl="0" eaLnBrk="0" fontAlgn="base" hangingPunct="0">
              <a:spcBef>
                <a:spcPct val="30000"/>
              </a:spcBef>
              <a:spcAft>
                <a:spcPct val="0"/>
              </a:spcAft>
            </a:pPr>
            <a:r>
              <a:rPr lang="en-US" sz="1100" b="1" kern="1200" dirty="0">
                <a:solidFill>
                  <a:schemeClr val="tx1"/>
                </a:solidFill>
                <a:latin typeface="Arial" pitchFamily="-107" charset="-52"/>
                <a:ea typeface="ＭＳ Ｐゴシック" pitchFamily="34" charset="-128"/>
                <a:cs typeface="ＭＳ Ｐゴシック"/>
              </a:rPr>
              <a:t>2020: no FSA testing because of COVID-19, so no school grades could be calculated</a:t>
            </a:r>
          </a:p>
          <a:p>
            <a:pPr lvl="0" algn="l" rtl="0" eaLnBrk="0" fontAlgn="base" hangingPunct="0">
              <a:spcBef>
                <a:spcPct val="30000"/>
              </a:spcBef>
              <a:spcAft>
                <a:spcPct val="0"/>
              </a:spcAft>
            </a:pPr>
            <a:r>
              <a:rPr lang="en-US" sz="1100" b="1" kern="1200" dirty="0">
                <a:solidFill>
                  <a:schemeClr val="tx1"/>
                </a:solidFill>
                <a:latin typeface="Arial" pitchFamily="-107" charset="-52"/>
                <a:ea typeface="ＭＳ Ｐゴシック" pitchFamily="34" charset="-128"/>
                <a:cs typeface="ＭＳ Ｐゴシック"/>
              </a:rPr>
              <a:t>2021: schools could opt-in to earning a school grade during year 2 of COVID-19, learning gains measured from 2019 to 2021 and only schools that would earn a ‘good’ grade opted to earn one so the results were not reported for the state because the percentage of A/B vs. D/F is skewed.</a:t>
            </a:r>
          </a:p>
          <a:p>
            <a:pPr>
              <a:defRPr/>
            </a:pPr>
            <a:endParaRPr lang="en-US" b="1" dirty="0">
              <a:ea typeface="ＭＳ Ｐゴシック" pitchFamily="34" charset="-128"/>
            </a:endParaRPr>
          </a:p>
          <a:p>
            <a:pPr>
              <a:defRPr/>
            </a:pPr>
            <a:endParaRPr lang="en-US" dirty="0"/>
          </a:p>
          <a:p>
            <a:pPr>
              <a:defRPr/>
            </a:pP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54395" indent="-290152" eaLnBrk="0" hangingPunct="0">
              <a:spcBef>
                <a:spcPct val="30000"/>
              </a:spcBef>
              <a:defRPr sz="1200">
                <a:solidFill>
                  <a:schemeClr val="tx1"/>
                </a:solidFill>
                <a:latin typeface="Arial" charset="0"/>
                <a:ea typeface="ＭＳ Ｐゴシック" pitchFamily="34" charset="-128"/>
              </a:defRPr>
            </a:lvl2pPr>
            <a:lvl3pPr marL="1160607" indent="-232122" eaLnBrk="0" hangingPunct="0">
              <a:spcBef>
                <a:spcPct val="30000"/>
              </a:spcBef>
              <a:defRPr sz="1200">
                <a:solidFill>
                  <a:schemeClr val="tx1"/>
                </a:solidFill>
                <a:latin typeface="Arial" charset="0"/>
                <a:ea typeface="ＭＳ Ｐゴシック" pitchFamily="34" charset="-128"/>
              </a:defRPr>
            </a:lvl3pPr>
            <a:lvl4pPr marL="1624851" indent="-232122" eaLnBrk="0" hangingPunct="0">
              <a:spcBef>
                <a:spcPct val="30000"/>
              </a:spcBef>
              <a:defRPr sz="1200">
                <a:solidFill>
                  <a:schemeClr val="tx1"/>
                </a:solidFill>
                <a:latin typeface="Arial" charset="0"/>
                <a:ea typeface="ＭＳ Ｐゴシック" pitchFamily="34" charset="-128"/>
              </a:defRPr>
            </a:lvl4pPr>
            <a:lvl5pPr marL="2089094" indent="-232122" eaLnBrk="0" hangingPunct="0">
              <a:spcBef>
                <a:spcPct val="30000"/>
              </a:spcBef>
              <a:defRPr sz="1200">
                <a:solidFill>
                  <a:schemeClr val="tx1"/>
                </a:solidFill>
                <a:latin typeface="Arial" charset="0"/>
                <a:ea typeface="ＭＳ Ｐゴシック" pitchFamily="34" charset="-128"/>
              </a:defRPr>
            </a:lvl5pPr>
            <a:lvl6pPr marL="2553337" indent="-232122" eaLnBrk="0" fontAlgn="base" hangingPunct="0">
              <a:spcBef>
                <a:spcPct val="30000"/>
              </a:spcBef>
              <a:spcAft>
                <a:spcPct val="0"/>
              </a:spcAft>
              <a:defRPr sz="1200">
                <a:solidFill>
                  <a:schemeClr val="tx1"/>
                </a:solidFill>
                <a:latin typeface="Arial" charset="0"/>
                <a:ea typeface="ＭＳ Ｐゴシック" pitchFamily="34" charset="-128"/>
              </a:defRPr>
            </a:lvl6pPr>
            <a:lvl7pPr marL="3017580" indent="-232122" eaLnBrk="0" fontAlgn="base" hangingPunct="0">
              <a:spcBef>
                <a:spcPct val="30000"/>
              </a:spcBef>
              <a:spcAft>
                <a:spcPct val="0"/>
              </a:spcAft>
              <a:defRPr sz="1200">
                <a:solidFill>
                  <a:schemeClr val="tx1"/>
                </a:solidFill>
                <a:latin typeface="Arial" charset="0"/>
                <a:ea typeface="ＭＳ Ｐゴシック" pitchFamily="34" charset="-128"/>
              </a:defRPr>
            </a:lvl7pPr>
            <a:lvl8pPr marL="3481823" indent="-232122" eaLnBrk="0" fontAlgn="base" hangingPunct="0">
              <a:spcBef>
                <a:spcPct val="30000"/>
              </a:spcBef>
              <a:spcAft>
                <a:spcPct val="0"/>
              </a:spcAft>
              <a:defRPr sz="1200">
                <a:solidFill>
                  <a:schemeClr val="tx1"/>
                </a:solidFill>
                <a:latin typeface="Arial" charset="0"/>
                <a:ea typeface="ＭＳ Ｐゴシック" pitchFamily="34" charset="-128"/>
              </a:defRPr>
            </a:lvl8pPr>
            <a:lvl9pPr marL="3946067" indent="-232122"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A81C1CE2-5EB5-43EB-B957-7785C25D61DE}" type="slidenum">
              <a:rPr lang="en-US" altLang="en-US" smtClean="0"/>
              <a:pPr eaLnBrk="1" hangingPunct="1">
                <a:spcBef>
                  <a:spcPct val="0"/>
                </a:spcBef>
              </a:pPr>
              <a:t>23</a:t>
            </a:fld>
            <a:endParaRPr lang="en-US" altLang="en-US"/>
          </a:p>
        </p:txBody>
      </p:sp>
    </p:spTree>
    <p:extLst>
      <p:ext uri="{BB962C8B-B14F-4D97-AF65-F5344CB8AC3E}">
        <p14:creationId xmlns:p14="http://schemas.microsoft.com/office/powerpoint/2010/main" val="4030297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a:buFont typeface="+mj-lt"/>
              <a:buAutoNum type="arabicPeriod" startAt="2"/>
              <a:defRPr/>
            </a:pPr>
            <a:r>
              <a:rPr lang="en-US" sz="1000" b="1" dirty="0"/>
              <a:t>Include objective, concise student learning outcome measures</a:t>
            </a:r>
            <a:r>
              <a:rPr lang="en-US" sz="1000" dirty="0"/>
              <a:t>: These include performance and progress on statewide assessments, graduation rates, performance on advanced coursework, and/or college readiness measures. While informative to report, input measures like student or teacher attendance rates or subjective measures like parental satisfaction or school climate surveys do not ensure that students are making progress.</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24</a:t>
            </a:fld>
            <a:endParaRPr lang="en-US" altLang="en-US"/>
          </a:p>
        </p:txBody>
      </p:sp>
    </p:spTree>
    <p:extLst>
      <p:ext uri="{BB962C8B-B14F-4D97-AF65-F5344CB8AC3E}">
        <p14:creationId xmlns:p14="http://schemas.microsoft.com/office/powerpoint/2010/main" val="340744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a:buFont typeface="+mj-lt"/>
              <a:buAutoNum type="arabicPeriod" startAt="3"/>
              <a:defRPr/>
            </a:pPr>
            <a:r>
              <a:rPr lang="en-US" sz="1100" b="1" dirty="0"/>
              <a:t>Balance measures of student performance and progress</a:t>
            </a:r>
            <a:r>
              <a:rPr lang="en-US" sz="1100" dirty="0"/>
              <a:t>: All students have the ability to learn, and a strong accountability system must capture measures of that growth. While the ultimate goal is that all students perform on grade level, the reality is that many are not. Focusing on both proficiency and growth provides a truer, fairer picture of how a school is doing.</a:t>
            </a:r>
          </a:p>
          <a:p>
            <a:pPr marL="355626" indent="-355626">
              <a:buFont typeface="+mj-lt"/>
              <a:buAutoNum type="arabicPeriod" startAt="3"/>
              <a:defRPr/>
            </a:pPr>
            <a:endParaRPr lang="en-US" sz="1100" dirty="0"/>
          </a:p>
          <a:p>
            <a:pPr>
              <a:spcBef>
                <a:spcPct val="0"/>
              </a:spcBef>
            </a:pPr>
            <a:r>
              <a:rPr lang="en-US" altLang="en-US" sz="1100" dirty="0">
                <a:ea typeface="ＭＳ Ｐゴシック" pitchFamily="34" charset="-128"/>
              </a:rPr>
              <a:t>School grades in elementary and middle school should be based solely student learning outcome measures. High school grades should also include graduation rates and/or another measure of college and career readiness.  </a:t>
            </a:r>
          </a:p>
          <a:p>
            <a:pPr>
              <a:spcBef>
                <a:spcPct val="0"/>
              </a:spcBef>
            </a:pPr>
            <a:r>
              <a:rPr lang="en-US" altLang="en-US" sz="1100" dirty="0">
                <a:ea typeface="ＭＳ Ｐゴシック" pitchFamily="34" charset="-128"/>
              </a:rPr>
              <a:t> </a:t>
            </a:r>
          </a:p>
          <a:p>
            <a:pPr>
              <a:spcBef>
                <a:spcPct val="0"/>
              </a:spcBef>
            </a:pPr>
            <a:r>
              <a:rPr lang="en-US" altLang="en-US" sz="1100" dirty="0">
                <a:ea typeface="ＭＳ Ｐゴシック" pitchFamily="34" charset="-128"/>
              </a:rPr>
              <a:t>Half of the grade is based on proficiency – the percent of students who are performing on grade level.</a:t>
            </a:r>
          </a:p>
          <a:p>
            <a:pPr>
              <a:spcBef>
                <a:spcPct val="0"/>
              </a:spcBef>
            </a:pPr>
            <a:endParaRPr lang="en-US" altLang="en-US" sz="1100" dirty="0">
              <a:ea typeface="ＭＳ Ｐゴシック" pitchFamily="34" charset="-128"/>
            </a:endParaRPr>
          </a:p>
          <a:p>
            <a:pPr>
              <a:spcBef>
                <a:spcPct val="0"/>
              </a:spcBef>
            </a:pPr>
            <a:r>
              <a:rPr lang="en-US" altLang="en-US" sz="1100" dirty="0">
                <a:ea typeface="ＭＳ Ｐゴシック" pitchFamily="34" charset="-128"/>
              </a:rPr>
              <a:t>The other half is based on progress – the percent of students who are making a year’s worth of progress in a year’s time in reading and math, regardless of whether they were on grade level.</a:t>
            </a:r>
          </a:p>
          <a:p>
            <a:pPr>
              <a:spcBef>
                <a:spcPct val="0"/>
              </a:spcBef>
            </a:pPr>
            <a:endParaRPr lang="en-US" altLang="en-US" sz="1100" dirty="0">
              <a:ea typeface="ＭＳ Ｐゴシック" pitchFamily="34" charset="-128"/>
            </a:endParaRPr>
          </a:p>
          <a:p>
            <a:pPr>
              <a:spcBef>
                <a:spcPct val="0"/>
              </a:spcBef>
            </a:pPr>
            <a:r>
              <a:rPr lang="en-US" altLang="en-US" sz="1100" dirty="0">
                <a:ea typeface="ＭＳ Ｐゴシック" pitchFamily="34" charset="-128"/>
              </a:rPr>
              <a:t>Half of the progress measure is actually focused on the lowest performing 25 percent students in each school because every school has a lowest performing 25 percent.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26</a:t>
            </a:fld>
            <a:endParaRPr lang="en-US" altLang="en-US"/>
          </a:p>
        </p:txBody>
      </p:sp>
    </p:spTree>
    <p:extLst>
      <p:ext uri="{BB962C8B-B14F-4D97-AF65-F5344CB8AC3E}">
        <p14:creationId xmlns:p14="http://schemas.microsoft.com/office/powerpoint/2010/main" val="2946886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4008706" y="8092269"/>
            <a:ext cx="3066733" cy="4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6" tIns="46418" rIns="92836" bIns="46418" anchor="b"/>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algn="r" eaLnBrk="1" fontAlgn="auto" hangingPunct="1">
              <a:spcBef>
                <a:spcPct val="0"/>
              </a:spcBef>
              <a:spcAft>
                <a:spcPts val="0"/>
              </a:spcAft>
            </a:pPr>
            <a:fld id="{5D20AF3F-C110-4ED3-B873-0ADCAE9A3EDC}" type="slidenum">
              <a:rPr lang="en-US" altLang="en-US" b="0">
                <a:solidFill>
                  <a:prstClr val="black"/>
                </a:solidFill>
              </a:rPr>
              <a:pPr algn="r" eaLnBrk="1" fontAlgn="auto" hangingPunct="1">
                <a:spcBef>
                  <a:spcPct val="0"/>
                </a:spcBef>
                <a:spcAft>
                  <a:spcPts val="0"/>
                </a:spcAft>
              </a:pPr>
              <a:t>27</a:t>
            </a:fld>
            <a:endParaRPr lang="en-US" altLang="en-US" b="0">
              <a:solidFill>
                <a:prstClr val="black"/>
              </a:solidFill>
            </a:endParaRPr>
          </a:p>
        </p:txBody>
      </p:sp>
      <p:sp>
        <p:nvSpPr>
          <p:cNvPr id="139267" name="Rectangle 2"/>
          <p:cNvSpPr>
            <a:spLocks noGrp="1" noRot="1" noChangeAspect="1" noChangeArrowheads="1" noTextEdit="1"/>
          </p:cNvSpPr>
          <p:nvPr>
            <p:ph type="sldImg"/>
          </p:nvPr>
        </p:nvSpPr>
        <p:spPr>
          <a:xfrm>
            <a:off x="700088" y="639763"/>
            <a:ext cx="5676900" cy="319405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0" dirty="0">
                <a:latin typeface="Arial" charset="0"/>
              </a:rPr>
              <a:t>So here is how it works.  Proficiency plus progress equals the school grade.</a:t>
            </a:r>
          </a:p>
          <a:p>
            <a:pPr eaLnBrk="1" hangingPunct="1"/>
            <a:endParaRPr lang="en-US" altLang="en-US" sz="1000" b="0" dirty="0">
              <a:latin typeface="Arial" charset="0"/>
            </a:endParaRPr>
          </a:p>
          <a:p>
            <a:pPr eaLnBrk="1" hangingPunct="1"/>
            <a:r>
              <a:rPr lang="en-US" altLang="en-US" sz="1000" b="0" dirty="0">
                <a:latin typeface="Arial" charset="0"/>
              </a:rPr>
              <a:t>If a school has 63 percent of its students reading on grade level, the school earns 63 points.  Add up the points in each category and you get the school’s grade.</a:t>
            </a:r>
          </a:p>
          <a:p>
            <a:pPr eaLnBrk="1" hangingPunct="1"/>
            <a:endParaRPr lang="en-US" altLang="en-US" sz="1000" b="0" dirty="0">
              <a:latin typeface="Arial" charset="0"/>
            </a:endParaRPr>
          </a:p>
          <a:p>
            <a:pPr eaLnBrk="1" hangingPunct="1"/>
            <a:r>
              <a:rPr lang="en-US" altLang="en-US" sz="1000" b="0" dirty="0">
                <a:latin typeface="Arial" charset="0"/>
              </a:rPr>
              <a:t>It is very simple for a principal each year to look at his/her school’s grade and determine where they did well and where they were deficient in order to make staffing, professional development and resource decisions.</a:t>
            </a:r>
          </a:p>
          <a:p>
            <a:pPr eaLnBrk="1" hangingPunct="1"/>
            <a:endParaRPr lang="en-US" altLang="en-US" sz="1000" b="0" dirty="0">
              <a:latin typeface="Arial" charset="0"/>
            </a:endParaRPr>
          </a:p>
          <a:p>
            <a:pPr eaLnBrk="1" hangingPunct="1"/>
            <a:r>
              <a:rPr lang="en-US" altLang="en-US" sz="1000" b="0" dirty="0">
                <a:latin typeface="Arial" charset="0"/>
              </a:rPr>
              <a:t>The ultimate desire is to have a grading scale of:</a:t>
            </a:r>
          </a:p>
          <a:p>
            <a:pPr eaLnBrk="1" hangingPunct="1"/>
            <a:r>
              <a:rPr lang="en-US" altLang="en-US" sz="1000" b="0" dirty="0">
                <a:latin typeface="Arial" charset="0"/>
              </a:rPr>
              <a:t>A= 100-90%</a:t>
            </a:r>
          </a:p>
          <a:p>
            <a:pPr eaLnBrk="1" hangingPunct="1"/>
            <a:r>
              <a:rPr lang="en-US" altLang="en-US" sz="1000" b="0" dirty="0">
                <a:latin typeface="Arial" charset="0"/>
              </a:rPr>
              <a:t>B=89-80%</a:t>
            </a:r>
          </a:p>
          <a:p>
            <a:pPr eaLnBrk="1" hangingPunct="1"/>
            <a:r>
              <a:rPr lang="en-US" altLang="en-US" sz="1000" b="0" dirty="0">
                <a:latin typeface="Arial" charset="0"/>
              </a:rPr>
              <a:t>C= 79-70%</a:t>
            </a:r>
          </a:p>
          <a:p>
            <a:pPr eaLnBrk="1" hangingPunct="1"/>
            <a:r>
              <a:rPr lang="en-US" altLang="en-US" sz="1000" b="0" dirty="0">
                <a:latin typeface="Arial" charset="0"/>
              </a:rPr>
              <a:t>D=69-60%</a:t>
            </a:r>
          </a:p>
          <a:p>
            <a:pPr eaLnBrk="1" hangingPunct="1"/>
            <a:r>
              <a:rPr lang="en-US" altLang="en-US" sz="1000" b="0" dirty="0">
                <a:latin typeface="Arial" charset="0"/>
              </a:rPr>
              <a:t>F=59-0%</a:t>
            </a:r>
          </a:p>
          <a:p>
            <a:pPr eaLnBrk="1" hangingPunct="1"/>
            <a:endParaRPr lang="en-US" altLang="en-US" b="1" dirty="0">
              <a:latin typeface="Arial" charset="0"/>
            </a:endParaRPr>
          </a:p>
          <a:p>
            <a:pPr eaLnBrk="1" hangingPunct="1"/>
            <a:endParaRPr lang="en-US" altLang="en-US" b="1" dirty="0">
              <a:latin typeface="Arial" charset="0"/>
            </a:endParaRPr>
          </a:p>
          <a:p>
            <a:pPr eaLnBrk="1" hangingPunct="1"/>
            <a:endParaRPr lang="en-US" altLang="en-US" dirty="0">
              <a:latin typeface="Arial" charset="0"/>
            </a:endParaRPr>
          </a:p>
        </p:txBody>
      </p:sp>
    </p:spTree>
    <p:extLst>
      <p:ext uri="{BB962C8B-B14F-4D97-AF65-F5344CB8AC3E}">
        <p14:creationId xmlns:p14="http://schemas.microsoft.com/office/powerpoint/2010/main" val="768632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4008706" y="8092269"/>
            <a:ext cx="3066733" cy="4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6" tIns="46418" rIns="92836" bIns="46418" anchor="b"/>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algn="r" eaLnBrk="1" fontAlgn="auto" hangingPunct="1">
              <a:spcBef>
                <a:spcPct val="0"/>
              </a:spcBef>
              <a:spcAft>
                <a:spcPts val="0"/>
              </a:spcAft>
            </a:pPr>
            <a:fld id="{5D20AF3F-C110-4ED3-B873-0ADCAE9A3EDC}" type="slidenum">
              <a:rPr lang="en-US" altLang="en-US" b="0">
                <a:solidFill>
                  <a:prstClr val="black"/>
                </a:solidFill>
              </a:rPr>
              <a:pPr algn="r" eaLnBrk="1" fontAlgn="auto" hangingPunct="1">
                <a:spcBef>
                  <a:spcPct val="0"/>
                </a:spcBef>
                <a:spcAft>
                  <a:spcPts val="0"/>
                </a:spcAft>
              </a:pPr>
              <a:t>28</a:t>
            </a:fld>
            <a:endParaRPr lang="en-US" altLang="en-US" b="0">
              <a:solidFill>
                <a:prstClr val="black"/>
              </a:solidFill>
            </a:endParaRPr>
          </a:p>
        </p:txBody>
      </p:sp>
      <p:sp>
        <p:nvSpPr>
          <p:cNvPr id="139267" name="Rectangle 2"/>
          <p:cNvSpPr>
            <a:spLocks noGrp="1" noRot="1" noChangeAspect="1" noChangeArrowheads="1" noTextEdit="1"/>
          </p:cNvSpPr>
          <p:nvPr>
            <p:ph type="sldImg"/>
          </p:nvPr>
        </p:nvSpPr>
        <p:spPr>
          <a:xfrm>
            <a:off x="700088" y="639763"/>
            <a:ext cx="5676900" cy="319405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0" dirty="0">
                <a:latin typeface="Arial" charset="0"/>
              </a:rPr>
              <a:t>High schools are also accountable for Proficiency in Social Studies (US History End of Course Exam), the percent of students passing Advanced Placement, International Baccalaureate,  dual enrollment, and earning national industry certification, and the percent of students graduating in four year with a standard high school diploma.</a:t>
            </a:r>
          </a:p>
          <a:p>
            <a:pPr eaLnBrk="1" hangingPunct="1"/>
            <a:endParaRPr lang="en-US" altLang="en-US" dirty="0">
              <a:latin typeface="Arial" charset="0"/>
            </a:endParaRPr>
          </a:p>
          <a:p>
            <a:endParaRPr lang="en-US" dirty="0"/>
          </a:p>
        </p:txBody>
      </p:sp>
    </p:spTree>
    <p:extLst>
      <p:ext uri="{BB962C8B-B14F-4D97-AF65-F5344CB8AC3E}">
        <p14:creationId xmlns:p14="http://schemas.microsoft.com/office/powerpoint/2010/main" val="47977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defTabSz="948338">
              <a:buFont typeface="+mj-lt"/>
              <a:buAutoNum type="arabicPeriod" startAt="4"/>
              <a:defRPr/>
            </a:pPr>
            <a:r>
              <a:rPr lang="en-US" sz="1100" b="1" dirty="0"/>
              <a:t>Calculate student progress toward grade level and advanced achievement</a:t>
            </a:r>
            <a:r>
              <a:rPr lang="en-US" sz="1100" dirty="0"/>
              <a:t>: A criterion-based system – in which students are measured on whether they have demonstrated progress towards mastery of a certain set of skills – is essential to ensuring individual student progress. Norm-referenced models compare students to the performance of others across the state – ensuring that no matter how much performance improves, there will always be “losers.”</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29</a:t>
            </a:fld>
            <a:endParaRPr lang="en-US" altLang="en-US"/>
          </a:p>
        </p:txBody>
      </p:sp>
    </p:spTree>
    <p:extLst>
      <p:ext uri="{BB962C8B-B14F-4D97-AF65-F5344CB8AC3E}">
        <p14:creationId xmlns:p14="http://schemas.microsoft.com/office/powerpoint/2010/main" val="272495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defTabSz="948338">
              <a:defRPr/>
            </a:pPr>
            <a:endParaRPr lang="en-US" sz="1100"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30</a:t>
            </a:fld>
            <a:endParaRPr lang="en-US" altLang="en-US"/>
          </a:p>
        </p:txBody>
      </p:sp>
    </p:spTree>
    <p:extLst>
      <p:ext uri="{BB962C8B-B14F-4D97-AF65-F5344CB8AC3E}">
        <p14:creationId xmlns:p14="http://schemas.microsoft.com/office/powerpoint/2010/main" val="223087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a:buFont typeface="+mj-lt"/>
              <a:buAutoNum type="arabicPeriod" startAt="5"/>
              <a:defRPr/>
            </a:pPr>
            <a:r>
              <a:rPr lang="en-US" sz="1100" b="1" dirty="0"/>
              <a:t>Focus attention on the progress of the lowest performing students in each school, irrespective of race, ethnicity, or socioeconomic status</a:t>
            </a:r>
            <a:r>
              <a:rPr lang="en-US" sz="1100" dirty="0"/>
              <a:t>: Instead of focusing on individual demographic or curricular subgroups of students (as was required under the federal accountability system), states should focus on the lowest performing students in each school – because each school has a group of lowest performing students.</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31</a:t>
            </a:fld>
            <a:endParaRPr lang="en-US" altLang="en-US"/>
          </a:p>
        </p:txBody>
      </p:sp>
    </p:spTree>
    <p:extLst>
      <p:ext uri="{BB962C8B-B14F-4D97-AF65-F5344CB8AC3E}">
        <p14:creationId xmlns:p14="http://schemas.microsoft.com/office/powerpoint/2010/main" val="2370448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a:buFont typeface="+mj-lt"/>
              <a:buAutoNum type="arabicPeriod" startAt="6"/>
              <a:defRPr/>
            </a:pPr>
            <a:r>
              <a:rPr lang="en-US" sz="1100" b="1" dirty="0"/>
              <a:t>Report results in a timely manner as close to the end of the school year as possible</a:t>
            </a:r>
            <a:r>
              <a:rPr lang="en-US" sz="1100" dirty="0"/>
              <a:t>: Timely reporting gives parents enough time to make decisions about where to send their child to school, allows teachers and students in schools with a high grade to celebrate success, and ensures that administrators and educators in schools with a low grade have ample time over the summer to analyze where and how to improve.</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32</a:t>
            </a:fld>
            <a:endParaRPr lang="en-US" altLang="en-US"/>
          </a:p>
        </p:txBody>
      </p:sp>
    </p:spTree>
    <p:extLst>
      <p:ext uri="{BB962C8B-B14F-4D97-AF65-F5344CB8AC3E}">
        <p14:creationId xmlns:p14="http://schemas.microsoft.com/office/powerpoint/2010/main" val="1603878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pPr marL="355626" indent="-355626">
              <a:buFont typeface="+mj-lt"/>
              <a:buAutoNum type="arabicPeriod" startAt="7"/>
              <a:defRPr/>
            </a:pPr>
            <a:r>
              <a:rPr lang="en-US" sz="1100" b="1" dirty="0"/>
              <a:t>Communicate clearly to parents</a:t>
            </a:r>
            <a:r>
              <a:rPr lang="en-US" sz="1100" dirty="0"/>
              <a:t>: Parents need access to school grades and the underlying data for the underlying measures. Information should be easy to navigate and explained in simple language and graphics, including on the state website. Schools and districts should be required to notify parents of the school’s grade and provide information to parents who cannot access the site.</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33</a:t>
            </a:fld>
            <a:endParaRPr lang="en-US" altLang="en-US"/>
          </a:p>
        </p:txBody>
      </p:sp>
    </p:spTree>
    <p:extLst>
      <p:ext uri="{BB962C8B-B14F-4D97-AF65-F5344CB8AC3E}">
        <p14:creationId xmlns:p14="http://schemas.microsoft.com/office/powerpoint/2010/main" val="1888126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create their own standards, assessments, reporting and accountability systems under federal law.  No two states have identical standards, assessments, and reporting and accountability systems.</a:t>
            </a:r>
          </a:p>
          <a:p>
            <a:endParaRPr lang="en-US" dirty="0"/>
          </a:p>
          <a:p>
            <a:r>
              <a:rPr lang="en-US" dirty="0"/>
              <a:t>The federal law does not provide requirements for curriculum or instruction.  These are state, and more typically, local decisions.</a:t>
            </a:r>
          </a:p>
        </p:txBody>
      </p:sp>
      <p:sp>
        <p:nvSpPr>
          <p:cNvPr id="4" name="Slide Number Placeholder 3"/>
          <p:cNvSpPr>
            <a:spLocks noGrp="1"/>
          </p:cNvSpPr>
          <p:nvPr>
            <p:ph type="sldNum" sz="quarter" idx="5"/>
          </p:nvPr>
        </p:nvSpPr>
        <p:spPr/>
        <p:txBody>
          <a:bodyPr/>
          <a:lstStyle/>
          <a:p>
            <a:fld id="{08D387BD-4C8A-4205-B7E8-2E878E386F19}" type="slidenum">
              <a:rPr lang="en-US" smtClean="0"/>
              <a:t>4</a:t>
            </a:fld>
            <a:endParaRPr lang="en-US"/>
          </a:p>
        </p:txBody>
      </p:sp>
    </p:spTree>
    <p:extLst>
      <p:ext uri="{BB962C8B-B14F-4D97-AF65-F5344CB8AC3E}">
        <p14:creationId xmlns:p14="http://schemas.microsoft.com/office/powerpoint/2010/main" val="1057386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00213" y="217488"/>
            <a:ext cx="4129087" cy="2324100"/>
          </a:xfrm>
          <a:ln/>
        </p:spPr>
      </p:sp>
      <p:sp>
        <p:nvSpPr>
          <p:cNvPr id="3" name="Notes Placeholder 2"/>
          <p:cNvSpPr>
            <a:spLocks noGrp="1"/>
          </p:cNvSpPr>
          <p:nvPr>
            <p:ph type="body" idx="1"/>
          </p:nvPr>
        </p:nvSpPr>
        <p:spPr>
          <a:xfrm>
            <a:off x="324135" y="2615186"/>
            <a:ext cx="6968813" cy="3987854"/>
          </a:xfrm>
        </p:spPr>
        <p:txBody>
          <a:bodyPr/>
          <a:lstStyle/>
          <a:p>
            <a:pPr marL="358507" indent="-358507">
              <a:buFont typeface="+mj-lt"/>
              <a:buAutoNum type="arabicPeriod" startAt="8"/>
              <a:defRPr/>
            </a:pPr>
            <a:r>
              <a:rPr lang="en-US" sz="1100" b="1" dirty="0"/>
              <a:t>Establish rigorous criteria, with automatic increases, to earn A, B, C, D or F grades</a:t>
            </a:r>
            <a:r>
              <a:rPr lang="en-US" sz="1100" dirty="0"/>
              <a:t>: Setting the grading scale too low will result in all schools earning an A or B, which defeats the purpose and meaning of a transparent system. Setting the grading scale too high so all schools are earning a D or F will not build confidence in the system. The school grading scale should reflect that state’s national standings and make sense in the context of current student achievement.  And, the scale should continue to rise as success is accomplished.</a:t>
            </a:r>
          </a:p>
          <a:p>
            <a:pPr marL="358507" indent="-358507">
              <a:buFont typeface="+mj-lt"/>
              <a:buAutoNum type="arabicPeriod" startAt="5"/>
              <a:defRPr/>
            </a:pPr>
            <a:endParaRPr lang="en-US" sz="1100" dirty="0"/>
          </a:p>
          <a:p>
            <a:pPr defTabSz="956020">
              <a:defRPr/>
            </a:pPr>
            <a:r>
              <a:rPr lang="en-US" sz="1100" b="1" dirty="0"/>
              <a:t>Ensure the grading scale will increase by 5 percentage points when 65% or more schools earn an A or B in a given year until the grading scale is: 90-100% = A, 80-89% = B, 70-79% = C, 60-69% = D, and &lt;60% = F.</a:t>
            </a:r>
          </a:p>
          <a:p>
            <a:pPr defTabSz="956020">
              <a:defRPr/>
            </a:pPr>
            <a:endParaRPr lang="en-US" sz="1100" dirty="0"/>
          </a:p>
          <a:p>
            <a:pPr defTabSz="956020">
              <a:defRPr/>
            </a:pPr>
            <a:r>
              <a:rPr lang="en-US" sz="1100" dirty="0"/>
              <a:t>Setting the grading scale too low will result in all schools earning an A or B, which defeats the purpose and meaning of a transparent system.  Parents will not know how their school is performing, and the school will not have any incentive to improve.  Setting the grading scale too high so all schools are earning a D or F will not build confidence in the system.  The school grading scale should reflect that state’s national standings and make sense in the context of current student achievement. </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8124" indent="-301976" eaLnBrk="0" hangingPunct="0">
              <a:spcBef>
                <a:spcPct val="30000"/>
              </a:spcBef>
              <a:defRPr sz="1200">
                <a:solidFill>
                  <a:schemeClr val="tx1"/>
                </a:solidFill>
                <a:latin typeface="Arial" charset="0"/>
                <a:ea typeface="MS PGothic" pitchFamily="34" charset="-128"/>
              </a:defRPr>
            </a:lvl2pPr>
            <a:lvl3pPr marL="1212879" indent="-242243" eaLnBrk="0" hangingPunct="0">
              <a:spcBef>
                <a:spcPct val="30000"/>
              </a:spcBef>
              <a:defRPr sz="1200">
                <a:solidFill>
                  <a:schemeClr val="tx1"/>
                </a:solidFill>
                <a:latin typeface="Arial" charset="0"/>
                <a:ea typeface="MS PGothic" pitchFamily="34" charset="-128"/>
              </a:defRPr>
            </a:lvl3pPr>
            <a:lvl4pPr marL="1697364" indent="-242243" eaLnBrk="0" hangingPunct="0">
              <a:spcBef>
                <a:spcPct val="30000"/>
              </a:spcBef>
              <a:defRPr sz="1200">
                <a:solidFill>
                  <a:schemeClr val="tx1"/>
                </a:solidFill>
                <a:latin typeface="Arial" charset="0"/>
                <a:ea typeface="MS PGothic" pitchFamily="34" charset="-128"/>
              </a:defRPr>
            </a:lvl4pPr>
            <a:lvl5pPr marL="2183510" indent="-242243" eaLnBrk="0" hangingPunct="0">
              <a:spcBef>
                <a:spcPct val="30000"/>
              </a:spcBef>
              <a:defRPr sz="1200">
                <a:solidFill>
                  <a:schemeClr val="tx1"/>
                </a:solidFill>
                <a:latin typeface="Arial" charset="0"/>
                <a:ea typeface="MS PGothic" pitchFamily="34" charset="-128"/>
              </a:defRPr>
            </a:lvl5pPr>
            <a:lvl6pPr marL="2661362" indent="-242243" eaLnBrk="0" fontAlgn="base" hangingPunct="0">
              <a:spcBef>
                <a:spcPct val="30000"/>
              </a:spcBef>
              <a:spcAft>
                <a:spcPct val="0"/>
              </a:spcAft>
              <a:defRPr sz="1200">
                <a:solidFill>
                  <a:schemeClr val="tx1"/>
                </a:solidFill>
                <a:latin typeface="Arial" charset="0"/>
                <a:ea typeface="MS PGothic" pitchFamily="34" charset="-128"/>
              </a:defRPr>
            </a:lvl6pPr>
            <a:lvl7pPr marL="3139214" indent="-242243" eaLnBrk="0" fontAlgn="base" hangingPunct="0">
              <a:spcBef>
                <a:spcPct val="30000"/>
              </a:spcBef>
              <a:spcAft>
                <a:spcPct val="0"/>
              </a:spcAft>
              <a:defRPr sz="1200">
                <a:solidFill>
                  <a:schemeClr val="tx1"/>
                </a:solidFill>
                <a:latin typeface="Arial" charset="0"/>
                <a:ea typeface="MS PGothic" pitchFamily="34" charset="-128"/>
              </a:defRPr>
            </a:lvl7pPr>
            <a:lvl8pPr marL="3617064" indent="-242243" eaLnBrk="0" fontAlgn="base" hangingPunct="0">
              <a:spcBef>
                <a:spcPct val="30000"/>
              </a:spcBef>
              <a:spcAft>
                <a:spcPct val="0"/>
              </a:spcAft>
              <a:defRPr sz="1200">
                <a:solidFill>
                  <a:schemeClr val="tx1"/>
                </a:solidFill>
                <a:latin typeface="Arial" charset="0"/>
                <a:ea typeface="MS PGothic" pitchFamily="34" charset="-128"/>
              </a:defRPr>
            </a:lvl8pPr>
            <a:lvl9pPr marL="4094914" indent="-242243"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34</a:t>
            </a:fld>
            <a:endParaRPr lang="en-US" altLang="en-US"/>
          </a:p>
        </p:txBody>
      </p:sp>
    </p:spTree>
    <p:extLst>
      <p:ext uri="{BB962C8B-B14F-4D97-AF65-F5344CB8AC3E}">
        <p14:creationId xmlns:p14="http://schemas.microsoft.com/office/powerpoint/2010/main" val="4218272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770063" y="211138"/>
            <a:ext cx="3990975" cy="2246312"/>
          </a:xfrm>
          <a:ln/>
        </p:spPr>
      </p:sp>
      <p:sp>
        <p:nvSpPr>
          <p:cNvPr id="3" name="Notes Placeholder 2"/>
          <p:cNvSpPr>
            <a:spLocks noGrp="1"/>
          </p:cNvSpPr>
          <p:nvPr>
            <p:ph type="body" idx="1"/>
          </p:nvPr>
        </p:nvSpPr>
        <p:spPr>
          <a:xfrm>
            <a:off x="324135" y="2528279"/>
            <a:ext cx="6968813" cy="3855332"/>
          </a:xfrm>
        </p:spPr>
        <p:txBody>
          <a:bodyPr/>
          <a:lstStyle/>
          <a:p>
            <a:r>
              <a:rPr lang="en-US" sz="1100" dirty="0"/>
              <a:t> </a:t>
            </a:r>
            <a:r>
              <a:rPr lang="en-US" sz="1100" b="1" dirty="0"/>
              <a:t>9. Use grades to identify schools for recognition, intervention, and support  </a:t>
            </a:r>
            <a:endParaRPr lang="en-US" sz="1100" dirty="0"/>
          </a:p>
          <a:p>
            <a:r>
              <a:rPr lang="en-US" sz="1100" dirty="0"/>
              <a:t> </a:t>
            </a:r>
          </a:p>
          <a:p>
            <a:r>
              <a:rPr lang="en-US" sz="1100" dirty="0"/>
              <a:t>Regardless of the nuances of methodology states use to meaningfully differentiate schools, a key factor is identification or schools that should be rewarded, or provide extra support and resources for intervention at schools that are consistently failing to serve students.  </a:t>
            </a:r>
            <a:endParaRPr lang="en-US" sz="1400"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81791" indent="-299550" eaLnBrk="0" hangingPunct="0">
              <a:spcBef>
                <a:spcPct val="30000"/>
              </a:spcBef>
              <a:defRPr sz="1200">
                <a:solidFill>
                  <a:schemeClr val="tx1"/>
                </a:solidFill>
                <a:latin typeface="Arial" charset="0"/>
                <a:ea typeface="MS PGothic" pitchFamily="34" charset="-128"/>
              </a:defRPr>
            </a:lvl2pPr>
            <a:lvl3pPr marL="1203134" indent="-240297" eaLnBrk="0" hangingPunct="0">
              <a:spcBef>
                <a:spcPct val="30000"/>
              </a:spcBef>
              <a:defRPr sz="1200">
                <a:solidFill>
                  <a:schemeClr val="tx1"/>
                </a:solidFill>
                <a:latin typeface="Arial" charset="0"/>
                <a:ea typeface="MS PGothic" pitchFamily="34" charset="-128"/>
              </a:defRPr>
            </a:lvl3pPr>
            <a:lvl4pPr marL="1683726" indent="-240297" eaLnBrk="0" hangingPunct="0">
              <a:spcBef>
                <a:spcPct val="30000"/>
              </a:spcBef>
              <a:defRPr sz="1200">
                <a:solidFill>
                  <a:schemeClr val="tx1"/>
                </a:solidFill>
                <a:latin typeface="Arial" charset="0"/>
                <a:ea typeface="MS PGothic" pitchFamily="34" charset="-128"/>
              </a:defRPr>
            </a:lvl4pPr>
            <a:lvl5pPr marL="2165966" indent="-240297" eaLnBrk="0" hangingPunct="0">
              <a:spcBef>
                <a:spcPct val="30000"/>
              </a:spcBef>
              <a:defRPr sz="1200">
                <a:solidFill>
                  <a:schemeClr val="tx1"/>
                </a:solidFill>
                <a:latin typeface="Arial" charset="0"/>
                <a:ea typeface="MS PGothic" pitchFamily="34" charset="-128"/>
              </a:defRPr>
            </a:lvl5pPr>
            <a:lvl6pPr marL="2639978" indent="-240297" eaLnBrk="0" fontAlgn="base" hangingPunct="0">
              <a:spcBef>
                <a:spcPct val="30000"/>
              </a:spcBef>
              <a:spcAft>
                <a:spcPct val="0"/>
              </a:spcAft>
              <a:defRPr sz="1200">
                <a:solidFill>
                  <a:schemeClr val="tx1"/>
                </a:solidFill>
                <a:latin typeface="Arial" charset="0"/>
                <a:ea typeface="MS PGothic" pitchFamily="34" charset="-128"/>
              </a:defRPr>
            </a:lvl6pPr>
            <a:lvl7pPr marL="3113991" indent="-240297" eaLnBrk="0" fontAlgn="base" hangingPunct="0">
              <a:spcBef>
                <a:spcPct val="30000"/>
              </a:spcBef>
              <a:spcAft>
                <a:spcPct val="0"/>
              </a:spcAft>
              <a:defRPr sz="1200">
                <a:solidFill>
                  <a:schemeClr val="tx1"/>
                </a:solidFill>
                <a:latin typeface="Arial" charset="0"/>
                <a:ea typeface="MS PGothic" pitchFamily="34" charset="-128"/>
              </a:defRPr>
            </a:lvl7pPr>
            <a:lvl8pPr marL="3588001" indent="-240297" eaLnBrk="0" fontAlgn="base" hangingPunct="0">
              <a:spcBef>
                <a:spcPct val="30000"/>
              </a:spcBef>
              <a:spcAft>
                <a:spcPct val="0"/>
              </a:spcAft>
              <a:defRPr sz="1200">
                <a:solidFill>
                  <a:schemeClr val="tx1"/>
                </a:solidFill>
                <a:latin typeface="Arial" charset="0"/>
                <a:ea typeface="MS PGothic" pitchFamily="34" charset="-128"/>
              </a:defRPr>
            </a:lvl8pPr>
            <a:lvl9pPr marL="4062012" indent="-240297"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0C55B6D4-1FC5-4D01-A8D8-E5D2120E119B}" type="slidenum">
              <a:rPr lang="en-US" altLang="en-US" smtClean="0"/>
              <a:pPr eaLnBrk="1" hangingPunct="1">
                <a:spcBef>
                  <a:spcPct val="0"/>
                </a:spcBef>
              </a:pPr>
              <a:t>35</a:t>
            </a:fld>
            <a:endParaRPr lang="en-US" altLang="en-US"/>
          </a:p>
        </p:txBody>
      </p:sp>
    </p:spTree>
    <p:extLst>
      <p:ext uri="{BB962C8B-B14F-4D97-AF65-F5344CB8AC3E}">
        <p14:creationId xmlns:p14="http://schemas.microsoft.com/office/powerpoint/2010/main" val="2132133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0075" cy="3195638"/>
          </a:xfrm>
        </p:spPr>
      </p:sp>
      <p:sp>
        <p:nvSpPr>
          <p:cNvPr id="3" name="Notes Placeholder 2"/>
          <p:cNvSpPr>
            <a:spLocks noGrp="1"/>
          </p:cNvSpPr>
          <p:nvPr>
            <p:ph type="body" idx="1"/>
          </p:nvPr>
        </p:nvSpPr>
        <p:spPr/>
        <p:txBody>
          <a:bodyPr/>
          <a:lstStyle/>
          <a:p>
            <a:pPr eaLnBrk="1" hangingPunct="1"/>
            <a:r>
              <a:rPr lang="en-US" altLang="en-US" sz="1000" b="0" dirty="0">
                <a:latin typeface="Arial" charset="0"/>
              </a:rPr>
              <a:t>Low-performing schools get support needed.  Evans High School in Orlando was low performing 20 years ago, but no one did anything about it.  When it started receiving F grades, the school board members on the north side of town starting paying attention to what was going on at the southside school.  </a:t>
            </a:r>
          </a:p>
          <a:p>
            <a:pPr eaLnBrk="1" hangingPunct="1"/>
            <a:endParaRPr lang="en-US" altLang="en-US" sz="1000" b="0" dirty="0">
              <a:latin typeface="Arial" charset="0"/>
            </a:endParaRPr>
          </a:p>
          <a:p>
            <a:pPr eaLnBrk="1" hangingPunct="1"/>
            <a:r>
              <a:rPr lang="en-US" altLang="en-US" sz="1000" b="0" dirty="0">
                <a:latin typeface="Arial" charset="0"/>
              </a:rPr>
              <a:t>Students and teachers now celebrate their success as you can see with clips on the next slide.</a:t>
            </a:r>
          </a:p>
          <a:p>
            <a:pPr eaLnBrk="1" hangingPunct="1"/>
            <a:endParaRPr lang="en-US" altLang="en-US" sz="1000" b="0" dirty="0">
              <a:latin typeface="Arial" charset="0"/>
            </a:endParaRPr>
          </a:p>
          <a:p>
            <a:pPr eaLnBrk="1" hangingPunct="1"/>
            <a:r>
              <a:rPr lang="en-US" altLang="en-US" sz="1000" b="0" dirty="0">
                <a:latin typeface="Arial" charset="0"/>
              </a:rPr>
              <a:t>Research by the National Center for Analysis of Longitudinal Data in Education Research (</a:t>
            </a:r>
            <a:r>
              <a:rPr lang="en-US" altLang="en-US" sz="1000" b="0" i="1" dirty="0">
                <a:latin typeface="Arial" charset="0"/>
              </a:rPr>
              <a:t>Feeling the Florida Heat? How Low-Performing Schools Respond to Voucher and Accountability Pressure- 2007. </a:t>
            </a:r>
            <a:r>
              <a:rPr lang="en-US" altLang="en-US" sz="1000" b="0" dirty="0">
                <a:latin typeface="Arial" charset="0"/>
              </a:rPr>
              <a:t>Figlio is one of the researchers) </a:t>
            </a:r>
          </a:p>
          <a:p>
            <a:r>
              <a:rPr lang="en-US" altLang="en-US" sz="1000" b="0" dirty="0">
                <a:latin typeface="Arial" charset="0"/>
              </a:rPr>
              <a:t>Schools facing accountability pressure changed their instructional practices in meaningful ways.</a:t>
            </a:r>
          </a:p>
          <a:p>
            <a:r>
              <a:rPr lang="en-US" altLang="en-US" sz="1000" b="0" dirty="0">
                <a:latin typeface="Arial" charset="0"/>
              </a:rPr>
              <a:t>Evidence of the effects of school accountability on student test scores show that test score gains can be attributed to changes in policies/practices </a:t>
            </a:r>
          </a:p>
          <a:p>
            <a:r>
              <a:rPr lang="en-US" altLang="en-US" sz="1000" b="0" dirty="0">
                <a:latin typeface="Arial" charset="0"/>
              </a:rPr>
              <a:t>Accountability pressure led to schools focusing on low-performing students, lengthening instruction time, organizing the day more efficiently, increasing teacher resources, &amp; decreasing principal control. </a:t>
            </a:r>
          </a:p>
          <a:p>
            <a:pPr eaLnBrk="1" hangingPunct="1"/>
            <a:endParaRPr lang="en-US" altLang="en-US" sz="1000" b="0" dirty="0">
              <a:latin typeface="Arial" charset="0"/>
            </a:endParaRPr>
          </a:p>
          <a:p>
            <a:pPr eaLnBrk="1" hangingPunct="1"/>
            <a:r>
              <a:rPr lang="en-US" altLang="en-US" sz="1000" b="0" dirty="0">
                <a:latin typeface="Arial" charset="0"/>
              </a:rPr>
              <a:t>Low-performing schools get support needed.  Evans High School in Orlando was low performing 20 years ago, but no one did anything about it.  When it started receiving F grades, the school board members on the north side of town starting paying attention to what was going on at the southside school.  </a:t>
            </a:r>
          </a:p>
          <a:p>
            <a:pPr eaLnBrk="1" hangingPunct="1"/>
            <a:endParaRPr lang="en-US" altLang="en-US" sz="1000" b="0" dirty="0">
              <a:latin typeface="Arial" charset="0"/>
            </a:endParaRPr>
          </a:p>
          <a:p>
            <a:pPr eaLnBrk="1" hangingPunct="1"/>
            <a:r>
              <a:rPr lang="en-US" altLang="en-US" sz="1000" b="0" dirty="0">
                <a:latin typeface="Arial" charset="0"/>
              </a:rPr>
              <a:t>Students and teachers now celebrate their success as you can see with clips on the next slide.</a:t>
            </a:r>
          </a:p>
          <a:p>
            <a:pPr eaLnBrk="1" hangingPunct="1"/>
            <a:endParaRPr lang="en-US" altLang="en-US" sz="1000" b="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b="0" i="1" u="sng" dirty="0">
                <a:hlinkClick r:id="rId3"/>
              </a:rPr>
              <a:t>National Center</a:t>
            </a:r>
            <a:r>
              <a:rPr lang="en-US" altLang="en-US" sz="1000" b="0" i="1" u="sng" baseline="0" dirty="0">
                <a:hlinkClick r:id="rId3"/>
              </a:rPr>
              <a:t> for Analysis of Longitudinal Data in Education Research </a:t>
            </a:r>
            <a:r>
              <a:rPr lang="en-US" altLang="en-US" sz="1000" b="0" i="1" u="sng" dirty="0">
                <a:hlinkClick r:id="rId3"/>
              </a:rPr>
              <a:t>Feeling the Florida Heat? How Low-Performing Schools Respond to Voucher and Accountability Pressure</a:t>
            </a:r>
            <a:r>
              <a:rPr lang="en-US" altLang="en-US" sz="1000" b="0" i="1" dirty="0"/>
              <a:t>- 2007</a:t>
            </a:r>
            <a:endParaRPr lang="en-US" altLang="en-US" sz="1000" b="0" dirty="0"/>
          </a:p>
          <a:p>
            <a:pPr eaLnBrk="1" hangingPunct="1"/>
            <a:endParaRPr lang="en-US" altLang="en-US" sz="1100" b="1" dirty="0">
              <a:latin typeface="Arial" charset="0"/>
            </a:endParaRPr>
          </a:p>
          <a:p>
            <a:r>
              <a:rPr lang="en-US"/>
              <a:t>https://www.wctv.tv/content/news/County-Commissioner-calls-school-grades-across-Leon-County-a-crisis-513158521.html</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36</a:t>
            </a:fld>
            <a:endParaRPr lang="en-US" dirty="0"/>
          </a:p>
        </p:txBody>
      </p:sp>
    </p:spTree>
    <p:extLst>
      <p:ext uri="{BB962C8B-B14F-4D97-AF65-F5344CB8AC3E}">
        <p14:creationId xmlns:p14="http://schemas.microsoft.com/office/powerpoint/2010/main" val="1873556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41</a:t>
            </a:fld>
            <a:endParaRPr lang="en-US" dirty="0"/>
          </a:p>
        </p:txBody>
      </p:sp>
    </p:spTree>
    <p:extLst>
      <p:ext uri="{BB962C8B-B14F-4D97-AF65-F5344CB8AC3E}">
        <p14:creationId xmlns:p14="http://schemas.microsoft.com/office/powerpoint/2010/main" val="263143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42</a:t>
            </a:fld>
            <a:endParaRPr lang="en-US" dirty="0"/>
          </a:p>
        </p:txBody>
      </p:sp>
    </p:spTree>
    <p:extLst>
      <p:ext uri="{BB962C8B-B14F-4D97-AF65-F5344CB8AC3E}">
        <p14:creationId xmlns:p14="http://schemas.microsoft.com/office/powerpoint/2010/main" val="3668624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43</a:t>
            </a:fld>
            <a:endParaRPr lang="en-US" dirty="0"/>
          </a:p>
        </p:txBody>
      </p:sp>
    </p:spTree>
    <p:extLst>
      <p:ext uri="{BB962C8B-B14F-4D97-AF65-F5344CB8AC3E}">
        <p14:creationId xmlns:p14="http://schemas.microsoft.com/office/powerpoint/2010/main" val="4077655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44</a:t>
            </a:fld>
            <a:endParaRPr lang="en-US" dirty="0"/>
          </a:p>
        </p:txBody>
      </p:sp>
    </p:spTree>
    <p:extLst>
      <p:ext uri="{BB962C8B-B14F-4D97-AF65-F5344CB8AC3E}">
        <p14:creationId xmlns:p14="http://schemas.microsoft.com/office/powerpoint/2010/main" val="3063968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45</a:t>
            </a:fld>
            <a:endParaRPr lang="en-US" dirty="0"/>
          </a:p>
        </p:txBody>
      </p:sp>
    </p:spTree>
    <p:extLst>
      <p:ext uri="{BB962C8B-B14F-4D97-AF65-F5344CB8AC3E}">
        <p14:creationId xmlns:p14="http://schemas.microsoft.com/office/powerpoint/2010/main" val="1133219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school-accred.pdf (virginia.gov)</a:t>
            </a:r>
            <a:endParaRPr lang="en-US" dirty="0"/>
          </a:p>
        </p:txBody>
      </p:sp>
      <p:sp>
        <p:nvSpPr>
          <p:cNvPr id="4" name="Slide Number Placeholder 3"/>
          <p:cNvSpPr>
            <a:spLocks noGrp="1"/>
          </p:cNvSpPr>
          <p:nvPr>
            <p:ph type="sldNum" sz="quarter" idx="10"/>
          </p:nvPr>
        </p:nvSpPr>
        <p:spPr/>
        <p:txBody>
          <a:bodyPr/>
          <a:lstStyle/>
          <a:p>
            <a:pPr>
              <a:defRPr/>
            </a:pPr>
            <a:fld id="{96B0AB69-63C3-40E4-A4E2-1EFC04C07DBC}" type="slidenum">
              <a:rPr lang="en-US" smtClean="0"/>
              <a:pPr>
                <a:defRPr/>
              </a:pPr>
              <a:t>46</a:t>
            </a:fld>
            <a:endParaRPr lang="en-US" dirty="0"/>
          </a:p>
        </p:txBody>
      </p:sp>
    </p:spTree>
    <p:extLst>
      <p:ext uri="{BB962C8B-B14F-4D97-AF65-F5344CB8AC3E}">
        <p14:creationId xmlns:p14="http://schemas.microsoft.com/office/powerpoint/2010/main" val="3340503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10458" y="4460261"/>
            <a:ext cx="5683617" cy="4225504"/>
          </a:xfrm>
          <a:prstGeom prst="rect">
            <a:avLst/>
          </a:prstGeom>
        </p:spPr>
        <p:txBody>
          <a:bodyPr lIns="92071" tIns="92071" rIns="92071" bIns="92071" anchor="t" anchorCtr="0">
            <a:noAutofit/>
          </a:bodyPr>
          <a:lstStyle/>
          <a:p>
            <a:endParaRPr dirty="0"/>
          </a:p>
        </p:txBody>
      </p:sp>
      <p:sp>
        <p:nvSpPr>
          <p:cNvPr id="203" name="Shape 203"/>
          <p:cNvSpPr>
            <a:spLocks noGrp="1" noRot="1" noChangeAspect="1"/>
          </p:cNvSpPr>
          <p:nvPr>
            <p:ph type="sldImg" idx="2"/>
          </p:nvPr>
        </p:nvSpPr>
        <p:spPr>
          <a:xfrm>
            <a:off x="425450" y="706438"/>
            <a:ext cx="6256338" cy="35194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390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In a typical school year, participation in federally required tests is usually around 99%. In tested grades in 2021, 75.5% of students took the reading assessment, 78.7% took math, and 80% took science.</a:t>
            </a:r>
          </a:p>
          <a:p>
            <a:endParaRPr lang="en-US" b="0" i="0" dirty="0">
              <a:solidFill>
                <a:srgbClr val="000000"/>
              </a:solidFill>
              <a:effectLst/>
              <a:latin typeface="Times New Roman" panose="02020603050405020304" pitchFamily="18" charset="0"/>
            </a:endParaRPr>
          </a:p>
          <a:p>
            <a:r>
              <a:rPr lang="en-US" dirty="0">
                <a:hlinkClick r:id="rId3"/>
              </a:rPr>
              <a:t>08-26-21-sol-test-results-final.docx (live.com)</a:t>
            </a:r>
            <a:endParaRPr lang="en-US" dirty="0"/>
          </a:p>
        </p:txBody>
      </p:sp>
      <p:sp>
        <p:nvSpPr>
          <p:cNvPr id="4" name="Slide Number Placeholder 3"/>
          <p:cNvSpPr>
            <a:spLocks noGrp="1"/>
          </p:cNvSpPr>
          <p:nvPr>
            <p:ph type="sldNum" sz="quarter" idx="5"/>
          </p:nvPr>
        </p:nvSpPr>
        <p:spPr/>
        <p:txBody>
          <a:bodyPr/>
          <a:lstStyle/>
          <a:p>
            <a:fld id="{08D387BD-4C8A-4205-B7E8-2E878E386F19}" type="slidenum">
              <a:rPr lang="en-US" smtClean="0"/>
              <a:t>5</a:t>
            </a:fld>
            <a:endParaRPr lang="en-US"/>
          </a:p>
        </p:txBody>
      </p:sp>
    </p:spTree>
    <p:extLst>
      <p:ext uri="{BB962C8B-B14F-4D97-AF65-F5344CB8AC3E}">
        <p14:creationId xmlns:p14="http://schemas.microsoft.com/office/powerpoint/2010/main" val="250028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387BD-4C8A-4205-B7E8-2E878E386F19}" type="slidenum">
              <a:rPr lang="en-US" smtClean="0"/>
              <a:t>6</a:t>
            </a:fld>
            <a:endParaRPr lang="en-US"/>
          </a:p>
        </p:txBody>
      </p:sp>
    </p:spTree>
    <p:extLst>
      <p:ext uri="{BB962C8B-B14F-4D97-AF65-F5344CB8AC3E}">
        <p14:creationId xmlns:p14="http://schemas.microsoft.com/office/powerpoint/2010/main" val="100941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VDOE :: SOL Pass Rates Results &amp; Other Results (virginia.gov)</a:t>
            </a:r>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7</a:t>
            </a:fld>
            <a:endParaRPr lang="en-US" dirty="0"/>
          </a:p>
        </p:txBody>
      </p:sp>
    </p:spTree>
    <p:extLst>
      <p:ext uri="{BB962C8B-B14F-4D97-AF65-F5344CB8AC3E}">
        <p14:creationId xmlns:p14="http://schemas.microsoft.com/office/powerpoint/2010/main" val="118191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387BD-4C8A-4205-B7E8-2E878E386F19}" type="slidenum">
              <a:rPr lang="en-US" smtClean="0"/>
              <a:t>9</a:t>
            </a:fld>
            <a:endParaRPr lang="en-US"/>
          </a:p>
        </p:txBody>
      </p:sp>
    </p:spTree>
    <p:extLst>
      <p:ext uri="{BB962C8B-B14F-4D97-AF65-F5344CB8AC3E}">
        <p14:creationId xmlns:p14="http://schemas.microsoft.com/office/powerpoint/2010/main" val="401589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Florida Overview FL (nationsreportcard.gov)</a:t>
            </a:r>
            <a:endParaRPr lang="en-US" dirty="0"/>
          </a:p>
          <a:p>
            <a:r>
              <a:rPr lang="en-US" dirty="0">
                <a:hlinkClick r:id="rId4"/>
              </a:rPr>
              <a:t>Mississippi Overview MS (nationsreportcard.gov)</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Number and percentage of public school students eligible for free or reduced-price lunch, by state: </a:t>
            </a:r>
            <a:r>
              <a:rPr lang="en-US" dirty="0" err="1">
                <a:hlinkClick r:id="rId5"/>
              </a:rPr>
              <a:t>SeleLAed</a:t>
            </a:r>
            <a:r>
              <a:rPr lang="en-US" dirty="0">
                <a:hlinkClick r:id="rId5"/>
              </a:rPr>
              <a:t> years, 2000-01 through 2019-20</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10</a:t>
            </a:fld>
            <a:endParaRPr lang="en-US" dirty="0"/>
          </a:p>
        </p:txBody>
      </p:sp>
    </p:spTree>
    <p:extLst>
      <p:ext uri="{BB962C8B-B14F-4D97-AF65-F5344CB8AC3E}">
        <p14:creationId xmlns:p14="http://schemas.microsoft.com/office/powerpoint/2010/main" val="307622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Florida Overview FL (nationsreportcard.gov)</a:t>
            </a:r>
            <a:endParaRPr lang="en-US" dirty="0"/>
          </a:p>
          <a:p>
            <a:r>
              <a:rPr lang="en-US" dirty="0">
                <a:hlinkClick r:id="rId4"/>
              </a:rPr>
              <a:t>Mississippi Overview MS (nationsreportcard.gov)</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Number and percentage of public school students eligible for free or reduced-price lunch, by state: </a:t>
            </a:r>
            <a:r>
              <a:rPr lang="en-US" dirty="0" err="1">
                <a:hlinkClick r:id="rId5"/>
              </a:rPr>
              <a:t>SeleLAed</a:t>
            </a:r>
            <a:r>
              <a:rPr lang="en-US" dirty="0">
                <a:hlinkClick r:id="rId5"/>
              </a:rPr>
              <a:t> years, 2000-01 through 2019-20</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6B0AB69-63C3-40E4-A4E2-1EFC04C07DBC}" type="slidenum">
              <a:rPr lang="en-US" smtClean="0"/>
              <a:pPr>
                <a:defRPr/>
              </a:pPr>
              <a:t>11</a:t>
            </a:fld>
            <a:endParaRPr lang="en-US" dirty="0"/>
          </a:p>
        </p:txBody>
      </p:sp>
    </p:spTree>
    <p:extLst>
      <p:ext uri="{BB962C8B-B14F-4D97-AF65-F5344CB8AC3E}">
        <p14:creationId xmlns:p14="http://schemas.microsoft.com/office/powerpoint/2010/main" val="3621076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Info@ExcelinEd.org" TargetMode="External"/><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excelined.or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excelinedinaction.org/" TargetMode="External"/><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excelinedinaction.org/" TargetMode="External"/><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hyperlink" Target="http://www.excelined.org/" TargetMode="External"/><Relationship Id="rId5" Type="http://schemas.openxmlformats.org/officeDocument/2006/relationships/hyperlink" Target="mailto:Info@ExcelinEd.org" TargetMode="Externa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3 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20280" y="3810007"/>
            <a:ext cx="11751440" cy="899433"/>
          </a:xfrm>
          <a:prstGeom prst="rect">
            <a:avLst/>
          </a:prstGeom>
        </p:spPr>
        <p:txBody>
          <a:bodyPr vert="horz" lIns="91440" tIns="45720" rIns="91440" bIns="45720" rtlCol="0" anchor="ctr">
            <a:normAutofit/>
          </a:bodyPr>
          <a:lstStyle>
            <a:lvl1pPr algn="ctr">
              <a:defRPr sz="3300">
                <a:solidFill>
                  <a:schemeClr val="tx2"/>
                </a:solidFill>
                <a:latin typeface="+mj-lt"/>
              </a:defRPr>
            </a:lvl1pPr>
          </a:lstStyle>
          <a:p>
            <a:r>
              <a:rPr lang="en-US"/>
              <a:t>Click to edit title</a:t>
            </a:r>
          </a:p>
        </p:txBody>
      </p:sp>
      <p:sp>
        <p:nvSpPr>
          <p:cNvPr id="8" name="Text Placeholder 7"/>
          <p:cNvSpPr>
            <a:spLocks noGrp="1"/>
          </p:cNvSpPr>
          <p:nvPr>
            <p:ph type="body" sz="quarter" idx="11" hasCustomPrompt="1"/>
          </p:nvPr>
        </p:nvSpPr>
        <p:spPr>
          <a:xfrm>
            <a:off x="220280" y="4800600"/>
            <a:ext cx="11751440" cy="722312"/>
          </a:xfrm>
          <a:prstGeom prst="rect">
            <a:avLst/>
          </a:prstGeom>
        </p:spPr>
        <p:txBody>
          <a:bodyPr/>
          <a:lstStyle>
            <a:lvl1pPr marL="0" indent="0" algn="ctr">
              <a:buNone/>
              <a:defRPr sz="1800" i="1" baseline="0">
                <a:solidFill>
                  <a:schemeClr val="tx2"/>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Click to edit subtitle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754" y="1806863"/>
            <a:ext cx="6262492" cy="1513760"/>
          </a:xfrm>
          <a:prstGeom prst="rect">
            <a:avLst/>
          </a:prstGeom>
        </p:spPr>
      </p:pic>
      <p:sp>
        <p:nvSpPr>
          <p:cNvPr id="6" name="Text Placeholder 7"/>
          <p:cNvSpPr>
            <a:spLocks noGrp="1"/>
          </p:cNvSpPr>
          <p:nvPr>
            <p:ph type="body" sz="quarter" idx="12" hasCustomPrompt="1"/>
          </p:nvPr>
        </p:nvSpPr>
        <p:spPr>
          <a:xfrm>
            <a:off x="220280" y="5605465"/>
            <a:ext cx="11751440" cy="722312"/>
          </a:xfrm>
          <a:prstGeom prst="rect">
            <a:avLst/>
          </a:prstGeom>
        </p:spPr>
        <p:txBody>
          <a:bodyPr/>
          <a:lstStyle>
            <a:lvl1pPr marL="0" indent="0" algn="ctr">
              <a:buNone/>
              <a:defRPr sz="1600" i="0" baseline="0">
                <a:solidFill>
                  <a:schemeClr val="accent3"/>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Month Year</a:t>
            </a:r>
          </a:p>
        </p:txBody>
      </p:sp>
    </p:spTree>
    <p:extLst>
      <p:ext uri="{BB962C8B-B14F-4D97-AF65-F5344CB8AC3E}">
        <p14:creationId xmlns:p14="http://schemas.microsoft.com/office/powerpoint/2010/main" val="39914679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3 Circle Lay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dirty="0"/>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pic>
        <p:nvPicPr>
          <p:cNvPr id="18" name="Picture 17"/>
          <p:cNvPicPr>
            <a:picLocks noChangeAspect="1"/>
          </p:cNvPicPr>
          <p:nvPr/>
        </p:nvPicPr>
        <p:blipFill>
          <a:blip r:embed="rId2">
            <a:alphaModFix amt="56000"/>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57764" y="2790681"/>
            <a:ext cx="3133051" cy="2349788"/>
          </a:xfrm>
          <a:prstGeom prst="rect">
            <a:avLst/>
          </a:prstGeom>
        </p:spPr>
      </p:pic>
      <p:sp>
        <p:nvSpPr>
          <p:cNvPr id="20" name="Text Placeholder 19"/>
          <p:cNvSpPr>
            <a:spLocks noGrp="1"/>
          </p:cNvSpPr>
          <p:nvPr>
            <p:ph type="body" sz="quarter" idx="11" hasCustomPrompt="1"/>
          </p:nvPr>
        </p:nvSpPr>
        <p:spPr>
          <a:xfrm>
            <a:off x="529167"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21" name="Text Placeholder 19"/>
          <p:cNvSpPr>
            <a:spLocks noGrp="1"/>
          </p:cNvSpPr>
          <p:nvPr>
            <p:ph type="body" sz="quarter" idx="12" hasCustomPrompt="1"/>
          </p:nvPr>
        </p:nvSpPr>
        <p:spPr>
          <a:xfrm>
            <a:off x="8373248"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37" name="Text Placeholder 19"/>
          <p:cNvSpPr>
            <a:spLocks noGrp="1"/>
          </p:cNvSpPr>
          <p:nvPr>
            <p:ph type="body" sz="quarter" idx="19" hasCustomPrompt="1"/>
          </p:nvPr>
        </p:nvSpPr>
        <p:spPr>
          <a:xfrm>
            <a:off x="4600165" y="1518602"/>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4" name="Text Placeholder 3"/>
          <p:cNvSpPr>
            <a:spLocks noGrp="1"/>
          </p:cNvSpPr>
          <p:nvPr>
            <p:ph type="body" sz="quarter" idx="20" hasCustomPrompt="1"/>
          </p:nvPr>
        </p:nvSpPr>
        <p:spPr>
          <a:xfrm>
            <a:off x="715287"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8" name="Text Placeholder 3"/>
          <p:cNvSpPr>
            <a:spLocks noGrp="1"/>
          </p:cNvSpPr>
          <p:nvPr>
            <p:ph type="body" sz="quarter" idx="21" hasCustomPrompt="1"/>
          </p:nvPr>
        </p:nvSpPr>
        <p:spPr>
          <a:xfrm>
            <a:off x="4722932"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9" name="Text Placeholder 3"/>
          <p:cNvSpPr>
            <a:spLocks noGrp="1"/>
          </p:cNvSpPr>
          <p:nvPr>
            <p:ph type="body" sz="quarter" idx="22" hasCustomPrompt="1"/>
          </p:nvPr>
        </p:nvSpPr>
        <p:spPr>
          <a:xfrm>
            <a:off x="8570655" y="5029200"/>
            <a:ext cx="3107267" cy="1270692"/>
          </a:xfrm>
          <a:prstGeom prst="rect">
            <a:avLst/>
          </a:prstGeom>
        </p:spPr>
        <p:txBody>
          <a:bodyPr/>
          <a:lstStyle>
            <a:lvl1pPr marL="0" indent="0">
              <a:buNone/>
              <a:defRPr baseline="0">
                <a:latin typeface="+mj-lt"/>
              </a:defRPr>
            </a:lvl1pPr>
          </a:lstStyle>
          <a:p>
            <a:pPr lvl="0"/>
            <a:r>
              <a:rPr lang="en-US" dirty="0"/>
              <a:t>Insert text</a:t>
            </a:r>
          </a:p>
        </p:txBody>
      </p:sp>
      <p:sp>
        <p:nvSpPr>
          <p:cNvPr id="2" name="Oval 1">
            <a:extLst>
              <a:ext uri="{FF2B5EF4-FFF2-40B4-BE49-F238E27FC236}">
                <a16:creationId xmlns:a16="http://schemas.microsoft.com/office/drawing/2014/main" id="{5288516C-8597-4AF7-B817-549085183D19}"/>
              </a:ext>
            </a:extLst>
          </p:cNvPr>
          <p:cNvSpPr/>
          <p:nvPr/>
        </p:nvSpPr>
        <p:spPr bwMode="auto">
          <a:xfrm>
            <a:off x="1052252" y="2352659"/>
            <a:ext cx="2456873" cy="2456873"/>
          </a:xfrm>
          <a:prstGeom prst="ellipse">
            <a:avLst/>
          </a:prstGeom>
          <a:solidFill>
            <a:schemeClr val="accent1"/>
          </a:solidFill>
          <a:ln w="9525">
            <a:solidFill>
              <a:schemeClr val="bg1">
                <a:lumMod val="85000"/>
              </a:schemeClr>
            </a:solidFill>
            <a:round/>
            <a:headEnd/>
            <a:tailEnd/>
          </a:ln>
        </p:spPr>
        <p:txBody>
          <a:bodyPr rtlCol="0" anchor="ctr"/>
          <a:lstStyle/>
          <a:p>
            <a:pPr algn="ctr" eaLnBrk="0" hangingPunct="0"/>
            <a:endParaRPr lang="en-US" sz="1350" dirty="0">
              <a:solidFill>
                <a:prstClr val="black"/>
              </a:solidFill>
              <a:cs typeface="Arial" charset="0"/>
            </a:endParaRPr>
          </a:p>
        </p:txBody>
      </p:sp>
      <p:sp>
        <p:nvSpPr>
          <p:cNvPr id="15" name="Oval 14">
            <a:extLst>
              <a:ext uri="{FF2B5EF4-FFF2-40B4-BE49-F238E27FC236}">
                <a16:creationId xmlns:a16="http://schemas.microsoft.com/office/drawing/2014/main" id="{85315217-6F3D-4E1E-8342-B1F7A759F189}"/>
              </a:ext>
            </a:extLst>
          </p:cNvPr>
          <p:cNvSpPr/>
          <p:nvPr/>
        </p:nvSpPr>
        <p:spPr bwMode="auto">
          <a:xfrm>
            <a:off x="5048128" y="2352659"/>
            <a:ext cx="2456873" cy="2456873"/>
          </a:xfrm>
          <a:prstGeom prst="ellipse">
            <a:avLst/>
          </a:prstGeom>
          <a:solidFill>
            <a:schemeClr val="accent1"/>
          </a:solidFill>
          <a:ln w="9525">
            <a:solidFill>
              <a:schemeClr val="bg1">
                <a:lumMod val="85000"/>
              </a:schemeClr>
            </a:solidFill>
            <a:round/>
            <a:headEnd/>
            <a:tailEnd/>
          </a:ln>
        </p:spPr>
        <p:txBody>
          <a:bodyPr rtlCol="0" anchor="ctr"/>
          <a:lstStyle/>
          <a:p>
            <a:pPr algn="ctr" eaLnBrk="0" hangingPunct="0"/>
            <a:endParaRPr lang="en-US" sz="1350" dirty="0">
              <a:solidFill>
                <a:prstClr val="black"/>
              </a:solidFill>
              <a:cs typeface="Arial" charset="0"/>
            </a:endParaRPr>
          </a:p>
        </p:txBody>
      </p:sp>
      <p:sp>
        <p:nvSpPr>
          <p:cNvPr id="16" name="Oval 15">
            <a:extLst>
              <a:ext uri="{FF2B5EF4-FFF2-40B4-BE49-F238E27FC236}">
                <a16:creationId xmlns:a16="http://schemas.microsoft.com/office/drawing/2014/main" id="{DB394A51-1D73-4C6E-B486-551E4269DA92}"/>
              </a:ext>
            </a:extLst>
          </p:cNvPr>
          <p:cNvSpPr/>
          <p:nvPr/>
        </p:nvSpPr>
        <p:spPr bwMode="auto">
          <a:xfrm>
            <a:off x="8895851" y="2352658"/>
            <a:ext cx="2456873" cy="2456873"/>
          </a:xfrm>
          <a:prstGeom prst="ellipse">
            <a:avLst/>
          </a:prstGeom>
          <a:solidFill>
            <a:schemeClr val="accent1"/>
          </a:solidFill>
          <a:ln w="9525">
            <a:solidFill>
              <a:schemeClr val="bg1">
                <a:lumMod val="85000"/>
              </a:schemeClr>
            </a:solidFill>
            <a:round/>
            <a:headEnd/>
            <a:tailEnd/>
          </a:ln>
        </p:spPr>
        <p:txBody>
          <a:bodyPr rtlCol="0" anchor="ctr"/>
          <a:lstStyle/>
          <a:p>
            <a:pPr algn="ctr" eaLnBrk="0" hangingPunct="0"/>
            <a:endParaRPr lang="en-US" sz="1350" dirty="0">
              <a:solidFill>
                <a:prstClr val="black"/>
              </a:solidFill>
              <a:cs typeface="Arial" charset="0"/>
            </a:endParaRPr>
          </a:p>
        </p:txBody>
      </p:sp>
    </p:spTree>
    <p:extLst>
      <p:ext uri="{BB962C8B-B14F-4D97-AF65-F5344CB8AC3E}">
        <p14:creationId xmlns:p14="http://schemas.microsoft.com/office/powerpoint/2010/main" val="101802935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3 Closing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p:cNvSpPr txBox="1"/>
          <p:nvPr/>
        </p:nvSpPr>
        <p:spPr>
          <a:xfrm>
            <a:off x="535201" y="3749082"/>
            <a:ext cx="11142387" cy="1546577"/>
          </a:xfrm>
          <a:prstGeom prst="rect">
            <a:avLst/>
          </a:prstGeom>
          <a:noFill/>
        </p:spPr>
        <p:txBody>
          <a:bodyPr wrap="square" rtlCol="0">
            <a:spAutoFit/>
          </a:bodyPr>
          <a:lstStyle/>
          <a:p>
            <a:pPr algn="ctr">
              <a:lnSpc>
                <a:spcPct val="150000"/>
              </a:lnSpc>
              <a:spcBef>
                <a:spcPts val="0"/>
              </a:spcBef>
            </a:pPr>
            <a:r>
              <a:rPr lang="en-US" sz="1050" dirty="0">
                <a:solidFill>
                  <a:schemeClr val="tx2"/>
                </a:solidFill>
              </a:rPr>
              <a:t>Foundation for Excellence in Education</a:t>
            </a:r>
            <a:br>
              <a:rPr lang="en-US" sz="1050" dirty="0">
                <a:solidFill>
                  <a:schemeClr val="tx2"/>
                </a:solidFill>
              </a:rPr>
            </a:br>
            <a:r>
              <a:rPr lang="en-US" sz="1050" dirty="0">
                <a:solidFill>
                  <a:schemeClr val="tx2"/>
                </a:solidFill>
              </a:rPr>
              <a:t>P.O. Box 10691</a:t>
            </a:r>
            <a:br>
              <a:rPr lang="en-US" sz="1050" dirty="0">
                <a:solidFill>
                  <a:schemeClr val="tx2"/>
                </a:solidFill>
              </a:rPr>
            </a:br>
            <a:r>
              <a:rPr lang="en-US" sz="1050" dirty="0">
                <a:solidFill>
                  <a:schemeClr val="tx2"/>
                </a:solidFill>
              </a:rPr>
              <a:t>Tallahassee, FL 32302</a:t>
            </a:r>
          </a:p>
          <a:p>
            <a:pPr algn="ctr">
              <a:lnSpc>
                <a:spcPct val="150000"/>
              </a:lnSpc>
              <a:spcBef>
                <a:spcPts val="0"/>
              </a:spcBef>
            </a:pPr>
            <a:r>
              <a:rPr lang="en-US" sz="1050" dirty="0">
                <a:solidFill>
                  <a:schemeClr val="tx2"/>
                </a:solidFill>
              </a:rPr>
              <a:t>850.391.4090</a:t>
            </a:r>
            <a:br>
              <a:rPr lang="en-US" sz="1050" dirty="0">
                <a:solidFill>
                  <a:schemeClr val="tx2"/>
                </a:solidFill>
              </a:rPr>
            </a:br>
            <a:r>
              <a:rPr lang="en-US" sz="1050" dirty="0">
                <a:solidFill>
                  <a:schemeClr val="tx2"/>
                </a:solidFill>
                <a:hlinkClick r:id="rId3"/>
              </a:rPr>
              <a:t>Info@ExcelinEd.org</a:t>
            </a:r>
            <a:r>
              <a:rPr lang="en-US" sz="1050" dirty="0">
                <a:solidFill>
                  <a:schemeClr val="tx2"/>
                </a:solidFill>
              </a:rPr>
              <a:t> </a:t>
            </a:r>
          </a:p>
          <a:p>
            <a:pPr algn="ctr">
              <a:lnSpc>
                <a:spcPct val="150000"/>
              </a:lnSpc>
              <a:spcBef>
                <a:spcPts val="0"/>
              </a:spcBef>
            </a:pPr>
            <a:r>
              <a:rPr lang="en-US" sz="1050" dirty="0">
                <a:solidFill>
                  <a:schemeClr val="tx2"/>
                </a:solidFill>
                <a:hlinkClick r:id="rId4"/>
              </a:rPr>
              <a:t>www.ExcelinEd.org</a:t>
            </a:r>
            <a:r>
              <a:rPr lang="en-US" sz="1050" dirty="0">
                <a:solidFill>
                  <a:schemeClr val="tx2"/>
                </a:solidFill>
              </a:rPr>
              <a:t> </a:t>
            </a:r>
          </a:p>
        </p:txBody>
      </p:sp>
      <p:sp>
        <p:nvSpPr>
          <p:cNvPr id="36" name="TextBox 35"/>
          <p:cNvSpPr txBox="1"/>
          <p:nvPr/>
        </p:nvSpPr>
        <p:spPr>
          <a:xfrm>
            <a:off x="4430988" y="1600202"/>
            <a:ext cx="3350825" cy="461665"/>
          </a:xfrm>
          <a:prstGeom prst="rect">
            <a:avLst/>
          </a:prstGeom>
          <a:noFill/>
        </p:spPr>
        <p:txBody>
          <a:bodyPr wrap="square" rtlCol="0">
            <a:spAutoFit/>
          </a:bodyPr>
          <a:lstStyle/>
          <a:p>
            <a:pPr algn="ctr"/>
            <a:r>
              <a:rPr lang="en-US" sz="2400">
                <a:solidFill>
                  <a:schemeClr val="tx2"/>
                </a:solidFill>
              </a:rPr>
              <a:t>Thank</a:t>
            </a:r>
            <a:r>
              <a:rPr lang="en-US" sz="2400" baseline="0">
                <a:solidFill>
                  <a:schemeClr val="tx2"/>
                </a:solidFill>
              </a:rPr>
              <a:t> You!</a:t>
            </a:r>
            <a:endParaRPr lang="en-US" sz="2400">
              <a:solidFill>
                <a:schemeClr val="tx2"/>
              </a:solidFill>
            </a:endParaRPr>
          </a:p>
        </p:txBody>
      </p:sp>
      <p:sp>
        <p:nvSpPr>
          <p:cNvPr id="3" name="Text Placeholder 2"/>
          <p:cNvSpPr>
            <a:spLocks noGrp="1"/>
          </p:cNvSpPr>
          <p:nvPr>
            <p:ph type="body" sz="quarter" idx="10" hasCustomPrompt="1"/>
          </p:nvPr>
        </p:nvSpPr>
        <p:spPr>
          <a:xfrm>
            <a:off x="1684874" y="2252451"/>
            <a:ext cx="9046633" cy="1313247"/>
          </a:xfrm>
          <a:prstGeom prst="rect">
            <a:avLst/>
          </a:prstGeom>
        </p:spPr>
        <p:txBody>
          <a:bodyPr/>
          <a:lstStyle>
            <a:lvl1pPr marL="0" indent="0" algn="ctr">
              <a:buNone/>
              <a:defRPr sz="1500" baseline="0">
                <a:solidFill>
                  <a:schemeClr val="tx2"/>
                </a:solidFill>
                <a:latin typeface="+mn-lt"/>
              </a:defRPr>
            </a:lvl1pPr>
          </a:lstStyle>
          <a:p>
            <a:pPr lvl="0"/>
            <a:r>
              <a:rPr lang="en-US"/>
              <a:t>Presenter Specific Information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3542" y="228600"/>
            <a:ext cx="5904915" cy="1513760"/>
          </a:xfrm>
          <a:prstGeom prst="rect">
            <a:avLst/>
          </a:prstGeom>
        </p:spPr>
      </p:pic>
    </p:spTree>
    <p:extLst>
      <p:ext uri="{BB962C8B-B14F-4D97-AF65-F5344CB8AC3E}">
        <p14:creationId xmlns:p14="http://schemas.microsoft.com/office/powerpoint/2010/main" val="11099900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Join ExcelinE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4" y="40952"/>
            <a:ext cx="12192000" cy="6858000"/>
          </a:xfrm>
          <a:prstGeom prst="rect">
            <a:avLst/>
          </a:prstGeom>
        </p:spPr>
      </p:pic>
      <p:sp>
        <p:nvSpPr>
          <p:cNvPr id="26" name="TextBox 25"/>
          <p:cNvSpPr txBox="1"/>
          <p:nvPr/>
        </p:nvSpPr>
        <p:spPr>
          <a:xfrm>
            <a:off x="535201" y="3749074"/>
            <a:ext cx="11142387" cy="1292662"/>
          </a:xfrm>
          <a:prstGeom prst="rect">
            <a:avLst/>
          </a:prstGeom>
          <a:noFill/>
        </p:spPr>
        <p:txBody>
          <a:bodyPr wrap="square" rtlCol="0">
            <a:spAutoFit/>
          </a:bodyPr>
          <a:lstStyle/>
          <a:p>
            <a:pPr algn="ctr"/>
            <a:r>
              <a:rPr lang="en-US" sz="1800" dirty="0">
                <a:solidFill>
                  <a:schemeClr val="bg1">
                    <a:lumMod val="50000"/>
                  </a:schemeClr>
                </a:solidFill>
              </a:rPr>
              <a:t>Join ExcelinEd to learn more about education reform in America.</a:t>
            </a:r>
            <a:br>
              <a:rPr lang="en-US" sz="1800" dirty="0">
                <a:solidFill>
                  <a:schemeClr val="bg1">
                    <a:lumMod val="50000"/>
                  </a:schemeClr>
                </a:solidFill>
              </a:rPr>
            </a:br>
            <a:endParaRPr lang="en-US" sz="1800" dirty="0">
              <a:solidFill>
                <a:schemeClr val="bg1">
                  <a:lumMod val="50000"/>
                </a:schemeClr>
              </a:solidFill>
            </a:endParaRPr>
          </a:p>
          <a:p>
            <a:pPr algn="ctr"/>
            <a:r>
              <a:rPr lang="en-US" sz="1400" dirty="0">
                <a:solidFill>
                  <a:schemeClr val="bg1">
                    <a:lumMod val="50000"/>
                  </a:schemeClr>
                </a:solidFill>
              </a:rPr>
              <a:t> Foundation for Excellence in Education</a:t>
            </a:r>
            <a:br>
              <a:rPr lang="en-US" sz="1400" dirty="0">
                <a:solidFill>
                  <a:schemeClr val="bg1">
                    <a:lumMod val="50000"/>
                  </a:schemeClr>
                </a:solidFill>
              </a:rPr>
            </a:br>
            <a:r>
              <a:rPr lang="en-US" sz="1400" dirty="0">
                <a:solidFill>
                  <a:schemeClr val="bg1">
                    <a:lumMod val="50000"/>
                  </a:schemeClr>
                </a:solidFill>
              </a:rPr>
              <a:t>P.O. Box 10691</a:t>
            </a:r>
            <a:br>
              <a:rPr lang="en-US" sz="1400" dirty="0">
                <a:solidFill>
                  <a:schemeClr val="bg1">
                    <a:lumMod val="50000"/>
                  </a:schemeClr>
                </a:solidFill>
              </a:rPr>
            </a:br>
            <a:r>
              <a:rPr lang="en-US" sz="1400" dirty="0">
                <a:solidFill>
                  <a:schemeClr val="bg1">
                    <a:lumMod val="50000"/>
                  </a:schemeClr>
                </a:solidFill>
              </a:rPr>
              <a:t>Tallahassee, FL 32302</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012" y="325530"/>
            <a:ext cx="6670768" cy="1274669"/>
          </a:xfrm>
          <a:prstGeom prst="rect">
            <a:avLst/>
          </a:prstGeom>
        </p:spPr>
      </p:pic>
      <p:grpSp>
        <p:nvGrpSpPr>
          <p:cNvPr id="11" name="Group 10"/>
          <p:cNvGrpSpPr/>
          <p:nvPr/>
        </p:nvGrpSpPr>
        <p:grpSpPr>
          <a:xfrm>
            <a:off x="3345872" y="4969758"/>
            <a:ext cx="8098376" cy="3046988"/>
            <a:chOff x="2456608" y="3795713"/>
            <a:chExt cx="6073782" cy="3046988"/>
          </a:xfrm>
        </p:grpSpPr>
        <p:sp>
          <p:nvSpPr>
            <p:cNvPr id="29" name="TextBox 28"/>
            <p:cNvSpPr txBox="1"/>
            <p:nvPr/>
          </p:nvSpPr>
          <p:spPr>
            <a:xfrm>
              <a:off x="2703902" y="3795713"/>
              <a:ext cx="5826488" cy="3046988"/>
            </a:xfrm>
            <a:prstGeom prst="rect">
              <a:avLst/>
            </a:prstGeom>
            <a:noFill/>
          </p:spPr>
          <p:txBody>
            <a:bodyPr wrap="square" numCol="2" rtlCol="0">
              <a:spAutoFit/>
            </a:bodyPr>
            <a:lstStyle/>
            <a:p>
              <a:pPr algn="l">
                <a:lnSpc>
                  <a:spcPct val="200000"/>
                </a:lnSpc>
                <a:spcBef>
                  <a:spcPts val="0"/>
                </a:spcBef>
              </a:pPr>
              <a:r>
                <a:rPr lang="en-US" sz="1400" dirty="0">
                  <a:solidFill>
                    <a:schemeClr val="bg1">
                      <a:lumMod val="50000"/>
                    </a:schemeClr>
                  </a:solidFill>
                </a:rPr>
                <a:t>850.391.4090</a:t>
              </a:r>
              <a:br>
                <a:rPr lang="en-US" sz="1400" dirty="0">
                  <a:solidFill>
                    <a:schemeClr val="bg1">
                      <a:lumMod val="50000"/>
                    </a:schemeClr>
                  </a:solidFill>
                </a:rPr>
              </a:br>
              <a:r>
                <a:rPr lang="en-US" sz="1400" dirty="0">
                  <a:solidFill>
                    <a:schemeClr val="bg1">
                      <a:lumMod val="50000"/>
                    </a:schemeClr>
                  </a:solidFill>
                </a:rPr>
                <a:t>info@ExcelinEd.org</a:t>
              </a:r>
            </a:p>
            <a:p>
              <a:pPr algn="l">
                <a:lnSpc>
                  <a:spcPct val="200000"/>
                </a:lnSpc>
                <a:spcBef>
                  <a:spcPts val="0"/>
                </a:spcBef>
              </a:pPr>
              <a:r>
                <a:rPr lang="en-US" sz="1400" dirty="0">
                  <a:solidFill>
                    <a:schemeClr val="bg1">
                      <a:lumMod val="50000"/>
                    </a:schemeClr>
                  </a:solidFill>
                </a:rPr>
                <a:t>ExcelinEd.org</a:t>
              </a:r>
            </a:p>
            <a:p>
              <a:pPr algn="l">
                <a:lnSpc>
                  <a:spcPct val="200000"/>
                </a:lnSpc>
                <a:spcBef>
                  <a:spcPts val="0"/>
                </a:spcBef>
              </a:pPr>
              <a:endParaRPr lang="en-US" sz="1400" dirty="0">
                <a:solidFill>
                  <a:schemeClr val="bg1">
                    <a:lumMod val="50000"/>
                  </a:schemeClr>
                </a:solidFill>
              </a:endParaRPr>
            </a:p>
            <a:p>
              <a:pPr algn="l">
                <a:lnSpc>
                  <a:spcPct val="200000"/>
                </a:lnSpc>
                <a:spcBef>
                  <a:spcPts val="0"/>
                </a:spcBef>
              </a:pPr>
              <a:endParaRPr lang="en-US" sz="1400" dirty="0">
                <a:solidFill>
                  <a:schemeClr val="bg1">
                    <a:lumMod val="50000"/>
                  </a:schemeClr>
                </a:solidFill>
              </a:endParaRPr>
            </a:p>
            <a:p>
              <a:pPr algn="l">
                <a:lnSpc>
                  <a:spcPct val="200000"/>
                </a:lnSpc>
                <a:spcBef>
                  <a:spcPts val="0"/>
                </a:spcBef>
              </a:pPr>
              <a:endParaRPr lang="en-US" sz="1400" dirty="0">
                <a:solidFill>
                  <a:schemeClr val="bg1">
                    <a:lumMod val="50000"/>
                  </a:schemeClr>
                </a:solidFill>
              </a:endParaRPr>
            </a:p>
            <a:p>
              <a:pPr algn="l">
                <a:lnSpc>
                  <a:spcPct val="200000"/>
                </a:lnSpc>
                <a:spcBef>
                  <a:spcPts val="0"/>
                </a:spcBef>
              </a:pPr>
              <a:endParaRPr lang="en-US" sz="1400" dirty="0">
                <a:solidFill>
                  <a:schemeClr val="bg1">
                    <a:lumMod val="50000"/>
                  </a:schemeClr>
                </a:solidFill>
              </a:endParaRPr>
            </a:p>
            <a:p>
              <a:pPr algn="l">
                <a:lnSpc>
                  <a:spcPct val="200000"/>
                </a:lnSpc>
                <a:spcBef>
                  <a:spcPts val="0"/>
                </a:spcBef>
              </a:pPr>
              <a:r>
                <a:rPr lang="en-US" sz="1400" dirty="0">
                  <a:solidFill>
                    <a:schemeClr val="bg1">
                      <a:lumMod val="50000"/>
                    </a:schemeClr>
                  </a:solidFill>
                </a:rPr>
                <a:t>/ExcelinEd</a:t>
              </a:r>
            </a:p>
            <a:p>
              <a:pPr algn="l">
                <a:lnSpc>
                  <a:spcPct val="200000"/>
                </a:lnSpc>
                <a:spcBef>
                  <a:spcPts val="0"/>
                </a:spcBef>
              </a:pPr>
              <a:r>
                <a:rPr lang="en-US" sz="1400" dirty="0">
                  <a:solidFill>
                    <a:schemeClr val="bg1">
                      <a:lumMod val="50000"/>
                    </a:schemeClr>
                  </a:solidFill>
                </a:rPr>
                <a:t>@ExcelinEd</a:t>
              </a:r>
            </a:p>
            <a:p>
              <a:pPr algn="l">
                <a:lnSpc>
                  <a:spcPct val="200000"/>
                </a:lnSpc>
                <a:spcBef>
                  <a:spcPts val="0"/>
                </a:spcBef>
              </a:pPr>
              <a:r>
                <a:rPr lang="en-US" sz="1400" dirty="0">
                  <a:solidFill>
                    <a:schemeClr val="bg1">
                      <a:lumMod val="50000"/>
                    </a:schemeClr>
                  </a:solidFill>
                </a:rPr>
                <a:t>/ExcelinEd</a:t>
              </a:r>
            </a:p>
            <a:p>
              <a:pPr algn="ctr"/>
              <a:endParaRPr lang="en-US" sz="1800" dirty="0">
                <a:solidFill>
                  <a:schemeClr val="bg1">
                    <a:lumMod val="50000"/>
                  </a:schemeClr>
                </a:solidFill>
              </a:endParaRPr>
            </a:p>
          </p:txBody>
        </p:sp>
        <p:pic>
          <p:nvPicPr>
            <p:cNvPr id="27" name="Picture 10" descr="http://www.clipartbest.com/cliparts/4ni/Ead/4niEadxcA.pn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2476317" y="3979101"/>
              <a:ext cx="246665" cy="246665"/>
            </a:xfrm>
            <a:prstGeom prst="rect">
              <a:avLst/>
            </a:prstGeom>
            <a:noFill/>
          </p:spPr>
        </p:pic>
        <p:pic>
          <p:nvPicPr>
            <p:cNvPr id="28" name="Picture 18" descr="http://www.iconsdb.com/icons/preview/black/read-message-xxl.png"/>
            <p:cNvPicPr>
              <a:picLocks noChangeAspect="1" noChangeArrowheads="1"/>
            </p:cNvPicPr>
            <p:nvPr/>
          </p:nvPicPr>
          <p:blipFill>
            <a:blip r:embed="rId5" cstate="screen">
              <a:duotone>
                <a:schemeClr val="bg2">
                  <a:shade val="45000"/>
                  <a:satMod val="135000"/>
                </a:schemeClr>
                <a:prstClr val="white"/>
              </a:duotone>
            </a:blip>
            <a:srcRect/>
            <a:stretch>
              <a:fillRect/>
            </a:stretch>
          </p:blipFill>
          <p:spPr bwMode="auto">
            <a:xfrm>
              <a:off x="2472127" y="4409154"/>
              <a:ext cx="250855" cy="250855"/>
            </a:xfrm>
            <a:prstGeom prst="rect">
              <a:avLst/>
            </a:prstGeom>
            <a:noFill/>
          </p:spPr>
        </p:pic>
        <p:pic>
          <p:nvPicPr>
            <p:cNvPr id="5" name="Picture 4"/>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6608" y="4825552"/>
              <a:ext cx="281891" cy="281891"/>
            </a:xfrm>
            <a:prstGeom prst="rect">
              <a:avLst/>
            </a:prstGeom>
          </p:spPr>
        </p:pic>
        <p:pic>
          <p:nvPicPr>
            <p:cNvPr id="31" name="Picture 6" descr="Facebook"/>
            <p:cNvPicPr>
              <a:picLocks noChangeAspect="1" noChangeArrowheads="1"/>
            </p:cNvPicPr>
            <p:nvPr/>
          </p:nvPicPr>
          <p:blipFill>
            <a:blip r:embed="rId7"/>
            <a:srcRect/>
            <a:stretch>
              <a:fillRect/>
            </a:stretch>
          </p:blipFill>
          <p:spPr bwMode="auto">
            <a:xfrm>
              <a:off x="5212432" y="3919554"/>
              <a:ext cx="365760" cy="365760"/>
            </a:xfrm>
            <a:prstGeom prst="rect">
              <a:avLst/>
            </a:prstGeom>
            <a:noFill/>
          </p:spPr>
        </p:pic>
        <p:pic>
          <p:nvPicPr>
            <p:cNvPr id="32" name="Picture 8" descr="YouTube"/>
            <p:cNvPicPr>
              <a:picLocks noChangeAspect="1" noChangeArrowheads="1"/>
            </p:cNvPicPr>
            <p:nvPr/>
          </p:nvPicPr>
          <p:blipFill>
            <a:blip r:embed="rId8"/>
            <a:srcRect/>
            <a:stretch>
              <a:fillRect/>
            </a:stretch>
          </p:blipFill>
          <p:spPr bwMode="auto">
            <a:xfrm>
              <a:off x="5212432" y="4825552"/>
              <a:ext cx="365760" cy="365760"/>
            </a:xfrm>
            <a:prstGeom prst="rect">
              <a:avLst/>
            </a:prstGeom>
            <a:noFill/>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1386" y="4429297"/>
              <a:ext cx="287852" cy="287852"/>
            </a:xfrm>
            <a:prstGeom prst="rect">
              <a:avLst/>
            </a:prstGeom>
          </p:spPr>
        </p:pic>
      </p:grpSp>
      <p:sp>
        <p:nvSpPr>
          <p:cNvPr id="36" name="TextBox 35"/>
          <p:cNvSpPr txBox="1"/>
          <p:nvPr/>
        </p:nvSpPr>
        <p:spPr>
          <a:xfrm>
            <a:off x="4430982" y="1491197"/>
            <a:ext cx="3350825" cy="584775"/>
          </a:xfrm>
          <a:prstGeom prst="rect">
            <a:avLst/>
          </a:prstGeom>
          <a:noFill/>
        </p:spPr>
        <p:txBody>
          <a:bodyPr wrap="square" rtlCol="0">
            <a:spAutoFit/>
          </a:bodyPr>
          <a:lstStyle/>
          <a:p>
            <a:pPr algn="ctr"/>
            <a:r>
              <a:rPr lang="en-US" sz="3200" dirty="0">
                <a:solidFill>
                  <a:schemeClr val="bg1">
                    <a:lumMod val="50000"/>
                  </a:schemeClr>
                </a:solidFill>
              </a:rPr>
              <a:t>Thank</a:t>
            </a:r>
            <a:r>
              <a:rPr lang="en-US" sz="3200" baseline="0" dirty="0">
                <a:solidFill>
                  <a:schemeClr val="bg1">
                    <a:lumMod val="50000"/>
                  </a:schemeClr>
                </a:solidFill>
              </a:rPr>
              <a:t> You!</a:t>
            </a:r>
            <a:endParaRPr lang="en-US" sz="3200" dirty="0">
              <a:solidFill>
                <a:schemeClr val="bg1">
                  <a:lumMod val="50000"/>
                </a:schemeClr>
              </a:solidFill>
            </a:endParaRPr>
          </a:p>
        </p:txBody>
      </p:sp>
      <p:sp>
        <p:nvSpPr>
          <p:cNvPr id="3" name="Text Placeholder 2"/>
          <p:cNvSpPr>
            <a:spLocks noGrp="1"/>
          </p:cNvSpPr>
          <p:nvPr>
            <p:ph type="body" sz="quarter" idx="10" hasCustomPrompt="1"/>
          </p:nvPr>
        </p:nvSpPr>
        <p:spPr>
          <a:xfrm>
            <a:off x="1684869" y="2252443"/>
            <a:ext cx="9046633" cy="1313247"/>
          </a:xfrm>
          <a:prstGeom prst="rect">
            <a:avLst/>
          </a:prstGeom>
        </p:spPr>
        <p:txBody>
          <a:bodyPr/>
          <a:lstStyle>
            <a:lvl1pPr marL="0" indent="0" algn="ctr">
              <a:buNone/>
              <a:defRPr sz="2000" baseline="0">
                <a:solidFill>
                  <a:schemeClr val="bg2"/>
                </a:solidFill>
                <a:latin typeface="+mn-lt"/>
              </a:defRPr>
            </a:lvl1pPr>
          </a:lstStyle>
          <a:p>
            <a:pPr lvl="0"/>
            <a:r>
              <a:rPr lang="en-US" dirty="0"/>
              <a:t>Presenter Specific Information</a:t>
            </a:r>
          </a:p>
        </p:txBody>
      </p:sp>
    </p:spTree>
    <p:extLst>
      <p:ext uri="{BB962C8B-B14F-4D97-AF65-F5344CB8AC3E}">
        <p14:creationId xmlns:p14="http://schemas.microsoft.com/office/powerpoint/2010/main" val="16034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lain Layou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04802" y="76203"/>
            <a:ext cx="10030471" cy="705853"/>
          </a:xfrm>
          <a:prstGeom prst="rect">
            <a:avLst/>
          </a:prstGeom>
        </p:spPr>
        <p:txBody>
          <a:bodyPr vert="horz" lIns="91440" tIns="45720" rIns="91440" bIns="45720" rtlCol="0" anchor="b">
            <a:normAutofit/>
          </a:bodyPr>
          <a:lstStyle>
            <a:lvl1pPr>
              <a:defRPr>
                <a:solidFill>
                  <a:schemeClr val="bg1"/>
                </a:solidFill>
                <a:latin typeface="+mj-lt"/>
              </a:defRPr>
            </a:lvl1pPr>
          </a:lstStyle>
          <a:p>
            <a:r>
              <a:rPr lang="en-US"/>
              <a:t>Click to edit Master title style</a:t>
            </a:r>
            <a:endParaRPr lang="en-US" dirty="0"/>
          </a:p>
        </p:txBody>
      </p:sp>
      <p:sp>
        <p:nvSpPr>
          <p:cNvPr id="5"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
        <p:nvSpPr>
          <p:cNvPr id="3" name="Text Placeholder 2"/>
          <p:cNvSpPr>
            <a:spLocks noGrp="1"/>
          </p:cNvSpPr>
          <p:nvPr>
            <p:ph type="body" sz="quarter" idx="13" hasCustomPrompt="1"/>
          </p:nvPr>
        </p:nvSpPr>
        <p:spPr>
          <a:xfrm>
            <a:off x="304802" y="782056"/>
            <a:ext cx="10030884" cy="457451"/>
          </a:xfrm>
          <a:prstGeom prst="rect">
            <a:avLst/>
          </a:prstGeom>
        </p:spPr>
        <p:txBody>
          <a:bodyPr/>
          <a:lstStyle>
            <a:lvl1pPr marL="0" indent="0">
              <a:buNone/>
              <a:defRPr sz="2400">
                <a:solidFill>
                  <a:schemeClr val="accent1"/>
                </a:solidFill>
                <a:latin typeface="+mj-lt"/>
              </a:defRPr>
            </a:lvl1pPr>
          </a:lstStyle>
          <a:p>
            <a:pPr lvl="0"/>
            <a:r>
              <a:rPr lang="en-US" dirty="0"/>
              <a:t>Subtitle</a:t>
            </a:r>
          </a:p>
        </p:txBody>
      </p:sp>
      <p:sp>
        <p:nvSpPr>
          <p:cNvPr id="10" name="Text Placeholder 9"/>
          <p:cNvSpPr>
            <a:spLocks noGrp="1"/>
          </p:cNvSpPr>
          <p:nvPr>
            <p:ph type="body" sz="quarter" idx="14" hasCustomPrompt="1"/>
          </p:nvPr>
        </p:nvSpPr>
        <p:spPr>
          <a:xfrm>
            <a:off x="304800" y="6171619"/>
            <a:ext cx="11607800" cy="251995"/>
          </a:xfrm>
          <a:prstGeom prst="rect">
            <a:avLst/>
          </a:prstGeom>
        </p:spPr>
        <p:txBody>
          <a:bodyPr/>
          <a:lstStyle>
            <a:lvl1pPr marL="0" indent="0">
              <a:buNone/>
              <a:defRPr sz="800" b="1" i="1">
                <a:solidFill>
                  <a:schemeClr val="accent6"/>
                </a:solidFill>
                <a:latin typeface="+mn-lt"/>
              </a:defRPr>
            </a:lvl1pPr>
          </a:lstStyle>
          <a:p>
            <a:pPr lvl="0"/>
            <a:r>
              <a:rPr lang="en-US" dirty="0"/>
              <a:t>*Sources</a:t>
            </a:r>
          </a:p>
        </p:txBody>
      </p:sp>
      <p:sp>
        <p:nvSpPr>
          <p:cNvPr id="15" name="Content Placeholder 14"/>
          <p:cNvSpPr>
            <a:spLocks noGrp="1"/>
          </p:cNvSpPr>
          <p:nvPr>
            <p:ph sz="quarter" idx="15"/>
          </p:nvPr>
        </p:nvSpPr>
        <p:spPr>
          <a:xfrm>
            <a:off x="304800" y="1305017"/>
            <a:ext cx="11607800" cy="4768813"/>
          </a:xfrm>
          <a:prstGeom prst="rect">
            <a:avLst/>
          </a:prstGeo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05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94365" y="152400"/>
            <a:ext cx="10972800" cy="715962"/>
          </a:xfrm>
        </p:spPr>
        <p:txBody>
          <a:bodyPr>
            <a:normAutofit/>
          </a:bodyPr>
          <a:lstStyle>
            <a:lvl1pPr algn="l">
              <a:defRPr sz="3200" b="1" spc="0">
                <a:solidFill>
                  <a:schemeClr val="bg1"/>
                </a:solidFill>
                <a:latin typeface="+mj-lt"/>
                <a:cs typeface="Arial" pitchFamily="34" charset="0"/>
              </a:defRPr>
            </a:lvl1pPr>
          </a:lstStyle>
          <a:p>
            <a:r>
              <a:rPr lang="en-US"/>
              <a:t>Click to edit Master title style</a:t>
            </a:r>
          </a:p>
        </p:txBody>
      </p:sp>
      <p:sp>
        <p:nvSpPr>
          <p:cNvPr id="3"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355300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 Bullet">
    <p:spTree>
      <p:nvGrpSpPr>
        <p:cNvPr id="1" name=""/>
        <p:cNvGrpSpPr/>
        <p:nvPr/>
      </p:nvGrpSpPr>
      <p:grpSpPr>
        <a:xfrm>
          <a:off x="0" y="0"/>
          <a:ext cx="0" cy="0"/>
          <a:chOff x="0" y="0"/>
          <a:chExt cx="0" cy="0"/>
        </a:xfrm>
      </p:grpSpPr>
      <p:sp>
        <p:nvSpPr>
          <p:cNvPr id="11" name="Title 1"/>
          <p:cNvSpPr>
            <a:spLocks noGrp="1"/>
          </p:cNvSpPr>
          <p:nvPr>
            <p:ph type="title"/>
          </p:nvPr>
        </p:nvSpPr>
        <p:spPr>
          <a:xfrm>
            <a:off x="101600" y="41564"/>
            <a:ext cx="10972800" cy="715962"/>
          </a:xfrm>
        </p:spPr>
        <p:txBody>
          <a:bodyPr>
            <a:normAutofit/>
          </a:bodyPr>
          <a:lstStyle>
            <a:lvl1pPr algn="l">
              <a:defRPr sz="3200" b="1" spc="0">
                <a:solidFill>
                  <a:schemeClr val="bg1"/>
                </a:solidFill>
                <a:latin typeface="+mj-lt"/>
                <a:cs typeface="Arial" pitchFamily="34" charset="0"/>
              </a:defRPr>
            </a:lvl1pPr>
          </a:lstStyle>
          <a:p>
            <a:r>
              <a:rPr lang="en-US"/>
              <a:t>Click to edit Master title style</a:t>
            </a:r>
          </a:p>
        </p:txBody>
      </p:sp>
      <p:sp>
        <p:nvSpPr>
          <p:cNvPr id="12" name="Text Placeholder 6"/>
          <p:cNvSpPr>
            <a:spLocks noGrp="1"/>
          </p:cNvSpPr>
          <p:nvPr>
            <p:ph type="body" sz="quarter" idx="10"/>
          </p:nvPr>
        </p:nvSpPr>
        <p:spPr>
          <a:xfrm>
            <a:off x="711200" y="914400"/>
            <a:ext cx="10769600" cy="5257800"/>
          </a:xfrm>
        </p:spPr>
        <p:txBody>
          <a:bodyPr/>
          <a:lstStyle>
            <a:lvl1pPr marL="346075" indent="-346075">
              <a:buClr>
                <a:srgbClr val="026BB2"/>
              </a:buClr>
              <a:buSzPct val="114000"/>
              <a:buFont typeface="Arial" panose="020B0604020202020204" pitchFamily="34" charset="0"/>
              <a:buChar char="•"/>
              <a:defRPr kumimoji="0" lang="en-US" sz="1800" b="1" i="0" u="none" strike="noStrike" kern="1200" cap="none" spc="0" normalizeH="0" baseline="0" noProof="0" dirty="0" smtClean="0">
                <a:ln>
                  <a:noFill/>
                </a:ln>
                <a:solidFill>
                  <a:schemeClr val="tx1">
                    <a:lumMod val="65000"/>
                    <a:lumOff val="35000"/>
                  </a:schemeClr>
                </a:solidFill>
                <a:effectLst/>
                <a:uLnTx/>
                <a:uFillTx/>
                <a:latin typeface="+mn-lt"/>
                <a:ea typeface="+mn-ea"/>
                <a:cs typeface="Arial" pitchFamily="34" charset="0"/>
              </a:defRPr>
            </a:lvl1pPr>
            <a:lvl2pPr marL="682625" indent="-341313">
              <a:buFont typeface="Arial" panose="020B0604020202020204" pitchFamily="34" charset="0"/>
              <a:buChar char="•"/>
              <a:defRPr lang="en-US" sz="1600" kern="1200" dirty="0" smtClean="0">
                <a:solidFill>
                  <a:schemeClr val="tx1">
                    <a:lumMod val="65000"/>
                    <a:lumOff val="35000"/>
                  </a:schemeClr>
                </a:solidFill>
                <a:latin typeface="+mn-lt"/>
                <a:ea typeface="+mn-ea"/>
                <a:cs typeface="Arial" pitchFamily="34" charset="0"/>
              </a:defRPr>
            </a:lvl2pPr>
            <a:lvl3pPr marL="1030288" indent="-347663">
              <a:lnSpc>
                <a:spcPct val="150000"/>
              </a:lnSpc>
              <a:buFont typeface="Arial" pitchFamily="34" charset="0"/>
              <a:buChar char="•"/>
              <a:defRPr sz="1400">
                <a:solidFill>
                  <a:schemeClr val="tx1">
                    <a:lumMod val="65000"/>
                    <a:lumOff val="35000"/>
                  </a:schemeClr>
                </a:solidFill>
                <a:latin typeface="+mn-lt"/>
                <a:cs typeface="Arial" pitchFamily="34" charset="0"/>
              </a:defRPr>
            </a:lvl3pPr>
            <a:lvl4pPr marL="1379538" indent="-349250">
              <a:lnSpc>
                <a:spcPct val="150000"/>
              </a:lnSpc>
              <a:buFont typeface="Arial" pitchFamily="34" charset="0"/>
              <a:buChar char="•"/>
              <a:defRPr sz="1200">
                <a:solidFill>
                  <a:schemeClr val="tx1">
                    <a:lumMod val="65000"/>
                    <a:lumOff val="35000"/>
                  </a:schemeClr>
                </a:solidFill>
                <a:latin typeface="+mn-lt"/>
                <a:cs typeface="Arial" pitchFamily="34" charset="0"/>
              </a:defRPr>
            </a:lvl4pPr>
            <a:lvl5pPr marL="1712913" indent="-333375">
              <a:lnSpc>
                <a:spcPct val="150000"/>
              </a:lnSpc>
              <a:buFont typeface="Arial" pitchFamily="34" charset="0"/>
              <a:buChar char="•"/>
              <a:tabLst/>
              <a:defRPr sz="1000">
                <a:solidFill>
                  <a:schemeClr val="tx1">
                    <a:lumMod val="65000"/>
                    <a:lumOff val="35000"/>
                  </a:schemeClr>
                </a:solidFill>
                <a:latin typeface="+mn-lt"/>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322192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2"/>
            <a:ext cx="11582400" cy="457451"/>
          </a:xfrm>
          <a:prstGeom prst="rect">
            <a:avLst/>
          </a:prstGeom>
        </p:spPr>
        <p:txBody>
          <a:bodyPr wrap="square" lIns="0" rIns="0" anchor="ctr" anchorCtr="0">
            <a:normAutofit/>
          </a:bodyPr>
          <a:lstStyle>
            <a:lvl1pPr marL="0" indent="0">
              <a:buNone/>
              <a:defRPr sz="1800">
                <a:solidFill>
                  <a:schemeClr val="accent3"/>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823912"/>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0" y="2347912"/>
            <a:ext cx="5486400"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400800" y="1524000"/>
            <a:ext cx="5486400" cy="823912"/>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400800" y="2347912"/>
            <a:ext cx="5486400"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7473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4 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20280" y="3810007"/>
            <a:ext cx="11751440" cy="899433"/>
          </a:xfrm>
          <a:prstGeom prst="rect">
            <a:avLst/>
          </a:prstGeom>
        </p:spPr>
        <p:txBody>
          <a:bodyPr vert="horz" lIns="91440" tIns="45720" rIns="91440" bIns="45720" rtlCol="0" anchor="ctr">
            <a:normAutofit/>
          </a:bodyPr>
          <a:lstStyle>
            <a:lvl1pPr algn="ctr">
              <a:defRPr sz="3300">
                <a:solidFill>
                  <a:schemeClr val="tx2"/>
                </a:solidFill>
                <a:latin typeface="+mj-lt"/>
              </a:defRPr>
            </a:lvl1pPr>
          </a:lstStyle>
          <a:p>
            <a:r>
              <a:rPr lang="en-US"/>
              <a:t>Click to edit title</a:t>
            </a:r>
          </a:p>
        </p:txBody>
      </p:sp>
      <p:sp>
        <p:nvSpPr>
          <p:cNvPr id="8" name="Text Placeholder 7"/>
          <p:cNvSpPr>
            <a:spLocks noGrp="1"/>
          </p:cNvSpPr>
          <p:nvPr>
            <p:ph type="body" sz="quarter" idx="11" hasCustomPrompt="1"/>
          </p:nvPr>
        </p:nvSpPr>
        <p:spPr>
          <a:xfrm>
            <a:off x="220280" y="4800600"/>
            <a:ext cx="11751440" cy="722312"/>
          </a:xfrm>
          <a:prstGeom prst="rect">
            <a:avLst/>
          </a:prstGeom>
        </p:spPr>
        <p:txBody>
          <a:bodyPr/>
          <a:lstStyle>
            <a:lvl1pPr marL="0" indent="0" algn="ctr">
              <a:buNone/>
              <a:defRPr sz="1800" i="1" baseline="0">
                <a:solidFill>
                  <a:schemeClr val="tx2"/>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Click to edit subtitle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869" y="1943695"/>
            <a:ext cx="5946262" cy="1436370"/>
          </a:xfrm>
          <a:prstGeom prst="rect">
            <a:avLst/>
          </a:prstGeom>
        </p:spPr>
      </p:pic>
      <p:sp>
        <p:nvSpPr>
          <p:cNvPr id="6" name="Text Placeholder 7"/>
          <p:cNvSpPr>
            <a:spLocks noGrp="1"/>
          </p:cNvSpPr>
          <p:nvPr>
            <p:ph type="body" sz="quarter" idx="12" hasCustomPrompt="1"/>
          </p:nvPr>
        </p:nvSpPr>
        <p:spPr>
          <a:xfrm>
            <a:off x="220280" y="5605465"/>
            <a:ext cx="11751440" cy="722312"/>
          </a:xfrm>
          <a:prstGeom prst="rect">
            <a:avLst/>
          </a:prstGeom>
        </p:spPr>
        <p:txBody>
          <a:bodyPr/>
          <a:lstStyle>
            <a:lvl1pPr marL="0" indent="0" algn="ctr">
              <a:buNone/>
              <a:defRPr sz="1600" i="0" baseline="0">
                <a:solidFill>
                  <a:schemeClr val="accent3"/>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Month Year</a:t>
            </a:r>
          </a:p>
        </p:txBody>
      </p:sp>
    </p:spTree>
    <p:extLst>
      <p:ext uri="{BB962C8B-B14F-4D97-AF65-F5344CB8AC3E}">
        <p14:creationId xmlns:p14="http://schemas.microsoft.com/office/powerpoint/2010/main" val="369743941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4 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 y="2687053"/>
            <a:ext cx="12192001" cy="1588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2" hasCustomPrompt="1"/>
          </p:nvPr>
        </p:nvSpPr>
        <p:spPr>
          <a:xfrm>
            <a:off x="401052" y="3100224"/>
            <a:ext cx="11587749" cy="657559"/>
          </a:xfrm>
          <a:prstGeom prst="rect">
            <a:avLst/>
          </a:prstGeom>
        </p:spPr>
        <p:txBody>
          <a:bodyPr anchor="ctr" anchorCtr="0"/>
          <a:lstStyle>
            <a:lvl1pPr marL="0" indent="0" algn="l">
              <a:buNone/>
              <a:defRPr sz="2700" b="1" baseline="0">
                <a:solidFill>
                  <a:schemeClr val="bg1"/>
                </a:solidFill>
                <a:latin typeface="+mn-lt"/>
              </a:defRPr>
            </a:lvl1pPr>
          </a:lstStyle>
          <a:p>
            <a:pPr lvl="0"/>
            <a:r>
              <a:rPr lang="en-US"/>
              <a:t>Insert Section Divider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786" y="162948"/>
            <a:ext cx="3090178" cy="746459"/>
          </a:xfrm>
          <a:prstGeom prst="rect">
            <a:avLst/>
          </a:prstGeom>
        </p:spPr>
      </p:pic>
    </p:spTree>
    <p:extLst>
      <p:ext uri="{BB962C8B-B14F-4D97-AF65-F5344CB8AC3E}">
        <p14:creationId xmlns:p14="http://schemas.microsoft.com/office/powerpoint/2010/main" val="244903261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4 Defaul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n-lt"/>
              </a:defRPr>
            </a:lvl1pPr>
          </a:lstStyle>
          <a:p>
            <a:r>
              <a:rPr lang="en-US" dirty="0"/>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latin typeface="+mn-lt"/>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0"/>
            <a:ext cx="11582400" cy="685800"/>
          </a:xfrm>
          <a:prstGeom prst="rect">
            <a:avLst/>
          </a:prstGeom>
        </p:spPr>
        <p:txBody>
          <a:bodyPr wrap="square" lIns="0" rIns="0" anchor="ctr" anchorCtr="0">
            <a:normAutofit/>
          </a:bodyPr>
          <a:lstStyle>
            <a:lvl1pPr marL="0" indent="0">
              <a:buNone/>
              <a:defRPr sz="1800">
                <a:solidFill>
                  <a:schemeClr val="accent3"/>
                </a:solidFill>
                <a:latin typeface="+mn-lt"/>
              </a:defRPr>
            </a:lvl1pPr>
          </a:lstStyle>
          <a:p>
            <a:pPr lvl="0"/>
            <a:r>
              <a:rPr lang="en-US" dirty="0"/>
              <a:t>Insert Subtitle</a:t>
            </a:r>
          </a:p>
        </p:txBody>
      </p:sp>
      <p:sp>
        <p:nvSpPr>
          <p:cNvPr id="4" name="Content Placeholder 3"/>
          <p:cNvSpPr>
            <a:spLocks noGrp="1"/>
          </p:cNvSpPr>
          <p:nvPr>
            <p:ph sz="quarter" idx="14"/>
          </p:nvPr>
        </p:nvSpPr>
        <p:spPr>
          <a:xfrm>
            <a:off x="304800" y="1676400"/>
            <a:ext cx="11582400" cy="46482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2746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3 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 y="2687053"/>
            <a:ext cx="12192001" cy="1588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2" hasCustomPrompt="1"/>
          </p:nvPr>
        </p:nvSpPr>
        <p:spPr>
          <a:xfrm>
            <a:off x="401052" y="3100224"/>
            <a:ext cx="11587749" cy="657559"/>
          </a:xfrm>
          <a:prstGeom prst="rect">
            <a:avLst/>
          </a:prstGeom>
        </p:spPr>
        <p:txBody>
          <a:bodyPr anchor="ctr" anchorCtr="0"/>
          <a:lstStyle>
            <a:lvl1pPr marL="0" indent="0" algn="l">
              <a:buNone/>
              <a:defRPr sz="2700" b="1" baseline="0">
                <a:solidFill>
                  <a:schemeClr val="bg1"/>
                </a:solidFill>
                <a:latin typeface="+mn-lt"/>
              </a:defRPr>
            </a:lvl1pPr>
          </a:lstStyle>
          <a:p>
            <a:pPr lvl="0"/>
            <a:r>
              <a:rPr lang="en-US"/>
              <a:t>Insert Section Divider Title</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80936" y="228609"/>
            <a:ext cx="2890383" cy="698659"/>
          </a:xfrm>
          <a:prstGeom prst="rect">
            <a:avLst/>
          </a:prstGeom>
        </p:spPr>
      </p:pic>
    </p:spTree>
    <p:extLst>
      <p:ext uri="{BB962C8B-B14F-4D97-AF65-F5344CB8AC3E}">
        <p14:creationId xmlns:p14="http://schemas.microsoft.com/office/powerpoint/2010/main" val="272979871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4 Feature Tex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Text Placeholder 2"/>
          <p:cNvSpPr>
            <a:spLocks noGrp="1"/>
          </p:cNvSpPr>
          <p:nvPr>
            <p:ph type="body" sz="quarter" idx="13" hasCustomPrompt="1"/>
          </p:nvPr>
        </p:nvSpPr>
        <p:spPr>
          <a:xfrm>
            <a:off x="304800" y="1313260"/>
            <a:ext cx="11582400" cy="44267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2000" b="1" baseline="0">
                <a:solidFill>
                  <a:schemeClr val="bg1"/>
                </a:solidFill>
                <a:latin typeface="+mj-lt"/>
              </a:defRPr>
            </a:lvl1pPr>
          </a:lstStyle>
          <a:p>
            <a:pPr lvl="0"/>
            <a:r>
              <a:rPr lang="en-US"/>
              <a:t>Insert Feature Text – this box will expand automatically to accommodate longer text</a:t>
            </a:r>
          </a:p>
        </p:txBody>
      </p:sp>
      <p:sp>
        <p:nvSpPr>
          <p:cNvPr id="7" name="Content Placeholder 3">
            <a:extLst>
              <a:ext uri="{FF2B5EF4-FFF2-40B4-BE49-F238E27FC236}">
                <a16:creationId xmlns:a16="http://schemas.microsoft.com/office/drawing/2014/main" id="{546D68BF-2684-4439-8E22-EAA983F4D590}"/>
              </a:ext>
            </a:extLst>
          </p:cNvPr>
          <p:cNvSpPr>
            <a:spLocks noGrp="1"/>
          </p:cNvSpPr>
          <p:nvPr>
            <p:ph sz="quarter" idx="14"/>
          </p:nvPr>
        </p:nvSpPr>
        <p:spPr>
          <a:xfrm>
            <a:off x="304800" y="1981200"/>
            <a:ext cx="11582400" cy="43434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54914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4 Default No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15" name="Content Placeholder 14"/>
          <p:cNvSpPr>
            <a:spLocks noGrp="1"/>
          </p:cNvSpPr>
          <p:nvPr>
            <p:ph sz="quarter" idx="15" hasCustomPrompt="1"/>
          </p:nvPr>
        </p:nvSpPr>
        <p:spPr>
          <a:xfrm>
            <a:off x="304800" y="914400"/>
            <a:ext cx="11582400" cy="5486400"/>
          </a:xfrm>
          <a:prstGeom prst="rect">
            <a:avLst/>
          </a:prstGeom>
        </p:spPr>
        <p:txBody>
          <a:bodyPr>
            <a:norm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1200">
                <a:latin typeface="+mj-lt"/>
              </a:defRPr>
            </a:lvl1pPr>
            <a:lvl2pPr marL="557213" marR="0" indent="-214313"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2pPr>
            <a:lvl3pPr marL="8572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3pPr>
            <a:lvl4pPr marL="12001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4pPr>
            <a:lvl5pPr marL="15430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5pPr>
          </a:lstStyle>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a bulleted list</a:t>
            </a:r>
          </a:p>
          <a:p>
            <a:pPr marL="557213" marR="0" lvl="1" indent="-214313"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Second level</a:t>
            </a:r>
          </a:p>
          <a:p>
            <a:pPr marL="857250" marR="0" lvl="2"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Third level</a:t>
            </a:r>
          </a:p>
          <a:p>
            <a:pPr marL="1200150" marR="0" lvl="3"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Fourth level</a:t>
            </a:r>
          </a:p>
          <a:p>
            <a:pPr marL="1543050" marR="0" lvl="4"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Fifth level</a:t>
            </a:r>
          </a:p>
        </p:txBody>
      </p:sp>
    </p:spTree>
    <p:extLst>
      <p:ext uri="{BB962C8B-B14F-4D97-AF65-F5344CB8AC3E}">
        <p14:creationId xmlns:p14="http://schemas.microsoft.com/office/powerpoint/2010/main" val="25804299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4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2"/>
            <a:ext cx="11582400" cy="457451"/>
          </a:xfrm>
          <a:prstGeom prst="rect">
            <a:avLst/>
          </a:prstGeom>
        </p:spPr>
        <p:txBody>
          <a:bodyPr wrap="square" lIns="0" rIns="0" anchor="ctr" anchorCtr="0">
            <a:normAutofit/>
          </a:bodyPr>
          <a:lstStyle>
            <a:lvl1pPr marL="0" indent="0">
              <a:buNone/>
              <a:defRPr sz="1800">
                <a:solidFill>
                  <a:schemeClr val="accent3"/>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2329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4 1_Two Column-Red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0" y="1019022"/>
            <a:ext cx="11582400" cy="37457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1600" b="1">
                <a:solidFill>
                  <a:schemeClr val="bg1"/>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6032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4 Two Column No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Content Placeholder 5"/>
          <p:cNvSpPr>
            <a:spLocks noGrp="1"/>
          </p:cNvSpPr>
          <p:nvPr>
            <p:ph sz="quarter" idx="11"/>
          </p:nvPr>
        </p:nvSpPr>
        <p:spPr>
          <a:xfrm>
            <a:off x="6299201" y="1066800"/>
            <a:ext cx="5744633" cy="533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304800" y="1066800"/>
            <a:ext cx="5791200" cy="533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92136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4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407164368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4 Circle Lay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dirty="0"/>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pic>
        <p:nvPicPr>
          <p:cNvPr id="18" name="Picture 17"/>
          <p:cNvPicPr>
            <a:picLocks noChangeAspect="1"/>
          </p:cNvPicPr>
          <p:nvPr/>
        </p:nvPicPr>
        <p:blipFill>
          <a:blip r:embed="rId2">
            <a:alphaModFix amt="56000"/>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57764" y="2790681"/>
            <a:ext cx="3133051" cy="2349788"/>
          </a:xfrm>
          <a:prstGeom prst="rect">
            <a:avLst/>
          </a:prstGeom>
        </p:spPr>
      </p:pic>
      <p:sp>
        <p:nvSpPr>
          <p:cNvPr id="20" name="Text Placeholder 19"/>
          <p:cNvSpPr>
            <a:spLocks noGrp="1"/>
          </p:cNvSpPr>
          <p:nvPr>
            <p:ph type="body" sz="quarter" idx="11" hasCustomPrompt="1"/>
          </p:nvPr>
        </p:nvSpPr>
        <p:spPr>
          <a:xfrm>
            <a:off x="529167"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21" name="Text Placeholder 19"/>
          <p:cNvSpPr>
            <a:spLocks noGrp="1"/>
          </p:cNvSpPr>
          <p:nvPr>
            <p:ph type="body" sz="quarter" idx="12" hasCustomPrompt="1"/>
          </p:nvPr>
        </p:nvSpPr>
        <p:spPr>
          <a:xfrm>
            <a:off x="8373248"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37" name="Text Placeholder 19"/>
          <p:cNvSpPr>
            <a:spLocks noGrp="1"/>
          </p:cNvSpPr>
          <p:nvPr>
            <p:ph type="body" sz="quarter" idx="19" hasCustomPrompt="1"/>
          </p:nvPr>
        </p:nvSpPr>
        <p:spPr>
          <a:xfrm>
            <a:off x="4600165" y="1518602"/>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4" name="Text Placeholder 3"/>
          <p:cNvSpPr>
            <a:spLocks noGrp="1"/>
          </p:cNvSpPr>
          <p:nvPr>
            <p:ph type="body" sz="quarter" idx="20" hasCustomPrompt="1"/>
          </p:nvPr>
        </p:nvSpPr>
        <p:spPr>
          <a:xfrm>
            <a:off x="715287"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8" name="Text Placeholder 3"/>
          <p:cNvSpPr>
            <a:spLocks noGrp="1"/>
          </p:cNvSpPr>
          <p:nvPr>
            <p:ph type="body" sz="quarter" idx="21" hasCustomPrompt="1"/>
          </p:nvPr>
        </p:nvSpPr>
        <p:spPr>
          <a:xfrm>
            <a:off x="4722932"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9" name="Text Placeholder 3"/>
          <p:cNvSpPr>
            <a:spLocks noGrp="1"/>
          </p:cNvSpPr>
          <p:nvPr>
            <p:ph type="body" sz="quarter" idx="22" hasCustomPrompt="1"/>
          </p:nvPr>
        </p:nvSpPr>
        <p:spPr>
          <a:xfrm>
            <a:off x="8570655" y="5029200"/>
            <a:ext cx="3107267" cy="1270692"/>
          </a:xfrm>
          <a:prstGeom prst="rect">
            <a:avLst/>
          </a:prstGeom>
        </p:spPr>
        <p:txBody>
          <a:bodyPr/>
          <a:lstStyle>
            <a:lvl1pPr marL="0" indent="0">
              <a:buNone/>
              <a:defRPr baseline="0">
                <a:latin typeface="+mj-lt"/>
              </a:defRPr>
            </a:lvl1pPr>
          </a:lstStyle>
          <a:p>
            <a:pPr lvl="0"/>
            <a:r>
              <a:rPr lang="en-US" dirty="0"/>
              <a:t>Insert text</a:t>
            </a:r>
          </a:p>
        </p:txBody>
      </p:sp>
      <p:sp>
        <p:nvSpPr>
          <p:cNvPr id="14" name="Oval 13">
            <a:extLst>
              <a:ext uri="{FF2B5EF4-FFF2-40B4-BE49-F238E27FC236}">
                <a16:creationId xmlns:a16="http://schemas.microsoft.com/office/drawing/2014/main" id="{04ADC7A1-289B-4848-85F2-60C8F2205B35}"/>
              </a:ext>
            </a:extLst>
          </p:cNvPr>
          <p:cNvSpPr/>
          <p:nvPr/>
        </p:nvSpPr>
        <p:spPr bwMode="auto">
          <a:xfrm>
            <a:off x="1052252" y="2352659"/>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
        <p:nvSpPr>
          <p:cNvPr id="15" name="Oval 14">
            <a:extLst>
              <a:ext uri="{FF2B5EF4-FFF2-40B4-BE49-F238E27FC236}">
                <a16:creationId xmlns:a16="http://schemas.microsoft.com/office/drawing/2014/main" id="{F658DA17-C23B-48FF-8D89-4D44372D4035}"/>
              </a:ext>
            </a:extLst>
          </p:cNvPr>
          <p:cNvSpPr/>
          <p:nvPr/>
        </p:nvSpPr>
        <p:spPr bwMode="auto">
          <a:xfrm>
            <a:off x="5048128" y="2352659"/>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
        <p:nvSpPr>
          <p:cNvPr id="16" name="Oval 15">
            <a:extLst>
              <a:ext uri="{FF2B5EF4-FFF2-40B4-BE49-F238E27FC236}">
                <a16:creationId xmlns:a16="http://schemas.microsoft.com/office/drawing/2014/main" id="{84C22477-B4B8-47C1-958B-DB0CB35B22EC}"/>
              </a:ext>
            </a:extLst>
          </p:cNvPr>
          <p:cNvSpPr/>
          <p:nvPr/>
        </p:nvSpPr>
        <p:spPr bwMode="auto">
          <a:xfrm>
            <a:off x="8895851" y="2352658"/>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Tree>
    <p:extLst>
      <p:ext uri="{BB962C8B-B14F-4D97-AF65-F5344CB8AC3E}">
        <p14:creationId xmlns:p14="http://schemas.microsoft.com/office/powerpoint/2010/main" val="164518900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4 Closing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p:cNvSpPr txBox="1"/>
          <p:nvPr/>
        </p:nvSpPr>
        <p:spPr>
          <a:xfrm>
            <a:off x="535201" y="3749082"/>
            <a:ext cx="11142387" cy="1304203"/>
          </a:xfrm>
          <a:prstGeom prst="rect">
            <a:avLst/>
          </a:prstGeom>
          <a:noFill/>
        </p:spPr>
        <p:txBody>
          <a:bodyPr wrap="square" rtlCol="0">
            <a:spAutoFit/>
          </a:bodyPr>
          <a:lstStyle/>
          <a:p>
            <a:pPr algn="ctr">
              <a:lnSpc>
                <a:spcPct val="150000"/>
              </a:lnSpc>
              <a:spcBef>
                <a:spcPts val="0"/>
              </a:spcBef>
            </a:pPr>
            <a:r>
              <a:rPr lang="en-US" sz="1050" dirty="0">
                <a:solidFill>
                  <a:schemeClr val="tx2"/>
                </a:solidFill>
              </a:rPr>
              <a:t>Excellence in Education in Action (ExcelinEd in Action) is a 501(c)(4) non-profit organization.</a:t>
            </a:r>
          </a:p>
          <a:p>
            <a:pPr algn="ctr">
              <a:lnSpc>
                <a:spcPct val="150000"/>
              </a:lnSpc>
              <a:spcBef>
                <a:spcPts val="0"/>
              </a:spcBef>
            </a:pPr>
            <a:r>
              <a:rPr lang="en-US" sz="1050" dirty="0">
                <a:solidFill>
                  <a:schemeClr val="tx2"/>
                </a:solidFill>
              </a:rPr>
              <a:t>P.O. Box 10691</a:t>
            </a:r>
          </a:p>
          <a:p>
            <a:pPr algn="ctr">
              <a:lnSpc>
                <a:spcPct val="150000"/>
              </a:lnSpc>
              <a:spcBef>
                <a:spcPts val="0"/>
              </a:spcBef>
            </a:pPr>
            <a:r>
              <a:rPr lang="en-US" sz="1050" dirty="0">
                <a:solidFill>
                  <a:schemeClr val="tx2"/>
                </a:solidFill>
              </a:rPr>
              <a:t>Tallahassee, Florida 32302-2691</a:t>
            </a:r>
          </a:p>
          <a:p>
            <a:pPr algn="ctr">
              <a:lnSpc>
                <a:spcPct val="150000"/>
              </a:lnSpc>
              <a:spcBef>
                <a:spcPts val="0"/>
              </a:spcBef>
            </a:pPr>
            <a:r>
              <a:rPr lang="en-US" sz="1050" dirty="0">
                <a:solidFill>
                  <a:schemeClr val="tx2"/>
                </a:solidFill>
              </a:rPr>
              <a:t>850.391.4200</a:t>
            </a:r>
            <a:br>
              <a:rPr lang="en-US" sz="1050" dirty="0">
                <a:solidFill>
                  <a:schemeClr val="tx2"/>
                </a:solidFill>
              </a:rPr>
            </a:br>
            <a:r>
              <a:rPr lang="en-US" sz="1050" dirty="0">
                <a:solidFill>
                  <a:schemeClr val="tx2"/>
                </a:solidFill>
                <a:hlinkClick r:id="rId3"/>
              </a:rPr>
              <a:t>www.ExcelinEdinAction.org</a:t>
            </a:r>
            <a:r>
              <a:rPr lang="en-US" sz="1050" dirty="0">
                <a:solidFill>
                  <a:schemeClr val="tx2"/>
                </a:solidFill>
              </a:rPr>
              <a:t> </a:t>
            </a:r>
          </a:p>
        </p:txBody>
      </p:sp>
      <p:sp>
        <p:nvSpPr>
          <p:cNvPr id="36" name="TextBox 35"/>
          <p:cNvSpPr txBox="1"/>
          <p:nvPr/>
        </p:nvSpPr>
        <p:spPr>
          <a:xfrm>
            <a:off x="4430988" y="1600202"/>
            <a:ext cx="3350825" cy="461665"/>
          </a:xfrm>
          <a:prstGeom prst="rect">
            <a:avLst/>
          </a:prstGeom>
          <a:noFill/>
        </p:spPr>
        <p:txBody>
          <a:bodyPr wrap="square" rtlCol="0">
            <a:spAutoFit/>
          </a:bodyPr>
          <a:lstStyle/>
          <a:p>
            <a:pPr algn="ctr"/>
            <a:r>
              <a:rPr lang="en-US" sz="2400">
                <a:solidFill>
                  <a:schemeClr val="tx2"/>
                </a:solidFill>
              </a:rPr>
              <a:t>Thank</a:t>
            </a:r>
            <a:r>
              <a:rPr lang="en-US" sz="2400" baseline="0">
                <a:solidFill>
                  <a:schemeClr val="tx2"/>
                </a:solidFill>
              </a:rPr>
              <a:t> You!</a:t>
            </a:r>
            <a:endParaRPr lang="en-US" sz="2400">
              <a:solidFill>
                <a:schemeClr val="tx2"/>
              </a:solidFill>
            </a:endParaRPr>
          </a:p>
        </p:txBody>
      </p:sp>
      <p:sp>
        <p:nvSpPr>
          <p:cNvPr id="3" name="Text Placeholder 2"/>
          <p:cNvSpPr>
            <a:spLocks noGrp="1"/>
          </p:cNvSpPr>
          <p:nvPr>
            <p:ph type="body" sz="quarter" idx="10" hasCustomPrompt="1"/>
          </p:nvPr>
        </p:nvSpPr>
        <p:spPr>
          <a:xfrm>
            <a:off x="1684874" y="2252451"/>
            <a:ext cx="9046633" cy="1313247"/>
          </a:xfrm>
          <a:prstGeom prst="rect">
            <a:avLst/>
          </a:prstGeom>
        </p:spPr>
        <p:txBody>
          <a:bodyPr/>
          <a:lstStyle>
            <a:lvl1pPr marL="0" indent="0" algn="ctr">
              <a:buNone/>
              <a:defRPr sz="1500" baseline="0">
                <a:solidFill>
                  <a:schemeClr val="tx2"/>
                </a:solidFill>
                <a:latin typeface="+mn-lt"/>
              </a:defRPr>
            </a:lvl1pPr>
          </a:lstStyle>
          <a:p>
            <a:pPr lvl="0"/>
            <a:r>
              <a:rPr lang="en-US"/>
              <a:t>Presenter Specific Information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869" y="239587"/>
            <a:ext cx="5946262" cy="1436370"/>
          </a:xfrm>
          <a:prstGeom prst="rect">
            <a:avLst/>
          </a:prstGeom>
        </p:spPr>
      </p:pic>
    </p:spTree>
    <p:extLst>
      <p:ext uri="{BB962C8B-B14F-4D97-AF65-F5344CB8AC3E}">
        <p14:creationId xmlns:p14="http://schemas.microsoft.com/office/powerpoint/2010/main" val="8889523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Brand 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20280" y="3810007"/>
            <a:ext cx="11751440" cy="899433"/>
          </a:xfrm>
          <a:prstGeom prst="rect">
            <a:avLst/>
          </a:prstGeom>
        </p:spPr>
        <p:txBody>
          <a:bodyPr vert="horz" lIns="91440" tIns="45720" rIns="91440" bIns="45720" rtlCol="0" anchor="ctr">
            <a:normAutofit/>
          </a:bodyPr>
          <a:lstStyle>
            <a:lvl1pPr algn="ctr">
              <a:defRPr sz="3300">
                <a:solidFill>
                  <a:schemeClr val="tx2"/>
                </a:solidFill>
                <a:latin typeface="+mj-lt"/>
              </a:defRPr>
            </a:lvl1pPr>
          </a:lstStyle>
          <a:p>
            <a:r>
              <a:rPr lang="en-US"/>
              <a:t>Click to edit title</a:t>
            </a:r>
          </a:p>
        </p:txBody>
      </p:sp>
      <p:sp>
        <p:nvSpPr>
          <p:cNvPr id="8" name="Text Placeholder 7"/>
          <p:cNvSpPr>
            <a:spLocks noGrp="1"/>
          </p:cNvSpPr>
          <p:nvPr>
            <p:ph type="body" sz="quarter" idx="11" hasCustomPrompt="1"/>
          </p:nvPr>
        </p:nvSpPr>
        <p:spPr>
          <a:xfrm>
            <a:off x="220280" y="4800600"/>
            <a:ext cx="11751440" cy="722312"/>
          </a:xfrm>
          <a:prstGeom prst="rect">
            <a:avLst/>
          </a:prstGeom>
        </p:spPr>
        <p:txBody>
          <a:bodyPr/>
          <a:lstStyle>
            <a:lvl1pPr marL="0" indent="0" algn="ctr">
              <a:buNone/>
              <a:defRPr sz="1800" i="1" baseline="0">
                <a:solidFill>
                  <a:schemeClr val="tx2"/>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Click to edit subtitle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869" y="1943695"/>
            <a:ext cx="5946262" cy="1436370"/>
          </a:xfrm>
          <a:prstGeom prst="rect">
            <a:avLst/>
          </a:prstGeom>
        </p:spPr>
      </p:pic>
      <p:sp>
        <p:nvSpPr>
          <p:cNvPr id="6" name="Text Placeholder 7"/>
          <p:cNvSpPr>
            <a:spLocks noGrp="1"/>
          </p:cNvSpPr>
          <p:nvPr>
            <p:ph type="body" sz="quarter" idx="12" hasCustomPrompt="1"/>
          </p:nvPr>
        </p:nvSpPr>
        <p:spPr>
          <a:xfrm>
            <a:off x="220280" y="5605465"/>
            <a:ext cx="11751440" cy="722312"/>
          </a:xfrm>
          <a:prstGeom prst="rect">
            <a:avLst/>
          </a:prstGeom>
        </p:spPr>
        <p:txBody>
          <a:bodyPr/>
          <a:lstStyle>
            <a:lvl1pPr marL="0" indent="0" algn="ctr">
              <a:buNone/>
              <a:defRPr sz="1600" i="0" baseline="0">
                <a:solidFill>
                  <a:schemeClr val="accent3"/>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Month Year</a:t>
            </a:r>
          </a:p>
        </p:txBody>
      </p:sp>
      <p:pic>
        <p:nvPicPr>
          <p:cNvPr id="4" name="Picture 3">
            <a:extLst>
              <a:ext uri="{FF2B5EF4-FFF2-40B4-BE49-F238E27FC236}">
                <a16:creationId xmlns:a16="http://schemas.microsoft.com/office/drawing/2014/main" id="{704746F0-92BF-4B12-9A8A-67BAC8D62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057" y="320763"/>
            <a:ext cx="6262496" cy="1513761"/>
          </a:xfrm>
          <a:prstGeom prst="rect">
            <a:avLst/>
          </a:prstGeom>
        </p:spPr>
      </p:pic>
    </p:spTree>
    <p:extLst>
      <p:ext uri="{BB962C8B-B14F-4D97-AF65-F5344CB8AC3E}">
        <p14:creationId xmlns:p14="http://schemas.microsoft.com/office/powerpoint/2010/main" val="353332206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Brand 1_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 y="2687053"/>
            <a:ext cx="12192001" cy="1588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2" hasCustomPrompt="1"/>
          </p:nvPr>
        </p:nvSpPr>
        <p:spPr>
          <a:xfrm>
            <a:off x="401052" y="3100224"/>
            <a:ext cx="11587749" cy="657559"/>
          </a:xfrm>
          <a:prstGeom prst="rect">
            <a:avLst/>
          </a:prstGeom>
        </p:spPr>
        <p:txBody>
          <a:bodyPr/>
          <a:lstStyle>
            <a:lvl1pPr marL="0" indent="0" algn="l">
              <a:buNone/>
              <a:defRPr sz="2700" b="1" baseline="0">
                <a:solidFill>
                  <a:schemeClr val="bg1"/>
                </a:solidFill>
                <a:latin typeface="+mn-lt"/>
              </a:defRPr>
            </a:lvl1pPr>
          </a:lstStyle>
          <a:p>
            <a:pPr lvl="0"/>
            <a:r>
              <a:rPr lang="en-US"/>
              <a:t>Section Divider</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4660" y="310118"/>
            <a:ext cx="2890383" cy="6986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346134"/>
            <a:ext cx="2743199" cy="662643"/>
          </a:xfrm>
          <a:prstGeom prst="rect">
            <a:avLst/>
          </a:prstGeom>
        </p:spPr>
      </p:pic>
    </p:spTree>
    <p:extLst>
      <p:ext uri="{BB962C8B-B14F-4D97-AF65-F5344CB8AC3E}">
        <p14:creationId xmlns:p14="http://schemas.microsoft.com/office/powerpoint/2010/main" val="318237598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3 Defaul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n-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latin typeface="+mn-lt"/>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0"/>
            <a:ext cx="11582400" cy="685800"/>
          </a:xfrm>
          <a:prstGeom prst="rect">
            <a:avLst/>
          </a:prstGeom>
        </p:spPr>
        <p:txBody>
          <a:bodyPr wrap="square" lIns="0" rIns="0" anchor="ctr" anchorCtr="0">
            <a:normAutofit/>
          </a:bodyPr>
          <a:lstStyle>
            <a:lvl1pPr marL="0" indent="0">
              <a:buNone/>
              <a:defRPr sz="1800">
                <a:solidFill>
                  <a:schemeClr val="accent3"/>
                </a:solidFill>
                <a:latin typeface="+mn-lt"/>
              </a:defRPr>
            </a:lvl1pPr>
          </a:lstStyle>
          <a:p>
            <a:pPr lvl="0"/>
            <a:r>
              <a:rPr lang="en-US"/>
              <a:t>Insert Subtitle</a:t>
            </a:r>
          </a:p>
        </p:txBody>
      </p:sp>
      <p:sp>
        <p:nvSpPr>
          <p:cNvPr id="4" name="Content Placeholder 3"/>
          <p:cNvSpPr>
            <a:spLocks noGrp="1"/>
          </p:cNvSpPr>
          <p:nvPr>
            <p:ph sz="quarter" idx="14"/>
          </p:nvPr>
        </p:nvSpPr>
        <p:spPr>
          <a:xfrm>
            <a:off x="304800" y="1676400"/>
            <a:ext cx="11582400" cy="4648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201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Brand Defaul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n-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latin typeface="+mn-lt"/>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0"/>
            <a:ext cx="11582400" cy="685800"/>
          </a:xfrm>
          <a:prstGeom prst="rect">
            <a:avLst/>
          </a:prstGeom>
        </p:spPr>
        <p:txBody>
          <a:bodyPr wrap="square" lIns="0" rIns="0" anchor="ctr" anchorCtr="0">
            <a:normAutofit/>
          </a:bodyPr>
          <a:lstStyle>
            <a:lvl1pPr marL="0" indent="0">
              <a:buNone/>
              <a:defRPr sz="1800">
                <a:solidFill>
                  <a:schemeClr val="accent3"/>
                </a:solidFill>
                <a:latin typeface="+mn-lt"/>
              </a:defRPr>
            </a:lvl1pPr>
          </a:lstStyle>
          <a:p>
            <a:pPr lvl="0"/>
            <a:r>
              <a:rPr lang="en-US"/>
              <a:t>Insert Subtitle</a:t>
            </a:r>
          </a:p>
        </p:txBody>
      </p:sp>
      <p:sp>
        <p:nvSpPr>
          <p:cNvPr id="4" name="Content Placeholder 3"/>
          <p:cNvSpPr>
            <a:spLocks noGrp="1"/>
          </p:cNvSpPr>
          <p:nvPr>
            <p:ph sz="quarter" idx="14"/>
          </p:nvPr>
        </p:nvSpPr>
        <p:spPr>
          <a:xfrm>
            <a:off x="304800" y="1676400"/>
            <a:ext cx="11582400" cy="464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60440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Brand Feature Tex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Text Placeholder 2"/>
          <p:cNvSpPr>
            <a:spLocks noGrp="1"/>
          </p:cNvSpPr>
          <p:nvPr>
            <p:ph type="body" sz="quarter" idx="13" hasCustomPrompt="1"/>
          </p:nvPr>
        </p:nvSpPr>
        <p:spPr>
          <a:xfrm>
            <a:off x="304800" y="1313260"/>
            <a:ext cx="11582400" cy="44267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2000" b="1" baseline="0">
                <a:solidFill>
                  <a:schemeClr val="bg1"/>
                </a:solidFill>
                <a:latin typeface="+mj-lt"/>
              </a:defRPr>
            </a:lvl1pPr>
          </a:lstStyle>
          <a:p>
            <a:pPr lvl="0"/>
            <a:r>
              <a:rPr lang="en-US"/>
              <a:t>Insert Feature Text – this box will expand automatically to accommodate longer text</a:t>
            </a:r>
          </a:p>
        </p:txBody>
      </p:sp>
      <p:sp>
        <p:nvSpPr>
          <p:cNvPr id="7" name="Content Placeholder 3">
            <a:extLst>
              <a:ext uri="{FF2B5EF4-FFF2-40B4-BE49-F238E27FC236}">
                <a16:creationId xmlns:a16="http://schemas.microsoft.com/office/drawing/2014/main" id="{9CA276D8-CBDA-42E3-9EBA-852601B2EEF0}"/>
              </a:ext>
            </a:extLst>
          </p:cNvPr>
          <p:cNvSpPr>
            <a:spLocks noGrp="1"/>
          </p:cNvSpPr>
          <p:nvPr>
            <p:ph sz="quarter" idx="14"/>
          </p:nvPr>
        </p:nvSpPr>
        <p:spPr>
          <a:xfrm>
            <a:off x="304800" y="1981200"/>
            <a:ext cx="1158240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85913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Brand Default No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15" name="Content Placeholder 14"/>
          <p:cNvSpPr>
            <a:spLocks noGrp="1"/>
          </p:cNvSpPr>
          <p:nvPr>
            <p:ph sz="quarter" idx="15" hasCustomPrompt="1"/>
          </p:nvPr>
        </p:nvSpPr>
        <p:spPr>
          <a:xfrm>
            <a:off x="304800" y="914400"/>
            <a:ext cx="11582400" cy="5486400"/>
          </a:xfrm>
          <a:prstGeom prst="rect">
            <a:avLst/>
          </a:prstGeom>
        </p:spPr>
        <p:txBody>
          <a:bodyPr>
            <a:norm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1200">
                <a:latin typeface="+mj-lt"/>
              </a:defRPr>
            </a:lvl1pPr>
            <a:lvl2pPr marL="557213" marR="0" indent="-214313"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j-lt"/>
              </a:defRPr>
            </a:lvl2pPr>
            <a:lvl3pPr marL="8572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j-lt"/>
              </a:defRPr>
            </a:lvl3pPr>
            <a:lvl4pPr marL="12001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j-lt"/>
              </a:defRPr>
            </a:lvl4pPr>
            <a:lvl5pPr marL="15430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j-lt"/>
              </a:defRPr>
            </a:lvl5pPr>
          </a:lstStyle>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Use a bulleted list</a:t>
            </a:r>
          </a:p>
          <a:p>
            <a:pPr marL="557213" marR="0" lvl="1" indent="-214313"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Second level</a:t>
            </a:r>
          </a:p>
          <a:p>
            <a:pPr marL="857250" marR="0" lvl="2"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Third level</a:t>
            </a:r>
          </a:p>
          <a:p>
            <a:pPr marL="1200150" marR="0" lvl="3"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Fourth level</a:t>
            </a:r>
          </a:p>
          <a:p>
            <a:pPr marL="1543050" marR="0" lvl="4" indent="-171450"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Fifth level</a:t>
            </a:r>
          </a:p>
        </p:txBody>
      </p:sp>
    </p:spTree>
    <p:extLst>
      <p:ext uri="{BB962C8B-B14F-4D97-AF65-F5344CB8AC3E}">
        <p14:creationId xmlns:p14="http://schemas.microsoft.com/office/powerpoint/2010/main" val="395612904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2"/>
            <a:ext cx="11582400" cy="457451"/>
          </a:xfrm>
          <a:prstGeom prst="rect">
            <a:avLst/>
          </a:prstGeom>
        </p:spPr>
        <p:txBody>
          <a:bodyPr wrap="square" lIns="0" rIns="0" anchor="ctr" anchorCtr="0">
            <a:normAutofit/>
          </a:bodyPr>
          <a:lstStyle>
            <a:lvl1pPr marL="0" indent="0">
              <a:buNone/>
              <a:defRPr sz="1800">
                <a:solidFill>
                  <a:schemeClr val="accent3"/>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39864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Brand 1_Two Column-Red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0" y="1019022"/>
            <a:ext cx="11582400" cy="37457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1600" b="1">
                <a:solidFill>
                  <a:schemeClr val="bg1"/>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832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Brand Left Image/Char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Content Placeholder 5"/>
          <p:cNvSpPr>
            <a:spLocks noGrp="1"/>
          </p:cNvSpPr>
          <p:nvPr>
            <p:ph sz="quarter" idx="11"/>
          </p:nvPr>
        </p:nvSpPr>
        <p:spPr>
          <a:xfrm>
            <a:off x="6299201" y="1066800"/>
            <a:ext cx="5744633" cy="533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304800" y="1066800"/>
            <a:ext cx="5791200" cy="5334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04341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Brand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219941994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Brand Circle Layou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dirty="0"/>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pic>
        <p:nvPicPr>
          <p:cNvPr id="18" name="Picture 17"/>
          <p:cNvPicPr>
            <a:picLocks noChangeAspect="1"/>
          </p:cNvPicPr>
          <p:nvPr/>
        </p:nvPicPr>
        <p:blipFill>
          <a:blip r:embed="rId2">
            <a:alphaModFix amt="56000"/>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557764" y="2790681"/>
            <a:ext cx="3133051" cy="2349788"/>
          </a:xfrm>
          <a:prstGeom prst="rect">
            <a:avLst/>
          </a:prstGeom>
        </p:spPr>
      </p:pic>
      <p:sp>
        <p:nvSpPr>
          <p:cNvPr id="20" name="Text Placeholder 19"/>
          <p:cNvSpPr>
            <a:spLocks noGrp="1"/>
          </p:cNvSpPr>
          <p:nvPr>
            <p:ph type="body" sz="quarter" idx="11" hasCustomPrompt="1"/>
          </p:nvPr>
        </p:nvSpPr>
        <p:spPr>
          <a:xfrm>
            <a:off x="529167"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21" name="Text Placeholder 19"/>
          <p:cNvSpPr>
            <a:spLocks noGrp="1"/>
          </p:cNvSpPr>
          <p:nvPr>
            <p:ph type="body" sz="quarter" idx="12" hasCustomPrompt="1"/>
          </p:nvPr>
        </p:nvSpPr>
        <p:spPr>
          <a:xfrm>
            <a:off x="8373248" y="1514716"/>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37" name="Text Placeholder 19"/>
          <p:cNvSpPr>
            <a:spLocks noGrp="1"/>
          </p:cNvSpPr>
          <p:nvPr>
            <p:ph type="body" sz="quarter" idx="19" hasCustomPrompt="1"/>
          </p:nvPr>
        </p:nvSpPr>
        <p:spPr>
          <a:xfrm>
            <a:off x="4600165" y="1518602"/>
            <a:ext cx="3352800" cy="673100"/>
          </a:xfrm>
          <a:prstGeom prst="rect">
            <a:avLst/>
          </a:prstGeom>
        </p:spPr>
        <p:txBody>
          <a:bodyPr/>
          <a:lstStyle>
            <a:lvl1pPr marL="0" indent="0" algn="ctr">
              <a:buNone/>
              <a:defRPr sz="2000" b="1" baseline="0">
                <a:solidFill>
                  <a:schemeClr val="accent1"/>
                </a:solidFill>
                <a:latin typeface="+mj-lt"/>
              </a:defRPr>
            </a:lvl1pPr>
          </a:lstStyle>
          <a:p>
            <a:pPr lvl="0"/>
            <a:r>
              <a:rPr lang="en-US" dirty="0"/>
              <a:t>Insert Text</a:t>
            </a:r>
          </a:p>
        </p:txBody>
      </p:sp>
      <p:sp>
        <p:nvSpPr>
          <p:cNvPr id="4" name="Text Placeholder 3"/>
          <p:cNvSpPr>
            <a:spLocks noGrp="1"/>
          </p:cNvSpPr>
          <p:nvPr>
            <p:ph type="body" sz="quarter" idx="20" hasCustomPrompt="1"/>
          </p:nvPr>
        </p:nvSpPr>
        <p:spPr>
          <a:xfrm>
            <a:off x="715287"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8" name="Text Placeholder 3"/>
          <p:cNvSpPr>
            <a:spLocks noGrp="1"/>
          </p:cNvSpPr>
          <p:nvPr>
            <p:ph type="body" sz="quarter" idx="21" hasCustomPrompt="1"/>
          </p:nvPr>
        </p:nvSpPr>
        <p:spPr>
          <a:xfrm>
            <a:off x="4722932" y="5029201"/>
            <a:ext cx="3107267" cy="1278149"/>
          </a:xfrm>
          <a:prstGeom prst="rect">
            <a:avLst/>
          </a:prstGeom>
        </p:spPr>
        <p:txBody>
          <a:bodyPr/>
          <a:lstStyle>
            <a:lvl1pPr marL="0" indent="0">
              <a:buNone/>
              <a:defRPr baseline="0">
                <a:latin typeface="+mj-lt"/>
              </a:defRPr>
            </a:lvl1pPr>
          </a:lstStyle>
          <a:p>
            <a:pPr lvl="0"/>
            <a:r>
              <a:rPr lang="en-US" dirty="0"/>
              <a:t>Insert text</a:t>
            </a:r>
          </a:p>
        </p:txBody>
      </p:sp>
      <p:sp>
        <p:nvSpPr>
          <p:cNvPr id="39" name="Text Placeholder 3"/>
          <p:cNvSpPr>
            <a:spLocks noGrp="1"/>
          </p:cNvSpPr>
          <p:nvPr>
            <p:ph type="body" sz="quarter" idx="22" hasCustomPrompt="1"/>
          </p:nvPr>
        </p:nvSpPr>
        <p:spPr>
          <a:xfrm>
            <a:off x="8570655" y="5029200"/>
            <a:ext cx="3107267" cy="1270692"/>
          </a:xfrm>
          <a:prstGeom prst="rect">
            <a:avLst/>
          </a:prstGeom>
        </p:spPr>
        <p:txBody>
          <a:bodyPr/>
          <a:lstStyle>
            <a:lvl1pPr marL="0" indent="0">
              <a:buNone/>
              <a:defRPr baseline="0">
                <a:latin typeface="+mj-lt"/>
              </a:defRPr>
            </a:lvl1pPr>
          </a:lstStyle>
          <a:p>
            <a:pPr lvl="0"/>
            <a:r>
              <a:rPr lang="en-US" dirty="0"/>
              <a:t>Insert text</a:t>
            </a:r>
          </a:p>
        </p:txBody>
      </p:sp>
      <p:sp>
        <p:nvSpPr>
          <p:cNvPr id="14" name="Oval 13">
            <a:extLst>
              <a:ext uri="{FF2B5EF4-FFF2-40B4-BE49-F238E27FC236}">
                <a16:creationId xmlns:a16="http://schemas.microsoft.com/office/drawing/2014/main" id="{3ED0DDAB-E127-4D7B-8EE3-D695C7E1CEAF}"/>
              </a:ext>
            </a:extLst>
          </p:cNvPr>
          <p:cNvSpPr/>
          <p:nvPr/>
        </p:nvSpPr>
        <p:spPr bwMode="auto">
          <a:xfrm>
            <a:off x="1052252" y="2352659"/>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
        <p:nvSpPr>
          <p:cNvPr id="15" name="Oval 14">
            <a:extLst>
              <a:ext uri="{FF2B5EF4-FFF2-40B4-BE49-F238E27FC236}">
                <a16:creationId xmlns:a16="http://schemas.microsoft.com/office/drawing/2014/main" id="{30D8D648-3820-4123-B661-5C4FF183E819}"/>
              </a:ext>
            </a:extLst>
          </p:cNvPr>
          <p:cNvSpPr/>
          <p:nvPr/>
        </p:nvSpPr>
        <p:spPr bwMode="auto">
          <a:xfrm>
            <a:off x="5048128" y="2352659"/>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
        <p:nvSpPr>
          <p:cNvPr id="16" name="Oval 15">
            <a:extLst>
              <a:ext uri="{FF2B5EF4-FFF2-40B4-BE49-F238E27FC236}">
                <a16:creationId xmlns:a16="http://schemas.microsoft.com/office/drawing/2014/main" id="{0D51019E-50E9-44C2-814D-CCEDC0AA842C}"/>
              </a:ext>
            </a:extLst>
          </p:cNvPr>
          <p:cNvSpPr/>
          <p:nvPr/>
        </p:nvSpPr>
        <p:spPr bwMode="auto">
          <a:xfrm>
            <a:off x="8895851" y="2352658"/>
            <a:ext cx="2456873" cy="2456873"/>
          </a:xfrm>
          <a:prstGeom prst="ellipse">
            <a:avLst/>
          </a:prstGeom>
          <a:solidFill>
            <a:schemeClr val="accent1"/>
          </a:solidFill>
          <a:ln w="9525">
            <a:solidFill>
              <a:sysClr val="window" lastClr="FFFFFF">
                <a:lumMod val="85000"/>
              </a:sysClr>
            </a:solidFill>
            <a:round/>
            <a:headEnd/>
            <a:tailEnd/>
          </a:ln>
        </p:spPr>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cs typeface="Arial" charset="0"/>
            </a:endParaRPr>
          </a:p>
        </p:txBody>
      </p:sp>
    </p:spTree>
    <p:extLst>
      <p:ext uri="{BB962C8B-B14F-4D97-AF65-F5344CB8AC3E}">
        <p14:creationId xmlns:p14="http://schemas.microsoft.com/office/powerpoint/2010/main" val="58238749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Brand Closing Slid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TextBox 35"/>
          <p:cNvSpPr txBox="1"/>
          <p:nvPr/>
        </p:nvSpPr>
        <p:spPr>
          <a:xfrm>
            <a:off x="4430984" y="1491199"/>
            <a:ext cx="3350825" cy="461665"/>
          </a:xfrm>
          <a:prstGeom prst="rect">
            <a:avLst/>
          </a:prstGeom>
          <a:noFill/>
        </p:spPr>
        <p:txBody>
          <a:bodyPr wrap="square" rtlCol="0">
            <a:spAutoFit/>
          </a:bodyPr>
          <a:lstStyle/>
          <a:p>
            <a:pPr algn="ctr"/>
            <a:r>
              <a:rPr lang="en-US" sz="2400">
                <a:solidFill>
                  <a:schemeClr val="tx2"/>
                </a:solidFill>
              </a:rPr>
              <a:t>Thank</a:t>
            </a:r>
            <a:r>
              <a:rPr lang="en-US" sz="2400" baseline="0">
                <a:solidFill>
                  <a:schemeClr val="tx2"/>
                </a:solidFill>
              </a:rPr>
              <a:t> You!</a:t>
            </a:r>
            <a:endParaRPr lang="en-US" sz="2400">
              <a:solidFill>
                <a:schemeClr val="tx2"/>
              </a:solidFill>
            </a:endParaRPr>
          </a:p>
        </p:txBody>
      </p:sp>
      <p:sp>
        <p:nvSpPr>
          <p:cNvPr id="3" name="Text Placeholder 2"/>
          <p:cNvSpPr>
            <a:spLocks noGrp="1"/>
          </p:cNvSpPr>
          <p:nvPr>
            <p:ph type="body" sz="quarter" idx="10" hasCustomPrompt="1"/>
          </p:nvPr>
        </p:nvSpPr>
        <p:spPr>
          <a:xfrm>
            <a:off x="1684870" y="2252445"/>
            <a:ext cx="9046633" cy="1313247"/>
          </a:xfrm>
          <a:prstGeom prst="rect">
            <a:avLst/>
          </a:prstGeom>
        </p:spPr>
        <p:txBody>
          <a:bodyPr/>
          <a:lstStyle>
            <a:lvl1pPr marL="0" indent="0" algn="ctr">
              <a:buNone/>
              <a:defRPr sz="1500" baseline="0">
                <a:solidFill>
                  <a:schemeClr val="tx2"/>
                </a:solidFill>
                <a:latin typeface="+mn-lt"/>
              </a:defRPr>
            </a:lvl1pPr>
          </a:lstStyle>
          <a:p>
            <a:pPr lvl="0"/>
            <a:r>
              <a:rPr lang="en-US"/>
              <a:t>Presenter Specific Information</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8591" y="310112"/>
            <a:ext cx="3372121" cy="81510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201" y="346134"/>
            <a:ext cx="3200397" cy="773083"/>
          </a:xfrm>
          <a:prstGeom prst="rect">
            <a:avLst/>
          </a:prstGeom>
        </p:spPr>
      </p:pic>
      <p:sp>
        <p:nvSpPr>
          <p:cNvPr id="42" name="TextBox 41"/>
          <p:cNvSpPr txBox="1"/>
          <p:nvPr/>
        </p:nvSpPr>
        <p:spPr>
          <a:xfrm>
            <a:off x="535201" y="3749076"/>
            <a:ext cx="11142387" cy="1546577"/>
          </a:xfrm>
          <a:prstGeom prst="rect">
            <a:avLst/>
          </a:prstGeom>
          <a:noFill/>
        </p:spPr>
        <p:txBody>
          <a:bodyPr wrap="square" numCol="2" rtlCol="0">
            <a:spAutoFit/>
          </a:bodyPr>
          <a:lstStyle/>
          <a:p>
            <a:pPr algn="ctr">
              <a:lnSpc>
                <a:spcPct val="150000"/>
              </a:lnSpc>
              <a:spcBef>
                <a:spcPts val="0"/>
              </a:spcBef>
            </a:pPr>
            <a:r>
              <a:rPr lang="en-US" sz="1050" dirty="0">
                <a:solidFill>
                  <a:schemeClr val="tx2"/>
                </a:solidFill>
              </a:rPr>
              <a:t>ExcelinEd</a:t>
            </a:r>
            <a:br>
              <a:rPr lang="en-US" sz="1050" dirty="0">
                <a:solidFill>
                  <a:schemeClr val="tx2"/>
                </a:solidFill>
              </a:rPr>
            </a:br>
            <a:r>
              <a:rPr lang="en-US" sz="1050" dirty="0">
                <a:solidFill>
                  <a:schemeClr val="tx2"/>
                </a:solidFill>
              </a:rPr>
              <a:t>P.O. Box 10691</a:t>
            </a:r>
            <a:br>
              <a:rPr lang="en-US" sz="1050" dirty="0">
                <a:solidFill>
                  <a:schemeClr val="tx2"/>
                </a:solidFill>
              </a:rPr>
            </a:br>
            <a:r>
              <a:rPr lang="en-US" sz="1050" dirty="0">
                <a:solidFill>
                  <a:schemeClr val="tx2"/>
                </a:solidFill>
              </a:rPr>
              <a:t>Tallahassee, FL 32302</a:t>
            </a:r>
          </a:p>
          <a:p>
            <a:pPr algn="ctr">
              <a:lnSpc>
                <a:spcPct val="150000"/>
              </a:lnSpc>
              <a:spcBef>
                <a:spcPts val="0"/>
              </a:spcBef>
            </a:pPr>
            <a:r>
              <a:rPr lang="en-US" sz="1050" dirty="0">
                <a:solidFill>
                  <a:schemeClr val="tx2"/>
                </a:solidFill>
              </a:rPr>
              <a:t>850.391.4090</a:t>
            </a:r>
            <a:br>
              <a:rPr lang="en-US" sz="1050" dirty="0">
                <a:solidFill>
                  <a:schemeClr val="tx2"/>
                </a:solidFill>
              </a:rPr>
            </a:br>
            <a:r>
              <a:rPr lang="en-US" sz="1050" dirty="0">
                <a:solidFill>
                  <a:schemeClr val="tx2"/>
                </a:solidFill>
                <a:hlinkClick r:id="rId5"/>
              </a:rPr>
              <a:t>Info@ExcelinEd.org</a:t>
            </a:r>
            <a:r>
              <a:rPr lang="en-US" sz="1050" dirty="0">
                <a:solidFill>
                  <a:schemeClr val="tx2"/>
                </a:solidFill>
              </a:rPr>
              <a:t> </a:t>
            </a:r>
          </a:p>
          <a:p>
            <a:pPr algn="ctr">
              <a:lnSpc>
                <a:spcPct val="150000"/>
              </a:lnSpc>
              <a:spcBef>
                <a:spcPts val="0"/>
              </a:spcBef>
            </a:pPr>
            <a:r>
              <a:rPr lang="en-US" sz="1050" dirty="0">
                <a:solidFill>
                  <a:schemeClr val="tx2"/>
                </a:solidFill>
                <a:hlinkClick r:id="rId6"/>
              </a:rPr>
              <a:t>www.ExcelinEd.org</a:t>
            </a:r>
            <a:r>
              <a:rPr lang="en-US" sz="1050" dirty="0">
                <a:solidFill>
                  <a:schemeClr val="tx2"/>
                </a:solidFill>
              </a:rPr>
              <a:t> </a:t>
            </a:r>
          </a:p>
          <a:p>
            <a:pPr algn="ctr">
              <a:lnSpc>
                <a:spcPct val="150000"/>
              </a:lnSpc>
              <a:spcBef>
                <a:spcPts val="0"/>
              </a:spcBef>
            </a:pPr>
            <a:r>
              <a:rPr lang="en-US" sz="1050" dirty="0">
                <a:solidFill>
                  <a:schemeClr val="tx2"/>
                </a:solidFill>
              </a:rPr>
              <a:t>ExcelinEd in Action</a:t>
            </a:r>
          </a:p>
          <a:p>
            <a:pPr algn="ctr">
              <a:lnSpc>
                <a:spcPct val="150000"/>
              </a:lnSpc>
              <a:spcBef>
                <a:spcPts val="0"/>
              </a:spcBef>
            </a:pPr>
            <a:r>
              <a:rPr lang="en-US" sz="1050" dirty="0">
                <a:solidFill>
                  <a:schemeClr val="tx2"/>
                </a:solidFill>
              </a:rPr>
              <a:t>P.O</a:t>
            </a:r>
            <a:r>
              <a:rPr lang="en-US" sz="1050" baseline="0" dirty="0">
                <a:solidFill>
                  <a:schemeClr val="tx2"/>
                </a:solidFill>
              </a:rPr>
              <a:t>. Box 10691</a:t>
            </a:r>
          </a:p>
          <a:p>
            <a:pPr algn="ctr">
              <a:lnSpc>
                <a:spcPct val="150000"/>
              </a:lnSpc>
              <a:spcBef>
                <a:spcPts val="0"/>
              </a:spcBef>
            </a:pPr>
            <a:r>
              <a:rPr lang="en-US" sz="1050" baseline="0" dirty="0">
                <a:solidFill>
                  <a:schemeClr val="tx2"/>
                </a:solidFill>
              </a:rPr>
              <a:t>Tallahassee, FL 32302</a:t>
            </a:r>
          </a:p>
          <a:p>
            <a:pPr algn="ctr">
              <a:lnSpc>
                <a:spcPct val="150000"/>
              </a:lnSpc>
              <a:spcBef>
                <a:spcPts val="0"/>
              </a:spcBef>
            </a:pPr>
            <a:r>
              <a:rPr lang="en-US" sz="1050" dirty="0">
                <a:solidFill>
                  <a:schemeClr val="tx2"/>
                </a:solidFill>
              </a:rPr>
              <a:t>850.391.4090</a:t>
            </a:r>
            <a:endParaRPr lang="en-US" sz="1050" baseline="0" dirty="0">
              <a:solidFill>
                <a:schemeClr val="tx2"/>
              </a:solidFill>
            </a:endParaRPr>
          </a:p>
          <a:p>
            <a:pPr algn="ctr">
              <a:lnSpc>
                <a:spcPct val="150000"/>
              </a:lnSpc>
              <a:spcBef>
                <a:spcPts val="0"/>
              </a:spcBef>
            </a:pPr>
            <a:r>
              <a:rPr lang="en-US" sz="1050" baseline="0" dirty="0">
                <a:solidFill>
                  <a:schemeClr val="tx2"/>
                </a:solidFill>
                <a:hlinkClick r:id="rId5"/>
              </a:rPr>
              <a:t>Info@ExcelinEd.org</a:t>
            </a:r>
            <a:endParaRPr lang="en-US" sz="1050" baseline="0" dirty="0">
              <a:solidFill>
                <a:schemeClr val="tx2"/>
              </a:solidFill>
            </a:endParaRPr>
          </a:p>
          <a:p>
            <a:pPr algn="ctr">
              <a:lnSpc>
                <a:spcPct val="150000"/>
              </a:lnSpc>
              <a:spcBef>
                <a:spcPts val="0"/>
              </a:spcBef>
            </a:pPr>
            <a:r>
              <a:rPr lang="en-US" sz="1050" baseline="0" dirty="0">
                <a:solidFill>
                  <a:schemeClr val="tx2"/>
                </a:solidFill>
                <a:hlinkClick r:id="rId7"/>
              </a:rPr>
              <a:t>www.ExcelinEdinAction.org</a:t>
            </a:r>
            <a:r>
              <a:rPr lang="en-US" sz="1050" baseline="0" dirty="0">
                <a:solidFill>
                  <a:schemeClr val="tx2"/>
                </a:solidFill>
              </a:rPr>
              <a:t> </a:t>
            </a:r>
            <a:endParaRPr lang="en-US" sz="1050" dirty="0">
              <a:solidFill>
                <a:schemeClr val="tx2"/>
              </a:solidFill>
            </a:endParaRPr>
          </a:p>
        </p:txBody>
      </p:sp>
    </p:spTree>
    <p:extLst>
      <p:ext uri="{BB962C8B-B14F-4D97-AF65-F5344CB8AC3E}">
        <p14:creationId xmlns:p14="http://schemas.microsoft.com/office/powerpoint/2010/main" val="178872490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32012" y="4815570"/>
            <a:ext cx="11751440" cy="899433"/>
          </a:xfrm>
          <a:prstGeom prst="rect">
            <a:avLst/>
          </a:prstGeom>
        </p:spPr>
        <p:txBody>
          <a:bodyPr vert="horz" lIns="91440" tIns="45720" rIns="91440" bIns="45720" rtlCol="0" anchor="ctr">
            <a:normAutofit/>
          </a:bodyPr>
          <a:lstStyle>
            <a:lvl1pPr algn="ctr">
              <a:defRPr sz="4400">
                <a:solidFill>
                  <a:schemeClr val="bg2"/>
                </a:solidFill>
                <a:latin typeface="+mj-lt"/>
              </a:defRPr>
            </a:lvl1pPr>
          </a:lstStyle>
          <a:p>
            <a:r>
              <a:rPr lang="en-US" dirty="0"/>
              <a:t>Click to edit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012" y="325530"/>
            <a:ext cx="6670768" cy="1274669"/>
          </a:xfrm>
          <a:prstGeom prst="rect">
            <a:avLst/>
          </a:prstGeom>
        </p:spPr>
      </p:pic>
      <p:sp>
        <p:nvSpPr>
          <p:cNvPr id="8" name="Text Placeholder 7"/>
          <p:cNvSpPr>
            <a:spLocks noGrp="1"/>
          </p:cNvSpPr>
          <p:nvPr>
            <p:ph type="body" sz="quarter" idx="11" hasCustomPrompt="1"/>
          </p:nvPr>
        </p:nvSpPr>
        <p:spPr>
          <a:xfrm>
            <a:off x="1684119" y="5734458"/>
            <a:ext cx="9351433" cy="722312"/>
          </a:xfrm>
          <a:prstGeom prst="rect">
            <a:avLst/>
          </a:prstGeom>
        </p:spPr>
        <p:txBody>
          <a:bodyPr/>
          <a:lstStyle>
            <a:lvl1pPr marL="0" indent="0" algn="ctr">
              <a:buNone/>
              <a:defRPr sz="2000" baseline="0">
                <a:solidFill>
                  <a:schemeClr val="accent1"/>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dirty="0"/>
              <a:t>SUBTITLE - DATE</a:t>
            </a:r>
          </a:p>
        </p:txBody>
      </p:sp>
    </p:spTree>
    <p:extLst>
      <p:ext uri="{BB962C8B-B14F-4D97-AF65-F5344CB8AC3E}">
        <p14:creationId xmlns:p14="http://schemas.microsoft.com/office/powerpoint/2010/main" val="15241599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3 Feature Tex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dirty="0"/>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Text Placeholder 2"/>
          <p:cNvSpPr>
            <a:spLocks noGrp="1"/>
          </p:cNvSpPr>
          <p:nvPr>
            <p:ph type="body" sz="quarter" idx="13" hasCustomPrompt="1"/>
          </p:nvPr>
        </p:nvSpPr>
        <p:spPr>
          <a:xfrm>
            <a:off x="304800" y="1313260"/>
            <a:ext cx="11582400" cy="44267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2000" b="1" baseline="0">
                <a:solidFill>
                  <a:schemeClr val="bg1"/>
                </a:solidFill>
                <a:latin typeface="+mj-lt"/>
              </a:defRPr>
            </a:lvl1pPr>
          </a:lstStyle>
          <a:p>
            <a:pPr lvl="0"/>
            <a:r>
              <a:rPr lang="en-US" dirty="0"/>
              <a:t>Insert Feature Text – this box will expand automatically to accommodate longer text</a:t>
            </a:r>
          </a:p>
        </p:txBody>
      </p:sp>
      <p:sp>
        <p:nvSpPr>
          <p:cNvPr id="3" name="Content Placeholder 2">
            <a:extLst>
              <a:ext uri="{FF2B5EF4-FFF2-40B4-BE49-F238E27FC236}">
                <a16:creationId xmlns:a16="http://schemas.microsoft.com/office/drawing/2014/main" id="{9C080B4F-188A-4812-A26C-7D470F95613F}"/>
              </a:ext>
            </a:extLst>
          </p:cNvPr>
          <p:cNvSpPr>
            <a:spLocks noGrp="1"/>
          </p:cNvSpPr>
          <p:nvPr>
            <p:ph sz="quarter" idx="14"/>
          </p:nvPr>
        </p:nvSpPr>
        <p:spPr>
          <a:xfrm>
            <a:off x="406400" y="2057400"/>
            <a:ext cx="11379200" cy="4464050"/>
          </a:xfrm>
          <a:prstGeom prst="rect">
            <a:avLst/>
          </a:prstGeom>
        </p:spPr>
        <p:txBody>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421592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lain Layou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04802" y="76203"/>
            <a:ext cx="10030471" cy="705853"/>
          </a:xfrm>
          <a:prstGeom prst="rect">
            <a:avLst/>
          </a:prstGeom>
        </p:spPr>
        <p:txBody>
          <a:bodyPr vert="horz" lIns="91440" tIns="45720" rIns="91440" bIns="45720" rtlCol="0" anchor="b">
            <a:normAutofit/>
          </a:bodyPr>
          <a:lstStyle>
            <a:lvl1pPr>
              <a:defRPr>
                <a:solidFill>
                  <a:schemeClr val="bg1"/>
                </a:solidFill>
                <a:latin typeface="+mj-lt"/>
              </a:defRPr>
            </a:lvl1pPr>
          </a:lstStyle>
          <a:p>
            <a:r>
              <a:rPr lang="en-US"/>
              <a:t>Click to edit Master title style</a:t>
            </a:r>
            <a:endParaRPr lang="en-US" dirty="0"/>
          </a:p>
        </p:txBody>
      </p:sp>
      <p:sp>
        <p:nvSpPr>
          <p:cNvPr id="5"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
        <p:nvSpPr>
          <p:cNvPr id="3" name="Text Placeholder 2"/>
          <p:cNvSpPr>
            <a:spLocks noGrp="1"/>
          </p:cNvSpPr>
          <p:nvPr>
            <p:ph type="body" sz="quarter" idx="13" hasCustomPrompt="1"/>
          </p:nvPr>
        </p:nvSpPr>
        <p:spPr>
          <a:xfrm>
            <a:off x="304802" y="782056"/>
            <a:ext cx="10030884" cy="457451"/>
          </a:xfrm>
          <a:prstGeom prst="rect">
            <a:avLst/>
          </a:prstGeom>
        </p:spPr>
        <p:txBody>
          <a:bodyPr/>
          <a:lstStyle>
            <a:lvl1pPr marL="0" indent="0">
              <a:buNone/>
              <a:defRPr sz="2400">
                <a:solidFill>
                  <a:schemeClr val="accent1"/>
                </a:solidFill>
                <a:latin typeface="+mj-lt"/>
              </a:defRPr>
            </a:lvl1pPr>
          </a:lstStyle>
          <a:p>
            <a:pPr lvl="0"/>
            <a:r>
              <a:rPr lang="en-US" dirty="0"/>
              <a:t>Subtitle</a:t>
            </a:r>
          </a:p>
        </p:txBody>
      </p:sp>
      <p:sp>
        <p:nvSpPr>
          <p:cNvPr id="10" name="Text Placeholder 9"/>
          <p:cNvSpPr>
            <a:spLocks noGrp="1"/>
          </p:cNvSpPr>
          <p:nvPr>
            <p:ph type="body" sz="quarter" idx="14" hasCustomPrompt="1"/>
          </p:nvPr>
        </p:nvSpPr>
        <p:spPr>
          <a:xfrm>
            <a:off x="304800" y="6171619"/>
            <a:ext cx="11607800" cy="251995"/>
          </a:xfrm>
          <a:prstGeom prst="rect">
            <a:avLst/>
          </a:prstGeom>
        </p:spPr>
        <p:txBody>
          <a:bodyPr/>
          <a:lstStyle>
            <a:lvl1pPr marL="0" indent="0">
              <a:buNone/>
              <a:defRPr sz="800" b="1" i="1">
                <a:solidFill>
                  <a:schemeClr val="accent6"/>
                </a:solidFill>
                <a:latin typeface="+mn-lt"/>
              </a:defRPr>
            </a:lvl1pPr>
          </a:lstStyle>
          <a:p>
            <a:pPr lvl="0"/>
            <a:r>
              <a:rPr lang="en-US" dirty="0"/>
              <a:t>*Sources</a:t>
            </a:r>
          </a:p>
        </p:txBody>
      </p:sp>
      <p:sp>
        <p:nvSpPr>
          <p:cNvPr id="15" name="Content Placeholder 14"/>
          <p:cNvSpPr>
            <a:spLocks noGrp="1"/>
          </p:cNvSpPr>
          <p:nvPr>
            <p:ph sz="quarter" idx="15"/>
          </p:nvPr>
        </p:nvSpPr>
        <p:spPr>
          <a:xfrm>
            <a:off x="304800" y="1305017"/>
            <a:ext cx="11607800" cy="4768813"/>
          </a:xfrm>
          <a:prstGeom prst="rect">
            <a:avLst/>
          </a:prstGeo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9172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bout ExcelinEd">
    <p:spTree>
      <p:nvGrpSpPr>
        <p:cNvPr id="1" name=""/>
        <p:cNvGrpSpPr/>
        <p:nvPr/>
      </p:nvGrpSpPr>
      <p:grpSpPr>
        <a:xfrm>
          <a:off x="0" y="0"/>
          <a:ext cx="0" cy="0"/>
          <a:chOff x="0" y="0"/>
          <a:chExt cx="0" cy="0"/>
        </a:xfrm>
      </p:grpSpPr>
      <p:sp>
        <p:nvSpPr>
          <p:cNvPr id="9" name="Shape 178"/>
          <p:cNvSpPr/>
          <p:nvPr/>
        </p:nvSpPr>
        <p:spPr>
          <a:xfrm>
            <a:off x="6431551" y="1020526"/>
            <a:ext cx="5595260" cy="344245"/>
          </a:xfrm>
          <a:prstGeom prst="rect">
            <a:avLst/>
          </a:prstGeom>
          <a:solidFill>
            <a:schemeClr val="accent1"/>
          </a:solidFill>
          <a:ln>
            <a:noFill/>
          </a:ln>
        </p:spPr>
        <p:txBody>
          <a:bodyPr lIns="91425" tIns="45700" rIns="91425" bIns="45700" anchor="ctr" anchorCtr="0">
            <a:noAutofit/>
          </a:bodyPr>
          <a:lstStyle/>
          <a:p>
            <a:pPr algn="ctr"/>
            <a:endParaRPr sz="1800">
              <a:solidFill>
                <a:prstClr val="white"/>
              </a:solidFill>
              <a:latin typeface="Calibri Light" panose="020F0302020204030204" pitchFamily="34" charset="0"/>
              <a:ea typeface="Arial"/>
              <a:cs typeface="Arial"/>
              <a:sym typeface="Arial"/>
            </a:endParaRPr>
          </a:p>
        </p:txBody>
      </p:sp>
      <p:sp>
        <p:nvSpPr>
          <p:cNvPr id="10" name="Shape 179"/>
          <p:cNvSpPr txBox="1"/>
          <p:nvPr/>
        </p:nvSpPr>
        <p:spPr>
          <a:xfrm>
            <a:off x="6869548" y="1008660"/>
            <a:ext cx="5073525" cy="369332"/>
          </a:xfrm>
          <a:prstGeom prst="rect">
            <a:avLst/>
          </a:prstGeom>
          <a:noFill/>
          <a:ln>
            <a:noFill/>
          </a:ln>
        </p:spPr>
        <p:txBody>
          <a:bodyPr lIns="91425" tIns="45700" rIns="91425" bIns="45700" anchor="t" anchorCtr="0">
            <a:noAutofit/>
          </a:bodyPr>
          <a:lstStyle/>
          <a:p>
            <a:pPr algn="ctr">
              <a:buSzPct val="25000"/>
            </a:pPr>
            <a:r>
              <a:rPr lang="en-US" sz="1600" dirty="0">
                <a:solidFill>
                  <a:schemeClr val="bg1"/>
                </a:solidFill>
                <a:latin typeface="+mn-lt"/>
                <a:ea typeface="Arial"/>
                <a:cs typeface="Arial"/>
                <a:sym typeface="Arial"/>
              </a:rPr>
              <a:t>Board of Directors</a:t>
            </a:r>
          </a:p>
        </p:txBody>
      </p:sp>
      <p:sp>
        <p:nvSpPr>
          <p:cNvPr id="47" name="Rectangle 46"/>
          <p:cNvSpPr/>
          <p:nvPr/>
        </p:nvSpPr>
        <p:spPr>
          <a:xfrm>
            <a:off x="261232" y="1024050"/>
            <a:ext cx="5986987" cy="830997"/>
          </a:xfrm>
          <a:prstGeom prst="rect">
            <a:avLst/>
          </a:prstGeom>
        </p:spPr>
        <p:txBody>
          <a:bodyPr wrap="square">
            <a:spAutoFit/>
          </a:bodyPr>
          <a:lstStyle/>
          <a:p>
            <a:pPr>
              <a:buClr>
                <a:srgbClr val="797979"/>
              </a:buClr>
              <a:buSzPct val="25000"/>
            </a:pPr>
            <a:r>
              <a:rPr lang="en-US" sz="1600" dirty="0">
                <a:solidFill>
                  <a:schemeClr val="tx1"/>
                </a:solidFill>
                <a:latin typeface="+mn-lt"/>
              </a:rPr>
              <a:t>Our vision is to build an education system that maximizes every student’s potential for learning and prepares all students for success in the 21st century.</a:t>
            </a:r>
          </a:p>
        </p:txBody>
      </p:sp>
      <p:sp>
        <p:nvSpPr>
          <p:cNvPr id="3" name="TextBox 2"/>
          <p:cNvSpPr txBox="1"/>
          <p:nvPr/>
        </p:nvSpPr>
        <p:spPr>
          <a:xfrm>
            <a:off x="261231" y="165563"/>
            <a:ext cx="10422408" cy="584775"/>
          </a:xfrm>
          <a:prstGeom prst="rect">
            <a:avLst/>
          </a:prstGeom>
          <a:noFill/>
        </p:spPr>
        <p:txBody>
          <a:bodyPr wrap="square" rtlCol="0">
            <a:spAutoFit/>
          </a:bodyPr>
          <a:lstStyle/>
          <a:p>
            <a:r>
              <a:rPr lang="en-US" sz="3200" b="1" dirty="0">
                <a:solidFill>
                  <a:schemeClr val="bg1"/>
                </a:solidFill>
              </a:rPr>
              <a:t>About ExcelinEd</a:t>
            </a:r>
          </a:p>
        </p:txBody>
      </p:sp>
      <p:sp>
        <p:nvSpPr>
          <p:cNvPr id="4" name="TextBox 3"/>
          <p:cNvSpPr txBox="1"/>
          <p:nvPr/>
        </p:nvSpPr>
        <p:spPr>
          <a:xfrm>
            <a:off x="261232" y="2257310"/>
            <a:ext cx="5986987" cy="1569660"/>
          </a:xfrm>
          <a:prstGeom prst="rect">
            <a:avLst/>
          </a:prstGeom>
          <a:noFill/>
        </p:spPr>
        <p:txBody>
          <a:bodyPr wrap="square" rtlCol="0">
            <a:spAutoFit/>
          </a:bodyPr>
          <a:lstStyle/>
          <a:p>
            <a:pPr marL="0" indent="0">
              <a:buFont typeface="Arial" panose="020B0604020202020204" pitchFamily="34" charset="0"/>
              <a:buNone/>
            </a:pPr>
            <a:r>
              <a:rPr lang="en-US" sz="1600" dirty="0"/>
              <a:t>Our</a:t>
            </a:r>
            <a:r>
              <a:rPr lang="en-US" sz="1600" baseline="0" dirty="0"/>
              <a:t> Guiding Principles:</a:t>
            </a:r>
          </a:p>
          <a:p>
            <a:pPr marL="285750" lvl="0" indent="-285750">
              <a:buFont typeface="Arial" panose="020B0604020202020204" pitchFamily="34" charset="0"/>
              <a:buChar char="•"/>
            </a:pPr>
            <a:r>
              <a:rPr lang="en-US" sz="1600" baseline="0" dirty="0"/>
              <a:t>All children can learn.</a:t>
            </a:r>
          </a:p>
          <a:p>
            <a:pPr marL="285750" lvl="0" indent="-285750">
              <a:buFont typeface="Arial" panose="020B0604020202020204" pitchFamily="34" charset="0"/>
              <a:buChar char="•"/>
            </a:pPr>
            <a:r>
              <a:rPr lang="en-US" sz="1600" baseline="0" dirty="0"/>
              <a:t>All children should learn at least a year’s worth of knowledge in a year’s time.</a:t>
            </a:r>
          </a:p>
          <a:p>
            <a:pPr marL="285750" lvl="0" indent="-285750">
              <a:buFont typeface="Arial" panose="020B0604020202020204" pitchFamily="34" charset="0"/>
              <a:buChar char="•"/>
            </a:pPr>
            <a:r>
              <a:rPr lang="en-US" sz="1600" baseline="0" dirty="0"/>
              <a:t>All children will achieve when education is organized around the singular goal of student success.</a:t>
            </a:r>
            <a:endParaRPr lang="en-US" sz="1600" dirty="0"/>
          </a:p>
        </p:txBody>
      </p:sp>
      <p:sp>
        <p:nvSpPr>
          <p:cNvPr id="5" name="TextBox 4"/>
          <p:cNvSpPr txBox="1"/>
          <p:nvPr/>
        </p:nvSpPr>
        <p:spPr>
          <a:xfrm>
            <a:off x="261232" y="4234717"/>
            <a:ext cx="3434701" cy="338554"/>
          </a:xfrm>
          <a:prstGeom prst="rect">
            <a:avLst/>
          </a:prstGeom>
          <a:noFill/>
        </p:spPr>
        <p:txBody>
          <a:bodyPr wrap="square" rtlCol="0">
            <a:spAutoFit/>
          </a:bodyPr>
          <a:lstStyle/>
          <a:p>
            <a:pPr marL="0" indent="0">
              <a:buFont typeface="Arial" panose="020B0604020202020204" pitchFamily="34" charset="0"/>
              <a:buNone/>
            </a:pPr>
            <a:r>
              <a:rPr lang="en-US" sz="1600" dirty="0"/>
              <a:t>Our</a:t>
            </a:r>
            <a:r>
              <a:rPr lang="en-US" sz="1600" baseline="0" dirty="0"/>
              <a:t> Approach:</a:t>
            </a:r>
            <a:endParaRPr lang="en-US" sz="1600" dirty="0"/>
          </a:p>
        </p:txBody>
      </p:sp>
      <p:sp>
        <p:nvSpPr>
          <p:cNvPr id="11" name="Text Box 1"/>
          <p:cNvSpPr txBox="1">
            <a:spLocks noChangeArrowheads="1"/>
          </p:cNvSpPr>
          <p:nvPr/>
        </p:nvSpPr>
        <p:spPr bwMode="auto">
          <a:xfrm>
            <a:off x="6620620" y="1503949"/>
            <a:ext cx="5322453" cy="46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Jeb Bush</a:t>
            </a:r>
            <a:r>
              <a:rPr kumimoji="0" lang="en-US" altLang="en-US" sz="18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8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43rd Governor of Mississippi</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F. Philip Handy</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Chief Executive Officer, Winter Park Capital</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Reginald Brown</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Partner,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WilmerHale</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Eric Cantor</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Vice Chairman &amp; Managing Director,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Moelis</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&amp; Company</a:t>
            </a:r>
            <a:endParaRPr kumimoji="0" lang="en-US" altLang="en-US" sz="1000" b="0" i="0" u="none" strike="noStrike" kern="1200" cap="none" spc="0" normalizeH="0" baseline="0" noProof="0" dirty="0">
              <a:ln>
                <a:noFill/>
              </a:ln>
              <a:solidFill>
                <a:srgbClr val="2C2D27"/>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César Conde</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NBCUniversal</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International Group and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NBCUniversal</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Telemundo</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Enterprises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Betsy </a:t>
            </a:r>
            <a:r>
              <a:rPr kumimoji="0" lang="en-US" altLang="en-US" sz="1200" b="0" i="0" u="none" strike="noStrike" kern="1200" cap="none" spc="0" normalizeH="0" baseline="0" noProof="0" dirty="0" err="1">
                <a:ln>
                  <a:noFill/>
                </a:ln>
                <a:solidFill>
                  <a:srgbClr val="2C2D27"/>
                </a:solidFill>
                <a:effectLst/>
                <a:uLnTx/>
                <a:uFillTx/>
                <a:latin typeface="+mn-lt"/>
                <a:ea typeface="+mn-ea"/>
                <a:cs typeface="+mn-cs"/>
              </a:rPr>
              <a:t>DeVos</a:t>
            </a: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The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Windquest</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Group</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Joel Klein</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Chief Policy and Strategy Officer, Oscar Health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William </a:t>
            </a:r>
            <a:r>
              <a:rPr kumimoji="0" lang="en-US" altLang="en-US" sz="1200" b="0" i="0" u="none" strike="noStrike" kern="1200" cap="none" spc="0" normalizeH="0" baseline="0" noProof="0" dirty="0" err="1">
                <a:ln>
                  <a:noFill/>
                </a:ln>
                <a:solidFill>
                  <a:srgbClr val="2C2D27"/>
                </a:solidFill>
                <a:effectLst/>
                <a:uLnTx/>
                <a:uFillTx/>
                <a:latin typeface="+mn-lt"/>
                <a:ea typeface="+mn-ea"/>
                <a:cs typeface="+mn-cs"/>
              </a:rPr>
              <a:t>Oberndorf</a:t>
            </a: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Oberndorf</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Enterprises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Dr. Condoleezza Rice</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66th U.S. Secretary of State</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Charles Schwab</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The Charles Schwab Corp.</a:t>
            </a:r>
            <a:endParaRPr kumimoji="0" lang="en-US" altLang="en-US" sz="1000" b="0" i="0" u="none" strike="noStrike" kern="1200" cap="none" spc="0" normalizeH="0" baseline="0" noProof="0" dirty="0">
              <a:ln>
                <a:noFill/>
              </a:ln>
              <a:solidFill>
                <a:srgbClr val="2C2D27"/>
              </a:solidFill>
              <a:effectLst/>
              <a:uLnTx/>
              <a:uFillTx/>
              <a:latin typeface="+mn-lt"/>
              <a:ea typeface="+mn-ea"/>
              <a:cs typeface="+mn-cs"/>
            </a:endParaRPr>
          </a:p>
        </p:txBody>
      </p:sp>
      <p:sp>
        <p:nvSpPr>
          <p:cNvPr id="13"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84" y="4734797"/>
            <a:ext cx="5327915" cy="1597155"/>
          </a:xfrm>
          <a:prstGeom prst="rect">
            <a:avLst/>
          </a:prstGeom>
        </p:spPr>
      </p:pic>
    </p:spTree>
    <p:extLst>
      <p:ext uri="{BB962C8B-B14F-4D97-AF65-F5344CB8AC3E}">
        <p14:creationId xmlns:p14="http://schemas.microsoft.com/office/powerpoint/2010/main" val="1585163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 y="2687053"/>
            <a:ext cx="12192001" cy="1588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2" hasCustomPrompt="1"/>
          </p:nvPr>
        </p:nvSpPr>
        <p:spPr>
          <a:xfrm>
            <a:off x="401052" y="3100223"/>
            <a:ext cx="11587749" cy="657559"/>
          </a:xfrm>
          <a:prstGeom prst="rect">
            <a:avLst/>
          </a:prstGeom>
        </p:spPr>
        <p:txBody>
          <a:bodyPr/>
          <a:lstStyle>
            <a:lvl1pPr marL="0" indent="0" algn="l">
              <a:buNone/>
              <a:defRPr sz="3600" b="1" baseline="0">
                <a:solidFill>
                  <a:schemeClr val="bg1"/>
                </a:solidFill>
                <a:latin typeface="+mn-lt"/>
              </a:defRPr>
            </a:lvl1pPr>
          </a:lstStyle>
          <a:p>
            <a:pPr lvl="0"/>
            <a:r>
              <a:rPr lang="en-US" dirty="0"/>
              <a:t>Section Divider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495" y="108663"/>
            <a:ext cx="4308307" cy="823243"/>
          </a:xfrm>
          <a:prstGeom prst="rect">
            <a:avLst/>
          </a:prstGeom>
        </p:spPr>
      </p:pic>
    </p:spTree>
    <p:extLst>
      <p:ext uri="{BB962C8B-B14F-4D97-AF65-F5344CB8AC3E}">
        <p14:creationId xmlns:p14="http://schemas.microsoft.com/office/powerpoint/2010/main" val="1575474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oin ExcelinE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p:cNvSpPr txBox="1"/>
          <p:nvPr/>
        </p:nvSpPr>
        <p:spPr>
          <a:xfrm>
            <a:off x="535201" y="3749074"/>
            <a:ext cx="11142387" cy="1292662"/>
          </a:xfrm>
          <a:prstGeom prst="rect">
            <a:avLst/>
          </a:prstGeom>
          <a:noFill/>
        </p:spPr>
        <p:txBody>
          <a:bodyPr wrap="square" rtlCol="0">
            <a:spAutoFit/>
          </a:bodyPr>
          <a:lstStyle/>
          <a:p>
            <a:pPr algn="ctr"/>
            <a:r>
              <a:rPr lang="en-US" sz="1800" dirty="0">
                <a:solidFill>
                  <a:schemeClr val="bg2"/>
                </a:solidFill>
              </a:rPr>
              <a:t>Join ExcelinEd to learn more about education reform in America.</a:t>
            </a:r>
            <a:br>
              <a:rPr lang="en-US" sz="1800" dirty="0">
                <a:solidFill>
                  <a:schemeClr val="bg2"/>
                </a:solidFill>
              </a:rPr>
            </a:br>
            <a:endParaRPr lang="en-US" sz="1800" dirty="0">
              <a:solidFill>
                <a:schemeClr val="bg2"/>
              </a:solidFill>
            </a:endParaRPr>
          </a:p>
          <a:p>
            <a:pPr algn="ctr"/>
            <a:r>
              <a:rPr lang="en-US" sz="1400" dirty="0">
                <a:solidFill>
                  <a:schemeClr val="bg2"/>
                </a:solidFill>
              </a:rPr>
              <a:t> Foundation for Excellence in Education</a:t>
            </a:r>
            <a:br>
              <a:rPr lang="en-US" sz="1400" dirty="0">
                <a:solidFill>
                  <a:schemeClr val="bg2"/>
                </a:solidFill>
              </a:rPr>
            </a:br>
            <a:r>
              <a:rPr lang="en-US" sz="1400" dirty="0">
                <a:solidFill>
                  <a:schemeClr val="bg2"/>
                </a:solidFill>
              </a:rPr>
              <a:t>P.O. Box 10691</a:t>
            </a:r>
            <a:br>
              <a:rPr lang="en-US" sz="1400" dirty="0">
                <a:solidFill>
                  <a:schemeClr val="bg2"/>
                </a:solidFill>
              </a:rPr>
            </a:br>
            <a:r>
              <a:rPr lang="en-US" sz="1400" dirty="0">
                <a:solidFill>
                  <a:schemeClr val="bg2"/>
                </a:solidFill>
              </a:rPr>
              <a:t>Tallahassee, FL 32302</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012" y="325530"/>
            <a:ext cx="6670768" cy="1274669"/>
          </a:xfrm>
          <a:prstGeom prst="rect">
            <a:avLst/>
          </a:prstGeom>
        </p:spPr>
      </p:pic>
      <p:grpSp>
        <p:nvGrpSpPr>
          <p:cNvPr id="11" name="Group 10"/>
          <p:cNvGrpSpPr/>
          <p:nvPr/>
        </p:nvGrpSpPr>
        <p:grpSpPr>
          <a:xfrm>
            <a:off x="3345872" y="4969758"/>
            <a:ext cx="8098376" cy="3046988"/>
            <a:chOff x="2456608" y="3795713"/>
            <a:chExt cx="6073782" cy="3046988"/>
          </a:xfrm>
        </p:grpSpPr>
        <p:sp>
          <p:nvSpPr>
            <p:cNvPr id="29" name="TextBox 28"/>
            <p:cNvSpPr txBox="1"/>
            <p:nvPr/>
          </p:nvSpPr>
          <p:spPr>
            <a:xfrm>
              <a:off x="2703902" y="3795713"/>
              <a:ext cx="5826488" cy="3046988"/>
            </a:xfrm>
            <a:prstGeom prst="rect">
              <a:avLst/>
            </a:prstGeom>
            <a:noFill/>
          </p:spPr>
          <p:txBody>
            <a:bodyPr wrap="square" numCol="2" rtlCol="0">
              <a:spAutoFit/>
            </a:bodyPr>
            <a:lstStyle/>
            <a:p>
              <a:pPr algn="l">
                <a:lnSpc>
                  <a:spcPct val="200000"/>
                </a:lnSpc>
                <a:spcBef>
                  <a:spcPts val="0"/>
                </a:spcBef>
              </a:pPr>
              <a:r>
                <a:rPr lang="en-US" sz="1400" dirty="0">
                  <a:solidFill>
                    <a:schemeClr val="bg2"/>
                  </a:solidFill>
                </a:rPr>
                <a:t>850.391.4090</a:t>
              </a:r>
              <a:br>
                <a:rPr lang="en-US" sz="1400" dirty="0">
                  <a:solidFill>
                    <a:schemeClr val="bg2"/>
                  </a:solidFill>
                </a:rPr>
              </a:br>
              <a:r>
                <a:rPr lang="en-US" sz="1400" dirty="0">
                  <a:solidFill>
                    <a:schemeClr val="bg2"/>
                  </a:solidFill>
                </a:rPr>
                <a:t>info@ExcelinEd.org</a:t>
              </a:r>
            </a:p>
            <a:p>
              <a:pPr algn="l">
                <a:lnSpc>
                  <a:spcPct val="200000"/>
                </a:lnSpc>
                <a:spcBef>
                  <a:spcPts val="0"/>
                </a:spcBef>
              </a:pPr>
              <a:r>
                <a:rPr lang="en-US" sz="1400" dirty="0">
                  <a:solidFill>
                    <a:schemeClr val="bg2"/>
                  </a:solidFill>
                </a:rPr>
                <a:t>ExcelinEd.org</a:t>
              </a: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r>
                <a:rPr lang="en-US" sz="1400" dirty="0">
                  <a:solidFill>
                    <a:schemeClr val="bg2"/>
                  </a:solidFill>
                </a:rPr>
                <a:t>/ExcelinEd</a:t>
              </a:r>
            </a:p>
            <a:p>
              <a:pPr algn="l">
                <a:lnSpc>
                  <a:spcPct val="200000"/>
                </a:lnSpc>
                <a:spcBef>
                  <a:spcPts val="0"/>
                </a:spcBef>
              </a:pPr>
              <a:r>
                <a:rPr lang="en-US" sz="1400" dirty="0">
                  <a:solidFill>
                    <a:schemeClr val="bg2"/>
                  </a:solidFill>
                </a:rPr>
                <a:t>@ExcelinEd</a:t>
              </a:r>
            </a:p>
            <a:p>
              <a:pPr algn="l">
                <a:lnSpc>
                  <a:spcPct val="200000"/>
                </a:lnSpc>
                <a:spcBef>
                  <a:spcPts val="0"/>
                </a:spcBef>
              </a:pPr>
              <a:r>
                <a:rPr lang="en-US" sz="1400" dirty="0">
                  <a:solidFill>
                    <a:schemeClr val="bg2"/>
                  </a:solidFill>
                </a:rPr>
                <a:t>/ExcelinEd</a:t>
              </a:r>
            </a:p>
            <a:p>
              <a:pPr algn="ctr"/>
              <a:endParaRPr lang="en-US" sz="1800" dirty="0">
                <a:solidFill>
                  <a:schemeClr val="bg2"/>
                </a:solidFill>
              </a:endParaRPr>
            </a:p>
          </p:txBody>
        </p:sp>
        <p:pic>
          <p:nvPicPr>
            <p:cNvPr id="27" name="Picture 10" descr="http://www.clipartbest.com/cliparts/4ni/Ead/4niEadxcA.pn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2476317" y="3979101"/>
              <a:ext cx="246665" cy="246665"/>
            </a:xfrm>
            <a:prstGeom prst="rect">
              <a:avLst/>
            </a:prstGeom>
            <a:noFill/>
          </p:spPr>
        </p:pic>
        <p:pic>
          <p:nvPicPr>
            <p:cNvPr id="28" name="Picture 18" descr="http://www.iconsdb.com/icons/preview/black/read-message-xxl.png"/>
            <p:cNvPicPr>
              <a:picLocks noChangeAspect="1" noChangeArrowheads="1"/>
            </p:cNvPicPr>
            <p:nvPr/>
          </p:nvPicPr>
          <p:blipFill>
            <a:blip r:embed="rId5" cstate="screen">
              <a:duotone>
                <a:schemeClr val="bg2">
                  <a:shade val="45000"/>
                  <a:satMod val="135000"/>
                </a:schemeClr>
                <a:prstClr val="white"/>
              </a:duotone>
            </a:blip>
            <a:srcRect/>
            <a:stretch>
              <a:fillRect/>
            </a:stretch>
          </p:blipFill>
          <p:spPr bwMode="auto">
            <a:xfrm>
              <a:off x="2472127" y="4409154"/>
              <a:ext cx="250855" cy="250855"/>
            </a:xfrm>
            <a:prstGeom prst="rect">
              <a:avLst/>
            </a:prstGeom>
            <a:noFill/>
          </p:spPr>
        </p:pic>
        <p:pic>
          <p:nvPicPr>
            <p:cNvPr id="5" name="Picture 4"/>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6608" y="4825552"/>
              <a:ext cx="281891" cy="281891"/>
            </a:xfrm>
            <a:prstGeom prst="rect">
              <a:avLst/>
            </a:prstGeom>
          </p:spPr>
        </p:pic>
        <p:pic>
          <p:nvPicPr>
            <p:cNvPr id="31" name="Picture 6" descr="Facebook"/>
            <p:cNvPicPr>
              <a:picLocks noChangeAspect="1" noChangeArrowheads="1"/>
            </p:cNvPicPr>
            <p:nvPr/>
          </p:nvPicPr>
          <p:blipFill>
            <a:blip r:embed="rId7"/>
            <a:srcRect/>
            <a:stretch>
              <a:fillRect/>
            </a:stretch>
          </p:blipFill>
          <p:spPr bwMode="auto">
            <a:xfrm>
              <a:off x="5212432" y="3919554"/>
              <a:ext cx="365760" cy="365760"/>
            </a:xfrm>
            <a:prstGeom prst="rect">
              <a:avLst/>
            </a:prstGeom>
            <a:noFill/>
          </p:spPr>
        </p:pic>
        <p:pic>
          <p:nvPicPr>
            <p:cNvPr id="32" name="Picture 8" descr="YouTube"/>
            <p:cNvPicPr>
              <a:picLocks noChangeAspect="1" noChangeArrowheads="1"/>
            </p:cNvPicPr>
            <p:nvPr/>
          </p:nvPicPr>
          <p:blipFill>
            <a:blip r:embed="rId8"/>
            <a:srcRect/>
            <a:stretch>
              <a:fillRect/>
            </a:stretch>
          </p:blipFill>
          <p:spPr bwMode="auto">
            <a:xfrm>
              <a:off x="5212432" y="4825552"/>
              <a:ext cx="365760" cy="365760"/>
            </a:xfrm>
            <a:prstGeom prst="rect">
              <a:avLst/>
            </a:prstGeom>
            <a:noFill/>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1386" y="4429297"/>
              <a:ext cx="287852" cy="287852"/>
            </a:xfrm>
            <a:prstGeom prst="rect">
              <a:avLst/>
            </a:prstGeom>
          </p:spPr>
        </p:pic>
      </p:grpSp>
      <p:sp>
        <p:nvSpPr>
          <p:cNvPr id="36" name="TextBox 35"/>
          <p:cNvSpPr txBox="1"/>
          <p:nvPr/>
        </p:nvSpPr>
        <p:spPr>
          <a:xfrm>
            <a:off x="4430982" y="1491197"/>
            <a:ext cx="3350825" cy="584775"/>
          </a:xfrm>
          <a:prstGeom prst="rect">
            <a:avLst/>
          </a:prstGeom>
          <a:noFill/>
        </p:spPr>
        <p:txBody>
          <a:bodyPr wrap="square" rtlCol="0">
            <a:spAutoFit/>
          </a:bodyPr>
          <a:lstStyle/>
          <a:p>
            <a:pPr algn="ctr"/>
            <a:r>
              <a:rPr lang="en-US" sz="3200" dirty="0">
                <a:solidFill>
                  <a:schemeClr val="bg2"/>
                </a:solidFill>
              </a:rPr>
              <a:t>Thank</a:t>
            </a:r>
            <a:r>
              <a:rPr lang="en-US" sz="3200" baseline="0" dirty="0">
                <a:solidFill>
                  <a:schemeClr val="bg2"/>
                </a:solidFill>
              </a:rPr>
              <a:t> You!</a:t>
            </a:r>
            <a:endParaRPr lang="en-US" sz="3200" dirty="0">
              <a:solidFill>
                <a:schemeClr val="bg2"/>
              </a:solidFill>
            </a:endParaRPr>
          </a:p>
        </p:txBody>
      </p:sp>
      <p:sp>
        <p:nvSpPr>
          <p:cNvPr id="3" name="Text Placeholder 2"/>
          <p:cNvSpPr>
            <a:spLocks noGrp="1"/>
          </p:cNvSpPr>
          <p:nvPr>
            <p:ph type="body" sz="quarter" idx="10" hasCustomPrompt="1"/>
          </p:nvPr>
        </p:nvSpPr>
        <p:spPr>
          <a:xfrm>
            <a:off x="1684869" y="2252443"/>
            <a:ext cx="9046633" cy="1313247"/>
          </a:xfrm>
          <a:prstGeom prst="rect">
            <a:avLst/>
          </a:prstGeom>
        </p:spPr>
        <p:txBody>
          <a:bodyPr/>
          <a:lstStyle>
            <a:lvl1pPr marL="0" indent="0" algn="ctr">
              <a:buNone/>
              <a:defRPr sz="2000" baseline="0">
                <a:solidFill>
                  <a:schemeClr val="bg2"/>
                </a:solidFill>
                <a:latin typeface="+mn-lt"/>
              </a:defRPr>
            </a:lvl1pPr>
          </a:lstStyle>
          <a:p>
            <a:pPr lvl="0"/>
            <a:r>
              <a:rPr lang="en-US" dirty="0"/>
              <a:t>Presenter Specific Information</a:t>
            </a:r>
          </a:p>
        </p:txBody>
      </p:sp>
    </p:spTree>
    <p:extLst>
      <p:ext uri="{BB962C8B-B14F-4D97-AF65-F5344CB8AC3E}">
        <p14:creationId xmlns:p14="http://schemas.microsoft.com/office/powerpoint/2010/main" val="3157773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81941" y="3200400"/>
            <a:ext cx="10261600" cy="1295401"/>
          </a:xfrm>
        </p:spPr>
        <p:txBody>
          <a:bodyPr anchor="b">
            <a:noAutofit/>
          </a:bodyPr>
          <a:lstStyle>
            <a:lvl1pPr algn="ctr" defTabSz="914400" rtl="0" eaLnBrk="1" latinLnBrk="0" hangingPunct="1">
              <a:spcBef>
                <a:spcPct val="0"/>
              </a:spcBef>
              <a:buNone/>
              <a:defRPr lang="en-US" sz="4000" kern="1200" cap="all" baseline="0" dirty="0">
                <a:solidFill>
                  <a:schemeClr val="bg2">
                    <a:lumMod val="50000"/>
                  </a:schemeClr>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82453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935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Plain Layou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04802" y="76203"/>
            <a:ext cx="10030471" cy="705853"/>
          </a:xfrm>
          <a:prstGeom prst="rect">
            <a:avLst/>
          </a:prstGeom>
        </p:spPr>
        <p:txBody>
          <a:bodyPr vert="horz" lIns="91440" tIns="45720" rIns="91440" bIns="45720" rtlCol="0" anchor="b">
            <a:normAutofit/>
          </a:bodyPr>
          <a:lstStyle>
            <a:lvl1pPr>
              <a:defRPr>
                <a:solidFill>
                  <a:schemeClr val="bg1"/>
                </a:solidFill>
                <a:latin typeface="+mj-lt"/>
              </a:defRPr>
            </a:lvl1pPr>
          </a:lstStyle>
          <a:p>
            <a:r>
              <a:rPr lang="en-US"/>
              <a:t>Click to edit Master title style</a:t>
            </a:r>
            <a:endParaRPr lang="en-US" dirty="0"/>
          </a:p>
        </p:txBody>
      </p:sp>
      <p:sp>
        <p:nvSpPr>
          <p:cNvPr id="13" name="Slide Number Placeholder 1"/>
          <p:cNvSpPr>
            <a:spLocks noGrp="1"/>
          </p:cNvSpPr>
          <p:nvPr>
            <p:ph type="sldNum" sz="quarter" idx="4"/>
          </p:nvPr>
        </p:nvSpPr>
        <p:spPr>
          <a:xfrm>
            <a:off x="11523907" y="6518894"/>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
        <p:nvSpPr>
          <p:cNvPr id="15" name="Text Placeholder 2"/>
          <p:cNvSpPr>
            <a:spLocks noGrp="1"/>
          </p:cNvSpPr>
          <p:nvPr>
            <p:ph type="body" sz="quarter" idx="13" hasCustomPrompt="1"/>
          </p:nvPr>
        </p:nvSpPr>
        <p:spPr>
          <a:xfrm>
            <a:off x="304802" y="782056"/>
            <a:ext cx="10030884" cy="457451"/>
          </a:xfrm>
          <a:prstGeom prst="rect">
            <a:avLst/>
          </a:prstGeom>
        </p:spPr>
        <p:txBody>
          <a:bodyPr/>
          <a:lstStyle>
            <a:lvl1pPr marL="0" indent="0">
              <a:buNone/>
              <a:defRPr sz="2400">
                <a:solidFill>
                  <a:schemeClr val="accent1"/>
                </a:solidFill>
                <a:latin typeface="+mj-lt"/>
              </a:defRPr>
            </a:lvl1pPr>
          </a:lstStyle>
          <a:p>
            <a:pPr lvl="0"/>
            <a:r>
              <a:rPr lang="en-US" dirty="0"/>
              <a:t>Subtitle</a:t>
            </a:r>
          </a:p>
        </p:txBody>
      </p:sp>
      <p:sp>
        <p:nvSpPr>
          <p:cNvPr id="16" name="Text Placeholder 9"/>
          <p:cNvSpPr>
            <a:spLocks noGrp="1"/>
          </p:cNvSpPr>
          <p:nvPr>
            <p:ph type="body" sz="quarter" idx="14" hasCustomPrompt="1"/>
          </p:nvPr>
        </p:nvSpPr>
        <p:spPr>
          <a:xfrm>
            <a:off x="304800" y="6171619"/>
            <a:ext cx="11607800" cy="251995"/>
          </a:xfrm>
          <a:prstGeom prst="rect">
            <a:avLst/>
          </a:prstGeom>
        </p:spPr>
        <p:txBody>
          <a:bodyPr/>
          <a:lstStyle>
            <a:lvl1pPr marL="0" indent="0">
              <a:buNone/>
              <a:defRPr sz="800" b="1" i="1">
                <a:solidFill>
                  <a:schemeClr val="accent6"/>
                </a:solidFill>
                <a:latin typeface="+mn-lt"/>
              </a:defRPr>
            </a:lvl1pPr>
          </a:lstStyle>
          <a:p>
            <a:pPr lvl="0"/>
            <a:r>
              <a:rPr lang="en-US" dirty="0"/>
              <a:t>*Sources</a:t>
            </a:r>
          </a:p>
        </p:txBody>
      </p:sp>
      <p:sp>
        <p:nvSpPr>
          <p:cNvPr id="17" name="Content Placeholder 14"/>
          <p:cNvSpPr>
            <a:spLocks noGrp="1"/>
          </p:cNvSpPr>
          <p:nvPr>
            <p:ph sz="quarter" idx="15"/>
          </p:nvPr>
        </p:nvSpPr>
        <p:spPr>
          <a:xfrm>
            <a:off x="304800" y="1305017"/>
            <a:ext cx="11607800" cy="4768813"/>
          </a:xfrm>
          <a:prstGeom prst="rect">
            <a:avLst/>
          </a:prstGeo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027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Image Bulle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0972800" cy="715962"/>
          </a:xfrm>
        </p:spPr>
        <p:txBody>
          <a:bodyPr>
            <a:normAutofit/>
          </a:bodyPr>
          <a:lstStyle>
            <a:lvl1pPr algn="l">
              <a:defRPr sz="3200" b="1" spc="0">
                <a:solidFill>
                  <a:srgbClr val="026BB2"/>
                </a:solidFill>
                <a:latin typeface="Arial" pitchFamily="34" charset="0"/>
                <a:cs typeface="Arial" pitchFamily="34" charset="0"/>
              </a:defRPr>
            </a:lvl1pPr>
          </a:lstStyle>
          <a:p>
            <a:r>
              <a:rPr lang="en-US"/>
              <a:t>Click to edit Master title style</a:t>
            </a:r>
            <a:endParaRPr lang="en-US" dirty="0"/>
          </a:p>
        </p:txBody>
      </p:sp>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711200" y="914400"/>
            <a:ext cx="10769600" cy="5257800"/>
          </a:xfrm>
        </p:spPr>
        <p:txBody>
          <a:bodyPr/>
          <a:lstStyle>
            <a:lvl1pPr marL="346075" indent="-346075">
              <a:buClr>
                <a:srgbClr val="026BB2"/>
              </a:buClr>
              <a:buSzPct val="114000"/>
              <a:buFontTx/>
              <a:buBlip>
                <a:blip r:embed="rId2"/>
              </a:buBlip>
              <a:defRPr kumimoji="0" lang="en-US" sz="1800" b="1" i="0" u="none" strike="noStrike" kern="1200" cap="none" spc="0" normalizeH="0" baseline="0" noProof="0" dirty="0" smtClean="0">
                <a:ln>
                  <a:noFill/>
                </a:ln>
                <a:solidFill>
                  <a:schemeClr val="tx1">
                    <a:lumMod val="65000"/>
                    <a:lumOff val="35000"/>
                  </a:schemeClr>
                </a:solidFill>
                <a:effectLst/>
                <a:uLnTx/>
                <a:uFillTx/>
                <a:latin typeface="Arial" pitchFamily="34" charset="0"/>
                <a:ea typeface="+mn-ea"/>
                <a:cs typeface="Arial" pitchFamily="34" charset="0"/>
              </a:defRPr>
            </a:lvl1pPr>
            <a:lvl2pPr marL="682625" indent="-341313">
              <a:buFontTx/>
              <a:buBlip>
                <a:blip r:embed="rId3"/>
              </a:buBlip>
              <a:defRPr sz="1600">
                <a:solidFill>
                  <a:srgbClr val="026BB2"/>
                </a:solidFill>
                <a:latin typeface="Arial" pitchFamily="34" charset="0"/>
                <a:cs typeface="Arial" pitchFamily="34" charset="0"/>
              </a:defRPr>
            </a:lvl2pPr>
            <a:lvl3pPr marL="969963" indent="-287338">
              <a:lnSpc>
                <a:spcPct val="150000"/>
              </a:lnSpc>
              <a:buFont typeface="Arial" pitchFamily="34" charset="0"/>
              <a:buChar char="•"/>
              <a:defRPr sz="1400">
                <a:solidFill>
                  <a:schemeClr val="tx1">
                    <a:lumMod val="65000"/>
                    <a:lumOff val="35000"/>
                  </a:schemeClr>
                </a:solidFill>
                <a:latin typeface="Arial" pitchFamily="34" charset="0"/>
                <a:cs typeface="Arial" pitchFamily="34" charset="0"/>
              </a:defRPr>
            </a:lvl3pPr>
            <a:lvl4pPr marL="1255713" indent="-285750">
              <a:lnSpc>
                <a:spcPct val="150000"/>
              </a:lnSpc>
              <a:buFont typeface="Arial" pitchFamily="34" charset="0"/>
              <a:buChar char="•"/>
              <a:defRPr sz="1200">
                <a:solidFill>
                  <a:schemeClr val="tx1">
                    <a:lumMod val="65000"/>
                    <a:lumOff val="35000"/>
                  </a:schemeClr>
                </a:solidFill>
                <a:latin typeface="Arial" pitchFamily="34" charset="0"/>
                <a:cs typeface="Arial" pitchFamily="34" charset="0"/>
              </a:defRPr>
            </a:lvl4pPr>
            <a:lvl5pPr marL="1543050" indent="-287338">
              <a:lnSpc>
                <a:spcPct val="150000"/>
              </a:lnSpc>
              <a:buFont typeface="Arial" pitchFamily="34" charset="0"/>
              <a:buChar char="•"/>
              <a:tabLst/>
              <a:defRPr sz="1000">
                <a:solidFill>
                  <a:schemeClr val="tx1">
                    <a:lumMod val="65000"/>
                    <a:lumOff val="3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9" name="Straight Connector 8"/>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4"/>
          <p:cNvSpPr txBox="1">
            <a:spLocks/>
          </p:cNvSpPr>
          <p:nvPr userDrawn="1"/>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12" name="Straight Connector 11"/>
          <p:cNvCxnSpPr/>
          <p:nvPr userDrawn="1"/>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177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Number Bullets">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0972800" cy="715962"/>
          </a:xfrm>
        </p:spPr>
        <p:txBody>
          <a:bodyPr>
            <a:normAutofit/>
          </a:bodyPr>
          <a:lstStyle>
            <a:lvl1pPr algn="l">
              <a:defRPr sz="3200" b="1" spc="0">
                <a:solidFill>
                  <a:srgbClr val="026BB2"/>
                </a:solidFill>
                <a:latin typeface="Arial" pitchFamily="34" charset="0"/>
                <a:cs typeface="Arial" pitchFamily="34" charset="0"/>
              </a:defRPr>
            </a:lvl1pPr>
          </a:lstStyle>
          <a:p>
            <a:r>
              <a:rPr lang="en-US"/>
              <a:t>Click to edit Master title style</a:t>
            </a:r>
            <a:endParaRPr lang="en-US" dirty="0"/>
          </a:p>
        </p:txBody>
      </p:sp>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smtClean="0">
                <a:solidFill>
                  <a:srgbClr val="0386DF"/>
                </a:solidFill>
                <a:latin typeface="Tahoma" pitchFamily="34" charset="0"/>
                <a:ea typeface="Tahoma" pitchFamily="34" charset="0"/>
                <a:cs typeface="Tahoma" pitchFamily="34" charset="0"/>
              </a:rPr>
              <a:pPr algn="ctr">
                <a:defRPr/>
              </a:pPr>
              <a:t>‹#›</a:t>
            </a:fld>
            <a:r>
              <a:rPr lang="en-US" sz="1400" b="1" dirty="0">
                <a:solidFill>
                  <a:srgbClr val="0386DF"/>
                </a:solidFill>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203200" y="914400"/>
            <a:ext cx="11582400" cy="5181600"/>
          </a:xfrm>
        </p:spPr>
        <p:txBody>
          <a:bodyPr/>
          <a:lstStyle>
            <a:lvl1pPr marL="346075" indent="-346075">
              <a:buClr>
                <a:srgbClr val="026BB2"/>
              </a:buClr>
              <a:buSzPct val="114000"/>
              <a:buFont typeface="+mj-lt"/>
              <a:buAutoNum type="arabicPeriod"/>
              <a:defRPr kumimoji="0" lang="en-US" sz="1800" b="1" i="0" u="none" strike="noStrike" kern="1200" cap="none" spc="0" normalizeH="0" baseline="0" noProof="0" dirty="0" smtClean="0">
                <a:ln>
                  <a:noFill/>
                </a:ln>
                <a:solidFill>
                  <a:schemeClr val="tx1">
                    <a:lumMod val="65000"/>
                    <a:lumOff val="35000"/>
                  </a:schemeClr>
                </a:solidFill>
                <a:effectLst/>
                <a:uLnTx/>
                <a:uFillTx/>
                <a:latin typeface="Arial" pitchFamily="34" charset="0"/>
                <a:ea typeface="+mn-ea"/>
                <a:cs typeface="Arial" pitchFamily="34" charset="0"/>
              </a:defRPr>
            </a:lvl1pPr>
            <a:lvl2pPr marL="568325" indent="-331788">
              <a:buFont typeface="+mj-lt"/>
              <a:buAutoNum type="arabicPeriod"/>
              <a:defRPr sz="1600">
                <a:solidFill>
                  <a:srgbClr val="026BB2"/>
                </a:solidFill>
                <a:latin typeface="Arial" pitchFamily="34" charset="0"/>
                <a:cs typeface="Arial" pitchFamily="34" charset="0"/>
              </a:defRPr>
            </a:lvl2pPr>
            <a:lvl3pPr marL="798513" indent="-347663">
              <a:lnSpc>
                <a:spcPct val="150000"/>
              </a:lnSpc>
              <a:buFont typeface="+mj-lt"/>
              <a:buAutoNum type="arabicPeriod"/>
              <a:defRPr sz="1400">
                <a:solidFill>
                  <a:schemeClr val="tx1">
                    <a:lumMod val="65000"/>
                    <a:lumOff val="35000"/>
                  </a:schemeClr>
                </a:solidFill>
                <a:latin typeface="Arial" pitchFamily="34" charset="0"/>
                <a:cs typeface="Arial" pitchFamily="34" charset="0"/>
              </a:defRPr>
            </a:lvl3pPr>
            <a:lvl4pPr marL="1030288" indent="-341313">
              <a:lnSpc>
                <a:spcPct val="150000"/>
              </a:lnSpc>
              <a:buFont typeface="+mj-lt"/>
              <a:buAutoNum type="arabicPeriod"/>
              <a:defRPr sz="1200">
                <a:solidFill>
                  <a:schemeClr val="tx1">
                    <a:lumMod val="65000"/>
                    <a:lumOff val="35000"/>
                  </a:schemeClr>
                </a:solidFill>
                <a:latin typeface="Arial" pitchFamily="34" charset="0"/>
                <a:cs typeface="Arial" pitchFamily="34" charset="0"/>
              </a:defRPr>
            </a:lvl4pPr>
            <a:lvl5pPr marL="1260475" indent="-346075">
              <a:lnSpc>
                <a:spcPct val="150000"/>
              </a:lnSpc>
              <a:buFont typeface="+mj-lt"/>
              <a:buAutoNum type="arabicPeriod"/>
              <a:tabLst>
                <a:tab pos="1260475" algn="l"/>
              </a:tabLst>
              <a:defRPr sz="1000">
                <a:solidFill>
                  <a:schemeClr val="tx1">
                    <a:lumMod val="65000"/>
                    <a:lumOff val="3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smtClean="0">
                <a:solidFill>
                  <a:srgbClr val="0386DF"/>
                </a:solidFill>
                <a:latin typeface="Tahoma" pitchFamily="34" charset="0"/>
                <a:ea typeface="Tahoma" pitchFamily="34" charset="0"/>
                <a:cs typeface="Tahoma" pitchFamily="34" charset="0"/>
              </a:rPr>
              <a:pPr algn="ctr">
                <a:defRPr/>
              </a:pPr>
              <a:t>‹#›</a:t>
            </a:fld>
            <a:r>
              <a:rPr lang="en-US" sz="1400" b="1" dirty="0">
                <a:solidFill>
                  <a:srgbClr val="0386DF"/>
                </a:solidFill>
                <a:latin typeface="Tahoma" pitchFamily="34" charset="0"/>
                <a:ea typeface="Tahoma" pitchFamily="34" charset="0"/>
                <a:cs typeface="Tahoma" pitchFamily="34" charset="0"/>
              </a:rPr>
              <a:t> </a:t>
            </a:r>
          </a:p>
        </p:txBody>
      </p:sp>
      <p:cxnSp>
        <p:nvCxnSpPr>
          <p:cNvPr id="9" name="Straight Connector 8"/>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946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0972800" cy="715962"/>
          </a:xfrm>
        </p:spPr>
        <p:txBody>
          <a:bodyPr>
            <a:normAutofit/>
          </a:bodyPr>
          <a:lstStyle>
            <a:lvl1pPr algn="l">
              <a:defRPr sz="3200" b="1" spc="0">
                <a:solidFill>
                  <a:srgbClr val="026BB2"/>
                </a:solidFill>
                <a:latin typeface="Arial" pitchFamily="34" charset="0"/>
                <a:cs typeface="Arial" pitchFamily="34" charset="0"/>
              </a:defRPr>
            </a:lvl1pPr>
          </a:lstStyle>
          <a:p>
            <a:r>
              <a:rPr lang="en-US"/>
              <a:t>Click to edit Master title style</a:t>
            </a:r>
            <a:endParaRPr lang="en-US" dirty="0"/>
          </a:p>
        </p:txBody>
      </p:sp>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smtClean="0">
                <a:solidFill>
                  <a:srgbClr val="0386DF"/>
                </a:solidFill>
                <a:latin typeface="Tahoma" pitchFamily="34" charset="0"/>
                <a:ea typeface="Tahoma" pitchFamily="34" charset="0"/>
                <a:cs typeface="Tahoma" pitchFamily="34" charset="0"/>
              </a:rPr>
              <a:pPr algn="ctr">
                <a:defRPr/>
              </a:pPr>
              <a:t>‹#›</a:t>
            </a:fld>
            <a:r>
              <a:rPr lang="en-US" sz="1400" b="1" dirty="0">
                <a:solidFill>
                  <a:srgbClr val="0386DF"/>
                </a:solidFill>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smtClean="0">
                <a:solidFill>
                  <a:srgbClr val="0386DF"/>
                </a:solidFill>
                <a:latin typeface="Tahoma" pitchFamily="34" charset="0"/>
                <a:ea typeface="Tahoma" pitchFamily="34" charset="0"/>
                <a:cs typeface="Tahoma" pitchFamily="34" charset="0"/>
              </a:rPr>
              <a:pPr algn="ctr">
                <a:defRPr/>
              </a:pPr>
              <a:t>‹#›</a:t>
            </a:fld>
            <a:r>
              <a:rPr lang="en-US" sz="1400" b="1" dirty="0">
                <a:solidFill>
                  <a:srgbClr val="0386DF"/>
                </a:solidFill>
                <a:latin typeface="Tahoma" pitchFamily="34" charset="0"/>
                <a:ea typeface="Tahoma" pitchFamily="34" charset="0"/>
                <a:cs typeface="Tahoma" pitchFamily="34" charset="0"/>
              </a:rPr>
              <a:t> </a:t>
            </a:r>
          </a:p>
        </p:txBody>
      </p:sp>
      <p:cxnSp>
        <p:nvCxnSpPr>
          <p:cNvPr id="8" name="Straight Connector 7"/>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96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3 Default No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15" name="Content Placeholder 14"/>
          <p:cNvSpPr>
            <a:spLocks noGrp="1"/>
          </p:cNvSpPr>
          <p:nvPr>
            <p:ph sz="quarter" idx="15"/>
          </p:nvPr>
        </p:nvSpPr>
        <p:spPr>
          <a:xfrm>
            <a:off x="304800" y="914400"/>
            <a:ext cx="11582400" cy="5486400"/>
          </a:xfrm>
          <a:prstGeom prst="rect">
            <a:avLst/>
          </a:prstGeom>
        </p:spPr>
        <p:txBody>
          <a:bodyPr>
            <a:normAutofit/>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None/>
              <a:tabLst/>
              <a:defRPr sz="1200">
                <a:latin typeface="+mj-lt"/>
              </a:defRPr>
            </a:lvl1pPr>
            <a:lvl2pPr marL="557213" marR="0" indent="-214313"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2pPr>
            <a:lvl3pPr marL="8572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3pPr>
            <a:lvl4pPr marL="12001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4pPr>
            <a:lvl5pPr marL="1543050" marR="0" indent="-171450" algn="l" defTabSz="685800" rtl="0" eaLnBrk="1" fontAlgn="auto" latinLnBrk="0" hangingPunct="1">
              <a:lnSpc>
                <a:spcPct val="100000"/>
              </a:lnSpc>
              <a:spcBef>
                <a:spcPct val="20000"/>
              </a:spcBef>
              <a:spcAft>
                <a:spcPts val="0"/>
              </a:spcAft>
              <a:buClrTx/>
              <a:buSzTx/>
              <a:buFont typeface="Arial" pitchFamily="34" charset="0"/>
              <a:buChar char="»"/>
              <a:tabLst/>
              <a:defRPr sz="1200">
                <a:latin typeface="+mn-lt"/>
              </a:defRPr>
            </a:lvl5pPr>
          </a:lstStyle>
          <a:p>
            <a:pPr marL="257175" marR="0" lvl="0"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Click to edit Master text styles</a:t>
            </a:r>
          </a:p>
          <a:p>
            <a:pPr marL="257175" marR="0" lvl="1"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Second level</a:t>
            </a:r>
          </a:p>
          <a:p>
            <a:pPr marL="257175" marR="0" lvl="2"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Third level</a:t>
            </a:r>
          </a:p>
          <a:p>
            <a:pPr marL="257175" marR="0" lvl="3"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Fourth level</a:t>
            </a:r>
          </a:p>
          <a:p>
            <a:pPr marL="257175" marR="0" lvl="4" indent="-257175" algn="l" defTabSz="685800" rtl="0" eaLnBrk="1" fontAlgn="auto" latinLnBrk="0" hangingPunct="1">
              <a:lnSpc>
                <a:spcPct val="100000"/>
              </a:lnSpc>
              <a:spcBef>
                <a:spcPct val="20000"/>
              </a:spcBef>
              <a:spcAft>
                <a:spcPts val="0"/>
              </a:spcAft>
              <a:buClrTx/>
              <a:buSzTx/>
              <a:buFont typeface="Arial" pitchFamily="34" charset="0"/>
              <a:buChar char="•"/>
              <a:tabLst/>
              <a:defRPr/>
            </a:pPr>
            <a:r>
              <a:rPr kumimoji="0" lang="en-US" sz="1350" b="0" i="0" u="none" strike="noStrike" kern="1200" cap="none" spc="0" normalizeH="0" baseline="0" noProof="0">
                <a:ln>
                  <a:noFill/>
                </a:ln>
                <a:solidFill>
                  <a:prstClr val="black"/>
                </a:solidFill>
                <a:effectLst/>
                <a:uLnTx/>
                <a:uFillTx/>
                <a:latin typeface="Calibri" panose="020F0502020204030204" pitchFamily="34" charset="0"/>
                <a:ea typeface="+mn-ea"/>
                <a:cs typeface="+mn-cs"/>
              </a:rPr>
              <a:t>Fifth level</a:t>
            </a:r>
          </a:p>
        </p:txBody>
      </p:sp>
    </p:spTree>
    <p:extLst>
      <p:ext uri="{BB962C8B-B14F-4D97-AF65-F5344CB8AC3E}">
        <p14:creationId xmlns:p14="http://schemas.microsoft.com/office/powerpoint/2010/main" val="8975482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_Image Bullet">
    <p:spTree>
      <p:nvGrpSpPr>
        <p:cNvPr id="1" name=""/>
        <p:cNvGrpSpPr/>
        <p:nvPr/>
      </p:nvGrpSpPr>
      <p:grpSpPr>
        <a:xfrm>
          <a:off x="0" y="0"/>
          <a:ext cx="0" cy="0"/>
          <a:chOff x="0" y="0"/>
          <a:chExt cx="0" cy="0"/>
        </a:xfrm>
      </p:grpSpPr>
      <p:sp>
        <p:nvSpPr>
          <p:cNvPr id="11" name="Title 1"/>
          <p:cNvSpPr>
            <a:spLocks noGrp="1"/>
          </p:cNvSpPr>
          <p:nvPr>
            <p:ph type="title"/>
          </p:nvPr>
        </p:nvSpPr>
        <p:spPr>
          <a:xfrm>
            <a:off x="101600" y="41564"/>
            <a:ext cx="10972800" cy="715962"/>
          </a:xfrm>
        </p:spPr>
        <p:txBody>
          <a:bodyPr>
            <a:normAutofit/>
          </a:bodyPr>
          <a:lstStyle>
            <a:lvl1pPr algn="l">
              <a:defRPr sz="3200" b="1" spc="0">
                <a:solidFill>
                  <a:schemeClr val="bg1"/>
                </a:solidFill>
                <a:latin typeface="+mj-lt"/>
                <a:cs typeface="Arial" pitchFamily="34" charset="0"/>
              </a:defRPr>
            </a:lvl1pPr>
          </a:lstStyle>
          <a:p>
            <a:r>
              <a:rPr lang="en-US" dirty="0"/>
              <a:t>Click to edit Master title style</a:t>
            </a:r>
          </a:p>
        </p:txBody>
      </p:sp>
      <p:sp>
        <p:nvSpPr>
          <p:cNvPr id="12" name="Text Placeholder 6"/>
          <p:cNvSpPr>
            <a:spLocks noGrp="1"/>
          </p:cNvSpPr>
          <p:nvPr>
            <p:ph type="body" sz="quarter" idx="10"/>
          </p:nvPr>
        </p:nvSpPr>
        <p:spPr>
          <a:xfrm>
            <a:off x="711200" y="914400"/>
            <a:ext cx="10769600" cy="5257800"/>
          </a:xfrm>
        </p:spPr>
        <p:txBody>
          <a:bodyPr/>
          <a:lstStyle>
            <a:lvl1pPr marL="346075" indent="-346075">
              <a:buClr>
                <a:srgbClr val="026BB2"/>
              </a:buClr>
              <a:buSzPct val="114000"/>
              <a:buFont typeface="Arial" panose="020B0604020202020204" pitchFamily="34" charset="0"/>
              <a:buChar char="•"/>
              <a:defRPr kumimoji="0" lang="en-US" sz="1800" b="1" i="0" u="none" strike="noStrike" kern="1200" cap="none" spc="0" normalizeH="0" baseline="0" noProof="0" dirty="0" smtClean="0">
                <a:ln>
                  <a:noFill/>
                </a:ln>
                <a:solidFill>
                  <a:schemeClr val="tx1">
                    <a:lumMod val="65000"/>
                    <a:lumOff val="35000"/>
                  </a:schemeClr>
                </a:solidFill>
                <a:effectLst/>
                <a:uLnTx/>
                <a:uFillTx/>
                <a:latin typeface="+mn-lt"/>
                <a:ea typeface="+mn-ea"/>
                <a:cs typeface="Arial" pitchFamily="34" charset="0"/>
              </a:defRPr>
            </a:lvl1pPr>
            <a:lvl2pPr marL="682625" indent="-341313">
              <a:buFont typeface="Arial" panose="020B0604020202020204" pitchFamily="34" charset="0"/>
              <a:buChar char="•"/>
              <a:defRPr lang="en-US" sz="1600" kern="1200" dirty="0" smtClean="0">
                <a:solidFill>
                  <a:schemeClr val="tx1">
                    <a:lumMod val="65000"/>
                    <a:lumOff val="35000"/>
                  </a:schemeClr>
                </a:solidFill>
                <a:latin typeface="+mn-lt"/>
                <a:ea typeface="+mn-ea"/>
                <a:cs typeface="Arial" pitchFamily="34" charset="0"/>
              </a:defRPr>
            </a:lvl2pPr>
            <a:lvl3pPr marL="1030288" indent="-347663">
              <a:lnSpc>
                <a:spcPct val="150000"/>
              </a:lnSpc>
              <a:buFont typeface="Arial" pitchFamily="34" charset="0"/>
              <a:buChar char="•"/>
              <a:defRPr sz="1400">
                <a:solidFill>
                  <a:schemeClr val="tx1">
                    <a:lumMod val="65000"/>
                    <a:lumOff val="35000"/>
                  </a:schemeClr>
                </a:solidFill>
                <a:latin typeface="+mn-lt"/>
                <a:cs typeface="Arial" pitchFamily="34" charset="0"/>
              </a:defRPr>
            </a:lvl3pPr>
            <a:lvl4pPr marL="1379538" indent="-349250">
              <a:lnSpc>
                <a:spcPct val="150000"/>
              </a:lnSpc>
              <a:buFont typeface="Arial" pitchFamily="34" charset="0"/>
              <a:buChar char="•"/>
              <a:defRPr sz="1200">
                <a:solidFill>
                  <a:schemeClr val="tx1">
                    <a:lumMod val="65000"/>
                    <a:lumOff val="35000"/>
                  </a:schemeClr>
                </a:solidFill>
                <a:latin typeface="+mn-lt"/>
                <a:cs typeface="Arial" pitchFamily="34" charset="0"/>
              </a:defRPr>
            </a:lvl4pPr>
            <a:lvl5pPr marL="1712913" indent="-333375">
              <a:lnSpc>
                <a:spcPct val="150000"/>
              </a:lnSpc>
              <a:buFont typeface="Arial" pitchFamily="34" charset="0"/>
              <a:buChar char="•"/>
              <a:tabLst/>
              <a:defRPr sz="1000">
                <a:solidFill>
                  <a:schemeClr val="tx1">
                    <a:lumMod val="65000"/>
                    <a:lumOff val="35000"/>
                  </a:schemeClr>
                </a:solidFill>
                <a:latin typeface="+mn-lt"/>
                <a:cs typeface="Arial"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9907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3 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20280" y="3810007"/>
            <a:ext cx="11751440" cy="899433"/>
          </a:xfrm>
          <a:prstGeom prst="rect">
            <a:avLst/>
          </a:prstGeom>
        </p:spPr>
        <p:txBody>
          <a:bodyPr vert="horz" lIns="91440" tIns="45720" rIns="91440" bIns="45720" rtlCol="0" anchor="ctr">
            <a:normAutofit/>
          </a:bodyPr>
          <a:lstStyle>
            <a:lvl1pPr algn="ctr">
              <a:defRPr sz="3300">
                <a:solidFill>
                  <a:schemeClr val="tx2"/>
                </a:solidFill>
                <a:latin typeface="+mj-lt"/>
              </a:defRPr>
            </a:lvl1pPr>
          </a:lstStyle>
          <a:p>
            <a:r>
              <a:rPr lang="en-US"/>
              <a:t>Click to edit title</a:t>
            </a:r>
          </a:p>
        </p:txBody>
      </p:sp>
      <p:sp>
        <p:nvSpPr>
          <p:cNvPr id="8" name="Text Placeholder 7"/>
          <p:cNvSpPr>
            <a:spLocks noGrp="1"/>
          </p:cNvSpPr>
          <p:nvPr>
            <p:ph type="body" sz="quarter" idx="11" hasCustomPrompt="1"/>
          </p:nvPr>
        </p:nvSpPr>
        <p:spPr>
          <a:xfrm>
            <a:off x="220280" y="4800600"/>
            <a:ext cx="11751440" cy="722312"/>
          </a:xfrm>
          <a:prstGeom prst="rect">
            <a:avLst/>
          </a:prstGeom>
        </p:spPr>
        <p:txBody>
          <a:bodyPr/>
          <a:lstStyle>
            <a:lvl1pPr marL="0" indent="0" algn="ctr">
              <a:buNone/>
              <a:defRPr sz="1800" i="1" baseline="0">
                <a:solidFill>
                  <a:schemeClr val="tx2"/>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Click to edit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905000"/>
            <a:ext cx="7924800" cy="1513760"/>
          </a:xfrm>
          <a:prstGeom prst="rect">
            <a:avLst/>
          </a:prstGeom>
        </p:spPr>
      </p:pic>
      <p:sp>
        <p:nvSpPr>
          <p:cNvPr id="6" name="Text Placeholder 7"/>
          <p:cNvSpPr>
            <a:spLocks noGrp="1"/>
          </p:cNvSpPr>
          <p:nvPr>
            <p:ph type="body" sz="quarter" idx="12" hasCustomPrompt="1"/>
          </p:nvPr>
        </p:nvSpPr>
        <p:spPr>
          <a:xfrm>
            <a:off x="220280" y="5605465"/>
            <a:ext cx="11751440" cy="722312"/>
          </a:xfrm>
          <a:prstGeom prst="rect">
            <a:avLst/>
          </a:prstGeom>
        </p:spPr>
        <p:txBody>
          <a:bodyPr/>
          <a:lstStyle>
            <a:lvl1pPr marL="0" indent="0" algn="ctr">
              <a:buNone/>
              <a:defRPr sz="1600" i="0" baseline="0">
                <a:solidFill>
                  <a:schemeClr val="accent3"/>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a:t>Month Year</a:t>
            </a:r>
          </a:p>
        </p:txBody>
      </p:sp>
    </p:spTree>
    <p:extLst>
      <p:ext uri="{BB962C8B-B14F-4D97-AF65-F5344CB8AC3E}">
        <p14:creationId xmlns:p14="http://schemas.microsoft.com/office/powerpoint/2010/main" val="34984492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3 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 y="2687053"/>
            <a:ext cx="12192001" cy="1588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p:cNvSpPr>
            <a:spLocks noGrp="1"/>
          </p:cNvSpPr>
          <p:nvPr>
            <p:ph type="body" sz="quarter" idx="12" hasCustomPrompt="1"/>
          </p:nvPr>
        </p:nvSpPr>
        <p:spPr>
          <a:xfrm>
            <a:off x="401052" y="3100224"/>
            <a:ext cx="11587749" cy="657559"/>
          </a:xfrm>
          <a:prstGeom prst="rect">
            <a:avLst/>
          </a:prstGeom>
        </p:spPr>
        <p:txBody>
          <a:bodyPr anchor="ctr" anchorCtr="0"/>
          <a:lstStyle>
            <a:lvl1pPr marL="0" indent="0" algn="l">
              <a:buNone/>
              <a:defRPr sz="2700" b="1" baseline="0">
                <a:solidFill>
                  <a:schemeClr val="bg1"/>
                </a:solidFill>
                <a:latin typeface="+mn-lt"/>
              </a:defRPr>
            </a:lvl1pPr>
          </a:lstStyle>
          <a:p>
            <a:pPr lvl="0"/>
            <a:r>
              <a:rPr lang="en-US"/>
              <a:t>Insert Section Divider Title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31201" y="228609"/>
            <a:ext cx="3657600" cy="698659"/>
          </a:xfrm>
          <a:prstGeom prst="rect">
            <a:avLst/>
          </a:prstGeom>
        </p:spPr>
      </p:pic>
    </p:spTree>
    <p:extLst>
      <p:ext uri="{BB962C8B-B14F-4D97-AF65-F5344CB8AC3E}">
        <p14:creationId xmlns:p14="http://schemas.microsoft.com/office/powerpoint/2010/main" val="226706886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Image Bullet">
    <p:spTree>
      <p:nvGrpSpPr>
        <p:cNvPr id="1" name=""/>
        <p:cNvGrpSpPr/>
        <p:nvPr/>
      </p:nvGrpSpPr>
      <p:grpSpPr>
        <a:xfrm>
          <a:off x="0" y="0"/>
          <a:ext cx="0" cy="0"/>
          <a:chOff x="0" y="0"/>
          <a:chExt cx="0" cy="0"/>
        </a:xfrm>
      </p:grpSpPr>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p:cNvSpPr txBox="1">
            <a:spLocks/>
          </p:cNvSpPr>
          <p:nvPr userDrawn="1"/>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9" name="Straight Connector 8"/>
          <p:cNvCxnSpPr/>
          <p:nvPr userDrawn="1"/>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4365" y="152400"/>
            <a:ext cx="10972800" cy="715962"/>
          </a:xfrm>
        </p:spPr>
        <p:txBody>
          <a:bodyPr>
            <a:normAutofit/>
          </a:bodyPr>
          <a:lstStyle>
            <a:lvl1pPr algn="l">
              <a:defRPr sz="3200" b="1" spc="0">
                <a:solidFill>
                  <a:srgbClr val="026BB2"/>
                </a:solidFill>
                <a:latin typeface="Arial" pitchFamily="34" charset="0"/>
                <a:cs typeface="Arial" pitchFamily="34" charset="0"/>
              </a:defRPr>
            </a:lvl1pPr>
          </a:lstStyle>
          <a:p>
            <a:r>
              <a:rPr lang="en-US" dirty="0"/>
              <a:t>Click to edit Master title style</a:t>
            </a:r>
          </a:p>
        </p:txBody>
      </p:sp>
      <p:sp>
        <p:nvSpPr>
          <p:cNvPr id="12" name="Text Placeholder 6"/>
          <p:cNvSpPr>
            <a:spLocks noGrp="1"/>
          </p:cNvSpPr>
          <p:nvPr>
            <p:ph type="body" sz="quarter" idx="10"/>
          </p:nvPr>
        </p:nvSpPr>
        <p:spPr>
          <a:xfrm>
            <a:off x="711200" y="914400"/>
            <a:ext cx="10769600" cy="5257800"/>
          </a:xfrm>
        </p:spPr>
        <p:txBody>
          <a:bodyPr/>
          <a:lstStyle>
            <a:lvl1pPr marL="346075" indent="-346075">
              <a:buClr>
                <a:srgbClr val="026BB2"/>
              </a:buClr>
              <a:buSzPct val="114000"/>
              <a:buFontTx/>
              <a:buBlip>
                <a:blip r:embed="rId2"/>
              </a:buBlip>
              <a:defRPr kumimoji="0" lang="en-US" sz="1800" b="1" i="0" u="none" strike="noStrike" kern="1200" cap="none" spc="0" normalizeH="0" baseline="0" noProof="0" dirty="0" smtClean="0">
                <a:ln>
                  <a:noFill/>
                </a:ln>
                <a:solidFill>
                  <a:schemeClr val="tx1">
                    <a:lumMod val="65000"/>
                    <a:lumOff val="35000"/>
                  </a:schemeClr>
                </a:solidFill>
                <a:effectLst/>
                <a:uLnTx/>
                <a:uFillTx/>
                <a:latin typeface="Arial" pitchFamily="34" charset="0"/>
                <a:ea typeface="+mn-ea"/>
                <a:cs typeface="Arial" pitchFamily="34" charset="0"/>
              </a:defRPr>
            </a:lvl1pPr>
            <a:lvl2pPr marL="682625" indent="-341313">
              <a:buFontTx/>
              <a:buBlip>
                <a:blip r:embed="rId3"/>
              </a:buBlip>
              <a:defRPr lang="en-US" sz="1600" kern="1200" dirty="0" smtClean="0">
                <a:solidFill>
                  <a:schemeClr val="tx1">
                    <a:lumMod val="65000"/>
                    <a:lumOff val="35000"/>
                  </a:schemeClr>
                </a:solidFill>
                <a:latin typeface="Arial" pitchFamily="34" charset="0"/>
                <a:ea typeface="+mn-ea"/>
                <a:cs typeface="Arial" pitchFamily="34" charset="0"/>
              </a:defRPr>
            </a:lvl2pPr>
            <a:lvl3pPr marL="1030288" indent="-347663">
              <a:lnSpc>
                <a:spcPct val="150000"/>
              </a:lnSpc>
              <a:buFont typeface="Arial" pitchFamily="34" charset="0"/>
              <a:buChar char="•"/>
              <a:defRPr sz="1400">
                <a:solidFill>
                  <a:schemeClr val="tx1">
                    <a:lumMod val="65000"/>
                    <a:lumOff val="35000"/>
                  </a:schemeClr>
                </a:solidFill>
                <a:latin typeface="Arial" pitchFamily="34" charset="0"/>
                <a:cs typeface="Arial" pitchFamily="34" charset="0"/>
              </a:defRPr>
            </a:lvl3pPr>
            <a:lvl4pPr marL="1379538" indent="-349250">
              <a:lnSpc>
                <a:spcPct val="150000"/>
              </a:lnSpc>
              <a:buFont typeface="Arial" pitchFamily="34" charset="0"/>
              <a:buChar char="•"/>
              <a:defRPr sz="1200">
                <a:solidFill>
                  <a:schemeClr val="tx1">
                    <a:lumMod val="65000"/>
                    <a:lumOff val="35000"/>
                  </a:schemeClr>
                </a:solidFill>
                <a:latin typeface="Arial" pitchFamily="34" charset="0"/>
                <a:cs typeface="Arial" pitchFamily="34" charset="0"/>
              </a:defRPr>
            </a:lvl4pPr>
            <a:lvl5pPr marL="1712913" indent="-333375">
              <a:lnSpc>
                <a:spcPct val="150000"/>
              </a:lnSpc>
              <a:buFont typeface="Arial" pitchFamily="34" charset="0"/>
              <a:buChar char="•"/>
              <a:tabLst/>
              <a:defRPr sz="1000">
                <a:solidFill>
                  <a:schemeClr val="tx1">
                    <a:lumMod val="65000"/>
                    <a:lumOff val="3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572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94365" y="152400"/>
            <a:ext cx="10972800" cy="715962"/>
          </a:xfrm>
        </p:spPr>
        <p:txBody>
          <a:bodyPr>
            <a:normAutofit/>
          </a:bodyPr>
          <a:lstStyle>
            <a:lvl1pPr algn="l">
              <a:defRPr sz="3200" b="1" spc="0">
                <a:solidFill>
                  <a:schemeClr val="bg1"/>
                </a:solidFill>
                <a:latin typeface="+mj-lt"/>
                <a:cs typeface="Arial" pitchFamily="34" charset="0"/>
              </a:defRPr>
            </a:lvl1pPr>
          </a:lstStyle>
          <a:p>
            <a:r>
              <a:rPr lang="en-US"/>
              <a:t>Click to edit Master title style</a:t>
            </a:r>
          </a:p>
        </p:txBody>
      </p:sp>
      <p:sp>
        <p:nvSpPr>
          <p:cNvPr id="3"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166239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Placeholder 1"/>
          <p:cNvSpPr>
            <a:spLocks noGrp="1"/>
          </p:cNvSpPr>
          <p:nvPr>
            <p:ph type="title" hasCustomPrompt="1"/>
          </p:nvPr>
        </p:nvSpPr>
        <p:spPr>
          <a:xfrm>
            <a:off x="232012" y="4815570"/>
            <a:ext cx="11751440" cy="899433"/>
          </a:xfrm>
          <a:prstGeom prst="rect">
            <a:avLst/>
          </a:prstGeom>
        </p:spPr>
        <p:txBody>
          <a:bodyPr vert="horz" lIns="91440" tIns="45720" rIns="91440" bIns="45720" rtlCol="0" anchor="ctr">
            <a:normAutofit/>
          </a:bodyPr>
          <a:lstStyle>
            <a:lvl1pPr algn="ctr">
              <a:defRPr sz="4400">
                <a:solidFill>
                  <a:schemeClr val="bg2"/>
                </a:solidFill>
                <a:latin typeface="+mj-lt"/>
              </a:defRPr>
            </a:lvl1pPr>
          </a:lstStyle>
          <a:p>
            <a:r>
              <a:rPr lang="en-US" dirty="0"/>
              <a:t>Click to edit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012" y="325530"/>
            <a:ext cx="6670768" cy="1274669"/>
          </a:xfrm>
          <a:prstGeom prst="rect">
            <a:avLst/>
          </a:prstGeom>
        </p:spPr>
      </p:pic>
      <p:sp>
        <p:nvSpPr>
          <p:cNvPr id="8" name="Text Placeholder 7"/>
          <p:cNvSpPr>
            <a:spLocks noGrp="1"/>
          </p:cNvSpPr>
          <p:nvPr>
            <p:ph type="body" sz="quarter" idx="11" hasCustomPrompt="1"/>
          </p:nvPr>
        </p:nvSpPr>
        <p:spPr>
          <a:xfrm>
            <a:off x="1684119" y="5734458"/>
            <a:ext cx="9351433" cy="722312"/>
          </a:xfrm>
          <a:prstGeom prst="rect">
            <a:avLst/>
          </a:prstGeom>
        </p:spPr>
        <p:txBody>
          <a:bodyPr/>
          <a:lstStyle>
            <a:lvl1pPr marL="0" indent="0" algn="ctr">
              <a:buNone/>
              <a:defRPr sz="2000" baseline="0">
                <a:solidFill>
                  <a:schemeClr val="accent1"/>
                </a:solidFill>
                <a:latin typeface="+mn-lt"/>
              </a:defRPr>
            </a:lvl1pPr>
            <a:lvl2pPr algn="ctr">
              <a:defRPr>
                <a:solidFill>
                  <a:schemeClr val="accent1"/>
                </a:solidFill>
                <a:latin typeface="+mn-lt"/>
              </a:defRPr>
            </a:lvl2pPr>
            <a:lvl3pPr algn="ctr">
              <a:defRPr>
                <a:solidFill>
                  <a:schemeClr val="accent1"/>
                </a:solidFill>
                <a:latin typeface="+mn-lt"/>
              </a:defRPr>
            </a:lvl3pPr>
            <a:lvl4pPr algn="ctr">
              <a:defRPr>
                <a:solidFill>
                  <a:schemeClr val="accent1"/>
                </a:solidFill>
                <a:latin typeface="+mn-lt"/>
              </a:defRPr>
            </a:lvl4pPr>
            <a:lvl5pPr algn="ctr">
              <a:defRPr>
                <a:solidFill>
                  <a:schemeClr val="accent1"/>
                </a:solidFill>
                <a:latin typeface="+mn-lt"/>
              </a:defRPr>
            </a:lvl5pPr>
          </a:lstStyle>
          <a:p>
            <a:pPr lvl="0"/>
            <a:r>
              <a:rPr lang="en-US" dirty="0"/>
              <a:t>SUBTITLE - DATE</a:t>
            </a:r>
          </a:p>
        </p:txBody>
      </p:sp>
    </p:spTree>
    <p:extLst>
      <p:ext uri="{BB962C8B-B14F-4D97-AF65-F5344CB8AC3E}">
        <p14:creationId xmlns:p14="http://schemas.microsoft.com/office/powerpoint/2010/main" val="314312520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lain Layou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04802" y="76203"/>
            <a:ext cx="10030471" cy="705853"/>
          </a:xfrm>
          <a:prstGeom prst="rect">
            <a:avLst/>
          </a:prstGeom>
        </p:spPr>
        <p:txBody>
          <a:bodyPr vert="horz" lIns="91440" tIns="45720" rIns="91440" bIns="45720" rtlCol="0" anchor="b">
            <a:normAutofit/>
          </a:bodyPr>
          <a:lstStyle>
            <a:lvl1pPr>
              <a:defRPr>
                <a:solidFill>
                  <a:schemeClr val="bg1"/>
                </a:solidFill>
                <a:latin typeface="+mj-lt"/>
              </a:defRPr>
            </a:lvl1pPr>
          </a:lstStyle>
          <a:p>
            <a:r>
              <a:rPr lang="en-US"/>
              <a:t>Click to edit Master title style</a:t>
            </a:r>
            <a:endParaRPr lang="en-US" dirty="0"/>
          </a:p>
        </p:txBody>
      </p:sp>
      <p:sp>
        <p:nvSpPr>
          <p:cNvPr id="5"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
        <p:nvSpPr>
          <p:cNvPr id="3" name="Text Placeholder 2"/>
          <p:cNvSpPr>
            <a:spLocks noGrp="1"/>
          </p:cNvSpPr>
          <p:nvPr>
            <p:ph type="body" sz="quarter" idx="13" hasCustomPrompt="1"/>
          </p:nvPr>
        </p:nvSpPr>
        <p:spPr>
          <a:xfrm>
            <a:off x="304802" y="782056"/>
            <a:ext cx="10030884" cy="457451"/>
          </a:xfrm>
          <a:prstGeom prst="rect">
            <a:avLst/>
          </a:prstGeom>
        </p:spPr>
        <p:txBody>
          <a:bodyPr/>
          <a:lstStyle>
            <a:lvl1pPr marL="0" indent="0">
              <a:buNone/>
              <a:defRPr sz="2400">
                <a:solidFill>
                  <a:schemeClr val="accent1"/>
                </a:solidFill>
                <a:latin typeface="+mj-lt"/>
              </a:defRPr>
            </a:lvl1pPr>
          </a:lstStyle>
          <a:p>
            <a:pPr lvl="0"/>
            <a:r>
              <a:rPr lang="en-US" dirty="0"/>
              <a:t>Subtitle</a:t>
            </a:r>
          </a:p>
        </p:txBody>
      </p:sp>
      <p:sp>
        <p:nvSpPr>
          <p:cNvPr id="10" name="Text Placeholder 9"/>
          <p:cNvSpPr>
            <a:spLocks noGrp="1"/>
          </p:cNvSpPr>
          <p:nvPr>
            <p:ph type="body" sz="quarter" idx="14" hasCustomPrompt="1"/>
          </p:nvPr>
        </p:nvSpPr>
        <p:spPr>
          <a:xfrm>
            <a:off x="304800" y="6171619"/>
            <a:ext cx="11607800" cy="251995"/>
          </a:xfrm>
          <a:prstGeom prst="rect">
            <a:avLst/>
          </a:prstGeom>
        </p:spPr>
        <p:txBody>
          <a:bodyPr/>
          <a:lstStyle>
            <a:lvl1pPr marL="0" indent="0">
              <a:buNone/>
              <a:defRPr sz="800" b="1" i="1">
                <a:solidFill>
                  <a:schemeClr val="accent6"/>
                </a:solidFill>
                <a:latin typeface="+mn-lt"/>
              </a:defRPr>
            </a:lvl1pPr>
          </a:lstStyle>
          <a:p>
            <a:pPr lvl="0"/>
            <a:r>
              <a:rPr lang="en-US" dirty="0"/>
              <a:t>*Sources</a:t>
            </a:r>
          </a:p>
        </p:txBody>
      </p:sp>
      <p:sp>
        <p:nvSpPr>
          <p:cNvPr id="15" name="Content Placeholder 14"/>
          <p:cNvSpPr>
            <a:spLocks noGrp="1"/>
          </p:cNvSpPr>
          <p:nvPr>
            <p:ph sz="quarter" idx="15"/>
          </p:nvPr>
        </p:nvSpPr>
        <p:spPr>
          <a:xfrm>
            <a:off x="304800" y="1305017"/>
            <a:ext cx="11607800" cy="4768813"/>
          </a:xfrm>
          <a:prstGeom prst="rect">
            <a:avLst/>
          </a:prstGeo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365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bout ExcelinEd">
    <p:spTree>
      <p:nvGrpSpPr>
        <p:cNvPr id="1" name=""/>
        <p:cNvGrpSpPr/>
        <p:nvPr/>
      </p:nvGrpSpPr>
      <p:grpSpPr>
        <a:xfrm>
          <a:off x="0" y="0"/>
          <a:ext cx="0" cy="0"/>
          <a:chOff x="0" y="0"/>
          <a:chExt cx="0" cy="0"/>
        </a:xfrm>
      </p:grpSpPr>
      <p:sp>
        <p:nvSpPr>
          <p:cNvPr id="9" name="Shape 178"/>
          <p:cNvSpPr/>
          <p:nvPr/>
        </p:nvSpPr>
        <p:spPr>
          <a:xfrm>
            <a:off x="6431551" y="1020526"/>
            <a:ext cx="5595260" cy="344245"/>
          </a:xfrm>
          <a:prstGeom prst="rect">
            <a:avLst/>
          </a:prstGeom>
          <a:solidFill>
            <a:schemeClr val="accent1"/>
          </a:solidFill>
          <a:ln>
            <a:noFill/>
          </a:ln>
        </p:spPr>
        <p:txBody>
          <a:bodyPr lIns="91425" tIns="45700" rIns="91425" bIns="45700" anchor="ctr" anchorCtr="0">
            <a:noAutofit/>
          </a:bodyPr>
          <a:lstStyle/>
          <a:p>
            <a:pPr algn="ctr"/>
            <a:endParaRPr sz="1800">
              <a:solidFill>
                <a:prstClr val="white"/>
              </a:solidFill>
              <a:latin typeface="Calibri Light" panose="020F0302020204030204" pitchFamily="34" charset="0"/>
              <a:ea typeface="Arial"/>
              <a:cs typeface="Arial"/>
              <a:sym typeface="Arial"/>
            </a:endParaRPr>
          </a:p>
        </p:txBody>
      </p:sp>
      <p:sp>
        <p:nvSpPr>
          <p:cNvPr id="10" name="Shape 179"/>
          <p:cNvSpPr txBox="1"/>
          <p:nvPr/>
        </p:nvSpPr>
        <p:spPr>
          <a:xfrm>
            <a:off x="6869548" y="1008660"/>
            <a:ext cx="5073525" cy="369332"/>
          </a:xfrm>
          <a:prstGeom prst="rect">
            <a:avLst/>
          </a:prstGeom>
          <a:noFill/>
          <a:ln>
            <a:noFill/>
          </a:ln>
        </p:spPr>
        <p:txBody>
          <a:bodyPr lIns="91425" tIns="45700" rIns="91425" bIns="45700" anchor="t" anchorCtr="0">
            <a:noAutofit/>
          </a:bodyPr>
          <a:lstStyle/>
          <a:p>
            <a:pPr algn="ctr">
              <a:buSzPct val="25000"/>
            </a:pPr>
            <a:r>
              <a:rPr lang="en-US" sz="1600" dirty="0">
                <a:solidFill>
                  <a:schemeClr val="bg1"/>
                </a:solidFill>
                <a:latin typeface="+mn-lt"/>
                <a:ea typeface="Arial"/>
                <a:cs typeface="Arial"/>
                <a:sym typeface="Arial"/>
              </a:rPr>
              <a:t>Board of Directors</a:t>
            </a:r>
          </a:p>
        </p:txBody>
      </p:sp>
      <p:sp>
        <p:nvSpPr>
          <p:cNvPr id="47" name="Rectangle 46"/>
          <p:cNvSpPr/>
          <p:nvPr/>
        </p:nvSpPr>
        <p:spPr>
          <a:xfrm>
            <a:off x="261232" y="1024050"/>
            <a:ext cx="5986987" cy="830997"/>
          </a:xfrm>
          <a:prstGeom prst="rect">
            <a:avLst/>
          </a:prstGeom>
        </p:spPr>
        <p:txBody>
          <a:bodyPr wrap="square">
            <a:spAutoFit/>
          </a:bodyPr>
          <a:lstStyle/>
          <a:p>
            <a:pPr>
              <a:buClr>
                <a:srgbClr val="797979"/>
              </a:buClr>
              <a:buSzPct val="25000"/>
            </a:pPr>
            <a:r>
              <a:rPr lang="en-US" sz="1600" dirty="0">
                <a:solidFill>
                  <a:schemeClr val="tx1"/>
                </a:solidFill>
                <a:latin typeface="+mn-lt"/>
              </a:rPr>
              <a:t>Our vision is to build an education system that maximizes every student’s potential for learning and prepares all students for success in the 21st century.</a:t>
            </a:r>
          </a:p>
        </p:txBody>
      </p:sp>
      <p:sp>
        <p:nvSpPr>
          <p:cNvPr id="3" name="TextBox 2"/>
          <p:cNvSpPr txBox="1"/>
          <p:nvPr/>
        </p:nvSpPr>
        <p:spPr>
          <a:xfrm>
            <a:off x="261231" y="165563"/>
            <a:ext cx="10422408" cy="584775"/>
          </a:xfrm>
          <a:prstGeom prst="rect">
            <a:avLst/>
          </a:prstGeom>
          <a:noFill/>
        </p:spPr>
        <p:txBody>
          <a:bodyPr wrap="square" rtlCol="0">
            <a:spAutoFit/>
          </a:bodyPr>
          <a:lstStyle/>
          <a:p>
            <a:r>
              <a:rPr lang="en-US" sz="3200" b="1" dirty="0">
                <a:solidFill>
                  <a:schemeClr val="bg1"/>
                </a:solidFill>
              </a:rPr>
              <a:t>About ExcelinEd</a:t>
            </a:r>
          </a:p>
        </p:txBody>
      </p:sp>
      <p:sp>
        <p:nvSpPr>
          <p:cNvPr id="4" name="TextBox 3"/>
          <p:cNvSpPr txBox="1"/>
          <p:nvPr/>
        </p:nvSpPr>
        <p:spPr>
          <a:xfrm>
            <a:off x="261232" y="2257310"/>
            <a:ext cx="5986987" cy="1569660"/>
          </a:xfrm>
          <a:prstGeom prst="rect">
            <a:avLst/>
          </a:prstGeom>
          <a:noFill/>
        </p:spPr>
        <p:txBody>
          <a:bodyPr wrap="square" rtlCol="0">
            <a:spAutoFit/>
          </a:bodyPr>
          <a:lstStyle/>
          <a:p>
            <a:pPr marL="0" indent="0">
              <a:buFont typeface="Arial" panose="020B0604020202020204" pitchFamily="34" charset="0"/>
              <a:buNone/>
            </a:pPr>
            <a:r>
              <a:rPr lang="en-US" sz="1600" dirty="0"/>
              <a:t>Our</a:t>
            </a:r>
            <a:r>
              <a:rPr lang="en-US" sz="1600" baseline="0" dirty="0"/>
              <a:t> Guiding Principles:</a:t>
            </a:r>
          </a:p>
          <a:p>
            <a:pPr marL="285750" lvl="0" indent="-285750">
              <a:buFont typeface="Arial" panose="020B0604020202020204" pitchFamily="34" charset="0"/>
              <a:buChar char="•"/>
            </a:pPr>
            <a:r>
              <a:rPr lang="en-US" sz="1600" baseline="0" dirty="0"/>
              <a:t>All children can learn.</a:t>
            </a:r>
          </a:p>
          <a:p>
            <a:pPr marL="285750" lvl="0" indent="-285750">
              <a:buFont typeface="Arial" panose="020B0604020202020204" pitchFamily="34" charset="0"/>
              <a:buChar char="•"/>
            </a:pPr>
            <a:r>
              <a:rPr lang="en-US" sz="1600" baseline="0" dirty="0"/>
              <a:t>All children should learn at least a year’s worth of knowledge in a year’s time.</a:t>
            </a:r>
          </a:p>
          <a:p>
            <a:pPr marL="285750" lvl="0" indent="-285750">
              <a:buFont typeface="Arial" panose="020B0604020202020204" pitchFamily="34" charset="0"/>
              <a:buChar char="•"/>
            </a:pPr>
            <a:r>
              <a:rPr lang="en-US" sz="1600" baseline="0" dirty="0"/>
              <a:t>All children will achieve when education is organized around the singular goal of student success.</a:t>
            </a:r>
            <a:endParaRPr lang="en-US" sz="1600" dirty="0"/>
          </a:p>
        </p:txBody>
      </p:sp>
      <p:sp>
        <p:nvSpPr>
          <p:cNvPr id="5" name="TextBox 4"/>
          <p:cNvSpPr txBox="1"/>
          <p:nvPr/>
        </p:nvSpPr>
        <p:spPr>
          <a:xfrm>
            <a:off x="261232" y="4234717"/>
            <a:ext cx="3434701" cy="338554"/>
          </a:xfrm>
          <a:prstGeom prst="rect">
            <a:avLst/>
          </a:prstGeom>
          <a:noFill/>
        </p:spPr>
        <p:txBody>
          <a:bodyPr wrap="square" rtlCol="0">
            <a:spAutoFit/>
          </a:bodyPr>
          <a:lstStyle/>
          <a:p>
            <a:pPr marL="0" indent="0">
              <a:buFont typeface="Arial" panose="020B0604020202020204" pitchFamily="34" charset="0"/>
              <a:buNone/>
            </a:pPr>
            <a:r>
              <a:rPr lang="en-US" sz="1600" dirty="0"/>
              <a:t>Our</a:t>
            </a:r>
            <a:r>
              <a:rPr lang="en-US" sz="1600" baseline="0" dirty="0"/>
              <a:t> Approach:</a:t>
            </a:r>
            <a:endParaRPr lang="en-US" sz="1600" dirty="0"/>
          </a:p>
        </p:txBody>
      </p:sp>
      <p:sp>
        <p:nvSpPr>
          <p:cNvPr id="11" name="Text Box 1"/>
          <p:cNvSpPr txBox="1">
            <a:spLocks noChangeArrowheads="1"/>
          </p:cNvSpPr>
          <p:nvPr/>
        </p:nvSpPr>
        <p:spPr bwMode="auto">
          <a:xfrm>
            <a:off x="6620620" y="1503949"/>
            <a:ext cx="5322453" cy="468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Jeb Bush</a:t>
            </a:r>
            <a:r>
              <a:rPr kumimoji="0" lang="en-US" altLang="en-US" sz="18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8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43rd Governor of Florida</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F. Philip Handy</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Chief Executive Officer, Winter Park Capital</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Reginald Brown</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Partner,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WilmerHale</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Eric Cantor</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Vice Chairman &amp; Managing Director,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Moelis</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&amp; Company</a:t>
            </a:r>
            <a:endParaRPr kumimoji="0" lang="en-US" altLang="en-US" sz="1000" b="0" i="0" u="none" strike="noStrike" kern="1200" cap="none" spc="0" normalizeH="0" baseline="0" noProof="0" dirty="0">
              <a:ln>
                <a:noFill/>
              </a:ln>
              <a:solidFill>
                <a:srgbClr val="2C2D27"/>
              </a:solidFill>
              <a:effectLst/>
              <a:uLnTx/>
              <a:uFillTx/>
              <a:latin typeface="+mn-lt"/>
              <a:ea typeface="+mn-ea"/>
              <a:cs typeface="+mn-cs"/>
            </a:endParaRP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César Conde</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NBCUniversal</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International Group and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NBCUniversal</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Telemundo</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Enterprises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Betsy </a:t>
            </a:r>
            <a:r>
              <a:rPr kumimoji="0" lang="en-US" altLang="en-US" sz="1200" b="0" i="0" u="none" strike="noStrike" kern="1200" cap="none" spc="0" normalizeH="0" baseline="0" noProof="0" dirty="0" err="1">
                <a:ln>
                  <a:noFill/>
                </a:ln>
                <a:solidFill>
                  <a:srgbClr val="2C2D27"/>
                </a:solidFill>
                <a:effectLst/>
                <a:uLnTx/>
                <a:uFillTx/>
                <a:latin typeface="+mn-lt"/>
                <a:ea typeface="+mn-ea"/>
                <a:cs typeface="+mn-cs"/>
              </a:rPr>
              <a:t>DeVos</a:t>
            </a: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The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Windquest</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Group</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Joel Klein</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Chief Policy and Strategy Officer, Oscar Health </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William </a:t>
            </a:r>
            <a:r>
              <a:rPr kumimoji="0" lang="en-US" altLang="en-US" sz="1200" b="0" i="0" u="none" strike="noStrike" kern="1200" cap="none" spc="0" normalizeH="0" baseline="0" noProof="0" dirty="0" err="1">
                <a:ln>
                  <a:noFill/>
                </a:ln>
                <a:solidFill>
                  <a:srgbClr val="2C2D27"/>
                </a:solidFill>
                <a:effectLst/>
                <a:uLnTx/>
                <a:uFillTx/>
                <a:latin typeface="+mn-lt"/>
                <a:ea typeface="+mn-ea"/>
                <a:cs typeface="+mn-cs"/>
              </a:rPr>
              <a:t>Oberndorf</a:t>
            </a: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a:t>
            </a:r>
            <a:r>
              <a:rPr kumimoji="0" lang="en-US" altLang="en-US" sz="1000" b="0" i="1" u="none" strike="noStrike" kern="1200" cap="none" spc="0" normalizeH="0" baseline="0" noProof="0" dirty="0" err="1">
                <a:ln>
                  <a:noFill/>
                </a:ln>
                <a:solidFill>
                  <a:srgbClr val="2C2D27"/>
                </a:solidFill>
                <a:effectLst/>
                <a:uLnTx/>
                <a:uFillTx/>
                <a:latin typeface="+mn-lt"/>
                <a:ea typeface="+mn-ea"/>
                <a:cs typeface="+mn-cs"/>
              </a:rPr>
              <a:t>Oberndorf</a:t>
            </a: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 Enterprises</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Dr. Condoleezza Rice</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66th U.S. Secretary of State</a:t>
            </a: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altLang="en-US" sz="1200" b="0" i="0" u="none" strike="noStrike" kern="1200" cap="none" spc="0" normalizeH="0" baseline="0" noProof="0" dirty="0">
                <a:ln>
                  <a:noFill/>
                </a:ln>
                <a:solidFill>
                  <a:srgbClr val="2C2D27"/>
                </a:solidFill>
                <a:effectLst/>
                <a:uLnTx/>
                <a:uFillTx/>
                <a:latin typeface="+mn-lt"/>
                <a:ea typeface="+mn-ea"/>
                <a:cs typeface="+mn-cs"/>
              </a:rPr>
              <a:t>Charles Schwab</a:t>
            </a:r>
            <a:br>
              <a:rPr kumimoji="0" lang="en-US" altLang="en-US" sz="1200" b="0" i="0" u="none" strike="noStrike" kern="1200" cap="none" spc="0" normalizeH="0" baseline="0" noProof="0" dirty="0">
                <a:ln>
                  <a:noFill/>
                </a:ln>
                <a:solidFill>
                  <a:srgbClr val="2C2D27"/>
                </a:solidFill>
                <a:effectLst/>
                <a:uLnTx/>
                <a:uFillTx/>
                <a:latin typeface="+mn-lt"/>
                <a:ea typeface="+mn-ea"/>
                <a:cs typeface="+mn-cs"/>
              </a:rPr>
            </a:br>
            <a:r>
              <a:rPr kumimoji="0" lang="en-US" altLang="en-US" sz="1000" b="0" i="1" u="none" strike="noStrike" kern="1200" cap="none" spc="0" normalizeH="0" baseline="0" noProof="0" dirty="0">
                <a:ln>
                  <a:noFill/>
                </a:ln>
                <a:solidFill>
                  <a:srgbClr val="2C2D27"/>
                </a:solidFill>
                <a:effectLst/>
                <a:uLnTx/>
                <a:uFillTx/>
                <a:latin typeface="+mn-lt"/>
                <a:ea typeface="+mn-ea"/>
                <a:cs typeface="+mn-cs"/>
              </a:rPr>
              <a:t>Chairman, The Charles Schwab Corp.</a:t>
            </a:r>
            <a:endParaRPr kumimoji="0" lang="en-US" altLang="en-US" sz="1000" b="0" i="0" u="none" strike="noStrike" kern="1200" cap="none" spc="0" normalizeH="0" baseline="0" noProof="0" dirty="0">
              <a:ln>
                <a:noFill/>
              </a:ln>
              <a:solidFill>
                <a:srgbClr val="2C2D27"/>
              </a:solidFill>
              <a:effectLst/>
              <a:uLnTx/>
              <a:uFillTx/>
              <a:latin typeface="+mn-lt"/>
              <a:ea typeface="+mn-ea"/>
              <a:cs typeface="+mn-cs"/>
            </a:endParaRPr>
          </a:p>
        </p:txBody>
      </p:sp>
      <p:sp>
        <p:nvSpPr>
          <p:cNvPr id="13"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4884" y="4734797"/>
            <a:ext cx="5327915" cy="1597155"/>
          </a:xfrm>
          <a:prstGeom prst="rect">
            <a:avLst/>
          </a:prstGeom>
        </p:spPr>
      </p:pic>
    </p:spTree>
    <p:extLst>
      <p:ext uri="{BB962C8B-B14F-4D97-AF65-F5344CB8AC3E}">
        <p14:creationId xmlns:p14="http://schemas.microsoft.com/office/powerpoint/2010/main" val="754904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 y="2687053"/>
            <a:ext cx="12192001" cy="1588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2" hasCustomPrompt="1"/>
          </p:nvPr>
        </p:nvSpPr>
        <p:spPr>
          <a:xfrm>
            <a:off x="401052" y="3100223"/>
            <a:ext cx="11587749" cy="657559"/>
          </a:xfrm>
          <a:prstGeom prst="rect">
            <a:avLst/>
          </a:prstGeom>
        </p:spPr>
        <p:txBody>
          <a:bodyPr/>
          <a:lstStyle>
            <a:lvl1pPr marL="0" indent="0" algn="l">
              <a:buNone/>
              <a:defRPr sz="3600" b="1" baseline="0">
                <a:solidFill>
                  <a:schemeClr val="bg1"/>
                </a:solidFill>
                <a:latin typeface="+mn-lt"/>
              </a:defRPr>
            </a:lvl1pPr>
          </a:lstStyle>
          <a:p>
            <a:pPr lvl="0"/>
            <a:r>
              <a:rPr lang="en-US" dirty="0"/>
              <a:t>Section Divider</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80495" y="108663"/>
            <a:ext cx="4308307" cy="823243"/>
          </a:xfrm>
          <a:prstGeom prst="rect">
            <a:avLst/>
          </a:prstGeom>
        </p:spPr>
      </p:pic>
    </p:spTree>
    <p:extLst>
      <p:ext uri="{BB962C8B-B14F-4D97-AF65-F5344CB8AC3E}">
        <p14:creationId xmlns:p14="http://schemas.microsoft.com/office/powerpoint/2010/main" val="601094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Join ExcelinE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TextBox 25"/>
          <p:cNvSpPr txBox="1"/>
          <p:nvPr/>
        </p:nvSpPr>
        <p:spPr>
          <a:xfrm>
            <a:off x="535201" y="3749074"/>
            <a:ext cx="11142387" cy="1292662"/>
          </a:xfrm>
          <a:prstGeom prst="rect">
            <a:avLst/>
          </a:prstGeom>
          <a:noFill/>
        </p:spPr>
        <p:txBody>
          <a:bodyPr wrap="square" rtlCol="0">
            <a:spAutoFit/>
          </a:bodyPr>
          <a:lstStyle/>
          <a:p>
            <a:pPr algn="ctr"/>
            <a:r>
              <a:rPr lang="en-US" sz="1800" dirty="0">
                <a:solidFill>
                  <a:schemeClr val="bg2"/>
                </a:solidFill>
              </a:rPr>
              <a:t>Join ExcelinEd to learn more about education reform in America.</a:t>
            </a:r>
            <a:br>
              <a:rPr lang="en-US" sz="1800" dirty="0">
                <a:solidFill>
                  <a:schemeClr val="bg2"/>
                </a:solidFill>
              </a:rPr>
            </a:br>
            <a:endParaRPr lang="en-US" sz="1800" dirty="0">
              <a:solidFill>
                <a:schemeClr val="bg2"/>
              </a:solidFill>
            </a:endParaRPr>
          </a:p>
          <a:p>
            <a:pPr algn="ctr"/>
            <a:r>
              <a:rPr lang="en-US" sz="1400" dirty="0">
                <a:solidFill>
                  <a:schemeClr val="bg2"/>
                </a:solidFill>
              </a:rPr>
              <a:t> Foundation for Excellence in Education</a:t>
            </a:r>
            <a:br>
              <a:rPr lang="en-US" sz="1400" dirty="0">
                <a:solidFill>
                  <a:schemeClr val="bg2"/>
                </a:solidFill>
              </a:rPr>
            </a:br>
            <a:r>
              <a:rPr lang="en-US" sz="1400" dirty="0">
                <a:solidFill>
                  <a:schemeClr val="bg2"/>
                </a:solidFill>
              </a:rPr>
              <a:t>P.O. Box 10691</a:t>
            </a:r>
            <a:br>
              <a:rPr lang="en-US" sz="1400" dirty="0">
                <a:solidFill>
                  <a:schemeClr val="bg2"/>
                </a:solidFill>
              </a:rPr>
            </a:br>
            <a:r>
              <a:rPr lang="en-US" sz="1400" dirty="0">
                <a:solidFill>
                  <a:schemeClr val="bg2"/>
                </a:solidFill>
              </a:rPr>
              <a:t>Tallahassee, FL 32302</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012" y="325530"/>
            <a:ext cx="6670768" cy="1274669"/>
          </a:xfrm>
          <a:prstGeom prst="rect">
            <a:avLst/>
          </a:prstGeom>
        </p:spPr>
      </p:pic>
      <p:grpSp>
        <p:nvGrpSpPr>
          <p:cNvPr id="11" name="Group 10"/>
          <p:cNvGrpSpPr/>
          <p:nvPr/>
        </p:nvGrpSpPr>
        <p:grpSpPr>
          <a:xfrm>
            <a:off x="3345872" y="4969758"/>
            <a:ext cx="8098376" cy="3046988"/>
            <a:chOff x="2456608" y="3795713"/>
            <a:chExt cx="6073782" cy="3046988"/>
          </a:xfrm>
        </p:grpSpPr>
        <p:sp>
          <p:nvSpPr>
            <p:cNvPr id="29" name="TextBox 28"/>
            <p:cNvSpPr txBox="1"/>
            <p:nvPr/>
          </p:nvSpPr>
          <p:spPr>
            <a:xfrm>
              <a:off x="2703902" y="3795713"/>
              <a:ext cx="5826488" cy="3046988"/>
            </a:xfrm>
            <a:prstGeom prst="rect">
              <a:avLst/>
            </a:prstGeom>
            <a:noFill/>
          </p:spPr>
          <p:txBody>
            <a:bodyPr wrap="square" numCol="2" rtlCol="0">
              <a:spAutoFit/>
            </a:bodyPr>
            <a:lstStyle/>
            <a:p>
              <a:pPr algn="l">
                <a:lnSpc>
                  <a:spcPct val="200000"/>
                </a:lnSpc>
                <a:spcBef>
                  <a:spcPts val="0"/>
                </a:spcBef>
              </a:pPr>
              <a:r>
                <a:rPr lang="en-US" sz="1400" dirty="0">
                  <a:solidFill>
                    <a:schemeClr val="bg2"/>
                  </a:solidFill>
                </a:rPr>
                <a:t>850.391.4090</a:t>
              </a:r>
              <a:br>
                <a:rPr lang="en-US" sz="1400" dirty="0">
                  <a:solidFill>
                    <a:schemeClr val="bg2"/>
                  </a:solidFill>
                </a:rPr>
              </a:br>
              <a:r>
                <a:rPr lang="en-US" sz="1400" dirty="0">
                  <a:solidFill>
                    <a:schemeClr val="bg2"/>
                  </a:solidFill>
                </a:rPr>
                <a:t>info@ExcelinEd.org</a:t>
              </a:r>
            </a:p>
            <a:p>
              <a:pPr algn="l">
                <a:lnSpc>
                  <a:spcPct val="200000"/>
                </a:lnSpc>
                <a:spcBef>
                  <a:spcPts val="0"/>
                </a:spcBef>
              </a:pPr>
              <a:r>
                <a:rPr lang="en-US" sz="1400" dirty="0">
                  <a:solidFill>
                    <a:schemeClr val="bg2"/>
                  </a:solidFill>
                </a:rPr>
                <a:t>ExcelinEd.org</a:t>
              </a: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endParaRPr lang="en-US" sz="1400" dirty="0">
                <a:solidFill>
                  <a:schemeClr val="bg2"/>
                </a:solidFill>
              </a:endParaRPr>
            </a:p>
            <a:p>
              <a:pPr algn="l">
                <a:lnSpc>
                  <a:spcPct val="200000"/>
                </a:lnSpc>
                <a:spcBef>
                  <a:spcPts val="0"/>
                </a:spcBef>
              </a:pPr>
              <a:r>
                <a:rPr lang="en-US" sz="1400" dirty="0">
                  <a:solidFill>
                    <a:schemeClr val="bg2"/>
                  </a:solidFill>
                </a:rPr>
                <a:t>/ExcelinEd</a:t>
              </a:r>
            </a:p>
            <a:p>
              <a:pPr algn="l">
                <a:lnSpc>
                  <a:spcPct val="200000"/>
                </a:lnSpc>
                <a:spcBef>
                  <a:spcPts val="0"/>
                </a:spcBef>
              </a:pPr>
              <a:r>
                <a:rPr lang="en-US" sz="1400" dirty="0">
                  <a:solidFill>
                    <a:schemeClr val="bg2"/>
                  </a:solidFill>
                </a:rPr>
                <a:t>@ExcelinEd</a:t>
              </a:r>
            </a:p>
            <a:p>
              <a:pPr algn="l">
                <a:lnSpc>
                  <a:spcPct val="200000"/>
                </a:lnSpc>
                <a:spcBef>
                  <a:spcPts val="0"/>
                </a:spcBef>
              </a:pPr>
              <a:r>
                <a:rPr lang="en-US" sz="1400" dirty="0">
                  <a:solidFill>
                    <a:schemeClr val="bg2"/>
                  </a:solidFill>
                </a:rPr>
                <a:t>/ExcelinEd</a:t>
              </a:r>
            </a:p>
            <a:p>
              <a:pPr algn="ctr"/>
              <a:endParaRPr lang="en-US" sz="1800" dirty="0">
                <a:solidFill>
                  <a:schemeClr val="bg2"/>
                </a:solidFill>
              </a:endParaRPr>
            </a:p>
          </p:txBody>
        </p:sp>
        <p:pic>
          <p:nvPicPr>
            <p:cNvPr id="27" name="Picture 10" descr="http://www.clipartbest.com/cliparts/4ni/Ead/4niEadxcA.png"/>
            <p:cNvPicPr>
              <a:picLocks noChangeAspect="1" noChangeArrowheads="1"/>
            </p:cNvPicPr>
            <p:nvPr/>
          </p:nvPicPr>
          <p:blipFill>
            <a:blip r:embed="rId4" cstate="screen">
              <a:duotone>
                <a:schemeClr val="bg2">
                  <a:shade val="45000"/>
                  <a:satMod val="135000"/>
                </a:schemeClr>
                <a:prstClr val="white"/>
              </a:duotone>
            </a:blip>
            <a:srcRect/>
            <a:stretch>
              <a:fillRect/>
            </a:stretch>
          </p:blipFill>
          <p:spPr bwMode="auto">
            <a:xfrm>
              <a:off x="2476317" y="3979101"/>
              <a:ext cx="246665" cy="246665"/>
            </a:xfrm>
            <a:prstGeom prst="rect">
              <a:avLst/>
            </a:prstGeom>
            <a:noFill/>
          </p:spPr>
        </p:pic>
        <p:pic>
          <p:nvPicPr>
            <p:cNvPr id="28" name="Picture 18" descr="http://www.iconsdb.com/icons/preview/black/read-message-xxl.png"/>
            <p:cNvPicPr>
              <a:picLocks noChangeAspect="1" noChangeArrowheads="1"/>
            </p:cNvPicPr>
            <p:nvPr/>
          </p:nvPicPr>
          <p:blipFill>
            <a:blip r:embed="rId5" cstate="screen">
              <a:duotone>
                <a:schemeClr val="bg2">
                  <a:shade val="45000"/>
                  <a:satMod val="135000"/>
                </a:schemeClr>
                <a:prstClr val="white"/>
              </a:duotone>
            </a:blip>
            <a:srcRect/>
            <a:stretch>
              <a:fillRect/>
            </a:stretch>
          </p:blipFill>
          <p:spPr bwMode="auto">
            <a:xfrm>
              <a:off x="2472127" y="4409154"/>
              <a:ext cx="250855" cy="250855"/>
            </a:xfrm>
            <a:prstGeom prst="rect">
              <a:avLst/>
            </a:prstGeom>
            <a:noFill/>
          </p:spPr>
        </p:pic>
        <p:pic>
          <p:nvPicPr>
            <p:cNvPr id="5" name="Picture 4"/>
            <p:cNvPicPr>
              <a:picLocks noChangeAspect="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6608" y="4825552"/>
              <a:ext cx="281891" cy="281891"/>
            </a:xfrm>
            <a:prstGeom prst="rect">
              <a:avLst/>
            </a:prstGeom>
          </p:spPr>
        </p:pic>
        <p:pic>
          <p:nvPicPr>
            <p:cNvPr id="31" name="Picture 6" descr="Facebook"/>
            <p:cNvPicPr>
              <a:picLocks noChangeAspect="1" noChangeArrowheads="1"/>
            </p:cNvPicPr>
            <p:nvPr/>
          </p:nvPicPr>
          <p:blipFill>
            <a:blip r:embed="rId7"/>
            <a:srcRect/>
            <a:stretch>
              <a:fillRect/>
            </a:stretch>
          </p:blipFill>
          <p:spPr bwMode="auto">
            <a:xfrm>
              <a:off x="5212432" y="3919554"/>
              <a:ext cx="365760" cy="365760"/>
            </a:xfrm>
            <a:prstGeom prst="rect">
              <a:avLst/>
            </a:prstGeom>
            <a:noFill/>
          </p:spPr>
        </p:pic>
        <p:pic>
          <p:nvPicPr>
            <p:cNvPr id="32" name="Picture 8" descr="YouTube"/>
            <p:cNvPicPr>
              <a:picLocks noChangeAspect="1" noChangeArrowheads="1"/>
            </p:cNvPicPr>
            <p:nvPr/>
          </p:nvPicPr>
          <p:blipFill>
            <a:blip r:embed="rId8"/>
            <a:srcRect/>
            <a:stretch>
              <a:fillRect/>
            </a:stretch>
          </p:blipFill>
          <p:spPr bwMode="auto">
            <a:xfrm>
              <a:off x="5212432" y="4825552"/>
              <a:ext cx="365760" cy="365760"/>
            </a:xfrm>
            <a:prstGeom prst="rect">
              <a:avLst/>
            </a:prstGeom>
            <a:noFill/>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251386" y="4429297"/>
              <a:ext cx="287852" cy="287852"/>
            </a:xfrm>
            <a:prstGeom prst="rect">
              <a:avLst/>
            </a:prstGeom>
          </p:spPr>
        </p:pic>
      </p:grpSp>
      <p:sp>
        <p:nvSpPr>
          <p:cNvPr id="36" name="TextBox 35"/>
          <p:cNvSpPr txBox="1"/>
          <p:nvPr/>
        </p:nvSpPr>
        <p:spPr>
          <a:xfrm>
            <a:off x="4430982" y="1491197"/>
            <a:ext cx="3350825" cy="584775"/>
          </a:xfrm>
          <a:prstGeom prst="rect">
            <a:avLst/>
          </a:prstGeom>
          <a:noFill/>
        </p:spPr>
        <p:txBody>
          <a:bodyPr wrap="square" rtlCol="0">
            <a:spAutoFit/>
          </a:bodyPr>
          <a:lstStyle/>
          <a:p>
            <a:pPr algn="ctr"/>
            <a:r>
              <a:rPr lang="en-US" sz="3200" dirty="0">
                <a:solidFill>
                  <a:schemeClr val="bg2"/>
                </a:solidFill>
              </a:rPr>
              <a:t>Thank</a:t>
            </a:r>
            <a:r>
              <a:rPr lang="en-US" sz="3200" baseline="0" dirty="0">
                <a:solidFill>
                  <a:schemeClr val="bg2"/>
                </a:solidFill>
              </a:rPr>
              <a:t> You!</a:t>
            </a:r>
            <a:endParaRPr lang="en-US" sz="3200" dirty="0">
              <a:solidFill>
                <a:schemeClr val="bg2"/>
              </a:solidFill>
            </a:endParaRPr>
          </a:p>
        </p:txBody>
      </p:sp>
      <p:sp>
        <p:nvSpPr>
          <p:cNvPr id="3" name="Text Placeholder 2"/>
          <p:cNvSpPr>
            <a:spLocks noGrp="1"/>
          </p:cNvSpPr>
          <p:nvPr>
            <p:ph type="body" sz="quarter" idx="10" hasCustomPrompt="1"/>
          </p:nvPr>
        </p:nvSpPr>
        <p:spPr>
          <a:xfrm>
            <a:off x="1684869" y="2252443"/>
            <a:ext cx="9046633" cy="1313247"/>
          </a:xfrm>
          <a:prstGeom prst="rect">
            <a:avLst/>
          </a:prstGeom>
        </p:spPr>
        <p:txBody>
          <a:bodyPr/>
          <a:lstStyle>
            <a:lvl1pPr marL="0" indent="0" algn="ctr">
              <a:buNone/>
              <a:defRPr sz="2000" baseline="0">
                <a:solidFill>
                  <a:schemeClr val="bg2"/>
                </a:solidFill>
                <a:latin typeface="+mn-lt"/>
              </a:defRPr>
            </a:lvl1pPr>
          </a:lstStyle>
          <a:p>
            <a:pPr lvl="0"/>
            <a:r>
              <a:rPr lang="en-US" dirty="0"/>
              <a:t>Presenter Specific Information</a:t>
            </a:r>
          </a:p>
        </p:txBody>
      </p:sp>
    </p:spTree>
    <p:extLst>
      <p:ext uri="{BB962C8B-B14F-4D97-AF65-F5344CB8AC3E}">
        <p14:creationId xmlns:p14="http://schemas.microsoft.com/office/powerpoint/2010/main" val="324551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3 Two Column">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2"/>
            <a:ext cx="11582400" cy="457451"/>
          </a:xfrm>
          <a:prstGeom prst="rect">
            <a:avLst/>
          </a:prstGeom>
        </p:spPr>
        <p:txBody>
          <a:bodyPr wrap="square" lIns="0" rIns="0" anchor="ctr" anchorCtr="0">
            <a:normAutofit/>
          </a:bodyPr>
          <a:lstStyle>
            <a:lvl1pPr marL="0" indent="0">
              <a:buNone/>
              <a:defRPr sz="1800">
                <a:solidFill>
                  <a:schemeClr val="accent3"/>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663976"/>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mage Bullet">
    <p:spTree>
      <p:nvGrpSpPr>
        <p:cNvPr id="1" name=""/>
        <p:cNvGrpSpPr/>
        <p:nvPr/>
      </p:nvGrpSpPr>
      <p:grpSpPr>
        <a:xfrm>
          <a:off x="0" y="0"/>
          <a:ext cx="0" cy="0"/>
          <a:chOff x="0" y="0"/>
          <a:chExt cx="0" cy="0"/>
        </a:xfrm>
      </p:grpSpPr>
      <p:sp>
        <p:nvSpPr>
          <p:cNvPr id="11" name="Title 1"/>
          <p:cNvSpPr>
            <a:spLocks noGrp="1"/>
          </p:cNvSpPr>
          <p:nvPr>
            <p:ph type="title"/>
          </p:nvPr>
        </p:nvSpPr>
        <p:spPr>
          <a:xfrm>
            <a:off x="194365" y="152400"/>
            <a:ext cx="10972800" cy="715962"/>
          </a:xfrm>
        </p:spPr>
        <p:txBody>
          <a:bodyPr>
            <a:normAutofit/>
          </a:bodyPr>
          <a:lstStyle>
            <a:lvl1pPr algn="l">
              <a:defRPr sz="3200" b="1" spc="0">
                <a:solidFill>
                  <a:schemeClr val="bg1"/>
                </a:solidFill>
                <a:latin typeface="+mn-lt"/>
                <a:cs typeface="Arial" pitchFamily="34" charset="0"/>
              </a:defRPr>
            </a:lvl1pPr>
          </a:lstStyle>
          <a:p>
            <a:r>
              <a:rPr lang="en-US" dirty="0"/>
              <a:t>Click to edit Master title style</a:t>
            </a:r>
          </a:p>
        </p:txBody>
      </p:sp>
      <p:pic>
        <p:nvPicPr>
          <p:cNvPr id="2" name="Picture 1"/>
          <p:cNvPicPr>
            <a:picLocks noChangeAspect="1"/>
          </p:cNvPicPr>
          <p:nvPr userDrawn="1"/>
        </p:nvPicPr>
        <p:blipFill>
          <a:blip r:embed="rId2"/>
          <a:stretch>
            <a:fillRect/>
          </a:stretch>
        </p:blipFill>
        <p:spPr>
          <a:xfrm>
            <a:off x="11379201" y="6525186"/>
            <a:ext cx="544623" cy="323116"/>
          </a:xfrm>
          <a:prstGeom prst="rect">
            <a:avLst/>
          </a:prstGeom>
        </p:spPr>
      </p:pic>
    </p:spTree>
    <p:extLst>
      <p:ext uri="{BB962C8B-B14F-4D97-AF65-F5344CB8AC3E}">
        <p14:creationId xmlns:p14="http://schemas.microsoft.com/office/powerpoint/2010/main" val="178258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1941" y="3200400"/>
            <a:ext cx="10261600" cy="1295401"/>
          </a:xfrm>
        </p:spPr>
        <p:txBody>
          <a:bodyPr anchor="b">
            <a:noAutofit/>
          </a:bodyPr>
          <a:lstStyle>
            <a:lvl1pPr algn="ctr" defTabSz="914400" rtl="0" eaLnBrk="1" latinLnBrk="0" hangingPunct="1">
              <a:spcBef>
                <a:spcPct val="0"/>
              </a:spcBef>
              <a:buNone/>
              <a:defRPr lang="en-US" sz="4000" kern="1200" cap="all" baseline="0" dirty="0">
                <a:solidFill>
                  <a:schemeClr val="bg2">
                    <a:lumMod val="50000"/>
                  </a:schemeClr>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68640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bullet">
    <p:spTree>
      <p:nvGrpSpPr>
        <p:cNvPr id="1" name=""/>
        <p:cNvGrpSpPr/>
        <p:nvPr/>
      </p:nvGrpSpPr>
      <p:grpSpPr>
        <a:xfrm>
          <a:off x="0" y="0"/>
          <a:ext cx="0" cy="0"/>
          <a:chOff x="0" y="0"/>
          <a:chExt cx="0" cy="0"/>
        </a:xfrm>
      </p:grpSpPr>
      <p:sp>
        <p:nvSpPr>
          <p:cNvPr id="18" name="Title 1"/>
          <p:cNvSpPr>
            <a:spLocks noGrp="1"/>
          </p:cNvSpPr>
          <p:nvPr>
            <p:ph type="title"/>
          </p:nvPr>
        </p:nvSpPr>
        <p:spPr>
          <a:xfrm>
            <a:off x="194365" y="152400"/>
            <a:ext cx="10972800" cy="715962"/>
          </a:xfrm>
        </p:spPr>
        <p:txBody>
          <a:bodyPr>
            <a:normAutofit/>
          </a:bodyPr>
          <a:lstStyle>
            <a:lvl1pPr algn="l">
              <a:defRPr sz="3200" b="1" spc="0">
                <a:solidFill>
                  <a:schemeClr val="bg1"/>
                </a:solidFill>
                <a:latin typeface="+mn-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348457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Number_image bullet">
    <p:spTree>
      <p:nvGrpSpPr>
        <p:cNvPr id="1" name=""/>
        <p:cNvGrpSpPr/>
        <p:nvPr/>
      </p:nvGrpSpPr>
      <p:grpSpPr>
        <a:xfrm>
          <a:off x="0" y="0"/>
          <a:ext cx="0" cy="0"/>
          <a:chOff x="0" y="0"/>
          <a:chExt cx="0" cy="0"/>
        </a:xfrm>
      </p:grpSpPr>
      <p:sp>
        <p:nvSpPr>
          <p:cNvPr id="11" name="Title 1"/>
          <p:cNvSpPr>
            <a:spLocks noGrp="1"/>
          </p:cNvSpPr>
          <p:nvPr>
            <p:ph type="title"/>
          </p:nvPr>
        </p:nvSpPr>
        <p:spPr>
          <a:xfrm>
            <a:off x="194365" y="152400"/>
            <a:ext cx="10972800" cy="715962"/>
          </a:xfrm>
        </p:spPr>
        <p:txBody>
          <a:bodyPr>
            <a:normAutofit/>
          </a:bodyPr>
          <a:lstStyle>
            <a:lvl1pPr algn="l">
              <a:defRPr sz="3200" b="1" spc="0">
                <a:solidFill>
                  <a:schemeClr val="bg1"/>
                </a:solidFill>
                <a:latin typeface="+mn-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764942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3 Defaul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n-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latin typeface="+mn-lt"/>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4" y="990350"/>
            <a:ext cx="11582400" cy="685800"/>
          </a:xfrm>
          <a:prstGeom prst="rect">
            <a:avLst/>
          </a:prstGeom>
        </p:spPr>
        <p:txBody>
          <a:bodyPr wrap="square" lIns="0" rIns="0" anchor="ctr" anchorCtr="0">
            <a:normAutofit/>
          </a:bodyPr>
          <a:lstStyle>
            <a:lvl1pPr marL="0" indent="0">
              <a:buNone/>
              <a:defRPr sz="1800">
                <a:solidFill>
                  <a:schemeClr val="accent3"/>
                </a:solidFill>
                <a:latin typeface="+mn-lt"/>
              </a:defRPr>
            </a:lvl1pPr>
          </a:lstStyle>
          <a:p>
            <a:pPr lvl="0"/>
            <a:r>
              <a:rPr lang="en-US"/>
              <a:t>Insert Subtitle</a:t>
            </a:r>
          </a:p>
        </p:txBody>
      </p:sp>
      <p:sp>
        <p:nvSpPr>
          <p:cNvPr id="4" name="Content Placeholder 3"/>
          <p:cNvSpPr>
            <a:spLocks noGrp="1"/>
          </p:cNvSpPr>
          <p:nvPr>
            <p:ph sz="quarter" idx="14"/>
          </p:nvPr>
        </p:nvSpPr>
        <p:spPr>
          <a:xfrm>
            <a:off x="304800" y="1676400"/>
            <a:ext cx="11582400" cy="4648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02984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Image Bullet">
    <p:spTree>
      <p:nvGrpSpPr>
        <p:cNvPr id="1" name=""/>
        <p:cNvGrpSpPr/>
        <p:nvPr/>
      </p:nvGrpSpPr>
      <p:grpSpPr>
        <a:xfrm>
          <a:off x="0" y="0"/>
          <a:ext cx="0" cy="0"/>
          <a:chOff x="0" y="0"/>
          <a:chExt cx="0" cy="0"/>
        </a:xfrm>
      </p:grpSpPr>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4"/>
          <p:cNvSpPr txBox="1">
            <a:spLocks/>
          </p:cNvSpPr>
          <p:nvPr userDrawn="1"/>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algn="ctr">
              <a:defRPr/>
            </a:pPr>
            <a:fld id="{7ACC427A-F672-4D43-8614-FADD799F6482}" type="slidenum">
              <a:rPr lang="en-US" sz="1400" b="1" i="0" smtClean="0">
                <a:solidFill>
                  <a:srgbClr val="0386DF"/>
                </a:solidFill>
                <a:latin typeface="Tahoma" pitchFamily="34" charset="0"/>
                <a:ea typeface="Tahoma" pitchFamily="34" charset="0"/>
                <a:cs typeface="Tahoma" pitchFamily="34" charset="0"/>
              </a:rPr>
              <a:pPr algn="ctr">
                <a:defRPr/>
              </a:pPr>
              <a:t>‹#›</a:t>
            </a:fld>
            <a:r>
              <a:rPr lang="en-US" sz="1400" b="1" i="0" dirty="0">
                <a:solidFill>
                  <a:srgbClr val="0386DF"/>
                </a:solidFill>
                <a:latin typeface="Tahoma" pitchFamily="34" charset="0"/>
                <a:ea typeface="Tahoma" pitchFamily="34" charset="0"/>
                <a:cs typeface="Tahoma" pitchFamily="34" charset="0"/>
              </a:rPr>
              <a:t> </a:t>
            </a:r>
          </a:p>
        </p:txBody>
      </p:sp>
      <p:cxnSp>
        <p:nvCxnSpPr>
          <p:cNvPr id="9" name="Straight Connector 8"/>
          <p:cNvCxnSpPr/>
          <p:nvPr userDrawn="1"/>
        </p:nvCxnSpPr>
        <p:spPr>
          <a:xfrm rot="5400000">
            <a:off x="11153227" y="6573956"/>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194365" y="152400"/>
            <a:ext cx="10972800" cy="715962"/>
          </a:xfrm>
        </p:spPr>
        <p:txBody>
          <a:bodyPr>
            <a:normAutofit/>
          </a:bodyPr>
          <a:lstStyle>
            <a:lvl1pPr algn="l">
              <a:defRPr sz="3200" b="1" spc="0">
                <a:solidFill>
                  <a:srgbClr val="026BB2"/>
                </a:solidFill>
                <a:latin typeface="Arial" pitchFamily="34" charset="0"/>
                <a:cs typeface="Arial" pitchFamily="34" charset="0"/>
              </a:defRPr>
            </a:lvl1pPr>
          </a:lstStyle>
          <a:p>
            <a:r>
              <a:rPr lang="en-US" dirty="0"/>
              <a:t>Click to edit Master title style</a:t>
            </a:r>
          </a:p>
        </p:txBody>
      </p:sp>
      <p:sp>
        <p:nvSpPr>
          <p:cNvPr id="12" name="Text Placeholder 6"/>
          <p:cNvSpPr>
            <a:spLocks noGrp="1"/>
          </p:cNvSpPr>
          <p:nvPr>
            <p:ph type="body" sz="quarter" idx="10"/>
          </p:nvPr>
        </p:nvSpPr>
        <p:spPr>
          <a:xfrm>
            <a:off x="711200" y="914400"/>
            <a:ext cx="10769600" cy="5257800"/>
          </a:xfrm>
        </p:spPr>
        <p:txBody>
          <a:bodyPr/>
          <a:lstStyle>
            <a:lvl1pPr marL="346075" indent="-346075">
              <a:buClr>
                <a:srgbClr val="026BB2"/>
              </a:buClr>
              <a:buSzPct val="114000"/>
              <a:buFontTx/>
              <a:buBlip>
                <a:blip r:embed="rId2"/>
              </a:buBlip>
              <a:defRPr kumimoji="0" lang="en-US" sz="1800" b="1" i="0" u="none" strike="noStrike" kern="1200" cap="none" spc="0" normalizeH="0" baseline="0" noProof="0" dirty="0" smtClean="0">
                <a:ln>
                  <a:noFill/>
                </a:ln>
                <a:solidFill>
                  <a:schemeClr val="tx1">
                    <a:lumMod val="65000"/>
                    <a:lumOff val="35000"/>
                  </a:schemeClr>
                </a:solidFill>
                <a:effectLst/>
                <a:uLnTx/>
                <a:uFillTx/>
                <a:latin typeface="Arial" pitchFamily="34" charset="0"/>
                <a:ea typeface="+mn-ea"/>
                <a:cs typeface="Arial" pitchFamily="34" charset="0"/>
              </a:defRPr>
            </a:lvl1pPr>
            <a:lvl2pPr marL="682625" indent="-341313">
              <a:buFontTx/>
              <a:buBlip>
                <a:blip r:embed="rId3"/>
              </a:buBlip>
              <a:defRPr lang="en-US" sz="1600" kern="1200" dirty="0" smtClean="0">
                <a:solidFill>
                  <a:schemeClr val="tx1">
                    <a:lumMod val="65000"/>
                    <a:lumOff val="35000"/>
                  </a:schemeClr>
                </a:solidFill>
                <a:latin typeface="Arial" pitchFamily="34" charset="0"/>
                <a:ea typeface="+mn-ea"/>
                <a:cs typeface="Arial" pitchFamily="34" charset="0"/>
              </a:defRPr>
            </a:lvl2pPr>
            <a:lvl3pPr marL="1030288" indent="-347663">
              <a:lnSpc>
                <a:spcPct val="150000"/>
              </a:lnSpc>
              <a:buFont typeface="Arial" pitchFamily="34" charset="0"/>
              <a:buChar char="•"/>
              <a:defRPr sz="1400">
                <a:solidFill>
                  <a:schemeClr val="tx1">
                    <a:lumMod val="65000"/>
                    <a:lumOff val="35000"/>
                  </a:schemeClr>
                </a:solidFill>
                <a:latin typeface="Arial" pitchFamily="34" charset="0"/>
                <a:cs typeface="Arial" pitchFamily="34" charset="0"/>
              </a:defRPr>
            </a:lvl3pPr>
            <a:lvl4pPr marL="1379538" indent="-349250">
              <a:lnSpc>
                <a:spcPct val="150000"/>
              </a:lnSpc>
              <a:buFont typeface="Arial" pitchFamily="34" charset="0"/>
              <a:buChar char="•"/>
              <a:defRPr sz="1200">
                <a:solidFill>
                  <a:schemeClr val="tx1">
                    <a:lumMod val="65000"/>
                    <a:lumOff val="35000"/>
                  </a:schemeClr>
                </a:solidFill>
                <a:latin typeface="Arial" pitchFamily="34" charset="0"/>
                <a:cs typeface="Arial" pitchFamily="34" charset="0"/>
              </a:defRPr>
            </a:lvl4pPr>
            <a:lvl5pPr marL="1712913" indent="-333375">
              <a:lnSpc>
                <a:spcPct val="150000"/>
              </a:lnSpc>
              <a:buFont typeface="Arial" pitchFamily="34" charset="0"/>
              <a:buChar char="•"/>
              <a:tabLst/>
              <a:defRPr sz="1000">
                <a:solidFill>
                  <a:schemeClr val="tx1">
                    <a:lumMod val="65000"/>
                    <a:lumOff val="3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650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9579C10-62C5-487E-A79F-27EA2F547108}" type="slidenum">
              <a:rPr lang="en-US"/>
              <a:pPr>
                <a:defRPr/>
              </a:pPr>
              <a:t>‹#›</a:t>
            </a:fld>
            <a:endParaRPr lang="en-US" dirty="0"/>
          </a:p>
        </p:txBody>
      </p:sp>
    </p:spTree>
    <p:extLst>
      <p:ext uri="{BB962C8B-B14F-4D97-AF65-F5344CB8AC3E}">
        <p14:creationId xmlns:p14="http://schemas.microsoft.com/office/powerpoint/2010/main" val="3958128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C65F95C-4A81-45B9-8FB2-357612432107}" type="slidenum">
              <a:rPr lang="en-US"/>
              <a:pPr>
                <a:defRPr/>
              </a:pPr>
              <a:t>‹#›</a:t>
            </a:fld>
            <a:endParaRPr lang="en-US" dirty="0"/>
          </a:p>
        </p:txBody>
      </p:sp>
    </p:spTree>
    <p:extLst>
      <p:ext uri="{BB962C8B-B14F-4D97-AF65-F5344CB8AC3E}">
        <p14:creationId xmlns:p14="http://schemas.microsoft.com/office/powerpoint/2010/main" val="3864045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6027" y="216713"/>
            <a:ext cx="10972800" cy="715962"/>
          </a:xfrm>
        </p:spPr>
        <p:txBody>
          <a:bodyPr>
            <a:normAutofit/>
          </a:bodyPr>
          <a:lstStyle>
            <a:lvl1pPr algn="l">
              <a:defRPr sz="2800" b="1" spc="0">
                <a:solidFill>
                  <a:schemeClr val="bg1"/>
                </a:solidFill>
                <a:latin typeface="+mn-lt"/>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484831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Number_image bullet">
    <p:spTree>
      <p:nvGrpSpPr>
        <p:cNvPr id="1" name=""/>
        <p:cNvGrpSpPr/>
        <p:nvPr/>
      </p:nvGrpSpPr>
      <p:grpSpPr>
        <a:xfrm>
          <a:off x="0" y="0"/>
          <a:ext cx="0" cy="0"/>
          <a:chOff x="0" y="0"/>
          <a:chExt cx="0" cy="0"/>
        </a:xfrm>
      </p:grpSpPr>
      <p:sp>
        <p:nvSpPr>
          <p:cNvPr id="3"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CC427A-F672-4D43-8614-FADD799F6482}" type="slidenum">
              <a:rPr kumimoji="0" lang="en-US" sz="1050" b="1" i="0" u="none" strike="noStrike" kern="1200" cap="none" spc="0" normalizeH="0" baseline="0" noProof="0" smtClean="0">
                <a:ln>
                  <a:noFill/>
                </a:ln>
                <a:solidFill>
                  <a:srgbClr val="0386DF"/>
                </a:solidFill>
                <a:effectLst/>
                <a:uLnTx/>
                <a:uFillTx/>
                <a:latin typeface="Tahoma" pitchFamily="34" charset="0"/>
                <a:ea typeface="Tahoma" pitchFamily="34" charset="0"/>
                <a:cs typeface="Tahoma"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en-US" sz="1050" b="1" i="0" u="none" strike="noStrike" kern="1200" cap="none" spc="0" normalizeH="0" baseline="0" noProof="0" dirty="0">
                <a:ln>
                  <a:noFill/>
                </a:ln>
                <a:solidFill>
                  <a:srgbClr val="0386DF"/>
                </a:solidFill>
                <a:effectLst/>
                <a:uLnTx/>
                <a:uFillTx/>
                <a:latin typeface="Tahoma" pitchFamily="34" charset="0"/>
                <a:ea typeface="Tahoma" pitchFamily="34" charset="0"/>
                <a:cs typeface="Tahoma" pitchFamily="34" charset="0"/>
              </a:rPr>
              <a:t> </a:t>
            </a:r>
          </a:p>
        </p:txBody>
      </p:sp>
      <p:cxnSp>
        <p:nvCxnSpPr>
          <p:cNvPr id="5" name="Straight Connector 4"/>
          <p:cNvCxnSpPr/>
          <p:nvPr/>
        </p:nvCxnSpPr>
        <p:spPr>
          <a:xfrm rot="5400000">
            <a:off x="11153227" y="6573957"/>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711200" y="914400"/>
            <a:ext cx="10871200" cy="5257800"/>
          </a:xfrm>
          <a:prstGeom prst="rect">
            <a:avLst/>
          </a:prstGeom>
        </p:spPr>
        <p:txBody>
          <a:bodyPr/>
          <a:lstStyle>
            <a:lvl1pPr marL="260747" indent="-260747">
              <a:buClr>
                <a:srgbClr val="026BB2"/>
              </a:buClr>
              <a:buSzPct val="114000"/>
              <a:buFont typeface="+mj-lt"/>
              <a:buAutoNum type="arabicPeriod"/>
              <a:defRPr kumimoji="0" lang="en-US" sz="1350" b="1" i="0" u="none" strike="noStrike" kern="1200" cap="none" spc="0" normalizeH="0" baseline="0" noProof="0" dirty="0" smtClean="0">
                <a:ln>
                  <a:noFill/>
                </a:ln>
                <a:solidFill>
                  <a:schemeClr val="tx1">
                    <a:lumMod val="65000"/>
                    <a:lumOff val="35000"/>
                  </a:schemeClr>
                </a:solidFill>
                <a:effectLst/>
                <a:uLnTx/>
                <a:uFillTx/>
                <a:latin typeface="+mj-lt"/>
                <a:ea typeface="+mn-ea"/>
                <a:cs typeface="Arial" pitchFamily="34" charset="0"/>
              </a:defRPr>
            </a:lvl1pPr>
            <a:lvl2pPr marL="511969" indent="-251222">
              <a:buFont typeface="+mj-lt"/>
              <a:buAutoNum type="alphaLcParenR"/>
              <a:defRPr lang="en-US" sz="1200" kern="1200" dirty="0" smtClean="0">
                <a:solidFill>
                  <a:schemeClr val="tx1">
                    <a:lumMod val="65000"/>
                    <a:lumOff val="35000"/>
                  </a:schemeClr>
                </a:solidFill>
                <a:latin typeface="+mj-lt"/>
                <a:ea typeface="+mn-ea"/>
                <a:cs typeface="Arial" pitchFamily="34" charset="0"/>
              </a:defRPr>
            </a:lvl2pPr>
            <a:lvl3pPr marL="772716" indent="-260747">
              <a:lnSpc>
                <a:spcPct val="150000"/>
              </a:lnSpc>
              <a:buFont typeface="+mj-lt"/>
              <a:buAutoNum type="romanLcPeriod"/>
              <a:defRPr sz="1050">
                <a:solidFill>
                  <a:schemeClr val="tx1">
                    <a:lumMod val="65000"/>
                    <a:lumOff val="35000"/>
                  </a:schemeClr>
                </a:solidFill>
                <a:latin typeface="+mj-lt"/>
                <a:cs typeface="Arial" pitchFamily="34" charset="0"/>
              </a:defRPr>
            </a:lvl3pPr>
            <a:lvl4pPr marL="1034654" indent="-261938">
              <a:lnSpc>
                <a:spcPct val="150000"/>
              </a:lnSpc>
              <a:buFont typeface="Wingdings" pitchFamily="2" charset="2"/>
              <a:buChar char="§"/>
              <a:defRPr sz="900">
                <a:solidFill>
                  <a:schemeClr val="tx1">
                    <a:lumMod val="65000"/>
                    <a:lumOff val="35000"/>
                  </a:schemeClr>
                </a:solidFill>
                <a:latin typeface="+mj-lt"/>
                <a:cs typeface="Arial" pitchFamily="34" charset="0"/>
              </a:defRPr>
            </a:lvl4pPr>
            <a:lvl5pPr marL="1284685" indent="-250031">
              <a:lnSpc>
                <a:spcPct val="150000"/>
              </a:lnSpc>
              <a:buFont typeface="Arial" pitchFamily="34" charset="0"/>
              <a:buChar char="•"/>
              <a:tabLst>
                <a:tab pos="130969" algn="l"/>
              </a:tabLst>
              <a:defRPr sz="750">
                <a:solidFill>
                  <a:schemeClr val="tx1">
                    <a:lumMod val="65000"/>
                    <a:lumOff val="35000"/>
                  </a:schemeClr>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txBox="1">
            <a:spLocks/>
          </p:cNvSpPr>
          <p:nvPr/>
        </p:nvSpPr>
        <p:spPr>
          <a:xfrm>
            <a:off x="11331469" y="6432330"/>
            <a:ext cx="871368" cy="304800"/>
          </a:xfrm>
          <a:prstGeom prst="rect">
            <a:avLst/>
          </a:prstGeom>
        </p:spPr>
        <p:txBody>
          <a:bodyPr/>
          <a:lstStyle>
            <a:lvl1pPr algn="r">
              <a:defRPr sz="1000">
                <a:solidFill>
                  <a:srgbClr val="453C2C"/>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CC427A-F672-4D43-8614-FADD799F6482}" type="slidenum">
              <a:rPr kumimoji="0" lang="en-US" sz="1050" b="1" i="0" u="none" strike="noStrike" kern="1200" cap="none" spc="0" normalizeH="0" baseline="0" noProof="0" smtClean="0">
                <a:ln>
                  <a:noFill/>
                </a:ln>
                <a:solidFill>
                  <a:srgbClr val="0386DF"/>
                </a:solidFill>
                <a:effectLst/>
                <a:uLnTx/>
                <a:uFillTx/>
                <a:latin typeface="Tahoma" pitchFamily="34" charset="0"/>
                <a:ea typeface="Tahoma" pitchFamily="34" charset="0"/>
                <a:cs typeface="Tahoma"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r>
              <a:rPr kumimoji="0" lang="en-US" sz="1050" b="1" i="0" u="none" strike="noStrike" kern="1200" cap="none" spc="0" normalizeH="0" baseline="0" noProof="0" dirty="0">
                <a:ln>
                  <a:noFill/>
                </a:ln>
                <a:solidFill>
                  <a:srgbClr val="0386DF"/>
                </a:solidFill>
                <a:effectLst/>
                <a:uLnTx/>
                <a:uFillTx/>
                <a:latin typeface="Tahoma" pitchFamily="34" charset="0"/>
                <a:ea typeface="Tahoma" pitchFamily="34" charset="0"/>
                <a:cs typeface="Tahoma" pitchFamily="34" charset="0"/>
              </a:rPr>
              <a:t> </a:t>
            </a:r>
          </a:p>
        </p:txBody>
      </p:sp>
      <p:cxnSp>
        <p:nvCxnSpPr>
          <p:cNvPr id="9" name="Straight Connector 8"/>
          <p:cNvCxnSpPr/>
          <p:nvPr/>
        </p:nvCxnSpPr>
        <p:spPr>
          <a:xfrm rot="5400000">
            <a:off x="11153227" y="6573957"/>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500838" y="6581799"/>
            <a:ext cx="249617" cy="89"/>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0" y="0"/>
            <a:ext cx="10972800" cy="715962"/>
          </a:xfrm>
          <a:prstGeom prst="rect">
            <a:avLst/>
          </a:prstGeom>
        </p:spPr>
        <p:txBody>
          <a:bodyPr>
            <a:normAutofit/>
          </a:bodyPr>
          <a:lstStyle>
            <a:lvl1pPr algn="l">
              <a:defRPr sz="3200" b="1" spc="0">
                <a:solidFill>
                  <a:schemeClr val="bg1"/>
                </a:solidFill>
                <a:latin typeface="+mn-lt"/>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210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3 1_Two Column-Red Subtitl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3" name="Text Placeholder 2"/>
          <p:cNvSpPr>
            <a:spLocks noGrp="1"/>
          </p:cNvSpPr>
          <p:nvPr>
            <p:ph type="body" sz="quarter" idx="13" hasCustomPrompt="1"/>
          </p:nvPr>
        </p:nvSpPr>
        <p:spPr>
          <a:xfrm>
            <a:off x="304800" y="1019022"/>
            <a:ext cx="11582400" cy="37457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rIns="0" anchor="ctr" anchorCtr="0">
            <a:spAutoFit/>
          </a:bodyPr>
          <a:lstStyle>
            <a:lvl1pPr marL="0" indent="0">
              <a:buNone/>
              <a:defRPr sz="1600" b="1">
                <a:solidFill>
                  <a:schemeClr val="bg1"/>
                </a:solidFill>
                <a:latin typeface="+mj-lt"/>
              </a:defRPr>
            </a:lvl1pPr>
          </a:lstStyle>
          <a:p>
            <a:pPr lvl="0"/>
            <a:r>
              <a:rPr lang="en-US"/>
              <a:t>Insert Subtitle</a:t>
            </a:r>
          </a:p>
        </p:txBody>
      </p:sp>
      <p:sp>
        <p:nvSpPr>
          <p:cNvPr id="7" name="Text Placeholder 2"/>
          <p:cNvSpPr>
            <a:spLocks noGrp="1"/>
          </p:cNvSpPr>
          <p:nvPr>
            <p:ph type="body" idx="1" hasCustomPrompt="1"/>
          </p:nvPr>
        </p:nvSpPr>
        <p:spPr>
          <a:xfrm>
            <a:off x="304800" y="1524000"/>
            <a:ext cx="5486400" cy="457200"/>
          </a:xfrm>
          <a:prstGeom prst="rect">
            <a:avLst/>
          </a:prstGeom>
        </p:spPr>
        <p:txBody>
          <a:bodyPr anchor="b"/>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1 Header</a:t>
            </a:r>
          </a:p>
        </p:txBody>
      </p:sp>
      <p:sp>
        <p:nvSpPr>
          <p:cNvPr id="8" name="Content Placeholder 3"/>
          <p:cNvSpPr>
            <a:spLocks noGrp="1"/>
          </p:cNvSpPr>
          <p:nvPr>
            <p:ph sz="half" idx="2"/>
          </p:nvPr>
        </p:nvSpPr>
        <p:spPr>
          <a:xfrm>
            <a:off x="304804" y="2057398"/>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hasCustomPrompt="1"/>
          </p:nvPr>
        </p:nvSpPr>
        <p:spPr>
          <a:xfrm>
            <a:off x="6134099" y="1531264"/>
            <a:ext cx="5486400" cy="457200"/>
          </a:xfrm>
          <a:prstGeom prst="rect">
            <a:avLst/>
          </a:prstGeom>
        </p:spPr>
        <p:txBody>
          <a:bodyPr anchor="b"/>
          <a:lstStyle>
            <a:lvl1pPr marL="0" indent="0">
              <a:buNone/>
              <a:defRPr lang="en-US" sz="2000" b="1" kern="1200" dirty="0" smtClean="0">
                <a:solidFill>
                  <a:schemeClr val="tx2"/>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Column 2 Header</a:t>
            </a:r>
          </a:p>
        </p:txBody>
      </p:sp>
      <p:sp>
        <p:nvSpPr>
          <p:cNvPr id="10" name="Content Placeholder 5"/>
          <p:cNvSpPr>
            <a:spLocks noGrp="1"/>
          </p:cNvSpPr>
          <p:nvPr>
            <p:ph sz="quarter" idx="14"/>
          </p:nvPr>
        </p:nvSpPr>
        <p:spPr>
          <a:xfrm>
            <a:off x="6134099" y="2051645"/>
            <a:ext cx="5730240" cy="43434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82400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cxnSp>
        <p:nvCxnSpPr>
          <p:cNvPr id="15" name="Straight Connector 14"/>
          <p:cNvCxnSpPr/>
          <p:nvPr userDrawn="1"/>
        </p:nvCxnSpPr>
        <p:spPr>
          <a:xfrm rot="5400000">
            <a:off x="12703939" y="6035469"/>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2815487" y="6001181"/>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2294285" y="5731022"/>
            <a:ext cx="304800" cy="21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le Placeholder 1"/>
          <p:cNvSpPr>
            <a:spLocks noGrp="1"/>
          </p:cNvSpPr>
          <p:nvPr>
            <p:ph type="title"/>
          </p:nvPr>
        </p:nvSpPr>
        <p:spPr>
          <a:xfrm>
            <a:off x="304802" y="76203"/>
            <a:ext cx="10030471" cy="705853"/>
          </a:xfrm>
          <a:prstGeom prst="rect">
            <a:avLst/>
          </a:prstGeom>
        </p:spPr>
        <p:txBody>
          <a:bodyPr vert="horz" lIns="91440" tIns="45720" rIns="91440" bIns="45720" rtlCol="0" anchor="b">
            <a:normAutofit/>
          </a:bodyPr>
          <a:lstStyle>
            <a:lvl1pPr>
              <a:defRPr>
                <a:solidFill>
                  <a:schemeClr val="bg1"/>
                </a:solidFill>
                <a:latin typeface="+mj-lt"/>
              </a:defRPr>
            </a:lvl1pPr>
          </a:lstStyle>
          <a:p>
            <a:r>
              <a:rPr lang="en-US"/>
              <a:t>Click to edit Master title style</a:t>
            </a:r>
            <a:endParaRPr lang="en-US" dirty="0"/>
          </a:p>
        </p:txBody>
      </p:sp>
      <p:sp>
        <p:nvSpPr>
          <p:cNvPr id="19" name="Slide Number Placeholder 1"/>
          <p:cNvSpPr>
            <a:spLocks noGrp="1"/>
          </p:cNvSpPr>
          <p:nvPr>
            <p:ph type="sldNum" sz="quarter" idx="4"/>
          </p:nvPr>
        </p:nvSpPr>
        <p:spPr>
          <a:xfrm>
            <a:off x="11523907" y="6518894"/>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
        <p:nvSpPr>
          <p:cNvPr id="20" name="Text Placeholder 2"/>
          <p:cNvSpPr>
            <a:spLocks noGrp="1"/>
          </p:cNvSpPr>
          <p:nvPr>
            <p:ph type="body" sz="quarter" idx="13" hasCustomPrompt="1"/>
          </p:nvPr>
        </p:nvSpPr>
        <p:spPr>
          <a:xfrm>
            <a:off x="304802" y="782056"/>
            <a:ext cx="10030884" cy="457451"/>
          </a:xfrm>
          <a:prstGeom prst="rect">
            <a:avLst/>
          </a:prstGeom>
        </p:spPr>
        <p:txBody>
          <a:bodyPr/>
          <a:lstStyle>
            <a:lvl1pPr marL="0" indent="0">
              <a:buNone/>
              <a:defRPr sz="2400">
                <a:solidFill>
                  <a:schemeClr val="accent1"/>
                </a:solidFill>
                <a:latin typeface="+mj-lt"/>
              </a:defRPr>
            </a:lvl1pPr>
          </a:lstStyle>
          <a:p>
            <a:pPr lvl="0"/>
            <a:r>
              <a:rPr lang="en-US" dirty="0"/>
              <a:t>Subtitle</a:t>
            </a:r>
          </a:p>
        </p:txBody>
      </p:sp>
      <p:sp>
        <p:nvSpPr>
          <p:cNvPr id="21" name="Text Placeholder 9"/>
          <p:cNvSpPr>
            <a:spLocks noGrp="1"/>
          </p:cNvSpPr>
          <p:nvPr>
            <p:ph type="body" sz="quarter" idx="14" hasCustomPrompt="1"/>
          </p:nvPr>
        </p:nvSpPr>
        <p:spPr>
          <a:xfrm>
            <a:off x="304800" y="6171619"/>
            <a:ext cx="11607800" cy="251995"/>
          </a:xfrm>
          <a:prstGeom prst="rect">
            <a:avLst/>
          </a:prstGeom>
        </p:spPr>
        <p:txBody>
          <a:bodyPr/>
          <a:lstStyle>
            <a:lvl1pPr marL="0" indent="0">
              <a:buNone/>
              <a:defRPr sz="800" b="1" i="1">
                <a:solidFill>
                  <a:schemeClr val="accent6"/>
                </a:solidFill>
                <a:latin typeface="+mn-lt"/>
              </a:defRPr>
            </a:lvl1pPr>
          </a:lstStyle>
          <a:p>
            <a:pPr lvl="0"/>
            <a:r>
              <a:rPr lang="en-US" dirty="0"/>
              <a:t>*Sources</a:t>
            </a:r>
          </a:p>
        </p:txBody>
      </p:sp>
      <p:sp>
        <p:nvSpPr>
          <p:cNvPr id="22" name="Content Placeholder 14"/>
          <p:cNvSpPr>
            <a:spLocks noGrp="1"/>
          </p:cNvSpPr>
          <p:nvPr>
            <p:ph sz="quarter" idx="15"/>
          </p:nvPr>
        </p:nvSpPr>
        <p:spPr>
          <a:xfrm>
            <a:off x="304800" y="1305017"/>
            <a:ext cx="11607800" cy="4768813"/>
          </a:xfrm>
          <a:prstGeom prst="rect">
            <a:avLst/>
          </a:prstGeom>
        </p:spPr>
        <p:txBody>
          <a:bodyPr/>
          <a:lstStyle>
            <a:lvl1pPr marL="342900" indent="-342900">
              <a:buFont typeface="Arial" panose="020B0604020202020204" pitchFamily="34" charset="0"/>
              <a:buChar char="•"/>
              <a:defRPr>
                <a:latin typeface="+mn-lt"/>
              </a:defRPr>
            </a:lvl1pPr>
            <a:lvl2pPr marL="742950" indent="-28575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9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3 Left Image/Chart">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
        <p:nvSpPr>
          <p:cNvPr id="6" name="Content Placeholder 5"/>
          <p:cNvSpPr>
            <a:spLocks noGrp="1"/>
          </p:cNvSpPr>
          <p:nvPr>
            <p:ph sz="quarter" idx="11"/>
          </p:nvPr>
        </p:nvSpPr>
        <p:spPr>
          <a:xfrm>
            <a:off x="6299201" y="1066800"/>
            <a:ext cx="5744633"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304800" y="1066800"/>
            <a:ext cx="57912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11201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3 Blank">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04805" y="0"/>
            <a:ext cx="10607040" cy="914400"/>
          </a:xfrm>
          <a:prstGeom prst="rect">
            <a:avLst/>
          </a:prstGeom>
        </p:spPr>
        <p:txBody>
          <a:bodyPr vert="horz" wrap="square" lIns="0" tIns="45720" rIns="0" bIns="45720" rtlCol="0" anchor="ctr" anchorCtr="0">
            <a:normAutofit/>
          </a:bodyPr>
          <a:lstStyle>
            <a:lvl1pPr>
              <a:defRPr sz="2800" baseline="0">
                <a:solidFill>
                  <a:schemeClr val="bg1"/>
                </a:solidFill>
                <a:latin typeface="+mj-lt"/>
              </a:defRPr>
            </a:lvl1pPr>
          </a:lstStyle>
          <a:p>
            <a:r>
              <a:rPr lang="en-US"/>
              <a:t>Insert Title</a:t>
            </a:r>
          </a:p>
        </p:txBody>
      </p:sp>
      <p:sp>
        <p:nvSpPr>
          <p:cNvPr id="5"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429200564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image" Target="../media/image20.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9.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2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22.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2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5.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30.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807354" y="6542694"/>
            <a:ext cx="1616147" cy="207749"/>
          </a:xfrm>
          <a:prstGeom prst="rect">
            <a:avLst/>
          </a:prstGeom>
          <a:noFill/>
        </p:spPr>
        <p:txBody>
          <a:bodyPr wrap="none" rtlCol="0">
            <a:spAutoFit/>
          </a:bodyPr>
          <a:lstStyle/>
          <a:p>
            <a:pPr algn="r"/>
            <a:r>
              <a:rPr lang="en-US" sz="750" dirty="0">
                <a:solidFill>
                  <a:schemeClr val="tx2"/>
                </a:solidFill>
                <a:latin typeface="+mj-lt"/>
                <a:cs typeface="Arial" pitchFamily="34" charset="0"/>
              </a:rPr>
              <a:t>@ExcelinEd | www.ExcelinEd.org</a:t>
            </a:r>
          </a:p>
        </p:txBody>
      </p:sp>
      <p:cxnSp>
        <p:nvCxnSpPr>
          <p:cNvPr id="8" name="Straight Connector 7"/>
          <p:cNvCxnSpPr/>
          <p:nvPr/>
        </p:nvCxnSpPr>
        <p:spPr>
          <a:xfrm>
            <a:off x="229949" y="6467563"/>
            <a:ext cx="1168400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0" y="7"/>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1220493" y="119318"/>
            <a:ext cx="823115" cy="675778"/>
          </a:xfrm>
          <a:prstGeom prst="rect">
            <a:avLst/>
          </a:prstGeom>
        </p:spPr>
      </p:pic>
      <p:pic>
        <p:nvPicPr>
          <p:cNvPr id="10" name="Picture 9"/>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90137" y="6496629"/>
            <a:ext cx="1208976" cy="292232"/>
          </a:xfrm>
          <a:prstGeom prst="rect">
            <a:avLst/>
          </a:prstGeom>
        </p:spPr>
      </p:pic>
      <p:sp>
        <p:nvSpPr>
          <p:cNvPr id="2"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1298846600"/>
      </p:ext>
    </p:extLst>
  </p:cSld>
  <p:clrMap bg1="lt1" tx1="dk1" bg2="lt2" tx2="dk2" accent1="accent1" accent2="accent2" accent3="accent3" accent4="accent4" accent5="accent5" accent6="accent6" hlink="hlink" folHlink="folHlink"/>
  <p:sldLayoutIdLst>
    <p:sldLayoutId id="2147483908" r:id="rId1"/>
    <p:sldLayoutId id="2147483920" r:id="rId2"/>
    <p:sldLayoutId id="2147483910" r:id="rId3"/>
    <p:sldLayoutId id="2147483913" r:id="rId4"/>
    <p:sldLayoutId id="2147483912" r:id="rId5"/>
    <p:sldLayoutId id="2147483914" r:id="rId6"/>
    <p:sldLayoutId id="2147483915" r:id="rId7"/>
    <p:sldLayoutId id="2147483917" r:id="rId8"/>
    <p:sldLayoutId id="2147483916" r:id="rId9"/>
    <p:sldLayoutId id="2147483935" r:id="rId10"/>
    <p:sldLayoutId id="2147483921" r:id="rId11"/>
    <p:sldLayoutId id="2147483972" r:id="rId12"/>
    <p:sldLayoutId id="2147483973" r:id="rId13"/>
    <p:sldLayoutId id="2147483994" r:id="rId14"/>
    <p:sldLayoutId id="2147483995" r:id="rId15"/>
    <p:sldLayoutId id="2147483996" r:id="rId16"/>
  </p:sldLayoutIdLst>
  <p:hf hdr="0" ftr="0" dt="0"/>
  <p:txStyles>
    <p:titleStyle>
      <a:lvl1pPr algn="l" defTabSz="685800" rtl="0" eaLnBrk="1" latinLnBrk="0" hangingPunct="1">
        <a:spcBef>
          <a:spcPct val="0"/>
        </a:spcBef>
        <a:buNone/>
        <a:defRPr sz="2400" b="1" kern="1200">
          <a:solidFill>
            <a:schemeClr val="bg1"/>
          </a:solidFill>
          <a:latin typeface="Calibri" panose="020F050202020403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83171" y="6542694"/>
            <a:ext cx="2140330" cy="207749"/>
          </a:xfrm>
          <a:prstGeom prst="rect">
            <a:avLst/>
          </a:prstGeom>
          <a:noFill/>
        </p:spPr>
        <p:txBody>
          <a:bodyPr wrap="none" rtlCol="0">
            <a:spAutoFit/>
          </a:bodyPr>
          <a:lstStyle/>
          <a:p>
            <a:pPr algn="r"/>
            <a:r>
              <a:rPr lang="en-US" sz="750" dirty="0">
                <a:solidFill>
                  <a:schemeClr val="tx2"/>
                </a:solidFill>
                <a:latin typeface="+mj-lt"/>
                <a:cs typeface="Arial" pitchFamily="34" charset="0"/>
              </a:rPr>
              <a:t>@</a:t>
            </a:r>
            <a:r>
              <a:rPr lang="en-US" sz="750" dirty="0" err="1">
                <a:solidFill>
                  <a:schemeClr val="tx2"/>
                </a:solidFill>
                <a:latin typeface="+mj-lt"/>
                <a:cs typeface="Arial" pitchFamily="34" charset="0"/>
              </a:rPr>
              <a:t>ExcelinAction</a:t>
            </a:r>
            <a:r>
              <a:rPr lang="en-US" sz="750" dirty="0">
                <a:solidFill>
                  <a:schemeClr val="tx2"/>
                </a:solidFill>
                <a:latin typeface="+mj-lt"/>
                <a:cs typeface="Arial" pitchFamily="34" charset="0"/>
              </a:rPr>
              <a:t> | www.ExcelinEdinAction.org</a:t>
            </a:r>
          </a:p>
        </p:txBody>
      </p:sp>
      <p:cxnSp>
        <p:nvCxnSpPr>
          <p:cNvPr id="8" name="Straight Connector 7"/>
          <p:cNvCxnSpPr/>
          <p:nvPr/>
        </p:nvCxnSpPr>
        <p:spPr>
          <a:xfrm>
            <a:off x="229949" y="6467563"/>
            <a:ext cx="1168400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0" y="7"/>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8512" y="111961"/>
            <a:ext cx="835097" cy="690492"/>
          </a:xfrm>
          <a:prstGeom prst="rect">
            <a:avLst/>
          </a:prstGeom>
        </p:spPr>
      </p:pic>
      <p:pic>
        <p:nvPicPr>
          <p:cNvPr id="10" name="Picture 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20863" y="6522620"/>
            <a:ext cx="1147523" cy="277194"/>
          </a:xfrm>
          <a:prstGeom prst="rect">
            <a:avLst/>
          </a:prstGeom>
        </p:spPr>
      </p:pic>
      <p:sp>
        <p:nvSpPr>
          <p:cNvPr id="2"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spTree>
    <p:extLst>
      <p:ext uri="{BB962C8B-B14F-4D97-AF65-F5344CB8AC3E}">
        <p14:creationId xmlns:p14="http://schemas.microsoft.com/office/powerpoint/2010/main" val="180257874"/>
      </p:ext>
    </p:extLst>
  </p:cSld>
  <p:clrMap bg1="lt1" tx1="dk1" bg2="lt2" tx2="dk2" accent1="accent1" accent2="accent2" accent3="accent3" accent4="accent4" accent5="accent5" accent6="accent6" hlink="hlink" folHlink="folHlink"/>
  <p:sldLayoutIdLst>
    <p:sldLayoutId id="2147483937" r:id="rId1"/>
    <p:sldLayoutId id="2147483951" r:id="rId2"/>
    <p:sldLayoutId id="2147483938" r:id="rId3"/>
    <p:sldLayoutId id="2147483941" r:id="rId4"/>
    <p:sldLayoutId id="2147483940" r:id="rId5"/>
    <p:sldLayoutId id="2147483945" r:id="rId6"/>
    <p:sldLayoutId id="2147483946" r:id="rId7"/>
    <p:sldLayoutId id="2147483948" r:id="rId8"/>
    <p:sldLayoutId id="2147483947" r:id="rId9"/>
    <p:sldLayoutId id="2147483944" r:id="rId10"/>
    <p:sldLayoutId id="2147483952" r:id="rId11"/>
  </p:sldLayoutIdLst>
  <p:hf hdr="0" ftr="0" dt="0"/>
  <p:txStyles>
    <p:titleStyle>
      <a:lvl1pPr algn="l" defTabSz="685800" rtl="0" eaLnBrk="1" latinLnBrk="0" hangingPunct="1">
        <a:spcBef>
          <a:spcPct val="0"/>
        </a:spcBef>
        <a:buNone/>
        <a:defRPr sz="2400" b="1" kern="1200">
          <a:solidFill>
            <a:schemeClr val="bg1"/>
          </a:solidFill>
          <a:latin typeface="Calibri" panose="020F050202020403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993831" y="6549173"/>
            <a:ext cx="1616147" cy="207749"/>
          </a:xfrm>
          <a:prstGeom prst="rect">
            <a:avLst/>
          </a:prstGeom>
          <a:noFill/>
        </p:spPr>
        <p:txBody>
          <a:bodyPr wrap="none" rtlCol="0">
            <a:spAutoFit/>
          </a:bodyPr>
          <a:lstStyle/>
          <a:p>
            <a:pPr algn="r"/>
            <a:r>
              <a:rPr lang="en-US" sz="750" dirty="0">
                <a:solidFill>
                  <a:schemeClr val="tx2"/>
                </a:solidFill>
                <a:latin typeface="+mj-lt"/>
                <a:cs typeface="Arial" pitchFamily="34" charset="0"/>
              </a:rPr>
              <a:t>@ExcelinEd | www.ExcelinEd.org</a:t>
            </a:r>
            <a:endParaRPr lang="en-US" sz="750" baseline="0" dirty="0">
              <a:solidFill>
                <a:schemeClr val="tx2"/>
              </a:solidFill>
              <a:latin typeface="+mj-lt"/>
              <a:cs typeface="Arial" pitchFamily="34" charset="0"/>
            </a:endParaRPr>
          </a:p>
        </p:txBody>
      </p:sp>
      <p:cxnSp>
        <p:nvCxnSpPr>
          <p:cNvPr id="8" name="Straight Connector 7"/>
          <p:cNvCxnSpPr/>
          <p:nvPr/>
        </p:nvCxnSpPr>
        <p:spPr>
          <a:xfrm>
            <a:off x="229949" y="6467563"/>
            <a:ext cx="1168400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0" y="7"/>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pic>
        <p:nvPicPr>
          <p:cNvPr id="3" name="Picture 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32074" y="464308"/>
            <a:ext cx="411535" cy="340274"/>
          </a:xfrm>
          <a:prstGeom prst="rect">
            <a:avLst/>
          </a:prstGeom>
        </p:spPr>
      </p:pic>
      <p:pic>
        <p:nvPicPr>
          <p:cNvPr id="10" name="Picture 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140215" y="6516780"/>
            <a:ext cx="1147523" cy="277194"/>
          </a:xfrm>
          <a:prstGeom prst="rect">
            <a:avLst/>
          </a:prstGeom>
        </p:spPr>
      </p:pic>
      <p:sp>
        <p:nvSpPr>
          <p:cNvPr id="2" name="Slide Number Placeholder 1"/>
          <p:cNvSpPr>
            <a:spLocks noGrp="1"/>
          </p:cNvSpPr>
          <p:nvPr>
            <p:ph type="sldNum" sz="quarter" idx="4"/>
          </p:nvPr>
        </p:nvSpPr>
        <p:spPr>
          <a:xfrm>
            <a:off x="11502188" y="6521408"/>
            <a:ext cx="541421" cy="246221"/>
          </a:xfrm>
          <a:prstGeom prst="rect">
            <a:avLst/>
          </a:prstGeom>
        </p:spPr>
        <p:txBody>
          <a:bodyPr vert="horz" lIns="91440" tIns="45720" rIns="91440" bIns="45720" rtlCol="0" anchor="ctr"/>
          <a:lstStyle>
            <a:lvl1pPr algn="r">
              <a:defRPr sz="900">
                <a:solidFill>
                  <a:schemeClr val="tx2"/>
                </a:solidFill>
              </a:defRPr>
            </a:lvl1pPr>
          </a:lstStyle>
          <a:p>
            <a:fld id="{DCBF5701-1E31-4102-832B-09F0AC47C2BD}" type="slidenum">
              <a:rPr lang="en-US" smtClean="0"/>
              <a:pPr/>
              <a:t>‹#›</a:t>
            </a:fld>
            <a:endParaRPr lang="en-US"/>
          </a:p>
        </p:txBody>
      </p:sp>
      <p:pic>
        <p:nvPicPr>
          <p:cNvPr id="11" name="Picture 10">
            <a:extLst>
              <a:ext uri="{FF2B5EF4-FFF2-40B4-BE49-F238E27FC236}">
                <a16:creationId xmlns:a16="http://schemas.microsoft.com/office/drawing/2014/main" id="{45D6A38D-A8C1-49BB-B398-A697339B4A2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1631872" y="70690"/>
            <a:ext cx="411940" cy="338203"/>
          </a:xfrm>
          <a:prstGeom prst="rect">
            <a:avLst/>
          </a:prstGeom>
        </p:spPr>
      </p:pic>
      <p:pic>
        <p:nvPicPr>
          <p:cNvPr id="13" name="Picture 12">
            <a:extLst>
              <a:ext uri="{FF2B5EF4-FFF2-40B4-BE49-F238E27FC236}">
                <a16:creationId xmlns:a16="http://schemas.microsoft.com/office/drawing/2014/main" id="{72489D91-B2DE-45C9-A2F4-1097A5EB711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090952" y="6508885"/>
            <a:ext cx="1204326" cy="291108"/>
          </a:xfrm>
          <a:prstGeom prst="rect">
            <a:avLst/>
          </a:prstGeom>
        </p:spPr>
      </p:pic>
      <p:sp>
        <p:nvSpPr>
          <p:cNvPr id="15" name="TextBox 14">
            <a:extLst>
              <a:ext uri="{FF2B5EF4-FFF2-40B4-BE49-F238E27FC236}">
                <a16:creationId xmlns:a16="http://schemas.microsoft.com/office/drawing/2014/main" id="{59B6C4FD-372E-42C1-A015-32BB631BDF07}"/>
              </a:ext>
            </a:extLst>
          </p:cNvPr>
          <p:cNvSpPr txBox="1"/>
          <p:nvPr/>
        </p:nvSpPr>
        <p:spPr>
          <a:xfrm>
            <a:off x="8231846" y="6549172"/>
            <a:ext cx="2140330" cy="207749"/>
          </a:xfrm>
          <a:prstGeom prst="rect">
            <a:avLst/>
          </a:prstGeom>
          <a:noFill/>
        </p:spPr>
        <p:txBody>
          <a:bodyPr wrap="none" rtlCol="0">
            <a:spAutoFit/>
          </a:bodyPr>
          <a:lstStyle/>
          <a:p>
            <a:pPr algn="r"/>
            <a:r>
              <a:rPr lang="en-US" sz="750" dirty="0">
                <a:solidFill>
                  <a:schemeClr val="tx2"/>
                </a:solidFill>
                <a:latin typeface="+mj-lt"/>
                <a:cs typeface="Arial" pitchFamily="34" charset="0"/>
              </a:rPr>
              <a:t>@</a:t>
            </a:r>
            <a:r>
              <a:rPr lang="en-US" sz="750" dirty="0" err="1">
                <a:solidFill>
                  <a:schemeClr val="tx2"/>
                </a:solidFill>
                <a:latin typeface="+mj-lt"/>
                <a:cs typeface="Arial" pitchFamily="34" charset="0"/>
              </a:rPr>
              <a:t>ExcelinAction</a:t>
            </a:r>
            <a:r>
              <a:rPr lang="en-US" sz="750" dirty="0">
                <a:solidFill>
                  <a:schemeClr val="tx2"/>
                </a:solidFill>
                <a:latin typeface="+mj-lt"/>
                <a:cs typeface="Arial" pitchFamily="34" charset="0"/>
              </a:rPr>
              <a:t> | www.ExcelinEdinAction.org</a:t>
            </a:r>
            <a:endParaRPr lang="en-US" sz="750" baseline="0" dirty="0">
              <a:solidFill>
                <a:schemeClr val="tx2"/>
              </a:solidFill>
              <a:latin typeface="+mj-lt"/>
              <a:cs typeface="Arial" pitchFamily="34" charset="0"/>
            </a:endParaRPr>
          </a:p>
        </p:txBody>
      </p:sp>
    </p:spTree>
    <p:extLst>
      <p:ext uri="{BB962C8B-B14F-4D97-AF65-F5344CB8AC3E}">
        <p14:creationId xmlns:p14="http://schemas.microsoft.com/office/powerpoint/2010/main" val="1508925241"/>
      </p:ext>
    </p:extLst>
  </p:cSld>
  <p:clrMap bg1="lt1" tx1="dk1" bg2="lt2" tx2="dk2" accent1="accent1" accent2="accent2" accent3="accent3" accent4="accent4" accent5="accent5" accent6="accent6" hlink="hlink" folHlink="folHlink"/>
  <p:sldLayoutIdLst>
    <p:sldLayoutId id="2147483954" r:id="rId1"/>
    <p:sldLayoutId id="2147483971" r:id="rId2"/>
    <p:sldLayoutId id="2147483955" r:id="rId3"/>
    <p:sldLayoutId id="2147483958" r:id="rId4"/>
    <p:sldLayoutId id="2147483957" r:id="rId5"/>
    <p:sldLayoutId id="2147483962" r:id="rId6"/>
    <p:sldLayoutId id="2147483963" r:id="rId7"/>
    <p:sldLayoutId id="2147483965" r:id="rId8"/>
    <p:sldLayoutId id="2147483964" r:id="rId9"/>
    <p:sldLayoutId id="2147483961" r:id="rId10"/>
    <p:sldLayoutId id="2147483970" r:id="rId11"/>
  </p:sldLayoutIdLst>
  <p:hf hdr="0" ftr="0" dt="0"/>
  <p:txStyles>
    <p:titleStyle>
      <a:lvl1pPr algn="l" defTabSz="685800" rtl="0" eaLnBrk="1" latinLnBrk="0" hangingPunct="1">
        <a:spcBef>
          <a:spcPct val="0"/>
        </a:spcBef>
        <a:buNone/>
        <a:defRPr sz="2400" b="1" kern="1200">
          <a:solidFill>
            <a:schemeClr val="bg1"/>
          </a:solidFill>
          <a:latin typeface="Calibri" panose="020F050202020403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227068" y="6542643"/>
            <a:ext cx="2606803" cy="246221"/>
          </a:xfrm>
          <a:prstGeom prst="rect">
            <a:avLst/>
          </a:prstGeom>
          <a:noFill/>
        </p:spPr>
        <p:txBody>
          <a:bodyPr wrap="none" rtlCol="0">
            <a:spAutoFit/>
          </a:bodyPr>
          <a:lstStyle/>
          <a:p>
            <a:pPr algn="r"/>
            <a:r>
              <a:rPr lang="en-US" sz="1000" dirty="0">
                <a:solidFill>
                  <a:schemeClr val="bg2"/>
                </a:solidFill>
                <a:latin typeface="+mj-lt"/>
                <a:cs typeface="Arial" pitchFamily="34" charset="0"/>
              </a:rPr>
              <a:t>@ExcelinEd | www.ExcelinEd.org</a:t>
            </a:r>
            <a:r>
              <a:rPr lang="en-US" sz="1000" baseline="0" dirty="0">
                <a:solidFill>
                  <a:schemeClr val="bg2"/>
                </a:solidFill>
                <a:latin typeface="+mj-lt"/>
                <a:cs typeface="Arial" pitchFamily="34" charset="0"/>
              </a:rPr>
              <a:t>| ©</a:t>
            </a:r>
            <a:r>
              <a:rPr lang="en-US" sz="1000" dirty="0">
                <a:solidFill>
                  <a:schemeClr val="bg2"/>
                </a:solidFill>
                <a:latin typeface="+mj-lt"/>
                <a:cs typeface="Arial" pitchFamily="34" charset="0"/>
              </a:rPr>
              <a:t> 2020</a:t>
            </a:r>
          </a:p>
        </p:txBody>
      </p:sp>
      <p:cxnSp>
        <p:nvCxnSpPr>
          <p:cNvPr id="8" name="Straight Connector 7"/>
          <p:cNvCxnSpPr/>
          <p:nvPr/>
        </p:nvCxnSpPr>
        <p:spPr>
          <a:xfrm>
            <a:off x="229949" y="6467563"/>
            <a:ext cx="1168400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0" y="3"/>
            <a:ext cx="12192000" cy="7940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09159" y="179894"/>
            <a:ext cx="786061" cy="485650"/>
          </a:xfrm>
          <a:prstGeom prst="rect">
            <a:avLst/>
          </a:prstGeom>
        </p:spPr>
      </p:pic>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9951" y="6496629"/>
            <a:ext cx="1529348" cy="292232"/>
          </a:xfrm>
          <a:prstGeom prst="rect">
            <a:avLst/>
          </a:prstGeom>
        </p:spPr>
      </p:pic>
      <p:sp>
        <p:nvSpPr>
          <p:cNvPr id="2"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Tree>
    <p:extLst>
      <p:ext uri="{BB962C8B-B14F-4D97-AF65-F5344CB8AC3E}">
        <p14:creationId xmlns:p14="http://schemas.microsoft.com/office/powerpoint/2010/main" val="380800886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9" r:id="rId13"/>
    <p:sldLayoutId id="2147483990" r:id="rId14"/>
    <p:sldLayoutId id="2147483991" r:id="rId15"/>
    <p:sldLayoutId id="2147483992" r:id="rId16"/>
  </p:sldLayoutIdLst>
  <p:hf hdr="0" ftr="0" dt="0"/>
  <p:txStyles>
    <p:titleStyle>
      <a:lvl1pPr algn="l" defTabSz="914400" rtl="0" eaLnBrk="1" latinLnBrk="0" hangingPunct="1">
        <a:spcBef>
          <a:spcPct val="0"/>
        </a:spcBef>
        <a:buNone/>
        <a:defRPr sz="3200" b="1" kern="120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643849" y="6542643"/>
            <a:ext cx="2190022" cy="246221"/>
          </a:xfrm>
          <a:prstGeom prst="rect">
            <a:avLst/>
          </a:prstGeom>
          <a:noFill/>
        </p:spPr>
        <p:txBody>
          <a:bodyPr wrap="none" rtlCol="0">
            <a:spAutoFit/>
          </a:bodyPr>
          <a:lstStyle/>
          <a:p>
            <a:pPr algn="r"/>
            <a:r>
              <a:rPr lang="en-US" sz="1000" dirty="0">
                <a:solidFill>
                  <a:schemeClr val="bg2"/>
                </a:solidFill>
                <a:latin typeface="+mj-lt"/>
                <a:cs typeface="Arial" pitchFamily="34" charset="0"/>
              </a:rPr>
              <a:t>@ExcelinEd | www.ExcelinEd.org</a:t>
            </a:r>
          </a:p>
        </p:txBody>
      </p:sp>
      <p:cxnSp>
        <p:nvCxnSpPr>
          <p:cNvPr id="8" name="Straight Connector 7"/>
          <p:cNvCxnSpPr/>
          <p:nvPr/>
        </p:nvCxnSpPr>
        <p:spPr>
          <a:xfrm>
            <a:off x="229949" y="6467563"/>
            <a:ext cx="1168400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0" y="3"/>
            <a:ext cx="12192000" cy="7940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1109159" y="179894"/>
            <a:ext cx="786061" cy="485650"/>
          </a:xfrm>
          <a:prstGeom prst="rect">
            <a:avLst/>
          </a:prstGeom>
        </p:spPr>
      </p:pic>
      <p:pic>
        <p:nvPicPr>
          <p:cNvPr id="10" name="Picture 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29951" y="6496629"/>
            <a:ext cx="1529348" cy="292232"/>
          </a:xfrm>
          <a:prstGeom prst="rect">
            <a:avLst/>
          </a:prstGeom>
        </p:spPr>
      </p:pic>
      <p:sp>
        <p:nvSpPr>
          <p:cNvPr id="2" name="Slide Number Placeholder 1"/>
          <p:cNvSpPr>
            <a:spLocks noGrp="1"/>
          </p:cNvSpPr>
          <p:nvPr>
            <p:ph type="sldNum" sz="quarter" idx="4"/>
          </p:nvPr>
        </p:nvSpPr>
        <p:spPr>
          <a:xfrm>
            <a:off x="11502188" y="6521400"/>
            <a:ext cx="541421" cy="246221"/>
          </a:xfrm>
          <a:prstGeom prst="rect">
            <a:avLst/>
          </a:prstGeom>
        </p:spPr>
        <p:txBody>
          <a:bodyPr vert="horz" lIns="91440" tIns="45720" rIns="91440" bIns="45720" rtlCol="0" anchor="ctr"/>
          <a:lstStyle>
            <a:lvl1pPr algn="r">
              <a:defRPr sz="1200">
                <a:solidFill>
                  <a:schemeClr val="bg2"/>
                </a:solidFill>
              </a:defRPr>
            </a:lvl1pPr>
          </a:lstStyle>
          <a:p>
            <a:fld id="{DCBF5701-1E31-4102-832B-09F0AC47C2BD}" type="slidenum">
              <a:rPr lang="en-US" smtClean="0"/>
              <a:pPr/>
              <a:t>‹#›</a:t>
            </a:fld>
            <a:endParaRPr lang="en-US" dirty="0"/>
          </a:p>
        </p:txBody>
      </p:sp>
    </p:spTree>
    <p:extLst>
      <p:ext uri="{BB962C8B-B14F-4D97-AF65-F5344CB8AC3E}">
        <p14:creationId xmlns:p14="http://schemas.microsoft.com/office/powerpoint/2010/main" val="2686408377"/>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11" r:id="rId12"/>
    <p:sldLayoutId id="2147484012" r:id="rId13"/>
    <p:sldLayoutId id="2147484013" r:id="rId14"/>
    <p:sldLayoutId id="2147484014" r:id="rId15"/>
    <p:sldLayoutId id="2147484015" r:id="rId16"/>
  </p:sldLayoutIdLst>
  <p:hf sldNum="0" hdr="0" ftr="0" dt="0"/>
  <p:txStyles>
    <p:titleStyle>
      <a:lvl1pPr algn="l" defTabSz="914400" rtl="0" eaLnBrk="1" latinLnBrk="0" hangingPunct="1">
        <a:spcBef>
          <a:spcPct val="0"/>
        </a:spcBef>
        <a:buNone/>
        <a:defRPr sz="3200" b="1" kern="1200">
          <a:solidFill>
            <a:schemeClr val="bg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TqkdNzBsB7o"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hyperlink" Target="https://midwest.edtrust.org/" TargetMode="External"/><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0.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excelined.org/national-summit/" TargetMode="External"/><Relationship Id="rId2" Type="http://schemas.openxmlformats.org/officeDocument/2006/relationships/hyperlink" Target="https://nationalsummit.streampoint.com/" TargetMode="Externa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hyperlink" Target="mailto:Christy@ExcelinEd.org"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hyperlink" Target="https://doe.virginia.gov/boe/accreditation/2017-school-accred.shtml" TargetMode="External"/><Relationship Id="rId3" Type="http://schemas.openxmlformats.org/officeDocument/2006/relationships/hyperlink" Target="https://www.bing.com/search?q=Standards+of+Learning&amp;filters=sid%3a8edad097-2098-36d2-1385-a01cb68cabf5&amp;form=ENTLNK" TargetMode="External"/><Relationship Id="rId7" Type="http://schemas.openxmlformats.org/officeDocument/2006/relationships/hyperlink" Target="https://doe.virginia.gov/boe/accreditation/index.shtm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doe.virginia.gov/statistics_reports/index.shtml" TargetMode="External"/><Relationship Id="rId5" Type="http://schemas.openxmlformats.org/officeDocument/2006/relationships/hyperlink" Target="https://doe.virginia.gov/testing/test_administration/growth-assessment/index.shtml" TargetMode="External"/><Relationship Id="rId10" Type="http://schemas.openxmlformats.org/officeDocument/2006/relationships/hyperlink" Target="https://www2.ed.gov/admins/lead/account/stateplan17/vaconsolidatedstateplanfinal.pdf" TargetMode="External"/><Relationship Id="rId4" Type="http://schemas.openxmlformats.org/officeDocument/2006/relationships/hyperlink" Target="https://doe.virginia.gov/testing/test_administration/cat/index.shtml" TargetMode="External"/><Relationship Id="rId9" Type="http://schemas.openxmlformats.org/officeDocument/2006/relationships/hyperlink" Target="https://doe.virginia.gov/boe/accreditation/school-accred.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29.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39.xml"/><Relationship Id="rId16"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4.svg"/><Relationship Id="rId4" Type="http://schemas.openxmlformats.org/officeDocument/2006/relationships/image" Target="../media/image57.png"/><Relationship Id="rId9" Type="http://schemas.openxmlformats.org/officeDocument/2006/relationships/image" Target="../media/image5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FA0D-734A-4B21-B612-6C8F965ECBB3}"/>
              </a:ext>
            </a:extLst>
          </p:cNvPr>
          <p:cNvSpPr>
            <a:spLocks noGrp="1"/>
          </p:cNvSpPr>
          <p:nvPr>
            <p:ph type="title"/>
          </p:nvPr>
        </p:nvSpPr>
        <p:spPr/>
        <p:txBody>
          <a:bodyPr>
            <a:normAutofit fontScale="90000"/>
          </a:bodyPr>
          <a:lstStyle/>
          <a:p>
            <a:r>
              <a:rPr lang="en-US" i="1" dirty="0"/>
              <a:t>Inspiring Action in Virginia to Improve Student Outcomes:</a:t>
            </a:r>
            <a:br>
              <a:rPr lang="en-US" i="1" dirty="0"/>
            </a:br>
            <a:r>
              <a:rPr lang="en-US" i="1" dirty="0"/>
              <a:t>A National Perspective</a:t>
            </a:r>
          </a:p>
        </p:txBody>
      </p:sp>
      <p:sp>
        <p:nvSpPr>
          <p:cNvPr id="3" name="Text Placeholder 2">
            <a:extLst>
              <a:ext uri="{FF2B5EF4-FFF2-40B4-BE49-F238E27FC236}">
                <a16:creationId xmlns:a16="http://schemas.microsoft.com/office/drawing/2014/main" id="{28EFF453-5C75-4D31-A227-67B990A60DB0}"/>
              </a:ext>
            </a:extLst>
          </p:cNvPr>
          <p:cNvSpPr>
            <a:spLocks noGrp="1"/>
          </p:cNvSpPr>
          <p:nvPr>
            <p:ph type="body" sz="quarter" idx="11"/>
          </p:nvPr>
        </p:nvSpPr>
        <p:spPr>
          <a:xfrm>
            <a:off x="220280" y="5179754"/>
            <a:ext cx="11751440" cy="722312"/>
          </a:xfrm>
        </p:spPr>
        <p:txBody>
          <a:bodyPr/>
          <a:lstStyle/>
          <a:p>
            <a:r>
              <a:rPr lang="en-US" b="1" dirty="0">
                <a:solidFill>
                  <a:schemeClr val="bg1">
                    <a:lumMod val="50000"/>
                  </a:schemeClr>
                </a:solidFill>
              </a:rPr>
              <a:t>Christy Hovanetz, Ph.D.</a:t>
            </a:r>
          </a:p>
          <a:p>
            <a:r>
              <a:rPr lang="en-US" b="1" dirty="0">
                <a:solidFill>
                  <a:schemeClr val="bg1">
                    <a:lumMod val="50000"/>
                  </a:schemeClr>
                </a:solidFill>
              </a:rPr>
              <a:t>Senior Policy Fellow</a:t>
            </a:r>
          </a:p>
          <a:p>
            <a:endParaRPr lang="en-US" dirty="0"/>
          </a:p>
        </p:txBody>
      </p:sp>
      <p:sp>
        <p:nvSpPr>
          <p:cNvPr id="4" name="Text Placeholder 3">
            <a:extLst>
              <a:ext uri="{FF2B5EF4-FFF2-40B4-BE49-F238E27FC236}">
                <a16:creationId xmlns:a16="http://schemas.microsoft.com/office/drawing/2014/main" id="{7C77F817-689A-4A55-A5DB-411C6302C9CC}"/>
              </a:ext>
            </a:extLst>
          </p:cNvPr>
          <p:cNvSpPr>
            <a:spLocks noGrp="1"/>
          </p:cNvSpPr>
          <p:nvPr>
            <p:ph type="body" sz="quarter" idx="12"/>
          </p:nvPr>
        </p:nvSpPr>
        <p:spPr>
          <a:xfrm>
            <a:off x="220280" y="6056241"/>
            <a:ext cx="11751440" cy="722312"/>
          </a:xfrm>
        </p:spPr>
        <p:txBody>
          <a:bodyPr/>
          <a:lstStyle/>
          <a:p>
            <a:r>
              <a:rPr lang="en-US" sz="2000" b="1" dirty="0">
                <a:effectLst/>
                <a:ea typeface="Calibri" panose="020F0502020204030204" pitchFamily="34" charset="0"/>
              </a:rPr>
              <a:t>October 19, 2022</a:t>
            </a:r>
            <a:endParaRPr lang="en-US" sz="2000" b="1" dirty="0"/>
          </a:p>
        </p:txBody>
      </p:sp>
    </p:spTree>
    <p:extLst>
      <p:ext uri="{BB962C8B-B14F-4D97-AF65-F5344CB8AC3E}">
        <p14:creationId xmlns:p14="http://schemas.microsoft.com/office/powerpoint/2010/main" val="86406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7032-82BA-4ACB-986A-2B3B5194BE1D}"/>
              </a:ext>
            </a:extLst>
          </p:cNvPr>
          <p:cNvSpPr>
            <a:spLocks noGrp="1"/>
          </p:cNvSpPr>
          <p:nvPr>
            <p:ph type="title"/>
          </p:nvPr>
        </p:nvSpPr>
        <p:spPr/>
        <p:txBody>
          <a:bodyPr>
            <a:normAutofit/>
          </a:bodyPr>
          <a:lstStyle/>
          <a:p>
            <a:r>
              <a:rPr lang="en-US" sz="3200" dirty="0"/>
              <a:t>Context for state comparisons</a:t>
            </a:r>
          </a:p>
        </p:txBody>
      </p:sp>
      <p:sp>
        <p:nvSpPr>
          <p:cNvPr id="3" name="Slide Number Placeholder 2">
            <a:extLst>
              <a:ext uri="{FF2B5EF4-FFF2-40B4-BE49-F238E27FC236}">
                <a16:creationId xmlns:a16="http://schemas.microsoft.com/office/drawing/2014/main" id="{2FF3A7C8-D8BB-4744-981E-1A4988600296}"/>
              </a:ext>
            </a:extLst>
          </p:cNvPr>
          <p:cNvSpPr>
            <a:spLocks noGrp="1"/>
          </p:cNvSpPr>
          <p:nvPr>
            <p:ph type="sldNum" sz="quarter" idx="4"/>
          </p:nvPr>
        </p:nvSpPr>
        <p:spPr/>
        <p:txBody>
          <a:bodyPr/>
          <a:lstStyle/>
          <a:p>
            <a:fld id="{DCBF5701-1E31-4102-832B-09F0AC47C2BD}" type="slidenum">
              <a:rPr lang="en-US" smtClean="0"/>
              <a:pPr/>
              <a:t>10</a:t>
            </a:fld>
            <a:endParaRPr lang="en-US" dirty="0"/>
          </a:p>
        </p:txBody>
      </p:sp>
      <p:sp>
        <p:nvSpPr>
          <p:cNvPr id="4" name="Text Placeholder 3">
            <a:extLst>
              <a:ext uri="{FF2B5EF4-FFF2-40B4-BE49-F238E27FC236}">
                <a16:creationId xmlns:a16="http://schemas.microsoft.com/office/drawing/2014/main" id="{506DAE4B-7E95-4E0D-9120-BA7E4FFBAB67}"/>
              </a:ext>
            </a:extLst>
          </p:cNvPr>
          <p:cNvSpPr>
            <a:spLocks noGrp="1"/>
          </p:cNvSpPr>
          <p:nvPr>
            <p:ph type="body" sz="quarter" idx="13"/>
          </p:nvPr>
        </p:nvSpPr>
        <p:spPr>
          <a:xfrm>
            <a:off x="479685" y="988454"/>
            <a:ext cx="10204349" cy="457451"/>
          </a:xfrm>
        </p:spPr>
        <p:txBody>
          <a:bodyPr/>
          <a:lstStyle/>
          <a:p>
            <a:r>
              <a:rPr lang="en-US" altLang="en-US" b="1" i="1" dirty="0">
                <a:latin typeface="+mn-lt"/>
                <a:ea typeface="ＭＳ Ｐゴシック" panose="020B0600070205080204" pitchFamily="34" charset="-128"/>
              </a:rPr>
              <a:t>ALL students can learn.  No excuses.</a:t>
            </a:r>
          </a:p>
          <a:p>
            <a:endParaRPr lang="en-US" i="1" dirty="0">
              <a:latin typeface="+mn-lt"/>
            </a:endParaRPr>
          </a:p>
        </p:txBody>
      </p:sp>
      <p:graphicFrame>
        <p:nvGraphicFramePr>
          <p:cNvPr id="10" name="Content Placeholder 9">
            <a:extLst>
              <a:ext uri="{FF2B5EF4-FFF2-40B4-BE49-F238E27FC236}">
                <a16:creationId xmlns:a16="http://schemas.microsoft.com/office/drawing/2014/main" id="{C3ECACF6-D710-495F-B136-1AD2C2D6A839}"/>
              </a:ext>
            </a:extLst>
          </p:cNvPr>
          <p:cNvGraphicFramePr>
            <a:graphicFrameLocks/>
          </p:cNvGraphicFramePr>
          <p:nvPr>
            <p:extLst>
              <p:ext uri="{D42A27DB-BD31-4B8C-83A1-F6EECF244321}">
                <p14:modId xmlns:p14="http://schemas.microsoft.com/office/powerpoint/2010/main" val="1934037911"/>
              </p:ext>
            </p:extLst>
          </p:nvPr>
        </p:nvGraphicFramePr>
        <p:xfrm>
          <a:off x="364812" y="1573607"/>
          <a:ext cx="11137376" cy="2617736"/>
        </p:xfrm>
        <a:graphic>
          <a:graphicData uri="http://schemas.openxmlformats.org/drawingml/2006/table">
            <a:tbl>
              <a:tblPr>
                <a:tableStyleId>{5C22544A-7EE6-4342-B048-85BDC9FD1C3A}</a:tableStyleId>
              </a:tblPr>
              <a:tblGrid>
                <a:gridCol w="4199693">
                  <a:extLst>
                    <a:ext uri="{9D8B030D-6E8A-4147-A177-3AD203B41FA5}">
                      <a16:colId xmlns:a16="http://schemas.microsoft.com/office/drawing/2014/main" val="2472886035"/>
                    </a:ext>
                  </a:extLst>
                </a:gridCol>
                <a:gridCol w="2475826">
                  <a:extLst>
                    <a:ext uri="{9D8B030D-6E8A-4147-A177-3AD203B41FA5}">
                      <a16:colId xmlns:a16="http://schemas.microsoft.com/office/drawing/2014/main" val="121555308"/>
                    </a:ext>
                  </a:extLst>
                </a:gridCol>
                <a:gridCol w="2238429">
                  <a:extLst>
                    <a:ext uri="{9D8B030D-6E8A-4147-A177-3AD203B41FA5}">
                      <a16:colId xmlns:a16="http://schemas.microsoft.com/office/drawing/2014/main" val="3845512756"/>
                    </a:ext>
                  </a:extLst>
                </a:gridCol>
                <a:gridCol w="2223428">
                  <a:extLst>
                    <a:ext uri="{9D8B030D-6E8A-4147-A177-3AD203B41FA5}">
                      <a16:colId xmlns:a16="http://schemas.microsoft.com/office/drawing/2014/main" val="850925159"/>
                    </a:ext>
                  </a:extLst>
                </a:gridCol>
              </a:tblGrid>
              <a:tr h="394598">
                <a:tc>
                  <a:txBody>
                    <a:bodyPr/>
                    <a:lstStyle/>
                    <a:p>
                      <a:pPr algn="l" fontAlgn="b"/>
                      <a:endParaRPr lang="en-US" sz="2400" b="0"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a:txBody>
                    <a:bodyPr/>
                    <a:lstStyle/>
                    <a:p>
                      <a:pPr algn="r" fontAlgn="b"/>
                      <a:r>
                        <a:rPr lang="en-US" sz="2400" b="1" u="none" strike="noStrike" dirty="0">
                          <a:solidFill>
                            <a:schemeClr val="bg1"/>
                          </a:solidFill>
                          <a:effectLst/>
                          <a:latin typeface="+mn-lt"/>
                        </a:rPr>
                        <a:t>Virginia</a:t>
                      </a:r>
                      <a:endParaRPr lang="en-US" sz="2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a:txBody>
                    <a:bodyPr/>
                    <a:lstStyle/>
                    <a:p>
                      <a:pPr algn="r" fontAlgn="b"/>
                      <a:r>
                        <a:rPr lang="en-US" sz="2400" b="1" u="none" strike="noStrike" dirty="0">
                          <a:solidFill>
                            <a:schemeClr val="bg1"/>
                          </a:solidFill>
                          <a:effectLst/>
                          <a:latin typeface="+mn-lt"/>
                        </a:rPr>
                        <a:t>Florida</a:t>
                      </a:r>
                      <a:endParaRPr lang="en-US" sz="2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a:txBody>
                    <a:bodyPr/>
                    <a:lstStyle/>
                    <a:p>
                      <a:pPr algn="r" fontAlgn="b"/>
                      <a:r>
                        <a:rPr lang="en-US" sz="2400" b="1" u="none" strike="noStrike" dirty="0">
                          <a:solidFill>
                            <a:schemeClr val="bg1"/>
                          </a:solidFill>
                          <a:effectLst/>
                          <a:latin typeface="+mn-lt"/>
                        </a:rPr>
                        <a:t>Mississippi</a:t>
                      </a:r>
                      <a:endParaRPr lang="en-US" sz="2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528043631"/>
                  </a:ext>
                </a:extLst>
              </a:tr>
              <a:tr h="291153">
                <a:tc>
                  <a:txBody>
                    <a:bodyPr/>
                    <a:lstStyle/>
                    <a:p>
                      <a:pPr algn="l" fontAlgn="b"/>
                      <a:r>
                        <a:rPr lang="en-US" sz="2400" u="none" strike="noStrike" dirty="0">
                          <a:solidFill>
                            <a:schemeClr val="tx1"/>
                          </a:solidFill>
                          <a:effectLst/>
                          <a:latin typeface="+mn-lt"/>
                        </a:rPr>
                        <a:t>Student Population</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b="0" i="0" kern="1200">
                          <a:solidFill>
                            <a:schemeClr val="dk1"/>
                          </a:solidFill>
                          <a:effectLst/>
                          <a:latin typeface="+mn-lt"/>
                          <a:ea typeface="+mn-ea"/>
                          <a:cs typeface="+mn-cs"/>
                        </a:rPr>
                        <a:t>1,251,639</a:t>
                      </a:r>
                      <a:endParaRPr lang="en-US" sz="2400" b="0" u="none" strike="noStrike" kern="1200" dirty="0">
                        <a:solidFill>
                          <a:schemeClr val="dk1"/>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b="0" i="0" kern="1200">
                          <a:solidFill>
                            <a:schemeClr val="dk1"/>
                          </a:solidFill>
                          <a:effectLst/>
                          <a:latin typeface="+mn-lt"/>
                          <a:ea typeface="+mn-ea"/>
                          <a:cs typeface="+mn-cs"/>
                        </a:rPr>
                        <a:t>2,791,707</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b="0" u="none" strike="noStrike">
                          <a:effectLst/>
                          <a:latin typeface="+mn-lt"/>
                        </a:rPr>
                        <a:t>442,627</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574782"/>
                  </a:ext>
                </a:extLst>
              </a:tr>
              <a:tr h="296382">
                <a:tc>
                  <a:txBody>
                    <a:bodyPr/>
                    <a:lstStyle/>
                    <a:p>
                      <a:pPr algn="l" fontAlgn="b"/>
                      <a:r>
                        <a:rPr lang="en-US" sz="2400" u="none" strike="noStrike" dirty="0">
                          <a:solidFill>
                            <a:schemeClr val="tx1"/>
                          </a:solidFill>
                          <a:effectLst/>
                          <a:latin typeface="+mn-lt"/>
                        </a:rPr>
                        <a:t>Black</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kern="1200" dirty="0">
                          <a:solidFill>
                            <a:schemeClr val="dk1"/>
                          </a:solidFill>
                          <a:effectLst/>
                          <a:latin typeface="+mn-lt"/>
                          <a:ea typeface="+mn-ea"/>
                          <a:cs typeface="+mn-cs"/>
                        </a:rPr>
                        <a:t>22%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22%</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48%</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226687"/>
                  </a:ext>
                </a:extLst>
              </a:tr>
              <a:tr h="284098">
                <a:tc>
                  <a:txBody>
                    <a:bodyPr/>
                    <a:lstStyle/>
                    <a:p>
                      <a:pPr algn="l" fontAlgn="b"/>
                      <a:r>
                        <a:rPr lang="en-US" sz="2400" u="none" strike="noStrike" dirty="0">
                          <a:solidFill>
                            <a:schemeClr val="tx1"/>
                          </a:solidFill>
                          <a:effectLst/>
                          <a:latin typeface="+mn-lt"/>
                        </a:rPr>
                        <a:t>Hispanic</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kern="1200">
                          <a:solidFill>
                            <a:schemeClr val="dk1"/>
                          </a:solidFill>
                          <a:effectLst/>
                          <a:latin typeface="+mn-lt"/>
                          <a:ea typeface="+mn-ea"/>
                          <a:cs typeface="+mn-cs"/>
                        </a:rPr>
                        <a:t>17%</a:t>
                      </a:r>
                      <a:endParaRPr lang="en-US" sz="2400" u="none" strike="noStrike" kern="1200" dirty="0">
                        <a:solidFill>
                          <a:schemeClr val="dk1"/>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35%</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4%</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799925"/>
                  </a:ext>
                </a:extLst>
              </a:tr>
              <a:tr h="284098">
                <a:tc>
                  <a:txBody>
                    <a:bodyPr/>
                    <a:lstStyle/>
                    <a:p>
                      <a:pPr algn="l" fontAlgn="b"/>
                      <a:r>
                        <a:rPr lang="en-US" sz="2400" u="none" strike="noStrike" dirty="0">
                          <a:solidFill>
                            <a:schemeClr val="tx1"/>
                          </a:solidFill>
                          <a:effectLst/>
                          <a:latin typeface="+mn-lt"/>
                        </a:rPr>
                        <a:t>White</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kern="1200" dirty="0">
                          <a:solidFill>
                            <a:schemeClr val="dk1"/>
                          </a:solidFill>
                          <a:effectLst/>
                          <a:latin typeface="+mn-lt"/>
                          <a:ea typeface="+mn-ea"/>
                          <a:cs typeface="+mn-cs"/>
                        </a:rPr>
                        <a:t>46%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36%</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effectLst/>
                          <a:latin typeface="+mn-lt"/>
                        </a:rPr>
                        <a:t>43%</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22114"/>
                  </a:ext>
                </a:extLst>
              </a:tr>
              <a:tr h="284098">
                <a:tc>
                  <a:txBody>
                    <a:bodyPr/>
                    <a:lstStyle/>
                    <a:p>
                      <a:pPr algn="l" fontAlgn="b"/>
                      <a:r>
                        <a:rPr lang="en-US" sz="2400" u="none" strike="noStrike" dirty="0">
                          <a:solidFill>
                            <a:schemeClr val="tx1"/>
                          </a:solidFill>
                          <a:effectLst/>
                          <a:latin typeface="+mn-lt"/>
                        </a:rPr>
                        <a:t>Free/Reduced Lunch</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kern="1200" dirty="0">
                          <a:solidFill>
                            <a:schemeClr val="dk1"/>
                          </a:solidFill>
                          <a:effectLst/>
                          <a:latin typeface="+mn-lt"/>
                          <a:ea typeface="+mn-ea"/>
                          <a:cs typeface="+mn-cs"/>
                        </a:rPr>
                        <a:t>44%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solidFill>
                            <a:schemeClr val="tx1"/>
                          </a:solidFill>
                          <a:effectLst/>
                          <a:latin typeface="+mn-lt"/>
                        </a:rPr>
                        <a:t>55%</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solidFill>
                            <a:schemeClr val="tx1"/>
                          </a:solidFill>
                          <a:effectLst/>
                          <a:latin typeface="+mn-lt"/>
                        </a:rPr>
                        <a:t>74%</a:t>
                      </a:r>
                      <a:endParaRPr lang="en-US" sz="2400" b="0" i="0" u="none" strike="noStrike" dirty="0">
                        <a:solidFill>
                          <a:schemeClr val="tx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930100"/>
                  </a:ext>
                </a:extLst>
              </a:tr>
              <a:tr h="272050">
                <a:tc>
                  <a:txBody>
                    <a:bodyPr/>
                    <a:lstStyle/>
                    <a:p>
                      <a:pPr algn="l" fontAlgn="b"/>
                      <a:r>
                        <a:rPr lang="en-US" sz="2400" b="0" i="0" u="none" strike="noStrike" dirty="0">
                          <a:solidFill>
                            <a:schemeClr val="tx1"/>
                          </a:solidFill>
                          <a:effectLst/>
                          <a:latin typeface="+mn-lt"/>
                        </a:rPr>
                        <a:t>Per Pupil Expenditure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b="1" i="0" kern="1200">
                          <a:solidFill>
                            <a:schemeClr val="dk1"/>
                          </a:solidFill>
                          <a:effectLst/>
                          <a:latin typeface="+mn-lt"/>
                          <a:ea typeface="+mn-ea"/>
                          <a:cs typeface="+mn-cs"/>
                        </a:rPr>
                        <a:t>$12,642</a:t>
                      </a:r>
                      <a:endParaRPr lang="en-US" sz="2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a:solidFill>
                            <a:srgbClr val="00B050"/>
                          </a:solidFill>
                          <a:effectLst/>
                          <a:latin typeface="+mn-lt"/>
                        </a:rPr>
                        <a:t> $9,986 </a:t>
                      </a:r>
                      <a:endParaRPr lang="en-US" sz="2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400" u="none" strike="noStrike" dirty="0">
                          <a:solidFill>
                            <a:srgbClr val="00B050"/>
                          </a:solidFill>
                          <a:effectLst/>
                          <a:latin typeface="+mn-lt"/>
                        </a:rPr>
                        <a:t> $9,253 </a:t>
                      </a:r>
                      <a:endParaRPr lang="en-US" sz="2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3092077"/>
                  </a:ext>
                </a:extLst>
              </a:tr>
            </a:tbl>
          </a:graphicData>
        </a:graphic>
      </p:graphicFrame>
      <p:sp>
        <p:nvSpPr>
          <p:cNvPr id="5" name="TextBox 4">
            <a:extLst>
              <a:ext uri="{FF2B5EF4-FFF2-40B4-BE49-F238E27FC236}">
                <a16:creationId xmlns:a16="http://schemas.microsoft.com/office/drawing/2014/main" id="{EAE50F01-1C39-4F5A-A822-C8401AAB227B}"/>
              </a:ext>
            </a:extLst>
          </p:cNvPr>
          <p:cNvSpPr txBox="1"/>
          <p:nvPr/>
        </p:nvSpPr>
        <p:spPr>
          <a:xfrm>
            <a:off x="364812" y="4397741"/>
            <a:ext cx="11593904" cy="2246769"/>
          </a:xfrm>
          <a:prstGeom prst="rect">
            <a:avLst/>
          </a:prstGeom>
          <a:noFill/>
        </p:spPr>
        <p:txBody>
          <a:bodyPr wrap="square" rtlCol="0">
            <a:spAutoFit/>
          </a:bodyPr>
          <a:lstStyle/>
          <a:p>
            <a:r>
              <a:rPr lang="en-US" sz="2000" b="1" dirty="0">
                <a:solidFill>
                  <a:schemeClr val="tx2"/>
                </a:solidFill>
              </a:rPr>
              <a:t>Virginia's overall top rankings are influenced by demographic composition. </a:t>
            </a:r>
          </a:p>
          <a:p>
            <a:endParaRPr lang="en-US" sz="1000" b="1" dirty="0">
              <a:solidFill>
                <a:schemeClr val="tx2"/>
              </a:solidFill>
            </a:endParaRPr>
          </a:p>
          <a:p>
            <a:r>
              <a:rPr lang="en-US" sz="2000" b="1" dirty="0">
                <a:solidFill>
                  <a:schemeClr val="tx2"/>
                </a:solidFill>
              </a:rPr>
              <a:t>Virginia has fewer students eligible for free and reduced-price lunch than Florida or Mississippi.</a:t>
            </a:r>
          </a:p>
          <a:p>
            <a:pPr marL="342900" indent="-342900">
              <a:buFont typeface="Arial" panose="020B0604020202020204" pitchFamily="34" charset="0"/>
              <a:buChar char="•"/>
            </a:pPr>
            <a:r>
              <a:rPr lang="en-US" sz="2000" b="1" dirty="0">
                <a:solidFill>
                  <a:schemeClr val="tx2"/>
                </a:solidFill>
              </a:rPr>
              <a:t>Florida has twice as many Hispanic students as Virginia.</a:t>
            </a:r>
          </a:p>
          <a:p>
            <a:pPr marL="342900" indent="-342900">
              <a:buFont typeface="Arial" panose="020B0604020202020204" pitchFamily="34" charset="0"/>
              <a:buChar char="•"/>
            </a:pPr>
            <a:r>
              <a:rPr lang="en-US" sz="2000" b="1" dirty="0">
                <a:solidFill>
                  <a:schemeClr val="tx2"/>
                </a:solidFill>
              </a:rPr>
              <a:t>Mississippi has more than twice as many black students as Virginia.</a:t>
            </a:r>
          </a:p>
          <a:p>
            <a:pPr marL="342900" indent="-342900">
              <a:buFont typeface="Arial" panose="020B0604020202020204" pitchFamily="34" charset="0"/>
              <a:buChar char="•"/>
            </a:pPr>
            <a:endParaRPr lang="en-US" sz="1000" b="1" dirty="0">
              <a:solidFill>
                <a:schemeClr val="tx2"/>
              </a:solidFill>
            </a:endParaRPr>
          </a:p>
          <a:p>
            <a:r>
              <a:rPr lang="en-US" sz="2000" b="1" dirty="0">
                <a:solidFill>
                  <a:schemeClr val="tx2"/>
                </a:solidFill>
              </a:rPr>
              <a:t>Virginia spends 27% more than Florida and 37% more the Mississippi per student.</a:t>
            </a:r>
          </a:p>
          <a:p>
            <a:endParaRPr lang="en-US" sz="2000" b="1" dirty="0">
              <a:solidFill>
                <a:schemeClr val="accent1"/>
              </a:solidFill>
            </a:endParaRPr>
          </a:p>
        </p:txBody>
      </p:sp>
    </p:spTree>
    <p:extLst>
      <p:ext uri="{BB962C8B-B14F-4D97-AF65-F5344CB8AC3E}">
        <p14:creationId xmlns:p14="http://schemas.microsoft.com/office/powerpoint/2010/main" val="1051707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10BE9-F275-FDC2-32F7-F6D44B9B4699}"/>
              </a:ext>
            </a:extLst>
          </p:cNvPr>
          <p:cNvSpPr>
            <a:spLocks noGrp="1"/>
          </p:cNvSpPr>
          <p:nvPr>
            <p:ph sz="quarter" idx="15"/>
          </p:nvPr>
        </p:nvSpPr>
        <p:spPr>
          <a:xfrm>
            <a:off x="577121" y="5054065"/>
            <a:ext cx="11335479" cy="1191718"/>
          </a:xfrm>
        </p:spPr>
        <p:txBody>
          <a:bodyPr/>
          <a:lstStyle/>
          <a:p>
            <a:pPr marL="0" indent="0">
              <a:buNone/>
            </a:pPr>
            <a:r>
              <a:rPr lang="en-US" sz="2000" b="1" dirty="0">
                <a:solidFill>
                  <a:schemeClr val="tx2"/>
                </a:solidFill>
              </a:rPr>
              <a:t>Florida white, black, Hispanic, and economically disadvantaged students outperform their Virginia peers in grades 4 and 8 NAEP Reading and boast narrower achievement gaps.</a:t>
            </a:r>
          </a:p>
          <a:p>
            <a:pPr marL="0" indent="0">
              <a:buNone/>
            </a:pPr>
            <a:endParaRPr lang="en-US" sz="500" b="1" dirty="0">
              <a:solidFill>
                <a:schemeClr val="tx2"/>
              </a:solidFill>
            </a:endParaRPr>
          </a:p>
          <a:p>
            <a:pPr marL="0" indent="0">
              <a:buNone/>
            </a:pPr>
            <a:r>
              <a:rPr lang="en-US" sz="2000" b="1" dirty="0">
                <a:solidFill>
                  <a:schemeClr val="tx2"/>
                </a:solidFill>
              </a:rPr>
              <a:t>Mississippi black, Hispanic, and economically disadvantaged students outperform their Virginia peers in grades 4 and 8 NAEP Reading and boast narrower achievement gaps.</a:t>
            </a:r>
          </a:p>
          <a:p>
            <a:pPr marL="0" indent="0">
              <a:buNone/>
            </a:pPr>
            <a:r>
              <a:rPr lang="en-US" sz="2000" b="1" dirty="0">
                <a:solidFill>
                  <a:schemeClr val="tx2"/>
                </a:solidFill>
              </a:rPr>
              <a:t>.</a:t>
            </a:r>
          </a:p>
          <a:p>
            <a:pPr marL="0" indent="0">
              <a:buNone/>
            </a:pPr>
            <a:endParaRPr lang="en-US" sz="2000" b="1" dirty="0">
              <a:solidFill>
                <a:schemeClr val="tx2"/>
              </a:solidFill>
            </a:endParaRPr>
          </a:p>
        </p:txBody>
      </p:sp>
      <p:sp>
        <p:nvSpPr>
          <p:cNvPr id="2" name="Title 1">
            <a:extLst>
              <a:ext uri="{FF2B5EF4-FFF2-40B4-BE49-F238E27FC236}">
                <a16:creationId xmlns:a16="http://schemas.microsoft.com/office/drawing/2014/main" id="{16487032-82BA-4ACB-986A-2B3B5194BE1D}"/>
              </a:ext>
            </a:extLst>
          </p:cNvPr>
          <p:cNvSpPr>
            <a:spLocks noGrp="1"/>
          </p:cNvSpPr>
          <p:nvPr>
            <p:ph type="title"/>
          </p:nvPr>
        </p:nvSpPr>
        <p:spPr>
          <a:xfrm>
            <a:off x="304802" y="76203"/>
            <a:ext cx="10735454" cy="705853"/>
          </a:xfrm>
        </p:spPr>
        <p:txBody>
          <a:bodyPr>
            <a:normAutofit/>
          </a:bodyPr>
          <a:lstStyle/>
          <a:p>
            <a:r>
              <a:rPr lang="en-US" sz="3200" dirty="0"/>
              <a:t>State comparisons: NAEP Reading Grades 4 and 8</a:t>
            </a:r>
          </a:p>
        </p:txBody>
      </p:sp>
      <p:sp>
        <p:nvSpPr>
          <p:cNvPr id="3" name="Slide Number Placeholder 2">
            <a:extLst>
              <a:ext uri="{FF2B5EF4-FFF2-40B4-BE49-F238E27FC236}">
                <a16:creationId xmlns:a16="http://schemas.microsoft.com/office/drawing/2014/main" id="{2FF3A7C8-D8BB-4744-981E-1A4988600296}"/>
              </a:ext>
            </a:extLst>
          </p:cNvPr>
          <p:cNvSpPr>
            <a:spLocks noGrp="1"/>
          </p:cNvSpPr>
          <p:nvPr>
            <p:ph type="sldNum" sz="quarter" idx="4"/>
          </p:nvPr>
        </p:nvSpPr>
        <p:spPr/>
        <p:txBody>
          <a:bodyPr/>
          <a:lstStyle/>
          <a:p>
            <a:fld id="{DCBF5701-1E31-4102-832B-09F0AC47C2BD}" type="slidenum">
              <a:rPr lang="en-US" smtClean="0"/>
              <a:pPr/>
              <a:t>11</a:t>
            </a:fld>
            <a:endParaRPr lang="en-US" dirty="0"/>
          </a:p>
        </p:txBody>
      </p:sp>
      <p:sp>
        <p:nvSpPr>
          <p:cNvPr id="4" name="Text Placeholder 3">
            <a:extLst>
              <a:ext uri="{FF2B5EF4-FFF2-40B4-BE49-F238E27FC236}">
                <a16:creationId xmlns:a16="http://schemas.microsoft.com/office/drawing/2014/main" id="{506DAE4B-7E95-4E0D-9120-BA7E4FFBAB67}"/>
              </a:ext>
            </a:extLst>
          </p:cNvPr>
          <p:cNvSpPr>
            <a:spLocks noGrp="1"/>
          </p:cNvSpPr>
          <p:nvPr>
            <p:ph type="body" sz="quarter" idx="13"/>
          </p:nvPr>
        </p:nvSpPr>
        <p:spPr>
          <a:xfrm>
            <a:off x="371914" y="951185"/>
            <a:ext cx="11447830" cy="457451"/>
          </a:xfrm>
        </p:spPr>
        <p:txBody>
          <a:bodyPr/>
          <a:lstStyle/>
          <a:p>
            <a:r>
              <a:rPr lang="en-US" altLang="en-US" b="1" i="1" dirty="0">
                <a:latin typeface="+mn-lt"/>
                <a:ea typeface="ＭＳ Ｐゴシック" panose="020B0600070205080204" pitchFamily="34" charset="-128"/>
              </a:rPr>
              <a:t>Florida and Mississippi black, Hispanic, and economically disadvantaged students read better than their Virginia peers in grades 4 and 8.</a:t>
            </a:r>
            <a:endParaRPr lang="en-US" i="1" dirty="0">
              <a:latin typeface="+mn-lt"/>
            </a:endParaRPr>
          </a:p>
        </p:txBody>
      </p:sp>
      <p:graphicFrame>
        <p:nvGraphicFramePr>
          <p:cNvPr id="9" name="Table 8">
            <a:extLst>
              <a:ext uri="{FF2B5EF4-FFF2-40B4-BE49-F238E27FC236}">
                <a16:creationId xmlns:a16="http://schemas.microsoft.com/office/drawing/2014/main" id="{F7021B52-B389-400F-B599-BF0B54C43700}"/>
              </a:ext>
            </a:extLst>
          </p:cNvPr>
          <p:cNvGraphicFramePr>
            <a:graphicFrameLocks noGrp="1"/>
          </p:cNvGraphicFramePr>
          <p:nvPr>
            <p:extLst>
              <p:ext uri="{D42A27DB-BD31-4B8C-83A1-F6EECF244321}">
                <p14:modId xmlns:p14="http://schemas.microsoft.com/office/powerpoint/2010/main" val="3516024009"/>
              </p:ext>
            </p:extLst>
          </p:nvPr>
        </p:nvGraphicFramePr>
        <p:xfrm>
          <a:off x="658450" y="1742363"/>
          <a:ext cx="10925065" cy="1609513"/>
        </p:xfrm>
        <a:graphic>
          <a:graphicData uri="http://schemas.openxmlformats.org/drawingml/2006/table">
            <a:tbl>
              <a:tblPr>
                <a:tableStyleId>{5C22544A-7EE6-4342-B048-85BDC9FD1C3A}</a:tableStyleId>
              </a:tblPr>
              <a:tblGrid>
                <a:gridCol w="1572684">
                  <a:extLst>
                    <a:ext uri="{9D8B030D-6E8A-4147-A177-3AD203B41FA5}">
                      <a16:colId xmlns:a16="http://schemas.microsoft.com/office/drawing/2014/main" val="1364058383"/>
                    </a:ext>
                  </a:extLst>
                </a:gridCol>
                <a:gridCol w="1348368">
                  <a:extLst>
                    <a:ext uri="{9D8B030D-6E8A-4147-A177-3AD203B41FA5}">
                      <a16:colId xmlns:a16="http://schemas.microsoft.com/office/drawing/2014/main" val="952579333"/>
                    </a:ext>
                  </a:extLst>
                </a:gridCol>
                <a:gridCol w="621135">
                  <a:extLst>
                    <a:ext uri="{9D8B030D-6E8A-4147-A177-3AD203B41FA5}">
                      <a16:colId xmlns:a16="http://schemas.microsoft.com/office/drawing/2014/main" val="2639949973"/>
                    </a:ext>
                  </a:extLst>
                </a:gridCol>
                <a:gridCol w="523876">
                  <a:extLst>
                    <a:ext uri="{9D8B030D-6E8A-4147-A177-3AD203B41FA5}">
                      <a16:colId xmlns:a16="http://schemas.microsoft.com/office/drawing/2014/main" val="1326757463"/>
                    </a:ext>
                  </a:extLst>
                </a:gridCol>
                <a:gridCol w="1348368">
                  <a:extLst>
                    <a:ext uri="{9D8B030D-6E8A-4147-A177-3AD203B41FA5}">
                      <a16:colId xmlns:a16="http://schemas.microsoft.com/office/drawing/2014/main" val="3435479219"/>
                    </a:ext>
                  </a:extLst>
                </a:gridCol>
                <a:gridCol w="621135">
                  <a:extLst>
                    <a:ext uri="{9D8B030D-6E8A-4147-A177-3AD203B41FA5}">
                      <a16:colId xmlns:a16="http://schemas.microsoft.com/office/drawing/2014/main" val="820595932"/>
                    </a:ext>
                  </a:extLst>
                </a:gridCol>
                <a:gridCol w="523876">
                  <a:extLst>
                    <a:ext uri="{9D8B030D-6E8A-4147-A177-3AD203B41FA5}">
                      <a16:colId xmlns:a16="http://schemas.microsoft.com/office/drawing/2014/main" val="1898349094"/>
                    </a:ext>
                  </a:extLst>
                </a:gridCol>
                <a:gridCol w="1348368">
                  <a:extLst>
                    <a:ext uri="{9D8B030D-6E8A-4147-A177-3AD203B41FA5}">
                      <a16:colId xmlns:a16="http://schemas.microsoft.com/office/drawing/2014/main" val="4201552415"/>
                    </a:ext>
                  </a:extLst>
                </a:gridCol>
                <a:gridCol w="621135">
                  <a:extLst>
                    <a:ext uri="{9D8B030D-6E8A-4147-A177-3AD203B41FA5}">
                      <a16:colId xmlns:a16="http://schemas.microsoft.com/office/drawing/2014/main" val="2219872937"/>
                    </a:ext>
                  </a:extLst>
                </a:gridCol>
                <a:gridCol w="523876">
                  <a:extLst>
                    <a:ext uri="{9D8B030D-6E8A-4147-A177-3AD203B41FA5}">
                      <a16:colId xmlns:a16="http://schemas.microsoft.com/office/drawing/2014/main" val="867307486"/>
                    </a:ext>
                  </a:extLst>
                </a:gridCol>
                <a:gridCol w="1348368">
                  <a:extLst>
                    <a:ext uri="{9D8B030D-6E8A-4147-A177-3AD203B41FA5}">
                      <a16:colId xmlns:a16="http://schemas.microsoft.com/office/drawing/2014/main" val="668697819"/>
                    </a:ext>
                  </a:extLst>
                </a:gridCol>
                <a:gridCol w="523876">
                  <a:extLst>
                    <a:ext uri="{9D8B030D-6E8A-4147-A177-3AD203B41FA5}">
                      <a16:colId xmlns:a16="http://schemas.microsoft.com/office/drawing/2014/main" val="556484553"/>
                    </a:ext>
                  </a:extLst>
                </a:gridCol>
              </a:tblGrid>
              <a:tr h="300775">
                <a:tc>
                  <a:txBody>
                    <a:bodyPr/>
                    <a:lstStyle/>
                    <a:p>
                      <a:pPr algn="l" fontAlgn="b"/>
                      <a:r>
                        <a:rPr lang="sv-SE" sz="1400" b="1" u="none" strike="noStrike" dirty="0">
                          <a:solidFill>
                            <a:schemeClr val="bg1"/>
                          </a:solidFill>
                          <a:effectLst/>
                          <a:latin typeface="+mn-lt"/>
                        </a:rPr>
                        <a:t>2019 NAEP </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i="0" u="none" strike="noStrike" dirty="0">
                          <a:solidFill>
                            <a:schemeClr val="bg1"/>
                          </a:solidFill>
                          <a:effectLst/>
                          <a:latin typeface="+mn-lt"/>
                        </a:rPr>
                        <a:t>Virginia</a:t>
                      </a: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gridSpan="3">
                  <a:txBody>
                    <a:bodyPr/>
                    <a:lstStyle/>
                    <a:p>
                      <a:pPr algn="ctr" fontAlgn="b"/>
                      <a:r>
                        <a:rPr lang="en-US" sz="1400" b="1" u="none" strike="noStrike" dirty="0">
                          <a:solidFill>
                            <a:schemeClr val="bg1"/>
                          </a:solidFill>
                          <a:effectLst/>
                          <a:latin typeface="+mn-lt"/>
                        </a:rPr>
                        <a:t>Florida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gridSpan="3">
                  <a:txBody>
                    <a:bodyPr/>
                    <a:lstStyle/>
                    <a:p>
                      <a:pPr algn="ctr" fontAlgn="b"/>
                      <a:r>
                        <a:rPr lang="en-US" sz="1400" b="1" u="none" strike="noStrike" dirty="0">
                          <a:solidFill>
                            <a:schemeClr val="bg1"/>
                          </a:solidFill>
                          <a:effectLst/>
                          <a:latin typeface="+mn-lt"/>
                        </a:rPr>
                        <a:t>Mississippi</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gridSpan="2">
                  <a:txBody>
                    <a:bodyPr/>
                    <a:lstStyle/>
                    <a:p>
                      <a:pPr algn="ctr" fontAlgn="b"/>
                      <a:r>
                        <a:rPr lang="en-US" sz="1400" b="1" u="none" strike="noStrike" dirty="0">
                          <a:solidFill>
                            <a:schemeClr val="bg1"/>
                          </a:solidFill>
                          <a:effectLst/>
                          <a:latin typeface="+mn-lt"/>
                        </a:rPr>
                        <a:t>National Public</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57262185"/>
                  </a:ext>
                </a:extLst>
              </a:tr>
              <a:tr h="180975">
                <a:tc>
                  <a:txBody>
                    <a:bodyPr/>
                    <a:lstStyle/>
                    <a:p>
                      <a:pPr algn="l" fontAlgn="b"/>
                      <a:r>
                        <a:rPr lang="en-US" sz="1400" u="none" strike="noStrike" dirty="0">
                          <a:effectLst/>
                          <a:latin typeface="+mn-lt"/>
                        </a:rPr>
                        <a:t>Grade 4 Read</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4532981"/>
                  </a:ext>
                </a:extLst>
              </a:tr>
              <a:tr h="180975">
                <a:tc>
                  <a:txBody>
                    <a:bodyPr/>
                    <a:lstStyle/>
                    <a:p>
                      <a:pPr algn="l" fontAlgn="b"/>
                      <a:r>
                        <a:rPr lang="en-US" sz="1400" u="none" strike="noStrike" dirty="0">
                          <a:effectLst/>
                          <a:latin typeface="+mn-lt"/>
                        </a:rPr>
                        <a:t>All Students</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224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225</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6</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219</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29</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219</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197897"/>
                  </a:ext>
                </a:extLst>
              </a:tr>
              <a:tr h="180975">
                <a:tc>
                  <a:txBody>
                    <a:bodyPr/>
                    <a:lstStyle/>
                    <a:p>
                      <a:pPr algn="l" fontAlgn="b"/>
                      <a:r>
                        <a:rPr lang="en-US" sz="1400" u="none" strike="noStrike" dirty="0">
                          <a:effectLst/>
                          <a:latin typeface="+mn-lt"/>
                        </a:rPr>
                        <a:t>White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231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14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233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230</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19</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229</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5262044"/>
                  </a:ext>
                </a:extLst>
              </a:tr>
              <a:tr h="200053">
                <a:tc>
                  <a:txBody>
                    <a:bodyPr/>
                    <a:lstStyle/>
                    <a:p>
                      <a:pPr algn="l" fontAlgn="b"/>
                      <a:r>
                        <a:rPr lang="en-US" sz="1400" u="none" strike="noStrike" dirty="0">
                          <a:effectLst/>
                          <a:latin typeface="+mn-lt"/>
                        </a:rPr>
                        <a:t>Black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207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solidFill>
                            <a:srgbClr val="00B050"/>
                          </a:solidFill>
                          <a:effectLst/>
                          <a:latin typeface="+mn-lt"/>
                        </a:rPr>
                        <a:t>211</a:t>
                      </a:r>
                      <a:endParaRPr lang="en-US" sz="1400" b="0" i="0" u="none" strike="noStrike">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4</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23</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209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7</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203</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effectLst/>
                          <a:latin typeface="+mn-lt"/>
                        </a:rPr>
                        <a:t>26</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4408055"/>
                  </a:ext>
                </a:extLst>
              </a:tr>
              <a:tr h="180975">
                <a:tc>
                  <a:txBody>
                    <a:bodyPr/>
                    <a:lstStyle/>
                    <a:p>
                      <a:pPr algn="l" fontAlgn="b"/>
                      <a:r>
                        <a:rPr lang="en-US" sz="1400" u="none" strike="noStrike" dirty="0">
                          <a:effectLst/>
                          <a:latin typeface="+mn-lt"/>
                        </a:rPr>
                        <a:t>Hispanic</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211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15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solidFill>
                            <a:srgbClr val="00B050"/>
                          </a:solidFill>
                          <a:effectLst/>
                          <a:latin typeface="+mn-lt"/>
                        </a:rPr>
                        <a:t>221</a:t>
                      </a:r>
                      <a:endParaRPr lang="en-US" sz="1400" b="0" i="0" u="none" strike="noStrike">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1</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12</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a:solidFill>
                            <a:srgbClr val="00B050"/>
                          </a:solidFill>
                          <a:effectLst/>
                          <a:latin typeface="+mn-lt"/>
                        </a:rPr>
                        <a:t>221</a:t>
                      </a:r>
                      <a:endParaRPr lang="en-US" sz="1400" b="0" i="0" u="none" strike="noStrike">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9</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208</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9056049"/>
                  </a:ext>
                </a:extLst>
              </a:tr>
              <a:tr h="180975">
                <a:tc>
                  <a:txBody>
                    <a:bodyPr/>
                    <a:lstStyle/>
                    <a:p>
                      <a:pPr algn="l" fontAlgn="b"/>
                      <a:r>
                        <a:rPr lang="en-US" sz="1400" u="none" strike="noStrike" dirty="0">
                          <a:effectLst/>
                          <a:latin typeface="+mn-lt"/>
                        </a:rPr>
                        <a:t>FRL</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208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216</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1</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22</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215</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solidFill>
                            <a:srgbClr val="00B050"/>
                          </a:solidFill>
                          <a:effectLst/>
                          <a:latin typeface="+mn-lt"/>
                        </a:rPr>
                        <a:t>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207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u="none" strike="noStrike" dirty="0">
                          <a:effectLst/>
                          <a:latin typeface="+mn-lt"/>
                        </a:rPr>
                        <a:t>28</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928675"/>
                  </a:ext>
                </a:extLst>
              </a:tr>
            </a:tbl>
          </a:graphicData>
        </a:graphic>
      </p:graphicFrame>
      <p:graphicFrame>
        <p:nvGraphicFramePr>
          <p:cNvPr id="5" name="Table 4">
            <a:extLst>
              <a:ext uri="{FF2B5EF4-FFF2-40B4-BE49-F238E27FC236}">
                <a16:creationId xmlns:a16="http://schemas.microsoft.com/office/drawing/2014/main" id="{A84078F1-8E28-B98C-2946-7882087F4D38}"/>
              </a:ext>
            </a:extLst>
          </p:cNvPr>
          <p:cNvGraphicFramePr>
            <a:graphicFrameLocks noGrp="1"/>
          </p:cNvGraphicFramePr>
          <p:nvPr>
            <p:extLst>
              <p:ext uri="{D42A27DB-BD31-4B8C-83A1-F6EECF244321}">
                <p14:modId xmlns:p14="http://schemas.microsoft.com/office/powerpoint/2010/main" val="2478124066"/>
              </p:ext>
            </p:extLst>
          </p:nvPr>
        </p:nvGraphicFramePr>
        <p:xfrm>
          <a:off x="627087" y="3398214"/>
          <a:ext cx="10987792" cy="1609513"/>
        </p:xfrm>
        <a:graphic>
          <a:graphicData uri="http://schemas.openxmlformats.org/drawingml/2006/table">
            <a:tbl>
              <a:tblPr>
                <a:tableStyleId>{5C22544A-7EE6-4342-B048-85BDC9FD1C3A}</a:tableStyleId>
              </a:tblPr>
              <a:tblGrid>
                <a:gridCol w="1581713">
                  <a:extLst>
                    <a:ext uri="{9D8B030D-6E8A-4147-A177-3AD203B41FA5}">
                      <a16:colId xmlns:a16="http://schemas.microsoft.com/office/drawing/2014/main" val="1364058383"/>
                    </a:ext>
                  </a:extLst>
                </a:gridCol>
                <a:gridCol w="1356110">
                  <a:extLst>
                    <a:ext uri="{9D8B030D-6E8A-4147-A177-3AD203B41FA5}">
                      <a16:colId xmlns:a16="http://schemas.microsoft.com/office/drawing/2014/main" val="952579333"/>
                    </a:ext>
                  </a:extLst>
                </a:gridCol>
                <a:gridCol w="624701">
                  <a:extLst>
                    <a:ext uri="{9D8B030D-6E8A-4147-A177-3AD203B41FA5}">
                      <a16:colId xmlns:a16="http://schemas.microsoft.com/office/drawing/2014/main" val="2639949973"/>
                    </a:ext>
                  </a:extLst>
                </a:gridCol>
                <a:gridCol w="526884">
                  <a:extLst>
                    <a:ext uri="{9D8B030D-6E8A-4147-A177-3AD203B41FA5}">
                      <a16:colId xmlns:a16="http://schemas.microsoft.com/office/drawing/2014/main" val="1326757463"/>
                    </a:ext>
                  </a:extLst>
                </a:gridCol>
                <a:gridCol w="1356110">
                  <a:extLst>
                    <a:ext uri="{9D8B030D-6E8A-4147-A177-3AD203B41FA5}">
                      <a16:colId xmlns:a16="http://schemas.microsoft.com/office/drawing/2014/main" val="4121077295"/>
                    </a:ext>
                  </a:extLst>
                </a:gridCol>
                <a:gridCol w="624701">
                  <a:extLst>
                    <a:ext uri="{9D8B030D-6E8A-4147-A177-3AD203B41FA5}">
                      <a16:colId xmlns:a16="http://schemas.microsoft.com/office/drawing/2014/main" val="641523201"/>
                    </a:ext>
                  </a:extLst>
                </a:gridCol>
                <a:gridCol w="526884">
                  <a:extLst>
                    <a:ext uri="{9D8B030D-6E8A-4147-A177-3AD203B41FA5}">
                      <a16:colId xmlns:a16="http://schemas.microsoft.com/office/drawing/2014/main" val="138759939"/>
                    </a:ext>
                  </a:extLst>
                </a:gridCol>
                <a:gridCol w="1356110">
                  <a:extLst>
                    <a:ext uri="{9D8B030D-6E8A-4147-A177-3AD203B41FA5}">
                      <a16:colId xmlns:a16="http://schemas.microsoft.com/office/drawing/2014/main" val="3435479219"/>
                    </a:ext>
                  </a:extLst>
                </a:gridCol>
                <a:gridCol w="624701">
                  <a:extLst>
                    <a:ext uri="{9D8B030D-6E8A-4147-A177-3AD203B41FA5}">
                      <a16:colId xmlns:a16="http://schemas.microsoft.com/office/drawing/2014/main" val="820595932"/>
                    </a:ext>
                  </a:extLst>
                </a:gridCol>
                <a:gridCol w="526884">
                  <a:extLst>
                    <a:ext uri="{9D8B030D-6E8A-4147-A177-3AD203B41FA5}">
                      <a16:colId xmlns:a16="http://schemas.microsoft.com/office/drawing/2014/main" val="1898349094"/>
                    </a:ext>
                  </a:extLst>
                </a:gridCol>
                <a:gridCol w="1356110">
                  <a:extLst>
                    <a:ext uri="{9D8B030D-6E8A-4147-A177-3AD203B41FA5}">
                      <a16:colId xmlns:a16="http://schemas.microsoft.com/office/drawing/2014/main" val="668697819"/>
                    </a:ext>
                  </a:extLst>
                </a:gridCol>
                <a:gridCol w="526884">
                  <a:extLst>
                    <a:ext uri="{9D8B030D-6E8A-4147-A177-3AD203B41FA5}">
                      <a16:colId xmlns:a16="http://schemas.microsoft.com/office/drawing/2014/main" val="556484553"/>
                    </a:ext>
                  </a:extLst>
                </a:gridCol>
              </a:tblGrid>
              <a:tr h="300775">
                <a:tc>
                  <a:txBody>
                    <a:bodyPr/>
                    <a:lstStyle/>
                    <a:p>
                      <a:pPr algn="l" fontAlgn="b"/>
                      <a:r>
                        <a:rPr lang="sv-SE" sz="1400" b="1" u="none" strike="noStrike" dirty="0">
                          <a:solidFill>
                            <a:schemeClr val="bg1"/>
                          </a:solidFill>
                          <a:effectLst/>
                          <a:latin typeface="+mn-lt"/>
                        </a:rPr>
                        <a:t>2019 NAEP </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u="none" strike="noStrike" dirty="0">
                          <a:solidFill>
                            <a:schemeClr val="bg1"/>
                          </a:solidFill>
                          <a:effectLst/>
                          <a:latin typeface="+mn-lt"/>
                        </a:rPr>
                        <a:t>Virginia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solidFill>
                      <a:schemeClr val="bg2"/>
                    </a:solidFill>
                  </a:tcPr>
                </a:tc>
                <a:tc gridSpan="3">
                  <a:txBody>
                    <a:bodyPr/>
                    <a:lstStyle/>
                    <a:p>
                      <a:pPr algn="ctr" fontAlgn="b"/>
                      <a:r>
                        <a:rPr lang="en-US" sz="1400" b="1" u="none" strike="noStrike" dirty="0">
                          <a:solidFill>
                            <a:schemeClr val="bg1"/>
                          </a:solidFill>
                          <a:effectLst/>
                          <a:latin typeface="+mn-lt"/>
                        </a:rPr>
                        <a:t>Florida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i="0" u="none" strike="noStrike" dirty="0">
                          <a:solidFill>
                            <a:schemeClr val="bg1"/>
                          </a:solidFill>
                          <a:effectLst/>
                          <a:latin typeface="+mn-lt"/>
                        </a:rPr>
                        <a:t>Mississippi</a:t>
                      </a: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solidFill>
                      <a:schemeClr val="bg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solidFill>
                      <a:schemeClr val="bg2"/>
                    </a:solidFill>
                  </a:tcPr>
                </a:tc>
                <a:tc gridSpan="2">
                  <a:txBody>
                    <a:bodyPr/>
                    <a:lstStyle/>
                    <a:p>
                      <a:pPr algn="ctr" fontAlgn="b"/>
                      <a:r>
                        <a:rPr lang="en-US" sz="1400" b="1" u="none" strike="noStrike" dirty="0">
                          <a:solidFill>
                            <a:schemeClr val="bg1"/>
                          </a:solidFill>
                          <a:effectLst/>
                          <a:latin typeface="+mn-lt"/>
                        </a:rPr>
                        <a:t>National Public</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157262185"/>
                  </a:ext>
                </a:extLst>
              </a:tr>
              <a:tr h="180975">
                <a:tc>
                  <a:txBody>
                    <a:bodyPr/>
                    <a:lstStyle/>
                    <a:p>
                      <a:pPr algn="l" fontAlgn="b"/>
                      <a:r>
                        <a:rPr lang="en-US" sz="1400" u="none" strike="noStrike" dirty="0">
                          <a:effectLst/>
                          <a:latin typeface="+mn-lt"/>
                        </a:rPr>
                        <a:t>Grade 8 Read</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4532981"/>
                  </a:ext>
                </a:extLst>
              </a:tr>
              <a:tr h="180975">
                <a:tc>
                  <a:txBody>
                    <a:bodyPr/>
                    <a:lstStyle/>
                    <a:p>
                      <a:pPr algn="l" fontAlgn="b"/>
                      <a:r>
                        <a:rPr lang="en-US" sz="1400" u="none" strike="noStrike" dirty="0">
                          <a:effectLst/>
                          <a:latin typeface="+mn-lt"/>
                        </a:rPr>
                        <a:t>All Students</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262</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34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263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B050"/>
                          </a:solidFill>
                          <a:effectLst/>
                          <a:latin typeface="+mn-lt"/>
                        </a:rPr>
                        <a:t>22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256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45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262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197897"/>
                  </a:ext>
                </a:extLst>
              </a:tr>
              <a:tr h="180975">
                <a:tc>
                  <a:txBody>
                    <a:bodyPr/>
                    <a:lstStyle/>
                    <a:p>
                      <a:pPr algn="l" fontAlgn="b"/>
                      <a:r>
                        <a:rPr lang="en-US" sz="1400" u="none" strike="noStrike" dirty="0">
                          <a:effectLst/>
                          <a:latin typeface="+mn-lt"/>
                        </a:rPr>
                        <a:t>White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271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273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13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268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35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271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5262044"/>
                  </a:ext>
                </a:extLst>
              </a:tr>
              <a:tr h="200053">
                <a:tc>
                  <a:txBody>
                    <a:bodyPr/>
                    <a:lstStyle/>
                    <a:p>
                      <a:pPr algn="l" fontAlgn="b"/>
                      <a:r>
                        <a:rPr lang="en-US" sz="1400" u="none" strike="noStrike" dirty="0">
                          <a:effectLst/>
                          <a:latin typeface="+mn-lt"/>
                        </a:rPr>
                        <a:t>Black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243</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28</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248</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6</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244</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B050"/>
                          </a:solidFill>
                          <a:effectLst/>
                          <a:latin typeface="+mn-lt"/>
                        </a:rPr>
                        <a:t>15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244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4408055"/>
                  </a:ext>
                </a:extLst>
              </a:tr>
              <a:tr h="180975">
                <a:tc>
                  <a:txBody>
                    <a:bodyPr/>
                    <a:lstStyle/>
                    <a:p>
                      <a:pPr algn="l" fontAlgn="b"/>
                      <a:r>
                        <a:rPr lang="en-US" sz="1400" u="none" strike="noStrike" dirty="0">
                          <a:effectLst/>
                          <a:latin typeface="+mn-lt"/>
                        </a:rPr>
                        <a:t>Hispanic</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247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43</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259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15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B050"/>
                          </a:solidFill>
                          <a:effectLst/>
                          <a:latin typeface="+mn-lt"/>
                        </a:rPr>
                        <a:t>259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4</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chemeClr val="tx1"/>
                          </a:solidFill>
                          <a:effectLst/>
                          <a:latin typeface="+mn-lt"/>
                        </a:rPr>
                        <a:t>10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251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9056049"/>
                  </a:ext>
                </a:extLst>
              </a:tr>
              <a:tr h="180975">
                <a:tc>
                  <a:txBody>
                    <a:bodyPr/>
                    <a:lstStyle/>
                    <a:p>
                      <a:pPr algn="l" fontAlgn="b"/>
                      <a:r>
                        <a:rPr lang="en-US" sz="1400" u="none" strike="noStrike" dirty="0">
                          <a:effectLst/>
                          <a:latin typeface="+mn-lt"/>
                        </a:rPr>
                        <a:t>FRL</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246</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44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mn-lt"/>
                        </a:rPr>
                        <a:t>26</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255</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5</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B050"/>
                          </a:solidFill>
                          <a:effectLst/>
                          <a:latin typeface="+mn-lt"/>
                        </a:rPr>
                        <a:t>250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B050"/>
                          </a:solidFill>
                          <a:effectLst/>
                          <a:latin typeface="+mn-lt"/>
                        </a:rPr>
                        <a:t>19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chemeClr val="tx1"/>
                          </a:solidFill>
                          <a:effectLst/>
                          <a:latin typeface="+mn-lt"/>
                        </a:rPr>
                        <a:t>25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249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mn-lt"/>
                        </a:rPr>
                        <a:t>25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928675"/>
                  </a:ext>
                </a:extLst>
              </a:tr>
            </a:tbl>
          </a:graphicData>
        </a:graphic>
      </p:graphicFrame>
    </p:spTree>
    <p:extLst>
      <p:ext uri="{BB962C8B-B14F-4D97-AF65-F5344CB8AC3E}">
        <p14:creationId xmlns:p14="http://schemas.microsoft.com/office/powerpoint/2010/main" val="118404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433F-6803-4307-90F7-7EA15D6CE3F1}"/>
              </a:ext>
            </a:extLst>
          </p:cNvPr>
          <p:cNvSpPr>
            <a:spLocks noGrp="1"/>
          </p:cNvSpPr>
          <p:nvPr>
            <p:ph type="title"/>
          </p:nvPr>
        </p:nvSpPr>
        <p:spPr>
          <a:xfrm>
            <a:off x="304804" y="0"/>
            <a:ext cx="10960889" cy="914400"/>
          </a:xfrm>
        </p:spPr>
        <p:txBody>
          <a:bodyPr>
            <a:normAutofit/>
          </a:bodyPr>
          <a:lstStyle/>
          <a:p>
            <a:r>
              <a:rPr lang="en-US" sz="2600" dirty="0"/>
              <a:t>2019 NAEP Reading Grade 4 Percent Proficient: </a:t>
            </a:r>
            <a:br>
              <a:rPr lang="en-US" sz="2600" dirty="0"/>
            </a:br>
            <a:r>
              <a:rPr lang="en-US" sz="2600" dirty="0"/>
              <a:t>Economically Disadvantaged Students </a:t>
            </a:r>
          </a:p>
        </p:txBody>
      </p:sp>
      <p:sp>
        <p:nvSpPr>
          <p:cNvPr id="3" name="Slide Number Placeholder 2">
            <a:extLst>
              <a:ext uri="{FF2B5EF4-FFF2-40B4-BE49-F238E27FC236}">
                <a16:creationId xmlns:a16="http://schemas.microsoft.com/office/drawing/2014/main" id="{09C0B8BE-9C79-4A8D-88DB-8F9A0DF71065}"/>
              </a:ext>
            </a:extLst>
          </p:cNvPr>
          <p:cNvSpPr>
            <a:spLocks noGrp="1"/>
          </p:cNvSpPr>
          <p:nvPr>
            <p:ph type="sldNum" sz="quarter" idx="4"/>
          </p:nvPr>
        </p:nvSpPr>
        <p:spPr/>
        <p:txBody>
          <a:bodyPr/>
          <a:lstStyle/>
          <a:p>
            <a:fld id="{DCBF5701-1E31-4102-832B-09F0AC47C2BD}" type="slidenum">
              <a:rPr lang="en-US" smtClean="0"/>
              <a:pPr/>
              <a:t>12</a:t>
            </a:fld>
            <a:endParaRPr lang="en-US"/>
          </a:p>
        </p:txBody>
      </p:sp>
      <p:sp>
        <p:nvSpPr>
          <p:cNvPr id="4" name="Text Placeholder 3">
            <a:extLst>
              <a:ext uri="{FF2B5EF4-FFF2-40B4-BE49-F238E27FC236}">
                <a16:creationId xmlns:a16="http://schemas.microsoft.com/office/drawing/2014/main" id="{15084112-03DA-403D-B946-636B56B6D22E}"/>
              </a:ext>
            </a:extLst>
          </p:cNvPr>
          <p:cNvSpPr>
            <a:spLocks noGrp="1"/>
          </p:cNvSpPr>
          <p:nvPr>
            <p:ph type="body" sz="quarter" idx="13"/>
          </p:nvPr>
        </p:nvSpPr>
        <p:spPr/>
        <p:txBody>
          <a:bodyPr>
            <a:noAutofit/>
          </a:bodyPr>
          <a:lstStyle/>
          <a:p>
            <a:r>
              <a:rPr lang="en-US" sz="2000" i="1" dirty="0"/>
              <a:t>Economically disadvantaged students in Virginia generally under performing their peers nationwide.</a:t>
            </a:r>
          </a:p>
        </p:txBody>
      </p:sp>
      <p:graphicFrame>
        <p:nvGraphicFramePr>
          <p:cNvPr id="8" name="Content Placeholder 7">
            <a:extLst>
              <a:ext uri="{FF2B5EF4-FFF2-40B4-BE49-F238E27FC236}">
                <a16:creationId xmlns:a16="http://schemas.microsoft.com/office/drawing/2014/main" id="{59AEFDF5-93AD-4B3A-8700-A7F407295CE1}"/>
              </a:ext>
            </a:extLst>
          </p:cNvPr>
          <p:cNvGraphicFramePr>
            <a:graphicFrameLocks noGrp="1"/>
          </p:cNvGraphicFramePr>
          <p:nvPr>
            <p:ph sz="quarter" idx="14"/>
            <p:extLst>
              <p:ext uri="{D42A27DB-BD31-4B8C-83A1-F6EECF244321}">
                <p14:modId xmlns:p14="http://schemas.microsoft.com/office/powerpoint/2010/main" val="4024533460"/>
              </p:ext>
            </p:extLst>
          </p:nvPr>
        </p:nvGraphicFramePr>
        <p:xfrm>
          <a:off x="304800" y="1676151"/>
          <a:ext cx="11582400" cy="49126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450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D297-10D7-4E6A-A839-7CDCBFDBAAD4}"/>
              </a:ext>
            </a:extLst>
          </p:cNvPr>
          <p:cNvSpPr>
            <a:spLocks noGrp="1"/>
          </p:cNvSpPr>
          <p:nvPr>
            <p:ph type="title"/>
          </p:nvPr>
        </p:nvSpPr>
        <p:spPr>
          <a:xfrm>
            <a:off x="304805" y="0"/>
            <a:ext cx="10875164" cy="914400"/>
          </a:xfrm>
        </p:spPr>
        <p:txBody>
          <a:bodyPr>
            <a:normAutofit fontScale="90000"/>
          </a:bodyPr>
          <a:lstStyle/>
          <a:p>
            <a:r>
              <a:rPr lang="en-US" sz="2800" dirty="0"/>
              <a:t>2019 NAEP Reading Grade 4 Percent Proficient: </a:t>
            </a:r>
            <a:br>
              <a:rPr lang="en-US" sz="2800" dirty="0"/>
            </a:br>
            <a:r>
              <a:rPr lang="en-US" sz="2800" u="sng" dirty="0"/>
              <a:t>NOT</a:t>
            </a:r>
            <a:r>
              <a:rPr lang="en-US" sz="2800" dirty="0"/>
              <a:t> Economically Disadvantaged Students </a:t>
            </a:r>
            <a:endParaRPr lang="en-US" dirty="0"/>
          </a:p>
        </p:txBody>
      </p:sp>
      <p:sp>
        <p:nvSpPr>
          <p:cNvPr id="3" name="Slide Number Placeholder 2">
            <a:extLst>
              <a:ext uri="{FF2B5EF4-FFF2-40B4-BE49-F238E27FC236}">
                <a16:creationId xmlns:a16="http://schemas.microsoft.com/office/drawing/2014/main" id="{D9541F28-3F9F-44F8-B95A-DC9E57CED2D9}"/>
              </a:ext>
            </a:extLst>
          </p:cNvPr>
          <p:cNvSpPr>
            <a:spLocks noGrp="1"/>
          </p:cNvSpPr>
          <p:nvPr>
            <p:ph type="sldNum" sz="quarter" idx="4"/>
          </p:nvPr>
        </p:nvSpPr>
        <p:spPr/>
        <p:txBody>
          <a:bodyPr/>
          <a:lstStyle/>
          <a:p>
            <a:fld id="{DCBF5701-1E31-4102-832B-09F0AC47C2BD}" type="slidenum">
              <a:rPr lang="en-US" smtClean="0"/>
              <a:pPr/>
              <a:t>13</a:t>
            </a:fld>
            <a:endParaRPr lang="en-US"/>
          </a:p>
        </p:txBody>
      </p:sp>
      <p:graphicFrame>
        <p:nvGraphicFramePr>
          <p:cNvPr id="8" name="Content Placeholder 7">
            <a:extLst>
              <a:ext uri="{FF2B5EF4-FFF2-40B4-BE49-F238E27FC236}">
                <a16:creationId xmlns:a16="http://schemas.microsoft.com/office/drawing/2014/main" id="{E1125F40-F877-40B5-99DB-D66DD467E00F}"/>
              </a:ext>
            </a:extLst>
          </p:cNvPr>
          <p:cNvGraphicFramePr>
            <a:graphicFrameLocks noGrp="1"/>
          </p:cNvGraphicFramePr>
          <p:nvPr>
            <p:ph sz="quarter" idx="14"/>
            <p:extLst>
              <p:ext uri="{D42A27DB-BD31-4B8C-83A1-F6EECF244321}">
                <p14:modId xmlns:p14="http://schemas.microsoft.com/office/powerpoint/2010/main" val="3762956664"/>
              </p:ext>
            </p:extLst>
          </p:nvPr>
        </p:nvGraphicFramePr>
        <p:xfrm>
          <a:off x="304800" y="1504060"/>
          <a:ext cx="11582400" cy="500783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9">
            <a:extLst>
              <a:ext uri="{FF2B5EF4-FFF2-40B4-BE49-F238E27FC236}">
                <a16:creationId xmlns:a16="http://schemas.microsoft.com/office/drawing/2014/main" id="{2C7642D1-CB56-4DF9-B5C1-82A704333427}"/>
              </a:ext>
            </a:extLst>
          </p:cNvPr>
          <p:cNvSpPr>
            <a:spLocks noGrp="1"/>
          </p:cNvSpPr>
          <p:nvPr>
            <p:ph type="body" sz="quarter" idx="13"/>
          </p:nvPr>
        </p:nvSpPr>
        <p:spPr>
          <a:xfrm>
            <a:off x="304800" y="1176729"/>
            <a:ext cx="11582400" cy="431966"/>
          </a:xfrm>
        </p:spPr>
        <p:txBody>
          <a:bodyPr>
            <a:normAutofit/>
          </a:bodyPr>
          <a:lstStyle/>
          <a:p>
            <a:r>
              <a:rPr lang="en-US" sz="2000" i="1" dirty="0"/>
              <a:t>Economically ADVANTAGED students in Virginia generally under performing their southern peers.</a:t>
            </a:r>
          </a:p>
          <a:p>
            <a:endParaRPr lang="en-US" sz="2000" dirty="0"/>
          </a:p>
        </p:txBody>
      </p:sp>
    </p:spTree>
    <p:extLst>
      <p:ext uri="{BB962C8B-B14F-4D97-AF65-F5344CB8AC3E}">
        <p14:creationId xmlns:p14="http://schemas.microsoft.com/office/powerpoint/2010/main" val="42820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1CFCAEA-C29B-FD34-4176-2ECCA089826D}"/>
              </a:ext>
            </a:extLst>
          </p:cNvPr>
          <p:cNvSpPr txBox="1"/>
          <p:nvPr/>
        </p:nvSpPr>
        <p:spPr>
          <a:xfrm>
            <a:off x="7518290" y="6320132"/>
            <a:ext cx="4673710" cy="461665"/>
          </a:xfrm>
          <a:prstGeom prst="rect">
            <a:avLst/>
          </a:prstGeom>
          <a:noFill/>
        </p:spPr>
        <p:txBody>
          <a:bodyPr wrap="square" rtlCol="0">
            <a:spAutoFit/>
          </a:bodyPr>
          <a:lstStyle/>
          <a:p>
            <a:pPr algn="r"/>
            <a:r>
              <a:rPr lang="en-US" sz="1200" dirty="0"/>
              <a:t>41 states and DC have data for Black students </a:t>
            </a:r>
          </a:p>
          <a:p>
            <a:pPr algn="r"/>
            <a:r>
              <a:rPr lang="en-US" sz="1200" dirty="0"/>
              <a:t>47 states and DC have data for Hispanic students</a:t>
            </a:r>
          </a:p>
        </p:txBody>
      </p:sp>
      <p:sp>
        <p:nvSpPr>
          <p:cNvPr id="3" name="Slide Number Placeholder 2">
            <a:extLst>
              <a:ext uri="{FF2B5EF4-FFF2-40B4-BE49-F238E27FC236}">
                <a16:creationId xmlns:a16="http://schemas.microsoft.com/office/drawing/2014/main" id="{2FF3A7C8-D8BB-4744-981E-1A498860029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F5701-1E31-4102-832B-09F0AC47C2BD}" type="slidenum">
              <a:rPr kumimoji="0" lang="en-US" sz="1200" b="0" i="0" u="none" strike="noStrike" kern="1200" cap="none" spc="0" normalizeH="0" baseline="0" noProof="0" smtClean="0">
                <a:ln>
                  <a:noFill/>
                </a:ln>
                <a:solidFill>
                  <a:srgbClr val="DFE4E5"/>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DFE4E5"/>
              </a:solidFill>
              <a:effectLst/>
              <a:uLnTx/>
              <a:uFillTx/>
              <a:latin typeface="Trebuchet MS"/>
              <a:ea typeface="+mn-ea"/>
              <a:cs typeface="+mn-cs"/>
            </a:endParaRPr>
          </a:p>
        </p:txBody>
      </p:sp>
      <p:graphicFrame>
        <p:nvGraphicFramePr>
          <p:cNvPr id="8" name="Content Placeholder 7">
            <a:extLst>
              <a:ext uri="{FF2B5EF4-FFF2-40B4-BE49-F238E27FC236}">
                <a16:creationId xmlns:a16="http://schemas.microsoft.com/office/drawing/2014/main" id="{B6207D7C-BC8F-4625-8653-90E04960F179}"/>
              </a:ext>
            </a:extLst>
          </p:cNvPr>
          <p:cNvGraphicFramePr>
            <a:graphicFrameLocks noGrp="1"/>
          </p:cNvGraphicFramePr>
          <p:nvPr>
            <p:ph sz="quarter" idx="15"/>
            <p:extLst>
              <p:ext uri="{D42A27DB-BD31-4B8C-83A1-F6EECF244321}">
                <p14:modId xmlns:p14="http://schemas.microsoft.com/office/powerpoint/2010/main" val="2099696419"/>
              </p:ext>
            </p:extLst>
          </p:nvPr>
        </p:nvGraphicFramePr>
        <p:xfrm>
          <a:off x="441219" y="3499862"/>
          <a:ext cx="10831385" cy="1526861"/>
        </p:xfrm>
        <a:graphic>
          <a:graphicData uri="http://schemas.openxmlformats.org/drawingml/2006/table">
            <a:tbl>
              <a:tblPr>
                <a:tableStyleId>{5C22544A-7EE6-4342-B048-85BDC9FD1C3A}</a:tableStyleId>
              </a:tblPr>
              <a:tblGrid>
                <a:gridCol w="1560173">
                  <a:extLst>
                    <a:ext uri="{9D8B030D-6E8A-4147-A177-3AD203B41FA5}">
                      <a16:colId xmlns:a16="http://schemas.microsoft.com/office/drawing/2014/main" val="3321878058"/>
                    </a:ext>
                  </a:extLst>
                </a:gridCol>
                <a:gridCol w="1336666">
                  <a:extLst>
                    <a:ext uri="{9D8B030D-6E8A-4147-A177-3AD203B41FA5}">
                      <a16:colId xmlns:a16="http://schemas.microsoft.com/office/drawing/2014/main" val="2399679233"/>
                    </a:ext>
                  </a:extLst>
                </a:gridCol>
                <a:gridCol w="615744">
                  <a:extLst>
                    <a:ext uri="{9D8B030D-6E8A-4147-A177-3AD203B41FA5}">
                      <a16:colId xmlns:a16="http://schemas.microsoft.com/office/drawing/2014/main" val="1093429803"/>
                    </a:ext>
                  </a:extLst>
                </a:gridCol>
                <a:gridCol w="519329">
                  <a:extLst>
                    <a:ext uri="{9D8B030D-6E8A-4147-A177-3AD203B41FA5}">
                      <a16:colId xmlns:a16="http://schemas.microsoft.com/office/drawing/2014/main" val="2780009584"/>
                    </a:ext>
                  </a:extLst>
                </a:gridCol>
                <a:gridCol w="1336666">
                  <a:extLst>
                    <a:ext uri="{9D8B030D-6E8A-4147-A177-3AD203B41FA5}">
                      <a16:colId xmlns:a16="http://schemas.microsoft.com/office/drawing/2014/main" val="1370094032"/>
                    </a:ext>
                  </a:extLst>
                </a:gridCol>
                <a:gridCol w="615744">
                  <a:extLst>
                    <a:ext uri="{9D8B030D-6E8A-4147-A177-3AD203B41FA5}">
                      <a16:colId xmlns:a16="http://schemas.microsoft.com/office/drawing/2014/main" val="306512415"/>
                    </a:ext>
                  </a:extLst>
                </a:gridCol>
                <a:gridCol w="519329">
                  <a:extLst>
                    <a:ext uri="{9D8B030D-6E8A-4147-A177-3AD203B41FA5}">
                      <a16:colId xmlns:a16="http://schemas.microsoft.com/office/drawing/2014/main" val="815208559"/>
                    </a:ext>
                  </a:extLst>
                </a:gridCol>
                <a:gridCol w="1336666">
                  <a:extLst>
                    <a:ext uri="{9D8B030D-6E8A-4147-A177-3AD203B41FA5}">
                      <a16:colId xmlns:a16="http://schemas.microsoft.com/office/drawing/2014/main" val="620322550"/>
                    </a:ext>
                  </a:extLst>
                </a:gridCol>
                <a:gridCol w="615744">
                  <a:extLst>
                    <a:ext uri="{9D8B030D-6E8A-4147-A177-3AD203B41FA5}">
                      <a16:colId xmlns:a16="http://schemas.microsoft.com/office/drawing/2014/main" val="614590988"/>
                    </a:ext>
                  </a:extLst>
                </a:gridCol>
                <a:gridCol w="519329">
                  <a:extLst>
                    <a:ext uri="{9D8B030D-6E8A-4147-A177-3AD203B41FA5}">
                      <a16:colId xmlns:a16="http://schemas.microsoft.com/office/drawing/2014/main" val="2709742969"/>
                    </a:ext>
                  </a:extLst>
                </a:gridCol>
                <a:gridCol w="1336666">
                  <a:extLst>
                    <a:ext uri="{9D8B030D-6E8A-4147-A177-3AD203B41FA5}">
                      <a16:colId xmlns:a16="http://schemas.microsoft.com/office/drawing/2014/main" val="2354668543"/>
                    </a:ext>
                  </a:extLst>
                </a:gridCol>
                <a:gridCol w="519329">
                  <a:extLst>
                    <a:ext uri="{9D8B030D-6E8A-4147-A177-3AD203B41FA5}">
                      <a16:colId xmlns:a16="http://schemas.microsoft.com/office/drawing/2014/main" val="2798271897"/>
                    </a:ext>
                  </a:extLst>
                </a:gridCol>
              </a:tblGrid>
              <a:tr h="67124">
                <a:tc>
                  <a:txBody>
                    <a:bodyPr/>
                    <a:lstStyle/>
                    <a:p>
                      <a:pPr algn="l" fontAlgn="b"/>
                      <a:r>
                        <a:rPr lang="sv-SE" sz="1400" b="1" u="none" strike="noStrike" dirty="0">
                          <a:solidFill>
                            <a:schemeClr val="bg1"/>
                          </a:solidFill>
                          <a:effectLst/>
                          <a:latin typeface="+mn-lt"/>
                        </a:rPr>
                        <a:t>2019 NAEP </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u="none" strike="noStrike" dirty="0">
                          <a:solidFill>
                            <a:schemeClr val="bg1"/>
                          </a:solidFill>
                          <a:effectLst/>
                          <a:latin typeface="+mn-lt"/>
                        </a:rPr>
                        <a:t>Virginia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tc>
                <a:tc hMerge="1">
                  <a:txBody>
                    <a:bodyPr/>
                    <a:lstStyle/>
                    <a:p>
                      <a:pPr algn="l" fontAlgn="b"/>
                      <a:endParaRPr lang="en-US" sz="1400" b="0" i="0" u="none" strike="noStrike" dirty="0">
                        <a:solidFill>
                          <a:srgbClr val="000000"/>
                        </a:solidFill>
                        <a:effectLst/>
                        <a:latin typeface="+mn-lt"/>
                      </a:endParaRPr>
                    </a:p>
                  </a:txBody>
                  <a:tcPr marL="4763" marR="4763" marT="4763" marB="0" anchor="b"/>
                </a:tc>
                <a:tc gridSpan="3">
                  <a:txBody>
                    <a:bodyPr/>
                    <a:lstStyle/>
                    <a:p>
                      <a:pPr algn="ctr" fontAlgn="b"/>
                      <a:r>
                        <a:rPr lang="en-US" sz="1400" b="1" u="none" strike="noStrike" dirty="0">
                          <a:solidFill>
                            <a:schemeClr val="bg1"/>
                          </a:solidFill>
                          <a:effectLst/>
                          <a:latin typeface="+mn-lt"/>
                        </a:rPr>
                        <a:t>Florida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i="0" u="none" strike="noStrike" dirty="0">
                          <a:solidFill>
                            <a:schemeClr val="bg1"/>
                          </a:solidFill>
                          <a:effectLst/>
                          <a:latin typeface="+mn-lt"/>
                        </a:rPr>
                        <a:t>Mississippi</a:t>
                      </a: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tc>
                <a:tc hMerge="1">
                  <a:txBody>
                    <a:bodyPr/>
                    <a:lstStyle/>
                    <a:p>
                      <a:pPr algn="l" fontAlgn="b"/>
                      <a:endParaRPr lang="en-US" sz="1400" b="0" i="0" u="none" strike="noStrike" dirty="0">
                        <a:solidFill>
                          <a:srgbClr val="000000"/>
                        </a:solidFill>
                        <a:effectLst/>
                        <a:latin typeface="+mn-lt"/>
                      </a:endParaRPr>
                    </a:p>
                  </a:txBody>
                  <a:tcPr marL="4763" marR="4763" marT="4763" marB="0" anchor="b"/>
                </a:tc>
                <a:tc gridSpan="2">
                  <a:txBody>
                    <a:bodyPr/>
                    <a:lstStyle/>
                    <a:p>
                      <a:pPr algn="ctr" fontAlgn="b"/>
                      <a:r>
                        <a:rPr lang="en-US" sz="1400" b="1" u="none" strike="noStrike" dirty="0">
                          <a:solidFill>
                            <a:schemeClr val="bg1"/>
                          </a:solidFill>
                          <a:effectLst/>
                          <a:latin typeface="+mn-lt"/>
                        </a:rPr>
                        <a:t>National Public</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2116630004"/>
                  </a:ext>
                </a:extLst>
              </a:tr>
              <a:tr h="180975">
                <a:tc>
                  <a:txBody>
                    <a:bodyPr/>
                    <a:lstStyle/>
                    <a:p>
                      <a:pPr algn="l" fontAlgn="b"/>
                      <a:r>
                        <a:rPr lang="sv-SE" sz="1400" u="none" strike="noStrike" dirty="0">
                          <a:effectLst/>
                          <a:latin typeface="+mn-lt"/>
                        </a:rPr>
                        <a:t>Grade 8 Math</a:t>
                      </a:r>
                      <a:endParaRPr lang="sv-SE"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a:effectLst/>
                          <a:latin typeface="+mn-lt"/>
                        </a:rPr>
                        <a:t>Gap</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8186981"/>
                  </a:ext>
                </a:extLst>
              </a:tr>
              <a:tr h="180975">
                <a:tc>
                  <a:txBody>
                    <a:bodyPr/>
                    <a:lstStyle/>
                    <a:p>
                      <a:pPr algn="l" fontAlgn="b"/>
                      <a:r>
                        <a:rPr lang="en-US" sz="1400" u="none" strike="noStrike" dirty="0">
                          <a:effectLst/>
                          <a:latin typeface="+mn-lt"/>
                        </a:rPr>
                        <a:t>All Students</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287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279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274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46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5783264"/>
                  </a:ext>
                </a:extLst>
              </a:tr>
              <a:tr h="180975">
                <a:tc>
                  <a:txBody>
                    <a:bodyPr/>
                    <a:lstStyle/>
                    <a:p>
                      <a:pPr algn="l" fontAlgn="b"/>
                      <a:r>
                        <a:rPr lang="en-US" sz="1400" u="none" strike="noStrike" dirty="0">
                          <a:effectLst/>
                          <a:latin typeface="+mn-lt"/>
                        </a:rPr>
                        <a:t>White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294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13</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291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9954465"/>
                  </a:ext>
                </a:extLst>
              </a:tr>
              <a:tr h="202355">
                <a:tc>
                  <a:txBody>
                    <a:bodyPr/>
                    <a:lstStyle/>
                    <a:p>
                      <a:pPr algn="l" fontAlgn="b"/>
                      <a:r>
                        <a:rPr lang="en-US" sz="1400" u="none" strike="noStrike" dirty="0">
                          <a:effectLst/>
                          <a:latin typeface="+mn-lt"/>
                        </a:rPr>
                        <a:t>Black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268</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1</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26</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259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17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258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259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5171140"/>
                  </a:ext>
                </a:extLst>
              </a:tr>
              <a:tr h="211599">
                <a:tc>
                  <a:txBody>
                    <a:bodyPr/>
                    <a:lstStyle/>
                    <a:p>
                      <a:pPr algn="l" fontAlgn="b"/>
                      <a:r>
                        <a:rPr lang="en-US" sz="1400" u="none" strike="noStrike" dirty="0">
                          <a:effectLst/>
                          <a:latin typeface="+mn-lt"/>
                        </a:rPr>
                        <a:t>Hispanic</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278</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2</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16</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276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14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277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12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268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1745434"/>
                  </a:ext>
                </a:extLst>
              </a:tr>
              <a:tr h="180975">
                <a:tc>
                  <a:txBody>
                    <a:bodyPr/>
                    <a:lstStyle/>
                    <a:p>
                      <a:pPr algn="l" fontAlgn="b"/>
                      <a:r>
                        <a:rPr lang="en-US" sz="1400" u="none" strike="noStrike" dirty="0">
                          <a:effectLst/>
                          <a:latin typeface="+mn-lt"/>
                        </a:rPr>
                        <a:t>FRL</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270</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B050"/>
                          </a:solidFill>
                          <a:effectLst/>
                          <a:latin typeface="+mn-lt"/>
                        </a:rPr>
                        <a:t>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a:solidFill>
                            <a:srgbClr val="000000"/>
                          </a:solidFill>
                          <a:effectLst/>
                          <a:latin typeface="+mn-lt"/>
                        </a:rPr>
                        <a:t>28</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267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267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266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0" i="0" u="none" strike="noStrike" dirty="0">
                          <a:solidFill>
                            <a:srgbClr val="000000"/>
                          </a:solidFill>
                          <a:effectLst/>
                          <a:latin typeface="+mn-lt"/>
                        </a:rPr>
                        <a:t>30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5012687"/>
                  </a:ext>
                </a:extLst>
              </a:tr>
            </a:tbl>
          </a:graphicData>
        </a:graphic>
      </p:graphicFrame>
      <p:sp>
        <p:nvSpPr>
          <p:cNvPr id="2" name="Title 1">
            <a:extLst>
              <a:ext uri="{FF2B5EF4-FFF2-40B4-BE49-F238E27FC236}">
                <a16:creationId xmlns:a16="http://schemas.microsoft.com/office/drawing/2014/main" id="{A2A414E7-F676-B18C-E19E-43EAE328B105}"/>
              </a:ext>
            </a:extLst>
          </p:cNvPr>
          <p:cNvSpPr txBox="1">
            <a:spLocks/>
          </p:cNvSpPr>
          <p:nvPr/>
        </p:nvSpPr>
        <p:spPr>
          <a:xfrm>
            <a:off x="282317" y="119651"/>
            <a:ext cx="10735454" cy="705853"/>
          </a:xfrm>
          <a:prstGeom prst="rect">
            <a:avLst/>
          </a:prstGeom>
        </p:spPr>
        <p:txBody>
          <a:bodyPr vert="horz" lIns="91440" tIns="45720" rIns="91440" bIns="45720" rtlCol="0" anchor="b">
            <a:normAutofit/>
          </a:bodyPr>
          <a:lstStyle>
            <a:lvl1pPr algn="l" defTabSz="685800" rtl="0" eaLnBrk="1" latinLnBrk="0" hangingPunct="1">
              <a:spcBef>
                <a:spcPct val="0"/>
              </a:spcBef>
              <a:buNone/>
              <a:defRPr sz="2400" b="1" kern="1200">
                <a:solidFill>
                  <a:schemeClr val="bg1"/>
                </a:solidFill>
                <a:latin typeface="+mj-lt"/>
                <a:ea typeface="+mj-ea"/>
                <a:cs typeface="+mj-cs"/>
              </a:defRPr>
            </a:lvl1pPr>
          </a:lstStyle>
          <a:p>
            <a:r>
              <a:rPr lang="en-US" sz="3200" dirty="0"/>
              <a:t>State comparisons: NAEP Math Grades 4 and 8</a:t>
            </a:r>
          </a:p>
        </p:txBody>
      </p:sp>
      <p:graphicFrame>
        <p:nvGraphicFramePr>
          <p:cNvPr id="10" name="Content Placeholder 7">
            <a:extLst>
              <a:ext uri="{FF2B5EF4-FFF2-40B4-BE49-F238E27FC236}">
                <a16:creationId xmlns:a16="http://schemas.microsoft.com/office/drawing/2014/main" id="{E7B1466E-057D-1838-1234-BEEB85D18AF3}"/>
              </a:ext>
            </a:extLst>
          </p:cNvPr>
          <p:cNvGraphicFramePr>
            <a:graphicFrameLocks/>
          </p:cNvGraphicFramePr>
          <p:nvPr>
            <p:extLst>
              <p:ext uri="{D42A27DB-BD31-4B8C-83A1-F6EECF244321}">
                <p14:modId xmlns:p14="http://schemas.microsoft.com/office/powerpoint/2010/main" val="1178219331"/>
              </p:ext>
            </p:extLst>
          </p:nvPr>
        </p:nvGraphicFramePr>
        <p:xfrm>
          <a:off x="441219" y="1754487"/>
          <a:ext cx="10831387" cy="1674513"/>
        </p:xfrm>
        <a:graphic>
          <a:graphicData uri="http://schemas.openxmlformats.org/drawingml/2006/table">
            <a:tbl>
              <a:tblPr>
                <a:tableStyleId>{5C22544A-7EE6-4342-B048-85BDC9FD1C3A}</a:tableStyleId>
              </a:tblPr>
              <a:tblGrid>
                <a:gridCol w="1530226">
                  <a:extLst>
                    <a:ext uri="{9D8B030D-6E8A-4147-A177-3AD203B41FA5}">
                      <a16:colId xmlns:a16="http://schemas.microsoft.com/office/drawing/2014/main" val="3321878058"/>
                    </a:ext>
                  </a:extLst>
                </a:gridCol>
                <a:gridCol w="1311009">
                  <a:extLst>
                    <a:ext uri="{9D8B030D-6E8A-4147-A177-3AD203B41FA5}">
                      <a16:colId xmlns:a16="http://schemas.microsoft.com/office/drawing/2014/main" val="2399679233"/>
                    </a:ext>
                  </a:extLst>
                </a:gridCol>
                <a:gridCol w="603925">
                  <a:extLst>
                    <a:ext uri="{9D8B030D-6E8A-4147-A177-3AD203B41FA5}">
                      <a16:colId xmlns:a16="http://schemas.microsoft.com/office/drawing/2014/main" val="1093429803"/>
                    </a:ext>
                  </a:extLst>
                </a:gridCol>
                <a:gridCol w="509361">
                  <a:extLst>
                    <a:ext uri="{9D8B030D-6E8A-4147-A177-3AD203B41FA5}">
                      <a16:colId xmlns:a16="http://schemas.microsoft.com/office/drawing/2014/main" val="2780009584"/>
                    </a:ext>
                  </a:extLst>
                </a:gridCol>
                <a:gridCol w="1311009">
                  <a:extLst>
                    <a:ext uri="{9D8B030D-6E8A-4147-A177-3AD203B41FA5}">
                      <a16:colId xmlns:a16="http://schemas.microsoft.com/office/drawing/2014/main" val="620322550"/>
                    </a:ext>
                  </a:extLst>
                </a:gridCol>
                <a:gridCol w="603925">
                  <a:extLst>
                    <a:ext uri="{9D8B030D-6E8A-4147-A177-3AD203B41FA5}">
                      <a16:colId xmlns:a16="http://schemas.microsoft.com/office/drawing/2014/main" val="614590988"/>
                    </a:ext>
                  </a:extLst>
                </a:gridCol>
                <a:gridCol w="509361">
                  <a:extLst>
                    <a:ext uri="{9D8B030D-6E8A-4147-A177-3AD203B41FA5}">
                      <a16:colId xmlns:a16="http://schemas.microsoft.com/office/drawing/2014/main" val="2709742969"/>
                    </a:ext>
                  </a:extLst>
                </a:gridCol>
                <a:gridCol w="1311009">
                  <a:extLst>
                    <a:ext uri="{9D8B030D-6E8A-4147-A177-3AD203B41FA5}">
                      <a16:colId xmlns:a16="http://schemas.microsoft.com/office/drawing/2014/main" val="122249647"/>
                    </a:ext>
                  </a:extLst>
                </a:gridCol>
                <a:gridCol w="603925">
                  <a:extLst>
                    <a:ext uri="{9D8B030D-6E8A-4147-A177-3AD203B41FA5}">
                      <a16:colId xmlns:a16="http://schemas.microsoft.com/office/drawing/2014/main" val="1352521556"/>
                    </a:ext>
                  </a:extLst>
                </a:gridCol>
                <a:gridCol w="509361">
                  <a:extLst>
                    <a:ext uri="{9D8B030D-6E8A-4147-A177-3AD203B41FA5}">
                      <a16:colId xmlns:a16="http://schemas.microsoft.com/office/drawing/2014/main" val="2590264419"/>
                    </a:ext>
                  </a:extLst>
                </a:gridCol>
                <a:gridCol w="1311009">
                  <a:extLst>
                    <a:ext uri="{9D8B030D-6E8A-4147-A177-3AD203B41FA5}">
                      <a16:colId xmlns:a16="http://schemas.microsoft.com/office/drawing/2014/main" val="2354668543"/>
                    </a:ext>
                  </a:extLst>
                </a:gridCol>
                <a:gridCol w="717267">
                  <a:extLst>
                    <a:ext uri="{9D8B030D-6E8A-4147-A177-3AD203B41FA5}">
                      <a16:colId xmlns:a16="http://schemas.microsoft.com/office/drawing/2014/main" val="2798271897"/>
                    </a:ext>
                  </a:extLst>
                </a:gridCol>
              </a:tblGrid>
              <a:tr h="294933">
                <a:tc>
                  <a:txBody>
                    <a:bodyPr/>
                    <a:lstStyle/>
                    <a:p>
                      <a:pPr algn="l" fontAlgn="b"/>
                      <a:r>
                        <a:rPr lang="sv-SE" sz="1400" b="1" u="none" strike="noStrike" dirty="0">
                          <a:solidFill>
                            <a:schemeClr val="bg1"/>
                          </a:solidFill>
                          <a:effectLst/>
                          <a:latin typeface="+mn-lt"/>
                        </a:rPr>
                        <a:t>2019 NAEP 4</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gridSpan="3">
                  <a:txBody>
                    <a:bodyPr/>
                    <a:lstStyle/>
                    <a:p>
                      <a:pPr algn="ctr" fontAlgn="b"/>
                      <a:r>
                        <a:rPr lang="en-US" sz="1400" b="1" u="none" strike="noStrike" dirty="0">
                          <a:solidFill>
                            <a:schemeClr val="bg1"/>
                          </a:solidFill>
                          <a:effectLst/>
                          <a:latin typeface="+mn-lt"/>
                        </a:rPr>
                        <a:t>Virginia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tc>
                <a:tc hMerge="1">
                  <a:txBody>
                    <a:bodyPr/>
                    <a:lstStyle/>
                    <a:p>
                      <a:pPr algn="l" fontAlgn="b"/>
                      <a:endParaRPr lang="en-US" sz="1400" b="0" i="0" u="none" strike="noStrike" dirty="0">
                        <a:solidFill>
                          <a:srgbClr val="000000"/>
                        </a:solidFill>
                        <a:effectLst/>
                        <a:latin typeface="+mn-lt"/>
                      </a:endParaRPr>
                    </a:p>
                  </a:txBody>
                  <a:tcPr marL="4763" marR="4763" marT="4763" marB="0" anchor="b"/>
                </a:tc>
                <a:tc gridSpan="3">
                  <a:txBody>
                    <a:bodyPr/>
                    <a:lstStyle/>
                    <a:p>
                      <a:pPr algn="ctr" fontAlgn="b"/>
                      <a:r>
                        <a:rPr lang="en-US" sz="1400" b="1" u="none" strike="noStrike" dirty="0">
                          <a:solidFill>
                            <a:schemeClr val="bg1"/>
                          </a:solidFill>
                          <a:effectLst/>
                          <a:latin typeface="+mn-lt"/>
                        </a:rPr>
                        <a:t>Florida</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tc>
                <a:tc hMerge="1">
                  <a:txBody>
                    <a:bodyPr/>
                    <a:lstStyle/>
                    <a:p>
                      <a:pPr algn="l" fontAlgn="b"/>
                      <a:endParaRPr lang="en-US" sz="1400" b="0" i="0" u="none" strike="noStrike" dirty="0">
                        <a:solidFill>
                          <a:srgbClr val="000000"/>
                        </a:solidFill>
                        <a:effectLst/>
                        <a:latin typeface="+mn-lt"/>
                      </a:endParaRPr>
                    </a:p>
                  </a:txBody>
                  <a:tcPr marL="4763" marR="4763" marT="4763" marB="0" anchor="b"/>
                </a:tc>
                <a:tc gridSpan="3">
                  <a:txBody>
                    <a:bodyPr/>
                    <a:lstStyle/>
                    <a:p>
                      <a:pPr algn="ctr" fontAlgn="b"/>
                      <a:r>
                        <a:rPr lang="en-US" sz="1400" b="1" u="none" strike="noStrike" dirty="0">
                          <a:solidFill>
                            <a:schemeClr val="bg1"/>
                          </a:solidFill>
                          <a:effectLst/>
                          <a:latin typeface="+mn-lt"/>
                        </a:rPr>
                        <a:t>Mississippi</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pPr algn="l" fontAlgn="b"/>
                      <a:endParaRPr lang="en-US" sz="1400" b="0" i="0" u="none" strike="noStrike" dirty="0">
                        <a:solidFill>
                          <a:srgbClr val="000000"/>
                        </a:solidFill>
                        <a:effectLst/>
                        <a:latin typeface="+mn-lt"/>
                      </a:endParaRPr>
                    </a:p>
                  </a:txBody>
                  <a:tcPr marL="4763" marR="4763" marT="4763" marB="0" anchor="b"/>
                </a:tc>
                <a:tc hMerge="1">
                  <a:txBody>
                    <a:bodyPr/>
                    <a:lstStyle/>
                    <a:p>
                      <a:pPr algn="l" fontAlgn="b"/>
                      <a:endParaRPr lang="en-US" sz="1400" b="0" i="0" u="none" strike="noStrike" dirty="0">
                        <a:solidFill>
                          <a:srgbClr val="000000"/>
                        </a:solidFill>
                        <a:effectLst/>
                        <a:latin typeface="+mn-lt"/>
                      </a:endParaRPr>
                    </a:p>
                  </a:txBody>
                  <a:tcPr marL="4763" marR="4763" marT="4763" marB="0" anchor="b"/>
                </a:tc>
                <a:tc gridSpan="2">
                  <a:txBody>
                    <a:bodyPr/>
                    <a:lstStyle/>
                    <a:p>
                      <a:pPr algn="ctr" fontAlgn="b"/>
                      <a:r>
                        <a:rPr lang="en-US" sz="1400" b="1" u="none" strike="noStrike" dirty="0">
                          <a:solidFill>
                            <a:schemeClr val="bg1"/>
                          </a:solidFill>
                          <a:effectLst/>
                          <a:latin typeface="+mn-lt"/>
                        </a:rPr>
                        <a:t>National Public</a:t>
                      </a:r>
                      <a:endParaRPr lang="en-US" sz="1400" b="1" i="0" u="none" strike="noStrike" dirty="0">
                        <a:solidFill>
                          <a:schemeClr val="bg1"/>
                        </a:solidFill>
                        <a:effectLst/>
                        <a:latin typeface="+mn-lt"/>
                      </a:endParaRPr>
                    </a:p>
                  </a:txBody>
                  <a:tcPr marL="4763" marR="4763" marT="4763" marB="0" anchor="b">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2116630004"/>
                  </a:ext>
                </a:extLst>
              </a:tr>
              <a:tr h="229930">
                <a:tc>
                  <a:txBody>
                    <a:bodyPr/>
                    <a:lstStyle/>
                    <a:p>
                      <a:pPr algn="l" fontAlgn="b"/>
                      <a:r>
                        <a:rPr lang="sv-SE" sz="1400" u="none" strike="noStrike" dirty="0">
                          <a:effectLst/>
                          <a:latin typeface="+mn-lt"/>
                        </a:rPr>
                        <a:t>Grade 4 Math</a:t>
                      </a:r>
                      <a:endParaRPr lang="sv-SE"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a:effectLst/>
                          <a:latin typeface="+mn-lt"/>
                        </a:rPr>
                        <a:t>Gap</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Rank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a:effectLst/>
                          <a:latin typeface="+mn-lt"/>
                        </a:rPr>
                        <a:t>Gap</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Scale Score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1400" u="none" strike="noStrike" dirty="0">
                          <a:effectLst/>
                          <a:latin typeface="+mn-lt"/>
                        </a:rPr>
                        <a:t>Gap</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8186981"/>
                  </a:ext>
                </a:extLst>
              </a:tr>
              <a:tr h="229930">
                <a:tc>
                  <a:txBody>
                    <a:bodyPr/>
                    <a:lstStyle/>
                    <a:p>
                      <a:pPr algn="l" fontAlgn="b"/>
                      <a:r>
                        <a:rPr lang="en-US" sz="1400" u="none" strike="noStrike" dirty="0">
                          <a:effectLst/>
                          <a:latin typeface="+mn-lt"/>
                        </a:rPr>
                        <a:t>All Students</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247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a:effectLst/>
                          <a:latin typeface="+mn-lt"/>
                        </a:rPr>
                        <a:t>246</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241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23</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240</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5783264"/>
                  </a:ext>
                </a:extLst>
              </a:tr>
              <a:tr h="229930">
                <a:tc>
                  <a:txBody>
                    <a:bodyPr/>
                    <a:lstStyle/>
                    <a:p>
                      <a:pPr algn="l" fontAlgn="b"/>
                      <a:r>
                        <a:rPr lang="en-US" sz="1400" u="none" strike="noStrike" dirty="0">
                          <a:effectLst/>
                          <a:latin typeface="+mn-lt"/>
                        </a:rPr>
                        <a:t>White</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253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254</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1" i="0" u="none" strike="noStrike" dirty="0">
                          <a:solidFill>
                            <a:srgbClr val="00B050"/>
                          </a:solidFill>
                          <a:effectLst/>
                          <a:latin typeface="+mn-lt"/>
                        </a:rPr>
                        <a:t>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a:effectLst/>
                          <a:latin typeface="+mn-lt"/>
                        </a:rPr>
                        <a:t>251</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14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a:effectLst/>
                          <a:latin typeface="+mn-lt"/>
                        </a:rPr>
                        <a:t>249</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9954465"/>
                  </a:ext>
                </a:extLst>
              </a:tr>
              <a:tr h="229930">
                <a:tc>
                  <a:txBody>
                    <a:bodyPr/>
                    <a:lstStyle/>
                    <a:p>
                      <a:pPr algn="l" fontAlgn="b"/>
                      <a:r>
                        <a:rPr lang="en-US" sz="1400" u="none" strike="noStrike" dirty="0">
                          <a:effectLst/>
                          <a:latin typeface="+mn-lt"/>
                        </a:rPr>
                        <a:t>Black</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232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233</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1" u="none" strike="noStrike" dirty="0">
                          <a:solidFill>
                            <a:srgbClr val="00B050"/>
                          </a:solidFill>
                          <a:effectLst/>
                          <a:latin typeface="+mn-lt"/>
                        </a:rPr>
                        <a:t>2</a:t>
                      </a:r>
                      <a:endParaRPr lang="en-US" sz="1400" b="1"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230</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5</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224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a:effectLst/>
                          <a:latin typeface="+mn-lt"/>
                        </a:rPr>
                        <a:t>25</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5171140"/>
                  </a:ext>
                </a:extLst>
              </a:tr>
              <a:tr h="229930">
                <a:tc>
                  <a:txBody>
                    <a:bodyPr/>
                    <a:lstStyle/>
                    <a:p>
                      <a:pPr algn="l" fontAlgn="b"/>
                      <a:r>
                        <a:rPr lang="en-US" sz="1400" u="none" strike="noStrike" dirty="0">
                          <a:effectLst/>
                          <a:latin typeface="+mn-lt"/>
                        </a:rPr>
                        <a:t>Hispanic</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kern="1200" dirty="0">
                          <a:solidFill>
                            <a:schemeClr val="dk1"/>
                          </a:solidFill>
                          <a:effectLst/>
                          <a:latin typeface="+mn-lt"/>
                          <a:ea typeface="+mn-ea"/>
                          <a:cs typeface="+mn-cs"/>
                        </a:rPr>
                        <a:t>238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15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242</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1" u="none" strike="noStrike" dirty="0">
                          <a:solidFill>
                            <a:srgbClr val="00B050"/>
                          </a:solidFill>
                          <a:effectLst/>
                          <a:latin typeface="+mn-lt"/>
                        </a:rPr>
                        <a:t>2</a:t>
                      </a:r>
                      <a:endParaRPr lang="en-US" sz="1400" b="1"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12</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244</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1</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231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a:effectLst/>
                          <a:latin typeface="+mn-lt"/>
                        </a:rPr>
                        <a:t>18</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1745434"/>
                  </a:ext>
                </a:extLst>
              </a:tr>
              <a:tr h="229930">
                <a:tc>
                  <a:txBody>
                    <a:bodyPr/>
                    <a:lstStyle/>
                    <a:p>
                      <a:pPr algn="l" fontAlgn="b"/>
                      <a:r>
                        <a:rPr lang="en-US" sz="1400" u="none" strike="noStrike">
                          <a:effectLst/>
                          <a:latin typeface="+mn-lt"/>
                        </a:rPr>
                        <a:t>FRL</a:t>
                      </a:r>
                      <a:endParaRPr lang="en-US" sz="1400" b="0" i="0" u="none" strike="noStrike">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234</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0" i="0" u="none" strike="noStrike" dirty="0">
                          <a:solidFill>
                            <a:srgbClr val="000000"/>
                          </a:solidFill>
                          <a:effectLst/>
                          <a:latin typeface="+mn-lt"/>
                        </a:rPr>
                        <a:t>22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239</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b="1" u="none" strike="noStrike" dirty="0">
                          <a:solidFill>
                            <a:srgbClr val="00B050"/>
                          </a:solidFill>
                          <a:effectLst/>
                          <a:latin typeface="+mn-lt"/>
                        </a:rPr>
                        <a:t>1</a:t>
                      </a:r>
                      <a:endParaRPr lang="en-US" sz="1400" b="1"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17</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236</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solidFill>
                            <a:srgbClr val="00B050"/>
                          </a:solidFill>
                          <a:effectLst/>
                          <a:latin typeface="+mn-lt"/>
                        </a:rPr>
                        <a:t>2</a:t>
                      </a:r>
                      <a:endParaRPr lang="en-US" sz="1400" b="0" i="0" u="none" strike="noStrike" dirty="0">
                        <a:solidFill>
                          <a:srgbClr val="00B05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21</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229</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400" u="none" strike="noStrike" dirty="0">
                          <a:effectLst/>
                          <a:latin typeface="+mn-lt"/>
                        </a:rPr>
                        <a:t>24</a:t>
                      </a:r>
                      <a:endParaRPr lang="en-US" sz="1400" b="0" i="0" u="none" strike="noStrike" dirty="0">
                        <a:solidFill>
                          <a:srgbClr val="000000"/>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5012687"/>
                  </a:ext>
                </a:extLst>
              </a:tr>
            </a:tbl>
          </a:graphicData>
        </a:graphic>
      </p:graphicFrame>
      <p:sp>
        <p:nvSpPr>
          <p:cNvPr id="12" name="Text Placeholder 3">
            <a:extLst>
              <a:ext uri="{FF2B5EF4-FFF2-40B4-BE49-F238E27FC236}">
                <a16:creationId xmlns:a16="http://schemas.microsoft.com/office/drawing/2014/main" id="{925EACFF-4640-2A81-9300-FE49E10DEACE}"/>
              </a:ext>
            </a:extLst>
          </p:cNvPr>
          <p:cNvSpPr>
            <a:spLocks noGrp="1"/>
          </p:cNvSpPr>
          <p:nvPr>
            <p:ph type="body" sz="quarter" idx="13"/>
          </p:nvPr>
        </p:nvSpPr>
        <p:spPr>
          <a:xfrm>
            <a:off x="371914" y="951185"/>
            <a:ext cx="11447830" cy="457451"/>
          </a:xfrm>
        </p:spPr>
        <p:txBody>
          <a:bodyPr/>
          <a:lstStyle/>
          <a:p>
            <a:r>
              <a:rPr lang="en-US" altLang="en-US" b="1" i="1" dirty="0">
                <a:latin typeface="+mn-lt"/>
                <a:ea typeface="ＭＳ Ｐゴシック" panose="020B0600070205080204" pitchFamily="34" charset="-128"/>
              </a:rPr>
              <a:t>Florida white, black, Hispanic, and economically disadvantaged students outperform their Virginia peers in grade 4 math.</a:t>
            </a:r>
            <a:endParaRPr lang="en-US" i="1" dirty="0">
              <a:latin typeface="+mn-lt"/>
            </a:endParaRPr>
          </a:p>
        </p:txBody>
      </p:sp>
      <p:sp>
        <p:nvSpPr>
          <p:cNvPr id="13" name="Content Placeholder 6">
            <a:extLst>
              <a:ext uri="{FF2B5EF4-FFF2-40B4-BE49-F238E27FC236}">
                <a16:creationId xmlns:a16="http://schemas.microsoft.com/office/drawing/2014/main" id="{5E4F7954-887B-3D7D-6796-7145C5759E2B}"/>
              </a:ext>
            </a:extLst>
          </p:cNvPr>
          <p:cNvSpPr txBox="1">
            <a:spLocks/>
          </p:cNvSpPr>
          <p:nvPr/>
        </p:nvSpPr>
        <p:spPr>
          <a:xfrm>
            <a:off x="441219" y="5027780"/>
            <a:ext cx="11447830" cy="1191718"/>
          </a:xfrm>
          <a:prstGeom prst="rect">
            <a:avLst/>
          </a:prstGeom>
        </p:spPr>
        <p:txBody>
          <a:bodyPr/>
          <a:lstStyle>
            <a:lvl1pPr marL="342900" indent="-34290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1pPr>
            <a:lvl2pPr marL="742950" indent="-2857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2pPr>
            <a:lvl3pPr marL="1143000" indent="-22860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1600200" indent="-22860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2057400" indent="-22860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2"/>
                </a:solidFill>
              </a:rPr>
              <a:t>Florida white, black, Hispanic, and economically disadvantaged students outperform their Virginia peers in grade 4 NAEP Math and trail their grade 8 peers.</a:t>
            </a:r>
          </a:p>
          <a:p>
            <a:pPr marL="0" indent="0">
              <a:buFont typeface="Arial" panose="020B0604020202020204" pitchFamily="34" charset="0"/>
              <a:buNone/>
            </a:pPr>
            <a:endParaRPr lang="en-US" sz="500" b="1" dirty="0">
              <a:solidFill>
                <a:schemeClr val="tx2"/>
              </a:solidFill>
            </a:endParaRPr>
          </a:p>
          <a:p>
            <a:pPr marL="0" indent="0">
              <a:buFont typeface="Arial" panose="020B0604020202020204" pitchFamily="34" charset="0"/>
              <a:buNone/>
            </a:pPr>
            <a:r>
              <a:rPr lang="en-US" sz="2000" b="1" dirty="0">
                <a:solidFill>
                  <a:schemeClr val="tx2"/>
                </a:solidFill>
              </a:rPr>
              <a:t>Mississippi Hispanic and economically disadvantaged students outperform their Virginia peers in grade 4 NAEP math but trail their grade 8 peers.</a:t>
            </a:r>
          </a:p>
          <a:p>
            <a:pPr marL="0" indent="0">
              <a:buFont typeface="Arial" panose="020B0604020202020204" pitchFamily="34" charset="0"/>
              <a:buNone/>
            </a:pPr>
            <a:r>
              <a:rPr lang="en-US" sz="2000" b="1" dirty="0">
                <a:solidFill>
                  <a:schemeClr val="tx2"/>
                </a:solidFill>
              </a:rPr>
              <a:t>.</a:t>
            </a:r>
          </a:p>
          <a:p>
            <a:pPr marL="0" indent="0">
              <a:buFont typeface="Arial" panose="020B0604020202020204" pitchFamily="34" charset="0"/>
              <a:buNone/>
            </a:pPr>
            <a:endParaRPr lang="en-US" sz="2000" b="1" dirty="0">
              <a:solidFill>
                <a:schemeClr val="tx2"/>
              </a:solidFill>
            </a:endParaRPr>
          </a:p>
        </p:txBody>
      </p:sp>
    </p:spTree>
    <p:extLst>
      <p:ext uri="{BB962C8B-B14F-4D97-AF65-F5344CB8AC3E}">
        <p14:creationId xmlns:p14="http://schemas.microsoft.com/office/powerpoint/2010/main" val="212516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6D56-40B2-45B6-9066-758F01F20D9C}"/>
              </a:ext>
            </a:extLst>
          </p:cNvPr>
          <p:cNvSpPr>
            <a:spLocks noGrp="1"/>
          </p:cNvSpPr>
          <p:nvPr>
            <p:ph type="title"/>
          </p:nvPr>
        </p:nvSpPr>
        <p:spPr>
          <a:xfrm>
            <a:off x="304805" y="0"/>
            <a:ext cx="10607040" cy="914400"/>
          </a:xfrm>
        </p:spPr>
        <p:txBody>
          <a:bodyPr wrap="square" anchor="ctr">
            <a:normAutofit/>
          </a:bodyPr>
          <a:lstStyle/>
          <a:p>
            <a:r>
              <a:rPr lang="en-US" dirty="0"/>
              <a:t>Student proficiency on SOL English/Reading is declining</a:t>
            </a:r>
          </a:p>
        </p:txBody>
      </p:sp>
      <p:sp>
        <p:nvSpPr>
          <p:cNvPr id="3" name="Slide Number Placeholder 2">
            <a:extLst>
              <a:ext uri="{FF2B5EF4-FFF2-40B4-BE49-F238E27FC236}">
                <a16:creationId xmlns:a16="http://schemas.microsoft.com/office/drawing/2014/main" id="{762269F9-C47B-41B9-8C91-7D86737E69AE}"/>
              </a:ext>
            </a:extLst>
          </p:cNvPr>
          <p:cNvSpPr>
            <a:spLocks noGrp="1"/>
          </p:cNvSpPr>
          <p:nvPr>
            <p:ph type="sldNum" sz="quarter" idx="4"/>
          </p:nvPr>
        </p:nvSpPr>
        <p:spPr>
          <a:xfrm>
            <a:off x="11502188" y="6521408"/>
            <a:ext cx="541421" cy="246221"/>
          </a:xfrm>
        </p:spPr>
        <p:txBody>
          <a:bodyPr anchor="ctr">
            <a:normAutofit/>
          </a:bodyPr>
          <a:lstStyle/>
          <a:p>
            <a:pPr>
              <a:spcAft>
                <a:spcPts val="600"/>
              </a:spcAft>
            </a:pPr>
            <a:fld id="{DCBF5701-1E31-4102-832B-09F0AC47C2BD}" type="slidenum">
              <a:rPr lang="en-US" smtClean="0"/>
              <a:pPr>
                <a:spcAft>
                  <a:spcPts val="600"/>
                </a:spcAft>
              </a:pPr>
              <a:t>15</a:t>
            </a:fld>
            <a:endParaRPr lang="en-US"/>
          </a:p>
        </p:txBody>
      </p:sp>
      <p:sp>
        <p:nvSpPr>
          <p:cNvPr id="4" name="Text Placeholder 3">
            <a:extLst>
              <a:ext uri="{FF2B5EF4-FFF2-40B4-BE49-F238E27FC236}">
                <a16:creationId xmlns:a16="http://schemas.microsoft.com/office/drawing/2014/main" id="{5BFD5F76-2758-4576-828B-1F80710AEC52}"/>
              </a:ext>
            </a:extLst>
          </p:cNvPr>
          <p:cNvSpPr>
            <a:spLocks noGrp="1"/>
          </p:cNvSpPr>
          <p:nvPr>
            <p:ph type="body" sz="quarter" idx="13"/>
          </p:nvPr>
        </p:nvSpPr>
        <p:spPr>
          <a:xfrm>
            <a:off x="304800" y="1081833"/>
            <a:ext cx="11582400" cy="457451"/>
          </a:xfrm>
        </p:spPr>
        <p:txBody>
          <a:bodyPr wrap="square" anchor="ctr">
            <a:noAutofit/>
          </a:bodyPr>
          <a:lstStyle/>
          <a:p>
            <a:pPr>
              <a:lnSpc>
                <a:spcPct val="90000"/>
              </a:lnSpc>
            </a:pPr>
            <a:r>
              <a:rPr lang="en-US" sz="2000" b="1" i="1" dirty="0"/>
              <a:t>Over the last three years pre-pandemic, the proficient and advanced passing rates in reading have declined in all grades.</a:t>
            </a:r>
          </a:p>
        </p:txBody>
      </p:sp>
      <p:graphicFrame>
        <p:nvGraphicFramePr>
          <p:cNvPr id="8" name="Content Placeholder 7">
            <a:extLst>
              <a:ext uri="{FF2B5EF4-FFF2-40B4-BE49-F238E27FC236}">
                <a16:creationId xmlns:a16="http://schemas.microsoft.com/office/drawing/2014/main" id="{57DD49F0-B0D5-4F8F-A2AB-41C0135894A9}"/>
              </a:ext>
            </a:extLst>
          </p:cNvPr>
          <p:cNvGraphicFramePr>
            <a:graphicFrameLocks noGrp="1"/>
          </p:cNvGraphicFramePr>
          <p:nvPr>
            <p:ph sz="half" idx="2"/>
            <p:extLst>
              <p:ext uri="{D42A27DB-BD31-4B8C-83A1-F6EECF244321}">
                <p14:modId xmlns:p14="http://schemas.microsoft.com/office/powerpoint/2010/main" val="3123799776"/>
              </p:ext>
            </p:extLst>
          </p:nvPr>
        </p:nvGraphicFramePr>
        <p:xfrm>
          <a:off x="304804" y="1706718"/>
          <a:ext cx="11073578" cy="3516920"/>
        </p:xfrm>
        <a:graphic>
          <a:graphicData uri="http://schemas.openxmlformats.org/drawingml/2006/table">
            <a:tbl>
              <a:tblPr firstRow="1" bandRow="1">
                <a:tableStyleId>{5C22544A-7EE6-4342-B048-85BDC9FD1C3A}</a:tableStyleId>
              </a:tblPr>
              <a:tblGrid>
                <a:gridCol w="882441">
                  <a:extLst>
                    <a:ext uri="{9D8B030D-6E8A-4147-A177-3AD203B41FA5}">
                      <a16:colId xmlns:a16="http://schemas.microsoft.com/office/drawing/2014/main" val="2572732483"/>
                    </a:ext>
                  </a:extLst>
                </a:gridCol>
                <a:gridCol w="1211181">
                  <a:extLst>
                    <a:ext uri="{9D8B030D-6E8A-4147-A177-3AD203B41FA5}">
                      <a16:colId xmlns:a16="http://schemas.microsoft.com/office/drawing/2014/main" val="2608228329"/>
                    </a:ext>
                  </a:extLst>
                </a:gridCol>
                <a:gridCol w="1154243">
                  <a:extLst>
                    <a:ext uri="{9D8B030D-6E8A-4147-A177-3AD203B41FA5}">
                      <a16:colId xmlns:a16="http://schemas.microsoft.com/office/drawing/2014/main" val="976588246"/>
                    </a:ext>
                  </a:extLst>
                </a:gridCol>
                <a:gridCol w="1214203">
                  <a:extLst>
                    <a:ext uri="{9D8B030D-6E8A-4147-A177-3AD203B41FA5}">
                      <a16:colId xmlns:a16="http://schemas.microsoft.com/office/drawing/2014/main" val="237113672"/>
                    </a:ext>
                  </a:extLst>
                </a:gridCol>
                <a:gridCol w="1375831">
                  <a:extLst>
                    <a:ext uri="{9D8B030D-6E8A-4147-A177-3AD203B41FA5}">
                      <a16:colId xmlns:a16="http://schemas.microsoft.com/office/drawing/2014/main" val="2782064653"/>
                    </a:ext>
                  </a:extLst>
                </a:gridCol>
                <a:gridCol w="1393723">
                  <a:extLst>
                    <a:ext uri="{9D8B030D-6E8A-4147-A177-3AD203B41FA5}">
                      <a16:colId xmlns:a16="http://schemas.microsoft.com/office/drawing/2014/main" val="2916744814"/>
                    </a:ext>
                  </a:extLst>
                </a:gridCol>
                <a:gridCol w="1305232">
                  <a:extLst>
                    <a:ext uri="{9D8B030D-6E8A-4147-A177-3AD203B41FA5}">
                      <a16:colId xmlns:a16="http://schemas.microsoft.com/office/drawing/2014/main" val="4268913188"/>
                    </a:ext>
                  </a:extLst>
                </a:gridCol>
                <a:gridCol w="1238865">
                  <a:extLst>
                    <a:ext uri="{9D8B030D-6E8A-4147-A177-3AD203B41FA5}">
                      <a16:colId xmlns:a16="http://schemas.microsoft.com/office/drawing/2014/main" val="3167508807"/>
                    </a:ext>
                  </a:extLst>
                </a:gridCol>
                <a:gridCol w="1297859">
                  <a:extLst>
                    <a:ext uri="{9D8B030D-6E8A-4147-A177-3AD203B41FA5}">
                      <a16:colId xmlns:a16="http://schemas.microsoft.com/office/drawing/2014/main" val="3976348786"/>
                    </a:ext>
                  </a:extLst>
                </a:gridCol>
              </a:tblGrid>
              <a:tr h="703387">
                <a:tc>
                  <a:txBody>
                    <a:bodyPr/>
                    <a:lstStyle/>
                    <a:p>
                      <a:pPr algn="ctr" fontAlgn="b"/>
                      <a:r>
                        <a:rPr lang="en-US" sz="1800" u="none" strike="noStrike" dirty="0">
                          <a:effectLst/>
                          <a:latin typeface="+mn-lt"/>
                        </a:rPr>
                        <a:t>READ Grade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2016-17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2017-18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2018-19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b="1" u="none" strike="noStrike" kern="1200" dirty="0">
                          <a:solidFill>
                            <a:schemeClr val="lt1"/>
                          </a:solidFill>
                          <a:effectLst/>
                          <a:latin typeface="+mn-lt"/>
                          <a:ea typeface="+mn-ea"/>
                          <a:cs typeface="+mn-cs"/>
                        </a:rPr>
                        <a:t>Change in </a:t>
                      </a:r>
                      <a:r>
                        <a:rPr lang="en-US" sz="1800" u="none" strike="noStrike" dirty="0">
                          <a:effectLst/>
                          <a:latin typeface="+mn-lt"/>
                        </a:rPr>
                        <a:t>Proficient </a:t>
                      </a:r>
                      <a:r>
                        <a:rPr lang="en-US" sz="1800" b="1" u="none" strike="noStrike" kern="1200" dirty="0">
                          <a:solidFill>
                            <a:schemeClr val="lt1"/>
                          </a:solidFill>
                          <a:effectLst/>
                          <a:latin typeface="+mn-lt"/>
                          <a:ea typeface="+mn-ea"/>
                          <a:cs typeface="+mn-cs"/>
                        </a:rPr>
                        <a:t>Pass Rate</a:t>
                      </a:r>
                    </a:p>
                  </a:txBody>
                  <a:tcPr marL="4763" marR="4763" marT="4763" marB="0" anchor="b"/>
                </a:tc>
                <a:tc>
                  <a:txBody>
                    <a:bodyPr/>
                    <a:lstStyle/>
                    <a:p>
                      <a:pPr algn="r" fontAlgn="b"/>
                      <a:r>
                        <a:rPr lang="en-US" sz="1800" u="none" strike="noStrike" dirty="0">
                          <a:effectLst/>
                          <a:latin typeface="+mn-lt"/>
                        </a:rPr>
                        <a:t>2016-17 Advanced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2017-18 Advanced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2018-19 Advanced Pass Rate</a:t>
                      </a:r>
                      <a:endParaRPr lang="en-US" sz="1800" b="1"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lt1"/>
                          </a:solidFill>
                          <a:effectLst/>
                          <a:latin typeface="+mn-lt"/>
                          <a:ea typeface="+mn-ea"/>
                          <a:cs typeface="+mn-cs"/>
                        </a:rPr>
                        <a:t>Change in Advanced Pass Rate</a:t>
                      </a:r>
                    </a:p>
                  </a:txBody>
                  <a:tcPr marL="4763" marR="4763" marT="4763" marB="0" anchor="b"/>
                </a:tc>
                <a:extLst>
                  <a:ext uri="{0D108BD9-81ED-4DB2-BD59-A6C34878D82A}">
                    <a16:rowId xmlns:a16="http://schemas.microsoft.com/office/drawing/2014/main" val="3064102287"/>
                  </a:ext>
                </a:extLst>
              </a:tr>
              <a:tr h="447895">
                <a:tc>
                  <a:txBody>
                    <a:bodyPr/>
                    <a:lstStyle/>
                    <a:p>
                      <a:pPr algn="l" fontAlgn="b"/>
                      <a:r>
                        <a:rPr lang="en-US" sz="1800" u="none" strike="noStrike" dirty="0">
                          <a:effectLst/>
                          <a:latin typeface="+mn-lt"/>
                        </a:rPr>
                        <a:t>GR 3</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75</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72</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71</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-4</a:t>
                      </a:r>
                    </a:p>
                  </a:txBody>
                  <a:tcPr marL="4763" marR="4763" marT="4763" marB="0" anchor="b"/>
                </a:tc>
                <a:tc>
                  <a:txBody>
                    <a:bodyPr/>
                    <a:lstStyle/>
                    <a:p>
                      <a:pPr algn="r" fontAlgn="b"/>
                      <a:r>
                        <a:rPr lang="en-US" sz="1800" u="none" strike="noStrike" dirty="0">
                          <a:effectLst/>
                          <a:latin typeface="+mn-lt"/>
                        </a:rPr>
                        <a:t>19</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18</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17</a:t>
                      </a:r>
                      <a:endParaRPr lang="en-US" sz="1800" b="0" i="0" u="none" strike="noStrike">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-2</a:t>
                      </a:r>
                    </a:p>
                  </a:txBody>
                  <a:tcPr marL="4763" marR="4763" marT="4763" marB="0" anchor="b"/>
                </a:tc>
                <a:extLst>
                  <a:ext uri="{0D108BD9-81ED-4DB2-BD59-A6C34878D82A}">
                    <a16:rowId xmlns:a16="http://schemas.microsoft.com/office/drawing/2014/main" val="2196134629"/>
                  </a:ext>
                </a:extLst>
              </a:tr>
              <a:tr h="447895">
                <a:tc>
                  <a:txBody>
                    <a:bodyPr/>
                    <a:lstStyle/>
                    <a:p>
                      <a:pPr algn="l" fontAlgn="b"/>
                      <a:r>
                        <a:rPr lang="en-US" sz="1800" b="0" i="0" u="none" strike="noStrike" dirty="0">
                          <a:solidFill>
                            <a:srgbClr val="000000"/>
                          </a:solidFill>
                          <a:effectLst/>
                          <a:latin typeface="+mn-lt"/>
                        </a:rPr>
                        <a:t>GR 4</a:t>
                      </a:r>
                    </a:p>
                  </a:txBody>
                  <a:tcPr marL="6590" marR="6590" marT="6590" marB="0" anchor="b"/>
                </a:tc>
                <a:tc>
                  <a:txBody>
                    <a:bodyPr/>
                    <a:lstStyle/>
                    <a:p>
                      <a:pPr algn="r" fontAlgn="b"/>
                      <a:r>
                        <a:rPr lang="en-US" sz="1800" u="none" strike="noStrike" dirty="0">
                          <a:effectLst/>
                          <a:latin typeface="+mn-lt"/>
                        </a:rPr>
                        <a:t>79</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76</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75</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-4</a:t>
                      </a:r>
                    </a:p>
                  </a:txBody>
                  <a:tcPr marL="4763" marR="4763" marT="4763" marB="0" anchor="b"/>
                </a:tc>
                <a:tc>
                  <a:txBody>
                    <a:bodyPr/>
                    <a:lstStyle/>
                    <a:p>
                      <a:pPr algn="r" fontAlgn="b"/>
                      <a:r>
                        <a:rPr lang="en-US" sz="1800" u="none" strike="noStrike">
                          <a:effectLst/>
                          <a:latin typeface="+mn-lt"/>
                        </a:rPr>
                        <a:t>22</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19</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18</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-4</a:t>
                      </a:r>
                    </a:p>
                  </a:txBody>
                  <a:tcPr marL="4763" marR="4763" marT="4763" marB="0" anchor="b"/>
                </a:tc>
                <a:extLst>
                  <a:ext uri="{0D108BD9-81ED-4DB2-BD59-A6C34878D82A}">
                    <a16:rowId xmlns:a16="http://schemas.microsoft.com/office/drawing/2014/main" val="3891453487"/>
                  </a:ext>
                </a:extLst>
              </a:tr>
              <a:tr h="447895">
                <a:tc>
                  <a:txBody>
                    <a:bodyPr/>
                    <a:lstStyle/>
                    <a:p>
                      <a:pPr algn="l" fontAlgn="b"/>
                      <a:r>
                        <a:rPr lang="en-US" sz="1800" u="none" strike="noStrike" dirty="0">
                          <a:effectLst/>
                          <a:latin typeface="+mn-lt"/>
                        </a:rPr>
                        <a:t>GR 5</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81</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80</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78</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-3</a:t>
                      </a:r>
                    </a:p>
                  </a:txBody>
                  <a:tcPr marL="4763" marR="4763" marT="4763" marB="0" anchor="b"/>
                </a:tc>
                <a:tc>
                  <a:txBody>
                    <a:bodyPr/>
                    <a:lstStyle/>
                    <a:p>
                      <a:pPr algn="r" fontAlgn="b"/>
                      <a:r>
                        <a:rPr lang="en-US" sz="1800" u="none" strike="noStrike">
                          <a:effectLst/>
                          <a:latin typeface="+mn-lt"/>
                        </a:rPr>
                        <a:t>26</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24</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23</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-3</a:t>
                      </a:r>
                    </a:p>
                  </a:txBody>
                  <a:tcPr marL="4763" marR="4763" marT="4763" marB="0" anchor="b"/>
                </a:tc>
                <a:extLst>
                  <a:ext uri="{0D108BD9-81ED-4DB2-BD59-A6C34878D82A}">
                    <a16:rowId xmlns:a16="http://schemas.microsoft.com/office/drawing/2014/main" val="2444855174"/>
                  </a:ext>
                </a:extLst>
              </a:tr>
              <a:tr h="447895">
                <a:tc>
                  <a:txBody>
                    <a:bodyPr/>
                    <a:lstStyle/>
                    <a:p>
                      <a:pPr algn="l" fontAlgn="b"/>
                      <a:r>
                        <a:rPr lang="en-US" sz="1800" u="none" strike="noStrike" dirty="0">
                          <a:effectLst/>
                          <a:latin typeface="+mn-lt"/>
                        </a:rPr>
                        <a:t>GR 6</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78</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80</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77</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-1</a:t>
                      </a:r>
                    </a:p>
                  </a:txBody>
                  <a:tcPr marL="4763" marR="4763" marT="4763" marB="0" anchor="b"/>
                </a:tc>
                <a:tc>
                  <a:txBody>
                    <a:bodyPr/>
                    <a:lstStyle/>
                    <a:p>
                      <a:pPr algn="r" fontAlgn="b"/>
                      <a:r>
                        <a:rPr lang="en-US" sz="1800" u="none" strike="noStrike">
                          <a:effectLst/>
                          <a:latin typeface="+mn-lt"/>
                        </a:rPr>
                        <a:t>22</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18</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17</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-5</a:t>
                      </a:r>
                    </a:p>
                  </a:txBody>
                  <a:tcPr marL="4763" marR="4763" marT="4763" marB="0" anchor="b"/>
                </a:tc>
                <a:extLst>
                  <a:ext uri="{0D108BD9-81ED-4DB2-BD59-A6C34878D82A}">
                    <a16:rowId xmlns:a16="http://schemas.microsoft.com/office/drawing/2014/main" val="2620487420"/>
                  </a:ext>
                </a:extLst>
              </a:tr>
              <a:tr h="447895">
                <a:tc>
                  <a:txBody>
                    <a:bodyPr/>
                    <a:lstStyle/>
                    <a:p>
                      <a:pPr algn="l" fontAlgn="b"/>
                      <a:r>
                        <a:rPr lang="en-US" sz="1800" u="none" strike="noStrike" dirty="0">
                          <a:effectLst/>
                          <a:latin typeface="+mn-lt"/>
                        </a:rPr>
                        <a:t>GR 7</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82</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a:effectLst/>
                          <a:latin typeface="+mn-lt"/>
                        </a:rPr>
                        <a:t>81</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79</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-3</a:t>
                      </a:r>
                    </a:p>
                  </a:txBody>
                  <a:tcPr marL="4763" marR="4763" marT="4763" marB="0" anchor="b"/>
                </a:tc>
                <a:tc>
                  <a:txBody>
                    <a:bodyPr/>
                    <a:lstStyle/>
                    <a:p>
                      <a:pPr algn="r" fontAlgn="b"/>
                      <a:r>
                        <a:rPr lang="en-US" sz="1800" u="none" strike="noStrike">
                          <a:effectLst/>
                          <a:latin typeface="+mn-lt"/>
                        </a:rPr>
                        <a:t>18</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18</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17</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-1</a:t>
                      </a:r>
                    </a:p>
                  </a:txBody>
                  <a:tcPr marL="4763" marR="4763" marT="4763" marB="0" anchor="b"/>
                </a:tc>
                <a:extLst>
                  <a:ext uri="{0D108BD9-81ED-4DB2-BD59-A6C34878D82A}">
                    <a16:rowId xmlns:a16="http://schemas.microsoft.com/office/drawing/2014/main" val="317408116"/>
                  </a:ext>
                </a:extLst>
              </a:tr>
              <a:tr h="447895">
                <a:tc>
                  <a:txBody>
                    <a:bodyPr/>
                    <a:lstStyle/>
                    <a:p>
                      <a:pPr algn="l" fontAlgn="b"/>
                      <a:r>
                        <a:rPr lang="en-US" sz="1800" u="none" strike="noStrike" dirty="0">
                          <a:effectLst/>
                          <a:latin typeface="+mn-lt"/>
                        </a:rPr>
                        <a:t>GR 8</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76</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77</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76</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0</a:t>
                      </a:r>
                    </a:p>
                  </a:txBody>
                  <a:tcPr marL="4763" marR="4763" marT="4763" marB="0" anchor="b"/>
                </a:tc>
                <a:tc>
                  <a:txBody>
                    <a:bodyPr/>
                    <a:lstStyle/>
                    <a:p>
                      <a:pPr algn="r" fontAlgn="b"/>
                      <a:r>
                        <a:rPr lang="en-US" sz="1800" u="none" strike="noStrike">
                          <a:effectLst/>
                          <a:latin typeface="+mn-lt"/>
                        </a:rPr>
                        <a:t>16</a:t>
                      </a:r>
                      <a:endParaRPr lang="en-US" sz="1800" b="0" i="0" u="none" strike="noStrike">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13</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12</a:t>
                      </a:r>
                      <a:endParaRPr lang="en-US" sz="1800" b="0"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accent1"/>
                          </a:solidFill>
                          <a:effectLst/>
                          <a:latin typeface="+mn-lt"/>
                          <a:ea typeface="+mn-ea"/>
                          <a:cs typeface="+mn-cs"/>
                        </a:rPr>
                        <a:t>-4</a:t>
                      </a:r>
                    </a:p>
                  </a:txBody>
                  <a:tcPr marL="4763" marR="4763" marT="4763" marB="0" anchor="b"/>
                </a:tc>
                <a:extLst>
                  <a:ext uri="{0D108BD9-81ED-4DB2-BD59-A6C34878D82A}">
                    <a16:rowId xmlns:a16="http://schemas.microsoft.com/office/drawing/2014/main" val="2375284140"/>
                  </a:ext>
                </a:extLst>
              </a:tr>
            </a:tbl>
          </a:graphicData>
        </a:graphic>
      </p:graphicFrame>
    </p:spTree>
    <p:extLst>
      <p:ext uri="{BB962C8B-B14F-4D97-AF65-F5344CB8AC3E}">
        <p14:creationId xmlns:p14="http://schemas.microsoft.com/office/powerpoint/2010/main" val="17505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6D56-40B2-45B6-9066-758F01F20D9C}"/>
              </a:ext>
            </a:extLst>
          </p:cNvPr>
          <p:cNvSpPr>
            <a:spLocks noGrp="1"/>
          </p:cNvSpPr>
          <p:nvPr>
            <p:ph type="title"/>
          </p:nvPr>
        </p:nvSpPr>
        <p:spPr>
          <a:xfrm>
            <a:off x="304805" y="0"/>
            <a:ext cx="10607040" cy="914400"/>
          </a:xfrm>
        </p:spPr>
        <p:txBody>
          <a:bodyPr wrap="square" anchor="ctr">
            <a:normAutofit/>
          </a:bodyPr>
          <a:lstStyle/>
          <a:p>
            <a:r>
              <a:rPr lang="en-US" dirty="0"/>
              <a:t>Student proficiency on SOL Math is improving</a:t>
            </a:r>
          </a:p>
        </p:txBody>
      </p:sp>
      <p:sp>
        <p:nvSpPr>
          <p:cNvPr id="3" name="Slide Number Placeholder 2">
            <a:extLst>
              <a:ext uri="{FF2B5EF4-FFF2-40B4-BE49-F238E27FC236}">
                <a16:creationId xmlns:a16="http://schemas.microsoft.com/office/drawing/2014/main" id="{762269F9-C47B-41B9-8C91-7D86737E69AE}"/>
              </a:ext>
            </a:extLst>
          </p:cNvPr>
          <p:cNvSpPr>
            <a:spLocks noGrp="1"/>
          </p:cNvSpPr>
          <p:nvPr>
            <p:ph type="sldNum" sz="quarter" idx="4"/>
          </p:nvPr>
        </p:nvSpPr>
        <p:spPr>
          <a:xfrm>
            <a:off x="11502188" y="6521408"/>
            <a:ext cx="541421" cy="246221"/>
          </a:xfrm>
        </p:spPr>
        <p:txBody>
          <a:bodyPr anchor="ctr">
            <a:normAutofit/>
          </a:bodyPr>
          <a:lstStyle/>
          <a:p>
            <a:pPr>
              <a:spcAft>
                <a:spcPts val="600"/>
              </a:spcAft>
            </a:pPr>
            <a:fld id="{DCBF5701-1E31-4102-832B-09F0AC47C2BD}" type="slidenum">
              <a:rPr lang="en-US" smtClean="0"/>
              <a:pPr>
                <a:spcAft>
                  <a:spcPts val="600"/>
                </a:spcAft>
              </a:pPr>
              <a:t>16</a:t>
            </a:fld>
            <a:endParaRPr lang="en-US"/>
          </a:p>
        </p:txBody>
      </p:sp>
      <p:sp>
        <p:nvSpPr>
          <p:cNvPr id="4" name="Text Placeholder 3">
            <a:extLst>
              <a:ext uri="{FF2B5EF4-FFF2-40B4-BE49-F238E27FC236}">
                <a16:creationId xmlns:a16="http://schemas.microsoft.com/office/drawing/2014/main" id="{5BFD5F76-2758-4576-828B-1F80710AEC52}"/>
              </a:ext>
            </a:extLst>
          </p:cNvPr>
          <p:cNvSpPr>
            <a:spLocks noGrp="1"/>
          </p:cNvSpPr>
          <p:nvPr>
            <p:ph type="body" sz="quarter" idx="13"/>
          </p:nvPr>
        </p:nvSpPr>
        <p:spPr>
          <a:xfrm>
            <a:off x="304805" y="1090684"/>
            <a:ext cx="11582400" cy="457451"/>
          </a:xfrm>
        </p:spPr>
        <p:txBody>
          <a:bodyPr wrap="square" anchor="ctr">
            <a:noAutofit/>
          </a:bodyPr>
          <a:lstStyle/>
          <a:p>
            <a:pPr>
              <a:lnSpc>
                <a:spcPct val="90000"/>
              </a:lnSpc>
            </a:pPr>
            <a:r>
              <a:rPr lang="en-US" sz="2000" b="1" i="1" dirty="0"/>
              <a:t>Over the last three years pre-pandemic, the proficient and advanced passing rates in math have generally improved in most grades, but the advanced rate has not.</a:t>
            </a:r>
          </a:p>
        </p:txBody>
      </p:sp>
      <p:graphicFrame>
        <p:nvGraphicFramePr>
          <p:cNvPr id="6" name="Content Placeholder 7">
            <a:extLst>
              <a:ext uri="{FF2B5EF4-FFF2-40B4-BE49-F238E27FC236}">
                <a16:creationId xmlns:a16="http://schemas.microsoft.com/office/drawing/2014/main" id="{2F0585D6-A6DF-4930-8879-A61CC0779250}"/>
              </a:ext>
            </a:extLst>
          </p:cNvPr>
          <p:cNvGraphicFramePr>
            <a:graphicFrameLocks/>
          </p:cNvGraphicFramePr>
          <p:nvPr>
            <p:extLst>
              <p:ext uri="{D42A27DB-BD31-4B8C-83A1-F6EECF244321}">
                <p14:modId xmlns:p14="http://schemas.microsoft.com/office/powerpoint/2010/main" val="84122242"/>
              </p:ext>
            </p:extLst>
          </p:nvPr>
        </p:nvGraphicFramePr>
        <p:xfrm>
          <a:off x="334300" y="1899219"/>
          <a:ext cx="11361171" cy="3516920"/>
        </p:xfrm>
        <a:graphic>
          <a:graphicData uri="http://schemas.openxmlformats.org/drawingml/2006/table">
            <a:tbl>
              <a:tblPr firstRow="1" bandRow="1">
                <a:tableStyleId>{5C22544A-7EE6-4342-B048-85BDC9FD1C3A}</a:tableStyleId>
              </a:tblPr>
              <a:tblGrid>
                <a:gridCol w="905359">
                  <a:extLst>
                    <a:ext uri="{9D8B030D-6E8A-4147-A177-3AD203B41FA5}">
                      <a16:colId xmlns:a16="http://schemas.microsoft.com/office/drawing/2014/main" val="2572732483"/>
                    </a:ext>
                  </a:extLst>
                </a:gridCol>
                <a:gridCol w="1142422">
                  <a:extLst>
                    <a:ext uri="{9D8B030D-6E8A-4147-A177-3AD203B41FA5}">
                      <a16:colId xmlns:a16="http://schemas.microsoft.com/office/drawing/2014/main" val="2608228329"/>
                    </a:ext>
                  </a:extLst>
                </a:gridCol>
                <a:gridCol w="1233211">
                  <a:extLst>
                    <a:ext uri="{9D8B030D-6E8A-4147-A177-3AD203B41FA5}">
                      <a16:colId xmlns:a16="http://schemas.microsoft.com/office/drawing/2014/main" val="976588246"/>
                    </a:ext>
                  </a:extLst>
                </a:gridCol>
                <a:gridCol w="1157554">
                  <a:extLst>
                    <a:ext uri="{9D8B030D-6E8A-4147-A177-3AD203B41FA5}">
                      <a16:colId xmlns:a16="http://schemas.microsoft.com/office/drawing/2014/main" val="237113672"/>
                    </a:ext>
                  </a:extLst>
                </a:gridCol>
                <a:gridCol w="1550970">
                  <a:extLst>
                    <a:ext uri="{9D8B030D-6E8A-4147-A177-3AD203B41FA5}">
                      <a16:colId xmlns:a16="http://schemas.microsoft.com/office/drawing/2014/main" val="2782064653"/>
                    </a:ext>
                  </a:extLst>
                </a:gridCol>
                <a:gridCol w="1429919">
                  <a:extLst>
                    <a:ext uri="{9D8B030D-6E8A-4147-A177-3AD203B41FA5}">
                      <a16:colId xmlns:a16="http://schemas.microsoft.com/office/drawing/2014/main" val="2916744814"/>
                    </a:ext>
                  </a:extLst>
                </a:gridCol>
                <a:gridCol w="1339130">
                  <a:extLst>
                    <a:ext uri="{9D8B030D-6E8A-4147-A177-3AD203B41FA5}">
                      <a16:colId xmlns:a16="http://schemas.microsoft.com/office/drawing/2014/main" val="4268913188"/>
                    </a:ext>
                  </a:extLst>
                </a:gridCol>
                <a:gridCol w="1271040">
                  <a:extLst>
                    <a:ext uri="{9D8B030D-6E8A-4147-A177-3AD203B41FA5}">
                      <a16:colId xmlns:a16="http://schemas.microsoft.com/office/drawing/2014/main" val="3167508807"/>
                    </a:ext>
                  </a:extLst>
                </a:gridCol>
                <a:gridCol w="1331566">
                  <a:extLst>
                    <a:ext uri="{9D8B030D-6E8A-4147-A177-3AD203B41FA5}">
                      <a16:colId xmlns:a16="http://schemas.microsoft.com/office/drawing/2014/main" val="3976348786"/>
                    </a:ext>
                  </a:extLst>
                </a:gridCol>
              </a:tblGrid>
              <a:tr h="703387">
                <a:tc>
                  <a:txBody>
                    <a:bodyPr/>
                    <a:lstStyle/>
                    <a:p>
                      <a:pPr algn="ctr" fontAlgn="b"/>
                      <a:r>
                        <a:rPr lang="en-US" sz="1800" u="none" strike="noStrike" dirty="0">
                          <a:effectLst/>
                          <a:latin typeface="+mn-lt"/>
                        </a:rPr>
                        <a:t>MATH</a:t>
                      </a:r>
                    </a:p>
                    <a:p>
                      <a:pPr algn="ctr" fontAlgn="b"/>
                      <a:r>
                        <a:rPr lang="en-US" sz="1800" u="none" strike="noStrike" dirty="0">
                          <a:effectLst/>
                          <a:latin typeface="+mn-lt"/>
                        </a:rPr>
                        <a:t>Grade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2016-17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2017-18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2018-19 Proficient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b="1" u="none" strike="noStrike" kern="1200" dirty="0">
                          <a:solidFill>
                            <a:schemeClr val="lt1"/>
                          </a:solidFill>
                          <a:effectLst/>
                          <a:latin typeface="+mn-lt"/>
                          <a:ea typeface="+mn-ea"/>
                          <a:cs typeface="+mn-cs"/>
                        </a:rPr>
                        <a:t>Change in </a:t>
                      </a:r>
                      <a:r>
                        <a:rPr lang="en-US" sz="1800" u="none" strike="noStrike" dirty="0">
                          <a:effectLst/>
                          <a:latin typeface="+mn-lt"/>
                        </a:rPr>
                        <a:t>Proficient </a:t>
                      </a:r>
                      <a:r>
                        <a:rPr lang="en-US" sz="1800" b="1" u="none" strike="noStrike" kern="1200" dirty="0">
                          <a:solidFill>
                            <a:schemeClr val="lt1"/>
                          </a:solidFill>
                          <a:effectLst/>
                          <a:latin typeface="+mn-lt"/>
                          <a:ea typeface="+mn-ea"/>
                          <a:cs typeface="+mn-cs"/>
                        </a:rPr>
                        <a:t>Pass Rate</a:t>
                      </a:r>
                    </a:p>
                  </a:txBody>
                  <a:tcPr marL="4763" marR="4763" marT="4763" marB="0" anchor="b"/>
                </a:tc>
                <a:tc>
                  <a:txBody>
                    <a:bodyPr/>
                    <a:lstStyle/>
                    <a:p>
                      <a:pPr algn="r" fontAlgn="b"/>
                      <a:r>
                        <a:rPr lang="en-US" sz="1800" u="none" strike="noStrike" dirty="0">
                          <a:effectLst/>
                          <a:latin typeface="+mn-lt"/>
                        </a:rPr>
                        <a:t>2016-17 Advanced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2017-18 Advanced Pass Rate</a:t>
                      </a:r>
                      <a:endParaRPr lang="en-US" sz="1800" b="1" i="0" u="none" strike="noStrike" dirty="0">
                        <a:solidFill>
                          <a:srgbClr val="000000"/>
                        </a:solidFill>
                        <a:effectLst/>
                        <a:latin typeface="+mn-lt"/>
                      </a:endParaRPr>
                    </a:p>
                  </a:txBody>
                  <a:tcPr marL="6590" marR="6590" marT="6590" marB="0" anchor="b"/>
                </a:tc>
                <a:tc>
                  <a:txBody>
                    <a:bodyPr/>
                    <a:lstStyle/>
                    <a:p>
                      <a:pPr algn="r" fontAlgn="b"/>
                      <a:r>
                        <a:rPr lang="en-US" sz="1800" u="none" strike="noStrike" dirty="0">
                          <a:effectLst/>
                          <a:latin typeface="+mn-lt"/>
                        </a:rPr>
                        <a:t>2018-19 Advanced Pass Rate</a:t>
                      </a:r>
                      <a:endParaRPr lang="en-US" sz="1800" b="1" i="0" u="none" strike="noStrike" dirty="0">
                        <a:solidFill>
                          <a:srgbClr val="000000"/>
                        </a:solidFill>
                        <a:effectLst/>
                        <a:latin typeface="+mn-lt"/>
                      </a:endParaRPr>
                    </a:p>
                  </a:txBody>
                  <a:tcPr marL="6590" marR="6590" marT="6590" marB="0" anchor="b"/>
                </a:tc>
                <a:tc>
                  <a:txBody>
                    <a:bodyPr/>
                    <a:lstStyle/>
                    <a:p>
                      <a:pPr marL="0" algn="r" defTabSz="685800" rtl="0" eaLnBrk="1" fontAlgn="b" latinLnBrk="0" hangingPunct="1"/>
                      <a:r>
                        <a:rPr lang="en-US" sz="1800" b="1" u="none" strike="noStrike" kern="1200" dirty="0">
                          <a:solidFill>
                            <a:schemeClr val="lt1"/>
                          </a:solidFill>
                          <a:effectLst/>
                          <a:latin typeface="+mn-lt"/>
                          <a:ea typeface="+mn-ea"/>
                          <a:cs typeface="+mn-cs"/>
                        </a:rPr>
                        <a:t>Change in Advanced Pass Rate</a:t>
                      </a:r>
                    </a:p>
                  </a:txBody>
                  <a:tcPr marL="4763" marR="4763" marT="4763" marB="0" anchor="b"/>
                </a:tc>
                <a:extLst>
                  <a:ext uri="{0D108BD9-81ED-4DB2-BD59-A6C34878D82A}">
                    <a16:rowId xmlns:a16="http://schemas.microsoft.com/office/drawing/2014/main" val="3064102287"/>
                  </a:ext>
                </a:extLst>
              </a:tr>
              <a:tr h="447895">
                <a:tc>
                  <a:txBody>
                    <a:bodyPr/>
                    <a:lstStyle/>
                    <a:p>
                      <a:pPr algn="l" fontAlgn="b"/>
                      <a:r>
                        <a:rPr lang="en-US" sz="1800" u="none" strike="noStrike" dirty="0">
                          <a:effectLst/>
                          <a:latin typeface="+mn-lt"/>
                        </a:rPr>
                        <a:t>GR 3</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2000" b="0" i="0" u="none" strike="noStrike" dirty="0">
                          <a:solidFill>
                            <a:srgbClr val="000000"/>
                          </a:solidFill>
                          <a:effectLst/>
                          <a:latin typeface="+mn-lt"/>
                        </a:rPr>
                        <a:t>75</a:t>
                      </a:r>
                    </a:p>
                  </a:txBody>
                  <a:tcPr marL="4763" marR="4763" marT="4763" marB="0" anchor="b"/>
                </a:tc>
                <a:tc>
                  <a:txBody>
                    <a:bodyPr/>
                    <a:lstStyle/>
                    <a:p>
                      <a:pPr algn="r" fontAlgn="b"/>
                      <a:r>
                        <a:rPr lang="en-US" sz="2000" b="0" i="0" u="none" strike="noStrike" dirty="0">
                          <a:solidFill>
                            <a:srgbClr val="000000"/>
                          </a:solidFill>
                          <a:effectLst/>
                          <a:latin typeface="+mn-lt"/>
                        </a:rPr>
                        <a:t>73</a:t>
                      </a:r>
                    </a:p>
                  </a:txBody>
                  <a:tcPr marL="4763" marR="4763" marT="4763" marB="0" anchor="b"/>
                </a:tc>
                <a:tc>
                  <a:txBody>
                    <a:bodyPr/>
                    <a:lstStyle/>
                    <a:p>
                      <a:pPr algn="r" fontAlgn="b"/>
                      <a:r>
                        <a:rPr lang="en-US" sz="2000" b="0" i="0" u="none" strike="noStrike">
                          <a:solidFill>
                            <a:srgbClr val="000000"/>
                          </a:solidFill>
                          <a:effectLst/>
                          <a:latin typeface="+mn-lt"/>
                        </a:rPr>
                        <a:t>82</a:t>
                      </a:r>
                    </a:p>
                  </a:txBody>
                  <a:tcPr marL="4763" marR="4763" marT="4763" marB="0" anchor="b"/>
                </a:tc>
                <a:tc>
                  <a:txBody>
                    <a:bodyPr/>
                    <a:lstStyle/>
                    <a:p>
                      <a:pPr algn="r" fontAlgn="b"/>
                      <a:r>
                        <a:rPr lang="en-US" sz="2000" b="0" i="0" u="none" strike="noStrike">
                          <a:solidFill>
                            <a:schemeClr val="accent1"/>
                          </a:solidFill>
                          <a:effectLst/>
                          <a:latin typeface="+mn-lt"/>
                        </a:rPr>
                        <a:t>7</a:t>
                      </a:r>
                    </a:p>
                  </a:txBody>
                  <a:tcPr marL="4763" marR="4763" marT="4763" marB="0" anchor="b"/>
                </a:tc>
                <a:tc>
                  <a:txBody>
                    <a:bodyPr/>
                    <a:lstStyle/>
                    <a:p>
                      <a:pPr algn="r" fontAlgn="b"/>
                      <a:r>
                        <a:rPr lang="en-US" sz="2000" b="0" i="0" u="none" strike="noStrike" dirty="0">
                          <a:solidFill>
                            <a:srgbClr val="000000"/>
                          </a:solidFill>
                          <a:effectLst/>
                          <a:latin typeface="+mn-lt"/>
                        </a:rPr>
                        <a:t>18</a:t>
                      </a:r>
                    </a:p>
                  </a:txBody>
                  <a:tcPr marL="4763" marR="4763" marT="4763" marB="0" anchor="b"/>
                </a:tc>
                <a:tc>
                  <a:txBody>
                    <a:bodyPr/>
                    <a:lstStyle/>
                    <a:p>
                      <a:pPr algn="r" fontAlgn="b"/>
                      <a:r>
                        <a:rPr lang="en-US" sz="2000" b="0" i="0" u="none" strike="noStrike">
                          <a:solidFill>
                            <a:srgbClr val="000000"/>
                          </a:solidFill>
                          <a:effectLst/>
                          <a:latin typeface="+mn-lt"/>
                        </a:rPr>
                        <a:t>18</a:t>
                      </a:r>
                    </a:p>
                  </a:txBody>
                  <a:tcPr marL="4763" marR="4763" marT="4763" marB="0" anchor="b"/>
                </a:tc>
                <a:tc>
                  <a:txBody>
                    <a:bodyPr/>
                    <a:lstStyle/>
                    <a:p>
                      <a:pPr algn="r" fontAlgn="b"/>
                      <a:r>
                        <a:rPr lang="en-US" sz="2000" b="0" i="0" u="none" strike="noStrike">
                          <a:solidFill>
                            <a:srgbClr val="000000"/>
                          </a:solidFill>
                          <a:effectLst/>
                          <a:latin typeface="+mn-lt"/>
                        </a:rPr>
                        <a:t>19</a:t>
                      </a:r>
                    </a:p>
                  </a:txBody>
                  <a:tcPr marL="4763" marR="4763" marT="4763" marB="0" anchor="b"/>
                </a:tc>
                <a:tc>
                  <a:txBody>
                    <a:bodyPr/>
                    <a:lstStyle/>
                    <a:p>
                      <a:pPr algn="r" fontAlgn="b"/>
                      <a:r>
                        <a:rPr lang="en-US" sz="2000" b="0" i="0" u="none" strike="noStrike">
                          <a:solidFill>
                            <a:schemeClr val="accent1"/>
                          </a:solidFill>
                          <a:effectLst/>
                          <a:latin typeface="+mn-lt"/>
                        </a:rPr>
                        <a:t>1</a:t>
                      </a:r>
                    </a:p>
                  </a:txBody>
                  <a:tcPr marL="4763" marR="4763" marT="4763" marB="0" anchor="b"/>
                </a:tc>
                <a:extLst>
                  <a:ext uri="{0D108BD9-81ED-4DB2-BD59-A6C34878D82A}">
                    <a16:rowId xmlns:a16="http://schemas.microsoft.com/office/drawing/2014/main" val="2196134629"/>
                  </a:ext>
                </a:extLst>
              </a:tr>
              <a:tr h="447895">
                <a:tc>
                  <a:txBody>
                    <a:bodyPr/>
                    <a:lstStyle/>
                    <a:p>
                      <a:pPr algn="l" fontAlgn="b"/>
                      <a:r>
                        <a:rPr lang="en-US" sz="1800" b="0" i="0" u="none" strike="noStrike" dirty="0">
                          <a:solidFill>
                            <a:srgbClr val="000000"/>
                          </a:solidFill>
                          <a:effectLst/>
                          <a:latin typeface="+mn-lt"/>
                        </a:rPr>
                        <a:t>GR 4</a:t>
                      </a:r>
                    </a:p>
                  </a:txBody>
                  <a:tcPr marL="6590" marR="6590" marT="6590" marB="0" anchor="b"/>
                </a:tc>
                <a:tc>
                  <a:txBody>
                    <a:bodyPr/>
                    <a:lstStyle/>
                    <a:p>
                      <a:pPr algn="r" fontAlgn="b"/>
                      <a:r>
                        <a:rPr lang="en-US" sz="2000" b="0" i="0" u="none" strike="noStrike">
                          <a:solidFill>
                            <a:srgbClr val="000000"/>
                          </a:solidFill>
                          <a:effectLst/>
                          <a:latin typeface="+mn-lt"/>
                        </a:rPr>
                        <a:t>81</a:t>
                      </a:r>
                    </a:p>
                  </a:txBody>
                  <a:tcPr marL="4763" marR="4763" marT="4763" marB="0" anchor="b"/>
                </a:tc>
                <a:tc>
                  <a:txBody>
                    <a:bodyPr/>
                    <a:lstStyle/>
                    <a:p>
                      <a:pPr algn="r" fontAlgn="b"/>
                      <a:r>
                        <a:rPr lang="en-US" sz="2000" b="0" i="0" u="none" strike="noStrike" dirty="0">
                          <a:solidFill>
                            <a:srgbClr val="000000"/>
                          </a:solidFill>
                          <a:effectLst/>
                          <a:latin typeface="+mn-lt"/>
                        </a:rPr>
                        <a:t>79</a:t>
                      </a:r>
                    </a:p>
                  </a:txBody>
                  <a:tcPr marL="4763" marR="4763" marT="4763" marB="0" anchor="b"/>
                </a:tc>
                <a:tc>
                  <a:txBody>
                    <a:bodyPr/>
                    <a:lstStyle/>
                    <a:p>
                      <a:pPr algn="r" fontAlgn="b"/>
                      <a:r>
                        <a:rPr lang="en-US" sz="2000" b="0" i="0" u="none" strike="noStrike" dirty="0">
                          <a:solidFill>
                            <a:srgbClr val="000000"/>
                          </a:solidFill>
                          <a:effectLst/>
                          <a:latin typeface="+mn-lt"/>
                        </a:rPr>
                        <a:t>83</a:t>
                      </a:r>
                    </a:p>
                  </a:txBody>
                  <a:tcPr marL="4763" marR="4763" marT="4763" marB="0" anchor="b"/>
                </a:tc>
                <a:tc>
                  <a:txBody>
                    <a:bodyPr/>
                    <a:lstStyle/>
                    <a:p>
                      <a:pPr algn="r" fontAlgn="b"/>
                      <a:r>
                        <a:rPr lang="en-US" sz="2000" b="0" i="0" u="none" strike="noStrike">
                          <a:solidFill>
                            <a:schemeClr val="accent1"/>
                          </a:solidFill>
                          <a:effectLst/>
                          <a:latin typeface="+mn-lt"/>
                        </a:rPr>
                        <a:t>2</a:t>
                      </a:r>
                    </a:p>
                  </a:txBody>
                  <a:tcPr marL="4763" marR="4763" marT="4763" marB="0" anchor="b"/>
                </a:tc>
                <a:tc>
                  <a:txBody>
                    <a:bodyPr/>
                    <a:lstStyle/>
                    <a:p>
                      <a:pPr algn="r" fontAlgn="b"/>
                      <a:r>
                        <a:rPr lang="en-US" sz="2000" b="0" i="0" u="none" strike="noStrike">
                          <a:solidFill>
                            <a:srgbClr val="000000"/>
                          </a:solidFill>
                          <a:effectLst/>
                          <a:latin typeface="+mn-lt"/>
                        </a:rPr>
                        <a:t>27</a:t>
                      </a:r>
                    </a:p>
                  </a:txBody>
                  <a:tcPr marL="4763" marR="4763" marT="4763" marB="0" anchor="b"/>
                </a:tc>
                <a:tc>
                  <a:txBody>
                    <a:bodyPr/>
                    <a:lstStyle/>
                    <a:p>
                      <a:pPr algn="r" fontAlgn="b"/>
                      <a:r>
                        <a:rPr lang="en-US" sz="2000" b="0" i="0" u="none" strike="noStrike" dirty="0">
                          <a:solidFill>
                            <a:srgbClr val="000000"/>
                          </a:solidFill>
                          <a:effectLst/>
                          <a:latin typeface="+mn-lt"/>
                        </a:rPr>
                        <a:t>26</a:t>
                      </a:r>
                    </a:p>
                  </a:txBody>
                  <a:tcPr marL="4763" marR="4763" marT="4763" marB="0" anchor="b"/>
                </a:tc>
                <a:tc>
                  <a:txBody>
                    <a:bodyPr/>
                    <a:lstStyle/>
                    <a:p>
                      <a:pPr algn="r" fontAlgn="b"/>
                      <a:r>
                        <a:rPr lang="en-US" sz="2000" b="0" i="0" u="none" strike="noStrike">
                          <a:solidFill>
                            <a:srgbClr val="000000"/>
                          </a:solidFill>
                          <a:effectLst/>
                          <a:latin typeface="+mn-lt"/>
                        </a:rPr>
                        <a:t>20</a:t>
                      </a:r>
                    </a:p>
                  </a:txBody>
                  <a:tcPr marL="4763" marR="4763" marT="4763" marB="0" anchor="b"/>
                </a:tc>
                <a:tc>
                  <a:txBody>
                    <a:bodyPr/>
                    <a:lstStyle/>
                    <a:p>
                      <a:pPr algn="r" fontAlgn="b"/>
                      <a:r>
                        <a:rPr lang="en-US" sz="2000" b="0" i="0" u="none" strike="noStrike">
                          <a:solidFill>
                            <a:schemeClr val="accent1"/>
                          </a:solidFill>
                          <a:effectLst/>
                          <a:latin typeface="+mn-lt"/>
                        </a:rPr>
                        <a:t>-7</a:t>
                      </a:r>
                    </a:p>
                  </a:txBody>
                  <a:tcPr marL="4763" marR="4763" marT="4763" marB="0" anchor="b"/>
                </a:tc>
                <a:extLst>
                  <a:ext uri="{0D108BD9-81ED-4DB2-BD59-A6C34878D82A}">
                    <a16:rowId xmlns:a16="http://schemas.microsoft.com/office/drawing/2014/main" val="3891453487"/>
                  </a:ext>
                </a:extLst>
              </a:tr>
              <a:tr h="447895">
                <a:tc>
                  <a:txBody>
                    <a:bodyPr/>
                    <a:lstStyle/>
                    <a:p>
                      <a:pPr algn="l" fontAlgn="b"/>
                      <a:r>
                        <a:rPr lang="en-US" sz="1800" u="none" strike="noStrike" dirty="0">
                          <a:effectLst/>
                          <a:latin typeface="+mn-lt"/>
                        </a:rPr>
                        <a:t>GR 5</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2000" b="0" i="0" u="none" strike="noStrike" dirty="0">
                          <a:solidFill>
                            <a:srgbClr val="000000"/>
                          </a:solidFill>
                          <a:effectLst/>
                          <a:latin typeface="+mn-lt"/>
                        </a:rPr>
                        <a:t>79</a:t>
                      </a:r>
                    </a:p>
                  </a:txBody>
                  <a:tcPr marL="4763" marR="4763" marT="4763" marB="0" anchor="b"/>
                </a:tc>
                <a:tc>
                  <a:txBody>
                    <a:bodyPr/>
                    <a:lstStyle/>
                    <a:p>
                      <a:pPr algn="r" fontAlgn="b"/>
                      <a:r>
                        <a:rPr lang="en-US" sz="2000" b="0" i="0" u="none" strike="noStrike">
                          <a:solidFill>
                            <a:srgbClr val="000000"/>
                          </a:solidFill>
                          <a:effectLst/>
                          <a:latin typeface="+mn-lt"/>
                        </a:rPr>
                        <a:t>77</a:t>
                      </a:r>
                    </a:p>
                  </a:txBody>
                  <a:tcPr marL="4763" marR="4763" marT="4763" marB="0" anchor="b"/>
                </a:tc>
                <a:tc>
                  <a:txBody>
                    <a:bodyPr/>
                    <a:lstStyle/>
                    <a:p>
                      <a:pPr algn="r" fontAlgn="b"/>
                      <a:r>
                        <a:rPr lang="en-US" sz="2000" b="0" i="0" u="none" strike="noStrike" dirty="0">
                          <a:solidFill>
                            <a:srgbClr val="000000"/>
                          </a:solidFill>
                          <a:effectLst/>
                          <a:latin typeface="+mn-lt"/>
                        </a:rPr>
                        <a:t>81</a:t>
                      </a:r>
                    </a:p>
                  </a:txBody>
                  <a:tcPr marL="4763" marR="4763" marT="4763" marB="0" anchor="b"/>
                </a:tc>
                <a:tc>
                  <a:txBody>
                    <a:bodyPr/>
                    <a:lstStyle/>
                    <a:p>
                      <a:pPr algn="r" fontAlgn="b"/>
                      <a:r>
                        <a:rPr lang="en-US" sz="2000" b="0" i="0" u="none" strike="noStrike">
                          <a:solidFill>
                            <a:schemeClr val="accent1"/>
                          </a:solidFill>
                          <a:effectLst/>
                          <a:latin typeface="+mn-lt"/>
                        </a:rPr>
                        <a:t>2</a:t>
                      </a:r>
                    </a:p>
                  </a:txBody>
                  <a:tcPr marL="4763" marR="4763" marT="4763" marB="0" anchor="b"/>
                </a:tc>
                <a:tc>
                  <a:txBody>
                    <a:bodyPr/>
                    <a:lstStyle/>
                    <a:p>
                      <a:pPr algn="r" fontAlgn="b"/>
                      <a:r>
                        <a:rPr lang="en-US" sz="2000" b="0" i="0" u="none" strike="noStrike">
                          <a:solidFill>
                            <a:srgbClr val="000000"/>
                          </a:solidFill>
                          <a:effectLst/>
                          <a:latin typeface="+mn-lt"/>
                        </a:rPr>
                        <a:t>24</a:t>
                      </a:r>
                    </a:p>
                  </a:txBody>
                  <a:tcPr marL="4763" marR="4763" marT="4763" marB="0" anchor="b"/>
                </a:tc>
                <a:tc>
                  <a:txBody>
                    <a:bodyPr/>
                    <a:lstStyle/>
                    <a:p>
                      <a:pPr algn="r" fontAlgn="b"/>
                      <a:r>
                        <a:rPr lang="en-US" sz="2000" b="0" i="0" u="none" strike="noStrike">
                          <a:solidFill>
                            <a:srgbClr val="000000"/>
                          </a:solidFill>
                          <a:effectLst/>
                          <a:latin typeface="+mn-lt"/>
                        </a:rPr>
                        <a:t>24</a:t>
                      </a:r>
                    </a:p>
                  </a:txBody>
                  <a:tcPr marL="4763" marR="4763" marT="4763" marB="0" anchor="b"/>
                </a:tc>
                <a:tc>
                  <a:txBody>
                    <a:bodyPr/>
                    <a:lstStyle/>
                    <a:p>
                      <a:pPr algn="r" fontAlgn="b"/>
                      <a:r>
                        <a:rPr lang="en-US" sz="2000" b="0" i="0" u="none" strike="noStrike" dirty="0">
                          <a:solidFill>
                            <a:srgbClr val="000000"/>
                          </a:solidFill>
                          <a:effectLst/>
                          <a:latin typeface="+mn-lt"/>
                        </a:rPr>
                        <a:t>17</a:t>
                      </a:r>
                    </a:p>
                  </a:txBody>
                  <a:tcPr marL="4763" marR="4763" marT="4763" marB="0" anchor="b"/>
                </a:tc>
                <a:tc>
                  <a:txBody>
                    <a:bodyPr/>
                    <a:lstStyle/>
                    <a:p>
                      <a:pPr algn="r" fontAlgn="b"/>
                      <a:r>
                        <a:rPr lang="en-US" sz="2000" b="0" i="0" u="none" strike="noStrike">
                          <a:solidFill>
                            <a:schemeClr val="accent1"/>
                          </a:solidFill>
                          <a:effectLst/>
                          <a:latin typeface="+mn-lt"/>
                        </a:rPr>
                        <a:t>-7</a:t>
                      </a:r>
                    </a:p>
                  </a:txBody>
                  <a:tcPr marL="4763" marR="4763" marT="4763" marB="0" anchor="b"/>
                </a:tc>
                <a:extLst>
                  <a:ext uri="{0D108BD9-81ED-4DB2-BD59-A6C34878D82A}">
                    <a16:rowId xmlns:a16="http://schemas.microsoft.com/office/drawing/2014/main" val="2444855174"/>
                  </a:ext>
                </a:extLst>
              </a:tr>
              <a:tr h="447895">
                <a:tc>
                  <a:txBody>
                    <a:bodyPr/>
                    <a:lstStyle/>
                    <a:p>
                      <a:pPr algn="l" fontAlgn="b"/>
                      <a:r>
                        <a:rPr lang="en-US" sz="1800" u="none" strike="noStrike" dirty="0">
                          <a:effectLst/>
                          <a:latin typeface="+mn-lt"/>
                        </a:rPr>
                        <a:t>GR 6</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2000" b="0" i="0" u="none" strike="noStrike">
                          <a:solidFill>
                            <a:srgbClr val="000000"/>
                          </a:solidFill>
                          <a:effectLst/>
                          <a:latin typeface="+mn-lt"/>
                        </a:rPr>
                        <a:t>82</a:t>
                      </a:r>
                    </a:p>
                  </a:txBody>
                  <a:tcPr marL="4763" marR="4763" marT="4763" marB="0" anchor="b"/>
                </a:tc>
                <a:tc>
                  <a:txBody>
                    <a:bodyPr/>
                    <a:lstStyle/>
                    <a:p>
                      <a:pPr algn="r" fontAlgn="b"/>
                      <a:r>
                        <a:rPr lang="en-US" sz="2000" b="0" i="0" u="none" strike="noStrike">
                          <a:solidFill>
                            <a:srgbClr val="000000"/>
                          </a:solidFill>
                          <a:effectLst/>
                          <a:latin typeface="+mn-lt"/>
                        </a:rPr>
                        <a:t>79</a:t>
                      </a:r>
                    </a:p>
                  </a:txBody>
                  <a:tcPr marL="4763" marR="4763" marT="4763" marB="0" anchor="b"/>
                </a:tc>
                <a:tc>
                  <a:txBody>
                    <a:bodyPr/>
                    <a:lstStyle/>
                    <a:p>
                      <a:pPr algn="r" fontAlgn="b"/>
                      <a:r>
                        <a:rPr lang="en-US" sz="2000" b="0" i="0" u="none" strike="noStrike" dirty="0">
                          <a:solidFill>
                            <a:srgbClr val="000000"/>
                          </a:solidFill>
                          <a:effectLst/>
                          <a:latin typeface="+mn-lt"/>
                        </a:rPr>
                        <a:t>78</a:t>
                      </a:r>
                    </a:p>
                  </a:txBody>
                  <a:tcPr marL="4763" marR="4763" marT="4763" marB="0" anchor="b"/>
                </a:tc>
                <a:tc>
                  <a:txBody>
                    <a:bodyPr/>
                    <a:lstStyle/>
                    <a:p>
                      <a:pPr algn="r" fontAlgn="b"/>
                      <a:r>
                        <a:rPr lang="en-US" sz="2000" b="0" i="0" u="none" strike="noStrike">
                          <a:solidFill>
                            <a:schemeClr val="accent1"/>
                          </a:solidFill>
                          <a:effectLst/>
                          <a:latin typeface="+mn-lt"/>
                        </a:rPr>
                        <a:t>-4</a:t>
                      </a:r>
                    </a:p>
                  </a:txBody>
                  <a:tcPr marL="4763" marR="4763" marT="4763" marB="0" anchor="b"/>
                </a:tc>
                <a:tc>
                  <a:txBody>
                    <a:bodyPr/>
                    <a:lstStyle/>
                    <a:p>
                      <a:pPr algn="r" fontAlgn="b"/>
                      <a:r>
                        <a:rPr lang="en-US" sz="2000" b="0" i="0" u="none" strike="noStrike">
                          <a:solidFill>
                            <a:srgbClr val="000000"/>
                          </a:solidFill>
                          <a:effectLst/>
                          <a:latin typeface="+mn-lt"/>
                        </a:rPr>
                        <a:t>15</a:t>
                      </a:r>
                    </a:p>
                  </a:txBody>
                  <a:tcPr marL="4763" marR="4763" marT="4763" marB="0" anchor="b"/>
                </a:tc>
                <a:tc>
                  <a:txBody>
                    <a:bodyPr/>
                    <a:lstStyle/>
                    <a:p>
                      <a:pPr algn="r" fontAlgn="b"/>
                      <a:r>
                        <a:rPr lang="en-US" sz="2000" b="0" i="0" u="none" strike="noStrike">
                          <a:solidFill>
                            <a:srgbClr val="000000"/>
                          </a:solidFill>
                          <a:effectLst/>
                          <a:latin typeface="+mn-lt"/>
                        </a:rPr>
                        <a:t>13</a:t>
                      </a:r>
                    </a:p>
                  </a:txBody>
                  <a:tcPr marL="4763" marR="4763" marT="4763" marB="0" anchor="b"/>
                </a:tc>
                <a:tc>
                  <a:txBody>
                    <a:bodyPr/>
                    <a:lstStyle/>
                    <a:p>
                      <a:pPr algn="r" fontAlgn="b"/>
                      <a:r>
                        <a:rPr lang="en-US" sz="2000" b="0" i="0" u="none" strike="noStrike" dirty="0">
                          <a:solidFill>
                            <a:srgbClr val="000000"/>
                          </a:solidFill>
                          <a:effectLst/>
                          <a:latin typeface="+mn-lt"/>
                        </a:rPr>
                        <a:t>14</a:t>
                      </a:r>
                    </a:p>
                  </a:txBody>
                  <a:tcPr marL="4763" marR="4763" marT="4763" marB="0" anchor="b"/>
                </a:tc>
                <a:tc>
                  <a:txBody>
                    <a:bodyPr/>
                    <a:lstStyle/>
                    <a:p>
                      <a:pPr algn="r" fontAlgn="b"/>
                      <a:r>
                        <a:rPr lang="en-US" sz="2000" b="0" i="0" u="none" strike="noStrike">
                          <a:solidFill>
                            <a:schemeClr val="accent1"/>
                          </a:solidFill>
                          <a:effectLst/>
                          <a:latin typeface="+mn-lt"/>
                        </a:rPr>
                        <a:t>-1</a:t>
                      </a:r>
                    </a:p>
                  </a:txBody>
                  <a:tcPr marL="4763" marR="4763" marT="4763" marB="0" anchor="b"/>
                </a:tc>
                <a:extLst>
                  <a:ext uri="{0D108BD9-81ED-4DB2-BD59-A6C34878D82A}">
                    <a16:rowId xmlns:a16="http://schemas.microsoft.com/office/drawing/2014/main" val="2620487420"/>
                  </a:ext>
                </a:extLst>
              </a:tr>
              <a:tr h="447895">
                <a:tc>
                  <a:txBody>
                    <a:bodyPr/>
                    <a:lstStyle/>
                    <a:p>
                      <a:pPr algn="l" fontAlgn="b"/>
                      <a:r>
                        <a:rPr lang="en-US" sz="1800" u="none" strike="noStrike" dirty="0">
                          <a:effectLst/>
                          <a:latin typeface="+mn-lt"/>
                        </a:rPr>
                        <a:t>GR 7</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2000" b="0" i="0" u="none" strike="noStrike">
                          <a:solidFill>
                            <a:srgbClr val="000000"/>
                          </a:solidFill>
                          <a:effectLst/>
                          <a:latin typeface="+mn-lt"/>
                        </a:rPr>
                        <a:t>71</a:t>
                      </a:r>
                    </a:p>
                  </a:txBody>
                  <a:tcPr marL="4763" marR="4763" marT="4763" marB="0" anchor="b"/>
                </a:tc>
                <a:tc>
                  <a:txBody>
                    <a:bodyPr/>
                    <a:lstStyle/>
                    <a:p>
                      <a:pPr algn="r" fontAlgn="b"/>
                      <a:r>
                        <a:rPr lang="en-US" sz="2000" b="0" i="0" u="none" strike="noStrike">
                          <a:solidFill>
                            <a:srgbClr val="000000"/>
                          </a:solidFill>
                          <a:effectLst/>
                          <a:latin typeface="+mn-lt"/>
                        </a:rPr>
                        <a:t>69</a:t>
                      </a:r>
                    </a:p>
                  </a:txBody>
                  <a:tcPr marL="4763" marR="4763" marT="4763" marB="0" anchor="b"/>
                </a:tc>
                <a:tc>
                  <a:txBody>
                    <a:bodyPr/>
                    <a:lstStyle/>
                    <a:p>
                      <a:pPr algn="r" fontAlgn="b"/>
                      <a:r>
                        <a:rPr lang="en-US" sz="2000" b="0" i="0" u="none" strike="noStrike" dirty="0">
                          <a:solidFill>
                            <a:srgbClr val="000000"/>
                          </a:solidFill>
                          <a:effectLst/>
                          <a:latin typeface="+mn-lt"/>
                        </a:rPr>
                        <a:t>78</a:t>
                      </a:r>
                    </a:p>
                  </a:txBody>
                  <a:tcPr marL="4763" marR="4763" marT="4763" marB="0" anchor="b"/>
                </a:tc>
                <a:tc>
                  <a:txBody>
                    <a:bodyPr/>
                    <a:lstStyle/>
                    <a:p>
                      <a:pPr algn="r" fontAlgn="b"/>
                      <a:r>
                        <a:rPr lang="en-US" sz="2000" b="0" i="0" u="none" strike="noStrike">
                          <a:solidFill>
                            <a:schemeClr val="accent1"/>
                          </a:solidFill>
                          <a:effectLst/>
                          <a:latin typeface="+mn-lt"/>
                        </a:rPr>
                        <a:t>7</a:t>
                      </a:r>
                    </a:p>
                  </a:txBody>
                  <a:tcPr marL="4763" marR="4763" marT="4763" marB="0" anchor="b"/>
                </a:tc>
                <a:tc>
                  <a:txBody>
                    <a:bodyPr/>
                    <a:lstStyle/>
                    <a:p>
                      <a:pPr algn="r" fontAlgn="b"/>
                      <a:r>
                        <a:rPr lang="en-US" sz="2000" b="0" i="0" u="none" strike="noStrike">
                          <a:solidFill>
                            <a:srgbClr val="000000"/>
                          </a:solidFill>
                          <a:effectLst/>
                          <a:latin typeface="+mn-lt"/>
                        </a:rPr>
                        <a:t>15</a:t>
                      </a:r>
                    </a:p>
                  </a:txBody>
                  <a:tcPr marL="4763" marR="4763" marT="4763" marB="0" anchor="b"/>
                </a:tc>
                <a:tc>
                  <a:txBody>
                    <a:bodyPr/>
                    <a:lstStyle/>
                    <a:p>
                      <a:pPr algn="r" fontAlgn="b"/>
                      <a:r>
                        <a:rPr lang="en-US" sz="2000" b="0" i="0" u="none" strike="noStrike">
                          <a:solidFill>
                            <a:srgbClr val="000000"/>
                          </a:solidFill>
                          <a:effectLst/>
                          <a:latin typeface="+mn-lt"/>
                        </a:rPr>
                        <a:t>14</a:t>
                      </a:r>
                    </a:p>
                  </a:txBody>
                  <a:tcPr marL="4763" marR="4763" marT="4763" marB="0" anchor="b"/>
                </a:tc>
                <a:tc>
                  <a:txBody>
                    <a:bodyPr/>
                    <a:lstStyle/>
                    <a:p>
                      <a:pPr algn="r" fontAlgn="b"/>
                      <a:r>
                        <a:rPr lang="en-US" sz="2000" b="0" i="0" u="none" strike="noStrike" dirty="0">
                          <a:solidFill>
                            <a:srgbClr val="000000"/>
                          </a:solidFill>
                          <a:effectLst/>
                          <a:latin typeface="+mn-lt"/>
                        </a:rPr>
                        <a:t>15</a:t>
                      </a:r>
                    </a:p>
                  </a:txBody>
                  <a:tcPr marL="4763" marR="4763" marT="4763" marB="0" anchor="b"/>
                </a:tc>
                <a:tc>
                  <a:txBody>
                    <a:bodyPr/>
                    <a:lstStyle/>
                    <a:p>
                      <a:pPr algn="r" fontAlgn="b"/>
                      <a:r>
                        <a:rPr lang="en-US" sz="2000" b="0" i="0" u="none" strike="noStrike">
                          <a:solidFill>
                            <a:schemeClr val="accent1"/>
                          </a:solidFill>
                          <a:effectLst/>
                          <a:latin typeface="+mn-lt"/>
                        </a:rPr>
                        <a:t>0</a:t>
                      </a:r>
                    </a:p>
                  </a:txBody>
                  <a:tcPr marL="4763" marR="4763" marT="4763" marB="0" anchor="b"/>
                </a:tc>
                <a:extLst>
                  <a:ext uri="{0D108BD9-81ED-4DB2-BD59-A6C34878D82A}">
                    <a16:rowId xmlns:a16="http://schemas.microsoft.com/office/drawing/2014/main" val="317408116"/>
                  </a:ext>
                </a:extLst>
              </a:tr>
              <a:tr h="447895">
                <a:tc>
                  <a:txBody>
                    <a:bodyPr/>
                    <a:lstStyle/>
                    <a:p>
                      <a:pPr algn="l" fontAlgn="b"/>
                      <a:r>
                        <a:rPr lang="en-US" sz="1800" u="none" strike="noStrike" dirty="0">
                          <a:effectLst/>
                          <a:latin typeface="+mn-lt"/>
                        </a:rPr>
                        <a:t>GR 8</a:t>
                      </a:r>
                      <a:endParaRPr lang="en-US" sz="1800" b="0" i="0" u="none" strike="noStrike" dirty="0">
                        <a:solidFill>
                          <a:srgbClr val="000000"/>
                        </a:solidFill>
                        <a:effectLst/>
                        <a:latin typeface="+mn-lt"/>
                      </a:endParaRPr>
                    </a:p>
                  </a:txBody>
                  <a:tcPr marL="6590" marR="6590" marT="6590" marB="0" anchor="b"/>
                </a:tc>
                <a:tc>
                  <a:txBody>
                    <a:bodyPr/>
                    <a:lstStyle/>
                    <a:p>
                      <a:pPr algn="r" fontAlgn="b"/>
                      <a:r>
                        <a:rPr lang="en-US" sz="2000" b="0" i="0" u="none" strike="noStrike" dirty="0">
                          <a:solidFill>
                            <a:srgbClr val="000000"/>
                          </a:solidFill>
                          <a:effectLst/>
                          <a:latin typeface="+mn-lt"/>
                        </a:rPr>
                        <a:t>74</a:t>
                      </a:r>
                    </a:p>
                  </a:txBody>
                  <a:tcPr marL="4763" marR="4763" marT="4763" marB="0" anchor="b"/>
                </a:tc>
                <a:tc>
                  <a:txBody>
                    <a:bodyPr/>
                    <a:lstStyle/>
                    <a:p>
                      <a:pPr algn="r" fontAlgn="b"/>
                      <a:r>
                        <a:rPr lang="en-US" sz="2000" b="0" i="0" u="none" strike="noStrike" dirty="0">
                          <a:solidFill>
                            <a:srgbClr val="000000"/>
                          </a:solidFill>
                          <a:effectLst/>
                          <a:latin typeface="+mn-lt"/>
                        </a:rPr>
                        <a:t>71</a:t>
                      </a:r>
                    </a:p>
                  </a:txBody>
                  <a:tcPr marL="4763" marR="4763" marT="4763" marB="0" anchor="b"/>
                </a:tc>
                <a:tc>
                  <a:txBody>
                    <a:bodyPr/>
                    <a:lstStyle/>
                    <a:p>
                      <a:pPr algn="r" fontAlgn="b"/>
                      <a:r>
                        <a:rPr lang="en-US" sz="2000" b="0" i="0" u="none" strike="noStrike" dirty="0">
                          <a:solidFill>
                            <a:srgbClr val="000000"/>
                          </a:solidFill>
                          <a:effectLst/>
                          <a:latin typeface="+mn-lt"/>
                        </a:rPr>
                        <a:t>77</a:t>
                      </a:r>
                    </a:p>
                  </a:txBody>
                  <a:tcPr marL="4763" marR="4763" marT="4763" marB="0" anchor="b"/>
                </a:tc>
                <a:tc>
                  <a:txBody>
                    <a:bodyPr/>
                    <a:lstStyle/>
                    <a:p>
                      <a:pPr algn="r" fontAlgn="b"/>
                      <a:r>
                        <a:rPr lang="en-US" sz="2000" b="0" i="0" u="none" strike="noStrike" dirty="0">
                          <a:solidFill>
                            <a:schemeClr val="accent1"/>
                          </a:solidFill>
                          <a:effectLst/>
                          <a:latin typeface="+mn-lt"/>
                        </a:rPr>
                        <a:t>3</a:t>
                      </a:r>
                    </a:p>
                  </a:txBody>
                  <a:tcPr marL="4763" marR="4763" marT="4763" marB="0" anchor="b"/>
                </a:tc>
                <a:tc>
                  <a:txBody>
                    <a:bodyPr/>
                    <a:lstStyle/>
                    <a:p>
                      <a:pPr algn="r" fontAlgn="b"/>
                      <a:r>
                        <a:rPr lang="en-US" sz="2000" b="0" i="0" u="none" strike="noStrike">
                          <a:solidFill>
                            <a:srgbClr val="000000"/>
                          </a:solidFill>
                          <a:effectLst/>
                          <a:latin typeface="+mn-lt"/>
                        </a:rPr>
                        <a:t>10</a:t>
                      </a:r>
                    </a:p>
                  </a:txBody>
                  <a:tcPr marL="4763" marR="4763" marT="4763" marB="0" anchor="b"/>
                </a:tc>
                <a:tc>
                  <a:txBody>
                    <a:bodyPr/>
                    <a:lstStyle/>
                    <a:p>
                      <a:pPr algn="r" fontAlgn="b"/>
                      <a:r>
                        <a:rPr lang="en-US" sz="2000" b="0" i="0" u="none" strike="noStrike">
                          <a:solidFill>
                            <a:srgbClr val="000000"/>
                          </a:solidFill>
                          <a:effectLst/>
                          <a:latin typeface="+mn-lt"/>
                        </a:rPr>
                        <a:t>9</a:t>
                      </a:r>
                    </a:p>
                  </a:txBody>
                  <a:tcPr marL="4763" marR="4763" marT="4763" marB="0" anchor="b"/>
                </a:tc>
                <a:tc>
                  <a:txBody>
                    <a:bodyPr/>
                    <a:lstStyle/>
                    <a:p>
                      <a:pPr algn="r" fontAlgn="b"/>
                      <a:r>
                        <a:rPr lang="en-US" sz="2000" b="0" i="0" u="none" strike="noStrike" dirty="0">
                          <a:solidFill>
                            <a:srgbClr val="000000"/>
                          </a:solidFill>
                          <a:effectLst/>
                          <a:latin typeface="+mn-lt"/>
                        </a:rPr>
                        <a:t>11</a:t>
                      </a:r>
                    </a:p>
                  </a:txBody>
                  <a:tcPr marL="4763" marR="4763" marT="4763" marB="0" anchor="b"/>
                </a:tc>
                <a:tc>
                  <a:txBody>
                    <a:bodyPr/>
                    <a:lstStyle/>
                    <a:p>
                      <a:pPr algn="r" fontAlgn="b"/>
                      <a:r>
                        <a:rPr lang="en-US" sz="2000" b="0" i="0" u="none" strike="noStrike" dirty="0">
                          <a:solidFill>
                            <a:schemeClr val="accent1"/>
                          </a:solidFill>
                          <a:effectLst/>
                          <a:latin typeface="+mn-lt"/>
                        </a:rPr>
                        <a:t>1</a:t>
                      </a:r>
                    </a:p>
                  </a:txBody>
                  <a:tcPr marL="4763" marR="4763" marT="4763" marB="0" anchor="b"/>
                </a:tc>
                <a:extLst>
                  <a:ext uri="{0D108BD9-81ED-4DB2-BD59-A6C34878D82A}">
                    <a16:rowId xmlns:a16="http://schemas.microsoft.com/office/drawing/2014/main" val="2375284140"/>
                  </a:ext>
                </a:extLst>
              </a:tr>
            </a:tbl>
          </a:graphicData>
        </a:graphic>
      </p:graphicFrame>
    </p:spTree>
    <p:extLst>
      <p:ext uri="{BB962C8B-B14F-4D97-AF65-F5344CB8AC3E}">
        <p14:creationId xmlns:p14="http://schemas.microsoft.com/office/powerpoint/2010/main" val="22333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5D76-AD5C-4EE2-9834-FA26AEBA43F6}"/>
              </a:ext>
            </a:extLst>
          </p:cNvPr>
          <p:cNvSpPr>
            <a:spLocks noGrp="1"/>
          </p:cNvSpPr>
          <p:nvPr>
            <p:ph type="title"/>
          </p:nvPr>
        </p:nvSpPr>
        <p:spPr/>
        <p:txBody>
          <a:bodyPr>
            <a:normAutofit/>
          </a:bodyPr>
          <a:lstStyle/>
          <a:p>
            <a:r>
              <a:rPr lang="en-US" sz="3600" dirty="0"/>
              <a:t>Accountability, Why Bother?</a:t>
            </a:r>
          </a:p>
        </p:txBody>
      </p:sp>
      <p:sp>
        <p:nvSpPr>
          <p:cNvPr id="3" name="Slide Number Placeholder 2">
            <a:extLst>
              <a:ext uri="{FF2B5EF4-FFF2-40B4-BE49-F238E27FC236}">
                <a16:creationId xmlns:a16="http://schemas.microsoft.com/office/drawing/2014/main" id="{B5514377-5266-4651-A55C-C746048A62C9}"/>
              </a:ext>
            </a:extLst>
          </p:cNvPr>
          <p:cNvSpPr>
            <a:spLocks noGrp="1"/>
          </p:cNvSpPr>
          <p:nvPr>
            <p:ph type="sldNum" sz="quarter" idx="4"/>
          </p:nvPr>
        </p:nvSpPr>
        <p:spPr/>
        <p:txBody>
          <a:bodyPr/>
          <a:lstStyle/>
          <a:p>
            <a:fld id="{DCBF5701-1E31-4102-832B-09F0AC47C2BD}" type="slidenum">
              <a:rPr lang="en-US" smtClean="0"/>
              <a:pPr/>
              <a:t>17</a:t>
            </a:fld>
            <a:endParaRPr lang="en-US"/>
          </a:p>
        </p:txBody>
      </p:sp>
      <p:sp>
        <p:nvSpPr>
          <p:cNvPr id="4" name="Text Placeholder 3">
            <a:extLst>
              <a:ext uri="{FF2B5EF4-FFF2-40B4-BE49-F238E27FC236}">
                <a16:creationId xmlns:a16="http://schemas.microsoft.com/office/drawing/2014/main" id="{02CA594D-F4B2-4816-9797-3730090504A3}"/>
              </a:ext>
            </a:extLst>
          </p:cNvPr>
          <p:cNvSpPr>
            <a:spLocks noGrp="1"/>
          </p:cNvSpPr>
          <p:nvPr>
            <p:ph type="body" sz="quarter" idx="13"/>
          </p:nvPr>
        </p:nvSpPr>
        <p:spPr>
          <a:xfrm>
            <a:off x="435810" y="957145"/>
            <a:ext cx="11607800" cy="457451"/>
          </a:xfrm>
        </p:spPr>
        <p:txBody>
          <a:bodyPr/>
          <a:lstStyle/>
          <a:p>
            <a:r>
              <a:rPr lang="en-US" i="1" dirty="0"/>
              <a:t>Holding schools accountable for their results is relatively new in education policy.</a:t>
            </a:r>
          </a:p>
          <a:p>
            <a:endParaRPr lang="en-US" i="1" dirty="0"/>
          </a:p>
        </p:txBody>
      </p:sp>
      <p:sp>
        <p:nvSpPr>
          <p:cNvPr id="5" name="Text Placeholder 4">
            <a:extLst>
              <a:ext uri="{FF2B5EF4-FFF2-40B4-BE49-F238E27FC236}">
                <a16:creationId xmlns:a16="http://schemas.microsoft.com/office/drawing/2014/main" id="{EB566CD1-CB22-4FEF-B6B4-3D2AFC5D6075}"/>
              </a:ext>
            </a:extLst>
          </p:cNvPr>
          <p:cNvSpPr>
            <a:spLocks noGrp="1"/>
          </p:cNvSpPr>
          <p:nvPr>
            <p:ph type="body" sz="quarter" idx="14"/>
          </p:nvPr>
        </p:nvSpPr>
        <p:spPr/>
        <p:txBody>
          <a:bodyPr/>
          <a:lstStyle/>
          <a:p>
            <a:endParaRPr lang="en-US"/>
          </a:p>
        </p:txBody>
      </p:sp>
      <p:sp>
        <p:nvSpPr>
          <p:cNvPr id="6" name="Content Placeholder 5">
            <a:extLst>
              <a:ext uri="{FF2B5EF4-FFF2-40B4-BE49-F238E27FC236}">
                <a16:creationId xmlns:a16="http://schemas.microsoft.com/office/drawing/2014/main" id="{2C63A1D4-20CE-497E-B3A3-957BAB8DE6FF}"/>
              </a:ext>
            </a:extLst>
          </p:cNvPr>
          <p:cNvSpPr>
            <a:spLocks noGrp="1"/>
          </p:cNvSpPr>
          <p:nvPr>
            <p:ph sz="quarter" idx="15"/>
          </p:nvPr>
        </p:nvSpPr>
        <p:spPr>
          <a:xfrm>
            <a:off x="304800" y="1589686"/>
            <a:ext cx="11607800" cy="4892520"/>
          </a:xfrm>
        </p:spPr>
        <p:txBody>
          <a:bodyPr/>
          <a:lstStyle/>
          <a:p>
            <a:r>
              <a:rPr lang="en-US" sz="2400" dirty="0"/>
              <a:t>Prior to No Child Left Behind, schools were primarily accountable for processes resources, and inputs, but that did ensure equitable outcomes for all students and created more regulation and red-tape.</a:t>
            </a:r>
          </a:p>
          <a:p>
            <a:r>
              <a:rPr lang="en-US" sz="2400" dirty="0"/>
              <a:t>Rather than focusing on class size, teacher’s degrees, number of computers in the building, there was a shift to giving back local control in exchange for expectations on student outcomes.</a:t>
            </a:r>
          </a:p>
          <a:p>
            <a:r>
              <a:rPr lang="en-US" sz="2400" dirty="0"/>
              <a:t>Stay the course on standards and accountability, the nation made progress in the early days helping every student when we focused on student learning outcomes – need to refocus with a back to basic approach.</a:t>
            </a:r>
          </a:p>
          <a:p>
            <a:r>
              <a:rPr lang="en-US" sz="2400" dirty="0"/>
              <a:t>Assessment and accountability information serve as a signal of school performance to invite people to look further into the data for making resource, policy and enrollment decisions.</a:t>
            </a:r>
          </a:p>
          <a:p>
            <a:endParaRPr lang="en-US" sz="2400" dirty="0"/>
          </a:p>
        </p:txBody>
      </p:sp>
    </p:spTree>
    <p:extLst>
      <p:ext uri="{BB962C8B-B14F-4D97-AF65-F5344CB8AC3E}">
        <p14:creationId xmlns:p14="http://schemas.microsoft.com/office/powerpoint/2010/main" val="105628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77DB9-BA67-457E-847B-649E0B9D0C55}"/>
              </a:ext>
            </a:extLst>
          </p:cNvPr>
          <p:cNvSpPr>
            <a:spLocks noGrp="1"/>
          </p:cNvSpPr>
          <p:nvPr>
            <p:ph type="title"/>
          </p:nvPr>
        </p:nvSpPr>
        <p:spPr/>
        <p:txBody>
          <a:bodyPr>
            <a:normAutofit/>
          </a:bodyPr>
          <a:lstStyle/>
          <a:p>
            <a:r>
              <a:rPr lang="en-US" dirty="0"/>
              <a:t>Purpose of School Accountability</a:t>
            </a:r>
          </a:p>
        </p:txBody>
      </p:sp>
      <p:sp>
        <p:nvSpPr>
          <p:cNvPr id="3" name="Slide Number Placeholder 2">
            <a:extLst>
              <a:ext uri="{FF2B5EF4-FFF2-40B4-BE49-F238E27FC236}">
                <a16:creationId xmlns:a16="http://schemas.microsoft.com/office/drawing/2014/main" id="{E5CC8868-A714-40CE-991E-28729C31983C}"/>
              </a:ext>
            </a:extLst>
          </p:cNvPr>
          <p:cNvSpPr>
            <a:spLocks noGrp="1"/>
          </p:cNvSpPr>
          <p:nvPr>
            <p:ph type="sldNum" sz="quarter" idx="4"/>
          </p:nvPr>
        </p:nvSpPr>
        <p:spPr/>
        <p:txBody>
          <a:bodyPr/>
          <a:lstStyle/>
          <a:p>
            <a:fld id="{DCBF5701-1E31-4102-832B-09F0AC47C2BD}" type="slidenum">
              <a:rPr lang="en-US" sz="1100">
                <a:solidFill>
                  <a:schemeClr val="bg2"/>
                </a:solidFill>
              </a:rPr>
              <a:pPr/>
              <a:t>18</a:t>
            </a:fld>
            <a:endParaRPr lang="en-US" sz="1100">
              <a:solidFill>
                <a:schemeClr val="bg2"/>
              </a:solidFill>
            </a:endParaRPr>
          </a:p>
        </p:txBody>
      </p:sp>
      <p:sp>
        <p:nvSpPr>
          <p:cNvPr id="4" name="Text Placeholder 3">
            <a:extLst>
              <a:ext uri="{FF2B5EF4-FFF2-40B4-BE49-F238E27FC236}">
                <a16:creationId xmlns:a16="http://schemas.microsoft.com/office/drawing/2014/main" id="{CA882CBC-8FA6-4480-8EFF-B2EDA7BEC155}"/>
              </a:ext>
            </a:extLst>
          </p:cNvPr>
          <p:cNvSpPr>
            <a:spLocks noGrp="1"/>
          </p:cNvSpPr>
          <p:nvPr>
            <p:ph type="body" sz="quarter" idx="13"/>
          </p:nvPr>
        </p:nvSpPr>
        <p:spPr>
          <a:xfrm>
            <a:off x="220035" y="932675"/>
            <a:ext cx="10219368" cy="685800"/>
          </a:xfrm>
        </p:spPr>
        <p:txBody>
          <a:bodyPr/>
          <a:lstStyle/>
          <a:p>
            <a:r>
              <a:rPr lang="en-US" b="1" i="1" dirty="0">
                <a:solidFill>
                  <a:schemeClr val="accent1"/>
                </a:solidFill>
              </a:rPr>
              <a:t>Federal law requires states to adopt a school accountability system.</a:t>
            </a:r>
          </a:p>
        </p:txBody>
      </p:sp>
      <p:sp>
        <p:nvSpPr>
          <p:cNvPr id="5" name="Content Placeholder 4">
            <a:extLst>
              <a:ext uri="{FF2B5EF4-FFF2-40B4-BE49-F238E27FC236}">
                <a16:creationId xmlns:a16="http://schemas.microsoft.com/office/drawing/2014/main" id="{EEF4B7D9-38FC-4A1E-84EF-90F585604FBE}"/>
              </a:ext>
            </a:extLst>
          </p:cNvPr>
          <p:cNvSpPr>
            <a:spLocks noGrp="1"/>
          </p:cNvSpPr>
          <p:nvPr>
            <p:ph sz="quarter" idx="14"/>
          </p:nvPr>
        </p:nvSpPr>
        <p:spPr>
          <a:xfrm>
            <a:off x="304805" y="1623965"/>
            <a:ext cx="11513539" cy="4648200"/>
          </a:xfrm>
        </p:spPr>
        <p:txBody>
          <a:bodyPr/>
          <a:lstStyle/>
          <a:p>
            <a:pPr marL="0" indent="0">
              <a:buNone/>
            </a:pPr>
            <a:r>
              <a:rPr lang="en-US" sz="2000" dirty="0">
                <a:latin typeface="+mn-lt"/>
              </a:rPr>
              <a:t>From our perspective, the school accountability systems serve two main functions:</a:t>
            </a:r>
          </a:p>
          <a:p>
            <a:pPr lvl="0"/>
            <a:r>
              <a:rPr lang="en-US" sz="2000" dirty="0">
                <a:latin typeface="+mn-lt"/>
              </a:rPr>
              <a:t>To define and measure what matters.</a:t>
            </a:r>
          </a:p>
          <a:p>
            <a:pPr lvl="0"/>
            <a:r>
              <a:rPr lang="en-US" sz="2000" dirty="0">
                <a:latin typeface="+mn-lt"/>
              </a:rPr>
              <a:t>To communicate the results.</a:t>
            </a:r>
          </a:p>
          <a:p>
            <a:pPr lvl="1"/>
            <a:r>
              <a:rPr lang="en-US" sz="2000" dirty="0">
                <a:latin typeface="+mn-lt"/>
              </a:rPr>
              <a:t>True accountability comes when parents, policymakers, and the public can interpret the results</a:t>
            </a:r>
          </a:p>
          <a:p>
            <a:pPr lvl="2">
              <a:buFont typeface="Courier New" panose="02070309020205020404" pitchFamily="49" charset="0"/>
              <a:buChar char="o"/>
            </a:pPr>
            <a:r>
              <a:rPr lang="en-US" sz="2000" dirty="0">
                <a:latin typeface="+mn-lt"/>
              </a:rPr>
              <a:t>Clearly</a:t>
            </a:r>
          </a:p>
          <a:p>
            <a:pPr lvl="2">
              <a:buFont typeface="Courier New" panose="02070309020205020404" pitchFamily="49" charset="0"/>
              <a:buChar char="o"/>
            </a:pPr>
            <a:r>
              <a:rPr lang="en-US" sz="2000" dirty="0">
                <a:latin typeface="+mn-lt"/>
              </a:rPr>
              <a:t>Transparently</a:t>
            </a:r>
          </a:p>
          <a:p>
            <a:pPr lvl="2">
              <a:buFont typeface="Courier New" panose="02070309020205020404" pitchFamily="49" charset="0"/>
              <a:buChar char="o"/>
            </a:pPr>
            <a:r>
              <a:rPr lang="en-US" sz="2000" dirty="0">
                <a:latin typeface="+mn-lt"/>
              </a:rPr>
              <a:t>Intuitively </a:t>
            </a:r>
          </a:p>
          <a:p>
            <a:pPr lvl="1"/>
            <a:endParaRPr lang="en-US" sz="2000" dirty="0">
              <a:latin typeface="+mn-lt"/>
            </a:endParaRPr>
          </a:p>
        </p:txBody>
      </p:sp>
      <p:pic>
        <p:nvPicPr>
          <p:cNvPr id="6" name="Picture 5">
            <a:hlinkClick r:id="rId3"/>
            <a:extLst>
              <a:ext uri="{FF2B5EF4-FFF2-40B4-BE49-F238E27FC236}">
                <a16:creationId xmlns:a16="http://schemas.microsoft.com/office/drawing/2014/main" id="{05AC48DF-6AE4-4733-9E41-4299CD84CE60}"/>
              </a:ext>
            </a:extLst>
          </p:cNvPr>
          <p:cNvPicPr/>
          <p:nvPr/>
        </p:nvPicPr>
        <p:blipFill>
          <a:blip r:embed="rId4"/>
          <a:stretch>
            <a:fillRect/>
          </a:stretch>
        </p:blipFill>
        <p:spPr>
          <a:xfrm>
            <a:off x="5808689" y="3155430"/>
            <a:ext cx="5318366" cy="3269160"/>
          </a:xfrm>
          <a:prstGeom prst="rect">
            <a:avLst/>
          </a:prstGeom>
        </p:spPr>
      </p:pic>
      <p:sp>
        <p:nvSpPr>
          <p:cNvPr id="7" name="Rectangle 6">
            <a:extLst>
              <a:ext uri="{FF2B5EF4-FFF2-40B4-BE49-F238E27FC236}">
                <a16:creationId xmlns:a16="http://schemas.microsoft.com/office/drawing/2014/main" id="{879948DC-5561-4BAC-AFCD-1B1BE42E5CF6}"/>
              </a:ext>
            </a:extLst>
          </p:cNvPr>
          <p:cNvSpPr/>
          <p:nvPr/>
        </p:nvSpPr>
        <p:spPr>
          <a:xfrm>
            <a:off x="143225" y="5677526"/>
            <a:ext cx="6409975" cy="461665"/>
          </a:xfrm>
          <a:prstGeom prst="rect">
            <a:avLst/>
          </a:prstGeom>
        </p:spPr>
        <p:txBody>
          <a:bodyPr wrap="square">
            <a:spAutoFit/>
          </a:bodyPr>
          <a:lstStyle/>
          <a:p>
            <a:pPr marL="342900" lvl="1"/>
            <a:endParaRPr lang="en-US" sz="1200" dirty="0"/>
          </a:p>
          <a:p>
            <a:pPr marL="0" lvl="1"/>
            <a:r>
              <a:rPr lang="en-US" sz="1200" dirty="0"/>
              <a:t>School grading video: </a:t>
            </a:r>
            <a:r>
              <a:rPr lang="en-US" sz="1200" u="sng" dirty="0">
                <a:hlinkClick r:id="rId3"/>
              </a:rPr>
              <a:t>https://www.youtube.com/watch?v=TqkdNzBsB7o</a:t>
            </a:r>
            <a:endParaRPr lang="en-US" sz="1200" dirty="0"/>
          </a:p>
        </p:txBody>
      </p:sp>
    </p:spTree>
    <p:extLst>
      <p:ext uri="{BB962C8B-B14F-4D97-AF65-F5344CB8AC3E}">
        <p14:creationId xmlns:p14="http://schemas.microsoft.com/office/powerpoint/2010/main" val="234495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6423" y="208911"/>
            <a:ext cx="10302961" cy="715962"/>
          </a:xfrm>
        </p:spPr>
        <p:txBody>
          <a:bodyPr>
            <a:noAutofit/>
          </a:bodyPr>
          <a:lstStyle/>
          <a:p>
            <a:r>
              <a:rPr lang="en-US" altLang="en-US" sz="2800" dirty="0">
                <a:solidFill>
                  <a:schemeClr val="bg1"/>
                </a:solidFill>
                <a:latin typeface="+mn-lt"/>
              </a:rPr>
              <a:t>A-F School Grades: What gets measured, gets done</a:t>
            </a:r>
          </a:p>
        </p:txBody>
      </p:sp>
      <p:grpSp>
        <p:nvGrpSpPr>
          <p:cNvPr id="2" name="Group 1">
            <a:extLst>
              <a:ext uri="{FF2B5EF4-FFF2-40B4-BE49-F238E27FC236}">
                <a16:creationId xmlns:a16="http://schemas.microsoft.com/office/drawing/2014/main" id="{84398747-9784-B448-8165-62EDF6E39476}"/>
              </a:ext>
            </a:extLst>
          </p:cNvPr>
          <p:cNvGrpSpPr/>
          <p:nvPr/>
        </p:nvGrpSpPr>
        <p:grpSpPr>
          <a:xfrm>
            <a:off x="286424" y="2109379"/>
            <a:ext cx="11723946" cy="4392020"/>
            <a:chOff x="1752601" y="2636838"/>
            <a:chExt cx="8934605" cy="3794126"/>
          </a:xfrm>
        </p:grpSpPr>
        <p:sp>
          <p:nvSpPr>
            <p:cNvPr id="5" name="Oval 4"/>
            <p:cNvSpPr/>
            <p:nvPr/>
          </p:nvSpPr>
          <p:spPr>
            <a:xfrm>
              <a:off x="1752601" y="2743201"/>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1</a:t>
              </a:r>
            </a:p>
          </p:txBody>
        </p:sp>
        <p:sp>
          <p:nvSpPr>
            <p:cNvPr id="14" name="TextBox 13"/>
            <p:cNvSpPr txBox="1"/>
            <p:nvPr/>
          </p:nvSpPr>
          <p:spPr>
            <a:xfrm>
              <a:off x="2476090" y="2798189"/>
              <a:ext cx="3445846"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Use clear and transparent descriptors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of A, B, C, D, and F</a:t>
              </a:r>
            </a:p>
          </p:txBody>
        </p:sp>
        <p:sp>
          <p:nvSpPr>
            <p:cNvPr id="20" name="Oval 19"/>
            <p:cNvSpPr/>
            <p:nvPr/>
          </p:nvSpPr>
          <p:spPr>
            <a:xfrm>
              <a:off x="1752601" y="3505201"/>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2</a:t>
              </a:r>
            </a:p>
          </p:txBody>
        </p:sp>
        <p:sp>
          <p:nvSpPr>
            <p:cNvPr id="22" name="TextBox 21"/>
            <p:cNvSpPr txBox="1"/>
            <p:nvPr/>
          </p:nvSpPr>
          <p:spPr>
            <a:xfrm>
              <a:off x="2503387" y="3535364"/>
              <a:ext cx="3457062"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Include objective, concise student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learning outcome measures</a:t>
              </a:r>
            </a:p>
          </p:txBody>
        </p:sp>
        <p:sp>
          <p:nvSpPr>
            <p:cNvPr id="23" name="Oval 22"/>
            <p:cNvSpPr/>
            <p:nvPr/>
          </p:nvSpPr>
          <p:spPr>
            <a:xfrm>
              <a:off x="1752601" y="4267201"/>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3</a:t>
              </a:r>
            </a:p>
          </p:txBody>
        </p:sp>
        <p:sp>
          <p:nvSpPr>
            <p:cNvPr id="24" name="TextBox 23"/>
            <p:cNvSpPr txBox="1"/>
            <p:nvPr/>
          </p:nvSpPr>
          <p:spPr>
            <a:xfrm>
              <a:off x="2465710" y="4337035"/>
              <a:ext cx="3532414"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Balance measures of student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performance and progress</a:t>
              </a:r>
            </a:p>
          </p:txBody>
        </p:sp>
        <p:sp>
          <p:nvSpPr>
            <p:cNvPr id="25" name="Oval 24"/>
            <p:cNvSpPr/>
            <p:nvPr/>
          </p:nvSpPr>
          <p:spPr>
            <a:xfrm>
              <a:off x="1752601" y="5055718"/>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4</a:t>
              </a:r>
            </a:p>
          </p:txBody>
        </p:sp>
        <p:sp>
          <p:nvSpPr>
            <p:cNvPr id="28" name="Oval 27"/>
            <p:cNvSpPr/>
            <p:nvPr/>
          </p:nvSpPr>
          <p:spPr>
            <a:xfrm>
              <a:off x="6172200" y="2636838"/>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5</a:t>
              </a:r>
            </a:p>
          </p:txBody>
        </p:sp>
        <p:sp>
          <p:nvSpPr>
            <p:cNvPr id="30" name="Oval 29"/>
            <p:cNvSpPr/>
            <p:nvPr/>
          </p:nvSpPr>
          <p:spPr>
            <a:xfrm>
              <a:off x="6172200" y="3398838"/>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6</a:t>
              </a:r>
            </a:p>
          </p:txBody>
        </p:sp>
        <p:sp>
          <p:nvSpPr>
            <p:cNvPr id="31" name="TextBox 30"/>
            <p:cNvSpPr txBox="1"/>
            <p:nvPr/>
          </p:nvSpPr>
          <p:spPr>
            <a:xfrm>
              <a:off x="6926605" y="2681946"/>
              <a:ext cx="3733799"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Focus on the progress of the lowest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performing students in each school</a:t>
              </a:r>
            </a:p>
          </p:txBody>
        </p:sp>
        <p:sp>
          <p:nvSpPr>
            <p:cNvPr id="32" name="Oval 31"/>
            <p:cNvSpPr/>
            <p:nvPr/>
          </p:nvSpPr>
          <p:spPr>
            <a:xfrm>
              <a:off x="6172200" y="4160838"/>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7</a:t>
              </a:r>
            </a:p>
          </p:txBody>
        </p:sp>
        <p:sp>
          <p:nvSpPr>
            <p:cNvPr id="35" name="TextBox 34"/>
            <p:cNvSpPr txBox="1"/>
            <p:nvPr/>
          </p:nvSpPr>
          <p:spPr>
            <a:xfrm>
              <a:off x="6937895" y="3453826"/>
              <a:ext cx="3560396"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Report results as close to the end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the school year as possible</a:t>
              </a:r>
            </a:p>
          </p:txBody>
        </p:sp>
        <p:sp>
          <p:nvSpPr>
            <p:cNvPr id="36" name="Oval 35"/>
            <p:cNvSpPr/>
            <p:nvPr/>
          </p:nvSpPr>
          <p:spPr>
            <a:xfrm>
              <a:off x="6172200" y="4922838"/>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8</a:t>
              </a:r>
            </a:p>
          </p:txBody>
        </p:sp>
        <p:sp>
          <p:nvSpPr>
            <p:cNvPr id="38" name="TextBox 37"/>
            <p:cNvSpPr txBox="1"/>
            <p:nvPr/>
          </p:nvSpPr>
          <p:spPr>
            <a:xfrm>
              <a:off x="6878104" y="4385846"/>
              <a:ext cx="322761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Communicate clearly to parents</a:t>
              </a:r>
            </a:p>
          </p:txBody>
        </p:sp>
        <p:sp>
          <p:nvSpPr>
            <p:cNvPr id="39" name="Oval 38"/>
            <p:cNvSpPr/>
            <p:nvPr/>
          </p:nvSpPr>
          <p:spPr>
            <a:xfrm>
              <a:off x="6164943" y="5715001"/>
              <a:ext cx="723489" cy="71596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ebuchet MS"/>
                  <a:ea typeface="+mn-ea"/>
                  <a:cs typeface="+mn-cs"/>
                </a:rPr>
                <a:t>9</a:t>
              </a:r>
            </a:p>
          </p:txBody>
        </p:sp>
        <p:sp>
          <p:nvSpPr>
            <p:cNvPr id="40" name="TextBox 39"/>
            <p:cNvSpPr txBox="1"/>
            <p:nvPr/>
          </p:nvSpPr>
          <p:spPr>
            <a:xfrm>
              <a:off x="6898754" y="5010442"/>
              <a:ext cx="3560395" cy="50516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Establish rigorous criteria, with automatic increases, to earn an A, B, C, D or F grades</a:t>
              </a:r>
            </a:p>
          </p:txBody>
        </p:sp>
        <p:cxnSp>
          <p:nvCxnSpPr>
            <p:cNvPr id="6" name="Straight Connector 5"/>
            <p:cNvCxnSpPr/>
            <p:nvPr/>
          </p:nvCxnSpPr>
          <p:spPr>
            <a:xfrm>
              <a:off x="2349767" y="3382963"/>
              <a:ext cx="3188970"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27" name="Straight Connector 26"/>
            <p:cNvCxnSpPr/>
            <p:nvPr/>
          </p:nvCxnSpPr>
          <p:spPr>
            <a:xfrm>
              <a:off x="2311362" y="4144963"/>
              <a:ext cx="3188970"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33" name="Straight Connector 32"/>
            <p:cNvCxnSpPr/>
            <p:nvPr/>
          </p:nvCxnSpPr>
          <p:spPr>
            <a:xfrm>
              <a:off x="2311362" y="4906963"/>
              <a:ext cx="3188970"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34" name="Straight Connector 33"/>
            <p:cNvCxnSpPr>
              <a:cxnSpLocks/>
            </p:cNvCxnSpPr>
            <p:nvPr/>
          </p:nvCxnSpPr>
          <p:spPr>
            <a:xfrm>
              <a:off x="6629400" y="3276600"/>
              <a:ext cx="3356577"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37" name="Straight Connector 36"/>
            <p:cNvCxnSpPr>
              <a:cxnSpLocks/>
            </p:cNvCxnSpPr>
            <p:nvPr/>
          </p:nvCxnSpPr>
          <p:spPr>
            <a:xfrm>
              <a:off x="6672075" y="4038600"/>
              <a:ext cx="3401803" cy="1932"/>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41" name="Straight Connector 40"/>
            <p:cNvCxnSpPr>
              <a:cxnSpLocks/>
            </p:cNvCxnSpPr>
            <p:nvPr/>
          </p:nvCxnSpPr>
          <p:spPr>
            <a:xfrm>
              <a:off x="6629400" y="4800600"/>
              <a:ext cx="3444478"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42" name="Straight Connector 41"/>
            <p:cNvCxnSpPr>
              <a:cxnSpLocks/>
            </p:cNvCxnSpPr>
            <p:nvPr/>
          </p:nvCxnSpPr>
          <p:spPr>
            <a:xfrm>
              <a:off x="6672075" y="5562600"/>
              <a:ext cx="3433643"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sp>
          <p:nvSpPr>
            <p:cNvPr id="3" name="Rectangle 2"/>
            <p:cNvSpPr/>
            <p:nvPr/>
          </p:nvSpPr>
          <p:spPr>
            <a:xfrm>
              <a:off x="2468224" y="5169775"/>
              <a:ext cx="3210993" cy="50516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Calculate student progress toward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grade level and advanced achievement</a:t>
              </a:r>
            </a:p>
          </p:txBody>
        </p:sp>
        <p:sp>
          <p:nvSpPr>
            <p:cNvPr id="4" name="Rectangle 3"/>
            <p:cNvSpPr/>
            <p:nvPr/>
          </p:nvSpPr>
          <p:spPr>
            <a:xfrm>
              <a:off x="6939517" y="5822240"/>
              <a:ext cx="3747689" cy="50516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Use grades to identify schools for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C2D27">
                      <a:lumMod val="75000"/>
                      <a:lumOff val="25000"/>
                    </a:srgbClr>
                  </a:solidFill>
                  <a:effectLst/>
                  <a:uLnTx/>
                  <a:uFillTx/>
                  <a:latin typeface="Trebuchet MS"/>
                  <a:ea typeface="MS PGothic" pitchFamily="34" charset="-128"/>
                  <a:cs typeface="+mn-cs"/>
                </a:rPr>
                <a:t>recognition, intervention, and support  </a:t>
              </a:r>
            </a:p>
          </p:txBody>
        </p:sp>
      </p:grpSp>
      <p:sp>
        <p:nvSpPr>
          <p:cNvPr id="29" name="Text Placeholder 3">
            <a:extLst>
              <a:ext uri="{FF2B5EF4-FFF2-40B4-BE49-F238E27FC236}">
                <a16:creationId xmlns:a16="http://schemas.microsoft.com/office/drawing/2014/main" id="{08518265-273F-4B2B-9960-96ACE974881B}"/>
              </a:ext>
            </a:extLst>
          </p:cNvPr>
          <p:cNvSpPr txBox="1">
            <a:spLocks/>
          </p:cNvSpPr>
          <p:nvPr/>
        </p:nvSpPr>
        <p:spPr>
          <a:xfrm>
            <a:off x="217443" y="924873"/>
            <a:ext cx="11559905" cy="936169"/>
          </a:xfrm>
          <a:prstGeom prst="rect">
            <a:avLst/>
          </a:prstGeom>
        </p:spPr>
        <p:txBody>
          <a:bodyPr>
            <a:noAutofit/>
          </a:bodyPr>
          <a:lstStyle>
            <a:lvl1pPr marL="257175" indent="-257175"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20000"/>
              </a:spcBef>
              <a:spcAft>
                <a:spcPct val="0"/>
              </a:spcAft>
              <a:buClrTx/>
              <a:buSzTx/>
              <a:buFont typeface="Arial" pitchFamily="34" charset="0"/>
              <a:buNone/>
              <a:tabLst/>
              <a:defRPr/>
            </a:pPr>
            <a:r>
              <a:rPr kumimoji="0" lang="en-US" sz="1800" b="1" i="1" u="none" strike="noStrike" kern="1200" cap="none" spc="0" normalizeH="0" baseline="0" noProof="0" dirty="0">
                <a:ln>
                  <a:noFill/>
                </a:ln>
                <a:solidFill>
                  <a:srgbClr val="F26652"/>
                </a:solidFill>
                <a:effectLst/>
                <a:uLnTx/>
                <a:uFillTx/>
                <a:latin typeface="Trebuchet MS"/>
                <a:ea typeface="+mn-ea"/>
                <a:cs typeface="+mn-cs"/>
              </a:rPr>
              <a:t>Grading schools on an A-F scale creates a sense of urgency for excellence, heightens focus on school quality, generates community support, and empowers parents with better information. </a:t>
            </a:r>
          </a:p>
          <a:p>
            <a:pPr marL="257175" marR="0" lvl="0" indent="-257175" algn="l" defTabSz="6858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800" b="1" i="1" u="none" strike="noStrike" kern="1200" cap="none" spc="0" normalizeH="0" baseline="0" noProof="0" dirty="0">
              <a:ln>
                <a:noFill/>
              </a:ln>
              <a:solidFill>
                <a:srgbClr val="F26652"/>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79817943-338D-4C50-A59E-FB6A0DC9B5DB}"/>
              </a:ext>
            </a:extLst>
          </p:cNvPr>
          <p:cNvSpPr txBox="1"/>
          <p:nvPr/>
        </p:nvSpPr>
        <p:spPr>
          <a:xfrm>
            <a:off x="2939097" y="1597298"/>
            <a:ext cx="5867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5678B"/>
                </a:solidFill>
                <a:effectLst/>
                <a:uLnTx/>
                <a:uFillTx/>
                <a:latin typeface="Arial" charset="0"/>
                <a:ea typeface="MS PGothic" pitchFamily="34" charset="-128"/>
                <a:cs typeface="+mn-cs"/>
              </a:rPr>
              <a:t>Fundamental Principles of A-F School Grades</a:t>
            </a:r>
          </a:p>
        </p:txBody>
      </p:sp>
      <p:cxnSp>
        <p:nvCxnSpPr>
          <p:cNvPr id="8" name="Straight Connector 7">
            <a:extLst>
              <a:ext uri="{FF2B5EF4-FFF2-40B4-BE49-F238E27FC236}">
                <a16:creationId xmlns:a16="http://schemas.microsoft.com/office/drawing/2014/main" id="{53C13ABF-A339-7730-A7DC-78F9095ABAFA}"/>
              </a:ext>
            </a:extLst>
          </p:cNvPr>
          <p:cNvCxnSpPr>
            <a:cxnSpLocks/>
          </p:cNvCxnSpPr>
          <p:nvPr/>
        </p:nvCxnSpPr>
        <p:spPr>
          <a:xfrm>
            <a:off x="6595265" y="6386185"/>
            <a:ext cx="4378170"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FD0FF8F2-E387-7664-DA3F-99298680884F}"/>
              </a:ext>
            </a:extLst>
          </p:cNvPr>
          <p:cNvCxnSpPr>
            <a:cxnSpLocks/>
          </p:cNvCxnSpPr>
          <p:nvPr/>
        </p:nvCxnSpPr>
        <p:spPr>
          <a:xfrm>
            <a:off x="642490" y="5658460"/>
            <a:ext cx="4336222" cy="0"/>
          </a:xfrm>
          <a:prstGeom prst="line">
            <a:avLst/>
          </a:prstGeom>
          <a:ln w="19050">
            <a:solidFill>
              <a:schemeClr val="tx1">
                <a:lumMod val="75000"/>
                <a:lumOff val="25000"/>
              </a:schemeClr>
            </a:solidFill>
            <a:prstDash val="sysDot"/>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726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553DEC-4D7F-4906-BC77-5384DD1DCBFD}"/>
              </a:ext>
            </a:extLst>
          </p:cNvPr>
          <p:cNvSpPr>
            <a:spLocks noGrp="1"/>
          </p:cNvSpPr>
          <p:nvPr>
            <p:ph type="sldNum" sz="quarter" idx="4"/>
          </p:nvPr>
        </p:nvSpPr>
        <p:spPr/>
        <p:txBody>
          <a:bodyPr/>
          <a:lstStyle/>
          <a:p>
            <a:fld id="{DCBF5701-1E31-4102-832B-09F0AC47C2BD}" type="slidenum">
              <a:rPr lang="en-US" sz="1100">
                <a:solidFill>
                  <a:schemeClr val="bg2"/>
                </a:solidFill>
              </a:rPr>
              <a:pPr/>
              <a:t>2</a:t>
            </a:fld>
            <a:endParaRPr lang="en-US" sz="1100">
              <a:solidFill>
                <a:schemeClr val="bg2"/>
              </a:solidFill>
            </a:endParaRPr>
          </a:p>
        </p:txBody>
      </p:sp>
      <p:sp>
        <p:nvSpPr>
          <p:cNvPr id="5" name="Content Placeholder 4">
            <a:extLst>
              <a:ext uri="{FF2B5EF4-FFF2-40B4-BE49-F238E27FC236}">
                <a16:creationId xmlns:a16="http://schemas.microsoft.com/office/drawing/2014/main" id="{0C8EC726-9197-4163-A8AE-507AE203B340}"/>
              </a:ext>
            </a:extLst>
          </p:cNvPr>
          <p:cNvSpPr>
            <a:spLocks noGrp="1"/>
          </p:cNvSpPr>
          <p:nvPr>
            <p:ph sz="quarter" idx="14"/>
          </p:nvPr>
        </p:nvSpPr>
        <p:spPr>
          <a:xfrm>
            <a:off x="1354406" y="1273555"/>
            <a:ext cx="8948365" cy="4648200"/>
          </a:xfrm>
        </p:spPr>
        <p:txBody>
          <a:bodyPr/>
          <a:lstStyle/>
          <a:p>
            <a:pPr marL="0" indent="0" algn="ctr">
              <a:buNone/>
            </a:pPr>
            <a:r>
              <a:rPr lang="en-US" sz="4800" b="1" dirty="0">
                <a:solidFill>
                  <a:schemeClr val="tx2"/>
                </a:solidFill>
                <a:latin typeface="+mn-lt"/>
              </a:rPr>
              <a:t>Assessment and accountability itself does not improve student outcomes, </a:t>
            </a:r>
          </a:p>
          <a:p>
            <a:pPr marL="0" indent="0" algn="ctr">
              <a:buNone/>
            </a:pPr>
            <a:r>
              <a:rPr lang="en-US" sz="4800" b="1" dirty="0">
                <a:solidFill>
                  <a:schemeClr val="tx2"/>
                </a:solidFill>
                <a:latin typeface="+mn-lt"/>
              </a:rPr>
              <a:t>but the data it produces should inspire action that will improve student outcomes. </a:t>
            </a:r>
            <a:endParaRPr lang="en-US" sz="4800" dirty="0">
              <a:solidFill>
                <a:schemeClr val="tx2"/>
              </a:solidFill>
              <a:latin typeface="+mn-lt"/>
            </a:endParaRPr>
          </a:p>
          <a:p>
            <a:endParaRPr lang="en-US" sz="4800" dirty="0">
              <a:solidFill>
                <a:schemeClr val="bg2"/>
              </a:solidFill>
              <a:latin typeface="+mn-lt"/>
            </a:endParaRPr>
          </a:p>
        </p:txBody>
      </p:sp>
    </p:spTree>
    <p:extLst>
      <p:ext uri="{BB962C8B-B14F-4D97-AF65-F5344CB8AC3E}">
        <p14:creationId xmlns:p14="http://schemas.microsoft.com/office/powerpoint/2010/main" val="3849543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nvGraphicFramePr>
        <p:xfrm>
          <a:off x="1060946" y="1713425"/>
          <a:ext cx="9040337" cy="2042166"/>
        </p:xfrm>
        <a:graphic>
          <a:graphicData uri="http://schemas.openxmlformats.org/drawingml/2006/table">
            <a:tbl>
              <a:tblPr firstRow="1" bandRow="1">
                <a:tableStyleId>{5C22544A-7EE6-4342-B048-85BDC9FD1C3A}</a:tableStyleId>
              </a:tblPr>
              <a:tblGrid>
                <a:gridCol w="4617773">
                  <a:extLst>
                    <a:ext uri="{9D8B030D-6E8A-4147-A177-3AD203B41FA5}">
                      <a16:colId xmlns:a16="http://schemas.microsoft.com/office/drawing/2014/main" val="20000"/>
                    </a:ext>
                  </a:extLst>
                </a:gridCol>
                <a:gridCol w="2032246">
                  <a:extLst>
                    <a:ext uri="{9D8B030D-6E8A-4147-A177-3AD203B41FA5}">
                      <a16:colId xmlns:a16="http://schemas.microsoft.com/office/drawing/2014/main" val="20001"/>
                    </a:ext>
                  </a:extLst>
                </a:gridCol>
                <a:gridCol w="2390318">
                  <a:extLst>
                    <a:ext uri="{9D8B030D-6E8A-4147-A177-3AD203B41FA5}">
                      <a16:colId xmlns:a16="http://schemas.microsoft.com/office/drawing/2014/main" val="20002"/>
                    </a:ext>
                  </a:extLst>
                </a:gridCol>
              </a:tblGrid>
              <a:tr h="1801575">
                <a:tc>
                  <a:txBody>
                    <a:bodyPr/>
                    <a:lstStyle/>
                    <a:p>
                      <a:endParaRPr lang="en-US" sz="1600" dirty="0"/>
                    </a:p>
                    <a:p>
                      <a:r>
                        <a:rPr lang="en-US" sz="1600" dirty="0">
                          <a:solidFill>
                            <a:schemeClr val="tx1">
                              <a:lumMod val="75000"/>
                              <a:lumOff val="25000"/>
                            </a:schemeClr>
                          </a:solidFill>
                        </a:rPr>
                        <a:t>Fully Accredited</a:t>
                      </a:r>
                    </a:p>
                    <a:p>
                      <a:r>
                        <a:rPr lang="en-US" sz="1600" dirty="0">
                          <a:solidFill>
                            <a:schemeClr val="tx1">
                              <a:lumMod val="75000"/>
                              <a:lumOff val="25000"/>
                            </a:schemeClr>
                          </a:solidFill>
                        </a:rPr>
                        <a:t>Provisionally Accredited</a:t>
                      </a:r>
                    </a:p>
                    <a:p>
                      <a:r>
                        <a:rPr lang="en-US" sz="1600" dirty="0">
                          <a:solidFill>
                            <a:schemeClr val="tx1">
                              <a:lumMod val="75000"/>
                              <a:lumOff val="25000"/>
                            </a:schemeClr>
                          </a:solidFill>
                        </a:rPr>
                        <a:t>Accredited with Warning </a:t>
                      </a:r>
                    </a:p>
                    <a:p>
                      <a:r>
                        <a:rPr lang="en-US" sz="1600" dirty="0">
                          <a:solidFill>
                            <a:schemeClr val="tx1">
                              <a:lumMod val="75000"/>
                              <a:lumOff val="25000"/>
                            </a:schemeClr>
                          </a:solidFill>
                        </a:rPr>
                        <a:t>Accreditation Denied </a:t>
                      </a:r>
                    </a:p>
                    <a:p>
                      <a:r>
                        <a:rPr lang="en-US" sz="1600" dirty="0">
                          <a:solidFill>
                            <a:schemeClr val="tx1">
                              <a:lumMod val="75000"/>
                              <a:lumOff val="25000"/>
                            </a:schemeClr>
                          </a:solidFill>
                        </a:rPr>
                        <a:t>Conditionally Accredited–New</a:t>
                      </a:r>
                    </a:p>
                    <a:p>
                      <a:r>
                        <a:rPr lang="en-US" sz="1600" dirty="0">
                          <a:solidFill>
                            <a:schemeClr val="tx1">
                              <a:lumMod val="75000"/>
                              <a:lumOff val="25000"/>
                            </a:schemeClr>
                          </a:solidFill>
                        </a:rPr>
                        <a:t>Conditionally Accredited–Reconstituted</a:t>
                      </a:r>
                      <a:endParaRPr lang="en-US" sz="1600" dirty="0">
                        <a:solidFill>
                          <a:schemeClr val="tx1">
                            <a:lumMod val="75000"/>
                            <a:lumOff val="25000"/>
                          </a:schemeClr>
                        </a:solidFill>
                        <a:ea typeface="ＭＳ Ｐゴシック" pitchFamily="34" charset="-128"/>
                      </a:endParaRPr>
                    </a:p>
                    <a:p>
                      <a:endParaRPr lang="en-US" sz="1600" dirty="0"/>
                    </a:p>
                  </a:txBody>
                  <a:tcPr marL="91437" marR="91437" marT="45723" marB="45723">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80000"/>
                        </a:lnSpc>
                        <a:spcBef>
                          <a:spcPct val="0"/>
                        </a:spcBef>
                      </a:pPr>
                      <a:endParaRPr lang="en-US" altLang="en-US" sz="1600" b="1" dirty="0">
                        <a:solidFill>
                          <a:srgbClr val="FF0000"/>
                        </a:solidFill>
                        <a:ea typeface="ＭＳ Ｐゴシック" pitchFamily="34" charset="-128"/>
                      </a:endParaRPr>
                    </a:p>
                    <a:p>
                      <a:pPr>
                        <a:lnSpc>
                          <a:spcPct val="80000"/>
                        </a:lnSpc>
                        <a:spcBef>
                          <a:spcPct val="0"/>
                        </a:spcBef>
                      </a:pPr>
                      <a:endParaRPr lang="en-US" altLang="en-US" sz="1600" b="1" dirty="0">
                        <a:solidFill>
                          <a:srgbClr val="FF0000"/>
                        </a:solidFill>
                        <a:ea typeface="ＭＳ Ｐゴシック" pitchFamily="34" charset="-128"/>
                      </a:endParaRPr>
                    </a:p>
                    <a:p>
                      <a:pPr>
                        <a:lnSpc>
                          <a:spcPct val="80000"/>
                        </a:lnSpc>
                        <a:spcBef>
                          <a:spcPct val="0"/>
                        </a:spcBef>
                      </a:pPr>
                      <a:r>
                        <a:rPr lang="en-US" altLang="en-US" sz="1600" b="1" dirty="0">
                          <a:solidFill>
                            <a:srgbClr val="FF0000"/>
                          </a:solidFill>
                          <a:ea typeface="ＭＳ Ｐゴシック" pitchFamily="34" charset="-128"/>
                        </a:rPr>
                        <a:t>Red</a:t>
                      </a:r>
                    </a:p>
                    <a:p>
                      <a:pPr>
                        <a:lnSpc>
                          <a:spcPct val="80000"/>
                        </a:lnSpc>
                        <a:spcBef>
                          <a:spcPct val="0"/>
                        </a:spcBef>
                      </a:pPr>
                      <a:r>
                        <a:rPr lang="en-US" altLang="en-US" sz="1600" b="1" dirty="0">
                          <a:solidFill>
                            <a:srgbClr val="FFC000"/>
                          </a:solidFill>
                          <a:ea typeface="ＭＳ Ｐゴシック" pitchFamily="34" charset="-128"/>
                        </a:rPr>
                        <a:t>Orange</a:t>
                      </a:r>
                    </a:p>
                    <a:p>
                      <a:pPr>
                        <a:lnSpc>
                          <a:spcPct val="80000"/>
                        </a:lnSpc>
                        <a:spcBef>
                          <a:spcPct val="0"/>
                        </a:spcBef>
                      </a:pPr>
                      <a:r>
                        <a:rPr lang="en-US" altLang="en-US" sz="1600" b="1" dirty="0">
                          <a:solidFill>
                            <a:srgbClr val="FFFF00"/>
                          </a:solidFill>
                          <a:ea typeface="ＭＳ Ｐゴシック" pitchFamily="34" charset="-128"/>
                        </a:rPr>
                        <a:t>Yellow</a:t>
                      </a:r>
                    </a:p>
                    <a:p>
                      <a:pPr>
                        <a:lnSpc>
                          <a:spcPct val="80000"/>
                        </a:lnSpc>
                        <a:spcBef>
                          <a:spcPct val="0"/>
                        </a:spcBef>
                      </a:pPr>
                      <a:r>
                        <a:rPr lang="en-US" altLang="en-US" sz="1600" b="1" dirty="0">
                          <a:solidFill>
                            <a:srgbClr val="92D050"/>
                          </a:solidFill>
                          <a:ea typeface="ＭＳ Ｐゴシック" pitchFamily="34" charset="-128"/>
                        </a:rPr>
                        <a:t>Lime Green</a:t>
                      </a:r>
                    </a:p>
                    <a:p>
                      <a:pPr>
                        <a:lnSpc>
                          <a:spcPct val="80000"/>
                        </a:lnSpc>
                        <a:spcBef>
                          <a:spcPct val="0"/>
                        </a:spcBef>
                      </a:pPr>
                      <a:r>
                        <a:rPr lang="en-US" altLang="en-US" sz="1600" b="1" dirty="0">
                          <a:solidFill>
                            <a:srgbClr val="00B050"/>
                          </a:solidFill>
                          <a:ea typeface="ＭＳ Ｐゴシック" pitchFamily="34" charset="-128"/>
                        </a:rPr>
                        <a:t>Dark Green</a:t>
                      </a:r>
                    </a:p>
                  </a:txBody>
                  <a:tcPr marL="91437" marR="91437" marT="45723" marB="45723">
                    <a:lnL w="12700" cmpd="sng">
                      <a:noFill/>
                    </a:lnL>
                    <a:lnR w="12700" cmpd="sng">
                      <a:noFill/>
                    </a:lnR>
                    <a:noFill/>
                  </a:tcPr>
                </a:tc>
                <a:tc>
                  <a:txBody>
                    <a:bodyPr/>
                    <a:lstStyle/>
                    <a:p>
                      <a:endParaRPr lang="en-US" sz="1600" dirty="0"/>
                    </a:p>
                  </a:txBody>
                  <a:tcPr marL="91437" marR="91437" marT="45723" marB="45723">
                    <a:lnL w="12700" cmpd="sng">
                      <a:noFill/>
                    </a:lnL>
                    <a:noFill/>
                  </a:tcPr>
                </a:tc>
                <a:extLst>
                  <a:ext uri="{0D108BD9-81ED-4DB2-BD59-A6C34878D82A}">
                    <a16:rowId xmlns:a16="http://schemas.microsoft.com/office/drawing/2014/main" val="10000"/>
                  </a:ext>
                </a:extLst>
              </a:tr>
            </a:tbl>
          </a:graphicData>
        </a:graphic>
      </p:graphicFrame>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30485" y="853196"/>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endParaRPr lang="en-US" sz="4000" dirty="0"/>
          </a:p>
        </p:txBody>
      </p:sp>
      <p:sp>
        <p:nvSpPr>
          <p:cNvPr id="14" name="TextBox 13"/>
          <p:cNvSpPr txBox="1"/>
          <p:nvPr/>
        </p:nvSpPr>
        <p:spPr>
          <a:xfrm>
            <a:off x="1181004" y="1060525"/>
            <a:ext cx="10517623" cy="461665"/>
          </a:xfrm>
          <a:prstGeom prst="rect">
            <a:avLst/>
          </a:prstGeom>
          <a:noFill/>
        </p:spPr>
        <p:txBody>
          <a:bodyPr wrap="square" rtlCol="0">
            <a:spAutoFit/>
          </a:bodyPr>
          <a:lstStyle/>
          <a:p>
            <a:r>
              <a:rPr lang="en-US" sz="2400" dirty="0">
                <a:solidFill>
                  <a:schemeClr val="tx1">
                    <a:lumMod val="75000"/>
                    <a:lumOff val="25000"/>
                  </a:schemeClr>
                </a:solidFill>
                <a:latin typeface="+mn-lt"/>
              </a:rPr>
              <a:t>Use clear and transparent descriptors of A, B, C, D, and F</a:t>
            </a:r>
          </a:p>
        </p:txBody>
      </p:sp>
      <p:cxnSp>
        <p:nvCxnSpPr>
          <p:cNvPr id="43" name="Straight Connector 42"/>
          <p:cNvCxnSpPr>
            <a:cxnSpLocks/>
          </p:cNvCxnSpPr>
          <p:nvPr/>
        </p:nvCxnSpPr>
        <p:spPr>
          <a:xfrm>
            <a:off x="1026540" y="1600200"/>
            <a:ext cx="10254135" cy="0"/>
          </a:xfrm>
          <a:prstGeom prst="line">
            <a:avLst/>
          </a:prstGeom>
          <a:ln w="19050">
            <a:solidFill>
              <a:schemeClr val="bg1">
                <a:lumMod val="50000"/>
              </a:schemeClr>
            </a:solidFill>
            <a:prstDash val="sysDot"/>
          </a:ln>
        </p:spPr>
        <p:style>
          <a:lnRef idx="1">
            <a:schemeClr val="accent5"/>
          </a:lnRef>
          <a:fillRef idx="0">
            <a:schemeClr val="accent5"/>
          </a:fillRef>
          <a:effectRef idx="0">
            <a:schemeClr val="accent5"/>
          </a:effectRef>
          <a:fontRef idx="minor">
            <a:schemeClr val="tx1"/>
          </a:fontRef>
        </p:style>
      </p:cxnSp>
      <p:grpSp>
        <p:nvGrpSpPr>
          <p:cNvPr id="45" name="Group 44"/>
          <p:cNvGrpSpPr/>
          <p:nvPr/>
        </p:nvGrpSpPr>
        <p:grpSpPr>
          <a:xfrm>
            <a:off x="8322884" y="2133601"/>
            <a:ext cx="1430716" cy="1159427"/>
            <a:chOff x="6786813" y="4884619"/>
            <a:chExt cx="1028700" cy="1028700"/>
          </a:xfrm>
        </p:grpSpPr>
        <p:sp>
          <p:nvSpPr>
            <p:cNvPr id="46" name="5-Point Star 45"/>
            <p:cNvSpPr/>
            <p:nvPr/>
          </p:nvSpPr>
          <p:spPr>
            <a:xfrm>
              <a:off x="6786813" y="4884619"/>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47" name="5-Point Star 46"/>
            <p:cNvSpPr/>
            <p:nvPr/>
          </p:nvSpPr>
          <p:spPr>
            <a:xfrm>
              <a:off x="6786813" y="5101187"/>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48" name="5-Point Star 47"/>
            <p:cNvSpPr/>
            <p:nvPr/>
          </p:nvSpPr>
          <p:spPr>
            <a:xfrm>
              <a:off x="6786813" y="5317756"/>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49" name="5-Point Star 48"/>
            <p:cNvSpPr/>
            <p:nvPr/>
          </p:nvSpPr>
          <p:spPr>
            <a:xfrm>
              <a:off x="7219950" y="5317756"/>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0" name="5-Point Star 49"/>
            <p:cNvSpPr/>
            <p:nvPr/>
          </p:nvSpPr>
          <p:spPr>
            <a:xfrm>
              <a:off x="7003381" y="5317756"/>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1" name="5-Point Star 50"/>
            <p:cNvSpPr/>
            <p:nvPr/>
          </p:nvSpPr>
          <p:spPr>
            <a:xfrm>
              <a:off x="7007893" y="5101187"/>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2" name="5-Point Star 51"/>
            <p:cNvSpPr/>
            <p:nvPr/>
          </p:nvSpPr>
          <p:spPr>
            <a:xfrm>
              <a:off x="6786813" y="5534324"/>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3" name="5-Point Star 52"/>
            <p:cNvSpPr/>
            <p:nvPr/>
          </p:nvSpPr>
          <p:spPr>
            <a:xfrm>
              <a:off x="6786813" y="5750893"/>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4" name="5-Point Star 53"/>
            <p:cNvSpPr/>
            <p:nvPr/>
          </p:nvSpPr>
          <p:spPr>
            <a:xfrm>
              <a:off x="7003381" y="5534324"/>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5" name="5-Point Star 54"/>
            <p:cNvSpPr/>
            <p:nvPr/>
          </p:nvSpPr>
          <p:spPr>
            <a:xfrm>
              <a:off x="7219950" y="5534324"/>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6" name="5-Point Star 55"/>
            <p:cNvSpPr/>
            <p:nvPr/>
          </p:nvSpPr>
          <p:spPr>
            <a:xfrm>
              <a:off x="7436518" y="5534324"/>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7" name="5-Point Star 56"/>
            <p:cNvSpPr/>
            <p:nvPr/>
          </p:nvSpPr>
          <p:spPr>
            <a:xfrm>
              <a:off x="7003381" y="5750893"/>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8" name="5-Point Star 57"/>
            <p:cNvSpPr/>
            <p:nvPr/>
          </p:nvSpPr>
          <p:spPr>
            <a:xfrm>
              <a:off x="7219950" y="5750893"/>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59" name="5-Point Star 58"/>
            <p:cNvSpPr/>
            <p:nvPr/>
          </p:nvSpPr>
          <p:spPr>
            <a:xfrm>
              <a:off x="7653087" y="5750893"/>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sp>
          <p:nvSpPr>
            <p:cNvPr id="60" name="5-Point Star 59"/>
            <p:cNvSpPr/>
            <p:nvPr/>
          </p:nvSpPr>
          <p:spPr>
            <a:xfrm>
              <a:off x="7436518" y="5750893"/>
              <a:ext cx="162426" cy="162426"/>
            </a:xfrm>
            <a:prstGeom prst="star5">
              <a:avLst/>
            </a:prstGeom>
            <a:solidFill>
              <a:srgbClr val="FFFF00"/>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p>
          </p:txBody>
        </p:sp>
      </p:grpSp>
      <p:sp>
        <p:nvSpPr>
          <p:cNvPr id="64" name="TextBox 63"/>
          <p:cNvSpPr txBox="1"/>
          <p:nvPr/>
        </p:nvSpPr>
        <p:spPr>
          <a:xfrm>
            <a:off x="429775" y="3668545"/>
            <a:ext cx="4998115" cy="400110"/>
          </a:xfrm>
          <a:prstGeom prst="rect">
            <a:avLst/>
          </a:prstGeom>
          <a:noFill/>
        </p:spPr>
        <p:txBody>
          <a:bodyPr wrap="square" rtlCol="0">
            <a:spAutoFit/>
          </a:bodyPr>
          <a:lstStyle/>
          <a:p>
            <a:r>
              <a:rPr lang="en-US" sz="2000" dirty="0">
                <a:solidFill>
                  <a:schemeClr val="tx1">
                    <a:lumMod val="75000"/>
                    <a:lumOff val="25000"/>
                  </a:schemeClr>
                </a:solidFill>
              </a:rPr>
              <a:t>Florida School Classifications</a:t>
            </a:r>
            <a:endParaRPr lang="en-US" sz="2000" b="0" dirty="0">
              <a:solidFill>
                <a:schemeClr val="tx1">
                  <a:lumMod val="75000"/>
                  <a:lumOff val="25000"/>
                </a:schemeClr>
              </a:solidFill>
            </a:endParaRPr>
          </a:p>
        </p:txBody>
      </p:sp>
      <p:grpSp>
        <p:nvGrpSpPr>
          <p:cNvPr id="29" name="Group 28"/>
          <p:cNvGrpSpPr/>
          <p:nvPr/>
        </p:nvGrpSpPr>
        <p:grpSpPr>
          <a:xfrm>
            <a:off x="412060" y="4120290"/>
            <a:ext cx="11636715" cy="2367482"/>
            <a:chOff x="96516" y="4124849"/>
            <a:chExt cx="8858380" cy="2367482"/>
          </a:xfrm>
        </p:grpSpPr>
        <p:grpSp>
          <p:nvGrpSpPr>
            <p:cNvPr id="30" name="Group 29"/>
            <p:cNvGrpSpPr/>
            <p:nvPr/>
          </p:nvGrpSpPr>
          <p:grpSpPr>
            <a:xfrm>
              <a:off x="96516" y="4124849"/>
              <a:ext cx="8006478" cy="2367482"/>
              <a:chOff x="-94134" y="2036986"/>
              <a:chExt cx="9048922" cy="2570857"/>
            </a:xfrm>
          </p:grpSpPr>
          <p:grpSp>
            <p:nvGrpSpPr>
              <p:cNvPr id="37" name="Group 36"/>
              <p:cNvGrpSpPr/>
              <p:nvPr/>
            </p:nvGrpSpPr>
            <p:grpSpPr>
              <a:xfrm>
                <a:off x="4509197" y="2135857"/>
                <a:ext cx="1444098" cy="1865545"/>
                <a:chOff x="4874198" y="3811177"/>
                <a:chExt cx="1444098" cy="1865545"/>
              </a:xfrm>
            </p:grpSpPr>
            <p:cxnSp>
              <p:nvCxnSpPr>
                <p:cNvPr id="76" name="Straight Connector 75"/>
                <p:cNvCxnSpPr/>
                <p:nvPr/>
              </p:nvCxnSpPr>
              <p:spPr>
                <a:xfrm flipH="1">
                  <a:off x="4874198" y="3811177"/>
                  <a:ext cx="2" cy="1631594"/>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77" name="Straight Connector 76"/>
                <p:cNvCxnSpPr/>
                <p:nvPr/>
              </p:nvCxnSpPr>
              <p:spPr>
                <a:xfrm flipH="1" flipV="1">
                  <a:off x="4893248" y="4406702"/>
                  <a:ext cx="899681" cy="241"/>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78" name="TextBox 77"/>
                <p:cNvSpPr txBox="1"/>
                <p:nvPr/>
              </p:nvSpPr>
              <p:spPr>
                <a:xfrm>
                  <a:off x="4874198" y="4060860"/>
                  <a:ext cx="723236" cy="367637"/>
                </a:xfrm>
                <a:prstGeom prst="rect">
                  <a:avLst/>
                </a:prstGeom>
                <a:noFill/>
              </p:spPr>
              <p:txBody>
                <a:bodyPr wrap="none" rtlCol="0">
                  <a:spAutoFit/>
                </a:bodyPr>
                <a:lstStyle/>
                <a:p>
                  <a:r>
                    <a:rPr lang="en-US" sz="1600" dirty="0">
                      <a:solidFill>
                        <a:schemeClr val="accent3"/>
                      </a:solidFill>
                    </a:rPr>
                    <a:t>1999</a:t>
                  </a:r>
                </a:p>
              </p:txBody>
            </p:sp>
            <p:sp>
              <p:nvSpPr>
                <p:cNvPr id="79" name="TextBox 78"/>
                <p:cNvSpPr txBox="1"/>
                <p:nvPr/>
              </p:nvSpPr>
              <p:spPr>
                <a:xfrm>
                  <a:off x="4874198" y="4406702"/>
                  <a:ext cx="1444098" cy="1270020"/>
                </a:xfrm>
                <a:prstGeom prst="rect">
                  <a:avLst/>
                </a:prstGeom>
                <a:noFill/>
              </p:spPr>
              <p:txBody>
                <a:bodyPr wrap="square" rtlCol="0">
                  <a:spAutoFit/>
                </a:bodyPr>
                <a:lstStyle/>
                <a:p>
                  <a:r>
                    <a:rPr lang="en-US" sz="1400" dirty="0">
                      <a:solidFill>
                        <a:schemeClr val="tx1">
                          <a:lumMod val="75000"/>
                          <a:lumOff val="25000"/>
                        </a:schemeClr>
                      </a:solidFill>
                    </a:rPr>
                    <a:t>Adopted Letter Grades </a:t>
                  </a:r>
                </a:p>
                <a:p>
                  <a:pPr algn="r"/>
                  <a:endParaRPr lang="en-US" sz="1400" dirty="0">
                    <a:solidFill>
                      <a:schemeClr val="tx1">
                        <a:lumMod val="75000"/>
                        <a:lumOff val="25000"/>
                      </a:schemeClr>
                    </a:solidFill>
                  </a:endParaRPr>
                </a:p>
                <a:p>
                  <a:r>
                    <a:rPr lang="en-US" sz="1400" dirty="0">
                      <a:solidFill>
                        <a:schemeClr val="tx1">
                          <a:lumMod val="75000"/>
                          <a:lumOff val="25000"/>
                        </a:schemeClr>
                      </a:solidFill>
                    </a:rPr>
                    <a:t>A, B, C, D, F</a:t>
                  </a:r>
                </a:p>
              </p:txBody>
            </p:sp>
          </p:grpSp>
          <p:grpSp>
            <p:nvGrpSpPr>
              <p:cNvPr id="38" name="Group 37"/>
              <p:cNvGrpSpPr/>
              <p:nvPr/>
            </p:nvGrpSpPr>
            <p:grpSpPr>
              <a:xfrm>
                <a:off x="2946120" y="2109586"/>
                <a:ext cx="1307206" cy="1925453"/>
                <a:chOff x="3310892" y="3812898"/>
                <a:chExt cx="1307206" cy="1925453"/>
              </a:xfrm>
            </p:grpSpPr>
            <p:cxnSp>
              <p:nvCxnSpPr>
                <p:cNvPr id="72" name="Straight Connector 71"/>
                <p:cNvCxnSpPr/>
                <p:nvPr/>
              </p:nvCxnSpPr>
              <p:spPr>
                <a:xfrm flipH="1">
                  <a:off x="3310893" y="3812898"/>
                  <a:ext cx="21330" cy="1925453"/>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73" name="Straight Connector 72"/>
                <p:cNvCxnSpPr/>
                <p:nvPr/>
              </p:nvCxnSpPr>
              <p:spPr>
                <a:xfrm flipH="1">
                  <a:off x="3310893" y="4422017"/>
                  <a:ext cx="1108110" cy="39142"/>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74" name="TextBox 73"/>
                <p:cNvSpPr txBox="1"/>
                <p:nvPr/>
              </p:nvSpPr>
              <p:spPr>
                <a:xfrm>
                  <a:off x="3327717" y="4102985"/>
                  <a:ext cx="723236" cy="367637"/>
                </a:xfrm>
                <a:prstGeom prst="rect">
                  <a:avLst/>
                </a:prstGeom>
                <a:noFill/>
              </p:spPr>
              <p:txBody>
                <a:bodyPr wrap="none" rtlCol="0">
                  <a:spAutoFit/>
                </a:bodyPr>
                <a:lstStyle/>
                <a:p>
                  <a:r>
                    <a:rPr lang="en-US" sz="1600" dirty="0">
                      <a:solidFill>
                        <a:schemeClr val="accent3"/>
                      </a:solidFill>
                    </a:rPr>
                    <a:t>1998</a:t>
                  </a:r>
                </a:p>
              </p:txBody>
            </p:sp>
            <p:sp>
              <p:nvSpPr>
                <p:cNvPr id="75" name="TextBox 74"/>
                <p:cNvSpPr txBox="1"/>
                <p:nvPr/>
              </p:nvSpPr>
              <p:spPr>
                <a:xfrm>
                  <a:off x="3310892" y="4468331"/>
                  <a:ext cx="1307206" cy="1270020"/>
                </a:xfrm>
                <a:prstGeom prst="rect">
                  <a:avLst/>
                </a:prstGeom>
                <a:noFill/>
              </p:spPr>
              <p:txBody>
                <a:bodyPr wrap="square" rtlCol="0">
                  <a:spAutoFit/>
                </a:bodyPr>
                <a:lstStyle/>
                <a:p>
                  <a:r>
                    <a:rPr lang="en-US" sz="1400" dirty="0">
                      <a:solidFill>
                        <a:schemeClr val="tx1">
                          <a:lumMod val="75000"/>
                          <a:lumOff val="25000"/>
                        </a:schemeClr>
                      </a:solidFill>
                    </a:rPr>
                    <a:t>Moved to Performance Levels</a:t>
                  </a:r>
                </a:p>
                <a:p>
                  <a:endParaRPr lang="en-US" sz="1400" dirty="0">
                    <a:solidFill>
                      <a:schemeClr val="tx1">
                        <a:lumMod val="75000"/>
                        <a:lumOff val="25000"/>
                      </a:schemeClr>
                    </a:solidFill>
                  </a:endParaRPr>
                </a:p>
                <a:p>
                  <a:r>
                    <a:rPr lang="en-US" sz="1400" dirty="0">
                      <a:solidFill>
                        <a:schemeClr val="tx1">
                          <a:lumMod val="75000"/>
                          <a:lumOff val="25000"/>
                        </a:schemeClr>
                      </a:solidFill>
                    </a:rPr>
                    <a:t>I, II, III, IV, V</a:t>
                  </a:r>
                </a:p>
              </p:txBody>
            </p:sp>
          </p:grpSp>
          <p:grpSp>
            <p:nvGrpSpPr>
              <p:cNvPr id="39" name="Group 38"/>
              <p:cNvGrpSpPr/>
              <p:nvPr/>
            </p:nvGrpSpPr>
            <p:grpSpPr>
              <a:xfrm>
                <a:off x="180676" y="2140377"/>
                <a:ext cx="2237253" cy="2467466"/>
                <a:chOff x="527210" y="3831032"/>
                <a:chExt cx="2237253" cy="2467466"/>
              </a:xfrm>
            </p:grpSpPr>
            <p:cxnSp>
              <p:nvCxnSpPr>
                <p:cNvPr id="68" name="Straight Connector 67"/>
                <p:cNvCxnSpPr/>
                <p:nvPr/>
              </p:nvCxnSpPr>
              <p:spPr>
                <a:xfrm flipH="1">
                  <a:off x="539157" y="3831032"/>
                  <a:ext cx="11947" cy="233378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69" name="Straight Connector 68"/>
                <p:cNvCxnSpPr/>
                <p:nvPr/>
              </p:nvCxnSpPr>
              <p:spPr>
                <a:xfrm flipH="1">
                  <a:off x="527210" y="4409360"/>
                  <a:ext cx="992249"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70" name="TextBox 69"/>
                <p:cNvSpPr txBox="1"/>
                <p:nvPr/>
              </p:nvSpPr>
              <p:spPr>
                <a:xfrm>
                  <a:off x="555028" y="4090328"/>
                  <a:ext cx="723237" cy="367637"/>
                </a:xfrm>
                <a:prstGeom prst="rect">
                  <a:avLst/>
                </a:prstGeom>
                <a:noFill/>
              </p:spPr>
              <p:txBody>
                <a:bodyPr wrap="none" rtlCol="0">
                  <a:spAutoFit/>
                </a:bodyPr>
                <a:lstStyle/>
                <a:p>
                  <a:r>
                    <a:rPr lang="en-US" sz="1600" dirty="0">
                      <a:solidFill>
                        <a:schemeClr val="accent3"/>
                      </a:solidFill>
                    </a:rPr>
                    <a:t>1995</a:t>
                  </a:r>
                </a:p>
              </p:txBody>
            </p:sp>
            <p:sp>
              <p:nvSpPr>
                <p:cNvPr id="71" name="TextBox 70"/>
                <p:cNvSpPr txBox="1"/>
                <p:nvPr/>
              </p:nvSpPr>
              <p:spPr>
                <a:xfrm>
                  <a:off x="527210" y="4426890"/>
                  <a:ext cx="2237253" cy="1871608"/>
                </a:xfrm>
                <a:prstGeom prst="rect">
                  <a:avLst/>
                </a:prstGeom>
                <a:noFill/>
              </p:spPr>
              <p:txBody>
                <a:bodyPr wrap="square" rtlCol="0">
                  <a:spAutoFit/>
                </a:bodyPr>
                <a:lstStyle/>
                <a:p>
                  <a:r>
                    <a:rPr lang="en-US" sz="1400" dirty="0">
                      <a:solidFill>
                        <a:schemeClr val="tx1">
                          <a:lumMod val="75000"/>
                          <a:lumOff val="25000"/>
                        </a:schemeClr>
                      </a:solidFill>
                      <a:latin typeface="+mn-lt"/>
                    </a:rPr>
                    <a:t>Florida began “grading” schools</a:t>
                  </a:r>
                </a:p>
                <a:p>
                  <a:endParaRPr lang="en-US" sz="800" dirty="0">
                    <a:solidFill>
                      <a:schemeClr val="tx1">
                        <a:lumMod val="75000"/>
                        <a:lumOff val="25000"/>
                      </a:schemeClr>
                    </a:solidFill>
                    <a:latin typeface="+mn-lt"/>
                  </a:endParaRPr>
                </a:p>
                <a:p>
                  <a:r>
                    <a:rPr lang="en-US" sz="1400" dirty="0">
                      <a:solidFill>
                        <a:schemeClr val="tx1">
                          <a:lumMod val="75000"/>
                          <a:lumOff val="25000"/>
                        </a:schemeClr>
                      </a:solidFill>
                      <a:latin typeface="+mn-lt"/>
                    </a:rPr>
                    <a:t>High Performing</a:t>
                  </a:r>
                </a:p>
                <a:p>
                  <a:r>
                    <a:rPr lang="en-US" sz="1400" dirty="0">
                      <a:solidFill>
                        <a:schemeClr val="tx1">
                          <a:lumMod val="75000"/>
                          <a:lumOff val="25000"/>
                        </a:schemeClr>
                      </a:solidFill>
                      <a:latin typeface="+mn-lt"/>
                    </a:rPr>
                    <a:t>Performing</a:t>
                  </a:r>
                </a:p>
                <a:p>
                  <a:r>
                    <a:rPr lang="en-US" sz="1400" dirty="0">
                      <a:solidFill>
                        <a:schemeClr val="tx1">
                          <a:lumMod val="75000"/>
                          <a:lumOff val="25000"/>
                        </a:schemeClr>
                      </a:solidFill>
                      <a:latin typeface="+mn-lt"/>
                    </a:rPr>
                    <a:t>Low Performing</a:t>
                  </a:r>
                </a:p>
                <a:p>
                  <a:r>
                    <a:rPr lang="en-US" sz="1400" dirty="0">
                      <a:solidFill>
                        <a:schemeClr val="tx1">
                          <a:lumMod val="75000"/>
                          <a:lumOff val="25000"/>
                        </a:schemeClr>
                      </a:solidFill>
                      <a:latin typeface="+mn-lt"/>
                    </a:rPr>
                    <a:t>Critically Low Performing</a:t>
                  </a:r>
                </a:p>
              </p:txBody>
            </p:sp>
          </p:grpSp>
          <p:grpSp>
            <p:nvGrpSpPr>
              <p:cNvPr id="40" name="Group 39"/>
              <p:cNvGrpSpPr/>
              <p:nvPr/>
            </p:nvGrpSpPr>
            <p:grpSpPr>
              <a:xfrm>
                <a:off x="-94134" y="2036986"/>
                <a:ext cx="9048922" cy="337931"/>
                <a:chOff x="270867" y="3849230"/>
                <a:chExt cx="9048922" cy="337931"/>
              </a:xfrm>
            </p:grpSpPr>
            <p:grpSp>
              <p:nvGrpSpPr>
                <p:cNvPr id="41" name="Group 40"/>
                <p:cNvGrpSpPr/>
                <p:nvPr/>
              </p:nvGrpSpPr>
              <p:grpSpPr>
                <a:xfrm>
                  <a:off x="270867" y="3886168"/>
                  <a:ext cx="9048922" cy="300993"/>
                  <a:chOff x="285866" y="3896101"/>
                  <a:chExt cx="9048922" cy="300993"/>
                </a:xfrm>
              </p:grpSpPr>
              <p:cxnSp>
                <p:nvCxnSpPr>
                  <p:cNvPr id="66" name="Straight Arrow Connector 65"/>
                  <p:cNvCxnSpPr/>
                  <p:nvPr/>
                </p:nvCxnSpPr>
                <p:spPr>
                  <a:xfrm flipV="1">
                    <a:off x="285866" y="4078839"/>
                    <a:ext cx="9048922" cy="1"/>
                  </a:xfrm>
                  <a:prstGeom prst="straightConnector1">
                    <a:avLst/>
                  </a:prstGeom>
                  <a:ln w="63500" cap="flat">
                    <a:solidFill>
                      <a:srgbClr val="00206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Flowchart: Connector 66"/>
                  <p:cNvSpPr/>
                  <p:nvPr/>
                </p:nvSpPr>
                <p:spPr>
                  <a:xfrm>
                    <a:off x="432400" y="3896101"/>
                    <a:ext cx="312186" cy="300993"/>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42" name="Flowchart: Connector 41"/>
                <p:cNvSpPr/>
                <p:nvPr/>
              </p:nvSpPr>
              <p:spPr>
                <a:xfrm>
                  <a:off x="3155028" y="3886167"/>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5" name="Flowchart: Connector 64"/>
                <p:cNvSpPr/>
                <p:nvPr/>
              </p:nvSpPr>
              <p:spPr>
                <a:xfrm>
                  <a:off x="4718105" y="3849230"/>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grpSp>
          <p:nvGrpSpPr>
            <p:cNvPr id="31" name="Group 30"/>
            <p:cNvGrpSpPr/>
            <p:nvPr/>
          </p:nvGrpSpPr>
          <p:grpSpPr>
            <a:xfrm>
              <a:off x="7380909" y="4158864"/>
              <a:ext cx="1573987" cy="1888102"/>
              <a:chOff x="7380909" y="4158864"/>
              <a:chExt cx="1573987" cy="1888102"/>
            </a:xfrm>
          </p:grpSpPr>
          <p:sp>
            <p:nvSpPr>
              <p:cNvPr id="32" name="TextBox 31"/>
              <p:cNvSpPr txBox="1"/>
              <p:nvPr/>
            </p:nvSpPr>
            <p:spPr>
              <a:xfrm flipH="1">
                <a:off x="7527835" y="4450131"/>
                <a:ext cx="744370" cy="338554"/>
              </a:xfrm>
              <a:prstGeom prst="rect">
                <a:avLst/>
              </a:prstGeom>
              <a:noFill/>
            </p:spPr>
            <p:txBody>
              <a:bodyPr wrap="square" rtlCol="0">
                <a:spAutoFit/>
              </a:bodyPr>
              <a:lstStyle/>
              <a:p>
                <a:r>
                  <a:rPr lang="en-US" sz="1600" dirty="0">
                    <a:solidFill>
                      <a:schemeClr val="accent3"/>
                    </a:solidFill>
                  </a:rPr>
                  <a:t>2019</a:t>
                </a:r>
              </a:p>
            </p:txBody>
          </p:sp>
          <p:sp>
            <p:nvSpPr>
              <p:cNvPr id="33" name="TextBox 32"/>
              <p:cNvSpPr txBox="1"/>
              <p:nvPr/>
            </p:nvSpPr>
            <p:spPr>
              <a:xfrm>
                <a:off x="7560572" y="4877415"/>
                <a:ext cx="1394324" cy="1169551"/>
              </a:xfrm>
              <a:prstGeom prst="rect">
                <a:avLst/>
              </a:prstGeom>
              <a:noFill/>
            </p:spPr>
            <p:txBody>
              <a:bodyPr wrap="square" rtlCol="0">
                <a:spAutoFit/>
              </a:bodyPr>
              <a:lstStyle/>
              <a:p>
                <a:r>
                  <a:rPr lang="en-US" sz="1400" dirty="0">
                    <a:solidFill>
                      <a:schemeClr val="tx1">
                        <a:lumMod val="75000"/>
                        <a:lumOff val="25000"/>
                      </a:schemeClr>
                    </a:solidFill>
                  </a:rPr>
                  <a:t>Florida has raised the rigor of A-F nine times since 1999</a:t>
                </a:r>
              </a:p>
            </p:txBody>
          </p:sp>
          <p:cxnSp>
            <p:nvCxnSpPr>
              <p:cNvPr id="34" name="Straight Connector 33"/>
              <p:cNvCxnSpPr/>
              <p:nvPr/>
            </p:nvCxnSpPr>
            <p:spPr>
              <a:xfrm flipH="1" flipV="1">
                <a:off x="7527835" y="4807141"/>
                <a:ext cx="796037" cy="222"/>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a:xfrm flipH="1">
                <a:off x="7515605" y="4218742"/>
                <a:ext cx="11834" cy="161278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36" name="Flowchart: Connector 35"/>
              <p:cNvSpPr/>
              <p:nvPr/>
            </p:nvSpPr>
            <p:spPr>
              <a:xfrm>
                <a:off x="7380909" y="4158864"/>
                <a:ext cx="276222" cy="277183"/>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980325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1BA38A9-2E12-42F4-ADE6-2248077E9A9A}"/>
              </a:ext>
            </a:extLst>
          </p:cNvPr>
          <p:cNvSpPr txBox="1"/>
          <p:nvPr/>
        </p:nvSpPr>
        <p:spPr>
          <a:xfrm>
            <a:off x="7510182" y="3665713"/>
            <a:ext cx="4018402" cy="2585323"/>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26652"/>
                </a:solidFill>
                <a:effectLst/>
                <a:uLnTx/>
                <a:uFillTx/>
                <a:latin typeface="Trebuchet MS"/>
                <a:ea typeface="MS PGothic" pitchFamily="34" charset="-128"/>
                <a:cs typeface="+mn-cs"/>
              </a:rPr>
              <a:t>Supported by public opinion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26652"/>
              </a:solidFill>
              <a:effectLst/>
              <a:uLnTx/>
              <a:uFillTx/>
              <a:latin typeface="Trebuchet MS"/>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Trebuchet MS"/>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Trebuchet MS"/>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ysClr val="windowText" lastClr="000000"/>
              </a:solidFill>
              <a:effectLst/>
              <a:uLnTx/>
              <a:uFillTx/>
              <a:latin typeface="Trebuchet MS"/>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rebuchet MS"/>
                <a:ea typeface="MS PGothic" pitchFamily="34" charset="-128"/>
                <a:cs typeface="+mn-cs"/>
              </a:rPr>
              <a:t>Of those surveyed in a national poll support assigning schools a letter grade based on how well they educate students.</a:t>
            </a:r>
            <a:endParaRPr kumimoji="0" lang="en-US" sz="1800" b="0" i="0" u="none" strike="noStrike" kern="1200" cap="none" spc="0" normalizeH="0" baseline="0" noProof="0" dirty="0">
              <a:ln>
                <a:noFill/>
              </a:ln>
              <a:solidFill>
                <a:srgbClr val="F26652"/>
              </a:solidFill>
              <a:effectLst/>
              <a:uLnTx/>
              <a:uFillTx/>
              <a:latin typeface="Trebuchet MS"/>
              <a:ea typeface="MS PGothic" pitchFamily="34" charset="-128"/>
              <a:cs typeface="+mn-cs"/>
            </a:endParaRPr>
          </a:p>
        </p:txBody>
      </p:sp>
      <p:sp>
        <p:nvSpPr>
          <p:cNvPr id="43010" name="Title 1"/>
          <p:cNvSpPr>
            <a:spLocks noGrp="1"/>
          </p:cNvSpPr>
          <p:nvPr>
            <p:ph type="title"/>
          </p:nvPr>
        </p:nvSpPr>
        <p:spPr/>
        <p:txBody>
          <a:bodyPr>
            <a:noAutofit/>
          </a:bodyPr>
          <a:lstStyle/>
          <a:p>
            <a:r>
              <a:rPr lang="en-US" dirty="0">
                <a:solidFill>
                  <a:schemeClr val="bg1"/>
                </a:solidFill>
              </a:rPr>
              <a:t>Impact of A-F </a:t>
            </a:r>
            <a:r>
              <a:rPr lang="en-US" dirty="0"/>
              <a:t>School Grades</a:t>
            </a:r>
            <a:endParaRPr lang="en-US" altLang="en-US" dirty="0">
              <a:solidFill>
                <a:schemeClr val="bg1"/>
              </a:solidFill>
            </a:endParaRPr>
          </a:p>
        </p:txBody>
      </p:sp>
      <p:sp>
        <p:nvSpPr>
          <p:cNvPr id="3" name="Slide Number Placeholder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BF5701-1E31-4102-832B-09F0AC47C2BD}" type="slidenum">
              <a:rPr kumimoji="0" lang="en-US" sz="900" b="1" i="0" u="none" strike="noStrike" kern="1200" cap="none" spc="0" normalizeH="0" baseline="0" noProof="0" smtClean="0">
                <a:ln>
                  <a:noFill/>
                </a:ln>
                <a:solidFill>
                  <a:srgbClr val="EEB91A"/>
                </a:solidFill>
                <a:effectLst/>
                <a:uLnTx/>
                <a:uFillTx/>
                <a:latin typeface="Trebuchet MS"/>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900" b="1" i="0" u="none" strike="noStrike" kern="1200" cap="none" spc="0" normalizeH="0" baseline="0" noProof="0" dirty="0">
              <a:ln>
                <a:noFill/>
              </a:ln>
              <a:solidFill>
                <a:srgbClr val="EEB91A"/>
              </a:solidFill>
              <a:effectLst/>
              <a:uLnTx/>
              <a:uFillTx/>
              <a:latin typeface="Trebuchet MS"/>
              <a:ea typeface="MS PGothic" pitchFamily="34" charset="-128"/>
              <a:cs typeface="+mn-cs"/>
            </a:endParaRPr>
          </a:p>
        </p:txBody>
      </p:sp>
      <p:sp>
        <p:nvSpPr>
          <p:cNvPr id="5" name="Content Placeholder 4">
            <a:extLst>
              <a:ext uri="{FF2B5EF4-FFF2-40B4-BE49-F238E27FC236}">
                <a16:creationId xmlns:a16="http://schemas.microsoft.com/office/drawing/2014/main" id="{C7272A3F-0654-4055-A3CD-762D5F35B63F}"/>
              </a:ext>
            </a:extLst>
          </p:cNvPr>
          <p:cNvSpPr>
            <a:spLocks noGrp="1"/>
          </p:cNvSpPr>
          <p:nvPr>
            <p:ph sz="quarter" idx="14"/>
          </p:nvPr>
        </p:nvSpPr>
        <p:spPr>
          <a:xfrm>
            <a:off x="412060" y="1371600"/>
            <a:ext cx="11090128" cy="2097250"/>
          </a:xfrm>
          <a:ln>
            <a:noFill/>
          </a:ln>
        </p:spPr>
        <p:txBody>
          <a:bodyPr/>
          <a:lstStyle/>
          <a:p>
            <a:pPr marL="0" indent="0" algn="ctr">
              <a:buNone/>
            </a:pPr>
            <a:r>
              <a:rPr lang="en-US" b="1" dirty="0">
                <a:solidFill>
                  <a:schemeClr val="accent1"/>
                </a:solidFill>
                <a:latin typeface="+mn-lt"/>
              </a:rPr>
              <a:t>Improves student outcomes</a:t>
            </a:r>
          </a:p>
          <a:p>
            <a:pPr marL="0" indent="0">
              <a:buNone/>
            </a:pPr>
            <a:r>
              <a:rPr lang="en-US" dirty="0">
                <a:latin typeface="+mn-lt"/>
              </a:rPr>
              <a:t>Seven of nine states with multiple years of NAEP data after implementing A-F school grading outpaced the National Public improvement in Grade 4 Reading.</a:t>
            </a:r>
          </a:p>
          <a:p>
            <a:pPr marL="0" indent="0">
              <a:buNone/>
            </a:pPr>
            <a:endParaRPr lang="en-US" dirty="0">
              <a:latin typeface="+mn-lt"/>
            </a:endParaRPr>
          </a:p>
          <a:p>
            <a:pPr marL="0" indent="0">
              <a:buNone/>
            </a:pPr>
            <a:endParaRPr lang="en-US" dirty="0">
              <a:latin typeface="+mn-lt"/>
            </a:endParaRPr>
          </a:p>
          <a:p>
            <a:pPr marL="0" indent="0">
              <a:buNone/>
            </a:pPr>
            <a:endParaRPr lang="en-US" dirty="0">
              <a:latin typeface="+mn-lt"/>
            </a:endParaRPr>
          </a:p>
          <a:p>
            <a:pPr marL="0" indent="0">
              <a:buNone/>
            </a:pPr>
            <a:endParaRPr lang="en-US" sz="700" dirty="0">
              <a:latin typeface="+mn-lt"/>
            </a:endParaRPr>
          </a:p>
          <a:p>
            <a:pPr marL="0" indent="0">
              <a:buNone/>
            </a:pPr>
            <a:endParaRPr lang="en-US" sz="700" dirty="0">
              <a:latin typeface="+mn-lt"/>
            </a:endParaRPr>
          </a:p>
          <a:p>
            <a:pPr marL="0" indent="0">
              <a:buNone/>
            </a:pPr>
            <a:endParaRPr lang="en-US" sz="700" dirty="0">
              <a:latin typeface="+mn-lt"/>
            </a:endParaRPr>
          </a:p>
          <a:p>
            <a:pPr marL="0" indent="0">
              <a:buNone/>
            </a:pPr>
            <a:endParaRPr lang="en-US" dirty="0">
              <a:latin typeface="+mn-lt"/>
            </a:endParaRPr>
          </a:p>
        </p:txBody>
      </p:sp>
      <p:sp>
        <p:nvSpPr>
          <p:cNvPr id="2" name="Rectangle 1"/>
          <p:cNvSpPr/>
          <p:nvPr/>
        </p:nvSpPr>
        <p:spPr>
          <a:xfrm>
            <a:off x="1752601" y="1883628"/>
            <a:ext cx="8773885" cy="38472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2C2D27"/>
                </a:solidFill>
                <a:effectLst/>
                <a:uLnTx/>
                <a:uFillTx/>
                <a:latin typeface="Trebuchet MS"/>
                <a:ea typeface="MS PGothic" pitchFamily="34" charset="-128"/>
                <a:cs typeface="+mn-cs"/>
              </a:rPr>
              <a:t> </a:t>
            </a:r>
          </a:p>
        </p:txBody>
      </p:sp>
      <p:graphicFrame>
        <p:nvGraphicFramePr>
          <p:cNvPr id="10" name="Chart 9">
            <a:extLst>
              <a:ext uri="{FF2B5EF4-FFF2-40B4-BE49-F238E27FC236}">
                <a16:creationId xmlns:a16="http://schemas.microsoft.com/office/drawing/2014/main" id="{83355B2C-4420-462D-B2A1-DCEE42B4F9AF}"/>
              </a:ext>
            </a:extLst>
          </p:cNvPr>
          <p:cNvGraphicFramePr/>
          <p:nvPr/>
        </p:nvGraphicFramePr>
        <p:xfrm>
          <a:off x="8408353" y="3954536"/>
          <a:ext cx="1905000" cy="129565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6489902E-555C-4B37-85EE-DDEEFD2B960C}"/>
              </a:ext>
            </a:extLst>
          </p:cNvPr>
          <p:cNvSpPr/>
          <p:nvPr/>
        </p:nvSpPr>
        <p:spPr>
          <a:xfrm>
            <a:off x="9094426" y="4371528"/>
            <a:ext cx="84991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rebuchet MS"/>
                <a:ea typeface="MS PGothic" pitchFamily="34" charset="-128"/>
                <a:cs typeface="+mn-cs"/>
              </a:rPr>
              <a:t>84% </a:t>
            </a:r>
          </a:p>
        </p:txBody>
      </p:sp>
      <p:grpSp>
        <p:nvGrpSpPr>
          <p:cNvPr id="4" name="Group 3">
            <a:extLst>
              <a:ext uri="{FF2B5EF4-FFF2-40B4-BE49-F238E27FC236}">
                <a16:creationId xmlns:a16="http://schemas.microsoft.com/office/drawing/2014/main" id="{987E10BC-C95B-492F-8079-48A71BE705B3}"/>
              </a:ext>
            </a:extLst>
          </p:cNvPr>
          <p:cNvGrpSpPr/>
          <p:nvPr/>
        </p:nvGrpSpPr>
        <p:grpSpPr>
          <a:xfrm>
            <a:off x="2042431" y="2517760"/>
            <a:ext cx="7688066" cy="1186110"/>
            <a:chOff x="529437" y="2171679"/>
            <a:chExt cx="7688066" cy="1186110"/>
          </a:xfrm>
          <a:solidFill>
            <a:schemeClr val="bg2"/>
          </a:solidFill>
        </p:grpSpPr>
        <p:sp>
          <p:nvSpPr>
            <p:cNvPr id="12" name="Freeform 11">
              <a:extLst>
                <a:ext uri="{FF2B5EF4-FFF2-40B4-BE49-F238E27FC236}">
                  <a16:creationId xmlns:a16="http://schemas.microsoft.com/office/drawing/2014/main" id="{605D9AEB-65F5-4CD1-B6D1-EFD21175BF70}"/>
                </a:ext>
              </a:extLst>
            </p:cNvPr>
            <p:cNvSpPr>
              <a:spLocks/>
            </p:cNvSpPr>
            <p:nvPr/>
          </p:nvSpPr>
          <p:spPr bwMode="auto">
            <a:xfrm>
              <a:off x="6287739" y="2234899"/>
              <a:ext cx="607620" cy="727413"/>
            </a:xfrm>
            <a:custGeom>
              <a:avLst/>
              <a:gdLst>
                <a:gd name="T0" fmla="*/ 221773787 w 438"/>
                <a:gd name="T1" fmla="*/ 0 h 560"/>
                <a:gd name="T2" fmla="*/ 758567812 w 438"/>
                <a:gd name="T3" fmla="*/ 93244972 h 560"/>
                <a:gd name="T4" fmla="*/ 713205012 w 438"/>
                <a:gd name="T5" fmla="*/ 372983062 h 560"/>
                <a:gd name="T6" fmla="*/ 1103828527 w 438"/>
                <a:gd name="T7" fmla="*/ 451107177 h 560"/>
                <a:gd name="T8" fmla="*/ 957659505 w 438"/>
                <a:gd name="T9" fmla="*/ 1411287282 h 560"/>
                <a:gd name="T10" fmla="*/ 0 w 438"/>
                <a:gd name="T11" fmla="*/ 1275198903 h 560"/>
                <a:gd name="T12" fmla="*/ 221773787 w 438"/>
                <a:gd name="T13" fmla="*/ 0 h 560"/>
                <a:gd name="T14" fmla="*/ 0 60000 65536"/>
                <a:gd name="T15" fmla="*/ 0 60000 65536"/>
                <a:gd name="T16" fmla="*/ 0 60000 65536"/>
                <a:gd name="T17" fmla="*/ 0 60000 65536"/>
                <a:gd name="T18" fmla="*/ 0 60000 65536"/>
                <a:gd name="T19" fmla="*/ 0 60000 65536"/>
                <a:gd name="T20" fmla="*/ 0 60000 65536"/>
                <a:gd name="T21" fmla="*/ 0 w 438"/>
                <a:gd name="T22" fmla="*/ 0 h 560"/>
                <a:gd name="T23" fmla="*/ 438 w 438"/>
                <a:gd name="T24" fmla="*/ 560 h 5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8" h="560">
                  <a:moveTo>
                    <a:pt x="88" y="0"/>
                  </a:moveTo>
                  <a:lnTo>
                    <a:pt x="301" y="37"/>
                  </a:lnTo>
                  <a:lnTo>
                    <a:pt x="283" y="148"/>
                  </a:lnTo>
                  <a:lnTo>
                    <a:pt x="438" y="179"/>
                  </a:lnTo>
                  <a:lnTo>
                    <a:pt x="380" y="560"/>
                  </a:lnTo>
                  <a:lnTo>
                    <a:pt x="0" y="506"/>
                  </a:lnTo>
                  <a:lnTo>
                    <a:pt x="88" y="0"/>
                  </a:lnTo>
                  <a:close/>
                </a:path>
              </a:pathLst>
            </a:custGeom>
            <a:grp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3" name="Freeform 12">
              <a:extLst>
                <a:ext uri="{FF2B5EF4-FFF2-40B4-BE49-F238E27FC236}">
                  <a16:creationId xmlns:a16="http://schemas.microsoft.com/office/drawing/2014/main" id="{60973937-D46C-4D8D-9A27-B111FB92A06A}"/>
                </a:ext>
              </a:extLst>
            </p:cNvPr>
            <p:cNvSpPr>
              <a:spLocks/>
            </p:cNvSpPr>
            <p:nvPr/>
          </p:nvSpPr>
          <p:spPr bwMode="auto">
            <a:xfrm>
              <a:off x="529437" y="2171679"/>
              <a:ext cx="671434" cy="853412"/>
            </a:xfrm>
            <a:custGeom>
              <a:avLst/>
              <a:gdLst>
                <a:gd name="T0" fmla="*/ 73085331 w 484"/>
                <a:gd name="T1" fmla="*/ 448587629 h 657"/>
                <a:gd name="T2" fmla="*/ 168851270 w 484"/>
                <a:gd name="T3" fmla="*/ 254534870 h 657"/>
                <a:gd name="T4" fmla="*/ 236894727 w 484"/>
                <a:gd name="T5" fmla="*/ 254534870 h 657"/>
                <a:gd name="T6" fmla="*/ 262096283 w 484"/>
                <a:gd name="T7" fmla="*/ 0 h 657"/>
                <a:gd name="T8" fmla="*/ 1219755714 w 484"/>
                <a:gd name="T9" fmla="*/ 136088371 h 657"/>
                <a:gd name="T10" fmla="*/ 1048385132 w 484"/>
                <a:gd name="T11" fmla="*/ 1655740850 h 657"/>
                <a:gd name="T12" fmla="*/ 703124409 w 484"/>
                <a:gd name="T13" fmla="*/ 1595257152 h 657"/>
                <a:gd name="T14" fmla="*/ 68045020 w 484"/>
                <a:gd name="T15" fmla="*/ 1219754984 h 657"/>
                <a:gd name="T16" fmla="*/ 113407846 w 484"/>
                <a:gd name="T17" fmla="*/ 1118948820 h 657"/>
                <a:gd name="T18" fmla="*/ 25201562 w 484"/>
                <a:gd name="T19" fmla="*/ 1058465121 h 657"/>
                <a:gd name="T20" fmla="*/ 0 w 484"/>
                <a:gd name="T21" fmla="*/ 982860498 h 657"/>
                <a:gd name="T22" fmla="*/ 78124055 w 484"/>
                <a:gd name="T23" fmla="*/ 745965814 h 657"/>
                <a:gd name="T24" fmla="*/ 151209386 w 484"/>
                <a:gd name="T25" fmla="*/ 667840243 h 657"/>
                <a:gd name="T26" fmla="*/ 78124055 w 484"/>
                <a:gd name="T27" fmla="*/ 594756567 h 657"/>
                <a:gd name="T28" fmla="*/ 73085331 w 484"/>
                <a:gd name="T29" fmla="*/ 448587629 h 6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4"/>
                <a:gd name="T46" fmla="*/ 0 h 657"/>
                <a:gd name="T47" fmla="*/ 484 w 484"/>
                <a:gd name="T48" fmla="*/ 657 h 6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4" h="657">
                  <a:moveTo>
                    <a:pt x="29" y="178"/>
                  </a:moveTo>
                  <a:lnTo>
                    <a:pt x="67" y="101"/>
                  </a:lnTo>
                  <a:lnTo>
                    <a:pt x="94" y="101"/>
                  </a:lnTo>
                  <a:lnTo>
                    <a:pt x="104" y="0"/>
                  </a:lnTo>
                  <a:lnTo>
                    <a:pt x="484" y="54"/>
                  </a:lnTo>
                  <a:lnTo>
                    <a:pt x="416" y="657"/>
                  </a:lnTo>
                  <a:lnTo>
                    <a:pt x="279" y="633"/>
                  </a:lnTo>
                  <a:lnTo>
                    <a:pt x="27" y="484"/>
                  </a:lnTo>
                  <a:lnTo>
                    <a:pt x="45" y="444"/>
                  </a:lnTo>
                  <a:lnTo>
                    <a:pt x="10" y="420"/>
                  </a:lnTo>
                  <a:lnTo>
                    <a:pt x="0" y="390"/>
                  </a:lnTo>
                  <a:lnTo>
                    <a:pt x="31" y="296"/>
                  </a:lnTo>
                  <a:lnTo>
                    <a:pt x="60" y="265"/>
                  </a:lnTo>
                  <a:lnTo>
                    <a:pt x="31" y="236"/>
                  </a:lnTo>
                  <a:lnTo>
                    <a:pt x="29" y="178"/>
                  </a:lnTo>
                  <a:close/>
                </a:path>
              </a:pathLst>
            </a:custGeom>
            <a:grp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4" name="Freeform 17">
              <a:extLst>
                <a:ext uri="{FF2B5EF4-FFF2-40B4-BE49-F238E27FC236}">
                  <a16:creationId xmlns:a16="http://schemas.microsoft.com/office/drawing/2014/main" id="{B6582E7A-C7A0-44EE-84FE-31C473515219}"/>
                </a:ext>
              </a:extLst>
            </p:cNvPr>
            <p:cNvSpPr>
              <a:spLocks/>
            </p:cNvSpPr>
            <p:nvPr/>
          </p:nvSpPr>
          <p:spPr bwMode="auto">
            <a:xfrm>
              <a:off x="7189543" y="2369041"/>
              <a:ext cx="1027960" cy="526075"/>
            </a:xfrm>
            <a:custGeom>
              <a:avLst/>
              <a:gdLst>
                <a:gd name="T0" fmla="*/ 199093206 w 741"/>
                <a:gd name="T1" fmla="*/ 17640287 h 405"/>
                <a:gd name="T2" fmla="*/ 1796873165 w 741"/>
                <a:gd name="T3" fmla="*/ 17640287 h 405"/>
                <a:gd name="T4" fmla="*/ 1814513467 w 741"/>
                <a:gd name="T5" fmla="*/ 194051078 h 405"/>
                <a:gd name="T6" fmla="*/ 1839715032 w 741"/>
                <a:gd name="T7" fmla="*/ 408264971 h 405"/>
                <a:gd name="T8" fmla="*/ 1867437547 w 741"/>
                <a:gd name="T9" fmla="*/ 723283468 h 405"/>
                <a:gd name="T10" fmla="*/ 1839715032 w 741"/>
                <a:gd name="T11" fmla="*/ 982860274 h 405"/>
                <a:gd name="T12" fmla="*/ 1867437547 w 741"/>
                <a:gd name="T13" fmla="*/ 1020661783 h 405"/>
                <a:gd name="T14" fmla="*/ 1796873165 w 741"/>
                <a:gd name="T15" fmla="*/ 982860274 h 405"/>
                <a:gd name="T16" fmla="*/ 1718747521 w 741"/>
                <a:gd name="T17" fmla="*/ 960178098 h 405"/>
                <a:gd name="T18" fmla="*/ 1620461814 w 741"/>
                <a:gd name="T19" fmla="*/ 960178098 h 405"/>
                <a:gd name="T20" fmla="*/ 1474292738 w 741"/>
                <a:gd name="T21" fmla="*/ 1020661783 h 405"/>
                <a:gd name="T22" fmla="*/ 1449091173 w 741"/>
                <a:gd name="T23" fmla="*/ 960178098 h 405"/>
                <a:gd name="T24" fmla="*/ 1323083348 w 741"/>
                <a:gd name="T25" fmla="*/ 940016870 h 405"/>
                <a:gd name="T26" fmla="*/ 1285280207 w 741"/>
                <a:gd name="T27" fmla="*/ 1000500555 h 405"/>
                <a:gd name="T28" fmla="*/ 1159272383 w 741"/>
                <a:gd name="T29" fmla="*/ 861892904 h 405"/>
                <a:gd name="T30" fmla="*/ 1055946760 w 741"/>
                <a:gd name="T31" fmla="*/ 899694414 h 405"/>
                <a:gd name="T32" fmla="*/ 1035785508 w 741"/>
                <a:gd name="T33" fmla="*/ 839210729 h 405"/>
                <a:gd name="T34" fmla="*/ 788809974 w 741"/>
                <a:gd name="T35" fmla="*/ 783767153 h 405"/>
                <a:gd name="T36" fmla="*/ 642640897 w 741"/>
                <a:gd name="T37" fmla="*/ 705643187 h 405"/>
                <a:gd name="T38" fmla="*/ 594757130 w 741"/>
                <a:gd name="T39" fmla="*/ 667840090 h 405"/>
                <a:gd name="T40" fmla="*/ 619958695 w 741"/>
                <a:gd name="T41" fmla="*/ 171370490 h 405"/>
                <a:gd name="T42" fmla="*/ 0 w 741"/>
                <a:gd name="T43" fmla="*/ 110886805 h 405"/>
                <a:gd name="T44" fmla="*/ 0 w 741"/>
                <a:gd name="T45" fmla="*/ 0 h 405"/>
                <a:gd name="T46" fmla="*/ 199093206 w 741"/>
                <a:gd name="T47" fmla="*/ 17640287 h 4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1"/>
                <a:gd name="T73" fmla="*/ 0 h 405"/>
                <a:gd name="T74" fmla="*/ 741 w 741"/>
                <a:gd name="T75" fmla="*/ 405 h 4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1" h="405">
                  <a:moveTo>
                    <a:pt x="79" y="7"/>
                  </a:moveTo>
                  <a:lnTo>
                    <a:pt x="713" y="7"/>
                  </a:lnTo>
                  <a:lnTo>
                    <a:pt x="720" y="77"/>
                  </a:lnTo>
                  <a:lnTo>
                    <a:pt x="730" y="162"/>
                  </a:lnTo>
                  <a:lnTo>
                    <a:pt x="741" y="287"/>
                  </a:lnTo>
                  <a:lnTo>
                    <a:pt x="730" y="390"/>
                  </a:lnTo>
                  <a:lnTo>
                    <a:pt x="741" y="405"/>
                  </a:lnTo>
                  <a:lnTo>
                    <a:pt x="713" y="390"/>
                  </a:lnTo>
                  <a:lnTo>
                    <a:pt x="682" y="381"/>
                  </a:lnTo>
                  <a:lnTo>
                    <a:pt x="643" y="381"/>
                  </a:lnTo>
                  <a:lnTo>
                    <a:pt x="585" y="405"/>
                  </a:lnTo>
                  <a:lnTo>
                    <a:pt x="575" y="381"/>
                  </a:lnTo>
                  <a:lnTo>
                    <a:pt x="525" y="373"/>
                  </a:lnTo>
                  <a:lnTo>
                    <a:pt x="510" y="397"/>
                  </a:lnTo>
                  <a:lnTo>
                    <a:pt x="460" y="342"/>
                  </a:lnTo>
                  <a:lnTo>
                    <a:pt x="419" y="357"/>
                  </a:lnTo>
                  <a:lnTo>
                    <a:pt x="411" y="333"/>
                  </a:lnTo>
                  <a:lnTo>
                    <a:pt x="313" y="311"/>
                  </a:lnTo>
                  <a:lnTo>
                    <a:pt x="255" y="280"/>
                  </a:lnTo>
                  <a:lnTo>
                    <a:pt x="236" y="265"/>
                  </a:lnTo>
                  <a:lnTo>
                    <a:pt x="246" y="68"/>
                  </a:lnTo>
                  <a:lnTo>
                    <a:pt x="0" y="44"/>
                  </a:lnTo>
                  <a:lnTo>
                    <a:pt x="0" y="0"/>
                  </a:lnTo>
                  <a:lnTo>
                    <a:pt x="79" y="7"/>
                  </a:lnTo>
                  <a:close/>
                </a:path>
              </a:pathLst>
            </a:custGeom>
            <a:grp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5" name="Freeform 26">
              <a:extLst>
                <a:ext uri="{FF2B5EF4-FFF2-40B4-BE49-F238E27FC236}">
                  <a16:creationId xmlns:a16="http://schemas.microsoft.com/office/drawing/2014/main" id="{4C2C82CA-5640-4AB2-8F89-49A2506622CC}"/>
                </a:ext>
              </a:extLst>
            </p:cNvPr>
            <p:cNvSpPr>
              <a:spLocks/>
            </p:cNvSpPr>
            <p:nvPr/>
          </p:nvSpPr>
          <p:spPr bwMode="auto">
            <a:xfrm>
              <a:off x="2495772" y="2259316"/>
              <a:ext cx="431437" cy="659868"/>
            </a:xfrm>
            <a:custGeom>
              <a:avLst/>
              <a:gdLst>
                <a:gd name="T0" fmla="*/ 246975065 w 311"/>
                <a:gd name="T1" fmla="*/ 73085332 h 508"/>
                <a:gd name="T2" fmla="*/ 685481735 w 311"/>
                <a:gd name="T3" fmla="*/ 0 h 508"/>
                <a:gd name="T4" fmla="*/ 738404148 w 311"/>
                <a:gd name="T5" fmla="*/ 42843452 h 508"/>
                <a:gd name="T6" fmla="*/ 738404148 w 311"/>
                <a:gd name="T7" fmla="*/ 864414577 h 508"/>
                <a:gd name="T8" fmla="*/ 783766897 w 311"/>
                <a:gd name="T9" fmla="*/ 1222276678 h 508"/>
                <a:gd name="T10" fmla="*/ 612396513 w 311"/>
                <a:gd name="T11" fmla="*/ 1239916974 h 508"/>
                <a:gd name="T12" fmla="*/ 491429183 w 311"/>
                <a:gd name="T13" fmla="*/ 1280239464 h 508"/>
                <a:gd name="T14" fmla="*/ 413305143 w 311"/>
                <a:gd name="T15" fmla="*/ 1202115433 h 508"/>
                <a:gd name="T16" fmla="*/ 413305143 w 311"/>
                <a:gd name="T17" fmla="*/ 1123989814 h 508"/>
                <a:gd name="T18" fmla="*/ 0 w 311"/>
                <a:gd name="T19" fmla="*/ 1141631698 h 508"/>
                <a:gd name="T20" fmla="*/ 25201533 w 311"/>
                <a:gd name="T21" fmla="*/ 1003022343 h 508"/>
                <a:gd name="T22" fmla="*/ 120967380 w 311"/>
                <a:gd name="T23" fmla="*/ 826611250 h 508"/>
                <a:gd name="T24" fmla="*/ 47882120 w 311"/>
                <a:gd name="T25" fmla="*/ 672882549 h 508"/>
                <a:gd name="T26" fmla="*/ 70564301 w 311"/>
                <a:gd name="T27" fmla="*/ 589716619 h 508"/>
                <a:gd name="T28" fmla="*/ 47882120 w 311"/>
                <a:gd name="T29" fmla="*/ 451108853 h 508"/>
                <a:gd name="T30" fmla="*/ 100806133 w 311"/>
                <a:gd name="T31" fmla="*/ 335181594 h 508"/>
                <a:gd name="T32" fmla="*/ 168849487 w 311"/>
                <a:gd name="T33" fmla="*/ 176410945 h 508"/>
                <a:gd name="T34" fmla="*/ 246975065 w 311"/>
                <a:gd name="T35" fmla="*/ 73085332 h 5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1"/>
                <a:gd name="T55" fmla="*/ 0 h 508"/>
                <a:gd name="T56" fmla="*/ 311 w 311"/>
                <a:gd name="T57" fmla="*/ 508 h 5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1" h="508">
                  <a:moveTo>
                    <a:pt x="98" y="29"/>
                  </a:moveTo>
                  <a:lnTo>
                    <a:pt x="272" y="0"/>
                  </a:lnTo>
                  <a:lnTo>
                    <a:pt x="293" y="17"/>
                  </a:lnTo>
                  <a:lnTo>
                    <a:pt x="293" y="343"/>
                  </a:lnTo>
                  <a:lnTo>
                    <a:pt x="311" y="485"/>
                  </a:lnTo>
                  <a:lnTo>
                    <a:pt x="243" y="492"/>
                  </a:lnTo>
                  <a:lnTo>
                    <a:pt x="195" y="508"/>
                  </a:lnTo>
                  <a:lnTo>
                    <a:pt x="164" y="477"/>
                  </a:lnTo>
                  <a:lnTo>
                    <a:pt x="164" y="446"/>
                  </a:lnTo>
                  <a:lnTo>
                    <a:pt x="0" y="453"/>
                  </a:lnTo>
                  <a:lnTo>
                    <a:pt x="10" y="398"/>
                  </a:lnTo>
                  <a:lnTo>
                    <a:pt x="48" y="328"/>
                  </a:lnTo>
                  <a:lnTo>
                    <a:pt x="19" y="267"/>
                  </a:lnTo>
                  <a:lnTo>
                    <a:pt x="28" y="234"/>
                  </a:lnTo>
                  <a:lnTo>
                    <a:pt x="19" y="179"/>
                  </a:lnTo>
                  <a:lnTo>
                    <a:pt x="40" y="133"/>
                  </a:lnTo>
                  <a:lnTo>
                    <a:pt x="67" y="70"/>
                  </a:lnTo>
                  <a:lnTo>
                    <a:pt x="98" y="29"/>
                  </a:lnTo>
                  <a:close/>
                </a:path>
              </a:pathLst>
            </a:custGeom>
            <a:grp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7" name="Freeform 30">
              <a:extLst>
                <a:ext uri="{FF2B5EF4-FFF2-40B4-BE49-F238E27FC236}">
                  <a16:creationId xmlns:a16="http://schemas.microsoft.com/office/drawing/2014/main" id="{9F14A0F1-E0A2-42A9-A0DC-DC02DB88F245}"/>
                </a:ext>
              </a:extLst>
            </p:cNvPr>
            <p:cNvSpPr>
              <a:spLocks/>
            </p:cNvSpPr>
            <p:nvPr/>
          </p:nvSpPr>
          <p:spPr bwMode="auto">
            <a:xfrm>
              <a:off x="4369710" y="2171679"/>
              <a:ext cx="1442601" cy="1186110"/>
            </a:xfrm>
            <a:custGeom>
              <a:avLst/>
              <a:gdLst>
                <a:gd name="T0" fmla="*/ 0 w 749"/>
                <a:gd name="T1" fmla="*/ 115927252 h 539"/>
                <a:gd name="T2" fmla="*/ 589716321 w 749"/>
                <a:gd name="T3" fmla="*/ 55443470 h 539"/>
                <a:gd name="T4" fmla="*/ 637598460 w 749"/>
                <a:gd name="T5" fmla="*/ 98286925 h 539"/>
                <a:gd name="T6" fmla="*/ 1179432641 w 749"/>
                <a:gd name="T7" fmla="*/ 73085359 h 539"/>
                <a:gd name="T8" fmla="*/ 1227314781 w 749"/>
                <a:gd name="T9" fmla="*/ 115927252 h 539"/>
                <a:gd name="T10" fmla="*/ 1249996964 w 749"/>
                <a:gd name="T11" fmla="*/ 0 h 539"/>
                <a:gd name="T12" fmla="*/ 1348282190 w 749"/>
                <a:gd name="T13" fmla="*/ 0 h 539"/>
                <a:gd name="T14" fmla="*/ 1766628213 w 749"/>
                <a:gd name="T15" fmla="*/ 690523102 h 539"/>
                <a:gd name="T16" fmla="*/ 1864915027 w 749"/>
                <a:gd name="T17" fmla="*/ 844253645 h 539"/>
                <a:gd name="T18" fmla="*/ 1887595622 w 749"/>
                <a:gd name="T19" fmla="*/ 1108869293 h 539"/>
                <a:gd name="T20" fmla="*/ 1814511939 w 749"/>
                <a:gd name="T21" fmla="*/ 1323083396 h 539"/>
                <a:gd name="T22" fmla="*/ 1688504221 w 749"/>
                <a:gd name="T23" fmla="*/ 1358365588 h 539"/>
                <a:gd name="T24" fmla="*/ 1620458862 w 749"/>
                <a:gd name="T25" fmla="*/ 1219756182 h 539"/>
                <a:gd name="T26" fmla="*/ 1494451144 w 749"/>
                <a:gd name="T27" fmla="*/ 1202115880 h 539"/>
                <a:gd name="T28" fmla="*/ 1421367461 w 749"/>
                <a:gd name="T29" fmla="*/ 904737403 h 539"/>
                <a:gd name="T30" fmla="*/ 1348282190 w 749"/>
                <a:gd name="T31" fmla="*/ 904737403 h 539"/>
                <a:gd name="T32" fmla="*/ 1275198507 w 749"/>
                <a:gd name="T33" fmla="*/ 824092194 h 539"/>
                <a:gd name="T34" fmla="*/ 1275198507 w 749"/>
                <a:gd name="T35" fmla="*/ 708164991 h 539"/>
                <a:gd name="T36" fmla="*/ 1202113237 w 749"/>
                <a:gd name="T37" fmla="*/ 690523102 h 539"/>
                <a:gd name="T38" fmla="*/ 1227314781 w 749"/>
                <a:gd name="T39" fmla="*/ 546874970 h 539"/>
                <a:gd name="T40" fmla="*/ 1179432641 w 749"/>
                <a:gd name="T41" fmla="*/ 413305779 h 539"/>
                <a:gd name="T42" fmla="*/ 1028223379 w 749"/>
                <a:gd name="T43" fmla="*/ 292338263 h 539"/>
                <a:gd name="T44" fmla="*/ 856852882 w 749"/>
                <a:gd name="T45" fmla="*/ 199093213 h 539"/>
                <a:gd name="T46" fmla="*/ 614917864 w 749"/>
                <a:gd name="T47" fmla="*/ 370463910 h 539"/>
                <a:gd name="T48" fmla="*/ 491429507 w 749"/>
                <a:gd name="T49" fmla="*/ 241935131 h 539"/>
                <a:gd name="T50" fmla="*/ 370461998 w 749"/>
                <a:gd name="T51" fmla="*/ 216733565 h 539"/>
                <a:gd name="T52" fmla="*/ 244454279 w 749"/>
                <a:gd name="T53" fmla="*/ 272177010 h 539"/>
                <a:gd name="T54" fmla="*/ 98285251 w 749"/>
                <a:gd name="T55" fmla="*/ 231854505 h 539"/>
                <a:gd name="T56" fmla="*/ 50403100 w 749"/>
                <a:gd name="T57" fmla="*/ 199093213 h 539"/>
                <a:gd name="T58" fmla="*/ 0 w 749"/>
                <a:gd name="T59" fmla="*/ 115927252 h 5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9"/>
                <a:gd name="T91" fmla="*/ 0 h 539"/>
                <a:gd name="T92" fmla="*/ 749 w 749"/>
                <a:gd name="T93" fmla="*/ 539 h 5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9" h="539">
                  <a:moveTo>
                    <a:pt x="0" y="46"/>
                  </a:moveTo>
                  <a:lnTo>
                    <a:pt x="234" y="22"/>
                  </a:lnTo>
                  <a:lnTo>
                    <a:pt x="253" y="39"/>
                  </a:lnTo>
                  <a:lnTo>
                    <a:pt x="468" y="29"/>
                  </a:lnTo>
                  <a:lnTo>
                    <a:pt x="487" y="46"/>
                  </a:lnTo>
                  <a:lnTo>
                    <a:pt x="496" y="0"/>
                  </a:lnTo>
                  <a:lnTo>
                    <a:pt x="535" y="0"/>
                  </a:lnTo>
                  <a:lnTo>
                    <a:pt x="701" y="274"/>
                  </a:lnTo>
                  <a:lnTo>
                    <a:pt x="740" y="335"/>
                  </a:lnTo>
                  <a:lnTo>
                    <a:pt x="749" y="440"/>
                  </a:lnTo>
                  <a:lnTo>
                    <a:pt x="720" y="525"/>
                  </a:lnTo>
                  <a:lnTo>
                    <a:pt x="670" y="539"/>
                  </a:lnTo>
                  <a:lnTo>
                    <a:pt x="643" y="484"/>
                  </a:lnTo>
                  <a:lnTo>
                    <a:pt x="593" y="477"/>
                  </a:lnTo>
                  <a:lnTo>
                    <a:pt x="564" y="359"/>
                  </a:lnTo>
                  <a:lnTo>
                    <a:pt x="535" y="359"/>
                  </a:lnTo>
                  <a:lnTo>
                    <a:pt x="506" y="327"/>
                  </a:lnTo>
                  <a:lnTo>
                    <a:pt x="506" y="281"/>
                  </a:lnTo>
                  <a:lnTo>
                    <a:pt x="477" y="274"/>
                  </a:lnTo>
                  <a:lnTo>
                    <a:pt x="487" y="217"/>
                  </a:lnTo>
                  <a:lnTo>
                    <a:pt x="468" y="164"/>
                  </a:lnTo>
                  <a:lnTo>
                    <a:pt x="408" y="116"/>
                  </a:lnTo>
                  <a:lnTo>
                    <a:pt x="340" y="79"/>
                  </a:lnTo>
                  <a:lnTo>
                    <a:pt x="244" y="147"/>
                  </a:lnTo>
                  <a:lnTo>
                    <a:pt x="195" y="96"/>
                  </a:lnTo>
                  <a:lnTo>
                    <a:pt x="147" y="86"/>
                  </a:lnTo>
                  <a:lnTo>
                    <a:pt x="97" y="108"/>
                  </a:lnTo>
                  <a:lnTo>
                    <a:pt x="39" y="92"/>
                  </a:lnTo>
                  <a:lnTo>
                    <a:pt x="20" y="79"/>
                  </a:lnTo>
                  <a:lnTo>
                    <a:pt x="0" y="46"/>
                  </a:lnTo>
                  <a:close/>
                </a:path>
              </a:pathLst>
            </a:custGeom>
            <a:grpFill/>
            <a:ln w="9525">
              <a:no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8" name="Freeform 23">
              <a:extLst>
                <a:ext uri="{FF2B5EF4-FFF2-40B4-BE49-F238E27FC236}">
                  <a16:creationId xmlns:a16="http://schemas.microsoft.com/office/drawing/2014/main" id="{A44EE910-0AE4-40F0-A113-9A14C9E96F74}"/>
                </a:ext>
              </a:extLst>
            </p:cNvPr>
            <p:cNvSpPr>
              <a:spLocks/>
            </p:cNvSpPr>
            <p:nvPr/>
          </p:nvSpPr>
          <p:spPr bwMode="auto">
            <a:xfrm>
              <a:off x="1536882" y="2365223"/>
              <a:ext cx="622879" cy="466324"/>
            </a:xfrm>
            <a:custGeom>
              <a:avLst/>
              <a:gdLst>
                <a:gd name="T0" fmla="*/ 587195239 w 449"/>
                <a:gd name="T1" fmla="*/ 0 h 359"/>
                <a:gd name="T2" fmla="*/ 660280493 w 449"/>
                <a:gd name="T3" fmla="*/ 153730457 h 359"/>
                <a:gd name="T4" fmla="*/ 564514649 w 449"/>
                <a:gd name="T5" fmla="*/ 330141539 h 359"/>
                <a:gd name="T6" fmla="*/ 534272803 w 449"/>
                <a:gd name="T7" fmla="*/ 468749513 h 359"/>
                <a:gd name="T8" fmla="*/ 952618532 w 449"/>
                <a:gd name="T9" fmla="*/ 451109203 h 359"/>
                <a:gd name="T10" fmla="*/ 952618532 w 449"/>
                <a:gd name="T11" fmla="*/ 529233295 h 359"/>
                <a:gd name="T12" fmla="*/ 1030742506 w 449"/>
                <a:gd name="T13" fmla="*/ 607358975 h 359"/>
                <a:gd name="T14" fmla="*/ 884573586 w 449"/>
                <a:gd name="T15" fmla="*/ 627520236 h 359"/>
                <a:gd name="T16" fmla="*/ 854331740 w 449"/>
                <a:gd name="T17" fmla="*/ 652721812 h 359"/>
                <a:gd name="T18" fmla="*/ 1010581276 w 449"/>
                <a:gd name="T19" fmla="*/ 748487801 h 359"/>
                <a:gd name="T20" fmla="*/ 1131548658 w 449"/>
                <a:gd name="T21" fmla="*/ 904737770 h 359"/>
                <a:gd name="T22" fmla="*/ 980339430 w 449"/>
                <a:gd name="T23" fmla="*/ 821571577 h 359"/>
                <a:gd name="T24" fmla="*/ 952618532 w 449"/>
                <a:gd name="T25" fmla="*/ 904737770 h 359"/>
                <a:gd name="T26" fmla="*/ 708162622 w 449"/>
                <a:gd name="T27" fmla="*/ 904737770 h 359"/>
                <a:gd name="T28" fmla="*/ 708162622 w 449"/>
                <a:gd name="T29" fmla="*/ 864415249 h 359"/>
                <a:gd name="T30" fmla="*/ 685482031 w 449"/>
                <a:gd name="T31" fmla="*/ 803931268 h 359"/>
                <a:gd name="T32" fmla="*/ 609877417 w 449"/>
                <a:gd name="T33" fmla="*/ 821571577 h 359"/>
                <a:gd name="T34" fmla="*/ 534272803 w 449"/>
                <a:gd name="T35" fmla="*/ 766128110 h 359"/>
                <a:gd name="T36" fmla="*/ 466227857 w 449"/>
                <a:gd name="T37" fmla="*/ 786289371 h 359"/>
                <a:gd name="T38" fmla="*/ 466227857 w 449"/>
                <a:gd name="T39" fmla="*/ 846773352 h 359"/>
                <a:gd name="T40" fmla="*/ 70564331 w 449"/>
                <a:gd name="T41" fmla="*/ 821571577 h 359"/>
                <a:gd name="T42" fmla="*/ 143648022 w 449"/>
                <a:gd name="T43" fmla="*/ 516633301 h 359"/>
                <a:gd name="T44" fmla="*/ 95765869 w 449"/>
                <a:gd name="T45" fmla="*/ 372983425 h 359"/>
                <a:gd name="T46" fmla="*/ 45362781 w 449"/>
                <a:gd name="T47" fmla="*/ 274698072 h 359"/>
                <a:gd name="T48" fmla="*/ 0 w 449"/>
                <a:gd name="T49" fmla="*/ 32762855 h 359"/>
                <a:gd name="T50" fmla="*/ 587195239 w 449"/>
                <a:gd name="T51" fmla="*/ 0 h 3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9"/>
                <a:gd name="T79" fmla="*/ 0 h 359"/>
                <a:gd name="T80" fmla="*/ 449 w 449"/>
                <a:gd name="T81" fmla="*/ 359 h 3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9" h="359">
                  <a:moveTo>
                    <a:pt x="233" y="0"/>
                  </a:moveTo>
                  <a:lnTo>
                    <a:pt x="262" y="61"/>
                  </a:lnTo>
                  <a:lnTo>
                    <a:pt x="224" y="131"/>
                  </a:lnTo>
                  <a:lnTo>
                    <a:pt x="212" y="186"/>
                  </a:lnTo>
                  <a:lnTo>
                    <a:pt x="378" y="179"/>
                  </a:lnTo>
                  <a:lnTo>
                    <a:pt x="378" y="210"/>
                  </a:lnTo>
                  <a:lnTo>
                    <a:pt x="409" y="241"/>
                  </a:lnTo>
                  <a:lnTo>
                    <a:pt x="351" y="249"/>
                  </a:lnTo>
                  <a:lnTo>
                    <a:pt x="339" y="259"/>
                  </a:lnTo>
                  <a:lnTo>
                    <a:pt x="401" y="297"/>
                  </a:lnTo>
                  <a:lnTo>
                    <a:pt x="449" y="359"/>
                  </a:lnTo>
                  <a:lnTo>
                    <a:pt x="389" y="326"/>
                  </a:lnTo>
                  <a:lnTo>
                    <a:pt x="378" y="359"/>
                  </a:lnTo>
                  <a:lnTo>
                    <a:pt x="281" y="359"/>
                  </a:lnTo>
                  <a:lnTo>
                    <a:pt x="281" y="343"/>
                  </a:lnTo>
                  <a:lnTo>
                    <a:pt x="272" y="319"/>
                  </a:lnTo>
                  <a:lnTo>
                    <a:pt x="242" y="326"/>
                  </a:lnTo>
                  <a:lnTo>
                    <a:pt x="212" y="304"/>
                  </a:lnTo>
                  <a:lnTo>
                    <a:pt x="185" y="312"/>
                  </a:lnTo>
                  <a:lnTo>
                    <a:pt x="185" y="336"/>
                  </a:lnTo>
                  <a:lnTo>
                    <a:pt x="28" y="326"/>
                  </a:lnTo>
                  <a:lnTo>
                    <a:pt x="57" y="205"/>
                  </a:lnTo>
                  <a:lnTo>
                    <a:pt x="38" y="148"/>
                  </a:lnTo>
                  <a:lnTo>
                    <a:pt x="18" y="109"/>
                  </a:lnTo>
                  <a:lnTo>
                    <a:pt x="0" y="13"/>
                  </a:lnTo>
                  <a:lnTo>
                    <a:pt x="233" y="0"/>
                  </a:lnTo>
                  <a:close/>
                </a:path>
              </a:pathLst>
            </a:custGeom>
            <a:grp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S PGothic" pitchFamily="34" charset="-128"/>
                <a:cs typeface="Arial" charset="0"/>
              </a:endParaRPr>
            </a:p>
          </p:txBody>
        </p:sp>
        <p:sp>
          <p:nvSpPr>
            <p:cNvPr id="19" name="Freeform 33">
              <a:extLst>
                <a:ext uri="{FF2B5EF4-FFF2-40B4-BE49-F238E27FC236}">
                  <a16:creationId xmlns:a16="http://schemas.microsoft.com/office/drawing/2014/main" id="{C4D8BC79-0D35-47A9-8E7F-8B0EF28FD9D2}"/>
                </a:ext>
              </a:extLst>
            </p:cNvPr>
            <p:cNvSpPr>
              <a:spLocks/>
            </p:cNvSpPr>
            <p:nvPr/>
          </p:nvSpPr>
          <p:spPr bwMode="auto">
            <a:xfrm>
              <a:off x="3255403" y="2426952"/>
              <a:ext cx="1026969" cy="454099"/>
            </a:xfrm>
            <a:custGeom>
              <a:avLst/>
              <a:gdLst>
                <a:gd name="T0" fmla="*/ 1668343666 w 720"/>
                <a:gd name="T1" fmla="*/ 0 h 318"/>
                <a:gd name="T2" fmla="*/ 1741428966 w 720"/>
                <a:gd name="T3" fmla="*/ 133567486 h 318"/>
                <a:gd name="T4" fmla="*/ 1645662664 w 720"/>
                <a:gd name="T5" fmla="*/ 216733454 h 318"/>
                <a:gd name="T6" fmla="*/ 1814512678 w 720"/>
                <a:gd name="T7" fmla="*/ 216733454 h 318"/>
                <a:gd name="T8" fmla="*/ 1741428966 w 720"/>
                <a:gd name="T9" fmla="*/ 327620286 h 318"/>
                <a:gd name="T10" fmla="*/ 1547375810 w 720"/>
                <a:gd name="T11" fmla="*/ 327620286 h 318"/>
                <a:gd name="T12" fmla="*/ 1597778918 w 720"/>
                <a:gd name="T13" fmla="*/ 410784617 h 318"/>
                <a:gd name="T14" fmla="*/ 1668343666 w 720"/>
                <a:gd name="T15" fmla="*/ 428426596 h 318"/>
                <a:gd name="T16" fmla="*/ 1519654894 w 720"/>
                <a:gd name="T17" fmla="*/ 544353739 h 318"/>
                <a:gd name="T18" fmla="*/ 1426408351 w 720"/>
                <a:gd name="T19" fmla="*/ 725804920 h 318"/>
                <a:gd name="T20" fmla="*/ 1227315281 w 720"/>
                <a:gd name="T21" fmla="*/ 801409578 h 318"/>
                <a:gd name="T22" fmla="*/ 982861001 w 720"/>
                <a:gd name="T23" fmla="*/ 622477759 h 318"/>
                <a:gd name="T24" fmla="*/ 735885574 w 720"/>
                <a:gd name="T25" fmla="*/ 660280882 h 318"/>
                <a:gd name="T26" fmla="*/ 662801861 w 720"/>
                <a:gd name="T27" fmla="*/ 622477759 h 318"/>
                <a:gd name="T28" fmla="*/ 662801861 w 720"/>
                <a:gd name="T29" fmla="*/ 582155275 h 318"/>
                <a:gd name="T30" fmla="*/ 345262182 w 720"/>
                <a:gd name="T31" fmla="*/ 637598691 h 318"/>
                <a:gd name="T32" fmla="*/ 322579990 w 720"/>
                <a:gd name="T33" fmla="*/ 682963074 h 318"/>
                <a:gd name="T34" fmla="*/ 249494690 w 720"/>
                <a:gd name="T35" fmla="*/ 703124316 h 318"/>
                <a:gd name="T36" fmla="*/ 0 w 720"/>
                <a:gd name="T37" fmla="*/ 725804920 h 318"/>
                <a:gd name="T38" fmla="*/ 47883759 w 720"/>
                <a:gd name="T39" fmla="*/ 622477759 h 318"/>
                <a:gd name="T40" fmla="*/ 322579990 w 720"/>
                <a:gd name="T41" fmla="*/ 410784617 h 318"/>
                <a:gd name="T42" fmla="*/ 390624979 w 720"/>
                <a:gd name="T43" fmla="*/ 410784617 h 318"/>
                <a:gd name="T44" fmla="*/ 468749102 w 720"/>
                <a:gd name="T45" fmla="*/ 254534989 h 318"/>
                <a:gd name="T46" fmla="*/ 1668343666 w 720"/>
                <a:gd name="T47" fmla="*/ 0 h 3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0"/>
                <a:gd name="T73" fmla="*/ 0 h 318"/>
                <a:gd name="T74" fmla="*/ 720 w 720"/>
                <a:gd name="T75" fmla="*/ 318 h 3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0" h="318">
                  <a:moveTo>
                    <a:pt x="662" y="0"/>
                  </a:moveTo>
                  <a:lnTo>
                    <a:pt x="691" y="53"/>
                  </a:lnTo>
                  <a:lnTo>
                    <a:pt x="653" y="86"/>
                  </a:lnTo>
                  <a:lnTo>
                    <a:pt x="720" y="86"/>
                  </a:lnTo>
                  <a:lnTo>
                    <a:pt x="691" y="130"/>
                  </a:lnTo>
                  <a:lnTo>
                    <a:pt x="614" y="130"/>
                  </a:lnTo>
                  <a:lnTo>
                    <a:pt x="634" y="163"/>
                  </a:lnTo>
                  <a:lnTo>
                    <a:pt x="662" y="170"/>
                  </a:lnTo>
                  <a:lnTo>
                    <a:pt x="603" y="216"/>
                  </a:lnTo>
                  <a:lnTo>
                    <a:pt x="566" y="288"/>
                  </a:lnTo>
                  <a:lnTo>
                    <a:pt x="487" y="318"/>
                  </a:lnTo>
                  <a:lnTo>
                    <a:pt x="390" y="247"/>
                  </a:lnTo>
                  <a:lnTo>
                    <a:pt x="292" y="262"/>
                  </a:lnTo>
                  <a:lnTo>
                    <a:pt x="263" y="247"/>
                  </a:lnTo>
                  <a:lnTo>
                    <a:pt x="263" y="231"/>
                  </a:lnTo>
                  <a:lnTo>
                    <a:pt x="137" y="253"/>
                  </a:lnTo>
                  <a:lnTo>
                    <a:pt x="128" y="271"/>
                  </a:lnTo>
                  <a:lnTo>
                    <a:pt x="99" y="279"/>
                  </a:lnTo>
                  <a:lnTo>
                    <a:pt x="0" y="288"/>
                  </a:lnTo>
                  <a:lnTo>
                    <a:pt x="19" y="247"/>
                  </a:lnTo>
                  <a:lnTo>
                    <a:pt x="128" y="163"/>
                  </a:lnTo>
                  <a:lnTo>
                    <a:pt x="155" y="163"/>
                  </a:lnTo>
                  <a:lnTo>
                    <a:pt x="186" y="101"/>
                  </a:lnTo>
                  <a:lnTo>
                    <a:pt x="662" y="0"/>
                  </a:lnTo>
                  <a:close/>
                </a:path>
              </a:pathLst>
            </a:custGeom>
            <a:grpFill/>
            <a:ln w="9525">
              <a:solidFill>
                <a:schemeClr val="bg1">
                  <a:lumMod val="75000"/>
                </a:schemeClr>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rebuchet MS"/>
                <a:ea typeface="MS PGothic" pitchFamily="34" charset="-128"/>
                <a:cs typeface="Arial" charset="0"/>
              </a:endParaRPr>
            </a:p>
          </p:txBody>
        </p:sp>
      </p:grpSp>
      <p:sp>
        <p:nvSpPr>
          <p:cNvPr id="6" name="TextBox 5">
            <a:extLst>
              <a:ext uri="{FF2B5EF4-FFF2-40B4-BE49-F238E27FC236}">
                <a16:creationId xmlns:a16="http://schemas.microsoft.com/office/drawing/2014/main" id="{7C1D0B2C-EBC5-4F3D-BFB0-3999F99C4B6C}"/>
              </a:ext>
            </a:extLst>
          </p:cNvPr>
          <p:cNvSpPr txBox="1"/>
          <p:nvPr/>
        </p:nvSpPr>
        <p:spPr>
          <a:xfrm>
            <a:off x="279877" y="3682862"/>
            <a:ext cx="6913245" cy="2462213"/>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26652"/>
                </a:solidFill>
                <a:effectLst/>
                <a:uLnTx/>
                <a:uFillTx/>
                <a:latin typeface="Trebuchet MS"/>
                <a:ea typeface="MS PGothic" pitchFamily="34" charset="-128"/>
                <a:cs typeface="+mn-cs"/>
              </a:rPr>
              <a:t>Proven by academic research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C2D27"/>
                </a:solidFill>
                <a:effectLst/>
                <a:uLnTx/>
                <a:uFillTx/>
                <a:latin typeface="Trebuchet MS"/>
                <a:ea typeface="MS PGothic" pitchFamily="34" charset="-128"/>
                <a:cs typeface="+mn-cs"/>
              </a:rPr>
              <a:t>Researchers at the Manhattan Institute found positive, meaningful impacts continued six years after A-F was first adopted in NYC but ceased after A-F was repealed.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2C2D27"/>
              </a:solidFill>
              <a:effectLst/>
              <a:uLnTx/>
              <a:uFillTx/>
              <a:latin typeface="Trebuchet MS"/>
              <a:ea typeface="MS PGothic"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C2D27"/>
                </a:solidFill>
                <a:effectLst/>
                <a:uLnTx/>
                <a:uFillTx/>
                <a:latin typeface="Trebuchet MS"/>
                <a:ea typeface="MS PGothic" pitchFamily="34" charset="-128"/>
                <a:cs typeface="+mn-cs"/>
              </a:rPr>
              <a:t>Schools facing accountability pressure changed their instructional practices in meaningful ways, which explained some of the test score gains in Florida’s school grading system, per the </a:t>
            </a:r>
            <a:r>
              <a:rPr kumimoji="0" lang="en-US" sz="1800" b="0" i="1" u="none" strike="noStrike" kern="1200" cap="none" spc="0" normalizeH="0" baseline="0" noProof="0" dirty="0">
                <a:ln>
                  <a:noFill/>
                </a:ln>
                <a:solidFill>
                  <a:srgbClr val="2C2D27"/>
                </a:solidFill>
                <a:effectLst/>
                <a:uLnTx/>
                <a:uFillTx/>
                <a:latin typeface="Trebuchet MS"/>
                <a:ea typeface="MS PGothic" pitchFamily="34" charset="-128"/>
                <a:cs typeface="+mn-cs"/>
              </a:rPr>
              <a:t>American Economic Journal: Economic Policy.</a:t>
            </a:r>
            <a:endParaRPr kumimoji="0" lang="en-US" sz="2000" b="0" i="0" u="none" strike="noStrike" kern="1200" cap="none" spc="0" normalizeH="0" baseline="0" noProof="0" dirty="0">
              <a:ln>
                <a:noFill/>
              </a:ln>
              <a:solidFill>
                <a:srgbClr val="2C2D27"/>
              </a:solidFill>
              <a:effectLst/>
              <a:uLnTx/>
              <a:uFillTx/>
              <a:latin typeface="Trebuchet MS"/>
              <a:ea typeface="MS PGothic" pitchFamily="34" charset="-128"/>
              <a:cs typeface="+mn-cs"/>
            </a:endParaRPr>
          </a:p>
        </p:txBody>
      </p:sp>
      <p:sp>
        <p:nvSpPr>
          <p:cNvPr id="7" name="Rectangle 6">
            <a:extLst>
              <a:ext uri="{FF2B5EF4-FFF2-40B4-BE49-F238E27FC236}">
                <a16:creationId xmlns:a16="http://schemas.microsoft.com/office/drawing/2014/main" id="{A6A18928-F480-472E-A33E-F230E507EF3F}"/>
              </a:ext>
            </a:extLst>
          </p:cNvPr>
          <p:cNvSpPr/>
          <p:nvPr/>
        </p:nvSpPr>
        <p:spPr>
          <a:xfrm>
            <a:off x="251104" y="904590"/>
            <a:ext cx="9034585"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26652"/>
                </a:solidFill>
                <a:effectLst/>
                <a:uLnTx/>
                <a:uFillTx/>
                <a:latin typeface="Trebuchet MS"/>
                <a:ea typeface="MS PGothic" pitchFamily="34" charset="-128"/>
                <a:cs typeface="+mn-cs"/>
              </a:rPr>
              <a:t>Student outcomes, academic research and public opinion support school grading.</a:t>
            </a:r>
          </a:p>
        </p:txBody>
      </p:sp>
    </p:spTree>
    <p:extLst>
      <p:ext uri="{BB962C8B-B14F-4D97-AF65-F5344CB8AC3E}">
        <p14:creationId xmlns:p14="http://schemas.microsoft.com/office/powerpoint/2010/main" val="2717870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Autofit/>
          </a:bodyPr>
          <a:lstStyle/>
          <a:p>
            <a:r>
              <a:rPr lang="en-US" sz="2800" dirty="0">
                <a:latin typeface="+mn-lt"/>
              </a:rPr>
              <a:t>Public Opinion Favors A-F Grading Schools</a:t>
            </a:r>
            <a:endParaRPr lang="en-US" altLang="en-US" sz="2800" dirty="0">
              <a:latin typeface="+mn-lt"/>
            </a:endParaRPr>
          </a:p>
        </p:txBody>
      </p:sp>
      <p:sp>
        <p:nvSpPr>
          <p:cNvPr id="15" name="Slide Number Placeholder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BF5701-1E31-4102-832B-09F0AC47C2BD}" type="slidenum">
              <a:rPr kumimoji="0" lang="en-US" sz="1200" b="1" i="0" u="none" strike="noStrike" kern="1200" cap="none" spc="0" normalizeH="0" baseline="0" noProof="0" smtClean="0">
                <a:ln>
                  <a:noFill/>
                </a:ln>
                <a:solidFill>
                  <a:srgbClr val="05678B"/>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5678B"/>
              </a:solidFill>
              <a:effectLst/>
              <a:uLnTx/>
              <a:uFillTx/>
              <a:latin typeface="Arial" charset="0"/>
              <a:ea typeface="MS PGothic" pitchFamily="34" charset="-128"/>
              <a:cs typeface="+mn-cs"/>
            </a:endParaRPr>
          </a:p>
        </p:txBody>
      </p:sp>
      <p:sp>
        <p:nvSpPr>
          <p:cNvPr id="2" name="Rectangle 1">
            <a:extLst>
              <a:ext uri="{FF2B5EF4-FFF2-40B4-BE49-F238E27FC236}">
                <a16:creationId xmlns:a16="http://schemas.microsoft.com/office/drawing/2014/main" id="{854E0E68-70A2-4512-B504-493E78981C1B}"/>
              </a:ext>
            </a:extLst>
          </p:cNvPr>
          <p:cNvSpPr/>
          <p:nvPr/>
        </p:nvSpPr>
        <p:spPr>
          <a:xfrm>
            <a:off x="258439" y="941731"/>
            <a:ext cx="11636715" cy="5056449"/>
          </a:xfrm>
          <a:prstGeom prst="rect">
            <a:avLst/>
          </a:prstGeom>
        </p:spPr>
        <p:txBody>
          <a:bodyPr wrap="square">
            <a:spAutoFit/>
          </a:bodyPr>
          <a:lstStyle/>
          <a:p>
            <a:pPr marL="0" marR="0" lvl="0" indent="0" algn="l" defTabSz="914400" rtl="0" eaLnBrk="1" fontAlgn="base"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84% of all parents agree that Michigan public schools should be held accountable through “an A through F grading system </a:t>
            </a:r>
            <a:r>
              <a:rPr kumimoji="0" lang="en-US" sz="2000" b="0"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based on performance and student improvement “so parents have a clear understanding of how the school is doing.”  </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Source: May 2019 The </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hlinkClick r:id="rId3"/>
              </a:rPr>
              <a:t>Education Trust-Midwest</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a:t>
            </a:r>
            <a:endParaRPr kumimoji="0" lang="en-US" sz="2000" b="0" i="1" u="none" strike="noStrike" kern="1200" cap="none" spc="0" normalizeH="0" baseline="0" noProof="0" dirty="0">
              <a:ln>
                <a:noFill/>
              </a:ln>
              <a:solidFill>
                <a:srgbClr val="2C2D27"/>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84% support assigning schools a letter grade </a:t>
            </a:r>
            <a:r>
              <a:rPr kumimoji="0" lang="en-US" sz="2000" b="0"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regarding how well they educate students.  </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Source: May 2014 </a:t>
            </a:r>
            <a:r>
              <a:rPr kumimoji="0" lang="en-US" sz="2000" b="0" i="1"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National</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 Survey Conducted by McLaughlin &amp; Associates.</a:t>
            </a:r>
            <a:endParaRPr kumimoji="0" lang="en-US" sz="2000" b="0" i="1" u="none" strike="noStrike" kern="1200" cap="none" spc="0" normalizeH="0" baseline="0" noProof="0" dirty="0">
              <a:ln>
                <a:noFill/>
              </a:ln>
              <a:solidFill>
                <a:srgbClr val="2C2D27"/>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77% favor an A-F grading scale for each school </a:t>
            </a:r>
            <a:r>
              <a:rPr kumimoji="0" lang="en-US" sz="2000" b="0"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so parents can more easily identify where the good schools are instead of the current rating system. </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Source: 2013 Public Opinion Strategies of likely </a:t>
            </a:r>
            <a:r>
              <a:rPr kumimoji="0" lang="en-US" sz="2000" b="0" i="1"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Tennessee</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 voters.</a:t>
            </a:r>
            <a:endParaRPr kumimoji="0" lang="en-US" sz="2000" b="0" i="1" u="none" strike="noStrike" kern="1200" cap="none" spc="0" normalizeH="0" baseline="0" noProof="0" dirty="0">
              <a:ln>
                <a:noFill/>
              </a:ln>
              <a:solidFill>
                <a:srgbClr val="2C2D27"/>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endParaRPr>
          </a:p>
          <a:p>
            <a:pPr marL="0" marR="0" lvl="0" indent="0" algn="l" defTabSz="914400" rtl="0" eaLnBrk="1" fontAlgn="base"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80% favor an A –F school grading policy</a:t>
            </a:r>
            <a:r>
              <a:rPr kumimoji="0" lang="en-US" sz="2000" b="0" i="0"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while just 14% oppose. Support for this policy is broad across key sub-groups. </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Source: 2015 </a:t>
            </a:r>
            <a:r>
              <a:rPr kumimoji="0" lang="en-US" sz="2000" b="0" i="1" u="none" strike="noStrike" kern="1200" cap="none" spc="0" normalizeH="0" baseline="0" noProof="0" dirty="0">
                <a:ln>
                  <a:noFill/>
                </a:ln>
                <a:solidFill>
                  <a:srgbClr val="05678B"/>
                </a:solidFill>
                <a:effectLst/>
                <a:uLnTx/>
                <a:uFillTx/>
                <a:latin typeface="Trebuchet MS"/>
                <a:ea typeface="Trebuchet MS" panose="020B0603020202020204" pitchFamily="34" charset="0"/>
                <a:cs typeface="Times New Roman" panose="02020603050405020304" pitchFamily="18" charset="0"/>
              </a:rPr>
              <a:t>Georgia</a:t>
            </a:r>
            <a:r>
              <a:rPr kumimoji="0" lang="en-US" sz="2000" b="0" i="1" u="none" strike="noStrike" kern="1200" cap="none" spc="0" normalizeH="0" baseline="0" noProof="0" dirty="0">
                <a:ln>
                  <a:noFill/>
                </a:ln>
                <a:solidFill>
                  <a:srgbClr val="333333"/>
                </a:solidFill>
                <a:effectLst/>
                <a:uLnTx/>
                <a:uFillTx/>
                <a:latin typeface="Trebuchet MS"/>
                <a:ea typeface="Trebuchet MS" panose="020B0603020202020204" pitchFamily="34" charset="0"/>
                <a:cs typeface="Times New Roman" panose="02020603050405020304" pitchFamily="18" charset="0"/>
              </a:rPr>
              <a:t> statewide poll Conducted by McLaughlin &amp; Associates.</a:t>
            </a:r>
            <a:endParaRPr kumimoji="0" lang="en-US" sz="2000" b="0" i="1" u="none" strike="noStrike" kern="1200" cap="none" spc="0" normalizeH="0" baseline="0" noProof="0" dirty="0">
              <a:ln>
                <a:noFill/>
              </a:ln>
              <a:solidFill>
                <a:srgbClr val="2C2D27"/>
              </a:solidFill>
              <a:effectLst/>
              <a:uLnTx/>
              <a:uFillTx/>
              <a:latin typeface="Trebuchet MS"/>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4077227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1D490A44-932E-D964-8E8A-1B84F47B406D}"/>
              </a:ext>
            </a:extLst>
          </p:cNvPr>
          <p:cNvGrpSpPr/>
          <p:nvPr/>
        </p:nvGrpSpPr>
        <p:grpSpPr>
          <a:xfrm>
            <a:off x="143225" y="243050"/>
            <a:ext cx="11559905" cy="6176452"/>
            <a:chOff x="1372185" y="94519"/>
            <a:chExt cx="9618076" cy="6176452"/>
          </a:xfrm>
        </p:grpSpPr>
        <p:graphicFrame>
          <p:nvGraphicFramePr>
            <p:cNvPr id="173" name="Object 4">
              <a:extLst>
                <a:ext uri="{FF2B5EF4-FFF2-40B4-BE49-F238E27FC236}">
                  <a16:creationId xmlns:a16="http://schemas.microsoft.com/office/drawing/2014/main" id="{115D2362-476A-42F6-85E8-7694FEDAF444}"/>
                </a:ext>
              </a:extLst>
            </p:cNvPr>
            <p:cNvGraphicFramePr>
              <a:graphicFrameLocks/>
            </p:cNvGraphicFramePr>
            <p:nvPr/>
          </p:nvGraphicFramePr>
          <p:xfrm>
            <a:off x="1541461" y="522965"/>
            <a:ext cx="9448800" cy="29573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Object 4"/>
            <p:cNvGraphicFramePr>
              <a:graphicFrameLocks/>
            </p:cNvGraphicFramePr>
            <p:nvPr/>
          </p:nvGraphicFramePr>
          <p:xfrm>
            <a:off x="1372185" y="94519"/>
            <a:ext cx="9295815" cy="3555199"/>
          </p:xfrm>
          <a:graphic>
            <a:graphicData uri="http://schemas.openxmlformats.org/drawingml/2006/chart">
              <c:chart xmlns:c="http://schemas.openxmlformats.org/drawingml/2006/chart" xmlns:r="http://schemas.openxmlformats.org/officeDocument/2006/relationships" r:id="rId4"/>
            </a:graphicData>
          </a:graphic>
        </p:graphicFrame>
        <p:grpSp>
          <p:nvGrpSpPr>
            <p:cNvPr id="109" name="Group 108">
              <a:extLst>
                <a:ext uri="{FF2B5EF4-FFF2-40B4-BE49-F238E27FC236}">
                  <a16:creationId xmlns:a16="http://schemas.microsoft.com/office/drawing/2014/main" id="{AEF1BAC2-DF13-4E9F-A75A-3065AD6D00A4}"/>
                </a:ext>
              </a:extLst>
            </p:cNvPr>
            <p:cNvGrpSpPr/>
            <p:nvPr/>
          </p:nvGrpSpPr>
          <p:grpSpPr>
            <a:xfrm>
              <a:off x="1608214" y="3216785"/>
              <a:ext cx="8964783" cy="360924"/>
              <a:chOff x="417401" y="3646912"/>
              <a:chExt cx="8964783" cy="360924"/>
            </a:xfrm>
          </p:grpSpPr>
          <p:grpSp>
            <p:nvGrpSpPr>
              <p:cNvPr id="124" name="Group 123">
                <a:extLst>
                  <a:ext uri="{FF2B5EF4-FFF2-40B4-BE49-F238E27FC236}">
                    <a16:creationId xmlns:a16="http://schemas.microsoft.com/office/drawing/2014/main" id="{CCEA3672-22FF-4BCA-B759-EEC2F90E06D8}"/>
                  </a:ext>
                </a:extLst>
              </p:cNvPr>
              <p:cNvGrpSpPr/>
              <p:nvPr/>
            </p:nvGrpSpPr>
            <p:grpSpPr>
              <a:xfrm>
                <a:off x="417401" y="3672827"/>
                <a:ext cx="8964783" cy="300993"/>
                <a:chOff x="432400" y="3682760"/>
                <a:chExt cx="8964783" cy="300993"/>
              </a:xfrm>
            </p:grpSpPr>
            <p:cxnSp>
              <p:nvCxnSpPr>
                <p:cNvPr id="133" name="Straight Arrow Connector 132">
                  <a:extLst>
                    <a:ext uri="{FF2B5EF4-FFF2-40B4-BE49-F238E27FC236}">
                      <a16:creationId xmlns:a16="http://schemas.microsoft.com/office/drawing/2014/main" id="{550034BD-35DA-436E-A080-4FC7B4C98860}"/>
                    </a:ext>
                  </a:extLst>
                </p:cNvPr>
                <p:cNvCxnSpPr/>
                <p:nvPr/>
              </p:nvCxnSpPr>
              <p:spPr>
                <a:xfrm flipV="1">
                  <a:off x="439123" y="3833256"/>
                  <a:ext cx="8958060" cy="1"/>
                </a:xfrm>
                <a:prstGeom prst="straightConnector1">
                  <a:avLst/>
                </a:prstGeom>
                <a:ln w="63500" cap="flat">
                  <a:solidFill>
                    <a:schemeClr val="bg1">
                      <a:lumMod val="7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Flowchart: Connector 138">
                  <a:extLst>
                    <a:ext uri="{FF2B5EF4-FFF2-40B4-BE49-F238E27FC236}">
                      <a16:creationId xmlns:a16="http://schemas.microsoft.com/office/drawing/2014/main" id="{4A2D3C7A-666A-4543-AB80-517FA01B49E5}"/>
                    </a:ext>
                  </a:extLst>
                </p:cNvPr>
                <p:cNvSpPr/>
                <p:nvPr/>
              </p:nvSpPr>
              <p:spPr>
                <a:xfrm>
                  <a:off x="432400" y="3682760"/>
                  <a:ext cx="312186" cy="300993"/>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grpSp>
          <p:sp>
            <p:nvSpPr>
              <p:cNvPr id="125" name="Flowchart: Connector 124">
                <a:extLst>
                  <a:ext uri="{FF2B5EF4-FFF2-40B4-BE49-F238E27FC236}">
                    <a16:creationId xmlns:a16="http://schemas.microsoft.com/office/drawing/2014/main" id="{06764906-E526-4980-BF2E-5702BE6F1223}"/>
                  </a:ext>
                </a:extLst>
              </p:cNvPr>
              <p:cNvSpPr/>
              <p:nvPr/>
            </p:nvSpPr>
            <p:spPr>
              <a:xfrm>
                <a:off x="2485673" y="3667102"/>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26" name="Flowchart: Connector 125">
                <a:extLst>
                  <a:ext uri="{FF2B5EF4-FFF2-40B4-BE49-F238E27FC236}">
                    <a16:creationId xmlns:a16="http://schemas.microsoft.com/office/drawing/2014/main" id="{927949B8-C69F-45F2-B5AC-322A51635AA6}"/>
                  </a:ext>
                </a:extLst>
              </p:cNvPr>
              <p:cNvSpPr/>
              <p:nvPr/>
            </p:nvSpPr>
            <p:spPr>
              <a:xfrm>
                <a:off x="3253773" y="3706842"/>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27" name="Flowchart: Connector 126">
                <a:extLst>
                  <a:ext uri="{FF2B5EF4-FFF2-40B4-BE49-F238E27FC236}">
                    <a16:creationId xmlns:a16="http://schemas.microsoft.com/office/drawing/2014/main" id="{7493D336-7DE3-43E6-95A5-CA2863AC7F98}"/>
                  </a:ext>
                </a:extLst>
              </p:cNvPr>
              <p:cNvSpPr/>
              <p:nvPr/>
            </p:nvSpPr>
            <p:spPr>
              <a:xfrm>
                <a:off x="4367518" y="3657096"/>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30" name="Flowchart: Connector 129">
                <a:extLst>
                  <a:ext uri="{FF2B5EF4-FFF2-40B4-BE49-F238E27FC236}">
                    <a16:creationId xmlns:a16="http://schemas.microsoft.com/office/drawing/2014/main" id="{FCF12860-87B2-4781-8F1E-A6EB82709803}"/>
                  </a:ext>
                </a:extLst>
              </p:cNvPr>
              <p:cNvSpPr/>
              <p:nvPr/>
            </p:nvSpPr>
            <p:spPr>
              <a:xfrm>
                <a:off x="5607536" y="3667102"/>
                <a:ext cx="267321" cy="289848"/>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31" name="Flowchart: Connector 130">
                <a:extLst>
                  <a:ext uri="{FF2B5EF4-FFF2-40B4-BE49-F238E27FC236}">
                    <a16:creationId xmlns:a16="http://schemas.microsoft.com/office/drawing/2014/main" id="{08B0D7E5-991A-4E89-9465-A0CAB88EBC2B}"/>
                  </a:ext>
                </a:extLst>
              </p:cNvPr>
              <p:cNvSpPr/>
              <p:nvPr/>
            </p:nvSpPr>
            <p:spPr>
              <a:xfrm>
                <a:off x="6705720" y="3672826"/>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32" name="Flowchart: Connector 131">
                <a:extLst>
                  <a:ext uri="{FF2B5EF4-FFF2-40B4-BE49-F238E27FC236}">
                    <a16:creationId xmlns:a16="http://schemas.microsoft.com/office/drawing/2014/main" id="{7E50432F-8B34-4CA4-A638-D193C849D9E7}"/>
                  </a:ext>
                </a:extLst>
              </p:cNvPr>
              <p:cNvSpPr/>
              <p:nvPr/>
            </p:nvSpPr>
            <p:spPr>
              <a:xfrm>
                <a:off x="1328478" y="3659178"/>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sp>
            <p:nvSpPr>
              <p:cNvPr id="128" name="Flowchart: Connector 127">
                <a:extLst>
                  <a:ext uri="{FF2B5EF4-FFF2-40B4-BE49-F238E27FC236}">
                    <a16:creationId xmlns:a16="http://schemas.microsoft.com/office/drawing/2014/main" id="{7C848040-D9D4-4AFE-BFDB-1E05F1C2F378}"/>
                  </a:ext>
                </a:extLst>
              </p:cNvPr>
              <p:cNvSpPr/>
              <p:nvPr/>
            </p:nvSpPr>
            <p:spPr>
              <a:xfrm>
                <a:off x="5135618" y="3646912"/>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grpSp>
        <p:cxnSp>
          <p:nvCxnSpPr>
            <p:cNvPr id="179" name="Straight Arrow Connector 178">
              <a:extLst>
                <a:ext uri="{FF2B5EF4-FFF2-40B4-BE49-F238E27FC236}">
                  <a16:creationId xmlns:a16="http://schemas.microsoft.com/office/drawing/2014/main" id="{DC5839E7-E522-4B00-8C81-E5B49D62AE7F}"/>
                </a:ext>
              </a:extLst>
            </p:cNvPr>
            <p:cNvCxnSpPr/>
            <p:nvPr/>
          </p:nvCxnSpPr>
          <p:spPr>
            <a:xfrm flipV="1">
              <a:off x="6918722" y="1239735"/>
              <a:ext cx="22189" cy="2127619"/>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825E3977-8D2D-4CAD-BABA-55F67DC1C862}"/>
                </a:ext>
              </a:extLst>
            </p:cNvPr>
            <p:cNvCxnSpPr>
              <a:cxnSpLocks/>
            </p:cNvCxnSpPr>
            <p:nvPr/>
          </p:nvCxnSpPr>
          <p:spPr>
            <a:xfrm flipH="1" flipV="1">
              <a:off x="5711950" y="1086295"/>
              <a:ext cx="8012" cy="2387132"/>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5D62934A-BF49-4519-876A-67F7D45F274F}"/>
                </a:ext>
              </a:extLst>
            </p:cNvPr>
            <p:cNvCxnSpPr>
              <a:cxnSpLocks/>
            </p:cNvCxnSpPr>
            <p:nvPr/>
          </p:nvCxnSpPr>
          <p:spPr>
            <a:xfrm flipH="1" flipV="1">
              <a:off x="6462350" y="1124700"/>
              <a:ext cx="17700" cy="2389350"/>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2952599C-478B-4AB8-BE54-805958871CFB}"/>
                </a:ext>
              </a:extLst>
            </p:cNvPr>
            <p:cNvCxnSpPr/>
            <p:nvPr/>
          </p:nvCxnSpPr>
          <p:spPr>
            <a:xfrm flipV="1">
              <a:off x="8037650" y="1156307"/>
              <a:ext cx="22189" cy="2127619"/>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CC7307A5-E079-4909-BAF0-E997DAAA6120}"/>
                </a:ext>
              </a:extLst>
            </p:cNvPr>
            <p:cNvGrpSpPr/>
            <p:nvPr/>
          </p:nvGrpSpPr>
          <p:grpSpPr>
            <a:xfrm>
              <a:off x="6141978" y="3467405"/>
              <a:ext cx="837337" cy="1273844"/>
              <a:chOff x="-1431559" y="3901039"/>
              <a:chExt cx="837337" cy="1273844"/>
            </a:xfrm>
          </p:grpSpPr>
          <p:sp>
            <p:nvSpPr>
              <p:cNvPr id="170" name="TextBox 169">
                <a:extLst>
                  <a:ext uri="{FF2B5EF4-FFF2-40B4-BE49-F238E27FC236}">
                    <a16:creationId xmlns:a16="http://schemas.microsoft.com/office/drawing/2014/main" id="{50180CFC-D330-4A27-9BF5-648B025FCFAB}"/>
                  </a:ext>
                </a:extLst>
              </p:cNvPr>
              <p:cNvSpPr txBox="1"/>
              <p:nvPr/>
            </p:nvSpPr>
            <p:spPr>
              <a:xfrm>
                <a:off x="-1048192" y="3901039"/>
                <a:ext cx="453970" cy="230832"/>
              </a:xfrm>
              <a:prstGeom prst="rect">
                <a:avLst/>
              </a:prstGeom>
              <a:noFill/>
            </p:spPr>
            <p:txBody>
              <a:bodyPr wrap="none" rtlCol="0">
                <a:spAutoFit/>
              </a:bodyPr>
              <a:lstStyle/>
              <a:p>
                <a:pPr algn="r"/>
                <a:r>
                  <a:rPr lang="en-US" sz="900" dirty="0">
                    <a:solidFill>
                      <a:schemeClr val="bg2"/>
                    </a:solidFill>
                    <a:latin typeface="+mn-lt"/>
                  </a:rPr>
                  <a:t>2013</a:t>
                </a:r>
              </a:p>
            </p:txBody>
          </p:sp>
          <p:sp>
            <p:nvSpPr>
              <p:cNvPr id="171" name="TextBox 170">
                <a:extLst>
                  <a:ext uri="{FF2B5EF4-FFF2-40B4-BE49-F238E27FC236}">
                    <a16:creationId xmlns:a16="http://schemas.microsoft.com/office/drawing/2014/main" id="{42EE41B5-EAB0-47B1-B597-154107706585}"/>
                  </a:ext>
                </a:extLst>
              </p:cNvPr>
              <p:cNvSpPr txBox="1"/>
              <p:nvPr/>
            </p:nvSpPr>
            <p:spPr>
              <a:xfrm>
                <a:off x="-1431559" y="4097665"/>
                <a:ext cx="836517" cy="1077218"/>
              </a:xfrm>
              <a:prstGeom prst="rect">
                <a:avLst/>
              </a:prstGeom>
              <a:noFill/>
            </p:spPr>
            <p:txBody>
              <a:bodyPr wrap="square" rtlCol="0">
                <a:spAutoFit/>
              </a:bodyPr>
              <a:lstStyle/>
              <a:p>
                <a:pPr algn="r"/>
                <a:r>
                  <a:rPr lang="en-US" sz="800" dirty="0">
                    <a:latin typeface="+mn-lt"/>
                  </a:rPr>
                  <a:t>Writing expectation increased</a:t>
                </a:r>
              </a:p>
              <a:p>
                <a:pPr algn="r"/>
                <a:endParaRPr lang="en-US" sz="800" dirty="0">
                  <a:latin typeface="+mn-lt"/>
                </a:endParaRPr>
              </a:p>
              <a:p>
                <a:pPr algn="r"/>
                <a:r>
                  <a:rPr lang="en-US" sz="800" dirty="0">
                    <a:latin typeface="+mn-lt"/>
                  </a:rPr>
                  <a:t>“F” if less than 25% proficient readers</a:t>
                </a:r>
              </a:p>
            </p:txBody>
          </p:sp>
          <p:cxnSp>
            <p:nvCxnSpPr>
              <p:cNvPr id="172" name="Straight Connector 171">
                <a:extLst>
                  <a:ext uri="{FF2B5EF4-FFF2-40B4-BE49-F238E27FC236}">
                    <a16:creationId xmlns:a16="http://schemas.microsoft.com/office/drawing/2014/main" id="{DB010E5C-6667-407F-9195-5BEB0CF1C006}"/>
                  </a:ext>
                </a:extLst>
              </p:cNvPr>
              <p:cNvCxnSpPr>
                <a:cxnSpLocks/>
              </p:cNvCxnSpPr>
              <p:nvPr/>
            </p:nvCxnSpPr>
            <p:spPr>
              <a:xfrm flipH="1" flipV="1">
                <a:off x="-1049518" y="4123496"/>
                <a:ext cx="378486" cy="8591"/>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grpSp>
        <p:grpSp>
          <p:nvGrpSpPr>
            <p:cNvPr id="100" name="Group 99">
              <a:extLst>
                <a:ext uri="{FF2B5EF4-FFF2-40B4-BE49-F238E27FC236}">
                  <a16:creationId xmlns:a16="http://schemas.microsoft.com/office/drawing/2014/main" id="{75F97541-1C10-4AD4-A43A-66B720FF625F}"/>
                </a:ext>
              </a:extLst>
            </p:cNvPr>
            <p:cNvGrpSpPr/>
            <p:nvPr/>
          </p:nvGrpSpPr>
          <p:grpSpPr>
            <a:xfrm>
              <a:off x="4503495" y="3393197"/>
              <a:ext cx="1285264" cy="2361299"/>
              <a:chOff x="3969505" y="3805249"/>
              <a:chExt cx="1477095" cy="2361299"/>
            </a:xfrm>
          </p:grpSpPr>
          <p:cxnSp>
            <p:nvCxnSpPr>
              <p:cNvPr id="164" name="Straight Connector 163">
                <a:extLst>
                  <a:ext uri="{FF2B5EF4-FFF2-40B4-BE49-F238E27FC236}">
                    <a16:creationId xmlns:a16="http://schemas.microsoft.com/office/drawing/2014/main" id="{92B72C07-D178-41D6-8025-7250F302071C}"/>
                  </a:ext>
                </a:extLst>
              </p:cNvPr>
              <p:cNvCxnSpPr/>
              <p:nvPr/>
            </p:nvCxnSpPr>
            <p:spPr>
              <a:xfrm flipH="1">
                <a:off x="5370401" y="3805249"/>
                <a:ext cx="5664" cy="2361299"/>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65" name="TextBox 164">
                <a:extLst>
                  <a:ext uri="{FF2B5EF4-FFF2-40B4-BE49-F238E27FC236}">
                    <a16:creationId xmlns:a16="http://schemas.microsoft.com/office/drawing/2014/main" id="{2030F5BA-6ABC-4907-AC04-CD2F057DF8BC}"/>
                  </a:ext>
                </a:extLst>
              </p:cNvPr>
              <p:cNvSpPr txBox="1"/>
              <p:nvPr/>
            </p:nvSpPr>
            <p:spPr>
              <a:xfrm>
                <a:off x="4916431" y="4074756"/>
                <a:ext cx="521727" cy="230832"/>
              </a:xfrm>
              <a:prstGeom prst="rect">
                <a:avLst/>
              </a:prstGeom>
              <a:noFill/>
            </p:spPr>
            <p:txBody>
              <a:bodyPr wrap="none" rtlCol="0">
                <a:spAutoFit/>
              </a:bodyPr>
              <a:lstStyle/>
              <a:p>
                <a:r>
                  <a:rPr lang="en-US" sz="900" dirty="0">
                    <a:solidFill>
                      <a:schemeClr val="bg2"/>
                    </a:solidFill>
                    <a:latin typeface="+mn-lt"/>
                  </a:rPr>
                  <a:t>2010</a:t>
                </a:r>
              </a:p>
            </p:txBody>
          </p:sp>
          <p:cxnSp>
            <p:nvCxnSpPr>
              <p:cNvPr id="166" name="Straight Connector 165">
                <a:extLst>
                  <a:ext uri="{FF2B5EF4-FFF2-40B4-BE49-F238E27FC236}">
                    <a16:creationId xmlns:a16="http://schemas.microsoft.com/office/drawing/2014/main" id="{08F9AD98-B566-4DE2-9ED0-192564745EE9}"/>
                  </a:ext>
                </a:extLst>
              </p:cNvPr>
              <p:cNvCxnSpPr/>
              <p:nvPr/>
            </p:nvCxnSpPr>
            <p:spPr>
              <a:xfrm flipH="1">
                <a:off x="4378152" y="4288138"/>
                <a:ext cx="992249"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69" name="TextBox 168">
                <a:extLst>
                  <a:ext uri="{FF2B5EF4-FFF2-40B4-BE49-F238E27FC236}">
                    <a16:creationId xmlns:a16="http://schemas.microsoft.com/office/drawing/2014/main" id="{150FC5D9-20A4-41F1-AD0A-2063237C3379}"/>
                  </a:ext>
                </a:extLst>
              </p:cNvPr>
              <p:cNvSpPr txBox="1"/>
              <p:nvPr/>
            </p:nvSpPr>
            <p:spPr>
              <a:xfrm>
                <a:off x="3969505" y="4314069"/>
                <a:ext cx="1477095" cy="1138773"/>
              </a:xfrm>
              <a:prstGeom prst="rect">
                <a:avLst/>
              </a:prstGeom>
              <a:noFill/>
            </p:spPr>
            <p:txBody>
              <a:bodyPr wrap="square" rtlCol="0">
                <a:spAutoFit/>
              </a:bodyPr>
              <a:lstStyle/>
              <a:p>
                <a:pPr algn="r"/>
                <a:r>
                  <a:rPr lang="en-US" sz="900" dirty="0">
                    <a:latin typeface="+mn-lt"/>
                  </a:rPr>
                  <a:t>High school accountability components added: </a:t>
                </a:r>
              </a:p>
              <a:p>
                <a:pPr algn="r"/>
                <a:r>
                  <a:rPr lang="en-US" sz="800" dirty="0">
                    <a:latin typeface="+mn-lt"/>
                  </a:rPr>
                  <a:t>- Graduation rate</a:t>
                </a:r>
              </a:p>
              <a:p>
                <a:pPr algn="r"/>
                <a:r>
                  <a:rPr lang="en-US" sz="800" dirty="0">
                    <a:latin typeface="+mn-lt"/>
                  </a:rPr>
                  <a:t>- At Risk Graduation rate</a:t>
                </a:r>
              </a:p>
              <a:p>
                <a:pPr algn="r"/>
                <a:r>
                  <a:rPr lang="en-US" sz="800" dirty="0">
                    <a:latin typeface="+mn-lt"/>
                  </a:rPr>
                  <a:t>- Acceleration rate</a:t>
                </a:r>
              </a:p>
              <a:p>
                <a:pPr algn="r"/>
                <a:r>
                  <a:rPr lang="en-US" sz="800" dirty="0">
                    <a:latin typeface="+mn-lt"/>
                  </a:rPr>
                  <a:t>- College readiness rate</a:t>
                </a:r>
              </a:p>
              <a:p>
                <a:pPr algn="r"/>
                <a:endParaRPr lang="en-US" sz="900" dirty="0">
                  <a:latin typeface="+mn-lt"/>
                </a:endParaRPr>
              </a:p>
            </p:txBody>
          </p:sp>
        </p:grpSp>
        <p:grpSp>
          <p:nvGrpSpPr>
            <p:cNvPr id="101" name="Group 100">
              <a:extLst>
                <a:ext uri="{FF2B5EF4-FFF2-40B4-BE49-F238E27FC236}">
                  <a16:creationId xmlns:a16="http://schemas.microsoft.com/office/drawing/2014/main" id="{02BBD536-1B32-4CE1-8598-FEF2EB826B9F}"/>
                </a:ext>
              </a:extLst>
            </p:cNvPr>
            <p:cNvGrpSpPr/>
            <p:nvPr/>
          </p:nvGrpSpPr>
          <p:grpSpPr>
            <a:xfrm>
              <a:off x="3780542" y="3390596"/>
              <a:ext cx="825667" cy="2308519"/>
              <a:chOff x="3020854" y="3813829"/>
              <a:chExt cx="997674" cy="2308519"/>
            </a:xfrm>
          </p:grpSpPr>
          <p:sp>
            <p:nvSpPr>
              <p:cNvPr id="158" name="TextBox 157">
                <a:extLst>
                  <a:ext uri="{FF2B5EF4-FFF2-40B4-BE49-F238E27FC236}">
                    <a16:creationId xmlns:a16="http://schemas.microsoft.com/office/drawing/2014/main" id="{433DB8D2-EA1A-4FDA-B199-A0B9E60A371D}"/>
                  </a:ext>
                </a:extLst>
              </p:cNvPr>
              <p:cNvSpPr txBox="1"/>
              <p:nvPr/>
            </p:nvSpPr>
            <p:spPr>
              <a:xfrm>
                <a:off x="3020854" y="5116555"/>
                <a:ext cx="997674" cy="784830"/>
              </a:xfrm>
              <a:prstGeom prst="rect">
                <a:avLst/>
              </a:prstGeom>
              <a:noFill/>
            </p:spPr>
            <p:txBody>
              <a:bodyPr wrap="square" rtlCol="0">
                <a:spAutoFit/>
              </a:bodyPr>
              <a:lstStyle/>
              <a:p>
                <a:pPr algn="r"/>
                <a:r>
                  <a:rPr lang="en-US" sz="900" dirty="0">
                    <a:latin typeface="+mn-lt"/>
                  </a:rPr>
                  <a:t>Science and math for lowest 25% gains added to the calculation</a:t>
                </a:r>
              </a:p>
            </p:txBody>
          </p:sp>
          <p:cxnSp>
            <p:nvCxnSpPr>
              <p:cNvPr id="159" name="Straight Connector 158">
                <a:extLst>
                  <a:ext uri="{FF2B5EF4-FFF2-40B4-BE49-F238E27FC236}">
                    <a16:creationId xmlns:a16="http://schemas.microsoft.com/office/drawing/2014/main" id="{432A1704-7338-48CC-96E2-7B8254D88942}"/>
                  </a:ext>
                </a:extLst>
              </p:cNvPr>
              <p:cNvCxnSpPr/>
              <p:nvPr/>
            </p:nvCxnSpPr>
            <p:spPr>
              <a:xfrm flipH="1">
                <a:off x="3998801" y="3813829"/>
                <a:ext cx="6776" cy="2308519"/>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61" name="Straight Connector 160">
                <a:extLst>
                  <a:ext uri="{FF2B5EF4-FFF2-40B4-BE49-F238E27FC236}">
                    <a16:creationId xmlns:a16="http://schemas.microsoft.com/office/drawing/2014/main" id="{0D139DBA-5A6E-4F4F-9CDD-03BF9BE4904C}"/>
                  </a:ext>
                </a:extLst>
              </p:cNvPr>
              <p:cNvCxnSpPr>
                <a:cxnSpLocks/>
              </p:cNvCxnSpPr>
              <p:nvPr/>
            </p:nvCxnSpPr>
            <p:spPr>
              <a:xfrm flipH="1" flipV="1">
                <a:off x="3084401" y="5127208"/>
                <a:ext cx="899681" cy="241"/>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63" name="TextBox 162">
                <a:extLst>
                  <a:ext uri="{FF2B5EF4-FFF2-40B4-BE49-F238E27FC236}">
                    <a16:creationId xmlns:a16="http://schemas.microsoft.com/office/drawing/2014/main" id="{D0E84787-27C9-4687-83CE-559F085C2CA6}"/>
                  </a:ext>
                </a:extLst>
              </p:cNvPr>
              <p:cNvSpPr txBox="1"/>
              <p:nvPr/>
            </p:nvSpPr>
            <p:spPr>
              <a:xfrm>
                <a:off x="3465401" y="4830895"/>
                <a:ext cx="548543" cy="230832"/>
              </a:xfrm>
              <a:prstGeom prst="rect">
                <a:avLst/>
              </a:prstGeom>
              <a:noFill/>
            </p:spPr>
            <p:txBody>
              <a:bodyPr wrap="none" rtlCol="0">
                <a:spAutoFit/>
              </a:bodyPr>
              <a:lstStyle/>
              <a:p>
                <a:r>
                  <a:rPr lang="en-US" sz="900" dirty="0">
                    <a:solidFill>
                      <a:schemeClr val="bg2"/>
                    </a:solidFill>
                    <a:latin typeface="+mn-lt"/>
                  </a:rPr>
                  <a:t>2007</a:t>
                </a:r>
              </a:p>
            </p:txBody>
          </p:sp>
        </p:grpSp>
        <p:grpSp>
          <p:nvGrpSpPr>
            <p:cNvPr id="102" name="Group 101">
              <a:extLst>
                <a:ext uri="{FF2B5EF4-FFF2-40B4-BE49-F238E27FC236}">
                  <a16:creationId xmlns:a16="http://schemas.microsoft.com/office/drawing/2014/main" id="{CD16FCD0-594A-4621-BF20-DAAD2EA36B39}"/>
                </a:ext>
              </a:extLst>
            </p:cNvPr>
            <p:cNvGrpSpPr/>
            <p:nvPr/>
          </p:nvGrpSpPr>
          <p:grpSpPr>
            <a:xfrm>
              <a:off x="2793171" y="3450815"/>
              <a:ext cx="1068449" cy="2058451"/>
              <a:chOff x="2017372" y="3831032"/>
              <a:chExt cx="1068449" cy="2058451"/>
            </a:xfrm>
          </p:grpSpPr>
          <p:cxnSp>
            <p:nvCxnSpPr>
              <p:cNvPr id="153" name="Straight Connector 152">
                <a:extLst>
                  <a:ext uri="{FF2B5EF4-FFF2-40B4-BE49-F238E27FC236}">
                    <a16:creationId xmlns:a16="http://schemas.microsoft.com/office/drawing/2014/main" id="{2F30F626-8398-4286-9BFB-B7A879983729}"/>
                  </a:ext>
                </a:extLst>
              </p:cNvPr>
              <p:cNvCxnSpPr/>
              <p:nvPr/>
            </p:nvCxnSpPr>
            <p:spPr>
              <a:xfrm flipH="1">
                <a:off x="3055597" y="3831032"/>
                <a:ext cx="21318" cy="2058451"/>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54" name="Straight Connector 153">
                <a:extLst>
                  <a:ext uri="{FF2B5EF4-FFF2-40B4-BE49-F238E27FC236}">
                    <a16:creationId xmlns:a16="http://schemas.microsoft.com/office/drawing/2014/main" id="{C2E6CACB-A9AA-4EF2-9CDF-FE7832740E5E}"/>
                  </a:ext>
                </a:extLst>
              </p:cNvPr>
              <p:cNvCxnSpPr/>
              <p:nvPr/>
            </p:nvCxnSpPr>
            <p:spPr>
              <a:xfrm flipH="1">
                <a:off x="2093572" y="4519582"/>
                <a:ext cx="992249"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55" name="TextBox 154">
                <a:extLst>
                  <a:ext uri="{FF2B5EF4-FFF2-40B4-BE49-F238E27FC236}">
                    <a16:creationId xmlns:a16="http://schemas.microsoft.com/office/drawing/2014/main" id="{363AD7DF-E00E-49BE-85CB-7A9E14FCB2CC}"/>
                  </a:ext>
                </a:extLst>
              </p:cNvPr>
              <p:cNvSpPr txBox="1"/>
              <p:nvPr/>
            </p:nvSpPr>
            <p:spPr>
              <a:xfrm>
                <a:off x="2550772" y="4264124"/>
                <a:ext cx="453970" cy="230832"/>
              </a:xfrm>
              <a:prstGeom prst="rect">
                <a:avLst/>
              </a:prstGeom>
              <a:noFill/>
            </p:spPr>
            <p:txBody>
              <a:bodyPr wrap="none" rtlCol="0">
                <a:spAutoFit/>
              </a:bodyPr>
              <a:lstStyle/>
              <a:p>
                <a:r>
                  <a:rPr lang="en-US" sz="900" dirty="0">
                    <a:solidFill>
                      <a:schemeClr val="bg2"/>
                    </a:solidFill>
                    <a:latin typeface="+mn-lt"/>
                  </a:rPr>
                  <a:t>2005</a:t>
                </a:r>
              </a:p>
            </p:txBody>
          </p:sp>
          <p:sp>
            <p:nvSpPr>
              <p:cNvPr id="156" name="TextBox 155">
                <a:extLst>
                  <a:ext uri="{FF2B5EF4-FFF2-40B4-BE49-F238E27FC236}">
                    <a16:creationId xmlns:a16="http://schemas.microsoft.com/office/drawing/2014/main" id="{E8CED091-E91F-4EBA-9E4D-EC0C0528B277}"/>
                  </a:ext>
                </a:extLst>
              </p:cNvPr>
              <p:cNvSpPr txBox="1"/>
              <p:nvPr/>
            </p:nvSpPr>
            <p:spPr>
              <a:xfrm>
                <a:off x="2017372" y="4518655"/>
                <a:ext cx="1053022" cy="1061829"/>
              </a:xfrm>
              <a:prstGeom prst="rect">
                <a:avLst/>
              </a:prstGeom>
              <a:noFill/>
            </p:spPr>
            <p:txBody>
              <a:bodyPr wrap="square" rtlCol="0">
                <a:spAutoFit/>
              </a:bodyPr>
              <a:lstStyle/>
              <a:p>
                <a:pPr algn="r"/>
                <a:r>
                  <a:rPr lang="en-US" sz="900" dirty="0">
                    <a:latin typeface="+mn-lt"/>
                  </a:rPr>
                  <a:t>Students with disabilities and ELL added to the calculation</a:t>
                </a:r>
              </a:p>
              <a:p>
                <a:pPr algn="r"/>
                <a:endParaRPr lang="en-US" sz="900" dirty="0">
                  <a:latin typeface="+mn-lt"/>
                </a:endParaRPr>
              </a:p>
              <a:p>
                <a:pPr algn="r"/>
                <a:r>
                  <a:rPr lang="en-US" sz="900" dirty="0">
                    <a:latin typeface="+mn-lt"/>
                  </a:rPr>
                  <a:t>Writing standard raised</a:t>
                </a:r>
              </a:p>
            </p:txBody>
          </p:sp>
        </p:grpSp>
        <p:grpSp>
          <p:nvGrpSpPr>
            <p:cNvPr id="103" name="Group 102">
              <a:extLst>
                <a:ext uri="{FF2B5EF4-FFF2-40B4-BE49-F238E27FC236}">
                  <a16:creationId xmlns:a16="http://schemas.microsoft.com/office/drawing/2014/main" id="{82D7EDE6-19E6-4B96-B1C1-499D041C68D1}"/>
                </a:ext>
              </a:extLst>
            </p:cNvPr>
            <p:cNvGrpSpPr/>
            <p:nvPr/>
          </p:nvGrpSpPr>
          <p:grpSpPr>
            <a:xfrm>
              <a:off x="1746769" y="3429000"/>
              <a:ext cx="1007996" cy="1274368"/>
              <a:chOff x="551103" y="3831032"/>
              <a:chExt cx="1007996" cy="1274368"/>
            </a:xfrm>
          </p:grpSpPr>
          <p:cxnSp>
            <p:nvCxnSpPr>
              <p:cNvPr id="144" name="Straight Connector 143">
                <a:extLst>
                  <a:ext uri="{FF2B5EF4-FFF2-40B4-BE49-F238E27FC236}">
                    <a16:creationId xmlns:a16="http://schemas.microsoft.com/office/drawing/2014/main" id="{3D70A55E-CA5C-4153-A235-5B0CC0FC10FE}"/>
                  </a:ext>
                </a:extLst>
              </p:cNvPr>
              <p:cNvCxnSpPr/>
              <p:nvPr/>
            </p:nvCxnSpPr>
            <p:spPr>
              <a:xfrm>
                <a:off x="551103" y="3831032"/>
                <a:ext cx="3924" cy="1274368"/>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45" name="Straight Connector 144">
                <a:extLst>
                  <a:ext uri="{FF2B5EF4-FFF2-40B4-BE49-F238E27FC236}">
                    <a16:creationId xmlns:a16="http://schemas.microsoft.com/office/drawing/2014/main" id="{575E6D07-02E9-4FB1-89DD-8BBFAC274BE1}"/>
                  </a:ext>
                </a:extLst>
              </p:cNvPr>
              <p:cNvCxnSpPr/>
              <p:nvPr/>
            </p:nvCxnSpPr>
            <p:spPr>
              <a:xfrm flipH="1">
                <a:off x="566850" y="4522628"/>
                <a:ext cx="992249"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46" name="TextBox 145">
                <a:extLst>
                  <a:ext uri="{FF2B5EF4-FFF2-40B4-BE49-F238E27FC236}">
                    <a16:creationId xmlns:a16="http://schemas.microsoft.com/office/drawing/2014/main" id="{B635C11D-D0DF-43FF-9607-096B097D2334}"/>
                  </a:ext>
                </a:extLst>
              </p:cNvPr>
              <p:cNvSpPr txBox="1"/>
              <p:nvPr/>
            </p:nvSpPr>
            <p:spPr>
              <a:xfrm>
                <a:off x="563048" y="4251467"/>
                <a:ext cx="453970" cy="230832"/>
              </a:xfrm>
              <a:prstGeom prst="rect">
                <a:avLst/>
              </a:prstGeom>
              <a:noFill/>
            </p:spPr>
            <p:txBody>
              <a:bodyPr wrap="none" rtlCol="0">
                <a:spAutoFit/>
              </a:bodyPr>
              <a:lstStyle/>
              <a:p>
                <a:r>
                  <a:rPr lang="en-US" sz="900" dirty="0">
                    <a:solidFill>
                      <a:schemeClr val="bg2"/>
                    </a:solidFill>
                    <a:latin typeface="+mn-lt"/>
                  </a:rPr>
                  <a:t>1999</a:t>
                </a:r>
              </a:p>
            </p:txBody>
          </p:sp>
          <p:sp>
            <p:nvSpPr>
              <p:cNvPr id="147" name="TextBox 146">
                <a:extLst>
                  <a:ext uri="{FF2B5EF4-FFF2-40B4-BE49-F238E27FC236}">
                    <a16:creationId xmlns:a16="http://schemas.microsoft.com/office/drawing/2014/main" id="{CFDED9D0-5D99-4D10-AA19-CE049EDCF9F3}"/>
                  </a:ext>
                </a:extLst>
              </p:cNvPr>
              <p:cNvSpPr txBox="1"/>
              <p:nvPr/>
            </p:nvSpPr>
            <p:spPr>
              <a:xfrm>
                <a:off x="551104" y="4539256"/>
                <a:ext cx="763092" cy="507831"/>
              </a:xfrm>
              <a:prstGeom prst="rect">
                <a:avLst/>
              </a:prstGeom>
              <a:noFill/>
            </p:spPr>
            <p:txBody>
              <a:bodyPr wrap="square" rtlCol="0">
                <a:spAutoFit/>
              </a:bodyPr>
              <a:lstStyle/>
              <a:p>
                <a:r>
                  <a:rPr lang="en-US" sz="900" dirty="0">
                    <a:latin typeface="+mn-lt"/>
                  </a:rPr>
                  <a:t>Moved to           A, B, C, D, F grades</a:t>
                </a:r>
              </a:p>
            </p:txBody>
          </p:sp>
        </p:grpSp>
        <p:grpSp>
          <p:nvGrpSpPr>
            <p:cNvPr id="108" name="Group 107">
              <a:extLst>
                <a:ext uri="{FF2B5EF4-FFF2-40B4-BE49-F238E27FC236}">
                  <a16:creationId xmlns:a16="http://schemas.microsoft.com/office/drawing/2014/main" id="{A86B6EAC-D246-4580-B678-DAEA997C8EFF}"/>
                </a:ext>
              </a:extLst>
            </p:cNvPr>
            <p:cNvGrpSpPr/>
            <p:nvPr/>
          </p:nvGrpSpPr>
          <p:grpSpPr>
            <a:xfrm>
              <a:off x="1689462" y="3390595"/>
              <a:ext cx="1010662" cy="2317530"/>
              <a:chOff x="716521" y="3754774"/>
              <a:chExt cx="1010662" cy="2317530"/>
            </a:xfrm>
          </p:grpSpPr>
          <p:cxnSp>
            <p:nvCxnSpPr>
              <p:cNvPr id="140" name="Straight Connector 139">
                <a:extLst>
                  <a:ext uri="{FF2B5EF4-FFF2-40B4-BE49-F238E27FC236}">
                    <a16:creationId xmlns:a16="http://schemas.microsoft.com/office/drawing/2014/main" id="{7B6A9A19-8120-4BFF-99AE-072F004E850D}"/>
                  </a:ext>
                </a:extLst>
              </p:cNvPr>
              <p:cNvCxnSpPr/>
              <p:nvPr/>
            </p:nvCxnSpPr>
            <p:spPr>
              <a:xfrm>
                <a:off x="1708770" y="3754774"/>
                <a:ext cx="1" cy="231753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41" name="Straight Connector 140">
                <a:extLst>
                  <a:ext uri="{FF2B5EF4-FFF2-40B4-BE49-F238E27FC236}">
                    <a16:creationId xmlns:a16="http://schemas.microsoft.com/office/drawing/2014/main" id="{14111C2C-54CE-4EAA-A723-7F646A9E4FD3}"/>
                  </a:ext>
                </a:extLst>
              </p:cNvPr>
              <p:cNvCxnSpPr/>
              <p:nvPr/>
            </p:nvCxnSpPr>
            <p:spPr>
              <a:xfrm flipH="1">
                <a:off x="716521" y="5525719"/>
                <a:ext cx="992249"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42" name="TextBox 141">
                <a:extLst>
                  <a:ext uri="{FF2B5EF4-FFF2-40B4-BE49-F238E27FC236}">
                    <a16:creationId xmlns:a16="http://schemas.microsoft.com/office/drawing/2014/main" id="{832EDCB7-FCED-4B27-B459-F8A9C27302A1}"/>
                  </a:ext>
                </a:extLst>
              </p:cNvPr>
              <p:cNvSpPr txBox="1"/>
              <p:nvPr/>
            </p:nvSpPr>
            <p:spPr>
              <a:xfrm>
                <a:off x="1254800" y="5295107"/>
                <a:ext cx="453970" cy="230832"/>
              </a:xfrm>
              <a:prstGeom prst="rect">
                <a:avLst/>
              </a:prstGeom>
              <a:noFill/>
            </p:spPr>
            <p:txBody>
              <a:bodyPr wrap="none" rtlCol="0">
                <a:spAutoFit/>
              </a:bodyPr>
              <a:lstStyle/>
              <a:p>
                <a:r>
                  <a:rPr lang="en-US" sz="900" dirty="0">
                    <a:solidFill>
                      <a:schemeClr val="bg2"/>
                    </a:solidFill>
                    <a:latin typeface="+mn-lt"/>
                  </a:rPr>
                  <a:t>2002</a:t>
                </a:r>
              </a:p>
            </p:txBody>
          </p:sp>
          <p:sp>
            <p:nvSpPr>
              <p:cNvPr id="143" name="TextBox 142">
                <a:extLst>
                  <a:ext uri="{FF2B5EF4-FFF2-40B4-BE49-F238E27FC236}">
                    <a16:creationId xmlns:a16="http://schemas.microsoft.com/office/drawing/2014/main" id="{1CBDE1C3-4876-414C-9AAA-E9CBDC097CAF}"/>
                  </a:ext>
                </a:extLst>
              </p:cNvPr>
              <p:cNvSpPr txBox="1"/>
              <p:nvPr/>
            </p:nvSpPr>
            <p:spPr>
              <a:xfrm>
                <a:off x="797030" y="5517140"/>
                <a:ext cx="930153" cy="507831"/>
              </a:xfrm>
              <a:prstGeom prst="rect">
                <a:avLst/>
              </a:prstGeom>
              <a:noFill/>
            </p:spPr>
            <p:txBody>
              <a:bodyPr wrap="square" rtlCol="0">
                <a:spAutoFit/>
              </a:bodyPr>
              <a:lstStyle/>
              <a:p>
                <a:pPr algn="r"/>
                <a:r>
                  <a:rPr lang="en-US" sz="900" dirty="0">
                    <a:latin typeface="+mn-lt"/>
                  </a:rPr>
                  <a:t>Student learning gains added to calculation</a:t>
                </a:r>
              </a:p>
            </p:txBody>
          </p:sp>
        </p:grpSp>
        <p:grpSp>
          <p:nvGrpSpPr>
            <p:cNvPr id="110" name="Group 109">
              <a:extLst>
                <a:ext uri="{FF2B5EF4-FFF2-40B4-BE49-F238E27FC236}">
                  <a16:creationId xmlns:a16="http://schemas.microsoft.com/office/drawing/2014/main" id="{A76D6282-2DC5-47F4-84FC-6CC17BD219E0}"/>
                </a:ext>
              </a:extLst>
            </p:cNvPr>
            <p:cNvGrpSpPr/>
            <p:nvPr/>
          </p:nvGrpSpPr>
          <p:grpSpPr>
            <a:xfrm>
              <a:off x="5596736" y="3360497"/>
              <a:ext cx="935687" cy="2315940"/>
              <a:chOff x="4366632" y="3856221"/>
              <a:chExt cx="911108" cy="2315940"/>
            </a:xfrm>
          </p:grpSpPr>
          <p:cxnSp>
            <p:nvCxnSpPr>
              <p:cNvPr id="116" name="Straight Connector 115">
                <a:extLst>
                  <a:ext uri="{FF2B5EF4-FFF2-40B4-BE49-F238E27FC236}">
                    <a16:creationId xmlns:a16="http://schemas.microsoft.com/office/drawing/2014/main" id="{7C74B41C-3DEC-444F-8F3E-FE3B36CD16A1}"/>
                  </a:ext>
                </a:extLst>
              </p:cNvPr>
              <p:cNvCxnSpPr/>
              <p:nvPr/>
            </p:nvCxnSpPr>
            <p:spPr>
              <a:xfrm flipH="1">
                <a:off x="5205100" y="3856221"/>
                <a:ext cx="12118" cy="231594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12" name="TextBox 111">
                <a:extLst>
                  <a:ext uri="{FF2B5EF4-FFF2-40B4-BE49-F238E27FC236}">
                    <a16:creationId xmlns:a16="http://schemas.microsoft.com/office/drawing/2014/main" id="{C18B3456-CE84-4458-86D4-8993F4387070}"/>
                  </a:ext>
                </a:extLst>
              </p:cNvPr>
              <p:cNvSpPr txBox="1"/>
              <p:nvPr/>
            </p:nvSpPr>
            <p:spPr>
              <a:xfrm>
                <a:off x="4366632" y="5411118"/>
                <a:ext cx="905894" cy="507831"/>
              </a:xfrm>
              <a:prstGeom prst="rect">
                <a:avLst/>
              </a:prstGeom>
              <a:noFill/>
            </p:spPr>
            <p:txBody>
              <a:bodyPr wrap="square" rtlCol="0">
                <a:spAutoFit/>
              </a:bodyPr>
              <a:lstStyle/>
              <a:p>
                <a:pPr algn="r"/>
                <a:r>
                  <a:rPr lang="en-US" sz="900" dirty="0">
                    <a:latin typeface="+mn-lt"/>
                  </a:rPr>
                  <a:t>Proficiency expectation increased</a:t>
                </a:r>
              </a:p>
            </p:txBody>
          </p:sp>
          <p:sp>
            <p:nvSpPr>
              <p:cNvPr id="120" name="TextBox 119">
                <a:extLst>
                  <a:ext uri="{FF2B5EF4-FFF2-40B4-BE49-F238E27FC236}">
                    <a16:creationId xmlns:a16="http://schemas.microsoft.com/office/drawing/2014/main" id="{EA7D9CD9-25CD-45D2-A195-08E17EEDEC69}"/>
                  </a:ext>
                </a:extLst>
              </p:cNvPr>
              <p:cNvSpPr txBox="1"/>
              <p:nvPr/>
            </p:nvSpPr>
            <p:spPr>
              <a:xfrm>
                <a:off x="4823770" y="5175514"/>
                <a:ext cx="453970" cy="230832"/>
              </a:xfrm>
              <a:prstGeom prst="rect">
                <a:avLst/>
              </a:prstGeom>
              <a:noFill/>
            </p:spPr>
            <p:txBody>
              <a:bodyPr wrap="none" rtlCol="0">
                <a:spAutoFit/>
              </a:bodyPr>
              <a:lstStyle/>
              <a:p>
                <a:r>
                  <a:rPr lang="en-US" sz="900" dirty="0">
                    <a:solidFill>
                      <a:schemeClr val="bg2"/>
                    </a:solidFill>
                    <a:latin typeface="+mn-lt"/>
                  </a:rPr>
                  <a:t>2012</a:t>
                </a:r>
              </a:p>
            </p:txBody>
          </p:sp>
          <p:cxnSp>
            <p:nvCxnSpPr>
              <p:cNvPr id="123" name="Straight Connector 122">
                <a:extLst>
                  <a:ext uri="{FF2B5EF4-FFF2-40B4-BE49-F238E27FC236}">
                    <a16:creationId xmlns:a16="http://schemas.microsoft.com/office/drawing/2014/main" id="{C7B3186B-C8F5-4B7D-A762-9CFCB7864915}"/>
                  </a:ext>
                </a:extLst>
              </p:cNvPr>
              <p:cNvCxnSpPr/>
              <p:nvPr/>
            </p:nvCxnSpPr>
            <p:spPr>
              <a:xfrm flipH="1">
                <a:off x="4611696" y="5406346"/>
                <a:ext cx="548640"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grpSp>
        <p:cxnSp>
          <p:nvCxnSpPr>
            <p:cNvPr id="174" name="Straight Arrow Connector 173">
              <a:extLst>
                <a:ext uri="{FF2B5EF4-FFF2-40B4-BE49-F238E27FC236}">
                  <a16:creationId xmlns:a16="http://schemas.microsoft.com/office/drawing/2014/main" id="{1385AC18-6528-429E-AC07-2DCB5913F5BF}"/>
                </a:ext>
              </a:extLst>
            </p:cNvPr>
            <p:cNvCxnSpPr>
              <a:cxnSpLocks/>
            </p:cNvCxnSpPr>
            <p:nvPr/>
          </p:nvCxnSpPr>
          <p:spPr>
            <a:xfrm flipH="1" flipV="1">
              <a:off x="2680988" y="1536131"/>
              <a:ext cx="1880" cy="1923910"/>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C127FEA2-0B75-4C76-A0FB-03A758BD9D58}"/>
                </a:ext>
              </a:extLst>
            </p:cNvPr>
            <p:cNvCxnSpPr>
              <a:cxnSpLocks/>
            </p:cNvCxnSpPr>
            <p:nvPr/>
          </p:nvCxnSpPr>
          <p:spPr>
            <a:xfrm flipV="1">
              <a:off x="3830106" y="1143228"/>
              <a:ext cx="20903" cy="2258530"/>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E9C3D3BA-CDED-429F-8E49-6405083A9CB8}"/>
                </a:ext>
              </a:extLst>
            </p:cNvPr>
            <p:cNvCxnSpPr>
              <a:cxnSpLocks/>
            </p:cNvCxnSpPr>
            <p:nvPr/>
          </p:nvCxnSpPr>
          <p:spPr>
            <a:xfrm flipH="1" flipV="1">
              <a:off x="4598205" y="972313"/>
              <a:ext cx="16860" cy="2460808"/>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E34ECBE3-ECB0-49EA-B6FB-A6F0033F5214}"/>
                </a:ext>
              </a:extLst>
            </p:cNvPr>
            <p:cNvCxnSpPr/>
            <p:nvPr/>
          </p:nvCxnSpPr>
          <p:spPr>
            <a:xfrm flipV="1">
              <a:off x="7652341" y="1160164"/>
              <a:ext cx="22189" cy="2127619"/>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15F31D0A-308C-485C-BC4C-8390B922BB4F}"/>
                </a:ext>
              </a:extLst>
            </p:cNvPr>
            <p:cNvCxnSpPr>
              <a:cxnSpLocks/>
            </p:cNvCxnSpPr>
            <p:nvPr/>
          </p:nvCxnSpPr>
          <p:spPr>
            <a:xfrm flipV="1">
              <a:off x="7293446" y="1111191"/>
              <a:ext cx="22189" cy="2127619"/>
            </a:xfrm>
            <a:prstGeom prst="straightConnector1">
              <a:avLst/>
            </a:prstGeom>
            <a:ln>
              <a:solidFill>
                <a:schemeClr val="tx1">
                  <a:lumMod val="50000"/>
                  <a:lumOff val="50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7C345EBE-72BC-4917-A35B-5EDC70B89560}"/>
                </a:ext>
              </a:extLst>
            </p:cNvPr>
            <p:cNvSpPr txBox="1"/>
            <p:nvPr/>
          </p:nvSpPr>
          <p:spPr>
            <a:xfrm>
              <a:off x="7069164" y="3858211"/>
              <a:ext cx="661816" cy="1061829"/>
            </a:xfrm>
            <a:prstGeom prst="rect">
              <a:avLst/>
            </a:prstGeom>
            <a:noFill/>
          </p:spPr>
          <p:txBody>
            <a:bodyPr wrap="square" rtlCol="0">
              <a:spAutoFit/>
            </a:bodyPr>
            <a:lstStyle/>
            <a:p>
              <a:pPr algn="r"/>
              <a:r>
                <a:rPr lang="en-US" sz="900" dirty="0">
                  <a:latin typeface="+mn-lt"/>
                </a:rPr>
                <a:t>New grading formula</a:t>
              </a:r>
            </a:p>
            <a:p>
              <a:pPr algn="r"/>
              <a:endParaRPr lang="en-US" sz="900" dirty="0">
                <a:latin typeface="+mn-lt"/>
              </a:endParaRPr>
            </a:p>
            <a:p>
              <a:pPr algn="r"/>
              <a:r>
                <a:rPr lang="en-US" sz="900" dirty="0">
                  <a:latin typeface="+mn-lt"/>
                </a:rPr>
                <a:t>New, rigorous tests</a:t>
              </a:r>
            </a:p>
          </p:txBody>
        </p:sp>
        <p:sp>
          <p:nvSpPr>
            <p:cNvPr id="189" name="TextBox 188">
              <a:extLst>
                <a:ext uri="{FF2B5EF4-FFF2-40B4-BE49-F238E27FC236}">
                  <a16:creationId xmlns:a16="http://schemas.microsoft.com/office/drawing/2014/main" id="{6C5857B7-A593-4C22-AF2B-52384EC06052}"/>
                </a:ext>
              </a:extLst>
            </p:cNvPr>
            <p:cNvSpPr txBox="1"/>
            <p:nvPr/>
          </p:nvSpPr>
          <p:spPr>
            <a:xfrm>
              <a:off x="6414550" y="5624640"/>
              <a:ext cx="910411" cy="646331"/>
            </a:xfrm>
            <a:prstGeom prst="rect">
              <a:avLst/>
            </a:prstGeom>
            <a:noFill/>
          </p:spPr>
          <p:txBody>
            <a:bodyPr wrap="square" rtlCol="0">
              <a:spAutoFit/>
            </a:bodyPr>
            <a:lstStyle/>
            <a:p>
              <a:pPr algn="r"/>
              <a:r>
                <a:rPr lang="en-US" sz="900" dirty="0">
                  <a:latin typeface="+mn-lt"/>
                </a:rPr>
                <a:t>HS A-F scale increased</a:t>
              </a:r>
            </a:p>
            <a:p>
              <a:pPr algn="r"/>
              <a:r>
                <a:rPr lang="en-US" sz="900" dirty="0">
                  <a:latin typeface="+mn-lt"/>
                </a:rPr>
                <a:t>Harder grad requirements</a:t>
              </a:r>
            </a:p>
          </p:txBody>
        </p:sp>
        <p:cxnSp>
          <p:nvCxnSpPr>
            <p:cNvPr id="190" name="Straight Connector 189">
              <a:extLst>
                <a:ext uri="{FF2B5EF4-FFF2-40B4-BE49-F238E27FC236}">
                  <a16:creationId xmlns:a16="http://schemas.microsoft.com/office/drawing/2014/main" id="{EC469864-254B-4097-96BA-85FBE7E261C2}"/>
                </a:ext>
              </a:extLst>
            </p:cNvPr>
            <p:cNvCxnSpPr>
              <a:cxnSpLocks/>
            </p:cNvCxnSpPr>
            <p:nvPr/>
          </p:nvCxnSpPr>
          <p:spPr>
            <a:xfrm flipH="1" flipV="1">
              <a:off x="6608621" y="5622028"/>
              <a:ext cx="677934" cy="522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91" name="TextBox 190">
              <a:extLst>
                <a:ext uri="{FF2B5EF4-FFF2-40B4-BE49-F238E27FC236}">
                  <a16:creationId xmlns:a16="http://schemas.microsoft.com/office/drawing/2014/main" id="{45FAA56D-692F-4A32-8681-9884AC2A84D8}"/>
                </a:ext>
              </a:extLst>
            </p:cNvPr>
            <p:cNvSpPr txBox="1"/>
            <p:nvPr/>
          </p:nvSpPr>
          <p:spPr>
            <a:xfrm>
              <a:off x="7993666" y="3966670"/>
              <a:ext cx="453970" cy="230832"/>
            </a:xfrm>
            <a:prstGeom prst="rect">
              <a:avLst/>
            </a:prstGeom>
            <a:noFill/>
          </p:spPr>
          <p:txBody>
            <a:bodyPr wrap="none" rtlCol="0">
              <a:spAutoFit/>
            </a:bodyPr>
            <a:lstStyle/>
            <a:p>
              <a:r>
                <a:rPr lang="en-US" sz="900" dirty="0">
                  <a:solidFill>
                    <a:schemeClr val="bg2"/>
                  </a:solidFill>
                  <a:latin typeface="+mn-lt"/>
                </a:rPr>
                <a:t>2016</a:t>
              </a:r>
            </a:p>
          </p:txBody>
        </p:sp>
        <p:sp>
          <p:nvSpPr>
            <p:cNvPr id="192" name="TextBox 191">
              <a:extLst>
                <a:ext uri="{FF2B5EF4-FFF2-40B4-BE49-F238E27FC236}">
                  <a16:creationId xmlns:a16="http://schemas.microsoft.com/office/drawing/2014/main" id="{52E24DE8-C0AF-495F-9EB2-0E51C41D81EA}"/>
                </a:ext>
              </a:extLst>
            </p:cNvPr>
            <p:cNvSpPr txBox="1"/>
            <p:nvPr/>
          </p:nvSpPr>
          <p:spPr>
            <a:xfrm>
              <a:off x="8027776" y="4163784"/>
              <a:ext cx="661816" cy="646331"/>
            </a:xfrm>
            <a:prstGeom prst="rect">
              <a:avLst/>
            </a:prstGeom>
            <a:noFill/>
          </p:spPr>
          <p:txBody>
            <a:bodyPr wrap="square" rtlCol="0">
              <a:spAutoFit/>
            </a:bodyPr>
            <a:lstStyle/>
            <a:p>
              <a:r>
                <a:rPr lang="en-US" sz="900" dirty="0">
                  <a:latin typeface="+mn-lt"/>
                </a:rPr>
                <a:t>New learning gains</a:t>
              </a:r>
            </a:p>
            <a:p>
              <a:pPr algn="r"/>
              <a:endParaRPr lang="en-US" sz="900" dirty="0">
                <a:latin typeface="+mn-lt"/>
              </a:endParaRPr>
            </a:p>
          </p:txBody>
        </p:sp>
        <p:sp>
          <p:nvSpPr>
            <p:cNvPr id="194" name="TextBox 193">
              <a:extLst>
                <a:ext uri="{FF2B5EF4-FFF2-40B4-BE49-F238E27FC236}">
                  <a16:creationId xmlns:a16="http://schemas.microsoft.com/office/drawing/2014/main" id="{A1667750-D8F1-412D-B11D-9C82E3B7AFA3}"/>
                </a:ext>
              </a:extLst>
            </p:cNvPr>
            <p:cNvSpPr txBox="1"/>
            <p:nvPr/>
          </p:nvSpPr>
          <p:spPr>
            <a:xfrm>
              <a:off x="7286555" y="3659430"/>
              <a:ext cx="453970" cy="230832"/>
            </a:xfrm>
            <a:prstGeom prst="rect">
              <a:avLst/>
            </a:prstGeom>
            <a:noFill/>
          </p:spPr>
          <p:txBody>
            <a:bodyPr wrap="none" rtlCol="0">
              <a:spAutoFit/>
            </a:bodyPr>
            <a:lstStyle/>
            <a:p>
              <a:r>
                <a:rPr lang="en-US" sz="900" dirty="0">
                  <a:solidFill>
                    <a:schemeClr val="bg2"/>
                  </a:solidFill>
                  <a:latin typeface="+mn-lt"/>
                </a:rPr>
                <a:t>2015</a:t>
              </a:r>
            </a:p>
          </p:txBody>
        </p:sp>
        <p:sp>
          <p:nvSpPr>
            <p:cNvPr id="77" name="TextBox 76">
              <a:extLst>
                <a:ext uri="{FF2B5EF4-FFF2-40B4-BE49-F238E27FC236}">
                  <a16:creationId xmlns:a16="http://schemas.microsoft.com/office/drawing/2014/main" id="{414A9DD7-8319-423F-BF36-271177B75B26}"/>
                </a:ext>
              </a:extLst>
            </p:cNvPr>
            <p:cNvSpPr txBox="1"/>
            <p:nvPr/>
          </p:nvSpPr>
          <p:spPr>
            <a:xfrm>
              <a:off x="9405720" y="3582620"/>
              <a:ext cx="453970" cy="230832"/>
            </a:xfrm>
            <a:prstGeom prst="rect">
              <a:avLst/>
            </a:prstGeom>
            <a:noFill/>
          </p:spPr>
          <p:txBody>
            <a:bodyPr wrap="none" rtlCol="0">
              <a:spAutoFit/>
            </a:bodyPr>
            <a:lstStyle/>
            <a:p>
              <a:r>
                <a:rPr lang="en-US" sz="900" dirty="0">
                  <a:solidFill>
                    <a:schemeClr val="bg2"/>
                  </a:solidFill>
                  <a:latin typeface="+mn-lt"/>
                </a:rPr>
                <a:t>2020</a:t>
              </a:r>
            </a:p>
          </p:txBody>
        </p:sp>
        <p:sp>
          <p:nvSpPr>
            <p:cNvPr id="78" name="TextBox 77">
              <a:extLst>
                <a:ext uri="{FF2B5EF4-FFF2-40B4-BE49-F238E27FC236}">
                  <a16:creationId xmlns:a16="http://schemas.microsoft.com/office/drawing/2014/main" id="{DF6D5888-FD8D-46C8-94B2-3E8C6A00CC72}"/>
                </a:ext>
              </a:extLst>
            </p:cNvPr>
            <p:cNvSpPr txBox="1"/>
            <p:nvPr/>
          </p:nvSpPr>
          <p:spPr>
            <a:xfrm>
              <a:off x="9974086" y="4321890"/>
              <a:ext cx="453970" cy="230832"/>
            </a:xfrm>
            <a:prstGeom prst="rect">
              <a:avLst/>
            </a:prstGeom>
            <a:noFill/>
          </p:spPr>
          <p:txBody>
            <a:bodyPr wrap="none" rtlCol="0">
              <a:spAutoFit/>
            </a:bodyPr>
            <a:lstStyle/>
            <a:p>
              <a:r>
                <a:rPr lang="en-US" sz="900" dirty="0">
                  <a:solidFill>
                    <a:schemeClr val="bg2"/>
                  </a:solidFill>
                  <a:latin typeface="+mn-lt"/>
                </a:rPr>
                <a:t>2021</a:t>
              </a:r>
            </a:p>
          </p:txBody>
        </p:sp>
        <p:sp>
          <p:nvSpPr>
            <p:cNvPr id="79" name="TextBox 78">
              <a:extLst>
                <a:ext uri="{FF2B5EF4-FFF2-40B4-BE49-F238E27FC236}">
                  <a16:creationId xmlns:a16="http://schemas.microsoft.com/office/drawing/2014/main" id="{D207FD47-C259-406C-BFE9-DDE448FD0B13}"/>
                </a:ext>
              </a:extLst>
            </p:cNvPr>
            <p:cNvSpPr txBox="1"/>
            <p:nvPr/>
          </p:nvSpPr>
          <p:spPr>
            <a:xfrm>
              <a:off x="9206805" y="3796321"/>
              <a:ext cx="768616" cy="646331"/>
            </a:xfrm>
            <a:prstGeom prst="rect">
              <a:avLst/>
            </a:prstGeom>
            <a:noFill/>
          </p:spPr>
          <p:txBody>
            <a:bodyPr wrap="square" rtlCol="0">
              <a:spAutoFit/>
            </a:bodyPr>
            <a:lstStyle/>
            <a:p>
              <a:r>
                <a:rPr lang="en-US" sz="900" dirty="0">
                  <a:latin typeface="+mn-lt"/>
                </a:rPr>
                <a:t>No FSA data, COVID-19</a:t>
              </a:r>
            </a:p>
            <a:p>
              <a:pPr algn="r"/>
              <a:endParaRPr lang="en-US" sz="900" dirty="0">
                <a:latin typeface="+mn-lt"/>
              </a:endParaRPr>
            </a:p>
          </p:txBody>
        </p:sp>
        <p:cxnSp>
          <p:nvCxnSpPr>
            <p:cNvPr id="80" name="Straight Connector 79">
              <a:extLst>
                <a:ext uri="{FF2B5EF4-FFF2-40B4-BE49-F238E27FC236}">
                  <a16:creationId xmlns:a16="http://schemas.microsoft.com/office/drawing/2014/main" id="{BF549D3A-08BD-4483-BACC-FDE660409F6F}"/>
                </a:ext>
              </a:extLst>
            </p:cNvPr>
            <p:cNvCxnSpPr/>
            <p:nvPr/>
          </p:nvCxnSpPr>
          <p:spPr>
            <a:xfrm>
              <a:off x="9859690" y="3505810"/>
              <a:ext cx="0" cy="2502956"/>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84" name="TextBox 83">
              <a:extLst>
                <a:ext uri="{FF2B5EF4-FFF2-40B4-BE49-F238E27FC236}">
                  <a16:creationId xmlns:a16="http://schemas.microsoft.com/office/drawing/2014/main" id="{B29E076B-B918-4758-9350-F92986BB58B8}"/>
                </a:ext>
              </a:extLst>
            </p:cNvPr>
            <p:cNvSpPr txBox="1"/>
            <p:nvPr/>
          </p:nvSpPr>
          <p:spPr>
            <a:xfrm>
              <a:off x="9845036" y="4539128"/>
              <a:ext cx="768616" cy="646331"/>
            </a:xfrm>
            <a:prstGeom prst="rect">
              <a:avLst/>
            </a:prstGeom>
            <a:noFill/>
          </p:spPr>
          <p:txBody>
            <a:bodyPr wrap="square" rtlCol="0">
              <a:spAutoFit/>
            </a:bodyPr>
            <a:lstStyle/>
            <a:p>
              <a:r>
                <a:rPr lang="en-US" sz="900" dirty="0">
                  <a:latin typeface="+mn-lt"/>
                </a:rPr>
                <a:t>Grades optional, COVID-19</a:t>
              </a:r>
            </a:p>
            <a:p>
              <a:pPr algn="r"/>
              <a:endParaRPr lang="en-US" sz="900" dirty="0">
                <a:latin typeface="+mn-lt"/>
              </a:endParaRPr>
            </a:p>
          </p:txBody>
        </p:sp>
        <p:cxnSp>
          <p:nvCxnSpPr>
            <p:cNvPr id="6" name="Straight Connector 5">
              <a:extLst>
                <a:ext uri="{FF2B5EF4-FFF2-40B4-BE49-F238E27FC236}">
                  <a16:creationId xmlns:a16="http://schemas.microsoft.com/office/drawing/2014/main" id="{AB567DF8-073B-8B09-342E-DEBE16C6170A}"/>
                </a:ext>
              </a:extLst>
            </p:cNvPr>
            <p:cNvCxnSpPr/>
            <p:nvPr/>
          </p:nvCxnSpPr>
          <p:spPr>
            <a:xfrm>
              <a:off x="8054655" y="3544215"/>
              <a:ext cx="0" cy="146304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grpSp>
      <p:cxnSp>
        <p:nvCxnSpPr>
          <p:cNvPr id="186" name="Straight Connector 185">
            <a:extLst>
              <a:ext uri="{FF2B5EF4-FFF2-40B4-BE49-F238E27FC236}">
                <a16:creationId xmlns:a16="http://schemas.microsoft.com/office/drawing/2014/main" id="{353CDA03-E57A-44AF-AC75-1DB303F3B7CB}"/>
              </a:ext>
            </a:extLst>
          </p:cNvPr>
          <p:cNvCxnSpPr>
            <a:cxnSpLocks/>
          </p:cNvCxnSpPr>
          <p:nvPr/>
        </p:nvCxnSpPr>
        <p:spPr>
          <a:xfrm>
            <a:off x="7286555" y="3390595"/>
            <a:ext cx="0" cy="283464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96" name="Straight Connector 195">
            <a:extLst>
              <a:ext uri="{FF2B5EF4-FFF2-40B4-BE49-F238E27FC236}">
                <a16:creationId xmlns:a16="http://schemas.microsoft.com/office/drawing/2014/main" id="{E6671B58-3100-4E77-A5C8-BEE73901F933}"/>
              </a:ext>
            </a:extLst>
          </p:cNvPr>
          <p:cNvCxnSpPr>
            <a:cxnSpLocks/>
          </p:cNvCxnSpPr>
          <p:nvPr/>
        </p:nvCxnSpPr>
        <p:spPr>
          <a:xfrm>
            <a:off x="7709010" y="3390596"/>
            <a:ext cx="0" cy="145958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93" name="Straight Connector 192">
            <a:extLst>
              <a:ext uri="{FF2B5EF4-FFF2-40B4-BE49-F238E27FC236}">
                <a16:creationId xmlns:a16="http://schemas.microsoft.com/office/drawing/2014/main" id="{92C14206-CF87-4A3C-B077-DC2ED662A5EA}"/>
              </a:ext>
            </a:extLst>
          </p:cNvPr>
          <p:cNvCxnSpPr>
            <a:cxnSpLocks/>
          </p:cNvCxnSpPr>
          <p:nvPr/>
        </p:nvCxnSpPr>
        <p:spPr>
          <a:xfrm>
            <a:off x="6825695" y="3545781"/>
            <a:ext cx="15091" cy="1381014"/>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1" name="Rectangle 10"/>
          <p:cNvSpPr/>
          <p:nvPr/>
        </p:nvSpPr>
        <p:spPr>
          <a:xfrm>
            <a:off x="66415" y="279790"/>
            <a:ext cx="11247132" cy="523220"/>
          </a:xfrm>
          <a:prstGeom prst="rect">
            <a:avLst/>
          </a:prstGeom>
        </p:spPr>
        <p:txBody>
          <a:bodyPr wrap="square">
            <a:spAutoFit/>
          </a:bodyPr>
          <a:lstStyle/>
          <a:p>
            <a:r>
              <a:rPr lang="en-US" sz="2800" dirty="0">
                <a:solidFill>
                  <a:schemeClr val="bg1"/>
                </a:solidFill>
                <a:latin typeface="+mn-lt"/>
              </a:rPr>
              <a:t>Florida A-F Increased in Rigor and Improved Student Achievement</a:t>
            </a:r>
          </a:p>
        </p:txBody>
      </p:sp>
      <p:sp>
        <p:nvSpPr>
          <p:cNvPr id="4" name="Slide Number Placeholder 3"/>
          <p:cNvSpPr>
            <a:spLocks noGrp="1"/>
          </p:cNvSpPr>
          <p:nvPr>
            <p:ph type="sldNum" sz="quarter" idx="4"/>
          </p:nvPr>
        </p:nvSpPr>
        <p:spPr/>
        <p:txBody>
          <a:bodyPr/>
          <a:lstStyle/>
          <a:p>
            <a:fld id="{DCBF5701-1E31-4102-832B-09F0AC47C2BD}" type="slidenum">
              <a:rPr lang="en-US" smtClean="0"/>
              <a:pPr/>
              <a:t>23</a:t>
            </a:fld>
            <a:endParaRPr lang="en-US" dirty="0"/>
          </a:p>
        </p:txBody>
      </p:sp>
      <p:sp>
        <p:nvSpPr>
          <p:cNvPr id="183" name="Flowchart: Connector 182">
            <a:extLst>
              <a:ext uri="{FF2B5EF4-FFF2-40B4-BE49-F238E27FC236}">
                <a16:creationId xmlns:a16="http://schemas.microsoft.com/office/drawing/2014/main" id="{C8D27DDE-BB01-451E-BA7A-4BD30E8B2BA7}"/>
              </a:ext>
            </a:extLst>
          </p:cNvPr>
          <p:cNvSpPr/>
          <p:nvPr/>
        </p:nvSpPr>
        <p:spPr>
          <a:xfrm>
            <a:off x="7549880" y="3392890"/>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184" name="Flowchart: Connector 183">
            <a:extLst>
              <a:ext uri="{FF2B5EF4-FFF2-40B4-BE49-F238E27FC236}">
                <a16:creationId xmlns:a16="http://schemas.microsoft.com/office/drawing/2014/main" id="{AECB4915-58E1-4251-BB6C-40CD470D4010}"/>
              </a:ext>
            </a:extLst>
          </p:cNvPr>
          <p:cNvSpPr/>
          <p:nvPr/>
        </p:nvSpPr>
        <p:spPr>
          <a:xfrm>
            <a:off x="7129274" y="3371379"/>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188" name="TextBox 187">
            <a:extLst>
              <a:ext uri="{FF2B5EF4-FFF2-40B4-BE49-F238E27FC236}">
                <a16:creationId xmlns:a16="http://schemas.microsoft.com/office/drawing/2014/main" id="{DD4AB58A-8472-47BE-A777-31A282E16872}"/>
              </a:ext>
            </a:extLst>
          </p:cNvPr>
          <p:cNvSpPr txBox="1"/>
          <p:nvPr/>
        </p:nvSpPr>
        <p:spPr>
          <a:xfrm>
            <a:off x="6870990" y="5397628"/>
            <a:ext cx="453970" cy="230832"/>
          </a:xfrm>
          <a:prstGeom prst="rect">
            <a:avLst/>
          </a:prstGeom>
          <a:noFill/>
        </p:spPr>
        <p:txBody>
          <a:bodyPr wrap="none" rtlCol="0">
            <a:spAutoFit/>
          </a:bodyPr>
          <a:lstStyle/>
          <a:p>
            <a:pPr algn="r"/>
            <a:r>
              <a:rPr lang="en-US" sz="900" dirty="0">
                <a:solidFill>
                  <a:schemeClr val="bg2"/>
                </a:solidFill>
                <a:latin typeface="+mn-lt"/>
              </a:rPr>
              <a:t>2014</a:t>
            </a:r>
          </a:p>
        </p:txBody>
      </p:sp>
      <p:cxnSp>
        <p:nvCxnSpPr>
          <p:cNvPr id="195" name="Straight Connector 194">
            <a:extLst>
              <a:ext uri="{FF2B5EF4-FFF2-40B4-BE49-F238E27FC236}">
                <a16:creationId xmlns:a16="http://schemas.microsoft.com/office/drawing/2014/main" id="{4BCD7D0C-38EA-4B90-B49F-EB22C3F7E6CF}"/>
              </a:ext>
            </a:extLst>
          </p:cNvPr>
          <p:cNvCxnSpPr>
            <a:cxnSpLocks/>
          </p:cNvCxnSpPr>
          <p:nvPr/>
        </p:nvCxnSpPr>
        <p:spPr>
          <a:xfrm flipH="1">
            <a:off x="7357880" y="3837778"/>
            <a:ext cx="274320" cy="949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98" name="Straight Connector 197">
            <a:extLst>
              <a:ext uri="{FF2B5EF4-FFF2-40B4-BE49-F238E27FC236}">
                <a16:creationId xmlns:a16="http://schemas.microsoft.com/office/drawing/2014/main" id="{B190B92F-70CC-4DE6-9826-37186AAFD6B2}"/>
              </a:ext>
            </a:extLst>
          </p:cNvPr>
          <p:cNvCxnSpPr>
            <a:cxnSpLocks/>
          </p:cNvCxnSpPr>
          <p:nvPr/>
        </p:nvCxnSpPr>
        <p:spPr>
          <a:xfrm flipH="1" flipV="1">
            <a:off x="8208275" y="4345495"/>
            <a:ext cx="677934" cy="522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76" name="Flowchart: Connector 75">
            <a:extLst>
              <a:ext uri="{FF2B5EF4-FFF2-40B4-BE49-F238E27FC236}">
                <a16:creationId xmlns:a16="http://schemas.microsoft.com/office/drawing/2014/main" id="{103C678C-2D10-4F7C-B811-A48B5DDE06A6}"/>
              </a:ext>
            </a:extLst>
          </p:cNvPr>
          <p:cNvSpPr/>
          <p:nvPr/>
        </p:nvSpPr>
        <p:spPr>
          <a:xfrm>
            <a:off x="10216070" y="3349622"/>
            <a:ext cx="312186" cy="300994"/>
          </a:xfrm>
          <a:prstGeom prst="flowChartConnector">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dirty="0">
              <a:solidFill>
                <a:schemeClr val="tx1"/>
              </a:solidFill>
            </a:endParaRPr>
          </a:p>
        </p:txBody>
      </p:sp>
      <p:cxnSp>
        <p:nvCxnSpPr>
          <p:cNvPr id="81" name="Straight Connector 80">
            <a:extLst>
              <a:ext uri="{FF2B5EF4-FFF2-40B4-BE49-F238E27FC236}">
                <a16:creationId xmlns:a16="http://schemas.microsoft.com/office/drawing/2014/main" id="{C04304BE-2F45-4613-8551-3082B7C3F20F}"/>
              </a:ext>
            </a:extLst>
          </p:cNvPr>
          <p:cNvCxnSpPr>
            <a:cxnSpLocks/>
          </p:cNvCxnSpPr>
          <p:nvPr/>
        </p:nvCxnSpPr>
        <p:spPr>
          <a:xfrm flipH="1" flipV="1">
            <a:off x="9681021" y="3928265"/>
            <a:ext cx="677934" cy="522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83" name="Straight Connector 82">
            <a:extLst>
              <a:ext uri="{FF2B5EF4-FFF2-40B4-BE49-F238E27FC236}">
                <a16:creationId xmlns:a16="http://schemas.microsoft.com/office/drawing/2014/main" id="{C8E78FFB-2D55-4953-88C3-DEFCE7EF1BAC}"/>
              </a:ext>
            </a:extLst>
          </p:cNvPr>
          <p:cNvCxnSpPr>
            <a:cxnSpLocks/>
          </p:cNvCxnSpPr>
          <p:nvPr/>
        </p:nvCxnSpPr>
        <p:spPr>
          <a:xfrm flipH="1" flipV="1">
            <a:off x="10372311" y="4691141"/>
            <a:ext cx="677934" cy="5225"/>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211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96845" y="93351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endParaRPr lang="en-US" sz="4000" dirty="0"/>
          </a:p>
        </p:txBody>
      </p:sp>
      <p:sp>
        <p:nvSpPr>
          <p:cNvPr id="14" name="TextBox 13"/>
          <p:cNvSpPr txBox="1"/>
          <p:nvPr/>
        </p:nvSpPr>
        <p:spPr>
          <a:xfrm>
            <a:off x="1211244" y="1071804"/>
            <a:ext cx="9646975" cy="461665"/>
          </a:xfrm>
          <a:prstGeom prst="rect">
            <a:avLst/>
          </a:prstGeom>
          <a:noFill/>
        </p:spPr>
        <p:txBody>
          <a:bodyPr wrap="square" rtlCol="0">
            <a:spAutoFit/>
          </a:bodyPr>
          <a:lstStyle/>
          <a:p>
            <a:r>
              <a:rPr lang="en-US" sz="2400" dirty="0">
                <a:solidFill>
                  <a:schemeClr val="tx1">
                    <a:lumMod val="75000"/>
                    <a:lumOff val="25000"/>
                  </a:schemeClr>
                </a:solidFill>
                <a:latin typeface="+mn-lt"/>
              </a:rPr>
              <a:t>Include objective, concise student learning outcome measures</a:t>
            </a:r>
          </a:p>
        </p:txBody>
      </p:sp>
      <p:cxnSp>
        <p:nvCxnSpPr>
          <p:cNvPr id="43" name="Straight Connector 42"/>
          <p:cNvCxnSpPr>
            <a:cxnSpLocks/>
          </p:cNvCxnSpPr>
          <p:nvPr/>
        </p:nvCxnSpPr>
        <p:spPr>
          <a:xfrm>
            <a:off x="1103350" y="1640038"/>
            <a:ext cx="10138920"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680895" y="1942646"/>
            <a:ext cx="11137449" cy="4708981"/>
          </a:xfrm>
          <a:prstGeom prst="rect">
            <a:avLst/>
          </a:prstGeom>
        </p:spPr>
        <p:txBody>
          <a:bodyPr wrap="square">
            <a:spAutoFit/>
          </a:bodyPr>
          <a:lstStyle/>
          <a:p>
            <a:pPr>
              <a:defRPr/>
            </a:pPr>
            <a:r>
              <a:rPr lang="en-US" sz="2000" b="0" dirty="0">
                <a:solidFill>
                  <a:schemeClr val="tx1">
                    <a:lumMod val="75000"/>
                    <a:lumOff val="25000"/>
                  </a:schemeClr>
                </a:solidFill>
                <a:latin typeface="+mn-lt"/>
              </a:rPr>
              <a:t>School accountability measures need to be based on what is important and what measures student success.  Measures also need to be consistent across schools so accurate comparisons can be made.</a:t>
            </a:r>
          </a:p>
          <a:p>
            <a:pPr>
              <a:defRPr/>
            </a:pPr>
            <a:endParaRPr lang="en-US" sz="1000" b="0" dirty="0">
              <a:solidFill>
                <a:schemeClr val="tx1">
                  <a:lumMod val="75000"/>
                  <a:lumOff val="25000"/>
                </a:schemeClr>
              </a:solidFill>
              <a:latin typeface="+mn-lt"/>
            </a:endParaRPr>
          </a:p>
          <a:p>
            <a:pPr>
              <a:defRPr/>
            </a:pPr>
            <a:r>
              <a:rPr lang="en-US" sz="2000" b="0" dirty="0">
                <a:solidFill>
                  <a:schemeClr val="tx1">
                    <a:lumMod val="75000"/>
                    <a:lumOff val="25000"/>
                  </a:schemeClr>
                </a:solidFill>
                <a:latin typeface="+mn-lt"/>
              </a:rPr>
              <a:t>Strong school accountability models include measures such as:</a:t>
            </a:r>
          </a:p>
          <a:p>
            <a:pPr marL="800100" lvl="1" indent="-342900">
              <a:buFont typeface="Wingdings" panose="05000000000000000000" pitchFamily="2" charset="2"/>
              <a:buChar char="v"/>
              <a:defRPr/>
            </a:pPr>
            <a:r>
              <a:rPr lang="en-US" sz="2000" b="0" dirty="0">
                <a:solidFill>
                  <a:schemeClr val="tx1">
                    <a:lumMod val="75000"/>
                    <a:lumOff val="25000"/>
                  </a:schemeClr>
                </a:solidFill>
                <a:latin typeface="+mn-lt"/>
              </a:rPr>
              <a:t>Proficiency on statewide assessments</a:t>
            </a:r>
          </a:p>
          <a:p>
            <a:pPr marL="800100" lvl="1" indent="-342900">
              <a:buFont typeface="Wingdings" panose="05000000000000000000" pitchFamily="2" charset="2"/>
              <a:buChar char="v"/>
              <a:defRPr/>
            </a:pPr>
            <a:r>
              <a:rPr lang="en-US" sz="2000" b="0" dirty="0">
                <a:solidFill>
                  <a:schemeClr val="tx1">
                    <a:lumMod val="75000"/>
                    <a:lumOff val="25000"/>
                  </a:schemeClr>
                </a:solidFill>
                <a:latin typeface="+mn-lt"/>
              </a:rPr>
              <a:t>Growth on statewide assessments</a:t>
            </a:r>
          </a:p>
          <a:p>
            <a:pPr marL="800100" lvl="1" indent="-342900">
              <a:buFont typeface="Wingdings" panose="05000000000000000000" pitchFamily="2" charset="2"/>
              <a:buChar char="v"/>
              <a:defRPr/>
            </a:pPr>
            <a:r>
              <a:rPr lang="en-US" sz="2000" b="0" dirty="0">
                <a:solidFill>
                  <a:schemeClr val="tx1">
                    <a:lumMod val="75000"/>
                    <a:lumOff val="25000"/>
                  </a:schemeClr>
                </a:solidFill>
                <a:latin typeface="+mn-lt"/>
              </a:rPr>
              <a:t>Proficiency and Progress on English Language Assessments</a:t>
            </a:r>
          </a:p>
          <a:p>
            <a:pPr marL="800100" lvl="1" indent="-342900">
              <a:buFont typeface="Wingdings" panose="05000000000000000000" pitchFamily="2" charset="2"/>
              <a:buChar char="v"/>
              <a:defRPr/>
            </a:pPr>
            <a:r>
              <a:rPr lang="en-US" sz="2000" b="0" dirty="0">
                <a:solidFill>
                  <a:schemeClr val="tx1">
                    <a:lumMod val="75000"/>
                    <a:lumOff val="25000"/>
                  </a:schemeClr>
                </a:solidFill>
                <a:latin typeface="+mn-lt"/>
              </a:rPr>
              <a:t>Graduation rates</a:t>
            </a:r>
          </a:p>
          <a:p>
            <a:pPr marL="800100" lvl="1" indent="-342900">
              <a:buFont typeface="Wingdings" panose="05000000000000000000" pitchFamily="2" charset="2"/>
              <a:buChar char="v"/>
              <a:defRPr/>
            </a:pPr>
            <a:r>
              <a:rPr lang="en-US" sz="2000" b="0" dirty="0">
                <a:solidFill>
                  <a:schemeClr val="tx1">
                    <a:lumMod val="75000"/>
                    <a:lumOff val="25000"/>
                  </a:schemeClr>
                </a:solidFill>
                <a:latin typeface="+mn-lt"/>
              </a:rPr>
              <a:t>College &amp; career readiness performance measures. Passing </a:t>
            </a:r>
            <a:r>
              <a:rPr lang="en-US" altLang="en-US" sz="2000" b="0" dirty="0">
                <a:solidFill>
                  <a:schemeClr val="tx1">
                    <a:lumMod val="75000"/>
                    <a:lumOff val="25000"/>
                  </a:schemeClr>
                </a:solidFill>
                <a:latin typeface="+mn-lt"/>
              </a:rPr>
              <a:t>AP, IB, dual credit, industry certification or scoring ready on </a:t>
            </a:r>
            <a:r>
              <a:rPr lang="en-US" sz="2000" b="0" dirty="0">
                <a:solidFill>
                  <a:schemeClr val="tx1">
                    <a:lumMod val="75000"/>
                    <a:lumOff val="25000"/>
                  </a:schemeClr>
                </a:solidFill>
                <a:latin typeface="+mn-lt"/>
              </a:rPr>
              <a:t>ACT/SAT</a:t>
            </a:r>
          </a:p>
          <a:p>
            <a:pPr marL="800100" lvl="1" indent="-342900">
              <a:buFont typeface="Wingdings" panose="05000000000000000000" pitchFamily="2" charset="2"/>
              <a:buChar char="v"/>
              <a:defRPr/>
            </a:pPr>
            <a:endParaRPr lang="en-US" sz="1000" b="0" dirty="0">
              <a:solidFill>
                <a:schemeClr val="tx1">
                  <a:lumMod val="75000"/>
                  <a:lumOff val="25000"/>
                </a:schemeClr>
              </a:solidFill>
              <a:latin typeface="+mn-lt"/>
            </a:endParaRPr>
          </a:p>
          <a:p>
            <a:pPr>
              <a:defRPr/>
            </a:pPr>
            <a:r>
              <a:rPr lang="en-US" sz="2000" b="0" dirty="0">
                <a:solidFill>
                  <a:schemeClr val="tx1">
                    <a:lumMod val="75000"/>
                    <a:lumOff val="25000"/>
                  </a:schemeClr>
                </a:solidFill>
                <a:latin typeface="+mn-lt"/>
              </a:rPr>
              <a:t>Input measures such as attendance, parental satisfaction or school climate surveys do not ensure that students are learning and reduce local control.  Inputs should be transparently reported but not part of a school’s grade.  </a:t>
            </a:r>
          </a:p>
          <a:p>
            <a:pPr marL="800100" lvl="1" indent="-342900">
              <a:buFont typeface="Wingdings" panose="05000000000000000000" pitchFamily="2" charset="2"/>
              <a:buChar char="v"/>
              <a:defRPr/>
            </a:pPr>
            <a:endParaRPr lang="en-US" altLang="en-US" sz="2000" b="0" dirty="0">
              <a:solidFill>
                <a:schemeClr val="tx1">
                  <a:lumMod val="75000"/>
                  <a:lumOff val="25000"/>
                </a:schemeClr>
              </a:solidFill>
              <a:latin typeface="+mn-lt"/>
            </a:endParaRPr>
          </a:p>
        </p:txBody>
      </p:sp>
    </p:spTree>
    <p:extLst>
      <p:ext uri="{BB962C8B-B14F-4D97-AF65-F5344CB8AC3E}">
        <p14:creationId xmlns:p14="http://schemas.microsoft.com/office/powerpoint/2010/main" val="145731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4820" y="1009485"/>
            <a:ext cx="11982360" cy="5392535"/>
          </a:xfrm>
        </p:spPr>
        <p:txBody>
          <a:bodyPr>
            <a:noAutofit/>
          </a:bodyPr>
          <a:lstStyle/>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Is the outcome meaningful to the student?</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Is the indicator valid, reliable, and accurate?</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Does it relate to improved student achievement?</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Does the indicator differentiate among schools? </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Does the indicator measure something that is under the school’s control?</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What perverse incentives might result from including the indicator? </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Will adding the indicator dilute the emphasis on student outcome measures?</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Does the value of the indicator outweigh the administrative budget of collecting and verifying the accuracy of data for that indicator?</a:t>
            </a:r>
          </a:p>
          <a:p>
            <a:pPr marL="457200" indent="-457200">
              <a:spcBef>
                <a:spcPts val="1200"/>
              </a:spcBef>
              <a:buClr>
                <a:schemeClr val="bg1">
                  <a:lumMod val="65000"/>
                </a:schemeClr>
              </a:buClr>
              <a:buFont typeface="Arial" panose="020B0604020202020204" pitchFamily="34" charset="0"/>
              <a:buChar char="•"/>
            </a:pPr>
            <a:r>
              <a:rPr lang="en-US" sz="2400" b="0" dirty="0">
                <a:solidFill>
                  <a:schemeClr val="tx1"/>
                </a:solidFill>
                <a:latin typeface="+mn-lt"/>
              </a:rPr>
              <a:t>Is the indicator aligned to the overall policy goals of the state’s education system?</a:t>
            </a:r>
          </a:p>
          <a:p>
            <a:endParaRPr lang="en-US" sz="2400" b="0" dirty="0">
              <a:latin typeface="+mn-lt"/>
            </a:endParaRPr>
          </a:p>
        </p:txBody>
      </p:sp>
      <p:sp>
        <p:nvSpPr>
          <p:cNvPr id="2" name="Title 1"/>
          <p:cNvSpPr>
            <a:spLocks noGrp="1"/>
          </p:cNvSpPr>
          <p:nvPr>
            <p:ph type="title"/>
          </p:nvPr>
        </p:nvSpPr>
        <p:spPr>
          <a:xfrm>
            <a:off x="296845" y="139903"/>
            <a:ext cx="9524440" cy="715962"/>
          </a:xfrm>
        </p:spPr>
        <p:txBody>
          <a:bodyPr/>
          <a:lstStyle/>
          <a:p>
            <a:r>
              <a:rPr lang="en-US" dirty="0">
                <a:latin typeface="+mn-lt"/>
              </a:rPr>
              <a:t>Selecting School Accountability Indicators</a:t>
            </a:r>
          </a:p>
        </p:txBody>
      </p:sp>
    </p:spTree>
    <p:extLst>
      <p:ext uri="{BB962C8B-B14F-4D97-AF65-F5344CB8AC3E}">
        <p14:creationId xmlns:p14="http://schemas.microsoft.com/office/powerpoint/2010/main" val="156973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11245" y="1098942"/>
            <a:ext cx="9262925" cy="461665"/>
          </a:xfrm>
          <a:prstGeom prst="rect">
            <a:avLst/>
          </a:prstGeom>
          <a:noFill/>
        </p:spPr>
        <p:txBody>
          <a:bodyPr wrap="square" rtlCol="0">
            <a:spAutoFit/>
          </a:bodyPr>
          <a:lstStyle/>
          <a:p>
            <a:r>
              <a:rPr lang="en-US" sz="2400" dirty="0">
                <a:solidFill>
                  <a:schemeClr val="tx1">
                    <a:lumMod val="75000"/>
                    <a:lumOff val="25000"/>
                  </a:schemeClr>
                </a:solidFill>
                <a:latin typeface="+mn-lt"/>
              </a:rPr>
              <a:t>Balance measures of student performance and progress</a:t>
            </a:r>
          </a:p>
        </p:txBody>
      </p:sp>
      <p:cxnSp>
        <p:nvCxnSpPr>
          <p:cNvPr id="43" name="Straight Connector 42"/>
          <p:cNvCxnSpPr>
            <a:cxnSpLocks/>
          </p:cNvCxnSpPr>
          <p:nvPr/>
        </p:nvCxnSpPr>
        <p:spPr>
          <a:xfrm>
            <a:off x="1103350" y="1623965"/>
            <a:ext cx="9754870"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96845" y="868362"/>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en-US" sz="4000" dirty="0"/>
          </a:p>
        </p:txBody>
      </p:sp>
      <p:sp>
        <p:nvSpPr>
          <p:cNvPr id="2" name="Rectangle 1"/>
          <p:cNvSpPr/>
          <p:nvPr/>
        </p:nvSpPr>
        <p:spPr>
          <a:xfrm>
            <a:off x="680894" y="1830825"/>
            <a:ext cx="11022235" cy="4093428"/>
          </a:xfrm>
          <a:prstGeom prst="rect">
            <a:avLst/>
          </a:prstGeom>
        </p:spPr>
        <p:txBody>
          <a:bodyPr wrap="square">
            <a:spAutoFit/>
          </a:bodyPr>
          <a:lstStyle/>
          <a:p>
            <a:pPr>
              <a:defRPr/>
            </a:pPr>
            <a:r>
              <a:rPr lang="en-US" sz="2000" b="0" dirty="0">
                <a:solidFill>
                  <a:schemeClr val="tx1">
                    <a:lumMod val="75000"/>
                    <a:lumOff val="25000"/>
                  </a:schemeClr>
                </a:solidFill>
                <a:latin typeface="+mn-lt"/>
              </a:rPr>
              <a:t>All students can learn so a strong accountability system must capture measures of growth.</a:t>
            </a:r>
          </a:p>
          <a:p>
            <a:pPr>
              <a:defRPr/>
            </a:pPr>
            <a:endParaRPr lang="en-US" sz="2000" b="0" dirty="0">
              <a:solidFill>
                <a:schemeClr val="tx1">
                  <a:lumMod val="75000"/>
                  <a:lumOff val="25000"/>
                </a:schemeClr>
              </a:solidFill>
              <a:latin typeface="+mn-lt"/>
            </a:endParaRPr>
          </a:p>
          <a:p>
            <a:pPr>
              <a:defRPr/>
            </a:pPr>
            <a:r>
              <a:rPr lang="en-US" sz="2000" b="0" dirty="0">
                <a:solidFill>
                  <a:schemeClr val="tx1">
                    <a:lumMod val="75000"/>
                    <a:lumOff val="25000"/>
                  </a:schemeClr>
                </a:solidFill>
                <a:latin typeface="+mn-lt"/>
              </a:rPr>
              <a:t>The goal is for all students to perform on grade level but focusing on both proficiency and growth provides a true picture of how a school is doing.</a:t>
            </a:r>
          </a:p>
          <a:p>
            <a:pPr>
              <a:defRPr/>
            </a:pPr>
            <a:endParaRPr lang="en-US" sz="2000" b="0" dirty="0">
              <a:solidFill>
                <a:schemeClr val="tx1">
                  <a:lumMod val="75000"/>
                  <a:lumOff val="25000"/>
                </a:schemeClr>
              </a:solidFill>
              <a:latin typeface="+mn-lt"/>
            </a:endParaRPr>
          </a:p>
          <a:p>
            <a:pPr>
              <a:defRPr/>
            </a:pPr>
            <a:r>
              <a:rPr lang="en-US" sz="2000" b="0" dirty="0">
                <a:solidFill>
                  <a:schemeClr val="tx1">
                    <a:lumMod val="75000"/>
                    <a:lumOff val="25000"/>
                  </a:schemeClr>
                </a:solidFill>
                <a:latin typeface="+mn-lt"/>
              </a:rPr>
              <a:t>Proficiency and growth should be balanced in K-8 with a focus on proficiency in high school.  </a:t>
            </a: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Weighting growth more than proficiency provides less incentive to ensure students are on grade level.  </a:t>
            </a: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Weighting proficiency more than growth creates an uneven playing field in K-8 as not all students enter school prepared to learn.</a:t>
            </a:r>
          </a:p>
          <a:p>
            <a:pPr>
              <a:defRPr/>
            </a:pPr>
            <a:endParaRPr lang="en-US" sz="2000" b="0" dirty="0">
              <a:solidFill>
                <a:schemeClr val="tx1">
                  <a:lumMod val="75000"/>
                  <a:lumOff val="25000"/>
                </a:schemeClr>
              </a:solidFill>
              <a:latin typeface="+mn-lt"/>
            </a:endParaRPr>
          </a:p>
          <a:p>
            <a:pPr>
              <a:defRPr/>
            </a:pPr>
            <a:r>
              <a:rPr lang="en-US" sz="2000" b="0" dirty="0">
                <a:solidFill>
                  <a:schemeClr val="tx1">
                    <a:lumMod val="75000"/>
                    <a:lumOff val="25000"/>
                  </a:schemeClr>
                </a:solidFill>
                <a:latin typeface="+mn-lt"/>
              </a:rPr>
              <a:t>The growth component requires schools to demonstrate that all students, high achieving and low achieving, have made progress.</a:t>
            </a:r>
          </a:p>
        </p:txBody>
      </p:sp>
    </p:spTree>
    <p:extLst>
      <p:ext uri="{BB962C8B-B14F-4D97-AF65-F5344CB8AC3E}">
        <p14:creationId xmlns:p14="http://schemas.microsoft.com/office/powerpoint/2010/main" val="2729113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12060" y="0"/>
            <a:ext cx="10255940" cy="792162"/>
          </a:xfrm>
        </p:spPr>
        <p:txBody>
          <a:bodyPr>
            <a:noAutofit/>
          </a:bodyPr>
          <a:lstStyle/>
          <a:p>
            <a:pPr eaLnBrk="1" hangingPunct="1"/>
            <a:r>
              <a:rPr lang="en-US" altLang="en-US" sz="2800" dirty="0">
                <a:latin typeface="+mn-lt"/>
                <a:ea typeface="ＭＳ Ｐゴシック" pitchFamily="34" charset="-128"/>
              </a:rPr>
              <a:t>Example Elementary and Middle School Grade</a:t>
            </a:r>
          </a:p>
        </p:txBody>
      </p:sp>
      <p:sp>
        <p:nvSpPr>
          <p:cNvPr id="4" name="Slide Number Placeholder 3"/>
          <p:cNvSpPr>
            <a:spLocks noGrp="1"/>
          </p:cNvSpPr>
          <p:nvPr>
            <p:ph type="sldNum" sz="quarter" idx="4"/>
          </p:nvPr>
        </p:nvSpPr>
        <p:spPr/>
        <p:txBody>
          <a:bodyPr/>
          <a:lstStyle/>
          <a:p>
            <a:fld id="{DCBF5701-1E31-4102-832B-09F0AC47C2BD}" type="slidenum">
              <a:rPr lang="en-US" smtClean="0"/>
              <a:pPr/>
              <a:t>27</a:t>
            </a:fld>
            <a:endParaRPr lang="en-US" dirty="0"/>
          </a:p>
        </p:txBody>
      </p:sp>
      <p:graphicFrame>
        <p:nvGraphicFramePr>
          <p:cNvPr id="5" name="Group 129"/>
          <p:cNvGraphicFramePr>
            <a:graphicFrameLocks/>
          </p:cNvGraphicFramePr>
          <p:nvPr/>
        </p:nvGraphicFramePr>
        <p:xfrm>
          <a:off x="1064945" y="894270"/>
          <a:ext cx="9754872" cy="5568725"/>
        </p:xfrm>
        <a:graphic>
          <a:graphicData uri="http://schemas.openxmlformats.org/drawingml/2006/table">
            <a:tbl>
              <a:tblPr>
                <a:tableStyleId>{8799B23B-EC83-4686-B30A-512413B5E67A}</a:tableStyleId>
              </a:tblPr>
              <a:tblGrid>
                <a:gridCol w="2438718">
                  <a:extLst>
                    <a:ext uri="{9D8B030D-6E8A-4147-A177-3AD203B41FA5}">
                      <a16:colId xmlns:a16="http://schemas.microsoft.com/office/drawing/2014/main" val="20000"/>
                    </a:ext>
                  </a:extLst>
                </a:gridCol>
                <a:gridCol w="2438718">
                  <a:extLst>
                    <a:ext uri="{9D8B030D-6E8A-4147-A177-3AD203B41FA5}">
                      <a16:colId xmlns:a16="http://schemas.microsoft.com/office/drawing/2014/main" val="20001"/>
                    </a:ext>
                  </a:extLst>
                </a:gridCol>
                <a:gridCol w="2438718">
                  <a:extLst>
                    <a:ext uri="{9D8B030D-6E8A-4147-A177-3AD203B41FA5}">
                      <a16:colId xmlns:a16="http://schemas.microsoft.com/office/drawing/2014/main" val="20002"/>
                    </a:ext>
                  </a:extLst>
                </a:gridCol>
                <a:gridCol w="2438718">
                  <a:extLst>
                    <a:ext uri="{9D8B030D-6E8A-4147-A177-3AD203B41FA5}">
                      <a16:colId xmlns:a16="http://schemas.microsoft.com/office/drawing/2014/main" val="20003"/>
                    </a:ext>
                  </a:extLst>
                </a:gridCol>
              </a:tblGrid>
              <a:tr h="1090232">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English/</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Language Arts</a:t>
                      </a:r>
                      <a:endParaRPr kumimoji="0" lang="en-US" sz="1800" b="1" i="0" u="none" strike="noStrike" cap="none" normalizeH="0" baseline="0" dirty="0">
                        <a:ln>
                          <a:noFill/>
                        </a:ln>
                        <a:solidFill>
                          <a:schemeClr val="tx1"/>
                        </a:solidFill>
                        <a:effectLst/>
                        <a:latin typeface="+mn-lt"/>
                        <a:ea typeface="ＭＳ Ｐゴシック"/>
                        <a:cs typeface="Arial" pitchFamily="34" charset="0"/>
                      </a:endParaRPr>
                    </a:p>
                  </a:txBody>
                  <a:tcPr anchor="ctr" horzOverflow="overflow">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Math</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ＭＳ Ｐゴシック"/>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Social Studies</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ＭＳ Ｐゴシック"/>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Science</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Arial" pitchFamily="34" charset="0"/>
                      </a:endParaRPr>
                    </a:p>
                  </a:txBody>
                  <a:tcPr anchor="ctr" horzOverflow="overflow">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19619">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n-lt"/>
                          <a:ea typeface="ＭＳ Ｐゴシック"/>
                          <a:cs typeface="ＭＳ Ｐゴシック"/>
                        </a:rPr>
                        <a:t>83%</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n-lt"/>
                          <a:ea typeface="ＭＳ Ｐゴシック"/>
                          <a:cs typeface="Arial" pitchFamily="34" charset="0"/>
                        </a:rPr>
                        <a:t>78%</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n-lt"/>
                          <a:ea typeface="ＭＳ Ｐゴシック"/>
                          <a:cs typeface="Arial" pitchFamily="34" charset="0"/>
                        </a:rPr>
                        <a:t>81%</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n-lt"/>
                          <a:ea typeface="ＭＳ Ｐゴシック"/>
                          <a:cs typeface="ＭＳ Ｐゴシック"/>
                        </a:rPr>
                        <a:t>63%</a:t>
                      </a:r>
                    </a:p>
                  </a:txBody>
                  <a:tcPr anchor="ctr" horzOverflow="overflow">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2954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(all students)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90%</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(all students)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85%</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800 Points Total</a:t>
                      </a:r>
                    </a:p>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tabLst/>
                      </a:pPr>
                      <a:r>
                        <a:rPr kumimoji="0" lang="en-US" sz="1800" b="0" u="none" strike="noStrike" cap="none" normalizeH="0" baseline="0" dirty="0">
                          <a:ln>
                            <a:noFill/>
                          </a:ln>
                          <a:effectLst/>
                        </a:rPr>
                        <a:t>Each component has 100 possible points The percent equals the points earned</a:t>
                      </a:r>
                    </a:p>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tabLst/>
                      </a:pPr>
                      <a:endParaRPr kumimoji="0" lang="en-US" sz="1800" b="0" u="none" strike="noStrike" cap="none" normalizeH="0" baseline="0" dirty="0">
                        <a:ln>
                          <a:noFill/>
                        </a:ln>
                        <a:effectLst/>
                      </a:endParaRPr>
                    </a:p>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tabLst/>
                      </a:pPr>
                      <a:r>
                        <a:rPr kumimoji="0" lang="en-US" sz="1800" b="0" u="none" strike="noStrike" cap="none" normalizeH="0" baseline="0" dirty="0">
                          <a:ln>
                            <a:noFill/>
                          </a:ln>
                          <a:effectLst/>
                        </a:rPr>
                        <a:t>648 points earned / 800 points possible</a:t>
                      </a:r>
                    </a:p>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tabLst/>
                      </a:pPr>
                      <a:endParaRPr kumimoji="0" lang="en-US" sz="1800" b="0" u="none" strike="noStrike" cap="none" normalizeH="0" baseline="0" dirty="0">
                        <a:ln>
                          <a:noFill/>
                        </a:ln>
                        <a:effectLst/>
                      </a:endParaRPr>
                    </a:p>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tabLst/>
                      </a:pPr>
                      <a:r>
                        <a:rPr kumimoji="0" lang="en-US" sz="2800" b="1" u="none" strike="noStrike" cap="none" normalizeH="0" baseline="0" dirty="0">
                          <a:ln>
                            <a:noFill/>
                          </a:ln>
                          <a:effectLst/>
                        </a:rPr>
                        <a:t>81% = B</a:t>
                      </a:r>
                    </a:p>
                  </a:txBody>
                  <a:tcPr anchor="ctr" horzOverflow="overflow">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2" h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829334">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(lowest 25%)</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86%</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(lowest 25%)</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82%</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v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v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Oval 5"/>
          <p:cNvSpPr/>
          <p:nvPr/>
        </p:nvSpPr>
        <p:spPr>
          <a:xfrm>
            <a:off x="1180161" y="3044950"/>
            <a:ext cx="4685409" cy="3404070"/>
          </a:xfrm>
          <a:prstGeom prst="ellipse">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
        <p:nvSpPr>
          <p:cNvPr id="7" name="Oval 6"/>
          <p:cNvSpPr/>
          <p:nvPr/>
        </p:nvSpPr>
        <p:spPr>
          <a:xfrm>
            <a:off x="988135" y="2031410"/>
            <a:ext cx="10138920" cy="990600"/>
          </a:xfrm>
          <a:prstGeom prst="ellipse">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endParaRPr>
          </a:p>
        </p:txBody>
      </p:sp>
    </p:spTree>
    <p:extLst>
      <p:ext uri="{BB962C8B-B14F-4D97-AF65-F5344CB8AC3E}">
        <p14:creationId xmlns:p14="http://schemas.microsoft.com/office/powerpoint/2010/main" val="504752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29"/>
          <p:cNvGraphicFramePr>
            <a:graphicFrameLocks/>
          </p:cNvGraphicFramePr>
          <p:nvPr/>
        </p:nvGraphicFramePr>
        <p:xfrm>
          <a:off x="991931" y="797396"/>
          <a:ext cx="10369350" cy="5683940"/>
        </p:xfrm>
        <a:graphic>
          <a:graphicData uri="http://schemas.openxmlformats.org/drawingml/2006/table">
            <a:tbl>
              <a:tblPr>
                <a:tableStyleId>{8799B23B-EC83-4686-B30A-512413B5E67A}</a:tableStyleId>
              </a:tblPr>
              <a:tblGrid>
                <a:gridCol w="1728225">
                  <a:extLst>
                    <a:ext uri="{9D8B030D-6E8A-4147-A177-3AD203B41FA5}">
                      <a16:colId xmlns:a16="http://schemas.microsoft.com/office/drawing/2014/main" val="20000"/>
                    </a:ext>
                  </a:extLst>
                </a:gridCol>
                <a:gridCol w="1728225">
                  <a:extLst>
                    <a:ext uri="{9D8B030D-6E8A-4147-A177-3AD203B41FA5}">
                      <a16:colId xmlns:a16="http://schemas.microsoft.com/office/drawing/2014/main" val="20001"/>
                    </a:ext>
                  </a:extLst>
                </a:gridCol>
                <a:gridCol w="1728225">
                  <a:extLst>
                    <a:ext uri="{9D8B030D-6E8A-4147-A177-3AD203B41FA5}">
                      <a16:colId xmlns:a16="http://schemas.microsoft.com/office/drawing/2014/main" val="20002"/>
                    </a:ext>
                  </a:extLst>
                </a:gridCol>
                <a:gridCol w="1728225">
                  <a:extLst>
                    <a:ext uri="{9D8B030D-6E8A-4147-A177-3AD203B41FA5}">
                      <a16:colId xmlns:a16="http://schemas.microsoft.com/office/drawing/2014/main" val="20003"/>
                    </a:ext>
                  </a:extLst>
                </a:gridCol>
                <a:gridCol w="1728225">
                  <a:extLst>
                    <a:ext uri="{9D8B030D-6E8A-4147-A177-3AD203B41FA5}">
                      <a16:colId xmlns:a16="http://schemas.microsoft.com/office/drawing/2014/main" val="20004"/>
                    </a:ext>
                  </a:extLst>
                </a:gridCol>
                <a:gridCol w="1728225">
                  <a:extLst>
                    <a:ext uri="{9D8B030D-6E8A-4147-A177-3AD203B41FA5}">
                      <a16:colId xmlns:a16="http://schemas.microsoft.com/office/drawing/2014/main" val="20005"/>
                    </a:ext>
                  </a:extLst>
                </a:gridCol>
              </a:tblGrid>
              <a:tr h="111278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English/</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Language Arts</a:t>
                      </a:r>
                      <a:endParaRPr kumimoji="0" lang="en-US" sz="1800" b="1" i="0" u="none" strike="noStrike" cap="none" normalizeH="0" baseline="0" dirty="0">
                        <a:ln>
                          <a:noFill/>
                        </a:ln>
                        <a:solidFill>
                          <a:schemeClr val="tx1"/>
                        </a:solidFill>
                        <a:effectLst/>
                        <a:latin typeface="+mn-lt"/>
                        <a:ea typeface="ＭＳ Ｐゴシック"/>
                        <a:cs typeface="Arial" pitchFamily="34" charset="0"/>
                      </a:endParaRPr>
                    </a:p>
                  </a:txBody>
                  <a:tcPr anchor="ctr" horzOverflow="overflow">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Math</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ＭＳ Ｐゴシック"/>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Social Studies</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ＭＳ Ｐゴシック"/>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Science</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Arial" pitchFamily="34" charset="0"/>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ＭＳ Ｐゴシック"/>
                          <a:cs typeface="Arial" pitchFamily="34" charset="0"/>
                        </a:rPr>
                        <a:t>College &amp; Career Acceleration</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ＭＳ Ｐゴシック"/>
                          <a:cs typeface="Arial" pitchFamily="34" charset="0"/>
                        </a:rPr>
                        <a:t>Graduation</a:t>
                      </a:r>
                    </a:p>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n-lt"/>
                        <a:ea typeface="ＭＳ Ｐゴシック"/>
                        <a:cs typeface="Arial" pitchFamily="34" charset="0"/>
                      </a:endParaRPr>
                    </a:p>
                  </a:txBody>
                  <a:tcPr anchor="ctr" horzOverflow="overflow">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44852">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Proficiency</a:t>
                      </a:r>
                      <a:endParaRPr kumimoji="0" lang="en-US" sz="1800" b="0" i="0" u="none" strike="noStrike" cap="none" normalizeH="0" baseline="0" dirty="0">
                        <a:ln>
                          <a:noFill/>
                        </a:ln>
                        <a:solidFill>
                          <a:srgbClr val="000000"/>
                        </a:solidFill>
                        <a:effectLst/>
                        <a:latin typeface="+mn-lt"/>
                        <a:ea typeface="ＭＳ Ｐゴシック"/>
                        <a:cs typeface="ＭＳ Ｐゴシック"/>
                      </a:endParaRP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n-lt"/>
                          <a:ea typeface="ＭＳ Ｐゴシック"/>
                          <a:cs typeface="ＭＳ Ｐゴシック"/>
                        </a:rPr>
                        <a:t>4-Year Rate</a:t>
                      </a:r>
                    </a:p>
                  </a:txBody>
                  <a:tcPr anchor="ctr" horzOverflow="overflow">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591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(all students)</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(all students)</a:t>
                      </a:r>
                    </a:p>
                  </a:txBody>
                  <a:tcPr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rowSpan="2" h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row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rowSpan="2">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2800" b="1" u="none" strike="noStrike" cap="none" normalizeH="0" baseline="0" dirty="0">
                        <a:ln>
                          <a:noFill/>
                        </a:ln>
                        <a:effectLst/>
                      </a:endParaRPr>
                    </a:p>
                  </a:txBody>
                  <a:tcPr anchor="ctr" horzOverflow="overflow">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86718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(lowest 25%)</a:t>
                      </a:r>
                    </a:p>
                  </a:txBody>
                  <a:tcPr anchor="ctr" horzOverflow="overflow">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Progress</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u="none" strike="noStrike" cap="none" normalizeH="0" baseline="0" dirty="0">
                          <a:ln>
                            <a:noFill/>
                          </a:ln>
                          <a:effectLst/>
                        </a:rPr>
                        <a:t>(lowest 25%)</a:t>
                      </a:r>
                    </a:p>
                  </a:txBody>
                  <a:tcPr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v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vMerge="1">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mn-lt"/>
                        <a:ea typeface="ＭＳ Ｐゴシック"/>
                        <a:cs typeface="ＭＳ Ｐゴシック"/>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Oval 5"/>
          <p:cNvSpPr/>
          <p:nvPr/>
        </p:nvSpPr>
        <p:spPr>
          <a:xfrm>
            <a:off x="892441" y="3192103"/>
            <a:ext cx="3700696" cy="3307574"/>
          </a:xfrm>
          <a:prstGeom prst="ellipse">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b="0" dirty="0">
              <a:solidFill>
                <a:prstClr val="white"/>
              </a:solidFill>
            </a:endParaRPr>
          </a:p>
        </p:txBody>
      </p:sp>
      <p:sp>
        <p:nvSpPr>
          <p:cNvPr id="7" name="Oval 6"/>
          <p:cNvSpPr/>
          <p:nvPr/>
        </p:nvSpPr>
        <p:spPr>
          <a:xfrm>
            <a:off x="488871" y="2060940"/>
            <a:ext cx="11035036" cy="990600"/>
          </a:xfrm>
          <a:prstGeom prst="ellipse">
            <a:avLst/>
          </a:prstGeom>
          <a:noFill/>
          <a:ln w="28575">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200" b="0" dirty="0">
              <a:solidFill>
                <a:prstClr val="white"/>
              </a:solidFill>
            </a:endParaRPr>
          </a:p>
        </p:txBody>
      </p:sp>
      <p:sp>
        <p:nvSpPr>
          <p:cNvPr id="8" name="Rectangle 2"/>
          <p:cNvSpPr txBox="1">
            <a:spLocks noChangeArrowheads="1"/>
          </p:cNvSpPr>
          <p:nvPr/>
        </p:nvSpPr>
        <p:spPr>
          <a:xfrm>
            <a:off x="335250" y="93255"/>
            <a:ext cx="9524440"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spc="0">
                <a:solidFill>
                  <a:srgbClr val="026BB2"/>
                </a:solidFill>
                <a:latin typeface="Arial" pitchFamily="34" charset="0"/>
                <a:ea typeface="+mj-ea"/>
                <a:cs typeface="Arial" pitchFamily="34" charset="0"/>
              </a:defRPr>
            </a:lvl1pPr>
          </a:lstStyle>
          <a:p>
            <a:pPr fontAlgn="auto">
              <a:spcAft>
                <a:spcPts val="0"/>
              </a:spcAft>
              <a:defRPr/>
            </a:pPr>
            <a:r>
              <a:rPr lang="en-US" altLang="en-US" dirty="0">
                <a:solidFill>
                  <a:schemeClr val="bg1"/>
                </a:solidFill>
                <a:latin typeface="+mn-lt"/>
              </a:rPr>
              <a:t>Example High School Grade</a:t>
            </a:r>
            <a:endParaRPr lang="en-US" altLang="en-US" sz="1800" dirty="0">
              <a:solidFill>
                <a:schemeClr val="bg1"/>
              </a:solidFill>
              <a:latin typeface="+mn-lt"/>
            </a:endParaRPr>
          </a:p>
        </p:txBody>
      </p:sp>
      <p:sp>
        <p:nvSpPr>
          <p:cNvPr id="3" name="Slide Number Placeholder 2"/>
          <p:cNvSpPr>
            <a:spLocks noGrp="1"/>
          </p:cNvSpPr>
          <p:nvPr>
            <p:ph type="sldNum" sz="quarter" idx="4"/>
          </p:nvPr>
        </p:nvSpPr>
        <p:spPr/>
        <p:txBody>
          <a:bodyPr/>
          <a:lstStyle/>
          <a:p>
            <a:fld id="{DCBF5701-1E31-4102-832B-09F0AC47C2BD}" type="slidenum">
              <a:rPr lang="en-US" smtClean="0"/>
              <a:pPr/>
              <a:t>28</a:t>
            </a:fld>
            <a:endParaRPr lang="en-US" dirty="0"/>
          </a:p>
        </p:txBody>
      </p:sp>
      <p:sp>
        <p:nvSpPr>
          <p:cNvPr id="2" name="TextBox 1">
            <a:extLst>
              <a:ext uri="{FF2B5EF4-FFF2-40B4-BE49-F238E27FC236}">
                <a16:creationId xmlns:a16="http://schemas.microsoft.com/office/drawing/2014/main" id="{8AA749EB-84A0-43E9-A0A4-069911739673}"/>
              </a:ext>
            </a:extLst>
          </p:cNvPr>
          <p:cNvSpPr txBox="1"/>
          <p:nvPr/>
        </p:nvSpPr>
        <p:spPr>
          <a:xfrm>
            <a:off x="5710882" y="4845890"/>
            <a:ext cx="6065580" cy="1323439"/>
          </a:xfrm>
          <a:prstGeom prst="rect">
            <a:avLst/>
          </a:prstGeom>
          <a:noFill/>
        </p:spPr>
        <p:txBody>
          <a:bodyPr wrap="square" rtlCol="0">
            <a:spAutoFit/>
          </a:bodyPr>
          <a:lstStyle/>
          <a:p>
            <a:r>
              <a:rPr lang="en-US" sz="2000" b="0" dirty="0">
                <a:latin typeface="+mn-lt"/>
              </a:rPr>
              <a:t>If high schools test students in consecutive grades, the inclusion of growth is recommended but overall, more points should focus on proficiency, graduation and college &amp; career acceleration.</a:t>
            </a:r>
          </a:p>
        </p:txBody>
      </p:sp>
      <p:sp>
        <p:nvSpPr>
          <p:cNvPr id="4" name="TextBox 3">
            <a:extLst>
              <a:ext uri="{FF2B5EF4-FFF2-40B4-BE49-F238E27FC236}">
                <a16:creationId xmlns:a16="http://schemas.microsoft.com/office/drawing/2014/main" id="{95E0D661-4FAB-3B31-15C8-9B6BFD12D4ED}"/>
              </a:ext>
            </a:extLst>
          </p:cNvPr>
          <p:cNvSpPr txBox="1"/>
          <p:nvPr/>
        </p:nvSpPr>
        <p:spPr>
          <a:xfrm>
            <a:off x="5798761" y="3730309"/>
            <a:ext cx="5495351" cy="584775"/>
          </a:xfrm>
          <a:prstGeom prst="rect">
            <a:avLst/>
          </a:prstGeom>
          <a:noFill/>
        </p:spPr>
        <p:txBody>
          <a:bodyPr wrap="square" rtlCol="0">
            <a:spAutoFit/>
          </a:bodyPr>
          <a:lstStyle/>
          <a:p>
            <a:pPr fontAlgn="auto">
              <a:spcBef>
                <a:spcPts val="0"/>
              </a:spcBef>
              <a:spcAft>
                <a:spcPts val="0"/>
              </a:spcAft>
            </a:pPr>
            <a:r>
              <a:rPr lang="en-US" altLang="en-US" sz="1600" b="0" dirty="0">
                <a:latin typeface="+mn-lt"/>
              </a:rPr>
              <a:t>1000 Points Total: Each category has 100 possible points (percent of students)</a:t>
            </a:r>
            <a:endParaRPr lang="en-US" sz="1600" b="0" dirty="0">
              <a:latin typeface="+mn-lt"/>
              <a:ea typeface="+mn-ea"/>
              <a:cs typeface="Arial" pitchFamily="34" charset="0"/>
            </a:endParaRPr>
          </a:p>
        </p:txBody>
      </p:sp>
    </p:spTree>
    <p:extLst>
      <p:ext uri="{BB962C8B-B14F-4D97-AF65-F5344CB8AC3E}">
        <p14:creationId xmlns:p14="http://schemas.microsoft.com/office/powerpoint/2010/main" val="1659187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a:off x="988135" y="1777585"/>
            <a:ext cx="10857199"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196254" y="104789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14" name="TextBox 13"/>
          <p:cNvSpPr txBox="1"/>
          <p:nvPr/>
        </p:nvSpPr>
        <p:spPr>
          <a:xfrm>
            <a:off x="1096649" y="1258252"/>
            <a:ext cx="10972799" cy="461665"/>
          </a:xfrm>
          <a:prstGeom prst="rect">
            <a:avLst/>
          </a:prstGeom>
          <a:noFill/>
        </p:spPr>
        <p:txBody>
          <a:bodyPr wrap="square" rtlCol="0">
            <a:spAutoFit/>
          </a:bodyPr>
          <a:lstStyle/>
          <a:p>
            <a:r>
              <a:rPr lang="en-US" sz="2400" dirty="0">
                <a:solidFill>
                  <a:schemeClr val="tx1">
                    <a:lumMod val="75000"/>
                    <a:lumOff val="25000"/>
                  </a:schemeClr>
                </a:solidFill>
                <a:latin typeface="+mn-lt"/>
              </a:rPr>
              <a:t>Calculate student progress toward grade level and advanced achievement</a:t>
            </a:r>
          </a:p>
        </p:txBody>
      </p:sp>
      <p:sp>
        <p:nvSpPr>
          <p:cNvPr id="2" name="Rectangle 1"/>
          <p:cNvSpPr/>
          <p:nvPr/>
        </p:nvSpPr>
        <p:spPr>
          <a:xfrm>
            <a:off x="335250" y="2352180"/>
            <a:ext cx="11521500" cy="3539430"/>
          </a:xfrm>
          <a:prstGeom prst="rect">
            <a:avLst/>
          </a:prstGeom>
        </p:spPr>
        <p:txBody>
          <a:bodyPr wrap="square">
            <a:spAutoFit/>
          </a:bodyPr>
          <a:lstStyle/>
          <a:p>
            <a:pPr>
              <a:lnSpc>
                <a:spcPct val="80000"/>
              </a:lnSpc>
              <a:defRPr/>
            </a:pPr>
            <a:r>
              <a:rPr lang="en-US" sz="2000" b="0" dirty="0">
                <a:solidFill>
                  <a:schemeClr val="tx1">
                    <a:lumMod val="75000"/>
                    <a:lumOff val="25000"/>
                  </a:schemeClr>
                </a:solidFill>
                <a:latin typeface="+mn-lt"/>
              </a:rPr>
              <a:t>There are two widely used methods for calculating student growth – “criterion-based” and “norm-referenced.”</a:t>
            </a:r>
          </a:p>
          <a:p>
            <a:pPr>
              <a:lnSpc>
                <a:spcPct val="80000"/>
              </a:lnSpc>
              <a:defRPr/>
            </a:pPr>
            <a:endParaRPr lang="en-US" sz="2000" b="0" dirty="0">
              <a:solidFill>
                <a:schemeClr val="tx1">
                  <a:lumMod val="75000"/>
                  <a:lumOff val="25000"/>
                </a:schemeClr>
              </a:solidFill>
              <a:latin typeface="+mn-lt"/>
            </a:endParaRPr>
          </a:p>
          <a:p>
            <a:pPr marL="342900" indent="-342900" fontAlgn="auto">
              <a:lnSpc>
                <a:spcPct val="80000"/>
              </a:lnSpc>
              <a:spcAft>
                <a:spcPts val="0"/>
              </a:spcAft>
              <a:buFont typeface="Arial" panose="020B0604020202020204" pitchFamily="34" charset="0"/>
              <a:buChar char="•"/>
              <a:defRPr/>
            </a:pPr>
            <a:r>
              <a:rPr lang="en-US" sz="2000" b="0" dirty="0">
                <a:solidFill>
                  <a:schemeClr val="tx1">
                    <a:lumMod val="75000"/>
                    <a:lumOff val="25000"/>
                  </a:schemeClr>
                </a:solidFill>
                <a:latin typeface="+mn-lt"/>
              </a:rPr>
              <a:t>Criterion-based methods determines whether the student has the demonstrated growth towards the mastery of a certain set of skills.</a:t>
            </a:r>
          </a:p>
          <a:p>
            <a:pPr marL="342900" indent="-342900" fontAlgn="auto">
              <a:lnSpc>
                <a:spcPct val="80000"/>
              </a:lnSpc>
              <a:spcAft>
                <a:spcPts val="0"/>
              </a:spcAft>
              <a:buFont typeface="Arial" panose="020B0604020202020204" pitchFamily="34" charset="0"/>
              <a:buChar char="•"/>
              <a:defRPr/>
            </a:pPr>
            <a:r>
              <a:rPr lang="en-US" sz="2000" b="0" dirty="0">
                <a:solidFill>
                  <a:schemeClr val="tx1">
                    <a:lumMod val="75000"/>
                    <a:lumOff val="25000"/>
                  </a:schemeClr>
                </a:solidFill>
                <a:latin typeface="+mn-lt"/>
              </a:rPr>
              <a:t>Norm-referenced growth models compare a student’s performance to the performance of other students.</a:t>
            </a:r>
          </a:p>
          <a:p>
            <a:pPr fontAlgn="auto">
              <a:lnSpc>
                <a:spcPct val="80000"/>
              </a:lnSpc>
              <a:spcAft>
                <a:spcPts val="0"/>
              </a:spcAft>
              <a:defRPr/>
            </a:pPr>
            <a:endParaRPr lang="en-US" sz="2000" b="0" dirty="0">
              <a:solidFill>
                <a:schemeClr val="tx1">
                  <a:lumMod val="75000"/>
                  <a:lumOff val="25000"/>
                </a:schemeClr>
              </a:solidFill>
              <a:latin typeface="+mn-lt"/>
            </a:endParaRPr>
          </a:p>
          <a:p>
            <a:pPr>
              <a:lnSpc>
                <a:spcPct val="80000"/>
              </a:lnSpc>
              <a:defRPr/>
            </a:pPr>
            <a:r>
              <a:rPr lang="en-US" sz="2000" b="0" dirty="0">
                <a:solidFill>
                  <a:schemeClr val="tx1">
                    <a:lumMod val="75000"/>
                    <a:lumOff val="25000"/>
                  </a:schemeClr>
                </a:solidFill>
                <a:latin typeface="+mn-lt"/>
              </a:rPr>
              <a:t>Criterion-based growth models are the fairest, because they measure what matters – whether each student is learning each year – not how well a student did compared to their peers, on an ever-changing scale.</a:t>
            </a:r>
          </a:p>
          <a:p>
            <a:pPr>
              <a:lnSpc>
                <a:spcPct val="80000"/>
              </a:lnSpc>
              <a:defRPr/>
            </a:pPr>
            <a:endParaRPr lang="en-US" sz="2000" b="0" dirty="0">
              <a:solidFill>
                <a:schemeClr val="tx1">
                  <a:lumMod val="75000"/>
                  <a:lumOff val="25000"/>
                </a:schemeClr>
              </a:solidFill>
              <a:latin typeface="+mn-lt"/>
            </a:endParaRPr>
          </a:p>
          <a:p>
            <a:pPr>
              <a:lnSpc>
                <a:spcPct val="80000"/>
              </a:lnSpc>
              <a:defRPr/>
            </a:pPr>
            <a:r>
              <a:rPr lang="en-US" sz="2000" b="0" dirty="0">
                <a:solidFill>
                  <a:schemeClr val="tx1">
                    <a:lumMod val="75000"/>
                    <a:lumOff val="25000"/>
                  </a:schemeClr>
                </a:solidFill>
                <a:latin typeface="+mn-lt"/>
              </a:rPr>
              <a:t>It is also important that “enough” growth is made to ensure students are going to achieve proficiency or advance performance at a certain time.</a:t>
            </a:r>
          </a:p>
        </p:txBody>
      </p:sp>
    </p:spTree>
    <p:extLst>
      <p:ext uri="{BB962C8B-B14F-4D97-AF65-F5344CB8AC3E}">
        <p14:creationId xmlns:p14="http://schemas.microsoft.com/office/powerpoint/2010/main" val="157450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1F0A-71B0-46B7-96EA-7AE01C17A9F8}"/>
              </a:ext>
            </a:extLst>
          </p:cNvPr>
          <p:cNvSpPr>
            <a:spLocks noGrp="1"/>
          </p:cNvSpPr>
          <p:nvPr>
            <p:ph type="title"/>
          </p:nvPr>
        </p:nvSpPr>
        <p:spPr>
          <a:xfrm>
            <a:off x="168676" y="76203"/>
            <a:ext cx="11070454" cy="705853"/>
          </a:xfrm>
        </p:spPr>
        <p:txBody>
          <a:bodyPr>
            <a:noAutofit/>
          </a:bodyPr>
          <a:lstStyle/>
          <a:p>
            <a:r>
              <a:rPr lang="en-US" sz="3200" dirty="0"/>
              <a:t>Standards, Assessment, Reporting, and Accountability</a:t>
            </a:r>
          </a:p>
        </p:txBody>
      </p:sp>
      <p:sp>
        <p:nvSpPr>
          <p:cNvPr id="3" name="Slide Number Placeholder 2">
            <a:extLst>
              <a:ext uri="{FF2B5EF4-FFF2-40B4-BE49-F238E27FC236}">
                <a16:creationId xmlns:a16="http://schemas.microsoft.com/office/drawing/2014/main" id="{5070F2E0-AC6B-42E2-A1D6-AFA723F82B2D}"/>
              </a:ext>
            </a:extLst>
          </p:cNvPr>
          <p:cNvSpPr>
            <a:spLocks noGrp="1"/>
          </p:cNvSpPr>
          <p:nvPr>
            <p:ph type="sldNum" sz="quarter" idx="4"/>
          </p:nvPr>
        </p:nvSpPr>
        <p:spPr/>
        <p:txBody>
          <a:bodyPr/>
          <a:lstStyle/>
          <a:p>
            <a:fld id="{DCBF5701-1E31-4102-832B-09F0AC47C2BD}" type="slidenum">
              <a:rPr lang="en-US" smtClean="0"/>
              <a:pPr/>
              <a:t>3</a:t>
            </a:fld>
            <a:endParaRPr lang="en-US"/>
          </a:p>
        </p:txBody>
      </p:sp>
      <p:sp>
        <p:nvSpPr>
          <p:cNvPr id="4" name="Text Placeholder 3">
            <a:extLst>
              <a:ext uri="{FF2B5EF4-FFF2-40B4-BE49-F238E27FC236}">
                <a16:creationId xmlns:a16="http://schemas.microsoft.com/office/drawing/2014/main" id="{9117F095-C58C-4228-A00A-7D9D28AE3679}"/>
              </a:ext>
            </a:extLst>
          </p:cNvPr>
          <p:cNvSpPr>
            <a:spLocks noGrp="1"/>
          </p:cNvSpPr>
          <p:nvPr>
            <p:ph type="body" sz="quarter" idx="13"/>
          </p:nvPr>
        </p:nvSpPr>
        <p:spPr>
          <a:xfrm>
            <a:off x="304800" y="920521"/>
            <a:ext cx="10047195" cy="457451"/>
          </a:xfrm>
        </p:spPr>
        <p:txBody>
          <a:bodyPr/>
          <a:lstStyle/>
          <a:p>
            <a:r>
              <a:rPr lang="en-US" b="1" i="1" dirty="0"/>
              <a:t>Defining the terms and their purpose.</a:t>
            </a:r>
          </a:p>
        </p:txBody>
      </p:sp>
      <p:sp>
        <p:nvSpPr>
          <p:cNvPr id="5" name="Text Placeholder 4">
            <a:extLst>
              <a:ext uri="{FF2B5EF4-FFF2-40B4-BE49-F238E27FC236}">
                <a16:creationId xmlns:a16="http://schemas.microsoft.com/office/drawing/2014/main" id="{709F8660-78AD-4B0B-8508-6A36F0C1FFD0}"/>
              </a:ext>
            </a:extLst>
          </p:cNvPr>
          <p:cNvSpPr>
            <a:spLocks noGrp="1"/>
          </p:cNvSpPr>
          <p:nvPr>
            <p:ph type="body" sz="quarter" idx="14"/>
          </p:nvPr>
        </p:nvSpPr>
        <p:spPr/>
        <p:txBody>
          <a:bodyPr/>
          <a:lstStyle/>
          <a:p>
            <a:endParaRPr lang="en-US"/>
          </a:p>
        </p:txBody>
      </p:sp>
      <p:sp>
        <p:nvSpPr>
          <p:cNvPr id="6" name="Content Placeholder 5">
            <a:extLst>
              <a:ext uri="{FF2B5EF4-FFF2-40B4-BE49-F238E27FC236}">
                <a16:creationId xmlns:a16="http://schemas.microsoft.com/office/drawing/2014/main" id="{9336D76D-0ACB-4303-BBF8-A06F78D967D0}"/>
              </a:ext>
            </a:extLst>
          </p:cNvPr>
          <p:cNvSpPr>
            <a:spLocks noGrp="1"/>
          </p:cNvSpPr>
          <p:nvPr>
            <p:ph sz="quarter" idx="15"/>
          </p:nvPr>
        </p:nvSpPr>
        <p:spPr>
          <a:xfrm>
            <a:off x="304800" y="1452705"/>
            <a:ext cx="11484746" cy="4970907"/>
          </a:xfrm>
        </p:spPr>
        <p:txBody>
          <a:bodyPr/>
          <a:lstStyle/>
          <a:p>
            <a:pPr marL="0" indent="0">
              <a:buNone/>
            </a:pPr>
            <a:r>
              <a:rPr lang="en-US" sz="2000" b="1" dirty="0"/>
              <a:t>Standards</a:t>
            </a:r>
            <a:r>
              <a:rPr lang="en-US" sz="2000" dirty="0"/>
              <a:t>: What students should know and be able to do in each grade and subject.</a:t>
            </a:r>
          </a:p>
          <a:p>
            <a:pPr marL="0" indent="0">
              <a:buNone/>
            </a:pPr>
            <a:endParaRPr lang="en-US" sz="1000" b="1" dirty="0"/>
          </a:p>
          <a:p>
            <a:pPr marL="0" indent="0">
              <a:buNone/>
            </a:pPr>
            <a:r>
              <a:rPr lang="en-US" sz="2000" b="1" dirty="0"/>
              <a:t>Assessment</a:t>
            </a:r>
            <a:r>
              <a:rPr lang="en-US" sz="2000" dirty="0"/>
              <a:t>: Tool to measure student mastery of state standards.</a:t>
            </a:r>
          </a:p>
          <a:p>
            <a:pPr fontAlgn="base"/>
            <a:r>
              <a:rPr lang="en-US" sz="2000" dirty="0"/>
              <a:t>A coherent assessment system includes an annual standards-based state assessment </a:t>
            </a:r>
            <a:r>
              <a:rPr lang="en-US" sz="2000" b="1" dirty="0"/>
              <a:t>of</a:t>
            </a:r>
            <a:r>
              <a:rPr lang="en-US" sz="2000" dirty="0"/>
              <a:t> learning and locally selected assessments </a:t>
            </a:r>
            <a:r>
              <a:rPr lang="en-US" sz="2000" b="1" dirty="0"/>
              <a:t>for</a:t>
            </a:r>
            <a:r>
              <a:rPr lang="en-US" sz="2000" dirty="0"/>
              <a:t> learning.  </a:t>
            </a:r>
          </a:p>
          <a:p>
            <a:pPr lvl="1" fontAlgn="base"/>
            <a:r>
              <a:rPr lang="en-US" sz="2000" dirty="0"/>
              <a:t>The annual state assessment serves as an objective, comparable high level, external check to on local practices using information on student performance.</a:t>
            </a:r>
          </a:p>
          <a:p>
            <a:pPr lvl="1"/>
            <a:r>
              <a:rPr lang="en-US" sz="2000" dirty="0"/>
              <a:t>Locally administered assessments such as screenings, diagnostics, progress monitoring, and benchmark assessments as tools for teachers to make day-to-day decisions on lessons and instructional practices. </a:t>
            </a:r>
          </a:p>
          <a:p>
            <a:pPr marL="0" indent="0">
              <a:buNone/>
            </a:pPr>
            <a:endParaRPr lang="en-US" sz="1000" b="1" dirty="0"/>
          </a:p>
          <a:p>
            <a:pPr marL="0" indent="0">
              <a:buNone/>
            </a:pPr>
            <a:r>
              <a:rPr lang="en-US" sz="2000" b="1" dirty="0"/>
              <a:t>Reporting</a:t>
            </a:r>
            <a:r>
              <a:rPr lang="en-US" sz="2000" dirty="0"/>
              <a:t>: Transparently sharing results from the state assessment.</a:t>
            </a:r>
          </a:p>
          <a:p>
            <a:pPr marL="0" indent="0">
              <a:buNone/>
            </a:pPr>
            <a:endParaRPr lang="en-US" sz="1000" b="1" dirty="0"/>
          </a:p>
          <a:p>
            <a:pPr marL="0" indent="0">
              <a:buNone/>
            </a:pPr>
            <a:r>
              <a:rPr lang="en-US" sz="2000" b="1" dirty="0"/>
              <a:t>Accountability</a:t>
            </a:r>
            <a:r>
              <a:rPr lang="en-US" sz="2000" dirty="0"/>
              <a:t>: Rating system using results from the state assessment to determine supports and interventions.</a:t>
            </a:r>
          </a:p>
        </p:txBody>
      </p:sp>
    </p:spTree>
    <p:extLst>
      <p:ext uri="{BB962C8B-B14F-4D97-AF65-F5344CB8AC3E}">
        <p14:creationId xmlns:p14="http://schemas.microsoft.com/office/powerpoint/2010/main" val="1175251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73656" y="216713"/>
            <a:ext cx="9693175" cy="715962"/>
          </a:xfrm>
        </p:spPr>
        <p:txBody>
          <a:bodyPr>
            <a:normAutofit/>
          </a:bodyPr>
          <a:lstStyle/>
          <a:p>
            <a:r>
              <a:rPr lang="en-US" sz="2800" dirty="0">
                <a:solidFill>
                  <a:schemeClr val="bg1"/>
                </a:solidFill>
                <a:latin typeface="+mj-lt"/>
              </a:rPr>
              <a:t>Reasons to Measure Growth to Proficient and Advanced</a:t>
            </a:r>
            <a:endParaRPr lang="en-US" altLang="en-US" sz="2800" dirty="0">
              <a:solidFill>
                <a:schemeClr val="bg1"/>
              </a:solidFill>
              <a:latin typeface="+mj-lt"/>
            </a:endParaRPr>
          </a:p>
        </p:txBody>
      </p:sp>
      <p:sp>
        <p:nvSpPr>
          <p:cNvPr id="2" name="Rectangle 1"/>
          <p:cNvSpPr/>
          <p:nvPr/>
        </p:nvSpPr>
        <p:spPr>
          <a:xfrm>
            <a:off x="373656" y="1066801"/>
            <a:ext cx="11559904" cy="4031873"/>
          </a:xfrm>
          <a:prstGeom prst="rect">
            <a:avLst/>
          </a:prstGeom>
        </p:spPr>
        <p:txBody>
          <a:bodyPr wrap="square">
            <a:spAutoFit/>
          </a:bodyPr>
          <a:lstStyle/>
          <a:p>
            <a:pPr marL="457200" indent="-457200">
              <a:buFont typeface="Wingdings" panose="05000000000000000000" pitchFamily="2" charset="2"/>
              <a:buChar char="v"/>
            </a:pPr>
            <a:r>
              <a:rPr lang="en-US" sz="2400" b="0" dirty="0">
                <a:solidFill>
                  <a:schemeClr val="tx1">
                    <a:lumMod val="75000"/>
                    <a:lumOff val="25000"/>
                  </a:schemeClr>
                </a:solidFill>
                <a:latin typeface="+mn-lt"/>
              </a:rPr>
              <a:t>Individual student learning expectations are set and measured</a:t>
            </a:r>
          </a:p>
          <a:p>
            <a:pPr marL="457200" indent="-457200">
              <a:buFont typeface="Wingdings" panose="05000000000000000000" pitchFamily="2" charset="2"/>
              <a:buChar char="v"/>
            </a:pPr>
            <a:endParaRPr lang="en-US" sz="800" b="0" dirty="0">
              <a:solidFill>
                <a:schemeClr val="tx1">
                  <a:lumMod val="75000"/>
                  <a:lumOff val="25000"/>
                </a:schemeClr>
              </a:solidFill>
              <a:latin typeface="+mn-lt"/>
            </a:endParaRPr>
          </a:p>
          <a:p>
            <a:pPr marL="457200" indent="-457200">
              <a:buFont typeface="Wingdings" panose="05000000000000000000" pitchFamily="2" charset="2"/>
              <a:buChar char="v"/>
            </a:pPr>
            <a:r>
              <a:rPr lang="en-US" sz="2400" b="0" dirty="0">
                <a:solidFill>
                  <a:schemeClr val="tx1">
                    <a:lumMod val="75000"/>
                    <a:lumOff val="25000"/>
                  </a:schemeClr>
                </a:solidFill>
                <a:latin typeface="+mn-lt"/>
              </a:rPr>
              <a:t>All students could demonstrate growth</a:t>
            </a:r>
          </a:p>
          <a:p>
            <a:pPr marL="457200" indent="-457200">
              <a:buFont typeface="Wingdings" panose="05000000000000000000" pitchFamily="2" charset="2"/>
              <a:buChar char="v"/>
            </a:pPr>
            <a:endParaRPr lang="en-US" sz="800" b="0" dirty="0">
              <a:solidFill>
                <a:schemeClr val="tx1">
                  <a:lumMod val="75000"/>
                  <a:lumOff val="25000"/>
                </a:schemeClr>
              </a:solidFill>
              <a:latin typeface="+mn-lt"/>
            </a:endParaRPr>
          </a:p>
          <a:p>
            <a:pPr marL="457200" indent="-457200">
              <a:buFont typeface="Wingdings" panose="05000000000000000000" pitchFamily="2" charset="2"/>
              <a:buChar char="v"/>
            </a:pPr>
            <a:r>
              <a:rPr lang="en-US" sz="2400" b="0" dirty="0">
                <a:solidFill>
                  <a:schemeClr val="tx1">
                    <a:lumMod val="75000"/>
                    <a:lumOff val="25000"/>
                  </a:schemeClr>
                </a:solidFill>
                <a:latin typeface="+mn-lt"/>
              </a:rPr>
              <a:t>Criteria for determining individual student growth is set, and expectations are known by students, parents, educators, policymakers, and the public before testing</a:t>
            </a:r>
          </a:p>
          <a:p>
            <a:pPr marL="457200" indent="-457200">
              <a:buFont typeface="Wingdings" panose="05000000000000000000" pitchFamily="2" charset="2"/>
              <a:buChar char="v"/>
            </a:pPr>
            <a:endParaRPr lang="en-US" sz="800" b="0" dirty="0">
              <a:solidFill>
                <a:schemeClr val="tx1">
                  <a:lumMod val="75000"/>
                  <a:lumOff val="25000"/>
                </a:schemeClr>
              </a:solidFill>
              <a:latin typeface="+mn-lt"/>
            </a:endParaRPr>
          </a:p>
          <a:p>
            <a:pPr marL="457200" indent="-457200">
              <a:buFont typeface="Wingdings" panose="05000000000000000000" pitchFamily="2" charset="2"/>
              <a:buChar char="v"/>
            </a:pPr>
            <a:r>
              <a:rPr lang="en-US" sz="2400" b="0" dirty="0">
                <a:solidFill>
                  <a:schemeClr val="tx1">
                    <a:lumMod val="75000"/>
                    <a:lumOff val="25000"/>
                  </a:schemeClr>
                </a:solidFill>
                <a:latin typeface="+mn-lt"/>
              </a:rPr>
              <a:t>Consistent expectations from year to year allows for longitudinal comparisons</a:t>
            </a:r>
          </a:p>
          <a:p>
            <a:pPr marL="457200" indent="-457200">
              <a:buFont typeface="Wingdings" panose="05000000000000000000" pitchFamily="2" charset="2"/>
              <a:buChar char="v"/>
            </a:pPr>
            <a:endParaRPr lang="en-US" sz="800" b="0" dirty="0">
              <a:solidFill>
                <a:schemeClr val="tx1">
                  <a:lumMod val="75000"/>
                  <a:lumOff val="25000"/>
                </a:schemeClr>
              </a:solidFill>
              <a:latin typeface="+mn-lt"/>
            </a:endParaRPr>
          </a:p>
          <a:p>
            <a:pPr marL="457200" indent="-457200">
              <a:buFont typeface="Wingdings" panose="05000000000000000000" pitchFamily="2" charset="2"/>
              <a:buChar char="v"/>
            </a:pPr>
            <a:r>
              <a:rPr lang="en-US" sz="2400" b="0" dirty="0">
                <a:solidFill>
                  <a:schemeClr val="tx1">
                    <a:lumMod val="75000"/>
                    <a:lumOff val="25000"/>
                  </a:schemeClr>
                </a:solidFill>
                <a:latin typeface="+mn-lt"/>
              </a:rPr>
              <a:t>Expectations, if met each year, will result in proficient or advanced student achievement </a:t>
            </a:r>
          </a:p>
          <a:p>
            <a:pPr marL="457200" indent="-457200">
              <a:buFont typeface="Wingdings" panose="05000000000000000000" pitchFamily="2" charset="2"/>
              <a:buChar char="v"/>
            </a:pPr>
            <a:endParaRPr lang="en-US" sz="800" b="0" dirty="0">
              <a:solidFill>
                <a:schemeClr val="tx1">
                  <a:lumMod val="75000"/>
                  <a:lumOff val="25000"/>
                </a:schemeClr>
              </a:solidFill>
              <a:latin typeface="+mn-lt"/>
            </a:endParaRPr>
          </a:p>
          <a:p>
            <a:pPr marL="457200" indent="-457200">
              <a:buFont typeface="Wingdings" panose="05000000000000000000" pitchFamily="2" charset="2"/>
              <a:buChar char="v"/>
            </a:pPr>
            <a:r>
              <a:rPr lang="en-US" sz="2400" b="0" dirty="0">
                <a:solidFill>
                  <a:schemeClr val="tx1">
                    <a:lumMod val="75000"/>
                    <a:lumOff val="25000"/>
                  </a:schemeClr>
                </a:solidFill>
                <a:latin typeface="+mn-lt"/>
              </a:rPr>
              <a:t>Educators can compute and replicate growth calculation</a:t>
            </a:r>
          </a:p>
        </p:txBody>
      </p:sp>
    </p:spTree>
    <p:extLst>
      <p:ext uri="{BB962C8B-B14F-4D97-AF65-F5344CB8AC3E}">
        <p14:creationId xmlns:p14="http://schemas.microsoft.com/office/powerpoint/2010/main" val="1504829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a:off x="1042211" y="1662370"/>
            <a:ext cx="10084844"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58440" y="880368"/>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5</a:t>
            </a:r>
          </a:p>
        </p:txBody>
      </p:sp>
      <p:sp>
        <p:nvSpPr>
          <p:cNvPr id="14" name="TextBox 13"/>
          <p:cNvSpPr txBox="1"/>
          <p:nvPr/>
        </p:nvSpPr>
        <p:spPr>
          <a:xfrm>
            <a:off x="1218565" y="922069"/>
            <a:ext cx="9948600" cy="830997"/>
          </a:xfrm>
          <a:prstGeom prst="rect">
            <a:avLst/>
          </a:prstGeom>
          <a:noFill/>
        </p:spPr>
        <p:txBody>
          <a:bodyPr wrap="square" rtlCol="0">
            <a:spAutoFit/>
          </a:bodyPr>
          <a:lstStyle/>
          <a:p>
            <a:r>
              <a:rPr lang="en-US" sz="2400" dirty="0">
                <a:solidFill>
                  <a:schemeClr val="tx1">
                    <a:lumMod val="75000"/>
                    <a:lumOff val="25000"/>
                  </a:schemeClr>
                </a:solidFill>
                <a:latin typeface="+mn-lt"/>
              </a:rPr>
              <a:t>Focus attention on the progress of the lowest performing students in each school</a:t>
            </a:r>
          </a:p>
        </p:txBody>
      </p:sp>
      <p:sp>
        <p:nvSpPr>
          <p:cNvPr id="2" name="Rectangle 1"/>
          <p:cNvSpPr/>
          <p:nvPr/>
        </p:nvSpPr>
        <p:spPr>
          <a:xfrm>
            <a:off x="604085" y="1931206"/>
            <a:ext cx="10907019" cy="4093428"/>
          </a:xfrm>
          <a:prstGeom prst="rect">
            <a:avLst/>
          </a:prstGeom>
        </p:spPr>
        <p:txBody>
          <a:bodyPr wrap="square">
            <a:spAutoFit/>
          </a:bodyPr>
          <a:lstStyle/>
          <a:p>
            <a:pPr>
              <a:defRPr/>
            </a:pPr>
            <a:r>
              <a:rPr lang="en-US" sz="2000" b="0" dirty="0">
                <a:solidFill>
                  <a:schemeClr val="tx1">
                    <a:lumMod val="75000"/>
                    <a:lumOff val="25000"/>
                  </a:schemeClr>
                </a:solidFill>
                <a:latin typeface="+mn-lt"/>
              </a:rPr>
              <a:t>Effective school accountability systems place more focus on students most in need, without ignoring those that are proficient or advanced.</a:t>
            </a:r>
          </a:p>
          <a:p>
            <a:pPr>
              <a:defRPr/>
            </a:pPr>
            <a:endParaRPr lang="en-US" sz="2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Under federal accountability, states had been required to focus on demographic and curricular subgroups.  </a:t>
            </a:r>
          </a:p>
          <a:p>
            <a:pPr marL="342900" indent="-342900">
              <a:buFont typeface="Arial" panose="020B0604020202020204" pitchFamily="34" charset="0"/>
              <a:buChar char="•"/>
              <a:defRPr/>
            </a:pPr>
            <a:endParaRPr lang="en-US" sz="2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Many schools did not have students in these subgroups.</a:t>
            </a:r>
          </a:p>
          <a:p>
            <a:pPr marL="342900" indent="-342900">
              <a:buFont typeface="Arial" panose="020B0604020202020204" pitchFamily="34" charset="0"/>
              <a:buChar char="•"/>
              <a:defRPr/>
            </a:pPr>
            <a:endParaRPr lang="en-US" sz="2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Schools do have students that are low performing who were not receiving more focus.  </a:t>
            </a:r>
          </a:p>
          <a:p>
            <a:pPr marL="342900" indent="-342900">
              <a:buFont typeface="Arial" panose="020B0604020202020204" pitchFamily="34" charset="0"/>
              <a:buChar char="•"/>
              <a:defRPr/>
            </a:pPr>
            <a:endParaRPr lang="en-US" sz="2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000" b="0" dirty="0">
                <a:solidFill>
                  <a:schemeClr val="tx1">
                    <a:lumMod val="75000"/>
                    <a:lumOff val="25000"/>
                  </a:schemeClr>
                </a:solidFill>
                <a:latin typeface="+mn-lt"/>
              </a:rPr>
              <a:t>By focusing on the lowest performing students, the accountability system will focus on the students that need the most attention and guarantees that all schools have a focus group of lowest performing students.  </a:t>
            </a:r>
          </a:p>
        </p:txBody>
      </p:sp>
    </p:spTree>
    <p:extLst>
      <p:ext uri="{BB962C8B-B14F-4D97-AF65-F5344CB8AC3E}">
        <p14:creationId xmlns:p14="http://schemas.microsoft.com/office/powerpoint/2010/main" val="1721557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a:off x="1119805" y="1777585"/>
            <a:ext cx="10276085"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96845" y="983398"/>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6</a:t>
            </a:r>
            <a:endParaRPr lang="en-US" sz="4000" dirty="0"/>
          </a:p>
        </p:txBody>
      </p:sp>
      <p:sp>
        <p:nvSpPr>
          <p:cNvPr id="14" name="TextBox 13"/>
          <p:cNvSpPr txBox="1"/>
          <p:nvPr/>
        </p:nvSpPr>
        <p:spPr>
          <a:xfrm>
            <a:off x="1238810" y="948767"/>
            <a:ext cx="9833385" cy="830997"/>
          </a:xfrm>
          <a:prstGeom prst="rect">
            <a:avLst/>
          </a:prstGeom>
          <a:noFill/>
        </p:spPr>
        <p:txBody>
          <a:bodyPr wrap="square" rtlCol="0">
            <a:spAutoFit/>
          </a:bodyPr>
          <a:lstStyle/>
          <a:p>
            <a:r>
              <a:rPr lang="en-US" sz="2400" dirty="0">
                <a:solidFill>
                  <a:schemeClr val="tx1">
                    <a:lumMod val="75000"/>
                    <a:lumOff val="25000"/>
                  </a:schemeClr>
                </a:solidFill>
                <a:latin typeface="+mn-lt"/>
              </a:rPr>
              <a:t>Report results in a timely manner as close to the end of the school year as possible</a:t>
            </a:r>
          </a:p>
        </p:txBody>
      </p:sp>
      <p:sp>
        <p:nvSpPr>
          <p:cNvPr id="2" name="Rectangle 1"/>
          <p:cNvSpPr/>
          <p:nvPr/>
        </p:nvSpPr>
        <p:spPr>
          <a:xfrm>
            <a:off x="680895" y="2103439"/>
            <a:ext cx="10830210" cy="3508653"/>
          </a:xfrm>
          <a:prstGeom prst="rect">
            <a:avLst/>
          </a:prstGeom>
        </p:spPr>
        <p:txBody>
          <a:bodyPr wrap="square">
            <a:spAutoFit/>
          </a:bodyPr>
          <a:lstStyle/>
          <a:p>
            <a:pPr>
              <a:tabLst>
                <a:tab pos="937260" algn="ctr"/>
              </a:tabLst>
            </a:pPr>
            <a:r>
              <a:rPr lang="en-US" sz="2400" b="0" dirty="0">
                <a:solidFill>
                  <a:schemeClr val="tx1">
                    <a:lumMod val="75000"/>
                    <a:lumOff val="25000"/>
                  </a:schemeClr>
                </a:solidFill>
                <a:latin typeface="+mn-lt"/>
              </a:rPr>
              <a:t>Timely reporting has many benefits:</a:t>
            </a:r>
          </a:p>
          <a:p>
            <a:pPr>
              <a:tabLst>
                <a:tab pos="937260" algn="ctr"/>
              </a:tabLst>
            </a:pPr>
            <a:endParaRPr lang="en-US" sz="1000" b="0" dirty="0">
              <a:solidFill>
                <a:schemeClr val="tx1">
                  <a:lumMod val="75000"/>
                  <a:lumOff val="25000"/>
                </a:schemeClr>
              </a:solidFill>
              <a:latin typeface="+mn-lt"/>
            </a:endParaRPr>
          </a:p>
          <a:p>
            <a:pPr marL="342900" indent="-342900">
              <a:buFont typeface="Arial" panose="020B0604020202020204" pitchFamily="34" charset="0"/>
              <a:buChar char="•"/>
              <a:tabLst>
                <a:tab pos="937260" algn="ctr"/>
              </a:tabLst>
            </a:pPr>
            <a:r>
              <a:rPr lang="en-US" sz="2400" b="0" dirty="0">
                <a:solidFill>
                  <a:schemeClr val="tx1">
                    <a:lumMod val="75000"/>
                    <a:lumOff val="25000"/>
                  </a:schemeClr>
                </a:solidFill>
                <a:latin typeface="+mn-lt"/>
              </a:rPr>
              <a:t>Gives parents enough time to make decisions about where to send their child to school.</a:t>
            </a:r>
          </a:p>
          <a:p>
            <a:pPr marL="342900" indent="-342900">
              <a:buFont typeface="Arial" panose="020B0604020202020204" pitchFamily="34" charset="0"/>
              <a:buChar char="•"/>
              <a:tabLst>
                <a:tab pos="937260" algn="ctr"/>
              </a:tabLst>
            </a:pPr>
            <a:endParaRPr lang="en-US" sz="1000" b="0" dirty="0">
              <a:solidFill>
                <a:schemeClr val="tx1">
                  <a:lumMod val="75000"/>
                  <a:lumOff val="25000"/>
                </a:schemeClr>
              </a:solidFill>
              <a:latin typeface="+mn-lt"/>
            </a:endParaRPr>
          </a:p>
          <a:p>
            <a:pPr marL="342900" indent="-342900">
              <a:buFont typeface="Arial" panose="020B0604020202020204" pitchFamily="34" charset="0"/>
              <a:buChar char="•"/>
              <a:tabLst>
                <a:tab pos="937260" algn="ctr"/>
              </a:tabLst>
            </a:pPr>
            <a:r>
              <a:rPr lang="en-US" sz="2400" b="0" dirty="0">
                <a:solidFill>
                  <a:schemeClr val="tx1">
                    <a:lumMod val="75000"/>
                    <a:lumOff val="25000"/>
                  </a:schemeClr>
                </a:solidFill>
                <a:latin typeface="+mn-lt"/>
              </a:rPr>
              <a:t>Allows teachers and students in schools with a high grade to celebrate success.</a:t>
            </a:r>
          </a:p>
          <a:p>
            <a:pPr marL="342900" indent="-342900">
              <a:buFont typeface="Arial" panose="020B0604020202020204" pitchFamily="34" charset="0"/>
              <a:buChar char="•"/>
              <a:tabLst>
                <a:tab pos="937260" algn="ctr"/>
              </a:tabLst>
            </a:pPr>
            <a:endParaRPr lang="en-US" sz="1000" b="0" dirty="0">
              <a:solidFill>
                <a:schemeClr val="tx1">
                  <a:lumMod val="75000"/>
                  <a:lumOff val="25000"/>
                </a:schemeClr>
              </a:solidFill>
              <a:latin typeface="+mn-lt"/>
            </a:endParaRPr>
          </a:p>
          <a:p>
            <a:pPr marL="342900" indent="-342900">
              <a:buFont typeface="Arial" panose="020B0604020202020204" pitchFamily="34" charset="0"/>
              <a:buChar char="•"/>
              <a:tabLst>
                <a:tab pos="937260" algn="ctr"/>
              </a:tabLst>
            </a:pPr>
            <a:r>
              <a:rPr lang="en-US" sz="2400" b="0" dirty="0">
                <a:solidFill>
                  <a:schemeClr val="tx1">
                    <a:lumMod val="75000"/>
                    <a:lumOff val="25000"/>
                  </a:schemeClr>
                </a:solidFill>
                <a:latin typeface="+mn-lt"/>
              </a:rPr>
              <a:t>Ensures that administrators and educators in schools with a low grade have ample time over the summer to analyze where and how to improve.</a:t>
            </a:r>
          </a:p>
          <a:p>
            <a:pPr>
              <a:tabLst>
                <a:tab pos="937260" algn="ctr"/>
              </a:tabLst>
            </a:pPr>
            <a:r>
              <a:rPr lang="en-US" sz="2400" b="0" dirty="0">
                <a:solidFill>
                  <a:schemeClr val="tx1">
                    <a:lumMod val="75000"/>
                    <a:lumOff val="25000"/>
                  </a:schemeClr>
                </a:solidFill>
                <a:latin typeface="+mn-lt"/>
              </a:rPr>
              <a:t> </a:t>
            </a:r>
          </a:p>
        </p:txBody>
      </p:sp>
    </p:spTree>
    <p:extLst>
      <p:ext uri="{BB962C8B-B14F-4D97-AF65-F5344CB8AC3E}">
        <p14:creationId xmlns:p14="http://schemas.microsoft.com/office/powerpoint/2010/main" val="2060413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a:off x="1054491" y="1700775"/>
            <a:ext cx="10112674"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96845" y="916633"/>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7</a:t>
            </a:r>
            <a:endParaRPr lang="en-US" sz="4000" dirty="0"/>
          </a:p>
        </p:txBody>
      </p:sp>
      <p:sp>
        <p:nvSpPr>
          <p:cNvPr id="14" name="TextBox 13"/>
          <p:cNvSpPr txBox="1"/>
          <p:nvPr/>
        </p:nvSpPr>
        <p:spPr>
          <a:xfrm>
            <a:off x="1211245" y="1173668"/>
            <a:ext cx="8488784" cy="461665"/>
          </a:xfrm>
          <a:prstGeom prst="rect">
            <a:avLst/>
          </a:prstGeom>
          <a:noFill/>
        </p:spPr>
        <p:txBody>
          <a:bodyPr wrap="square" rtlCol="0">
            <a:spAutoFit/>
          </a:bodyPr>
          <a:lstStyle/>
          <a:p>
            <a:r>
              <a:rPr lang="en-US" sz="2400" dirty="0">
                <a:solidFill>
                  <a:schemeClr val="tx1">
                    <a:lumMod val="75000"/>
                    <a:lumOff val="25000"/>
                  </a:schemeClr>
                </a:solidFill>
                <a:latin typeface="+mn-lt"/>
              </a:rPr>
              <a:t>Communicate clearly to parents</a:t>
            </a:r>
          </a:p>
        </p:txBody>
      </p:sp>
      <p:sp>
        <p:nvSpPr>
          <p:cNvPr id="2" name="Rectangle 1"/>
          <p:cNvSpPr/>
          <p:nvPr/>
        </p:nvSpPr>
        <p:spPr>
          <a:xfrm>
            <a:off x="680895" y="2136339"/>
            <a:ext cx="10907019" cy="2985433"/>
          </a:xfrm>
          <a:prstGeom prst="rect">
            <a:avLst/>
          </a:prstGeom>
        </p:spPr>
        <p:txBody>
          <a:bodyPr wrap="square">
            <a:spAutoFit/>
          </a:bodyPr>
          <a:lstStyle/>
          <a:p>
            <a:pPr marL="342900" indent="-342900">
              <a:buFont typeface="Arial" panose="020B0604020202020204" pitchFamily="34" charset="0"/>
              <a:buChar char="•"/>
              <a:defRPr/>
            </a:pPr>
            <a:r>
              <a:rPr lang="en-US" sz="2400" b="0" dirty="0">
                <a:solidFill>
                  <a:schemeClr val="tx1">
                    <a:lumMod val="75000"/>
                    <a:lumOff val="25000"/>
                  </a:schemeClr>
                </a:solidFill>
                <a:latin typeface="+mn-lt"/>
              </a:rPr>
              <a:t>Parents need access to school grades and the underlying data for the underlying measures. </a:t>
            </a:r>
          </a:p>
          <a:p>
            <a:pPr marL="342900" indent="-342900">
              <a:buFont typeface="Arial" panose="020B0604020202020204" pitchFamily="34" charset="0"/>
              <a:buChar char="•"/>
              <a:defRPr/>
            </a:pPr>
            <a:endParaRPr lang="en-US" sz="1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400" b="0" dirty="0">
                <a:solidFill>
                  <a:schemeClr val="tx1">
                    <a:lumMod val="75000"/>
                    <a:lumOff val="25000"/>
                  </a:schemeClr>
                </a:solidFill>
                <a:latin typeface="+mn-lt"/>
              </a:rPr>
              <a:t>Information should be easy to navigate and explained in simple language and graphics, including on the state website. </a:t>
            </a:r>
          </a:p>
          <a:p>
            <a:pPr marL="342900" indent="-342900">
              <a:buFont typeface="Arial" panose="020B0604020202020204" pitchFamily="34" charset="0"/>
              <a:buChar char="•"/>
              <a:defRPr/>
            </a:pPr>
            <a:endParaRPr lang="en-US" sz="1000" b="0" dirty="0">
              <a:solidFill>
                <a:schemeClr val="tx1">
                  <a:lumMod val="75000"/>
                  <a:lumOff val="25000"/>
                </a:schemeClr>
              </a:solidFill>
              <a:latin typeface="+mn-lt"/>
            </a:endParaRPr>
          </a:p>
          <a:p>
            <a:pPr marL="342900" indent="-342900">
              <a:buFont typeface="Arial" panose="020B0604020202020204" pitchFamily="34" charset="0"/>
              <a:buChar char="•"/>
              <a:defRPr/>
            </a:pPr>
            <a:r>
              <a:rPr lang="en-US" sz="2400" b="0" dirty="0">
                <a:solidFill>
                  <a:schemeClr val="tx1">
                    <a:lumMod val="75000"/>
                    <a:lumOff val="25000"/>
                  </a:schemeClr>
                </a:solidFill>
                <a:latin typeface="+mn-lt"/>
              </a:rPr>
              <a:t>Schools and districts should be required to notify parents of the school’s grade and provide information to parents who cannot access the site.</a:t>
            </a:r>
          </a:p>
          <a:p>
            <a:pPr marL="342900" indent="-342900">
              <a:buFont typeface="Arial" panose="020B0604020202020204" pitchFamily="34" charset="0"/>
              <a:buChar char="•"/>
              <a:defRPr/>
            </a:pPr>
            <a:endParaRPr lang="en-US" sz="2400" b="0" dirty="0">
              <a:solidFill>
                <a:schemeClr val="tx1">
                  <a:lumMod val="75000"/>
                  <a:lumOff val="25000"/>
                </a:schemeClr>
              </a:solidFill>
              <a:latin typeface="+mn-lt"/>
            </a:endParaRPr>
          </a:p>
        </p:txBody>
      </p:sp>
    </p:spTree>
    <p:extLst>
      <p:ext uri="{BB962C8B-B14F-4D97-AF65-F5344CB8AC3E}">
        <p14:creationId xmlns:p14="http://schemas.microsoft.com/office/powerpoint/2010/main" val="3544959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895" y="2080802"/>
            <a:ext cx="10907020" cy="4431983"/>
          </a:xfrm>
          <a:prstGeom prst="rect">
            <a:avLst/>
          </a:prstGeom>
          <a:noFill/>
        </p:spPr>
        <p:txBody>
          <a:bodyPr wrap="square" rtlCol="0">
            <a:spAutoFit/>
          </a:bodyPr>
          <a:lstStyle/>
          <a:p>
            <a:pPr marL="342900" indent="-342900">
              <a:buFont typeface="Arial" panose="020B0604020202020204" pitchFamily="34" charset="0"/>
              <a:buChar char="•"/>
            </a:pPr>
            <a:r>
              <a:rPr lang="en-US" sz="2400" b="0" dirty="0">
                <a:solidFill>
                  <a:schemeClr val="tx1">
                    <a:lumMod val="75000"/>
                    <a:lumOff val="25000"/>
                  </a:schemeClr>
                </a:solidFill>
                <a:latin typeface="+mn-lt"/>
              </a:rPr>
              <a:t>Setting the grading scale for earning an A, B, C, D, and F is critical to the success of school accountability.</a:t>
            </a:r>
          </a:p>
          <a:p>
            <a:pPr marL="342900" indent="-342900">
              <a:buFont typeface="Arial" panose="020B0604020202020204" pitchFamily="34" charset="0"/>
              <a:buChar char="•"/>
            </a:pPr>
            <a:endParaRPr lang="en-US" sz="2400" b="0" dirty="0">
              <a:solidFill>
                <a:schemeClr val="tx1">
                  <a:lumMod val="75000"/>
                  <a:lumOff val="25000"/>
                </a:schemeClr>
              </a:solidFill>
              <a:latin typeface="+mn-lt"/>
            </a:endParaRPr>
          </a:p>
          <a:p>
            <a:pPr marL="342900" indent="-342900">
              <a:buFont typeface="Arial" panose="020B0604020202020204" pitchFamily="34" charset="0"/>
              <a:buChar char="•"/>
            </a:pPr>
            <a:r>
              <a:rPr lang="en-US" sz="2400" b="0" dirty="0">
                <a:solidFill>
                  <a:schemeClr val="tx1">
                    <a:lumMod val="75000"/>
                    <a:lumOff val="25000"/>
                  </a:schemeClr>
                </a:solidFill>
                <a:latin typeface="+mn-lt"/>
              </a:rPr>
              <a:t>The scale should be aspirational, yet attainable</a:t>
            </a:r>
          </a:p>
          <a:p>
            <a:pPr marL="342900" indent="-342900">
              <a:buFont typeface="Arial" panose="020B0604020202020204" pitchFamily="34" charset="0"/>
              <a:buChar char="•"/>
            </a:pPr>
            <a:endParaRPr lang="en-US" sz="2400" b="0" dirty="0">
              <a:solidFill>
                <a:schemeClr val="tx1">
                  <a:lumMod val="75000"/>
                  <a:lumOff val="25000"/>
                </a:schemeClr>
              </a:solidFill>
              <a:latin typeface="+mn-lt"/>
            </a:endParaRPr>
          </a:p>
          <a:p>
            <a:pPr marL="342900" indent="-342900">
              <a:buFont typeface="Arial" panose="020B0604020202020204" pitchFamily="34" charset="0"/>
              <a:buChar char="•"/>
            </a:pPr>
            <a:r>
              <a:rPr lang="en-US" sz="2400" b="0" dirty="0">
                <a:solidFill>
                  <a:schemeClr val="tx1">
                    <a:lumMod val="75000"/>
                    <a:lumOff val="25000"/>
                  </a:schemeClr>
                </a:solidFill>
                <a:latin typeface="+mn-lt"/>
              </a:rPr>
              <a:t>Automatic increases in the scale should occur when most schools are experiencing success.</a:t>
            </a:r>
          </a:p>
          <a:p>
            <a:endParaRPr lang="en-US" sz="2400" b="0" dirty="0">
              <a:latin typeface="+mn-lt"/>
            </a:endParaRPr>
          </a:p>
          <a:p>
            <a:r>
              <a:rPr lang="en-US" sz="2200" b="0" dirty="0">
                <a:solidFill>
                  <a:schemeClr val="tx1">
                    <a:lumMod val="75000"/>
                    <a:lumOff val="25000"/>
                  </a:schemeClr>
                </a:solidFill>
                <a:latin typeface="+mn-lt"/>
              </a:rPr>
              <a:t>For example, the grading scale will increase by five percentage points the year after 65% or more schools earn an A or B until the grading scale is: 90-100% = A, 80-89% = B, 70-79% = C, 60-69% = D, and &lt;60% = F.</a:t>
            </a:r>
          </a:p>
          <a:p>
            <a:endParaRPr lang="en-US" sz="2400" b="0" dirty="0">
              <a:latin typeface="+mn-lt"/>
            </a:endParaRPr>
          </a:p>
        </p:txBody>
      </p: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96845" y="898714"/>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8</a:t>
            </a:r>
            <a:endParaRPr lang="en-US" sz="4000" dirty="0"/>
          </a:p>
        </p:txBody>
      </p:sp>
      <p:sp>
        <p:nvSpPr>
          <p:cNvPr id="14" name="TextBox 13"/>
          <p:cNvSpPr txBox="1"/>
          <p:nvPr/>
        </p:nvSpPr>
        <p:spPr>
          <a:xfrm>
            <a:off x="1227526" y="898714"/>
            <a:ext cx="10407755" cy="830997"/>
          </a:xfrm>
          <a:prstGeom prst="rect">
            <a:avLst/>
          </a:prstGeom>
          <a:noFill/>
        </p:spPr>
        <p:txBody>
          <a:bodyPr wrap="square" rtlCol="0">
            <a:spAutoFit/>
          </a:bodyPr>
          <a:lstStyle/>
          <a:p>
            <a:r>
              <a:rPr lang="en-US" sz="2400" dirty="0">
                <a:solidFill>
                  <a:schemeClr val="tx1">
                    <a:lumMod val="75000"/>
                    <a:lumOff val="25000"/>
                  </a:schemeClr>
                </a:solidFill>
                <a:latin typeface="+mn-lt"/>
              </a:rPr>
              <a:t>Establish rigorous criteria, with automatic increases, to earn </a:t>
            </a:r>
          </a:p>
          <a:p>
            <a:r>
              <a:rPr lang="en-US" sz="2400" dirty="0">
                <a:solidFill>
                  <a:schemeClr val="tx1">
                    <a:lumMod val="75000"/>
                    <a:lumOff val="25000"/>
                  </a:schemeClr>
                </a:solidFill>
                <a:latin typeface="+mn-lt"/>
              </a:rPr>
              <a:t>A, B, C, D, and F grades</a:t>
            </a:r>
          </a:p>
        </p:txBody>
      </p:sp>
      <p:cxnSp>
        <p:nvCxnSpPr>
          <p:cNvPr id="43" name="Straight Connector 42"/>
          <p:cNvCxnSpPr>
            <a:cxnSpLocks/>
          </p:cNvCxnSpPr>
          <p:nvPr/>
        </p:nvCxnSpPr>
        <p:spPr>
          <a:xfrm>
            <a:off x="1064945" y="1700775"/>
            <a:ext cx="10407755"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3635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a:off x="949730" y="1739180"/>
            <a:ext cx="10766457" cy="0"/>
          </a:xfrm>
          <a:prstGeom prst="line">
            <a:avLst/>
          </a:prstGeom>
          <a:ln w="19050">
            <a:solidFill>
              <a:schemeClr val="bg1">
                <a:lumMod val="65000"/>
              </a:schemeClr>
            </a:solidFill>
            <a:prstDash val="sysDot"/>
          </a:ln>
        </p:spPr>
        <p:style>
          <a:lnRef idx="1">
            <a:schemeClr val="accent5"/>
          </a:lnRef>
          <a:fillRef idx="0">
            <a:schemeClr val="accent5"/>
          </a:fillRef>
          <a:effectRef idx="0">
            <a:schemeClr val="accent5"/>
          </a:effectRef>
          <a:fontRef idx="minor">
            <a:schemeClr val="tx1"/>
          </a:fontRef>
        </p:style>
      </p:cxnSp>
      <p:sp>
        <p:nvSpPr>
          <p:cNvPr id="43010" name="Title 1"/>
          <p:cNvSpPr>
            <a:spLocks noGrp="1"/>
          </p:cNvSpPr>
          <p:nvPr>
            <p:ph type="title"/>
          </p:nvPr>
        </p:nvSpPr>
        <p:spPr/>
        <p:txBody>
          <a:bodyPr>
            <a:normAutofit/>
          </a:bodyPr>
          <a:lstStyle/>
          <a:p>
            <a:r>
              <a:rPr lang="en-US" altLang="en-US" sz="2800" dirty="0">
                <a:solidFill>
                  <a:schemeClr val="bg1"/>
                </a:solidFill>
                <a:latin typeface="+mn-lt"/>
              </a:rPr>
              <a:t>School Grades: Fundamental Principles</a:t>
            </a:r>
          </a:p>
        </p:txBody>
      </p:sp>
      <p:sp>
        <p:nvSpPr>
          <p:cNvPr id="5" name="Oval 4"/>
          <p:cNvSpPr/>
          <p:nvPr/>
        </p:nvSpPr>
        <p:spPr>
          <a:xfrm>
            <a:off x="202007" y="91607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9</a:t>
            </a:r>
            <a:endParaRPr lang="en-US" sz="4000" dirty="0"/>
          </a:p>
        </p:txBody>
      </p:sp>
      <p:sp>
        <p:nvSpPr>
          <p:cNvPr id="14" name="TextBox 13"/>
          <p:cNvSpPr txBox="1"/>
          <p:nvPr/>
        </p:nvSpPr>
        <p:spPr>
          <a:xfrm>
            <a:off x="1116407" y="1194605"/>
            <a:ext cx="10599780" cy="461665"/>
          </a:xfrm>
          <a:prstGeom prst="rect">
            <a:avLst/>
          </a:prstGeom>
          <a:noFill/>
        </p:spPr>
        <p:txBody>
          <a:bodyPr wrap="square" rtlCol="0">
            <a:spAutoFit/>
          </a:bodyPr>
          <a:lstStyle/>
          <a:p>
            <a:pPr lvl="0"/>
            <a:r>
              <a:rPr lang="en-US" sz="2400" dirty="0">
                <a:solidFill>
                  <a:schemeClr val="tx1">
                    <a:lumMod val="75000"/>
                    <a:lumOff val="25000"/>
                  </a:schemeClr>
                </a:solidFill>
                <a:latin typeface="+mn-lt"/>
              </a:rPr>
              <a:t>Use grades to identify schools for recognition, intervention, and support  </a:t>
            </a:r>
          </a:p>
        </p:txBody>
      </p:sp>
      <p:sp>
        <p:nvSpPr>
          <p:cNvPr id="2" name="Rectangle 1"/>
          <p:cNvSpPr/>
          <p:nvPr/>
        </p:nvSpPr>
        <p:spPr>
          <a:xfrm>
            <a:off x="642489" y="1905001"/>
            <a:ext cx="11073697" cy="4832092"/>
          </a:xfrm>
          <a:prstGeom prst="rect">
            <a:avLst/>
          </a:prstGeom>
        </p:spPr>
        <p:txBody>
          <a:bodyPr wrap="square">
            <a:spAutoFit/>
          </a:bodyPr>
          <a:lstStyle/>
          <a:p>
            <a:r>
              <a:rPr lang="en-US" sz="2200" b="0" dirty="0">
                <a:solidFill>
                  <a:schemeClr val="tx1">
                    <a:lumMod val="75000"/>
                    <a:lumOff val="25000"/>
                  </a:schemeClr>
                </a:solidFill>
                <a:latin typeface="+mn-lt"/>
              </a:rPr>
              <a:t>Regardless of the nuances of method states use to meaningfully differentiate schools, a key factor is identification of schools that should be rewarded or provided extra support and resources for schools that are consistently failing to serve students.  </a:t>
            </a:r>
          </a:p>
          <a:p>
            <a:r>
              <a:rPr lang="en-US" sz="2200" b="0" dirty="0">
                <a:solidFill>
                  <a:schemeClr val="tx1">
                    <a:lumMod val="75000"/>
                    <a:lumOff val="25000"/>
                  </a:schemeClr>
                </a:solidFill>
                <a:latin typeface="+mn-lt"/>
              </a:rPr>
              <a:t> </a:t>
            </a:r>
          </a:p>
          <a:p>
            <a:pPr marL="342900" indent="-342900">
              <a:buFont typeface="Arial" panose="020B0604020202020204" pitchFamily="34" charset="0"/>
              <a:buChar char="•"/>
            </a:pPr>
            <a:r>
              <a:rPr lang="en-US" sz="2200" b="0" dirty="0">
                <a:solidFill>
                  <a:schemeClr val="tx1">
                    <a:lumMod val="75000"/>
                    <a:lumOff val="25000"/>
                  </a:schemeClr>
                </a:solidFill>
                <a:latin typeface="+mn-lt"/>
              </a:rPr>
              <a:t>Schools that improve a letter grade or earn an A, should be recognized as Reward Schools with financial awards for educators and publicity.  </a:t>
            </a:r>
          </a:p>
          <a:p>
            <a:pPr marL="342900" indent="-342900">
              <a:buFont typeface="Arial" panose="020B0604020202020204" pitchFamily="34" charset="0"/>
              <a:buChar char="•"/>
            </a:pPr>
            <a:r>
              <a:rPr lang="en-US" sz="2200" b="0" dirty="0">
                <a:solidFill>
                  <a:schemeClr val="tx1">
                    <a:lumMod val="75000"/>
                    <a:lumOff val="25000"/>
                  </a:schemeClr>
                </a:solidFill>
                <a:latin typeface="+mn-lt"/>
              </a:rPr>
              <a:t>The Every Student Succeeds Act (ESSA) requires states to identify Comprehensive and Targeted Support and Improvement Schools.  Using A-F, these schools could be identified as:</a:t>
            </a:r>
          </a:p>
          <a:p>
            <a:pPr marL="800100" lvl="1" indent="-342900">
              <a:buFont typeface="Arial" panose="020B0604020202020204" pitchFamily="34" charset="0"/>
              <a:buChar char="•"/>
            </a:pPr>
            <a:r>
              <a:rPr lang="en-US" sz="2200" b="0" dirty="0">
                <a:solidFill>
                  <a:schemeClr val="tx1">
                    <a:lumMod val="75000"/>
                    <a:lumOff val="25000"/>
                  </a:schemeClr>
                </a:solidFill>
                <a:latin typeface="+mn-lt"/>
              </a:rPr>
              <a:t>Schools with a D or F letter grade. </a:t>
            </a:r>
          </a:p>
          <a:p>
            <a:pPr marL="800100" lvl="1" indent="-342900">
              <a:buFont typeface="Arial" panose="020B0604020202020204" pitchFamily="34" charset="0"/>
              <a:buChar char="•"/>
            </a:pPr>
            <a:r>
              <a:rPr lang="en-US" sz="2200" b="0" dirty="0">
                <a:solidFill>
                  <a:schemeClr val="tx1">
                    <a:lumMod val="75000"/>
                    <a:lumOff val="25000"/>
                  </a:schemeClr>
                </a:solidFill>
                <a:latin typeface="+mn-lt"/>
              </a:rPr>
              <a:t>High schools that have graduation rates below 67 percent.</a:t>
            </a:r>
          </a:p>
          <a:p>
            <a:pPr marL="800100" lvl="1" indent="-342900">
              <a:buFont typeface="Arial" panose="020B0604020202020204" pitchFamily="34" charset="0"/>
              <a:buChar char="•"/>
            </a:pPr>
            <a:r>
              <a:rPr lang="en-US" sz="2200" b="0" dirty="0">
                <a:solidFill>
                  <a:schemeClr val="tx1">
                    <a:lumMod val="75000"/>
                    <a:lumOff val="25000"/>
                  </a:schemeClr>
                </a:solidFill>
                <a:latin typeface="+mn-lt"/>
              </a:rPr>
              <a:t>A, B and C schools with the lowest performing and consistently low performing subgroups or not meeting the needs of their students learning English.</a:t>
            </a:r>
          </a:p>
          <a:p>
            <a:pPr marL="800100" lvl="1" indent="-342900">
              <a:buFont typeface="Arial" panose="020B0604020202020204" pitchFamily="34" charset="0"/>
              <a:buChar char="•"/>
            </a:pPr>
            <a:endParaRPr lang="en-US" sz="2200" b="0" dirty="0">
              <a:solidFill>
                <a:schemeClr val="tx1">
                  <a:lumMod val="75000"/>
                  <a:lumOff val="25000"/>
                </a:schemeClr>
              </a:solidFill>
              <a:latin typeface="+mn-lt"/>
            </a:endParaRPr>
          </a:p>
        </p:txBody>
      </p:sp>
    </p:spTree>
    <p:extLst>
      <p:ext uri="{BB962C8B-B14F-4D97-AF65-F5344CB8AC3E}">
        <p14:creationId xmlns:p14="http://schemas.microsoft.com/office/powerpoint/2010/main" val="1055266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296845" y="0"/>
            <a:ext cx="10142555" cy="762000"/>
          </a:xfrm>
        </p:spPr>
        <p:txBody>
          <a:bodyPr rtlCol="0">
            <a:noAutofit/>
          </a:bodyPr>
          <a:lstStyle/>
          <a:p>
            <a:pPr>
              <a:defRPr/>
            </a:pPr>
            <a:r>
              <a:rPr lang="en-US" altLang="en-US" sz="2800" dirty="0">
                <a:latin typeface="+mn-lt"/>
                <a:cs typeface="Arial" pitchFamily="34" charset="0"/>
              </a:rPr>
              <a:t>Impact of A-F</a:t>
            </a:r>
          </a:p>
        </p:txBody>
      </p:sp>
      <p:sp>
        <p:nvSpPr>
          <p:cNvPr id="9" name="Slide Number Placeholder 8"/>
          <p:cNvSpPr>
            <a:spLocks noGrp="1"/>
          </p:cNvSpPr>
          <p:nvPr>
            <p:ph type="sldNum" sz="quarter" idx="4"/>
          </p:nvPr>
        </p:nvSpPr>
        <p:spPr/>
        <p:txBody>
          <a:bodyPr/>
          <a:lstStyle/>
          <a:p>
            <a:fld id="{DCBF5701-1E31-4102-832B-09F0AC47C2BD}" type="slidenum">
              <a:rPr lang="en-US" smtClean="0"/>
              <a:pPr/>
              <a:t>36</a:t>
            </a:fld>
            <a:endParaRPr lang="en-US" dirty="0"/>
          </a:p>
        </p:txBody>
      </p:sp>
      <p:sp>
        <p:nvSpPr>
          <p:cNvPr id="4" name="Rectangle 3"/>
          <p:cNvSpPr txBox="1">
            <a:spLocks noChangeArrowheads="1"/>
          </p:cNvSpPr>
          <p:nvPr/>
        </p:nvSpPr>
        <p:spPr>
          <a:xfrm>
            <a:off x="181630" y="947900"/>
            <a:ext cx="6144800" cy="3095580"/>
          </a:xfrm>
          <a:prstGeom prst="rect">
            <a:avLst/>
          </a:prstGeom>
        </p:spPr>
        <p:txBody>
          <a:bodyPr rtlCol="0">
            <a:normAutofit fontScale="92500" lnSpcReduction="10000"/>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altLang="en-US" dirty="0">
                <a:solidFill>
                  <a:schemeClr val="bg2"/>
                </a:solidFill>
              </a:rPr>
              <a:t>Increased Transparency</a:t>
            </a:r>
          </a:p>
          <a:p>
            <a:pPr marL="114300" fontAlgn="auto">
              <a:spcAft>
                <a:spcPts val="0"/>
              </a:spcAft>
              <a:defRPr/>
            </a:pPr>
            <a:r>
              <a:rPr lang="en-US" altLang="en-US" b="0" dirty="0"/>
              <a:t>A, B, C, D, F vs. . . .</a:t>
            </a:r>
          </a:p>
          <a:p>
            <a:pPr marL="346075" indent="-346075" fontAlgn="auto">
              <a:spcAft>
                <a:spcPts val="0"/>
              </a:spcAft>
              <a:defRPr/>
            </a:pPr>
            <a:r>
              <a:rPr lang="en-US" altLang="en-US" b="0" dirty="0"/>
              <a:t>Reward, Celebration Eligible, Continuous Improvement, Focus, Priority </a:t>
            </a:r>
          </a:p>
          <a:p>
            <a:pPr marL="228600" fontAlgn="auto">
              <a:spcAft>
                <a:spcPts val="0"/>
              </a:spcAft>
              <a:defRPr/>
            </a:pPr>
            <a:endParaRPr lang="en-US" altLang="en-US" b="0" dirty="0">
              <a:solidFill>
                <a:schemeClr val="tx1">
                  <a:lumMod val="75000"/>
                  <a:lumOff val="25000"/>
                </a:schemeClr>
              </a:solidFill>
            </a:endParaRPr>
          </a:p>
          <a:p>
            <a:pPr marL="0" indent="0" fontAlgn="auto">
              <a:spcAft>
                <a:spcPts val="0"/>
              </a:spcAft>
              <a:buNone/>
              <a:defRPr/>
            </a:pPr>
            <a:r>
              <a:rPr lang="en-US" altLang="en-US" dirty="0">
                <a:solidFill>
                  <a:schemeClr val="bg2"/>
                </a:solidFill>
              </a:rPr>
              <a:t>Improved Student Achievement*</a:t>
            </a:r>
          </a:p>
          <a:p>
            <a:pPr fontAlgn="auto">
              <a:spcAft>
                <a:spcPts val="0"/>
              </a:spcAft>
              <a:defRPr/>
            </a:pPr>
            <a:r>
              <a:rPr lang="en-US" b="0" dirty="0"/>
              <a:t>Schools facing accountability under A-F change their instructional policies and practices in meaningful ways.</a:t>
            </a:r>
          </a:p>
          <a:p>
            <a:pPr fontAlgn="auto">
              <a:spcAft>
                <a:spcPts val="0"/>
              </a:spcAft>
              <a:defRPr/>
            </a:pPr>
            <a:r>
              <a:rPr lang="en-US" b="0" dirty="0"/>
              <a:t>Evidence supports that improvement in student achievement and test scores in low-performing schools are because of the pressure to improve.</a:t>
            </a:r>
          </a:p>
          <a:p>
            <a:pPr fontAlgn="auto">
              <a:spcAft>
                <a:spcPts val="0"/>
              </a:spcAft>
              <a:defRPr/>
            </a:pPr>
            <a:endParaRPr lang="en-US" sz="1600" b="0" dirty="0">
              <a:solidFill>
                <a:schemeClr val="tx1">
                  <a:lumMod val="75000"/>
                  <a:lumOff val="25000"/>
                </a:schemeClr>
              </a:solidFill>
            </a:endParaRPr>
          </a:p>
          <a:p>
            <a:pPr marL="628650" lvl="1" fontAlgn="auto">
              <a:spcAft>
                <a:spcPts val="0"/>
              </a:spcAft>
              <a:buFont typeface="Arial" pitchFamily="34" charset="0"/>
              <a:buChar char="•"/>
              <a:defRPr/>
            </a:pPr>
            <a:endParaRPr lang="en-US" altLang="en-US" sz="1600" b="0" dirty="0">
              <a:solidFill>
                <a:schemeClr val="tx1">
                  <a:lumMod val="75000"/>
                  <a:lumOff val="25000"/>
                </a:schemeClr>
              </a:solidFill>
            </a:endParaRPr>
          </a:p>
        </p:txBody>
      </p:sp>
      <p:grpSp>
        <p:nvGrpSpPr>
          <p:cNvPr id="5" name="Group 4"/>
          <p:cNvGrpSpPr/>
          <p:nvPr/>
        </p:nvGrpSpPr>
        <p:grpSpPr>
          <a:xfrm>
            <a:off x="6324601" y="1240934"/>
            <a:ext cx="4090249" cy="2730640"/>
            <a:chOff x="4419600" y="1214700"/>
            <a:chExt cx="4379127" cy="2730640"/>
          </a:xfrm>
        </p:grpSpPr>
        <p:pic>
          <p:nvPicPr>
            <p:cNvPr id="6" name="Picture 4" descr="http://www.recalbox.com/assets/anim/mlp_flat_screen_tv_by_stewartisme-d74fcom.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19600" y="1214700"/>
              <a:ext cx="4379127" cy="2730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edia.theindychannel.com/photo/2014/11/05/Indiana_schools_to_see_new_A_F_accountab_2209120000_9453234_ver1.0_640_480.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495800" y="1271641"/>
              <a:ext cx="4267200" cy="23622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1629" y="4108639"/>
            <a:ext cx="11943955" cy="2439129"/>
          </a:xfrm>
          <a:prstGeom prst="rect">
            <a:avLst/>
          </a:prstGeom>
          <a:noFill/>
        </p:spPr>
        <p:txBody>
          <a:bodyPr wrap="square" rtlCol="0">
            <a:spAutoFit/>
          </a:bodyPr>
          <a:lstStyle/>
          <a:p>
            <a:pPr fontAlgn="auto">
              <a:spcBef>
                <a:spcPts val="0"/>
              </a:spcBef>
              <a:spcAft>
                <a:spcPts val="0"/>
              </a:spcAft>
              <a:defRPr/>
            </a:pPr>
            <a:r>
              <a:rPr lang="en-US" altLang="en-US" dirty="0">
                <a:solidFill>
                  <a:schemeClr val="bg2"/>
                </a:solidFill>
                <a:latin typeface="+mn-lt"/>
                <a:ea typeface="+mn-ea"/>
              </a:rPr>
              <a:t>Increased Parent Involvement</a:t>
            </a:r>
          </a:p>
          <a:p>
            <a:pPr marL="285750" indent="-285750" fontAlgn="auto">
              <a:spcBef>
                <a:spcPts val="0"/>
              </a:spcBef>
              <a:spcAft>
                <a:spcPts val="0"/>
              </a:spcAft>
              <a:buFont typeface="Arial" panose="020B0604020202020204" pitchFamily="34" charset="0"/>
              <a:buChar char="•"/>
              <a:defRPr/>
            </a:pPr>
            <a:r>
              <a:rPr lang="en-US" altLang="en-US" b="0" dirty="0">
                <a:latin typeface="+mn-lt"/>
                <a:ea typeface="+mn-ea"/>
              </a:rPr>
              <a:t>In Oklahoma, first year of issuing grades, 25,000 more hits on the A-F website than number of students in Oklahoma schools.</a:t>
            </a:r>
          </a:p>
          <a:p>
            <a:pPr marL="228600" fontAlgn="auto">
              <a:spcBef>
                <a:spcPts val="0"/>
              </a:spcBef>
              <a:spcAft>
                <a:spcPts val="0"/>
              </a:spcAft>
              <a:defRPr/>
            </a:pPr>
            <a:endParaRPr lang="en-US" altLang="en-US" b="0" dirty="0">
              <a:solidFill>
                <a:srgbClr val="2D2D2D">
                  <a:lumMod val="75000"/>
                  <a:lumOff val="25000"/>
                </a:srgbClr>
              </a:solidFill>
              <a:latin typeface="+mn-lt"/>
              <a:ea typeface="+mn-ea"/>
            </a:endParaRPr>
          </a:p>
          <a:p>
            <a:pPr fontAlgn="auto">
              <a:spcBef>
                <a:spcPts val="0"/>
              </a:spcBef>
              <a:spcAft>
                <a:spcPts val="0"/>
              </a:spcAft>
              <a:defRPr/>
            </a:pPr>
            <a:r>
              <a:rPr lang="en-US" altLang="en-US" dirty="0">
                <a:solidFill>
                  <a:schemeClr val="bg2"/>
                </a:solidFill>
                <a:latin typeface="+mn-lt"/>
                <a:ea typeface="+mn-ea"/>
              </a:rPr>
              <a:t>Command Focus on Learning</a:t>
            </a:r>
          </a:p>
          <a:p>
            <a:pPr marL="285750" indent="-285750" fontAlgn="auto">
              <a:spcBef>
                <a:spcPts val="0"/>
              </a:spcBef>
              <a:spcAft>
                <a:spcPts val="0"/>
              </a:spcAft>
              <a:buFont typeface="Arial" panose="020B0604020202020204" pitchFamily="34" charset="0"/>
              <a:buChar char="•"/>
              <a:defRPr/>
            </a:pPr>
            <a:r>
              <a:rPr lang="en-US" altLang="en-US" b="0" dirty="0">
                <a:latin typeface="+mn-lt"/>
                <a:ea typeface="+mn-ea"/>
              </a:rPr>
              <a:t>Leon County (Tallahassee, FL) School board dedicated entire meeting on how to be the first district in the state with no “C” schools.  </a:t>
            </a:r>
          </a:p>
          <a:p>
            <a:pPr fontAlgn="auto">
              <a:spcAft>
                <a:spcPts val="0"/>
              </a:spcAft>
            </a:pPr>
            <a:endParaRPr lang="en-US" sz="1600" b="0" dirty="0">
              <a:latin typeface="+mn-lt"/>
              <a:ea typeface="ＭＳ Ｐゴシック" pitchFamily="34" charset="-128"/>
            </a:endParaRPr>
          </a:p>
          <a:p>
            <a:pPr fontAlgn="auto">
              <a:spcAft>
                <a:spcPts val="0"/>
              </a:spcAft>
            </a:pPr>
            <a:r>
              <a:rPr lang="en-US" sz="1050" b="0" i="1" dirty="0">
                <a:latin typeface="+mn-lt"/>
                <a:ea typeface="ＭＳ Ｐゴシック" pitchFamily="34" charset="-128"/>
              </a:rPr>
              <a:t>*National Center for Analysis of Longitudinal Data in Education Research</a:t>
            </a:r>
          </a:p>
        </p:txBody>
      </p:sp>
    </p:spTree>
    <p:extLst>
      <p:ext uri="{BB962C8B-B14F-4D97-AF65-F5344CB8AC3E}">
        <p14:creationId xmlns:p14="http://schemas.microsoft.com/office/powerpoint/2010/main" val="2481366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8A88-B058-4DAE-995D-9414EA926550}"/>
              </a:ext>
            </a:extLst>
          </p:cNvPr>
          <p:cNvSpPr>
            <a:spLocks noGrp="1"/>
          </p:cNvSpPr>
          <p:nvPr>
            <p:ph type="title"/>
          </p:nvPr>
        </p:nvSpPr>
        <p:spPr>
          <a:xfrm>
            <a:off x="135750" y="143767"/>
            <a:ext cx="11751448" cy="705853"/>
          </a:xfrm>
        </p:spPr>
        <p:txBody>
          <a:bodyPr>
            <a:noAutofit/>
          </a:bodyPr>
          <a:lstStyle/>
          <a:p>
            <a:r>
              <a:rPr lang="en-US" dirty="0"/>
              <a:t>Education outcomes are leading indicators of economic &amp; societal prosperity.</a:t>
            </a:r>
          </a:p>
        </p:txBody>
      </p:sp>
      <p:sp>
        <p:nvSpPr>
          <p:cNvPr id="3" name="Slide Number Placeholder 2">
            <a:extLst>
              <a:ext uri="{FF2B5EF4-FFF2-40B4-BE49-F238E27FC236}">
                <a16:creationId xmlns:a16="http://schemas.microsoft.com/office/drawing/2014/main" id="{D7A65C81-3E0B-4165-8C9B-9750BD0C1B45}"/>
              </a:ext>
            </a:extLst>
          </p:cNvPr>
          <p:cNvSpPr>
            <a:spLocks noGrp="1"/>
          </p:cNvSpPr>
          <p:nvPr>
            <p:ph type="sldNum" sz="quarter" idx="4"/>
          </p:nvPr>
        </p:nvSpPr>
        <p:spPr/>
        <p:txBody>
          <a:bodyPr/>
          <a:lstStyle/>
          <a:p>
            <a:pPr fontAlgn="base">
              <a:spcBef>
                <a:spcPct val="0"/>
              </a:spcBef>
              <a:spcAft>
                <a:spcPct val="0"/>
              </a:spcAft>
              <a:defRPr/>
            </a:pPr>
            <a:fld id="{DCBF5701-1E31-4102-832B-09F0AC47C2BD}" type="slidenum">
              <a:rPr lang="en-US" b="1">
                <a:solidFill>
                  <a:srgbClr val="05678B"/>
                </a:solidFill>
                <a:latin typeface="Arial" charset="0"/>
                <a:ea typeface="MS PGothic" pitchFamily="34" charset="-128"/>
              </a:rPr>
              <a:pPr fontAlgn="base">
                <a:spcBef>
                  <a:spcPct val="0"/>
                </a:spcBef>
                <a:spcAft>
                  <a:spcPct val="0"/>
                </a:spcAft>
                <a:defRPr/>
              </a:pPr>
              <a:t>37</a:t>
            </a:fld>
            <a:endParaRPr lang="en-US" b="1">
              <a:solidFill>
                <a:srgbClr val="05678B"/>
              </a:solidFill>
              <a:latin typeface="Arial" charset="0"/>
              <a:ea typeface="MS PGothic" pitchFamily="34" charset="-128"/>
            </a:endParaRPr>
          </a:p>
        </p:txBody>
      </p:sp>
      <p:sp>
        <p:nvSpPr>
          <p:cNvPr id="4" name="Text Placeholder 3">
            <a:extLst>
              <a:ext uri="{FF2B5EF4-FFF2-40B4-BE49-F238E27FC236}">
                <a16:creationId xmlns:a16="http://schemas.microsoft.com/office/drawing/2014/main" id="{AD6EBC1A-54A2-4D8C-8287-B6E6C1504ED8}"/>
              </a:ext>
            </a:extLst>
          </p:cNvPr>
          <p:cNvSpPr>
            <a:spLocks noGrp="1"/>
          </p:cNvSpPr>
          <p:nvPr>
            <p:ph type="body" sz="quarter" idx="13"/>
          </p:nvPr>
        </p:nvSpPr>
        <p:spPr>
          <a:xfrm>
            <a:off x="363711" y="965419"/>
            <a:ext cx="11464578" cy="539387"/>
          </a:xfrm>
        </p:spPr>
        <p:txBody>
          <a:bodyPr/>
          <a:lstStyle/>
          <a:p>
            <a:r>
              <a:rPr lang="en-US" i="1" dirty="0"/>
              <a:t>Assessment and accountability information serves multiple audiences.</a:t>
            </a:r>
          </a:p>
        </p:txBody>
      </p:sp>
      <p:sp>
        <p:nvSpPr>
          <p:cNvPr id="11" name="Content Placeholder 6">
            <a:extLst>
              <a:ext uri="{FF2B5EF4-FFF2-40B4-BE49-F238E27FC236}">
                <a16:creationId xmlns:a16="http://schemas.microsoft.com/office/drawing/2014/main" id="{7F7A145C-003F-4C3C-B648-D1AA5B9A0229}"/>
              </a:ext>
            </a:extLst>
          </p:cNvPr>
          <p:cNvSpPr>
            <a:spLocks noGrp="1"/>
          </p:cNvSpPr>
          <p:nvPr>
            <p:ph sz="quarter" idx="15"/>
          </p:nvPr>
        </p:nvSpPr>
        <p:spPr>
          <a:xfrm>
            <a:off x="433506" y="1504806"/>
            <a:ext cx="11530533" cy="4768850"/>
          </a:xfrm>
        </p:spPr>
        <p:txBody>
          <a:bodyPr/>
          <a:lstStyle/>
          <a:p>
            <a:pPr marL="0" indent="0">
              <a:spcBef>
                <a:spcPts val="0"/>
              </a:spcBef>
              <a:spcAft>
                <a:spcPts val="1200"/>
              </a:spcAft>
              <a:buNone/>
            </a:pPr>
            <a:r>
              <a:rPr lang="en-US" sz="1800" b="1" dirty="0">
                <a:cs typeface="Times New Roman" panose="02020603050405020304" pitchFamily="18" charset="0"/>
              </a:rPr>
              <a:t>Policymakers</a:t>
            </a:r>
            <a:r>
              <a:rPr lang="en-US" sz="1800" dirty="0">
                <a:effectLst/>
                <a:ea typeface="Trebuchet MS" panose="020B0603020202020204" pitchFamily="34" charset="0"/>
                <a:cs typeface="Times New Roman" panose="02020603050405020304" pitchFamily="18" charset="0"/>
              </a:rPr>
              <a:t>: allocate state resources, develop state policy, and measure the critical need for economic and workforce readiness.</a:t>
            </a:r>
          </a:p>
          <a:p>
            <a:pPr marL="0" indent="0">
              <a:spcBef>
                <a:spcPts val="0"/>
              </a:spcBef>
              <a:spcAft>
                <a:spcPts val="1200"/>
              </a:spcAft>
              <a:buNone/>
            </a:pPr>
            <a:r>
              <a:rPr lang="en-US" sz="1800" b="1" dirty="0">
                <a:effectLst/>
                <a:ea typeface="Trebuchet MS" panose="020B0603020202020204" pitchFamily="34" charset="0"/>
                <a:cs typeface="Times New Roman" panose="02020603050405020304" pitchFamily="18" charset="0"/>
              </a:rPr>
              <a:t>Business Leaders</a:t>
            </a:r>
            <a:r>
              <a:rPr lang="en-US" sz="1800" dirty="0">
                <a:effectLst/>
                <a:ea typeface="Trebuchet MS" panose="020B0603020202020204" pitchFamily="34" charset="0"/>
                <a:cs typeface="Times New Roman" panose="02020603050405020304" pitchFamily="18" charset="0"/>
              </a:rPr>
              <a:t>: workforce development, determine the supply of workforce to meet their hiring needs and the re/location to best fit their economic development strategies.</a:t>
            </a:r>
          </a:p>
          <a:p>
            <a:pPr marL="0" indent="0">
              <a:spcBef>
                <a:spcPts val="0"/>
              </a:spcBef>
              <a:spcAft>
                <a:spcPts val="1200"/>
              </a:spcAft>
              <a:buNone/>
            </a:pPr>
            <a:r>
              <a:rPr lang="en-US" sz="1800" b="1" dirty="0">
                <a:effectLst/>
                <a:ea typeface="Trebuchet MS" panose="020B0603020202020204" pitchFamily="34" charset="0"/>
                <a:cs typeface="Times New Roman" panose="02020603050405020304" pitchFamily="18" charset="0"/>
              </a:rPr>
              <a:t>Public</a:t>
            </a:r>
            <a:r>
              <a:rPr lang="en-US" sz="1800" dirty="0">
                <a:effectLst/>
                <a:ea typeface="Trebuchet MS" panose="020B0603020202020204" pitchFamily="34" charset="0"/>
                <a:cs typeface="Times New Roman" panose="02020603050405020304" pitchFamily="18" charset="0"/>
              </a:rPr>
              <a:t>: taxpayer accountability, residential decisions, hold policymakers and district administrators accountable for efficient use of public resources.</a:t>
            </a:r>
          </a:p>
          <a:p>
            <a:pPr marL="0" indent="0">
              <a:spcBef>
                <a:spcPts val="0"/>
              </a:spcBef>
              <a:spcAft>
                <a:spcPts val="1200"/>
              </a:spcAft>
              <a:buNone/>
            </a:pPr>
            <a:r>
              <a:rPr lang="en-US" sz="1800" b="1" dirty="0">
                <a:effectLst/>
                <a:ea typeface="Trebuchet MS" panose="020B0603020202020204" pitchFamily="34" charset="0"/>
                <a:cs typeface="Times New Roman" panose="02020603050405020304" pitchFamily="18" charset="0"/>
              </a:rPr>
              <a:t>District administrators: </a:t>
            </a:r>
            <a:r>
              <a:rPr lang="en-US" sz="1800" dirty="0">
                <a:effectLst/>
                <a:ea typeface="Trebuchet MS" panose="020B0603020202020204" pitchFamily="34" charset="0"/>
                <a:cs typeface="Times New Roman" panose="02020603050405020304" pitchFamily="18" charset="0"/>
              </a:rPr>
              <a:t>determine allocation of local resources, staffing, curriculum, and professional development needs.</a:t>
            </a:r>
          </a:p>
          <a:p>
            <a:pPr marL="0" indent="0">
              <a:spcBef>
                <a:spcPts val="0"/>
              </a:spcBef>
              <a:spcAft>
                <a:spcPts val="1200"/>
              </a:spcAft>
              <a:buNone/>
            </a:pPr>
            <a:r>
              <a:rPr lang="en-US" sz="1800" b="1" dirty="0"/>
              <a:t>Educators: </a:t>
            </a:r>
            <a:r>
              <a:rPr lang="en-US" sz="1800" dirty="0">
                <a:cs typeface="Times New Roman" panose="02020603050405020304" pitchFamily="18" charset="0"/>
              </a:rPr>
              <a:t>curriculum and material needs, beginning of the year instructional planning, and </a:t>
            </a:r>
            <a:r>
              <a:rPr lang="en-US" sz="1800" dirty="0"/>
              <a:t>external validation to local determinations about student performance.</a:t>
            </a:r>
            <a:endParaRPr lang="en-US" sz="1800" dirty="0">
              <a:effectLst/>
              <a:ea typeface="Trebuchet MS" panose="020B0603020202020204" pitchFamily="34" charset="0"/>
              <a:cs typeface="Times New Roman" panose="02020603050405020304" pitchFamily="18" charset="0"/>
            </a:endParaRPr>
          </a:p>
          <a:p>
            <a:pPr marL="0" indent="0">
              <a:spcBef>
                <a:spcPts val="0"/>
              </a:spcBef>
              <a:spcAft>
                <a:spcPts val="1200"/>
              </a:spcAft>
              <a:buNone/>
            </a:pPr>
            <a:r>
              <a:rPr lang="en-US" sz="1800" b="1" dirty="0">
                <a:effectLst/>
                <a:ea typeface="Trebuchet MS" panose="020B0603020202020204" pitchFamily="34" charset="0"/>
                <a:cs typeface="Times New Roman" panose="02020603050405020304" pitchFamily="18" charset="0"/>
              </a:rPr>
              <a:t>Students</a:t>
            </a:r>
            <a:r>
              <a:rPr lang="en-US" sz="1800" dirty="0">
                <a:effectLst/>
                <a:ea typeface="Trebuchet MS" panose="020B0603020202020204" pitchFamily="34" charset="0"/>
                <a:cs typeface="Times New Roman" panose="02020603050405020304" pitchFamily="18" charset="0"/>
              </a:rPr>
              <a:t>: where to attend school.</a:t>
            </a:r>
          </a:p>
          <a:p>
            <a:pPr marL="0" indent="0">
              <a:spcBef>
                <a:spcPts val="0"/>
              </a:spcBef>
              <a:spcAft>
                <a:spcPts val="1200"/>
              </a:spcAft>
              <a:buNone/>
            </a:pPr>
            <a:r>
              <a:rPr lang="en-US" sz="1800" b="1" dirty="0">
                <a:effectLst/>
                <a:ea typeface="Trebuchet MS" panose="020B0603020202020204" pitchFamily="34" charset="0"/>
                <a:cs typeface="Times New Roman" panose="02020603050405020304" pitchFamily="18" charset="0"/>
              </a:rPr>
              <a:t>Parents</a:t>
            </a:r>
            <a:r>
              <a:rPr lang="en-US" sz="1800" dirty="0">
                <a:effectLst/>
                <a:ea typeface="Trebuchet MS" panose="020B0603020202020204" pitchFamily="34" charset="0"/>
                <a:cs typeface="Times New Roman" panose="02020603050405020304" pitchFamily="18" charset="0"/>
              </a:rPr>
              <a:t>: make informed choices for their children’s education, decide where to enroll their child, how to engage with the school, and where support outside of school is needed.</a:t>
            </a:r>
          </a:p>
          <a:p>
            <a:pPr marL="0" indent="0">
              <a:buNone/>
            </a:pPr>
            <a:endParaRPr lang="en-US" sz="1800" dirty="0"/>
          </a:p>
        </p:txBody>
      </p:sp>
    </p:spTree>
    <p:extLst>
      <p:ext uri="{BB962C8B-B14F-4D97-AF65-F5344CB8AC3E}">
        <p14:creationId xmlns:p14="http://schemas.microsoft.com/office/powerpoint/2010/main" val="3287941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B2EB-E05A-14BE-1682-D0187C3B6116}"/>
              </a:ext>
            </a:extLst>
          </p:cNvPr>
          <p:cNvSpPr>
            <a:spLocks noGrp="1"/>
          </p:cNvSpPr>
          <p:nvPr>
            <p:ph type="title"/>
          </p:nvPr>
        </p:nvSpPr>
        <p:spPr/>
        <p:txBody>
          <a:bodyPr>
            <a:normAutofit/>
          </a:bodyPr>
          <a:lstStyle/>
          <a:p>
            <a:r>
              <a:rPr lang="en-US" sz="3200" b="1" i="0" dirty="0">
                <a:effectLst/>
              </a:rPr>
              <a:t>Convening the Nation’s Education Leaders</a:t>
            </a:r>
            <a:endParaRPr lang="en-US" sz="3200" dirty="0"/>
          </a:p>
        </p:txBody>
      </p:sp>
      <p:sp>
        <p:nvSpPr>
          <p:cNvPr id="3" name="Slide Number Placeholder 2">
            <a:extLst>
              <a:ext uri="{FF2B5EF4-FFF2-40B4-BE49-F238E27FC236}">
                <a16:creationId xmlns:a16="http://schemas.microsoft.com/office/drawing/2014/main" id="{30287B1B-FEA4-DE5C-33A1-842C559E069B}"/>
              </a:ext>
            </a:extLst>
          </p:cNvPr>
          <p:cNvSpPr>
            <a:spLocks noGrp="1"/>
          </p:cNvSpPr>
          <p:nvPr>
            <p:ph type="sldNum" sz="quarter" idx="4"/>
          </p:nvPr>
        </p:nvSpPr>
        <p:spPr/>
        <p:txBody>
          <a:bodyPr/>
          <a:lstStyle/>
          <a:p>
            <a:fld id="{DCBF5701-1E31-4102-832B-09F0AC47C2BD}" type="slidenum">
              <a:rPr lang="en-US" smtClean="0"/>
              <a:pPr/>
              <a:t>38</a:t>
            </a:fld>
            <a:endParaRPr lang="en-US"/>
          </a:p>
        </p:txBody>
      </p:sp>
      <p:sp>
        <p:nvSpPr>
          <p:cNvPr id="4" name="Text Placeholder 3">
            <a:extLst>
              <a:ext uri="{FF2B5EF4-FFF2-40B4-BE49-F238E27FC236}">
                <a16:creationId xmlns:a16="http://schemas.microsoft.com/office/drawing/2014/main" id="{BD2B543D-F779-73A0-9C1C-3E7843A556EE}"/>
              </a:ext>
            </a:extLst>
          </p:cNvPr>
          <p:cNvSpPr>
            <a:spLocks noGrp="1"/>
          </p:cNvSpPr>
          <p:nvPr>
            <p:ph type="body" sz="quarter" idx="13"/>
          </p:nvPr>
        </p:nvSpPr>
        <p:spPr>
          <a:xfrm>
            <a:off x="236225" y="4813662"/>
            <a:ext cx="11719550" cy="1600200"/>
          </a:xfrm>
        </p:spPr>
        <p:txBody>
          <a:bodyPr>
            <a:noAutofit/>
          </a:bodyPr>
          <a:lstStyle/>
          <a:p>
            <a:pPr algn="l"/>
            <a:r>
              <a:rPr lang="en-US" b="0" i="0" dirty="0" err="1">
                <a:solidFill>
                  <a:srgbClr val="426377"/>
                </a:solidFill>
                <a:effectLst/>
              </a:rPr>
              <a:t>Excel</a:t>
            </a:r>
            <a:r>
              <a:rPr lang="en-US" b="0" i="1" dirty="0" err="1">
                <a:solidFill>
                  <a:srgbClr val="426377"/>
                </a:solidFill>
                <a:effectLst/>
              </a:rPr>
              <a:t>in</a:t>
            </a:r>
            <a:r>
              <a:rPr lang="en-US" b="0" i="0" dirty="0" err="1">
                <a:solidFill>
                  <a:srgbClr val="426377"/>
                </a:solidFill>
                <a:effectLst/>
              </a:rPr>
              <a:t>Ed’s</a:t>
            </a:r>
            <a:r>
              <a:rPr lang="en-US" b="0" i="0" dirty="0">
                <a:solidFill>
                  <a:srgbClr val="426377"/>
                </a:solidFill>
                <a:effectLst/>
              </a:rPr>
              <a:t> </a:t>
            </a:r>
            <a:r>
              <a:rPr lang="en-US" b="1" i="0" u="none" strike="noStrike" dirty="0">
                <a:solidFill>
                  <a:srgbClr val="38AECC"/>
                </a:solidFill>
                <a:effectLst/>
                <a:hlinkClick r:id="rId2"/>
              </a:rPr>
              <a:t>National Summit on Education</a:t>
            </a:r>
            <a:r>
              <a:rPr lang="en-US" b="0" i="0" dirty="0">
                <a:solidFill>
                  <a:srgbClr val="426377"/>
                </a:solidFill>
                <a:effectLst/>
              </a:rPr>
              <a:t> is the nation’s premier gathering of education policymakers, practitioners, and advocates. Each year, more than a thousand state and national leaders convene to exchange results-based solutions and strategies that shapes public policy critical to transforming education. This unique event serves as a catalyst for energizing and accelerating education improvements across the nation.</a:t>
            </a:r>
          </a:p>
          <a:p>
            <a:endParaRPr lang="en-US" sz="1200" dirty="0">
              <a:hlinkClick r:id="rId3"/>
            </a:endParaRPr>
          </a:p>
          <a:p>
            <a:r>
              <a:rPr lang="en-US" sz="1800" dirty="0">
                <a:hlinkClick r:id="rId3"/>
              </a:rPr>
              <a:t>https://ExcelinEd.org/national-summit/</a:t>
            </a:r>
            <a:endParaRPr lang="en-US" sz="1800" b="0" i="0" dirty="0">
              <a:solidFill>
                <a:srgbClr val="426377"/>
              </a:solidFill>
              <a:effectLst/>
            </a:endParaRPr>
          </a:p>
        </p:txBody>
      </p:sp>
      <p:pic>
        <p:nvPicPr>
          <p:cNvPr id="1026" name="Picture 2">
            <a:extLst>
              <a:ext uri="{FF2B5EF4-FFF2-40B4-BE49-F238E27FC236}">
                <a16:creationId xmlns:a16="http://schemas.microsoft.com/office/drawing/2014/main" id="{35EDB63A-A7DE-95EA-8532-B4DD593B6632}"/>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1077685" y="1000341"/>
            <a:ext cx="9514341" cy="361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833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93171" y="2192564"/>
            <a:ext cx="6784975" cy="1313247"/>
          </a:xfrm>
        </p:spPr>
        <p:txBody>
          <a:bodyPr/>
          <a:lstStyle/>
          <a:p>
            <a:r>
              <a:rPr lang="en-US" sz="2400" b="1" dirty="0">
                <a:solidFill>
                  <a:schemeClr val="bg1">
                    <a:lumMod val="50000"/>
                  </a:schemeClr>
                </a:solidFill>
              </a:rPr>
              <a:t>Christy Hovanetz, Ph.D. </a:t>
            </a:r>
            <a:endParaRPr lang="en-US" sz="2400" dirty="0">
              <a:solidFill>
                <a:schemeClr val="bg1">
                  <a:lumMod val="50000"/>
                </a:schemeClr>
              </a:solidFill>
            </a:endParaRPr>
          </a:p>
          <a:p>
            <a:r>
              <a:rPr lang="en-US" sz="2400" i="1" dirty="0">
                <a:solidFill>
                  <a:schemeClr val="bg1">
                    <a:lumMod val="50000"/>
                  </a:schemeClr>
                </a:solidFill>
              </a:rPr>
              <a:t>Senior Policy Fellow</a:t>
            </a:r>
            <a:endParaRPr lang="en-US" sz="2400" dirty="0">
              <a:solidFill>
                <a:schemeClr val="bg1">
                  <a:lumMod val="50000"/>
                </a:schemeClr>
              </a:solidFill>
            </a:endParaRPr>
          </a:p>
          <a:p>
            <a:r>
              <a:rPr lang="en-US" sz="2400" u="sng" dirty="0">
                <a:hlinkClick r:id="rId2"/>
              </a:rPr>
              <a:t>Christy@ExcelinEd.org</a:t>
            </a:r>
            <a:r>
              <a:rPr lang="en-US" sz="2400" dirty="0"/>
              <a:t> </a:t>
            </a:r>
            <a:r>
              <a:rPr lang="en-US" sz="2400" dirty="0">
                <a:solidFill>
                  <a:schemeClr val="bg1">
                    <a:lumMod val="50000"/>
                  </a:schemeClr>
                </a:solidFill>
              </a:rPr>
              <a:t>| 850.212.0243</a:t>
            </a:r>
          </a:p>
        </p:txBody>
      </p:sp>
    </p:spTree>
    <p:extLst>
      <p:ext uri="{BB962C8B-B14F-4D97-AF65-F5344CB8AC3E}">
        <p14:creationId xmlns:p14="http://schemas.microsoft.com/office/powerpoint/2010/main" val="132912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1F0A-71B0-46B7-96EA-7AE01C17A9F8}"/>
              </a:ext>
            </a:extLst>
          </p:cNvPr>
          <p:cNvSpPr>
            <a:spLocks noGrp="1"/>
          </p:cNvSpPr>
          <p:nvPr>
            <p:ph type="title"/>
          </p:nvPr>
        </p:nvSpPr>
        <p:spPr>
          <a:xfrm>
            <a:off x="168676" y="76203"/>
            <a:ext cx="11070454" cy="705853"/>
          </a:xfrm>
        </p:spPr>
        <p:txBody>
          <a:bodyPr>
            <a:noAutofit/>
          </a:bodyPr>
          <a:lstStyle/>
          <a:p>
            <a:r>
              <a:rPr lang="en-US" sz="3200" dirty="0"/>
              <a:t>Standards, Assessment, Reporting, and Accountability</a:t>
            </a:r>
          </a:p>
        </p:txBody>
      </p:sp>
      <p:sp>
        <p:nvSpPr>
          <p:cNvPr id="3" name="Slide Number Placeholder 2">
            <a:extLst>
              <a:ext uri="{FF2B5EF4-FFF2-40B4-BE49-F238E27FC236}">
                <a16:creationId xmlns:a16="http://schemas.microsoft.com/office/drawing/2014/main" id="{5070F2E0-AC6B-42E2-A1D6-AFA723F82B2D}"/>
              </a:ext>
            </a:extLst>
          </p:cNvPr>
          <p:cNvSpPr>
            <a:spLocks noGrp="1"/>
          </p:cNvSpPr>
          <p:nvPr>
            <p:ph type="sldNum" sz="quarter" idx="4"/>
          </p:nvPr>
        </p:nvSpPr>
        <p:spPr/>
        <p:txBody>
          <a:bodyPr/>
          <a:lstStyle/>
          <a:p>
            <a:fld id="{DCBF5701-1E31-4102-832B-09F0AC47C2BD}" type="slidenum">
              <a:rPr lang="en-US" smtClean="0"/>
              <a:pPr/>
              <a:t>4</a:t>
            </a:fld>
            <a:endParaRPr lang="en-US"/>
          </a:p>
        </p:txBody>
      </p:sp>
      <p:sp>
        <p:nvSpPr>
          <p:cNvPr id="4" name="Text Placeholder 3">
            <a:extLst>
              <a:ext uri="{FF2B5EF4-FFF2-40B4-BE49-F238E27FC236}">
                <a16:creationId xmlns:a16="http://schemas.microsoft.com/office/drawing/2014/main" id="{9117F095-C58C-4228-A00A-7D9D28AE3679}"/>
              </a:ext>
            </a:extLst>
          </p:cNvPr>
          <p:cNvSpPr>
            <a:spLocks noGrp="1"/>
          </p:cNvSpPr>
          <p:nvPr>
            <p:ph type="body" sz="quarter" idx="13"/>
          </p:nvPr>
        </p:nvSpPr>
        <p:spPr>
          <a:xfrm>
            <a:off x="304800" y="920521"/>
            <a:ext cx="10047195" cy="457451"/>
          </a:xfrm>
        </p:spPr>
        <p:txBody>
          <a:bodyPr/>
          <a:lstStyle/>
          <a:p>
            <a:r>
              <a:rPr lang="en-US" b="1" i="1" dirty="0"/>
              <a:t>Virginia specific terms.</a:t>
            </a:r>
          </a:p>
        </p:txBody>
      </p:sp>
      <p:sp>
        <p:nvSpPr>
          <p:cNvPr id="5" name="Text Placeholder 4">
            <a:extLst>
              <a:ext uri="{FF2B5EF4-FFF2-40B4-BE49-F238E27FC236}">
                <a16:creationId xmlns:a16="http://schemas.microsoft.com/office/drawing/2014/main" id="{709F8660-78AD-4B0B-8508-6A36F0C1FFD0}"/>
              </a:ext>
            </a:extLst>
          </p:cNvPr>
          <p:cNvSpPr>
            <a:spLocks noGrp="1"/>
          </p:cNvSpPr>
          <p:nvPr>
            <p:ph type="body" sz="quarter" idx="14"/>
          </p:nvPr>
        </p:nvSpPr>
        <p:spPr/>
        <p:txBody>
          <a:bodyPr/>
          <a:lstStyle/>
          <a:p>
            <a:endParaRPr lang="en-US"/>
          </a:p>
        </p:txBody>
      </p:sp>
      <p:sp>
        <p:nvSpPr>
          <p:cNvPr id="6" name="Content Placeholder 5">
            <a:extLst>
              <a:ext uri="{FF2B5EF4-FFF2-40B4-BE49-F238E27FC236}">
                <a16:creationId xmlns:a16="http://schemas.microsoft.com/office/drawing/2014/main" id="{9336D76D-0ACB-4303-BBF8-A06F78D967D0}"/>
              </a:ext>
            </a:extLst>
          </p:cNvPr>
          <p:cNvSpPr>
            <a:spLocks noGrp="1"/>
          </p:cNvSpPr>
          <p:nvPr>
            <p:ph sz="quarter" idx="15"/>
          </p:nvPr>
        </p:nvSpPr>
        <p:spPr>
          <a:xfrm>
            <a:off x="304800" y="1377972"/>
            <a:ext cx="11679290" cy="4970907"/>
          </a:xfrm>
        </p:spPr>
        <p:txBody>
          <a:bodyPr/>
          <a:lstStyle/>
          <a:p>
            <a:pPr marL="0" indent="0">
              <a:buNone/>
            </a:pPr>
            <a:r>
              <a:rPr lang="en-US" sz="2000" b="1" dirty="0"/>
              <a:t>Standards</a:t>
            </a:r>
            <a:r>
              <a:rPr lang="en-US" sz="2000" dirty="0"/>
              <a:t>: </a:t>
            </a:r>
            <a:r>
              <a:rPr lang="en-US" sz="2000" dirty="0">
                <a:hlinkClick r:id="rId3">
                  <a:extLst>
                    <a:ext uri="{A12FA001-AC4F-418D-AE19-62706E023703}">
                      <ahyp:hlinkClr xmlns:ahyp="http://schemas.microsoft.com/office/drawing/2018/hyperlinkcolor" xmlns="" val="tx"/>
                    </a:ext>
                  </a:extLst>
                </a:hlinkClick>
              </a:rPr>
              <a:t>Virginia Standards of Learning</a:t>
            </a:r>
            <a:r>
              <a:rPr lang="en-US" sz="2000" dirty="0"/>
              <a:t> (the SOLs) – Never adopted the Common Core because the state had already invested large amounts of money and time in developing the SOLs.</a:t>
            </a:r>
          </a:p>
          <a:p>
            <a:pPr marL="0" indent="0">
              <a:buNone/>
            </a:pPr>
            <a:endParaRPr lang="en-US" sz="1000" b="1" dirty="0"/>
          </a:p>
          <a:p>
            <a:pPr marL="0" indent="0">
              <a:buNone/>
            </a:pPr>
            <a:r>
              <a:rPr lang="en-US" sz="2000" b="1" dirty="0"/>
              <a:t>Assessment</a:t>
            </a:r>
            <a:r>
              <a:rPr lang="en-US" sz="2000" dirty="0"/>
              <a:t>: </a:t>
            </a:r>
            <a:r>
              <a:rPr lang="en-US" sz="2000" dirty="0">
                <a:hlinkClick r:id="rId4">
                  <a:extLst>
                    <a:ext uri="{A12FA001-AC4F-418D-AE19-62706E023703}">
                      <ahyp:hlinkClr xmlns:ahyp="http://schemas.microsoft.com/office/drawing/2018/hyperlinkcolor" xmlns="" val="tx"/>
                    </a:ext>
                  </a:extLst>
                </a:hlinkClick>
              </a:rPr>
              <a:t>Computer adaptive test</a:t>
            </a:r>
            <a:r>
              <a:rPr lang="en-US" sz="2000" dirty="0"/>
              <a:t> (CAT) for the Standards of Learning state assessment with technology enhanced items.  New in 2021-2022, </a:t>
            </a:r>
            <a:r>
              <a:rPr lang="en-US" sz="2000" dirty="0">
                <a:hlinkClick r:id="rId5">
                  <a:extLst>
                    <a:ext uri="{A12FA001-AC4F-418D-AE19-62706E023703}">
                      <ahyp:hlinkClr xmlns:ahyp="http://schemas.microsoft.com/office/drawing/2018/hyperlinkcolor" xmlns="" val="tx"/>
                    </a:ext>
                  </a:extLst>
                </a:hlinkClick>
              </a:rPr>
              <a:t>Growth Assessments</a:t>
            </a:r>
            <a:r>
              <a:rPr lang="en-US" sz="2000" dirty="0"/>
              <a:t> administered fall and spring in Grades 3-8 for reading and math.</a:t>
            </a:r>
          </a:p>
          <a:p>
            <a:pPr marL="0" indent="0">
              <a:buNone/>
            </a:pPr>
            <a:endParaRPr lang="en-US" sz="1000" b="1" dirty="0"/>
          </a:p>
          <a:p>
            <a:pPr marL="0" indent="0" algn="l">
              <a:buNone/>
            </a:pPr>
            <a:r>
              <a:rPr lang="en-US" sz="2000" b="1" dirty="0"/>
              <a:t>Reporting</a:t>
            </a:r>
            <a:r>
              <a:rPr lang="en-US" sz="2000" dirty="0"/>
              <a:t>: </a:t>
            </a:r>
            <a:r>
              <a:rPr lang="en-US" sz="2000" dirty="0">
                <a:hlinkClick r:id="rId6">
                  <a:extLst>
                    <a:ext uri="{A12FA001-AC4F-418D-AE19-62706E023703}">
                      <ahyp:hlinkClr xmlns:ahyp="http://schemas.microsoft.com/office/drawing/2018/hyperlinkcolor" xmlns="" val="tx"/>
                    </a:ext>
                  </a:extLst>
                </a:hlinkClick>
              </a:rPr>
              <a:t>Statistics &amp; Reports</a:t>
            </a:r>
            <a:r>
              <a:rPr lang="en-US" sz="2000" dirty="0"/>
              <a:t>, data for schools, school divisions, and the commonwealth provide detailed information about the quality of learning and instruction, state and federal accountability ratings, grade-by-grade data on student achievement, graduation rates, and teacher qualifications.</a:t>
            </a:r>
          </a:p>
          <a:p>
            <a:pPr marL="0" indent="0" algn="l">
              <a:buNone/>
            </a:pPr>
            <a:endParaRPr lang="en-US" sz="1000" dirty="0"/>
          </a:p>
          <a:p>
            <a:pPr marL="0" indent="0" algn="l">
              <a:buNone/>
            </a:pPr>
            <a:r>
              <a:rPr lang="en-US" sz="2000" b="1" dirty="0"/>
              <a:t>Accountability</a:t>
            </a:r>
            <a:r>
              <a:rPr lang="en-US" sz="2000" dirty="0"/>
              <a:t>: </a:t>
            </a:r>
          </a:p>
          <a:p>
            <a:r>
              <a:rPr lang="en-US" sz="2000" dirty="0"/>
              <a:t>State: Board of Education’s 2017 </a:t>
            </a:r>
            <a:r>
              <a:rPr lang="en-US" sz="2000" dirty="0">
                <a:hlinkClick r:id="rId7">
                  <a:extLst>
                    <a:ext uri="{A12FA001-AC4F-418D-AE19-62706E023703}">
                      <ahyp:hlinkClr xmlns:ahyp="http://schemas.microsoft.com/office/drawing/2018/hyperlinkcolor" xmlns="" val="tx"/>
                    </a:ext>
                  </a:extLst>
                </a:hlinkClick>
              </a:rPr>
              <a:t>Standards of Accreditation (SOA)</a:t>
            </a:r>
            <a:r>
              <a:rPr lang="en-US" sz="2000" dirty="0"/>
              <a:t>’s </a:t>
            </a:r>
            <a:r>
              <a:rPr lang="en-US" sz="2000" dirty="0">
                <a:hlinkClick r:id="rId8">
                  <a:extLst>
                    <a:ext uri="{A12FA001-AC4F-418D-AE19-62706E023703}">
                      <ahyp:hlinkClr xmlns:ahyp="http://schemas.microsoft.com/office/drawing/2018/hyperlinkcolor" xmlns="" val="tx"/>
                    </a:ext>
                  </a:extLst>
                </a:hlinkClick>
              </a:rPr>
              <a:t>revised accreditation system</a:t>
            </a:r>
            <a:r>
              <a:rPr lang="en-US" sz="2000" dirty="0"/>
              <a:t> ratings were first issued for the 2018-2019 school year to reflect a new approach to accountability, </a:t>
            </a:r>
            <a:r>
              <a:rPr lang="en-US" sz="2000" dirty="0">
                <a:hlinkClick r:id="rId9">
                  <a:extLst>
                    <a:ext uri="{A12FA001-AC4F-418D-AE19-62706E023703}">
                      <ahyp:hlinkClr xmlns:ahyp="http://schemas.microsoft.com/office/drawing/2018/hyperlinkcolor" xmlns="" val="tx"/>
                    </a:ext>
                  </a:extLst>
                </a:hlinkClick>
              </a:rPr>
              <a:t>school-accred.pdf</a:t>
            </a:r>
            <a:r>
              <a:rPr lang="en-US" sz="2000" dirty="0"/>
              <a:t>.</a:t>
            </a:r>
          </a:p>
          <a:p>
            <a:r>
              <a:rPr lang="en-US" sz="2000" dirty="0"/>
              <a:t>Federal: </a:t>
            </a:r>
            <a:r>
              <a:rPr lang="en-US" sz="2000" dirty="0">
                <a:hlinkClick r:id="rId10">
                  <a:extLst>
                    <a:ext uri="{A12FA001-AC4F-418D-AE19-62706E023703}">
                      <ahyp:hlinkClr xmlns:ahyp="http://schemas.microsoft.com/office/drawing/2018/hyperlinkcolor" xmlns="" val="tx"/>
                    </a:ext>
                  </a:extLst>
                </a:hlinkClick>
              </a:rPr>
              <a:t>Virginia Consolidated State Plan (PDF)</a:t>
            </a:r>
            <a:endParaRPr lang="en-US" sz="2000" dirty="0"/>
          </a:p>
          <a:p>
            <a:pPr marL="0" indent="0">
              <a:buNone/>
            </a:pPr>
            <a:endParaRPr lang="en-US" sz="2000" dirty="0"/>
          </a:p>
        </p:txBody>
      </p:sp>
    </p:spTree>
    <p:extLst>
      <p:ext uri="{BB962C8B-B14F-4D97-AF65-F5344CB8AC3E}">
        <p14:creationId xmlns:p14="http://schemas.microsoft.com/office/powerpoint/2010/main" val="3615998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7B39A-A602-ADF4-CE3F-CF8B472E6521}"/>
              </a:ext>
            </a:extLst>
          </p:cNvPr>
          <p:cNvSpPr>
            <a:spLocks noGrp="1"/>
          </p:cNvSpPr>
          <p:nvPr>
            <p:ph type="body" sz="quarter" idx="12"/>
          </p:nvPr>
        </p:nvSpPr>
        <p:spPr/>
        <p:txBody>
          <a:bodyPr/>
          <a:lstStyle/>
          <a:p>
            <a:r>
              <a:rPr lang="en-US" sz="2400" dirty="0"/>
              <a:t>Virginia School Accountability: </a:t>
            </a:r>
          </a:p>
          <a:p>
            <a:r>
              <a:rPr lang="en-US" sz="2400" b="0" dirty="0"/>
              <a:t>State Accreditation Ratings and </a:t>
            </a:r>
          </a:p>
          <a:p>
            <a:r>
              <a:rPr lang="en-US" sz="2400" b="0" dirty="0"/>
              <a:t>Federal Every Student Succeeds Act (ESSA) Identification</a:t>
            </a:r>
            <a:endParaRPr lang="en-US" dirty="0"/>
          </a:p>
        </p:txBody>
      </p:sp>
    </p:spTree>
    <p:extLst>
      <p:ext uri="{BB962C8B-B14F-4D97-AF65-F5344CB8AC3E}">
        <p14:creationId xmlns:p14="http://schemas.microsoft.com/office/powerpoint/2010/main" val="2655514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graphicFrame>
        <p:nvGraphicFramePr>
          <p:cNvPr id="3" name="Table 2"/>
          <p:cNvGraphicFramePr>
            <a:graphicFrameLocks noGrp="1"/>
          </p:cNvGraphicFramePr>
          <p:nvPr>
            <p:extLst>
              <p:ext uri="{D42A27DB-BD31-4B8C-83A1-F6EECF244321}">
                <p14:modId xmlns:p14="http://schemas.microsoft.com/office/powerpoint/2010/main" val="4084037728"/>
              </p:ext>
            </p:extLst>
          </p:nvPr>
        </p:nvGraphicFramePr>
        <p:xfrm>
          <a:off x="478302" y="1145811"/>
          <a:ext cx="11247120" cy="4864666"/>
        </p:xfrm>
        <a:graphic>
          <a:graphicData uri="http://schemas.openxmlformats.org/drawingml/2006/table">
            <a:tbl>
              <a:tblPr firstRow="1" firstCol="1" bandRow="1">
                <a:tableStyleId>{5C22544A-7EE6-4342-B048-85BDC9FD1C3A}</a:tableStyleId>
              </a:tblPr>
              <a:tblGrid>
                <a:gridCol w="1627816">
                  <a:extLst>
                    <a:ext uri="{9D8B030D-6E8A-4147-A177-3AD203B41FA5}">
                      <a16:colId xmlns:a16="http://schemas.microsoft.com/office/drawing/2014/main" val="1631542956"/>
                    </a:ext>
                  </a:extLst>
                </a:gridCol>
                <a:gridCol w="4714407">
                  <a:extLst>
                    <a:ext uri="{9D8B030D-6E8A-4147-A177-3AD203B41FA5}">
                      <a16:colId xmlns:a16="http://schemas.microsoft.com/office/drawing/2014/main" val="4224395722"/>
                    </a:ext>
                  </a:extLst>
                </a:gridCol>
                <a:gridCol w="4904897">
                  <a:extLst>
                    <a:ext uri="{9D8B030D-6E8A-4147-A177-3AD203B41FA5}">
                      <a16:colId xmlns:a16="http://schemas.microsoft.com/office/drawing/2014/main" val="3883807199"/>
                    </a:ext>
                  </a:extLst>
                </a:gridCol>
              </a:tblGrid>
              <a:tr h="384106">
                <a:tc>
                  <a:txBody>
                    <a:bodyPr/>
                    <a:lstStyle/>
                    <a:p>
                      <a:pPr marL="0" marR="0">
                        <a:spcBef>
                          <a:spcPts val="0"/>
                        </a:spcBef>
                        <a:spcAft>
                          <a:spcPts val="0"/>
                        </a:spcAft>
                      </a:pPr>
                      <a:r>
                        <a:rPr lang="en-US" sz="1400" spc="-5" dirty="0">
                          <a:solidFill>
                            <a:schemeClr val="bg1"/>
                          </a:solidFill>
                          <a:effectLst/>
                          <a:latin typeface="+mn-lt"/>
                        </a:rPr>
                        <a:t>Features</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rPr>
                        <a:t>State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Federal</a:t>
                      </a: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426947">
                <a:tc>
                  <a:txBody>
                    <a:bodyPr/>
                    <a:lstStyle/>
                    <a:p>
                      <a:pPr marL="0" marR="0" eaLnBrk="0" hangingPunct="0">
                        <a:lnSpc>
                          <a:spcPct val="100000"/>
                        </a:lnSpc>
                        <a:spcBef>
                          <a:spcPts val="0"/>
                        </a:spcBef>
                        <a:spcAft>
                          <a:spcPts val="0"/>
                        </a:spcAft>
                      </a:pPr>
                      <a:r>
                        <a:rPr lang="en-US" sz="1400" u="none" spc="-60" dirty="0">
                          <a:solidFill>
                            <a:schemeClr val="bg1">
                              <a:lumMod val="50000"/>
                            </a:schemeClr>
                          </a:solidFill>
                          <a:effectLst/>
                          <a:latin typeface="+mn-lt"/>
                        </a:rPr>
                        <a:t>Minimum N</a:t>
                      </a:r>
                    </a:p>
                    <a:p>
                      <a:pPr marL="0" marR="0" eaLnBrk="0" hangingPunct="0">
                        <a:lnSpc>
                          <a:spcPct val="100000"/>
                        </a:lnSpc>
                        <a:spcBef>
                          <a:spcPts val="0"/>
                        </a:spcBef>
                        <a:spcAft>
                          <a:spcPts val="0"/>
                        </a:spcAft>
                      </a:pPr>
                      <a:endParaRPr lang="en-US" sz="1400" u="none" spc="-60" dirty="0">
                        <a:solidFill>
                          <a:schemeClr val="bg1">
                            <a:lumMod val="50000"/>
                          </a:schemeClr>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chemeClr val="bg1">
                              <a:lumMod val="50000"/>
                            </a:schemeClr>
                          </a:solidFill>
                          <a:effectLst/>
                          <a:latin typeface="+mn-lt"/>
                        </a:rPr>
                        <a:t>30 Students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chemeClr val="bg1">
                              <a:lumMod val="50000"/>
                            </a:schemeClr>
                          </a:solidFill>
                          <a:effectLst/>
                          <a:latin typeface="+mn-lt"/>
                        </a:rPr>
                        <a:t>30 Students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1" dirty="0">
                          <a:solidFill>
                            <a:schemeClr val="bg1">
                              <a:lumMod val="50000"/>
                            </a:schemeClr>
                          </a:solidFill>
                          <a:effectLst/>
                          <a:latin typeface="+mn-lt"/>
                        </a:rPr>
                        <a:t>Most states use lower N sizes to include more students in accountability determinations.</a:t>
                      </a:r>
                      <a:endParaRPr lang="en-US" sz="1400" i="1" u="none" spc="-60" dirty="0">
                        <a:solidFill>
                          <a:schemeClr val="tx1"/>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687309"/>
                  </a:ext>
                </a:extLst>
              </a:tr>
              <a:tr h="1367054">
                <a:tc>
                  <a:txBody>
                    <a:bodyPr/>
                    <a:lstStyle/>
                    <a:p>
                      <a:pPr marL="0" marR="0" eaLnBrk="0" hangingPunct="0">
                        <a:lnSpc>
                          <a:spcPct val="100000"/>
                        </a:lnSpc>
                        <a:spcBef>
                          <a:spcPts val="0"/>
                        </a:spcBef>
                        <a:spcAft>
                          <a:spcPts val="0"/>
                        </a:spcAft>
                      </a:pPr>
                      <a:r>
                        <a:rPr lang="en-US" sz="1400" b="1" dirty="0">
                          <a:solidFill>
                            <a:schemeClr val="bg1">
                              <a:lumMod val="50000"/>
                            </a:schemeClr>
                          </a:solidFill>
                          <a:effectLst/>
                          <a:latin typeface="+mn-lt"/>
                          <a:ea typeface="Calibri" panose="020F0502020204030204" pitchFamily="34" charset="0"/>
                          <a:cs typeface="Times New Roman" panose="02020603050405020304" pitchFamily="18" charset="0"/>
                        </a:rPr>
                        <a:t>School Ratings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b="1" u="none" kern="1200" spc="-60" dirty="0">
                          <a:solidFill>
                            <a:schemeClr val="bg1">
                              <a:lumMod val="50000"/>
                            </a:schemeClr>
                          </a:solidFill>
                          <a:effectLst/>
                          <a:latin typeface="+mn-lt"/>
                          <a:ea typeface="+mn-ea"/>
                          <a:cs typeface="+mn-cs"/>
                        </a:rPr>
                        <a:t>Accreditation Ratings</a:t>
                      </a:r>
                      <a:r>
                        <a:rPr lang="en-US" sz="1400" b="0" u="none" kern="1200" spc="-60" dirty="0">
                          <a:solidFill>
                            <a:schemeClr val="bg1">
                              <a:lumMod val="50000"/>
                            </a:schemeClr>
                          </a:solidFill>
                          <a:effectLst/>
                          <a:latin typeface="+mn-lt"/>
                          <a:ea typeface="+mn-ea"/>
                          <a:cs typeface="+mn-cs"/>
                        </a:rPr>
                        <a:t> earned by all schools starting in 2018-19: </a:t>
                      </a:r>
                    </a:p>
                    <a:p>
                      <a:pPr marL="285750" marR="0" indent="-285750">
                        <a:spcBef>
                          <a:spcPts val="0"/>
                        </a:spcBef>
                        <a:spcAft>
                          <a:spcPts val="0"/>
                        </a:spcAft>
                        <a:buFont typeface="Arial" panose="020B0604020202020204" pitchFamily="34" charset="0"/>
                        <a:buChar char="•"/>
                      </a:pPr>
                      <a:r>
                        <a:rPr lang="en-US" sz="1400" b="1" u="none" kern="1200" spc="-60" dirty="0">
                          <a:solidFill>
                            <a:schemeClr val="bg1">
                              <a:lumMod val="50000"/>
                            </a:schemeClr>
                          </a:solidFill>
                          <a:effectLst/>
                          <a:latin typeface="+mn-lt"/>
                          <a:ea typeface="+mn-ea"/>
                          <a:cs typeface="+mn-cs"/>
                        </a:rPr>
                        <a:t>Accredited</a:t>
                      </a:r>
                      <a:r>
                        <a:rPr lang="en-US" sz="1400" b="0" u="none" kern="1200" spc="-60" dirty="0">
                          <a:solidFill>
                            <a:schemeClr val="bg1">
                              <a:lumMod val="50000"/>
                            </a:schemeClr>
                          </a:solidFill>
                          <a:effectLst/>
                          <a:latin typeface="+mn-lt"/>
                          <a:ea typeface="+mn-ea"/>
                          <a:cs typeface="+mn-cs"/>
                        </a:rPr>
                        <a:t> — Schools with all school-quality indicators at either Level One or Level Two </a:t>
                      </a:r>
                    </a:p>
                    <a:p>
                      <a:pPr marL="285750" marR="0" indent="-285750">
                        <a:spcBef>
                          <a:spcPts val="0"/>
                        </a:spcBef>
                        <a:spcAft>
                          <a:spcPts val="0"/>
                        </a:spcAft>
                        <a:buFont typeface="Arial" panose="020B0604020202020204" pitchFamily="34" charset="0"/>
                        <a:buChar char="•"/>
                      </a:pPr>
                      <a:r>
                        <a:rPr lang="en-US" sz="1400" b="1" u="none" kern="1200" spc="-60" dirty="0">
                          <a:solidFill>
                            <a:schemeClr val="bg1">
                              <a:lumMod val="50000"/>
                            </a:schemeClr>
                          </a:solidFill>
                          <a:effectLst/>
                          <a:latin typeface="+mn-lt"/>
                          <a:ea typeface="+mn-ea"/>
                          <a:cs typeface="+mn-cs"/>
                        </a:rPr>
                        <a:t>Accredited with Conditions </a:t>
                      </a:r>
                      <a:r>
                        <a:rPr lang="en-US" sz="1400" b="0" u="none" kern="1200" spc="-60" dirty="0">
                          <a:solidFill>
                            <a:schemeClr val="bg1">
                              <a:lumMod val="50000"/>
                            </a:schemeClr>
                          </a:solidFill>
                          <a:effectLst/>
                          <a:latin typeface="+mn-lt"/>
                          <a:ea typeface="+mn-ea"/>
                          <a:cs typeface="+mn-cs"/>
                        </a:rPr>
                        <a:t>— Schools with one or more school-quality indicators at Level Three </a:t>
                      </a:r>
                    </a:p>
                    <a:p>
                      <a:pPr marL="285750" marR="0" indent="-285750">
                        <a:spcBef>
                          <a:spcPts val="0"/>
                        </a:spcBef>
                        <a:spcAft>
                          <a:spcPts val="0"/>
                        </a:spcAft>
                        <a:buFont typeface="Arial" panose="020B0604020202020204" pitchFamily="34" charset="0"/>
                        <a:buChar char="•"/>
                      </a:pPr>
                      <a:r>
                        <a:rPr lang="en-US" sz="1400" b="1" u="none" kern="1200" spc="-60" dirty="0">
                          <a:solidFill>
                            <a:schemeClr val="bg1">
                              <a:lumMod val="50000"/>
                            </a:schemeClr>
                          </a:solidFill>
                          <a:effectLst/>
                          <a:latin typeface="+mn-lt"/>
                          <a:ea typeface="+mn-ea"/>
                          <a:cs typeface="+mn-cs"/>
                        </a:rPr>
                        <a:t>Accreditation Denied </a:t>
                      </a:r>
                      <a:r>
                        <a:rPr lang="en-US" sz="1400" b="0" u="none" kern="1200" spc="-60" dirty="0">
                          <a:solidFill>
                            <a:schemeClr val="bg1">
                              <a:lumMod val="50000"/>
                            </a:schemeClr>
                          </a:solidFill>
                          <a:effectLst/>
                          <a:latin typeface="+mn-lt"/>
                          <a:ea typeface="+mn-ea"/>
                          <a:cs typeface="+mn-cs"/>
                        </a:rPr>
                        <a:t>— Schools that fail to adopt or fully implement required corrective actions to address Level Three school-quality indicators. A school rated as Accreditation Denied may regain state accreditation by demonstrating to the Board of Education that it is fully implementing all required corrective action plans.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bg1">
                              <a:lumMod val="50000"/>
                            </a:schemeClr>
                          </a:solidFill>
                          <a:effectLst/>
                          <a:latin typeface="+mn-lt"/>
                          <a:ea typeface="Calibri" panose="020F0502020204030204" pitchFamily="34" charset="0"/>
                          <a:cs typeface="Times New Roman" panose="02020603050405020304" pitchFamily="18" charset="0"/>
                        </a:rPr>
                        <a:t>Identification:</a:t>
                      </a: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Comprehensive Support and Improvement (CSI) – for all students – Title I schools only</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Targets Support and Improvement (TSI) – for all subgroups – all schools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bg1">
                              <a:lumMod val="50000"/>
                            </a:schemeClr>
                          </a:solidFill>
                          <a:effectLst/>
                          <a:latin typeface="+mn-lt"/>
                          <a:ea typeface="Calibri" panose="020F0502020204030204" pitchFamily="34" charset="0"/>
                          <a:cs typeface="Times New Roman" panose="02020603050405020304" pitchFamily="18" charset="0"/>
                        </a:rPr>
                        <a:t>Title I schools </a:t>
                      </a: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identified for CSI using a three-step series of business rules: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1. Not meeting achievement goals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2. EL goals missed and lowest 2 quartiles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3. Did not meet chronic absenteeism and state rating of accredited with conditions or accreditation denied.</a:t>
                      </a:r>
                    </a:p>
                    <a:p>
                      <a:pPr marL="0" marR="0">
                        <a:spcBef>
                          <a:spcPts val="0"/>
                        </a:spcBef>
                        <a:spcAft>
                          <a:spcPts val="0"/>
                        </a:spcAft>
                      </a:pP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bg1">
                              <a:lumMod val="50000"/>
                            </a:schemeClr>
                          </a:solidFill>
                          <a:effectLst/>
                          <a:latin typeface="+mn-lt"/>
                          <a:ea typeface="Calibri" panose="020F0502020204030204" pitchFamily="34" charset="0"/>
                          <a:cs typeface="Times New Roman" panose="02020603050405020304" pitchFamily="18" charset="0"/>
                        </a:rPr>
                        <a:t>All schools </a:t>
                      </a: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identified for TSI using same three-step series of business rules except focused on the Group and not meeting achievement goals two consecutive years and in lowest two progress quartiles.</a:t>
                      </a:r>
                    </a:p>
                    <a:p>
                      <a:pPr marL="0" marR="0">
                        <a:spcBef>
                          <a:spcPts val="0"/>
                        </a:spcBef>
                        <a:spcAft>
                          <a:spcPts val="0"/>
                        </a:spcAft>
                      </a:pPr>
                      <a:endParaRPr lang="en-US" sz="140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3887374"/>
                  </a:ext>
                </a:extLst>
              </a:tr>
            </a:tbl>
          </a:graphicData>
        </a:graphic>
      </p:graphicFrame>
    </p:spTree>
    <p:extLst>
      <p:ext uri="{BB962C8B-B14F-4D97-AF65-F5344CB8AC3E}">
        <p14:creationId xmlns:p14="http://schemas.microsoft.com/office/powerpoint/2010/main" val="4240180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65769400"/>
              </p:ext>
            </p:extLst>
          </p:nvPr>
        </p:nvGraphicFramePr>
        <p:xfrm>
          <a:off x="304802" y="1109272"/>
          <a:ext cx="11352625" cy="5167609"/>
        </p:xfrm>
        <a:graphic>
          <a:graphicData uri="http://schemas.openxmlformats.org/drawingml/2006/table">
            <a:tbl>
              <a:tblPr firstRow="1" firstCol="1" bandRow="1">
                <a:tableStyleId>{5C22544A-7EE6-4342-B048-85BDC9FD1C3A}</a:tableStyleId>
              </a:tblPr>
              <a:tblGrid>
                <a:gridCol w="2323551">
                  <a:extLst>
                    <a:ext uri="{9D8B030D-6E8A-4147-A177-3AD203B41FA5}">
                      <a16:colId xmlns:a16="http://schemas.microsoft.com/office/drawing/2014/main" val="1631542956"/>
                    </a:ext>
                  </a:extLst>
                </a:gridCol>
                <a:gridCol w="5563772">
                  <a:extLst>
                    <a:ext uri="{9D8B030D-6E8A-4147-A177-3AD203B41FA5}">
                      <a16:colId xmlns:a16="http://schemas.microsoft.com/office/drawing/2014/main" val="4224395722"/>
                    </a:ext>
                  </a:extLst>
                </a:gridCol>
                <a:gridCol w="3465302">
                  <a:extLst>
                    <a:ext uri="{9D8B030D-6E8A-4147-A177-3AD203B41FA5}">
                      <a16:colId xmlns:a16="http://schemas.microsoft.com/office/drawing/2014/main" val="2928385446"/>
                    </a:ext>
                  </a:extLst>
                </a:gridCol>
              </a:tblGrid>
              <a:tr h="225332">
                <a:tc>
                  <a:txBody>
                    <a:bodyPr/>
                    <a:lstStyle/>
                    <a:p>
                      <a:pPr marL="0" marR="0">
                        <a:spcBef>
                          <a:spcPts val="0"/>
                        </a:spcBef>
                        <a:spcAft>
                          <a:spcPts val="0"/>
                        </a:spcAft>
                      </a:pPr>
                      <a:r>
                        <a:rPr lang="en-US" sz="1600" spc="-5" dirty="0">
                          <a:solidFill>
                            <a:schemeClr val="bg1"/>
                          </a:solidFill>
                          <a:effectLst/>
                          <a:latin typeface="+mn-lt"/>
                        </a:rPr>
                        <a:t>Indicator</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chemeClr val="bg1"/>
                          </a:solidFill>
                          <a:effectLst/>
                          <a:latin typeface="+mn-lt"/>
                        </a:rPr>
                        <a:t>State</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Federal</a:t>
                      </a: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1510009">
                <a:tc>
                  <a:txBody>
                    <a:bodyPr/>
                    <a:lstStyle/>
                    <a:p>
                      <a:pPr marL="0" marR="0" algn="l" defTabSz="685800" rtl="0" eaLnBrk="1" latinLnBrk="0" hangingPunct="1">
                        <a:spcBef>
                          <a:spcPts val="0"/>
                        </a:spcBef>
                        <a:spcAft>
                          <a:spcPts val="0"/>
                        </a:spcAft>
                      </a:pPr>
                      <a:r>
                        <a:rPr lang="en-US" sz="1400" b="1" u="none" kern="1200" dirty="0">
                          <a:solidFill>
                            <a:schemeClr val="bg1">
                              <a:lumMod val="50000"/>
                            </a:schemeClr>
                          </a:solidFill>
                          <a:latin typeface="+mn-lt"/>
                          <a:ea typeface="+mn-ea"/>
                          <a:cs typeface="+mn-cs"/>
                        </a:rPr>
                        <a:t>Elementary and middle school indicators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Overall proficiency and growth in English reading/writing achievement and progress of ELs to English-language proficiency</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Overall proficiency and growth in mathematics </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Overall proficiency in science </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English achievement gaps among student groups</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Mathematics achievement gaps among student groups</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Absenteeism</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Proficiency: English/reading and math</a:t>
                      </a:r>
                    </a:p>
                    <a:p>
                      <a:pPr marL="285750" marR="0" indent="-285750">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Growth: English/reading and math</a:t>
                      </a:r>
                    </a:p>
                    <a:p>
                      <a:pPr marL="285750" marR="0" indent="-285750">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EL Progress</a:t>
                      </a:r>
                    </a:p>
                    <a:p>
                      <a:pPr marL="285750" marR="0" indent="-285750">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SQSS: Chronic Absenteeism and Accreditation rating</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9541466"/>
                  </a:ext>
                </a:extLst>
              </a:tr>
              <a:tr h="2083527">
                <a:tc>
                  <a:txBody>
                    <a:bodyPr/>
                    <a:lstStyle/>
                    <a:p>
                      <a:pPr marL="0" marR="0">
                        <a:spcBef>
                          <a:spcPts val="0"/>
                        </a:spcBef>
                        <a:spcAft>
                          <a:spcPts val="0"/>
                        </a:spcAft>
                      </a:pPr>
                      <a:r>
                        <a:rPr lang="en-US" sz="1400" b="1" u="none" dirty="0">
                          <a:solidFill>
                            <a:schemeClr val="bg1">
                              <a:lumMod val="50000"/>
                            </a:schemeClr>
                          </a:solidFill>
                        </a:rPr>
                        <a:t>High school indicators </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Overall proficiency in English reading/writing and progress of ELs to English-language proficiency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Overall proficiency in mathematics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Overall proficiency in science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English achievement gaps among student groups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Mathematics achievement gaps among student groups n Graduation and completion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Dropout rate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Absenteeism </a:t>
                      </a:r>
                    </a:p>
                    <a:p>
                      <a:pPr marL="285750" marR="0" indent="-285750">
                        <a:spcBef>
                          <a:spcPts val="0"/>
                        </a:spcBef>
                        <a:spcAft>
                          <a:spcPts val="0"/>
                        </a:spcAft>
                        <a:buFont typeface="Arial" panose="020B0604020202020204" pitchFamily="34" charset="0"/>
                        <a:buChar char="•"/>
                      </a:pPr>
                      <a:r>
                        <a:rPr lang="en-US" sz="1400" b="0" dirty="0">
                          <a:solidFill>
                            <a:schemeClr val="bg1">
                              <a:lumMod val="50000"/>
                            </a:schemeClr>
                          </a:solidFill>
                        </a:rPr>
                        <a:t>College, career and civic readiness (2021-2022)</a:t>
                      </a:r>
                      <a:endParaRPr lang="en-US" sz="1400" b="0"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Proficiency: English/reading and math</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Growth: English/reading and math</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Graduation Rate </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EL Progress</a:t>
                      </a:r>
                    </a:p>
                    <a:p>
                      <a:pPr marL="285750" marR="0" indent="-285750" algn="l" defTabSz="685800" rtl="0" eaLnBrk="1" latinLnBrk="0" hangingPunct="1">
                        <a:spcBef>
                          <a:spcPts val="0"/>
                        </a:spcBef>
                        <a:spcAft>
                          <a:spcPts val="0"/>
                        </a:spcAft>
                        <a:buFont typeface="Arial" panose="020B0604020202020204" pitchFamily="34" charset="0"/>
                        <a:buChar char="•"/>
                      </a:pPr>
                      <a:r>
                        <a:rPr lang="en-US" sz="1400" b="0" kern="1200" dirty="0">
                          <a:solidFill>
                            <a:schemeClr val="bg1">
                              <a:lumMod val="50000"/>
                            </a:schemeClr>
                          </a:solidFill>
                          <a:latin typeface="+mn-lt"/>
                          <a:ea typeface="+mn-ea"/>
                          <a:cs typeface="+mn-cs"/>
                        </a:rPr>
                        <a:t>SQSS: Chronic Absenteeism and Accreditation rating</a:t>
                      </a:r>
                    </a:p>
                    <a:p>
                      <a:pPr marL="0" marR="0">
                        <a:spcBef>
                          <a:spcPts val="0"/>
                        </a:spcBef>
                        <a:spcAft>
                          <a:spcPts val="0"/>
                        </a:spcAft>
                      </a:pPr>
                      <a:endParaRPr lang="en-US" sz="1600" dirty="0">
                        <a:solidFill>
                          <a:schemeClr val="bg1">
                            <a:lumMod val="50000"/>
                          </a:schemeClr>
                        </a:solidFill>
                        <a:effectLst/>
                        <a:latin typeface="+mn-lt"/>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921000"/>
                  </a:ext>
                </a:extLst>
              </a:tr>
              <a:tr h="1156741">
                <a:tc>
                  <a:txBody>
                    <a:bodyPr/>
                    <a:lstStyle/>
                    <a:p>
                      <a:pPr marL="0" marR="0">
                        <a:spcBef>
                          <a:spcPts val="0"/>
                        </a:spcBef>
                        <a:spcAft>
                          <a:spcPts val="0"/>
                        </a:spcAft>
                      </a:pPr>
                      <a:r>
                        <a:rPr lang="en-US" sz="1400" b="1" u="none" kern="1200" spc="-60" dirty="0">
                          <a:solidFill>
                            <a:schemeClr val="bg1">
                              <a:lumMod val="50000"/>
                            </a:schemeClr>
                          </a:solidFill>
                          <a:effectLst/>
                          <a:latin typeface="+mn-lt"/>
                          <a:ea typeface="+mn-ea"/>
                          <a:cs typeface="+mn-cs"/>
                        </a:rPr>
                        <a:t>Indicator Ratings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The percentage or score need to earn each performance level is different for each indicator. </a:t>
                      </a:r>
                    </a:p>
                    <a:p>
                      <a:pPr marL="0" marR="0" algn="l" defTabSz="685800" rtl="0" eaLnBrk="0" latinLnBrk="0" hangingPunct="0">
                        <a:lnSpc>
                          <a:spcPct val="100000"/>
                        </a:lnSpc>
                        <a:spcBef>
                          <a:spcPts val="0"/>
                        </a:spcBef>
                        <a:spcAft>
                          <a:spcPts val="0"/>
                        </a:spcAft>
                      </a:pPr>
                      <a:r>
                        <a:rPr lang="en-US" sz="1400" b="1" u="none" kern="1200" spc="-60" dirty="0">
                          <a:solidFill>
                            <a:schemeClr val="bg1">
                              <a:lumMod val="50000"/>
                            </a:schemeClr>
                          </a:solidFill>
                          <a:effectLst/>
                          <a:latin typeface="+mn-lt"/>
                          <a:ea typeface="+mn-ea"/>
                          <a:cs typeface="+mn-cs"/>
                        </a:rPr>
                        <a:t>Performance Levels </a:t>
                      </a:r>
                      <a:r>
                        <a:rPr lang="en-US" sz="1400" b="0" u="none" kern="1200" spc="-60" dirty="0">
                          <a:solidFill>
                            <a:schemeClr val="bg1">
                              <a:lumMod val="50000"/>
                            </a:schemeClr>
                          </a:solidFill>
                          <a:effectLst/>
                          <a:latin typeface="+mn-lt"/>
                          <a:ea typeface="+mn-ea"/>
                          <a:cs typeface="+mn-cs"/>
                        </a:rPr>
                        <a:t>for each school indicator: </a:t>
                      </a:r>
                    </a:p>
                    <a:p>
                      <a:pPr marL="0" marR="0" lvl="1" indent="-285750" algn="l" defTabSz="685800" rtl="0" eaLnBrk="0" latinLnBrk="0" hangingPunct="0">
                        <a:lnSpc>
                          <a:spcPct val="100000"/>
                        </a:lnSpc>
                        <a:spcBef>
                          <a:spcPts val="0"/>
                        </a:spcBef>
                        <a:spcAft>
                          <a:spcPts val="0"/>
                        </a:spcAft>
                        <a:buFont typeface="Arial" panose="020B0604020202020204" pitchFamily="34" charset="0"/>
                        <a:buChar char="•"/>
                      </a:pPr>
                      <a:r>
                        <a:rPr lang="en-US" sz="1400" b="0" u="none" kern="1200" spc="-60" dirty="0">
                          <a:solidFill>
                            <a:schemeClr val="bg1">
                              <a:lumMod val="50000"/>
                            </a:schemeClr>
                          </a:solidFill>
                          <a:effectLst/>
                          <a:latin typeface="+mn-lt"/>
                          <a:ea typeface="+mn-ea"/>
                          <a:cs typeface="+mn-cs"/>
                        </a:rPr>
                        <a:t>LEVEL ONE: Meets/exceeds standard </a:t>
                      </a:r>
                      <a:r>
                        <a:rPr lang="en-US" sz="1400" b="1" u="sng" kern="1200" spc="-60" dirty="0">
                          <a:solidFill>
                            <a:schemeClr val="bg1">
                              <a:lumMod val="50000"/>
                            </a:schemeClr>
                          </a:solidFill>
                          <a:effectLst/>
                          <a:latin typeface="+mn-lt"/>
                          <a:ea typeface="+mn-ea"/>
                          <a:cs typeface="+mn-cs"/>
                        </a:rPr>
                        <a:t>or</a:t>
                      </a:r>
                      <a:r>
                        <a:rPr lang="en-US" sz="1400" b="0" u="none" kern="1200" spc="-60" dirty="0">
                          <a:solidFill>
                            <a:schemeClr val="bg1">
                              <a:lumMod val="50000"/>
                            </a:schemeClr>
                          </a:solidFill>
                          <a:effectLst/>
                          <a:latin typeface="+mn-lt"/>
                          <a:ea typeface="+mn-ea"/>
                          <a:cs typeface="+mn-cs"/>
                        </a:rPr>
                        <a:t> sufficient improvement </a:t>
                      </a:r>
                    </a:p>
                    <a:p>
                      <a:pPr marL="0" marR="0" lvl="1" indent="-285750" algn="l" defTabSz="685800" rtl="0" eaLnBrk="0" latinLnBrk="0" hangingPunct="0">
                        <a:lnSpc>
                          <a:spcPct val="100000"/>
                        </a:lnSpc>
                        <a:spcBef>
                          <a:spcPts val="0"/>
                        </a:spcBef>
                        <a:spcAft>
                          <a:spcPts val="0"/>
                        </a:spcAft>
                        <a:buFont typeface="Arial" panose="020B0604020202020204" pitchFamily="34" charset="0"/>
                        <a:buChar char="•"/>
                      </a:pPr>
                      <a:r>
                        <a:rPr lang="en-US" sz="1400" b="0" u="none" kern="1200" spc="-60" dirty="0">
                          <a:solidFill>
                            <a:schemeClr val="bg1">
                              <a:lumMod val="50000"/>
                            </a:schemeClr>
                          </a:solidFill>
                          <a:effectLst/>
                          <a:latin typeface="+mn-lt"/>
                          <a:ea typeface="+mn-ea"/>
                          <a:cs typeface="+mn-cs"/>
                        </a:rPr>
                        <a:t>LEVEL TWO: Near standard </a:t>
                      </a:r>
                      <a:r>
                        <a:rPr lang="en-US" sz="1400" b="1" u="sng" kern="1200" spc="-60" dirty="0">
                          <a:solidFill>
                            <a:schemeClr val="bg1">
                              <a:lumMod val="50000"/>
                            </a:schemeClr>
                          </a:solidFill>
                          <a:effectLst/>
                          <a:latin typeface="+mn-lt"/>
                          <a:ea typeface="+mn-ea"/>
                          <a:cs typeface="+mn-cs"/>
                        </a:rPr>
                        <a:t>or</a:t>
                      </a:r>
                      <a:r>
                        <a:rPr lang="en-US" sz="1400" b="0" u="none" kern="1200" spc="-60" dirty="0">
                          <a:solidFill>
                            <a:schemeClr val="bg1">
                              <a:lumMod val="50000"/>
                            </a:schemeClr>
                          </a:solidFill>
                          <a:effectLst/>
                          <a:latin typeface="+mn-lt"/>
                          <a:ea typeface="+mn-ea"/>
                          <a:cs typeface="+mn-cs"/>
                        </a:rPr>
                        <a:t> sufficient improvement </a:t>
                      </a:r>
                    </a:p>
                    <a:p>
                      <a:pPr marL="0" marR="0" lvl="1" indent="-285750" algn="l" defTabSz="685800" rtl="0" eaLnBrk="0" latinLnBrk="0" hangingPunct="0">
                        <a:lnSpc>
                          <a:spcPct val="100000"/>
                        </a:lnSpc>
                        <a:spcBef>
                          <a:spcPts val="0"/>
                        </a:spcBef>
                        <a:spcAft>
                          <a:spcPts val="0"/>
                        </a:spcAft>
                        <a:buFont typeface="Arial" panose="020B0604020202020204" pitchFamily="34" charset="0"/>
                        <a:buChar char="•"/>
                      </a:pPr>
                      <a:r>
                        <a:rPr lang="en-US" sz="1400" b="0" u="none" kern="1200" spc="-60" dirty="0">
                          <a:solidFill>
                            <a:schemeClr val="bg1">
                              <a:lumMod val="50000"/>
                            </a:schemeClr>
                          </a:solidFill>
                          <a:effectLst/>
                          <a:latin typeface="+mn-lt"/>
                          <a:ea typeface="+mn-ea"/>
                          <a:cs typeface="+mn-cs"/>
                        </a:rPr>
                        <a:t>LEVEL THREE: Below standard</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bg1">
                              <a:lumMod val="50000"/>
                            </a:schemeClr>
                          </a:solidFill>
                          <a:effectLst/>
                          <a:latin typeface="+mn-lt"/>
                          <a:ea typeface="Calibri" panose="020F0502020204030204" pitchFamily="34" charset="0"/>
                          <a:cs typeface="Times New Roman" panose="02020603050405020304" pitchFamily="18" charset="0"/>
                        </a:rPr>
                        <a:t>Accountability differentiation is based on long-term goals, the federal system does not use performance levels.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8968608"/>
                  </a:ext>
                </a:extLst>
              </a:tr>
            </a:tbl>
          </a:graphicData>
        </a:graphic>
      </p:graphicFrame>
      <p:sp>
        <p:nvSpPr>
          <p:cNvPr id="7" name="Title 1">
            <a:extLst>
              <a:ext uri="{FF2B5EF4-FFF2-40B4-BE49-F238E27FC236}">
                <a16:creationId xmlns:a16="http://schemas.microsoft.com/office/drawing/2014/main" id="{81E9BC0A-AB8A-4C9B-A135-4893C2AD36AE}"/>
              </a:ext>
            </a:extLst>
          </p:cNvPr>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spTree>
    <p:extLst>
      <p:ext uri="{BB962C8B-B14F-4D97-AF65-F5344CB8AC3E}">
        <p14:creationId xmlns:p14="http://schemas.microsoft.com/office/powerpoint/2010/main" val="59475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81554425"/>
              </p:ext>
            </p:extLst>
          </p:nvPr>
        </p:nvGraphicFramePr>
        <p:xfrm>
          <a:off x="478302" y="1044821"/>
          <a:ext cx="11247121" cy="5466285"/>
        </p:xfrm>
        <a:graphic>
          <a:graphicData uri="http://schemas.openxmlformats.org/drawingml/2006/table">
            <a:tbl>
              <a:tblPr firstRow="1" firstCol="1" bandRow="1">
                <a:tableStyleId>{5C22544A-7EE6-4342-B048-85BDC9FD1C3A}</a:tableStyleId>
              </a:tblPr>
              <a:tblGrid>
                <a:gridCol w="1969930">
                  <a:extLst>
                    <a:ext uri="{9D8B030D-6E8A-4147-A177-3AD203B41FA5}">
                      <a16:colId xmlns:a16="http://schemas.microsoft.com/office/drawing/2014/main" val="1631542956"/>
                    </a:ext>
                  </a:extLst>
                </a:gridCol>
                <a:gridCol w="4541993">
                  <a:extLst>
                    <a:ext uri="{9D8B030D-6E8A-4147-A177-3AD203B41FA5}">
                      <a16:colId xmlns:a16="http://schemas.microsoft.com/office/drawing/2014/main" val="4224395722"/>
                    </a:ext>
                  </a:extLst>
                </a:gridCol>
                <a:gridCol w="4735198">
                  <a:extLst>
                    <a:ext uri="{9D8B030D-6E8A-4147-A177-3AD203B41FA5}">
                      <a16:colId xmlns:a16="http://schemas.microsoft.com/office/drawing/2014/main" val="804284130"/>
                    </a:ext>
                  </a:extLst>
                </a:gridCol>
              </a:tblGrid>
              <a:tr h="345645">
                <a:tc>
                  <a:txBody>
                    <a:bodyPr/>
                    <a:lstStyle/>
                    <a:p>
                      <a:pPr marL="0" marR="0">
                        <a:spcBef>
                          <a:spcPts val="0"/>
                        </a:spcBef>
                        <a:spcAft>
                          <a:spcPts val="0"/>
                        </a:spcAft>
                      </a:pPr>
                      <a:r>
                        <a:rPr lang="en-US" sz="1400" spc="-5" dirty="0">
                          <a:solidFill>
                            <a:schemeClr val="bg1"/>
                          </a:solidFill>
                          <a:effectLst/>
                          <a:latin typeface="+mn-lt"/>
                        </a:rPr>
                        <a:t>Indicator</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rPr>
                        <a:t>State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Federal</a:t>
                      </a: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1756895">
                <a:tc>
                  <a:txBody>
                    <a:bodyPr/>
                    <a:lstStyle/>
                    <a:p>
                      <a:pPr marL="0" marR="0" eaLnBrk="0" hangingPunct="0">
                        <a:lnSpc>
                          <a:spcPct val="100000"/>
                        </a:lnSpc>
                        <a:spcBef>
                          <a:spcPts val="0"/>
                        </a:spcBef>
                        <a:spcAft>
                          <a:spcPts val="0"/>
                        </a:spcAft>
                      </a:pPr>
                      <a:r>
                        <a:rPr lang="en-US" sz="1400" u="none" spc="-60" dirty="0">
                          <a:solidFill>
                            <a:schemeClr val="bg1">
                              <a:lumMod val="50000"/>
                            </a:schemeClr>
                          </a:solidFill>
                          <a:effectLst/>
                          <a:latin typeface="+mn-lt"/>
                        </a:rPr>
                        <a:t>Academic A</a:t>
                      </a:r>
                      <a:r>
                        <a:rPr lang="en-US" sz="1400" u="none" dirty="0">
                          <a:solidFill>
                            <a:schemeClr val="bg1">
                              <a:lumMod val="50000"/>
                            </a:schemeClr>
                          </a:solidFill>
                          <a:effectLst/>
                          <a:latin typeface="+mn-lt"/>
                        </a:rPr>
                        <a:t>ch</a:t>
                      </a:r>
                      <a:r>
                        <a:rPr lang="en-US" sz="1400" u="none" spc="-65" dirty="0">
                          <a:solidFill>
                            <a:schemeClr val="bg1">
                              <a:lumMod val="50000"/>
                            </a:schemeClr>
                          </a:solidFill>
                          <a:effectLst/>
                          <a:latin typeface="+mn-lt"/>
                        </a:rPr>
                        <a:t>i</a:t>
                      </a:r>
                      <a:r>
                        <a:rPr lang="en-US" sz="1400" u="none" dirty="0">
                          <a:solidFill>
                            <a:schemeClr val="bg1">
                              <a:lumMod val="50000"/>
                            </a:schemeClr>
                          </a:solidFill>
                          <a:effectLst/>
                          <a:latin typeface="+mn-lt"/>
                        </a:rPr>
                        <a:t>evement</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fontAlgn="base">
                        <a:buFont typeface="Arial" panose="020B0604020202020204" pitchFamily="34" charset="0"/>
                        <a:buNone/>
                      </a:pPr>
                      <a:r>
                        <a:rPr lang="en-US" sz="1400" b="0" kern="1200" dirty="0">
                          <a:solidFill>
                            <a:schemeClr val="bg1">
                              <a:lumMod val="50000"/>
                            </a:schemeClr>
                          </a:solidFill>
                          <a:effectLst/>
                          <a:latin typeface="+mn-lt"/>
                          <a:ea typeface="+mn-ea"/>
                          <a:cs typeface="+mn-cs"/>
                        </a:rPr>
                        <a:t>Rate of students who </a:t>
                      </a:r>
                      <a:r>
                        <a:rPr lang="en-US" sz="1400" b="1" kern="1200" dirty="0">
                          <a:solidFill>
                            <a:schemeClr val="bg1">
                              <a:lumMod val="50000"/>
                            </a:schemeClr>
                          </a:solidFill>
                          <a:effectLst/>
                          <a:latin typeface="+mn-lt"/>
                          <a:ea typeface="+mn-ea"/>
                          <a:cs typeface="+mn-cs"/>
                        </a:rPr>
                        <a:t>pass</a:t>
                      </a:r>
                      <a:r>
                        <a:rPr lang="en-US" sz="1400" b="0" kern="1200" dirty="0">
                          <a:solidFill>
                            <a:schemeClr val="bg1">
                              <a:lumMod val="50000"/>
                            </a:schemeClr>
                          </a:solidFill>
                          <a:effectLst/>
                          <a:latin typeface="+mn-lt"/>
                          <a:ea typeface="+mn-ea"/>
                          <a:cs typeface="+mn-cs"/>
                        </a:rPr>
                        <a:t>, plus students who showed </a:t>
                      </a:r>
                      <a:r>
                        <a:rPr lang="en-US" sz="1400" b="1" kern="1200" dirty="0">
                          <a:solidFill>
                            <a:schemeClr val="bg1">
                              <a:lumMod val="50000"/>
                            </a:schemeClr>
                          </a:solidFill>
                          <a:effectLst/>
                          <a:latin typeface="+mn-lt"/>
                          <a:ea typeface="+mn-ea"/>
                          <a:cs typeface="+mn-cs"/>
                        </a:rPr>
                        <a:t>growth</a:t>
                      </a:r>
                      <a:r>
                        <a:rPr lang="en-US" sz="1400" b="0" kern="1200" dirty="0">
                          <a:solidFill>
                            <a:schemeClr val="bg1">
                              <a:lumMod val="50000"/>
                            </a:schemeClr>
                          </a:solidFill>
                          <a:effectLst/>
                          <a:latin typeface="+mn-lt"/>
                          <a:ea typeface="+mn-ea"/>
                          <a:cs typeface="+mn-cs"/>
                        </a:rPr>
                        <a:t>, and for English/reading English learners who showed growth toward English proficiency.</a:t>
                      </a:r>
                    </a:p>
                    <a:p>
                      <a:pPr marL="285750" indent="-285750" fontAlgn="base">
                        <a:buFont typeface="Arial" panose="020B0604020202020204" pitchFamily="34" charset="0"/>
                        <a:buChar char="•"/>
                      </a:pPr>
                      <a:r>
                        <a:rPr lang="en-US" sz="1400" kern="1200" dirty="0">
                          <a:solidFill>
                            <a:schemeClr val="bg1">
                              <a:lumMod val="50000"/>
                            </a:schemeClr>
                          </a:solidFill>
                          <a:effectLst/>
                          <a:latin typeface="+mn-lt"/>
                          <a:ea typeface="+mn-ea"/>
                          <a:cs typeface="+mn-cs"/>
                        </a:rPr>
                        <a:t>Level One: &gt;=75% reading and &gt;=70% math passing </a:t>
                      </a:r>
                      <a:r>
                        <a:rPr lang="en-US" sz="1400" b="1" u="sng" kern="1200" dirty="0">
                          <a:solidFill>
                            <a:schemeClr val="bg1">
                              <a:lumMod val="50000"/>
                            </a:schemeClr>
                          </a:solidFill>
                          <a:effectLst/>
                          <a:latin typeface="+mn-lt"/>
                          <a:ea typeface="+mn-ea"/>
                          <a:cs typeface="+mn-cs"/>
                        </a:rPr>
                        <a:t>or</a:t>
                      </a:r>
                      <a:r>
                        <a:rPr lang="en-US" sz="1400" kern="1200" dirty="0">
                          <a:solidFill>
                            <a:schemeClr val="bg1">
                              <a:lumMod val="50000"/>
                            </a:schemeClr>
                          </a:solidFill>
                          <a:effectLst/>
                          <a:latin typeface="+mn-lt"/>
                          <a:ea typeface="+mn-ea"/>
                          <a:cs typeface="+mn-cs"/>
                        </a:rPr>
                        <a:t> prior year Level Two with failure rate decrease &gt;=10%</a:t>
                      </a:r>
                    </a:p>
                    <a:p>
                      <a:pPr marL="285750" indent="-285750" fontAlgn="base">
                        <a:buFont typeface="Arial" panose="020B0604020202020204" pitchFamily="34" charset="0"/>
                        <a:buChar char="•"/>
                      </a:pPr>
                      <a:r>
                        <a:rPr lang="en-US" sz="1400" kern="1200" dirty="0">
                          <a:solidFill>
                            <a:schemeClr val="bg1">
                              <a:lumMod val="50000"/>
                            </a:schemeClr>
                          </a:solidFill>
                          <a:effectLst/>
                          <a:latin typeface="+mn-lt"/>
                          <a:ea typeface="+mn-ea"/>
                          <a:cs typeface="+mn-cs"/>
                        </a:rPr>
                        <a:t>Level Two: 66% </a:t>
                      </a:r>
                      <a:r>
                        <a:rPr lang="en-US" sz="1400" b="1" u="sng" kern="1200" dirty="0">
                          <a:solidFill>
                            <a:schemeClr val="bg1">
                              <a:lumMod val="50000"/>
                            </a:schemeClr>
                          </a:solidFill>
                          <a:effectLst/>
                          <a:latin typeface="+mn-lt"/>
                          <a:ea typeface="+mn-ea"/>
                          <a:cs typeface="+mn-cs"/>
                        </a:rPr>
                        <a:t>or</a:t>
                      </a:r>
                      <a:r>
                        <a:rPr lang="en-US" sz="1400" b="0" i="1" u="none" kern="1200" dirty="0">
                          <a:solidFill>
                            <a:schemeClr val="bg1">
                              <a:lumMod val="50000"/>
                            </a:schemeClr>
                          </a:solidFill>
                          <a:effectLst/>
                          <a:latin typeface="+mn-lt"/>
                          <a:ea typeface="+mn-ea"/>
                          <a:cs typeface="+mn-cs"/>
                        </a:rPr>
                        <a:t> </a:t>
                      </a:r>
                      <a:r>
                        <a:rPr lang="en-US" sz="1400" kern="1200" dirty="0">
                          <a:solidFill>
                            <a:schemeClr val="bg1">
                              <a:lumMod val="50000"/>
                            </a:schemeClr>
                          </a:solidFill>
                          <a:effectLst/>
                          <a:latin typeface="+mn-lt"/>
                          <a:ea typeface="+mn-ea"/>
                          <a:cs typeface="+mn-cs"/>
                        </a:rPr>
                        <a:t>prior year pass rate &gt;=50% with failure rate decrease &gt;=10%</a:t>
                      </a:r>
                    </a:p>
                    <a:p>
                      <a:pPr marL="285750" indent="-285750">
                        <a:buFont typeface="Arial" panose="020B0604020202020204" pitchFamily="34" charset="0"/>
                        <a:buChar char="•"/>
                      </a:pPr>
                      <a:r>
                        <a:rPr lang="en-US" sz="1400" kern="1200" dirty="0">
                          <a:solidFill>
                            <a:schemeClr val="bg1">
                              <a:lumMod val="50000"/>
                            </a:schemeClr>
                          </a:solidFill>
                          <a:effectLst/>
                          <a:latin typeface="+mn-lt"/>
                          <a:ea typeface="+mn-ea"/>
                          <a:cs typeface="+mn-cs"/>
                        </a:rPr>
                        <a:t>Level Three: Schools not meeting Level One or Level Two performance</a:t>
                      </a:r>
                    </a:p>
                    <a:p>
                      <a:pPr marL="285750" indent="-285750">
                        <a:buFont typeface="Arial" panose="020B0604020202020204" pitchFamily="34" charset="0"/>
                        <a:buChar char="•"/>
                      </a:pPr>
                      <a:endParaRPr lang="en-US" sz="1400" kern="1200" dirty="0">
                        <a:solidFill>
                          <a:schemeClr val="bg1">
                            <a:lumMod val="50000"/>
                          </a:schemeClr>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dirty="0">
                          <a:solidFill>
                            <a:schemeClr val="bg1">
                              <a:lumMod val="50000"/>
                            </a:schemeClr>
                          </a:solidFill>
                          <a:effectLst/>
                          <a:latin typeface="+mn-lt"/>
                          <a:ea typeface="Calibri" panose="020F0502020204030204" pitchFamily="34" charset="0"/>
                          <a:cs typeface="Times New Roman" panose="02020603050405020304" pitchFamily="18" charset="0"/>
                        </a:rPr>
                        <a:t>Science included as pass rate percent.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i="1" dirty="0">
                        <a:solidFill>
                          <a:schemeClr val="bg1">
                            <a:lumMod val="50000"/>
                          </a:schemeClr>
                        </a:solidFill>
                        <a:effectLst/>
                        <a:latin typeface="+mn-lt"/>
                        <a:ea typeface="Calibri" panose="020F0502020204030204" pitchFamily="34" charset="0"/>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bg1">
                              <a:lumMod val="50000"/>
                            </a:schemeClr>
                          </a:solidFill>
                          <a:effectLst/>
                          <a:latin typeface="+mn-lt"/>
                        </a:rPr>
                        <a:t>Percent of students passing reading and math in the current year or three-year average compared to the long-term goals, whichever is higher.</a:t>
                      </a:r>
                    </a:p>
                    <a:p>
                      <a:pPr marL="285750" marR="0" indent="-285750">
                        <a:spcBef>
                          <a:spcPts val="0"/>
                        </a:spcBef>
                        <a:spcAft>
                          <a:spcPts val="0"/>
                        </a:spcAft>
                        <a:buFont typeface="Arial" panose="020B0604020202020204" pitchFamily="34" charset="0"/>
                        <a:buChar char="•"/>
                      </a:pPr>
                      <a:r>
                        <a:rPr lang="en-US" sz="1400" dirty="0">
                          <a:solidFill>
                            <a:schemeClr val="bg1">
                              <a:lumMod val="50000"/>
                            </a:schemeClr>
                          </a:solidFill>
                          <a:effectLst/>
                          <a:latin typeface="+mn-lt"/>
                        </a:rPr>
                        <a:t>Achievement target baselines are different for each student group, but in the 2023-2024 assessment year expect each group to be at 75% in reading and 70% in math.</a:t>
                      </a:r>
                    </a:p>
                    <a:p>
                      <a:pPr marL="285750" marR="0" indent="-285750">
                        <a:spcBef>
                          <a:spcPts val="0"/>
                        </a:spcBef>
                        <a:spcAft>
                          <a:spcPts val="0"/>
                        </a:spcAft>
                        <a:buFont typeface="Arial" panose="020B0604020202020204" pitchFamily="34" charset="0"/>
                        <a:buChar char="•"/>
                      </a:pPr>
                      <a:r>
                        <a:rPr lang="en-US" sz="1400" dirty="0">
                          <a:solidFill>
                            <a:schemeClr val="bg1">
                              <a:lumMod val="50000"/>
                            </a:schemeClr>
                          </a:solidFill>
                          <a:effectLst/>
                          <a:latin typeface="+mn-lt"/>
                        </a:rPr>
                        <a:t>The expectations in 2023-2024 are </a:t>
                      </a:r>
                      <a:r>
                        <a:rPr lang="en-US" sz="1400" b="1" u="sng" dirty="0">
                          <a:solidFill>
                            <a:schemeClr val="bg1">
                              <a:lumMod val="50000"/>
                            </a:schemeClr>
                          </a:solidFill>
                          <a:effectLst/>
                          <a:latin typeface="+mn-lt"/>
                        </a:rPr>
                        <a:t>lower</a:t>
                      </a:r>
                      <a:r>
                        <a:rPr lang="en-US" sz="1400" dirty="0">
                          <a:solidFill>
                            <a:schemeClr val="bg1">
                              <a:lumMod val="50000"/>
                            </a:schemeClr>
                          </a:solidFill>
                          <a:effectLst/>
                          <a:latin typeface="+mn-lt"/>
                        </a:rPr>
                        <a:t> than the baseline for Asian and white students in reading and All students, Asian, and white students in math.</a:t>
                      </a:r>
                    </a:p>
                    <a:p>
                      <a:pPr marL="285750" marR="0" indent="-285750">
                        <a:spcBef>
                          <a:spcPts val="0"/>
                        </a:spcBef>
                        <a:spcAft>
                          <a:spcPts val="0"/>
                        </a:spcAft>
                        <a:buFont typeface="Arial" panose="020B0604020202020204" pitchFamily="34" charset="0"/>
                        <a:buChar char="•"/>
                      </a:pPr>
                      <a:endParaRPr lang="en-US" sz="1400" dirty="0">
                        <a:solidFill>
                          <a:schemeClr val="bg1">
                            <a:lumMod val="50000"/>
                          </a:schemeClr>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687309"/>
                  </a:ext>
                </a:extLst>
              </a:tr>
              <a:tr h="1255317">
                <a:tc>
                  <a:txBody>
                    <a:bodyPr/>
                    <a:lstStyle/>
                    <a:p>
                      <a:pPr marL="0" marR="0" algn="l" defTabSz="685800" rtl="0" eaLnBrk="0" latinLnBrk="0" hangingPunct="0">
                        <a:lnSpc>
                          <a:spcPct val="100000"/>
                        </a:lnSpc>
                        <a:spcBef>
                          <a:spcPts val="0"/>
                        </a:spcBef>
                        <a:spcAft>
                          <a:spcPts val="0"/>
                        </a:spcAft>
                      </a:pPr>
                      <a:r>
                        <a:rPr lang="en-US" sz="1400" b="1" u="none" kern="1200" spc="-60" dirty="0">
                          <a:solidFill>
                            <a:schemeClr val="bg1">
                              <a:lumMod val="50000"/>
                            </a:schemeClr>
                          </a:solidFill>
                          <a:effectLst/>
                          <a:latin typeface="+mn-lt"/>
                          <a:ea typeface="+mn-ea"/>
                          <a:cs typeface="+mn-cs"/>
                        </a:rPr>
                        <a:t>Academic Progress </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bg1">
                              <a:lumMod val="50000"/>
                            </a:schemeClr>
                          </a:solidFill>
                          <a:effectLst/>
                          <a:latin typeface="+mn-lt"/>
                          <a:ea typeface="+mn-ea"/>
                          <a:cs typeface="+mn-cs"/>
                        </a:rPr>
                        <a:t>Academic Progress is part of the Academic Achievement calculation for English/reading and math.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bg1">
                              <a:lumMod val="50000"/>
                            </a:schemeClr>
                          </a:solidFill>
                          <a:effectLst/>
                          <a:latin typeface="+mn-lt"/>
                          <a:ea typeface="+mn-ea"/>
                          <a:cs typeface="+mn-cs"/>
                        </a:rPr>
                        <a:t>Growth for students who have not passed, is measured by improving one-half performance level over the prior year.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effectLst/>
                        <a:latin typeface="+mn-lt"/>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kern="1200" dirty="0">
                          <a:solidFill>
                            <a:schemeClr val="bg1">
                              <a:lumMod val="50000"/>
                            </a:schemeClr>
                          </a:solidFill>
                          <a:effectLst/>
                          <a:latin typeface="+mn-lt"/>
                          <a:ea typeface="+mn-ea"/>
                          <a:cs typeface="+mn-cs"/>
                        </a:rPr>
                        <a:t>Growth is measured in English/reading and math as a passing score, or for students who have not passed, by improving one-half performance level over the prior year.</a:t>
                      </a:r>
                    </a:p>
                    <a:p>
                      <a:pPr marL="285750" marR="0" indent="-285750">
                        <a:spcBef>
                          <a:spcPts val="0"/>
                        </a:spcBef>
                        <a:spcAft>
                          <a:spcPts val="0"/>
                        </a:spcAft>
                        <a:buFont typeface="Wingdings" panose="05000000000000000000" pitchFamily="2" charset="2"/>
                        <a:buChar char="§"/>
                      </a:pPr>
                      <a:endParaRPr lang="en-US" sz="1400" dirty="0">
                        <a:solidFill>
                          <a:schemeClr val="bg1">
                            <a:lumMod val="50000"/>
                          </a:schemeClr>
                        </a:solidFill>
                        <a:effectLst/>
                        <a:latin typeface="+mn-lt"/>
                      </a:endParaRPr>
                    </a:p>
                    <a:p>
                      <a:pPr marL="285750" marR="0" indent="-285750">
                        <a:spcBef>
                          <a:spcPts val="0"/>
                        </a:spcBef>
                        <a:spcAft>
                          <a:spcPts val="0"/>
                        </a:spcAft>
                        <a:buFont typeface="Wingdings" panose="05000000000000000000" pitchFamily="2" charset="2"/>
                        <a:buChar char="§"/>
                      </a:pPr>
                      <a:r>
                        <a:rPr lang="en-US" sz="1400" dirty="0">
                          <a:solidFill>
                            <a:schemeClr val="bg1">
                              <a:lumMod val="50000"/>
                            </a:schemeClr>
                          </a:solidFill>
                          <a:effectLst/>
                          <a:latin typeface="+mn-lt"/>
                        </a:rPr>
                        <a:t>The growth measure allows a passing score to be demonstrating growth, even if the passing score in the current year is lower than in the prior year.  </a:t>
                      </a:r>
                    </a:p>
                    <a:p>
                      <a:pPr marL="285750" marR="0" indent="-285750">
                        <a:spcBef>
                          <a:spcPts val="0"/>
                        </a:spcBef>
                        <a:spcAft>
                          <a:spcPts val="0"/>
                        </a:spcAft>
                        <a:buFont typeface="Wingdings" panose="05000000000000000000" pitchFamily="2" charset="2"/>
                        <a:buChar char="§"/>
                      </a:pPr>
                      <a:r>
                        <a:rPr lang="en-US" sz="1400" dirty="0">
                          <a:solidFill>
                            <a:schemeClr val="bg1">
                              <a:lumMod val="50000"/>
                            </a:schemeClr>
                          </a:solidFill>
                          <a:effectLst/>
                          <a:latin typeface="+mn-lt"/>
                        </a:rPr>
                        <a:t>Further, over 70% of students score passing or better.</a:t>
                      </a:r>
                    </a:p>
                    <a:p>
                      <a:pPr marL="285750" marR="0" indent="-285750">
                        <a:spcBef>
                          <a:spcPts val="0"/>
                        </a:spcBef>
                        <a:spcAft>
                          <a:spcPts val="0"/>
                        </a:spcAft>
                        <a:buFont typeface="Wingdings" panose="05000000000000000000" pitchFamily="2" charset="2"/>
                        <a:buChar char="§"/>
                      </a:pPr>
                      <a:r>
                        <a:rPr lang="en-US" sz="1400" dirty="0">
                          <a:solidFill>
                            <a:schemeClr val="bg1">
                              <a:lumMod val="50000"/>
                            </a:schemeClr>
                          </a:solidFill>
                          <a:effectLst/>
                          <a:latin typeface="+mn-lt"/>
                          <a:cs typeface="Times New Roman" panose="02020603050405020304" pitchFamily="18" charset="0"/>
                        </a:rPr>
                        <a:t>The growth measure for students who are not passing is criterion based, which will ensure students are progressing towards passing.</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3887374"/>
                  </a:ext>
                </a:extLst>
              </a:tr>
            </a:tbl>
          </a:graphicData>
        </a:graphic>
      </p:graphicFrame>
      <p:sp>
        <p:nvSpPr>
          <p:cNvPr id="6" name="Title 1">
            <a:extLst>
              <a:ext uri="{FF2B5EF4-FFF2-40B4-BE49-F238E27FC236}">
                <a16:creationId xmlns:a16="http://schemas.microsoft.com/office/drawing/2014/main" id="{C39B8F11-CD90-41EE-8787-1E4BD86115BD}"/>
              </a:ext>
            </a:extLst>
          </p:cNvPr>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spTree>
    <p:extLst>
      <p:ext uri="{BB962C8B-B14F-4D97-AF65-F5344CB8AC3E}">
        <p14:creationId xmlns:p14="http://schemas.microsoft.com/office/powerpoint/2010/main" val="307299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64478194"/>
              </p:ext>
            </p:extLst>
          </p:nvPr>
        </p:nvGraphicFramePr>
        <p:xfrm>
          <a:off x="369066" y="993566"/>
          <a:ext cx="11453868" cy="4842354"/>
        </p:xfrm>
        <a:graphic>
          <a:graphicData uri="http://schemas.openxmlformats.org/drawingml/2006/table">
            <a:tbl>
              <a:tblPr firstRow="1" firstCol="1" bandRow="1">
                <a:tableStyleId>{5C22544A-7EE6-4342-B048-85BDC9FD1C3A}</a:tableStyleId>
              </a:tblPr>
              <a:tblGrid>
                <a:gridCol w="1780849">
                  <a:extLst>
                    <a:ext uri="{9D8B030D-6E8A-4147-A177-3AD203B41FA5}">
                      <a16:colId xmlns:a16="http://schemas.microsoft.com/office/drawing/2014/main" val="1631542956"/>
                    </a:ext>
                  </a:extLst>
                </a:gridCol>
                <a:gridCol w="5563369">
                  <a:extLst>
                    <a:ext uri="{9D8B030D-6E8A-4147-A177-3AD203B41FA5}">
                      <a16:colId xmlns:a16="http://schemas.microsoft.com/office/drawing/2014/main" val="4224395722"/>
                    </a:ext>
                  </a:extLst>
                </a:gridCol>
                <a:gridCol w="4109650">
                  <a:extLst>
                    <a:ext uri="{9D8B030D-6E8A-4147-A177-3AD203B41FA5}">
                      <a16:colId xmlns:a16="http://schemas.microsoft.com/office/drawing/2014/main" val="804284130"/>
                    </a:ext>
                  </a:extLst>
                </a:gridCol>
              </a:tblGrid>
              <a:tr h="437994">
                <a:tc>
                  <a:txBody>
                    <a:bodyPr/>
                    <a:lstStyle/>
                    <a:p>
                      <a:pPr marL="0" marR="0">
                        <a:spcBef>
                          <a:spcPts val="0"/>
                        </a:spcBef>
                        <a:spcAft>
                          <a:spcPts val="0"/>
                        </a:spcAft>
                      </a:pPr>
                      <a:r>
                        <a:rPr lang="en-US" sz="1400" spc="-5" dirty="0">
                          <a:solidFill>
                            <a:schemeClr val="bg1"/>
                          </a:solidFill>
                          <a:effectLst/>
                          <a:latin typeface="+mn-lt"/>
                        </a:rPr>
                        <a:t>Indicator</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rPr>
                        <a:t>State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Federal</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1696613">
                <a:tc>
                  <a:txBody>
                    <a:bodyPr/>
                    <a:lstStyle/>
                    <a:p>
                      <a:pPr marL="0" marR="0" eaLnBrk="0" hangingPunct="0">
                        <a:lnSpc>
                          <a:spcPct val="100000"/>
                        </a:lnSpc>
                        <a:spcBef>
                          <a:spcPts val="0"/>
                        </a:spcBef>
                        <a:spcAft>
                          <a:spcPts val="0"/>
                        </a:spcAft>
                      </a:pPr>
                      <a:r>
                        <a:rPr lang="en-US" sz="1400" b="1" i="0" dirty="0">
                          <a:solidFill>
                            <a:schemeClr val="bg1">
                              <a:lumMod val="50000"/>
                            </a:schemeClr>
                          </a:solidFill>
                          <a:effectLst/>
                          <a:latin typeface="+mn-lt"/>
                          <a:ea typeface="Calibri" panose="020F0502020204030204" pitchFamily="34" charset="0"/>
                          <a:cs typeface="Times New Roman" panose="02020603050405020304" pitchFamily="18" charset="0"/>
                        </a:rPr>
                        <a:t>Achievement Gaps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lang="en-US" sz="1200" b="0" kern="1200" dirty="0">
                          <a:solidFill>
                            <a:schemeClr val="bg1">
                              <a:lumMod val="50000"/>
                            </a:schemeClr>
                          </a:solidFill>
                          <a:effectLst/>
                          <a:latin typeface="+mn-lt"/>
                          <a:ea typeface="+mn-ea"/>
                          <a:cs typeface="+mn-cs"/>
                        </a:rPr>
                        <a:t>Rate of students who </a:t>
                      </a:r>
                      <a:r>
                        <a:rPr lang="en-US" sz="1200" b="1" kern="1200" dirty="0">
                          <a:solidFill>
                            <a:schemeClr val="bg1">
                              <a:lumMod val="50000"/>
                            </a:schemeClr>
                          </a:solidFill>
                          <a:effectLst/>
                          <a:latin typeface="+mn-lt"/>
                          <a:ea typeface="+mn-ea"/>
                          <a:cs typeface="+mn-cs"/>
                        </a:rPr>
                        <a:t>pass</a:t>
                      </a:r>
                      <a:r>
                        <a:rPr lang="en-US" sz="1200" b="0" kern="1200" dirty="0">
                          <a:solidFill>
                            <a:schemeClr val="bg1">
                              <a:lumMod val="50000"/>
                            </a:schemeClr>
                          </a:solidFill>
                          <a:effectLst/>
                          <a:latin typeface="+mn-lt"/>
                          <a:ea typeface="+mn-ea"/>
                          <a:cs typeface="+mn-cs"/>
                        </a:rPr>
                        <a:t>, plus students who showed </a:t>
                      </a:r>
                      <a:r>
                        <a:rPr lang="en-US" sz="1200" b="1" kern="1200" dirty="0">
                          <a:solidFill>
                            <a:schemeClr val="bg1">
                              <a:lumMod val="50000"/>
                            </a:schemeClr>
                          </a:solidFill>
                          <a:effectLst/>
                          <a:latin typeface="+mn-lt"/>
                          <a:ea typeface="+mn-ea"/>
                          <a:cs typeface="+mn-cs"/>
                        </a:rPr>
                        <a:t>growth</a:t>
                      </a:r>
                      <a:r>
                        <a:rPr lang="en-US" sz="1200" b="0" kern="1200" dirty="0">
                          <a:solidFill>
                            <a:schemeClr val="bg1">
                              <a:lumMod val="50000"/>
                            </a:schemeClr>
                          </a:solidFill>
                          <a:effectLst/>
                          <a:latin typeface="+mn-lt"/>
                          <a:ea typeface="+mn-ea"/>
                          <a:cs typeface="+mn-cs"/>
                        </a:rPr>
                        <a:t>, and for English/reading English learners who showed growth toward English proficiency.</a:t>
                      </a:r>
                    </a:p>
                    <a:p>
                      <a:pPr fontAlgn="base"/>
                      <a:endParaRPr lang="en-US" sz="1350" kern="1200" dirty="0">
                        <a:solidFill>
                          <a:schemeClr val="dk1"/>
                        </a:solidFill>
                        <a:effectLst/>
                        <a:latin typeface="+mn-lt"/>
                        <a:ea typeface="+mn-ea"/>
                        <a:cs typeface="+mn-cs"/>
                      </a:endParaRPr>
                    </a:p>
                    <a:p>
                      <a:pPr fontAlgn="base"/>
                      <a:r>
                        <a:rPr lang="en-US" sz="1400" b="0" kern="1200" dirty="0">
                          <a:solidFill>
                            <a:schemeClr val="bg1">
                              <a:lumMod val="50000"/>
                            </a:schemeClr>
                          </a:solidFill>
                          <a:effectLst/>
                          <a:latin typeface="+mn-lt"/>
                          <a:ea typeface="+mn-ea"/>
                          <a:cs typeface="+mn-cs"/>
                        </a:rPr>
                        <a:t>A performance level is assigned for English reading/writing and for math, based on the composite of performance levels calculated each group using the same method and benchmarks as the academic achievement indicators for all students.</a:t>
                      </a:r>
                    </a:p>
                    <a:p>
                      <a:pPr fontAlgn="base"/>
                      <a:endParaRPr lang="en-US" sz="1350" kern="1200" dirty="0">
                        <a:solidFill>
                          <a:schemeClr val="dk1"/>
                        </a:solidFill>
                        <a:effectLst/>
                        <a:latin typeface="+mn-lt"/>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bg1">
                              <a:lumMod val="50000"/>
                            </a:schemeClr>
                          </a:solidFill>
                          <a:effectLst/>
                          <a:latin typeface="+mn-lt"/>
                          <a:ea typeface="+mn-ea"/>
                          <a:cs typeface="+mn-cs"/>
                        </a:rPr>
                        <a:t>Level One: Schools with &lt;= one group at Level Two.</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bg1">
                              <a:lumMod val="50000"/>
                            </a:schemeClr>
                          </a:solidFill>
                          <a:effectLst/>
                          <a:latin typeface="+mn-lt"/>
                          <a:ea typeface="+mn-ea"/>
                          <a:cs typeface="+mn-cs"/>
                        </a:rPr>
                        <a:t>Level Two: Schools with &gt;= two groups at Level Two and &lt;= one group at Level Three.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bg1">
                              <a:lumMod val="50000"/>
                            </a:schemeClr>
                          </a:solidFill>
                          <a:effectLst/>
                          <a:latin typeface="+mn-lt"/>
                          <a:ea typeface="+mn-ea"/>
                          <a:cs typeface="+mn-cs"/>
                        </a:rPr>
                        <a:t>Level Three: Schools with &gt;= two groups at Level Three.</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spcBef>
                          <a:spcPts val="0"/>
                        </a:spcBef>
                        <a:spcAft>
                          <a:spcPts val="0"/>
                        </a:spcAft>
                        <a:buFont typeface="Arial" panose="020B0604020202020204" pitchFamily="34" charset="0"/>
                        <a:buNone/>
                      </a:pPr>
                      <a:r>
                        <a:rPr lang="en-US" sz="1400" dirty="0">
                          <a:solidFill>
                            <a:schemeClr val="bg1">
                              <a:lumMod val="50000"/>
                            </a:schemeClr>
                          </a:solidFill>
                          <a:effectLst/>
                          <a:latin typeface="+mn-lt"/>
                        </a:rPr>
                        <a:t>Not included.</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687309"/>
                  </a:ext>
                </a:extLst>
              </a:tr>
              <a:tr h="659833">
                <a:tc>
                  <a:txBody>
                    <a:bodyPr/>
                    <a:lstStyle/>
                    <a:p>
                      <a:pPr marL="0" marR="0" eaLnBrk="0" hangingPunct="0">
                        <a:lnSpc>
                          <a:spcPct val="100000"/>
                        </a:lnSpc>
                        <a:spcBef>
                          <a:spcPts val="0"/>
                        </a:spcBef>
                        <a:spcAft>
                          <a:spcPts val="0"/>
                        </a:spcAft>
                      </a:pPr>
                      <a:r>
                        <a:rPr lang="en-US" sz="1400" b="1" kern="1200" dirty="0">
                          <a:solidFill>
                            <a:schemeClr val="bg1">
                              <a:lumMod val="50000"/>
                            </a:schemeClr>
                          </a:solidFill>
                          <a:effectLst/>
                          <a:latin typeface="+mn-lt"/>
                          <a:ea typeface="+mn-ea"/>
                          <a:cs typeface="+mn-cs"/>
                        </a:rPr>
                        <a:t>Absenteeism</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bg1">
                              <a:lumMod val="50000"/>
                            </a:schemeClr>
                          </a:solidFill>
                          <a:effectLst/>
                          <a:latin typeface="+mn-lt"/>
                          <a:ea typeface="+mn-ea"/>
                          <a:cs typeface="+mn-cs"/>
                        </a:rPr>
                        <a:t>Students who miss &gt;= 10% of the school year, regardless of reason.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One: Current or three-year average rate of &lt;=15%, or Level Two the prior year and decrease &gt;=10%.</a:t>
                      </a:r>
                    </a:p>
                    <a:p>
                      <a:pPr marL="285750" indent="-285750" fontAlgn="base">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Two: Current or three-year average &lt;=25%, or Level Three the prior year and decrease &gt;=10%</a:t>
                      </a:r>
                    </a:p>
                    <a:p>
                      <a:pPr marL="285750" indent="-285750">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Three: Schools not meeting Level One or Level Two performance.</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kern="1200" dirty="0">
                          <a:solidFill>
                            <a:schemeClr val="bg1">
                              <a:lumMod val="50000"/>
                            </a:schemeClr>
                          </a:solidFill>
                          <a:effectLst/>
                          <a:latin typeface="+mn-lt"/>
                          <a:ea typeface="+mn-ea"/>
                          <a:cs typeface="+mn-cs"/>
                        </a:rPr>
                        <a:t>Students who miss &gt;= 10% of the school year, regardless of reason. </a:t>
                      </a:r>
                    </a:p>
                    <a:p>
                      <a:pPr marL="285750" marR="0" indent="-285750">
                        <a:spcBef>
                          <a:spcPts val="0"/>
                        </a:spcBef>
                        <a:spcAft>
                          <a:spcPts val="0"/>
                        </a:spcAft>
                        <a:buFont typeface="Arial" panose="020B0604020202020204" pitchFamily="34" charset="0"/>
                        <a:buChar char="•"/>
                      </a:pPr>
                      <a:r>
                        <a:rPr lang="en-US" sz="1400" dirty="0">
                          <a:solidFill>
                            <a:schemeClr val="bg1">
                              <a:lumMod val="50000"/>
                            </a:schemeClr>
                          </a:solidFill>
                          <a:effectLst/>
                          <a:latin typeface="+mn-lt"/>
                        </a:rPr>
                        <a:t>Absenteeism baselines are different for each group, in the 2023-2024 each group to be at 10%.</a:t>
                      </a:r>
                    </a:p>
                    <a:p>
                      <a:pPr marL="285750" marR="0" indent="-285750">
                        <a:spcBef>
                          <a:spcPts val="0"/>
                        </a:spcBef>
                        <a:spcAft>
                          <a:spcPts val="0"/>
                        </a:spcAft>
                        <a:buFont typeface="Arial" panose="020B0604020202020204" pitchFamily="34" charset="0"/>
                        <a:buChar char="•"/>
                      </a:pPr>
                      <a:r>
                        <a:rPr lang="en-US" sz="1400" dirty="0">
                          <a:solidFill>
                            <a:schemeClr val="bg1">
                              <a:lumMod val="50000"/>
                            </a:schemeClr>
                          </a:solidFill>
                          <a:effectLst/>
                          <a:latin typeface="+mn-lt"/>
                        </a:rPr>
                        <a:t>The expectations in 2023-2024 are </a:t>
                      </a:r>
                      <a:r>
                        <a:rPr lang="en-US" sz="1400" b="1" u="sng" dirty="0">
                          <a:solidFill>
                            <a:schemeClr val="bg1">
                              <a:lumMod val="50000"/>
                            </a:schemeClr>
                          </a:solidFill>
                          <a:effectLst/>
                          <a:latin typeface="+mn-lt"/>
                        </a:rPr>
                        <a:t>lower</a:t>
                      </a:r>
                      <a:r>
                        <a:rPr lang="en-US" sz="1400" dirty="0">
                          <a:solidFill>
                            <a:schemeClr val="bg1">
                              <a:lumMod val="50000"/>
                            </a:schemeClr>
                          </a:solidFill>
                          <a:effectLst/>
                          <a:latin typeface="+mn-lt"/>
                        </a:rPr>
                        <a:t> than the baseline for Asian and white students in reading and All students, Asian, ELs, Hispanic, and white students in math.</a:t>
                      </a:r>
                      <a:endParaRPr lang="en-US" sz="1400" dirty="0">
                        <a:solidFill>
                          <a:schemeClr val="bg1">
                            <a:lumMod val="50000"/>
                          </a:schemeClr>
                        </a:solidFill>
                        <a:effectLst/>
                        <a:latin typeface="+mn-lt"/>
                        <a:cs typeface="Times New Roman" panose="02020603050405020304" pitchFamily="18" charset="0"/>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3887374"/>
                  </a:ext>
                </a:extLst>
              </a:tr>
            </a:tbl>
          </a:graphicData>
        </a:graphic>
      </p:graphicFrame>
      <p:sp>
        <p:nvSpPr>
          <p:cNvPr id="6" name="Title 1">
            <a:extLst>
              <a:ext uri="{FF2B5EF4-FFF2-40B4-BE49-F238E27FC236}">
                <a16:creationId xmlns:a16="http://schemas.microsoft.com/office/drawing/2014/main" id="{182F8048-EE48-4863-A431-63097CAE8B75}"/>
              </a:ext>
            </a:extLst>
          </p:cNvPr>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spTree>
    <p:extLst>
      <p:ext uri="{BB962C8B-B14F-4D97-AF65-F5344CB8AC3E}">
        <p14:creationId xmlns:p14="http://schemas.microsoft.com/office/powerpoint/2010/main" val="1551822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6458854"/>
              </p:ext>
            </p:extLst>
          </p:nvPr>
        </p:nvGraphicFramePr>
        <p:xfrm>
          <a:off x="463312" y="1113486"/>
          <a:ext cx="11247121" cy="5031945"/>
        </p:xfrm>
        <a:graphic>
          <a:graphicData uri="http://schemas.openxmlformats.org/drawingml/2006/table">
            <a:tbl>
              <a:tblPr firstRow="1" firstCol="1" bandRow="1">
                <a:tableStyleId>{5C22544A-7EE6-4342-B048-85BDC9FD1C3A}</a:tableStyleId>
              </a:tblPr>
              <a:tblGrid>
                <a:gridCol w="1623343">
                  <a:extLst>
                    <a:ext uri="{9D8B030D-6E8A-4147-A177-3AD203B41FA5}">
                      <a16:colId xmlns:a16="http://schemas.microsoft.com/office/drawing/2014/main" val="1631542956"/>
                    </a:ext>
                  </a:extLst>
                </a:gridCol>
                <a:gridCol w="5033673">
                  <a:extLst>
                    <a:ext uri="{9D8B030D-6E8A-4147-A177-3AD203B41FA5}">
                      <a16:colId xmlns:a16="http://schemas.microsoft.com/office/drawing/2014/main" val="4224395722"/>
                    </a:ext>
                  </a:extLst>
                </a:gridCol>
                <a:gridCol w="4590105">
                  <a:extLst>
                    <a:ext uri="{9D8B030D-6E8A-4147-A177-3AD203B41FA5}">
                      <a16:colId xmlns:a16="http://schemas.microsoft.com/office/drawing/2014/main" val="804284130"/>
                    </a:ext>
                  </a:extLst>
                </a:gridCol>
              </a:tblGrid>
              <a:tr h="345645">
                <a:tc>
                  <a:txBody>
                    <a:bodyPr/>
                    <a:lstStyle/>
                    <a:p>
                      <a:pPr marL="0" marR="0">
                        <a:spcBef>
                          <a:spcPts val="0"/>
                        </a:spcBef>
                        <a:spcAft>
                          <a:spcPts val="0"/>
                        </a:spcAft>
                      </a:pPr>
                      <a:r>
                        <a:rPr lang="en-US" sz="1400" spc="-5" dirty="0">
                          <a:solidFill>
                            <a:schemeClr val="bg1"/>
                          </a:solidFill>
                          <a:effectLst/>
                          <a:latin typeface="+mn-lt"/>
                        </a:rPr>
                        <a:t>Indicator</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rPr>
                        <a:t>State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Federal</a:t>
                      </a: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794254">
                <a:tc>
                  <a:txBody>
                    <a:bodyPr/>
                    <a:lstStyle/>
                    <a:p>
                      <a:pPr marL="0" marR="0">
                        <a:spcBef>
                          <a:spcPts val="0"/>
                        </a:spcBef>
                        <a:spcAft>
                          <a:spcPts val="0"/>
                        </a:spcAft>
                      </a:pPr>
                      <a:r>
                        <a:rPr lang="en-US" sz="1400" u="none" dirty="0">
                          <a:solidFill>
                            <a:schemeClr val="bg1">
                              <a:lumMod val="50000"/>
                            </a:schemeClr>
                          </a:solidFill>
                          <a:effectLst/>
                          <a:latin typeface="+mn-lt"/>
                        </a:rPr>
                        <a:t>Graduat</a:t>
                      </a:r>
                      <a:r>
                        <a:rPr lang="en-US" sz="1400" u="none" spc="-65" dirty="0">
                          <a:solidFill>
                            <a:schemeClr val="bg1">
                              <a:lumMod val="50000"/>
                            </a:schemeClr>
                          </a:solidFill>
                          <a:effectLst/>
                          <a:latin typeface="+mn-lt"/>
                        </a:rPr>
                        <a:t>i</a:t>
                      </a:r>
                      <a:r>
                        <a:rPr lang="en-US" sz="1400" u="none" dirty="0">
                          <a:solidFill>
                            <a:schemeClr val="bg1">
                              <a:lumMod val="50000"/>
                            </a:schemeClr>
                          </a:solidFill>
                          <a:effectLst/>
                          <a:latin typeface="+mn-lt"/>
                        </a:rPr>
                        <a:t>on</a:t>
                      </a:r>
                      <a:r>
                        <a:rPr lang="en-US" sz="1400" u="none" spc="240" dirty="0">
                          <a:solidFill>
                            <a:schemeClr val="bg1">
                              <a:lumMod val="50000"/>
                            </a:schemeClr>
                          </a:solidFill>
                          <a:effectLst/>
                          <a:latin typeface="+mn-lt"/>
                        </a:rPr>
                        <a:t> </a:t>
                      </a:r>
                      <a:r>
                        <a:rPr lang="en-US" sz="1400" u="none" dirty="0">
                          <a:solidFill>
                            <a:schemeClr val="bg1">
                              <a:lumMod val="50000"/>
                            </a:schemeClr>
                          </a:solidFill>
                          <a:effectLst/>
                          <a:latin typeface="+mn-lt"/>
                        </a:rPr>
                        <a:t>Rate</a:t>
                      </a:r>
                    </a:p>
                    <a:p>
                      <a:pPr marL="0" marR="0" lvl="0" indent="0">
                        <a:spcBef>
                          <a:spcPts val="0"/>
                        </a:spcBef>
                        <a:spcAft>
                          <a:spcPts val="490"/>
                        </a:spcAft>
                        <a:buFont typeface="Symbol" panose="05050102010706020507" pitchFamily="18" charset="2"/>
                        <a:buNone/>
                      </a:pPr>
                      <a:endParaRPr lang="en-US" sz="1400" b="0" dirty="0">
                        <a:solidFill>
                          <a:schemeClr val="bg1">
                            <a:lumMod val="50000"/>
                          </a:schemeClr>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bg1">
                              <a:lumMod val="50000"/>
                            </a:schemeClr>
                          </a:solidFill>
                          <a:effectLst/>
                          <a:latin typeface="+mn-lt"/>
                          <a:ea typeface="+mn-ea"/>
                          <a:cs typeface="+mn-cs"/>
                        </a:rPr>
                        <a:t>Graduation and completion index (GCI) for schools with a graduating class percent graduating or completing based on index prescribed by the board which includes weighted points for diploma graduates, recipients of high school equivalency credentials, students not graduating but still in school, and students earning certificates of program completion.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One: Current or three-year average index &gt;=88%, or Level Two in prior year and increase &gt;=2.5%.</a:t>
                      </a:r>
                    </a:p>
                    <a:p>
                      <a:pPr marL="285750" indent="-285750" fontAlgn="base">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Two: Current or three-year average index &gt;=81%, or Level Three the prior year and increase &gt;=2.5%.</a:t>
                      </a:r>
                    </a:p>
                    <a:p>
                      <a:pPr marL="285750" indent="-285750">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Three: Schools not meeting Level One or Level Two performance.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chemeClr val="bg1">
                            <a:lumMod val="50000"/>
                          </a:schemeClr>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bg1">
                              <a:lumMod val="50000"/>
                            </a:schemeClr>
                          </a:solidFill>
                          <a:effectLst/>
                          <a:latin typeface="+mn-lt"/>
                        </a:rPr>
                        <a:t>Federal 4-Year Rate including only standard and advanced diplomas.  The rate is lagged.</a:t>
                      </a:r>
                    </a:p>
                    <a:p>
                      <a:pPr marL="0" marR="0" indent="0">
                        <a:spcBef>
                          <a:spcPts val="0"/>
                        </a:spcBef>
                        <a:spcAft>
                          <a:spcPts val="0"/>
                        </a:spcAft>
                        <a:buFont typeface="Arial" panose="020B0604020202020204" pitchFamily="34" charset="0"/>
                        <a:buNone/>
                      </a:pPr>
                      <a:endParaRPr lang="en-US" sz="1400" dirty="0">
                        <a:solidFill>
                          <a:schemeClr val="bg1">
                            <a:lumMod val="50000"/>
                          </a:schemeClr>
                        </a:solidFill>
                        <a:effectLst/>
                        <a:latin typeface="+mn-lt"/>
                      </a:endParaRPr>
                    </a:p>
                    <a:p>
                      <a:pPr marL="285750" marR="0" indent="-285750">
                        <a:spcBef>
                          <a:spcPts val="0"/>
                        </a:spcBef>
                        <a:spcAft>
                          <a:spcPts val="0"/>
                        </a:spcAft>
                        <a:buFont typeface="Arial" panose="020B0604020202020204" pitchFamily="34" charset="0"/>
                        <a:buChar char="•"/>
                      </a:pPr>
                      <a:r>
                        <a:rPr lang="en-US" sz="1400" dirty="0">
                          <a:solidFill>
                            <a:schemeClr val="bg1">
                              <a:lumMod val="50000"/>
                            </a:schemeClr>
                          </a:solidFill>
                          <a:effectLst/>
                          <a:latin typeface="+mn-lt"/>
                        </a:rPr>
                        <a:t>Graduation Rate target baselines are different for each student group, but in the 2023-2024 assessment year expect each group to be at 84%.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lumMod val="50000"/>
                            </a:schemeClr>
                          </a:solidFill>
                          <a:effectLst/>
                          <a:latin typeface="+mn-lt"/>
                        </a:rPr>
                        <a:t>The expectations in 2023-2024 are </a:t>
                      </a:r>
                      <a:r>
                        <a:rPr lang="en-US" sz="1400" b="1" u="sng" dirty="0">
                          <a:solidFill>
                            <a:schemeClr val="bg1">
                              <a:lumMod val="50000"/>
                            </a:schemeClr>
                          </a:solidFill>
                          <a:effectLst/>
                          <a:latin typeface="+mn-lt"/>
                        </a:rPr>
                        <a:t>lower</a:t>
                      </a:r>
                      <a:r>
                        <a:rPr lang="en-US" sz="1400" dirty="0">
                          <a:solidFill>
                            <a:schemeClr val="bg1">
                              <a:lumMod val="50000"/>
                            </a:schemeClr>
                          </a:solidFill>
                          <a:effectLst/>
                          <a:latin typeface="+mn-lt"/>
                        </a:rPr>
                        <a:t> than the baseline for All students, Asian, and white students and within 2 percentage points for black students and three percentage points for Hispanic students.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lumMod val="50000"/>
                            </a:schemeClr>
                          </a:solidFill>
                          <a:effectLst/>
                          <a:latin typeface="+mn-lt"/>
                        </a:rPr>
                        <a:t>Good that the focus is on the four-year rate, rather than extended rates.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0545010"/>
                  </a:ext>
                </a:extLst>
              </a:tr>
              <a:tr h="185064">
                <a:tc>
                  <a:txBody>
                    <a:bodyPr/>
                    <a:lstStyle/>
                    <a:p>
                      <a:pPr marL="0" marR="0">
                        <a:spcBef>
                          <a:spcPts val="0"/>
                        </a:spcBef>
                        <a:spcAft>
                          <a:spcPts val="0"/>
                        </a:spcAft>
                      </a:pPr>
                      <a:r>
                        <a:rPr lang="en-US" sz="1400" b="1" dirty="0">
                          <a:solidFill>
                            <a:schemeClr val="bg1">
                              <a:lumMod val="50000"/>
                            </a:schemeClr>
                          </a:solidFill>
                          <a:effectLst/>
                          <a:latin typeface="+mn-lt"/>
                        </a:rPr>
                        <a:t>Dropout Rate</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bg1">
                              <a:lumMod val="50000"/>
                            </a:schemeClr>
                          </a:solidFill>
                          <a:effectLst/>
                          <a:latin typeface="+mn-lt"/>
                          <a:ea typeface="+mn-ea"/>
                          <a:cs typeface="+mn-cs"/>
                        </a:rPr>
                        <a:t>Dropout rate for schools with a graduating class.</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kern="1200" dirty="0">
                        <a:solidFill>
                          <a:schemeClr val="bg1">
                            <a:lumMod val="50000"/>
                          </a:schemeClr>
                        </a:solidFill>
                        <a:effectLst/>
                        <a:latin typeface="+mn-lt"/>
                        <a:ea typeface="+mn-ea"/>
                        <a:cs typeface="+mn-cs"/>
                      </a:endParaRPr>
                    </a:p>
                    <a:p>
                      <a:pPr marL="285750" indent="-285750" algn="l" defTabSz="685800" rtl="0" eaLnBrk="1" fontAlgn="base" latinLnBrk="0" hangingPunct="1">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One: Current or three-year average &lt;=6%, or Level Two the prior year and decrease &lt;=10%.</a:t>
                      </a:r>
                    </a:p>
                    <a:p>
                      <a:pPr marL="285750" indent="-285750" algn="l" defTabSz="685800" rtl="0" eaLnBrk="1" fontAlgn="base" latinLnBrk="0" hangingPunct="1">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Two: Current or three-year average &lt;=9.0%, or Level Three the prior year and decrease &gt;=10%.</a:t>
                      </a:r>
                    </a:p>
                    <a:p>
                      <a:pPr marL="285750" indent="-285750" algn="l" defTabSz="685800" rtl="0" eaLnBrk="1" latinLnBrk="0" hangingPunct="1">
                        <a:buFont typeface="Arial" panose="020B0604020202020204" pitchFamily="34" charset="0"/>
                        <a:buChar char="•"/>
                      </a:pPr>
                      <a:r>
                        <a:rPr lang="en-US" sz="1400" b="0" kern="1200" dirty="0">
                          <a:solidFill>
                            <a:schemeClr val="bg1">
                              <a:lumMod val="50000"/>
                            </a:schemeClr>
                          </a:solidFill>
                          <a:effectLst/>
                          <a:latin typeface="+mn-lt"/>
                          <a:ea typeface="+mn-ea"/>
                          <a:cs typeface="+mn-cs"/>
                        </a:rPr>
                        <a:t>Level Three: Schools not meeting Level One or Level Two performance.</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bg1">
                              <a:lumMod val="50000"/>
                            </a:schemeClr>
                          </a:solidFill>
                          <a:effectLst/>
                          <a:latin typeface="+mn-lt"/>
                        </a:rPr>
                        <a:t>Not included.</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6906684"/>
                  </a:ext>
                </a:extLst>
              </a:tr>
            </a:tbl>
          </a:graphicData>
        </a:graphic>
      </p:graphicFrame>
      <p:sp>
        <p:nvSpPr>
          <p:cNvPr id="7" name="Title 1">
            <a:extLst>
              <a:ext uri="{FF2B5EF4-FFF2-40B4-BE49-F238E27FC236}">
                <a16:creationId xmlns:a16="http://schemas.microsoft.com/office/drawing/2014/main" id="{5EC130F7-DBE3-483B-AAF8-5E3828207F5D}"/>
              </a:ext>
            </a:extLst>
          </p:cNvPr>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spTree>
    <p:extLst>
      <p:ext uri="{BB962C8B-B14F-4D97-AF65-F5344CB8AC3E}">
        <p14:creationId xmlns:p14="http://schemas.microsoft.com/office/powerpoint/2010/main" val="1954388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34491450"/>
              </p:ext>
            </p:extLst>
          </p:nvPr>
        </p:nvGraphicFramePr>
        <p:xfrm>
          <a:off x="478302" y="971081"/>
          <a:ext cx="11247121" cy="3226005"/>
        </p:xfrm>
        <a:graphic>
          <a:graphicData uri="http://schemas.openxmlformats.org/drawingml/2006/table">
            <a:tbl>
              <a:tblPr firstRow="1" firstCol="1" bandRow="1">
                <a:tableStyleId>{5C22544A-7EE6-4342-B048-85BDC9FD1C3A}</a:tableStyleId>
              </a:tblPr>
              <a:tblGrid>
                <a:gridCol w="1969930">
                  <a:extLst>
                    <a:ext uri="{9D8B030D-6E8A-4147-A177-3AD203B41FA5}">
                      <a16:colId xmlns:a16="http://schemas.microsoft.com/office/drawing/2014/main" val="1631542956"/>
                    </a:ext>
                  </a:extLst>
                </a:gridCol>
                <a:gridCol w="6448430">
                  <a:extLst>
                    <a:ext uri="{9D8B030D-6E8A-4147-A177-3AD203B41FA5}">
                      <a16:colId xmlns:a16="http://schemas.microsoft.com/office/drawing/2014/main" val="4224395722"/>
                    </a:ext>
                  </a:extLst>
                </a:gridCol>
                <a:gridCol w="2828761">
                  <a:extLst>
                    <a:ext uri="{9D8B030D-6E8A-4147-A177-3AD203B41FA5}">
                      <a16:colId xmlns:a16="http://schemas.microsoft.com/office/drawing/2014/main" val="804284130"/>
                    </a:ext>
                  </a:extLst>
                </a:gridCol>
              </a:tblGrid>
              <a:tr h="345645">
                <a:tc>
                  <a:txBody>
                    <a:bodyPr/>
                    <a:lstStyle/>
                    <a:p>
                      <a:pPr marL="0" marR="0">
                        <a:spcBef>
                          <a:spcPts val="0"/>
                        </a:spcBef>
                        <a:spcAft>
                          <a:spcPts val="0"/>
                        </a:spcAft>
                      </a:pPr>
                      <a:r>
                        <a:rPr lang="en-US" sz="1400" spc="-5" dirty="0">
                          <a:solidFill>
                            <a:schemeClr val="bg1"/>
                          </a:solidFill>
                          <a:effectLst/>
                          <a:latin typeface="+mn-lt"/>
                        </a:rPr>
                        <a:t>Indicator</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rPr>
                        <a:t>State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42831" marR="42831" marT="0" marB="0">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Federal</a:t>
                      </a:r>
                    </a:p>
                  </a:txBody>
                  <a:tcPr marL="42831" marR="42831" marT="0"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227592889"/>
                  </a:ext>
                </a:extLst>
              </a:tr>
              <a:tr h="794254">
                <a:tc>
                  <a:txBody>
                    <a:bodyPr/>
                    <a:lstStyle/>
                    <a:p>
                      <a:pPr marL="0" marR="0">
                        <a:spcBef>
                          <a:spcPts val="0"/>
                        </a:spcBef>
                        <a:spcAft>
                          <a:spcPts val="0"/>
                        </a:spcAft>
                      </a:pPr>
                      <a:r>
                        <a:rPr lang="en-US" sz="1400" b="1" dirty="0">
                          <a:solidFill>
                            <a:schemeClr val="bg1">
                              <a:lumMod val="50000"/>
                            </a:schemeClr>
                          </a:solidFill>
                          <a:effectLst/>
                          <a:latin typeface="+mn-lt"/>
                        </a:rPr>
                        <a:t>College, Career, and Civic Readiness</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1350" kern="1200" dirty="0">
                          <a:solidFill>
                            <a:schemeClr val="dk1"/>
                          </a:solidFill>
                          <a:effectLst/>
                          <a:latin typeface="+mn-lt"/>
                          <a:ea typeface="+mn-ea"/>
                          <a:cs typeface="+mn-cs"/>
                        </a:rPr>
                        <a:t>College, career, and civic readiness index for schools with a graduating class: The college, career, and civic readiness index measures the extent to which a school's students successfully complete advanced coursework, career and technical education (CTE) coursework and credentialing, and work-based and service-based learning.</a:t>
                      </a:r>
                    </a:p>
                    <a:p>
                      <a:r>
                        <a:rPr lang="en-US" sz="1350" kern="1200" dirty="0">
                          <a:solidFill>
                            <a:schemeClr val="dk1"/>
                          </a:solidFill>
                          <a:effectLst/>
                          <a:latin typeface="+mn-lt"/>
                          <a:ea typeface="+mn-ea"/>
                          <a:cs typeface="+mn-cs"/>
                        </a:rPr>
                        <a:t>Application of the college, career, and civic readiness index indicator to performance levels for accreditation purposes shall occur no later than the 2021–2022 school year.</a:t>
                      </a:r>
                    </a:p>
                    <a:p>
                      <a:endParaRPr lang="en-US" sz="1350" kern="1200" dirty="0">
                        <a:solidFill>
                          <a:schemeClr val="dk1"/>
                        </a:solidFill>
                        <a:effectLst/>
                        <a:latin typeface="+mn-lt"/>
                        <a:ea typeface="+mn-ea"/>
                        <a:cs typeface="+mn-cs"/>
                      </a:endParaRPr>
                    </a:p>
                    <a:p>
                      <a:pPr fontAlgn="base"/>
                      <a:r>
                        <a:rPr lang="en-US" sz="1350" kern="1200" dirty="0">
                          <a:solidFill>
                            <a:schemeClr val="dk1"/>
                          </a:solidFill>
                          <a:effectLst/>
                          <a:latin typeface="+mn-lt"/>
                          <a:ea typeface="+mn-ea"/>
                          <a:cs typeface="+mn-cs"/>
                        </a:rPr>
                        <a:t>Level One: Schools with a current year index of at least 85.</a:t>
                      </a:r>
                    </a:p>
                    <a:p>
                      <a:pPr fontAlgn="base"/>
                      <a:r>
                        <a:rPr lang="en-US" sz="1350" kern="1200" dirty="0">
                          <a:solidFill>
                            <a:schemeClr val="dk1"/>
                          </a:solidFill>
                          <a:effectLst/>
                          <a:latin typeface="+mn-lt"/>
                          <a:ea typeface="+mn-ea"/>
                          <a:cs typeface="+mn-cs"/>
                        </a:rPr>
                        <a:t>Level Two: Schools not meeting Level One performance with a current year index of at least 71. A school shall not receive a Level Two performance designation for more than four consecutive years.</a:t>
                      </a:r>
                    </a:p>
                    <a:p>
                      <a:r>
                        <a:rPr lang="en-US" sz="1350" kern="1200" dirty="0">
                          <a:solidFill>
                            <a:schemeClr val="dk1"/>
                          </a:solidFill>
                          <a:effectLst/>
                          <a:latin typeface="+mn-lt"/>
                          <a:ea typeface="+mn-ea"/>
                          <a:cs typeface="+mn-cs"/>
                        </a:rPr>
                        <a:t>Level Three: Schools not meeting Level One or Level Two performance.</a:t>
                      </a:r>
                      <a:endParaRPr lang="en-US" sz="1400" dirty="0">
                        <a:solidFill>
                          <a:schemeClr val="bg1">
                            <a:lumMod val="50000"/>
                          </a:schemeClr>
                        </a:solidFill>
                        <a:effectLst/>
                        <a:latin typeface="+mn-lt"/>
                      </a:endParaRP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bg1">
                              <a:lumMod val="50000"/>
                            </a:schemeClr>
                          </a:solidFill>
                          <a:effectLst/>
                          <a:latin typeface="+mn-lt"/>
                        </a:rPr>
                        <a:t>Not Included.</a:t>
                      </a:r>
                    </a:p>
                  </a:txBody>
                  <a:tcPr marL="42831" marR="428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2384714"/>
                  </a:ext>
                </a:extLst>
              </a:tr>
            </a:tbl>
          </a:graphicData>
        </a:graphic>
      </p:graphicFrame>
      <p:sp>
        <p:nvSpPr>
          <p:cNvPr id="6" name="Title 1">
            <a:extLst>
              <a:ext uri="{FF2B5EF4-FFF2-40B4-BE49-F238E27FC236}">
                <a16:creationId xmlns:a16="http://schemas.microsoft.com/office/drawing/2014/main" id="{9A0E08CC-5DD3-457A-A2CD-84DC738C30B3}"/>
              </a:ext>
            </a:extLst>
          </p:cNvPr>
          <p:cNvSpPr>
            <a:spLocks noGrp="1"/>
          </p:cNvSpPr>
          <p:nvPr>
            <p:ph type="title"/>
          </p:nvPr>
        </p:nvSpPr>
        <p:spPr>
          <a:xfrm>
            <a:off x="304802" y="494675"/>
            <a:ext cx="10808675" cy="467261"/>
          </a:xfrm>
        </p:spPr>
        <p:txBody>
          <a:bodyPr vert="horz" lIns="91440" tIns="45720" rIns="91440" bIns="45720" rtlCol="0" anchor="b">
            <a:noAutofit/>
          </a:bodyPr>
          <a:lstStyle/>
          <a:p>
            <a:r>
              <a:rPr lang="en-US" sz="2800" dirty="0"/>
              <a:t>Virginia School Accountability: </a:t>
            </a:r>
            <a:r>
              <a:rPr lang="en-US" sz="2800" b="0" dirty="0"/>
              <a:t>State Accreditation Ratings and Federal Every Student Succeeds Act (ESSA) Identification</a:t>
            </a:r>
          </a:p>
        </p:txBody>
      </p:sp>
    </p:spTree>
    <p:extLst>
      <p:ext uri="{BB962C8B-B14F-4D97-AF65-F5344CB8AC3E}">
        <p14:creationId xmlns:p14="http://schemas.microsoft.com/office/powerpoint/2010/main" val="1019149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aphicFrame>
        <p:nvGraphicFramePr>
          <p:cNvPr id="40" name="Table 7">
            <a:extLst>
              <a:ext uri="{FF2B5EF4-FFF2-40B4-BE49-F238E27FC236}">
                <a16:creationId xmlns:a16="http://schemas.microsoft.com/office/drawing/2014/main" id="{312A6E81-B637-42AA-9BC3-851192AE21EB}"/>
              </a:ext>
            </a:extLst>
          </p:cNvPr>
          <p:cNvGraphicFramePr>
            <a:graphicFrameLocks noGrp="1"/>
          </p:cNvGraphicFramePr>
          <p:nvPr/>
        </p:nvGraphicFramePr>
        <p:xfrm>
          <a:off x="6322837" y="1437000"/>
          <a:ext cx="5120640" cy="5070564"/>
        </p:xfrm>
        <a:graphic>
          <a:graphicData uri="http://schemas.openxmlformats.org/drawingml/2006/table">
            <a:tbl>
              <a:tblPr firstRow="1" bandRow="1">
                <a:tableStyleId>{2D5ABB26-0587-4C30-8999-92F81FD0307C}</a:tableStyleId>
              </a:tblPr>
              <a:tblGrid>
                <a:gridCol w="731520">
                  <a:extLst>
                    <a:ext uri="{9D8B030D-6E8A-4147-A177-3AD203B41FA5}">
                      <a16:colId xmlns:a16="http://schemas.microsoft.com/office/drawing/2014/main" val="472140909"/>
                    </a:ext>
                  </a:extLst>
                </a:gridCol>
                <a:gridCol w="1828800">
                  <a:extLst>
                    <a:ext uri="{9D8B030D-6E8A-4147-A177-3AD203B41FA5}">
                      <a16:colId xmlns:a16="http://schemas.microsoft.com/office/drawing/2014/main" val="1437754121"/>
                    </a:ext>
                  </a:extLst>
                </a:gridCol>
                <a:gridCol w="731520">
                  <a:extLst>
                    <a:ext uri="{9D8B030D-6E8A-4147-A177-3AD203B41FA5}">
                      <a16:colId xmlns:a16="http://schemas.microsoft.com/office/drawing/2014/main" val="2547164466"/>
                    </a:ext>
                  </a:extLst>
                </a:gridCol>
                <a:gridCol w="1828800">
                  <a:extLst>
                    <a:ext uri="{9D8B030D-6E8A-4147-A177-3AD203B41FA5}">
                      <a16:colId xmlns:a16="http://schemas.microsoft.com/office/drawing/2014/main" val="1485677430"/>
                    </a:ext>
                  </a:extLst>
                </a:gridCol>
              </a:tblGrid>
              <a:tr h="70539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defRPr/>
                      </a:pPr>
                      <a:r>
                        <a:rPr lang="en-US" sz="1300" kern="0" dirty="0">
                          <a:solidFill>
                            <a:srgbClr val="595959"/>
                          </a:solidFill>
                          <a:latin typeface="+mj-lt"/>
                          <a:ea typeface="MS Mincho" panose="02020609040205080304" pitchFamily="49" charset="-128"/>
                          <a:cs typeface="Times New Roman" panose="02020603050405020304" pitchFamily="18" charset="0"/>
                        </a:rPr>
                        <a:t>Jeb Bush</a:t>
                      </a:r>
                      <a:endParaRPr lang="en-US" sz="1300" kern="0" dirty="0">
                        <a:solidFill>
                          <a:srgbClr val="2C2D27"/>
                        </a:solidFill>
                        <a:latin typeface="+mj-lt"/>
                        <a:ea typeface="MS Mincho" panose="02020609040205080304" pitchFamily="49" charset="-128"/>
                        <a:cs typeface="Times New Roman" panose="02020603050405020304" pitchFamily="18" charset="0"/>
                      </a:endParaRPr>
                    </a:p>
                    <a:p>
                      <a:pPr lvl="0">
                        <a:defRPr/>
                      </a:pPr>
                      <a:r>
                        <a:rPr lang="en-US" sz="900" kern="0" dirty="0">
                          <a:solidFill>
                            <a:srgbClr val="595959"/>
                          </a:solidFill>
                          <a:latin typeface="+mj-lt"/>
                          <a:ea typeface="MS Mincho" panose="02020609040205080304" pitchFamily="49" charset="-128"/>
                          <a:cs typeface="Times New Roman" panose="02020603050405020304" pitchFamily="18" charset="0"/>
                        </a:rPr>
                        <a:t>President &amp; Chairman of the Board of Directors </a:t>
                      </a:r>
                      <a:br>
                        <a:rPr lang="en-US" sz="900" kern="0" dirty="0">
                          <a:solidFill>
                            <a:srgbClr val="595959"/>
                          </a:solidFill>
                          <a:latin typeface="+mj-lt"/>
                          <a:ea typeface="MS Mincho" panose="02020609040205080304" pitchFamily="49" charset="-128"/>
                          <a:cs typeface="Times New Roman" panose="02020603050405020304" pitchFamily="18" charset="0"/>
                        </a:rPr>
                      </a:br>
                      <a:r>
                        <a:rPr lang="en-US" sz="900" i="1" kern="0" dirty="0">
                          <a:solidFill>
                            <a:srgbClr val="595959"/>
                          </a:solidFill>
                          <a:latin typeface="+mj-lt"/>
                          <a:ea typeface="MS Mincho" panose="02020609040205080304" pitchFamily="49" charset="-128"/>
                          <a:cs typeface="Times New Roman" panose="02020603050405020304" pitchFamily="18" charset="0"/>
                        </a:rPr>
                        <a:t>43rd Governor of Florida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F. Philip Handy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kern="0" dirty="0">
                          <a:solidFill>
                            <a:srgbClr val="595959"/>
                          </a:solidFill>
                          <a:latin typeface="+mn-lt"/>
                          <a:ea typeface="MS Mincho" panose="02020609040205080304" pitchFamily="49" charset="-128"/>
                          <a:cs typeface="Times New Roman" panose="02020603050405020304" pitchFamily="18" charset="0"/>
                        </a:rPr>
                        <a:t>CEO, Winter Park Capital &amp; former Chairman of the Florida State Board of Education</a:t>
                      </a:r>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0992157"/>
                  </a:ext>
                </a:extLst>
              </a:tr>
              <a:tr h="705394">
                <a:tc>
                  <a:txBody>
                    <a:bodyPr/>
                    <a:lstStyle/>
                    <a:p>
                      <a:r>
                        <a:rPr lang="en-US"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Janet Ayers</a:t>
                      </a:r>
                    </a:p>
                    <a:p>
                      <a:r>
                        <a:rPr lang="en-US" sz="900" i="1" dirty="0"/>
                        <a:t>President, The Ayers Foundation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Dee Bagwell Haslam</a:t>
                      </a:r>
                    </a:p>
                    <a:p>
                      <a:pPr>
                        <a:defRPr/>
                      </a:pPr>
                      <a:r>
                        <a:rPr lang="en-US" sz="900" i="1" dirty="0">
                          <a:solidFill>
                            <a:srgbClr val="595959"/>
                          </a:solidFill>
                          <a:latin typeface="+mn-lt"/>
                          <a:ea typeface="MS Mincho" panose="02020609040205080304" pitchFamily="49" charset="-128"/>
                          <a:cs typeface="Times New Roman" panose="02020603050405020304" pitchFamily="18" charset="0"/>
                        </a:rPr>
                        <a:t>Owner, Cleveland Browns </a:t>
                      </a:r>
                      <a:endParaRPr lang="en-US" sz="900" dirty="0">
                        <a:solidFill>
                          <a:srgbClr val="2C2D27"/>
                        </a:solidFill>
                        <a:latin typeface="Cambria" panose="02040503050406030204" pitchFamily="18" charset="0"/>
                        <a:ea typeface="MS Mincho" panose="02020609040205080304" pitchFamily="49" charset="-128"/>
                        <a:cs typeface="Times New Roman" panose="02020603050405020304" pitchFamily="18" charset="0"/>
                      </a:endParaRPr>
                    </a:p>
                    <a:p>
                      <a:pPr>
                        <a:defRPr/>
                      </a:pPr>
                      <a:r>
                        <a:rPr lang="en-US" sz="900" i="1" dirty="0">
                          <a:solidFill>
                            <a:srgbClr val="595959"/>
                          </a:solidFill>
                          <a:latin typeface="+mn-lt"/>
                          <a:ea typeface="MS Mincho" panose="02020609040205080304" pitchFamily="49" charset="-128"/>
                          <a:cs typeface="Times New Roman" panose="02020603050405020304" pitchFamily="18" charset="0"/>
                        </a:rPr>
                        <a:t>CEO, RIVR Media Companies</a:t>
                      </a:r>
                    </a:p>
                    <a:p>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9095007"/>
                  </a:ext>
                </a:extLst>
              </a:tr>
              <a:tr h="70539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Reginald J. Brown</a:t>
                      </a:r>
                    </a:p>
                    <a:p>
                      <a:r>
                        <a:rPr lang="en-US" sz="900" i="1" dirty="0"/>
                        <a:t>Partner, Kirkland &amp; Ellis LLP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Allan B. Hubbard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rgbClr val="595959"/>
                          </a:solidFill>
                          <a:latin typeface="+mn-lt"/>
                          <a:ea typeface="MS Mincho" panose="02020609040205080304" pitchFamily="49" charset="-128"/>
                          <a:cs typeface="Times New Roman" panose="02020603050405020304" pitchFamily="18" charset="0"/>
                        </a:rPr>
                        <a:t>Founder &amp; Chairman, E&amp;A Industries &amp; former Director, National Economic Council</a:t>
                      </a:r>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20215"/>
                  </a:ext>
                </a:extLst>
              </a:tr>
              <a:tr h="705394">
                <a:tc>
                  <a:txBody>
                    <a:bodyPr/>
                    <a:lstStyle/>
                    <a:p>
                      <a:r>
                        <a:rPr lang="en-US"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Eric Cantor</a:t>
                      </a:r>
                    </a:p>
                    <a:p>
                      <a:pPr>
                        <a:defRPr/>
                      </a:pPr>
                      <a:r>
                        <a:rPr lang="en-US" sz="900" i="1" kern="0" dirty="0">
                          <a:solidFill>
                            <a:srgbClr val="595959"/>
                          </a:solidFill>
                          <a:latin typeface="+mn-lt"/>
                          <a:ea typeface="MS Mincho" panose="02020609040205080304" pitchFamily="49" charset="-128"/>
                          <a:cs typeface="Times New Roman" panose="02020603050405020304" pitchFamily="18" charset="0"/>
                        </a:rPr>
                        <a:t>Vice Chairman &amp; Managing Director, Moelis &amp; Company,</a:t>
                      </a:r>
                      <a:endParaRPr lang="en-US" sz="900" kern="0" dirty="0">
                        <a:solidFill>
                          <a:srgbClr val="2C2D27"/>
                        </a:solidFill>
                        <a:latin typeface="Cambria" panose="02040503050406030204" pitchFamily="18" charset="0"/>
                        <a:ea typeface="MS Mincho" panose="02020609040205080304" pitchFamily="49" charset="-128"/>
                        <a:cs typeface="Times New Roman" panose="02020603050405020304" pitchFamily="18" charset="0"/>
                      </a:endParaRPr>
                    </a:p>
                    <a:p>
                      <a:pPr>
                        <a:defRPr/>
                      </a:pPr>
                      <a:r>
                        <a:rPr lang="en-US" sz="900" i="1" kern="0" dirty="0">
                          <a:solidFill>
                            <a:srgbClr val="595959"/>
                          </a:solidFill>
                          <a:latin typeface="+mn-lt"/>
                          <a:ea typeface="MS Mincho" panose="02020609040205080304" pitchFamily="49" charset="-128"/>
                          <a:cs typeface="Times New Roman" panose="02020603050405020304" pitchFamily="18" charset="0"/>
                        </a:rPr>
                        <a:t>former House Majority Leader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Joel I. Klein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kern="0" dirty="0">
                          <a:solidFill>
                            <a:srgbClr val="595959"/>
                          </a:solidFill>
                          <a:latin typeface="+mn-lt"/>
                          <a:ea typeface="MS Mincho" panose="02020609040205080304" pitchFamily="49" charset="-128"/>
                          <a:cs typeface="Times New Roman" panose="02020603050405020304" pitchFamily="18" charset="0"/>
                        </a:rPr>
                        <a:t>Chief Policy &amp; Strategy Officer, Oscar Health &amp; former Chancellor of the NYC DOE</a:t>
                      </a:r>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8089705"/>
                  </a:ext>
                </a:extLst>
              </a:tr>
              <a:tr h="70539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Chris Cerf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rgbClr val="595959"/>
                          </a:solidFill>
                          <a:latin typeface="+mn-lt"/>
                          <a:ea typeface="MS Mincho" panose="02020609040205080304" pitchFamily="49" charset="-128"/>
                          <a:cs typeface="Times New Roman" panose="02020603050405020304" pitchFamily="18" charset="0"/>
                        </a:rPr>
                        <a:t>Former Newark Public Schools Superintendent, NJ Commissioner of Education </a:t>
                      </a:r>
                      <a:endParaRPr lang="en-US" sz="900" dirty="0">
                        <a:solidFill>
                          <a:srgbClr val="2C2D27"/>
                        </a:solidFill>
                        <a:latin typeface="Cambria" panose="02040503050406030204" pitchFamily="18" charset="0"/>
                        <a:ea typeface="MS Mincho" panose="02020609040205080304" pitchFamily="49" charset="-128"/>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Susana Martinez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rgbClr val="595959"/>
                          </a:solidFill>
                          <a:latin typeface="+mn-lt"/>
                          <a:ea typeface="MS Mincho" panose="02020609040205080304" pitchFamily="49" charset="-128"/>
                          <a:cs typeface="Times New Roman" panose="02020603050405020304" pitchFamily="18" charset="0"/>
                        </a:rPr>
                        <a:t>31st governor of New Mexico</a:t>
                      </a:r>
                    </a:p>
                    <a:p>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2342605"/>
                  </a:ext>
                </a:extLst>
              </a:tr>
              <a:tr h="70539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Gary Chartrand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solidFill>
                            <a:srgbClr val="595959"/>
                          </a:solidFill>
                          <a:latin typeface="+mn-lt"/>
                          <a:ea typeface="MS Mincho" panose="02020609040205080304" pitchFamily="49" charset="-128"/>
                          <a:cs typeface="Times New Roman" panose="02020603050405020304" pitchFamily="18" charset="0"/>
                        </a:rPr>
                        <a:t>Executive Chairman, Acosta &amp; Board Chair of KIPP: Jacksonville Schools</a:t>
                      </a:r>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Bruce </a:t>
                      </a:r>
                      <a:r>
                        <a:rPr lang="en-US" sz="1300" dirty="0" err="1"/>
                        <a:t>Rauner</a:t>
                      </a:r>
                      <a:endParaRPr lang="en-US"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kern="0" dirty="0">
                          <a:solidFill>
                            <a:srgbClr val="595959"/>
                          </a:solidFill>
                          <a:latin typeface="+mn-lt"/>
                          <a:ea typeface="MS Mincho" panose="02020609040205080304" pitchFamily="49" charset="-128"/>
                          <a:cs typeface="Times New Roman" panose="02020603050405020304" pitchFamily="18" charset="0"/>
                        </a:rPr>
                        <a:t>42nd Governor of Illinois</a:t>
                      </a:r>
                    </a:p>
                    <a:p>
                      <a:endParaRPr lang="en-US" sz="900" i="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3974567"/>
                  </a:ext>
                </a:extLst>
              </a:tr>
              <a:tr h="705394">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a:t>Cesar Conde</a:t>
                      </a:r>
                    </a:p>
                    <a:p>
                      <a:pPr>
                        <a:defRPr/>
                      </a:pPr>
                      <a:r>
                        <a:rPr lang="en-US" sz="900" i="1" kern="0" dirty="0">
                          <a:solidFill>
                            <a:srgbClr val="595959"/>
                          </a:solidFill>
                          <a:latin typeface="+mn-lt"/>
                          <a:ea typeface="MS Mincho" panose="02020609040205080304" pitchFamily="49" charset="-128"/>
                          <a:cs typeface="Times New Roman" panose="02020603050405020304" pitchFamily="18" charset="0"/>
                        </a:rPr>
                        <a:t>Chairman, NBCUniversal International Group and NBCUniversal Telemundo</a:t>
                      </a:r>
                      <a:endParaRPr lang="en-US" sz="900" kern="0" dirty="0">
                        <a:solidFill>
                          <a:srgbClr val="2C2D27"/>
                        </a:solidFill>
                        <a:latin typeface="Cambria" panose="02040503050406030204" pitchFamily="18" charset="0"/>
                        <a:ea typeface="MS Mincho" panose="02020609040205080304" pitchFamily="49" charset="-128"/>
                        <a:cs typeface="Times New Roman" panose="02020603050405020304" pitchFamily="18" charset="0"/>
                      </a:endParaRPr>
                    </a:p>
                    <a:p>
                      <a:pPr>
                        <a:defRPr/>
                      </a:pPr>
                      <a:r>
                        <a:rPr lang="en-US" sz="900" i="1" kern="0" dirty="0">
                          <a:solidFill>
                            <a:srgbClr val="595959"/>
                          </a:solidFill>
                          <a:latin typeface="+mn-lt"/>
                          <a:ea typeface="MS Mincho" panose="02020609040205080304" pitchFamily="49" charset="-128"/>
                          <a:cs typeface="Times New Roman" panose="02020603050405020304" pitchFamily="18" charset="0"/>
                        </a:rPr>
                        <a:t>Enterprises</a:t>
                      </a:r>
                      <a:endParaRPr lang="en-US" sz="900" kern="0" dirty="0">
                        <a:solidFill>
                          <a:srgbClr val="2C2D27"/>
                        </a:solidFill>
                        <a:latin typeface="Cambria" panose="02040503050406030204" pitchFamily="18" charset="0"/>
                        <a:ea typeface="MS Mincho" panose="02020609040205080304" pitchFamily="49" charset="-128"/>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38954"/>
                  </a:ext>
                </a:extLst>
              </a:tr>
            </a:tbl>
          </a:graphicData>
        </a:graphic>
      </p:graphicFrame>
      <p:sp>
        <p:nvSpPr>
          <p:cNvPr id="180" name="Shape 180"/>
          <p:cNvSpPr txBox="1"/>
          <p:nvPr/>
        </p:nvSpPr>
        <p:spPr>
          <a:xfrm>
            <a:off x="580078" y="3525702"/>
            <a:ext cx="5009561" cy="2768142"/>
          </a:xfrm>
          <a:prstGeom prst="rect">
            <a:avLst/>
          </a:prstGeom>
          <a:solidFill>
            <a:schemeClr val="tx2"/>
          </a:solidFill>
          <a:ln>
            <a:noFill/>
          </a:ln>
        </p:spPr>
        <p:txBody>
          <a:bodyPr lIns="91425" tIns="45700" rIns="91425" bIns="45700" anchor="t" anchorCtr="0">
            <a:noAutofit/>
          </a:bodyPr>
          <a:lstStyle/>
          <a:p>
            <a:pPr>
              <a:buClr>
                <a:srgbClr val="797979"/>
              </a:buClr>
              <a:buSzPct val="25000"/>
              <a:defRPr/>
            </a:pPr>
            <a:r>
              <a:rPr lang="en-US" dirty="0">
                <a:solidFill>
                  <a:schemeClr val="bg1"/>
                </a:solidFill>
                <a:latin typeface="Trebuchet MS"/>
              </a:rPr>
              <a:t>From policy development to implementation, Excel</a:t>
            </a:r>
            <a:r>
              <a:rPr lang="en-US" i="1" dirty="0">
                <a:solidFill>
                  <a:schemeClr val="bg1"/>
                </a:solidFill>
                <a:latin typeface="Trebuchet MS"/>
              </a:rPr>
              <a:t>in</a:t>
            </a:r>
            <a:r>
              <a:rPr lang="en-US" dirty="0">
                <a:solidFill>
                  <a:schemeClr val="bg1"/>
                </a:solidFill>
                <a:latin typeface="Trebuchet MS"/>
              </a:rPr>
              <a:t>Ed brings deep expertise and experience to customize education solutions for each state’s unique needs. </a:t>
            </a:r>
          </a:p>
          <a:p>
            <a:pPr>
              <a:buClr>
                <a:srgbClr val="797979"/>
              </a:buClr>
              <a:buSzPct val="25000"/>
              <a:defRPr/>
            </a:pPr>
            <a:endParaRPr lang="en-US" dirty="0">
              <a:solidFill>
                <a:schemeClr val="bg1"/>
              </a:solidFill>
              <a:latin typeface="Trebuchet MS"/>
            </a:endParaRPr>
          </a:p>
          <a:p>
            <a:pPr>
              <a:buClr>
                <a:srgbClr val="797979"/>
              </a:buClr>
              <a:buSzPct val="25000"/>
              <a:defRPr/>
            </a:pPr>
            <a:r>
              <a:rPr lang="en-US" dirty="0">
                <a:solidFill>
                  <a:schemeClr val="bg1"/>
                </a:solidFill>
                <a:latin typeface="Trebuchet MS"/>
              </a:rPr>
              <a:t>Focused on educational opportunity, innovation and quality, Excel</a:t>
            </a:r>
            <a:r>
              <a:rPr lang="en-US" i="1" dirty="0">
                <a:solidFill>
                  <a:schemeClr val="bg1"/>
                </a:solidFill>
                <a:latin typeface="Trebuchet MS"/>
              </a:rPr>
              <a:t>in</a:t>
            </a:r>
            <a:r>
              <a:rPr lang="en-US" dirty="0">
                <a:solidFill>
                  <a:schemeClr val="bg1"/>
                </a:solidFill>
                <a:latin typeface="Trebuchet MS"/>
              </a:rPr>
              <a:t>Ed’s agenda is increasing student learning, advancing equity and readying graduates for college and career.</a:t>
            </a:r>
            <a:endParaRPr lang="en-US" dirty="0">
              <a:solidFill>
                <a:schemeClr val="bg1"/>
              </a:solidFill>
              <a:latin typeface="Trebuchet MS"/>
              <a:sym typeface="Arial"/>
            </a:endParaRPr>
          </a:p>
        </p:txBody>
      </p:sp>
      <p:sp>
        <p:nvSpPr>
          <p:cNvPr id="10" name="Rectangle 9"/>
          <p:cNvSpPr/>
          <p:nvPr/>
        </p:nvSpPr>
        <p:spPr>
          <a:xfrm>
            <a:off x="580078" y="1943288"/>
            <a:ext cx="4802997" cy="1323439"/>
          </a:xfrm>
          <a:prstGeom prst="rect">
            <a:avLst/>
          </a:prstGeom>
        </p:spPr>
        <p:txBody>
          <a:bodyPr wrap="square">
            <a:spAutoFit/>
          </a:bodyPr>
          <a:lstStyle/>
          <a:p>
            <a:pPr>
              <a:buClr>
                <a:srgbClr val="797979"/>
              </a:buClr>
              <a:buSzPct val="25000"/>
              <a:defRPr/>
            </a:pPr>
            <a:r>
              <a:rPr lang="en-US" sz="2000" dirty="0">
                <a:solidFill>
                  <a:srgbClr val="2D2D2D"/>
                </a:solidFill>
                <a:latin typeface="Trebuchet MS"/>
              </a:rPr>
              <a:t>501(c)(3) organization that supports state leaders in transforming education to unlock opportunity and lifelong success for each and every child</a:t>
            </a:r>
          </a:p>
        </p:txBody>
      </p:sp>
      <p:sp>
        <p:nvSpPr>
          <p:cNvPr id="57" name="Shape 171"/>
          <p:cNvSpPr txBox="1">
            <a:spLocks/>
          </p:cNvSpPr>
          <p:nvPr/>
        </p:nvSpPr>
        <p:spPr>
          <a:xfrm>
            <a:off x="168676" y="-79568"/>
            <a:ext cx="8975325" cy="1066800"/>
          </a:xfrm>
          <a:prstGeom prst="rect">
            <a:avLst/>
          </a:prstGeom>
          <a:noFill/>
          <a:ln>
            <a:noFill/>
          </a:ln>
        </p:spPr>
        <p:txBody>
          <a:bodyPr lIns="91425" tIns="45700" rIns="91425" bIns="45700" anchor="ctr" anchorCtr="0">
            <a:noAutofit/>
          </a:bodyPr>
          <a:lstStyle>
            <a:lvl1pPr algn="l" defTabSz="914400" rtl="0" eaLnBrk="1" latinLnBrk="0" hangingPunct="1">
              <a:spcBef>
                <a:spcPct val="0"/>
              </a:spcBef>
              <a:buNone/>
              <a:defRPr sz="3200" b="1" kern="1200" spc="0">
                <a:solidFill>
                  <a:srgbClr val="026BB2"/>
                </a:solidFill>
                <a:latin typeface="Arial" pitchFamily="34" charset="0"/>
                <a:ea typeface="+mj-ea"/>
                <a:cs typeface="Arial" pitchFamily="34" charset="0"/>
              </a:defRPr>
            </a:lvl1pPr>
          </a:lstStyle>
          <a:p>
            <a:pPr>
              <a:spcBef>
                <a:spcPts val="0"/>
              </a:spcBef>
              <a:buClr>
                <a:srgbClr val="026BB2"/>
              </a:buClr>
              <a:buSzPct val="25000"/>
              <a:defRPr/>
            </a:pPr>
            <a:r>
              <a:rPr lang="en-US" sz="3600" dirty="0">
                <a:solidFill>
                  <a:srgbClr val="FFFFFF"/>
                </a:solidFill>
                <a:latin typeface="Trebuchet MS"/>
                <a:ea typeface="Arial"/>
                <a:cs typeface="Arial"/>
                <a:sym typeface="Arial"/>
              </a:rPr>
              <a:t>Foundation for Excellence in Education</a:t>
            </a:r>
          </a:p>
        </p:txBody>
      </p:sp>
      <p:sp>
        <p:nvSpPr>
          <p:cNvPr id="7" name="TextBox 6"/>
          <p:cNvSpPr txBox="1"/>
          <p:nvPr/>
        </p:nvSpPr>
        <p:spPr>
          <a:xfrm>
            <a:off x="10307862" y="6507564"/>
            <a:ext cx="407426" cy="230832"/>
          </a:xfrm>
          <a:prstGeom prst="rect">
            <a:avLst/>
          </a:prstGeom>
          <a:noFill/>
        </p:spPr>
        <p:txBody>
          <a:bodyPr wrap="square" rtlCol="0">
            <a:spAutoFit/>
          </a:bodyPr>
          <a:lstStyle/>
          <a:p>
            <a:pPr>
              <a:defRPr/>
            </a:pPr>
            <a:r>
              <a:rPr lang="en-US" sz="900">
                <a:solidFill>
                  <a:schemeClr val="bg2"/>
                </a:solidFill>
                <a:latin typeface="Trebuchet MS"/>
              </a:rPr>
              <a:t>3</a:t>
            </a:r>
          </a:p>
        </p:txBody>
      </p:sp>
      <p:pic>
        <p:nvPicPr>
          <p:cNvPr id="4" name="Picture 3">
            <a:extLst>
              <a:ext uri="{FF2B5EF4-FFF2-40B4-BE49-F238E27FC236}">
                <a16:creationId xmlns:a16="http://schemas.microsoft.com/office/drawing/2014/main" id="{8BACABD9-C5F5-4807-8601-279968C99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4837" y="1099924"/>
            <a:ext cx="2743200" cy="698659"/>
          </a:xfrm>
          <a:prstGeom prst="rect">
            <a:avLst/>
          </a:prstGeom>
        </p:spPr>
      </p:pic>
      <p:sp>
        <p:nvSpPr>
          <p:cNvPr id="67" name="Shape 179">
            <a:extLst>
              <a:ext uri="{FF2B5EF4-FFF2-40B4-BE49-F238E27FC236}">
                <a16:creationId xmlns:a16="http://schemas.microsoft.com/office/drawing/2014/main" id="{052B7E00-91EC-4DE8-8105-D1516F923B98}"/>
              </a:ext>
            </a:extLst>
          </p:cNvPr>
          <p:cNvSpPr txBox="1"/>
          <p:nvPr/>
        </p:nvSpPr>
        <p:spPr>
          <a:xfrm>
            <a:off x="6176201" y="877828"/>
            <a:ext cx="5211716" cy="369332"/>
          </a:xfrm>
          <a:prstGeom prst="rect">
            <a:avLst/>
          </a:prstGeom>
          <a:noFill/>
          <a:ln>
            <a:noFill/>
          </a:ln>
        </p:spPr>
        <p:txBody>
          <a:bodyPr lIns="91425" tIns="45700" rIns="91425" bIns="45700" anchor="t" anchorCtr="0">
            <a:noAutofit/>
          </a:bodyPr>
          <a:lstStyle/>
          <a:p>
            <a:pPr algn="ctr">
              <a:buSzPct val="25000"/>
              <a:defRPr/>
            </a:pPr>
            <a:r>
              <a:rPr lang="en-US" sz="2400" b="1" dirty="0">
                <a:solidFill>
                  <a:schemeClr val="tx2"/>
                </a:solidFill>
                <a:ea typeface="Arial"/>
                <a:cs typeface="Arial"/>
                <a:sym typeface="Arial"/>
              </a:rPr>
              <a:t>Board of Directors</a:t>
            </a:r>
          </a:p>
        </p:txBody>
      </p:sp>
      <p:sp>
        <p:nvSpPr>
          <p:cNvPr id="27" name="Flowchart: Connector 26">
            <a:extLst>
              <a:ext uri="{FF2B5EF4-FFF2-40B4-BE49-F238E27FC236}">
                <a16:creationId xmlns:a16="http://schemas.microsoft.com/office/drawing/2014/main" id="{57B81E8A-5DA4-4474-9E79-C850558ADA46}"/>
              </a:ext>
            </a:extLst>
          </p:cNvPr>
          <p:cNvSpPr>
            <a:spLocks noChangeAspect="1"/>
          </p:cNvSpPr>
          <p:nvPr/>
        </p:nvSpPr>
        <p:spPr bwMode="auto">
          <a:xfrm>
            <a:off x="8895557" y="2199582"/>
            <a:ext cx="640080" cy="640080"/>
          </a:xfrm>
          <a:prstGeom prst="flowChartConnector">
            <a:avLst/>
          </a:prstGeom>
          <a:blipFill dpi="0" rotWithShape="1">
            <a:blip r:embed="rId4"/>
            <a:srcRect/>
            <a:stretch>
              <a:fillRect l="-11781" t="-3823" r="-21055" b="-29013"/>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28" name="Flowchart: Connector 27">
            <a:extLst>
              <a:ext uri="{FF2B5EF4-FFF2-40B4-BE49-F238E27FC236}">
                <a16:creationId xmlns:a16="http://schemas.microsoft.com/office/drawing/2014/main" id="{40D850D3-780A-4535-B6A7-5FA9C92FE14F}"/>
              </a:ext>
            </a:extLst>
          </p:cNvPr>
          <p:cNvSpPr>
            <a:spLocks noChangeAspect="1"/>
          </p:cNvSpPr>
          <p:nvPr/>
        </p:nvSpPr>
        <p:spPr bwMode="auto">
          <a:xfrm>
            <a:off x="8884948" y="1478543"/>
            <a:ext cx="640080" cy="640080"/>
          </a:xfrm>
          <a:prstGeom prst="flowChartConnector">
            <a:avLst/>
          </a:prstGeom>
          <a:blipFill dpi="0" rotWithShape="1">
            <a:blip r:embed="rId5"/>
            <a:srcRect/>
            <a:stretch>
              <a:fillRect l="-85" t="-14326" r="85" b="-35058"/>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29" name="Flowchart: Connector 28">
            <a:extLst>
              <a:ext uri="{FF2B5EF4-FFF2-40B4-BE49-F238E27FC236}">
                <a16:creationId xmlns:a16="http://schemas.microsoft.com/office/drawing/2014/main" id="{547F9185-CE4C-4E0C-9123-EA47B90594AA}"/>
              </a:ext>
            </a:extLst>
          </p:cNvPr>
          <p:cNvSpPr>
            <a:spLocks noChangeAspect="1"/>
          </p:cNvSpPr>
          <p:nvPr/>
        </p:nvSpPr>
        <p:spPr bwMode="auto">
          <a:xfrm>
            <a:off x="6343622" y="5732434"/>
            <a:ext cx="640080" cy="640080"/>
          </a:xfrm>
          <a:prstGeom prst="flowChartConnector">
            <a:avLst/>
          </a:prstGeom>
          <a:blipFill dpi="0" rotWithShape="1">
            <a:blip r:embed="rId6"/>
            <a:srcRect/>
            <a:stretch>
              <a:fillRect l="-18416" t="-4793" r="-14292" b="-80653"/>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32" name="Flowchart: Connector 31">
            <a:extLst>
              <a:ext uri="{FF2B5EF4-FFF2-40B4-BE49-F238E27FC236}">
                <a16:creationId xmlns:a16="http://schemas.microsoft.com/office/drawing/2014/main" id="{DECCAD34-FB50-44D2-9437-E74A1CF5221E}"/>
              </a:ext>
            </a:extLst>
          </p:cNvPr>
          <p:cNvSpPr>
            <a:spLocks noChangeAspect="1"/>
          </p:cNvSpPr>
          <p:nvPr/>
        </p:nvSpPr>
        <p:spPr bwMode="auto">
          <a:xfrm>
            <a:off x="6343622" y="5028268"/>
            <a:ext cx="640080" cy="640080"/>
          </a:xfrm>
          <a:prstGeom prst="flowChartConnector">
            <a:avLst/>
          </a:prstGeom>
          <a:blipFill dpi="0" rotWithShape="1">
            <a:blip r:embed="rId7">
              <a:extLst>
                <a:ext uri="{28A0092B-C50C-407E-A947-70E740481C1C}">
                  <a14:useLocalDpi xmlns:a14="http://schemas.microsoft.com/office/drawing/2010/main" val="0"/>
                </a:ext>
              </a:extLst>
            </a:blip>
            <a:srcRect/>
            <a:stretch>
              <a:fillRect l="-35357" t="-24055" r="-31502" b="-69925"/>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33" name="Flowchart: Connector 32">
            <a:extLst>
              <a:ext uri="{FF2B5EF4-FFF2-40B4-BE49-F238E27FC236}">
                <a16:creationId xmlns:a16="http://schemas.microsoft.com/office/drawing/2014/main" id="{D79BD411-3FAC-4B9D-BA3E-0ED40D083FF9}"/>
              </a:ext>
            </a:extLst>
          </p:cNvPr>
          <p:cNvSpPr>
            <a:spLocks noChangeAspect="1"/>
          </p:cNvSpPr>
          <p:nvPr/>
        </p:nvSpPr>
        <p:spPr bwMode="auto">
          <a:xfrm>
            <a:off x="8892419" y="2908589"/>
            <a:ext cx="640080" cy="640080"/>
          </a:xfrm>
          <a:prstGeom prst="flowChartConnector">
            <a:avLst/>
          </a:prstGeom>
          <a:blipFill dpi="0" rotWithShape="1">
            <a:blip r:embed="rId8"/>
            <a:srcRect/>
            <a:stretch>
              <a:fillRect l="-7262" t="-1945" r="-5682" b="-39235"/>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34" name="Flowchart: Connector 33">
            <a:extLst>
              <a:ext uri="{FF2B5EF4-FFF2-40B4-BE49-F238E27FC236}">
                <a16:creationId xmlns:a16="http://schemas.microsoft.com/office/drawing/2014/main" id="{3B711D15-0A76-415A-BF2A-174078AA1A9B}"/>
              </a:ext>
            </a:extLst>
          </p:cNvPr>
          <p:cNvSpPr>
            <a:spLocks noChangeAspect="1"/>
          </p:cNvSpPr>
          <p:nvPr/>
        </p:nvSpPr>
        <p:spPr bwMode="auto">
          <a:xfrm>
            <a:off x="8884948" y="4299515"/>
            <a:ext cx="640080" cy="640080"/>
          </a:xfrm>
          <a:prstGeom prst="flowChartConnector">
            <a:avLst/>
          </a:prstGeom>
          <a:blipFill dpi="0" rotWithShape="1">
            <a:blip r:embed="rId9"/>
            <a:srcRect/>
            <a:stretch>
              <a:fillRect l="-33256" t="-19136" r="-13023" b="-53400"/>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36" name="Flowchart: Connector 35">
            <a:extLst>
              <a:ext uri="{FF2B5EF4-FFF2-40B4-BE49-F238E27FC236}">
                <a16:creationId xmlns:a16="http://schemas.microsoft.com/office/drawing/2014/main" id="{7E00AA8D-CD6E-4256-B25C-84483482CF58}"/>
              </a:ext>
            </a:extLst>
          </p:cNvPr>
          <p:cNvSpPr>
            <a:spLocks noChangeAspect="1"/>
          </p:cNvSpPr>
          <p:nvPr/>
        </p:nvSpPr>
        <p:spPr bwMode="auto">
          <a:xfrm>
            <a:off x="8884948" y="3604052"/>
            <a:ext cx="640080" cy="640080"/>
          </a:xfrm>
          <a:prstGeom prst="flowChartConnector">
            <a:avLst/>
          </a:prstGeom>
          <a:blipFill dpi="0" rotWithShape="1">
            <a:blip r:embed="rId10"/>
            <a:srcRect/>
            <a:stretch>
              <a:fillRect l="1455" t="-998" r="-1455" b="-21894"/>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38" name="Flowchart: Connector 37">
            <a:extLst>
              <a:ext uri="{FF2B5EF4-FFF2-40B4-BE49-F238E27FC236}">
                <a16:creationId xmlns:a16="http://schemas.microsoft.com/office/drawing/2014/main" id="{E65F9A85-0FFC-40C8-A3E2-D2FE278C9D27}"/>
              </a:ext>
            </a:extLst>
          </p:cNvPr>
          <p:cNvSpPr>
            <a:spLocks noChangeAspect="1"/>
          </p:cNvSpPr>
          <p:nvPr/>
        </p:nvSpPr>
        <p:spPr bwMode="auto">
          <a:xfrm>
            <a:off x="6343622" y="1484240"/>
            <a:ext cx="640080" cy="640080"/>
          </a:xfrm>
          <a:prstGeom prst="flowChartConnector">
            <a:avLst/>
          </a:prstGeom>
          <a:blipFill dpi="0" rotWithShape="1">
            <a:blip r:embed="rId11"/>
            <a:srcRect/>
            <a:stretch>
              <a:fillRect l="-18051" t="-4856" r="-7941" b="-40977"/>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42" name="Flowchart: Connector 41">
            <a:extLst>
              <a:ext uri="{FF2B5EF4-FFF2-40B4-BE49-F238E27FC236}">
                <a16:creationId xmlns:a16="http://schemas.microsoft.com/office/drawing/2014/main" id="{E097D001-EFD0-41FD-B9DB-4E1FD0787912}"/>
              </a:ext>
            </a:extLst>
          </p:cNvPr>
          <p:cNvSpPr>
            <a:spLocks noChangeAspect="1"/>
          </p:cNvSpPr>
          <p:nvPr/>
        </p:nvSpPr>
        <p:spPr bwMode="auto">
          <a:xfrm>
            <a:off x="6343622" y="2900370"/>
            <a:ext cx="640080" cy="640080"/>
          </a:xfrm>
          <a:prstGeom prst="flowChartConnector">
            <a:avLst/>
          </a:prstGeom>
          <a:blipFill dpi="0" rotWithShape="1">
            <a:blip r:embed="rId12"/>
            <a:srcRect/>
            <a:stretch>
              <a:fillRect l="-6290" t="-14697" r="-2460" b="-36353"/>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sp>
        <p:nvSpPr>
          <p:cNvPr id="43" name="Flowchart: Connector 42">
            <a:extLst>
              <a:ext uri="{FF2B5EF4-FFF2-40B4-BE49-F238E27FC236}">
                <a16:creationId xmlns:a16="http://schemas.microsoft.com/office/drawing/2014/main" id="{250AF920-0F98-49D0-801B-706ED27E3B92}"/>
              </a:ext>
            </a:extLst>
          </p:cNvPr>
          <p:cNvSpPr>
            <a:spLocks noChangeAspect="1"/>
          </p:cNvSpPr>
          <p:nvPr/>
        </p:nvSpPr>
        <p:spPr bwMode="auto">
          <a:xfrm>
            <a:off x="6343622" y="3604228"/>
            <a:ext cx="640080" cy="640080"/>
          </a:xfrm>
          <a:prstGeom prst="flowChartConnector">
            <a:avLst/>
          </a:prstGeom>
          <a:blipFill dpi="0" rotWithShape="1">
            <a:blip r:embed="rId13"/>
            <a:srcRect/>
            <a:stretch>
              <a:fillRect l="-3605" t="489" r="-883" b="-35947"/>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pic>
        <p:nvPicPr>
          <p:cNvPr id="44" name="Picture 43">
            <a:extLst>
              <a:ext uri="{FF2B5EF4-FFF2-40B4-BE49-F238E27FC236}">
                <a16:creationId xmlns:a16="http://schemas.microsoft.com/office/drawing/2014/main" id="{3F9BE754-9DB5-4DA6-A2E3-D232FE6396C6}"/>
              </a:ext>
            </a:extLst>
          </p:cNvPr>
          <p:cNvPicPr/>
          <p:nvPr/>
        </p:nvPicPr>
        <p:blipFill rotWithShape="1">
          <a:blip r:embed="rId14"/>
          <a:srcRect l="2129"/>
          <a:stretch/>
        </p:blipFill>
        <p:spPr bwMode="auto">
          <a:xfrm>
            <a:off x="6343622" y="2199582"/>
            <a:ext cx="640080" cy="640080"/>
          </a:xfrm>
          <a:prstGeom prst="rect">
            <a:avLst/>
          </a:prstGeom>
          <a:ln>
            <a:noFill/>
          </a:ln>
          <a:extLst>
            <a:ext uri="{53640926-AAD7-44D8-BBD7-CCE9431645EC}">
              <a14:shadowObscured xmlns:a14="http://schemas.microsoft.com/office/drawing/2010/main"/>
            </a:ext>
          </a:extLst>
        </p:spPr>
      </p:pic>
      <p:sp>
        <p:nvSpPr>
          <p:cNvPr id="45" name="Flowchart: Connector 44">
            <a:extLst>
              <a:ext uri="{FF2B5EF4-FFF2-40B4-BE49-F238E27FC236}">
                <a16:creationId xmlns:a16="http://schemas.microsoft.com/office/drawing/2014/main" id="{EB3E3F87-0A22-405E-AC14-5A16043169F1}"/>
              </a:ext>
            </a:extLst>
          </p:cNvPr>
          <p:cNvSpPr>
            <a:spLocks noChangeAspect="1"/>
          </p:cNvSpPr>
          <p:nvPr/>
        </p:nvSpPr>
        <p:spPr bwMode="auto">
          <a:xfrm>
            <a:off x="6343622" y="4310232"/>
            <a:ext cx="640080" cy="640080"/>
          </a:xfrm>
          <a:prstGeom prst="flowChartConnector">
            <a:avLst/>
          </a:prstGeom>
          <a:blipFill dpi="0" rotWithShape="1">
            <a:blip r:embed="rId15"/>
            <a:srcRect/>
            <a:stretch>
              <a:fillRect l="-68557" t="861" r="-60743" b="-42416"/>
            </a:stretch>
          </a:blipFill>
          <a:ln w="9525">
            <a:solidFill>
              <a:schemeClr val="bg1">
                <a:lumMod val="85000"/>
              </a:schemeClr>
            </a:solidFill>
            <a:round/>
            <a:headEnd/>
            <a:tailEnd/>
          </a:ln>
        </p:spPr>
        <p:txBody>
          <a:bodyPr rtlCol="0" anchor="ctr"/>
          <a:lstStyle/>
          <a:p>
            <a:pPr algn="ctr" eaLnBrk="0" hangingPunct="0"/>
            <a:endParaRPr lang="en-US" sz="1350">
              <a:solidFill>
                <a:prstClr val="black"/>
              </a:solidFill>
              <a:cs typeface="Arial" charset="0"/>
            </a:endParaRPr>
          </a:p>
        </p:txBody>
      </p:sp>
      <p:pic>
        <p:nvPicPr>
          <p:cNvPr id="46" name="Picture 45">
            <a:extLst>
              <a:ext uri="{FF2B5EF4-FFF2-40B4-BE49-F238E27FC236}">
                <a16:creationId xmlns:a16="http://schemas.microsoft.com/office/drawing/2014/main" id="{C5395AF2-4180-4BDD-8670-F1D83BCAE03A}"/>
              </a:ext>
            </a:extLst>
          </p:cNvPr>
          <p:cNvPicPr/>
          <p:nvPr/>
        </p:nvPicPr>
        <p:blipFill rotWithShape="1">
          <a:blip r:embed="rId16"/>
          <a:srcRect t="-1" b="159"/>
          <a:stretch/>
        </p:blipFill>
        <p:spPr bwMode="auto">
          <a:xfrm>
            <a:off x="8885659" y="5016236"/>
            <a:ext cx="640080" cy="640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6509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A621-867E-4FB3-93A6-2576F8B85C34}"/>
              </a:ext>
            </a:extLst>
          </p:cNvPr>
          <p:cNvSpPr>
            <a:spLocks noGrp="1"/>
          </p:cNvSpPr>
          <p:nvPr>
            <p:ph type="title"/>
          </p:nvPr>
        </p:nvSpPr>
        <p:spPr>
          <a:xfrm>
            <a:off x="186431" y="177758"/>
            <a:ext cx="9676599" cy="715962"/>
          </a:xfrm>
        </p:spPr>
        <p:txBody>
          <a:bodyPr>
            <a:normAutofit/>
          </a:bodyPr>
          <a:lstStyle/>
          <a:p>
            <a:r>
              <a:rPr lang="en-US" sz="3600" dirty="0"/>
              <a:t>5 Goals | 5 Years | 5 Million Students</a:t>
            </a:r>
          </a:p>
        </p:txBody>
      </p:sp>
      <p:sp>
        <p:nvSpPr>
          <p:cNvPr id="4" name="Slide Number Placeholder 3">
            <a:extLst>
              <a:ext uri="{FF2B5EF4-FFF2-40B4-BE49-F238E27FC236}">
                <a16:creationId xmlns:a16="http://schemas.microsoft.com/office/drawing/2014/main" id="{263AC3CD-0685-411F-BE32-0FE2CD33B36D}"/>
              </a:ext>
            </a:extLst>
          </p:cNvPr>
          <p:cNvSpPr>
            <a:spLocks noGrp="1"/>
          </p:cNvSpPr>
          <p:nvPr>
            <p:ph type="sldNum" sz="quarter" idx="4"/>
          </p:nvPr>
        </p:nvSpPr>
        <p:spPr/>
        <p:txBody>
          <a:bodyPr/>
          <a:lstStyle/>
          <a:p>
            <a:fld id="{DCBF5701-1E31-4102-832B-09F0AC47C2BD}" type="slidenum">
              <a:rPr lang="en-US" smtClean="0"/>
              <a:pPr/>
              <a:t>48</a:t>
            </a:fld>
            <a:endParaRPr lang="en-US"/>
          </a:p>
        </p:txBody>
      </p:sp>
      <p:pic>
        <p:nvPicPr>
          <p:cNvPr id="14" name="Picture 13">
            <a:extLst>
              <a:ext uri="{FF2B5EF4-FFF2-40B4-BE49-F238E27FC236}">
                <a16:creationId xmlns:a16="http://schemas.microsoft.com/office/drawing/2014/main" id="{6D7A6AEC-9470-4D1D-8717-B89677C3D7D3}"/>
              </a:ext>
            </a:extLst>
          </p:cNvPr>
          <p:cNvPicPr>
            <a:picLocks noChangeAspect="1"/>
          </p:cNvPicPr>
          <p:nvPr/>
        </p:nvPicPr>
        <p:blipFill rotWithShape="1">
          <a:blip r:embed="rId2"/>
          <a:srcRect l="1229" t="371" r="1896" b="-371"/>
          <a:stretch/>
        </p:blipFill>
        <p:spPr>
          <a:xfrm>
            <a:off x="1727276" y="865236"/>
            <a:ext cx="4368725" cy="1920240"/>
          </a:xfrm>
          <a:prstGeom prst="rect">
            <a:avLst/>
          </a:prstGeom>
        </p:spPr>
      </p:pic>
      <p:pic>
        <p:nvPicPr>
          <p:cNvPr id="18" name="Picture 17">
            <a:extLst>
              <a:ext uri="{FF2B5EF4-FFF2-40B4-BE49-F238E27FC236}">
                <a16:creationId xmlns:a16="http://schemas.microsoft.com/office/drawing/2014/main" id="{AC6A0E42-AD5E-4DFE-AB51-4ABEC46D4D18}"/>
              </a:ext>
            </a:extLst>
          </p:cNvPr>
          <p:cNvPicPr>
            <a:picLocks noChangeAspect="1"/>
          </p:cNvPicPr>
          <p:nvPr/>
        </p:nvPicPr>
        <p:blipFill rotWithShape="1">
          <a:blip r:embed="rId3"/>
          <a:srcRect b="3323"/>
          <a:stretch/>
        </p:blipFill>
        <p:spPr>
          <a:xfrm>
            <a:off x="6200665" y="1448220"/>
            <a:ext cx="4305890" cy="2194560"/>
          </a:xfrm>
          <a:prstGeom prst="rect">
            <a:avLst/>
          </a:prstGeom>
        </p:spPr>
      </p:pic>
      <p:sp>
        <p:nvSpPr>
          <p:cNvPr id="21" name="TextBox 20">
            <a:extLst>
              <a:ext uri="{FF2B5EF4-FFF2-40B4-BE49-F238E27FC236}">
                <a16:creationId xmlns:a16="http://schemas.microsoft.com/office/drawing/2014/main" id="{28A3A977-1428-4C52-BDAE-AD2639DB1F33}"/>
              </a:ext>
            </a:extLst>
          </p:cNvPr>
          <p:cNvSpPr txBox="1"/>
          <p:nvPr/>
        </p:nvSpPr>
        <p:spPr>
          <a:xfrm>
            <a:off x="1650404" y="6437706"/>
            <a:ext cx="8891193" cy="376500"/>
          </a:xfrm>
          <a:prstGeom prst="rect">
            <a:avLst/>
          </a:prstGeom>
          <a:solidFill>
            <a:schemeClr val="bg1"/>
          </a:solidFill>
        </p:spPr>
        <p:txBody>
          <a:bodyPr wrap="square" rtlCol="0">
            <a:spAutoFit/>
          </a:bodyPr>
          <a:lstStyle/>
          <a:p>
            <a:endParaRPr lang="en-US"/>
          </a:p>
        </p:txBody>
      </p:sp>
      <p:pic>
        <p:nvPicPr>
          <p:cNvPr id="20" name="Picture 19">
            <a:extLst>
              <a:ext uri="{FF2B5EF4-FFF2-40B4-BE49-F238E27FC236}">
                <a16:creationId xmlns:a16="http://schemas.microsoft.com/office/drawing/2014/main" id="{CA5D3295-3D97-4C42-B41C-65B3638B4573}"/>
              </a:ext>
            </a:extLst>
          </p:cNvPr>
          <p:cNvPicPr>
            <a:picLocks noChangeAspect="1"/>
          </p:cNvPicPr>
          <p:nvPr/>
        </p:nvPicPr>
        <p:blipFill>
          <a:blip r:embed="rId4"/>
          <a:stretch>
            <a:fillRect/>
          </a:stretch>
        </p:blipFill>
        <p:spPr>
          <a:xfrm>
            <a:off x="6134079" y="3682819"/>
            <a:ext cx="4349308" cy="2103120"/>
          </a:xfrm>
          <a:prstGeom prst="rect">
            <a:avLst/>
          </a:prstGeom>
        </p:spPr>
      </p:pic>
      <p:pic>
        <p:nvPicPr>
          <p:cNvPr id="12" name="Picture 11">
            <a:extLst>
              <a:ext uri="{FF2B5EF4-FFF2-40B4-BE49-F238E27FC236}">
                <a16:creationId xmlns:a16="http://schemas.microsoft.com/office/drawing/2014/main" id="{901B0DC5-09AA-456C-8A03-48BBEF4DA6A4}"/>
              </a:ext>
            </a:extLst>
          </p:cNvPr>
          <p:cNvPicPr>
            <a:picLocks noChangeAspect="1"/>
          </p:cNvPicPr>
          <p:nvPr/>
        </p:nvPicPr>
        <p:blipFill rotWithShape="1">
          <a:blip r:embed="rId5"/>
          <a:srcRect r="1660"/>
          <a:stretch/>
        </p:blipFill>
        <p:spPr>
          <a:xfrm>
            <a:off x="1727275" y="4705716"/>
            <a:ext cx="4296222" cy="1920240"/>
          </a:xfrm>
          <a:prstGeom prst="rect">
            <a:avLst/>
          </a:prstGeom>
        </p:spPr>
      </p:pic>
      <p:sp>
        <p:nvSpPr>
          <p:cNvPr id="24" name="Slide Number Placeholder 3">
            <a:extLst>
              <a:ext uri="{FF2B5EF4-FFF2-40B4-BE49-F238E27FC236}">
                <a16:creationId xmlns:a16="http://schemas.microsoft.com/office/drawing/2014/main" id="{E38458C5-FA03-4D61-A7F8-DEAC53FDB074}"/>
              </a:ext>
            </a:extLst>
          </p:cNvPr>
          <p:cNvSpPr txBox="1">
            <a:spLocks/>
          </p:cNvSpPr>
          <p:nvPr/>
        </p:nvSpPr>
        <p:spPr>
          <a:xfrm>
            <a:off x="10058659" y="6502846"/>
            <a:ext cx="406066" cy="2462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BF5701-1E31-4102-832B-09F0AC47C2BD}" type="slidenum">
              <a:rPr lang="en-US"/>
              <a:pPr/>
              <a:t>48</a:t>
            </a:fld>
            <a:endParaRPr lang="en-US"/>
          </a:p>
        </p:txBody>
      </p:sp>
      <p:pic>
        <p:nvPicPr>
          <p:cNvPr id="7" name="Picture 6">
            <a:extLst>
              <a:ext uri="{FF2B5EF4-FFF2-40B4-BE49-F238E27FC236}">
                <a16:creationId xmlns:a16="http://schemas.microsoft.com/office/drawing/2014/main" id="{B17FB419-CF38-41E3-876B-FB4F4218988E}"/>
              </a:ext>
            </a:extLst>
          </p:cNvPr>
          <p:cNvPicPr>
            <a:picLocks noChangeAspect="1"/>
          </p:cNvPicPr>
          <p:nvPr/>
        </p:nvPicPr>
        <p:blipFill rotWithShape="1">
          <a:blip r:embed="rId6"/>
          <a:srcRect r="1637"/>
          <a:stretch/>
        </p:blipFill>
        <p:spPr>
          <a:xfrm>
            <a:off x="1736606" y="2777633"/>
            <a:ext cx="4389056" cy="1874520"/>
          </a:xfrm>
          <a:prstGeom prst="rect">
            <a:avLst/>
          </a:prstGeom>
        </p:spPr>
      </p:pic>
    </p:spTree>
    <p:extLst>
      <p:ext uri="{BB962C8B-B14F-4D97-AF65-F5344CB8AC3E}">
        <p14:creationId xmlns:p14="http://schemas.microsoft.com/office/powerpoint/2010/main" val="3494581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819" y="155694"/>
            <a:ext cx="9475669" cy="708917"/>
          </a:xfrm>
        </p:spPr>
        <p:txBody>
          <a:bodyPr>
            <a:normAutofit/>
          </a:bodyPr>
          <a:lstStyle/>
          <a:p>
            <a:r>
              <a:rPr lang="en-US" sz="3600" dirty="0"/>
              <a:t>We convene, customize and collaborate</a:t>
            </a:r>
          </a:p>
        </p:txBody>
      </p:sp>
      <p:sp>
        <p:nvSpPr>
          <p:cNvPr id="3" name="Slide Number Placeholder 2"/>
          <p:cNvSpPr>
            <a:spLocks noGrp="1"/>
          </p:cNvSpPr>
          <p:nvPr>
            <p:ph type="sldNum" sz="quarter" idx="4"/>
          </p:nvPr>
        </p:nvSpPr>
        <p:spPr/>
        <p:txBody>
          <a:bodyPr/>
          <a:lstStyle/>
          <a:p>
            <a:pPr>
              <a:defRPr/>
            </a:pPr>
            <a:fld id="{DCBF5701-1E31-4102-832B-09F0AC47C2BD}" type="slidenum">
              <a:rPr lang="en-US">
                <a:solidFill>
                  <a:srgbClr val="05678B"/>
                </a:solidFill>
                <a:latin typeface="Trebuchet MS"/>
              </a:rPr>
              <a:pPr>
                <a:defRPr/>
              </a:pPr>
              <a:t>49</a:t>
            </a:fld>
            <a:endParaRPr lang="en-US">
              <a:solidFill>
                <a:srgbClr val="05678B"/>
              </a:solidFill>
              <a:latin typeface="Trebuchet MS"/>
            </a:endParaRPr>
          </a:p>
        </p:txBody>
      </p:sp>
      <p:sp>
        <p:nvSpPr>
          <p:cNvPr id="8" name="Text Placeholder 7"/>
          <p:cNvSpPr>
            <a:spLocks noGrp="1"/>
          </p:cNvSpPr>
          <p:nvPr>
            <p:ph type="body" sz="quarter" idx="13"/>
          </p:nvPr>
        </p:nvSpPr>
        <p:spPr>
          <a:xfrm>
            <a:off x="230819" y="1140940"/>
            <a:ext cx="11665259" cy="708917"/>
          </a:xfrm>
        </p:spPr>
        <p:txBody>
          <a:bodyPr wrap="square" lIns="0" tIns="45720" rIns="0" bIns="45720" anchor="ctr" anchorCtr="0">
            <a:noAutofit/>
          </a:bodyPr>
          <a:lstStyle/>
          <a:p>
            <a:r>
              <a:rPr lang="en-US" sz="2400" i="1" dirty="0" err="1">
                <a:solidFill>
                  <a:schemeClr val="accent1"/>
                </a:solidFill>
              </a:rPr>
              <a:t>ExcelinEd's</a:t>
            </a:r>
            <a:r>
              <a:rPr lang="en-US" sz="2400" i="1" dirty="0">
                <a:solidFill>
                  <a:schemeClr val="accent1"/>
                </a:solidFill>
              </a:rPr>
              <a:t> work in each state varies in breadth, depth and policy focus base upon leadership and partnerships in the state.</a:t>
            </a:r>
            <a:endParaRPr lang="en-US" sz="2400" i="1" dirty="0">
              <a:solidFill>
                <a:schemeClr val="accent1"/>
              </a:solidFill>
              <a:ea typeface="+mj-lt"/>
              <a:cs typeface="+mj-lt"/>
            </a:endParaRPr>
          </a:p>
          <a:p>
            <a:endParaRPr lang="en-US" sz="2400" i="1" dirty="0">
              <a:solidFill>
                <a:schemeClr val="accent1"/>
              </a:solidFill>
            </a:endParaRPr>
          </a:p>
        </p:txBody>
      </p:sp>
      <p:sp>
        <p:nvSpPr>
          <p:cNvPr id="5" name="Text Placeholder 4"/>
          <p:cNvSpPr>
            <a:spLocks noGrp="1"/>
          </p:cNvSpPr>
          <p:nvPr>
            <p:ph type="body" idx="1"/>
          </p:nvPr>
        </p:nvSpPr>
        <p:spPr>
          <a:xfrm>
            <a:off x="1349810" y="1912666"/>
            <a:ext cx="3540993" cy="685800"/>
          </a:xfrm>
        </p:spPr>
        <p:txBody>
          <a:bodyPr anchor="ctr" anchorCtr="0">
            <a:normAutofit/>
          </a:bodyPr>
          <a:lstStyle/>
          <a:p>
            <a:r>
              <a:rPr lang="en-US" dirty="0"/>
              <a:t>Convening Thought Leaders</a:t>
            </a:r>
          </a:p>
        </p:txBody>
      </p:sp>
      <p:sp>
        <p:nvSpPr>
          <p:cNvPr id="6" name="Content Placeholder 5"/>
          <p:cNvSpPr>
            <a:spLocks noGrp="1"/>
          </p:cNvSpPr>
          <p:nvPr>
            <p:ph sz="half" idx="2"/>
          </p:nvPr>
        </p:nvSpPr>
        <p:spPr>
          <a:xfrm>
            <a:off x="568175" y="2653820"/>
            <a:ext cx="5253505" cy="1095220"/>
          </a:xfrm>
        </p:spPr>
        <p:txBody>
          <a:bodyPr>
            <a:normAutofit/>
          </a:bodyPr>
          <a:lstStyle/>
          <a:p>
            <a:pPr marL="0" indent="0">
              <a:buNone/>
            </a:pPr>
            <a:r>
              <a:rPr lang="en-US" sz="1800" dirty="0"/>
              <a:t>ExcelinEd facilitates networks of states and collaboratives of partner organizations to inform policy, grow opportunities and improve practice.</a:t>
            </a:r>
          </a:p>
        </p:txBody>
      </p:sp>
      <p:sp>
        <p:nvSpPr>
          <p:cNvPr id="7" name="Text Placeholder 6"/>
          <p:cNvSpPr>
            <a:spLocks noGrp="1"/>
          </p:cNvSpPr>
          <p:nvPr>
            <p:ph type="body" sz="quarter" idx="3"/>
          </p:nvPr>
        </p:nvSpPr>
        <p:spPr>
          <a:xfrm>
            <a:off x="7052052" y="4027651"/>
            <a:ext cx="3200400" cy="685800"/>
          </a:xfrm>
        </p:spPr>
        <p:txBody>
          <a:bodyPr anchor="ctr" anchorCtr="0"/>
          <a:lstStyle/>
          <a:p>
            <a:r>
              <a:rPr lang="en-US"/>
              <a:t>Advocating for Change</a:t>
            </a:r>
          </a:p>
        </p:txBody>
      </p:sp>
      <p:cxnSp>
        <p:nvCxnSpPr>
          <p:cNvPr id="15" name="Straight Connector 14"/>
          <p:cNvCxnSpPr>
            <a:cxnSpLocks/>
          </p:cNvCxnSpPr>
          <p:nvPr/>
        </p:nvCxnSpPr>
        <p:spPr>
          <a:xfrm flipV="1">
            <a:off x="568175" y="3749040"/>
            <a:ext cx="10626567" cy="207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96000" y="1535285"/>
            <a:ext cx="0" cy="47689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p:cNvSpPr txBox="1">
            <a:spLocks/>
          </p:cNvSpPr>
          <p:nvPr/>
        </p:nvSpPr>
        <p:spPr>
          <a:xfrm>
            <a:off x="7052052" y="1734529"/>
            <a:ext cx="3200400" cy="685800"/>
          </a:xfrm>
          <a:prstGeom prst="rect">
            <a:avLst/>
          </a:prstGeom>
        </p:spPr>
        <p:txBody>
          <a:bodyPr anchor="ctr" anchorCtr="0">
            <a:normAutofit/>
          </a:bodyPr>
          <a:lstStyle>
            <a:lvl1pPr marL="0" indent="0" algn="l" defTabSz="685800" rtl="0" eaLnBrk="1" latinLnBrk="0" hangingPunct="1">
              <a:spcBef>
                <a:spcPct val="20000"/>
              </a:spcBef>
              <a:buFont typeface="Arial" pitchFamily="34" charset="0"/>
              <a:buNone/>
              <a:defRPr sz="2000" b="1" kern="1200">
                <a:solidFill>
                  <a:schemeClr val="tx2"/>
                </a:solidFill>
                <a:latin typeface="+mj-lt"/>
                <a:ea typeface="+mn-ea"/>
                <a:cs typeface="+mn-cs"/>
              </a:defRPr>
            </a:lvl1pPr>
            <a:lvl2pPr marL="457200" indent="0" algn="l" defTabSz="685800" rtl="0" eaLnBrk="1" latinLnBrk="0" hangingPunct="1">
              <a:spcBef>
                <a:spcPct val="20000"/>
              </a:spcBef>
              <a:buFont typeface="Arial" pitchFamily="34" charset="0"/>
              <a:buNone/>
              <a:defRPr sz="2000" b="1" kern="1200">
                <a:solidFill>
                  <a:schemeClr val="tx1"/>
                </a:solidFill>
                <a:latin typeface="Calibri" panose="020F0502020204030204" pitchFamily="34" charset="0"/>
                <a:ea typeface="+mn-ea"/>
                <a:cs typeface="+mn-cs"/>
              </a:defRPr>
            </a:lvl2pPr>
            <a:lvl3pPr marL="914400" indent="0" algn="l" defTabSz="685800" rtl="0" eaLnBrk="1" latinLnBrk="0" hangingPunct="1">
              <a:spcBef>
                <a:spcPct val="20000"/>
              </a:spcBef>
              <a:buFont typeface="Arial" pitchFamily="34" charset="0"/>
              <a:buNone/>
              <a:defRPr sz="1800" b="1" kern="1200">
                <a:solidFill>
                  <a:schemeClr val="tx1"/>
                </a:solidFill>
                <a:latin typeface="Calibri" panose="020F0502020204030204" pitchFamily="34" charset="0"/>
                <a:ea typeface="+mn-ea"/>
                <a:cs typeface="+mn-cs"/>
              </a:defRPr>
            </a:lvl3pPr>
            <a:lvl4pPr marL="13716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4pPr>
            <a:lvl5pPr marL="18288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5pPr>
            <a:lvl6pPr marL="22860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defRPr/>
            </a:pPr>
            <a:r>
              <a:rPr lang="en-US" dirty="0">
                <a:solidFill>
                  <a:srgbClr val="05678B"/>
                </a:solidFill>
                <a:latin typeface="Trebuchet MS"/>
              </a:rPr>
              <a:t>State-specific Research</a:t>
            </a:r>
          </a:p>
        </p:txBody>
      </p:sp>
      <p:sp>
        <p:nvSpPr>
          <p:cNvPr id="22" name="Text Placeholder 4"/>
          <p:cNvSpPr txBox="1">
            <a:spLocks/>
          </p:cNvSpPr>
          <p:nvPr/>
        </p:nvSpPr>
        <p:spPr>
          <a:xfrm>
            <a:off x="7101840" y="3886200"/>
            <a:ext cx="3200400" cy="685800"/>
          </a:xfrm>
          <a:prstGeom prst="rect">
            <a:avLst/>
          </a:prstGeom>
        </p:spPr>
        <p:txBody>
          <a:bodyPr anchor="ctr" anchorCtr="0">
            <a:normAutofit/>
          </a:bodyPr>
          <a:lstStyle>
            <a:lvl1pPr marL="0" indent="0" algn="l" defTabSz="685800" rtl="0" eaLnBrk="1" latinLnBrk="0" hangingPunct="1">
              <a:spcBef>
                <a:spcPct val="20000"/>
              </a:spcBef>
              <a:buFont typeface="Arial" pitchFamily="34" charset="0"/>
              <a:buNone/>
              <a:defRPr sz="2000" b="1" kern="1200">
                <a:solidFill>
                  <a:schemeClr val="tx2"/>
                </a:solidFill>
                <a:latin typeface="+mj-lt"/>
                <a:ea typeface="+mn-ea"/>
                <a:cs typeface="+mn-cs"/>
              </a:defRPr>
            </a:lvl1pPr>
            <a:lvl2pPr marL="457200" indent="0" algn="l" defTabSz="685800" rtl="0" eaLnBrk="1" latinLnBrk="0" hangingPunct="1">
              <a:spcBef>
                <a:spcPct val="20000"/>
              </a:spcBef>
              <a:buFont typeface="Arial" pitchFamily="34" charset="0"/>
              <a:buNone/>
              <a:defRPr sz="2000" b="1" kern="1200">
                <a:solidFill>
                  <a:schemeClr val="tx1"/>
                </a:solidFill>
                <a:latin typeface="Calibri" panose="020F0502020204030204" pitchFamily="34" charset="0"/>
                <a:ea typeface="+mn-ea"/>
                <a:cs typeface="+mn-cs"/>
              </a:defRPr>
            </a:lvl2pPr>
            <a:lvl3pPr marL="914400" indent="0" algn="l" defTabSz="685800" rtl="0" eaLnBrk="1" latinLnBrk="0" hangingPunct="1">
              <a:spcBef>
                <a:spcPct val="20000"/>
              </a:spcBef>
              <a:buFont typeface="Arial" pitchFamily="34" charset="0"/>
              <a:buNone/>
              <a:defRPr sz="1800" b="1" kern="1200">
                <a:solidFill>
                  <a:schemeClr val="tx1"/>
                </a:solidFill>
                <a:latin typeface="Calibri" panose="020F0502020204030204" pitchFamily="34" charset="0"/>
                <a:ea typeface="+mn-ea"/>
                <a:cs typeface="+mn-cs"/>
              </a:defRPr>
            </a:lvl3pPr>
            <a:lvl4pPr marL="13716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4pPr>
            <a:lvl5pPr marL="18288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5pPr>
            <a:lvl6pPr marL="22860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defRPr/>
            </a:pPr>
            <a:endParaRPr lang="en-US">
              <a:solidFill>
                <a:srgbClr val="05678B"/>
              </a:solidFill>
              <a:latin typeface="Trebuchet MS"/>
            </a:endParaRPr>
          </a:p>
        </p:txBody>
      </p:sp>
      <p:sp>
        <p:nvSpPr>
          <p:cNvPr id="24" name="Content Placeholder 5"/>
          <p:cNvSpPr txBox="1">
            <a:spLocks/>
          </p:cNvSpPr>
          <p:nvPr/>
        </p:nvSpPr>
        <p:spPr>
          <a:xfrm>
            <a:off x="6414924" y="4799572"/>
            <a:ext cx="4691040" cy="1394536"/>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r>
              <a:rPr lang="en-US" sz="1800" dirty="0">
                <a:solidFill>
                  <a:srgbClr val="27272B"/>
                </a:solidFill>
                <a:latin typeface="Trebuchet MS"/>
              </a:rPr>
              <a:t>ExcelinEd advocates for change in states that are ripe to take the steps needed for creating, expanding and improving student-centered education systems.</a:t>
            </a:r>
          </a:p>
        </p:txBody>
      </p:sp>
      <p:sp>
        <p:nvSpPr>
          <p:cNvPr id="25" name="Content Placeholder 5"/>
          <p:cNvSpPr txBox="1">
            <a:spLocks/>
          </p:cNvSpPr>
          <p:nvPr/>
        </p:nvSpPr>
        <p:spPr>
          <a:xfrm>
            <a:off x="626860" y="4708122"/>
            <a:ext cx="5303422" cy="1554480"/>
          </a:xfrm>
          <a:prstGeom prst="rect">
            <a:avLst/>
          </a:prstGeom>
        </p:spPr>
        <p:txBody>
          <a:bodyPr>
            <a:noAutofit/>
          </a:bodyPr>
          <a:lstStyle>
            <a:lvl1pPr marL="257175" indent="-257175"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r>
              <a:rPr lang="en-US" sz="1800" dirty="0">
                <a:solidFill>
                  <a:srgbClr val="27272B"/>
                </a:solidFill>
                <a:latin typeface="Trebuchet MS"/>
              </a:rPr>
              <a:t>ExcelinEd develops and supports implementation of student-centered policies, from the fundamentals of school accountability and early literacy to educational opportunity, college and career pathways and next generation learning.</a:t>
            </a:r>
          </a:p>
          <a:p>
            <a:pPr>
              <a:defRPr/>
            </a:pPr>
            <a:endParaRPr lang="en-US" sz="1800" dirty="0">
              <a:solidFill>
                <a:srgbClr val="27272B"/>
              </a:solidFill>
              <a:latin typeface="Trebuchet MS"/>
            </a:endParaRPr>
          </a:p>
        </p:txBody>
      </p:sp>
      <p:sp>
        <p:nvSpPr>
          <p:cNvPr id="26" name="Content Placeholder 5"/>
          <p:cNvSpPr txBox="1">
            <a:spLocks/>
          </p:cNvSpPr>
          <p:nvPr/>
        </p:nvSpPr>
        <p:spPr>
          <a:xfrm>
            <a:off x="6382824" y="2305764"/>
            <a:ext cx="4868937" cy="1132942"/>
          </a:xfrm>
          <a:prstGeom prst="rect">
            <a:avLst/>
          </a:prstGeom>
        </p:spPr>
        <p:txBody>
          <a:bodyPr>
            <a:noAutofit/>
          </a:bodyPr>
          <a:lstStyle>
            <a:lvl1pPr marL="257175" indent="-257175"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j-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r>
              <a:rPr lang="en-US" sz="1800" dirty="0">
                <a:solidFill>
                  <a:srgbClr val="27272B"/>
                </a:solidFill>
                <a:latin typeface="Trebuchet MS"/>
              </a:rPr>
              <a:t>ExcelinEd conducts and leverages research to understand how policies translate into rising student achievement, closing the equity gap, improved college and career readiness and real-world success for students.</a:t>
            </a:r>
            <a:endParaRPr lang="en-US" sz="1800" b="1" dirty="0">
              <a:solidFill>
                <a:srgbClr val="27272B"/>
              </a:solidFill>
              <a:latin typeface="Trebuchet MS"/>
            </a:endParaRPr>
          </a:p>
        </p:txBody>
      </p:sp>
      <p:pic>
        <p:nvPicPr>
          <p:cNvPr id="13" name="Graphic 12" descr="Head with Gears">
            <a:extLst>
              <a:ext uri="{FF2B5EF4-FFF2-40B4-BE49-F238E27FC236}">
                <a16:creationId xmlns:a16="http://schemas.microsoft.com/office/drawing/2014/main" id="{84833E83-957F-4A10-9CC9-9D240593335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6860" y="1955383"/>
            <a:ext cx="616027" cy="616027"/>
          </a:xfrm>
          <a:prstGeom prst="rect">
            <a:avLst/>
          </a:prstGeom>
        </p:spPr>
      </p:pic>
      <p:pic>
        <p:nvPicPr>
          <p:cNvPr id="37" name="Graphic 36" descr="Checklist">
            <a:extLst>
              <a:ext uri="{FF2B5EF4-FFF2-40B4-BE49-F238E27FC236}">
                <a16:creationId xmlns:a16="http://schemas.microsoft.com/office/drawing/2014/main" id="{1C49832F-CB2D-4488-A592-C18FC62B19C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11201" y="3977858"/>
            <a:ext cx="647344" cy="647344"/>
          </a:xfrm>
          <a:prstGeom prst="rect">
            <a:avLst/>
          </a:prstGeom>
        </p:spPr>
      </p:pic>
      <p:sp>
        <p:nvSpPr>
          <p:cNvPr id="38" name="Text Placeholder 4">
            <a:extLst>
              <a:ext uri="{FF2B5EF4-FFF2-40B4-BE49-F238E27FC236}">
                <a16:creationId xmlns:a16="http://schemas.microsoft.com/office/drawing/2014/main" id="{6EC894CD-AA2F-4AC0-BFC1-602FD3F7D83A}"/>
              </a:ext>
            </a:extLst>
          </p:cNvPr>
          <p:cNvSpPr txBox="1">
            <a:spLocks/>
          </p:cNvSpPr>
          <p:nvPr/>
        </p:nvSpPr>
        <p:spPr>
          <a:xfrm>
            <a:off x="1295761" y="3966968"/>
            <a:ext cx="4750449" cy="685800"/>
          </a:xfrm>
          <a:prstGeom prst="rect">
            <a:avLst/>
          </a:prstGeom>
        </p:spPr>
        <p:txBody>
          <a:bodyPr anchor="ctr" anchorCtr="0">
            <a:normAutofit/>
          </a:bodyPr>
          <a:lstStyle>
            <a:lvl1pPr marL="0" indent="0" algn="l" defTabSz="685800" rtl="0" eaLnBrk="1" latinLnBrk="0" hangingPunct="1">
              <a:spcBef>
                <a:spcPct val="20000"/>
              </a:spcBef>
              <a:buFont typeface="Arial" pitchFamily="34" charset="0"/>
              <a:buNone/>
              <a:defRPr sz="2000" b="1" kern="1200">
                <a:solidFill>
                  <a:schemeClr val="tx2"/>
                </a:solidFill>
                <a:latin typeface="+mj-lt"/>
                <a:ea typeface="+mn-ea"/>
                <a:cs typeface="+mn-cs"/>
              </a:defRPr>
            </a:lvl1pPr>
            <a:lvl2pPr marL="457200" indent="0" algn="l" defTabSz="685800" rtl="0" eaLnBrk="1" latinLnBrk="0" hangingPunct="1">
              <a:spcBef>
                <a:spcPct val="20000"/>
              </a:spcBef>
              <a:buFont typeface="Arial" pitchFamily="34" charset="0"/>
              <a:buNone/>
              <a:defRPr sz="2000" b="1" kern="1200">
                <a:solidFill>
                  <a:schemeClr val="tx1"/>
                </a:solidFill>
                <a:latin typeface="Calibri" panose="020F0502020204030204" pitchFamily="34" charset="0"/>
                <a:ea typeface="+mn-ea"/>
                <a:cs typeface="+mn-cs"/>
              </a:defRPr>
            </a:lvl2pPr>
            <a:lvl3pPr marL="914400" indent="0" algn="l" defTabSz="685800" rtl="0" eaLnBrk="1" latinLnBrk="0" hangingPunct="1">
              <a:spcBef>
                <a:spcPct val="20000"/>
              </a:spcBef>
              <a:buFont typeface="Arial" pitchFamily="34" charset="0"/>
              <a:buNone/>
              <a:defRPr sz="1800" b="1" kern="1200">
                <a:solidFill>
                  <a:schemeClr val="tx1"/>
                </a:solidFill>
                <a:latin typeface="Calibri" panose="020F0502020204030204" pitchFamily="34" charset="0"/>
                <a:ea typeface="+mn-ea"/>
                <a:cs typeface="+mn-cs"/>
              </a:defRPr>
            </a:lvl3pPr>
            <a:lvl4pPr marL="13716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4pPr>
            <a:lvl5pPr marL="1828800" indent="0" algn="l" defTabSz="685800" rtl="0" eaLnBrk="1" latinLnBrk="0" hangingPunct="1">
              <a:spcBef>
                <a:spcPct val="20000"/>
              </a:spcBef>
              <a:buFont typeface="Arial" pitchFamily="34" charset="0"/>
              <a:buNone/>
              <a:defRPr sz="1600" b="1" kern="1200">
                <a:solidFill>
                  <a:schemeClr val="tx1"/>
                </a:solidFill>
                <a:latin typeface="Calibri" panose="020F0502020204030204" pitchFamily="34" charset="0"/>
                <a:ea typeface="+mn-ea"/>
                <a:cs typeface="+mn-cs"/>
              </a:defRPr>
            </a:lvl5pPr>
            <a:lvl6pPr marL="22860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6858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defRPr/>
            </a:pPr>
            <a:r>
              <a:rPr lang="en-US" dirty="0">
                <a:solidFill>
                  <a:srgbClr val="05678B"/>
                </a:solidFill>
                <a:latin typeface="Trebuchet MS"/>
              </a:rPr>
              <a:t>Policy Development &amp; Implementation</a:t>
            </a:r>
          </a:p>
        </p:txBody>
      </p:sp>
      <p:pic>
        <p:nvPicPr>
          <p:cNvPr id="40" name="Graphic 39" descr="Map with pin">
            <a:extLst>
              <a:ext uri="{FF2B5EF4-FFF2-40B4-BE49-F238E27FC236}">
                <a16:creationId xmlns:a16="http://schemas.microsoft.com/office/drawing/2014/main" id="{2B963F16-6F8B-407B-BF1E-0623D83CC72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21955" y="1683805"/>
            <a:ext cx="676667" cy="676667"/>
          </a:xfrm>
          <a:prstGeom prst="rect">
            <a:avLst/>
          </a:prstGeom>
        </p:spPr>
      </p:pic>
      <p:pic>
        <p:nvPicPr>
          <p:cNvPr id="44" name="Graphic 43" descr="Teacher">
            <a:extLst>
              <a:ext uri="{FF2B5EF4-FFF2-40B4-BE49-F238E27FC236}">
                <a16:creationId xmlns:a16="http://schemas.microsoft.com/office/drawing/2014/main" id="{F0F7786B-0A30-4FB9-A12B-3CB0BC39D15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326059" y="4008753"/>
            <a:ext cx="731520" cy="731520"/>
          </a:xfrm>
          <a:prstGeom prst="rect">
            <a:avLst/>
          </a:prstGeom>
        </p:spPr>
      </p:pic>
    </p:spTree>
    <p:extLst>
      <p:ext uri="{BB962C8B-B14F-4D97-AF65-F5344CB8AC3E}">
        <p14:creationId xmlns:p14="http://schemas.microsoft.com/office/powerpoint/2010/main" val="204051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EE02-F7CE-4D44-9408-6C769A685CF9}"/>
              </a:ext>
            </a:extLst>
          </p:cNvPr>
          <p:cNvSpPr>
            <a:spLocks noGrp="1"/>
          </p:cNvSpPr>
          <p:nvPr>
            <p:ph type="title"/>
          </p:nvPr>
        </p:nvSpPr>
        <p:spPr>
          <a:xfrm>
            <a:off x="197324" y="126764"/>
            <a:ext cx="10406765" cy="705853"/>
          </a:xfrm>
        </p:spPr>
        <p:txBody>
          <a:bodyPr>
            <a:noAutofit/>
          </a:bodyPr>
          <a:lstStyle/>
          <a:p>
            <a:r>
              <a:rPr lang="en-US" sz="3200" dirty="0"/>
              <a:t>Virginia Standards of Learning (SOL) Assessments</a:t>
            </a:r>
          </a:p>
        </p:txBody>
      </p:sp>
      <p:sp>
        <p:nvSpPr>
          <p:cNvPr id="3" name="Slide Number Placeholder 2">
            <a:extLst>
              <a:ext uri="{FF2B5EF4-FFF2-40B4-BE49-F238E27FC236}">
                <a16:creationId xmlns:a16="http://schemas.microsoft.com/office/drawing/2014/main" id="{267B87B7-84D2-4258-8577-BC6E65BF0893}"/>
              </a:ext>
            </a:extLst>
          </p:cNvPr>
          <p:cNvSpPr>
            <a:spLocks noGrp="1"/>
          </p:cNvSpPr>
          <p:nvPr>
            <p:ph type="sldNum" sz="quarter" idx="4"/>
          </p:nvPr>
        </p:nvSpPr>
        <p:spPr/>
        <p:txBody>
          <a:bodyPr/>
          <a:lstStyle/>
          <a:p>
            <a:fld id="{DCBF5701-1E31-4102-832B-09F0AC47C2BD}" type="slidenum">
              <a:rPr lang="en-US" smtClean="0"/>
              <a:pPr/>
              <a:t>5</a:t>
            </a:fld>
            <a:endParaRPr lang="en-US" dirty="0"/>
          </a:p>
        </p:txBody>
      </p:sp>
      <p:sp>
        <p:nvSpPr>
          <p:cNvPr id="4" name="Text Placeholder 3">
            <a:extLst>
              <a:ext uri="{FF2B5EF4-FFF2-40B4-BE49-F238E27FC236}">
                <a16:creationId xmlns:a16="http://schemas.microsoft.com/office/drawing/2014/main" id="{2A78E896-0529-4D3E-A70D-406FDCFBC257}"/>
              </a:ext>
            </a:extLst>
          </p:cNvPr>
          <p:cNvSpPr>
            <a:spLocks noGrp="1"/>
          </p:cNvSpPr>
          <p:nvPr>
            <p:ph type="body" sz="quarter" idx="13"/>
          </p:nvPr>
        </p:nvSpPr>
        <p:spPr>
          <a:xfrm>
            <a:off x="367156" y="971492"/>
            <a:ext cx="11135032" cy="457451"/>
          </a:xfrm>
        </p:spPr>
        <p:txBody>
          <a:bodyPr/>
          <a:lstStyle/>
          <a:p>
            <a:r>
              <a:rPr lang="en-US" sz="2200" i="1" dirty="0"/>
              <a:t>Annual reading and math tests and reporting student performance by student group is required by federal law.</a:t>
            </a:r>
          </a:p>
        </p:txBody>
      </p:sp>
      <p:sp>
        <p:nvSpPr>
          <p:cNvPr id="5" name="Text Placeholder 4">
            <a:extLst>
              <a:ext uri="{FF2B5EF4-FFF2-40B4-BE49-F238E27FC236}">
                <a16:creationId xmlns:a16="http://schemas.microsoft.com/office/drawing/2014/main" id="{02D67E0F-A7A4-46D1-B051-55E4333EF3F5}"/>
              </a:ext>
            </a:extLst>
          </p:cNvPr>
          <p:cNvSpPr>
            <a:spLocks noGrp="1"/>
          </p:cNvSpPr>
          <p:nvPr>
            <p:ph type="body" sz="quarter" idx="14"/>
          </p:nvPr>
        </p:nvSpPr>
        <p:spPr/>
        <p:txBody>
          <a:bodyPr/>
          <a:lstStyle/>
          <a:p>
            <a:endParaRPr lang="en-US"/>
          </a:p>
        </p:txBody>
      </p:sp>
      <p:sp>
        <p:nvSpPr>
          <p:cNvPr id="6" name="Content Placeholder 5">
            <a:extLst>
              <a:ext uri="{FF2B5EF4-FFF2-40B4-BE49-F238E27FC236}">
                <a16:creationId xmlns:a16="http://schemas.microsoft.com/office/drawing/2014/main" id="{C77B5B1E-268D-4F82-9186-A2D079D8B780}"/>
              </a:ext>
            </a:extLst>
          </p:cNvPr>
          <p:cNvSpPr>
            <a:spLocks noGrp="1"/>
          </p:cNvSpPr>
          <p:nvPr>
            <p:ph sz="quarter" idx="15"/>
          </p:nvPr>
        </p:nvSpPr>
        <p:spPr>
          <a:xfrm>
            <a:off x="304800" y="1823105"/>
            <a:ext cx="11607800" cy="4474511"/>
          </a:xfrm>
        </p:spPr>
        <p:txBody>
          <a:bodyPr/>
          <a:lstStyle/>
          <a:p>
            <a:pPr>
              <a:spcBef>
                <a:spcPts val="600"/>
              </a:spcBef>
            </a:pPr>
            <a:r>
              <a:rPr lang="en-US" sz="2400" dirty="0"/>
              <a:t>Virginia Standards of Learning (SOL) Assessments are the annual statewide tests that measure student progress toward Virginia's academic standards. </a:t>
            </a:r>
          </a:p>
          <a:p>
            <a:pPr>
              <a:spcBef>
                <a:spcPts val="600"/>
              </a:spcBef>
            </a:pPr>
            <a:r>
              <a:rPr lang="en-US" sz="2400" dirty="0"/>
              <a:t>All public school students take a reading and math test in grades 3-8 and high school.</a:t>
            </a:r>
          </a:p>
          <a:p>
            <a:pPr>
              <a:spcBef>
                <a:spcPts val="600"/>
              </a:spcBef>
            </a:pPr>
            <a:r>
              <a:rPr lang="en-US" sz="2400" dirty="0">
                <a:ea typeface="MS PGothic" pitchFamily="34" charset="-128"/>
                <a:cs typeface="ＭＳ Ｐゴシック"/>
              </a:rPr>
              <a:t>SOL reports results as percent of students by four achievement levels </a:t>
            </a:r>
            <a:r>
              <a:rPr lang="en-US" sz="2400" dirty="0">
                <a:ea typeface="MS PGothic" pitchFamily="34" charset="-128"/>
              </a:rPr>
              <a:t>(Advanced, Proficient, Basic, and Below Basic) and scale scores.</a:t>
            </a:r>
          </a:p>
          <a:p>
            <a:pPr>
              <a:spcBef>
                <a:spcPts val="600"/>
              </a:spcBef>
            </a:pPr>
            <a:r>
              <a:rPr lang="en-US" sz="2400" dirty="0"/>
              <a:t>Results are reported by student, student groups, school, district, and state.</a:t>
            </a:r>
          </a:p>
          <a:p>
            <a:pPr>
              <a:spcBef>
                <a:spcPts val="600"/>
              </a:spcBef>
            </a:pPr>
            <a:r>
              <a:rPr lang="en-US" sz="2400" b="1" dirty="0"/>
              <a:t>Performance on the SOL assessment is not comparable to other state tests because the standards, items, and expectations differ.</a:t>
            </a:r>
          </a:p>
          <a:p>
            <a:pPr>
              <a:spcBef>
                <a:spcPts val="600"/>
              </a:spcBef>
            </a:pPr>
            <a:r>
              <a:rPr lang="en-US" sz="2400" dirty="0"/>
              <a:t>Due to COVID-19, SOL was not administered to </a:t>
            </a:r>
            <a:r>
              <a:rPr lang="en-US" sz="2400" u="sng" dirty="0"/>
              <a:t>all</a:t>
            </a:r>
            <a:r>
              <a:rPr lang="en-US" sz="2400" dirty="0"/>
              <a:t> students in 2020 or 2021.</a:t>
            </a:r>
          </a:p>
        </p:txBody>
      </p:sp>
    </p:spTree>
    <p:extLst>
      <p:ext uri="{BB962C8B-B14F-4D97-AF65-F5344CB8AC3E}">
        <p14:creationId xmlns:p14="http://schemas.microsoft.com/office/powerpoint/2010/main" val="988657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D35B-0AC9-4B07-B21A-881A565927A3}"/>
              </a:ext>
            </a:extLst>
          </p:cNvPr>
          <p:cNvSpPr>
            <a:spLocks noGrp="1"/>
          </p:cNvSpPr>
          <p:nvPr>
            <p:ph type="title"/>
          </p:nvPr>
        </p:nvSpPr>
        <p:spPr>
          <a:xfrm>
            <a:off x="361335" y="175028"/>
            <a:ext cx="10692581" cy="705853"/>
          </a:xfrm>
        </p:spPr>
        <p:txBody>
          <a:bodyPr>
            <a:noAutofit/>
          </a:bodyPr>
          <a:lstStyle/>
          <a:p>
            <a:r>
              <a:rPr lang="en-US" sz="3200" dirty="0"/>
              <a:t>National Assessment of Educational Progress (NAEP)</a:t>
            </a:r>
          </a:p>
        </p:txBody>
      </p:sp>
      <p:sp>
        <p:nvSpPr>
          <p:cNvPr id="3" name="Slide Number Placeholder 2">
            <a:extLst>
              <a:ext uri="{FF2B5EF4-FFF2-40B4-BE49-F238E27FC236}">
                <a16:creationId xmlns:a16="http://schemas.microsoft.com/office/drawing/2014/main" id="{ECD2922F-A608-41AF-9E52-F392B0FC951A}"/>
              </a:ext>
            </a:extLst>
          </p:cNvPr>
          <p:cNvSpPr>
            <a:spLocks noGrp="1"/>
          </p:cNvSpPr>
          <p:nvPr>
            <p:ph type="sldNum" sz="quarter" idx="4"/>
          </p:nvPr>
        </p:nvSpPr>
        <p:spPr/>
        <p:txBody>
          <a:bodyPr/>
          <a:lstStyle/>
          <a:p>
            <a:fld id="{DCBF5701-1E31-4102-832B-09F0AC47C2BD}" type="slidenum">
              <a:rPr lang="en-US" smtClean="0"/>
              <a:pPr/>
              <a:t>6</a:t>
            </a:fld>
            <a:endParaRPr lang="en-US" dirty="0"/>
          </a:p>
        </p:txBody>
      </p:sp>
      <p:sp>
        <p:nvSpPr>
          <p:cNvPr id="4" name="Text Placeholder 3">
            <a:extLst>
              <a:ext uri="{FF2B5EF4-FFF2-40B4-BE49-F238E27FC236}">
                <a16:creationId xmlns:a16="http://schemas.microsoft.com/office/drawing/2014/main" id="{97CAC287-5952-47D7-AF1F-8CC24E5B2F35}"/>
              </a:ext>
            </a:extLst>
          </p:cNvPr>
          <p:cNvSpPr>
            <a:spLocks noGrp="1"/>
          </p:cNvSpPr>
          <p:nvPr>
            <p:ph type="body" sz="quarter" idx="13"/>
          </p:nvPr>
        </p:nvSpPr>
        <p:spPr>
          <a:xfrm>
            <a:off x="543234" y="975524"/>
            <a:ext cx="8494773" cy="457451"/>
          </a:xfrm>
        </p:spPr>
        <p:txBody>
          <a:bodyPr/>
          <a:lstStyle/>
          <a:p>
            <a:r>
              <a:rPr lang="en-US" i="1" dirty="0"/>
              <a:t>State participation in NAEP is required by federal law.</a:t>
            </a:r>
          </a:p>
        </p:txBody>
      </p:sp>
      <p:sp>
        <p:nvSpPr>
          <p:cNvPr id="6" name="Content Placeholder 5">
            <a:extLst>
              <a:ext uri="{FF2B5EF4-FFF2-40B4-BE49-F238E27FC236}">
                <a16:creationId xmlns:a16="http://schemas.microsoft.com/office/drawing/2014/main" id="{24DAD069-E7E4-498E-9883-897F14D45635}"/>
              </a:ext>
            </a:extLst>
          </p:cNvPr>
          <p:cNvSpPr>
            <a:spLocks noGrp="1"/>
          </p:cNvSpPr>
          <p:nvPr>
            <p:ph sz="quarter" idx="15"/>
          </p:nvPr>
        </p:nvSpPr>
        <p:spPr>
          <a:xfrm>
            <a:off x="236588" y="1527618"/>
            <a:ext cx="11718823" cy="4422012"/>
          </a:xfrm>
        </p:spPr>
        <p:txBody>
          <a:bodyPr/>
          <a:lstStyle/>
          <a:p>
            <a:pPr>
              <a:spcBef>
                <a:spcPts val="600"/>
              </a:spcBef>
            </a:pPr>
            <a:r>
              <a:rPr lang="en-US" sz="2100" dirty="0"/>
              <a:t>With the passage of No Child Left Behind of 2001, states receiving Title I funding are required to participate in NAEP reading and mathematics at grades 4 and 8 every two years.</a:t>
            </a:r>
          </a:p>
          <a:p>
            <a:pPr>
              <a:spcBef>
                <a:spcPts val="600"/>
              </a:spcBef>
            </a:pPr>
            <a:r>
              <a:rPr lang="en-US" sz="2100" dirty="0"/>
              <a:t>NAEP is administered to a sample of students who represent the student population of the nation, states, and some districts.  NAEP is not designed to report results for individual students or schools.</a:t>
            </a:r>
          </a:p>
          <a:p>
            <a:pPr>
              <a:spcBef>
                <a:spcPts val="600"/>
              </a:spcBef>
            </a:pPr>
            <a:r>
              <a:rPr lang="en-US" sz="2100" dirty="0">
                <a:ea typeface="MS PGothic" pitchFamily="34" charset="-128"/>
                <a:cs typeface="ＭＳ Ｐゴシック"/>
              </a:rPr>
              <a:t>NAEP reports results as percent of </a:t>
            </a:r>
            <a:r>
              <a:rPr lang="en-US" sz="2100" dirty="0"/>
              <a:t>students by achievement level (Below Basic, Basic, Proficient and Advanced) and Scale Scores.</a:t>
            </a:r>
          </a:p>
          <a:p>
            <a:pPr>
              <a:spcBef>
                <a:spcPts val="600"/>
              </a:spcBef>
            </a:pPr>
            <a:r>
              <a:rPr lang="en-US" sz="2100" dirty="0"/>
              <a:t>Results are reported by student groups, not all states have reportable results for all student groups.</a:t>
            </a:r>
          </a:p>
          <a:p>
            <a:pPr>
              <a:spcBef>
                <a:spcPts val="600"/>
              </a:spcBef>
            </a:pPr>
            <a:r>
              <a:rPr lang="en-US" sz="2100" b="1" dirty="0"/>
              <a:t>NAEP is the only objective student learning outcome measure available for apples-to-apples state comparisons.</a:t>
            </a:r>
          </a:p>
          <a:p>
            <a:pPr>
              <a:spcBef>
                <a:spcPts val="600"/>
              </a:spcBef>
            </a:pPr>
            <a:r>
              <a:rPr lang="en-US" sz="2100" dirty="0"/>
              <a:t>Due to COVID-19 the 2021 administration of NAEP was postponed to 2022.  </a:t>
            </a:r>
          </a:p>
          <a:p>
            <a:pPr lvl="1">
              <a:spcBef>
                <a:spcPts val="600"/>
              </a:spcBef>
            </a:pPr>
            <a:r>
              <a:rPr lang="en-US" sz="2100" dirty="0"/>
              <a:t>2022 NAEP results will be publicly shared October 24, 2022.</a:t>
            </a:r>
          </a:p>
          <a:p>
            <a:endParaRPr lang="en-US" sz="2100" dirty="0"/>
          </a:p>
        </p:txBody>
      </p:sp>
    </p:spTree>
    <p:extLst>
      <p:ext uri="{BB962C8B-B14F-4D97-AF65-F5344CB8AC3E}">
        <p14:creationId xmlns:p14="http://schemas.microsoft.com/office/powerpoint/2010/main" val="87343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D641-43CA-43FE-9B7A-BDCA541A02A9}"/>
              </a:ext>
            </a:extLst>
          </p:cNvPr>
          <p:cNvSpPr>
            <a:spLocks noGrp="1"/>
          </p:cNvSpPr>
          <p:nvPr>
            <p:ph type="title"/>
          </p:nvPr>
        </p:nvSpPr>
        <p:spPr>
          <a:xfrm>
            <a:off x="247359" y="98604"/>
            <a:ext cx="10598832" cy="705853"/>
          </a:xfrm>
        </p:spPr>
        <p:txBody>
          <a:bodyPr>
            <a:noAutofit/>
          </a:bodyPr>
          <a:lstStyle/>
          <a:p>
            <a:r>
              <a:rPr lang="en-US" sz="3200" dirty="0"/>
              <a:t>Achievement levels: Proficiency expectations</a:t>
            </a:r>
          </a:p>
        </p:txBody>
      </p:sp>
      <p:sp>
        <p:nvSpPr>
          <p:cNvPr id="3" name="Text Placeholder 2">
            <a:extLst>
              <a:ext uri="{FF2B5EF4-FFF2-40B4-BE49-F238E27FC236}">
                <a16:creationId xmlns:a16="http://schemas.microsoft.com/office/drawing/2014/main" id="{306B0CCF-A140-4AC4-B8F7-7300DB729FAD}"/>
              </a:ext>
            </a:extLst>
          </p:cNvPr>
          <p:cNvSpPr>
            <a:spLocks noGrp="1"/>
          </p:cNvSpPr>
          <p:nvPr>
            <p:ph type="body" sz="quarter" idx="13"/>
          </p:nvPr>
        </p:nvSpPr>
        <p:spPr>
          <a:xfrm>
            <a:off x="370060" y="1045845"/>
            <a:ext cx="11542540" cy="496265"/>
          </a:xfrm>
        </p:spPr>
        <p:txBody>
          <a:bodyPr/>
          <a:lstStyle/>
          <a:p>
            <a:r>
              <a:rPr lang="en-US" sz="2000" i="1" dirty="0"/>
              <a:t>Comparing Proficiency Expectations on the Virginia Standards of Learning Assessment and the National Assessment of Education Progress (NAEP) in 2019.</a:t>
            </a:r>
          </a:p>
        </p:txBody>
      </p:sp>
      <p:graphicFrame>
        <p:nvGraphicFramePr>
          <p:cNvPr id="9" name="Content Placeholder 8">
            <a:extLst>
              <a:ext uri="{FF2B5EF4-FFF2-40B4-BE49-F238E27FC236}">
                <a16:creationId xmlns:a16="http://schemas.microsoft.com/office/drawing/2014/main" id="{4B43A592-2F65-47A3-8793-82E72E1B139B}"/>
              </a:ext>
            </a:extLst>
          </p:cNvPr>
          <p:cNvGraphicFramePr>
            <a:graphicFrameLocks noGrp="1"/>
          </p:cNvGraphicFramePr>
          <p:nvPr>
            <p:ph sz="quarter" idx="15"/>
            <p:extLst>
              <p:ext uri="{D42A27DB-BD31-4B8C-83A1-F6EECF244321}">
                <p14:modId xmlns:p14="http://schemas.microsoft.com/office/powerpoint/2010/main" val="3634025851"/>
              </p:ext>
            </p:extLst>
          </p:nvPr>
        </p:nvGraphicFramePr>
        <p:xfrm>
          <a:off x="359900" y="1940676"/>
          <a:ext cx="11351454" cy="3203117"/>
        </p:xfrm>
        <a:graphic>
          <a:graphicData uri="http://schemas.openxmlformats.org/drawingml/2006/table">
            <a:tbl>
              <a:tblPr>
                <a:tableStyleId>{F5AB1C69-6EDB-4FF4-983F-18BD219EF322}</a:tableStyleId>
              </a:tblPr>
              <a:tblGrid>
                <a:gridCol w="7022756">
                  <a:extLst>
                    <a:ext uri="{9D8B030D-6E8A-4147-A177-3AD203B41FA5}">
                      <a16:colId xmlns:a16="http://schemas.microsoft.com/office/drawing/2014/main" val="3488360668"/>
                    </a:ext>
                  </a:extLst>
                </a:gridCol>
                <a:gridCol w="1139252">
                  <a:extLst>
                    <a:ext uri="{9D8B030D-6E8A-4147-A177-3AD203B41FA5}">
                      <a16:colId xmlns:a16="http://schemas.microsoft.com/office/drawing/2014/main" val="3532821626"/>
                    </a:ext>
                  </a:extLst>
                </a:gridCol>
                <a:gridCol w="1139253">
                  <a:extLst>
                    <a:ext uri="{9D8B030D-6E8A-4147-A177-3AD203B41FA5}">
                      <a16:colId xmlns:a16="http://schemas.microsoft.com/office/drawing/2014/main" val="1924471376"/>
                    </a:ext>
                  </a:extLst>
                </a:gridCol>
                <a:gridCol w="974360">
                  <a:extLst>
                    <a:ext uri="{9D8B030D-6E8A-4147-A177-3AD203B41FA5}">
                      <a16:colId xmlns:a16="http://schemas.microsoft.com/office/drawing/2014/main" val="194409723"/>
                    </a:ext>
                  </a:extLst>
                </a:gridCol>
                <a:gridCol w="1075833">
                  <a:extLst>
                    <a:ext uri="{9D8B030D-6E8A-4147-A177-3AD203B41FA5}">
                      <a16:colId xmlns:a16="http://schemas.microsoft.com/office/drawing/2014/main" val="128667285"/>
                    </a:ext>
                  </a:extLst>
                </a:gridCol>
              </a:tblGrid>
              <a:tr h="817880">
                <a:tc>
                  <a:txBody>
                    <a:bodyPr/>
                    <a:lstStyle/>
                    <a:p>
                      <a:pPr algn="l" rtl="0" fontAlgn="ctr"/>
                      <a:r>
                        <a:rPr lang="pt-BR" sz="2000" b="1" i="0" u="none" strike="noStrike" dirty="0">
                          <a:solidFill>
                            <a:srgbClr val="FFFFFF"/>
                          </a:solidFill>
                          <a:effectLst/>
                          <a:latin typeface="Trebuchet MS" panose="020B0603020202020204" pitchFamily="34" charset="0"/>
                        </a:rPr>
                        <a:t>2019 Virginia NAEP vs SOL</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rtl="0" fontAlgn="ctr"/>
                      <a:r>
                        <a:rPr lang="en-US" sz="2000" b="1" i="0" u="none" strike="noStrike" dirty="0">
                          <a:solidFill>
                            <a:srgbClr val="FFFFFF"/>
                          </a:solidFill>
                          <a:effectLst/>
                          <a:latin typeface="Trebuchet MS" panose="020B0603020202020204" pitchFamily="34" charset="0"/>
                        </a:rPr>
                        <a:t>Reading Grade 4</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rtl="0" fontAlgn="ctr"/>
                      <a:r>
                        <a:rPr lang="en-US" sz="2000" b="1" i="0" u="none" strike="noStrike" dirty="0">
                          <a:solidFill>
                            <a:srgbClr val="FFFFFF"/>
                          </a:solidFill>
                          <a:effectLst/>
                          <a:latin typeface="Trebuchet MS" panose="020B0603020202020204" pitchFamily="34" charset="0"/>
                        </a:rPr>
                        <a:t>Reading Grade 8</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rtl="0" fontAlgn="ctr"/>
                      <a:r>
                        <a:rPr lang="en-US" sz="2000" b="1" i="0" u="none" strike="noStrike" dirty="0">
                          <a:solidFill>
                            <a:srgbClr val="FFFFFF"/>
                          </a:solidFill>
                          <a:effectLst/>
                          <a:latin typeface="Trebuchet MS" panose="020B0603020202020204" pitchFamily="34" charset="0"/>
                        </a:rPr>
                        <a:t>Math Grade 4</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rtl="0" fontAlgn="ctr"/>
                      <a:r>
                        <a:rPr lang="en-US" sz="2000" b="1" i="0" u="none" strike="noStrike" dirty="0">
                          <a:solidFill>
                            <a:srgbClr val="FFFFFF"/>
                          </a:solidFill>
                          <a:effectLst/>
                          <a:latin typeface="Trebuchet MS" panose="020B0603020202020204" pitchFamily="34" charset="0"/>
                        </a:rPr>
                        <a:t>Math Grade 8</a:t>
                      </a:r>
                    </a:p>
                  </a:txBody>
                  <a:tcPr marL="4763" marR="4763"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702360599"/>
                  </a:ext>
                </a:extLst>
              </a:tr>
              <a:tr h="495941">
                <a:tc>
                  <a:txBody>
                    <a:bodyPr/>
                    <a:lstStyle/>
                    <a:p>
                      <a:pPr algn="l" rtl="0" fontAlgn="b"/>
                      <a:r>
                        <a:rPr lang="en-US" sz="2000" b="0" i="0" u="none" strike="noStrike">
                          <a:solidFill>
                            <a:srgbClr val="27272B"/>
                          </a:solidFill>
                          <a:effectLst/>
                          <a:latin typeface="Trebuchet MS" panose="020B0603020202020204" pitchFamily="34" charset="0"/>
                        </a:rPr>
                        <a:t>2019 NAEP Proficient and Advanced</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38%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33%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48%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38%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3486403"/>
                  </a:ext>
                </a:extLst>
              </a:tr>
              <a:tr h="472324">
                <a:tc>
                  <a:txBody>
                    <a:bodyPr/>
                    <a:lstStyle/>
                    <a:p>
                      <a:pPr algn="l" rtl="0" fontAlgn="b"/>
                      <a:r>
                        <a:rPr lang="en-US" sz="2000" b="0" i="0" u="none" strike="noStrike" dirty="0">
                          <a:solidFill>
                            <a:srgbClr val="27272B"/>
                          </a:solidFill>
                          <a:effectLst/>
                          <a:latin typeface="Trebuchet MS" panose="020B0603020202020204" pitchFamily="34" charset="0"/>
                        </a:rPr>
                        <a:t>2019 SOL Proficient and Advanced Pass Rate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75%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76%</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83%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77%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2441565"/>
                  </a:ext>
                </a:extLst>
              </a:tr>
              <a:tr h="472324">
                <a:tc>
                  <a:txBody>
                    <a:bodyPr/>
                    <a:lstStyle/>
                    <a:p>
                      <a:pPr algn="l" rtl="0" fontAlgn="b"/>
                      <a:r>
                        <a:rPr lang="en-US" sz="2000" b="0" i="1" u="none" strike="noStrike" dirty="0">
                          <a:solidFill>
                            <a:srgbClr val="000000"/>
                          </a:solidFill>
                          <a:effectLst/>
                          <a:latin typeface="Trebuchet MS" panose="020B0603020202020204" pitchFamily="34" charset="0"/>
                        </a:rPr>
                        <a:t>NAEP difference from SOL Proficient and Advanced Pass Rate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dirty="0">
                          <a:solidFill>
                            <a:srgbClr val="000000"/>
                          </a:solidFill>
                          <a:effectLst/>
                          <a:latin typeface="Trebuchet MS" panose="020B0603020202020204" pitchFamily="34" charset="0"/>
                        </a:rPr>
                        <a:t>-37%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dirty="0">
                          <a:solidFill>
                            <a:srgbClr val="000000"/>
                          </a:solidFill>
                          <a:effectLst/>
                          <a:latin typeface="Trebuchet MS" panose="020B0603020202020204" pitchFamily="34" charset="0"/>
                        </a:rPr>
                        <a:t>-43%</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dirty="0">
                          <a:solidFill>
                            <a:srgbClr val="000000"/>
                          </a:solidFill>
                          <a:effectLst/>
                          <a:latin typeface="Trebuchet MS" panose="020B0603020202020204" pitchFamily="34" charset="0"/>
                        </a:rPr>
                        <a:t>-35%</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dirty="0">
                          <a:solidFill>
                            <a:srgbClr val="000000"/>
                          </a:solidFill>
                          <a:effectLst/>
                          <a:latin typeface="Trebuchet MS" panose="020B0603020202020204" pitchFamily="34" charset="0"/>
                        </a:rPr>
                        <a:t>-39%</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86372"/>
                  </a:ext>
                </a:extLst>
              </a:tr>
              <a:tr h="472324">
                <a:tc>
                  <a:txBody>
                    <a:bodyPr/>
                    <a:lstStyle/>
                    <a:p>
                      <a:pPr algn="l" rtl="0" fontAlgn="b"/>
                      <a:r>
                        <a:rPr lang="en-US" sz="2000" b="0" i="0" u="none" strike="noStrike">
                          <a:solidFill>
                            <a:srgbClr val="27272B"/>
                          </a:solidFill>
                          <a:effectLst/>
                          <a:latin typeface="Trebuchet MS" panose="020B0603020202020204" pitchFamily="34" charset="0"/>
                        </a:rPr>
                        <a:t>2019 SOL Advanced Pass Rate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18%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12%</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20%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2000" b="0" i="0" u="none" strike="noStrike">
                          <a:solidFill>
                            <a:srgbClr val="27272B"/>
                          </a:solidFill>
                          <a:effectLst/>
                          <a:latin typeface="Trebuchet MS" panose="020B0603020202020204" pitchFamily="34" charset="0"/>
                        </a:rPr>
                        <a:t>11%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898414"/>
                  </a:ext>
                </a:extLst>
              </a:tr>
              <a:tr h="472324">
                <a:tc>
                  <a:txBody>
                    <a:bodyPr/>
                    <a:lstStyle/>
                    <a:p>
                      <a:pPr algn="l" rtl="0" fontAlgn="b"/>
                      <a:r>
                        <a:rPr lang="en-US" sz="2000" b="0" i="1" u="none" strike="noStrike" dirty="0">
                          <a:solidFill>
                            <a:srgbClr val="000000"/>
                          </a:solidFill>
                          <a:effectLst/>
                          <a:latin typeface="Trebuchet MS" panose="020B0603020202020204" pitchFamily="34" charset="0"/>
                        </a:rPr>
                        <a:t>NAEP difference from SOL Advanced Pass Rate</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a:solidFill>
                            <a:srgbClr val="000000"/>
                          </a:solidFill>
                          <a:effectLst/>
                          <a:latin typeface="Trebuchet MS" panose="020B0603020202020204" pitchFamily="34" charset="0"/>
                        </a:rPr>
                        <a:t>20%</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a:solidFill>
                            <a:srgbClr val="000000"/>
                          </a:solidFill>
                          <a:effectLst/>
                          <a:latin typeface="Trebuchet MS" panose="020B0603020202020204" pitchFamily="34" charset="0"/>
                        </a:rPr>
                        <a:t>21%</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a:solidFill>
                            <a:srgbClr val="000000"/>
                          </a:solidFill>
                          <a:effectLst/>
                          <a:latin typeface="Trebuchet MS" panose="020B0603020202020204" pitchFamily="34" charset="0"/>
                        </a:rPr>
                        <a:t>28%</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
                      <a:r>
                        <a:rPr lang="en-US" sz="2000" b="0" i="1" u="none" strike="noStrike" dirty="0">
                          <a:solidFill>
                            <a:srgbClr val="000000"/>
                          </a:solidFill>
                          <a:effectLst/>
                          <a:latin typeface="Trebuchet MS" panose="020B0603020202020204" pitchFamily="34" charset="0"/>
                        </a:rPr>
                        <a:t>27%</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5409867"/>
                  </a:ext>
                </a:extLst>
              </a:tr>
            </a:tbl>
          </a:graphicData>
        </a:graphic>
      </p:graphicFrame>
      <p:sp>
        <p:nvSpPr>
          <p:cNvPr id="5" name="Slide Number Placeholder 4">
            <a:extLst>
              <a:ext uri="{FF2B5EF4-FFF2-40B4-BE49-F238E27FC236}">
                <a16:creationId xmlns:a16="http://schemas.microsoft.com/office/drawing/2014/main" id="{820147DA-A138-4113-AC57-3843323D64A7}"/>
              </a:ext>
            </a:extLst>
          </p:cNvPr>
          <p:cNvSpPr>
            <a:spLocks noGrp="1"/>
          </p:cNvSpPr>
          <p:nvPr>
            <p:ph type="sldNum" sz="quarter" idx="4"/>
          </p:nvPr>
        </p:nvSpPr>
        <p:spPr/>
        <p:txBody>
          <a:bodyPr/>
          <a:lstStyle/>
          <a:p>
            <a:fld id="{DCBF5701-1E31-4102-832B-09F0AC47C2BD}" type="slidenum">
              <a:rPr lang="en-US" smtClean="0"/>
              <a:pPr/>
              <a:t>7</a:t>
            </a:fld>
            <a:endParaRPr lang="en-US" dirty="0"/>
          </a:p>
        </p:txBody>
      </p:sp>
      <p:sp>
        <p:nvSpPr>
          <p:cNvPr id="6" name="Text Placeholder 2">
            <a:extLst>
              <a:ext uri="{FF2B5EF4-FFF2-40B4-BE49-F238E27FC236}">
                <a16:creationId xmlns:a16="http://schemas.microsoft.com/office/drawing/2014/main" id="{77986864-E80C-778D-3AE7-29C045676B69}"/>
              </a:ext>
            </a:extLst>
          </p:cNvPr>
          <p:cNvSpPr txBox="1">
            <a:spLocks/>
          </p:cNvSpPr>
          <p:nvPr/>
        </p:nvSpPr>
        <p:spPr>
          <a:xfrm>
            <a:off x="324730" y="5451573"/>
            <a:ext cx="11480024" cy="762046"/>
          </a:xfrm>
          <a:prstGeom prst="rect">
            <a:avLst/>
          </a:prstGeom>
        </p:spPr>
        <p:txBody>
          <a:bodyPr/>
          <a:lstStyle>
            <a:lvl1pPr marL="0" indent="0" algn="l" defTabSz="685800" rtl="0" eaLnBrk="1" latinLnBrk="0" hangingPunct="1">
              <a:spcBef>
                <a:spcPct val="20000"/>
              </a:spcBef>
              <a:buFont typeface="Arial" pitchFamily="34" charset="0"/>
              <a:buNone/>
              <a:defRPr sz="2400" kern="1200">
                <a:solidFill>
                  <a:schemeClr val="accent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When a state assessment determines that more than three-fourths of all students are scoring Proficient or Advanced, there is not an urgency to act.</a:t>
            </a:r>
          </a:p>
        </p:txBody>
      </p:sp>
    </p:spTree>
    <p:extLst>
      <p:ext uri="{BB962C8B-B14F-4D97-AF65-F5344CB8AC3E}">
        <p14:creationId xmlns:p14="http://schemas.microsoft.com/office/powerpoint/2010/main" val="2481114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E29B327-09EA-4FFF-9235-23822F5B49E0}"/>
              </a:ext>
            </a:extLst>
          </p:cNvPr>
          <p:cNvSpPr>
            <a:spLocks noGrp="1"/>
          </p:cNvSpPr>
          <p:nvPr>
            <p:ph type="title"/>
          </p:nvPr>
        </p:nvSpPr>
        <p:spPr>
          <a:xfrm>
            <a:off x="504212" y="247653"/>
            <a:ext cx="9204544" cy="705853"/>
          </a:xfrm>
        </p:spPr>
        <p:txBody>
          <a:bodyPr>
            <a:normAutofit fontScale="90000"/>
          </a:bodyPr>
          <a:lstStyle/>
          <a:p>
            <a:r>
              <a:rPr lang="en-US" sz="3200" dirty="0"/>
              <a:t>National Assessment for Education Progress (NAEP) Virginia Reading Performance Trend</a:t>
            </a:r>
          </a:p>
        </p:txBody>
      </p:sp>
      <p:sp>
        <p:nvSpPr>
          <p:cNvPr id="3" name="Slide Number Placeholder 2">
            <a:extLst>
              <a:ext uri="{FF2B5EF4-FFF2-40B4-BE49-F238E27FC236}">
                <a16:creationId xmlns:a16="http://schemas.microsoft.com/office/drawing/2014/main" id="{184CC7A4-00C7-4B56-9EC5-A7391B65144C}"/>
              </a:ext>
            </a:extLst>
          </p:cNvPr>
          <p:cNvSpPr>
            <a:spLocks noGrp="1"/>
          </p:cNvSpPr>
          <p:nvPr>
            <p:ph type="sldNum" sz="quarter" idx="4"/>
          </p:nvPr>
        </p:nvSpPr>
        <p:spPr>
          <a:xfrm>
            <a:off x="10150641" y="6521400"/>
            <a:ext cx="406066" cy="246221"/>
          </a:xfrm>
          <a:prstGeom prst="rect">
            <a:avLst/>
          </a:prstGeom>
        </p:spPr>
        <p:txBody>
          <a:bodyPr anchor="ctr">
            <a:normAutofit/>
          </a:bodyPr>
          <a:lstStyle/>
          <a:p>
            <a:pPr>
              <a:lnSpc>
                <a:spcPct val="90000"/>
              </a:lnSpc>
              <a:spcAft>
                <a:spcPts val="600"/>
              </a:spcAft>
            </a:pPr>
            <a:fld id="{DCBF5701-1E31-4102-832B-09F0AC47C2BD}" type="slidenum">
              <a:rPr lang="en-US" sz="1100"/>
              <a:pPr>
                <a:lnSpc>
                  <a:spcPct val="90000"/>
                </a:lnSpc>
                <a:spcAft>
                  <a:spcPts val="600"/>
                </a:spcAft>
              </a:pPr>
              <a:t>8</a:t>
            </a:fld>
            <a:endParaRPr lang="en-US" sz="1100"/>
          </a:p>
        </p:txBody>
      </p:sp>
      <p:sp>
        <p:nvSpPr>
          <p:cNvPr id="14" name="Text Placeholder 3">
            <a:extLst>
              <a:ext uri="{FF2B5EF4-FFF2-40B4-BE49-F238E27FC236}">
                <a16:creationId xmlns:a16="http://schemas.microsoft.com/office/drawing/2014/main" id="{6A4B2EAA-03D7-4CE4-AAA8-39B85565665B}"/>
              </a:ext>
            </a:extLst>
          </p:cNvPr>
          <p:cNvSpPr>
            <a:spLocks noGrp="1"/>
          </p:cNvSpPr>
          <p:nvPr>
            <p:ph type="body" sz="quarter" idx="13"/>
          </p:nvPr>
        </p:nvSpPr>
        <p:spPr>
          <a:xfrm>
            <a:off x="674557" y="1031286"/>
            <a:ext cx="10071820" cy="457451"/>
          </a:xfrm>
        </p:spPr>
        <p:txBody>
          <a:bodyPr/>
          <a:lstStyle/>
          <a:p>
            <a:pPr>
              <a:spcBef>
                <a:spcPts val="0"/>
              </a:spcBef>
            </a:pPr>
            <a:r>
              <a:rPr lang="en-US" i="1" dirty="0"/>
              <a:t>Virginia has a top ten ranking for NAEP grade 4 reading performance, </a:t>
            </a:r>
          </a:p>
          <a:p>
            <a:pPr>
              <a:spcBef>
                <a:spcPts val="0"/>
              </a:spcBef>
            </a:pPr>
            <a:r>
              <a:rPr lang="en-US" i="1" dirty="0"/>
              <a:t>but this performance trend will jeopardize that top ranking.</a:t>
            </a:r>
          </a:p>
        </p:txBody>
      </p:sp>
      <p:sp>
        <p:nvSpPr>
          <p:cNvPr id="16" name="Text Placeholder 4">
            <a:extLst>
              <a:ext uri="{FF2B5EF4-FFF2-40B4-BE49-F238E27FC236}">
                <a16:creationId xmlns:a16="http://schemas.microsoft.com/office/drawing/2014/main" id="{2DC55E37-AD38-4376-9505-4C6E68BC5F1D}"/>
              </a:ext>
            </a:extLst>
          </p:cNvPr>
          <p:cNvSpPr>
            <a:spLocks noGrp="1"/>
          </p:cNvSpPr>
          <p:nvPr>
            <p:ph type="body" sz="quarter" idx="14"/>
          </p:nvPr>
        </p:nvSpPr>
        <p:spPr>
          <a:xfrm>
            <a:off x="931816" y="6133201"/>
            <a:ext cx="8705850" cy="251995"/>
          </a:xfrm>
        </p:spPr>
        <p:txBody>
          <a:bodyPr/>
          <a:lstStyle/>
          <a:p>
            <a:r>
              <a:rPr lang="en-US" sz="1200" dirty="0"/>
              <a:t>Source: The Nation’s Report Card</a:t>
            </a:r>
          </a:p>
        </p:txBody>
      </p:sp>
      <p:graphicFrame>
        <p:nvGraphicFramePr>
          <p:cNvPr id="7" name="Content Placeholder 6">
            <a:extLst>
              <a:ext uri="{FF2B5EF4-FFF2-40B4-BE49-F238E27FC236}">
                <a16:creationId xmlns:a16="http://schemas.microsoft.com/office/drawing/2014/main" id="{1AC51362-C0F4-4DD9-B93C-355F81515741}"/>
              </a:ext>
            </a:extLst>
          </p:cNvPr>
          <p:cNvGraphicFramePr>
            <a:graphicFrameLocks noGrp="1"/>
          </p:cNvGraphicFramePr>
          <p:nvPr>
            <p:ph sz="quarter" idx="15"/>
            <p:extLst>
              <p:ext uri="{D42A27DB-BD31-4B8C-83A1-F6EECF244321}">
                <p14:modId xmlns:p14="http://schemas.microsoft.com/office/powerpoint/2010/main" val="379398239"/>
              </p:ext>
            </p:extLst>
          </p:nvPr>
        </p:nvGraphicFramePr>
        <p:xfrm>
          <a:off x="786984" y="2095953"/>
          <a:ext cx="11055246" cy="3677278"/>
        </p:xfrm>
        <a:graphic>
          <a:graphicData uri="http://schemas.openxmlformats.org/drawingml/2006/table">
            <a:tbl>
              <a:tblPr firstRow="1" bandRow="1">
                <a:tableStyleId>{5C22544A-7EE6-4342-B048-85BDC9FD1C3A}</a:tableStyleId>
              </a:tblPr>
              <a:tblGrid>
                <a:gridCol w="4101224">
                  <a:extLst>
                    <a:ext uri="{9D8B030D-6E8A-4147-A177-3AD203B41FA5}">
                      <a16:colId xmlns:a16="http://schemas.microsoft.com/office/drawing/2014/main" val="2872819757"/>
                    </a:ext>
                  </a:extLst>
                </a:gridCol>
                <a:gridCol w="975384">
                  <a:extLst>
                    <a:ext uri="{9D8B030D-6E8A-4147-A177-3AD203B41FA5}">
                      <a16:colId xmlns:a16="http://schemas.microsoft.com/office/drawing/2014/main" val="3643544431"/>
                    </a:ext>
                  </a:extLst>
                </a:gridCol>
                <a:gridCol w="1121690">
                  <a:extLst>
                    <a:ext uri="{9D8B030D-6E8A-4147-A177-3AD203B41FA5}">
                      <a16:colId xmlns:a16="http://schemas.microsoft.com/office/drawing/2014/main" val="885959391"/>
                    </a:ext>
                  </a:extLst>
                </a:gridCol>
                <a:gridCol w="1072920">
                  <a:extLst>
                    <a:ext uri="{9D8B030D-6E8A-4147-A177-3AD203B41FA5}">
                      <a16:colId xmlns:a16="http://schemas.microsoft.com/office/drawing/2014/main" val="430823945"/>
                    </a:ext>
                  </a:extLst>
                </a:gridCol>
                <a:gridCol w="1170459">
                  <a:extLst>
                    <a:ext uri="{9D8B030D-6E8A-4147-A177-3AD203B41FA5}">
                      <a16:colId xmlns:a16="http://schemas.microsoft.com/office/drawing/2014/main" val="554108342"/>
                    </a:ext>
                  </a:extLst>
                </a:gridCol>
                <a:gridCol w="2613569">
                  <a:extLst>
                    <a:ext uri="{9D8B030D-6E8A-4147-A177-3AD203B41FA5}">
                      <a16:colId xmlns:a16="http://schemas.microsoft.com/office/drawing/2014/main" val="1863640559"/>
                    </a:ext>
                  </a:extLst>
                </a:gridCol>
              </a:tblGrid>
              <a:tr h="637800">
                <a:tc>
                  <a:txBody>
                    <a:bodyPr/>
                    <a:lstStyle/>
                    <a:p>
                      <a:pPr algn="l" fontAlgn="b"/>
                      <a:r>
                        <a:rPr lang="en-US" sz="2000" dirty="0"/>
                        <a:t>Virginia </a:t>
                      </a:r>
                      <a:r>
                        <a:rPr lang="en-US" sz="2000" b="1" u="none" strike="noStrike" dirty="0">
                          <a:solidFill>
                            <a:schemeClr val="bg1"/>
                          </a:solidFill>
                          <a:effectLst/>
                          <a:latin typeface="+mn-lt"/>
                        </a:rPr>
                        <a:t>NAEP</a:t>
                      </a:r>
                    </a:p>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chemeClr val="bg1"/>
                          </a:solidFill>
                          <a:effectLst/>
                          <a:latin typeface="+mn-lt"/>
                        </a:rPr>
                        <a:t>Grade 4 Reading</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b"/>
                      <a:r>
                        <a:rPr lang="en-US" sz="2000" b="1" u="none" strike="noStrike" dirty="0">
                          <a:solidFill>
                            <a:schemeClr val="bg1"/>
                          </a:solidFill>
                          <a:effectLst/>
                          <a:latin typeface="+mn-lt"/>
                        </a:rPr>
                        <a:t>Change </a:t>
                      </a:r>
                    </a:p>
                    <a:p>
                      <a:pPr algn="r" fontAlgn="b"/>
                      <a:r>
                        <a:rPr lang="en-US" sz="2000" b="1" u="none" strike="noStrike" dirty="0">
                          <a:solidFill>
                            <a:schemeClr val="bg1"/>
                          </a:solidFill>
                          <a:effectLst/>
                          <a:latin typeface="+mn-lt"/>
                        </a:rPr>
                        <a:t>2013 to 2019</a:t>
                      </a:r>
                      <a:endParaRPr lang="en-US" sz="2000" b="1" i="0" u="none" strike="noStrike" dirty="0">
                        <a:solidFill>
                          <a:schemeClr val="bg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66643186"/>
                  </a:ext>
                </a:extLst>
              </a:tr>
              <a:tr h="330097">
                <a:tc>
                  <a:txBody>
                    <a:bodyPr/>
                    <a:lstStyle/>
                    <a:p>
                      <a:pPr algn="l" fontAlgn="b"/>
                      <a:r>
                        <a:rPr lang="it-IT" sz="2000" u="none" strike="noStrike" dirty="0">
                          <a:effectLst/>
                          <a:latin typeface="+mn-lt"/>
                        </a:rPr>
                        <a:t>Scale Score</a:t>
                      </a:r>
                      <a:endParaRPr lang="it-IT"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229</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229</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228</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224</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1" u="none" strike="noStrike" dirty="0">
                          <a:solidFill>
                            <a:schemeClr val="accent1"/>
                          </a:solidFill>
                          <a:effectLst/>
                        </a:rPr>
                        <a:t>-5</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8255710"/>
                  </a:ext>
                </a:extLst>
              </a:tr>
              <a:tr h="359579">
                <a:tc>
                  <a:txBody>
                    <a:bodyPr/>
                    <a:lstStyle/>
                    <a:p>
                      <a:pPr algn="l" fontAlgn="b"/>
                      <a:r>
                        <a:rPr lang="en-US" sz="2000" u="none" strike="noStrike" dirty="0">
                          <a:effectLst/>
                          <a:latin typeface="+mn-lt"/>
                        </a:rPr>
                        <a:t>Percent At or Above Basic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dirty="0">
                          <a:effectLst/>
                        </a:rPr>
                        <a:t>74</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dirty="0">
                          <a:effectLst/>
                        </a:rPr>
                        <a:t>74</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dirty="0">
                          <a:effectLst/>
                        </a:rPr>
                        <a:t>74</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b="1" u="none" strike="noStrike" dirty="0">
                          <a:solidFill>
                            <a:schemeClr val="accent1"/>
                          </a:solidFill>
                          <a:effectLst/>
                        </a:rPr>
                        <a:t>-5</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6315401"/>
                  </a:ext>
                </a:extLst>
              </a:tr>
              <a:tr h="381147">
                <a:tc>
                  <a:txBody>
                    <a:bodyPr/>
                    <a:lstStyle/>
                    <a:p>
                      <a:pPr algn="l" fontAlgn="b"/>
                      <a:r>
                        <a:rPr lang="en-US" sz="2000" u="none" strike="noStrike" dirty="0">
                          <a:effectLst/>
                          <a:latin typeface="+mn-lt"/>
                        </a:rPr>
                        <a:t>Percent At or Above Proficient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43</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43</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43</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u="none" strike="noStrike" dirty="0">
                          <a:effectLst/>
                        </a:rPr>
                        <a:t>38</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1" u="none" strike="noStrike" dirty="0">
                          <a:solidFill>
                            <a:schemeClr val="accent1"/>
                          </a:solidFill>
                          <a:effectLst/>
                        </a:rPr>
                        <a:t>-5</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3228418"/>
                  </a:ext>
                </a:extLst>
              </a:tr>
              <a:tr h="321372">
                <a:tc>
                  <a:txBody>
                    <a:bodyPr/>
                    <a:lstStyle/>
                    <a:p>
                      <a:pPr algn="l"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dirty="0">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dirty="0">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0479253"/>
                  </a:ext>
                </a:extLst>
              </a:tr>
              <a:tr h="637800">
                <a:tc>
                  <a:txBody>
                    <a:bodyPr/>
                    <a:lstStyle/>
                    <a:p>
                      <a:pPr algn="l" fontAlgn="b"/>
                      <a:r>
                        <a:rPr lang="en-US" sz="2000" b="1" u="none" strike="noStrike" kern="1200" dirty="0">
                          <a:solidFill>
                            <a:schemeClr val="bg1"/>
                          </a:solidFill>
                          <a:effectLst/>
                          <a:latin typeface="+mn-lt"/>
                          <a:ea typeface="+mn-ea"/>
                          <a:cs typeface="+mn-cs"/>
                        </a:rPr>
                        <a:t>Virginia </a:t>
                      </a:r>
                      <a:r>
                        <a:rPr lang="en-US" sz="2000" b="1" u="none" strike="noStrike" dirty="0">
                          <a:solidFill>
                            <a:schemeClr val="bg1"/>
                          </a:solidFill>
                          <a:effectLst/>
                          <a:latin typeface="+mn-lt"/>
                        </a:rPr>
                        <a:t>NAEP</a:t>
                      </a:r>
                    </a:p>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chemeClr val="bg1"/>
                          </a:solidFill>
                          <a:effectLst/>
                          <a:latin typeface="+mn-lt"/>
                        </a:rPr>
                        <a:t>Grade 8 Reading</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b"/>
                      <a:r>
                        <a:rPr lang="en-US" sz="2000" b="1" u="none" strike="noStrike" dirty="0">
                          <a:solidFill>
                            <a:schemeClr val="bg1"/>
                          </a:solidFill>
                          <a:effectLst/>
                          <a:latin typeface="+mn-lt"/>
                        </a:rPr>
                        <a:t>Change </a:t>
                      </a:r>
                    </a:p>
                    <a:p>
                      <a:pPr algn="r" fontAlgn="b"/>
                      <a:r>
                        <a:rPr lang="en-US" sz="2000" b="1" u="none" strike="noStrike" dirty="0">
                          <a:solidFill>
                            <a:schemeClr val="bg1"/>
                          </a:solidFill>
                          <a:effectLst/>
                          <a:latin typeface="+mn-lt"/>
                        </a:rPr>
                        <a:t>2013 to 2019</a:t>
                      </a:r>
                      <a:endParaRPr lang="en-US" sz="2000" b="1" i="0" u="none" strike="noStrike" dirty="0">
                        <a:solidFill>
                          <a:schemeClr val="bg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588588608"/>
                  </a:ext>
                </a:extLst>
              </a:tr>
              <a:tr h="334582">
                <a:tc>
                  <a:txBody>
                    <a:bodyPr/>
                    <a:lstStyle/>
                    <a:p>
                      <a:pPr algn="l" fontAlgn="b"/>
                      <a:r>
                        <a:rPr lang="it-IT" sz="2000" u="none" strike="noStrike" dirty="0">
                          <a:effectLst/>
                          <a:latin typeface="+mn-lt"/>
                        </a:rPr>
                        <a:t>Scale Score</a:t>
                      </a:r>
                      <a:endParaRPr lang="it-IT"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268</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267</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268</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262</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1" u="none" strike="noStrike" dirty="0">
                          <a:solidFill>
                            <a:schemeClr val="accent1"/>
                          </a:solidFill>
                          <a:effectLst/>
                        </a:rPr>
                        <a:t>-6</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8577960"/>
                  </a:ext>
                </a:extLst>
              </a:tr>
              <a:tr h="350950">
                <a:tc>
                  <a:txBody>
                    <a:bodyPr/>
                    <a:lstStyle/>
                    <a:p>
                      <a:pPr algn="l" fontAlgn="b"/>
                      <a:r>
                        <a:rPr lang="en-US" sz="2000" u="none" strike="noStrike" dirty="0">
                          <a:effectLst/>
                          <a:latin typeface="+mn-lt"/>
                        </a:rPr>
                        <a:t>Percent At or Above Basic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u="none" strike="noStrike" dirty="0">
                          <a:effectLst/>
                        </a:rPr>
                        <a:t>78</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u="none" strike="noStrike" dirty="0">
                          <a:effectLst/>
                        </a:rPr>
                        <a:t>77</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u="none" strike="noStrike" dirty="0">
                          <a:effectLst/>
                        </a:rPr>
                        <a:t>77</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u="none" strike="noStrike" dirty="0">
                          <a:effectLst/>
                        </a:rPr>
                        <a:t>71</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1" u="none" strike="noStrike" dirty="0">
                          <a:solidFill>
                            <a:schemeClr val="accent1"/>
                          </a:solidFill>
                          <a:effectLst/>
                        </a:rPr>
                        <a:t>-7</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873167"/>
                  </a:ext>
                </a:extLst>
              </a:tr>
              <a:tr h="323951">
                <a:tc>
                  <a:txBody>
                    <a:bodyPr/>
                    <a:lstStyle/>
                    <a:p>
                      <a:pPr algn="l" fontAlgn="b"/>
                      <a:r>
                        <a:rPr lang="en-US" sz="2000" u="none" strike="noStrike" dirty="0">
                          <a:effectLst/>
                          <a:latin typeface="+mn-lt"/>
                        </a:rPr>
                        <a:t>Percent At or Above Proficient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36</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36</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37</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u="none" strike="noStrike" dirty="0">
                          <a:effectLst/>
                        </a:rPr>
                        <a:t>33</a:t>
                      </a:r>
                      <a:endParaRPr lang="en-US" sz="2000" b="0" i="0" u="none" strike="noStrike" dirty="0">
                        <a:solidFill>
                          <a:srgbClr val="000000"/>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1" u="none" strike="noStrike" dirty="0">
                          <a:solidFill>
                            <a:schemeClr val="accent1"/>
                          </a:solidFill>
                          <a:effectLst/>
                        </a:rPr>
                        <a:t>-3</a:t>
                      </a:r>
                      <a:endParaRPr lang="en-US" sz="2000" b="1" i="0" u="none" strike="noStrike" dirty="0">
                        <a:solidFill>
                          <a:schemeClr val="accent1"/>
                        </a:solidFill>
                        <a:effectLst/>
                        <a:latin typeface="Calibri" panose="020F0502020204030204" pitchFamily="34"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8593679"/>
                  </a:ext>
                </a:extLst>
              </a:tr>
            </a:tbl>
          </a:graphicData>
        </a:graphic>
      </p:graphicFrame>
      <p:sp>
        <p:nvSpPr>
          <p:cNvPr id="2" name="Text Placeholder 2">
            <a:extLst>
              <a:ext uri="{FF2B5EF4-FFF2-40B4-BE49-F238E27FC236}">
                <a16:creationId xmlns:a16="http://schemas.microsoft.com/office/drawing/2014/main" id="{38B782FE-BFD3-5CB7-DA76-85589FF024F9}"/>
              </a:ext>
            </a:extLst>
          </p:cNvPr>
          <p:cNvSpPr txBox="1">
            <a:spLocks/>
          </p:cNvSpPr>
          <p:nvPr/>
        </p:nvSpPr>
        <p:spPr>
          <a:xfrm>
            <a:off x="7000406" y="6061519"/>
            <a:ext cx="5066675" cy="395358"/>
          </a:xfrm>
          <a:prstGeom prst="rect">
            <a:avLst/>
          </a:prstGeom>
        </p:spPr>
        <p:txBody>
          <a:bodyPr/>
          <a:lstStyle>
            <a:lvl1pPr marL="0" indent="0" algn="l" defTabSz="685800" rtl="0" eaLnBrk="1" latinLnBrk="0" hangingPunct="1">
              <a:spcBef>
                <a:spcPct val="20000"/>
              </a:spcBef>
              <a:buFont typeface="Arial" pitchFamily="34" charset="0"/>
              <a:buNone/>
              <a:defRPr sz="2400" kern="1200">
                <a:solidFill>
                  <a:schemeClr val="accent1"/>
                </a:solidFill>
                <a:latin typeface="+mj-lt"/>
                <a:ea typeface="+mn-ea"/>
                <a:cs typeface="+mn-cs"/>
              </a:defRPr>
            </a:lvl1pPr>
            <a:lvl2pPr marL="557213" indent="-214313"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2pPr>
            <a:lvl3pPr marL="8572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000" dirty="0"/>
              <a:t>10 scale score points equals a grade level.</a:t>
            </a:r>
          </a:p>
        </p:txBody>
      </p:sp>
    </p:spTree>
    <p:extLst>
      <p:ext uri="{BB962C8B-B14F-4D97-AF65-F5344CB8AC3E}">
        <p14:creationId xmlns:p14="http://schemas.microsoft.com/office/powerpoint/2010/main" val="68569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E29B327-09EA-4FFF-9235-23822F5B49E0}"/>
              </a:ext>
            </a:extLst>
          </p:cNvPr>
          <p:cNvSpPr>
            <a:spLocks noGrp="1"/>
          </p:cNvSpPr>
          <p:nvPr>
            <p:ph type="title"/>
          </p:nvPr>
        </p:nvSpPr>
        <p:spPr>
          <a:xfrm>
            <a:off x="504212" y="247653"/>
            <a:ext cx="9204544" cy="705853"/>
          </a:xfrm>
        </p:spPr>
        <p:txBody>
          <a:bodyPr>
            <a:normAutofit fontScale="90000"/>
          </a:bodyPr>
          <a:lstStyle/>
          <a:p>
            <a:r>
              <a:rPr lang="en-US" sz="3200" dirty="0"/>
              <a:t>National Assessment for Education Progress (NAEP) Virginia Math performance trend</a:t>
            </a:r>
          </a:p>
        </p:txBody>
      </p:sp>
      <p:sp>
        <p:nvSpPr>
          <p:cNvPr id="3" name="Slide Number Placeholder 2">
            <a:extLst>
              <a:ext uri="{FF2B5EF4-FFF2-40B4-BE49-F238E27FC236}">
                <a16:creationId xmlns:a16="http://schemas.microsoft.com/office/drawing/2014/main" id="{184CC7A4-00C7-4B56-9EC5-A7391B65144C}"/>
              </a:ext>
            </a:extLst>
          </p:cNvPr>
          <p:cNvSpPr>
            <a:spLocks noGrp="1"/>
          </p:cNvSpPr>
          <p:nvPr>
            <p:ph type="sldNum" sz="quarter" idx="4"/>
          </p:nvPr>
        </p:nvSpPr>
        <p:spPr>
          <a:xfrm>
            <a:off x="10150641" y="6521400"/>
            <a:ext cx="406066" cy="246221"/>
          </a:xfrm>
          <a:prstGeom prst="rect">
            <a:avLst/>
          </a:prstGeom>
        </p:spPr>
        <p:txBody>
          <a:bodyPr anchor="ctr">
            <a:normAutofit/>
          </a:bodyPr>
          <a:lstStyle/>
          <a:p>
            <a:pPr>
              <a:lnSpc>
                <a:spcPct val="90000"/>
              </a:lnSpc>
              <a:spcAft>
                <a:spcPts val="600"/>
              </a:spcAft>
            </a:pPr>
            <a:fld id="{DCBF5701-1E31-4102-832B-09F0AC47C2BD}" type="slidenum">
              <a:rPr lang="en-US" sz="1100"/>
              <a:pPr>
                <a:lnSpc>
                  <a:spcPct val="90000"/>
                </a:lnSpc>
                <a:spcAft>
                  <a:spcPts val="600"/>
                </a:spcAft>
              </a:pPr>
              <a:t>9</a:t>
            </a:fld>
            <a:endParaRPr lang="en-US" sz="1100"/>
          </a:p>
        </p:txBody>
      </p:sp>
      <p:sp>
        <p:nvSpPr>
          <p:cNvPr id="14" name="Text Placeholder 3">
            <a:extLst>
              <a:ext uri="{FF2B5EF4-FFF2-40B4-BE49-F238E27FC236}">
                <a16:creationId xmlns:a16="http://schemas.microsoft.com/office/drawing/2014/main" id="{6A4B2EAA-03D7-4CE4-AAA8-39B85565665B}"/>
              </a:ext>
            </a:extLst>
          </p:cNvPr>
          <p:cNvSpPr>
            <a:spLocks noGrp="1"/>
          </p:cNvSpPr>
          <p:nvPr>
            <p:ph type="body" sz="quarter" idx="13"/>
          </p:nvPr>
        </p:nvSpPr>
        <p:spPr>
          <a:xfrm>
            <a:off x="504211" y="1031286"/>
            <a:ext cx="11278057" cy="457451"/>
          </a:xfrm>
        </p:spPr>
        <p:txBody>
          <a:bodyPr/>
          <a:lstStyle/>
          <a:p>
            <a:r>
              <a:rPr lang="en-US" b="1" i="1" dirty="0"/>
              <a:t>Virginia has a top 10 ranking for NAEP math performance in grades 4 and 8, </a:t>
            </a:r>
          </a:p>
          <a:p>
            <a:r>
              <a:rPr lang="en-US" b="1" i="1" dirty="0"/>
              <a:t>but this performance trend will jeopardize that top ranking.</a:t>
            </a:r>
          </a:p>
        </p:txBody>
      </p:sp>
      <p:sp>
        <p:nvSpPr>
          <p:cNvPr id="16" name="Text Placeholder 4">
            <a:extLst>
              <a:ext uri="{FF2B5EF4-FFF2-40B4-BE49-F238E27FC236}">
                <a16:creationId xmlns:a16="http://schemas.microsoft.com/office/drawing/2014/main" id="{2DC55E37-AD38-4376-9505-4C6E68BC5F1D}"/>
              </a:ext>
            </a:extLst>
          </p:cNvPr>
          <p:cNvSpPr>
            <a:spLocks noGrp="1"/>
          </p:cNvSpPr>
          <p:nvPr>
            <p:ph type="body" sz="quarter" idx="14"/>
          </p:nvPr>
        </p:nvSpPr>
        <p:spPr>
          <a:xfrm>
            <a:off x="931816" y="6133201"/>
            <a:ext cx="8705850" cy="251995"/>
          </a:xfrm>
        </p:spPr>
        <p:txBody>
          <a:bodyPr/>
          <a:lstStyle/>
          <a:p>
            <a:r>
              <a:rPr lang="en-US" sz="1200" dirty="0"/>
              <a:t>Source: The Nation’s Report Card</a:t>
            </a:r>
          </a:p>
        </p:txBody>
      </p:sp>
      <p:graphicFrame>
        <p:nvGraphicFramePr>
          <p:cNvPr id="7" name="Content Placeholder 6">
            <a:extLst>
              <a:ext uri="{FF2B5EF4-FFF2-40B4-BE49-F238E27FC236}">
                <a16:creationId xmlns:a16="http://schemas.microsoft.com/office/drawing/2014/main" id="{1AC51362-C0F4-4DD9-B93C-355F81515741}"/>
              </a:ext>
            </a:extLst>
          </p:cNvPr>
          <p:cNvGraphicFramePr>
            <a:graphicFrameLocks noGrp="1"/>
          </p:cNvGraphicFramePr>
          <p:nvPr>
            <p:ph sz="quarter" idx="15"/>
            <p:extLst>
              <p:ext uri="{D42A27DB-BD31-4B8C-83A1-F6EECF244321}">
                <p14:modId xmlns:p14="http://schemas.microsoft.com/office/powerpoint/2010/main" val="247166109"/>
              </p:ext>
            </p:extLst>
          </p:nvPr>
        </p:nvGraphicFramePr>
        <p:xfrm>
          <a:off x="824460" y="2178148"/>
          <a:ext cx="10650510" cy="3672959"/>
        </p:xfrm>
        <a:graphic>
          <a:graphicData uri="http://schemas.openxmlformats.org/drawingml/2006/table">
            <a:tbl>
              <a:tblPr firstRow="1" bandRow="1">
                <a:tableStyleId>{5C22544A-7EE6-4342-B048-85BDC9FD1C3A}</a:tableStyleId>
              </a:tblPr>
              <a:tblGrid>
                <a:gridCol w="3951077">
                  <a:extLst>
                    <a:ext uri="{9D8B030D-6E8A-4147-A177-3AD203B41FA5}">
                      <a16:colId xmlns:a16="http://schemas.microsoft.com/office/drawing/2014/main" val="2872819757"/>
                    </a:ext>
                  </a:extLst>
                </a:gridCol>
                <a:gridCol w="939674">
                  <a:extLst>
                    <a:ext uri="{9D8B030D-6E8A-4147-A177-3AD203B41FA5}">
                      <a16:colId xmlns:a16="http://schemas.microsoft.com/office/drawing/2014/main" val="3643544431"/>
                    </a:ext>
                  </a:extLst>
                </a:gridCol>
                <a:gridCol w="1080625">
                  <a:extLst>
                    <a:ext uri="{9D8B030D-6E8A-4147-A177-3AD203B41FA5}">
                      <a16:colId xmlns:a16="http://schemas.microsoft.com/office/drawing/2014/main" val="885959391"/>
                    </a:ext>
                  </a:extLst>
                </a:gridCol>
                <a:gridCol w="1033641">
                  <a:extLst>
                    <a:ext uri="{9D8B030D-6E8A-4147-A177-3AD203B41FA5}">
                      <a16:colId xmlns:a16="http://schemas.microsoft.com/office/drawing/2014/main" val="430823945"/>
                    </a:ext>
                  </a:extLst>
                </a:gridCol>
                <a:gridCol w="1127608">
                  <a:extLst>
                    <a:ext uri="{9D8B030D-6E8A-4147-A177-3AD203B41FA5}">
                      <a16:colId xmlns:a16="http://schemas.microsoft.com/office/drawing/2014/main" val="554108342"/>
                    </a:ext>
                  </a:extLst>
                </a:gridCol>
                <a:gridCol w="2517885">
                  <a:extLst>
                    <a:ext uri="{9D8B030D-6E8A-4147-A177-3AD203B41FA5}">
                      <a16:colId xmlns:a16="http://schemas.microsoft.com/office/drawing/2014/main" val="1863640559"/>
                    </a:ext>
                  </a:extLst>
                </a:gridCol>
              </a:tblGrid>
              <a:tr h="0">
                <a:tc>
                  <a:txBody>
                    <a:bodyPr/>
                    <a:lstStyle/>
                    <a:p>
                      <a:pPr algn="l" fontAlgn="b"/>
                      <a:r>
                        <a:rPr lang="en-US" sz="2000" b="1" u="none" strike="noStrike" dirty="0">
                          <a:solidFill>
                            <a:schemeClr val="bg1"/>
                          </a:solidFill>
                          <a:effectLst/>
                          <a:latin typeface="+mn-lt"/>
                        </a:rPr>
                        <a:t>Virginia NAEP</a:t>
                      </a:r>
                    </a:p>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chemeClr val="bg1"/>
                          </a:solidFill>
                          <a:effectLst/>
                          <a:latin typeface="+mn-lt"/>
                        </a:rPr>
                        <a:t>Grade 4 Math</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ctr"/>
                      <a:r>
                        <a:rPr lang="en-US" sz="2000" b="1" i="0" u="none" strike="noStrike" dirty="0">
                          <a:solidFill>
                            <a:schemeClr val="bg1"/>
                          </a:solidFill>
                          <a:effectLst/>
                          <a:latin typeface="+mn-lt"/>
                        </a:rPr>
                        <a:t>2019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fontAlgn="b"/>
                      <a:r>
                        <a:rPr lang="en-US" sz="2000" b="1" u="none" strike="noStrike" dirty="0">
                          <a:solidFill>
                            <a:schemeClr val="bg1"/>
                          </a:solidFill>
                          <a:effectLst/>
                          <a:latin typeface="+mn-lt"/>
                        </a:rPr>
                        <a:t>Change </a:t>
                      </a:r>
                    </a:p>
                    <a:p>
                      <a:pPr algn="r" fontAlgn="b"/>
                      <a:r>
                        <a:rPr lang="en-US" sz="2000" b="1" u="none" strike="noStrike" dirty="0">
                          <a:solidFill>
                            <a:schemeClr val="bg1"/>
                          </a:solidFill>
                          <a:effectLst/>
                          <a:latin typeface="+mn-lt"/>
                        </a:rPr>
                        <a:t>2013 to 2019</a:t>
                      </a:r>
                      <a:endParaRPr lang="en-US" sz="2000" b="1" i="0" u="none" strike="noStrike" dirty="0">
                        <a:solidFill>
                          <a:schemeClr val="bg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66643186"/>
                  </a:ext>
                </a:extLst>
              </a:tr>
              <a:tr h="330097">
                <a:tc>
                  <a:txBody>
                    <a:bodyPr/>
                    <a:lstStyle/>
                    <a:p>
                      <a:pPr algn="l" fontAlgn="b"/>
                      <a:r>
                        <a:rPr lang="it-IT" sz="2000" u="none" strike="noStrike" dirty="0">
                          <a:effectLst/>
                          <a:latin typeface="+mn-lt"/>
                        </a:rPr>
                        <a:t>Scale Score</a:t>
                      </a:r>
                      <a:endParaRPr lang="it-IT"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246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247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248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a:solidFill>
                            <a:srgbClr val="000000"/>
                          </a:solidFill>
                          <a:effectLst/>
                          <a:latin typeface="+mn-lt"/>
                        </a:rPr>
                        <a:t>247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1" i="0" u="none" strike="noStrike" dirty="0">
                          <a:solidFill>
                            <a:schemeClr val="accent1"/>
                          </a:solidFill>
                          <a:effectLst/>
                          <a:latin typeface="+mn-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8255710"/>
                  </a:ext>
                </a:extLst>
              </a:tr>
              <a:tr h="359579">
                <a:tc>
                  <a:txBody>
                    <a:bodyPr/>
                    <a:lstStyle/>
                    <a:p>
                      <a:pPr algn="l" fontAlgn="b"/>
                      <a:r>
                        <a:rPr lang="en-US" sz="2000" u="none" strike="noStrike" dirty="0">
                          <a:effectLst/>
                          <a:latin typeface="+mn-lt"/>
                        </a:rPr>
                        <a:t>Percent At or Above Basic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kern="1200" dirty="0">
                          <a:solidFill>
                            <a:schemeClr val="dk1"/>
                          </a:solidFill>
                          <a:effectLst/>
                          <a:latin typeface="+mn-lt"/>
                          <a:ea typeface="+mn-ea"/>
                          <a:cs typeface="+mn-cs"/>
                        </a:rPr>
                        <a:t>88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kern="1200">
                          <a:solidFill>
                            <a:schemeClr val="dk1"/>
                          </a:solidFill>
                          <a:effectLst/>
                          <a:latin typeface="+mn-lt"/>
                          <a:ea typeface="+mn-ea"/>
                          <a:cs typeface="+mn-cs"/>
                        </a:rPr>
                        <a:t>87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kern="1200" dirty="0">
                          <a:solidFill>
                            <a:schemeClr val="dk1"/>
                          </a:solidFill>
                          <a:effectLst/>
                          <a:latin typeface="+mn-lt"/>
                          <a:ea typeface="+mn-ea"/>
                          <a:cs typeface="+mn-cs"/>
                        </a:rPr>
                        <a:t>87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u="none" strike="noStrike" kern="1200" dirty="0">
                          <a:solidFill>
                            <a:schemeClr val="dk1"/>
                          </a:solidFill>
                          <a:effectLst/>
                          <a:latin typeface="+mn-lt"/>
                          <a:ea typeface="+mn-ea"/>
                          <a:cs typeface="+mn-cs"/>
                        </a:rPr>
                        <a:t>87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en-US" sz="2000" b="1" u="none" strike="noStrike" kern="1200" dirty="0">
                          <a:solidFill>
                            <a:schemeClr val="accent1"/>
                          </a:solidFill>
                          <a:effectLst/>
                          <a:latin typeface="+mn-lt"/>
                          <a:ea typeface="+mn-ea"/>
                          <a:cs typeface="+mn-cs"/>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6315401"/>
                  </a:ext>
                </a:extLst>
              </a:tr>
              <a:tr h="400265">
                <a:tc>
                  <a:txBody>
                    <a:bodyPr/>
                    <a:lstStyle/>
                    <a:p>
                      <a:pPr algn="l" fontAlgn="b"/>
                      <a:r>
                        <a:rPr lang="en-US" sz="2000" u="none" strike="noStrike" dirty="0">
                          <a:effectLst/>
                          <a:latin typeface="+mn-lt"/>
                        </a:rPr>
                        <a:t>Percent At or Above Proficient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47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47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a:solidFill>
                            <a:srgbClr val="000000"/>
                          </a:solidFill>
                          <a:effectLst/>
                          <a:latin typeface="+mn-lt"/>
                        </a:rPr>
                        <a:t>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0" i="0" u="none" strike="noStrike" dirty="0">
                          <a:solidFill>
                            <a:srgbClr val="000000"/>
                          </a:solidFill>
                          <a:effectLst/>
                          <a:latin typeface="+mn-lt"/>
                        </a:rPr>
                        <a:t>48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000" b="1" i="0" u="none" strike="noStrike" dirty="0">
                          <a:solidFill>
                            <a:schemeClr val="accent1"/>
                          </a:solidFill>
                          <a:effectLst/>
                          <a:latin typeface="+mn-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3228418"/>
                  </a:ext>
                </a:extLst>
              </a:tr>
              <a:tr h="321372">
                <a:tc>
                  <a:txBody>
                    <a:bodyPr/>
                    <a:lstStyle/>
                    <a:p>
                      <a:pPr algn="l"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dirty="0">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dirty="0">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2000" b="0" i="0" u="none" strike="noStrike" dirty="0">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2000" b="0" i="0" u="none" strike="noStrike">
                        <a:solidFill>
                          <a:srgbClr val="000000"/>
                        </a:solidFill>
                        <a:effectLst/>
                        <a:latin typeface="+mn-lt"/>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0479253"/>
                  </a:ext>
                </a:extLst>
              </a:tr>
              <a:tr h="637800">
                <a:tc>
                  <a:txBody>
                    <a:bodyPr/>
                    <a:lstStyle/>
                    <a:p>
                      <a:pPr algn="l" fontAlgn="b"/>
                      <a:r>
                        <a:rPr lang="en-US" sz="2000" b="1" u="none" strike="noStrike" dirty="0">
                          <a:solidFill>
                            <a:schemeClr val="bg1"/>
                          </a:solidFill>
                          <a:effectLst/>
                          <a:latin typeface="+mn-lt"/>
                        </a:rPr>
                        <a:t>Virginia NAEP</a:t>
                      </a:r>
                    </a:p>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chemeClr val="bg1"/>
                          </a:solidFill>
                          <a:effectLst/>
                          <a:latin typeface="+mn-lt"/>
                        </a:rPr>
                        <a:t>Grade 8 Math</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ctr"/>
                      <a:r>
                        <a:rPr lang="en-US" sz="2000" b="1" i="0" u="none" strike="noStrike" dirty="0">
                          <a:solidFill>
                            <a:schemeClr val="bg1"/>
                          </a:solidFill>
                          <a:effectLst/>
                          <a:latin typeface="+mn-lt"/>
                        </a:rPr>
                        <a:t>2019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r" fontAlgn="b"/>
                      <a:r>
                        <a:rPr lang="en-US" sz="2000" b="1" u="none" strike="noStrike" dirty="0">
                          <a:solidFill>
                            <a:schemeClr val="bg1"/>
                          </a:solidFill>
                          <a:effectLst/>
                          <a:latin typeface="+mn-lt"/>
                        </a:rPr>
                        <a:t>Change </a:t>
                      </a:r>
                    </a:p>
                    <a:p>
                      <a:pPr algn="r" fontAlgn="b"/>
                      <a:r>
                        <a:rPr lang="en-US" sz="2000" b="1" u="none" strike="noStrike" dirty="0">
                          <a:solidFill>
                            <a:schemeClr val="bg1"/>
                          </a:solidFill>
                          <a:effectLst/>
                          <a:latin typeface="+mn-lt"/>
                        </a:rPr>
                        <a:t>2013 to 2019</a:t>
                      </a:r>
                      <a:endParaRPr lang="en-US" sz="2000" b="1" i="0" u="none" strike="noStrike" dirty="0">
                        <a:solidFill>
                          <a:schemeClr val="bg1"/>
                        </a:solidFill>
                        <a:effectLst/>
                        <a:latin typeface="+mn-lt"/>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588588608"/>
                  </a:ext>
                </a:extLst>
              </a:tr>
              <a:tr h="334582">
                <a:tc>
                  <a:txBody>
                    <a:bodyPr/>
                    <a:lstStyle/>
                    <a:p>
                      <a:pPr algn="l" fontAlgn="b"/>
                      <a:r>
                        <a:rPr lang="it-IT" sz="2000" u="none" strike="noStrike" dirty="0">
                          <a:effectLst/>
                          <a:latin typeface="+mn-lt"/>
                        </a:rPr>
                        <a:t>Scale Score</a:t>
                      </a:r>
                      <a:endParaRPr lang="it-IT"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288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288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290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dirty="0">
                          <a:solidFill>
                            <a:srgbClr val="000000"/>
                          </a:solidFill>
                          <a:effectLst/>
                          <a:latin typeface="+mn-lt"/>
                        </a:rPr>
                        <a:t>287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dirty="0">
                          <a:solidFill>
                            <a:schemeClr val="accent1"/>
                          </a:solidFill>
                          <a:effectLst/>
                          <a:latin typeface="+mn-lt"/>
                        </a:rPr>
                        <a:t>-1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8577960"/>
                  </a:ext>
                </a:extLst>
              </a:tr>
              <a:tr h="350950">
                <a:tc>
                  <a:txBody>
                    <a:bodyPr/>
                    <a:lstStyle/>
                    <a:p>
                      <a:pPr algn="l" fontAlgn="b"/>
                      <a:r>
                        <a:rPr lang="en-US" sz="2000" u="none" strike="noStrike" dirty="0">
                          <a:effectLst/>
                          <a:latin typeface="+mn-lt"/>
                        </a:rPr>
                        <a:t>Percent At or Above Basic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0" i="0" u="none" strike="noStrike">
                          <a:solidFill>
                            <a:srgbClr val="000000"/>
                          </a:solidFill>
                          <a:effectLst/>
                          <a:latin typeface="+mn-lt"/>
                        </a:rPr>
                        <a:t>77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0" i="0" u="none" strike="noStrike">
                          <a:solidFill>
                            <a:srgbClr val="000000"/>
                          </a:solidFill>
                          <a:effectLst/>
                          <a:latin typeface="+mn-lt"/>
                        </a:rPr>
                        <a:t>76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0" i="0" u="none" strike="noStrike">
                          <a:solidFill>
                            <a:srgbClr val="000000"/>
                          </a:solidFill>
                          <a:effectLst/>
                          <a:latin typeface="+mn-lt"/>
                        </a:rPr>
                        <a:t>77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0" i="0" u="none" strike="noStrike" dirty="0">
                          <a:solidFill>
                            <a:srgbClr val="000000"/>
                          </a:solidFill>
                          <a:effectLst/>
                          <a:latin typeface="+mn-lt"/>
                        </a:rPr>
                        <a:t>75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sz="2000" b="0" i="0" u="none" strike="noStrike" dirty="0">
                          <a:solidFill>
                            <a:schemeClr val="accent1"/>
                          </a:solidFill>
                          <a:effectLst/>
                          <a:latin typeface="+mn-lt"/>
                        </a:rPr>
                        <a:t>-3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873167"/>
                  </a:ext>
                </a:extLst>
              </a:tr>
              <a:tr h="323951">
                <a:tc>
                  <a:txBody>
                    <a:bodyPr/>
                    <a:lstStyle/>
                    <a:p>
                      <a:pPr algn="l" fontAlgn="b"/>
                      <a:r>
                        <a:rPr lang="en-US" sz="2000" u="none" strike="noStrike" dirty="0">
                          <a:effectLst/>
                          <a:latin typeface="+mn-lt"/>
                        </a:rPr>
                        <a:t>Percent At or Above Proficient </a:t>
                      </a:r>
                      <a:endParaRPr lang="en-US" sz="2000" b="1" i="0" u="none" strike="noStrike" dirty="0">
                        <a:solidFill>
                          <a:srgbClr val="000000"/>
                        </a:solidFill>
                        <a:effectLst/>
                        <a:latin typeface="+mn-lt"/>
                      </a:endParaRPr>
                    </a:p>
                  </a:txBody>
                  <a:tcPr marL="7247" marR="7247" marT="72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38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38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a:solidFill>
                            <a:srgbClr val="000000"/>
                          </a:solidFill>
                          <a:effectLst/>
                          <a:latin typeface="+mn-lt"/>
                        </a:rPr>
                        <a:t>40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dirty="0">
                          <a:solidFill>
                            <a:srgbClr val="000000"/>
                          </a:solidFill>
                          <a:effectLst/>
                          <a:latin typeface="+mn-lt"/>
                        </a:rPr>
                        <a:t>38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ctr"/>
                      <a:r>
                        <a:rPr lang="en-US" sz="2000" b="0" i="0" u="none" strike="noStrike" dirty="0">
                          <a:solidFill>
                            <a:schemeClr val="accent1"/>
                          </a:solidFill>
                          <a:effectLst/>
                          <a:latin typeface="+mn-lt"/>
                        </a:rPr>
                        <a:t>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8593679"/>
                  </a:ext>
                </a:extLst>
              </a:tr>
            </a:tbl>
          </a:graphicData>
        </a:graphic>
      </p:graphicFrame>
    </p:spTree>
    <p:extLst>
      <p:ext uri="{BB962C8B-B14F-4D97-AF65-F5344CB8AC3E}">
        <p14:creationId xmlns:p14="http://schemas.microsoft.com/office/powerpoint/2010/main" val="1378155874"/>
      </p:ext>
    </p:extLst>
  </p:cSld>
  <p:clrMapOvr>
    <a:masterClrMapping/>
  </p:clrMapOvr>
</p:sld>
</file>

<file path=ppt/theme/theme1.xml><?xml version="1.0" encoding="utf-8"?>
<a:theme xmlns:a="http://schemas.openxmlformats.org/drawingml/2006/main" name="Shared_Template_PowerPoint_ June_2019">
  <a:themeElements>
    <a:clrScheme name="Custom 3">
      <a:dk1>
        <a:srgbClr val="27272B"/>
      </a:dk1>
      <a:lt1>
        <a:sysClr val="window" lastClr="FFFFFF"/>
      </a:lt1>
      <a:dk2>
        <a:srgbClr val="05678B"/>
      </a:dk2>
      <a:lt2>
        <a:srgbClr val="DFE4E5"/>
      </a:lt2>
      <a:accent1>
        <a:srgbClr val="F26652"/>
      </a:accent1>
      <a:accent2>
        <a:srgbClr val="1893D1"/>
      </a:accent2>
      <a:accent3>
        <a:srgbClr val="F26652"/>
      </a:accent3>
      <a:accent4>
        <a:srgbClr val="FFC212"/>
      </a:accent4>
      <a:accent5>
        <a:srgbClr val="C374AF"/>
      </a:accent5>
      <a:accent6>
        <a:srgbClr val="4F4E56"/>
      </a:accent6>
      <a:hlink>
        <a:srgbClr val="0078C1"/>
      </a:hlink>
      <a:folHlink>
        <a:srgbClr val="798EA9"/>
      </a:folHlink>
    </a:clrScheme>
    <a:fontScheme name="2018 EI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lumMod val="85000"/>
            </a:schemeClr>
          </a:solidFill>
          <a:round/>
          <a:headEnd/>
          <a:tailEnd/>
        </a:ln>
      </a:spPr>
      <a:bodyPr/>
      <a:lstStyle>
        <a:defPPr eaLnBrk="0" hangingPunct="0">
          <a:defRPr sz="1350" dirty="0">
            <a:solidFill>
              <a:prstClr val="black"/>
            </a:solidFill>
            <a:cs typeface="Arial" charset="0"/>
          </a:defRPr>
        </a:defPPr>
      </a:lstStyle>
    </a:spDef>
  </a:objectDefaults>
  <a:extraClrSchemeLst/>
  <a:extLst>
    <a:ext uri="{05A4C25C-085E-4340-85A3-A5531E510DB2}">
      <thm15:themeFamily xmlns:thm15="http://schemas.microsoft.com/office/thememl/2012/main" name="Shared_Template_PowerPoint_ June_2019" id="{938F91CD-BC44-4707-9B8D-72729846FFAE}" vid="{1D0EB060-FC1B-4B7D-B158-18E491F43454}"/>
    </a:ext>
  </a:extLst>
</a:theme>
</file>

<file path=ppt/theme/theme2.xml><?xml version="1.0" encoding="utf-8"?>
<a:theme xmlns:a="http://schemas.openxmlformats.org/drawingml/2006/main" name="c4-ExcelinEd PowerPoint Theme-2018">
  <a:themeElements>
    <a:clrScheme name="ExcelinEd Brand Color Palette">
      <a:dk1>
        <a:sysClr val="windowText" lastClr="000000"/>
      </a:dk1>
      <a:lt1>
        <a:sysClr val="window" lastClr="FFFFFF"/>
      </a:lt1>
      <a:dk2>
        <a:srgbClr val="05678B"/>
      </a:dk2>
      <a:lt2>
        <a:srgbClr val="DFE4E5"/>
      </a:lt2>
      <a:accent1>
        <a:srgbClr val="25A570"/>
      </a:accent1>
      <a:accent2>
        <a:srgbClr val="1893D1"/>
      </a:accent2>
      <a:accent3>
        <a:srgbClr val="F26652"/>
      </a:accent3>
      <a:accent4>
        <a:srgbClr val="FFC212"/>
      </a:accent4>
      <a:accent5>
        <a:srgbClr val="C374AF"/>
      </a:accent5>
      <a:accent6>
        <a:srgbClr val="4F4E56"/>
      </a:accent6>
      <a:hlink>
        <a:srgbClr val="0078C1"/>
      </a:hlink>
      <a:folHlink>
        <a:srgbClr val="798EA9"/>
      </a:folHlink>
    </a:clrScheme>
    <a:fontScheme name="ExcelinEd PowerPo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lumMod val="85000"/>
            </a:schemeClr>
          </a:solidFill>
          <a:round/>
          <a:headEnd/>
          <a:tailEnd/>
        </a:ln>
      </a:spPr>
      <a:bodyPr/>
      <a:lstStyle>
        <a:defPPr eaLnBrk="0" hangingPunct="0">
          <a:defRPr sz="1350" dirty="0">
            <a:solidFill>
              <a:prstClr val="black"/>
            </a:solidFill>
            <a:cs typeface="Arial" charset="0"/>
          </a:defRPr>
        </a:defPPr>
      </a:lstStyle>
    </a:spDef>
  </a:objectDefaults>
  <a:extraClrSchemeLst/>
  <a:extLst>
    <a:ext uri="{05A4C25C-085E-4340-85A3-A5531E510DB2}">
      <thm15:themeFamily xmlns:thm15="http://schemas.microsoft.com/office/thememl/2012/main" name="c3-ExcelinEd PowerPoint Theme-October 2016.potx" id="{0D7F579D-A744-4DF1-AACB-3559195220B9}" vid="{4D5DDCBB-97CC-4903-A80C-B1818BA1088F}"/>
    </a:ext>
  </a:extLst>
</a:theme>
</file>

<file path=ppt/theme/theme3.xml><?xml version="1.0" encoding="utf-8"?>
<a:theme xmlns:a="http://schemas.openxmlformats.org/drawingml/2006/main" name="CoBrand-ExcelinEd and ExcelinEd in Action PowerPoint Theme-2018">
  <a:themeElements>
    <a:clrScheme name="ExcelinEd Brand Color Palette">
      <a:dk1>
        <a:sysClr val="windowText" lastClr="000000"/>
      </a:dk1>
      <a:lt1>
        <a:sysClr val="window" lastClr="FFFFFF"/>
      </a:lt1>
      <a:dk2>
        <a:srgbClr val="05678B"/>
      </a:dk2>
      <a:lt2>
        <a:srgbClr val="DFE4E5"/>
      </a:lt2>
      <a:accent1>
        <a:srgbClr val="25A570"/>
      </a:accent1>
      <a:accent2>
        <a:srgbClr val="1893D1"/>
      </a:accent2>
      <a:accent3>
        <a:srgbClr val="F26652"/>
      </a:accent3>
      <a:accent4>
        <a:srgbClr val="FFC212"/>
      </a:accent4>
      <a:accent5>
        <a:srgbClr val="C374AF"/>
      </a:accent5>
      <a:accent6>
        <a:srgbClr val="4F4E56"/>
      </a:accent6>
      <a:hlink>
        <a:srgbClr val="0078C1"/>
      </a:hlink>
      <a:folHlink>
        <a:srgbClr val="798EA9"/>
      </a:folHlink>
    </a:clrScheme>
    <a:fontScheme name="ExcelinEd PowerPo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lumMod val="85000"/>
            </a:schemeClr>
          </a:solidFill>
          <a:round/>
          <a:headEnd/>
          <a:tailEnd/>
        </a:ln>
      </a:spPr>
      <a:bodyPr/>
      <a:lstStyle>
        <a:defPPr eaLnBrk="0" hangingPunct="0">
          <a:defRPr sz="1350" dirty="0">
            <a:solidFill>
              <a:prstClr val="black"/>
            </a:solidFill>
            <a:cs typeface="Arial" charset="0"/>
          </a:defRPr>
        </a:defPPr>
      </a:lstStyle>
    </a:spDef>
  </a:objectDefaults>
  <a:extraClrSchemeLst/>
  <a:extLst>
    <a:ext uri="{05A4C25C-085E-4340-85A3-A5531E510DB2}">
      <thm15:themeFamily xmlns:thm15="http://schemas.microsoft.com/office/thememl/2012/main" name="c3-ExcelinEd PowerPoint Theme-October 2016.potx" id="{0D7F579D-A744-4DF1-AACB-3559195220B9}" vid="{4D5DDCBB-97CC-4903-A80C-B1818BA1088F}"/>
    </a:ext>
  </a:extLst>
</a:theme>
</file>

<file path=ppt/theme/theme4.xml><?xml version="1.0" encoding="utf-8"?>
<a:theme xmlns:a="http://schemas.openxmlformats.org/drawingml/2006/main" name="New ExcelinEd">
  <a:themeElements>
    <a:clrScheme name="NEW ExcelinEd Brand Colors">
      <a:dk1>
        <a:srgbClr val="2C2D27"/>
      </a:dk1>
      <a:lt1>
        <a:srgbClr val="FFFFFF"/>
      </a:lt1>
      <a:dk2>
        <a:srgbClr val="EEB91A"/>
      </a:dk2>
      <a:lt2>
        <a:srgbClr val="05678B"/>
      </a:lt2>
      <a:accent1>
        <a:srgbClr val="F26652"/>
      </a:accent1>
      <a:accent2>
        <a:srgbClr val="25A570"/>
      </a:accent2>
      <a:accent3>
        <a:srgbClr val="1893D1"/>
      </a:accent3>
      <a:accent4>
        <a:srgbClr val="FFC21A"/>
      </a:accent4>
      <a:accent5>
        <a:srgbClr val="C374AF"/>
      </a:accent5>
      <a:accent6>
        <a:srgbClr val="4F4E56"/>
      </a:accent6>
      <a:hlink>
        <a:srgbClr val="1893D1"/>
      </a:hlink>
      <a:folHlink>
        <a:srgbClr val="800080"/>
      </a:folHlink>
    </a:clrScheme>
    <a:fontScheme name="ExcelinEd Brand San Serif 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lumMod val="85000"/>
            </a:schemeClr>
          </a:solidFill>
          <a:round/>
          <a:headEnd/>
          <a:tailEnd/>
        </a:ln>
      </a:spPr>
      <a:bodyPr/>
      <a:lstStyle>
        <a:defPPr eaLnBrk="0" hangingPunct="0">
          <a:defRPr sz="1350" dirty="0">
            <a:solidFill>
              <a:prstClr val="black"/>
            </a:solidFill>
            <a:cs typeface="Arial" charset="0"/>
          </a:defRPr>
        </a:defPPr>
      </a:lstStyle>
    </a:spDef>
  </a:objectDefaults>
  <a:extraClrSchemeLst/>
  <a:extLst>
    <a:ext uri="{05A4C25C-085E-4340-85A3-A5531E510DB2}">
      <thm15:themeFamily xmlns:thm15="http://schemas.microsoft.com/office/thememl/2012/main" name="New ExcelinEd" id="{58F282D2-6C5A-415B-B6A4-810FCEBDBB36}" vid="{266CC235-77B8-460E-B47C-D3E9EF0027E4}"/>
    </a:ext>
  </a:extLst>
</a:theme>
</file>

<file path=ppt/theme/theme5.xml><?xml version="1.0" encoding="utf-8"?>
<a:theme xmlns:a="http://schemas.openxmlformats.org/drawingml/2006/main" name="2_New ExcelinEd">
  <a:themeElements>
    <a:clrScheme name="NEW ExcelinEd Brand Colors">
      <a:dk1>
        <a:srgbClr val="2C2D27"/>
      </a:dk1>
      <a:lt1>
        <a:srgbClr val="FFFFFF"/>
      </a:lt1>
      <a:dk2>
        <a:srgbClr val="EEB91A"/>
      </a:dk2>
      <a:lt2>
        <a:srgbClr val="05678B"/>
      </a:lt2>
      <a:accent1>
        <a:srgbClr val="F26652"/>
      </a:accent1>
      <a:accent2>
        <a:srgbClr val="25A570"/>
      </a:accent2>
      <a:accent3>
        <a:srgbClr val="1893D1"/>
      </a:accent3>
      <a:accent4>
        <a:srgbClr val="FFC21A"/>
      </a:accent4>
      <a:accent5>
        <a:srgbClr val="C374AF"/>
      </a:accent5>
      <a:accent6>
        <a:srgbClr val="4F4E56"/>
      </a:accent6>
      <a:hlink>
        <a:srgbClr val="1893D1"/>
      </a:hlink>
      <a:folHlink>
        <a:srgbClr val="800080"/>
      </a:folHlink>
    </a:clrScheme>
    <a:fontScheme name="ExcelinEd Brand San Serif 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bg1">
              <a:lumMod val="85000"/>
            </a:schemeClr>
          </a:solidFill>
          <a:round/>
          <a:headEnd/>
          <a:tailEnd/>
        </a:ln>
      </a:spPr>
      <a:bodyPr/>
      <a:lstStyle>
        <a:defPPr eaLnBrk="0" hangingPunct="0">
          <a:defRPr sz="1350" dirty="0">
            <a:solidFill>
              <a:prstClr val="black"/>
            </a:solidFill>
            <a:cs typeface="Arial" charset="0"/>
          </a:defRPr>
        </a:defPPr>
      </a:lstStyle>
    </a:spDef>
  </a:objectDefaults>
  <a:extraClrSchemeLst/>
  <a:extLst>
    <a:ext uri="{05A4C25C-085E-4340-85A3-A5531E510DB2}">
      <thm15:themeFamily xmlns:thm15="http://schemas.microsoft.com/office/thememl/2012/main" name="New ExcelinEd" id="{58F282D2-6C5A-415B-B6A4-810FCEBDBB36}" vid="{266CC235-77B8-460E-B47C-D3E9EF0027E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D6992399267648B2B233D5EB135CD4" ma:contentTypeVersion="6" ma:contentTypeDescription="Create a new document." ma:contentTypeScope="" ma:versionID="1e8dcc95939583a05597823726c57982">
  <xsd:schema xmlns:xsd="http://www.w3.org/2001/XMLSchema" xmlns:xs="http://www.w3.org/2001/XMLSchema" xmlns:p="http://schemas.microsoft.com/office/2006/metadata/properties" xmlns:ns2="5eaad85f-1e65-48bc-bf96-43b880893fdd" xmlns:ns3="df82e833-ba19-4ad9-86d2-2a1833686044" targetNamespace="http://schemas.microsoft.com/office/2006/metadata/properties" ma:root="true" ma:fieldsID="3e4cc9cb5ffd7c0cc1f524006e24c3f6" ns2:_="" ns3:_="">
    <xsd:import namespace="5eaad85f-1e65-48bc-bf96-43b880893fdd"/>
    <xsd:import namespace="df82e833-ba19-4ad9-86d2-2a18336860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aad85f-1e65-48bc-bf96-43b880893f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82e833-ba19-4ad9-86d2-2a18336860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DC2602-0DB0-4D3D-8672-3704B86C61F8}">
  <ds:schemaRefs>
    <ds:schemaRef ds:uri="http://schemas.microsoft.com/sharepoint/v3/contenttype/forms"/>
  </ds:schemaRefs>
</ds:datastoreItem>
</file>

<file path=customXml/itemProps2.xml><?xml version="1.0" encoding="utf-8"?>
<ds:datastoreItem xmlns:ds="http://schemas.openxmlformats.org/officeDocument/2006/customXml" ds:itemID="{0CE9232E-0CE1-46ED-9CD4-2E0690D912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aad85f-1e65-48bc-bf96-43b880893fdd"/>
    <ds:schemaRef ds:uri="df82e833-ba19-4ad9-86d2-2a1833686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38D37F-BD91-45F3-BDCE-E37B81A191C5}">
  <ds:schemaRefs>
    <ds:schemaRef ds:uri="5eaad85f-1e65-48bc-bf96-43b880893fdd"/>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df82e833-ba19-4ad9-86d2-2a1833686044"/>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Shared_Template_PowerPoint_ Widescreen_2019</Template>
  <TotalTime>44396</TotalTime>
  <Words>10607</Words>
  <Application>Microsoft Office PowerPoint</Application>
  <PresentationFormat>Widescreen</PresentationFormat>
  <Paragraphs>1441</Paragraphs>
  <Slides>49</Slides>
  <Notes>39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49</vt:i4>
      </vt:variant>
    </vt:vector>
  </HeadingPairs>
  <TitlesOfParts>
    <vt:vector size="67" baseType="lpstr">
      <vt:lpstr>MS PGothic</vt:lpstr>
      <vt:lpstr>MS PGothic</vt:lpstr>
      <vt:lpstr>Arial</vt:lpstr>
      <vt:lpstr>Calibri</vt:lpstr>
      <vt:lpstr>Calibri Light</vt:lpstr>
      <vt:lpstr>Cambria</vt:lpstr>
      <vt:lpstr>Courier New</vt:lpstr>
      <vt:lpstr>MS Mincho</vt:lpstr>
      <vt:lpstr>Symbol</vt:lpstr>
      <vt:lpstr>Tahoma</vt:lpstr>
      <vt:lpstr>Times New Roman</vt:lpstr>
      <vt:lpstr>Trebuchet MS</vt:lpstr>
      <vt:lpstr>Wingdings</vt:lpstr>
      <vt:lpstr>Shared_Template_PowerPoint_ June_2019</vt:lpstr>
      <vt:lpstr>c4-ExcelinEd PowerPoint Theme-2018</vt:lpstr>
      <vt:lpstr>CoBrand-ExcelinEd and ExcelinEd in Action PowerPoint Theme-2018</vt:lpstr>
      <vt:lpstr>New ExcelinEd</vt:lpstr>
      <vt:lpstr>2_New ExcelinEd</vt:lpstr>
      <vt:lpstr>Inspiring Action in Virginia to Improve Student Outcomes: A National Perspective</vt:lpstr>
      <vt:lpstr>PowerPoint Presentation</vt:lpstr>
      <vt:lpstr>Standards, Assessment, Reporting, and Accountability</vt:lpstr>
      <vt:lpstr>Standards, Assessment, Reporting, and Accountability</vt:lpstr>
      <vt:lpstr>Virginia Standards of Learning (SOL) Assessments</vt:lpstr>
      <vt:lpstr>National Assessment of Educational Progress (NAEP)</vt:lpstr>
      <vt:lpstr>Achievement levels: Proficiency expectations</vt:lpstr>
      <vt:lpstr>National Assessment for Education Progress (NAEP) Virginia Reading Performance Trend</vt:lpstr>
      <vt:lpstr>National Assessment for Education Progress (NAEP) Virginia Math performance trend</vt:lpstr>
      <vt:lpstr>Context for state comparisons</vt:lpstr>
      <vt:lpstr>State comparisons: NAEP Reading Grades 4 and 8</vt:lpstr>
      <vt:lpstr>2019 NAEP Reading Grade 4 Percent Proficient:  Economically Disadvantaged Students </vt:lpstr>
      <vt:lpstr>2019 NAEP Reading Grade 4 Percent Proficient:  NOT Economically Disadvantaged Students </vt:lpstr>
      <vt:lpstr>PowerPoint Presentation</vt:lpstr>
      <vt:lpstr>Student proficiency on SOL English/Reading is declining</vt:lpstr>
      <vt:lpstr>Student proficiency on SOL Math is improving</vt:lpstr>
      <vt:lpstr>Accountability, Why Bother?</vt:lpstr>
      <vt:lpstr>Purpose of School Accountability</vt:lpstr>
      <vt:lpstr>A-F School Grades: What gets measured, gets done</vt:lpstr>
      <vt:lpstr>School Grades: Fundamental Principles</vt:lpstr>
      <vt:lpstr>Impact of A-F School Grades</vt:lpstr>
      <vt:lpstr>Public Opinion Favors A-F Grading Schools</vt:lpstr>
      <vt:lpstr>PowerPoint Presentation</vt:lpstr>
      <vt:lpstr>School Grades: Fundamental Principles</vt:lpstr>
      <vt:lpstr>Selecting School Accountability Indicators</vt:lpstr>
      <vt:lpstr>School Grades: Fundamental Principles</vt:lpstr>
      <vt:lpstr>Example Elementary and Middle School Grade</vt:lpstr>
      <vt:lpstr>PowerPoint Presentation</vt:lpstr>
      <vt:lpstr>School Grades: Fundamental Principles</vt:lpstr>
      <vt:lpstr>Reasons to Measure Growth to Proficient and Advanced</vt:lpstr>
      <vt:lpstr>School Grades: Fundamental Principles</vt:lpstr>
      <vt:lpstr>School Grades: Fundamental Principles</vt:lpstr>
      <vt:lpstr>School Grades: Fundamental Principles</vt:lpstr>
      <vt:lpstr>School Grades: Fundamental Principles</vt:lpstr>
      <vt:lpstr>School Grades: Fundamental Principles</vt:lpstr>
      <vt:lpstr>Impact of A-F</vt:lpstr>
      <vt:lpstr>Education outcomes are leading indicators of economic &amp; societal prosperity.</vt:lpstr>
      <vt:lpstr>Convening the Nation’s Education Leaders</vt:lpstr>
      <vt:lpstr>PowerPoint Presentation</vt:lpstr>
      <vt:lpstr>PowerPoint Presentation</vt:lpstr>
      <vt:lpstr>Virginia School Accountability: State Accreditation Ratings and Federal Every Student Succeeds Act (ESSA) Identification</vt:lpstr>
      <vt:lpstr>Virginia School Accountability: State Accreditation Ratings and Federal Every Student Succeeds Act (ESSA) Identification</vt:lpstr>
      <vt:lpstr>Virginia School Accountability: State Accreditation Ratings and Federal Every Student Succeeds Act (ESSA) Identification</vt:lpstr>
      <vt:lpstr>Virginia School Accountability: State Accreditation Ratings and Federal Every Student Succeeds Act (ESSA) Identification</vt:lpstr>
      <vt:lpstr>Virginia School Accountability: State Accreditation Ratings and Federal Every Student Succeeds Act (ESSA) Identification</vt:lpstr>
      <vt:lpstr>Virginia School Accountability: State Accreditation Ratings and Federal Every Student Succeeds Act (ESSA) Identification</vt:lpstr>
      <vt:lpstr>PowerPoint Presentation</vt:lpstr>
      <vt:lpstr>5 Goals | 5 Years | 5 Million Students</vt:lpstr>
      <vt:lpstr>We convene, customize and collaborate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Liya Amelga</dc:creator>
  <cp:lastModifiedBy>VITA Program</cp:lastModifiedBy>
  <cp:revision>24</cp:revision>
  <dcterms:created xsi:type="dcterms:W3CDTF">2021-02-09T20:15:43Z</dcterms:created>
  <dcterms:modified xsi:type="dcterms:W3CDTF">2022-10-19T21:13:40Z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0x010100BDD6992399267648B2B233D5EB135CD4</vt:lpwstr>
  </property>
</Properties>
</file>