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Josefi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FKQOoMzhsu93kkKe++WP+KrXQ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all" initials="" lastIdx="1" clrIdx="0"/>
  <p:cmAuthor id="1" name="Yvonne Holloman" initials="" lastIdx="2" clrIdx="1"/>
  <p:cmAuthor id="2" name="Deanna Varljen" initials="" lastIdx="1" clrIdx="2"/>
  <p:cmAuthor id="3" name="Emily V. Webb" initials="EW" lastIdx="1" clrIdx="3">
    <p:extLst>
      <p:ext uri="{19B8F6BF-5375-455C-9EA6-DF929625EA0E}">
        <p15:presenceInfo xmlns:p15="http://schemas.microsoft.com/office/powerpoint/2012/main" userId="Emily V. Web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09DB18-329B-4116-BD81-3D529A380D7E}">
  <a:tblStyle styleId="{D609DB18-329B-4116-BD81-3D529A380D7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D4CF9AC-8203-44D9-A450-5B0AF370257B}"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4B242F-A9AE-4612-8139-2A2E71E19818}"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2" autoAdjust="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3" dt="2022-10-12T10:57:42.323" idx="1">
    <p:pos x="5869" y="1184"/>
    <p:text>Should we also mention the SOA and SOQ implementation here?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dirty="0">
                <a:highlight>
                  <a:srgbClr val="FFFFFF"/>
                </a:highlight>
                <a:latin typeface="Arial"/>
                <a:ea typeface="Arial"/>
                <a:cs typeface="Arial"/>
                <a:sym typeface="Arial"/>
              </a:rPr>
              <a:t>Overview of the Supports Provided to Local School Divisions by the Office of School Quality </a:t>
            </a:r>
            <a:endParaRPr sz="1100" dirty="0">
              <a:highlight>
                <a:srgbClr val="FFFFFF"/>
              </a:highlight>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i="1" dirty="0">
                <a:highlight>
                  <a:srgbClr val="FFFFFF"/>
                </a:highlight>
                <a:latin typeface="Arial"/>
                <a:ea typeface="Arial"/>
                <a:cs typeface="Arial"/>
                <a:sym typeface="Arial"/>
              </a:rPr>
              <a:t>Dr. Aurelia Ortiz, Director, Office of School Quality </a:t>
            </a:r>
            <a:endParaRPr sz="1100" i="1" dirty="0">
              <a:highlight>
                <a:srgbClr val="FFFFFF"/>
              </a:highlight>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61d44fedcd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61d44fedcd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161d44fedcd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5d61263efa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Josefin Sans"/>
                <a:ea typeface="Josefin Sans"/>
                <a:cs typeface="Josefin Sans"/>
                <a:sym typeface="Josefin Sans"/>
              </a:rPr>
              <a:t>Standards of Accreditation focus on requirements for schools based on performance levels.  This slide reflects the current process for monitoring and academic review.  Additional supports and monitoring required for schools with level 3 SQI</a:t>
            </a:r>
            <a:endParaRPr sz="900">
              <a:latin typeface="Josefin Sans"/>
              <a:ea typeface="Josefin Sans"/>
              <a:cs typeface="Josefin Sans"/>
              <a:sym typeface="Josefin Sans"/>
            </a:endParaRPr>
          </a:p>
          <a:p>
            <a:pPr marL="0" lvl="0" indent="0" algn="l" rtl="0">
              <a:lnSpc>
                <a:spcPct val="100000"/>
              </a:lnSpc>
              <a:spcBef>
                <a:spcPts val="0"/>
              </a:spcBef>
              <a:spcAft>
                <a:spcPts val="0"/>
              </a:spcAft>
              <a:buSzPts val="1400"/>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SzPts val="1400"/>
              <a:buNone/>
            </a:pPr>
            <a:r>
              <a:rPr lang="en-US" sz="900">
                <a:latin typeface="Josefin Sans"/>
                <a:ea typeface="Josefin Sans"/>
                <a:cs typeface="Josefin Sans"/>
                <a:sym typeface="Josefin Sans"/>
              </a:rPr>
              <a:t>Academic Review hasn’t been done since the beginning of the 2019-2020 school year</a:t>
            </a:r>
            <a:endParaRPr sz="900">
              <a:latin typeface="Josefin Sans"/>
              <a:ea typeface="Josefin Sans"/>
              <a:cs typeface="Josefin Sans"/>
              <a:sym typeface="Josefin Sans"/>
            </a:endParaRPr>
          </a:p>
          <a:p>
            <a:pPr marL="0" lvl="0" indent="0" algn="l" rtl="0">
              <a:lnSpc>
                <a:spcPct val="100000"/>
              </a:lnSpc>
              <a:spcBef>
                <a:spcPts val="0"/>
              </a:spcBef>
              <a:spcAft>
                <a:spcPts val="0"/>
              </a:spcAft>
              <a:buSzPts val="1400"/>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SzPts val="1400"/>
              <a:buNone/>
            </a:pPr>
            <a:r>
              <a:rPr lang="en-US" sz="900">
                <a:latin typeface="Josefin Sans"/>
                <a:ea typeface="Josefin Sans"/>
                <a:cs typeface="Josefin Sans"/>
                <a:sym typeface="Josefin Sans"/>
              </a:rPr>
              <a:t>I’d suggest adding here in the talking points how monitoring was previously done, and then in 2020-2021 we did virtual school visits, and in 2021-2022 we did virtual school monitoring visits twice with schools with Level 3 indicators and three times with CSI schools.  </a:t>
            </a:r>
            <a:endParaRPr sz="900">
              <a:latin typeface="Josefin Sans"/>
              <a:ea typeface="Josefin Sans"/>
              <a:cs typeface="Josefin Sans"/>
              <a:sym typeface="Josefin Sans"/>
            </a:endParaRPr>
          </a:p>
        </p:txBody>
      </p:sp>
      <p:sp>
        <p:nvSpPr>
          <p:cNvPr id="232" name="Google Shape;232;g15d61263ef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1d44fedcd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61d44fedcd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61d44fedcd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61d44fedc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61d44fedcd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161d44fedcd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0389ec0c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sz="900">
              <a:latin typeface="Josefin Sans"/>
              <a:ea typeface="Josefin Sans"/>
              <a:cs typeface="Josefin Sans"/>
              <a:sym typeface="Josefin Sans"/>
            </a:endParaRPr>
          </a:p>
        </p:txBody>
      </p:sp>
      <p:sp>
        <p:nvSpPr>
          <p:cNvPr id="259" name="Google Shape;259;g160389ec0c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d61263efa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15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p:txBody>
      </p:sp>
      <p:sp>
        <p:nvSpPr>
          <p:cNvPr id="275" name="Google Shape;275;g15d61263ef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60d9013f5c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15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p:txBody>
      </p:sp>
      <p:sp>
        <p:nvSpPr>
          <p:cNvPr id="285" name="Google Shape;285;g160d9013f5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608290ac41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1608290ac41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i="1">
              <a:highlight>
                <a:schemeClr val="lt1"/>
              </a:highlight>
            </a:endParaRPr>
          </a:p>
        </p:txBody>
      </p:sp>
      <p:sp>
        <p:nvSpPr>
          <p:cNvPr id="294" name="Google Shape;294;g1608290ac41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608290ac4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608290ac41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1608290ac41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61d44fedcd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161d44fedcd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1d44fedc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61d44fedc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61d44fedcd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61d44fedc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61d44fedcd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61d44fedcd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61d44fedcd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61d44fedcd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161d44fedcd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Clr>
                <a:schemeClr val="dk1"/>
              </a:buClr>
              <a:buSzPts val="1100"/>
              <a:buFont typeface="Arial"/>
              <a:buNone/>
            </a:pPr>
            <a:endParaRPr sz="900">
              <a:latin typeface="Josefin Sans"/>
              <a:ea typeface="Josefin Sans"/>
              <a:cs typeface="Josefin Sans"/>
              <a:sym typeface="Josefin Sans"/>
            </a:endParaRPr>
          </a:p>
          <a:p>
            <a:pPr marL="0" lvl="0" indent="0" algn="l" rtl="0">
              <a:lnSpc>
                <a:spcPct val="100000"/>
              </a:lnSpc>
              <a:spcBef>
                <a:spcPts val="0"/>
              </a:spcBef>
              <a:spcAft>
                <a:spcPts val="0"/>
              </a:spcAft>
              <a:buSzPts val="1400"/>
              <a:buNone/>
            </a:pPr>
            <a:endParaRPr/>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1d44fedcd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1d44fedcd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61d44fedcd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61d44fedcd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61d44fedcd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161d44fedcd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1"/>
        <p:cNvGrpSpPr/>
        <p:nvPr/>
      </p:nvGrpSpPr>
      <p:grpSpPr>
        <a:xfrm>
          <a:off x="0" y="0"/>
          <a:ext cx="0" cy="0"/>
          <a:chOff x="0" y="0"/>
          <a:chExt cx="0" cy="0"/>
        </a:xfrm>
      </p:grpSpPr>
      <p:sp>
        <p:nvSpPr>
          <p:cNvPr id="132" name="Google Shape;132;g15b855542fd_0_24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5b855542fd_0_2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15b855542fd_0_2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5b855542fd_0_2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5b855542fd_0_24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g15b855542fd_0_242"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38" name="Google Shape;138;g15b855542fd_0_242"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00" scaled="0"/>
        </a:gradFill>
        <a:effectLst/>
      </p:bgPr>
    </p:bg>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6"/>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8" name="Google Shape;1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16"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6"/>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42" name="Google Shape;1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3" name="Google Shape;1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4" name="Google Shape;1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1/chapter13.2/section22.1-253.13: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law.lis.virginia.gov/vacode/22.1-253.13: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subTitle" idx="1"/>
          </p:nvPr>
        </p:nvSpPr>
        <p:spPr>
          <a:xfrm>
            <a:off x="467175" y="283750"/>
            <a:ext cx="11473800" cy="549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sz="2608" b="1" dirty="0">
              <a:solidFill>
                <a:srgbClr val="000000"/>
              </a:solidFill>
            </a:endParaRPr>
          </a:p>
          <a:p>
            <a:pPr marL="0" lvl="0" indent="0" algn="ctr" rtl="0">
              <a:spcBef>
                <a:spcPts val="0"/>
              </a:spcBef>
              <a:spcAft>
                <a:spcPts val="0"/>
              </a:spcAft>
              <a:buClr>
                <a:srgbClr val="000000"/>
              </a:buClr>
              <a:buSzPts val="1946"/>
              <a:buFont typeface="Arial"/>
              <a:buNone/>
            </a:pPr>
            <a:endParaRPr lang="en-US" sz="4000" b="1" dirty="0" smtClean="0">
              <a:solidFill>
                <a:schemeClr val="accent3"/>
              </a:solidFill>
            </a:endParaRPr>
          </a:p>
          <a:p>
            <a:pPr marL="0" lvl="0" indent="0" algn="ctr" rtl="0">
              <a:spcBef>
                <a:spcPts val="0"/>
              </a:spcBef>
              <a:spcAft>
                <a:spcPts val="0"/>
              </a:spcAft>
              <a:buClr>
                <a:srgbClr val="000000"/>
              </a:buClr>
              <a:buSzPts val="1946"/>
              <a:buFont typeface="Arial"/>
              <a:buNone/>
            </a:pPr>
            <a:r>
              <a:rPr lang="en-US" sz="4000" b="1" dirty="0" smtClean="0">
                <a:solidFill>
                  <a:schemeClr val="accent3"/>
                </a:solidFill>
              </a:rPr>
              <a:t>Overview of Supports Provided to Local School Divisions by the Office of School Quality </a:t>
            </a:r>
            <a:endParaRPr sz="4000" b="1" dirty="0">
              <a:solidFill>
                <a:schemeClr val="accent3"/>
              </a:solidFill>
            </a:endParaRPr>
          </a:p>
          <a:p>
            <a:pPr marL="0" lvl="0" indent="0" algn="ctr" rtl="0">
              <a:spcBef>
                <a:spcPts val="0"/>
              </a:spcBef>
              <a:spcAft>
                <a:spcPts val="0"/>
              </a:spcAft>
              <a:buClr>
                <a:srgbClr val="000000"/>
              </a:buClr>
              <a:buSzPts val="1946"/>
              <a:buFont typeface="Arial"/>
              <a:buNone/>
            </a:pPr>
            <a:endParaRPr sz="3100" dirty="0">
              <a:solidFill>
                <a:schemeClr val="accent3"/>
              </a:solidFill>
            </a:endParaRPr>
          </a:p>
          <a:p>
            <a:pPr marL="0" lvl="0" indent="0" algn="ctr" rtl="0">
              <a:spcBef>
                <a:spcPts val="0"/>
              </a:spcBef>
              <a:spcAft>
                <a:spcPts val="0"/>
              </a:spcAft>
              <a:buClr>
                <a:srgbClr val="000000"/>
              </a:buClr>
              <a:buSzPts val="1946"/>
              <a:buFont typeface="Arial"/>
              <a:buNone/>
            </a:pPr>
            <a:endParaRPr lang="en-US" sz="3400" dirty="0">
              <a:solidFill>
                <a:schemeClr val="accent3"/>
              </a:solidFill>
            </a:endParaRPr>
          </a:p>
          <a:p>
            <a:pPr marL="0" lvl="0" indent="0" algn="ctr" rtl="0">
              <a:spcBef>
                <a:spcPts val="0"/>
              </a:spcBef>
              <a:spcAft>
                <a:spcPts val="0"/>
              </a:spcAft>
              <a:buClr>
                <a:srgbClr val="000000"/>
              </a:buClr>
              <a:buSzPts val="1946"/>
              <a:buFont typeface="Arial"/>
              <a:buNone/>
            </a:pPr>
            <a:r>
              <a:rPr lang="en-US" sz="2800" dirty="0" smtClean="0">
                <a:solidFill>
                  <a:schemeClr val="accent3"/>
                </a:solidFill>
              </a:rPr>
              <a:t>Virginia </a:t>
            </a:r>
            <a:r>
              <a:rPr lang="en-US" sz="2800" dirty="0">
                <a:solidFill>
                  <a:schemeClr val="accent3"/>
                </a:solidFill>
              </a:rPr>
              <a:t>Board of Education Work Session</a:t>
            </a:r>
            <a:endParaRPr sz="2800" dirty="0">
              <a:solidFill>
                <a:schemeClr val="accent3"/>
              </a:solidFill>
            </a:endParaRPr>
          </a:p>
          <a:p>
            <a:pPr marL="0" lvl="0" indent="0" algn="ctr" rtl="0">
              <a:spcBef>
                <a:spcPts val="0"/>
              </a:spcBef>
              <a:spcAft>
                <a:spcPts val="0"/>
              </a:spcAft>
              <a:buClr>
                <a:srgbClr val="000000"/>
              </a:buClr>
              <a:buSzPts val="1946"/>
              <a:buFont typeface="Arial"/>
              <a:buNone/>
            </a:pPr>
            <a:r>
              <a:rPr lang="en-US" sz="2800" dirty="0">
                <a:solidFill>
                  <a:schemeClr val="accent3"/>
                </a:solidFill>
              </a:rPr>
              <a:t>October 19, 2022</a:t>
            </a:r>
            <a:endParaRPr sz="2800" dirty="0">
              <a:solidFill>
                <a:schemeClr val="accent3"/>
              </a:solidFill>
            </a:endParaRPr>
          </a:p>
          <a:p>
            <a:pPr marL="0" lvl="0" indent="0" algn="ctr" rtl="0">
              <a:spcBef>
                <a:spcPts val="0"/>
              </a:spcBef>
              <a:spcAft>
                <a:spcPts val="0"/>
              </a:spcAft>
              <a:buClr>
                <a:srgbClr val="000000"/>
              </a:buClr>
              <a:buSzPts val="1946"/>
              <a:buFont typeface="Arial"/>
              <a:buNone/>
            </a:pPr>
            <a:endParaRPr sz="2800" dirty="0">
              <a:solidFill>
                <a:schemeClr val="accent3"/>
              </a:solidFill>
            </a:endParaRPr>
          </a:p>
          <a:p>
            <a:pPr marL="0" lvl="0" indent="0" algn="ctr" rtl="0">
              <a:spcBef>
                <a:spcPts val="0"/>
              </a:spcBef>
              <a:spcAft>
                <a:spcPts val="0"/>
              </a:spcAft>
              <a:buClr>
                <a:srgbClr val="000000"/>
              </a:buClr>
              <a:buSzPts val="1946"/>
              <a:buFont typeface="Arial"/>
              <a:buNone/>
            </a:pPr>
            <a:r>
              <a:rPr lang="en-US" sz="2800" dirty="0" smtClean="0">
                <a:solidFill>
                  <a:schemeClr val="accent3"/>
                </a:solidFill>
              </a:rPr>
              <a:t>Dr</a:t>
            </a:r>
            <a:r>
              <a:rPr lang="en-US" sz="2800" dirty="0">
                <a:solidFill>
                  <a:schemeClr val="accent3"/>
                </a:solidFill>
              </a:rPr>
              <a:t>. Aurelia Ortiz, Director</a:t>
            </a:r>
            <a:endParaRPr sz="2800" dirty="0">
              <a:solidFill>
                <a:schemeClr val="accent3"/>
              </a:solidFill>
            </a:endParaRPr>
          </a:p>
          <a:p>
            <a:pPr marL="0" lvl="0" indent="0" algn="ctr" rtl="0">
              <a:spcBef>
                <a:spcPts val="0"/>
              </a:spcBef>
              <a:spcAft>
                <a:spcPts val="0"/>
              </a:spcAft>
              <a:buClr>
                <a:srgbClr val="000000"/>
              </a:buClr>
              <a:buSzPts val="1946"/>
              <a:buFont typeface="Arial"/>
              <a:buNone/>
            </a:pPr>
            <a:r>
              <a:rPr lang="en-US" sz="2800" dirty="0">
                <a:solidFill>
                  <a:schemeClr val="accent3"/>
                </a:solidFill>
              </a:rPr>
              <a:t>Office of School Quality</a:t>
            </a:r>
            <a:endParaRPr sz="2800" dirty="0">
              <a:solidFill>
                <a:schemeClr val="accent3"/>
              </a:solidFill>
            </a:endParaRPr>
          </a:p>
          <a:p>
            <a:pPr marL="0" lvl="0" indent="0" algn="l" rtl="0">
              <a:lnSpc>
                <a:spcPct val="90000"/>
              </a:lnSpc>
              <a:spcBef>
                <a:spcPts val="0"/>
              </a:spcBef>
              <a:spcAft>
                <a:spcPts val="0"/>
              </a:spcAft>
              <a:buSzPts val="2400"/>
              <a:buNone/>
            </a:pPr>
            <a:endParaRPr sz="2700" dirty="0"/>
          </a:p>
        </p:txBody>
      </p:sp>
      <p:sp>
        <p:nvSpPr>
          <p:cNvPr id="158" name="Google Shape;158;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61d44fedcd_0_1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graphicFrame>
        <p:nvGraphicFramePr>
          <p:cNvPr id="229" name="Google Shape;229;g161d44fedcd_0_125"/>
          <p:cNvGraphicFramePr/>
          <p:nvPr/>
        </p:nvGraphicFramePr>
        <p:xfrm>
          <a:off x="253925" y="29525"/>
          <a:ext cx="11577050" cy="6858025"/>
        </p:xfrm>
        <a:graphic>
          <a:graphicData uri="http://schemas.openxmlformats.org/drawingml/2006/table">
            <a:tbl>
              <a:tblPr bandRow="1">
                <a:noFill/>
                <a:tableStyleId>{6D4CF9AC-8203-44D9-A450-5B0AF370257B}</a:tableStyleId>
              </a:tblPr>
              <a:tblGrid>
                <a:gridCol w="1728700">
                  <a:extLst>
                    <a:ext uri="{9D8B030D-6E8A-4147-A177-3AD203B41FA5}">
                      <a16:colId xmlns:a16="http://schemas.microsoft.com/office/drawing/2014/main" val="20000"/>
                    </a:ext>
                  </a:extLst>
                </a:gridCol>
                <a:gridCol w="4109100">
                  <a:extLst>
                    <a:ext uri="{9D8B030D-6E8A-4147-A177-3AD203B41FA5}">
                      <a16:colId xmlns:a16="http://schemas.microsoft.com/office/drawing/2014/main" val="20001"/>
                    </a:ext>
                  </a:extLst>
                </a:gridCol>
                <a:gridCol w="3026125">
                  <a:extLst>
                    <a:ext uri="{9D8B030D-6E8A-4147-A177-3AD203B41FA5}">
                      <a16:colId xmlns:a16="http://schemas.microsoft.com/office/drawing/2014/main" val="20002"/>
                    </a:ext>
                  </a:extLst>
                </a:gridCol>
                <a:gridCol w="2713125">
                  <a:extLst>
                    <a:ext uri="{9D8B030D-6E8A-4147-A177-3AD203B41FA5}">
                      <a16:colId xmlns:a16="http://schemas.microsoft.com/office/drawing/2014/main" val="20003"/>
                    </a:ext>
                  </a:extLst>
                </a:gridCol>
              </a:tblGrid>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Name of Division</a:t>
                      </a:r>
                      <a:endParaRPr sz="1800" b="1">
                        <a:solidFill>
                          <a:srgbClr val="C00000"/>
                        </a:solidFill>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MOU Approved by the</a:t>
                      </a:r>
                      <a:endParaRPr sz="1800" b="1">
                        <a:solidFill>
                          <a:srgbClr val="C00000"/>
                        </a:solidFill>
                        <a:latin typeface="Calibri"/>
                        <a:ea typeface="Calibri"/>
                        <a:cs typeface="Calibri"/>
                        <a:sym typeface="Calibri"/>
                      </a:endParaRPr>
                    </a:p>
                    <a:p>
                      <a:pPr marL="0" lvl="0" indent="0" algn="ctr" rtl="0">
                        <a:spcBef>
                          <a:spcPts val="0"/>
                        </a:spcBef>
                        <a:spcAft>
                          <a:spcPts val="0"/>
                        </a:spcAft>
                        <a:buNone/>
                      </a:pPr>
                      <a:r>
                        <a:rPr lang="en-US" sz="1800" b="1">
                          <a:solidFill>
                            <a:srgbClr val="C00000"/>
                          </a:solidFill>
                          <a:latin typeface="Calibri"/>
                          <a:ea typeface="Calibri"/>
                          <a:cs typeface="Calibri"/>
                          <a:sym typeface="Calibri"/>
                        </a:rPr>
                        <a:t>Virginia Board of Education (VBOE)</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Number of Superintendents since Approval of MOU</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Date of Release from the MOU</a:t>
                      </a:r>
                      <a:endParaRPr sz="1800" b="1">
                        <a:solidFill>
                          <a:srgbClr val="C00000"/>
                        </a:solidFill>
                        <a:latin typeface="Calibri"/>
                        <a:ea typeface="Calibri"/>
                        <a:cs typeface="Calibri"/>
                        <a:sym typeface="Calibri"/>
                      </a:endParaRPr>
                    </a:p>
                  </a:txBody>
                  <a:tcPr marL="68575" marR="68575" marT="0" marB="0" anchor="ctr">
                    <a:solidFill>
                      <a:srgbClr val="E7E6E6"/>
                    </a:solidFill>
                  </a:tcPr>
                </a:tc>
                <a:extLst>
                  <a:ext uri="{0D108BD9-81ED-4DB2-BD59-A6C34878D82A}">
                    <a16:rowId xmlns:a16="http://schemas.microsoft.com/office/drawing/2014/main" val="10000"/>
                  </a:ext>
                </a:extLst>
              </a:tr>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Lee</a:t>
                      </a:r>
                      <a:endParaRPr sz="1800" b="1">
                        <a:solidFill>
                          <a:srgbClr val="C00000"/>
                        </a:solidFill>
                        <a:latin typeface="Calibri"/>
                        <a:ea typeface="Calibri"/>
                        <a:cs typeface="Calibri"/>
                        <a:sym typeface="Calibri"/>
                      </a:endParaRPr>
                    </a:p>
                    <a:p>
                      <a:pPr marL="0" lvl="0" indent="0" algn="ctr" rtl="0">
                        <a:spcBef>
                          <a:spcPts val="0"/>
                        </a:spcBef>
                        <a:spcAft>
                          <a:spcPts val="0"/>
                        </a:spcAft>
                        <a:buNone/>
                      </a:pPr>
                      <a:r>
                        <a:rPr lang="en-US" sz="1800" b="1">
                          <a:solidFill>
                            <a:srgbClr val="C00000"/>
                          </a:solidFill>
                          <a:latin typeface="Calibri"/>
                          <a:ea typeface="Calibri"/>
                          <a:cs typeface="Calibri"/>
                          <a:sym typeface="Calibri"/>
                        </a:rPr>
                        <a:t> County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April 15, 2004</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November 29, 2006</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831050">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Sussex County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December 9, 2004</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September 17, 2009 (MOU updated)</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February 27, 2014 (MOU updated)</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September 27, 2017</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138507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Petersburg City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April 21, 2004</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November 20, 2006 (MOU updated)</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November 17, 2009 (MOU updated)</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October 24, 2013 (MOU updated)</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April 28, 2016 (MOU updated)</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6</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TBD</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Franklin </a:t>
                      </a:r>
                      <a:endParaRPr sz="1800" b="1">
                        <a:solidFill>
                          <a:srgbClr val="C00000"/>
                        </a:solidFill>
                        <a:latin typeface="Calibri"/>
                        <a:ea typeface="Calibri"/>
                        <a:cs typeface="Calibri"/>
                        <a:sym typeface="Calibri"/>
                      </a:endParaRPr>
                    </a:p>
                    <a:p>
                      <a:pPr marL="0" lvl="0" indent="0" algn="ctr" rtl="0">
                        <a:spcBef>
                          <a:spcPts val="0"/>
                        </a:spcBef>
                        <a:spcAft>
                          <a:spcPts val="0"/>
                        </a:spcAft>
                        <a:buNone/>
                      </a:pPr>
                      <a:r>
                        <a:rPr lang="en-US" sz="1800" b="1">
                          <a:solidFill>
                            <a:srgbClr val="C00000"/>
                          </a:solidFill>
                          <a:latin typeface="Calibri"/>
                          <a:ea typeface="Calibri"/>
                          <a:cs typeface="Calibri"/>
                          <a:sym typeface="Calibri"/>
                        </a:rPr>
                        <a:t>City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March 27, 2014</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November 2018</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763725">
                <a:tc rowSpan="2">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Richmond City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April 4, 2005 (first MOU)</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highlight>
                          <a:srgbClr val="FFFF00"/>
                        </a:highlight>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February 28, 2007 </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554025">
                <a:tc vMerge="1">
                  <a:txBody>
                    <a:bodyPr/>
                    <a:lstStyle/>
                    <a:p>
                      <a:endParaRPr lang="en-US"/>
                    </a:p>
                  </a:txBody>
                  <a:tcPr/>
                </a:tc>
                <a:tc>
                  <a:txBody>
                    <a:bodyPr/>
                    <a:lstStyle/>
                    <a:p>
                      <a:pPr marL="0" lvl="0" indent="0" algn="ctr" rtl="0">
                        <a:spcBef>
                          <a:spcPts val="0"/>
                        </a:spcBef>
                        <a:spcAft>
                          <a:spcPts val="0"/>
                        </a:spcAft>
                        <a:buNone/>
                      </a:pPr>
                      <a:r>
                        <a:rPr lang="en-US" sz="1800">
                          <a:latin typeface="Calibri"/>
                          <a:ea typeface="Calibri"/>
                          <a:cs typeface="Calibri"/>
                          <a:sym typeface="Calibri"/>
                        </a:rPr>
                        <a:t>July 27, 2017 (second MOU)</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2 </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TBD</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Greensville County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March 22, 2018</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TBD</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Danville </a:t>
                      </a:r>
                      <a:endParaRPr sz="1800" b="1">
                        <a:solidFill>
                          <a:srgbClr val="C00000"/>
                        </a:solidFill>
                        <a:latin typeface="Calibri"/>
                        <a:ea typeface="Calibri"/>
                        <a:cs typeface="Calibri"/>
                        <a:sym typeface="Calibri"/>
                      </a:endParaRPr>
                    </a:p>
                    <a:p>
                      <a:pPr marL="0" lvl="0" indent="0" algn="ctr" rtl="0">
                        <a:spcBef>
                          <a:spcPts val="0"/>
                        </a:spcBef>
                        <a:spcAft>
                          <a:spcPts val="0"/>
                        </a:spcAft>
                        <a:buNone/>
                      </a:pPr>
                      <a:r>
                        <a:rPr lang="en-US" sz="1800" b="1">
                          <a:solidFill>
                            <a:srgbClr val="C00000"/>
                          </a:solidFill>
                          <a:latin typeface="Calibri"/>
                          <a:ea typeface="Calibri"/>
                          <a:cs typeface="Calibri"/>
                          <a:sym typeface="Calibri"/>
                        </a:rPr>
                        <a:t>City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June 18, 2020</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TBD</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554025">
                <a:tc>
                  <a:txBody>
                    <a:bodyPr/>
                    <a:lstStyle/>
                    <a:p>
                      <a:pPr marL="0" lvl="0" indent="0" algn="ctr" rtl="0">
                        <a:spcBef>
                          <a:spcPts val="0"/>
                        </a:spcBef>
                        <a:spcAft>
                          <a:spcPts val="0"/>
                        </a:spcAft>
                        <a:buNone/>
                      </a:pPr>
                      <a:r>
                        <a:rPr lang="en-US" sz="1800" b="1">
                          <a:solidFill>
                            <a:srgbClr val="C00000"/>
                          </a:solidFill>
                          <a:latin typeface="Calibri"/>
                          <a:ea typeface="Calibri"/>
                          <a:cs typeface="Calibri"/>
                          <a:sym typeface="Calibri"/>
                        </a:rPr>
                        <a:t>Prince Edward County</a:t>
                      </a:r>
                      <a:endParaRPr sz="1800" b="1">
                        <a:solidFill>
                          <a:srgbClr val="C00000"/>
                        </a:solidFill>
                        <a:latin typeface="Calibri"/>
                        <a:ea typeface="Calibri"/>
                        <a:cs typeface="Calibri"/>
                        <a:sym typeface="Calibri"/>
                      </a:endParaRPr>
                    </a:p>
                  </a:txBody>
                  <a:tcPr marL="68575" marR="68575" marT="0" marB="0" anchor="ctr">
                    <a:solidFill>
                      <a:srgbClr val="E7E6E6"/>
                    </a:solidFill>
                  </a:tcPr>
                </a:tc>
                <a:tc>
                  <a:txBody>
                    <a:bodyPr/>
                    <a:lstStyle/>
                    <a:p>
                      <a:pPr marL="0" lvl="0" indent="0" algn="ctr" rtl="0">
                        <a:spcBef>
                          <a:spcPts val="0"/>
                        </a:spcBef>
                        <a:spcAft>
                          <a:spcPts val="0"/>
                        </a:spcAft>
                        <a:buNone/>
                      </a:pPr>
                      <a:r>
                        <a:rPr lang="en-US" sz="1800">
                          <a:latin typeface="Calibri"/>
                          <a:ea typeface="Calibri"/>
                          <a:cs typeface="Calibri"/>
                          <a:sym typeface="Calibri"/>
                        </a:rPr>
                        <a:t>June 18, 2020</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en-US" sz="1800">
                          <a:latin typeface="Calibri"/>
                          <a:ea typeface="Calibri"/>
                          <a:cs typeface="Calibri"/>
                          <a:sym typeface="Calibri"/>
                        </a:rPr>
                        <a:t>TBD</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5d61263efa_0_4"/>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fontScale="90000"/>
          </a:bodyPr>
          <a:lstStyle/>
          <a:p>
            <a:pPr marL="0" lvl="0" indent="0" algn="l" rtl="0">
              <a:lnSpc>
                <a:spcPct val="100000"/>
              </a:lnSpc>
              <a:spcBef>
                <a:spcPts val="0"/>
              </a:spcBef>
              <a:spcAft>
                <a:spcPts val="0"/>
              </a:spcAft>
              <a:buSzPct val="148148"/>
              <a:buNone/>
            </a:pPr>
            <a:endParaRPr sz="3600" cap="none"/>
          </a:p>
          <a:p>
            <a:pPr marL="0" lvl="0" indent="0" algn="ctr" rtl="0">
              <a:lnSpc>
                <a:spcPct val="100000"/>
              </a:lnSpc>
              <a:spcBef>
                <a:spcPts val="0"/>
              </a:spcBef>
              <a:spcAft>
                <a:spcPts val="0"/>
              </a:spcAft>
              <a:buSzPct val="109840"/>
              <a:buNone/>
            </a:pPr>
            <a:r>
              <a:rPr lang="en-US" sz="4855"/>
              <a:t>SOA Required Actions</a:t>
            </a:r>
            <a:endParaRPr sz="3300" cap="none">
              <a:latin typeface="Calibri"/>
              <a:ea typeface="Calibri"/>
              <a:cs typeface="Calibri"/>
              <a:sym typeface="Calibri"/>
            </a:endParaRPr>
          </a:p>
        </p:txBody>
      </p:sp>
      <p:sp>
        <p:nvSpPr>
          <p:cNvPr id="235" name="Google Shape;235;g15d61263efa_0_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36" name="Google Shape;236;g15d61263efa_0_4"/>
          <p:cNvSpPr txBox="1">
            <a:spLocks noGrp="1"/>
          </p:cNvSpPr>
          <p:nvPr>
            <p:ph type="body" idx="1"/>
          </p:nvPr>
        </p:nvSpPr>
        <p:spPr>
          <a:xfrm>
            <a:off x="6617750" y="1379291"/>
            <a:ext cx="5154100" cy="6009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1800"/>
              <a:buNone/>
            </a:pPr>
            <a:r>
              <a:rPr lang="en-US" u="sng" dirty="0"/>
              <a:t>Monitoring Process</a:t>
            </a:r>
            <a:endParaRPr u="sng" dirty="0"/>
          </a:p>
        </p:txBody>
      </p:sp>
      <p:sp>
        <p:nvSpPr>
          <p:cNvPr id="237" name="Google Shape;237;g15d61263efa_0_4"/>
          <p:cNvSpPr txBox="1">
            <a:spLocks noGrp="1"/>
          </p:cNvSpPr>
          <p:nvPr>
            <p:ph type="body" idx="4294967295"/>
          </p:nvPr>
        </p:nvSpPr>
        <p:spPr>
          <a:xfrm>
            <a:off x="6553200" y="2035582"/>
            <a:ext cx="5283200" cy="46035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018"/>
              <a:buNone/>
            </a:pPr>
            <a:r>
              <a:rPr lang="en-US" sz="1600" b="1" dirty="0">
                <a:solidFill>
                  <a:srgbClr val="000000"/>
                </a:solidFill>
              </a:rPr>
              <a:t>Schools with Level 2 School Quality Indicators division and school staff monitor progress of school quality indicator improvement.</a:t>
            </a:r>
            <a:endParaRPr sz="1600" b="1" dirty="0">
              <a:solidFill>
                <a:srgbClr val="000000"/>
              </a:solidFill>
            </a:endParaRPr>
          </a:p>
          <a:p>
            <a:pPr marL="0" lvl="0" indent="0" algn="l" rtl="0">
              <a:lnSpc>
                <a:spcPct val="95000"/>
              </a:lnSpc>
              <a:spcBef>
                <a:spcPts val="0"/>
              </a:spcBef>
              <a:spcAft>
                <a:spcPts val="0"/>
              </a:spcAft>
              <a:buSzPts val="1018"/>
              <a:buNone/>
            </a:pPr>
            <a:endParaRPr sz="1600" dirty="0">
              <a:solidFill>
                <a:srgbClr val="000000"/>
              </a:solidFill>
            </a:endParaRPr>
          </a:p>
          <a:p>
            <a:pPr marL="0" lvl="0" indent="0" algn="l" rtl="0">
              <a:lnSpc>
                <a:spcPct val="95000"/>
              </a:lnSpc>
              <a:spcBef>
                <a:spcPts val="0"/>
              </a:spcBef>
              <a:spcAft>
                <a:spcPts val="0"/>
              </a:spcAft>
              <a:buSzPts val="1018"/>
              <a:buNone/>
            </a:pPr>
            <a:r>
              <a:rPr lang="en-US" sz="1600" b="1" dirty="0">
                <a:solidFill>
                  <a:srgbClr val="000000"/>
                </a:solidFill>
              </a:rPr>
              <a:t>Schools with Level 3 School Quality Indicators division, school staff, and the department monitor progress of school quality indicator improvement.</a:t>
            </a:r>
            <a:endParaRPr sz="1600" b="1" dirty="0">
              <a:solidFill>
                <a:srgbClr val="000000"/>
              </a:solidFill>
            </a:endParaRPr>
          </a:p>
          <a:p>
            <a:pPr marL="0" lvl="0" indent="0" algn="l" rtl="0">
              <a:lnSpc>
                <a:spcPct val="95000"/>
              </a:lnSpc>
              <a:spcBef>
                <a:spcPts val="0"/>
              </a:spcBef>
              <a:spcAft>
                <a:spcPts val="0"/>
              </a:spcAft>
              <a:buSzPts val="1018"/>
              <a:buNone/>
            </a:pPr>
            <a:endParaRPr sz="1500" b="1" dirty="0">
              <a:solidFill>
                <a:srgbClr val="000000"/>
              </a:solidFill>
            </a:endParaRPr>
          </a:p>
          <a:p>
            <a:pPr marL="0" lvl="0" indent="0" algn="l" rtl="0">
              <a:lnSpc>
                <a:spcPct val="95000"/>
              </a:lnSpc>
              <a:spcBef>
                <a:spcPts val="0"/>
              </a:spcBef>
              <a:spcAft>
                <a:spcPts val="0"/>
              </a:spcAft>
              <a:buSzPts val="1018"/>
              <a:buNone/>
            </a:pPr>
            <a:r>
              <a:rPr lang="en-US" sz="1500" dirty="0">
                <a:solidFill>
                  <a:srgbClr val="000000"/>
                </a:solidFill>
              </a:rPr>
              <a:t>Fall Division Monitoring:</a:t>
            </a:r>
            <a:endParaRPr sz="1500" dirty="0">
              <a:solidFill>
                <a:srgbClr val="000000"/>
              </a:solidFill>
            </a:endParaRPr>
          </a:p>
          <a:p>
            <a:pPr marL="457200" lvl="0" indent="-323850" algn="l" rtl="0">
              <a:lnSpc>
                <a:spcPct val="95000"/>
              </a:lnSpc>
              <a:spcBef>
                <a:spcPts val="0"/>
              </a:spcBef>
              <a:spcAft>
                <a:spcPts val="0"/>
              </a:spcAft>
              <a:buClr>
                <a:srgbClr val="000000"/>
              </a:buClr>
              <a:buSzPts val="1500"/>
              <a:buFont typeface="Calibri"/>
              <a:buChar char="●"/>
            </a:pPr>
            <a:r>
              <a:rPr lang="en-US" sz="1500" dirty="0">
                <a:solidFill>
                  <a:srgbClr val="000000"/>
                </a:solidFill>
              </a:rPr>
              <a:t>Engage in collaborative conversations with division leadership about the systems and processes they utilize to support the continuous school improvement process with a focus on data, comprehensive school improvement plan monitoring, and resources.  </a:t>
            </a:r>
            <a:endParaRPr sz="1500" dirty="0">
              <a:solidFill>
                <a:srgbClr val="000000"/>
              </a:solidFill>
            </a:endParaRPr>
          </a:p>
          <a:p>
            <a:pPr marL="0" lvl="0" indent="0" algn="l" rtl="0">
              <a:lnSpc>
                <a:spcPct val="95000"/>
              </a:lnSpc>
              <a:spcBef>
                <a:spcPts val="0"/>
              </a:spcBef>
              <a:spcAft>
                <a:spcPts val="0"/>
              </a:spcAft>
              <a:buSzPts val="1018"/>
              <a:buNone/>
            </a:pPr>
            <a:endParaRPr sz="1500" dirty="0">
              <a:solidFill>
                <a:srgbClr val="000000"/>
              </a:solidFill>
            </a:endParaRPr>
          </a:p>
          <a:p>
            <a:pPr marL="0" lvl="0" indent="0" algn="l" rtl="0">
              <a:lnSpc>
                <a:spcPct val="95000"/>
              </a:lnSpc>
              <a:spcBef>
                <a:spcPts val="0"/>
              </a:spcBef>
              <a:spcAft>
                <a:spcPts val="0"/>
              </a:spcAft>
              <a:buSzPts val="1018"/>
              <a:buNone/>
            </a:pPr>
            <a:r>
              <a:rPr lang="en-US" sz="1500" dirty="0">
                <a:solidFill>
                  <a:srgbClr val="000000"/>
                </a:solidFill>
              </a:rPr>
              <a:t>Spring School Level Monitoring:</a:t>
            </a:r>
            <a:endParaRPr sz="1500" dirty="0">
              <a:solidFill>
                <a:srgbClr val="000000"/>
              </a:solidFill>
            </a:endParaRPr>
          </a:p>
          <a:p>
            <a:pPr marL="457200" lvl="0" indent="-323850" algn="l" rtl="0">
              <a:lnSpc>
                <a:spcPct val="95000"/>
              </a:lnSpc>
              <a:spcBef>
                <a:spcPts val="0"/>
              </a:spcBef>
              <a:spcAft>
                <a:spcPts val="0"/>
              </a:spcAft>
              <a:buClr>
                <a:srgbClr val="000000"/>
              </a:buClr>
              <a:buSzPts val="1500"/>
              <a:buFont typeface="Calibri"/>
              <a:buChar char="●"/>
            </a:pPr>
            <a:r>
              <a:rPr lang="en-US" sz="1500" dirty="0">
                <a:solidFill>
                  <a:srgbClr val="000000"/>
                </a:solidFill>
              </a:rPr>
              <a:t>Engage in a collaborative conversation with school principals about the implementation of the comprehensive school improvement, impact towards SMART goals, action steps completed and next steps. </a:t>
            </a:r>
            <a:endParaRPr sz="1500" dirty="0">
              <a:solidFill>
                <a:srgbClr val="000000"/>
              </a:solidFill>
            </a:endParaRPr>
          </a:p>
          <a:p>
            <a:pPr marL="0" lvl="0" indent="0" algn="l" rtl="0">
              <a:lnSpc>
                <a:spcPct val="95000"/>
              </a:lnSpc>
              <a:spcBef>
                <a:spcPts val="0"/>
              </a:spcBef>
              <a:spcAft>
                <a:spcPts val="0"/>
              </a:spcAft>
              <a:buSzPts val="1018"/>
              <a:buNone/>
            </a:pPr>
            <a:endParaRPr sz="1110" dirty="0">
              <a:solidFill>
                <a:srgbClr val="000000"/>
              </a:solidFill>
            </a:endParaRPr>
          </a:p>
        </p:txBody>
      </p:sp>
      <p:sp>
        <p:nvSpPr>
          <p:cNvPr id="238" name="Google Shape;238;g15d61263efa_0_4"/>
          <p:cNvSpPr txBox="1">
            <a:spLocks noGrp="1"/>
          </p:cNvSpPr>
          <p:nvPr>
            <p:ph type="body" idx="4294967295"/>
          </p:nvPr>
        </p:nvSpPr>
        <p:spPr>
          <a:xfrm>
            <a:off x="357125" y="1434682"/>
            <a:ext cx="5183100" cy="6009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800"/>
              <a:buNone/>
            </a:pPr>
            <a:r>
              <a:rPr lang="en-US" u="sng" dirty="0"/>
              <a:t>Academic Review</a:t>
            </a:r>
            <a:endParaRPr u="sng" dirty="0"/>
          </a:p>
        </p:txBody>
      </p:sp>
      <p:sp>
        <p:nvSpPr>
          <p:cNvPr id="239" name="Google Shape;239;g15d61263efa_0_4"/>
          <p:cNvSpPr txBox="1">
            <a:spLocks noGrp="1"/>
          </p:cNvSpPr>
          <p:nvPr>
            <p:ph type="body" idx="4294967295"/>
          </p:nvPr>
        </p:nvSpPr>
        <p:spPr>
          <a:xfrm>
            <a:off x="357125" y="2035582"/>
            <a:ext cx="5183100" cy="427688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1600" b="1" dirty="0">
                <a:solidFill>
                  <a:srgbClr val="000000"/>
                </a:solidFill>
              </a:rPr>
              <a:t>Schools with Level Two School Quality Indicators in Academic Achievement English, math, and/or science and Schools with any Level Three School Quality Indicators:</a:t>
            </a:r>
            <a:endParaRPr sz="1600" b="1" dirty="0">
              <a:solidFill>
                <a:srgbClr val="000000"/>
              </a:solidFill>
            </a:endParaRPr>
          </a:p>
          <a:p>
            <a:pPr marL="0" lvl="0" indent="0" algn="l" rtl="0">
              <a:lnSpc>
                <a:spcPct val="100000"/>
              </a:lnSpc>
              <a:spcBef>
                <a:spcPts val="0"/>
              </a:spcBef>
              <a:spcAft>
                <a:spcPts val="0"/>
              </a:spcAft>
              <a:buSzPts val="2800"/>
              <a:buNone/>
            </a:pPr>
            <a:endParaRPr sz="1500" b="1" dirty="0">
              <a:solidFill>
                <a:srgbClr val="000000"/>
              </a:solidFill>
            </a:endParaRPr>
          </a:p>
          <a:p>
            <a:pPr marL="0" lvl="0" indent="0" algn="l" rtl="0">
              <a:lnSpc>
                <a:spcPct val="100000"/>
              </a:lnSpc>
              <a:spcBef>
                <a:spcPts val="0"/>
              </a:spcBef>
              <a:spcAft>
                <a:spcPts val="0"/>
              </a:spcAft>
              <a:buSzPts val="2800"/>
              <a:buNone/>
            </a:pPr>
            <a:r>
              <a:rPr lang="en-US" sz="1500" dirty="0">
                <a:solidFill>
                  <a:srgbClr val="000000"/>
                </a:solidFill>
              </a:rPr>
              <a:t>The school-level academic review is designed to help schools identify and analyze instructional and organizational factors affecting student achievement.  The focus of the review process is on the systems, processes, and practices that are being </a:t>
            </a:r>
            <a:r>
              <a:rPr lang="en-US" sz="15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implemented at the school level. </a:t>
            </a:r>
            <a:endParaRPr sz="1500" dirty="0">
              <a:solidFill>
                <a:srgbClr val="000000"/>
              </a:solidFill>
            </a:endParaRPr>
          </a:p>
          <a:p>
            <a:pPr marL="0" lvl="0" indent="0" algn="l" rtl="0">
              <a:lnSpc>
                <a:spcPct val="100000"/>
              </a:lnSpc>
              <a:spcBef>
                <a:spcPts val="0"/>
              </a:spcBef>
              <a:spcAft>
                <a:spcPts val="0"/>
              </a:spcAft>
              <a:buSzPts val="2800"/>
              <a:buNone/>
            </a:pPr>
            <a:endParaRPr sz="1500" dirty="0">
              <a:solidFill>
                <a:srgbClr val="000000"/>
              </a:solidFill>
            </a:endParaRPr>
          </a:p>
          <a:p>
            <a:pPr marL="0" lvl="0" indent="0" algn="l" rtl="0">
              <a:lnSpc>
                <a:spcPct val="100000"/>
              </a:lnSpc>
              <a:spcBef>
                <a:spcPts val="0"/>
              </a:spcBef>
              <a:spcAft>
                <a:spcPts val="0"/>
              </a:spcAft>
              <a:buSzPts val="2800"/>
              <a:buNone/>
            </a:pPr>
            <a:r>
              <a:rPr lang="en-US" sz="1500" dirty="0">
                <a:solidFill>
                  <a:srgbClr val="000000"/>
                </a:solidFill>
              </a:rPr>
              <a:t>Schools with Level Three School Quality Indicators must complete a corrective action plan which is a combination of the academic review report and updated Comprehensive School Improvement Plan with the findings from the academic review.</a:t>
            </a:r>
            <a:endParaRPr sz="1500" dirty="0">
              <a:solidFill>
                <a:srgbClr val="000000"/>
              </a:solidFill>
            </a:endParaRPr>
          </a:p>
          <a:p>
            <a:pPr marL="0" lvl="0" indent="0" algn="l" rtl="0">
              <a:lnSpc>
                <a:spcPct val="100000"/>
              </a:lnSpc>
              <a:spcBef>
                <a:spcPts val="0"/>
              </a:spcBef>
              <a:spcAft>
                <a:spcPts val="0"/>
              </a:spcAft>
              <a:buSzPts val="2800"/>
              <a:buNone/>
            </a:pPr>
            <a:endParaRPr sz="1100" dirty="0">
              <a:solidFill>
                <a:srgbClr val="000000"/>
              </a:solidFill>
              <a:latin typeface="Josefin Sans"/>
              <a:ea typeface="Josefin Sans"/>
              <a:cs typeface="Josefin Sans"/>
              <a:sym typeface="Josefin Sans"/>
            </a:endParaRPr>
          </a:p>
          <a:p>
            <a:pPr marL="0" lvl="0" indent="0" algn="l" rtl="0">
              <a:lnSpc>
                <a:spcPct val="100000"/>
              </a:lnSpc>
              <a:spcBef>
                <a:spcPts val="0"/>
              </a:spcBef>
              <a:spcAft>
                <a:spcPts val="0"/>
              </a:spcAft>
              <a:buSzPts val="2800"/>
              <a:buNone/>
            </a:pPr>
            <a:endParaRPr sz="1100" dirty="0">
              <a:solidFill>
                <a:srgbClr val="000000"/>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61d44fedcd_0_49"/>
          <p:cNvSpPr txBox="1">
            <a:spLocks noGrp="1"/>
          </p:cNvSpPr>
          <p:nvPr>
            <p:ph type="title"/>
          </p:nvPr>
        </p:nvSpPr>
        <p:spPr>
          <a:xfrm>
            <a:off x="9000" y="-1"/>
            <a:ext cx="12183000" cy="1094815"/>
          </a:xfrm>
          <a:prstGeom prst="rect">
            <a:avLst/>
          </a:prstGeom>
          <a:solidFill>
            <a:schemeClr val="dk1"/>
          </a:solidFill>
        </p:spPr>
        <p:txBody>
          <a:bodyPr spcFirstLastPara="1" wrap="square" lIns="822950" tIns="45700" rIns="91425" bIns="45700" anchor="b" anchorCtr="0">
            <a:normAutofit/>
          </a:bodyPr>
          <a:lstStyle/>
          <a:p>
            <a:pPr marL="0" lvl="0" indent="0" algn="l" rtl="0">
              <a:spcBef>
                <a:spcPts val="0"/>
              </a:spcBef>
              <a:spcAft>
                <a:spcPts val="0"/>
              </a:spcAft>
              <a:buNone/>
            </a:pPr>
            <a:r>
              <a:rPr lang="en-US" sz="4700" dirty="0">
                <a:solidFill>
                  <a:schemeClr val="lt1"/>
                </a:solidFill>
              </a:rPr>
              <a:t>              Academic Review Process</a:t>
            </a:r>
            <a:endParaRPr sz="4700" dirty="0">
              <a:solidFill>
                <a:schemeClr val="lt1"/>
              </a:solidFill>
            </a:endParaRPr>
          </a:p>
        </p:txBody>
      </p:sp>
      <p:sp>
        <p:nvSpPr>
          <p:cNvPr id="246" name="Google Shape;246;g161d44fedcd_0_49"/>
          <p:cNvSpPr txBox="1">
            <a:spLocks noGrp="1"/>
          </p:cNvSpPr>
          <p:nvPr>
            <p:ph type="body" idx="1"/>
          </p:nvPr>
        </p:nvSpPr>
        <p:spPr>
          <a:xfrm>
            <a:off x="254000" y="1229360"/>
            <a:ext cx="11640100" cy="549209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dirty="0">
                <a:solidFill>
                  <a:srgbClr val="000000"/>
                </a:solidFill>
              </a:rPr>
              <a:t>The </a:t>
            </a:r>
            <a:r>
              <a:rPr lang="en-US" sz="2100" dirty="0" smtClean="0">
                <a:solidFill>
                  <a:srgbClr val="000000"/>
                </a:solidFill>
              </a:rPr>
              <a:t>Standards </a:t>
            </a:r>
            <a:r>
              <a:rPr lang="en-US" sz="2100" dirty="0">
                <a:solidFill>
                  <a:srgbClr val="000000"/>
                </a:solidFill>
              </a:rPr>
              <a:t>of Accreditation (8VAC20-131-400) requires schools not meeting minimum state accountability standards to undergo an </a:t>
            </a:r>
            <a:r>
              <a:rPr lang="en-US" sz="2100" b="1" dirty="0">
                <a:solidFill>
                  <a:srgbClr val="000000"/>
                </a:solidFill>
              </a:rPr>
              <a:t>academic review </a:t>
            </a:r>
            <a:r>
              <a:rPr lang="en-US" sz="2100" dirty="0">
                <a:solidFill>
                  <a:srgbClr val="000000"/>
                </a:solidFill>
              </a:rPr>
              <a:t>and develop a </a:t>
            </a:r>
            <a:r>
              <a:rPr lang="en-US" sz="2100" b="1" dirty="0">
                <a:solidFill>
                  <a:srgbClr val="000000"/>
                </a:solidFill>
              </a:rPr>
              <a:t>multi-year school improvement plan.</a:t>
            </a:r>
            <a:r>
              <a:rPr lang="en-US" sz="2100" dirty="0">
                <a:solidFill>
                  <a:srgbClr val="000000"/>
                </a:solidFill>
              </a:rPr>
              <a:t> </a:t>
            </a:r>
            <a:endParaRPr sz="2100" dirty="0">
              <a:solidFill>
                <a:srgbClr val="000000"/>
              </a:solidFill>
            </a:endParaRPr>
          </a:p>
          <a:p>
            <a:pPr marL="0" lvl="0" indent="0" algn="l" rtl="0">
              <a:lnSpc>
                <a:spcPct val="100000"/>
              </a:lnSpc>
              <a:spcBef>
                <a:spcPts val="0"/>
              </a:spcBef>
              <a:spcAft>
                <a:spcPts val="0"/>
              </a:spcAft>
              <a:buNone/>
            </a:pPr>
            <a:endParaRPr sz="2100" dirty="0">
              <a:solidFill>
                <a:srgbClr val="000000"/>
              </a:solidFill>
            </a:endParaRPr>
          </a:p>
          <a:p>
            <a:pPr marL="0" lvl="0" indent="0" algn="l" rtl="0">
              <a:lnSpc>
                <a:spcPct val="100000"/>
              </a:lnSpc>
              <a:spcBef>
                <a:spcPts val="0"/>
              </a:spcBef>
              <a:spcAft>
                <a:spcPts val="0"/>
              </a:spcAft>
              <a:buNone/>
            </a:pPr>
            <a:r>
              <a:rPr lang="en-US" sz="2100" dirty="0">
                <a:solidFill>
                  <a:srgbClr val="000000"/>
                </a:solidFill>
              </a:rPr>
              <a:t>The academic review is designed to help schools identify and analyze instructional and organizational factors affecting student achievement and school engagement.  Review activities may be conducted by the VDOE or under its guidance and emphasize the systems, processes, and practices that are being implemented at the school- and division-levels. Specifically, information is gathered that relates to the following </a:t>
            </a:r>
            <a:r>
              <a:rPr lang="en-US" sz="2100" b="1" dirty="0">
                <a:solidFill>
                  <a:srgbClr val="000000"/>
                </a:solidFill>
              </a:rPr>
              <a:t>areas of review</a:t>
            </a:r>
            <a:r>
              <a:rPr lang="en-US" sz="2100" dirty="0">
                <a:solidFill>
                  <a:srgbClr val="000000"/>
                </a:solidFill>
              </a:rPr>
              <a:t>:</a:t>
            </a:r>
            <a:endParaRPr sz="2100" dirty="0">
              <a:solidFill>
                <a:srgbClr val="000000"/>
              </a:solidFill>
            </a:endParaRPr>
          </a:p>
          <a:p>
            <a:pPr marL="0" lvl="0" indent="0" algn="l" rtl="0">
              <a:lnSpc>
                <a:spcPct val="100000"/>
              </a:lnSpc>
              <a:spcBef>
                <a:spcPts val="0"/>
              </a:spcBef>
              <a:spcAft>
                <a:spcPts val="0"/>
              </a:spcAft>
              <a:buNone/>
            </a:pPr>
            <a:endParaRPr sz="7200" dirty="0">
              <a:solidFill>
                <a:srgbClr val="000000"/>
              </a:solidFill>
            </a:endParaRPr>
          </a:p>
          <a:p>
            <a:pPr marL="0" lvl="0" indent="0" algn="l" rtl="0">
              <a:lnSpc>
                <a:spcPct val="100000"/>
              </a:lnSpc>
              <a:spcBef>
                <a:spcPts val="1200"/>
              </a:spcBef>
              <a:spcAft>
                <a:spcPts val="0"/>
              </a:spcAft>
              <a:buNone/>
            </a:pPr>
            <a:r>
              <a:rPr lang="en-US" sz="4000" b="1" dirty="0">
                <a:solidFill>
                  <a:srgbClr val="000000"/>
                </a:solidFill>
              </a:rPr>
              <a:t>				</a:t>
            </a:r>
            <a:endParaRPr sz="4000" dirty="0">
              <a:solidFill>
                <a:srgbClr val="000000"/>
              </a:solidFill>
            </a:endParaRPr>
          </a:p>
          <a:p>
            <a:pPr marL="0" lvl="0" indent="0" algn="l" rtl="0">
              <a:lnSpc>
                <a:spcPct val="100000"/>
              </a:lnSpc>
              <a:spcBef>
                <a:spcPts val="1200"/>
              </a:spcBef>
              <a:spcAft>
                <a:spcPts val="0"/>
              </a:spcAft>
              <a:buNone/>
            </a:pPr>
            <a:endParaRPr sz="6321" dirty="0">
              <a:solidFill>
                <a:srgbClr val="000000"/>
              </a:solidFill>
            </a:endParaRPr>
          </a:p>
          <a:p>
            <a:pPr marL="0" lvl="0" indent="0" algn="l" rtl="0">
              <a:lnSpc>
                <a:spcPct val="100000"/>
              </a:lnSpc>
              <a:spcBef>
                <a:spcPts val="1200"/>
              </a:spcBef>
              <a:spcAft>
                <a:spcPts val="0"/>
              </a:spcAft>
              <a:buNone/>
            </a:pPr>
            <a:endParaRPr sz="6321" dirty="0">
              <a:solidFill>
                <a:srgbClr val="000000"/>
              </a:solidFill>
            </a:endParaRPr>
          </a:p>
          <a:p>
            <a:pPr marL="0" lvl="0" indent="0" algn="l" rtl="0">
              <a:lnSpc>
                <a:spcPct val="100000"/>
              </a:lnSpc>
              <a:spcBef>
                <a:spcPts val="1200"/>
              </a:spcBef>
              <a:spcAft>
                <a:spcPts val="0"/>
              </a:spcAft>
              <a:buNone/>
            </a:pPr>
            <a:endParaRPr sz="6321" dirty="0">
              <a:solidFill>
                <a:srgbClr val="000000"/>
              </a:solidFill>
            </a:endParaRPr>
          </a:p>
          <a:p>
            <a:pPr marL="0" lvl="0" indent="0" algn="l" rtl="0">
              <a:lnSpc>
                <a:spcPct val="115000"/>
              </a:lnSpc>
              <a:spcBef>
                <a:spcPts val="1200"/>
              </a:spcBef>
              <a:spcAft>
                <a:spcPts val="0"/>
              </a:spcAft>
              <a:buNone/>
            </a:pPr>
            <a:endParaRPr sz="2717" dirty="0">
              <a:solidFill>
                <a:srgbClr val="000000"/>
              </a:solidFill>
            </a:endParaRPr>
          </a:p>
          <a:p>
            <a:pPr marL="0" lvl="0" indent="0" algn="l" rtl="0">
              <a:lnSpc>
                <a:spcPct val="115000"/>
              </a:lnSpc>
              <a:spcBef>
                <a:spcPts val="1200"/>
              </a:spcBef>
              <a:spcAft>
                <a:spcPts val="0"/>
              </a:spcAft>
              <a:buNone/>
            </a:pPr>
            <a:endParaRPr sz="2928" dirty="0">
              <a:solidFill>
                <a:srgbClr val="000000"/>
              </a:solidFill>
            </a:endParaRPr>
          </a:p>
          <a:p>
            <a:pPr marL="0" lvl="0" indent="0" algn="l" rtl="0">
              <a:lnSpc>
                <a:spcPct val="115000"/>
              </a:lnSpc>
              <a:spcBef>
                <a:spcPts val="1200"/>
              </a:spcBef>
              <a:spcAft>
                <a:spcPts val="1200"/>
              </a:spcAft>
              <a:buNone/>
            </a:pPr>
            <a:endParaRPr sz="3700" dirty="0"/>
          </a:p>
        </p:txBody>
      </p:sp>
      <p:sp>
        <p:nvSpPr>
          <p:cNvPr id="247" name="Google Shape;247;g161d44fedcd_0_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graphicFrame>
        <p:nvGraphicFramePr>
          <p:cNvPr id="248" name="Google Shape;248;g161d44fedcd_0_49"/>
          <p:cNvGraphicFramePr/>
          <p:nvPr>
            <p:extLst>
              <p:ext uri="{D42A27DB-BD31-4B8C-83A1-F6EECF244321}">
                <p14:modId xmlns:p14="http://schemas.microsoft.com/office/powerpoint/2010/main" val="2772230028"/>
              </p:ext>
            </p:extLst>
          </p:nvPr>
        </p:nvGraphicFramePr>
        <p:xfrm>
          <a:off x="957000" y="4283110"/>
          <a:ext cx="10287000" cy="2438340"/>
        </p:xfrm>
        <a:graphic>
          <a:graphicData uri="http://schemas.openxmlformats.org/drawingml/2006/table">
            <a:tbl>
              <a:tblPr>
                <a:noFill/>
                <a:tableStyleId>{104B242F-A9AE-4612-8139-2A2E71E19818}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700" b="1" dirty="0">
                          <a:solidFill>
                            <a:schemeClr val="lt1"/>
                          </a:solidFill>
                          <a:latin typeface="Calibri"/>
                          <a:ea typeface="Calibri"/>
                          <a:cs typeface="Calibri"/>
                          <a:sym typeface="Calibri"/>
                        </a:rPr>
                        <a:t>Academic Achievement Tools</a:t>
                      </a:r>
                      <a:endParaRPr sz="1700" b="1" dirty="0">
                        <a:solidFill>
                          <a:schemeClr val="lt1"/>
                        </a:solidFill>
                        <a:latin typeface="Calibri"/>
                        <a:ea typeface="Calibri"/>
                        <a:cs typeface="Calibri"/>
                        <a:sym typeface="Calibri"/>
                      </a:endParaRPr>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rgbClr val="9E9E9E"/>
                    </a:solidFill>
                  </a:tcPr>
                </a:tc>
                <a:tc>
                  <a:txBody>
                    <a:bodyPr/>
                    <a:lstStyle/>
                    <a:p>
                      <a:pPr marL="0" lvl="0" indent="0" algn="ctr" rtl="0">
                        <a:spcBef>
                          <a:spcPts val="0"/>
                        </a:spcBef>
                        <a:spcAft>
                          <a:spcPts val="0"/>
                        </a:spcAft>
                        <a:buNone/>
                      </a:pPr>
                      <a:r>
                        <a:rPr lang="en-US" sz="1700" b="1">
                          <a:solidFill>
                            <a:schemeClr val="lt1"/>
                          </a:solidFill>
                          <a:latin typeface="Calibri"/>
                          <a:ea typeface="Calibri"/>
                          <a:cs typeface="Calibri"/>
                          <a:sym typeface="Calibri"/>
                        </a:rPr>
                        <a:t>Student Engagement and Outcome Tools</a:t>
                      </a:r>
                      <a:endParaRPr sz="1700" b="1">
                        <a:solidFill>
                          <a:schemeClr val="lt1"/>
                        </a:solidFill>
                        <a:latin typeface="Calibri"/>
                        <a:ea typeface="Calibri"/>
                        <a:cs typeface="Calibri"/>
                        <a:sym typeface="Calibri"/>
                      </a:endParaRPr>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81000">
                <a:tc>
                  <a:txBody>
                    <a:bodyPr/>
                    <a:lstStyle/>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Instructional Leadership</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Classroom Evaluation</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Climate and Culture</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Professional Development</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Data Analysis</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Master Schedule</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Assessment</a:t>
                      </a:r>
                      <a:endParaRPr sz="1700" dirty="0">
                        <a:latin typeface="Calibri"/>
                        <a:ea typeface="Calibri"/>
                        <a:cs typeface="Calibri"/>
                        <a:sym typeface="Calibri"/>
                      </a:endParaRPr>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Social Emotional Support</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Resource Management</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Chronic Absenteeism</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Graduation and  Dropout</a:t>
                      </a:r>
                      <a:endParaRPr sz="1700" dirty="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dirty="0">
                          <a:latin typeface="Calibri"/>
                          <a:ea typeface="Calibri"/>
                          <a:cs typeface="Calibri"/>
                          <a:sym typeface="Calibri"/>
                        </a:rPr>
                        <a:t>College, Career, and Civic Readiness</a:t>
                      </a:r>
                      <a:endParaRPr sz="1700" dirty="0">
                        <a:latin typeface="Calibri"/>
                        <a:ea typeface="Calibri"/>
                        <a:cs typeface="Calibri"/>
                        <a:sym typeface="Calibri"/>
                      </a:endParaRPr>
                    </a:p>
                    <a:p>
                      <a:pPr marL="457200" lvl="0" indent="0" algn="l" rtl="0">
                        <a:spcBef>
                          <a:spcPts val="0"/>
                        </a:spcBef>
                        <a:spcAft>
                          <a:spcPts val="0"/>
                        </a:spcAft>
                        <a:buNone/>
                      </a:pPr>
                      <a:endParaRPr sz="1700" dirty="0">
                        <a:latin typeface="Calibri"/>
                        <a:ea typeface="Calibri"/>
                        <a:cs typeface="Calibri"/>
                        <a:sym typeface="Calibri"/>
                      </a:endParaRPr>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61d44fedcd_0_66"/>
          <p:cNvSpPr txBox="1">
            <a:spLocks noGrp="1"/>
          </p:cNvSpPr>
          <p:nvPr>
            <p:ph type="title"/>
          </p:nvPr>
        </p:nvSpPr>
        <p:spPr>
          <a:xfrm>
            <a:off x="0" y="0"/>
            <a:ext cx="12192000" cy="1323900"/>
          </a:xfrm>
          <a:prstGeom prst="rect">
            <a:avLst/>
          </a:prstGeom>
          <a:solidFill>
            <a:schemeClr val="dk2"/>
          </a:solidFill>
        </p:spPr>
        <p:txBody>
          <a:bodyPr spcFirstLastPara="1" wrap="square" lIns="822950" tIns="45700" rIns="91425" bIns="45700" anchor="b" anchorCtr="0">
            <a:normAutofit/>
          </a:bodyPr>
          <a:lstStyle/>
          <a:p>
            <a:pPr marL="0" lvl="0" indent="0" algn="ctr" rtl="0">
              <a:spcBef>
                <a:spcPts val="0"/>
              </a:spcBef>
              <a:spcAft>
                <a:spcPts val="0"/>
              </a:spcAft>
              <a:buNone/>
            </a:pPr>
            <a:r>
              <a:rPr lang="en-US" sz="5300">
                <a:solidFill>
                  <a:schemeClr val="lt1"/>
                </a:solidFill>
              </a:rPr>
              <a:t>Academic Review Process</a:t>
            </a:r>
            <a:endParaRPr sz="5300">
              <a:solidFill>
                <a:schemeClr val="lt1"/>
              </a:solidFill>
            </a:endParaRPr>
          </a:p>
        </p:txBody>
      </p:sp>
      <p:sp>
        <p:nvSpPr>
          <p:cNvPr id="255" name="Google Shape;255;g161d44fedcd_0_66"/>
          <p:cNvSpPr txBox="1">
            <a:spLocks noGrp="1"/>
          </p:cNvSpPr>
          <p:nvPr>
            <p:ph type="body" idx="1"/>
          </p:nvPr>
        </p:nvSpPr>
        <p:spPr>
          <a:xfrm>
            <a:off x="307075" y="1458924"/>
            <a:ext cx="11586900" cy="4982515"/>
          </a:xfrm>
          <a:prstGeom prst="rect">
            <a:avLst/>
          </a:prstGeom>
        </p:spPr>
        <p:txBody>
          <a:bodyPr spcFirstLastPara="1" wrap="square" lIns="91425" tIns="45700" rIns="91425" bIns="45700" anchor="t" anchorCtr="0">
            <a:noAutofit/>
          </a:bodyPr>
          <a:lstStyle/>
          <a:p>
            <a:pPr marL="457200" lvl="0" indent="-400050" algn="l" rtl="0">
              <a:lnSpc>
                <a:spcPct val="100000"/>
              </a:lnSpc>
              <a:spcBef>
                <a:spcPts val="0"/>
              </a:spcBef>
              <a:spcAft>
                <a:spcPts val="0"/>
              </a:spcAft>
              <a:buClr>
                <a:srgbClr val="000000"/>
              </a:buClr>
              <a:buSzPts val="2700"/>
              <a:buChar char="•"/>
            </a:pPr>
            <a:r>
              <a:rPr lang="en-US" sz="2700" dirty="0">
                <a:solidFill>
                  <a:srgbClr val="000000"/>
                </a:solidFill>
              </a:rPr>
              <a:t>The areas of review are grounded on research-based practices found to be effective in improving student achievement. Within each of these areas, indicators reflecting effective practices have been identified for review. </a:t>
            </a:r>
            <a:endParaRPr lang="en-US" sz="2700" dirty="0" smtClean="0">
              <a:solidFill>
                <a:srgbClr val="000000"/>
              </a:solidFill>
            </a:endParaRPr>
          </a:p>
          <a:p>
            <a:pPr marL="457200" lvl="0" indent="-400050" algn="l" rtl="0">
              <a:lnSpc>
                <a:spcPct val="100000"/>
              </a:lnSpc>
              <a:spcBef>
                <a:spcPts val="0"/>
              </a:spcBef>
              <a:spcAft>
                <a:spcPts val="0"/>
              </a:spcAft>
              <a:buClr>
                <a:srgbClr val="000000"/>
              </a:buClr>
              <a:buSzPts val="2700"/>
              <a:buChar char="•"/>
            </a:pPr>
            <a:endParaRPr sz="2700" dirty="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dirty="0">
                <a:solidFill>
                  <a:srgbClr val="000000"/>
                </a:solidFill>
              </a:rPr>
              <a:t>The VDOE and/or the LEA team collect(s) and analyze(s) artifacts demonstrating the school’s status in implementing these practices. </a:t>
            </a:r>
            <a:endParaRPr lang="en-US" sz="2700" dirty="0" smtClean="0">
              <a:solidFill>
                <a:srgbClr val="000000"/>
              </a:solidFill>
            </a:endParaRPr>
          </a:p>
          <a:p>
            <a:pPr marL="457200" lvl="0" indent="-400050" algn="l" rtl="0">
              <a:lnSpc>
                <a:spcPct val="100000"/>
              </a:lnSpc>
              <a:spcBef>
                <a:spcPts val="0"/>
              </a:spcBef>
              <a:spcAft>
                <a:spcPts val="0"/>
              </a:spcAft>
              <a:buClr>
                <a:srgbClr val="000000"/>
              </a:buClr>
              <a:buSzPts val="2700"/>
              <a:buChar char="•"/>
            </a:pPr>
            <a:endParaRPr sz="2700" dirty="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dirty="0">
                <a:solidFill>
                  <a:srgbClr val="000000"/>
                </a:solidFill>
              </a:rPr>
              <a:t>At the conclusion of the academic review, a </a:t>
            </a:r>
            <a:r>
              <a:rPr lang="en-US" sz="2700" b="1" dirty="0">
                <a:solidFill>
                  <a:srgbClr val="000000"/>
                </a:solidFill>
              </a:rPr>
              <a:t>Report of Findings</a:t>
            </a:r>
            <a:r>
              <a:rPr lang="en-US" sz="2700" dirty="0">
                <a:solidFill>
                  <a:srgbClr val="000000"/>
                </a:solidFill>
              </a:rPr>
              <a:t> is completed to describe the areas of strength, areas for improvement, and </a:t>
            </a:r>
            <a:r>
              <a:rPr lang="en-US" sz="2700" b="1" dirty="0">
                <a:solidFill>
                  <a:srgbClr val="000000"/>
                </a:solidFill>
              </a:rPr>
              <a:t>essential actions</a:t>
            </a:r>
            <a:r>
              <a:rPr lang="en-US" sz="2700" dirty="0">
                <a:solidFill>
                  <a:srgbClr val="000000"/>
                </a:solidFill>
              </a:rPr>
              <a:t> to include in the multi-year school improvement plan which is monitored by OSQ staff and used as the basis for the provision of customized professional development.</a:t>
            </a:r>
            <a:endParaRPr sz="2700" dirty="0">
              <a:solidFill>
                <a:srgbClr val="000000"/>
              </a:solidFill>
            </a:endParaRPr>
          </a:p>
          <a:p>
            <a:pPr marL="0" lvl="0" indent="0" algn="l" rtl="0">
              <a:spcBef>
                <a:spcPts val="1000"/>
              </a:spcBef>
              <a:spcAft>
                <a:spcPts val="0"/>
              </a:spcAft>
              <a:buNone/>
            </a:pPr>
            <a:endParaRPr sz="3600" dirty="0"/>
          </a:p>
        </p:txBody>
      </p:sp>
      <p:sp>
        <p:nvSpPr>
          <p:cNvPr id="256" name="Google Shape;256;g161d44fedcd_0_6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60389ec0cb_0_11"/>
          <p:cNvSpPr txBox="1">
            <a:spLocks noGrp="1"/>
          </p:cNvSpPr>
          <p:nvPr>
            <p:ph type="title"/>
          </p:nvPr>
        </p:nvSpPr>
        <p:spPr>
          <a:xfrm>
            <a:off x="0" y="0"/>
            <a:ext cx="12192000" cy="11511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School and Division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Responsibilities</a:t>
            </a:r>
            <a:endParaRPr/>
          </a:p>
        </p:txBody>
      </p:sp>
      <p:sp>
        <p:nvSpPr>
          <p:cNvPr id="262" name="Google Shape;262;g160389ec0cb_0_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63" name="Google Shape;263;g160389ec0cb_0_11"/>
          <p:cNvSpPr txBox="1"/>
          <p:nvPr/>
        </p:nvSpPr>
        <p:spPr>
          <a:xfrm>
            <a:off x="282275" y="1151100"/>
            <a:ext cx="3681000" cy="677100"/>
          </a:xfrm>
          <a:prstGeom prst="rect">
            <a:avLst/>
          </a:prstGeom>
          <a:solidFill>
            <a:srgbClr val="6D9EEB"/>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Josefin Sans"/>
                <a:ea typeface="Josefin Sans"/>
                <a:cs typeface="Josefin Sans"/>
                <a:sym typeface="Josefin Sans"/>
              </a:rPr>
              <a:t>All Divisions and Schools</a:t>
            </a:r>
            <a:endParaRPr sz="1800" b="1"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Josefin Sans"/>
                <a:ea typeface="Josefin Sans"/>
                <a:cs typeface="Josefin Sans"/>
                <a:sym typeface="Josefin Sans"/>
              </a:rPr>
              <a:t>Regardless of Accreditation Status</a:t>
            </a:r>
            <a:endParaRPr sz="1400" b="0" i="0" u="none" strike="noStrike" cap="none">
              <a:solidFill>
                <a:srgbClr val="000000"/>
              </a:solidFill>
              <a:latin typeface="Josefin Sans"/>
              <a:ea typeface="Josefin Sans"/>
              <a:cs typeface="Josefin Sans"/>
              <a:sym typeface="Josefin Sans"/>
            </a:endParaRPr>
          </a:p>
        </p:txBody>
      </p:sp>
      <p:sp>
        <p:nvSpPr>
          <p:cNvPr id="264" name="Google Shape;264;g160389ec0cb_0_11"/>
          <p:cNvSpPr txBox="1"/>
          <p:nvPr/>
        </p:nvSpPr>
        <p:spPr>
          <a:xfrm>
            <a:off x="4554600" y="1200150"/>
            <a:ext cx="7369200" cy="785100"/>
          </a:xfrm>
          <a:prstGeom prst="rect">
            <a:avLst/>
          </a:prstGeom>
          <a:solidFill>
            <a:srgbClr val="C9DAF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a:solidFill>
                  <a:srgbClr val="000000"/>
                </a:solidFill>
                <a:latin typeface="Josefin Sans"/>
                <a:ea typeface="Josefin Sans"/>
                <a:cs typeface="Josefin Sans"/>
                <a:sym typeface="Josefin Sans"/>
              </a:rPr>
              <a:t>School and its division: </a:t>
            </a:r>
            <a:r>
              <a:rPr lang="en-US" sz="1300" b="0" i="0" u="none" strike="noStrike" cap="none">
                <a:solidFill>
                  <a:srgbClr val="000000"/>
                </a:solidFill>
                <a:latin typeface="Josefin Sans"/>
                <a:ea typeface="Josefin Sans"/>
                <a:cs typeface="Josefin Sans"/>
                <a:sym typeface="Josefin Sans"/>
              </a:rPr>
              <a:t>complete comprehensive needs assessment (CNA) and comprehensive school improvement plan (CSIP).</a:t>
            </a:r>
            <a:endParaRPr sz="13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a:solidFill>
                <a:srgbClr val="000000"/>
              </a:solidFill>
              <a:latin typeface="Josefin Sans"/>
              <a:ea typeface="Josefin Sans"/>
              <a:cs typeface="Josefin Sans"/>
              <a:sym typeface="Josefin Sans"/>
            </a:endParaRPr>
          </a:p>
        </p:txBody>
      </p:sp>
      <p:grpSp>
        <p:nvGrpSpPr>
          <p:cNvPr id="265" name="Google Shape;265;g160389ec0cb_0_11"/>
          <p:cNvGrpSpPr/>
          <p:nvPr/>
        </p:nvGrpSpPr>
        <p:grpSpPr>
          <a:xfrm>
            <a:off x="282025" y="1828200"/>
            <a:ext cx="11641761" cy="746400"/>
            <a:chOff x="674150" y="1164850"/>
            <a:chExt cx="11549366" cy="746400"/>
          </a:xfrm>
        </p:grpSpPr>
        <p:sp>
          <p:nvSpPr>
            <p:cNvPr id="266" name="Google Shape;266;g160389ec0cb_0_11"/>
            <p:cNvSpPr txBox="1"/>
            <p:nvPr/>
          </p:nvSpPr>
          <p:spPr>
            <a:xfrm>
              <a:off x="4912816" y="1326250"/>
              <a:ext cx="7310700" cy="585000"/>
            </a:xfrm>
            <a:prstGeom prst="rect">
              <a:avLst/>
            </a:prstGeom>
            <a:solidFill>
              <a:srgbClr val="D9EAD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a:solidFill>
                    <a:srgbClr val="000000"/>
                  </a:solidFill>
                  <a:latin typeface="Josefin Sans"/>
                  <a:ea typeface="Josefin Sans"/>
                  <a:cs typeface="Josefin Sans"/>
                  <a:sym typeface="Josefin Sans"/>
                </a:rPr>
                <a:t>School and its division:</a:t>
              </a:r>
              <a:r>
                <a:rPr lang="en-US" sz="1300" b="0" i="0" u="none" strike="noStrike" cap="none">
                  <a:solidFill>
                    <a:srgbClr val="000000"/>
                  </a:solidFill>
                  <a:latin typeface="Josefin Sans"/>
                  <a:ea typeface="Josefin Sans"/>
                  <a:cs typeface="Josefin Sans"/>
                  <a:sym typeface="Josefin Sans"/>
                </a:rPr>
                <a:t>  Monitor and evaluate implementation of evidence-based essential actions and strategies and monitor progress on SQI.</a:t>
              </a:r>
              <a:endParaRPr sz="1100" b="0" i="0" u="none" strike="noStrike" cap="none">
                <a:solidFill>
                  <a:srgbClr val="000000"/>
                </a:solidFill>
                <a:latin typeface="Josefin Sans"/>
                <a:ea typeface="Josefin Sans"/>
                <a:cs typeface="Josefin Sans"/>
                <a:sym typeface="Josefin Sans"/>
              </a:endParaRPr>
            </a:p>
          </p:txBody>
        </p:sp>
        <p:sp>
          <p:nvSpPr>
            <p:cNvPr id="267" name="Google Shape;267;g160389ec0cb_0_11"/>
            <p:cNvSpPr txBox="1"/>
            <p:nvPr/>
          </p:nvSpPr>
          <p:spPr>
            <a:xfrm>
              <a:off x="674150" y="1164850"/>
              <a:ext cx="3651900" cy="738900"/>
            </a:xfrm>
            <a:prstGeom prst="rect">
              <a:avLst/>
            </a:prstGeom>
            <a:solidFill>
              <a:srgbClr val="93C47D"/>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Josefin Sans"/>
                  <a:ea typeface="Josefin Sans"/>
                  <a:cs typeface="Josefin Sans"/>
                  <a:sym typeface="Josefin Sans"/>
                </a:rPr>
                <a:t>Level One School Quality Indicators (SQI)</a:t>
              </a:r>
              <a:endParaRPr sz="1400" b="0" i="0" u="none" strike="noStrike" cap="none">
                <a:solidFill>
                  <a:srgbClr val="000000"/>
                </a:solidFill>
                <a:latin typeface="Trebuchet MS"/>
                <a:ea typeface="Trebuchet MS"/>
                <a:cs typeface="Trebuchet MS"/>
                <a:sym typeface="Trebuchet MS"/>
              </a:endParaRPr>
            </a:p>
          </p:txBody>
        </p:sp>
      </p:grpSp>
      <p:grpSp>
        <p:nvGrpSpPr>
          <p:cNvPr id="268" name="Google Shape;268;g160389ec0cb_0_11"/>
          <p:cNvGrpSpPr/>
          <p:nvPr/>
        </p:nvGrpSpPr>
        <p:grpSpPr>
          <a:xfrm>
            <a:off x="282225" y="2574600"/>
            <a:ext cx="11641466" cy="2586000"/>
            <a:chOff x="674172" y="1496902"/>
            <a:chExt cx="11704671" cy="2586000"/>
          </a:xfrm>
        </p:grpSpPr>
        <p:sp>
          <p:nvSpPr>
            <p:cNvPr id="269" name="Google Shape;269;g160389ec0cb_0_11"/>
            <p:cNvSpPr txBox="1"/>
            <p:nvPr/>
          </p:nvSpPr>
          <p:spPr>
            <a:xfrm>
              <a:off x="4969743" y="1496902"/>
              <a:ext cx="7409100" cy="2586000"/>
            </a:xfrm>
            <a:prstGeom prst="rect">
              <a:avLst/>
            </a:prstGeom>
            <a:solidFill>
              <a:srgbClr val="FFF2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Josefin Sans"/>
                  <a:ea typeface="Josefin Sans"/>
                  <a:cs typeface="Josefin Sans"/>
                  <a:sym typeface="Josefin Sans"/>
                </a:rPr>
                <a:t>School and its division:</a:t>
              </a:r>
              <a:endParaRPr sz="1300" b="1"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Reexamine and amend the CNA; revise CSIP, as needed.</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Monitor and evaluate implementation of evidence-based essential actions and strategies, focusing on fidelity.</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If no progress on SQI after two years, identify areas for improvement and revise CSIP accordingly.</a:t>
              </a:r>
              <a:endParaRPr sz="13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100"/>
                <a:buFont typeface="Arial"/>
                <a:buNone/>
              </a:pPr>
              <a:r>
                <a:rPr lang="en-US" sz="1300" b="0" i="0" u="none" strike="noStrike" cap="none">
                  <a:solidFill>
                    <a:srgbClr val="000000"/>
                  </a:solidFill>
                  <a:latin typeface="Josefin Sans"/>
                  <a:ea typeface="Josefin Sans"/>
                  <a:cs typeface="Josefin Sans"/>
                  <a:sym typeface="Josefin Sans"/>
                </a:rPr>
                <a:t>Additional requirements, if any of the academic achievement indicators for all students in English, mathematics, and/or science is at Level Two:</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Follow VDOE guidance for conducting an academic review (AR) and completing an AR report. </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Revise CSIP to align/incorporate essential actions from the AR report. </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Submit Division Superintendent Certification to verify requirements have been met.</a:t>
              </a:r>
              <a:endParaRPr sz="1300" b="0" i="0" u="none" strike="noStrike" cap="none">
                <a:solidFill>
                  <a:srgbClr val="000000"/>
                </a:solidFill>
                <a:latin typeface="Josefin Sans"/>
                <a:ea typeface="Josefin Sans"/>
                <a:cs typeface="Josefin Sans"/>
                <a:sym typeface="Josefin Sans"/>
              </a:endParaRPr>
            </a:p>
          </p:txBody>
        </p:sp>
        <p:sp>
          <p:nvSpPr>
            <p:cNvPr id="270" name="Google Shape;270;g160389ec0cb_0_11"/>
            <p:cNvSpPr txBox="1"/>
            <p:nvPr/>
          </p:nvSpPr>
          <p:spPr>
            <a:xfrm>
              <a:off x="674172" y="1990702"/>
              <a:ext cx="3767100" cy="738900"/>
            </a:xfrm>
            <a:prstGeom prst="rect">
              <a:avLst/>
            </a:prstGeom>
            <a:solidFill>
              <a:srgbClr val="FFD96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Josefin Sans"/>
                  <a:ea typeface="Josefin Sans"/>
                  <a:cs typeface="Josefin Sans"/>
                  <a:sym typeface="Josefin Sans"/>
                </a:rPr>
                <a:t>Level Two School Quality Indicators (SQI)</a:t>
              </a:r>
              <a:endParaRPr sz="1400" b="0" i="0" u="none" strike="noStrike" cap="none" dirty="0">
                <a:solidFill>
                  <a:srgbClr val="000000"/>
                </a:solidFill>
                <a:latin typeface="Trebuchet MS"/>
                <a:ea typeface="Trebuchet MS"/>
                <a:cs typeface="Trebuchet MS"/>
                <a:sym typeface="Trebuchet MS"/>
              </a:endParaRPr>
            </a:p>
          </p:txBody>
        </p:sp>
      </p:grpSp>
      <p:sp>
        <p:nvSpPr>
          <p:cNvPr id="271" name="Google Shape;271;g160389ec0cb_0_11"/>
          <p:cNvSpPr txBox="1"/>
          <p:nvPr/>
        </p:nvSpPr>
        <p:spPr>
          <a:xfrm>
            <a:off x="282275" y="5260053"/>
            <a:ext cx="3681000" cy="738900"/>
          </a:xfrm>
          <a:prstGeom prst="rect">
            <a:avLst/>
          </a:prstGeom>
          <a:solidFill>
            <a:srgbClr val="E0666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Josefin Sans"/>
                <a:ea typeface="Josefin Sans"/>
                <a:cs typeface="Josefin Sans"/>
                <a:sym typeface="Josefin Sans"/>
              </a:rPr>
              <a:t>Level Three School Quality Indicators (SQI)</a:t>
            </a:r>
            <a:endParaRPr sz="1400" b="0" i="0" u="none" strike="noStrike" cap="none">
              <a:solidFill>
                <a:srgbClr val="000000"/>
              </a:solidFill>
              <a:latin typeface="Trebuchet MS"/>
              <a:ea typeface="Trebuchet MS"/>
              <a:cs typeface="Trebuchet MS"/>
              <a:sym typeface="Trebuchet MS"/>
            </a:endParaRPr>
          </a:p>
        </p:txBody>
      </p:sp>
      <p:sp>
        <p:nvSpPr>
          <p:cNvPr id="272" name="Google Shape;272;g160389ec0cb_0_11"/>
          <p:cNvSpPr txBox="1"/>
          <p:nvPr/>
        </p:nvSpPr>
        <p:spPr>
          <a:xfrm>
            <a:off x="4554600" y="5160600"/>
            <a:ext cx="7369200" cy="1785600"/>
          </a:xfrm>
          <a:prstGeom prst="rect">
            <a:avLst/>
          </a:prstGeom>
          <a:solidFill>
            <a:srgbClr val="F4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Josefin Sans"/>
                <a:ea typeface="Josefin Sans"/>
                <a:cs typeface="Josefin Sans"/>
                <a:sym typeface="Josefin Sans"/>
              </a:rPr>
              <a:t>School and its division in consultation with VDOE: </a:t>
            </a:r>
            <a:endParaRPr sz="1300" b="1"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Reexamine and amend the CNA; conduct an academic review (AR) and complete the AR report.</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Revise CSIP to align/incorporate essential actions from the AR report.</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To meet corrective action plan requirements, submit the AR report and revised CSIP to the VDOE.</a:t>
            </a:r>
            <a:endParaRPr sz="1300" b="0" i="0" u="none" strike="noStrike" cap="none">
              <a:solidFill>
                <a:srgbClr val="000000"/>
              </a:solidFill>
              <a:latin typeface="Josefin Sans"/>
              <a:ea typeface="Josefin Sans"/>
              <a:cs typeface="Josefin Sans"/>
              <a:sym typeface="Josefin Sans"/>
            </a:endParaRPr>
          </a:p>
          <a:p>
            <a:pPr marL="457200" marR="0" lvl="0" indent="-311150" algn="l" rtl="0">
              <a:lnSpc>
                <a:spcPct val="100000"/>
              </a:lnSpc>
              <a:spcBef>
                <a:spcPts val="0"/>
              </a:spcBef>
              <a:spcAft>
                <a:spcPts val="0"/>
              </a:spcAft>
              <a:buClr>
                <a:srgbClr val="000000"/>
              </a:buClr>
              <a:buSzPts val="1300"/>
              <a:buFont typeface="Josefin Sans"/>
              <a:buChar char="●"/>
            </a:pPr>
            <a:r>
              <a:rPr lang="en-US" sz="1300" b="0" i="0" u="none" strike="noStrike" cap="none">
                <a:solidFill>
                  <a:srgbClr val="000000"/>
                </a:solidFill>
                <a:latin typeface="Josefin Sans"/>
                <a:ea typeface="Josefin Sans"/>
                <a:cs typeface="Josefin Sans"/>
                <a:sym typeface="Josefin Sans"/>
              </a:rPr>
              <a:t>Meet regularly with VDOE to monitor and evaluate implementation of evidence-based essential actions and provide evidence of progress on SQI.</a:t>
            </a:r>
            <a:endParaRPr sz="1300" b="0" i="0" u="none" strike="noStrike" cap="none">
              <a:solidFill>
                <a:srgbClr val="000000"/>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5d61263efa_0_26"/>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SzPts val="4320"/>
              <a:buNone/>
            </a:pPr>
            <a:r>
              <a:rPr lang="en-US" sz="4020"/>
              <a:t>Schools Supported by the Office of School Quality</a:t>
            </a:r>
            <a:endParaRPr sz="6180"/>
          </a:p>
        </p:txBody>
      </p:sp>
      <p:sp>
        <p:nvSpPr>
          <p:cNvPr id="278" name="Google Shape;278;g15d61263efa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79" name="Google Shape;279;g15d61263efa_0_26"/>
          <p:cNvSpPr txBox="1">
            <a:spLocks noGrp="1"/>
          </p:cNvSpPr>
          <p:nvPr>
            <p:ph type="body" idx="1"/>
          </p:nvPr>
        </p:nvSpPr>
        <p:spPr>
          <a:xfrm>
            <a:off x="645125" y="1458875"/>
            <a:ext cx="11547000" cy="5262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sz="1200" b="1">
              <a:solidFill>
                <a:srgbClr val="000000"/>
              </a:solidFill>
              <a:latin typeface="Josefin Sans"/>
              <a:ea typeface="Josefin Sans"/>
              <a:cs typeface="Josefin Sans"/>
              <a:sym typeface="Josefin Sans"/>
            </a:endParaRPr>
          </a:p>
          <a:p>
            <a:pPr marL="342900" lvl="0" indent="0" algn="l" rtl="0">
              <a:lnSpc>
                <a:spcPct val="100000"/>
              </a:lnSpc>
              <a:spcBef>
                <a:spcPts val="0"/>
              </a:spcBef>
              <a:spcAft>
                <a:spcPts val="0"/>
              </a:spcAft>
              <a:buSzPts val="1800"/>
              <a:buNone/>
            </a:pPr>
            <a:endParaRPr sz="1100">
              <a:solidFill>
                <a:srgbClr val="212121"/>
              </a:solidFill>
              <a:latin typeface="Josefin Sans"/>
              <a:ea typeface="Josefin Sans"/>
              <a:cs typeface="Josefin Sans"/>
              <a:sym typeface="Josefin Sans"/>
            </a:endParaRPr>
          </a:p>
          <a:p>
            <a:pPr marL="0" lvl="0" indent="0" algn="l" rtl="0">
              <a:lnSpc>
                <a:spcPct val="100000"/>
              </a:lnSpc>
              <a:spcBef>
                <a:spcPts val="0"/>
              </a:spcBef>
              <a:spcAft>
                <a:spcPts val="0"/>
              </a:spcAft>
              <a:buSzPts val="1800"/>
              <a:buNone/>
            </a:pPr>
            <a:endParaRPr sz="1000">
              <a:solidFill>
                <a:srgbClr val="000000"/>
              </a:solidFill>
              <a:latin typeface="Josefin Sans"/>
              <a:ea typeface="Josefin Sans"/>
              <a:cs typeface="Josefin Sans"/>
              <a:sym typeface="Josefin Sans"/>
            </a:endParaRPr>
          </a:p>
          <a:p>
            <a:pPr marL="0" lvl="0" indent="0" algn="l" rtl="0">
              <a:lnSpc>
                <a:spcPct val="100000"/>
              </a:lnSpc>
              <a:spcBef>
                <a:spcPts val="0"/>
              </a:spcBef>
              <a:spcAft>
                <a:spcPts val="0"/>
              </a:spcAft>
              <a:buSzPts val="1800"/>
              <a:buNone/>
            </a:pP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1000">
              <a:solidFill>
                <a:srgbClr val="000000"/>
              </a:solidFill>
              <a:latin typeface="Arial"/>
              <a:ea typeface="Arial"/>
              <a:cs typeface="Arial"/>
              <a:sym typeface="Arial"/>
            </a:endParaRPr>
          </a:p>
          <a:p>
            <a:pPr marL="228600" lvl="0" indent="-50800" algn="l" rtl="0">
              <a:lnSpc>
                <a:spcPct val="90000"/>
              </a:lnSpc>
              <a:spcBef>
                <a:spcPts val="1000"/>
              </a:spcBef>
              <a:spcAft>
                <a:spcPts val="0"/>
              </a:spcAft>
              <a:buSzPts val="2800"/>
              <a:buNone/>
            </a:pPr>
            <a:endParaRPr/>
          </a:p>
        </p:txBody>
      </p:sp>
      <p:graphicFrame>
        <p:nvGraphicFramePr>
          <p:cNvPr id="280" name="Google Shape;280;g15d61263efa_0_26"/>
          <p:cNvGraphicFramePr/>
          <p:nvPr>
            <p:extLst>
              <p:ext uri="{D42A27DB-BD31-4B8C-83A1-F6EECF244321}">
                <p14:modId xmlns:p14="http://schemas.microsoft.com/office/powerpoint/2010/main" val="3619030126"/>
              </p:ext>
            </p:extLst>
          </p:nvPr>
        </p:nvGraphicFramePr>
        <p:xfrm>
          <a:off x="895375" y="1649277"/>
          <a:ext cx="10401250" cy="3108810"/>
        </p:xfrm>
        <a:graphic>
          <a:graphicData uri="http://schemas.openxmlformats.org/drawingml/2006/table">
            <a:tbl>
              <a:tblPr>
                <a:noFill/>
                <a:tableStyleId>{D609DB18-329B-4116-BD81-3D529A380D7E}</a:tableStyleId>
              </a:tblPr>
              <a:tblGrid>
                <a:gridCol w="1863250">
                  <a:extLst>
                    <a:ext uri="{9D8B030D-6E8A-4147-A177-3AD203B41FA5}">
                      <a16:colId xmlns:a16="http://schemas.microsoft.com/office/drawing/2014/main" val="20000"/>
                    </a:ext>
                  </a:extLst>
                </a:gridCol>
                <a:gridCol w="2131250">
                  <a:extLst>
                    <a:ext uri="{9D8B030D-6E8A-4147-A177-3AD203B41FA5}">
                      <a16:colId xmlns:a16="http://schemas.microsoft.com/office/drawing/2014/main" val="20001"/>
                    </a:ext>
                  </a:extLst>
                </a:gridCol>
                <a:gridCol w="3203375">
                  <a:extLst>
                    <a:ext uri="{9D8B030D-6E8A-4147-A177-3AD203B41FA5}">
                      <a16:colId xmlns:a16="http://schemas.microsoft.com/office/drawing/2014/main" val="20002"/>
                    </a:ext>
                  </a:extLst>
                </a:gridCol>
                <a:gridCol w="3203375">
                  <a:extLst>
                    <a:ext uri="{9D8B030D-6E8A-4147-A177-3AD203B41FA5}">
                      <a16:colId xmlns:a16="http://schemas.microsoft.com/office/drawing/2014/main" val="20003"/>
                    </a:ext>
                  </a:extLst>
                </a:gridCol>
              </a:tblGrid>
              <a:tr h="1036300">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latin typeface="Calibri"/>
                          <a:ea typeface="Calibri"/>
                          <a:cs typeface="Calibri"/>
                          <a:sym typeface="Calibri"/>
                        </a:rPr>
                        <a:t>School Year</a:t>
                      </a:r>
                      <a:endParaRPr sz="18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Accountability</a:t>
                      </a:r>
                      <a:r>
                        <a:rPr lang="en-US" sz="1800" b="1" u="none" strike="noStrike" cap="none">
                          <a:latin typeface="Calibri"/>
                          <a:ea typeface="Calibri"/>
                          <a:cs typeface="Calibri"/>
                          <a:sym typeface="Calibri"/>
                        </a:rPr>
                        <a:t> Year</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latin typeface="Calibri"/>
                          <a:ea typeface="Calibri"/>
                          <a:cs typeface="Calibri"/>
                          <a:sym typeface="Calibri"/>
                        </a:rPr>
                        <a:t>Schools with Level 2 School Quality Indicators in Academic Achievement English, mathematics, and/or science</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latin typeface="Calibri"/>
                          <a:ea typeface="Calibri"/>
                          <a:cs typeface="Calibri"/>
                          <a:sym typeface="Calibri"/>
                        </a:rPr>
                        <a:t>Schools with any Level 3 School Quality </a:t>
                      </a:r>
                      <a:r>
                        <a:rPr lang="en-US" sz="1800" b="1"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Indicators</a:t>
                      </a:r>
                      <a:endParaRPr sz="18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2021-2022</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2022-2023</a:t>
                      </a:r>
                      <a:endParaRPr sz="18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1</a:t>
                      </a:r>
                      <a:r>
                        <a:rPr lang="en-US" sz="1800">
                          <a:latin typeface="Calibri"/>
                          <a:ea typeface="Calibri"/>
                          <a:cs typeface="Calibri"/>
                          <a:sym typeface="Calibri"/>
                        </a:rPr>
                        <a:t>29</a:t>
                      </a:r>
                      <a:endParaRPr sz="1800"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32</a:t>
                      </a:r>
                      <a:r>
                        <a:rPr lang="en-US" sz="1800">
                          <a:latin typeface="Calibri"/>
                          <a:ea typeface="Calibri"/>
                          <a:cs typeface="Calibri"/>
                          <a:sym typeface="Calibri"/>
                        </a:rPr>
                        <a:t>9</a:t>
                      </a:r>
                      <a:endParaRPr sz="1800"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Calibri"/>
                          <a:ea typeface="Calibri"/>
                          <a:cs typeface="Calibri"/>
                          <a:sym typeface="Calibri"/>
                        </a:rPr>
                        <a:t>2020-2021</a:t>
                      </a:r>
                      <a:endParaRPr sz="1800"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Waived</a:t>
                      </a:r>
                      <a:endParaRPr sz="18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69</a:t>
                      </a:r>
                      <a:endParaRPr sz="1800" u="none" strike="noStrike" cap="none">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192</a:t>
                      </a:r>
                      <a:endParaRPr sz="18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2019-2020</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Waived</a:t>
                      </a:r>
                      <a:endParaRPr sz="18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69</a:t>
                      </a:r>
                      <a:endParaRPr sz="1800" u="none" strike="noStrike" cap="none">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400"/>
                        <a:buFont typeface="Arial"/>
                        <a:buNone/>
                      </a:pPr>
                      <a:r>
                        <a:rPr lang="en-US" sz="1800">
                          <a:latin typeface="Calibri"/>
                          <a:ea typeface="Calibri"/>
                          <a:cs typeface="Calibri"/>
                          <a:sym typeface="Calibri"/>
                        </a:rPr>
                        <a:t>192</a:t>
                      </a:r>
                      <a:endParaRPr sz="18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2018-2019</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2019-2020</a:t>
                      </a:r>
                      <a:endParaRPr sz="18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69</a:t>
                      </a:r>
                      <a:endParaRPr sz="18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Clr>
                          <a:srgbClr val="000000"/>
                        </a:buClr>
                        <a:buSzPts val="1400"/>
                        <a:buFont typeface="Arial"/>
                        <a:buNone/>
                      </a:pPr>
                      <a:r>
                        <a:rPr lang="en-US" sz="1800" dirty="0">
                          <a:latin typeface="Calibri"/>
                          <a:ea typeface="Calibri"/>
                          <a:cs typeface="Calibri"/>
                          <a:sym typeface="Calibri"/>
                        </a:rPr>
                        <a:t>192</a:t>
                      </a:r>
                      <a:endParaRPr sz="1800" u="none" strike="noStrike" cap="none" dirty="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281" name="Google Shape;281;g15d61263efa_0_26"/>
          <p:cNvSpPr txBox="1"/>
          <p:nvPr/>
        </p:nvSpPr>
        <p:spPr>
          <a:xfrm>
            <a:off x="1136850" y="5578900"/>
            <a:ext cx="99183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Calibri"/>
                <a:ea typeface="Calibri"/>
                <a:cs typeface="Calibri"/>
                <a:sym typeface="Calibri"/>
              </a:rPr>
              <a:t>*</a:t>
            </a:r>
            <a:r>
              <a:rPr lang="en-US" sz="1600" i="1">
                <a:latin typeface="Calibri"/>
                <a:ea typeface="Calibri"/>
                <a:cs typeface="Calibri"/>
                <a:sym typeface="Calibri"/>
              </a:rPr>
              <a:t>*</a:t>
            </a:r>
            <a:r>
              <a:rPr lang="en-US" sz="1600" b="0" i="1" u="none" strike="noStrike" cap="none">
                <a:solidFill>
                  <a:srgbClr val="000000"/>
                </a:solidFill>
                <a:latin typeface="Calibri"/>
                <a:ea typeface="Calibri"/>
                <a:cs typeface="Calibri"/>
                <a:sym typeface="Calibri"/>
              </a:rPr>
              <a:t>For Accreditation Year 2022-2023 Chronic Absenteeism was waived and are not included in the data for 2022-2023.</a:t>
            </a: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i="1">
                <a:latin typeface="Calibri"/>
                <a:ea typeface="Calibri"/>
                <a:cs typeface="Calibri"/>
                <a:sym typeface="Calibri"/>
              </a:rPr>
              <a:t>***During 20-2022, our schools support touched 64 divisions; for the 22-2023 school year, our support has expanded to 111. </a:t>
            </a:r>
            <a:endParaRPr sz="1600" i="1">
              <a:latin typeface="Calibri"/>
              <a:ea typeface="Calibri"/>
              <a:cs typeface="Calibri"/>
              <a:sym typeface="Calibri"/>
            </a:endParaRPr>
          </a:p>
        </p:txBody>
      </p:sp>
      <p:sp>
        <p:nvSpPr>
          <p:cNvPr id="282" name="Google Shape;282;g15d61263efa_0_26"/>
          <p:cNvSpPr txBox="1"/>
          <p:nvPr/>
        </p:nvSpPr>
        <p:spPr>
          <a:xfrm>
            <a:off x="1169100" y="4948488"/>
            <a:ext cx="99183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rgbClr val="000000"/>
                </a:solidFill>
                <a:latin typeface="Calibri"/>
                <a:ea typeface="Calibri"/>
                <a:cs typeface="Calibri"/>
                <a:sym typeface="Calibri"/>
              </a:rPr>
              <a:t>*</a:t>
            </a:r>
            <a:r>
              <a:rPr lang="en-US" sz="1600" i="1" dirty="0">
                <a:latin typeface="Calibri"/>
                <a:ea typeface="Calibri"/>
                <a:cs typeface="Calibri"/>
                <a:sym typeface="Calibri"/>
              </a:rPr>
              <a:t>During 2019-2021 due to accreditation being waived, schools were not required to conduct an Academic Review.</a:t>
            </a:r>
            <a:endParaRPr sz="1600" b="0" i="1"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60d9013f5c_2_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SzPts val="4320"/>
              <a:buNone/>
            </a:pPr>
            <a:r>
              <a:rPr lang="en-US" sz="4020"/>
              <a:t>Federally Identified Schools  </a:t>
            </a:r>
            <a:endParaRPr sz="6180"/>
          </a:p>
        </p:txBody>
      </p:sp>
      <p:sp>
        <p:nvSpPr>
          <p:cNvPr id="288" name="Google Shape;288;g160d9013f5c_2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89" name="Google Shape;289;g160d9013f5c_2_0"/>
          <p:cNvSpPr txBox="1">
            <a:spLocks noGrp="1"/>
          </p:cNvSpPr>
          <p:nvPr>
            <p:ph type="body" idx="1"/>
          </p:nvPr>
        </p:nvSpPr>
        <p:spPr>
          <a:xfrm>
            <a:off x="645000" y="1525650"/>
            <a:ext cx="11547000" cy="5262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sz="1200" b="1">
              <a:solidFill>
                <a:srgbClr val="000000"/>
              </a:solidFill>
              <a:latin typeface="Josefin Sans"/>
              <a:ea typeface="Josefin Sans"/>
              <a:cs typeface="Josefin Sans"/>
              <a:sym typeface="Josefin Sans"/>
            </a:endParaRPr>
          </a:p>
          <a:p>
            <a:pPr marL="342900" lvl="0" indent="0" algn="l" rtl="0">
              <a:lnSpc>
                <a:spcPct val="100000"/>
              </a:lnSpc>
              <a:spcBef>
                <a:spcPts val="0"/>
              </a:spcBef>
              <a:spcAft>
                <a:spcPts val="0"/>
              </a:spcAft>
              <a:buSzPts val="1800"/>
              <a:buNone/>
            </a:pPr>
            <a:endParaRPr sz="1100">
              <a:solidFill>
                <a:srgbClr val="212121"/>
              </a:solidFill>
              <a:latin typeface="Josefin Sans"/>
              <a:ea typeface="Josefin Sans"/>
              <a:cs typeface="Josefin Sans"/>
              <a:sym typeface="Josefin Sans"/>
            </a:endParaRPr>
          </a:p>
          <a:p>
            <a:pPr marL="0" lvl="0" indent="0" algn="l" rtl="0">
              <a:lnSpc>
                <a:spcPct val="100000"/>
              </a:lnSpc>
              <a:spcBef>
                <a:spcPts val="0"/>
              </a:spcBef>
              <a:spcAft>
                <a:spcPts val="0"/>
              </a:spcAft>
              <a:buSzPts val="1800"/>
              <a:buNone/>
            </a:pPr>
            <a:endParaRPr sz="1000">
              <a:solidFill>
                <a:srgbClr val="000000"/>
              </a:solidFill>
              <a:latin typeface="Josefin Sans"/>
              <a:ea typeface="Josefin Sans"/>
              <a:cs typeface="Josefin Sans"/>
              <a:sym typeface="Josefin Sans"/>
            </a:endParaRPr>
          </a:p>
          <a:p>
            <a:pPr marL="0" lvl="0" indent="0" algn="l" rtl="0">
              <a:lnSpc>
                <a:spcPct val="100000"/>
              </a:lnSpc>
              <a:spcBef>
                <a:spcPts val="0"/>
              </a:spcBef>
              <a:spcAft>
                <a:spcPts val="0"/>
              </a:spcAft>
              <a:buSzPts val="1800"/>
              <a:buNone/>
            </a:pP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1000">
              <a:solidFill>
                <a:srgbClr val="000000"/>
              </a:solidFill>
              <a:latin typeface="Arial"/>
              <a:ea typeface="Arial"/>
              <a:cs typeface="Arial"/>
              <a:sym typeface="Arial"/>
            </a:endParaRPr>
          </a:p>
          <a:p>
            <a:pPr marL="228600" lvl="0" indent="-50800" algn="l" rtl="0">
              <a:lnSpc>
                <a:spcPct val="90000"/>
              </a:lnSpc>
              <a:spcBef>
                <a:spcPts val="1000"/>
              </a:spcBef>
              <a:spcAft>
                <a:spcPts val="0"/>
              </a:spcAft>
              <a:buSzPts val="2800"/>
              <a:buNone/>
            </a:pPr>
            <a:endParaRPr/>
          </a:p>
        </p:txBody>
      </p:sp>
      <p:graphicFrame>
        <p:nvGraphicFramePr>
          <p:cNvPr id="290" name="Google Shape;290;g160d9013f5c_2_0"/>
          <p:cNvGraphicFramePr/>
          <p:nvPr>
            <p:extLst>
              <p:ext uri="{D42A27DB-BD31-4B8C-83A1-F6EECF244321}">
                <p14:modId xmlns:p14="http://schemas.microsoft.com/office/powerpoint/2010/main" val="4215116019"/>
              </p:ext>
            </p:extLst>
          </p:nvPr>
        </p:nvGraphicFramePr>
        <p:xfrm>
          <a:off x="895375" y="1717345"/>
          <a:ext cx="10401250" cy="2560200"/>
        </p:xfrm>
        <a:graphic>
          <a:graphicData uri="http://schemas.openxmlformats.org/drawingml/2006/table">
            <a:tbl>
              <a:tblPr>
                <a:noFill/>
                <a:tableStyleId>{D609DB18-329B-4116-BD81-3D529A380D7E}</a:tableStyleId>
              </a:tblPr>
              <a:tblGrid>
                <a:gridCol w="1424525">
                  <a:extLst>
                    <a:ext uri="{9D8B030D-6E8A-4147-A177-3AD203B41FA5}">
                      <a16:colId xmlns:a16="http://schemas.microsoft.com/office/drawing/2014/main" val="20000"/>
                    </a:ext>
                  </a:extLst>
                </a:gridCol>
                <a:gridCol w="1629425">
                  <a:extLst>
                    <a:ext uri="{9D8B030D-6E8A-4147-A177-3AD203B41FA5}">
                      <a16:colId xmlns:a16="http://schemas.microsoft.com/office/drawing/2014/main" val="20001"/>
                    </a:ext>
                  </a:extLst>
                </a:gridCol>
                <a:gridCol w="2449100">
                  <a:extLst>
                    <a:ext uri="{9D8B030D-6E8A-4147-A177-3AD203B41FA5}">
                      <a16:colId xmlns:a16="http://schemas.microsoft.com/office/drawing/2014/main" val="20002"/>
                    </a:ext>
                  </a:extLst>
                </a:gridCol>
                <a:gridCol w="2449100">
                  <a:extLst>
                    <a:ext uri="{9D8B030D-6E8A-4147-A177-3AD203B41FA5}">
                      <a16:colId xmlns:a16="http://schemas.microsoft.com/office/drawing/2014/main" val="20003"/>
                    </a:ext>
                  </a:extLst>
                </a:gridCol>
                <a:gridCol w="2449100">
                  <a:extLst>
                    <a:ext uri="{9D8B030D-6E8A-4147-A177-3AD203B41FA5}">
                      <a16:colId xmlns:a16="http://schemas.microsoft.com/office/drawing/2014/main" val="20004"/>
                    </a:ext>
                  </a:extLst>
                </a:gridCol>
              </a:tblGrid>
              <a:tr h="609575">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latin typeface="Calibri"/>
                          <a:ea typeface="Calibri"/>
                          <a:cs typeface="Calibri"/>
                          <a:sym typeface="Calibri"/>
                        </a:rPr>
                        <a:t>School Year</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000" b="1">
                          <a:latin typeface="Calibri"/>
                          <a:ea typeface="Calibri"/>
                          <a:cs typeface="Calibri"/>
                          <a:sym typeface="Calibri"/>
                        </a:rPr>
                        <a:t>Identification</a:t>
                      </a:r>
                      <a:r>
                        <a:rPr lang="en-US" sz="2000" b="1" u="none" strike="noStrike" cap="none">
                          <a:latin typeface="Calibri"/>
                          <a:ea typeface="Calibri"/>
                          <a:cs typeface="Calibri"/>
                          <a:sym typeface="Calibri"/>
                        </a:rPr>
                        <a:t> Year</a:t>
                      </a:r>
                      <a:endParaRPr sz="2000" b="1" u="none" strike="noStrike" cap="none">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b="1">
                          <a:latin typeface="Calibri"/>
                          <a:ea typeface="Calibri"/>
                          <a:cs typeface="Calibri"/>
                          <a:sym typeface="Calibri"/>
                        </a:rPr>
                        <a:t>Comprehensive Support and Improvement (CSI)</a:t>
                      </a:r>
                      <a:endParaRPr sz="2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b="1">
                          <a:latin typeface="Calibri"/>
                          <a:ea typeface="Calibri"/>
                          <a:cs typeface="Calibri"/>
                          <a:sym typeface="Calibri"/>
                        </a:rPr>
                        <a:t>Targeted Support and Improvement (TSI)</a:t>
                      </a:r>
                      <a:endParaRPr sz="2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b="1">
                          <a:latin typeface="Calibri"/>
                          <a:ea typeface="Calibri"/>
                          <a:cs typeface="Calibri"/>
                          <a:sym typeface="Calibri"/>
                        </a:rPr>
                        <a:t>Additional Targeted Support and Improvement (ATSI)</a:t>
                      </a:r>
                      <a:endParaRPr sz="20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66875">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2021-2022</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2022-2023</a:t>
                      </a:r>
                      <a:endParaRPr sz="2000" u="none" strike="noStrike" cap="none">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52</a:t>
                      </a:r>
                      <a:endParaRPr sz="2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6</a:t>
                      </a:r>
                      <a:endParaRPr sz="20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5</a:t>
                      </a:r>
                      <a:r>
                        <a:rPr lang="en-US" sz="2000">
                          <a:latin typeface="Calibri"/>
                          <a:ea typeface="Calibri"/>
                          <a:cs typeface="Calibri"/>
                          <a:sym typeface="Calibri"/>
                        </a:rPr>
                        <a:t>5</a:t>
                      </a:r>
                      <a:endParaRPr sz="20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2019-20</a:t>
                      </a:r>
                      <a:r>
                        <a:rPr lang="en-US" sz="2000">
                          <a:latin typeface="Calibri"/>
                          <a:ea typeface="Calibri"/>
                          <a:cs typeface="Calibri"/>
                          <a:sym typeface="Calibri"/>
                        </a:rPr>
                        <a:t>21</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Waived</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a:latin typeface="Calibri"/>
                          <a:ea typeface="Calibri"/>
                          <a:cs typeface="Calibri"/>
                          <a:sym typeface="Calibri"/>
                        </a:rPr>
                        <a:t>39</a:t>
                      </a:r>
                      <a:endParaRPr sz="2000" u="none" strike="noStrike" cap="none">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10</a:t>
                      </a:r>
                      <a:endParaRPr sz="2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38</a:t>
                      </a:r>
                      <a:endParaRPr sz="2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2018-2019</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Calibri"/>
                          <a:ea typeface="Calibri"/>
                          <a:cs typeface="Calibri"/>
                          <a:sym typeface="Calibri"/>
                        </a:rPr>
                        <a:t>2019-2020</a:t>
                      </a:r>
                      <a:endParaRPr sz="2000" u="none" strike="noStrike" cap="none">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a:latin typeface="Calibri"/>
                          <a:ea typeface="Calibri"/>
                          <a:cs typeface="Calibri"/>
                          <a:sym typeface="Calibri"/>
                        </a:rPr>
                        <a:t>39</a:t>
                      </a:r>
                      <a:endParaRPr sz="20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10</a:t>
                      </a:r>
                      <a:endParaRPr sz="20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000" dirty="0">
                          <a:latin typeface="Calibri"/>
                          <a:ea typeface="Calibri"/>
                          <a:cs typeface="Calibri"/>
                          <a:sym typeface="Calibri"/>
                        </a:rPr>
                        <a:t>38</a:t>
                      </a:r>
                      <a:endParaRPr sz="20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608290ac41_1_1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ctr" rtl="0">
              <a:lnSpc>
                <a:spcPct val="90000"/>
              </a:lnSpc>
              <a:spcBef>
                <a:spcPts val="0"/>
              </a:spcBef>
              <a:spcAft>
                <a:spcPts val="0"/>
              </a:spcAft>
              <a:buSzPts val="4800"/>
              <a:buNone/>
            </a:pPr>
            <a:r>
              <a:rPr lang="en-US" dirty="0"/>
              <a:t>Efficacy and Metrics </a:t>
            </a:r>
            <a:endParaRPr dirty="0"/>
          </a:p>
        </p:txBody>
      </p:sp>
      <p:sp>
        <p:nvSpPr>
          <p:cNvPr id="297" name="Google Shape;297;g1608290ac41_1_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298" name="Google Shape;298;g1608290ac41_1_10"/>
          <p:cNvSpPr txBox="1">
            <a:spLocks noGrp="1"/>
          </p:cNvSpPr>
          <p:nvPr>
            <p:ph type="body" idx="1"/>
          </p:nvPr>
        </p:nvSpPr>
        <p:spPr>
          <a:xfrm>
            <a:off x="558799" y="1548625"/>
            <a:ext cx="5669281" cy="4628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r>
              <a:rPr lang="en-US" dirty="0">
                <a:solidFill>
                  <a:srgbClr val="0F150D"/>
                </a:solidFill>
              </a:rPr>
              <a:t>Foci based on JLARC report, feedback from the field and leadership:</a:t>
            </a:r>
            <a:endParaRPr dirty="0">
              <a:solidFill>
                <a:srgbClr val="0F150D"/>
              </a:solidFill>
            </a:endParaRPr>
          </a:p>
          <a:p>
            <a:pPr indent="-457200"/>
            <a:r>
              <a:rPr lang="en-US" dirty="0" smtClean="0">
                <a:solidFill>
                  <a:srgbClr val="0F150D"/>
                </a:solidFill>
              </a:rPr>
              <a:t>Tailored </a:t>
            </a:r>
            <a:r>
              <a:rPr lang="en-US" dirty="0">
                <a:solidFill>
                  <a:srgbClr val="0F150D"/>
                </a:solidFill>
              </a:rPr>
              <a:t>and timely support, and multiple tiers of support; </a:t>
            </a:r>
            <a:endParaRPr dirty="0">
              <a:solidFill>
                <a:srgbClr val="0F150D"/>
              </a:solidFill>
            </a:endParaRPr>
          </a:p>
          <a:p>
            <a:pPr indent="-457200"/>
            <a:r>
              <a:rPr lang="en-US" dirty="0">
                <a:solidFill>
                  <a:srgbClr val="0F150D"/>
                </a:solidFill>
              </a:rPr>
              <a:t>Increased collaboration across VDOE departments and offices; </a:t>
            </a:r>
            <a:endParaRPr dirty="0">
              <a:solidFill>
                <a:srgbClr val="0F150D"/>
              </a:solidFill>
            </a:endParaRPr>
          </a:p>
          <a:p>
            <a:pPr indent="-457200"/>
            <a:r>
              <a:rPr lang="en-US" dirty="0">
                <a:solidFill>
                  <a:srgbClr val="0F150D"/>
                </a:solidFill>
              </a:rPr>
              <a:t>Promotion of data usage to support continuous improvement; and </a:t>
            </a:r>
            <a:endParaRPr dirty="0">
              <a:solidFill>
                <a:srgbClr val="0F150D"/>
              </a:solidFill>
            </a:endParaRPr>
          </a:p>
          <a:p>
            <a:pPr indent="-457200"/>
            <a:r>
              <a:rPr lang="en-US" dirty="0">
                <a:solidFill>
                  <a:srgbClr val="0F150D"/>
                </a:solidFill>
              </a:rPr>
              <a:t>Capacity building through coaching  to co-construct/support division improvement efforts. </a:t>
            </a:r>
            <a:endParaRPr dirty="0">
              <a:solidFill>
                <a:srgbClr val="0F150D"/>
              </a:solidFill>
            </a:endParaRPr>
          </a:p>
        </p:txBody>
      </p:sp>
      <p:sp>
        <p:nvSpPr>
          <p:cNvPr id="299" name="Google Shape;299;g1608290ac41_1_10"/>
          <p:cNvSpPr txBox="1">
            <a:spLocks noGrp="1"/>
          </p:cNvSpPr>
          <p:nvPr>
            <p:ph type="body" idx="2"/>
          </p:nvPr>
        </p:nvSpPr>
        <p:spPr>
          <a:xfrm>
            <a:off x="7046304" y="1525925"/>
            <a:ext cx="4576735" cy="46284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1800"/>
              <a:buNone/>
            </a:pPr>
            <a:r>
              <a:rPr lang="en-US" sz="3200" b="1" u="sng" dirty="0">
                <a:solidFill>
                  <a:schemeClr val="accent5"/>
                </a:solidFill>
              </a:rPr>
              <a:t>Intended Outcomes</a:t>
            </a:r>
            <a:endParaRPr sz="3200" b="1" u="sng" dirty="0">
              <a:solidFill>
                <a:schemeClr val="accent5"/>
              </a:solidFill>
            </a:endParaRPr>
          </a:p>
          <a:p>
            <a:pPr marL="457200" lvl="0" indent="-393700" algn="l" rtl="0">
              <a:lnSpc>
                <a:spcPct val="90000"/>
              </a:lnSpc>
              <a:spcBef>
                <a:spcPts val="800"/>
              </a:spcBef>
              <a:spcAft>
                <a:spcPts val="0"/>
              </a:spcAft>
              <a:buClr>
                <a:schemeClr val="accent5"/>
              </a:buClr>
              <a:buSzPts val="2600"/>
              <a:buFont typeface="Calibri"/>
              <a:buChar char="★"/>
            </a:pPr>
            <a:r>
              <a:rPr lang="en-US" sz="2600" dirty="0">
                <a:solidFill>
                  <a:schemeClr val="accent5"/>
                </a:solidFill>
              </a:rPr>
              <a:t>System Improvements and Sustainability</a:t>
            </a:r>
            <a:endParaRPr sz="2600" dirty="0">
              <a:solidFill>
                <a:schemeClr val="accent5"/>
              </a:solidFill>
            </a:endParaRPr>
          </a:p>
          <a:p>
            <a:pPr marL="457200" lvl="0" indent="-393700" algn="l" rtl="0">
              <a:lnSpc>
                <a:spcPct val="90000"/>
              </a:lnSpc>
              <a:spcBef>
                <a:spcPts val="0"/>
              </a:spcBef>
              <a:spcAft>
                <a:spcPts val="0"/>
              </a:spcAft>
              <a:buClr>
                <a:schemeClr val="accent5"/>
              </a:buClr>
              <a:buSzPts val="2600"/>
              <a:buFont typeface="Calibri"/>
              <a:buChar char="★"/>
            </a:pPr>
            <a:r>
              <a:rPr lang="en-US" sz="2600" dirty="0">
                <a:solidFill>
                  <a:schemeClr val="accent5"/>
                </a:solidFill>
              </a:rPr>
              <a:t>Closing Performance and Opportunity Gaps</a:t>
            </a:r>
            <a:endParaRPr sz="2600" dirty="0">
              <a:solidFill>
                <a:schemeClr val="accent5"/>
              </a:solidFill>
            </a:endParaRPr>
          </a:p>
          <a:p>
            <a:pPr marL="457200" lvl="0" indent="-393700" algn="l" rtl="0">
              <a:lnSpc>
                <a:spcPct val="90000"/>
              </a:lnSpc>
              <a:spcBef>
                <a:spcPts val="0"/>
              </a:spcBef>
              <a:spcAft>
                <a:spcPts val="0"/>
              </a:spcAft>
              <a:buClr>
                <a:schemeClr val="accent5"/>
              </a:buClr>
              <a:buSzPts val="2600"/>
              <a:buFont typeface="Calibri"/>
              <a:buChar char="★"/>
            </a:pPr>
            <a:r>
              <a:rPr lang="en-US" sz="2600" dirty="0">
                <a:solidFill>
                  <a:schemeClr val="accent5"/>
                </a:solidFill>
              </a:rPr>
              <a:t>Student Growth and Success</a:t>
            </a:r>
            <a:endParaRPr sz="2600" dirty="0">
              <a:solidFill>
                <a:schemeClr val="accent5"/>
              </a:solidFill>
            </a:endParaRPr>
          </a:p>
          <a:p>
            <a:pPr marL="457200" lvl="0" indent="-393700" algn="l" rtl="0">
              <a:lnSpc>
                <a:spcPct val="90000"/>
              </a:lnSpc>
              <a:spcBef>
                <a:spcPts val="0"/>
              </a:spcBef>
              <a:spcAft>
                <a:spcPts val="0"/>
              </a:spcAft>
              <a:buClr>
                <a:schemeClr val="accent5"/>
              </a:buClr>
              <a:buSzPts val="2600"/>
              <a:buFont typeface="Calibri"/>
              <a:buChar char="★"/>
            </a:pPr>
            <a:r>
              <a:rPr lang="en-US" sz="2600" dirty="0">
                <a:solidFill>
                  <a:schemeClr val="accent5"/>
                </a:solidFill>
              </a:rPr>
              <a:t>Teacher and Leadership Retention</a:t>
            </a:r>
            <a:endParaRPr sz="2600" dirty="0">
              <a:solidFill>
                <a:schemeClr val="accent5"/>
              </a:solidFill>
            </a:endParaRPr>
          </a:p>
          <a:p>
            <a:pPr marL="457200" lvl="0" indent="-393700" algn="l" rtl="0">
              <a:lnSpc>
                <a:spcPct val="90000"/>
              </a:lnSpc>
              <a:spcBef>
                <a:spcPts val="0"/>
              </a:spcBef>
              <a:spcAft>
                <a:spcPts val="0"/>
              </a:spcAft>
              <a:buClr>
                <a:schemeClr val="accent5"/>
              </a:buClr>
              <a:buSzPts val="2600"/>
              <a:buFont typeface="Calibri"/>
              <a:buChar char="★"/>
            </a:pPr>
            <a:r>
              <a:rPr lang="en-US" sz="2600" dirty="0">
                <a:solidFill>
                  <a:schemeClr val="accent5"/>
                </a:solidFill>
              </a:rPr>
              <a:t>Effective Leadership and Governance</a:t>
            </a:r>
            <a:endParaRPr sz="2600" dirty="0">
              <a:solidFill>
                <a:schemeClr val="accent5"/>
              </a:solidFill>
            </a:endParaRPr>
          </a:p>
          <a:p>
            <a:pPr marL="457200" lvl="0" indent="-393700" algn="l" rtl="0">
              <a:lnSpc>
                <a:spcPct val="90000"/>
              </a:lnSpc>
              <a:spcBef>
                <a:spcPts val="0"/>
              </a:spcBef>
              <a:spcAft>
                <a:spcPts val="0"/>
              </a:spcAft>
              <a:buClr>
                <a:schemeClr val="accent5"/>
              </a:buClr>
              <a:buSzPts val="2600"/>
              <a:buFont typeface="Calibri"/>
              <a:buChar char="★"/>
            </a:pPr>
            <a:r>
              <a:rPr lang="en-US" sz="2600" dirty="0">
                <a:solidFill>
                  <a:schemeClr val="accent5"/>
                </a:solidFill>
              </a:rPr>
              <a:t>Creation of Coaching Culture </a:t>
            </a:r>
            <a:endParaRPr sz="3200" dirty="0">
              <a:solidFill>
                <a:schemeClr val="accent5"/>
              </a:solidFill>
            </a:endParaRPr>
          </a:p>
          <a:p>
            <a:pPr marL="0" lvl="0" indent="0" algn="l" rtl="0">
              <a:lnSpc>
                <a:spcPct val="90000"/>
              </a:lnSpc>
              <a:spcBef>
                <a:spcPts val="100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608290ac41_1_19"/>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ctr" rtl="0">
              <a:lnSpc>
                <a:spcPct val="90000"/>
              </a:lnSpc>
              <a:spcBef>
                <a:spcPts val="0"/>
              </a:spcBef>
              <a:spcAft>
                <a:spcPts val="0"/>
              </a:spcAft>
              <a:buSzPts val="4800"/>
              <a:buNone/>
            </a:pPr>
            <a:r>
              <a:rPr lang="en-US"/>
              <a:t>National Center on Education</a:t>
            </a:r>
            <a:endParaRPr/>
          </a:p>
        </p:txBody>
      </p:sp>
      <p:sp>
        <p:nvSpPr>
          <p:cNvPr id="306" name="Google Shape;306;g1608290ac41_1_19"/>
          <p:cNvSpPr txBox="1">
            <a:spLocks noGrp="1"/>
          </p:cNvSpPr>
          <p:nvPr>
            <p:ph type="body" idx="1"/>
          </p:nvPr>
        </p:nvSpPr>
        <p:spPr>
          <a:xfrm>
            <a:off x="447040" y="1769800"/>
            <a:ext cx="11318240" cy="4769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sz="3900" dirty="0"/>
              <a:t>Education systems are not simply collections of independently effective parts and pieces. Effective systems, by definition, are parts and pieces that </a:t>
            </a:r>
            <a:r>
              <a:rPr lang="en-US" sz="3900" dirty="0">
                <a:solidFill>
                  <a:schemeClr val="accent6"/>
                </a:solidFill>
              </a:rPr>
              <a:t>work in harmony</a:t>
            </a:r>
            <a:r>
              <a:rPr lang="en-US" sz="3900" dirty="0"/>
              <a:t> with one another, each one </a:t>
            </a:r>
            <a:r>
              <a:rPr lang="en-US" sz="3900" dirty="0">
                <a:solidFill>
                  <a:schemeClr val="accent6"/>
                </a:solidFill>
              </a:rPr>
              <a:t>reinforcing</a:t>
            </a:r>
            <a:r>
              <a:rPr lang="en-US" sz="3900" dirty="0"/>
              <a:t> and </a:t>
            </a:r>
            <a:r>
              <a:rPr lang="en-US" sz="3900" dirty="0">
                <a:solidFill>
                  <a:schemeClr val="accent6"/>
                </a:solidFill>
              </a:rPr>
              <a:t>supporting</a:t>
            </a:r>
            <a:r>
              <a:rPr lang="en-US" sz="3900" dirty="0"/>
              <a:t> the functioning of the other parts and pieces, and </a:t>
            </a:r>
            <a:r>
              <a:rPr lang="en-US" sz="3900" dirty="0">
                <a:solidFill>
                  <a:schemeClr val="accent6"/>
                </a:solidFill>
              </a:rPr>
              <a:t>all of them</a:t>
            </a:r>
            <a:r>
              <a:rPr lang="en-US" sz="3900" dirty="0"/>
              <a:t> </a:t>
            </a:r>
            <a:r>
              <a:rPr lang="en-US" sz="3900" dirty="0">
                <a:solidFill>
                  <a:schemeClr val="accent6"/>
                </a:solidFill>
              </a:rPr>
              <a:t>together</a:t>
            </a:r>
            <a:r>
              <a:rPr lang="en-US" sz="3900" dirty="0"/>
              <a:t> contributing to the system’s high performance. </a:t>
            </a:r>
            <a:endParaRPr sz="3900" dirty="0"/>
          </a:p>
        </p:txBody>
      </p:sp>
      <p:sp>
        <p:nvSpPr>
          <p:cNvPr id="307" name="Google Shape;307;g1608290ac41_1_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64" name="Google Shape;164;p2"/>
          <p:cNvPicPr preferRelativeResize="0"/>
          <p:nvPr/>
        </p:nvPicPr>
        <p:blipFill rotWithShape="1">
          <a:blip r:embed="rId3">
            <a:alphaModFix/>
          </a:blip>
          <a:srcRect/>
          <a:stretch/>
        </p:blipFill>
        <p:spPr>
          <a:xfrm>
            <a:off x="8610600" y="7297751"/>
            <a:ext cx="6878449" cy="3499674"/>
          </a:xfrm>
          <a:prstGeom prst="rect">
            <a:avLst/>
          </a:prstGeom>
          <a:noFill/>
          <a:ln>
            <a:noFill/>
          </a:ln>
        </p:spPr>
      </p:pic>
      <p:pic>
        <p:nvPicPr>
          <p:cNvPr id="165" name="Google Shape;165;p2"/>
          <p:cNvPicPr preferRelativeResize="0"/>
          <p:nvPr/>
        </p:nvPicPr>
        <p:blipFill rotWithShape="1">
          <a:blip r:embed="rId4">
            <a:alphaModFix/>
          </a:blip>
          <a:srcRect/>
          <a:stretch/>
        </p:blipFill>
        <p:spPr>
          <a:xfrm>
            <a:off x="152400" y="152400"/>
            <a:ext cx="5265676" cy="3136901"/>
          </a:xfrm>
          <a:prstGeom prst="rect">
            <a:avLst/>
          </a:prstGeom>
          <a:noFill/>
          <a:ln>
            <a:noFill/>
          </a:ln>
        </p:spPr>
      </p:pic>
      <p:sp>
        <p:nvSpPr>
          <p:cNvPr id="166" name="Google Shape;166;p2"/>
          <p:cNvSpPr txBox="1"/>
          <p:nvPr/>
        </p:nvSpPr>
        <p:spPr>
          <a:xfrm>
            <a:off x="5930575" y="152400"/>
            <a:ext cx="6052500" cy="535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Office Of School Quality Staff:</a:t>
            </a:r>
            <a:endParaRPr sz="2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Director (1)</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Associate Director (1)</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lt2"/>
                </a:solidFill>
                <a:latin typeface="Calibri"/>
                <a:ea typeface="Calibri"/>
                <a:cs typeface="Calibri"/>
                <a:sym typeface="Calibri"/>
              </a:rPr>
              <a:t>Coordinators:</a:t>
            </a:r>
            <a:endParaRPr sz="2400" b="0" i="0" u="sng"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Standards of Accreditation (1)</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Federal, Vacant position (1)</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Data (new) (1) </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Implementation and Communication (1)</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Special Projects(1</a:t>
            </a:r>
            <a:r>
              <a:rPr lang="en-US" sz="2400">
                <a:solidFill>
                  <a:schemeClr val="lt2"/>
                </a:solidFill>
                <a:latin typeface="Calibri"/>
                <a:ea typeface="Calibri"/>
                <a:cs typeface="Calibri"/>
                <a:sym typeface="Calibri"/>
              </a:rPr>
              <a:t>)</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lt2"/>
                </a:solidFill>
                <a:latin typeface="Calibri"/>
                <a:ea typeface="Calibri"/>
                <a:cs typeface="Calibri"/>
                <a:sym typeface="Calibri"/>
              </a:rPr>
              <a:t>Specialists:</a:t>
            </a:r>
            <a:endParaRPr sz="2400" b="0" i="0" u="sng"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2"/>
                </a:solidFill>
                <a:latin typeface="Calibri"/>
                <a:ea typeface="Calibri"/>
                <a:cs typeface="Calibri"/>
                <a:sym typeface="Calibri"/>
              </a:rPr>
              <a:t>School Quality Specialists (7)</a:t>
            </a: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lt2"/>
                </a:solidFill>
                <a:latin typeface="Calibri"/>
                <a:ea typeface="Calibri"/>
                <a:cs typeface="Calibri"/>
                <a:sym typeface="Calibri"/>
              </a:rPr>
              <a:t>School Quality Consultants (10)</a:t>
            </a:r>
            <a:endParaRPr sz="1400" b="0" i="0" u="sng" strike="noStrike" cap="none">
              <a:solidFill>
                <a:schemeClr val="lt2"/>
              </a:solidFill>
              <a:latin typeface="Calibri"/>
              <a:ea typeface="Calibri"/>
              <a:cs typeface="Calibri"/>
              <a:sym typeface="Calibri"/>
            </a:endParaRPr>
          </a:p>
        </p:txBody>
      </p:sp>
      <p:pic>
        <p:nvPicPr>
          <p:cNvPr id="167" name="Google Shape;167;p2"/>
          <p:cNvPicPr preferRelativeResize="0"/>
          <p:nvPr/>
        </p:nvPicPr>
        <p:blipFill rotWithShape="1">
          <a:blip r:embed="rId5">
            <a:alphaModFix/>
          </a:blip>
          <a:srcRect/>
          <a:stretch/>
        </p:blipFill>
        <p:spPr>
          <a:xfrm>
            <a:off x="152400" y="3441701"/>
            <a:ext cx="5625775" cy="182236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61d44fedcd_0_20"/>
          <p:cNvSpPr txBox="1">
            <a:spLocks noGrp="1"/>
          </p:cNvSpPr>
          <p:nvPr>
            <p:ph type="title"/>
          </p:nvPr>
        </p:nvSpPr>
        <p:spPr>
          <a:xfrm>
            <a:off x="-243840" y="0"/>
            <a:ext cx="12192000" cy="1323900"/>
          </a:xfrm>
          <a:prstGeom prst="rect">
            <a:avLst/>
          </a:prstGeom>
          <a:noFill/>
          <a:ln>
            <a:noFill/>
          </a:ln>
        </p:spPr>
        <p:txBody>
          <a:bodyPr spcFirstLastPara="1" wrap="square" lIns="822950" tIns="45700" rIns="91425" bIns="45700" anchor="b" anchorCtr="0">
            <a:normAutofit/>
          </a:bodyPr>
          <a:lstStyle/>
          <a:p>
            <a:pPr marL="0" lvl="0" indent="0" algn="ctr" rtl="0">
              <a:lnSpc>
                <a:spcPct val="90000"/>
              </a:lnSpc>
              <a:spcBef>
                <a:spcPts val="0"/>
              </a:spcBef>
              <a:spcAft>
                <a:spcPts val="0"/>
              </a:spcAft>
              <a:buClr>
                <a:schemeClr val="dk1"/>
              </a:buClr>
              <a:buSzPts val="4320"/>
              <a:buFont typeface="Georgia"/>
              <a:buNone/>
            </a:pPr>
            <a:r>
              <a:rPr lang="en-US" sz="5020" dirty="0"/>
              <a:t>Office of School Quality Mission </a:t>
            </a:r>
            <a:endParaRPr sz="5020" dirty="0"/>
          </a:p>
        </p:txBody>
      </p:sp>
      <p:sp>
        <p:nvSpPr>
          <p:cNvPr id="173" name="Google Shape;173;g161d44fedcd_0_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74" name="Google Shape;174;g161d44fedcd_0_20"/>
          <p:cNvSpPr txBox="1"/>
          <p:nvPr/>
        </p:nvSpPr>
        <p:spPr>
          <a:xfrm>
            <a:off x="491300" y="1863400"/>
            <a:ext cx="11300400" cy="31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b="1" dirty="0">
                <a:latin typeface="Calibri"/>
                <a:ea typeface="Calibri"/>
                <a:cs typeface="Calibri"/>
                <a:sym typeface="Calibri"/>
              </a:rPr>
              <a:t>Mission: </a:t>
            </a:r>
            <a:r>
              <a:rPr lang="en-US" sz="3400" dirty="0">
                <a:latin typeface="Calibri"/>
                <a:ea typeface="Calibri"/>
                <a:cs typeface="Calibri"/>
                <a:sym typeface="Calibri"/>
              </a:rPr>
              <a:t>To advance learning outcomes by supporting schools and divisions in the continuous improvement process that complies with state and federal guidelines.</a:t>
            </a:r>
            <a:endParaRPr sz="3400" dirty="0">
              <a:latin typeface="Calibri"/>
              <a:ea typeface="Calibri"/>
              <a:cs typeface="Calibri"/>
              <a:sym typeface="Calibri"/>
            </a:endParaRPr>
          </a:p>
          <a:p>
            <a:pPr marL="0" lvl="0" indent="0" algn="l" rtl="0">
              <a:spcBef>
                <a:spcPts val="0"/>
              </a:spcBef>
              <a:spcAft>
                <a:spcPts val="0"/>
              </a:spcAft>
              <a:buNone/>
            </a:pPr>
            <a:endParaRPr sz="3600" dirty="0">
              <a:latin typeface="Calibri"/>
              <a:ea typeface="Calibri"/>
              <a:cs typeface="Calibri"/>
              <a:sym typeface="Calibri"/>
            </a:endParaRPr>
          </a:p>
          <a:p>
            <a:pPr marL="0" lvl="0" indent="0" algn="l" rtl="0">
              <a:spcBef>
                <a:spcPts val="0"/>
              </a:spcBef>
              <a:spcAft>
                <a:spcPts val="0"/>
              </a:spcAft>
              <a:buNone/>
            </a:pPr>
            <a:endParaRPr sz="55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61d44fedcd_0_42"/>
          <p:cNvSpPr txBox="1">
            <a:spLocks noGrp="1"/>
          </p:cNvSpPr>
          <p:nvPr>
            <p:ph type="title"/>
          </p:nvPr>
        </p:nvSpPr>
        <p:spPr>
          <a:xfrm>
            <a:off x="0" y="-167148"/>
            <a:ext cx="11865519" cy="1323900"/>
          </a:xfrm>
          <a:prstGeom prst="rect">
            <a:avLst/>
          </a:prstGeom>
        </p:spPr>
        <p:txBody>
          <a:bodyPr spcFirstLastPara="1" wrap="square" lIns="822950" tIns="45700" rIns="91425" bIns="45700" anchor="b" anchorCtr="0">
            <a:normAutofit/>
          </a:bodyPr>
          <a:lstStyle/>
          <a:p>
            <a:pPr marL="0" lvl="0" indent="0" algn="ctr" rtl="0">
              <a:spcBef>
                <a:spcPts val="0"/>
              </a:spcBef>
              <a:spcAft>
                <a:spcPts val="0"/>
              </a:spcAft>
              <a:buNone/>
            </a:pPr>
            <a:r>
              <a:rPr lang="en-US" dirty="0"/>
              <a:t>Background</a:t>
            </a:r>
            <a:endParaRPr dirty="0"/>
          </a:p>
        </p:txBody>
      </p:sp>
      <p:sp>
        <p:nvSpPr>
          <p:cNvPr id="181" name="Google Shape;181;g161d44fedcd_0_42"/>
          <p:cNvSpPr txBox="1">
            <a:spLocks noGrp="1"/>
          </p:cNvSpPr>
          <p:nvPr>
            <p:ph type="body" idx="1"/>
          </p:nvPr>
        </p:nvSpPr>
        <p:spPr>
          <a:xfrm>
            <a:off x="149500" y="1323900"/>
            <a:ext cx="11765100" cy="5397600"/>
          </a:xfrm>
          <a:prstGeom prst="rect">
            <a:avLst/>
          </a:prstGeom>
        </p:spPr>
        <p:txBody>
          <a:bodyPr spcFirstLastPara="1" wrap="square" lIns="91425" tIns="45700" rIns="91425" bIns="45700" anchor="t" anchorCtr="0">
            <a:normAutofit fontScale="85000" lnSpcReduction="20000"/>
          </a:bodyPr>
          <a:lstStyle/>
          <a:p>
            <a:pPr marL="457200" lvl="0" indent="-343775" algn="l" rtl="0">
              <a:spcBef>
                <a:spcPts val="1000"/>
              </a:spcBef>
              <a:spcAft>
                <a:spcPts val="0"/>
              </a:spcAft>
              <a:buSzPct val="68090"/>
              <a:buChar char="•"/>
            </a:pPr>
            <a:r>
              <a:rPr lang="en-US" sz="3133" dirty="0"/>
              <a:t>Beginning in 2000, the Virginia Board of Education </a:t>
            </a:r>
            <a:r>
              <a:rPr lang="en-US" sz="3133" dirty="0" smtClean="0"/>
              <a:t>(</a:t>
            </a:r>
            <a:r>
              <a:rPr lang="en-US" sz="3133" dirty="0" smtClean="0"/>
              <a:t>Board</a:t>
            </a:r>
            <a:r>
              <a:rPr lang="en-US" sz="3133" dirty="0" smtClean="0"/>
              <a:t>) </a:t>
            </a:r>
            <a:r>
              <a:rPr lang="en-US" sz="3133" dirty="0"/>
              <a:t>required schools, that have not achieved the expected benchmarks as measured by the Virginia Standards of Learning (SOL) content-area assessments, to undergo academic reviews to determine contributing factors impacting student achievement.  </a:t>
            </a:r>
            <a:endParaRPr lang="en-US" sz="3133" dirty="0" smtClean="0"/>
          </a:p>
          <a:p>
            <a:pPr marL="457200" lvl="0" indent="-343775" algn="l" rtl="0">
              <a:spcBef>
                <a:spcPts val="1000"/>
              </a:spcBef>
              <a:spcAft>
                <a:spcPts val="0"/>
              </a:spcAft>
              <a:buSzPct val="68090"/>
              <a:buChar char="•"/>
            </a:pPr>
            <a:endParaRPr sz="3133" dirty="0"/>
          </a:p>
          <a:p>
            <a:pPr marL="457200" lvl="0" indent="-343775" algn="l" rtl="0">
              <a:spcBef>
                <a:spcPts val="0"/>
              </a:spcBef>
              <a:spcAft>
                <a:spcPts val="0"/>
              </a:spcAft>
              <a:buClr>
                <a:schemeClr val="dk1"/>
              </a:buClr>
              <a:buSzPct val="68090"/>
              <a:buChar char="•"/>
            </a:pPr>
            <a:r>
              <a:rPr lang="en-US" sz="3133" dirty="0" smtClean="0">
                <a:solidFill>
                  <a:schemeClr val="accent3"/>
                </a:solidFill>
              </a:rPr>
              <a:t>The </a:t>
            </a:r>
            <a:r>
              <a:rPr lang="en-US" sz="3133" dirty="0">
                <a:solidFill>
                  <a:schemeClr val="accent3"/>
                </a:solidFill>
              </a:rPr>
              <a:t>Office of School Improvement was created in 2001 within the VDOE to work closely with low-performing schools to implement best practices and conduct academic reviews to analyze a variety of qualitative and quantitative data.  </a:t>
            </a:r>
            <a:endParaRPr lang="en-US" sz="3133" dirty="0" smtClean="0">
              <a:solidFill>
                <a:schemeClr val="accent3"/>
              </a:solidFill>
            </a:endParaRPr>
          </a:p>
          <a:p>
            <a:pPr marL="457200" lvl="0" indent="-343775" algn="l" rtl="0">
              <a:spcBef>
                <a:spcPts val="0"/>
              </a:spcBef>
              <a:spcAft>
                <a:spcPts val="0"/>
              </a:spcAft>
              <a:buClr>
                <a:schemeClr val="dk1"/>
              </a:buClr>
              <a:buSzPct val="68090"/>
              <a:buChar char="•"/>
            </a:pPr>
            <a:endParaRPr sz="3133" dirty="0"/>
          </a:p>
          <a:p>
            <a:pPr marL="457200" lvl="0" indent="-343775" algn="l" rtl="0">
              <a:spcBef>
                <a:spcPts val="0"/>
              </a:spcBef>
              <a:spcAft>
                <a:spcPts val="0"/>
              </a:spcAft>
              <a:buSzPct val="68090"/>
              <a:buChar char="•"/>
            </a:pPr>
            <a:r>
              <a:rPr lang="en-US" sz="3133" dirty="0"/>
              <a:t>Former Governor </a:t>
            </a:r>
            <a:r>
              <a:rPr lang="en-US" sz="3133" dirty="0" smtClean="0"/>
              <a:t>Mark Warner </a:t>
            </a:r>
            <a:r>
              <a:rPr lang="en-US" sz="3133" dirty="0"/>
              <a:t>augmented the Board’s academic review process with his Partnership for Achieving Successful Schools (PASS) initiative which paired Title I schools, subject to sanctions under the federal No Child Left Behind </a:t>
            </a:r>
            <a:r>
              <a:rPr lang="en-US" sz="3133" dirty="0" smtClean="0"/>
              <a:t>Act, </a:t>
            </a:r>
            <a:r>
              <a:rPr lang="en-US" sz="3133" dirty="0"/>
              <a:t>with similar schools that were meeting state and federal standards. The initiative also identified community and private sector partners to provide resources and opportunities for students and teachers.</a:t>
            </a:r>
            <a:endParaRPr sz="3133"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182" name="Google Shape;182;g161d44fedcd_0_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61d44fedcd_0_35"/>
          <p:cNvSpPr txBox="1">
            <a:spLocks noGrp="1"/>
          </p:cNvSpPr>
          <p:nvPr>
            <p:ph type="title"/>
          </p:nvPr>
        </p:nvSpPr>
        <p:spPr>
          <a:xfrm>
            <a:off x="-275303" y="-147484"/>
            <a:ext cx="12192000" cy="1323900"/>
          </a:xfrm>
          <a:prstGeom prst="rect">
            <a:avLst/>
          </a:prstGeom>
        </p:spPr>
        <p:txBody>
          <a:bodyPr spcFirstLastPara="1" wrap="square" lIns="822950" tIns="45700" rIns="91425" bIns="45700" anchor="b" anchorCtr="0">
            <a:normAutofit fontScale="90000"/>
          </a:bodyPr>
          <a:lstStyle/>
          <a:p>
            <a:pPr marL="0" lvl="0" indent="0" algn="ctr" rtl="0">
              <a:spcBef>
                <a:spcPts val="0"/>
              </a:spcBef>
              <a:spcAft>
                <a:spcPts val="0"/>
              </a:spcAft>
              <a:buNone/>
            </a:pPr>
            <a:r>
              <a:rPr lang="en-US" dirty="0"/>
              <a:t>Office of School Quality - Support Model</a:t>
            </a:r>
            <a:endParaRPr dirty="0"/>
          </a:p>
        </p:txBody>
      </p:sp>
      <p:sp>
        <p:nvSpPr>
          <p:cNvPr id="189" name="Google Shape;189;g161d44fedcd_0_35"/>
          <p:cNvSpPr txBox="1">
            <a:spLocks noGrp="1"/>
          </p:cNvSpPr>
          <p:nvPr>
            <p:ph type="body" idx="1"/>
          </p:nvPr>
        </p:nvSpPr>
        <p:spPr>
          <a:xfrm>
            <a:off x="452284" y="1455174"/>
            <a:ext cx="11338916" cy="5191432"/>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None/>
            </a:pPr>
            <a:r>
              <a:rPr lang="en-US" sz="4350" dirty="0"/>
              <a:t>Since its inception, the OSQ has continued to provide a seamless system of support to </a:t>
            </a:r>
            <a:r>
              <a:rPr lang="en-US" sz="4350" dirty="0" smtClean="0"/>
              <a:t>local school division staff </a:t>
            </a:r>
            <a:r>
              <a:rPr lang="en-US" sz="4350" dirty="0"/>
              <a:t>as they implement the </a:t>
            </a:r>
            <a:r>
              <a:rPr lang="en-US" sz="4350" dirty="0" smtClean="0"/>
              <a:t>Standards of Learning to </a:t>
            </a:r>
            <a:r>
              <a:rPr lang="en-US" sz="4350" dirty="0"/>
              <a:t>ensure students graduate with college- and career-ready skills. In recent years, the OSQ has been repurposed to serve as a resource for all schools and </a:t>
            </a:r>
            <a:r>
              <a:rPr lang="en-US" sz="4350" dirty="0" smtClean="0"/>
              <a:t>divisions across </a:t>
            </a:r>
            <a:r>
              <a:rPr lang="en-US" sz="4350" dirty="0"/>
              <a:t>the eight Superintendent’s Regions in the areas of curriculum alignment, instructional leadership, continuous improvement planning, and data analysis</a:t>
            </a:r>
            <a:r>
              <a:rPr lang="en-US" sz="4350" dirty="0" smtClean="0"/>
              <a:t>.</a:t>
            </a:r>
          </a:p>
          <a:p>
            <a:pPr marL="0" lvl="0" indent="0" algn="l" rtl="0">
              <a:spcBef>
                <a:spcPts val="1000"/>
              </a:spcBef>
              <a:spcAft>
                <a:spcPts val="0"/>
              </a:spcAft>
              <a:buNone/>
            </a:pPr>
            <a:r>
              <a:rPr lang="en-US" sz="4350" dirty="0" smtClean="0"/>
              <a:t> </a:t>
            </a:r>
            <a:endParaRPr sz="4350" dirty="0"/>
          </a:p>
          <a:p>
            <a:pPr marL="0" lvl="0" indent="0" algn="l" rtl="0">
              <a:spcBef>
                <a:spcPts val="1000"/>
              </a:spcBef>
              <a:spcAft>
                <a:spcPts val="0"/>
              </a:spcAft>
              <a:buNone/>
            </a:pPr>
            <a:r>
              <a:rPr lang="en-US" sz="4350" dirty="0"/>
              <a:t>Services provided by the OSQ are aligned with state and federal accountability requirements as promulgated in the </a:t>
            </a:r>
            <a:r>
              <a:rPr lang="en-US" sz="4350" i="1" dirty="0"/>
              <a:t>Regulations Establishing Standards for Accrediting Public Schools in Virginia</a:t>
            </a:r>
            <a:r>
              <a:rPr lang="en-US" sz="4350" dirty="0"/>
              <a:t> (SOA) and the </a:t>
            </a:r>
            <a:r>
              <a:rPr lang="en-US" sz="4350" i="1" dirty="0"/>
              <a:t>Elementary and Secondary Education Act of 1965</a:t>
            </a:r>
            <a:r>
              <a:rPr lang="en-US" sz="4350" dirty="0"/>
              <a:t>, as amended by the </a:t>
            </a:r>
            <a:r>
              <a:rPr lang="en-US" sz="435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Every Student Succeeds Act of 2015 </a:t>
            </a:r>
            <a:r>
              <a:rPr lang="en-US" sz="435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(ESSA)</a:t>
            </a:r>
            <a:r>
              <a:rPr lang="en-US" sz="4350" dirty="0"/>
              <a:t>. Examples include:</a:t>
            </a:r>
            <a:endParaRPr sz="4350" dirty="0"/>
          </a:p>
          <a:p>
            <a:pPr lvl="1" indent="-364750">
              <a:spcBef>
                <a:spcPts val="1000"/>
              </a:spcBef>
              <a:buSzPct val="100000"/>
              <a:buChar char="●"/>
            </a:pPr>
            <a:r>
              <a:rPr lang="en-US" sz="3800" dirty="0" smtClean="0"/>
              <a:t>School-level academic reviews</a:t>
            </a:r>
            <a:endParaRPr sz="3800" dirty="0" smtClean="0"/>
          </a:p>
          <a:p>
            <a:pPr lvl="1" indent="-364750">
              <a:spcBef>
                <a:spcPts val="0"/>
              </a:spcBef>
              <a:buSzPct val="100000"/>
              <a:buChar char="●"/>
            </a:pPr>
            <a:r>
              <a:rPr lang="en-US" sz="3800" dirty="0" smtClean="0"/>
              <a:t>Division-level academic reviews</a:t>
            </a:r>
            <a:endParaRPr sz="3800" dirty="0" smtClean="0"/>
          </a:p>
          <a:p>
            <a:pPr lvl="1" indent="-364750">
              <a:spcBef>
                <a:spcPts val="0"/>
              </a:spcBef>
              <a:buSzPct val="100000"/>
              <a:buChar char="●"/>
            </a:pPr>
            <a:r>
              <a:rPr lang="en-US" sz="3800" dirty="0" smtClean="0"/>
              <a:t>Continuous school improvement planning (State and Federal)</a:t>
            </a:r>
            <a:endParaRPr sz="3800" dirty="0" smtClean="0"/>
          </a:p>
          <a:p>
            <a:pPr lvl="1" indent="-364750">
              <a:spcBef>
                <a:spcPts val="0"/>
              </a:spcBef>
              <a:buSzPct val="100000"/>
              <a:buChar char="●"/>
            </a:pPr>
            <a:r>
              <a:rPr lang="en-US" sz="3800" dirty="0" smtClean="0"/>
              <a:t>School improvement grant (SIG) administration</a:t>
            </a:r>
            <a:endParaRPr sz="3800" dirty="0" smtClean="0"/>
          </a:p>
          <a:p>
            <a:pPr lvl="1" indent="-364750">
              <a:spcBef>
                <a:spcPts val="0"/>
              </a:spcBef>
              <a:buSzPct val="100000"/>
              <a:buChar char="●"/>
            </a:pPr>
            <a:r>
              <a:rPr lang="en-US" sz="3800" dirty="0" smtClean="0"/>
              <a:t>Instructional Leadership professional development</a:t>
            </a:r>
            <a:endParaRPr sz="3800" dirty="0" smtClean="0"/>
          </a:p>
          <a:p>
            <a:pPr lvl="1" indent="-364750">
              <a:spcBef>
                <a:spcPts val="0"/>
              </a:spcBef>
              <a:buSzPct val="100000"/>
              <a:buChar char="●"/>
            </a:pPr>
            <a:r>
              <a:rPr lang="en-US" sz="3800" dirty="0" smtClean="0"/>
              <a:t>Principals in Action and Teachers in Action initiatives</a:t>
            </a:r>
            <a:endParaRPr sz="3800" dirty="0" smtClean="0"/>
          </a:p>
          <a:p>
            <a:pPr lvl="1" indent="-364750">
              <a:spcBef>
                <a:spcPts val="0"/>
              </a:spcBef>
              <a:buSzPct val="100000"/>
              <a:buChar char="●"/>
            </a:pPr>
            <a:r>
              <a:rPr lang="en-US" sz="3800" i="1" dirty="0" smtClean="0"/>
              <a:t>Capacity-building Through Coaching</a:t>
            </a:r>
            <a:r>
              <a:rPr lang="en-US" sz="3800" dirty="0" smtClean="0"/>
              <a:t> Initiative</a:t>
            </a:r>
            <a:endParaRPr sz="3800" dirty="0" smtClean="0"/>
          </a:p>
          <a:p>
            <a:pPr marL="0" lvl="0" indent="0" algn="l" rtl="0">
              <a:spcBef>
                <a:spcPts val="1000"/>
              </a:spcBef>
              <a:spcAft>
                <a:spcPts val="0"/>
              </a:spcAft>
              <a:buNone/>
            </a:pPr>
            <a:endParaRPr dirty="0"/>
          </a:p>
        </p:txBody>
      </p:sp>
      <p:sp>
        <p:nvSpPr>
          <p:cNvPr id="190" name="Google Shape;190;g161d44fedcd_0_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61d44fedcd_0_76"/>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Autofit/>
          </a:bodyPr>
          <a:lstStyle/>
          <a:p>
            <a:pPr marL="0" lvl="0" indent="0" algn="ctr" rtl="0">
              <a:spcBef>
                <a:spcPts val="0"/>
              </a:spcBef>
              <a:spcAft>
                <a:spcPts val="0"/>
              </a:spcAft>
              <a:buSzPts val="990"/>
              <a:buNone/>
            </a:pPr>
            <a:r>
              <a:rPr lang="en-US" sz="4400" dirty="0"/>
              <a:t>Office of School Quality -</a:t>
            </a:r>
            <a:endParaRPr sz="4400" dirty="0"/>
          </a:p>
          <a:p>
            <a:pPr marL="0" lvl="0" indent="0" algn="ctr" rtl="0">
              <a:spcBef>
                <a:spcPts val="0"/>
              </a:spcBef>
              <a:spcAft>
                <a:spcPts val="0"/>
              </a:spcAft>
              <a:buSzPts val="990"/>
              <a:buNone/>
            </a:pPr>
            <a:r>
              <a:rPr lang="en-US" sz="4400" dirty="0"/>
              <a:t>Tiers of Support</a:t>
            </a:r>
            <a:r>
              <a:rPr lang="en-US" sz="2000" dirty="0"/>
              <a:t> </a:t>
            </a:r>
            <a:endParaRPr sz="2000" dirty="0"/>
          </a:p>
        </p:txBody>
      </p:sp>
      <p:sp>
        <p:nvSpPr>
          <p:cNvPr id="197" name="Google Shape;197;g161d44fedcd_0_76"/>
          <p:cNvSpPr txBox="1">
            <a:spLocks noGrp="1"/>
          </p:cNvSpPr>
          <p:nvPr>
            <p:ph type="body" idx="2"/>
          </p:nvPr>
        </p:nvSpPr>
        <p:spPr>
          <a:xfrm>
            <a:off x="6643050" y="1525922"/>
            <a:ext cx="5181600" cy="4702158"/>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700" dirty="0">
                <a:solidFill>
                  <a:srgbClr val="000000"/>
                </a:solidFill>
              </a:rPr>
              <a:t> </a:t>
            </a:r>
            <a:endParaRPr sz="1700"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dirty="0">
                <a:solidFill>
                  <a:srgbClr val="000000"/>
                </a:solidFill>
              </a:rPr>
              <a:t>A differentiated system of support has been developed through collaboration among various offices within the Virginia Department of Education (VDOE) as well as a multitude of educational partners. </a:t>
            </a:r>
            <a:endParaRPr sz="2400"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dirty="0">
                <a:solidFill>
                  <a:srgbClr val="000000"/>
                </a:solidFill>
              </a:rPr>
              <a:t>Local capacity is built with targeted and differentiated supports and interventions determined by diagnostic reviews of student performance and local practices.</a:t>
            </a:r>
            <a:endParaRPr sz="2400" dirty="0">
              <a:solidFill>
                <a:srgbClr val="000000"/>
              </a:solidFill>
            </a:endParaRPr>
          </a:p>
          <a:p>
            <a:pPr marL="457200" lvl="0" indent="0" algn="l" rtl="0">
              <a:spcBef>
                <a:spcPts val="1000"/>
              </a:spcBef>
              <a:spcAft>
                <a:spcPts val="0"/>
              </a:spcAft>
              <a:buNone/>
            </a:pPr>
            <a:endParaRPr dirty="0"/>
          </a:p>
        </p:txBody>
      </p:sp>
      <p:sp>
        <p:nvSpPr>
          <p:cNvPr id="198" name="Google Shape;198;g161d44fedcd_0_7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pic>
        <p:nvPicPr>
          <p:cNvPr id="199" name="Google Shape;199;g161d44fedcd_0_76"/>
          <p:cNvPicPr preferRelativeResize="0"/>
          <p:nvPr/>
        </p:nvPicPr>
        <p:blipFill>
          <a:blip r:embed="rId3">
            <a:alphaModFix/>
          </a:blip>
          <a:stretch>
            <a:fillRect/>
          </a:stretch>
        </p:blipFill>
        <p:spPr>
          <a:xfrm>
            <a:off x="551600" y="1857800"/>
            <a:ext cx="5715057" cy="42965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400" dirty="0"/>
              <a:t>Tiers of Support Ser</a:t>
            </a:r>
            <a:r>
              <a:rPr lang="en-US" sz="4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vices  </a:t>
            </a:r>
            <a:endParaRPr sz="4400" dirty="0"/>
          </a:p>
        </p:txBody>
      </p:sp>
      <p:sp>
        <p:nvSpPr>
          <p:cNvPr id="205" name="Google Shape;20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graphicFrame>
        <p:nvGraphicFramePr>
          <p:cNvPr id="206" name="Google Shape;206;p7"/>
          <p:cNvGraphicFramePr/>
          <p:nvPr>
            <p:extLst>
              <p:ext uri="{D42A27DB-BD31-4B8C-83A1-F6EECF244321}">
                <p14:modId xmlns:p14="http://schemas.microsoft.com/office/powerpoint/2010/main" val="1767342286"/>
              </p:ext>
            </p:extLst>
          </p:nvPr>
        </p:nvGraphicFramePr>
        <p:xfrm>
          <a:off x="1" y="1323980"/>
          <a:ext cx="12182168" cy="5536265"/>
        </p:xfrm>
        <a:graphic>
          <a:graphicData uri="http://schemas.openxmlformats.org/drawingml/2006/table">
            <a:tbl>
              <a:tblPr>
                <a:noFill/>
                <a:tableStyleId>{D609DB18-329B-4116-BD81-3D529A380D7E}</a:tableStyleId>
              </a:tblPr>
              <a:tblGrid>
                <a:gridCol w="2527601">
                  <a:extLst>
                    <a:ext uri="{9D8B030D-6E8A-4147-A177-3AD203B41FA5}">
                      <a16:colId xmlns:a16="http://schemas.microsoft.com/office/drawing/2014/main" val="20000"/>
                    </a:ext>
                  </a:extLst>
                </a:gridCol>
                <a:gridCol w="9654567">
                  <a:extLst>
                    <a:ext uri="{9D8B030D-6E8A-4147-A177-3AD203B41FA5}">
                      <a16:colId xmlns:a16="http://schemas.microsoft.com/office/drawing/2014/main" val="20001"/>
                    </a:ext>
                  </a:extLst>
                </a:gridCol>
              </a:tblGrid>
              <a:tr h="1506306">
                <a:tc>
                  <a:txBody>
                    <a:bodyPr/>
                    <a:lstStyle/>
                    <a:p>
                      <a:pPr marL="0" marR="0" lvl="0" indent="0" algn="ctr" rtl="0">
                        <a:lnSpc>
                          <a:spcPct val="100000"/>
                        </a:lnSpc>
                        <a:spcBef>
                          <a:spcPts val="0"/>
                        </a:spcBef>
                        <a:spcAft>
                          <a:spcPts val="0"/>
                        </a:spcAft>
                        <a:buNone/>
                      </a:pPr>
                      <a:r>
                        <a:rPr lang="en-US" sz="1800" b="1">
                          <a:latin typeface="Calibri"/>
                          <a:ea typeface="Calibri"/>
                          <a:cs typeface="Calibri"/>
                          <a:sym typeface="Calibri"/>
                        </a:rPr>
                        <a:t>Memorandum of Understanding (MOU) Divisions</a:t>
                      </a:r>
                      <a:endParaRPr sz="18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r>
                        <a:rPr lang="en-US" sz="1800">
                          <a:latin typeface="Calibri"/>
                          <a:ea typeface="Calibri"/>
                          <a:cs typeface="Calibri"/>
                          <a:sym typeface="Calibri"/>
                        </a:rPr>
                        <a:t>Corrective Action Plan (CAP) meetings, off-cycle support meetings, artifact review, essential action monitoring, technical assistance, Teacher-in-Action workshops, Professional Learning Network, </a:t>
                      </a:r>
                      <a:r>
                        <a:rPr lang="en-US" sz="1800">
                          <a:solidFill>
                            <a:srgbClr val="212121"/>
                          </a:solidFill>
                          <a:latin typeface="Calibri"/>
                          <a:ea typeface="Calibri"/>
                          <a:cs typeface="Calibri"/>
                          <a:sym typeface="Calibri"/>
                        </a:rPr>
                        <a:t>early registration to events offered by the OSQ, </a:t>
                      </a:r>
                      <a:r>
                        <a:rPr lang="en-US" sz="1800">
                          <a:latin typeface="Calibri"/>
                          <a:ea typeface="Calibri"/>
                          <a:cs typeface="Calibri"/>
                          <a:sym typeface="Calibri"/>
                        </a:rPr>
                        <a:t>collaboration across the agency to support respective division’s CAP(s), </a:t>
                      </a:r>
                      <a:r>
                        <a:rPr lang="en-US" sz="18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Virginia Transformational Leaders Academy (VTLA)</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55765">
                <a:tc>
                  <a:txBody>
                    <a:bodyPr/>
                    <a:lstStyle/>
                    <a:p>
                      <a:pPr marL="0" lvl="0" indent="0" algn="ctr" rtl="0">
                        <a:spcBef>
                          <a:spcPts val="0"/>
                        </a:spcBef>
                        <a:spcAft>
                          <a:spcPts val="0"/>
                        </a:spcAft>
                        <a:buClr>
                          <a:srgbClr val="000000"/>
                        </a:buClr>
                        <a:buSzPts val="1800"/>
                        <a:buFont typeface="Arial"/>
                        <a:buNone/>
                      </a:pPr>
                      <a:r>
                        <a:rPr lang="en-US" sz="1800" b="1">
                          <a:latin typeface="Calibri"/>
                          <a:ea typeface="Calibri"/>
                          <a:cs typeface="Calibri"/>
                          <a:sym typeface="Calibri"/>
                        </a:rPr>
                        <a:t>Capacity-building Divisions</a:t>
                      </a:r>
                      <a:endParaRPr sz="1800" b="1">
                        <a:latin typeface="Calibri"/>
                        <a:ea typeface="Calibri"/>
                        <a:cs typeface="Calibri"/>
                        <a:sym typeface="Calibri"/>
                      </a:endParaRPr>
                    </a:p>
                    <a:p>
                      <a:pPr marL="0" marR="0" lvl="0" indent="0" algn="ctr" rtl="0">
                        <a:lnSpc>
                          <a:spcPct val="100000"/>
                        </a:lnSpc>
                        <a:spcBef>
                          <a:spcPts val="0"/>
                        </a:spcBef>
                        <a:spcAft>
                          <a:spcPts val="0"/>
                        </a:spcAft>
                        <a:buNone/>
                      </a:pPr>
                      <a:endParaRPr sz="18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tc>
                  <a:txBody>
                    <a:bodyPr/>
                    <a:lstStyle/>
                    <a:p>
                      <a:pPr marL="0" lvl="0" indent="0" algn="l" rtl="0">
                        <a:spcBef>
                          <a:spcPts val="0"/>
                        </a:spcBef>
                        <a:spcAft>
                          <a:spcPts val="0"/>
                        </a:spcAft>
                        <a:buClr>
                          <a:srgbClr val="000000"/>
                        </a:buClr>
                        <a:buSzPts val="1800"/>
                        <a:buFont typeface="Arial"/>
                        <a:buNone/>
                      </a:pPr>
                      <a:r>
                        <a:rPr lang="en-US" sz="1800">
                          <a:latin typeface="Calibri"/>
                          <a:ea typeface="Calibri"/>
                          <a:cs typeface="Calibri"/>
                          <a:sym typeface="Calibri"/>
                        </a:rPr>
                        <a:t>Divisions with a high ratio of schools receiving Level 3 school quality indicators received targeted support regarding division-level systems and processes for aligning the written, taught, and assessed curriculum.</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354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Universal Model</a:t>
                      </a:r>
                      <a:endParaRPr sz="18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Virginia’s Continuous Impro</a:t>
                      </a:r>
                      <a:r>
                        <a:rPr lang="en-US" sz="1800" u="none" strike="noStrike" cap="none"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vement Process (</a:t>
                      </a:r>
                      <a:r>
                        <a:rPr lang="en-US" sz="1800" u="none" strike="noStrike" cap="none" dirty="0" err="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VaCSIP</a:t>
                      </a:r>
                      <a:r>
                        <a:rPr lang="en-US" sz="1800" u="none" strike="noStrike" cap="none"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r>
                        <a:rPr lang="en-US" sz="1800" u="none" strike="noStrike" cap="none" dirty="0">
                          <a:latin typeface="Calibri"/>
                          <a:ea typeface="Calibri"/>
                          <a:cs typeface="Calibri"/>
                          <a:sym typeface="Calibri"/>
                        </a:rPr>
                        <a:t> includes four modules 1- Understand the Continuous Improvement Process, 2 - Conduct a Comprehensive Needs Assessment, 3 - Develop a Comprehensive School Improvement Plan, 4 - Monitor for Implementation and Impact; School Improvement Summit; Monthly Webinars focused on school improvement, leadership development, Canvas Continuous Improvement Course;</a:t>
                      </a:r>
                      <a:r>
                        <a:rPr lang="en-US" sz="1800" u="none" strike="noStrike" cap="none"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Principal Leader Conference - Virtual; Quality Quick Takes Monthly Newsletter; Quality Time office hours</a:t>
                      </a:r>
                      <a:r>
                        <a:rPr lang="en-US" sz="1800" dirty="0" smtClean="0">
                          <a:latin typeface="Calibri"/>
                          <a:ea typeface="Calibri"/>
                          <a:cs typeface="Calibri"/>
                          <a:sym typeface="Calibri"/>
                        </a:rPr>
                        <a:t>, Transformational </a:t>
                      </a:r>
                      <a:r>
                        <a:rPr lang="en-US" sz="1800" dirty="0">
                          <a:latin typeface="Calibri"/>
                          <a:ea typeface="Calibri"/>
                          <a:cs typeface="Calibri"/>
                          <a:sym typeface="Calibri"/>
                        </a:rPr>
                        <a:t>Leadership Superintendent Academy, </a:t>
                      </a:r>
                      <a:r>
                        <a:rPr lang="en-US" sz="18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Attendance Works</a:t>
                      </a:r>
                      <a:r>
                        <a:rPr lang="en-US" sz="1800" dirty="0">
                          <a:latin typeface="Calibri"/>
                          <a:ea typeface="Calibri"/>
                          <a:cs typeface="Calibri"/>
                          <a:sym typeface="Calibri"/>
                        </a:rPr>
                        <a:t>, Engagement Program, SISEP (Literacy), </a:t>
                      </a:r>
                      <a:r>
                        <a:rPr lang="en-US" sz="18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High Leverage Practices Collaborative Learning Cohort (CLC)</a:t>
                      </a:r>
                      <a:r>
                        <a:rPr lang="en-US" sz="1800" dirty="0">
                          <a:latin typeface="Calibri"/>
                          <a:ea typeface="Calibri"/>
                          <a:cs typeface="Calibri"/>
                          <a:sym typeface="Calibri"/>
                        </a:rPr>
                        <a:t>, Principal Leader Conference, K-5 </a:t>
                      </a:r>
                      <a:r>
                        <a:rPr lang="en-US" sz="18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Literacy Leaders</a:t>
                      </a:r>
                      <a:r>
                        <a:rPr lang="en-US" sz="1800" dirty="0">
                          <a:latin typeface="Calibri"/>
                          <a:ea typeface="Calibri"/>
                          <a:cs typeface="Calibri"/>
                          <a:sym typeface="Calibri"/>
                        </a:rPr>
                        <a:t>, Chronic Absenteeism Collaborative Learning Cohort, Return to Learn Principal Cohort, Science collaboration </a:t>
                      </a:r>
                      <a:endParaRPr sz="18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dirty="0">
                          <a:latin typeface="Calibri"/>
                          <a:ea typeface="Calibri"/>
                          <a:cs typeface="Calibri"/>
                          <a:sym typeface="Calibri"/>
                        </a:rPr>
                        <a:t>Schools identified for support and improvement per ESSA</a:t>
                      </a:r>
                      <a:endParaRPr sz="18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61d44fedcd_0_93"/>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ctr" rtl="0">
              <a:spcBef>
                <a:spcPts val="0"/>
              </a:spcBef>
              <a:spcAft>
                <a:spcPts val="0"/>
              </a:spcAft>
              <a:buNone/>
            </a:pPr>
            <a:r>
              <a:rPr lang="en-US" sz="5000" dirty="0"/>
              <a:t>How Divisions enter in an MOU</a:t>
            </a:r>
            <a:endParaRPr sz="5000" dirty="0"/>
          </a:p>
        </p:txBody>
      </p:sp>
      <p:sp>
        <p:nvSpPr>
          <p:cNvPr id="213" name="Google Shape;213;g161d44fedcd_0_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214" name="Google Shape;214;g161d44fedcd_0_93"/>
          <p:cNvSpPr txBox="1"/>
          <p:nvPr/>
        </p:nvSpPr>
        <p:spPr>
          <a:xfrm>
            <a:off x="251250" y="1323900"/>
            <a:ext cx="11689500" cy="56207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500" b="1" dirty="0">
                <a:latin typeface="Calibri" panose="020F0502020204030204" pitchFamily="34" charset="0"/>
                <a:cs typeface="Calibri" panose="020F0502020204030204" pitchFamily="34" charset="0"/>
              </a:rPr>
              <a:t>The</a:t>
            </a:r>
            <a:r>
              <a:rPr lang="en-US" sz="1500" b="1" dirty="0">
                <a:uFill>
                  <a:noFill/>
                </a:uFill>
                <a:latin typeface="Calibri" panose="020F0502020204030204" pitchFamily="34" charset="0"/>
                <a:cs typeface="Calibri" panose="020F0502020204030204" pitchFamily="34" charset="0"/>
                <a:hlinkClick r:id="rId3"/>
              </a:rPr>
              <a:t> </a:t>
            </a:r>
            <a:r>
              <a:rPr lang="en-US" sz="1500" b="1" u="sng" dirty="0">
                <a:solidFill>
                  <a:schemeClr val="hlink"/>
                </a:solidFill>
                <a:latin typeface="Calibri" panose="020F0502020204030204" pitchFamily="34" charset="0"/>
                <a:cs typeface="Calibri" panose="020F0502020204030204" pitchFamily="34" charset="0"/>
                <a:hlinkClick r:id="rId3"/>
              </a:rPr>
              <a:t>Standards of Quality (SOQ)</a:t>
            </a:r>
            <a:r>
              <a:rPr lang="en-US" sz="1500" b="1" dirty="0">
                <a:latin typeface="Calibri" panose="020F0502020204030204" pitchFamily="34" charset="0"/>
                <a:cs typeface="Calibri" panose="020F0502020204030204" pitchFamily="34" charset="0"/>
              </a:rPr>
              <a:t> require local school boards to maintain fully accredited schools and implement processes for corrective actions and improvement planning.</a:t>
            </a:r>
            <a:endParaRPr sz="15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1500" b="1" dirty="0">
                <a:latin typeface="Calibri" panose="020F0502020204030204" pitchFamily="34" charset="0"/>
                <a:cs typeface="Calibri" panose="020F0502020204030204" pitchFamily="34" charset="0"/>
              </a:rPr>
              <a:t>§ 22.1-253.13:3. Standard 3. Accreditation, other standards, assessments, and releases from state regulations.</a:t>
            </a:r>
            <a:endParaRPr sz="15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1500" dirty="0">
                <a:latin typeface="Calibri" panose="020F0502020204030204" pitchFamily="34" charset="0"/>
                <a:cs typeface="Calibri" panose="020F0502020204030204" pitchFamily="34" charset="0"/>
              </a:rPr>
              <a:t>… </a:t>
            </a:r>
            <a:r>
              <a:rPr lang="en-US" sz="1500" b="1" dirty="0">
                <a:latin typeface="Calibri" panose="020F0502020204030204" pitchFamily="34" charset="0"/>
                <a:cs typeface="Calibri" panose="020F0502020204030204" pitchFamily="34" charset="0"/>
              </a:rPr>
              <a:t>Each local school board shall maintain schools that are fully accredited pursuant to the standards for accreditation as prescribed by the Board of Education. Each local school board shall report the accreditation status of all schools in the local school division annually in public session.</a:t>
            </a:r>
            <a:endParaRPr sz="15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1500" b="1" dirty="0">
                <a:latin typeface="Calibri" panose="020F0502020204030204" pitchFamily="34" charset="0"/>
                <a:cs typeface="Calibri" panose="020F0502020204030204" pitchFamily="34" charset="0"/>
              </a:rPr>
              <a:t>The Board shall establish a review process to assist any school that does not meet the standards established by the Board. The relevant school board shall report the results of such review and any annual progress reports in public session and shall implement any actions identified through such review and utilize them for improvement planning.</a:t>
            </a:r>
            <a:endParaRPr sz="15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1200"/>
              </a:spcAft>
              <a:buNone/>
            </a:pPr>
            <a:r>
              <a:rPr lang="en-US" sz="1500" b="1" dirty="0">
                <a:latin typeface="Calibri" panose="020F0502020204030204" pitchFamily="34" charset="0"/>
                <a:cs typeface="Calibri" panose="020F0502020204030204" pitchFamily="34" charset="0"/>
              </a:rPr>
              <a:t>… When the Board determines through its review process that the failure of schools within a division to meet the standards established by the Board is related to division-level failure to implement the Standards of Quality or other division-level action or inaction, the Board may require a division-level academic review. After the conduct of such review and within the time specified by the Board of Education, each school board shall enter into a memorandum of understanding with the Board and shall subsequently submit to the Board for approval a corrective action plan, consistent with criteria established by the Board setting forth specific actions and a schedule designed to ensure that schools within its school division meet the standards established by the Board. If the Board determines that the proposed corrective action plan is not sufficient to enable all schools within the division to meet the standards established by the Board, the Board may return the plan to the local school board with directions to submit an amended plan pursuant to Board guidance. Such corrective action plans shall be part of the relevant school division's comprehensive plan pursuant to § </a:t>
            </a:r>
            <a:r>
              <a:rPr lang="en-US" sz="1500" b="1" u="sng" dirty="0">
                <a:solidFill>
                  <a:schemeClr val="hlink"/>
                </a:solidFill>
                <a:latin typeface="Calibri" panose="020F0502020204030204" pitchFamily="34" charset="0"/>
                <a:cs typeface="Calibri" panose="020F0502020204030204" pitchFamily="34" charset="0"/>
                <a:hlinkClick r:id="rId4"/>
              </a:rPr>
              <a:t>22.1-253.13:6</a:t>
            </a:r>
            <a:r>
              <a:rPr lang="en-US" sz="1500" b="1" dirty="0">
                <a:latin typeface="Calibri" panose="020F0502020204030204" pitchFamily="34" charset="0"/>
                <a:cs typeface="Calibri" panose="020F0502020204030204" pitchFamily="34" charset="0"/>
              </a:rPr>
              <a:t>.</a:t>
            </a:r>
            <a:endParaRPr sz="15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61d44fedcd_0_109"/>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ctr" rtl="0">
              <a:spcBef>
                <a:spcPts val="0"/>
              </a:spcBef>
              <a:spcAft>
                <a:spcPts val="0"/>
              </a:spcAft>
              <a:buNone/>
            </a:pPr>
            <a:r>
              <a:rPr lang="en-US" sz="5400" dirty="0"/>
              <a:t>MOU Process</a:t>
            </a:r>
            <a:endParaRPr sz="5400" dirty="0"/>
          </a:p>
        </p:txBody>
      </p:sp>
      <p:sp>
        <p:nvSpPr>
          <p:cNvPr id="221" name="Google Shape;221;g161d44fedcd_0_10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222" name="Google Shape;222;g161d44fedcd_0_109"/>
          <p:cNvSpPr txBox="1"/>
          <p:nvPr/>
        </p:nvSpPr>
        <p:spPr>
          <a:xfrm>
            <a:off x="429900" y="1494925"/>
            <a:ext cx="11398200" cy="5155227"/>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US" sz="1900" dirty="0" smtClean="0">
                <a:latin typeface="Calibri"/>
                <a:ea typeface="Calibri"/>
                <a:cs typeface="Calibri"/>
                <a:sym typeface="Calibri"/>
              </a:rPr>
              <a:t>The </a:t>
            </a:r>
            <a:r>
              <a:rPr lang="en-US" sz="1900" dirty="0">
                <a:latin typeface="Calibri"/>
                <a:ea typeface="Calibri"/>
                <a:cs typeface="Calibri"/>
                <a:sym typeface="Calibri"/>
              </a:rPr>
              <a:t>division-level review focuses on the following categories: </a:t>
            </a:r>
            <a:r>
              <a:rPr lang="en-US" sz="1900" b="1" dirty="0">
                <a:latin typeface="Calibri"/>
                <a:ea typeface="Calibri"/>
                <a:cs typeface="Calibri"/>
                <a:sym typeface="Calibri"/>
              </a:rPr>
              <a:t>Academics and Student Success, Leadership and Governance, Operations and Support Services, and Human Resource Leadership</a:t>
            </a:r>
            <a:r>
              <a:rPr lang="en-US" sz="1900" dirty="0">
                <a:latin typeface="Calibri"/>
                <a:ea typeface="Calibri"/>
                <a:cs typeface="Calibri"/>
                <a:sym typeface="Calibri"/>
              </a:rPr>
              <a:t>.</a:t>
            </a:r>
            <a:endParaRPr sz="19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900" dirty="0">
                <a:latin typeface="Calibri"/>
                <a:ea typeface="Calibri"/>
                <a:cs typeface="Calibri"/>
                <a:sym typeface="Calibri"/>
              </a:rPr>
              <a:t>A review team including representatives from various offices within the VDOE conduct a desk audit and an onsite review of systems and processes influencing student achievement. </a:t>
            </a:r>
            <a:endParaRPr sz="19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900" dirty="0">
                <a:latin typeface="Calibri"/>
                <a:ea typeface="Calibri"/>
                <a:cs typeface="Calibri"/>
                <a:sym typeface="Calibri"/>
              </a:rPr>
              <a:t>During the onsite review, the review team collaborates with the LEA staff to analyze artifacts for each area of review to determine the level of implementation (</a:t>
            </a:r>
            <a:r>
              <a:rPr lang="en-US" sz="19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Full</a:t>
            </a:r>
            <a:r>
              <a:rPr lang="en-US" sz="19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en-US" sz="19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Functional</a:t>
            </a:r>
            <a:r>
              <a:rPr lang="en-US" sz="19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en-US" sz="19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Limited</a:t>
            </a:r>
            <a:r>
              <a:rPr lang="en-US" sz="19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or </a:t>
            </a:r>
            <a:r>
              <a:rPr lang="en-US" sz="1900" i="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No Implementation</a:t>
            </a:r>
            <a:r>
              <a:rPr lang="en-US" sz="1900" dirty="0">
                <a:latin typeface="Calibri"/>
                <a:ea typeface="Calibri"/>
                <a:cs typeface="Calibri"/>
                <a:sym typeface="Calibri"/>
              </a:rPr>
              <a:t>) </a:t>
            </a:r>
            <a:r>
              <a:rPr lang="en-US" sz="1900" b="1"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(Not Started, Plan, Initial Implementation, Full Implementation, or Operational</a:t>
            </a:r>
            <a:r>
              <a:rPr lang="en-US" sz="1900" dirty="0">
                <a:latin typeface="Calibri"/>
                <a:ea typeface="Calibri"/>
                <a:cs typeface="Calibri"/>
                <a:sym typeface="Calibri"/>
              </a:rPr>
              <a:t>)  of various components using a scoring rubric. In addition, interviews are conducted with the school board chairperson and vice-chairperson to gain perspective regarding school board governance. </a:t>
            </a:r>
            <a:endParaRPr sz="19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900" dirty="0">
                <a:latin typeface="Calibri"/>
                <a:ea typeface="Calibri"/>
                <a:cs typeface="Calibri"/>
                <a:sym typeface="Calibri"/>
              </a:rPr>
              <a:t>These data sources are used to identify division-level areas of strength and improvement. All of the information is analyzed by the OSQ staff to identify patterns and trends to clearly define areas for improvement.  </a:t>
            </a:r>
            <a:endParaRPr sz="19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900" dirty="0">
                <a:latin typeface="Calibri"/>
                <a:ea typeface="Calibri"/>
                <a:cs typeface="Calibri"/>
                <a:sym typeface="Calibri"/>
              </a:rPr>
              <a:t>Once this information is compiled, the division superintendent is presented with a </a:t>
            </a:r>
            <a:r>
              <a:rPr lang="en-US" sz="1900" b="1" dirty="0">
                <a:latin typeface="Calibri"/>
                <a:ea typeface="Calibri"/>
                <a:cs typeface="Calibri"/>
                <a:sym typeface="Calibri"/>
              </a:rPr>
              <a:t>Report of Findings</a:t>
            </a:r>
            <a:r>
              <a:rPr lang="en-US" sz="1900" dirty="0">
                <a:latin typeface="Calibri"/>
                <a:ea typeface="Calibri"/>
                <a:cs typeface="Calibri"/>
                <a:sym typeface="Calibri"/>
              </a:rPr>
              <a:t> containing essential actions to be integrated into a</a:t>
            </a:r>
            <a:r>
              <a:rPr lang="en-US" sz="1900" b="1" dirty="0">
                <a:latin typeface="Calibri"/>
                <a:ea typeface="Calibri"/>
                <a:cs typeface="Calibri"/>
                <a:sym typeface="Calibri"/>
              </a:rPr>
              <a:t> corrective action plan (CAP).</a:t>
            </a:r>
            <a:endParaRPr sz="1900" b="1"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900" dirty="0">
                <a:latin typeface="Calibri"/>
                <a:ea typeface="Calibri"/>
                <a:cs typeface="Calibri"/>
                <a:sym typeface="Calibri"/>
              </a:rPr>
              <a:t>The Virginia Board of Education and the local school board enter into a </a:t>
            </a:r>
            <a:r>
              <a:rPr lang="en-US" sz="1900" b="1" dirty="0">
                <a:latin typeface="Calibri"/>
                <a:ea typeface="Calibri"/>
                <a:cs typeface="Calibri"/>
                <a:sym typeface="Calibri"/>
              </a:rPr>
              <a:t>Memorandum of Understanding (MOU) </a:t>
            </a:r>
            <a:r>
              <a:rPr lang="en-US" sz="1900" dirty="0">
                <a:latin typeface="Calibri"/>
                <a:ea typeface="Calibri"/>
                <a:cs typeface="Calibri"/>
                <a:sym typeface="Calibri"/>
              </a:rPr>
              <a:t>indicating the responsibilities of the local educational agency and the Virginia Department of Education to develop systems and processes for improving student outcomes. </a:t>
            </a:r>
            <a:endParaRPr sz="19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2724</Words>
  <Application>Microsoft Office PowerPoint</Application>
  <PresentationFormat>Widescreen</PresentationFormat>
  <Paragraphs>295</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Georgia</vt:lpstr>
      <vt:lpstr>Arial</vt:lpstr>
      <vt:lpstr>Courier New</vt:lpstr>
      <vt:lpstr>Trebuchet MS</vt:lpstr>
      <vt:lpstr>Calibri</vt:lpstr>
      <vt:lpstr>Josefin Sans</vt:lpstr>
      <vt:lpstr>Office Theme</vt:lpstr>
      <vt:lpstr>Office Theme</vt:lpstr>
      <vt:lpstr>PowerPoint Presentation</vt:lpstr>
      <vt:lpstr>PowerPoint Presentation</vt:lpstr>
      <vt:lpstr>Office of School Quality Mission </vt:lpstr>
      <vt:lpstr>Background</vt:lpstr>
      <vt:lpstr>Office of School Quality - Support Model</vt:lpstr>
      <vt:lpstr>Office of School Quality - Tiers of Support </vt:lpstr>
      <vt:lpstr>Tiers of Support Services  </vt:lpstr>
      <vt:lpstr>How Divisions enter in an MOU</vt:lpstr>
      <vt:lpstr>MOU Process</vt:lpstr>
      <vt:lpstr>PowerPoint Presentation</vt:lpstr>
      <vt:lpstr> SOA Required Actions</vt:lpstr>
      <vt:lpstr>              Academic Review Process</vt:lpstr>
      <vt:lpstr>Academic Review Process</vt:lpstr>
      <vt:lpstr>School and Division Responsibilities</vt:lpstr>
      <vt:lpstr>Schools Supported by the Office of School Quality</vt:lpstr>
      <vt:lpstr>Federally Identified Schools  </vt:lpstr>
      <vt:lpstr>Efficacy and Metrics </vt:lpstr>
      <vt:lpstr>National Center on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Emily V. Webb</cp:lastModifiedBy>
  <cp:revision>4</cp:revision>
  <dcterms:created xsi:type="dcterms:W3CDTF">2022-07-20T12:39:39Z</dcterms:created>
  <dcterms:modified xsi:type="dcterms:W3CDTF">2022-10-12T15:05:16Z</dcterms:modified>
</cp:coreProperties>
</file>